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324" r:id="rId2"/>
    <p:sldId id="327" r:id="rId3"/>
    <p:sldId id="299" r:id="rId4"/>
    <p:sldId id="296" r:id="rId5"/>
    <p:sldId id="257" r:id="rId6"/>
    <p:sldId id="273" r:id="rId7"/>
    <p:sldId id="262" r:id="rId8"/>
    <p:sldId id="315" r:id="rId9"/>
    <p:sldId id="307" r:id="rId10"/>
    <p:sldId id="328" r:id="rId11"/>
    <p:sldId id="313" r:id="rId12"/>
    <p:sldId id="284" r:id="rId13"/>
    <p:sldId id="316" r:id="rId14"/>
    <p:sldId id="312" r:id="rId15"/>
    <p:sldId id="265" r:id="rId16"/>
    <p:sldId id="267" r:id="rId17"/>
    <p:sldId id="317" r:id="rId18"/>
    <p:sldId id="310" r:id="rId19"/>
    <p:sldId id="330" r:id="rId20"/>
    <p:sldId id="309" r:id="rId21"/>
    <p:sldId id="329" r:id="rId22"/>
    <p:sldId id="276" r:id="rId23"/>
    <p:sldId id="319" r:id="rId24"/>
    <p:sldId id="326" r:id="rId25"/>
    <p:sldId id="320" r:id="rId26"/>
    <p:sldId id="279" r:id="rId27"/>
    <p:sldId id="280" r:id="rId28"/>
    <p:sldId id="272" r:id="rId29"/>
    <p:sldId id="295" r:id="rId30"/>
    <p:sldId id="302" r:id="rId31"/>
    <p:sldId id="321" r:id="rId32"/>
    <p:sldId id="292" r:id="rId33"/>
    <p:sldId id="322" r:id="rId34"/>
    <p:sldId id="278" r:id="rId35"/>
    <p:sldId id="288" r:id="rId36"/>
    <p:sldId id="293" r:id="rId37"/>
    <p:sldId id="286" r:id="rId38"/>
    <p:sldId id="282" r:id="rId39"/>
    <p:sldId id="323" r:id="rId4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29" autoAdjust="0"/>
    <p:restoredTop sz="94660" autoAdjust="0"/>
  </p:normalViewPr>
  <p:slideViewPr>
    <p:cSldViewPr>
      <p:cViewPr varScale="1">
        <p:scale>
          <a:sx n="56" d="100"/>
          <a:sy n="56" d="100"/>
        </p:scale>
        <p:origin x="-10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C0B3B3-E828-44BC-A8F0-8E8B1DB84D26}" type="datetimeFigureOut">
              <a:rPr lang="it-IT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533C107-DE73-4A78-B613-69D30EBCD9E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441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15EDF-B0F6-4804-B506-20851BACBCFF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BB3638-7042-4E66-BB5A-0B759635D76F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9D4B05-EF06-4A27-AAD5-C58A2B319E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CF8699-A01B-49FF-B9F3-952D62CD81F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7C9A08-4D20-4179-A5A1-BE44A324DD1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75A8DB-4600-4355-9B06-9643B340BE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E3B26C-218A-4DE1-8D4C-A3F316D3EA01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99E35D-2ABB-4021-9EB5-89902CAF298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63A80-E526-4A6C-B9DA-3F1DC5CFA3F4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E085C8-CEF3-4D68-9F83-99F921B6A3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7D64DD-5991-41C9-BD2D-3076A4C6BF2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6F76B9-FC52-42AF-99BF-D0B2320CA73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EFF43A-3DFC-4CAA-8A31-DA4B3C9B34E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63ECA4-666D-4DFA-B517-CD5B55F898AC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FEA59B-5FAA-422A-85BD-B7B3E6B895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8DDE99-ABF8-4788-8053-C1C97AAAE33F}" type="slidenum">
              <a:rPr lang="it-IT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B46B61-A512-4278-A0B4-F6266D13402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7611CA-1F8F-4AFB-A757-E973EF473DD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91DFC7-0726-4F4D-963F-35EB6BC28E9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C569EE-6C60-4F1E-9B63-CCA0E8CDDB80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C1F624-4B0B-4BE4-A0E6-493906867A7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5699CF-F854-4039-8911-7D193D8B781C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20-022A-474A-A4CE-FBF9597E77F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C42ED-E355-4A4A-838B-C0831BA243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5D8E99-1ED9-430B-A462-9733AE17B918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it-IT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A6D0C2-7017-4B14-B883-E5D8A8D1DB6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it-IT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7C37F2-70AB-4ABF-B257-5F4587EEA1C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EFE6CD-A908-4982-98E3-8B453617419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it-IT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213CC2-844F-4BC3-9C02-E61548A46A09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it-IT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119EF8-ADCC-43E9-92B1-4F047742E151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EE22C-EA8A-4885-BE2A-A534E17F360B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F40445-C7F2-4B7E-880E-DC638B8FD602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200B6-F358-41F2-AEF3-CDB70450B57A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F9FE86-5E13-490E-8C94-125A44E01473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8CEE0-D841-4364-A68C-64F2CE6064C8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F858C3-3000-4CED-A228-62BC676DA3C0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17DD4-79C7-457C-8AC2-1411617F2017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04E3EF-9C7A-4AA0-A483-5243D5693FCB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90F99-B0A6-4433-92A0-F85EC13E67B4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D7F5F9-6E10-4465-A024-67271DF73B65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34B0E-89E3-4C10-AE72-540354375970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6568A8-D609-4068-9C3B-0F3C1155B8A8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E495AC-63C6-495C-B94A-2F58AE62F439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7E369-2B16-456A-B7DC-358F79826242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16A45-411D-429B-B9EB-9A7E00132AD3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6E2D52-7649-48CC-BA6E-62EEADFD3522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3D0A8-C417-4743-A4BA-86DF3C266836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BFF71-3838-41A7-8CD0-4D82B33448BE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A154A-87FC-4396-91BF-7B8225A23323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FD5F54-ECE4-4763-A4AC-19C8614A9414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0C471-0050-4976-95DC-B1D68EE17437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E80B56-5682-46DC-BBA2-80CE524E8E98}" type="datetimeFigureOut">
              <a:rPr lang="it-IT" smtClean="0"/>
              <a:pPr>
                <a:defRPr/>
              </a:pPr>
              <a:t>24/02/2013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9201427-20D3-46E8-80A9-DF842D9DE91C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43608" y="5139169"/>
            <a:ext cx="5637010" cy="882119"/>
          </a:xfrm>
        </p:spPr>
        <p:txBody>
          <a:bodyPr>
            <a:normAutofit/>
          </a:bodyPr>
          <a:lstStyle/>
          <a:p>
            <a:r>
              <a:rPr lang="it-IT" sz="3200" i="1" dirty="0" smtClean="0">
                <a:latin typeface="+mj-lt"/>
              </a:rPr>
              <a:t>Danilo Domenici</a:t>
            </a:r>
            <a:endParaRPr lang="it-IT" sz="3200" i="1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it-IT" sz="6000" dirty="0" smtClean="0"/>
              <a:t>Rivelatori di Particelle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7595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7" cy="857032"/>
          </a:xfrm>
        </p:spPr>
        <p:txBody>
          <a:bodyPr/>
          <a:lstStyle/>
          <a:p>
            <a:pPr marL="0" indent="0" algn="ctr">
              <a:buNone/>
            </a:pPr>
            <a:r>
              <a:rPr lang="it-IT" sz="4000" dirty="0" smtClean="0"/>
              <a:t>Cos’è un Rivelatore di Particelle</a:t>
            </a:r>
            <a:endParaRPr lang="it-IT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1196975"/>
            <a:ext cx="8001000" cy="16303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Nella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fisica sperimentale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un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rivelatore di particelle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rivelatore di radiazione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è uno strumento usato per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rivelare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tracciare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e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identificare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particelle, come quelle prodotte per esempio da un 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decadimento nucleare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dalla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radiazione cosmica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o dalle interazioni in un 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acceleratore di particelle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(Wikipedia)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467100"/>
            <a:ext cx="8001000" cy="2554288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Quando una particella attraversa un mezzo rilascia una certa dose di energia o di momento per la cosiddetta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Interazione Radiazione-Materia</a:t>
            </a:r>
            <a:r>
              <a:rPr lang="it-IT" sz="2000" dirty="0">
                <a:latin typeface="+mj-lt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</a:rPr>
              <a:t>I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rivelatori di particelle </a:t>
            </a:r>
            <a:r>
              <a:rPr lang="it-IT" sz="2000" dirty="0">
                <a:latin typeface="+mj-lt"/>
              </a:rPr>
              <a:t>sono strumenti che producono un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segnale osservabile</a:t>
            </a:r>
            <a:r>
              <a:rPr lang="it-IT" sz="2000" i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it-IT" sz="2000" dirty="0">
                <a:latin typeface="+mj-lt"/>
              </a:rPr>
              <a:t>quando il loro </a:t>
            </a:r>
            <a:r>
              <a:rPr lang="it-IT" sz="2000" b="1" i="1" dirty="0">
                <a:solidFill>
                  <a:schemeClr val="accent1"/>
                </a:solidFill>
                <a:latin typeface="+mj-lt"/>
              </a:rPr>
              <a:t>elemento attivo </a:t>
            </a:r>
            <a:r>
              <a:rPr lang="it-IT" sz="2000" dirty="0">
                <a:latin typeface="+mj-lt"/>
              </a:rPr>
              <a:t>viene colpito dalla radiazione.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</a:rPr>
              <a:t>Il segnale può essere direttamente osservabile oppure può necessitare di un ulteriore processamento da parte di un </a:t>
            </a:r>
            <a:r>
              <a:rPr lang="it-IT" sz="2000" b="1" i="1" dirty="0">
                <a:solidFill>
                  <a:schemeClr val="accent1"/>
                </a:solidFill>
                <a:latin typeface="+mj-lt"/>
              </a:rPr>
              <a:t>sistema di lettura.</a:t>
            </a:r>
            <a:endParaRPr lang="it-IT" sz="2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36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427538" y="2420938"/>
            <a:ext cx="4359275" cy="3906837"/>
            <a:chOff x="4427984" y="2421305"/>
            <a:chExt cx="4359275" cy="3906470"/>
          </a:xfrm>
        </p:grpSpPr>
        <p:pic>
          <p:nvPicPr>
            <p:cNvPr id="4106" name="Picture 15" descr="http://www.spacebridges.com/Portals/57602/images/ams-02%20on%20is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873375"/>
              <a:ext cx="4359275" cy="345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450334" y="2421305"/>
              <a:ext cx="2060179" cy="3692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radiazione cosmica</a:t>
              </a:r>
              <a:endParaRPr lang="it-IT" dirty="0">
                <a:latin typeface="+mj-lt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04775" y="827088"/>
            <a:ext cx="4179888" cy="3538537"/>
            <a:chOff x="105027" y="827419"/>
            <a:chExt cx="4178941" cy="3537685"/>
          </a:xfrm>
        </p:grpSpPr>
        <p:sp>
          <p:nvSpPr>
            <p:cNvPr id="2" name="Rectangle 1"/>
            <p:cNvSpPr/>
            <p:nvPr/>
          </p:nvSpPr>
          <p:spPr>
            <a:xfrm>
              <a:off x="884313" y="827419"/>
              <a:ext cx="2381843" cy="3692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decadimento nucleare</a:t>
              </a:r>
              <a:endParaRPr lang="it-IT" dirty="0">
                <a:latin typeface="+mj-lt"/>
              </a:endParaRPr>
            </a:p>
          </p:txBody>
        </p:sp>
        <p:pic>
          <p:nvPicPr>
            <p:cNvPr id="4105" name="Picture 12" descr="http://physics.units.it/Immagini/fotomuseo/contatoreGM80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27" y="1230899"/>
              <a:ext cx="4178941" cy="3134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15988" y="876300"/>
            <a:ext cx="7256462" cy="5451475"/>
            <a:chOff x="920803" y="930080"/>
            <a:chExt cx="7256154" cy="5451248"/>
          </a:xfrm>
        </p:grpSpPr>
        <p:pic>
          <p:nvPicPr>
            <p:cNvPr id="4102" name="Picture 17" descr="http://m2.paperblog.com/i/18/189211/lhc-vs-tevatron-L-wVjbDR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03" y="930080"/>
              <a:ext cx="7256154" cy="545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151735" y="1003102"/>
              <a:ext cx="2635546" cy="36931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acceleratore di particelle</a:t>
              </a:r>
              <a:endParaRPr lang="it-IT" dirty="0">
                <a:solidFill>
                  <a:schemeClr val="accent6"/>
                </a:solidFill>
                <a:latin typeface="+mj-lt"/>
              </a:endParaRPr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467544" y="44624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it-IT" sz="4000" dirty="0" smtClean="0"/>
              <a:t>Tipi di Rivelatore di Particelle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3" y="1000125"/>
            <a:ext cx="8715375" cy="563231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it-IT" sz="2400" b="1" dirty="0" smtClean="0">
                <a:solidFill>
                  <a:schemeClr val="accent6"/>
                </a:solidFill>
                <a:latin typeface="+mj-lt"/>
              </a:rPr>
              <a:t>Sensibilità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capacità di produrre un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segnale utile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 un certo tipo di </a:t>
            </a:r>
            <a:r>
              <a:rPr lang="it-IT" sz="2400" i="1" dirty="0">
                <a:solidFill>
                  <a:schemeClr val="accent1"/>
                </a:solidFill>
                <a:latin typeface="+mj-lt"/>
              </a:rPr>
              <a:t>radiazione e di energia</a:t>
            </a:r>
            <a:r>
              <a:rPr lang="it-IT" sz="2400" dirty="0">
                <a:latin typeface="+mj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400" b="1" dirty="0">
                <a:solidFill>
                  <a:srgbClr val="00B050"/>
                </a:solidFill>
                <a:latin typeface="+mj-lt"/>
              </a:rPr>
              <a:t>Risposta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tipo di segnale prodotto. Spesso è un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impulso di corrente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cui ampiezza è </a:t>
            </a:r>
            <a:r>
              <a:rPr lang="it-IT" sz="2400" dirty="0">
                <a:solidFill>
                  <a:schemeClr val="accent1"/>
                </a:solidFill>
                <a:latin typeface="+mj-lt"/>
              </a:rPr>
              <a:t>proporzionale all’energia</a:t>
            </a:r>
            <a:r>
              <a:rPr lang="it-IT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rilasciata dalla particella.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1"/>
                </a:solidFill>
                <a:latin typeface="+mj-lt"/>
              </a:rPr>
              <a:t> Risoluzione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capacità di distinzione tra due misure vicine di una grandezza fisica misurata. Si esprime in termini di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deviazione standard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della distribuzione della grandezza misurata.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7030A0"/>
                </a:solidFill>
                <a:latin typeface="+mj-lt"/>
              </a:rPr>
              <a:t> Efficienza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frazione di particelle rivelate rispetto a quelle incidenti.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5"/>
                </a:solidFill>
                <a:latin typeface="+mj-lt"/>
              </a:rPr>
              <a:t> Tempo morto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tempo necessario al rivelatore per essere di nuovo attivo dopo la rivelazione di una particella e la formazione del segnale.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it-IT" sz="4000" dirty="0" smtClean="0"/>
              <a:t>Caratteristiche dei Rivelatori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0"/>
          <p:cNvGrpSpPr>
            <a:grpSpLocks/>
          </p:cNvGrpSpPr>
          <p:nvPr/>
        </p:nvGrpSpPr>
        <p:grpSpPr bwMode="auto">
          <a:xfrm>
            <a:off x="1908175" y="1412875"/>
            <a:ext cx="5500688" cy="2819400"/>
            <a:chOff x="2500298" y="1824034"/>
            <a:chExt cx="5500726" cy="2819412"/>
          </a:xfrm>
          <a:solidFill>
            <a:schemeClr val="bg1"/>
          </a:solidFill>
        </p:grpSpPr>
        <p:pic>
          <p:nvPicPr>
            <p:cNvPr id="6149" name="Picture 2" descr="C:\Users\danilo\Documents\Divulgazione\Figure\eye_detect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298" y="1824034"/>
              <a:ext cx="4861055" cy="28194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0" name="TextBox 5"/>
            <p:cNvSpPr txBox="1">
              <a:spLocks noChangeArrowheads="1"/>
            </p:cNvSpPr>
            <p:nvPr/>
          </p:nvSpPr>
          <p:spPr bwMode="auto">
            <a:xfrm>
              <a:off x="3357554" y="1834210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 dirty="0">
                  <a:solidFill>
                    <a:schemeClr val="accent1"/>
                  </a:solidFill>
                  <a:latin typeface="+mj-lt"/>
                </a:rPr>
                <a:t>sorgente</a:t>
              </a:r>
            </a:p>
          </p:txBody>
        </p:sp>
        <p:sp>
          <p:nvSpPr>
            <p:cNvPr id="6151" name="TextBox 6"/>
            <p:cNvSpPr txBox="1">
              <a:spLocks noChangeArrowheads="1"/>
            </p:cNvSpPr>
            <p:nvPr/>
          </p:nvSpPr>
          <p:spPr bwMode="auto">
            <a:xfrm>
              <a:off x="6143636" y="2571744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>
                  <a:solidFill>
                    <a:schemeClr val="accent1"/>
                  </a:solidFill>
                  <a:latin typeface="+mj-lt"/>
                </a:rPr>
                <a:t>bersaglio</a:t>
              </a:r>
            </a:p>
          </p:txBody>
        </p:sp>
        <p:sp>
          <p:nvSpPr>
            <p:cNvPr id="6152" name="TextBox 7"/>
            <p:cNvSpPr txBox="1">
              <a:spLocks noChangeArrowheads="1"/>
            </p:cNvSpPr>
            <p:nvPr/>
          </p:nvSpPr>
          <p:spPr bwMode="auto">
            <a:xfrm>
              <a:off x="3500430" y="4071942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 dirty="0">
                  <a:solidFill>
                    <a:schemeClr val="accent1"/>
                  </a:solidFill>
                  <a:latin typeface="+mj-lt"/>
                </a:rPr>
                <a:t>rivelatore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9553" y="4581525"/>
            <a:ext cx="8228408" cy="193833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L’occhio umano è un rivelatore di particelle: i </a:t>
            </a:r>
            <a:r>
              <a:rPr lang="it-IT" sz="2400" b="1" dirty="0">
                <a:solidFill>
                  <a:schemeClr val="accent6"/>
                </a:solidFill>
                <a:latin typeface="+mj-lt"/>
              </a:rPr>
              <a:t>fotoni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</a:t>
            </a:r>
            <a:r>
              <a:rPr lang="it-IT" sz="2400" dirty="0">
                <a:latin typeface="+mj-lt"/>
              </a:rPr>
              <a:t> </a:t>
            </a:r>
            <a:r>
              <a:rPr lang="it-IT" sz="2400" b="1" dirty="0">
                <a:solidFill>
                  <a:schemeClr val="accent6"/>
                </a:solidFill>
                <a:latin typeface="+mj-lt"/>
              </a:rPr>
              <a:t>fotoni</a:t>
            </a:r>
            <a:r>
              <a:rPr lang="it-IT" sz="2400" b="1" dirty="0">
                <a:latin typeface="+mj-lt"/>
              </a:rPr>
              <a:t>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sono le particelle elementari di cui è costituita la </a:t>
            </a:r>
            <a:r>
              <a:rPr lang="it-IT" sz="2400" dirty="0">
                <a:solidFill>
                  <a:srgbClr val="7030A0"/>
                </a:solidFill>
                <a:latin typeface="+mj-lt"/>
              </a:rPr>
              <a:t>luce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Noi vediamo un oggetto perché viene colpito da fotoni che poi rimbalzano e vengono rivelati dal nostro occhio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Un Rivelatore che abbiamo tutti: l’occhio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3" descr="naked_targe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128838"/>
            <a:ext cx="2679700" cy="30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danilo\Documents\Divulgazione\Figure\target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127250"/>
            <a:ext cx="2668587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4" descr="naked_target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2060575"/>
            <a:ext cx="265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danilo\Documents\Divulgazione\Figure\target2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2070100"/>
            <a:ext cx="2625725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50950" y="1125538"/>
            <a:ext cx="6429375" cy="706437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Nello stesso modo facendo rimbalzare particelle riusciamo a capire molte caratteristiche del bersaglio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42875" y="1989138"/>
            <a:ext cx="8858250" cy="4451350"/>
            <a:chOff x="142875" y="1988840"/>
            <a:chExt cx="8858250" cy="4452302"/>
          </a:xfrm>
        </p:grpSpPr>
        <p:sp>
          <p:nvSpPr>
            <p:cNvPr id="9" name="TextBox 8"/>
            <p:cNvSpPr txBox="1"/>
            <p:nvPr/>
          </p:nvSpPr>
          <p:spPr>
            <a:xfrm>
              <a:off x="968375" y="5732966"/>
              <a:ext cx="7215188" cy="708176"/>
            </a:xfrm>
            <a:prstGeom prst="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Noi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chemeClr val="accent1"/>
                  </a:solidFill>
                </a:rPr>
                <a:t>«vediamo» 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rgbClr val="7030A0"/>
                  </a:solidFill>
                </a:rPr>
                <a:t>materia subatomica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perché la colpiamo con particelle prodotte dagli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chemeClr val="accent6"/>
                  </a:solidFill>
                </a:rPr>
                <a:t>acceleratori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che rimbalzano sui </a:t>
              </a:r>
              <a:r>
                <a:rPr lang="it-IT" sz="2000" dirty="0">
                  <a:solidFill>
                    <a:schemeClr val="accent6"/>
                  </a:solidFill>
                </a:rPr>
                <a:t>rivelatori</a:t>
              </a:r>
              <a:r>
                <a:rPr lang="it-IT" sz="2000" dirty="0">
                  <a:solidFill>
                    <a:srgbClr val="C00000"/>
                  </a:solidFill>
                </a:rPr>
                <a:t> </a:t>
              </a:r>
            </a:p>
          </p:txBody>
        </p:sp>
        <p:pic>
          <p:nvPicPr>
            <p:cNvPr id="7178" name="Picture 4" descr="osservar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1988840"/>
              <a:ext cx="4276725" cy="3548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7" descr="osservar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838" y="1988840"/>
              <a:ext cx="4459287" cy="3548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Particelle come sonde della Materia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12"/>
          <p:cNvGrpSpPr>
            <a:grpSpLocks/>
          </p:cNvGrpSpPr>
          <p:nvPr/>
        </p:nvGrpSpPr>
        <p:grpSpPr bwMode="auto">
          <a:xfrm>
            <a:off x="3184525" y="1395413"/>
            <a:ext cx="2641600" cy="2438400"/>
            <a:chOff x="672" y="1488"/>
            <a:chExt cx="1392" cy="1392"/>
          </a:xfrm>
        </p:grpSpPr>
        <p:sp>
          <p:nvSpPr>
            <p:cNvPr id="8207" name="Oval 13"/>
            <p:cNvSpPr>
              <a:spLocks noChangeArrowheads="1"/>
            </p:cNvSpPr>
            <p:nvPr/>
          </p:nvSpPr>
          <p:spPr bwMode="auto">
            <a:xfrm>
              <a:off x="1344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Oval 14"/>
            <p:cNvSpPr>
              <a:spLocks noChangeArrowheads="1"/>
            </p:cNvSpPr>
            <p:nvPr/>
          </p:nvSpPr>
          <p:spPr bwMode="auto">
            <a:xfrm rot="306568">
              <a:off x="720" y="1776"/>
              <a:ext cx="1344" cy="81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9" name="Oval 15"/>
            <p:cNvSpPr>
              <a:spLocks noChangeArrowheads="1"/>
            </p:cNvSpPr>
            <p:nvPr/>
          </p:nvSpPr>
          <p:spPr bwMode="auto">
            <a:xfrm rot="-1329760">
              <a:off x="672" y="2016"/>
              <a:ext cx="1392" cy="33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0" name="Oval 16"/>
            <p:cNvSpPr>
              <a:spLocks noChangeArrowheads="1"/>
            </p:cNvSpPr>
            <p:nvPr/>
          </p:nvSpPr>
          <p:spPr bwMode="auto">
            <a:xfrm rot="-4782129">
              <a:off x="672" y="2016"/>
              <a:ext cx="1392" cy="33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1" name="Oval 17"/>
            <p:cNvSpPr>
              <a:spLocks noChangeArrowheads="1"/>
            </p:cNvSpPr>
            <p:nvPr/>
          </p:nvSpPr>
          <p:spPr bwMode="auto">
            <a:xfrm rot="-6172674">
              <a:off x="696" y="1992"/>
              <a:ext cx="1392" cy="384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2" name="Oval 18"/>
            <p:cNvSpPr>
              <a:spLocks noChangeArrowheads="1"/>
            </p:cNvSpPr>
            <p:nvPr/>
          </p:nvSpPr>
          <p:spPr bwMode="auto">
            <a:xfrm>
              <a:off x="1536" y="1632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3" name="Oval 19"/>
            <p:cNvSpPr>
              <a:spLocks noChangeArrowheads="1"/>
            </p:cNvSpPr>
            <p:nvPr/>
          </p:nvSpPr>
          <p:spPr bwMode="auto">
            <a:xfrm>
              <a:off x="1728" y="2160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4" name="Oval 20"/>
            <p:cNvSpPr>
              <a:spLocks noChangeArrowheads="1"/>
            </p:cNvSpPr>
            <p:nvPr/>
          </p:nvSpPr>
          <p:spPr bwMode="auto">
            <a:xfrm>
              <a:off x="864" y="1872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5" name="Oval 21"/>
            <p:cNvSpPr>
              <a:spLocks noChangeArrowheads="1"/>
            </p:cNvSpPr>
            <p:nvPr/>
          </p:nvSpPr>
          <p:spPr bwMode="auto">
            <a:xfrm>
              <a:off x="1584" y="2784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4" name="Line 22"/>
          <p:cNvSpPr>
            <a:spLocks noChangeShapeType="1"/>
          </p:cNvSpPr>
          <p:nvPr/>
        </p:nvSpPr>
        <p:spPr bwMode="auto">
          <a:xfrm rot="153924" flipV="1">
            <a:off x="214313" y="2463800"/>
            <a:ext cx="4133850" cy="120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auto">
          <a:xfrm rot="7831" flipV="1">
            <a:off x="355600" y="2538413"/>
            <a:ext cx="4113213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auto">
          <a:xfrm flipV="1">
            <a:off x="280988" y="1547813"/>
            <a:ext cx="87630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23838" y="1357313"/>
            <a:ext cx="7032625" cy="1057275"/>
            <a:chOff x="370" y="1722"/>
            <a:chExt cx="4430" cy="666"/>
          </a:xfrm>
        </p:grpSpPr>
        <p:sp>
          <p:nvSpPr>
            <p:cNvPr id="8204" name="Line 26"/>
            <p:cNvSpPr>
              <a:spLocks noChangeShapeType="1"/>
            </p:cNvSpPr>
            <p:nvPr/>
          </p:nvSpPr>
          <p:spPr bwMode="auto">
            <a:xfrm>
              <a:off x="370" y="2388"/>
              <a:ext cx="23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5" name="Line 27"/>
            <p:cNvSpPr>
              <a:spLocks noChangeShapeType="1"/>
            </p:cNvSpPr>
            <p:nvPr/>
          </p:nvSpPr>
          <p:spPr bwMode="auto">
            <a:xfrm rot="-2127093">
              <a:off x="3281" y="1722"/>
              <a:ext cx="15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6" name="Freeform 28"/>
            <p:cNvSpPr>
              <a:spLocks/>
            </p:cNvSpPr>
            <p:nvPr/>
          </p:nvSpPr>
          <p:spPr bwMode="auto">
            <a:xfrm>
              <a:off x="2709" y="2148"/>
              <a:ext cx="728" cy="240"/>
            </a:xfrm>
            <a:custGeom>
              <a:avLst/>
              <a:gdLst>
                <a:gd name="T0" fmla="*/ 0 w 672"/>
                <a:gd name="T1" fmla="*/ 240 h 240"/>
                <a:gd name="T2" fmla="*/ 811 w 672"/>
                <a:gd name="T3" fmla="*/ 192 h 240"/>
                <a:gd name="T4" fmla="*/ 1622 w 672"/>
                <a:gd name="T5" fmla="*/ 0 h 240"/>
                <a:gd name="T6" fmla="*/ 0 60000 65536"/>
                <a:gd name="T7" fmla="*/ 0 60000 65536"/>
                <a:gd name="T8" fmla="*/ 0 60000 65536"/>
                <a:gd name="T9" fmla="*/ 0 w 672"/>
                <a:gd name="T10" fmla="*/ 0 h 240"/>
                <a:gd name="T11" fmla="*/ 672 w 67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240">
                  <a:moveTo>
                    <a:pt x="0" y="240"/>
                  </a:moveTo>
                  <a:cubicBezTo>
                    <a:pt x="112" y="236"/>
                    <a:pt x="224" y="232"/>
                    <a:pt x="336" y="192"/>
                  </a:cubicBezTo>
                  <a:cubicBezTo>
                    <a:pt x="448" y="152"/>
                    <a:pt x="560" y="76"/>
                    <a:pt x="672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2298" name="TextBox 21"/>
          <p:cNvSpPr txBox="1">
            <a:spLocks noChangeArrowheads="1"/>
          </p:cNvSpPr>
          <p:nvPr/>
        </p:nvSpPr>
        <p:spPr bwMode="auto">
          <a:xfrm>
            <a:off x="250825" y="6165850"/>
            <a:ext cx="2428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Ernest Rutherford Nobel 1908</a:t>
            </a:r>
          </a:p>
        </p:txBody>
      </p:sp>
      <p:pic>
        <p:nvPicPr>
          <p:cNvPr id="24" name="Picture 13" descr="http://www.leonardoscienze.it/joomla/images/stories/ruthef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749675"/>
            <a:ext cx="43751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Picture 24" descr="http://upload.wikimedia.org/wikipedia/commons/thumb/6/6a/Ernest_Rutherford.jpg/220px-Ernest_Rutherfo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141663"/>
            <a:ext cx="2095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27763" y="2298700"/>
            <a:ext cx="2592387" cy="9239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Rutherford capì come è fatto l’atomo e formulò il </a:t>
            </a:r>
            <a:r>
              <a:rPr lang="it-IT" dirty="0">
                <a:solidFill>
                  <a:schemeClr val="accent6"/>
                </a:solidFill>
                <a:latin typeface="+mj-lt"/>
              </a:rPr>
              <a:t>«Modello planetario»  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Esperimento di Rutherford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2298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516568"/>
              </p:ext>
            </p:extLst>
          </p:nvPr>
        </p:nvGraphicFramePr>
        <p:xfrm>
          <a:off x="1331913" y="1557338"/>
          <a:ext cx="6719886" cy="298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962"/>
                <a:gridCol w="2239962"/>
                <a:gridCol w="2239962"/>
              </a:tblGrid>
              <a:tr h="396090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Rivelatore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Occhio umano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Schermo</a:t>
                      </a:r>
                      <a:r>
                        <a:rPr lang="it-IT" sz="2000" baseline="0" dirty="0" smtClean="0"/>
                        <a:t> al fluoro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Sensibilità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Fotoni (~ 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</a:t>
                      </a:r>
                      <a:r>
                        <a:rPr lang="en-US" sz="20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eV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Alfa (~ 1 MeV)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70086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Risposta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Impulso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elettrico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Variazione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cromatica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70086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Risoluzione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Spaziale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 µm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 mm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Efficienza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100%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100%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Tempo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Morto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0.1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 – 1 s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∞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174750" y="4724400"/>
            <a:ext cx="6997700" cy="19399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Nessun rivelatore può essere sensibile a tutti i tipi di radiazione. Ogni rivelatore è progettato per essere sensibile ad un tipo di radiazione in un certo intervallo di energia.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7030A0"/>
                </a:solidFill>
                <a:latin typeface="+mj-lt"/>
              </a:rPr>
              <a:t>Un moderno apparato sperimentale è quindi costituito da un insieme di molti rivelatori diversi.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7544" y="51688"/>
            <a:ext cx="8352927" cy="1217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Confronto tra l’Occhio umano e il Rivelatore di Rutherford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-atlas.desy.de/pictures/detector-bl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" y="2583037"/>
            <a:ext cx="5700068" cy="42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5138" y="908050"/>
            <a:ext cx="8286750" cy="16319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Struttura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«cipolla»: diversi tipi di rivelatori uno dentro l’altro a formare strati di rivelazione intorno al punto dove si </a:t>
            </a:r>
            <a:r>
              <a:rPr lang="it-IT" sz="2000" i="1" dirty="0">
                <a:solidFill>
                  <a:schemeClr val="accent1"/>
                </a:solidFill>
              </a:rPr>
              <a:t>scontrano le particelle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interni devono avere </a:t>
            </a:r>
            <a:r>
              <a:rPr lang="it-IT" sz="2000" b="1" dirty="0">
                <a:solidFill>
                  <a:schemeClr val="accent6"/>
                </a:solidFill>
              </a:rPr>
              <a:t>un’alta risoluzione spaziale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 distinguere tparticelle molto vicine.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esterni devono coprire </a:t>
            </a:r>
            <a:r>
              <a:rPr lang="it-IT" sz="2000" b="1" dirty="0">
                <a:solidFill>
                  <a:srgbClr val="7030A0"/>
                </a:solidFill>
              </a:rPr>
              <a:t>superfici molto grandi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259632" y="5617219"/>
            <a:ext cx="4150791" cy="10966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4596822" y="4427190"/>
            <a:ext cx="22860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5752959" y="5263207"/>
            <a:ext cx="1071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>
                <a:solidFill>
                  <a:schemeClr val="accent1"/>
                </a:solidFill>
                <a:latin typeface="Calibri" pitchFamily="34" charset="0"/>
              </a:rPr>
              <a:t>Altezza 25 m</a:t>
            </a:r>
          </a:p>
        </p:txBody>
      </p:sp>
      <p:sp>
        <p:nvSpPr>
          <p:cNvPr id="10247" name="TextBox 12"/>
          <p:cNvSpPr txBox="1">
            <a:spLocks noChangeArrowheads="1"/>
          </p:cNvSpPr>
          <p:nvPr/>
        </p:nvSpPr>
        <p:spPr bwMode="auto">
          <a:xfrm>
            <a:off x="3707904" y="6019293"/>
            <a:ext cx="1357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>
                <a:solidFill>
                  <a:schemeClr val="accent1"/>
                </a:solidFill>
                <a:latin typeface="Calibri" pitchFamily="34" charset="0"/>
              </a:rPr>
              <a:t>Lunghezza 46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3079" y="2708920"/>
            <a:ext cx="2421409" cy="255428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Peso 7000 ton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Superficie rivelatori 6000 m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100G canali di elettronica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Costo 400 M€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2100 scienziati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 nazioni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51688"/>
            <a:ext cx="8352927" cy="1217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Il Rivelatore ATLAS a LHC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teractions.org/imagebank/images/CE0152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347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850" y="1196975"/>
            <a:ext cx="4572000" cy="17541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chemeClr val="accent6"/>
                </a:solidFill>
                <a:latin typeface="+mj-lt"/>
              </a:rPr>
              <a:t>Tracciatori</a:t>
            </a:r>
            <a:r>
              <a:rPr lang="it-IT" dirty="0">
                <a:solidFill>
                  <a:schemeClr val="accent6"/>
                </a:solidFill>
                <a:latin typeface="+mj-lt"/>
              </a:rPr>
              <a:t>: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usano gli urti atomici per campionare le tracce delle </a:t>
            </a:r>
            <a:r>
              <a:rPr lang="it-IT" b="1" dirty="0">
                <a:solidFill>
                  <a:schemeClr val="accent6"/>
                </a:solidFill>
                <a:latin typeface="+mj-lt"/>
              </a:rPr>
              <a:t>particelle cariche</a:t>
            </a:r>
            <a:r>
              <a:rPr lang="it-IT" dirty="0">
                <a:solidFill>
                  <a:schemeClr val="tx1"/>
                </a:solidFill>
                <a:latin typeface="+mj-lt"/>
              </a:rPr>
              <a:t>.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 immersi in un campo magnetico misurano la </a:t>
            </a:r>
            <a:r>
              <a:rPr lang="it-IT" dirty="0">
                <a:solidFill>
                  <a:schemeClr val="accent1"/>
                </a:solidFill>
                <a:latin typeface="+mj-lt"/>
              </a:rPr>
              <a:t>quantità di moto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(impulso) della particella</a:t>
            </a:r>
          </a:p>
          <a:p>
            <a:pPr algn="ctr">
              <a:defRPr/>
            </a:pPr>
            <a:endParaRPr lang="it-IT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it-IT" i="1" dirty="0">
                <a:solidFill>
                  <a:schemeClr val="accent6"/>
                </a:solidFill>
                <a:latin typeface="+mj-lt"/>
              </a:rPr>
              <a:t>La particella esce dal rivelatore non perturbata</a:t>
            </a:r>
            <a:endParaRPr lang="en-US" i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3850" y="3716338"/>
            <a:ext cx="4572000" cy="286226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rgbClr val="7030A0"/>
                </a:solidFill>
              </a:rPr>
              <a:t>Calorimetri Elettromagnetici</a:t>
            </a:r>
            <a:r>
              <a:rPr lang="it-IT" dirty="0">
                <a:solidFill>
                  <a:srgbClr val="7030A0"/>
                </a:solidFill>
              </a:rPr>
              <a:t>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usano il fenomeno dello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accent1"/>
                </a:solidFill>
              </a:rPr>
              <a:t>sciame elettromagnetico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(causato dall’irraggiamento e dalla produzione di coppie) per rivelare </a:t>
            </a:r>
            <a:r>
              <a:rPr lang="it-IT" b="1" dirty="0">
                <a:solidFill>
                  <a:srgbClr val="7030A0"/>
                </a:solidFill>
              </a:rPr>
              <a:t>elettroni</a:t>
            </a:r>
            <a:r>
              <a:rPr lang="it-IT" dirty="0">
                <a:solidFill>
                  <a:srgbClr val="7030A0"/>
                </a:solidFill>
              </a:rPr>
              <a:t> e </a:t>
            </a:r>
            <a:r>
              <a:rPr lang="it-IT" b="1" dirty="0">
                <a:solidFill>
                  <a:srgbClr val="7030A0"/>
                </a:solidFill>
              </a:rPr>
              <a:t>fotoni</a:t>
            </a:r>
          </a:p>
          <a:p>
            <a:pPr algn="ctr">
              <a:defRPr/>
            </a:pPr>
            <a:endParaRPr lang="it-IT" dirty="0">
              <a:solidFill>
                <a:srgbClr val="1F497D"/>
              </a:solidFill>
            </a:endParaRPr>
          </a:p>
          <a:p>
            <a:pPr algn="ctr">
              <a:defRPr/>
            </a:pPr>
            <a:r>
              <a:rPr lang="it-IT" b="1" dirty="0">
                <a:solidFill>
                  <a:srgbClr val="7030A0"/>
                </a:solidFill>
              </a:rPr>
              <a:t>Calorimetri Adronici</a:t>
            </a:r>
            <a:r>
              <a:rPr lang="it-IT" dirty="0">
                <a:solidFill>
                  <a:srgbClr val="7030A0"/>
                </a:solidFill>
              </a:rPr>
              <a:t>:</a:t>
            </a:r>
            <a:r>
              <a:rPr lang="it-IT" dirty="0">
                <a:solidFill>
                  <a:schemeClr val="tx2"/>
                </a:solidFill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usano gli urti nucleari per rivelare le </a:t>
            </a:r>
            <a:r>
              <a:rPr lang="it-IT" b="1" dirty="0">
                <a:solidFill>
                  <a:srgbClr val="7030A0"/>
                </a:solidFill>
              </a:rPr>
              <a:t>particelle adroniche          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(cariche e neutre)</a:t>
            </a:r>
          </a:p>
          <a:p>
            <a:pPr algn="ctr">
              <a:defRPr/>
            </a:pPr>
            <a:endParaRPr lang="it-IT" dirty="0">
              <a:solidFill>
                <a:srgbClr val="1F497D"/>
              </a:solidFill>
            </a:endParaRPr>
          </a:p>
          <a:p>
            <a:pPr algn="ctr">
              <a:defRPr/>
            </a:pPr>
            <a:r>
              <a:rPr lang="it-IT" i="1" dirty="0">
                <a:solidFill>
                  <a:srgbClr val="7030A0"/>
                </a:solidFill>
              </a:rPr>
              <a:t>La particella viene completamente assorbita</a:t>
            </a:r>
            <a:endParaRPr lang="en-US" i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3711575"/>
            <a:ext cx="3929063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AutoShape 23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1" name="AutoShape 25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2" name="AutoShape 27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1273" name="Picture 29" descr="http://www.borborigmi.org/wordpress/wp-content/uploads/2011/07/tracking_noBfield-500x4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828675"/>
            <a:ext cx="3284538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2 famiglie: Tracciatori e Calorimetri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http://irfu.cea.fr/Images/astImg/2236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362325"/>
            <a:ext cx="47371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388" y="2654300"/>
            <a:ext cx="1643062" cy="708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Calorimetro di ATLAS</a:t>
            </a:r>
          </a:p>
        </p:txBody>
      </p:sp>
      <p:pic>
        <p:nvPicPr>
          <p:cNvPr id="12292" name="Picture 10" descr="http://cms.web.cern.ch/sites/cms.web.cern.ch/files/field/image/0707039_01-A4-at-140002_thu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2225"/>
            <a:ext cx="4762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1263650"/>
            <a:ext cx="1643063" cy="7080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Calorimetro di CMS</a:t>
            </a:r>
          </a:p>
        </p:txBody>
      </p:sp>
      <p:pic>
        <p:nvPicPr>
          <p:cNvPr id="12295" name="Picture 2" descr="C:\Users\danilo\Documents\Divulgazione\Figure\kloe_calorimit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429000"/>
            <a:ext cx="3929062" cy="33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00938" y="6110288"/>
            <a:ext cx="1643062" cy="7080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Calorimetro di KLOE</a:t>
            </a:r>
          </a:p>
        </p:txBody>
      </p:sp>
      <p:pic>
        <p:nvPicPr>
          <p:cNvPr id="14" name="Picture 12" descr="http://atlas.ch/images_atlas1/event1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39813"/>
            <a:ext cx="7704137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07505" y="51688"/>
            <a:ext cx="4248596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Calorimetri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http://www.czechnationalteam.cz/storage/200807311052_tot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394075"/>
            <a:ext cx="4608512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http://www.nikhef.nl/~i93/img/photo-lhcb-ve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4763"/>
            <a:ext cx="464343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213" y="3860800"/>
            <a:ext cx="1643062" cy="708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Tracciatore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 di LHCb</a:t>
            </a:r>
          </a:p>
        </p:txBody>
      </p:sp>
      <p:pic>
        <p:nvPicPr>
          <p:cNvPr id="13318" name="Picture 2" descr="http://upload.wikimedia.org/wikipedia/commons/thumb/4/4f/CMS_Silicon_Tracker_Arty_HiRes.jpg/800px-CMS_Silicon_Tracker_Arty_HiR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0"/>
            <a:ext cx="501015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40200" y="166688"/>
            <a:ext cx="1643063" cy="7080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Tracciatore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 di CMS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0038" y="6145213"/>
            <a:ext cx="1643062" cy="7080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Tracciatore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 di TOTEM</a:t>
            </a:r>
          </a:p>
        </p:txBody>
      </p:sp>
      <p:pic>
        <p:nvPicPr>
          <p:cNvPr id="13321" name="Picture 10" descr="http://images.iop.org/objects/ccr/cern/46/8/2/CCEcms1_10-06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289" y="1106488"/>
            <a:ext cx="6215063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7505" y="51688"/>
            <a:ext cx="4248596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Tracciatori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625" y="2274888"/>
            <a:ext cx="8358188" cy="317023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Elettroni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+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irraggiamento (f. em)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Fotoni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produzione di coppie (f. em)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Protoni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 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+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Neutroni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endParaRPr lang="it-IT" sz="2000" dirty="0">
              <a:solidFill>
                <a:schemeClr val="tx2"/>
              </a:solidFill>
              <a:latin typeface="+mj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Muoni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Pioni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Kaoni</a:t>
            </a:r>
            <a:r>
              <a:rPr lang="it-IT" sz="20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neutri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Kaoni</a:t>
            </a:r>
            <a:r>
              <a:rPr lang="it-IT" sz="20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carichi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 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+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</a:t>
            </a:r>
          </a:p>
          <a:p>
            <a:pPr>
              <a:defRPr/>
            </a:pPr>
            <a:endParaRPr lang="en-US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6563" y="2638425"/>
            <a:ext cx="135731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7030A0"/>
                </a:solidFill>
                <a:latin typeface="+mj-lt"/>
              </a:rPr>
              <a:t>Particelle stabili</a:t>
            </a:r>
            <a:endParaRPr lang="en-US" sz="20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6500813" y="3775075"/>
            <a:ext cx="357187" cy="1285875"/>
          </a:xfrm>
          <a:prstGeom prst="rightBrace">
            <a:avLst>
              <a:gd name="adj1" fmla="val 55594"/>
              <a:gd name="adj2" fmla="val 48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7000875" y="3830638"/>
            <a:ext cx="1785938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00B050"/>
                </a:solidFill>
                <a:latin typeface="+mj-lt"/>
              </a:rPr>
              <a:t>Particelle che decadono con </a:t>
            </a:r>
            <a:r>
              <a:rPr lang="el-GR" sz="2000" b="1" dirty="0">
                <a:solidFill>
                  <a:srgbClr val="00B050"/>
                </a:solidFill>
                <a:latin typeface="+mj-lt"/>
              </a:rPr>
              <a:t>τ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 &gt; 10</a:t>
            </a:r>
            <a:r>
              <a:rPr lang="it-IT" sz="2000" b="1" baseline="30000" dirty="0">
                <a:solidFill>
                  <a:srgbClr val="00B050"/>
                </a:solidFill>
                <a:latin typeface="+mj-lt"/>
              </a:rPr>
              <a:t>-10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 s</a:t>
            </a:r>
            <a:endParaRPr lang="en-US" sz="20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25" y="5889625"/>
            <a:ext cx="7286625" cy="7080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it-IT"/>
            </a:defPPr>
            <a:lvl1pPr algn="ctr"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it-IT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Tutte le altre particelle (con </a:t>
            </a:r>
            <a:r>
              <a:rPr lang="el-GR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τ</a:t>
            </a:r>
            <a:r>
              <a:rPr lang="it-IT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&lt; 10-10 s) non sono rivelabili direttamente, ma attraverso i loro prodotti di decadimento </a:t>
            </a:r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6215063" y="2346325"/>
            <a:ext cx="357187" cy="1214438"/>
          </a:xfrm>
          <a:prstGeom prst="rightBrace">
            <a:avLst>
              <a:gd name="adj1" fmla="val 55594"/>
              <a:gd name="adj2" fmla="val 48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11" name="TextBox 10"/>
          <p:cNvSpPr txBox="1"/>
          <p:nvPr/>
        </p:nvSpPr>
        <p:spPr>
          <a:xfrm>
            <a:off x="971550" y="1196975"/>
            <a:ext cx="7286625" cy="7080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Solamente 8 particelle vivono abbastanza a lungo da poter </a:t>
            </a:r>
          </a:p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lasciare una traccia direttamente rivelabile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7504" y="51688"/>
            <a:ext cx="8784975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Interazione Radiazione - Materia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etecto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206625"/>
            <a:ext cx="6278562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508" y="142875"/>
            <a:ext cx="7200900" cy="193833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B0F0"/>
                </a:solidFill>
              </a:rPr>
              <a:t>Tracciatore</a:t>
            </a:r>
            <a:r>
              <a:rPr lang="it-IT" sz="2400" dirty="0">
                <a:solidFill>
                  <a:srgbClr val="00B0F0"/>
                </a:solidFill>
              </a:rPr>
              <a:t>:  particelle cariche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Magnete</a:t>
            </a: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piega le tracce delle particelle cariche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C00000"/>
                </a:solidFill>
              </a:rPr>
              <a:t>Calorimetro </a:t>
            </a:r>
            <a:r>
              <a:rPr lang="it-IT" sz="2400" dirty="0">
                <a:solidFill>
                  <a:srgbClr val="C00000"/>
                </a:solidFill>
              </a:rPr>
              <a:t>EM: elettroni, positroni e fotoni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B050"/>
                </a:solidFill>
              </a:rPr>
              <a:t>Calorimetro </a:t>
            </a:r>
            <a:r>
              <a:rPr lang="it-IT" sz="2400" dirty="0">
                <a:solidFill>
                  <a:srgbClr val="00B050"/>
                </a:solidFill>
              </a:rPr>
              <a:t>adronico: adroni carichi e neutri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Rivelatore </a:t>
            </a:r>
            <a:r>
              <a:rPr lang="it-IT" sz="2400" dirty="0">
                <a:solidFill>
                  <a:srgbClr val="0070C0"/>
                </a:solidFill>
              </a:rPr>
              <a:t>di Muoni: muoni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17500" y="922338"/>
            <a:ext cx="1112838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 dirty="0" err="1">
                <a:solidFill>
                  <a:srgbClr val="FF0000"/>
                </a:solidFill>
                <a:latin typeface="Calibri" pitchFamily="34" charset="0"/>
              </a:rPr>
              <a:t>Fotoni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77788" y="1458913"/>
            <a:ext cx="1350962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00B050"/>
                </a:solidFill>
                <a:latin typeface="Calibri" pitchFamily="34" charset="0"/>
              </a:rPr>
              <a:t>Elettroni </a:t>
            </a:r>
            <a:r>
              <a:rPr lang="en-US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90513" y="2022475"/>
            <a:ext cx="1112837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Muoni </a:t>
            </a:r>
            <a:r>
              <a:rPr lang="en-US" b="1">
                <a:solidFill>
                  <a:srgbClr val="0070C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95288" y="2571750"/>
            <a:ext cx="1033462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7030A0"/>
                </a:solidFill>
                <a:latin typeface="Calibri" pitchFamily="34" charset="0"/>
              </a:rPr>
              <a:t>Pioni </a:t>
            </a:r>
            <a:r>
              <a:rPr lang="en-US" b="1">
                <a:solidFill>
                  <a:srgbClr val="7030A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205832" name="Text Box 8"/>
          <p:cNvSpPr txBox="1">
            <a:spLocks noChangeArrowheads="1"/>
          </p:cNvSpPr>
          <p:nvPr/>
        </p:nvSpPr>
        <p:spPr bwMode="auto">
          <a:xfrm>
            <a:off x="0" y="3143250"/>
            <a:ext cx="1430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Neutroni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  <a:sym typeface="Wingdings" pitchFamily="2" charset="2"/>
              </a:rPr>
              <a:t>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834" name="Picture 10" descr="track_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409575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5" name="Picture 11" descr="track_mu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3609975"/>
            <a:ext cx="3208337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6" name="Picture 12" descr="track_strong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0" y="3609975"/>
            <a:ext cx="32083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7" name="Picture 13" descr="track_t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3609975"/>
            <a:ext cx="32083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3" descr="detector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 t="10664" b="8276"/>
          <a:stretch>
            <a:fillRect/>
          </a:stretch>
        </p:blipFill>
        <p:spPr bwMode="auto">
          <a:xfrm>
            <a:off x="1497013" y="763588"/>
            <a:ext cx="41465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07505" y="51688"/>
            <a:ext cx="5536058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Analisi degli Eventi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tonelli\My Documents\Guido\Guido\CMS TALKS\COLLOQUIO\CMS_Slic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31815"/>
            <a:ext cx="8712967" cy="468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168940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Schema del Rivelatore CMS a LHC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7639050" cy="546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168940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Evento H→ZZ→e+e- µ+µ-  a CMS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ds.cern.ch/record/1406073/files/gg-run177878-evt188723900-3d-with-barrel-nologo.gif?subformat=icon-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75594"/>
            <a:ext cx="7392144" cy="538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0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tlas.web.cern.ch/Atlas/GROUPS/PHYSICS/CONFNOTES/ATLAS-CONF-2011-162/fig_11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tlas.web.cern.ch/Atlas/GROUPS/PHYSICS/CONFNOTES/ATLAS-CONF-2012-092/fig_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240"/>
            <a:ext cx="6840760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19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http://blogs.uslhc.us/wp-content/uploads/2010/11/ALICE_EV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11113"/>
            <a:ext cx="913765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48A3666-66D9-4483-8F1A-6997CB3302D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 eaLnBrk="1" hangingPunct="1"/>
              <a:t>23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70600" y="965200"/>
            <a:ext cx="2822575" cy="2032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Il sistema di filtro dei dati deve ridurre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it-IT" b="1" dirty="0">
                <a:solidFill>
                  <a:schemeClr val="accent6"/>
                </a:solidFill>
                <a:latin typeface="+mj-lt"/>
              </a:rPr>
              <a:t>1 PB/s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 uscita dal rivelatore a </a:t>
            </a:r>
            <a:r>
              <a:rPr lang="it-IT" b="1" dirty="0">
                <a:solidFill>
                  <a:srgbClr val="0070C0"/>
                </a:solidFill>
                <a:latin typeface="+mj-lt"/>
              </a:rPr>
              <a:t>1 PB/y</a:t>
            </a:r>
          </a:p>
          <a:p>
            <a:pPr algn="ctr">
              <a:defRPr/>
            </a:pPr>
            <a:endParaRPr lang="it-IT" b="1" dirty="0">
              <a:solidFill>
                <a:srgbClr val="0070C0"/>
              </a:solidFill>
              <a:latin typeface="+mj-lt"/>
            </a:endParaRPr>
          </a:p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Questa enorme capacità di calcolo è disponibile grazie alla </a:t>
            </a:r>
            <a:r>
              <a:rPr lang="it-IT" b="1" dirty="0">
                <a:solidFill>
                  <a:srgbClr val="0070C0"/>
                </a:solidFill>
                <a:latin typeface="+mj-lt"/>
              </a:rPr>
              <a:t>GRID</a:t>
            </a:r>
          </a:p>
        </p:txBody>
      </p:sp>
      <p:pic>
        <p:nvPicPr>
          <p:cNvPr id="21509" name="Picture 10" descr="http://t2.gstatic.com/images?q=tbn:ANd9GcT2kqMqFzGdbifPz82PXrf7dK7i6IKHw0qDXmPiXpuJ7uk9fZBG8u5W1cnBE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3147293"/>
            <a:ext cx="2376488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72225" y="5157788"/>
            <a:ext cx="2376488" cy="120015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 mettessimo i dati di 1 anno di LHC su CD formerebbero una pila alta 20 km</a:t>
            </a:r>
          </a:p>
        </p:txBody>
      </p:sp>
      <p:pic>
        <p:nvPicPr>
          <p:cNvPr id="21511" name="Picture 12" descr="http://boinc.berkeley.edu/images/grid-empir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02" y="13897"/>
            <a:ext cx="5707063" cy="344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688012" y="51688"/>
            <a:ext cx="3348483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Computing</a:t>
            </a:r>
            <a:endParaRPr lang="it-IT" sz="4000" dirty="0"/>
          </a:p>
        </p:txBody>
      </p:sp>
      <p:pic>
        <p:nvPicPr>
          <p:cNvPr id="9" name="Picture 6" descr="http://cdn.physorg.com/newman/gfx/news/2006/DTLin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8" y="3284984"/>
            <a:ext cx="5426524" cy="358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43608" y="5139169"/>
            <a:ext cx="5637010" cy="882119"/>
          </a:xfrm>
        </p:spPr>
        <p:txBody>
          <a:bodyPr>
            <a:normAutofit/>
          </a:bodyPr>
          <a:lstStyle/>
          <a:p>
            <a:r>
              <a:rPr lang="it-IT" sz="3200" i="1" dirty="0" smtClean="0">
                <a:latin typeface="+mj-lt"/>
              </a:rPr>
              <a:t>Danilo Domenici</a:t>
            </a:r>
            <a:endParaRPr lang="it-IT" sz="3200" i="1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it-IT" sz="6000" dirty="0" smtClean="0"/>
              <a:t>Rivelatori di Particelle</a:t>
            </a:r>
            <a:br>
              <a:rPr lang="it-IT" sz="6000" dirty="0" smtClean="0"/>
            </a:br>
            <a:r>
              <a:rPr lang="it-IT" sz="3200" dirty="0" smtClean="0"/>
              <a:t>Parte 2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1905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71688" y="1976438"/>
            <a:ext cx="4929187" cy="26781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1"/>
                </a:solidFill>
              </a:rPr>
              <a:t>Camera a Bolle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rgbClr val="7030A0"/>
                </a:solidFill>
              </a:rPr>
              <a:t>Scintillatori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4">
                    <a:lumMod val="75000"/>
                  </a:schemeClr>
                </a:solidFill>
              </a:rPr>
              <a:t> Fotomoltiplicatori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5"/>
                </a:solidFill>
              </a:rPr>
              <a:t>Rivelatori Cerenkov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a Gas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6"/>
                </a:solidFill>
              </a:rPr>
              <a:t>Rivelatori a Semiconduttore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7504" y="182086"/>
            <a:ext cx="8856983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Esempi di Rivelatori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anilo\Documents\Divulgazione\edu\450px-Big_European_Bubble_Chamb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00625" y="2333239"/>
            <a:ext cx="3714750" cy="452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C:\Users\danilo\Documents\Divulgazione\edu\451px-Bubble-chamber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28688"/>
            <a:ext cx="429577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86068" y="88496"/>
            <a:ext cx="4429125" cy="224631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’ costituita da un recipiente metallico contenente un </a:t>
            </a:r>
            <a:r>
              <a:rPr lang="it-IT" sz="2000" i="1" dirty="0">
                <a:solidFill>
                  <a:schemeClr val="accent1"/>
                </a:solidFill>
              </a:rPr>
              <a:t>liquido surriscaldato e compresso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particella carica ionizza il liquido e lungo il percorso si formano </a:t>
            </a:r>
            <a:r>
              <a:rPr lang="it-IT" sz="2000" i="1" dirty="0">
                <a:solidFill>
                  <a:srgbClr val="7030A0"/>
                </a:solidFill>
              </a:rPr>
              <a:t>bollicine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che possono essere fotografate ottenendo una </a:t>
            </a:r>
            <a:r>
              <a:rPr lang="it-IT" sz="2000" b="1" dirty="0">
                <a:solidFill>
                  <a:schemeClr val="accent6"/>
                </a:solidFill>
              </a:rPr>
              <a:t>ricostruzione delle tracce</a:t>
            </a:r>
            <a:r>
              <a:rPr lang="it-IT" sz="2000" dirty="0"/>
              <a:t>.</a:t>
            </a:r>
          </a:p>
        </p:txBody>
      </p:sp>
      <p:sp>
        <p:nvSpPr>
          <p:cNvPr id="24582" name="AutoShape 7" descr="data:image/jpeg;base64,/9j/4AAQSkZJRgABAQAAAQABAAD/2wCEAAkGBhQQERUUExQVFBUWGBcZFxcXGRYYGBgWFBgXFRgXFRcYHCgeGBkkHBYXHy8gIycqLCwtGCAxNTAqNSgrLCoBCQoKDgwOGg8PGiwkHyUsLCwsLCwsKSwsLCosKS0uLCwtLCwqLCwuLCwsLSwsLCwtLCwsLCwsLCwsLC8sLCwsLP/AABEIAMoA+QMBIgACEQEDEQH/xAAbAAABBQEBAAAAAAAAAAAAAAAFAgMEBgcAAf/EAEcQAAICAAQEAwMKAggFAwUBAAECAxEABBIhBRMxQQYiUTJhcRQVI0JSgZGSsdFToQczQ2JygsHwJFST4fE0g6IWF7LS00T/xAAaAQADAQEBAQAAAAAAAAAAAAAAAQMCBAUH/8QAMxEAAgECAwMKBgMBAQAAAAAAAAECAxESITEEgfAFIkFRYXGRocHRMkJSseHxExQVopL/2gAMAwEAAhEDEQA/AMmmmbU3mPU9z64Rzm+0fxOOm9pvif1wjH05JWOIXz2+0fxOO57faP4nCMdh2QC+c32j+Jx3Pb7R/E4bx7gsgF85vtH8Tjue32j+JwjHYLIBfOb7R/E47nt9o/icJVSegvqfuAs/yGOYYLICVlVaQlQzWFJUb76fMR+AJ+734d4pKVcAs1COLbV3MKHsOl/+b3xH4dMUljYEAqykWCRsQdwNyPdgxxrhZkzOYexHDHKY9b+kZ0Kijq76VHlW670N8Qk0p56WGBGzTE2Sfu26Cug2x4J26am/E4InOwQ1yo+af4k4/wDxiBKgXftFr93TDcnH52Fc1lH2UqNfwQAdhjabeiERDMwFG7sbktffbrVfd2wjnN9o/icTV8Q5kf28pHoXZh1voxPc4kQcV57qssEUpO1qFgck9POgC3/iBwucs2kBH4fxLTaPqKPs25JHTS6Ds6mz7wSOhwznInikKFrIqiCdLBgCrKfskEEH0OJc3CEktssxcDcxtQlUDuANpF67pvQsgDHsELZmAqoLSQAsK7wk2y/5WbUPczegxnFH4lvGDDO3qfxOOE7fab8T++EMtEg7EY8xayEOtMb2Zq95/wC+FMXABOoA9Cb3+Hrht5SQATekUPcLLV+JJ+/BviHHpMzlwJmXTEkcUSigSU+uV9dFqW2vyDesTldWyGBmmN7M1e//AM4857faP4nCMeXilkIc57faP4nHc9vtH8ThvHYLIBznN9o/icdz2+0fxOG8dh2QDnPb7R/E47nN9o/icN49wWQC+c32j+JxrGo+p/HGSY1qseTyilzd/oUgZRP7TfE/rhGFz+03xP64bx6q0JnY7HY7GgPceY7Cge23+/fhAeYncNyYdkrc60DIbAIZq1ah0G4B+OI6TUpUBdyDqIGoUCKB9Df8hgn4VYLnMvZsMwD+5WJVhv18pu/f7sTqNqLaADjb3f7rHu1e+/5fD/fXHh/nh7IZJp5UiQW8jKqjp5mIA37DfrjbaSuwC3AeBXMpnBRBJGpB8rOzlWCrY2Gk6i3ZfeVBbKz8RmYiqFnchIokJLbk7KNz6lj6k4KZaPm5p0B+jy0co1bququU85FeUam11VhUVe2B7TRydQy5WI0iDZ5nP2m6a2G7NvpUUOwPHjbk302W78s0eZXIxE6Ykmzbgb6AUjAsVQouRZO50dcE8nwZiS0mUhSMbaQZHkY2PJEvOstR6nYVvvsYWZn5aDn1t7GTS0Vf709bjoNiS7dyuxILNZtpWtjdAADoAo2CqOgA9MaUZT0e/P8AC8hBviE2XZ9EuWfJ0KHLs6VskF45aZzv11j9BgZnOFNGokBDxk0sibi/ssDujVvpIv0sb4l8N464TkSIMxGxFI5bUtBh9C1/RE3dgfVFgiwfBIcqwZCJYJRuG9l1B80cgHR1Pcbg0yncHGo4oOy97+qYEZIAkKzLMBLzCBGuoOoVQwkDDbqa2N2MT8rnOa/PAXmpvIlUJoyCJGAqg2knUB1BLDocM8ZzDiKGINqy45kkJIAb6QgOGr6wZK/mNiMC4J2RgymmUgg+hGHhxxu9c/DqAe4lkuTK6XqCnZuzKd1Ye4qQfvxGrb/f+/8Aziw+LsutZeZCumWIClJIVkq49wD5VZFHuUdcAGBX7x2+441TnigmDFGcldJqrB6C9hQ81XVdrrDZx6ST9w/1/wC+E4qhCkYWLsj0Br8DRrCcdj1ms3+lD+QwAcMeY7Ht4YHDHmOx2ADse48x7gA7GtYyXGtY8rlH5d/oUgZRP7TfE/rhGFz+03xP64bx6i0JnY7HYU0ZAB9fh+nbDA8DV/v12xwGPMdgAUT2+Hbf/wAYI8Gc8xnY3oikNnfflmNOv95kGBmC2WGjKSMRvIyop7lVqSS/UArD+bE6mluvIaBejYnsK/nf7YJ+Hm0TcwGjEkkgPo6K3LP59BwnikepIpR1caXAFDmR0Nu1lDGx/vFsFPD/AAYq7pMdDvEdKba9mRyXBvlqFUsdY9mzRGJ1KiwO/HWCWZK4ZlpDkJigt8zIoZ3NBYELsZHkOwt1Kkk710JIxB4lxFcssMUG7xpZmqgXmHMLRKwtTpZF1nekFBe7vHeLibLERjTDHPojUWAEEdRs/wBpyFY2ehLV1wN4xDqCy6l3igAU6tR0IIWratmiYHfuOuI043d59LeXkr7jTBTMTudycP5LKNK6xorO7kKir1LE0Nu+GCOm9/6f7/1xaPBfEFyuqc7fSRxM3dYpkmDEHqN1Tcb0CO9Y6as3CDcVdmUrslwf0dZ6NTLBokIDKRBIsjLqUq67bE0WBCknrgBkkJSaFgdQBkUHbS8O7ij6xh7Hqi+mNLy3jdclkmRATpj5cTM0RRqFLpWOQl2LBSSAtAubuhir8Ycy5h5WouvyyOQihZGXZ6r1DNInwVe935tGvVk3/IlbofcUcV0FcyMbSZeVK2QiRTXRvZZdXQaktv8A2cCsXLgvguURCd2EaPHL1DaQHhemdh02bVsGrvXTFTzGXaKQo4plYhlPqDuLB3HvBx3U6kZSkou5hpoONol4e5DEGGZCE0DYTIYz5l62IIyTQ3vbe8AWqu9/yr3em/6+7c94ecDKZ2wrDRCdJJ30zxjfSQR7frgCZeuwF/y3vYnfDpZOS6n6IGexyAVY1DrRsdtxtv6d+2EGTatvwF/j1wp5S3WtrqgANyW6AepOJ0fA5Squ9RRsAVklOlSvQFB7Ug2+oGxRtR+IQNxJymRkl1aFLBRbEeyo62zdFHxxK5mXi9lTOwPV7SLY9kB1t95Xr7OI+Z4i8lBz5QdkWlQeulQNIPvrCxN6Lx9v0A1msvy206leqsoSRfcAkC66WNvQnDSj7seY7FFoI7HY9wsQHe6Wqu9jv7up/DBcBLLVe/4f7GE4VoNXRod+2+E4AOxrmMkxrWPK5R+Xf6FIGUTe03xP64bw5P7TfE/rhGPWWhM8w4WsEkktsB32Arre1UoAr8K3RWOGABQegR6kdz2vauh6/wAsch7bb11r9T0x4TtVDvvvfbb07fzxPg4UxXW2mONhs8li602YwN361sDse2MtpagQUQnYC/h132rFln4ITy45JFy0MYZDK908pJMmhUtpBr8mpQRSCyMe5R4sqplhTmuCyxSSdS4o85ISaVUAJBayWI2GkgV3MZx5GLOzMx6kkkkel+nuxDnVHlkl48d/gPQt2ajlyeUkMYKfSwlZWaN3e0lBkh0khE3QBkJ7jWTYAzgZWHS0p82Y1x79VhkBSSaz3JJA/wAL+7C/DQUZfNNKfoqjVhdFiS7qkex85ZAfcLPbATPZtp5Gcgdth7KItKqqOygUo+AxOEG3KD3vcsjTfSTsjlyTLlWBVz0B/jwlqX4kGRAPVhhGTlE0Zhc0wJeJmOwZq1IxPRXoUTsGG9BmOF5xufGs6n6RNKzAXflpUm+B8qk/bFn2xhZjTObhljn3Lq50pKw31I3RZG7qaBO4IvSN9r/T9hAjMZdo2KOpVlNFSKIPoRh7IcQaEkgKyspV0YWrKaNMAQeoBBBBBAIIIwQfPvH9FmYdaqNKiQMsiKDsEk2YLfY2o3oYIx8DhESzvEYkYkKJpzvW9iNIBI6np5T8SNjhyqpK0lr1WzBIGwcRCkHL5cLKW8r28jK1gjlKdrHYkMR1FGjgvmIxkcsFlTW8qyCiWXeYLqdGHUII4lvdWLygWFvEbM8F+RjW8rxJIAOV/VzyxmibQFuXGxqi53G9HYGBlYjnswqsyxKQVX7KrGpKomphZ2AFsLLbmziXNnzk+as28x6Fwn8dRy8N5SIwePL6JHOkBnbVCqrW7DTLKwG1WTW2KrxDIyTOCyxQ2F0iSREcqqKq6gxB3C3ZUXeLFnPDp4frTUmlKdZpAEVpXtUITzM3LQSkBQfOx6hcMcKycKOsaI2ZncLI8pXYCStCohtmLF18xKG3FsoBxz05U6acqXfx1cKxp3eoL4dwyZMrmAI2czCFE0DmBqk5p0lLBI5W47YgHgyxf+olVD/DjqWT7wp0J8GYEemNYk4Y7RDJzUgzLMoC6AEYKCpBiVbJLAkPZpWOo1TYm6EGj2xTZazrOWdunLw9BSVgmOMJFtBCqn+JJUkn3WNC/ct+/EDNZp5W1O7Ox6liWP4nfD8fB5CuoqVB6M9Ip2v2nIF9Nh64P8OyOTELxySa56YjkpLIxYadCoxCoBs4OzdQQTQA6XOFPNK/mzObKppPXC44Gf2VZiASaBNAbk7DYAYPnK6ANccUZUVeZe3VT7NQrue/WNuuIk/EVPleSSRb3SMCGLqfZFdN79gdcaVVvRccdorEZeF6T9LIke19dbfDTHdH/FWFHLRgHSrvts71Gtbi9Iu9xt5vuwibiQsGONIqBAoFibJayXJ829WK2GEcubMMP6yV2Oke07GgNgNz0Iw+drJ2446QPWIC/wBYAa2CA7+uptvT37ntjstMoYnSdIDbX5iGGii1V3u9OGzla9shfd1PTpQ6ffXXEmNVEUjID1jTzbkklnJAGwH0a7HV1w3awgeRW2PMSXiLh3ZlDAjykUST10gCgBttt12xHrG07geY1usZJjW8eXyivh3+hSBlE3tN8T+pwjC5/ab4n9cIx6y0JnrMT1Pu+7BXhsqqF5hhVT3MayyVYvb/AEZlwNy0YZgGYICd2IYhR6kKCT9wwb+YMt24hD/0s11Pb+qxKq4rJ33Jv0GhWY8UL1jgy4IJ8zxRs5v62yhF7epvezheW4k0xaeZIAgPmYxJbtW0cY6Fqr3KNz2Blr4SykTD5Rn4x35axZgOfTXcdxj4i67YTn+G5aWr4jAAopUEOaCILOyDQfcSTZJuyTueTFS0in32l7GswceNmaQ1BB0ARNC6VAOyrftHt6k772cOZXMtKSORlo1iBMshj2Av61tu17BVqztWJcPhHLldb8QhVAaLcrMWaqwgZBrYDsPvq8TRwPK5hlhjz8SJ/ZIsWYJZyaDSsYwCSLtuijoALw5VKa0T8JZeQWZAz/iALlY41giCNI7qGQbqgEau1Hdi3NB9KAHTAj5678jL/wDT/wC+DvE+DZSRhp4jCFRVRRysz0UdbEfVm1MfexwQ4J4OycciSZjNRyxsDpQJmUZydgUAQO69d12ut8ZVSlThdp91pDs2ys5PxGY2sRQDYgnl3YIIKkaqKnofjg7luHJKUOjLZctRMUy05sdYQzjWh6jWVO/VvawUn8NZaJz8mzUMB1HSZUmbM0TsI4ygKkbbqmr+92wlPAGWRicxmpZnY3pSHMAEm/6yQxuQfUEBsRnXpvNXW5t+3n4DUWQIPEU0TGDL5VE0ai5nBpVJBJZGYRQr2vruPMTWJScczIOpeUGYjVmpFEMdEV9Hqp5Ks+bdulKCLJuDheYkiWPLZyCJYzuixSEIBRUl5gzlrJPb+dAdmfCr3rkz+TLb25y6k7bHU/KO9jqTeIqpSbzt/wBN78vx3mrMrqmKU6iizsN35aMke56yzzHb3kqBv1wuTxauWsZaHLLIdi8aOQg7iOR2Llj3YaQPqg7NgpmeB5E6RmOLCUiyFQSctemw0q2n7gP5b+ZfhWRIJizMJZa8qwysT7wZlkLdfqoOgOL44P4lJrulb7ehmzBeR4hLnhMoyySuwRgQkhBMKlApOrY8tmrfcgDcnFj8JTaZEd0gUleQQhZmYx6SvLZGZS2ghChOobMA24xHl4Kx0u08YsAq08eaYCvrLzlWPatiFGHY4llqOfP5ZwGJYRNMlqoLu5WD6Mtp1EtpvbcnEasozi0slvv7WGsi757ikUBDS6DyxzKZgjA6W8zR63Ye2oO/oBvtjKV8TRxA6eQGN/1ELg2d/wCvkdZB8QDgjxXJZTMSMqZ+FUdyxWLL5gsxJJGrULaroC6HYDCT4Iyai3zlV/EDQe/ZHQse/TGaFOlSXPvd9j9gk2wDm/EsbG1ykOo1bSmWViR33YL+IOGX8UOQV5cSqfqKHRO/1VcA9e/oMWCLh/Dgd81lwK7RZt2H3yMEv/Kfhhw5zLqPos3l4yOjch9XYj+rjRe3dT1x2Y4aKD34vZmLPrAWRWTMjTDkEka2JZEnY1sa2cgAUfxxI+btrlXJQeoZyX6XXKR2Yenmr7sSc24m9vi1jby6J1XfYjQo0javjeB0nAcqDQz8ZHryphv8CMbUr9a3Sfm/YBXyzJp9RXO5vQ9b9F0cxa+Os9OhwrM+KkZAnJUqoYBRUSbkEFljFsRX1nPU4YPA8t/z0f8A0pf2wuTguT2rOi63+ikomzuO42rbfvv2xq1PpxPdL2FmQ147pJKZfLLdf2ZcbenNZqw5xLirSRRq2kWHY6AB1IRQwDduX36Bth0w+OA5Z30x5tfM1IDHKWosAtkKBdHf3+7cIzuQg1kx5uPSCAvkmB0gaQTSem577nbGr08SsnfuYgS+YsKNK+XvW5/xb74ZY2b/AEwSbh0P/MoelnRNVn08l7b9vT4Blskgv6eM9a2m/nceLqUe3wYiHjWsZLjWsedyj8u/0KQMom9pvif1wjC5vab4n9cIx6q0JhTw/wAMSd2EjqgVCwt449ZBA0BpDQJBPr0xZzwopSR5eKJlJNrKpmPcEsZSybEHy6bB3vFc4LMVa6iAvcOit5gKFLodj1siqP6W7L8WEqFFRy0Y8jPlIOWAAzcu44w+mldlACnykd6x5+0ueK603m42B3/0qhauWASLAMmnruLJfyiiN2ob4W3BsrHseVM6kUBMDHV2Q1PqbqfKtfHth2fM8WA+iL6CNQSGLQtdLERjVjuKvSenXCcvxfirAq0OYbpuqSRON7sFAFJ97K2I3qPPEv8A0ayEvwETt5l1MF8oV9gN9KhQQFQb+z+G+J+X8JrBGx0KJJAVFzBdCHZ+p9pha/4WPqKmZfg2Y082bN8tzarDmpI/Kw3OvSSXoEEIVW7Bal2ZubheZyx5nykMQNZklkCqBYBflIrSMNRFODQJHfEHVb5qmvMduwT4XyMMLlVgyc7uVADzq7Aiz5ApJHXcgdgcWGfiWUBbnSQQsb1rFPEz2LHn1Qmz23JPuxTk8Rcpg3zkxr6kcRVD12NoRIKJHnGIma8QQtZ+WZ0sbJIjjYWTZu2TCls8qksUr/8AXqhqSSLYvF8hYiWbMIDuRBLApfej5wqnv7Iq/Q4m8S4nwxHEUsREkICgT6GKqxMgAEkhX65Ow7jFKXiKMByc1NMw2Cs0eWf121I6t+eztthnP+NH06WhqVSS7zPI0jXQClRoFjr07fGz+o5PK/jZ9+dgxlzk4xlXPlzEA9VabQgHUUAmntRA9B6jDD8Lim1cp8oasnliORq3J/sSTtW4+OKDL41zB2AiX4QxE/mdS388T+B+JJZbWTMlarTEEgQSdSRzXXQn+YG7+47exzgsSfr6Cxplybwm4jZpM1HDp2UmLKxggCq1NGlmthv2OBy8EY0q8RVtXtIBlpDYobKrkE9OtbAYr2Z8ZywWiRJGxFNzUR3Hv9lU3s/2Y+/EX/7gZojSxiZfs8mFVPxEaC8OOzbQ1e68F7P7ixRLmPCWkxpLMSq7Lqy2QSgTq6yOx3YnscFsj4SSMNbZUajpswxyPovz/wBWNANUPZoWdj0xnXDOMid1j+QZZ2Y9UVkNdSSbZQALJNUBv2xK4vx7IOVWOAqsa6AxUsGokllCzRlQxJPc7/djM6FZvC34Je41JFx4j4e5D6flQ5bDUFiysI6mgrEaQaFWa79BeBWc8N5VVtZoL6Dmxohvay2iSwtnsNqxWEzkF2hy/wAGOejPr2kZf/lggs8qqOWqyFiRUGckZwVOx0CUne9rHrtthqlONuc/BK4ro9PA4FstLw0joPpJwbO1gLKOnXfbCH8OQbjm8P6dVzEg7HoGlPp+mIWa4zIn9ameQEdDmJFG/fzxGwdsIHiNQApbMdB/axOACOlGEdLO2OhQrapvxM3RKk8NZfvJB8EzcP4jVd/DCm8IwHdZB7wMxlW36bHy38cDzxiJhu8oPa4Ms/8AMkYS/Eoj/aD/ADZLLDp71YnG8NXrfmLIJt4FjZdSTsRYFEZckDbc1mB67bb4Z/8AorlsNTmrqnj2O3bRIdXX6pNYgl4mFCbL/wCbLsp9dyiHD/DoUmmSIHJjUyLq05ge01WAACTv6YL1Us5O3cGQ9H4TWIMzTxEEaEbzAB3BJLHtSjuat1PqMCJuAlaqWFjTE1LFQKgGrL79/wAKwQzsWktHE8DopoPz9Gq6tgpmFKarcXVXvhqeacsPIKUDyxyuy9AS3llO5C7kH+eNwlPXF9hAn5CbAsbqW2Kt7ILdjtt+G/phuTLFRv7tqPez/v44nZmCWMCV4XUMaVm1USgvbV1q1/L8cMPnCPq0QAFPSqWgarr3vr78dCk3oIh41vGSY1vHn8o/Lv8AQpAyef2m+J/XCMLm9pvif1wjHqrQmXTw74gkEaorZmUJVouWhlVe3tMSegFWB092JEfifKrMpaKYsrKDq+jrSfrJHIoO57+nffHv9HmQycpOtm5qDVy3rlGvKWA0kFhYrV3boa307jnD4Zo1qPU8YciURI7jR5woBJYAgEV7xW9Y8Haa1OnVcXF57v2Wim0UfJ8Oy3JmkaNYxEzgmRLPkKgaWmmcGySBpU+ybqwCJHizLC1U5yYjddfLKKVs3HGQdH+KrAutJ3Fcz2U5spL5pC5O/ME4Yb9DcZrr61i2cG8JS5CCTPLmoVli5kaqGUAu2qEqXZh5h52C1vpG+LyhCCvUk23os1n328xXb0DfB5MlHyXKyx2Sj8wh0ikNuElJewSWLlGJsqAwsKAX43xDLmMOx5qOSGcJHKNAjl5qq6OukadC7UbIUdaXLeD5XORv9E3M5gJdIp4WLAEk6wCw2rVuDtvgtNns5HFrSKUSvsrW0rpEnU6hsAWBAVQF8pNE6CvPU2S801K+80pZaDY8K5FmYrmJrUi4OUOYLs1qBYEgAkqBrG+2xxFSPI35XiA29qOYn7y8qj37AYYjyJe2zEL5bTRMwRkS9gNUdAarO3Lo/wB07kSZ2VqOiLUdo8zIA8czL9WXpHHIRW7i+ms768dvO0cm/Dh/cmOR5bK6XUtQagDDLFH8C6S5kgjciqHXrghH4chfKktNJmVTSFVFhMsIa7KkTHyA6fLZU6tqY2KjLxEq2mWKI0SGXlCNlNkEEx6GsV64cSiedlvKyC3ham8oFMV2qWOvaVhYBNhhZDlSn9W/X9BdBLOeEUh1Blzj2AY3SBSmmxbH6S/UFTRB69KwLl4XEntHNL7jAo/WXE+ONZgsaeWOa+UB/ZZpQAUvrpbyiyfZaMkkocCYuLyxqVWWZWujUjBdI3rT1uwN7+7Faf8AI+nMTsTsvxDLgBHeaWMfUeJPKOp5bCbUh+Br1Bw6OCZSZ6y08pJIqORIlc3WyMZQjncjTYbYUD2Gr4izI/t5CP7zFvf9a8GPDfGX5ommZFhiZTI/IgZjZ2RCYyS7U3wAY9sKcZwTkn567rArBDP8BHCVIkbMxTzoyqAkVrEa1m0mI83sdbADbbg4rCwZU39LMKH8KPfpsPpv91iyeJf6S3zs1zQwTxIxEYaMo+izR1q2pSRRIsi+xwNRcvObiihskfQs00b2SPYbmFH9Pqn0XE6Tqxjere71atb8A7dAKeLLUaknJra4owL+6Y4cbL5Ug1LNdWNUaAbCyNpCbPb7r9RIzMuWDspy80NdU524oXTaoSbv3d8M5aHLSuqKs4ZmCgao33Y16IPx2x0Xdru/kIfyEqBtEM+cs7BUjFn/ACrNvg3Hk+YG1ShyBvry8EjC+mtomZkHvJBGI2UyuXfVBDLKI0/rHWIF5zqChVIkJAZiFVNJG+og1tac5wDKiMMsyhAkZWCVqgjcjzOdFCdj5SNTC9VksNIPFWrJNa+H448jSQJj8GxzDUkDSgEKxyrR7G+6vmGIv3qB/PA2fwzkwabMmI3uGOWkIIJ2qKWh8O1Yf4nwj5SR/wASXcC0QBAK7CGDybe6MMfQHECW5isGZKtIwHyfNXeqzpVZXO7xEgrbeaMijQBXDpueuP3Xjr4CJcXgCOV9EGajnJNKEaLUfirSAjcgYkZ/wU3DzRE7yyKwQxIr6UoBnXS/U6ivuBJ7qcBvDcz5DMfKJUI5LMmk0GMtEFUsGmXqTRoehZbJce/pC+VEK6CRASdUgJbUzAsQus0NI0gBgRXlK9MaktodRKLxR6dAysVeaCNWomUD+8ihrvpWvp1x0qwUmky3vrtUquxSm/kcGc5kMwqRPGX0SK7RqZFdW0GnMSk2RR9llDdRvROAp4hezJG2/wBkKet0THpvHZCWLNPzMjuc4kZI40Z3bQCFBVQFGlFABB3Hlo/AdcMNmCBtI9HqLOxHS96OOlljY7IU6bBrHa6DC/Xv3x7HlkIU80LdWCr2N6Psg2K3+47dL2kktONwEXGtYyeVKJAIYb0RdEdL33H341jHnco/Lv8AQpAyib2m+J/XCMLn9pvif1wjHqrQmFvD+Zkjk+idVZgfKys4ar8pVUber7dD13xb5vEJy2VZuZGZJAVVYU0xaj5WZbFSBVJtqrUQAaBuk8J4y+WJ0aaag4KRva30+kVgPw/HBjMeJYn0s8LMxWix+SnVRIB82WNUBX3DHDXouc7uN1u9jSdjofGjsAsyrItiwyrIK7hUkB0/+2Uwf4pm8vnIcurFkFMQqsyAW/LDMspdaqMjZ2I6DasVb57h/g//AByvS7/5fBHPeIIuXCRF1iYDy5XY82UEf+n6G9wKBDfG51KOacY2d+vsGmMZ/wAGlLKOSoF28bgV62gYgf3mCDDPG+BzmRtMepIkVCyFXUCJVViSvQlrNGjZO2Hst4s5VFFkS7IC/JlX0vT8nq9qv44PcU8bQCTU+VV3dVdZlMCSjWAwNiEgsLo6gemDHtEZLK/h2dw+aU3NDTBCmwEmqRj/AJ2hUGuw5bEf4zjzhXEHgt0YWCPKwDo2x2eNwUYbd+lfeNASWHiGXMqPGWhBWQZn5IjgOfIwk+TsCtsw307+871yaFo7/wCGLAWSUGTkG9izpy5ob7XX3YcK+JOElnfNX9xNDMipn1Cio8yACikipFryxI3rv5VbzfV1N5dDHA+EOHWZ9UKqzaTpokxAySHcVpRQb2N7KAbNdJxmPXoMHmBK0FyftdK8uV824xqnDeI/OuWVFjBkOXp3YwkaQW0O+qIgjXG6WF2Lk1R2jXrToR05r7dBpJsFeHcnlpSY1y8Yhl5ckagyhz7QJaXXYopOoVdIPL3O+IP9I3hbK5cfKYI+ZzNTMrMwVTr0uwC6WI1uo6geZduuJsnFosloy00VEwO7kCADSzSMkbaI1FKxJBQjdj1wRm40suWWSWEaOXmSusxSRqgoCVyIzsxKAAA6jprV34FKpCoqivh79eLFLJqxmXC4JpzawQLD3keJFjVQaJaRtz16Bruh1rBzPeEppo1HySWCJL0tGVkB1AHmSQ6y5LCjasaGkANQuUvjSGLkHlbSSBjIRlw/LjcxhiBDQP8AWClrSqijbEkPmPEjQTseWwk3YSBsqdQIvWrjK+ZSN7GO+9aUrxil1cX46ieSAE3CniIQx8wvRjZdTB1F3oC0T7waK0QQD0HOlH8P06f6Y23wj4ygcCVoys0g1MQEJYCRojJ9HECWvlhiANt9qN0nxT4kiOdzAGXUkSvvpypvSTqY6sqxN0TZY4pR2urKbg4adonFJalWg4uwUJIqyxjorg2o/uOPOg9wNeoOCnCMnG3OeAkMIXpJSi6WkZIdpNlfyyPVhTdbYSPEkO//AA471tk+5vvlPTBrwvxqGaYxfJ9mRjQGWN8mptJC5ZbsRld73b13FKrkotqNuvP0EhrhuVOSyjs60xIeVSCCFCVDF7ubzSWqjosA7tgtKkkqKSzlo4o3VlKIFLa9b6mFIx0gB/qDmMPQr4L4ibMwSBoOYpdNpOWYVepXsnkBYgfZ1XsWBvrix+F8yhADrFl3QiNkkaEodRGmPXFEAJB1C9R1IIJx5tapKN5SWd+vju+5tK5Sszw2V/LJrAtAyl5ZAVdxGDonAdJBq1K4pTpYdqMCXLCfLmSdiFU2zgeZ5I2ELhL6u6NCWN1aam677FxHgkUKlIlUPZIUnLx2SVK0REfKGCtemyyruSKxnfFPFipoh+QxBidCRsF1KmvUCVKFV1uQQps0tkmwSbPtMqvwLp61pvE42Kz41nMxhmNjWigjeg3LjkJF9SRKtnuVJ74rkWXZvZUt8AT+mL3xTxZ9HMYVVQsscaaFhFqsbqHFQ9Dy12vptsMA5fGs5UgPKCQw3dWFP1FGP4j4Gum2PToSqKCiorLt/Bhhbhv9HuZmyes2DTPChDWCjUykmgmrtsdwvTfAA8ElmQyCNgy3q7BqAJayfaGoah6EH1wY4b/SLNBEYwjONwOZIW0gmzQ0iz2trrsKJBbPiuTKSyiOJVsOtFUOznUpvlgldLeydjt6VjEXtCcrpa5dwZFdmyDgAFVFbe0tk2Ovm/vAf7OGDlmoHbcE9V6C/f7jiTn5t9QQKHpxVVsW2Fr2Nr/l74jSOXPTc+nfYDYAY7ot2zENEY1rGS41rHm8o/Lv9CkDKJvab4n9cIwub2m+J/XCMeqtCY9lp2U6lYqa6i+npt9wwUh8QSHVqnnUUaoh9wuwayuxIUX2HY4DBT1x2s3fU9d9/wAb64xKEZagEh4gzBP9cwHoS1env9TgkOK5hsu5EzloWLagW80MpERYXR0h0Qf+4fQ4r7KVojoQasDcG1O2/vw7ks7ymVgL6hwTs6tsyn0BBI++xvicqUXokNMlDxDmFBuR/MBRJaxuDqX37VfxwV4fxTNZoARyvzo9TadQVWiFyNVkC0Oo19luwXAriWSakZW1w1Ubd1GosY2H2wzGxv1B6EYJcG4xKI81GH8zJzQUoMZI3RmOur2j5hobUG9ScSnGLjeKV+F+xos3AODZhmYnNvI6A8yNPMq6kZlUlzUopbKoD0IBvcSc1mRlZWleaeNIin/DMee2kkU9yaDHGTttbAgg4H8C4pk5FkzDS8jNlNLK4YwSEqVc6UUkB+hr2dbaQKDYX40yMz5TL8uMaCChfWHZ44xG8RJLWqHWzKp30hSdxjzmnKrhnlfLRLtfY+x6lOjIaz/jBHUNDm5hM9llmAMCsWukLKzqK6CwBt5tsOcD8TTxzRxTiWMMbV45W0FTQYsWZkeGgSSpAXqN+tObharp5jLHt5vOrdehCpra63IIH3Yn8OzrJcUNpCQGmaZQQ6jozJuFH2VU6ia8xNV1S2engtHPv919szGJ3NF4xx0HWWznLjcGOJiLZdDFiy0GdiDpRl0gHeiDRAXxlxbMrDlooMwpUxay4n0tJrkkAKmVgzDbr1J6gaQoG8cSPiFLF9G5+lh11odZWqVQyiwwlJJDWBpc6gKAhcY86HKOQjRsPkxdaDRhEj8spNBZdOsfVsHfzAjlo0Ipxb6NU0sui/vvNNniZrOtCFd8xG6ElJGL6HVqtTLelCCCQ10Q7AkbXDbM53+0zbIoB3bMWK9FVGZmsj6oP+uApMuXcgcyJ12PtIwPoehGD/Czmm0SPIhD2qjMIJiwAFGON0ZpN2NaAaK71tfoShgV+bbu+2pgn+GfEEs2ejUSSiIRyR0zsSVdHUs+9FmkcN6WQOwwzxbMZ+flzrJNy5I0JfmFIhIqhHtiwRCWUntucHcxxGDJCo0y2YZU5ssyxogV9X0MIWE1ZlRGIJbYXQo1W/FXFYZJIw0chCwxUFlK6A68zTTowFax02xy0+fUxRhlbjq1uN6EYcRMZuTOzyN9mF3/AAMrkAf5VcYLcA8TZiUyiJmVliJEkkjSOo5kQZi8raFCoWNhV6YrbLlDVHMJtvtHJR/FLxZvAy5YSS6ZdT8plRJkSJWTd3BOtgxOkCmNUTswFYtXjFU22rvu9shLUJcQjnzKPy8zLqkbyK82oPou3gZCI9LI0haPYqYyBfQKy3i2ZJUEjScrL5gqeZrDxxMqxwysQQT5kctqsW3vGIXF8tqzEGXyuZi1RP5AFdF1zSDSfJEUrSYwSTudQ6UMSOOcEzUEzNl83GhPmlg52lY3YklVWSleIlSVsdKFGrPGowaUZWzva+XZ1dWnaaNBzOb0NzI2MgbqqszhluMrpDEqtgSC63tQCx60/wAceI0lqWKRoJVTQx1NIqmUMuzqbLDluutQw85I3JIrbnNt5ZsxBDGQwapIQxUE6hGpbylrI20qe5rDcXCGmjmkd4o4S0KWJomCJGGpVOui4VUUBqsvZoWROjskKcsUpacW7QcrkPiGZzcOWjPOlZWZm1pI7JpoIg1hqB8r+U0cCPnhijBy7OSpWQyPqULY0kE0VN+43W/bEid5TNqRo0sDSBNFpWNaVULF6NChTbmrrrghwzgTZ1hGIoxJtckUsQABJGqSPVp9PZ09vXHrJxhG8rdZgBPxaZussh+LsdibPf1xPz3iDMc3VzZdWmO9bFrIRLsNsQT2PXveJ/Fv6O8zl5RGTG5YBl0OpJVqpgl6j17A9MCeK5UGR2V49JdtIDWQv1eg9CB9xxqM6VSzjZ5AMTeZCFYlIz5QxAan9Fs7WN69ffiMZWPUnbpucSWKIXCtqVkqyCN/K3S9txXfbETF4iOxrWMlxrWPM5R+Xf6FIGUTe03xP64Rhc3tN8T+uEY9VaExQNfH/f4Y8C3tjzEzK51UG8MT79X5l9tqVwCNvTucJu2gESt6OFzw6T1BsWCDex9fQ+474nfOUV/+mi9283Xa7+l6den/AGwZyGVgYq08cSBkMmiNZ2cRoGck651ClgtLu1hgaA3xKVXDm0/IdgRwVpTqWNDKpALoQxQhbIut1bc0wIIs0d8WT5PAjDLRMmWmWQF5prEiSLq2jlsLyt1BvS216STWCM3CBPlF+S5WKRdQcBTmQrFmkU6i8oDOAqKFDFg2sAUwY0leKoDvlYD7icx/pNeORS/nbaurdGXnma0J+YgnUknJoWN/SLE5Q39ZVU8mu+y17sNcQ+XZhdMgzEiISRrEmlb7+bZcRIuLqvTLxXVXeYB+O0w3/lhb8bUkE5aA12JzJHb1mv8A84uoyT+HjxMiVySQnVJIpPZIysjf5iLjXv3Yj7OEZ3iRZdCqEjBtVButiLY9XYg9T06AKNsLfi6HrloPxzH/APbDuVziyMFXKRMx2VV+UsWY9BQmv16Y1n8Uk/L3Ak+GvEAicCfeMl6ce3GZV0SFQCLDISCOxAI3FElkvCebAlUiN8vGzAlzqiNa9TQ6fNrAjYkR04A39MQps1l4Fp4MvLLVaEMxjjN3buJjzG/ursL9rYrgjnfHc8YDqEAzES6gDOF0xlotGkS6QtoxoAe17zjmqY270469fp5mlbpPctOHCJknWZywCR5oLJIvm25CuhiA91l66KMF/FXgPOwwmZswjKQTOVQR0BQNsg1SDfowvrtgN4e8aVNq5GUjcLaME5duGUlTJq8mpOYoY0LK3teLJN41jGoZrS5f6KqVSI3K6+YEndXXSo8zaT2XYkryVf5oVFhj36Nv9DVmsygxyJNUKa0gQ8x2JGohQdbuKrXR0ot0LC7liSL4hnDNK8h21MTQ6AdlHuAoD4YtGbIAEeVy0U0MjgBxz7kko6Vcc646s0jdaLb9pnjTI5bKR5docvERMpLXJM4tAhDApKF35hFDUBWzG8dsa0VNKzu9NN98+LGbFFIF+7/Wv9Tg9wLjC5NVZozr1axaRsJY60hS8gJRQyt7IOqz0Kg4HrxOMD/0sB95OY9fdN92F/PKadPyXL1d/wD+i7quvOv7umLzWNYXF23e4h7xVGBmXkS+XMebGbvZzZS/VG1IfemBwzckbk6nV9w1k3v5WVr6g9CD8MFMrxqLTypYI+VdgoZiyMQBqUNLRBoBlBGoAbggEdnSsVN8ly7xnZZEOZKN9/OsN3KkAj0GMxk4pQkvtn5gIhky8qkyhY9PePUHcmq+ipo+3YoN/uxFz/EVchUTTEgIjUmyL6uzCtTk7k9OgqgAPfnBNz8lhrp1zFCxt/be4n8cODNqQx+SwUvXzZgVflGxmvr/ALrGkrO9n4r3AF40DwDkJJldFVYw8Q0usgSR2ikJsh71qdWg+yvQWSKxRpmUhdIANbgBuu/csb2r069O+LR4R4kcuylkUyxxyPl7q/ZZ6O1gbs4JN9a64ntacqTw6gtS2eIsq0iRA76o5Pk8uhrBt2LBo1pEpgtUQLDBiReMvzcrMx5zMWUUDsSa6W3cUeu/btgrxHxdJLp3ctGHEbM2oxiQBW0GgT5VABJsbnc74Vx/IM4R+roIopmrSA7LcZc9FbT5Gujab7k4ns8HRsp9PlnxvB5gnLgRs1kN9G267i5EoXY2ILUfeMQ7w9IQFoMTe5FAdBtuCe5b8B9zOO9LpEdjWsZLjW8eXyj8u/0KQMnm9pvif1wjC5/ab4n9cIx6q0JnY7HY7DA7FpZSuanrUsi8yWI7NE0KRswRkI3RodlN1Rogg2KtgrLxdxAsaSTFNIDqxGgPqLBUom02vSa3vba8QqxcrW7hoOp49aGAxwLy2ZAmwAWMai7cvzHUSxYhmGpdR3OxFQik0sCQDW9Hofj6jBGPiUTBhJALIA1RMYzt6qwZCPcFH3YS/D42J0zBSNtMoKm9/ZdNSkChuSvXGKcYU75Wvr03B5g7vjw4m5rg0sa6ihKfbWnT86Er/PDmT4cCvNmOiK6FVrkK1axA7eludlvuSFNscbXuKw3lOGGQtTKI09qU2EUb12sk0aUDUa6dcSMxxIRq0eXDIhFPIwAkkB7GvYjP2FO/1i21R+IcUMoChQka+wi3S31P95jtbHc0OgAAhFrxlRcs5eHHH3GLDAkWPj2+/vglmzeTgPpJOgIP1fonAP8AmZjv8cC2e66bbdB6k711698FHP8AwW93z+/96Pf8aGCeqfaAKBwW43JlisAy4fUIl5zNtcprVQvoDYFUK097JGGMab1C79ne/idq/nhNHr2GNNXad9BBHgHEjBMGEmgUQ3l1qykG0dLAZD0I9/rgzxmdM6I4sv8AR8kMEgbYOznW7RFnYhif7NmJ2UKWO2Kopo4nZ/iKyuzCGOPUzGk1hVB00qKWIAFH19o+6pTp3mprUdyHKhUkMCCCQQdiCOoIPQ4SRXvwVTiSTjTmb1bBZxZdQBQWQf2idN/aAG1gBcRWyoicc1SyEEqVNBxuAUYg7auu17EbHptSej1+4iHiRlM+8V6GK3sw+qw9GU7MPcQRiPjsbdnkwCPzoh2aFDZBOkshJArop0DqTsvfDcmai+rDXX2nZu+w2rpiFhW1d7/lWM4Ev2wJMXE3RaSk2olQAxHvf2vuvDUUxjKujEMDYIsFWB2IPrteGcdjWFAEm42bDCOJZB9dUo2CCGCg6A23UKMS4fEkgyckHMPndWIqyQpZ2tj3LlTq6+QA7YB47GHSg8rAelvd/v448x5jsVA9xrWMlxrWPK5R+Xf6FIGUTe03xP64Riz+HPAOa4lzWy6qRG1NqYLubIq+vTBj/wCyXEv4cf8A1U/fHZLa6EHhlNJ95iz6igY7BrxP4RzHDXVMwoVnXUtMrbWR1HvGAuOiE4zjii7oR2Ox2OJxoD3bHqttR6bnYC+n8xsMJwqNqINA0Rsbo+40Qa+GEAW4bGcuqzyF1BvlqjFHlrYnUu6xAii3cghd9TKt/E5ka54YZhRABUppU9kMZU0L21aq64hvxZ5DcjMy6gxTYL0CUgoqnk8ooUAF22GG/kBcM8YJRT0JUuF9So3I7WBXwxz4E3eeox7kZeT2XeE9hINa9ftxjV0/udseScBlosgEqjq0REgAq7YLuo/xAYgA4dyrEG1LCS10aRvd9mBsHpVdcUaktH4iG0Sz0J+Hu3J/C8EHasom3WaQ36hI4tvX6+Fz+IJZCBmAJ9IC/SDzgJsF5i1JQ9Lr3YnZ1YDDl1DNCdMkoVxzEt30gFlGoArEp9g9RicpO6xLwz6HxoMrhOOxObgsgGoAOmxLxkSBQd/Np3U12ajhEHDZJY5ZVAKQhdZLKKDtoWgTbb+l1iuOPWIh4XVeoNWPvwjDoyzFdYBKg0SN62vf029fQ+mNNgIK7Dp3+Pbridk+KlVKOoeI1aGx5gAuuMj2JK79DW4YbYgMOm4P+nbf/ffHXjLSlqBNznDgqiSNuZGa81UyN9mRbOk+h6HseoEHEnJ5t4TrXvYIItWG1qwOzDpsfdiciRtqkjiDADzwszWnctGVYMybHrekHe/axjE465jBGOwRlkgZR5ZkO+nzI6+tDyqep9T1wkRQ0DcpHfyoN+wB1H39u2NY+tCIGHIoCxofsB8Sdhidls7BGytyDJW9SSGmNGgQir5bokXZqrHXEfP8SeZragOyqAqL0FKi7DYD41veHeTegDRpem53F7EURRoEdd+v/nDWOx2NIDsdjsdhge41vGSY1vHlco/Lv9CkAN/R3/SEeFidOUJBI4bdtNFdQ9DfX+WLeP6dR/yg/wCqf/0wA+Z4LP0MXX7C/tj35ng/gxfkX9scFWOzVZuc4Zvt/IryWSZXf6S/GXznPHJy+WETSBeonzFiSaHr/LFOxqD8Hg/gxfkT9sJ+Z4P4MX5E/bHdR2unSgoRjkgwt5szGsdjTvmeD+DF+RP2x3zPB/Bi/In7Yr/oR+kWEzGsK1mq7Xf39MaZ8zwfwYvyJ+2O+Z4P4MX5E/bC/wBCP0jwmZhR3v8ADHsMzIQykqw6EEgj4Eb40v5phPWGM/5F7bDtjvmeD+DF+RP2wf349MQwlFjzkUpX5QGJJOp4qEldbYHyyE3/AHTtucPZrgMQjLxZhZmLqqRqrBzq1bOhOpWFD2Qym/augbr8zwfwYvyJ+2FycGg2+hi6D6iftiT21J8268AwmZCMltKAmzQFbmzsK9emJXHXBnZVNrHpjU+oiUR6vv06vvxpfCeFQieI8qPZ1ryLtRvbbbfEMcHg/gxfkX9sa/vxxadHH2DCZpFKyG1JUjoQSCPgRgj8+swqZEmHckaX29ZEpmP+PV0xevmeD+DF+RP2x3zPB/Bi/In7YctthLWIYShR5WCTpK0R32kUsvQkedN+oA3Ta7vbDcvCpEXUR5KPnU6kJ+zrSxZ9DXvrGp+HOEQfKovoYvav2F6gEjth/jmRjXPyMsaAmUgkKoJDdQSBuD3xJ8o2nhSelx4DGWG+2+PKxr3HuCZdcxIBBCBqOwjQf6YH/M8H8GL8iftiy5Qi1fCLCZpGvXa9vfte17e8jCoZXicFSUZTsRYII/TGk/M8H8GL8iftj35ohP8AYxfkX9sH9+P0hhKHmsusl6QFlW9aqRoejRaLfr6oPiu3lUZjT/meD+DF+Rf2x58zwfwYvyJ+2FHboxysGEzGsdWNO+Z4P4MX5E/bHfM8H8GL8iftjX+hH6RYTMax1Y075ng/gxfkT9se/M8H8GL8iftg/wBCP0jwmYVjqxp3zPB/Bi/In7Y75ng/gxfkX9sP/Qj9IYTMaxreIXzPBX9TF+RP2xdfkMf8NPyj9seftu1qphy6/Q1FW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4583" name="AutoShape 9" descr="data:image/jpeg;base64,/9j/4AAQSkZJRgABAQAAAQABAAD/2wCEAAkGBhQQERUUExQVFBUWGBcZFxcXGRYYGBgWFBgXFRgXFRcYHCgeGBkkHBYXHy8gIycqLCwtGCAxNTAqNSgrLCoBCQoKDgwOGg8PGiwkHyUsLCwsLCwsKSwsLCosKS0uLCwtLCwqLCwuLCwsLSwsLCwtLCwsLCwsLCwsLC8sLCwsLP/AABEIAMoA+QMBIgACEQEDEQH/xAAbAAABBQEBAAAAAAAAAAAAAAAFAgMEBgcAAf/EAEcQAAICAAQEAwMKAggFAwUBAAECAxEABBIhBRMxQQYiUTJhcRQVI0JSgZGSsdFToQczQ2JygsHwJFST4fE0g6IWF7LS00T/xAAaAQADAQEBAQAAAAAAAAAAAAAAAQMCBAUH/8QAMxEAAgECAwMKBgMBAQAAAAAAAAECAxESITEEgfAFIkFRYXGRocHRMkJSseHxExQVopL/2gAMAwEAAhEDEQA/AMmmmbU3mPU9z64Rzm+0fxOOm9pvif1wjH05JWOIXz2+0fxOO57faP4nCMdh2QC+c32j+Jx3Pb7R/E4bx7gsgF85vtH8Tjue32j+JwjHYLIBfOb7R/E47nt9o/icJVSegvqfuAs/yGOYYLICVlVaQlQzWFJUb76fMR+AJ+734d4pKVcAs1COLbV3MKHsOl/+b3xH4dMUljYEAqykWCRsQdwNyPdgxxrhZkzOYexHDHKY9b+kZ0Kijq76VHlW670N8Qk0p56WGBGzTE2Sfu26Cug2x4J26am/E4InOwQ1yo+af4k4/wDxiBKgXftFr93TDcnH52Fc1lH2UqNfwQAdhjabeiERDMwFG7sbktffbrVfd2wjnN9o/icTV8Q5kf28pHoXZh1voxPc4kQcV57qssEUpO1qFgck9POgC3/iBwucs2kBH4fxLTaPqKPs25JHTS6Ds6mz7wSOhwznInikKFrIqiCdLBgCrKfskEEH0OJc3CEktssxcDcxtQlUDuANpF67pvQsgDHsELZmAqoLSQAsK7wk2y/5WbUPczegxnFH4lvGDDO3qfxOOE7fab8T++EMtEg7EY8xayEOtMb2Zq95/wC+FMXABOoA9Cb3+Hrht5SQATekUPcLLV+JJ+/BviHHpMzlwJmXTEkcUSigSU+uV9dFqW2vyDesTldWyGBmmN7M1e//AM4857faP4nCMeXilkIc57faP4nHc9vtH8ThvHYLIBznN9o/icdz2+0fxOG8dh2QDnPb7R/E47nN9o/icN49wWQC+c32j+JxrGo+p/HGSY1qseTyilzd/oUgZRP7TfE/rhGFz+03xP64bx6q0JnY7HY7GgPceY7Cge23+/fhAeYncNyYdkrc60DIbAIZq1ah0G4B+OI6TUpUBdyDqIGoUCKB9Df8hgn4VYLnMvZsMwD+5WJVhv18pu/f7sTqNqLaADjb3f7rHu1e+/5fD/fXHh/nh7IZJp5UiQW8jKqjp5mIA37DfrjbaSuwC3AeBXMpnBRBJGpB8rOzlWCrY2Gk6i3ZfeVBbKz8RmYiqFnchIokJLbk7KNz6lj6k4KZaPm5p0B+jy0co1bququU85FeUam11VhUVe2B7TRydQy5WI0iDZ5nP2m6a2G7NvpUUOwPHjbk302W78s0eZXIxE6Ykmzbgb6AUjAsVQouRZO50dcE8nwZiS0mUhSMbaQZHkY2PJEvOstR6nYVvvsYWZn5aDn1t7GTS0Vf709bjoNiS7dyuxILNZtpWtjdAADoAo2CqOgA9MaUZT0e/P8AC8hBviE2XZ9EuWfJ0KHLs6VskF45aZzv11j9BgZnOFNGokBDxk0sibi/ssDujVvpIv0sb4l8N464TkSIMxGxFI5bUtBh9C1/RE3dgfVFgiwfBIcqwZCJYJRuG9l1B80cgHR1Pcbg0yncHGo4oOy97+qYEZIAkKzLMBLzCBGuoOoVQwkDDbqa2N2MT8rnOa/PAXmpvIlUJoyCJGAqg2knUB1BLDocM8ZzDiKGINqy45kkJIAb6QgOGr6wZK/mNiMC4J2RgymmUgg+hGHhxxu9c/DqAe4lkuTK6XqCnZuzKd1Ye4qQfvxGrb/f+/8Aziw+LsutZeZCumWIClJIVkq49wD5VZFHuUdcAGBX7x2+441TnigmDFGcldJqrB6C9hQ81XVdrrDZx6ST9w/1/wC+E4qhCkYWLsj0Br8DRrCcdj1ms3+lD+QwAcMeY7Ht4YHDHmOx2ADse48x7gA7GtYyXGtY8rlH5d/oUgZRP7TfE/rhGFz+03xP64bx6i0JnY7HYU0ZAB9fh+nbDA8DV/v12xwGPMdgAUT2+Hbf/wAYI8Gc8xnY3oikNnfflmNOv95kGBmC2WGjKSMRvIyop7lVqSS/UArD+bE6mluvIaBejYnsK/nf7YJ+Hm0TcwGjEkkgPo6K3LP59BwnikepIpR1caXAFDmR0Nu1lDGx/vFsFPD/AAYq7pMdDvEdKba9mRyXBvlqFUsdY9mzRGJ1KiwO/HWCWZK4ZlpDkJigt8zIoZ3NBYELsZHkOwt1Kkk710JIxB4lxFcssMUG7xpZmqgXmHMLRKwtTpZF1nekFBe7vHeLibLERjTDHPojUWAEEdRs/wBpyFY2ehLV1wN4xDqCy6l3igAU6tR0IIWratmiYHfuOuI043d59LeXkr7jTBTMTudycP5LKNK6xorO7kKir1LE0Nu+GCOm9/6f7/1xaPBfEFyuqc7fSRxM3dYpkmDEHqN1Tcb0CO9Y6as3CDcVdmUrslwf0dZ6NTLBokIDKRBIsjLqUq67bE0WBCknrgBkkJSaFgdQBkUHbS8O7ij6xh7Hqi+mNLy3jdclkmRATpj5cTM0RRqFLpWOQl2LBSSAtAubuhir8Ycy5h5WouvyyOQihZGXZ6r1DNInwVe935tGvVk3/IlbofcUcV0FcyMbSZeVK2QiRTXRvZZdXQaktv8A2cCsXLgvguURCd2EaPHL1DaQHhemdh02bVsGrvXTFTzGXaKQo4plYhlPqDuLB3HvBx3U6kZSkou5hpoONol4e5DEGGZCE0DYTIYz5l62IIyTQ3vbe8AWqu9/yr3em/6+7c94ecDKZ2wrDRCdJJ30zxjfSQR7frgCZeuwF/y3vYnfDpZOS6n6IGexyAVY1DrRsdtxtv6d+2EGTatvwF/j1wp5S3WtrqgANyW6AepOJ0fA5Squ9RRsAVklOlSvQFB7Ug2+oGxRtR+IQNxJymRkl1aFLBRbEeyo62zdFHxxK5mXi9lTOwPV7SLY9kB1t95Xr7OI+Z4i8lBz5QdkWlQeulQNIPvrCxN6Lx9v0A1msvy206leqsoSRfcAkC66WNvQnDSj7seY7FFoI7HY9wsQHe6Wqu9jv7up/DBcBLLVe/4f7GE4VoNXRod+2+E4AOxrmMkxrWPK5R+Xf6FIGUTe03xP64bw5P7TfE/rhGPWWhM8w4WsEkktsB32Arre1UoAr8K3RWOGABQegR6kdz2vauh6/wAsch7bb11r9T0x4TtVDvvvfbb07fzxPg4UxXW2mONhs8li602YwN361sDse2MtpagQUQnYC/h132rFln4ITy45JFy0MYZDK908pJMmhUtpBr8mpQRSCyMe5R4sqplhTmuCyxSSdS4o85ISaVUAJBayWI2GkgV3MZx5GLOzMx6kkkkel+nuxDnVHlkl48d/gPQt2ajlyeUkMYKfSwlZWaN3e0lBkh0khE3QBkJ7jWTYAzgZWHS0p82Y1x79VhkBSSaz3JJA/wAL+7C/DQUZfNNKfoqjVhdFiS7qkex85ZAfcLPbATPZtp5Gcgdth7KItKqqOygUo+AxOEG3KD3vcsjTfSTsjlyTLlWBVz0B/jwlqX4kGRAPVhhGTlE0Zhc0wJeJmOwZq1IxPRXoUTsGG9BmOF5xufGs6n6RNKzAXflpUm+B8qk/bFn2xhZjTObhljn3Lq50pKw31I3RZG7qaBO4IvSN9r/T9hAjMZdo2KOpVlNFSKIPoRh7IcQaEkgKyspV0YWrKaNMAQeoBBBBBAIIIwQfPvH9FmYdaqNKiQMsiKDsEk2YLfY2o3oYIx8DhESzvEYkYkKJpzvW9iNIBI6np5T8SNjhyqpK0lr1WzBIGwcRCkHL5cLKW8r28jK1gjlKdrHYkMR1FGjgvmIxkcsFlTW8qyCiWXeYLqdGHUII4lvdWLygWFvEbM8F+RjW8rxJIAOV/VzyxmibQFuXGxqi53G9HYGBlYjnswqsyxKQVX7KrGpKomphZ2AFsLLbmziXNnzk+as28x6Fwn8dRy8N5SIwePL6JHOkBnbVCqrW7DTLKwG1WTW2KrxDIyTOCyxQ2F0iSREcqqKq6gxB3C3ZUXeLFnPDp4frTUmlKdZpAEVpXtUITzM3LQSkBQfOx6hcMcKycKOsaI2ZncLI8pXYCStCohtmLF18xKG3FsoBxz05U6acqXfx1cKxp3eoL4dwyZMrmAI2czCFE0DmBqk5p0lLBI5W47YgHgyxf+olVD/DjqWT7wp0J8GYEemNYk4Y7RDJzUgzLMoC6AEYKCpBiVbJLAkPZpWOo1TYm6EGj2xTZazrOWdunLw9BSVgmOMJFtBCqn+JJUkn3WNC/ct+/EDNZp5W1O7Ox6liWP4nfD8fB5CuoqVB6M9Ip2v2nIF9Nh64P8OyOTELxySa56YjkpLIxYadCoxCoBs4OzdQQTQA6XOFPNK/mzObKppPXC44Gf2VZiASaBNAbk7DYAYPnK6ANccUZUVeZe3VT7NQrue/WNuuIk/EVPleSSRb3SMCGLqfZFdN79gdcaVVvRccdorEZeF6T9LIke19dbfDTHdH/FWFHLRgHSrvts71Gtbi9Iu9xt5vuwibiQsGONIqBAoFibJayXJ829WK2GEcubMMP6yV2Oke07GgNgNz0Iw+drJ2446QPWIC/wBYAa2CA7+uptvT37ntjstMoYnSdIDbX5iGGii1V3u9OGzla9shfd1PTpQ6ffXXEmNVEUjID1jTzbkklnJAGwH0a7HV1w3awgeRW2PMSXiLh3ZlDAjykUST10gCgBttt12xHrG07geY1usZJjW8eXyivh3+hSBlE3tN8T+pwjC5/ab4n9cIx6y0JnrMT1Pu+7BXhsqqF5hhVT3MayyVYvb/AEZlwNy0YZgGYICd2IYhR6kKCT9wwb+YMt24hD/0s11Pb+qxKq4rJ33Jv0GhWY8UL1jgy4IJ8zxRs5v62yhF7epvezheW4k0xaeZIAgPmYxJbtW0cY6Fqr3KNz2Blr4SykTD5Rn4x35axZgOfTXcdxj4i67YTn+G5aWr4jAAopUEOaCILOyDQfcSTZJuyTueTFS0in32l7GswceNmaQ1BB0ARNC6VAOyrftHt6k772cOZXMtKSORlo1iBMshj2Av61tu17BVqztWJcPhHLldb8QhVAaLcrMWaqwgZBrYDsPvq8TRwPK5hlhjz8SJ/ZIsWYJZyaDSsYwCSLtuijoALw5VKa0T8JZeQWZAz/iALlY41giCNI7qGQbqgEau1Hdi3NB9KAHTAj5678jL/wDT/wC+DvE+DZSRhp4jCFRVRRysz0UdbEfVm1MfexwQ4J4OycciSZjNRyxsDpQJmUZydgUAQO69d12ut8ZVSlThdp91pDs2ys5PxGY2sRQDYgnl3YIIKkaqKnofjg7luHJKUOjLZctRMUy05sdYQzjWh6jWVO/VvawUn8NZaJz8mzUMB1HSZUmbM0TsI4ygKkbbqmr+92wlPAGWRicxmpZnY3pSHMAEm/6yQxuQfUEBsRnXpvNXW5t+3n4DUWQIPEU0TGDL5VE0ai5nBpVJBJZGYRQr2vruPMTWJScczIOpeUGYjVmpFEMdEV9Hqp5Ks+bdulKCLJuDheYkiWPLZyCJYzuixSEIBRUl5gzlrJPb+dAdmfCr3rkz+TLb25y6k7bHU/KO9jqTeIqpSbzt/wBN78vx3mrMrqmKU6iizsN35aMke56yzzHb3kqBv1wuTxauWsZaHLLIdi8aOQg7iOR2Llj3YaQPqg7NgpmeB5E6RmOLCUiyFQSctemw0q2n7gP5b+ZfhWRIJizMJZa8qwysT7wZlkLdfqoOgOL44P4lJrulb7ehmzBeR4hLnhMoyySuwRgQkhBMKlApOrY8tmrfcgDcnFj8JTaZEd0gUleQQhZmYx6SvLZGZS2ghChOobMA24xHl4Kx0u08YsAq08eaYCvrLzlWPatiFGHY4llqOfP5ZwGJYRNMlqoLu5WD6Mtp1EtpvbcnEasozi0slvv7WGsi757ikUBDS6DyxzKZgjA6W8zR63Ye2oO/oBvtjKV8TRxA6eQGN/1ELg2d/wCvkdZB8QDgjxXJZTMSMqZ+FUdyxWLL5gsxJJGrULaroC6HYDCT4Iyai3zlV/EDQe/ZHQse/TGaFOlSXPvd9j9gk2wDm/EsbG1ykOo1bSmWViR33YL+IOGX8UOQV5cSqfqKHRO/1VcA9e/oMWCLh/Dgd81lwK7RZt2H3yMEv/Kfhhw5zLqPos3l4yOjch9XYj+rjRe3dT1x2Y4aKD34vZmLPrAWRWTMjTDkEka2JZEnY1sa2cgAUfxxI+btrlXJQeoZyX6XXKR2Yenmr7sSc24m9vi1jby6J1XfYjQo0javjeB0nAcqDQz8ZHryphv8CMbUr9a3Sfm/YBXyzJp9RXO5vQ9b9F0cxa+Os9OhwrM+KkZAnJUqoYBRUSbkEFljFsRX1nPU4YPA8t/z0f8A0pf2wuTguT2rOi63+ikomzuO42rbfvv2xq1PpxPdL2FmQ147pJKZfLLdf2ZcbenNZqw5xLirSRRq2kWHY6AB1IRQwDduX36Bth0w+OA5Z30x5tfM1IDHKWosAtkKBdHf3+7cIzuQg1kx5uPSCAvkmB0gaQTSem577nbGr08SsnfuYgS+YsKNK+XvW5/xb74ZY2b/AEwSbh0P/MoelnRNVn08l7b9vT4Blskgv6eM9a2m/nceLqUe3wYiHjWsZLjWsedyj8u/0KQMom9pvif1wjC5vab4n9cIx6q0JhTw/wAMSd2EjqgVCwt449ZBA0BpDQJBPr0xZzwopSR5eKJlJNrKpmPcEsZSybEHy6bB3vFc4LMVa6iAvcOit5gKFLodj1siqP6W7L8WEqFFRy0Y8jPlIOWAAzcu44w+mldlACnykd6x5+0ueK603m42B3/0qhauWASLAMmnruLJfyiiN2ob4W3BsrHseVM6kUBMDHV2Q1PqbqfKtfHth2fM8WA+iL6CNQSGLQtdLERjVjuKvSenXCcvxfirAq0OYbpuqSRON7sFAFJ97K2I3qPPEv8A0ayEvwETt5l1MF8oV9gN9KhQQFQb+z+G+J+X8JrBGx0KJJAVFzBdCHZ+p9pha/4WPqKmZfg2Y082bN8tzarDmpI/Kw3OvSSXoEEIVW7Bal2ZubheZyx5nykMQNZklkCqBYBflIrSMNRFODQJHfEHVb5qmvMduwT4XyMMLlVgyc7uVADzq7Aiz5ApJHXcgdgcWGfiWUBbnSQQsb1rFPEz2LHn1Qmz23JPuxTk8Rcpg3zkxr6kcRVD12NoRIKJHnGIma8QQtZ+WZ0sbJIjjYWTZu2TCls8qksUr/8AXqhqSSLYvF8hYiWbMIDuRBLApfej5wqnv7Iq/Q4m8S4nwxHEUsREkICgT6GKqxMgAEkhX65Ow7jFKXiKMByc1NMw2Cs0eWf121I6t+eztthnP+NH06WhqVSS7zPI0jXQClRoFjr07fGz+o5PK/jZ9+dgxlzk4xlXPlzEA9VabQgHUUAmntRA9B6jDD8Lim1cp8oasnliORq3J/sSTtW4+OKDL41zB2AiX4QxE/mdS388T+B+JJZbWTMlarTEEgQSdSRzXXQn+YG7+47exzgsSfr6Cxplybwm4jZpM1HDp2UmLKxggCq1NGlmthv2OBy8EY0q8RVtXtIBlpDYobKrkE9OtbAYr2Z8ZywWiRJGxFNzUR3Hv9lU3s/2Y+/EX/7gZojSxiZfs8mFVPxEaC8OOzbQ1e68F7P7ixRLmPCWkxpLMSq7Lqy2QSgTq6yOx3YnscFsj4SSMNbZUajpswxyPovz/wBWNANUPZoWdj0xnXDOMid1j+QZZ2Y9UVkNdSSbZQALJNUBv2xK4vx7IOVWOAqsa6AxUsGokllCzRlQxJPc7/djM6FZvC34Je41JFx4j4e5D6flQ5bDUFiysI6mgrEaQaFWa79BeBWc8N5VVtZoL6Dmxohvay2iSwtnsNqxWEzkF2hy/wAGOejPr2kZf/lggs8qqOWqyFiRUGckZwVOx0CUne9rHrtthqlONuc/BK4ro9PA4FstLw0joPpJwbO1gLKOnXfbCH8OQbjm8P6dVzEg7HoGlPp+mIWa4zIn9ameQEdDmJFG/fzxGwdsIHiNQApbMdB/axOACOlGEdLO2OhQrapvxM3RKk8NZfvJB8EzcP4jVd/DCm8IwHdZB7wMxlW36bHy38cDzxiJhu8oPa4Ms/8AMkYS/Eoj/aD/ADZLLDp71YnG8NXrfmLIJt4FjZdSTsRYFEZckDbc1mB67bb4Z/8AorlsNTmrqnj2O3bRIdXX6pNYgl4mFCbL/wCbLsp9dyiHD/DoUmmSIHJjUyLq05ge01WAACTv6YL1Us5O3cGQ9H4TWIMzTxEEaEbzAB3BJLHtSjuat1PqMCJuAlaqWFjTE1LFQKgGrL79/wAKwQzsWktHE8DopoPz9Gq6tgpmFKarcXVXvhqeacsPIKUDyxyuy9AS3llO5C7kH+eNwlPXF9hAn5CbAsbqW2Kt7ILdjtt+G/phuTLFRv7tqPez/v44nZmCWMCV4XUMaVm1USgvbV1q1/L8cMPnCPq0QAFPSqWgarr3vr78dCk3oIh41vGSY1vHn8o/Lv8AQpAyef2m+J/XCMLm9pvif1wjHqrQmXTw74gkEaorZmUJVouWhlVe3tMSegFWB092JEfifKrMpaKYsrKDq+jrSfrJHIoO57+nffHv9HmQycpOtm5qDVy3rlGvKWA0kFhYrV3boa307jnD4Zo1qPU8YciURI7jR5woBJYAgEV7xW9Y8Haa1OnVcXF57v2Wim0UfJ8Oy3JmkaNYxEzgmRLPkKgaWmmcGySBpU+ybqwCJHizLC1U5yYjddfLKKVs3HGQdH+KrAutJ3Fcz2U5spL5pC5O/ME4Yb9DcZrr61i2cG8JS5CCTPLmoVli5kaqGUAu2qEqXZh5h52C1vpG+LyhCCvUk23os1n328xXb0DfB5MlHyXKyx2Sj8wh0ikNuElJewSWLlGJsqAwsKAX43xDLmMOx5qOSGcJHKNAjl5qq6OukadC7UbIUdaXLeD5XORv9E3M5gJdIp4WLAEk6wCw2rVuDtvgtNns5HFrSKUSvsrW0rpEnU6hsAWBAVQF8pNE6CvPU2S801K+80pZaDY8K5FmYrmJrUi4OUOYLs1qBYEgAkqBrG+2xxFSPI35XiA29qOYn7y8qj37AYYjyJe2zEL5bTRMwRkS9gNUdAarO3Lo/wB07kSZ2VqOiLUdo8zIA8czL9WXpHHIRW7i+ms768dvO0cm/Dh/cmOR5bK6XUtQagDDLFH8C6S5kgjciqHXrghH4chfKktNJmVTSFVFhMsIa7KkTHyA6fLZU6tqY2KjLxEq2mWKI0SGXlCNlNkEEx6GsV64cSiedlvKyC3ham8oFMV2qWOvaVhYBNhhZDlSn9W/X9BdBLOeEUh1Blzj2AY3SBSmmxbH6S/UFTRB69KwLl4XEntHNL7jAo/WXE+ONZgsaeWOa+UB/ZZpQAUvrpbyiyfZaMkkocCYuLyxqVWWZWujUjBdI3rT1uwN7+7Faf8AI+nMTsTsvxDLgBHeaWMfUeJPKOp5bCbUh+Br1Bw6OCZSZ6y08pJIqORIlc3WyMZQjncjTYbYUD2Gr4izI/t5CP7zFvf9a8GPDfGX5ommZFhiZTI/IgZjZ2RCYyS7U3wAY9sKcZwTkn567rArBDP8BHCVIkbMxTzoyqAkVrEa1m0mI83sdbADbbg4rCwZU39LMKH8KPfpsPpv91iyeJf6S3zs1zQwTxIxEYaMo+izR1q2pSRRIsi+xwNRcvObiihskfQs00b2SPYbmFH9Pqn0XE6Tqxjere71atb8A7dAKeLLUaknJra4owL+6Y4cbL5Ug1LNdWNUaAbCyNpCbPb7r9RIzMuWDspy80NdU524oXTaoSbv3d8M5aHLSuqKs4ZmCgao33Y16IPx2x0Xdru/kIfyEqBtEM+cs7BUjFn/ACrNvg3Hk+YG1ShyBvry8EjC+mtomZkHvJBGI2UyuXfVBDLKI0/rHWIF5zqChVIkJAZiFVNJG+og1tac5wDKiMMsyhAkZWCVqgjcjzOdFCdj5SNTC9VksNIPFWrJNa+H448jSQJj8GxzDUkDSgEKxyrR7G+6vmGIv3qB/PA2fwzkwabMmI3uGOWkIIJ2qKWh8O1Yf4nwj5SR/wASXcC0QBAK7CGDybe6MMfQHECW5isGZKtIwHyfNXeqzpVZXO7xEgrbeaMijQBXDpueuP3Xjr4CJcXgCOV9EGajnJNKEaLUfirSAjcgYkZ/wU3DzRE7yyKwQxIr6UoBnXS/U6ivuBJ7qcBvDcz5DMfKJUI5LMmk0GMtEFUsGmXqTRoehZbJce/pC+VEK6CRASdUgJbUzAsQus0NI0gBgRXlK9MaktodRKLxR6dAysVeaCNWomUD+8ihrvpWvp1x0qwUmky3vrtUquxSm/kcGc5kMwqRPGX0SK7RqZFdW0GnMSk2RR9llDdRvROAp4hezJG2/wBkKet0THpvHZCWLNPzMjuc4kZI40Z3bQCFBVQFGlFABB3Hlo/AdcMNmCBtI9HqLOxHS96OOlljY7IU6bBrHa6DC/Xv3x7HlkIU80LdWCr2N6Psg2K3+47dL2kktONwEXGtYyeVKJAIYb0RdEdL33H341jHnco/Lv8AQpAyib2m+J/XCMLn9pvif1wjHqrQmFvD+Zkjk+idVZgfKys4ar8pVUber7dD13xb5vEJy2VZuZGZJAVVYU0xaj5WZbFSBVJtqrUQAaBuk8J4y+WJ0aaag4KRva30+kVgPw/HBjMeJYn0s8LMxWix+SnVRIB82WNUBX3DHDXouc7uN1u9jSdjofGjsAsyrItiwyrIK7hUkB0/+2Uwf4pm8vnIcurFkFMQqsyAW/LDMspdaqMjZ2I6DasVb57h/g//AByvS7/5fBHPeIIuXCRF1iYDy5XY82UEf+n6G9wKBDfG51KOacY2d+vsGmMZ/wAGlLKOSoF28bgV62gYgf3mCDDPG+BzmRtMepIkVCyFXUCJVViSvQlrNGjZO2Hst4s5VFFkS7IC/JlX0vT8nq9qv44PcU8bQCTU+VV3dVdZlMCSjWAwNiEgsLo6gemDHtEZLK/h2dw+aU3NDTBCmwEmqRj/AJ2hUGuw5bEf4zjzhXEHgt0YWCPKwDo2x2eNwUYbd+lfeNASWHiGXMqPGWhBWQZn5IjgOfIwk+TsCtsw307+871yaFo7/wCGLAWSUGTkG9izpy5ob7XX3YcK+JOElnfNX9xNDMipn1Cio8yACikipFryxI3rv5VbzfV1N5dDHA+EOHWZ9UKqzaTpokxAySHcVpRQb2N7KAbNdJxmPXoMHmBK0FyftdK8uV824xqnDeI/OuWVFjBkOXp3YwkaQW0O+qIgjXG6WF2Lk1R2jXrToR05r7dBpJsFeHcnlpSY1y8Yhl5ckagyhz7QJaXXYopOoVdIPL3O+IP9I3hbK5cfKYI+ZzNTMrMwVTr0uwC6WI1uo6geZduuJsnFosloy00VEwO7kCADSzSMkbaI1FKxJBQjdj1wRm40suWWSWEaOXmSusxSRqgoCVyIzsxKAAA6jprV34FKpCoqivh79eLFLJqxmXC4JpzawQLD3keJFjVQaJaRtz16Bruh1rBzPeEppo1HySWCJL0tGVkB1AHmSQ6y5LCjasaGkANQuUvjSGLkHlbSSBjIRlw/LjcxhiBDQP8AWClrSqijbEkPmPEjQTseWwk3YSBsqdQIvWrjK+ZSN7GO+9aUrxil1cX46ieSAE3CniIQx8wvRjZdTB1F3oC0T7waK0QQD0HOlH8P06f6Y23wj4ygcCVoys0g1MQEJYCRojJ9HECWvlhiANt9qN0nxT4kiOdzAGXUkSvvpypvSTqY6sqxN0TZY4pR2urKbg4adonFJalWg4uwUJIqyxjorg2o/uOPOg9wNeoOCnCMnG3OeAkMIXpJSi6WkZIdpNlfyyPVhTdbYSPEkO//AA471tk+5vvlPTBrwvxqGaYxfJ9mRjQGWN8mptJC5ZbsRld73b13FKrkotqNuvP0EhrhuVOSyjs60xIeVSCCFCVDF7ubzSWqjosA7tgtKkkqKSzlo4o3VlKIFLa9b6mFIx0gB/qDmMPQr4L4ibMwSBoOYpdNpOWYVepXsnkBYgfZ1XsWBvrix+F8yhADrFl3QiNkkaEodRGmPXFEAJB1C9R1IIJx5tapKN5SWd+vju+5tK5Sszw2V/LJrAtAyl5ZAVdxGDonAdJBq1K4pTpYdqMCXLCfLmSdiFU2zgeZ5I2ELhL6u6NCWN1aam677FxHgkUKlIlUPZIUnLx2SVK0REfKGCtemyyruSKxnfFPFipoh+QxBidCRsF1KmvUCVKFV1uQQps0tkmwSbPtMqvwLp61pvE42Kz41nMxhmNjWigjeg3LjkJF9SRKtnuVJ74rkWXZvZUt8AT+mL3xTxZ9HMYVVQsscaaFhFqsbqHFQ9Dy12vptsMA5fGs5UgPKCQw3dWFP1FGP4j4Gum2PToSqKCiorLt/Bhhbhv9HuZmyes2DTPChDWCjUykmgmrtsdwvTfAA8ElmQyCNgy3q7BqAJayfaGoah6EH1wY4b/SLNBEYwjONwOZIW0gmzQ0iz2trrsKJBbPiuTKSyiOJVsOtFUOznUpvlgldLeydjt6VjEXtCcrpa5dwZFdmyDgAFVFbe0tk2Ovm/vAf7OGDlmoHbcE9V6C/f7jiTn5t9QQKHpxVVsW2Fr2Nr/l74jSOXPTc+nfYDYAY7ot2zENEY1rGS41rHm8o/Lv9CkDKJvab4n9cIwub2m+J/XCMeqtCY9lp2U6lYqa6i+npt9wwUh8QSHVqnnUUaoh9wuwayuxIUX2HY4DBT1x2s3fU9d9/wAb64xKEZagEh4gzBP9cwHoS1env9TgkOK5hsu5EzloWLagW80MpERYXR0h0Qf+4fQ4r7KVojoQasDcG1O2/vw7ks7ymVgL6hwTs6tsyn0BBI++xvicqUXokNMlDxDmFBuR/MBRJaxuDqX37VfxwV4fxTNZoARyvzo9TadQVWiFyNVkC0Oo19luwXAriWSakZW1w1Ubd1GosY2H2wzGxv1B6EYJcG4xKI81GH8zJzQUoMZI3RmOur2j5hobUG9ScSnGLjeKV+F+xos3AODZhmYnNvI6A8yNPMq6kZlUlzUopbKoD0IBvcSc1mRlZWleaeNIin/DMee2kkU9yaDHGTttbAgg4H8C4pk5FkzDS8jNlNLK4YwSEqVc6UUkB+hr2dbaQKDYX40yMz5TL8uMaCChfWHZ44xG8RJLWqHWzKp30hSdxjzmnKrhnlfLRLtfY+x6lOjIaz/jBHUNDm5hM9llmAMCsWukLKzqK6CwBt5tsOcD8TTxzRxTiWMMbV45W0FTQYsWZkeGgSSpAXqN+tObharp5jLHt5vOrdehCpra63IIH3Yn8OzrJcUNpCQGmaZQQ6jozJuFH2VU6ia8xNV1S2engtHPv919szGJ3NF4xx0HWWznLjcGOJiLZdDFiy0GdiDpRl0gHeiDRAXxlxbMrDlooMwpUxay4n0tJrkkAKmVgzDbr1J6gaQoG8cSPiFLF9G5+lh11odZWqVQyiwwlJJDWBpc6gKAhcY86HKOQjRsPkxdaDRhEj8spNBZdOsfVsHfzAjlo0Ipxb6NU0sui/vvNNniZrOtCFd8xG6ElJGL6HVqtTLelCCCQ10Q7AkbXDbM53+0zbIoB3bMWK9FVGZmsj6oP+uApMuXcgcyJ12PtIwPoehGD/Czmm0SPIhD2qjMIJiwAFGON0ZpN2NaAaK71tfoShgV+bbu+2pgn+GfEEs2ejUSSiIRyR0zsSVdHUs+9FmkcN6WQOwwzxbMZ+flzrJNy5I0JfmFIhIqhHtiwRCWUntucHcxxGDJCo0y2YZU5ssyxogV9X0MIWE1ZlRGIJbYXQo1W/FXFYZJIw0chCwxUFlK6A68zTTowFax02xy0+fUxRhlbjq1uN6EYcRMZuTOzyN9mF3/AAMrkAf5VcYLcA8TZiUyiJmVliJEkkjSOo5kQZi8raFCoWNhV6YrbLlDVHMJtvtHJR/FLxZvAy5YSS6ZdT8plRJkSJWTd3BOtgxOkCmNUTswFYtXjFU22rvu9shLUJcQjnzKPy8zLqkbyK82oPou3gZCI9LI0haPYqYyBfQKy3i2ZJUEjScrL5gqeZrDxxMqxwysQQT5kctqsW3vGIXF8tqzEGXyuZi1RP5AFdF1zSDSfJEUrSYwSTudQ6UMSOOcEzUEzNl83GhPmlg52lY3YklVWSleIlSVsdKFGrPGowaUZWzva+XZ1dWnaaNBzOb0NzI2MgbqqszhluMrpDEqtgSC63tQCx60/wAceI0lqWKRoJVTQx1NIqmUMuzqbLDluutQw85I3JIrbnNt5ZsxBDGQwapIQxUE6hGpbylrI20qe5rDcXCGmjmkd4o4S0KWJomCJGGpVOui4VUUBqsvZoWROjskKcsUpacW7QcrkPiGZzcOWjPOlZWZm1pI7JpoIg1hqB8r+U0cCPnhijBy7OSpWQyPqULY0kE0VN+43W/bEid5TNqRo0sDSBNFpWNaVULF6NChTbmrrrghwzgTZ1hGIoxJtckUsQABJGqSPVp9PZ09vXHrJxhG8rdZgBPxaZussh+LsdibPf1xPz3iDMc3VzZdWmO9bFrIRLsNsQT2PXveJ/Fv6O8zl5RGTG5YBl0OpJVqpgl6j17A9MCeK5UGR2V49JdtIDWQv1eg9CB9xxqM6VSzjZ5AMTeZCFYlIz5QxAan9Fs7WN69ffiMZWPUnbpucSWKIXCtqVkqyCN/K3S9txXfbETF4iOxrWMlxrWPM5R+Xf6FIGUTe03xP64Rhc3tN8T+uEY9VaExQNfH/f4Y8C3tjzEzK51UG8MT79X5l9tqVwCNvTucJu2gESt6OFzw6T1BsWCDex9fQ+474nfOUV/+mi9283Xa7+l6den/AGwZyGVgYq08cSBkMmiNZ2cRoGck651ClgtLu1hgaA3xKVXDm0/IdgRwVpTqWNDKpALoQxQhbIut1bc0wIIs0d8WT5PAjDLRMmWmWQF5prEiSLq2jlsLyt1BvS216STWCM3CBPlF+S5WKRdQcBTmQrFmkU6i8oDOAqKFDFg2sAUwY0leKoDvlYD7icx/pNeORS/nbaurdGXnma0J+YgnUknJoWN/SLE5Q39ZVU8mu+y17sNcQ+XZhdMgzEiISRrEmlb7+bZcRIuLqvTLxXVXeYB+O0w3/lhb8bUkE5aA12JzJHb1mv8A84uoyT+HjxMiVySQnVJIpPZIysjf5iLjXv3Yj7OEZ3iRZdCqEjBtVButiLY9XYg9T06AKNsLfi6HrloPxzH/APbDuVziyMFXKRMx2VV+UsWY9BQmv16Y1n8Uk/L3Ak+GvEAicCfeMl6ce3GZV0SFQCLDISCOxAI3FElkvCebAlUiN8vGzAlzqiNa9TQ6fNrAjYkR04A39MQps1l4Fp4MvLLVaEMxjjN3buJjzG/ursL9rYrgjnfHc8YDqEAzES6gDOF0xlotGkS6QtoxoAe17zjmqY270469fp5mlbpPctOHCJknWZywCR5oLJIvm25CuhiA91l66KMF/FXgPOwwmZswjKQTOVQR0BQNsg1SDfowvrtgN4e8aVNq5GUjcLaME5duGUlTJq8mpOYoY0LK3teLJN41jGoZrS5f6KqVSI3K6+YEndXXSo8zaT2XYkryVf5oVFhj36Nv9DVmsygxyJNUKa0gQ8x2JGohQdbuKrXR0ot0LC7liSL4hnDNK8h21MTQ6AdlHuAoD4YtGbIAEeVy0U0MjgBxz7kko6Vcc646s0jdaLb9pnjTI5bKR5docvERMpLXJM4tAhDApKF35hFDUBWzG8dsa0VNKzu9NN98+LGbFFIF+7/Wv9Tg9wLjC5NVZozr1axaRsJY60hS8gJRQyt7IOqz0Kg4HrxOMD/0sB95OY9fdN92F/PKadPyXL1d/wD+i7quvOv7umLzWNYXF23e4h7xVGBmXkS+XMebGbvZzZS/VG1IfemBwzckbk6nV9w1k3v5WVr6g9CD8MFMrxqLTypYI+VdgoZiyMQBqUNLRBoBlBGoAbggEdnSsVN8ly7xnZZEOZKN9/OsN3KkAj0GMxk4pQkvtn5gIhky8qkyhY9PePUHcmq+ipo+3YoN/uxFz/EVchUTTEgIjUmyL6uzCtTk7k9OgqgAPfnBNz8lhrp1zFCxt/be4n8cODNqQx+SwUvXzZgVflGxmvr/ALrGkrO9n4r3AF40DwDkJJldFVYw8Q0usgSR2ikJsh71qdWg+yvQWSKxRpmUhdIANbgBuu/csb2r069O+LR4R4kcuylkUyxxyPl7q/ZZ6O1gbs4JN9a64ntacqTw6gtS2eIsq0iRA76o5Pk8uhrBt2LBo1pEpgtUQLDBiReMvzcrMx5zMWUUDsSa6W3cUeu/btgrxHxdJLp3ctGHEbM2oxiQBW0GgT5VABJsbnc74Vx/IM4R+roIopmrSA7LcZc9FbT5Gujab7k4ns8HRsp9PlnxvB5gnLgRs1kN9G267i5EoXY2ILUfeMQ7w9IQFoMTe5FAdBtuCe5b8B9zOO9LpEdjWsZLjW8eXyj8u/0KQMnm9pvif1wjC5/ab4n9cIx6q0JnY7HY7DA7FpZSuanrUsi8yWI7NE0KRswRkI3RodlN1Rogg2KtgrLxdxAsaSTFNIDqxGgPqLBUom02vSa3vba8QqxcrW7hoOp49aGAxwLy2ZAmwAWMai7cvzHUSxYhmGpdR3OxFQik0sCQDW9Hofj6jBGPiUTBhJALIA1RMYzt6qwZCPcFH3YS/D42J0zBSNtMoKm9/ZdNSkChuSvXGKcYU75Wvr03B5g7vjw4m5rg0sa6ihKfbWnT86Er/PDmT4cCvNmOiK6FVrkK1axA7eludlvuSFNscbXuKw3lOGGQtTKI09qU2EUb12sk0aUDUa6dcSMxxIRq0eXDIhFPIwAkkB7GvYjP2FO/1i21R+IcUMoChQka+wi3S31P95jtbHc0OgAAhFrxlRcs5eHHH3GLDAkWPj2+/vglmzeTgPpJOgIP1fonAP8AmZjv8cC2e66bbdB6k711698FHP8AwW93z+/96Pf8aGCeqfaAKBwW43JlisAy4fUIl5zNtcprVQvoDYFUK097JGGMab1C79ne/idq/nhNHr2GNNXad9BBHgHEjBMGEmgUQ3l1qykG0dLAZD0I9/rgzxmdM6I4sv8AR8kMEgbYOznW7RFnYhif7NmJ2UKWO2Kopo4nZ/iKyuzCGOPUzGk1hVB00qKWIAFH19o+6pTp3mprUdyHKhUkMCCCQQdiCOoIPQ4SRXvwVTiSTjTmb1bBZxZdQBQWQf2idN/aAG1gBcRWyoicc1SyEEqVNBxuAUYg7auu17EbHptSej1+4iHiRlM+8V6GK3sw+qw9GU7MPcQRiPjsbdnkwCPzoh2aFDZBOkshJArop0DqTsvfDcmai+rDXX2nZu+w2rpiFhW1d7/lWM4Ev2wJMXE3RaSk2olQAxHvf2vuvDUUxjKujEMDYIsFWB2IPrteGcdjWFAEm42bDCOJZB9dUo2CCGCg6A23UKMS4fEkgyckHMPndWIqyQpZ2tj3LlTq6+QA7YB47GHSg8rAelvd/v448x5jsVA9xrWMlxrWPK5R+Xf6FIGUTe03xP64Riz+HPAOa4lzWy6qRG1NqYLubIq+vTBj/wCyXEv4cf8A1U/fHZLa6EHhlNJ95iz6igY7BrxP4RzHDXVMwoVnXUtMrbWR1HvGAuOiE4zjii7oR2Ox2OJxoD3bHqttR6bnYC+n8xsMJwqNqINA0Rsbo+40Qa+GEAW4bGcuqzyF1BvlqjFHlrYnUu6xAii3cghd9TKt/E5ka54YZhRABUppU9kMZU0L21aq64hvxZ5DcjMy6gxTYL0CUgoqnk8ooUAF22GG/kBcM8YJRT0JUuF9So3I7WBXwxz4E3eeox7kZeT2XeE9hINa9ftxjV0/udseScBlosgEqjq0REgAq7YLuo/xAYgA4dyrEG1LCS10aRvd9mBsHpVdcUaktH4iG0Sz0J+Hu3J/C8EHasom3WaQ36hI4tvX6+Fz+IJZCBmAJ9IC/SDzgJsF5i1JQ9Lr3YnZ1YDDl1DNCdMkoVxzEt30gFlGoArEp9g9RicpO6xLwz6HxoMrhOOxObgsgGoAOmxLxkSBQd/Np3U12ajhEHDZJY5ZVAKQhdZLKKDtoWgTbb+l1iuOPWIh4XVeoNWPvwjDoyzFdYBKg0SN62vf029fQ+mNNgIK7Dp3+Pbridk+KlVKOoeI1aGx5gAuuMj2JK79DW4YbYgMOm4P+nbf/ffHXjLSlqBNznDgqiSNuZGa81UyN9mRbOk+h6HseoEHEnJ5t4TrXvYIItWG1qwOzDpsfdiciRtqkjiDADzwszWnctGVYMybHrekHe/axjE465jBGOwRlkgZR5ZkO+nzI6+tDyqep9T1wkRQ0DcpHfyoN+wB1H39u2NY+tCIGHIoCxofsB8Sdhidls7BGytyDJW9SSGmNGgQir5bokXZqrHXEfP8SeZragOyqAqL0FKi7DYD41veHeTegDRpem53F7EURRoEdd+v/nDWOx2NIDsdjsdhge41vGSY1vHlco/Lv9CkAN/R3/SEeFidOUJBI4bdtNFdQ9DfX+WLeP6dR/yg/wCqf/0wA+Z4LP0MXX7C/tj35ng/gxfkX9scFWOzVZuc4Zvt/IryWSZXf6S/GXznPHJy+WETSBeonzFiSaHr/LFOxqD8Hg/gxfkT9sJ+Z4P4MX5E/bHdR2unSgoRjkgwt5szGsdjTvmeD+DF+RP2x3zPB/Bi/In7Yr/oR+kWEzGsK1mq7Xf39MaZ8zwfwYvyJ+2O+Z4P4MX5E/bC/wBCP0jwmZhR3v8ADHsMzIQykqw6EEgj4Eb40v5phPWGM/5F7bDtjvmeD+DF+RP2wf349MQwlFjzkUpX5QGJJOp4qEldbYHyyE3/AHTtucPZrgMQjLxZhZmLqqRqrBzq1bOhOpWFD2Qym/augbr8zwfwYvyJ+2FycGg2+hi6D6iftiT21J8268AwmZCMltKAmzQFbmzsK9emJXHXBnZVNrHpjU+oiUR6vv06vvxpfCeFQieI8qPZ1ryLtRvbbbfEMcHg/gxfkX9sa/vxxadHH2DCZpFKyG1JUjoQSCPgRgj8+swqZEmHckaX29ZEpmP+PV0xevmeD+DF+RP2x3zPB/Bi/In7YctthLWIYShR5WCTpK0R32kUsvQkedN+oA3Ta7vbDcvCpEXUR5KPnU6kJ+zrSxZ9DXvrGp+HOEQfKovoYvav2F6gEjth/jmRjXPyMsaAmUgkKoJDdQSBuD3xJ8o2nhSelx4DGWG+2+PKxr3HuCZdcxIBBCBqOwjQf6YH/M8H8GL8iftiy5Qi1fCLCZpGvXa9vfte17e8jCoZXicFSUZTsRYII/TGk/M8H8GL8iftj35ohP8AYxfkX9sH9+P0hhKHmsusl6QFlW9aqRoejRaLfr6oPiu3lUZjT/meD+DF+Rf2x58zwfwYvyJ+2FHboxysGEzGsdWNO+Z4P4MX5E/bHfM8H8GL8iftjX+hH6RYTMax1Y075ng/gxfkT9se/M8H8GL8iftg/wBCP0jwmYVjqxp3zPB/Bi/In7Y75ng/gxfkX9sP/Qj9IYTMaxreIXzPBX9TF+RP2xdfkMf8NPyj9seftu1qphy6/Q1FWP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7505" y="51688"/>
            <a:ext cx="4464495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Camera a Bolle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C:\Users\danilo\Documents\Divulgazione\edu\Charmed-dia-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6" y="3356992"/>
            <a:ext cx="45974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11" descr="http://www.universetoday.com/wp-content/uploads/2008/01/bubblechamb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6489"/>
            <a:ext cx="4582666" cy="334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3" descr="http://www.gla.ac.uk/media/media_88286_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340768"/>
            <a:ext cx="27051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7271" y="6444044"/>
            <a:ext cx="3816697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rgbClr val="7030A0"/>
                </a:solidFill>
                <a:latin typeface="+mj-lt"/>
              </a:rPr>
              <a:t>Scoperta della </a:t>
            </a:r>
            <a:r>
              <a:rPr lang="el-GR" dirty="0">
                <a:solidFill>
                  <a:srgbClr val="7030A0"/>
                </a:solidFill>
                <a:latin typeface="+mj-lt"/>
              </a:rPr>
              <a:t>Λ</a:t>
            </a:r>
            <a:r>
              <a:rPr lang="it-IT" baseline="30000" dirty="0">
                <a:solidFill>
                  <a:srgbClr val="7030A0"/>
                </a:solidFill>
                <a:latin typeface="+mj-lt"/>
              </a:rPr>
              <a:t>0</a:t>
            </a:r>
            <a:r>
              <a:rPr lang="it-IT" dirty="0">
                <a:solidFill>
                  <a:srgbClr val="7030A0"/>
                </a:solidFill>
                <a:latin typeface="+mj-lt"/>
              </a:rPr>
              <a:t> nel 1951 </a:t>
            </a:r>
          </a:p>
        </p:txBody>
      </p:sp>
      <p:sp>
        <p:nvSpPr>
          <p:cNvPr id="9" name="Rectangle 8"/>
          <p:cNvSpPr/>
          <p:nvPr/>
        </p:nvSpPr>
        <p:spPr>
          <a:xfrm>
            <a:off x="5040313" y="3864893"/>
            <a:ext cx="3640138" cy="36933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accent6"/>
                </a:solidFill>
                <a:latin typeface="+mj-lt"/>
              </a:rPr>
              <a:t>Scoperta del positrone nel 1932 </a:t>
            </a:r>
          </a:p>
        </p:txBody>
      </p:sp>
      <p:pic>
        <p:nvPicPr>
          <p:cNvPr id="25609" name="Picture 9" descr="http://upload.wikimedia.org/wikipedia/commons/thumb/c/cf/Dirac_4.jpg/225px-Dirac_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270" y="5073650"/>
            <a:ext cx="1152525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11" descr="http://cdn.dipity.com/uploads/events/a6b9f9425aac4fba64b199f740a1e98e_1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820" y="5072063"/>
            <a:ext cx="11525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1"/>
          <p:cNvSpPr txBox="1">
            <a:spLocks noChangeArrowheads="1"/>
          </p:cNvSpPr>
          <p:nvPr/>
        </p:nvSpPr>
        <p:spPr bwMode="auto">
          <a:xfrm>
            <a:off x="5499745" y="4454525"/>
            <a:ext cx="1601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Dirac</a:t>
            </a:r>
          </a:p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(N. 1933)</a:t>
            </a:r>
          </a:p>
        </p:txBody>
      </p:sp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6858645" y="4437063"/>
            <a:ext cx="1601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Anderson</a:t>
            </a:r>
          </a:p>
          <a:p>
            <a:pPr algn="ctr" eaLnBrk="1" hangingPunct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(N. 1936)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1" y="752"/>
            <a:ext cx="4464495" cy="1210375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Tracce fotografate in Camera a Bolle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0" b="3061"/>
          <a:stretch>
            <a:fillRect/>
          </a:stretch>
        </p:blipFill>
        <p:spPr bwMode="auto">
          <a:xfrm>
            <a:off x="4856163" y="3995738"/>
            <a:ext cx="2724150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9388" y="2144713"/>
            <a:ext cx="4537075" cy="317023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Scintillatori a cristalli: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NaI(Tl)		LaBr</a:t>
            </a:r>
            <a:r>
              <a:rPr lang="it-IT" sz="2000" i="1" baseline="-25000" dirty="0">
                <a:solidFill>
                  <a:schemeClr val="accent1"/>
                </a:solidFill>
              </a:rPr>
              <a:t>3</a:t>
            </a:r>
            <a:r>
              <a:rPr lang="it-IT" sz="2000" i="1" dirty="0">
                <a:solidFill>
                  <a:schemeClr val="accent1"/>
                </a:solidFill>
              </a:rPr>
              <a:t>(Ce)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CsI(Tl)		PbWO</a:t>
            </a:r>
            <a:r>
              <a:rPr lang="it-IT" sz="2000" i="1" baseline="-25000" dirty="0">
                <a:solidFill>
                  <a:schemeClr val="accent1"/>
                </a:solidFill>
              </a:rPr>
              <a:t>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BaF</a:t>
            </a:r>
            <a:r>
              <a:rPr lang="it-IT" sz="2000" i="1" baseline="-25000" dirty="0">
                <a:solidFill>
                  <a:schemeClr val="accent1"/>
                </a:solidFill>
              </a:rPr>
              <a:t>2</a:t>
            </a:r>
            <a:r>
              <a:rPr lang="it-IT" sz="2000" i="1" dirty="0">
                <a:solidFill>
                  <a:schemeClr val="accent1"/>
                </a:solidFill>
              </a:rPr>
              <a:t>		LSO(Ce)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BGO		YAP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7030A0"/>
                </a:solidFill>
              </a:rPr>
              <a:t>Alta densità – Grande produzione di luce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rgbClr val="7030A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Scintillatori plastici: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Polistirene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7030A0"/>
                </a:solidFill>
              </a:rPr>
              <a:t>Alta velocità di risposta – Bassi costi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550" y="901700"/>
            <a:ext cx="7891463" cy="1014413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 particella incidente cede parte della propria energia allo scintillatore causando </a:t>
            </a:r>
            <a:r>
              <a:rPr lang="it-IT" sz="2000" b="1" dirty="0">
                <a:solidFill>
                  <a:schemeClr val="accent6"/>
                </a:solidFill>
              </a:rPr>
              <a:t>l'eccitazione di un elettrone</a:t>
            </a:r>
            <a:r>
              <a:rPr lang="it-IT" sz="2000" dirty="0"/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seguente diseccitazione provoca l’emissione di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</a:t>
            </a:r>
            <a:r>
              <a:rPr lang="it-IT" sz="2000" dirty="0"/>
              <a:t> </a:t>
            </a:r>
            <a:r>
              <a:rPr lang="it-IT" sz="2000" b="1" dirty="0">
                <a:solidFill>
                  <a:schemeClr val="accent6"/>
                </a:solidFill>
              </a:rPr>
              <a:t>fotone visibile</a:t>
            </a:r>
            <a:r>
              <a:rPr lang="it-IT" sz="2000" dirty="0"/>
              <a:t>.</a:t>
            </a:r>
            <a:endParaRPr lang="it-IT" sz="2000" dirty="0">
              <a:solidFill>
                <a:schemeClr val="accent3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0550" y="5795963"/>
            <a:ext cx="3714750" cy="7080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Gli scintillatori sono sempre accoppiati ai </a:t>
            </a:r>
            <a:r>
              <a:rPr lang="it-IT" sz="2000" b="1" dirty="0">
                <a:solidFill>
                  <a:schemeClr val="accent1"/>
                </a:solidFill>
              </a:rPr>
              <a:t>Fotomoltiplicatori</a:t>
            </a:r>
          </a:p>
        </p:txBody>
      </p:sp>
      <p:pic>
        <p:nvPicPr>
          <p:cNvPr id="26631" name="Picture 9" descr="http://prod.detectors.saint-gobain.com/uploadedImages/SGdetectors/Images/BaF%20cryst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2109788"/>
            <a:ext cx="180022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1" descr="http://www.corstec.com/images/BaF2%20crystal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163763"/>
            <a:ext cx="2154237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156325" y="3544888"/>
            <a:ext cx="647700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BaF2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96300" y="2109788"/>
            <a:ext cx="647700" cy="368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bg1"/>
                </a:solidFill>
                <a:latin typeface="+mj-lt"/>
              </a:rPr>
              <a:t>BGO</a:t>
            </a:r>
            <a:endParaRPr lang="it-IT" baseline="-2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56463" y="4581525"/>
            <a:ext cx="14192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Scintillatori</a:t>
            </a:r>
          </a:p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Plastici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9389" y="9483"/>
            <a:ext cx="8857108" cy="1210375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Rivelatori a Scintillazione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50" y="785813"/>
            <a:ext cx="8572500" cy="193833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Sono rivelatori di </a:t>
            </a:r>
            <a:r>
              <a:rPr lang="it-IT" sz="2000" i="1" dirty="0">
                <a:solidFill>
                  <a:schemeClr val="accent6"/>
                </a:solidFill>
              </a:rPr>
              <a:t>luce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basati sull’</a:t>
            </a:r>
            <a:r>
              <a:rPr lang="it-IT" sz="2000" b="1" dirty="0">
                <a:solidFill>
                  <a:schemeClr val="accent6"/>
                </a:solidFill>
              </a:rPr>
              <a:t>effetto fotoelettrico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l’emissione secondaria.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Sono costituiti da un </a:t>
            </a:r>
            <a:r>
              <a:rPr lang="it-IT" sz="2000" dirty="0">
                <a:solidFill>
                  <a:schemeClr val="accent1"/>
                </a:solidFill>
              </a:rPr>
              <a:t>tubo di vetro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sotto vuoto in cui sono presenti un </a:t>
            </a:r>
            <a:r>
              <a:rPr lang="it-IT" sz="2000" i="1" dirty="0">
                <a:solidFill>
                  <a:srgbClr val="7030A0"/>
                </a:solidFill>
              </a:rPr>
              <a:t>fotocatodo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un </a:t>
            </a:r>
            <a:r>
              <a:rPr lang="it-IT" sz="2000" i="1" dirty="0">
                <a:solidFill>
                  <a:srgbClr val="7030A0"/>
                </a:solidFill>
              </a:rPr>
              <a:t>anodo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diversi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dinodi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I fotoni colpiscono il fotocatodo che emette elettroni che sono poi moltiplicati sui dinodi e raccolti sull’anodo creando un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0070C0"/>
                </a:solidFill>
              </a:rPr>
              <a:t>segnale di corrente.</a:t>
            </a:r>
          </a:p>
        </p:txBody>
      </p:sp>
      <p:pic>
        <p:nvPicPr>
          <p:cNvPr id="27652" name="Picture 4" descr="C:\Users\danilo\Documents\Divulgazione\edu\236px-Pmsi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852738"/>
            <a:ext cx="1555750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File:Photomultipliertube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213100"/>
            <a:ext cx="71437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785938" y="2989263"/>
            <a:ext cx="7072312" cy="3429000"/>
            <a:chOff x="1785392" y="2989139"/>
            <a:chExt cx="7072858" cy="3429000"/>
          </a:xfrm>
        </p:grpSpPr>
        <p:sp>
          <p:nvSpPr>
            <p:cNvPr id="4" name="Rectangle 3"/>
            <p:cNvSpPr/>
            <p:nvPr/>
          </p:nvSpPr>
          <p:spPr>
            <a:xfrm>
              <a:off x="1785392" y="2989139"/>
              <a:ext cx="7072858" cy="3429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grpSp>
          <p:nvGrpSpPr>
            <p:cNvPr id="27656" name="Group 10"/>
            <p:cNvGrpSpPr>
              <a:grpSpLocks/>
            </p:cNvGrpSpPr>
            <p:nvPr/>
          </p:nvGrpSpPr>
          <p:grpSpPr bwMode="auto">
            <a:xfrm>
              <a:off x="3131840" y="2989139"/>
              <a:ext cx="4643438" cy="3429000"/>
              <a:chOff x="3131840" y="2989139"/>
              <a:chExt cx="4643438" cy="3429000"/>
            </a:xfrm>
          </p:grpSpPr>
          <p:pic>
            <p:nvPicPr>
              <p:cNvPr id="27657" name="Picture 4" descr="C:\Users\danilo\Documents\Divulgazione\edu\scintillator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1840" y="2989139"/>
                <a:ext cx="4643438" cy="3429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5795726" y="3198689"/>
                <a:ext cx="1420922" cy="36988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>
                    <a:solidFill>
                      <a:schemeClr val="bg1"/>
                    </a:solidFill>
                    <a:latin typeface="+mj-lt"/>
                  </a:rPr>
                  <a:t>scintillatore</a:t>
                </a:r>
              </a:p>
            </p:txBody>
          </p:sp>
          <p:cxnSp>
            <p:nvCxnSpPr>
              <p:cNvPr id="6" name="Straight Arrow Connector 5"/>
              <p:cNvCxnSpPr>
                <a:stCxn id="9" idx="1"/>
              </p:cNvCxnSpPr>
              <p:nvPr/>
            </p:nvCxnSpPr>
            <p:spPr>
              <a:xfrm flipH="1">
                <a:off x="4355752" y="3382839"/>
                <a:ext cx="1439974" cy="6223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3203138" y="5940301"/>
                <a:ext cx="1997229" cy="36830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/>
                <a:r>
                  <a:rPr lang="it-IT" dirty="0">
                    <a:solidFill>
                      <a:schemeClr val="bg1"/>
                    </a:solidFill>
                    <a:latin typeface="+mj-lt"/>
                  </a:rPr>
                  <a:t>fotomoltiplicatore</a:t>
                </a:r>
              </a:p>
            </p:txBody>
          </p:sp>
          <p:cxnSp>
            <p:nvCxnSpPr>
              <p:cNvPr id="10" name="Straight Arrow Connector 9"/>
              <p:cNvCxnSpPr>
                <a:stCxn id="12" idx="3"/>
              </p:cNvCxnSpPr>
              <p:nvPr/>
            </p:nvCxnSpPr>
            <p:spPr>
              <a:xfrm flipV="1">
                <a:off x="5200367" y="5445001"/>
                <a:ext cx="1100223" cy="67945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itle 1"/>
          <p:cNvSpPr txBox="1">
            <a:spLocks/>
          </p:cNvSpPr>
          <p:nvPr/>
        </p:nvSpPr>
        <p:spPr>
          <a:xfrm>
            <a:off x="179389" y="9484"/>
            <a:ext cx="8857108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Fotomoltiplicatori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http://www.appuntidigitali.it/site/wp-content/uploads/super-kamiokande_befuell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813" y="881063"/>
            <a:ext cx="5715000" cy="132397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</a:t>
            </a:r>
            <a:r>
              <a:rPr lang="it-IT" sz="2000" dirty="0">
                <a:solidFill>
                  <a:schemeClr val="accent6"/>
                </a:solidFill>
              </a:rPr>
              <a:t>’</a:t>
            </a:r>
            <a:r>
              <a:rPr lang="it-IT" sz="2000" b="1" dirty="0">
                <a:solidFill>
                  <a:schemeClr val="accent6"/>
                </a:solidFill>
              </a:rPr>
              <a:t>e</a:t>
            </a:r>
            <a:r>
              <a:rPr lang="en-US" sz="2000" b="1" dirty="0" err="1">
                <a:solidFill>
                  <a:schemeClr val="accent6"/>
                </a:solidFill>
              </a:rPr>
              <a:t>ffetto</a:t>
            </a:r>
            <a:r>
              <a:rPr lang="en-US" sz="2000" b="1" dirty="0">
                <a:solidFill>
                  <a:schemeClr val="accent6"/>
                </a:solidFill>
              </a:rPr>
              <a:t> Cerenkov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consiste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nell'emissione di radiazione elettromagnetica </a:t>
            </a:r>
            <a:r>
              <a:rPr lang="it-IT" sz="2000" dirty="0"/>
              <a:t>(</a:t>
            </a:r>
            <a:r>
              <a:rPr lang="it-IT" sz="2000" i="1" dirty="0">
                <a:solidFill>
                  <a:schemeClr val="accent1"/>
                </a:solidFill>
              </a:rPr>
              <a:t>luce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da parte di una particella in moto ad una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velocità superiore alla velocità della luce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 mezzo attraversato.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6513" y="4509120"/>
            <a:ext cx="5013325" cy="13223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Misurando l’</a:t>
            </a:r>
            <a:r>
              <a:rPr lang="it-IT" sz="2000" b="1" dirty="0">
                <a:solidFill>
                  <a:schemeClr val="accent1"/>
                </a:solidFill>
              </a:rPr>
              <a:t>angolo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 cono di luce si ricava la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>
                <a:solidFill>
                  <a:schemeClr val="accent6"/>
                </a:solidFill>
              </a:rPr>
              <a:t>velocità della particella.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contemporaneamente misuro l’impulso posso </a:t>
            </a:r>
            <a:r>
              <a:rPr lang="it-IT" sz="2000" dirty="0">
                <a:solidFill>
                  <a:srgbClr val="7030A0"/>
                </a:solidFill>
              </a:rPr>
              <a:t>identificare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particella</a:t>
            </a:r>
          </a:p>
        </p:txBody>
      </p:sp>
      <p:pic>
        <p:nvPicPr>
          <p:cNvPr id="29701" name="Picture 9" descr="http://oldweb.ct.infn.it/~rivel/Archivio/cerenk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1"/>
          <p:cNvSpPr>
            <a:spLocks noChangeArrowheads="1"/>
          </p:cNvSpPr>
          <p:nvPr/>
        </p:nvSpPr>
        <p:spPr bwMode="auto">
          <a:xfrm>
            <a:off x="7593013" y="2527300"/>
            <a:ext cx="1266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Nobel 1958</a:t>
            </a:r>
            <a:endParaRPr lang="it-IT"/>
          </a:p>
        </p:txBody>
      </p:sp>
      <p:pic>
        <p:nvPicPr>
          <p:cNvPr id="29703" name="Picture 11" descr="File:Cherenkov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346325"/>
            <a:ext cx="36004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95362" y="3063026"/>
            <a:ext cx="1315680" cy="1134285"/>
          </a:xfrm>
          <a:prstGeom prst="rect">
            <a:avLst/>
          </a:prstGeom>
          <a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sp>
        <p:nvSpPr>
          <p:cNvPr id="11" name="Text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69699" y="6093296"/>
            <a:ext cx="767005" cy="462884"/>
          </a:xfrm>
          <a:prstGeom prst="rect">
            <a:avLst/>
          </a:prstGeom>
          <a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6984899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Rivelatori a Radiazione Cerenkov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2" descr="http://www.rocketemotions.it/pagine/Aggiornamento%202010/mach%25201a%2520up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196975"/>
            <a:ext cx="433705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http://cdn.leganerd.com/wp-content/uploads/2011/01/172221960-b03c33df-2b16-4707-9f99-4ad11f0456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1196975"/>
            <a:ext cx="42957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79388" y="764704"/>
            <a:ext cx="8778875" cy="40005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Analogia con il </a:t>
            </a:r>
            <a:r>
              <a:rPr lang="it-IT" sz="2000" b="1" dirty="0">
                <a:solidFill>
                  <a:srgbClr val="7030A0"/>
                </a:solidFill>
              </a:rPr>
              <a:t>Cono di Mach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quando si supera la </a:t>
            </a:r>
            <a:r>
              <a:rPr lang="it-IT" sz="2000" i="1" dirty="0">
                <a:solidFill>
                  <a:srgbClr val="0070C0"/>
                </a:solidFill>
              </a:rPr>
              <a:t>barriera del suono</a:t>
            </a:r>
            <a:r>
              <a:rPr lang="it-IT" sz="2000" dirty="0"/>
              <a:t> (</a:t>
            </a:r>
            <a:r>
              <a:rPr lang="it-IT" sz="2000" dirty="0">
                <a:solidFill>
                  <a:schemeClr val="accent6"/>
                </a:solidFill>
              </a:rPr>
              <a:t>1238 km/h</a:t>
            </a:r>
            <a:r>
              <a:rPr lang="it-IT" sz="2000" dirty="0"/>
              <a:t>)</a:t>
            </a:r>
          </a:p>
        </p:txBody>
      </p:sp>
      <p:pic>
        <p:nvPicPr>
          <p:cNvPr id="30726" name="Picture 6" descr="http://cdn1.wn.com/ph/img/08/ac/02d3a7645a8b3254d4c9365f61a1-gran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848100"/>
            <a:ext cx="45307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476375" y="6497638"/>
            <a:ext cx="5961063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bg1"/>
                </a:solidFill>
                <a:latin typeface="+mj-lt"/>
              </a:rPr>
              <a:t>Luce Cerenkov emessa dal nocciolo di un reattore nucleare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Esempi di Radiazione Cerenkov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 descr="File:Gei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836613"/>
            <a:ext cx="43291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092280" y="3108869"/>
            <a:ext cx="1660006" cy="659796"/>
          </a:xfrm>
          <a:prstGeom prst="rect">
            <a:avLst/>
          </a:prstGeom>
          <a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grpSp>
        <p:nvGrpSpPr>
          <p:cNvPr id="31749" name="Group 6"/>
          <p:cNvGrpSpPr>
            <a:grpSpLocks/>
          </p:cNvGrpSpPr>
          <p:nvPr/>
        </p:nvGrpSpPr>
        <p:grpSpPr bwMode="auto">
          <a:xfrm>
            <a:off x="4284663" y="3768725"/>
            <a:ext cx="4643437" cy="2887663"/>
            <a:chOff x="1979712" y="1787260"/>
            <a:chExt cx="4644089" cy="2887299"/>
          </a:xfrm>
        </p:grpSpPr>
        <p:pic>
          <p:nvPicPr>
            <p:cNvPr id="31752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1787260"/>
              <a:ext cx="4644089" cy="2887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2556055" y="4390432"/>
              <a:ext cx="1295582" cy="263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608513" y="1052513"/>
            <a:ext cx="4143375" cy="1016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più semplice Rivelatore a Gas è costituito da un </a:t>
            </a:r>
            <a:r>
              <a:rPr lang="it-IT" sz="2000" i="1" dirty="0">
                <a:solidFill>
                  <a:srgbClr val="7030A0"/>
                </a:solidFill>
              </a:rPr>
              <a:t>condensatore cilindrico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riempito di gas (es. Argon)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388" y="4149725"/>
            <a:ext cx="4006850" cy="25542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gas viene </a:t>
            </a:r>
            <a:r>
              <a:rPr lang="it-IT" sz="2000" i="1" dirty="0">
                <a:solidFill>
                  <a:srgbClr val="7030A0"/>
                </a:solidFill>
              </a:rPr>
              <a:t>ionizzato</a:t>
            </a:r>
            <a:r>
              <a:rPr lang="it-IT" sz="2000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dalle</a:t>
            </a:r>
            <a:r>
              <a:rPr lang="it-IT" sz="2000" dirty="0"/>
              <a:t> </a:t>
            </a:r>
            <a:r>
              <a:rPr lang="it-IT" sz="2000" i="1" dirty="0">
                <a:solidFill>
                  <a:schemeClr val="accent6"/>
                </a:solidFill>
              </a:rPr>
              <a:t>particelle cariche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che creano coppie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it-IT" sz="2000" dirty="0">
                <a:solidFill>
                  <a:schemeClr val="accent1"/>
                </a:solidFill>
              </a:rPr>
              <a:t>elettrone (e</a:t>
            </a:r>
            <a:r>
              <a:rPr lang="it-IT" sz="2000" baseline="30000" dirty="0">
                <a:solidFill>
                  <a:schemeClr val="accent1"/>
                </a:solidFill>
              </a:rPr>
              <a:t>–</a:t>
            </a:r>
            <a:r>
              <a:rPr lang="it-IT" sz="2000" dirty="0">
                <a:solidFill>
                  <a:schemeClr val="accent1"/>
                </a:solidFill>
              </a:rPr>
              <a:t>) Ione (Ar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campo elettrico attira gli e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verso il filo accelerandoli fino ad innescare una </a:t>
            </a:r>
            <a:r>
              <a:rPr lang="it-IT" sz="2000" b="1" dirty="0">
                <a:solidFill>
                  <a:schemeClr val="accent6"/>
                </a:solidFill>
              </a:rPr>
              <a:t>Moltiplicazione a Valanga</a:t>
            </a:r>
            <a:r>
              <a:rPr lang="it-IT" sz="2000" b="1" i="1" dirty="0">
                <a:solidFill>
                  <a:srgbClr val="0070C0"/>
                </a:solidFill>
              </a:rPr>
              <a:t>.      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carica finale viene raccolta sul filo e produce un </a:t>
            </a:r>
            <a:r>
              <a:rPr lang="it-IT" sz="2000" dirty="0">
                <a:solidFill>
                  <a:srgbClr val="7030A0"/>
                </a:solidFill>
              </a:rPr>
              <a:t>segnale elettrico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it-IT" sz="20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Rivelatori a Gas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1" descr="http://vicenza.anisn.it/ambiente/Geiger/disegni/graf_g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771775"/>
            <a:ext cx="595471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6013" y="981075"/>
            <a:ext cx="6985000" cy="163036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Cambiando la </a:t>
            </a:r>
            <a:r>
              <a:rPr lang="it-IT" sz="2000" dirty="0">
                <a:solidFill>
                  <a:schemeClr val="accent1"/>
                </a:solidFill>
              </a:rPr>
              <a:t>tensione applicata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hanno 3 diversi modi di funzionamento che caratterizzano 3 tipi di Rivelatori a Gas: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dirty="0"/>
              <a:t> </a:t>
            </a:r>
            <a:r>
              <a:rPr lang="it-IT" sz="2000" b="1" dirty="0">
                <a:solidFill>
                  <a:schemeClr val="accent1"/>
                </a:solidFill>
              </a:rPr>
              <a:t>Camera a Ionizzazione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(radioprotezione)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chemeClr val="accent6"/>
                </a:solidFill>
              </a:rPr>
              <a:t>Contatore Proporzionale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(fisica sperimentale)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Contatore Geiger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(radioattività ambientale)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Classificazione dei Rivelatori a Gas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388" y="908050"/>
            <a:ext cx="5761037" cy="19399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Stesso principio dei rivelatori a </a:t>
            </a:r>
            <a:r>
              <a:rPr lang="it-IT" sz="2000" dirty="0">
                <a:solidFill>
                  <a:schemeClr val="accent1"/>
                </a:solidFill>
              </a:rPr>
              <a:t>geometria cilindrica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rivelatore è formato da </a:t>
            </a:r>
            <a:r>
              <a:rPr lang="it-IT" sz="2000" dirty="0">
                <a:solidFill>
                  <a:schemeClr val="accent6"/>
                </a:solidFill>
              </a:rPr>
              <a:t>molti fili paralleli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posti tra 2 </a:t>
            </a:r>
            <a:r>
              <a:rPr lang="it-IT" sz="2000" dirty="0">
                <a:solidFill>
                  <a:schemeClr val="accent1"/>
                </a:solidFill>
              </a:rPr>
              <a:t>catodi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 una distanza di  </a:t>
            </a:r>
            <a:r>
              <a:rPr lang="it-IT" sz="2000" i="1" dirty="0">
                <a:solidFill>
                  <a:schemeClr val="accent6"/>
                </a:solidFill>
              </a:rPr>
              <a:t>~ </a:t>
            </a:r>
            <a:r>
              <a:rPr lang="en-US" sz="2000" i="1" dirty="0">
                <a:solidFill>
                  <a:schemeClr val="accent6"/>
                </a:solidFill>
              </a:rPr>
              <a:t>2 mm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i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segnale elettrico si forma sul filo più vicino alla particella dando una </a:t>
            </a:r>
            <a:r>
              <a:rPr lang="it-IT" sz="2000" i="1" dirty="0">
                <a:solidFill>
                  <a:srgbClr val="7030A0"/>
                </a:solidFill>
              </a:rPr>
              <a:t>informazione sulla sua posizione</a:t>
            </a:r>
            <a:r>
              <a:rPr lang="it-IT" sz="2000" dirty="0"/>
              <a:t>.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5508625" y="5589588"/>
            <a:ext cx="1573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G. Charpak</a:t>
            </a:r>
          </a:p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Nobel 1992</a:t>
            </a:r>
          </a:p>
        </p:txBody>
      </p:sp>
      <p:pic>
        <p:nvPicPr>
          <p:cNvPr id="33797" name="Picture 2" descr="C:\Users\danilo\Documents\Divulgazione\edu\charp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65650"/>
            <a:ext cx="1789113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danilo\Documents\Divulgazione\edu\kloed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5114925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4" descr="C:\Users\danilo\Documents\Divulgazione\edu\270px-MWPC_electric_field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920750"/>
            <a:ext cx="2676525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35488" y="3860800"/>
            <a:ext cx="12858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/>
              <a:t>KLOE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Camere Proporzionali </a:t>
            </a:r>
            <a:r>
              <a:rPr lang="it-IT" sz="4000" dirty="0" smtClean="0"/>
              <a:t>Multifilo </a:t>
            </a:r>
            <a:r>
              <a:rPr lang="it-IT" sz="4000" dirty="0"/>
              <a:t>(</a:t>
            </a:r>
            <a:r>
              <a:rPr lang="it-IT" sz="4000" dirty="0" smtClean="0"/>
              <a:t>MWPC)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danilo\Documents\Divulgazione\edu\DSCN051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823913"/>
            <a:ext cx="4016375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950" y="836613"/>
            <a:ext cx="4894263" cy="255428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Costituiti da un sottile foglio </a:t>
            </a:r>
            <a:r>
              <a:rPr lang="it-IT" sz="2000" b="1" dirty="0">
                <a:solidFill>
                  <a:srgbClr val="7030A0"/>
                </a:solidFill>
              </a:rPr>
              <a:t>kapton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ricoperto di</a:t>
            </a: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rame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 entrambi i lati e </a:t>
            </a:r>
            <a:r>
              <a:rPr lang="it-IT" sz="2000" i="1" dirty="0">
                <a:solidFill>
                  <a:schemeClr val="accent1"/>
                </a:solidFill>
              </a:rPr>
              <a:t>microforato</a:t>
            </a:r>
            <a:r>
              <a:rPr lang="it-IT" sz="2000" i="1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it-IT" sz="2000" dirty="0">
                <a:solidFill>
                  <a:srgbClr val="C00000"/>
                </a:solidFill>
              </a:rPr>
              <a:t>diametro 70 µm</a:t>
            </a:r>
            <a:r>
              <a:rPr lang="it-IT" sz="2000" dirty="0"/>
              <a:t>, </a:t>
            </a:r>
            <a:r>
              <a:rPr lang="it-IT" sz="2000" dirty="0">
                <a:solidFill>
                  <a:srgbClr val="7030A0"/>
                </a:solidFill>
              </a:rPr>
              <a:t>distanza 140 µm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C00000"/>
                </a:solidFill>
              </a:rPr>
              <a:t>differenza di potenziale (400 V)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 le 2 facce crea un intenso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7030A0"/>
                </a:solidFill>
              </a:rPr>
              <a:t>campo elettrico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all’interno dei fori che innesca la </a:t>
            </a:r>
            <a:r>
              <a:rPr lang="it-IT" sz="2000" i="1" dirty="0">
                <a:solidFill>
                  <a:schemeClr val="accent1"/>
                </a:solidFill>
              </a:rPr>
              <a:t>moltiplicazione a valanga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degli elettroni</a:t>
            </a:r>
          </a:p>
        </p:txBody>
      </p:sp>
      <p:pic>
        <p:nvPicPr>
          <p:cNvPr id="34821" name="Picture 18" descr="gemfo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3789363"/>
            <a:ext cx="426720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2" name="Group 25"/>
          <p:cNvGrpSpPr>
            <a:grpSpLocks/>
          </p:cNvGrpSpPr>
          <p:nvPr/>
        </p:nvGrpSpPr>
        <p:grpSpPr bwMode="auto">
          <a:xfrm>
            <a:off x="468313" y="3573463"/>
            <a:ext cx="3922712" cy="3176587"/>
            <a:chOff x="5179219" y="836712"/>
            <a:chExt cx="3600450" cy="2952328"/>
          </a:xfrm>
        </p:grpSpPr>
        <p:pic>
          <p:nvPicPr>
            <p:cNvPr id="34824" name="Picture 8" descr="http://gdd.web.cern.ch/GDD/gemgeneral.res/gemfiel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9219" y="836712"/>
              <a:ext cx="3600450" cy="2880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25" name="Group 22"/>
            <p:cNvGrpSpPr>
              <a:grpSpLocks/>
            </p:cNvGrpSpPr>
            <p:nvPr/>
          </p:nvGrpSpPr>
          <p:grpSpPr bwMode="auto">
            <a:xfrm>
              <a:off x="5738196" y="2593040"/>
              <a:ext cx="792088" cy="1196000"/>
              <a:chOff x="5724128" y="2492896"/>
              <a:chExt cx="792088" cy="1196000"/>
            </a:xfrm>
          </p:grpSpPr>
          <p:sp>
            <p:nvSpPr>
              <p:cNvPr id="8" name="Teardrop 7"/>
              <p:cNvSpPr/>
              <p:nvPr/>
            </p:nvSpPr>
            <p:spPr>
              <a:xfrm rot="18895214">
                <a:off x="5749574" y="2833034"/>
                <a:ext cx="681647" cy="684828"/>
              </a:xfrm>
              <a:prstGeom prst="teardrop">
                <a:avLst>
                  <a:gd name="adj" fmla="val 162919"/>
                </a:avLst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4832" name="TextBox 12"/>
              <p:cNvSpPr txBox="1">
                <a:spLocks noChangeArrowheads="1"/>
              </p:cNvSpPr>
              <p:nvPr/>
            </p:nvSpPr>
            <p:spPr bwMode="auto">
              <a:xfrm>
                <a:off x="6084168" y="298824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3" name="TextBox 13"/>
              <p:cNvSpPr txBox="1">
                <a:spLocks noChangeArrowheads="1"/>
              </p:cNvSpPr>
              <p:nvPr/>
            </p:nvSpPr>
            <p:spPr bwMode="auto">
              <a:xfrm>
                <a:off x="5940152" y="310412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4" name="TextBox 14"/>
              <p:cNvSpPr txBox="1">
                <a:spLocks noChangeArrowheads="1"/>
              </p:cNvSpPr>
              <p:nvPr/>
            </p:nvSpPr>
            <p:spPr bwMode="auto">
              <a:xfrm>
                <a:off x="5724128" y="2924944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5" name="TextBox 15"/>
              <p:cNvSpPr txBox="1">
                <a:spLocks noChangeArrowheads="1"/>
              </p:cNvSpPr>
              <p:nvPr/>
            </p:nvSpPr>
            <p:spPr bwMode="auto">
              <a:xfrm>
                <a:off x="5876528" y="2996952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6" name="TextBox 16"/>
              <p:cNvSpPr txBox="1">
                <a:spLocks noChangeArrowheads="1"/>
              </p:cNvSpPr>
              <p:nvPr/>
            </p:nvSpPr>
            <p:spPr bwMode="auto">
              <a:xfrm>
                <a:off x="6028928" y="2852936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7" name="TextBox 17"/>
              <p:cNvSpPr txBox="1">
                <a:spLocks noChangeArrowheads="1"/>
              </p:cNvSpPr>
              <p:nvPr/>
            </p:nvSpPr>
            <p:spPr bwMode="auto">
              <a:xfrm>
                <a:off x="5796136" y="2780928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8" name="TextBox 18"/>
              <p:cNvSpPr txBox="1">
                <a:spLocks noChangeArrowheads="1"/>
              </p:cNvSpPr>
              <p:nvPr/>
            </p:nvSpPr>
            <p:spPr bwMode="auto">
              <a:xfrm>
                <a:off x="6084168" y="2708920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9" name="TextBox 19"/>
              <p:cNvSpPr txBox="1">
                <a:spLocks noChangeArrowheads="1"/>
              </p:cNvSpPr>
              <p:nvPr/>
            </p:nvSpPr>
            <p:spPr bwMode="auto">
              <a:xfrm>
                <a:off x="5868144" y="262820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40" name="TextBox 20"/>
              <p:cNvSpPr txBox="1">
                <a:spLocks noChangeArrowheads="1"/>
              </p:cNvSpPr>
              <p:nvPr/>
            </p:nvSpPr>
            <p:spPr bwMode="auto">
              <a:xfrm>
                <a:off x="5940152" y="2492896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</p:grpSp>
        <p:grpSp>
          <p:nvGrpSpPr>
            <p:cNvPr id="34826" name="Group 24"/>
            <p:cNvGrpSpPr>
              <a:grpSpLocks/>
            </p:cNvGrpSpPr>
            <p:nvPr/>
          </p:nvGrpSpPr>
          <p:grpSpPr bwMode="auto">
            <a:xfrm>
              <a:off x="5926084" y="1052736"/>
              <a:ext cx="432048" cy="777412"/>
              <a:chOff x="5926084" y="1052736"/>
              <a:chExt cx="432048" cy="777412"/>
            </a:xfrm>
          </p:grpSpPr>
          <p:grpSp>
            <p:nvGrpSpPr>
              <p:cNvPr id="34827" name="Group 23"/>
              <p:cNvGrpSpPr>
                <a:grpSpLocks/>
              </p:cNvGrpSpPr>
              <p:nvPr/>
            </p:nvGrpSpPr>
            <p:grpSpPr bwMode="auto">
              <a:xfrm>
                <a:off x="5926084" y="1052736"/>
                <a:ext cx="432048" cy="584775"/>
                <a:chOff x="5910348" y="1052736"/>
                <a:chExt cx="432048" cy="584775"/>
              </a:xfrm>
            </p:grpSpPr>
            <p:sp>
              <p:nvSpPr>
                <p:cNvPr id="7" name="Oval 6"/>
                <p:cNvSpPr/>
                <p:nvPr/>
              </p:nvSpPr>
              <p:spPr>
                <a:xfrm>
                  <a:off x="5969249" y="1266061"/>
                  <a:ext cx="215648" cy="216888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  <p:sp>
              <p:nvSpPr>
                <p:cNvPr id="3483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910348" y="1052736"/>
                  <a:ext cx="432048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it-IT" sz="3200"/>
                    <a:t>-</a:t>
                  </a:r>
                </a:p>
              </p:txBody>
            </p:sp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6091352" y="1497703"/>
                <a:ext cx="0" cy="33197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8" name="Straight Arrow Connector 27"/>
          <p:cNvCxnSpPr/>
          <p:nvPr/>
        </p:nvCxnSpPr>
        <p:spPr>
          <a:xfrm flipH="1" flipV="1">
            <a:off x="6875463" y="2205038"/>
            <a:ext cx="209550" cy="1960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</a:t>
            </a:r>
            <a:r>
              <a:rPr lang="es-ES" sz="4000" dirty="0"/>
              <a:t>GEM (Gas </a:t>
            </a:r>
            <a:r>
              <a:rPr lang="es-ES" sz="4000" dirty="0" err="1"/>
              <a:t>Electron</a:t>
            </a:r>
            <a:r>
              <a:rPr lang="es-ES" sz="4000" dirty="0"/>
              <a:t> </a:t>
            </a:r>
            <a:r>
              <a:rPr lang="es-ES" sz="4000" dirty="0" err="1"/>
              <a:t>Multiplier</a:t>
            </a:r>
            <a:r>
              <a:rPr lang="es-ES" sz="40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0675" y="1109663"/>
            <a:ext cx="3963988" cy="56324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 elemento attivo è un sottile strato di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accent6"/>
                </a:solidFill>
              </a:rPr>
              <a:t>Semiconduttore drogato,</a:t>
            </a:r>
            <a:r>
              <a:rPr lang="it-IT" sz="2000" dirty="0">
                <a:solidFill>
                  <a:srgbClr val="C0000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principalmente </a:t>
            </a:r>
            <a:r>
              <a:rPr lang="it-IT" sz="2000" b="1" dirty="0">
                <a:solidFill>
                  <a:schemeClr val="accent1"/>
                </a:solidFill>
              </a:rPr>
              <a:t>Silicio</a:t>
            </a:r>
            <a:r>
              <a:rPr lang="it-IT" sz="2000" b="1" dirty="0">
                <a:solidFill>
                  <a:srgbClr val="0070C0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(ma anche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accent1"/>
                </a:solidFill>
              </a:rPr>
              <a:t>Ge, ZnCdTe, Diamante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000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materiale viene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ionizzato</a:t>
            </a:r>
            <a:r>
              <a:rPr lang="it-IT" sz="2000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dalle</a:t>
            </a:r>
            <a:r>
              <a:rPr lang="it-IT" sz="2000" dirty="0"/>
              <a:t> </a:t>
            </a:r>
            <a:r>
              <a:rPr lang="it-IT" sz="2000" i="1" dirty="0">
                <a:solidFill>
                  <a:schemeClr val="accent6"/>
                </a:solidFill>
              </a:rPr>
              <a:t>particelle cariche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che creano coppie</a:t>
            </a:r>
            <a:r>
              <a:rPr lang="it-IT" sz="2000" dirty="0"/>
              <a:t>  </a:t>
            </a:r>
            <a:r>
              <a:rPr lang="it-IT" sz="2000" dirty="0">
                <a:solidFill>
                  <a:srgbClr val="7030A0"/>
                </a:solidFill>
              </a:rPr>
              <a:t>elettrone (e) lacuna (h)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campo elettrico attira gli elettroni verso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accent1"/>
                </a:solidFill>
              </a:rPr>
              <a:t>l’anodo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producendo un </a:t>
            </a:r>
            <a:r>
              <a:rPr lang="it-IT" sz="2000" i="1" dirty="0">
                <a:solidFill>
                  <a:schemeClr val="accent6"/>
                </a:solidFill>
              </a:rPr>
              <a:t>segnale elettrico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differenza dei rivelatori a gas non c’è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accent6"/>
                </a:solidFill>
              </a:rPr>
              <a:t>Moltiplicazione a Valanga</a:t>
            </a:r>
            <a:r>
              <a:rPr lang="it-IT" sz="2000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perché la carica iniziale è già molto grande.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costruzione sfrutta la tecnologia di realizzazione dei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i="1" dirty="0">
                <a:solidFill>
                  <a:srgbClr val="7030A0"/>
                </a:solidFill>
              </a:rPr>
              <a:t>chip elettronici</a:t>
            </a:r>
          </a:p>
        </p:txBody>
      </p:sp>
      <p:pic>
        <p:nvPicPr>
          <p:cNvPr id="35844" name="Picture 7" descr="http://spie.org/Images/Graphics/Newsroom/Imported-2010/003370/003370_10_fi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4043363"/>
            <a:ext cx="3487738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9" descr="http://www.ams02.org/wp-content/uploads/2010/03/Tracker-Sensor-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981075"/>
            <a:ext cx="3652838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a </a:t>
            </a:r>
            <a:r>
              <a:rPr lang="es-ES" sz="4000" dirty="0" err="1" smtClean="0"/>
              <a:t>Semiconduttore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Users\danilo\Documents\Divulgazione\edu\dcp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000125"/>
            <a:ext cx="5843588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51500" y="1008063"/>
            <a:ext cx="998538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/>
              <a:t>CLEO III</a:t>
            </a:r>
          </a:p>
        </p:txBody>
      </p:sp>
      <p:pic>
        <p:nvPicPr>
          <p:cNvPr id="36869" name="Picture 13" descr="http://learn.hamamatsu.com/articles/images/avalanchefigur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3749675"/>
            <a:ext cx="30289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563" y="1000125"/>
            <a:ext cx="3003550" cy="22479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Sono rivelatori ad </a:t>
            </a:r>
            <a:r>
              <a:rPr lang="it-IT" sz="2000" i="1" dirty="0">
                <a:solidFill>
                  <a:schemeClr val="accent1"/>
                </a:solidFill>
              </a:rPr>
              <a:t>altissima risoluzione spaziale </a:t>
            </a:r>
            <a:r>
              <a:rPr lang="it-IT" sz="2000" dirty="0">
                <a:solidFill>
                  <a:schemeClr val="accent6"/>
                </a:solidFill>
              </a:rPr>
              <a:t>(30µm)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usati spesso come </a:t>
            </a:r>
            <a:r>
              <a:rPr lang="it-IT" sz="2000" i="1" dirty="0">
                <a:solidFill>
                  <a:srgbClr val="7030A0"/>
                </a:solidFill>
              </a:rPr>
              <a:t>rivelatori di vertice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in zone molto vicine al punto di collisione dei fasci di particelle</a:t>
            </a:r>
          </a:p>
        </p:txBody>
      </p:sp>
      <p:pic>
        <p:nvPicPr>
          <p:cNvPr id="36871" name="Picture 11" descr="http://www.usc.es/gir/gz/imagenes/sipm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2"/>
          <a:stretch>
            <a:fillRect/>
          </a:stretch>
        </p:blipFill>
        <p:spPr bwMode="auto">
          <a:xfrm>
            <a:off x="7235825" y="3749675"/>
            <a:ext cx="1590675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76600" y="3749675"/>
            <a:ext cx="3671888" cy="255428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Possono essere usati anche come rivelatori di luce: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chemeClr val="accent1"/>
                </a:solidFill>
              </a:rPr>
              <a:t>APD (Avalanche PhotoDiode)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SiPM</a:t>
            </a: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(Silicon PhotoMultipliers)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principio di funzionamento è simile (ma opposto) a quello dei </a:t>
            </a:r>
            <a:r>
              <a:rPr lang="it-IT" sz="2000" i="1" dirty="0">
                <a:solidFill>
                  <a:schemeClr val="accent6"/>
                </a:solidFill>
              </a:rPr>
              <a:t>LED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 delle </a:t>
            </a:r>
            <a:r>
              <a:rPr lang="it-IT" sz="2000" i="1" dirty="0">
                <a:solidFill>
                  <a:schemeClr val="accent6"/>
                </a:solidFill>
              </a:rPr>
              <a:t>Celle Solari</a:t>
            </a:r>
          </a:p>
        </p:txBody>
      </p:sp>
      <p:pic>
        <p:nvPicPr>
          <p:cNvPr id="12" name="Picture 17" descr="http://www.geek.com/wp-content/uploads/2009/02/solar-panel-440-x-37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8" y="3644900"/>
            <a:ext cx="2058987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di </a:t>
            </a:r>
            <a:r>
              <a:rPr lang="es-ES" sz="4000" dirty="0" err="1" smtClean="0"/>
              <a:t>Vertice</a:t>
            </a:r>
            <a:r>
              <a:rPr lang="es-ES" sz="4000" dirty="0" smtClean="0"/>
              <a:t> al Silicio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radioactivityci2010.pbworks.com/f/1289340966/pet_sca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1404938"/>
            <a:ext cx="4721226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2" descr="PETnuclear-medicine-bra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4"/>
          <a:stretch>
            <a:fillRect/>
          </a:stretch>
        </p:blipFill>
        <p:spPr bwMode="auto">
          <a:xfrm>
            <a:off x="5364163" y="2409825"/>
            <a:ext cx="316865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24438" y="1333500"/>
            <a:ext cx="3724275" cy="1016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 inietta un </a:t>
            </a:r>
            <a:r>
              <a:rPr lang="it-IT" sz="2000" i="1" dirty="0">
                <a:solidFill>
                  <a:srgbClr val="7030A0"/>
                </a:solidFill>
                <a:latin typeface="+mj-lt"/>
              </a:rPr>
              <a:t>radiofarmaco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nel corpo del paziente e si rivelano i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fotoni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emessi</a:t>
            </a:r>
          </a:p>
        </p:txBody>
      </p:sp>
      <p:pic>
        <p:nvPicPr>
          <p:cNvPr id="37893" name="Picture 5" descr="brain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2" b="10397"/>
          <a:stretch>
            <a:fillRect/>
          </a:stretch>
        </p:blipFill>
        <p:spPr bwMode="auto">
          <a:xfrm>
            <a:off x="-4763" y="4662488"/>
            <a:ext cx="4819651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87950" y="5653088"/>
            <a:ext cx="3724275" cy="1016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 sviluppo sui rivelatori ha contribuito a migliorare la </a:t>
            </a:r>
            <a:r>
              <a:rPr lang="it-IT" sz="2000" dirty="0">
                <a:solidFill>
                  <a:schemeClr val="accent1"/>
                </a:solidFill>
              </a:rPr>
              <a:t>risoluzione delle immagini</a:t>
            </a:r>
          </a:p>
        </p:txBody>
      </p:sp>
      <p:pic>
        <p:nvPicPr>
          <p:cNvPr id="9" name="Picture 2" descr="C:\Users\danilo\Documents\Divulgazione\edu\22_nm_PET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1438"/>
            <a:ext cx="4183062" cy="540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Ricadute tecnologiche dei Rivelatori: la PET (Positron Emission Tomography)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11556</TotalTime>
  <Words>1622</Words>
  <Application>Microsoft Office PowerPoint</Application>
  <PresentationFormat>On-screen Show (4:3)</PresentationFormat>
  <Paragraphs>261</Paragraphs>
  <Slides>39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Slipstream</vt:lpstr>
      <vt:lpstr>Rivelatori di Particelle</vt:lpstr>
      <vt:lpstr>Cos’è un Rivelatore di Particelle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Rivelatori di Particelle Parte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Utente Windows</dc:creator>
  <cp:lastModifiedBy>danilo</cp:lastModifiedBy>
  <cp:revision>311</cp:revision>
  <dcterms:created xsi:type="dcterms:W3CDTF">2008-01-19T09:57:49Z</dcterms:created>
  <dcterms:modified xsi:type="dcterms:W3CDTF">2013-02-24T21:52:45Z</dcterms:modified>
</cp:coreProperties>
</file>