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66" r:id="rId3"/>
    <p:sldId id="279" r:id="rId4"/>
    <p:sldId id="268" r:id="rId5"/>
    <p:sldId id="269" r:id="rId6"/>
    <p:sldId id="267" r:id="rId7"/>
    <p:sldId id="280" r:id="rId8"/>
    <p:sldId id="270" r:id="rId9"/>
    <p:sldId id="271" r:id="rId10"/>
    <p:sldId id="272" r:id="rId11"/>
    <p:sldId id="273" r:id="rId12"/>
    <p:sldId id="264" r:id="rId13"/>
    <p:sldId id="265" r:id="rId14"/>
    <p:sldId id="257" r:id="rId15"/>
    <p:sldId id="275" r:id="rId16"/>
    <p:sldId id="274" r:id="rId17"/>
    <p:sldId id="258" r:id="rId18"/>
    <p:sldId id="259" r:id="rId19"/>
    <p:sldId id="277" r:id="rId20"/>
    <p:sldId id="278" r:id="rId21"/>
    <p:sldId id="260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A8834-9340-426A-B1F5-FDD2F254BD48}" type="datetimeFigureOut">
              <a:rPr lang="it-IT" smtClean="0"/>
              <a:t>25/02/2013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C1640-A475-4F42-B1B1-91A261D3AB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21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2/25/2013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790801"/>
            <a:ext cx="8458200" cy="1222375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MASTERCLASS 2013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23590"/>
            <a:ext cx="8458200" cy="914400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Introduzione al Corso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5536" y="4725144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i="1" dirty="0" smtClean="0">
                <a:latin typeface="Candara" pitchFamily="34" charset="0"/>
              </a:rPr>
              <a:t>Danilo Domenici </a:t>
            </a:r>
            <a:endParaRPr lang="it-IT" i="1" dirty="0">
              <a:latin typeface="Candara" pitchFamily="34" charset="0"/>
            </a:endParaRPr>
          </a:p>
          <a:p>
            <a:pPr algn="r"/>
            <a:r>
              <a:rPr lang="it-IT" i="1" dirty="0" smtClean="0">
                <a:latin typeface="Candara" pitchFamily="34" charset="0"/>
              </a:rPr>
              <a:t>Laboratori Nazionali di Frascati INFN</a:t>
            </a:r>
            <a:endParaRPr lang="it-IT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1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Dove siamo?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39552" y="1124744"/>
            <a:ext cx="8124328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7030A0"/>
                </a:solidFill>
                <a:latin typeface="Candara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sz="3600" dirty="0" err="1"/>
              <a:t>Ente</a:t>
            </a:r>
            <a:r>
              <a:rPr lang="en-US" sz="3600" dirty="0"/>
              <a:t> </a:t>
            </a:r>
            <a:r>
              <a:rPr lang="en-US" sz="3600" dirty="0" err="1"/>
              <a:t>pubblico</a:t>
            </a:r>
            <a:r>
              <a:rPr lang="en-US" sz="3600" dirty="0"/>
              <a:t> </a:t>
            </a:r>
            <a:r>
              <a:rPr lang="en-US" sz="3600" dirty="0" err="1"/>
              <a:t>che</a:t>
            </a:r>
            <a:r>
              <a:rPr lang="en-US" sz="3600" dirty="0"/>
              <a:t> </a:t>
            </a:r>
            <a:r>
              <a:rPr lang="en-US" sz="3600" dirty="0" err="1"/>
              <a:t>promuove</a:t>
            </a:r>
            <a:r>
              <a:rPr lang="en-US" sz="3600" dirty="0"/>
              <a:t>, </a:t>
            </a:r>
            <a:r>
              <a:rPr lang="en-US" sz="3600" dirty="0" err="1"/>
              <a:t>coordina</a:t>
            </a:r>
            <a:r>
              <a:rPr lang="en-US" sz="3600" dirty="0"/>
              <a:t> </a:t>
            </a:r>
            <a:r>
              <a:rPr lang="en-US" sz="3600" dirty="0" err="1"/>
              <a:t>ed</a:t>
            </a:r>
            <a:r>
              <a:rPr lang="en-US" sz="3600" dirty="0"/>
              <a:t> </a:t>
            </a:r>
            <a:r>
              <a:rPr lang="en-US" sz="3600" dirty="0" err="1"/>
              <a:t>effettua</a:t>
            </a:r>
            <a:r>
              <a:rPr lang="en-US" sz="3600" dirty="0"/>
              <a:t> la </a:t>
            </a:r>
            <a:r>
              <a:rPr lang="en-US" sz="3600" dirty="0" err="1"/>
              <a:t>ricerca</a:t>
            </a:r>
            <a:r>
              <a:rPr lang="en-US" sz="3600" dirty="0"/>
              <a:t> </a:t>
            </a:r>
            <a:r>
              <a:rPr lang="en-US" sz="3600" dirty="0" err="1"/>
              <a:t>scientifica</a:t>
            </a:r>
            <a:r>
              <a:rPr lang="en-US" sz="3600" dirty="0"/>
              <a:t> </a:t>
            </a:r>
            <a:r>
              <a:rPr lang="en-US" sz="3600" dirty="0" err="1"/>
              <a:t>nel</a:t>
            </a:r>
            <a:r>
              <a:rPr lang="en-US" sz="3600" dirty="0"/>
              <a:t> campo </a:t>
            </a:r>
            <a:r>
              <a:rPr lang="en-US" sz="3600" dirty="0" err="1"/>
              <a:t>della</a:t>
            </a:r>
            <a:r>
              <a:rPr lang="en-US" sz="3600" dirty="0"/>
              <a:t> </a:t>
            </a:r>
            <a:r>
              <a:rPr lang="en-US" sz="3600" dirty="0" err="1">
                <a:solidFill>
                  <a:srgbClr val="C00000"/>
                </a:solidFill>
              </a:rPr>
              <a:t>fisica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subnucleare</a:t>
            </a:r>
            <a:r>
              <a:rPr lang="en-US" sz="3600" dirty="0"/>
              <a:t>, </a:t>
            </a:r>
            <a:r>
              <a:rPr lang="en-US" sz="3600" dirty="0" err="1">
                <a:solidFill>
                  <a:srgbClr val="C00000"/>
                </a:solidFill>
              </a:rPr>
              <a:t>nucleare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/>
              <a:t>ed</a:t>
            </a:r>
            <a:r>
              <a:rPr lang="en-US" sz="3600" dirty="0"/>
              <a:t> </a:t>
            </a:r>
            <a:r>
              <a:rPr lang="en-US" sz="3600" dirty="0" err="1">
                <a:solidFill>
                  <a:srgbClr val="C00000"/>
                </a:solidFill>
              </a:rPr>
              <a:t>astroparticellare</a:t>
            </a:r>
            <a:r>
              <a:rPr lang="en-US" sz="3600" dirty="0"/>
              <a:t> </a:t>
            </a:r>
            <a:r>
              <a:rPr lang="en-US" sz="3600" dirty="0" err="1"/>
              <a:t>nonché</a:t>
            </a:r>
            <a:r>
              <a:rPr lang="en-US" sz="3600" dirty="0"/>
              <a:t> la </a:t>
            </a:r>
            <a:r>
              <a:rPr lang="en-US" sz="3600" dirty="0" err="1"/>
              <a:t>ricerca</a:t>
            </a:r>
            <a:r>
              <a:rPr lang="en-US" sz="3600" dirty="0"/>
              <a:t> e lo </a:t>
            </a:r>
            <a:r>
              <a:rPr lang="en-US" sz="3600" dirty="0" err="1"/>
              <a:t>sviluppo</a:t>
            </a:r>
            <a:r>
              <a:rPr lang="en-US" sz="3600" dirty="0"/>
              <a:t> </a:t>
            </a:r>
            <a:r>
              <a:rPr lang="en-US" sz="3600" dirty="0" err="1"/>
              <a:t>tecnologico</a:t>
            </a:r>
            <a:r>
              <a:rPr lang="en-US" sz="3600" dirty="0"/>
              <a:t> </a:t>
            </a:r>
            <a:r>
              <a:rPr lang="en-US" sz="3600" dirty="0" err="1"/>
              <a:t>necessari</a:t>
            </a:r>
            <a:r>
              <a:rPr lang="en-US" sz="3600" dirty="0"/>
              <a:t> </a:t>
            </a:r>
            <a:r>
              <a:rPr lang="en-US" sz="3600" dirty="0" err="1"/>
              <a:t>alle</a:t>
            </a:r>
            <a:r>
              <a:rPr lang="en-US" sz="3600" dirty="0"/>
              <a:t> </a:t>
            </a:r>
            <a:r>
              <a:rPr lang="en-US" sz="3600" dirty="0" err="1"/>
              <a:t>attività</a:t>
            </a:r>
            <a:r>
              <a:rPr lang="en-US" sz="3600" dirty="0"/>
              <a:t> in </a:t>
            </a:r>
            <a:r>
              <a:rPr lang="en-US" sz="3600" dirty="0" err="1"/>
              <a:t>tali</a:t>
            </a:r>
            <a:r>
              <a:rPr lang="en-US" sz="3600" dirty="0"/>
              <a:t> </a:t>
            </a:r>
            <a:r>
              <a:rPr lang="en-US" sz="3600" dirty="0" err="1"/>
              <a:t>settori</a:t>
            </a:r>
            <a:r>
              <a:rPr lang="en-US" sz="3600" dirty="0"/>
              <a:t>, in </a:t>
            </a:r>
            <a:r>
              <a:rPr lang="en-US" sz="3600" dirty="0" err="1"/>
              <a:t>stretta</a:t>
            </a:r>
            <a:r>
              <a:rPr lang="en-US" sz="3600" dirty="0"/>
              <a:t> </a:t>
            </a:r>
            <a:r>
              <a:rPr lang="en-US" sz="3600" dirty="0" err="1"/>
              <a:t>collaborazione</a:t>
            </a:r>
            <a:r>
              <a:rPr lang="en-US" sz="3600" dirty="0"/>
              <a:t> con </a:t>
            </a:r>
            <a:r>
              <a:rPr lang="en-US" sz="3600" dirty="0" err="1">
                <a:solidFill>
                  <a:srgbClr val="00B050"/>
                </a:solidFill>
              </a:rPr>
              <a:t>l’Università</a:t>
            </a:r>
            <a:r>
              <a:rPr lang="en-US" sz="3600" dirty="0"/>
              <a:t> e </a:t>
            </a:r>
            <a:r>
              <a:rPr lang="en-US" sz="3600" dirty="0" err="1"/>
              <a:t>nel</a:t>
            </a:r>
            <a:r>
              <a:rPr lang="en-US" sz="3600" dirty="0"/>
              <a:t> </a:t>
            </a:r>
            <a:r>
              <a:rPr lang="en-US" sz="3600" dirty="0" err="1"/>
              <a:t>contesto</a:t>
            </a:r>
            <a:r>
              <a:rPr lang="en-US" sz="3600" dirty="0"/>
              <a:t> </a:t>
            </a:r>
            <a:r>
              <a:rPr lang="en-US" sz="3600" dirty="0" err="1"/>
              <a:t>della</a:t>
            </a:r>
            <a:r>
              <a:rPr lang="en-US" sz="3600" dirty="0"/>
              <a:t> </a:t>
            </a:r>
            <a:r>
              <a:rPr lang="en-US" sz="3600" dirty="0" err="1"/>
              <a:t>collaborazione</a:t>
            </a:r>
            <a:r>
              <a:rPr lang="en-US" sz="3600" dirty="0"/>
              <a:t> e del </a:t>
            </a:r>
            <a:r>
              <a:rPr lang="en-US" sz="3600" dirty="0" err="1"/>
              <a:t>confronto</a:t>
            </a:r>
            <a:r>
              <a:rPr lang="en-US" sz="3600" dirty="0"/>
              <a:t> </a:t>
            </a:r>
            <a:r>
              <a:rPr lang="en-US" sz="3600" dirty="0" err="1"/>
              <a:t>internazionale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4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98FDA-7EEC-43DE-B466-499BE15ABE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sp>
        <p:nvSpPr>
          <p:cNvPr id="24578" name="AutoShape 2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sp>
        <p:nvSpPr>
          <p:cNvPr id="24579" name="AutoShape 4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pic>
        <p:nvPicPr>
          <p:cNvPr id="24582" name="Picture 3" descr="viapanispern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327150"/>
            <a:ext cx="3192463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850" y="6167438"/>
            <a:ext cx="324008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solidFill>
                  <a:schemeClr val="accent2"/>
                </a:solidFill>
                <a:latin typeface="Candara" pitchFamily="34" charset="0"/>
              </a:rPr>
              <a:t>I Ragazzi di Via Panisperna, 1934</a:t>
            </a:r>
          </a:p>
        </p:txBody>
      </p:sp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3924300" y="765175"/>
            <a:ext cx="504666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3200" dirty="0">
                <a:solidFill>
                  <a:schemeClr val="accent2"/>
                </a:solidFill>
                <a:latin typeface="Candara" pitchFamily="34" charset="0"/>
              </a:rPr>
              <a:t>1957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2800" dirty="0">
                <a:solidFill>
                  <a:schemeClr val="accent1"/>
                </a:solidFill>
                <a:latin typeface="Candara" pitchFamily="34" charset="0"/>
              </a:rPr>
              <a:t>Laboratori Nazionali di Frascati</a:t>
            </a:r>
            <a:endParaRPr lang="it-IT" sz="2400" dirty="0">
              <a:solidFill>
                <a:schemeClr val="accent1"/>
              </a:solidFill>
              <a:latin typeface="Candara" pitchFamily="34" charset="0"/>
            </a:endParaRPr>
          </a:p>
        </p:txBody>
      </p:sp>
      <p:pic>
        <p:nvPicPr>
          <p:cNvPr id="24585" name="Picture 8" descr="http://iononfaccioniente.files.wordpress.com/2011/01/ln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628775"/>
            <a:ext cx="4868863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851920" y="4941168"/>
            <a:ext cx="5046711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7030A0"/>
                </a:solidFill>
                <a:latin typeface="Candara" pitchFamily="34" charset="0"/>
              </a:rPr>
              <a:t>Fondati per costruire un sincrotrone per elettroni di 1.1 GeV di energia che, a quel tempo, rappresentava un record a livello mondiale. L’Elettrosincrotrone di Frascati fu il primo acceleratore ad alte energie costruito in Italia.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5" y="2473151"/>
            <a:ext cx="1072950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D’Agostino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9592" y="2113111"/>
            <a:ext cx="727249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Segrè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31640" y="1772816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Amaldi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10269" y="2185119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Rasetti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7785" y="2338940"/>
            <a:ext cx="64807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Fermi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65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5A7F14-D9C1-49A0-B532-9589AC75A56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pic>
        <p:nvPicPr>
          <p:cNvPr id="25602" name="Picture 3" descr="SINCRO1.jpg                                                    0000F043ghigoHD                        B5123684:"/>
          <p:cNvPicPr>
            <a:picLocks noChangeAspect="1" noChangeArrowheads="1"/>
          </p:cNvPicPr>
          <p:nvPr/>
        </p:nvPicPr>
        <p:blipFill>
          <a:blip r:embed="rId3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68413"/>
            <a:ext cx="6924675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260350"/>
            <a:ext cx="8726686" cy="6238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Il Sincrotrone di Frascati (1959-1975)</a:t>
            </a:r>
          </a:p>
        </p:txBody>
      </p:sp>
    </p:spTree>
    <p:extLst>
      <p:ext uri="{BB962C8B-B14F-4D97-AF65-F5344CB8AC3E}">
        <p14:creationId xmlns:p14="http://schemas.microsoft.com/office/powerpoint/2010/main" val="33657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nfn_map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1434"/>
            <a:ext cx="50196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://www.radiomar.net/ing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756047"/>
            <a:ext cx="3265487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http://www.lns.infn.it/magnex/workshop/images/M1jccp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4248547"/>
            <a:ext cx="35163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http://t2.gstatic.com/images?q=tbn:ANd9GcRJEpgtSAYLi5VBCm4cLRXPi9F3fjEt8O0GXoqnWwbx2m6Aup5ngIWmjRssX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2197"/>
            <a:ext cx="35433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292080" y="1889931"/>
            <a:ext cx="586209" cy="13504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42859" y="5566929"/>
            <a:ext cx="2042325" cy="409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276" idx="1"/>
          </p:cNvCxnSpPr>
          <p:nvPr/>
        </p:nvCxnSpPr>
        <p:spPr>
          <a:xfrm flipH="1" flipV="1">
            <a:off x="3923928" y="2880320"/>
            <a:ext cx="1428268" cy="1957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250825" y="2729309"/>
            <a:ext cx="2881313" cy="1014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C00000"/>
                </a:solidFill>
                <a:latin typeface="Candara" pitchFamily="34" charset="0"/>
              </a:rPr>
              <a:t>19 Sezioni  Universitarie                       </a:t>
            </a:r>
            <a:r>
              <a:rPr lang="it-IT" sz="2000" b="1" dirty="0">
                <a:solidFill>
                  <a:schemeClr val="bg2">
                    <a:lumMod val="75000"/>
                  </a:schemeClr>
                </a:solidFill>
                <a:latin typeface="Candara" pitchFamily="34" charset="0"/>
              </a:rPr>
              <a:t>11 Gruppi Collegati            </a:t>
            </a:r>
            <a:r>
              <a:rPr lang="it-IT" sz="2000" b="1" dirty="0">
                <a:solidFill>
                  <a:srgbClr val="0070C0"/>
                </a:solidFill>
                <a:latin typeface="Candara" pitchFamily="34" charset="0"/>
              </a:rPr>
              <a:t>4 Laboratori Nazionali</a:t>
            </a:r>
          </a:p>
        </p:txBody>
      </p:sp>
      <p:pic>
        <p:nvPicPr>
          <p:cNvPr id="16386" name="Picture 2" descr="http://astronomicamentis.blogosfere.it/images/cern_gransasso_project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25"/>
          <a:stretch/>
        </p:blipFill>
        <p:spPr bwMode="auto">
          <a:xfrm>
            <a:off x="4081997" y="1080120"/>
            <a:ext cx="5062003" cy="141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skylive.it/public/cms/skylivesite/multimedia/immagini/astrostoria/avod-vir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3289697"/>
            <a:ext cx="3792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http://www.blogscienze.com/wp-content/uploads/2007/10/cern-infn-opera-neutrini-zichichi-cngs-macchina-fotografica-particell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" y="672627"/>
            <a:ext cx="2096740" cy="154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326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Large Hadron Collider del CERN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89435" y="5877272"/>
            <a:ext cx="590567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7030A0"/>
                </a:solidFill>
                <a:latin typeface="Candara" pitchFamily="34" charset="0"/>
              </a:rPr>
              <a:t>L’INFN partecipa con i suoi ricercatori                                                   a tutti e 4 gli esperimenti di LHC</a:t>
            </a:r>
            <a:endParaRPr lang="it-IT" sz="2400" dirty="0">
              <a:solidFill>
                <a:srgbClr val="7030A0"/>
              </a:solidFill>
              <a:latin typeface="Candar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5576" y="836712"/>
            <a:ext cx="7843837" cy="4911725"/>
            <a:chOff x="785813" y="714375"/>
            <a:chExt cx="7843837" cy="4911725"/>
          </a:xfrm>
        </p:grpSpPr>
        <p:pic>
          <p:nvPicPr>
            <p:cNvPr id="6" name="Picture 4" descr="LHC_scheme_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3" y="714375"/>
              <a:ext cx="7843837" cy="491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357813" y="1844675"/>
              <a:ext cx="1000125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ATLAS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00813" y="2201863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ALICE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43313" y="1997075"/>
              <a:ext cx="1000125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LHCb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28875" y="2500313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CMS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619672" y="2996952"/>
              <a:ext cx="144016" cy="216024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476163" y="3573016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solidFill>
                    <a:schemeClr val="bg1"/>
                  </a:solidFill>
                  <a:latin typeface="Candara" pitchFamily="34" charset="0"/>
                </a:rPr>
                <a:t>150 m</a:t>
              </a:r>
              <a:endParaRPr lang="it-IT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0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DFF0C9-1BDC-44CB-AB62-77363B3C00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pic>
        <p:nvPicPr>
          <p:cNvPr id="26626" name="Picture 2" descr="C:\Users\danilo\Documents\LNF\Divulgazione\Acceleratori\12583___BrunoTousch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11113"/>
            <a:ext cx="24288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6" descr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69060"/>
            <a:ext cx="4000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6" descr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3213100"/>
            <a:ext cx="2987675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395536" y="6105490"/>
            <a:ext cx="3249342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ADA è il primo collisore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+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-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(materia-antimateria)</a:t>
            </a:r>
            <a:endParaRPr lang="en-US" sz="2000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07950" y="20638"/>
            <a:ext cx="6408738" cy="1150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AdA - Anello di Accumulazione (1961-1965)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4897438" y="2051050"/>
            <a:ext cx="1835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+mn-lt"/>
                <a:cs typeface="Arial" pitchFamily="34" charset="0"/>
              </a:rPr>
              <a:t>Bruno Touschek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+mn-lt"/>
                <a:cs typeface="Arial" pitchFamily="34" charset="0"/>
              </a:rPr>
              <a:t>Frascati</a:t>
            </a:r>
          </a:p>
        </p:txBody>
      </p:sp>
    </p:spTree>
    <p:extLst>
      <p:ext uri="{BB962C8B-B14F-4D97-AF65-F5344CB8AC3E}">
        <p14:creationId xmlns:p14="http://schemas.microsoft.com/office/powerpoint/2010/main" val="33364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7E408F-7BC9-4A50-B3B7-070E8B2D4E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pic>
        <p:nvPicPr>
          <p:cNvPr id="27650" name="Picture 1027" descr="D:\Documenti\Lavoro\Master\ado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908050"/>
            <a:ext cx="6602412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ADONE (1969 - 1978)</a:t>
            </a:r>
          </a:p>
        </p:txBody>
      </p:sp>
      <p:sp>
        <p:nvSpPr>
          <p:cNvPr id="8" name="Text Box 1029"/>
          <p:cNvSpPr txBox="1">
            <a:spLocks noChangeArrowheads="1"/>
          </p:cNvSpPr>
          <p:nvPr/>
        </p:nvSpPr>
        <p:spPr bwMode="auto">
          <a:xfrm>
            <a:off x="3378200" y="5949280"/>
            <a:ext cx="2357438" cy="461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Energia</a:t>
            </a:r>
            <a:r>
              <a:rPr lang="en-US" sz="2400" b="1" dirty="0">
                <a:solidFill>
                  <a:srgbClr val="7030A0"/>
                </a:solidFill>
                <a:latin typeface="Candara" pitchFamily="34" charset="0"/>
              </a:rPr>
              <a:t> 3 </a:t>
            </a: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GeV</a:t>
            </a: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1026" name="Picture 2" descr="http://www.lnf.infn.it/edu/museo/adon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97200"/>
            <a:ext cx="42672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 descr="Statua di Ado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875"/>
            <a:ext cx="1563688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983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24075" y="142875"/>
            <a:ext cx="6662738" cy="9255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DA</a:t>
            </a:r>
            <a:r>
              <a:rPr lang="el-GR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Φ</a:t>
            </a: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NE - Double Annular Phi Nice Experiment  </a:t>
            </a:r>
          </a:p>
        </p:txBody>
      </p:sp>
      <p:pic>
        <p:nvPicPr>
          <p:cNvPr id="28675" name="Picture 2" descr="http://www.inventati.org/accatagliato/accastampato/n02/mobile/images/article04_image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1276350"/>
            <a:ext cx="7450138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File:Dafne apol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-3175"/>
            <a:ext cx="208280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20638" y="3959225"/>
            <a:ext cx="3286126" cy="2895600"/>
            <a:chOff x="-20131" y="3959154"/>
            <a:chExt cx="3286125" cy="2895600"/>
          </a:xfrm>
        </p:grpSpPr>
        <p:pic>
          <p:nvPicPr>
            <p:cNvPr id="28684" name="Picture 5" descr="E:\Documents and Settings\Administrator\Desktop\matteop\cupola_mag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131" y="3959154"/>
              <a:ext cx="3286125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029"/>
            <p:cNvSpPr txBox="1">
              <a:spLocks noChangeArrowheads="1"/>
            </p:cNvSpPr>
            <p:nvPr/>
          </p:nvSpPr>
          <p:spPr bwMode="auto">
            <a:xfrm>
              <a:off x="1123897" y="6381328"/>
              <a:ext cx="1194470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Candara" pitchFamily="34" charset="0"/>
                </a:rPr>
                <a:t>FINUDA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822825" y="1157288"/>
            <a:ext cx="4321175" cy="3351212"/>
            <a:chOff x="4823524" y="1156682"/>
            <a:chExt cx="4320475" cy="3352438"/>
          </a:xfrm>
        </p:grpSpPr>
        <p:pic>
          <p:nvPicPr>
            <p:cNvPr id="28680" name="Picture 2" descr="E:\Documents and Settings\Administrator\Desktop\matteop\kloedafne_s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3524" y="1156682"/>
              <a:ext cx="4320475" cy="2880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029"/>
            <p:cNvSpPr txBox="1">
              <a:spLocks noChangeArrowheads="1"/>
            </p:cNvSpPr>
            <p:nvPr/>
          </p:nvSpPr>
          <p:spPr bwMode="auto">
            <a:xfrm>
              <a:off x="5076056" y="4109010"/>
              <a:ext cx="3928778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7030A0"/>
                  </a:solidFill>
                  <a:latin typeface="Candara" pitchFamily="34" charset="0"/>
                </a:rPr>
                <a:t>KLOE – K Long Experiment</a:t>
              </a:r>
            </a:p>
          </p:txBody>
        </p:sp>
      </p:grpSp>
      <p:pic>
        <p:nvPicPr>
          <p:cNvPr id="5126" name="Picture 6" descr="http://www.danielesquaglia.it/fotografie/grande/564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2894013"/>
            <a:ext cx="3009900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772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Perché siamo qui?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5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2013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84363" y="5686883"/>
            <a:ext cx="5046711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10000 studenti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37 paesi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160 università e istituti di ricerca</a:t>
            </a:r>
            <a:endParaRPr lang="it-IT" sz="20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9" t="10751" r="11451" b="17047"/>
          <a:stretch/>
        </p:blipFill>
        <p:spPr bwMode="auto">
          <a:xfrm>
            <a:off x="35496" y="908720"/>
            <a:ext cx="9065470" cy="467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096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193774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2013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0" r="16487" b="13969"/>
          <a:stretch/>
        </p:blipFill>
        <p:spPr bwMode="auto">
          <a:xfrm>
            <a:off x="107504" y="1412776"/>
            <a:ext cx="8928992" cy="450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46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Istituti partecipanti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556792"/>
            <a:ext cx="44644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Lic. Sc. A. Landi, Velletri (RM</a:t>
            </a:r>
            <a:r>
              <a:rPr lang="it-IT" sz="2000" dirty="0" smtClean="0"/>
              <a:t>)</a:t>
            </a:r>
          </a:p>
          <a:p>
            <a:r>
              <a:rPr lang="it-IT" sz="2000" dirty="0" smtClean="0"/>
              <a:t>Lic</a:t>
            </a:r>
            <a:r>
              <a:rPr lang="it-IT" sz="2000" dirty="0"/>
              <a:t>. </a:t>
            </a:r>
            <a:r>
              <a:rPr lang="it-IT" sz="2000" dirty="0" smtClean="0"/>
              <a:t>Sc. </a:t>
            </a:r>
            <a:r>
              <a:rPr lang="it-IT" sz="2000" dirty="0"/>
              <a:t>D. Alighieri, Anagni (FR)     </a:t>
            </a:r>
            <a:endParaRPr lang="it-IT" sz="2000" dirty="0" smtClean="0"/>
          </a:p>
          <a:p>
            <a:r>
              <a:rPr lang="it-IT" sz="2000" dirty="0"/>
              <a:t>Lic. Sc. B. Touschek, Grottaferrata (RM)                </a:t>
            </a:r>
          </a:p>
          <a:p>
            <a:r>
              <a:rPr lang="it-IT" sz="2000" dirty="0"/>
              <a:t>IIS Borsellino e Falcone, Zagarolo (RM)                  </a:t>
            </a:r>
          </a:p>
          <a:p>
            <a:r>
              <a:rPr lang="it-IT" sz="2000" dirty="0"/>
              <a:t>Lic. Sc. A. Righi, Roma                    </a:t>
            </a:r>
          </a:p>
          <a:p>
            <a:r>
              <a:rPr lang="it-IT" sz="2000" dirty="0"/>
              <a:t>Lic. Sc. Plinio Seniore, Roma            </a:t>
            </a:r>
          </a:p>
          <a:p>
            <a:r>
              <a:rPr lang="it-IT" sz="2000" dirty="0"/>
              <a:t>Lic. Sc. L. Siciliani, Catanzaro          </a:t>
            </a:r>
          </a:p>
          <a:p>
            <a:r>
              <a:rPr lang="it-IT" sz="2000" dirty="0" smtClean="0"/>
              <a:t>Lic. Sc. Via Salvini-Azzarita, Roma</a:t>
            </a:r>
          </a:p>
          <a:p>
            <a:r>
              <a:rPr lang="it-IT" sz="2000" dirty="0" smtClean="0"/>
              <a:t>Lic</a:t>
            </a:r>
            <a:r>
              <a:rPr lang="it-IT" sz="2000" dirty="0"/>
              <a:t>. Sc. Farnesina, </a:t>
            </a:r>
            <a:r>
              <a:rPr lang="it-IT" sz="2000" dirty="0" smtClean="0"/>
              <a:t>Roma</a:t>
            </a:r>
          </a:p>
          <a:p>
            <a:r>
              <a:rPr lang="it-IT" sz="2000" dirty="0" smtClean="0"/>
              <a:t>Lic. Sc. e Cl. Virgilio, Roma                   </a:t>
            </a:r>
            <a:endParaRPr lang="it-IT" sz="2000" dirty="0"/>
          </a:p>
          <a:p>
            <a:r>
              <a:rPr lang="it-IT" sz="2000" dirty="0"/>
              <a:t>Lic. Sc. F. d’Assisi, Roma                 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1539364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/>
              <a:t>IIS Piazza della Resistenza, Monterotondo (RM)</a:t>
            </a:r>
          </a:p>
          <a:p>
            <a:r>
              <a:rPr lang="it-IT" sz="2000" dirty="0" smtClean="0"/>
              <a:t>Lic. Sc. Via delle Scienze e della Tecnica, Colleferro (RM)</a:t>
            </a:r>
          </a:p>
          <a:p>
            <a:r>
              <a:rPr lang="it-IT" sz="2000" dirty="0"/>
              <a:t>Lic. Sc. G. Peano, Monterotondo (RM) </a:t>
            </a:r>
            <a:endParaRPr lang="it-IT" sz="2000" dirty="0" smtClean="0"/>
          </a:p>
          <a:p>
            <a:r>
              <a:rPr lang="it-IT" sz="2000" dirty="0" smtClean="0"/>
              <a:t>IIS L. Murialdo, Albano Laziale (RM)</a:t>
            </a:r>
            <a:endParaRPr lang="it-IT" sz="2000" dirty="0"/>
          </a:p>
          <a:p>
            <a:r>
              <a:rPr lang="it-IT" sz="2000" dirty="0"/>
              <a:t>Lic. Sc. V. Volterra, Ciampino (RM)</a:t>
            </a:r>
            <a:endParaRPr lang="it-IT" sz="2000" dirty="0" smtClean="0"/>
          </a:p>
          <a:p>
            <a:r>
              <a:rPr lang="it-IT" sz="2000" dirty="0" smtClean="0"/>
              <a:t>Lic. Sc. Bachelet, Abbiategrasso (MI)</a:t>
            </a:r>
          </a:p>
          <a:p>
            <a:r>
              <a:rPr lang="it-IT" sz="2000" dirty="0"/>
              <a:t>Lic. Sc. E. Amaldi, </a:t>
            </a:r>
            <a:r>
              <a:rPr lang="it-IT" sz="2000" dirty="0" smtClean="0"/>
              <a:t>Alzano Lombardo (BG)</a:t>
            </a:r>
          </a:p>
          <a:p>
            <a:r>
              <a:rPr lang="it-IT" sz="2000" dirty="0" smtClean="0"/>
              <a:t>IIS G. Falcone, Asola (MN)</a:t>
            </a:r>
          </a:p>
          <a:p>
            <a:r>
              <a:rPr lang="it-IT" sz="2000" dirty="0" smtClean="0"/>
              <a:t>Lic. Sc. Foresi, Portoferraio (LI)</a:t>
            </a:r>
            <a:endParaRPr lang="it-IT" sz="2000" dirty="0"/>
          </a:p>
          <a:p>
            <a:r>
              <a:rPr lang="it-IT" sz="2000" dirty="0" smtClean="0"/>
              <a:t>Lic</a:t>
            </a:r>
            <a:r>
              <a:rPr lang="it-IT" sz="2000" dirty="0"/>
              <a:t>. Sc. </a:t>
            </a:r>
            <a:r>
              <a:rPr lang="it-IT" sz="2000" dirty="0" smtClean="0"/>
              <a:t>Vico, Corsico (MI)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09345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Cosa faremo?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400600"/>
          </a:xfrm>
        </p:spPr>
        <p:txBody>
          <a:bodyPr>
            <a:normAutofit fontScale="92500" lnSpcReduction="20000"/>
          </a:bodyPr>
          <a:lstStyle/>
          <a:p>
            <a:r>
              <a:rPr lang="it-IT" sz="2400" b="1" dirty="0" smtClean="0">
                <a:solidFill>
                  <a:schemeClr val="accent2"/>
                </a:solidFill>
                <a:latin typeface="Candara" pitchFamily="34" charset="0"/>
              </a:rPr>
              <a:t>Il Modello Standard nella Fisica delle particelle e nella Cosmologia 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Un excursus sulle moderne teorie fisiche,  dalle </a:t>
            </a:r>
            <a:r>
              <a:rPr lang="it-IT" sz="2400" dirty="0">
                <a:solidFill>
                  <a:schemeClr val="accent2"/>
                </a:solidFill>
                <a:latin typeface="Candara" pitchFamily="34" charset="0"/>
              </a:rPr>
              <a:t>particelle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elementari al cosmo, e </a:t>
            </a:r>
            <a:r>
              <a:rPr lang="it-IT" sz="2400" dirty="0">
                <a:solidFill>
                  <a:schemeClr val="accent2"/>
                </a:solidFill>
                <a:latin typeface="Candara" pitchFamily="34" charset="0"/>
              </a:rPr>
              <a:t>sui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loro </a:t>
            </a:r>
            <a:r>
              <a:rPr lang="it-IT" sz="2400" dirty="0">
                <a:solidFill>
                  <a:schemeClr val="accent2"/>
                </a:solidFill>
                <a:latin typeface="Candara" pitchFamily="34" charset="0"/>
              </a:rPr>
              <a:t>problemi ancora irrisolti </a:t>
            </a:r>
            <a:r>
              <a:rPr lang="it-IT" sz="2400" b="1" i="1" dirty="0" smtClean="0">
                <a:solidFill>
                  <a:schemeClr val="accent2"/>
                </a:solidFill>
                <a:latin typeface="Candara" pitchFamily="34" charset="0"/>
              </a:rPr>
              <a:t>(D. Babusci)</a:t>
            </a:r>
          </a:p>
          <a:p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Gli Acceleratori di Particelle                                                                        </a:t>
            </a:r>
            <a:r>
              <a:rPr lang="it-IT" sz="2400" dirty="0" smtClean="0">
                <a:solidFill>
                  <a:schemeClr val="accent3"/>
                </a:solidFill>
                <a:latin typeface="Candara" pitchFamily="34" charset="0"/>
              </a:rPr>
              <a:t> Cosa sono e come funzionano le macchine acceleratrici usate in fisica delle alte energie</a:t>
            </a:r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chemeClr val="accent3"/>
                </a:solidFill>
                <a:latin typeface="Candara" pitchFamily="34" charset="0"/>
              </a:rPr>
              <a:t>(M. Boscolo)</a:t>
            </a:r>
            <a:endParaRPr lang="it-IT" sz="2400" b="1" dirty="0" smtClean="0">
              <a:solidFill>
                <a:srgbClr val="92D050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I Rivelatori di Particelle                                                                           </a:t>
            </a:r>
            <a:r>
              <a:rPr lang="it-IT" sz="2400" dirty="0" smtClean="0">
                <a:solidFill>
                  <a:srgbClr val="92D050"/>
                </a:solidFill>
                <a:latin typeface="Candara" pitchFamily="34" charset="0"/>
              </a:rPr>
              <a:t>      Come riusciamo a «vedere» le particelle elementari</a:t>
            </a:r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rgbClr val="92D050"/>
                </a:solidFill>
                <a:latin typeface="Candara" pitchFamily="34" charset="0"/>
              </a:rPr>
              <a:t>(D. Domenici)</a:t>
            </a:r>
            <a:endParaRPr lang="it-IT" sz="2400" b="1" dirty="0" smtClean="0">
              <a:solidFill>
                <a:schemeClr val="accent5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chemeClr val="accent5"/>
                </a:solidFill>
                <a:latin typeface="Candara" pitchFamily="34" charset="0"/>
              </a:rPr>
              <a:t>Cenni di Statistica                                                                                                  </a:t>
            </a:r>
            <a:r>
              <a:rPr lang="it-IT" sz="2400" dirty="0" smtClean="0">
                <a:solidFill>
                  <a:schemeClr val="accent5"/>
                </a:solidFill>
                <a:latin typeface="Candara" pitchFamily="34" charset="0"/>
              </a:rPr>
              <a:t>Le basi matematiche per analizzare i dati di un moderno esperimento </a:t>
            </a:r>
            <a:r>
              <a:rPr lang="it-IT" sz="2400" b="1" i="1" dirty="0" smtClean="0">
                <a:solidFill>
                  <a:schemeClr val="accent5"/>
                </a:solidFill>
                <a:latin typeface="Candara" pitchFamily="34" charset="0"/>
              </a:rPr>
              <a:t>(M. Dreucci)</a:t>
            </a:r>
          </a:p>
          <a:p>
            <a:r>
              <a:rPr lang="it-IT" sz="2400" b="1" dirty="0" smtClean="0">
                <a:latin typeface="Candara" pitchFamily="34" charset="0"/>
              </a:rPr>
              <a:t>Ideare, progettare e costruire un esperimento</a:t>
            </a:r>
          </a:p>
          <a:p>
            <a:pPr marL="36576" indent="0">
              <a:buNone/>
            </a:pPr>
            <a:r>
              <a:rPr lang="it-IT" sz="2400" b="1" dirty="0" smtClean="0">
                <a:latin typeface="Candara" pitchFamily="34" charset="0"/>
              </a:rPr>
              <a:t>      </a:t>
            </a:r>
            <a:r>
              <a:rPr lang="it-IT" sz="2400" dirty="0" smtClean="0">
                <a:latin typeface="Candara" pitchFamily="34" charset="0"/>
              </a:rPr>
              <a:t>la lunga storia di KLOE a DAFNE </a:t>
            </a:r>
            <a:r>
              <a:rPr lang="it-IT" sz="2400" b="1" i="1" dirty="0" smtClean="0">
                <a:latin typeface="Candara" pitchFamily="34" charset="0"/>
              </a:rPr>
              <a:t>(F. Bossi)</a:t>
            </a:r>
            <a:r>
              <a:rPr lang="it-IT" sz="2400" b="1" dirty="0" smtClean="0">
                <a:latin typeface="Candara" pitchFamily="34" charset="0"/>
              </a:rPr>
              <a:t> 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Candara" pitchFamily="34" charset="0"/>
              </a:rPr>
              <a:t>Hands On Particle Phisics</a:t>
            </a:r>
            <a:r>
              <a:rPr lang="it-IT" sz="2400" dirty="0" smtClean="0">
                <a:latin typeface="Candara" pitchFamily="34" charset="0"/>
              </a:rPr>
              <a:t>                                                                            </a:t>
            </a:r>
            <a:r>
              <a:rPr lang="it-IT" sz="2400" dirty="0" smtClean="0">
                <a:solidFill>
                  <a:srgbClr val="00B0F0"/>
                </a:solidFill>
                <a:latin typeface="Candara" pitchFamily="34" charset="0"/>
              </a:rPr>
              <a:t>Lezione ed analisi dati interattiva dell’esperimento Alice a LHC in collegamento in videoconferenza con altre scuole europee                   </a:t>
            </a:r>
            <a:r>
              <a:rPr lang="it-IT" sz="2400" b="1" i="1" dirty="0" smtClean="0">
                <a:solidFill>
                  <a:srgbClr val="00B0F0"/>
                </a:solidFill>
                <a:latin typeface="Candara" pitchFamily="34" charset="0"/>
              </a:rPr>
              <a:t>(P. Di Nezza)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Struttura del Corso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6964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816" y="1600200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Lunedì 25 febbraio - Aula </a:t>
            </a:r>
            <a:r>
              <a:rPr lang="it-IT" dirty="0">
                <a:solidFill>
                  <a:schemeClr val="accent1"/>
                </a:solidFill>
                <a:latin typeface="Candara" pitchFamily="34" charset="0"/>
              </a:rPr>
              <a:t>Touschek</a:t>
            </a:r>
            <a:endParaRPr lang="it-IT" dirty="0" smtClean="0">
              <a:solidFill>
                <a:schemeClr val="accent1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Registrazione </a:t>
            </a:r>
            <a:r>
              <a:rPr lang="it-IT" dirty="0">
                <a:latin typeface="Candara" pitchFamily="34" charset="0"/>
              </a:rPr>
              <a:t>e benvenuto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12.15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13.15	Introduzione </a:t>
            </a:r>
            <a:r>
              <a:rPr lang="it-IT" dirty="0">
                <a:latin typeface="Candara" pitchFamily="34" charset="0"/>
              </a:rPr>
              <a:t>al </a:t>
            </a:r>
            <a:r>
              <a:rPr lang="it-IT" dirty="0" smtClean="0">
                <a:latin typeface="Candara" pitchFamily="34" charset="0"/>
              </a:rPr>
              <a:t>corso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13.30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14.40	Pausa pranzo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 Acceleratori di particelle</a:t>
            </a:r>
            <a:endParaRPr lang="it-IT" dirty="0">
              <a:solidFill>
                <a:srgbClr val="92D050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1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648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807" y="1600200"/>
            <a:ext cx="8010005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Martedì 26 febbraio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11.00	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I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l 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modello standard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11.15	Intervallo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particelle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12.15 - </a:t>
            </a:r>
            <a:r>
              <a:rPr lang="it-IT" dirty="0" smtClean="0">
                <a:latin typeface="Candara" pitchFamily="34" charset="0"/>
              </a:rPr>
              <a:t>13.15	Visita a Nautilus e laboratorio GEM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Acceleratori 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di particelle</a:t>
            </a:r>
            <a:endParaRPr lang="it-IT" dirty="0">
              <a:solidFill>
                <a:srgbClr val="92D050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2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25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807" y="1600200"/>
            <a:ext cx="8010005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Mercoledì 27 febbraio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11.00	Visita a Dafne e Kloe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12.00	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Oltre il 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modello 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standard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12.00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Intervallo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12.15 -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particelle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Cenni di Statistica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3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0086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807" y="1600200"/>
            <a:ext cx="8010005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Giovedì 28 febbraio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10.45	Attività sperimentale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10.45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11.45	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Cosmologia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12.00	Intervallo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12.00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Kloe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a Dafne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Kloe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a Dafne</a:t>
            </a:r>
            <a:endParaRPr lang="it-IT" dirty="0" smtClean="0">
              <a:solidFill>
                <a:schemeClr val="accent3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4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41933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55365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Venerdì 1° marzo – Aula Master</a:t>
            </a:r>
          </a:p>
          <a:p>
            <a:pPr lvl="1"/>
            <a:r>
              <a:rPr lang="it-IT" dirty="0">
                <a:latin typeface="Candara" pitchFamily="34" charset="0"/>
              </a:rPr>
              <a:t>09.45 -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Lezione </a:t>
            </a:r>
            <a:r>
              <a:rPr lang="it-IT" dirty="0">
                <a:solidFill>
                  <a:srgbClr val="00B0F0"/>
                </a:solidFill>
                <a:latin typeface="Candara" pitchFamily="34" charset="0"/>
              </a:rPr>
              <a:t>e Esercizi su </a:t>
            </a:r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Alice</a:t>
            </a:r>
            <a:endParaRPr lang="it-IT" dirty="0">
              <a:solidFill>
                <a:srgbClr val="00B0F0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17.00	Aula Touschek: Collegamento in videoconferenza con altre scuole europee partecipanti alle Masterclasses 2013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409798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5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7533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Buon Divertimento!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359</TotalTime>
  <Words>676</Words>
  <Application>Microsoft Office PowerPoint</Application>
  <PresentationFormat>Presentazione su schermo (4:3)</PresentationFormat>
  <Paragraphs>113</Paragraphs>
  <Slides>22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Technic</vt:lpstr>
      <vt:lpstr>MASTERCLASS 2013</vt:lpstr>
      <vt:lpstr>Dove siamo?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Perché siamo qui?</vt:lpstr>
      <vt:lpstr>Presentazione standard di PowerPoint</vt:lpstr>
      <vt:lpstr>Presentazione standard di PowerPoint</vt:lpstr>
      <vt:lpstr>Presentazione standard di PowerPoint</vt:lpstr>
      <vt:lpstr>Cosa faremo?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Buon Divertimento!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MASTERCLASS 2012</dc:title>
  <dc:creator>danilo</dc:creator>
  <cp:lastModifiedBy>ospite</cp:lastModifiedBy>
  <cp:revision>21</cp:revision>
  <dcterms:created xsi:type="dcterms:W3CDTF">2012-01-24T21:19:14Z</dcterms:created>
  <dcterms:modified xsi:type="dcterms:W3CDTF">2013-02-25T10:08:53Z</dcterms:modified>
</cp:coreProperties>
</file>