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8" r:id="rId14"/>
    <p:sldId id="267" r:id="rId15"/>
    <p:sldId id="270" r:id="rId16"/>
    <p:sldId id="269" r:id="rId17"/>
    <p:sldId id="271" r:id="rId18"/>
    <p:sldId id="273" r:id="rId19"/>
    <p:sldId id="275" r:id="rId20"/>
    <p:sldId id="276" r:id="rId21"/>
    <p:sldId id="277" r:id="rId22"/>
    <p:sldId id="279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1" autoAdjust="0"/>
    <p:restoredTop sz="94671" autoAdjust="0"/>
  </p:normalViewPr>
  <p:slideViewPr>
    <p:cSldViewPr>
      <p:cViewPr>
        <p:scale>
          <a:sx n="50" d="100"/>
          <a:sy n="50" d="100"/>
        </p:scale>
        <p:origin x="-1962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68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it-IT"/>
              <a:t>Taratura Cobalto 60</a:t>
            </a:r>
          </a:p>
        </c:rich>
      </c:tx>
      <c:layout>
        <c:manualLayout>
          <c:xMode val="edge"/>
          <c:yMode val="edge"/>
          <c:x val="0.38888888888888906"/>
          <c:y val="2.0236087689713335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220043572984748"/>
          <c:y val="0.14502529510961218"/>
          <c:w val="0.60348583877995643"/>
          <c:h val="0.72175379426644182"/>
        </c:manualLayout>
      </c:layout>
      <c:scatterChart>
        <c:scatterStyle val="lineMarker"/>
        <c:varyColors val="0"/>
        <c:ser>
          <c:idx val="0"/>
          <c:order val="0"/>
          <c:spPr>
            <a:ln w="28582">
              <a:noFill/>
            </a:ln>
          </c:spPr>
          <c:marker>
            <c:symbol val="diamond"/>
            <c:size val="4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6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6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xVal>
            <c:numRef>
              <c:f>Foglio1!$L$510:$L$515</c:f>
              <c:numCache>
                <c:formatCode>0.00</c:formatCode>
                <c:ptCount val="6"/>
                <c:pt idx="0">
                  <c:v>3.4699999999999998</c:v>
                </c:pt>
                <c:pt idx="1">
                  <c:v>1.79</c:v>
                </c:pt>
                <c:pt idx="2">
                  <c:v>1.1599999999999997</c:v>
                </c:pt>
                <c:pt idx="3">
                  <c:v>0.81</c:v>
                </c:pt>
                <c:pt idx="4">
                  <c:v>0.6100000000000001</c:v>
                </c:pt>
              </c:numCache>
            </c:numRef>
          </c:xVal>
          <c:yVal>
            <c:numRef>
              <c:f>Foglio1!$N$510:$N$515</c:f>
              <c:numCache>
                <c:formatCode>0</c:formatCode>
                <c:ptCount val="6"/>
                <c:pt idx="0">
                  <c:v>435.40740740740733</c:v>
                </c:pt>
                <c:pt idx="1">
                  <c:v>267.67622950819668</c:v>
                </c:pt>
                <c:pt idx="2">
                  <c:v>193.97560975609755</c:v>
                </c:pt>
                <c:pt idx="3">
                  <c:v>157.85185185185185</c:v>
                </c:pt>
                <c:pt idx="4">
                  <c:v>129.25925925925924</c:v>
                </c:pt>
              </c:numCache>
            </c:numRef>
          </c:yVal>
          <c:smooth val="0"/>
        </c:ser>
        <c:ser>
          <c:idx val="1"/>
          <c:order val="1"/>
          <c:spPr>
            <a:ln w="28582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3919619343863126"/>
                  <c:y val="-4.361009237776646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800" baseline="0" dirty="0"/>
                      <a:t>y = 117,77x + 80,511
R² = 0,9998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14">
                  <a:noFill/>
                </a:ln>
              </c:spPr>
            </c:trendlineLbl>
          </c:trendline>
          <c:xVal>
            <c:numRef>
              <c:f>Foglio1!$L$503:$L$514</c:f>
              <c:numCache>
                <c:formatCode>General</c:formatCode>
                <c:ptCount val="12"/>
                <c:pt idx="0">
                  <c:v>80.040000000000006</c:v>
                </c:pt>
                <c:pt idx="1">
                  <c:v>35.760000000000005</c:v>
                </c:pt>
                <c:pt idx="2">
                  <c:v>20.03</c:v>
                </c:pt>
                <c:pt idx="3">
                  <c:v>12.78</c:v>
                </c:pt>
                <c:pt idx="4">
                  <c:v>8.89</c:v>
                </c:pt>
                <c:pt idx="5" formatCode="0.00">
                  <c:v>7</c:v>
                </c:pt>
                <c:pt idx="6">
                  <c:v>6.48</c:v>
                </c:pt>
                <c:pt idx="7" formatCode="0.00">
                  <c:v>3.4699999999999998</c:v>
                </c:pt>
                <c:pt idx="8" formatCode="0.00">
                  <c:v>1.79</c:v>
                </c:pt>
                <c:pt idx="9" formatCode="0.00">
                  <c:v>1.1599999999999997</c:v>
                </c:pt>
                <c:pt idx="10" formatCode="0.00">
                  <c:v>0.81</c:v>
                </c:pt>
                <c:pt idx="11" formatCode="0.00">
                  <c:v>0.6100000000000001</c:v>
                </c:pt>
              </c:numCache>
            </c:numRef>
          </c:xVal>
          <c:yVal>
            <c:numRef>
              <c:f>Foglio1!$N$503:$N$514</c:f>
              <c:numCache>
                <c:formatCode>0</c:formatCode>
                <c:ptCount val="12"/>
                <c:pt idx="0">
                  <c:v>9465.6296296296277</c:v>
                </c:pt>
                <c:pt idx="1">
                  <c:v>4343.55</c:v>
                </c:pt>
                <c:pt idx="2">
                  <c:v>2489.7037037037039</c:v>
                </c:pt>
                <c:pt idx="3">
                  <c:v>1616.0487804878051</c:v>
                </c:pt>
                <c:pt idx="4">
                  <c:v>1140.0740740740739</c:v>
                </c:pt>
                <c:pt idx="5">
                  <c:v>936.07407407407413</c:v>
                </c:pt>
                <c:pt idx="6">
                  <c:v>851.33333333333348</c:v>
                </c:pt>
                <c:pt idx="7">
                  <c:v>435.40740740740733</c:v>
                </c:pt>
                <c:pt idx="8">
                  <c:v>267.67622950819668</c:v>
                </c:pt>
                <c:pt idx="9">
                  <c:v>193.97560975609755</c:v>
                </c:pt>
                <c:pt idx="10">
                  <c:v>157.85185185185185</c:v>
                </c:pt>
                <c:pt idx="11">
                  <c:v>129.25925925925924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689408"/>
        <c:axId val="80695680"/>
      </c:scatterChart>
      <c:valAx>
        <c:axId val="80689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l-GR"/>
                  <a:t>μ</a:t>
                </a:r>
                <a:r>
                  <a:rPr lang="it-IT"/>
                  <a:t>Gy/h</a:t>
                </a:r>
              </a:p>
            </c:rich>
          </c:tx>
          <c:layout>
            <c:manualLayout>
              <c:xMode val="edge"/>
              <c:yMode val="edge"/>
              <c:x val="0.38562091503267992"/>
              <c:y val="0.92580101180438457"/>
            </c:manualLayout>
          </c:layout>
          <c:overlay val="0"/>
          <c:spPr>
            <a:noFill/>
            <a:ln w="25414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80695680"/>
        <c:crosses val="autoZero"/>
        <c:crossBetween val="midCat"/>
      </c:valAx>
      <c:valAx>
        <c:axId val="80695680"/>
        <c:scaling>
          <c:orientation val="minMax"/>
        </c:scaling>
        <c:delete val="0"/>
        <c:axPos val="l"/>
        <c:majorGridlines>
          <c:spPr>
            <a:ln w="3176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t-IT"/>
                  <a:t>C/m</a:t>
                </a:r>
              </a:p>
            </c:rich>
          </c:tx>
          <c:layout>
            <c:manualLayout>
              <c:xMode val="edge"/>
              <c:yMode val="edge"/>
              <c:x val="1.3071895424836603E-2"/>
              <c:y val="0.47386172006745375"/>
            </c:manualLayout>
          </c:layout>
          <c:overlay val="0"/>
          <c:spPr>
            <a:noFill/>
            <a:ln w="25414">
              <a:noFill/>
            </a:ln>
          </c:spPr>
        </c:title>
        <c:numFmt formatCode="0" sourceLinked="1"/>
        <c:majorTickMark val="out"/>
        <c:minorTickMark val="none"/>
        <c:tickLblPos val="nextTo"/>
        <c:spPr>
          <a:ln w="317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80689408"/>
        <c:crosses val="autoZero"/>
        <c:crossBetween val="midCat"/>
      </c:valAx>
      <c:spPr>
        <a:solidFill>
          <a:srgbClr val="C0C0C0"/>
        </a:solidFill>
        <a:ln w="12703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6">
      <a:solidFill>
        <a:srgbClr val="000000"/>
      </a:solidFill>
      <a:prstDash val="solid"/>
    </a:ln>
  </c:spPr>
  <c:txPr>
    <a:bodyPr/>
    <a:lstStyle/>
    <a:p>
      <a:pPr>
        <a:defRPr sz="120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66692257966445"/>
          <c:y val="0.13980582524271845"/>
          <c:w val="0.76415211673317851"/>
          <c:h val="0.70873786407766992"/>
        </c:manualLayout>
      </c:layout>
      <c:scatterChart>
        <c:scatterStyle val="lineMarker"/>
        <c:varyColors val="0"/>
        <c:ser>
          <c:idx val="0"/>
          <c:order val="0"/>
          <c:tx>
            <c:v>CESIO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Foglio1!$J$474:$J$479</c:f>
              <c:numCache>
                <c:formatCode>#,##0.00</c:formatCode>
                <c:ptCount val="6"/>
                <c:pt idx="0">
                  <c:v>1000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</c:numCache>
            </c:numRef>
          </c:xVal>
          <c:yVal>
            <c:numRef>
              <c:f>Foglio1!$K$474:$K$479</c:f>
              <c:numCache>
                <c:formatCode>0</c:formatCode>
                <c:ptCount val="6"/>
                <c:pt idx="0">
                  <c:v>94342.325581395344</c:v>
                </c:pt>
                <c:pt idx="1">
                  <c:v>56156.046511627908</c:v>
                </c:pt>
                <c:pt idx="2">
                  <c:v>35821.910614525143</c:v>
                </c:pt>
                <c:pt idx="3">
                  <c:v>24262.344827586207</c:v>
                </c:pt>
                <c:pt idx="4">
                  <c:v>17349.919191919191</c:v>
                </c:pt>
                <c:pt idx="5">
                  <c:v>12962.861111111111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Foglio1!$M$472</c:f>
              <c:strCache>
                <c:ptCount val="1"/>
                <c:pt idx="0">
                  <c:v>COBALTO</c:v>
                </c:pt>
              </c:strCache>
            </c:strRef>
          </c:tx>
          <c:spPr>
            <a:ln w="28575">
              <a:noFill/>
            </a:ln>
          </c:spPr>
          <c:xVal>
            <c:numRef>
              <c:f>Foglio1!$J$474:$J$479</c:f>
              <c:numCache>
                <c:formatCode>#,##0.00</c:formatCode>
                <c:ptCount val="6"/>
                <c:pt idx="0">
                  <c:v>1000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</c:numCache>
            </c:numRef>
          </c:xVal>
          <c:yVal>
            <c:numRef>
              <c:f>Foglio1!$M$474:$M$479</c:f>
              <c:numCache>
                <c:formatCode>0.0</c:formatCode>
                <c:ptCount val="6"/>
                <c:pt idx="0">
                  <c:v>936.07407407407402</c:v>
                </c:pt>
                <c:pt idx="1">
                  <c:v>435.40740740740739</c:v>
                </c:pt>
                <c:pt idx="2">
                  <c:v>267.67622950819674</c:v>
                </c:pt>
                <c:pt idx="3">
                  <c:v>193.97560975609755</c:v>
                </c:pt>
                <c:pt idx="4">
                  <c:v>157.85185185185185</c:v>
                </c:pt>
                <c:pt idx="5">
                  <c:v>129.25925925925927</c:v>
                </c:pt>
              </c:numCache>
            </c:numRef>
          </c:yVal>
          <c:smooth val="0"/>
        </c:ser>
        <c:ser>
          <c:idx val="2"/>
          <c:order val="2"/>
          <c:tx>
            <c:v>AMERICIO</c:v>
          </c:tx>
          <c:spPr>
            <a:ln w="28575">
              <a:noFill/>
            </a:ln>
          </c:spPr>
          <c:marker>
            <c:spPr>
              <a:solidFill>
                <a:schemeClr val="bg1"/>
              </a:solidFill>
            </c:spPr>
          </c:marker>
          <c:xVal>
            <c:numRef>
              <c:f>Foglio1!$J$474:$J$479</c:f>
              <c:numCache>
                <c:formatCode>#,##0.00</c:formatCode>
                <c:ptCount val="6"/>
                <c:pt idx="0">
                  <c:v>1000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</c:numCache>
            </c:numRef>
          </c:xVal>
          <c:yVal>
            <c:numRef>
              <c:f>Foglio1!$O$474:$O$479</c:f>
              <c:numCache>
                <c:formatCode>General</c:formatCode>
                <c:ptCount val="6"/>
                <c:pt idx="0">
                  <c:v>6026</c:v>
                </c:pt>
                <c:pt idx="1">
                  <c:v>2672</c:v>
                </c:pt>
                <c:pt idx="2">
                  <c:v>1514</c:v>
                </c:pt>
                <c:pt idx="3">
                  <c:v>957</c:v>
                </c:pt>
                <c:pt idx="4">
                  <c:v>680.37037037037032</c:v>
                </c:pt>
                <c:pt idx="5">
                  <c:v>509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922880"/>
        <c:axId val="80933632"/>
      </c:scatterChart>
      <c:valAx>
        <c:axId val="80922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t-IT" sz="2800"/>
                  <a:t>Distanza(mm)</a:t>
                </a:r>
              </a:p>
            </c:rich>
          </c:tx>
          <c:layout>
            <c:manualLayout>
              <c:xMode val="edge"/>
              <c:yMode val="edge"/>
              <c:x val="0.43088612284585459"/>
              <c:y val="0.9052921060521433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80933632"/>
        <c:crosses val="autoZero"/>
        <c:crossBetween val="midCat"/>
      </c:valAx>
      <c:valAx>
        <c:axId val="80933632"/>
        <c:scaling>
          <c:logBase val="10"/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t-IT" sz="2400"/>
                  <a:t>Conteggi(c/m)</a:t>
                </a:r>
              </a:p>
            </c:rich>
          </c:tx>
          <c:layout>
            <c:manualLayout>
              <c:xMode val="edge"/>
              <c:yMode val="edge"/>
              <c:x val="2.5157271332779538E-2"/>
              <c:y val="0.3941747572815533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80922880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759028301576463"/>
          <c:y val="2.1426051191064293E-3"/>
          <c:w val="0.11445551090947113"/>
          <c:h val="0.14237303769557158"/>
        </c:manualLayout>
      </c:layout>
      <c:overlay val="0"/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E05FA5-0A93-41F2-9078-6E51840ED679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E8C8AA-5FD7-44F6-B7CD-0CDAF8C05BC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69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3EF53-B3B2-4DBA-BDFB-BC8796088FCC}" type="datetimeFigureOut">
              <a:rPr lang="it-IT" smtClean="0"/>
              <a:t>16/05/2013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3FF55-34F0-45C6-8DD1-AFFEF18DA5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822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90C75-56D8-4727-BC88-4936ED0343AD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DBE5-4FAA-47FD-94C9-EB471EED7E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3D22-1E36-4677-9E09-B5B2500B4E53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3D1FD-DE86-4DD8-AA75-D1566DD27D3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07268-FD1D-472B-89DA-E9C8B691E32D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18FE-DAAF-4FA7-9C77-3E7EB5E6510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9FD37-9020-4787-B12C-17D5246967F1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2EB15-7165-41C7-900F-E3FB9D33793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F6292-DB88-4E81-AA6B-F2F4FB4CDCC4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A1951-89BF-462F-BE22-2677D24E3B9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CC784-FB4C-44B5-B445-14ECB9EE8EC8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BDA1-E476-4A92-83B0-AED08F03375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D5D0B-0B19-4085-A61B-F970407FB1E6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4F09B-D730-4D48-BFD4-8CB8187BA3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5E709-3509-4214-8194-0A8D49C0BC03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03D7F-05EC-4E6D-A6A0-37D01DF92C5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70672-FEDB-41E5-A069-C96042EE754F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8766E-055A-4E37-9B97-418477B51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6107E-B158-4BD3-895F-25BE127AEF00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9FF9E-32E0-497D-9EB5-1DF1EA8AA58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97F58-067D-45D6-B3B0-B56057A07DE5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36546-4757-486C-9564-AC45299DC0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1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918F08-25B0-4051-8BF7-9A70AFB13C19}" type="datetimeFigureOut">
              <a:rPr lang="it-IT"/>
              <a:pPr>
                <a:defRPr/>
              </a:pPr>
              <a:t>16/05/2013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459122-95A8-4AF2-8B27-9F0528D86F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23528" y="1556792"/>
            <a:ext cx="8589640" cy="34563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Radiazioni Ionizzanti</a:t>
            </a:r>
            <a:endParaRPr lang="it-IT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it-IT" sz="7200" b="1" dirty="0" smtClean="0"/>
              <a:t>A CURA DI:</a:t>
            </a:r>
            <a:endParaRPr lang="it-IT" sz="72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83568" y="2276872"/>
            <a:ext cx="78488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it-IT" sz="4400" dirty="0" smtClean="0">
                <a:solidFill>
                  <a:schemeClr val="bg1"/>
                </a:solidFill>
              </a:rPr>
              <a:t>Lorenzo </a:t>
            </a:r>
            <a:r>
              <a:rPr lang="it-IT" sz="4400" dirty="0" err="1" smtClean="0">
                <a:solidFill>
                  <a:schemeClr val="bg1"/>
                </a:solidFill>
              </a:rPr>
              <a:t>Cason</a:t>
            </a:r>
            <a:endParaRPr lang="it-IT" sz="4400" dirty="0" smtClean="0">
              <a:solidFill>
                <a:schemeClr val="bg1"/>
              </a:solidFill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it-IT" sz="4400" dirty="0" smtClean="0">
                <a:solidFill>
                  <a:schemeClr val="bg1"/>
                </a:solidFill>
              </a:rPr>
              <a:t>Anna Cesarano		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it-IT" sz="4400" dirty="0" smtClean="0">
                <a:solidFill>
                  <a:schemeClr val="bg1"/>
                </a:solidFill>
              </a:rPr>
              <a:t>Chiara </a:t>
            </a:r>
            <a:r>
              <a:rPr lang="it-IT" sz="4400" dirty="0" err="1" smtClean="0">
                <a:solidFill>
                  <a:schemeClr val="bg1"/>
                </a:solidFill>
              </a:rPr>
              <a:t>Ruberti</a:t>
            </a:r>
            <a:r>
              <a:rPr lang="it-IT" sz="4400" dirty="0" smtClean="0">
                <a:solidFill>
                  <a:schemeClr val="bg1"/>
                </a:solidFill>
              </a:rPr>
              <a:t>	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it-IT" sz="4400" dirty="0" smtClean="0">
                <a:solidFill>
                  <a:schemeClr val="bg1"/>
                </a:solidFill>
              </a:rPr>
              <a:t>Greta </a:t>
            </a:r>
            <a:r>
              <a:rPr lang="it-IT" sz="4400" dirty="0" err="1" smtClean="0">
                <a:solidFill>
                  <a:schemeClr val="bg1"/>
                </a:solidFill>
              </a:rPr>
              <a:t>Sturabotti</a:t>
            </a:r>
            <a:endParaRPr lang="it-IT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9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ottotitolo 5"/>
          <p:cNvSpPr>
            <a:spLocks noGrp="1"/>
          </p:cNvSpPr>
          <p:nvPr>
            <p:ph type="subTitle" idx="1"/>
          </p:nvPr>
        </p:nvSpPr>
        <p:spPr>
          <a:xfrm>
            <a:off x="971600" y="1988840"/>
            <a:ext cx="7416824" cy="26416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Gli obbiettivi della nostra esperienza  erano tarare il Geiger-Muller e cercare di  capire in che modo influiva la distanza e la schermatura sulla radiazione ,emessa da una sorgente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341438"/>
            <a:ext cx="8280400" cy="17272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L'atomo è la più piccola parte </a:t>
            </a:r>
            <a:r>
              <a:rPr lang="it-IT" u="sng" dirty="0" smtClean="0">
                <a:solidFill>
                  <a:schemeClr val="bg1">
                    <a:lumMod val="95000"/>
                  </a:schemeClr>
                </a:solidFill>
              </a:rPr>
              <a:t>stabile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 di un elemento chimico che conserva le proprietà  dell'elemento stesso.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1026" name="Picture 2" descr="G:\atomo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3068638"/>
            <a:ext cx="4248150" cy="32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3456455" y="332656"/>
            <a:ext cx="2483697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Atomo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1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404813"/>
            <a:ext cx="5410200" cy="6048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dirty="0" smtClean="0">
                <a:solidFill>
                  <a:schemeClr val="bg1">
                    <a:lumMod val="95000"/>
                  </a:schemeClr>
                </a:solidFill>
              </a:rPr>
              <a:t>Un atomo è costituito da :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284663" y="404813"/>
            <a:ext cx="3959225" cy="184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Protoni(+)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Neutroni</a:t>
            </a:r>
            <a:r>
              <a:rPr lang="it-IT" sz="32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Elettroni(-)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>
              <a:latin typeface="+mn-lt"/>
            </a:endParaRPr>
          </a:p>
        </p:txBody>
      </p:sp>
      <p:sp>
        <p:nvSpPr>
          <p:cNvPr id="5" name="Parentesi graffa chiusa 4"/>
          <p:cNvSpPr/>
          <p:nvPr/>
        </p:nvSpPr>
        <p:spPr>
          <a:xfrm>
            <a:off x="6211888" y="476250"/>
            <a:ext cx="433387" cy="936625"/>
          </a:xfrm>
          <a:prstGeom prst="rightBrace">
            <a:avLst>
              <a:gd name="adj1" fmla="val 41927"/>
              <a:gd name="adj2" fmla="val 4845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6696075" y="681038"/>
            <a:ext cx="24479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Nucleo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6443663" y="1700213"/>
            <a:ext cx="42703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6802438" y="1412875"/>
            <a:ext cx="24828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Orbitano intorno al nucleo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39750" y="2852738"/>
            <a:ext cx="79930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u="sng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Numero atomico </a:t>
            </a:r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= numero di  protoni nel nucleo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39750" y="3860800"/>
            <a:ext cx="835342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u="sng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Numero  di massa </a:t>
            </a:r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= numero dei protoni e dei neutroni nel nucleo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84213" y="4941888"/>
            <a:ext cx="813593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Il cuore di un atomo è formato da un nucleo che contiene quasi tutta la sua massa e dagli elettroni, che sono esterni al nucleo. Gli elettroni sono numericamente uguali ai protoni, ma hanno una massa molto piccola.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750" y="1989138"/>
            <a:ext cx="8353425" cy="16557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Ione è un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 atomo (o 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una o più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 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molecole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 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) che cede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o acquista uno o più elettroni </a:t>
            </a:r>
          </a:p>
        </p:txBody>
      </p:sp>
      <p:cxnSp>
        <p:nvCxnSpPr>
          <p:cNvPr id="27" name="Connettore 2 26"/>
          <p:cNvCxnSpPr/>
          <p:nvPr/>
        </p:nvCxnSpPr>
        <p:spPr>
          <a:xfrm>
            <a:off x="4643438" y="3284538"/>
            <a:ext cx="0" cy="14398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403350" y="4797425"/>
            <a:ext cx="6481763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È  un'entità molecolare elettricamente carica.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3131840" y="548680"/>
            <a:ext cx="309634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341438"/>
            <a:ext cx="9145588" cy="25781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</a:rPr>
              <a:t>La radioattività non è stata </a:t>
            </a:r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>prodotta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</a:rPr>
              <a:t>dall'uomo, anzi, al contrario, l'uomo è esposto alla radioattività fin dal momento della sua apparizione sulla Terra. La radioattività </a:t>
            </a:r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>è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</a:rPr>
              <a:t>presente ovunque: </a:t>
            </a:r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>nelle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</a:rPr>
              <a:t>Stelle, nella Terra e nei nostri stessi corpi. </a:t>
            </a:r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it-IT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539552" y="4293096"/>
            <a:ext cx="8229600" cy="1900808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 sostanze radioattive sono costituite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 atomi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instabili che decadono e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liberano energia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sotto forma di radiazione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nucleare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(=decadimento Radioattivo). 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187624" y="332656"/>
            <a:ext cx="6984776" cy="76944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>
            <a:prstTxWarp prst="textCan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Radioattività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052513"/>
            <a:ext cx="8280151" cy="208915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I principali tipi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di 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decadimento radioattivo,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che si differenziano 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per il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tipo di particella emessa 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</a:rPr>
              <a:t>sono: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90789" y="4006033"/>
            <a:ext cx="442798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latin typeface="+mn-lt"/>
              </a:rPr>
              <a:t> </a:t>
            </a:r>
            <a:endParaRPr lang="it-IT" sz="32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Decadimento </a:t>
            </a:r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gamma e </a:t>
            </a:r>
            <a:r>
              <a:rPr lang="it-IT" sz="2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X</a:t>
            </a:r>
            <a:endParaRPr lang="it-IT" sz="28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atin typeface="+mn-lt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850" y="4221163"/>
            <a:ext cx="41036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Decadimento</a:t>
            </a:r>
            <a:r>
              <a:rPr lang="it-IT" sz="3600" dirty="0">
                <a:latin typeface="+mn-lt"/>
              </a:rPr>
              <a:t>  </a:t>
            </a:r>
            <a:r>
              <a:rPr lang="it-IT" sz="3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alfa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484438" y="5373688"/>
            <a:ext cx="38163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Decadimento beta</a:t>
            </a:r>
          </a:p>
        </p:txBody>
      </p:sp>
      <p:sp>
        <p:nvSpPr>
          <p:cNvPr id="9" name="Freccia a sinistra 8"/>
          <p:cNvSpPr/>
          <p:nvPr/>
        </p:nvSpPr>
        <p:spPr>
          <a:xfrm rot="19634029">
            <a:off x="2081213" y="3378200"/>
            <a:ext cx="2566987" cy="323850"/>
          </a:xfrm>
          <a:prstGeom prst="leftArrow">
            <a:avLst>
              <a:gd name="adj1" fmla="val 50000"/>
              <a:gd name="adj2" fmla="val 8307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0" name="Freccia a sinistra 9"/>
          <p:cNvSpPr/>
          <p:nvPr/>
        </p:nvSpPr>
        <p:spPr>
          <a:xfrm rot="12923557" flipV="1">
            <a:off x="4113213" y="3532188"/>
            <a:ext cx="3005137" cy="369887"/>
          </a:xfrm>
          <a:prstGeom prst="leftArrow">
            <a:avLst>
              <a:gd name="adj1" fmla="val 50000"/>
              <a:gd name="adj2" fmla="val 8307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Freccia in giù 6"/>
          <p:cNvSpPr/>
          <p:nvPr/>
        </p:nvSpPr>
        <p:spPr>
          <a:xfrm>
            <a:off x="4284663" y="2781300"/>
            <a:ext cx="287337" cy="266382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9" grpId="0" animBg="1"/>
      <p:bldP spid="10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5300" dirty="0" smtClean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Come si misura la radioattività? 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341438"/>
            <a:ext cx="8135937" cy="30956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Come si misura la radioattività?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L'unità di misura della radioattività è il </a:t>
            </a:r>
            <a:r>
              <a:rPr lang="it-IT" sz="2600" b="1" dirty="0">
                <a:solidFill>
                  <a:schemeClr val="bg1">
                    <a:lumMod val="95000"/>
                  </a:schemeClr>
                </a:solidFill>
              </a:rPr>
              <a:t>becquerel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 (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Bq</a:t>
            </a:r>
            <a:r>
              <a:rPr lang="it-IT" sz="2600" dirty="0" smtClean="0">
                <a:solidFill>
                  <a:schemeClr val="bg1">
                    <a:lumMod val="95000"/>
                  </a:schemeClr>
                </a:solidFill>
              </a:rPr>
              <a:t>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1 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Bq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it-IT" sz="2600" dirty="0" smtClean="0">
                <a:solidFill>
                  <a:schemeClr val="bg1">
                    <a:lumMod val="95000"/>
                  </a:schemeClr>
                </a:solidFill>
              </a:rPr>
              <a:t>=1 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disintegrazione al secondo. </a:t>
            </a:r>
            <a:r>
              <a:rPr lang="it-IT" sz="2600" dirty="0" smtClean="0">
                <a:solidFill>
                  <a:schemeClr val="bg1">
                    <a:lumMod val="95000"/>
                  </a:schemeClr>
                </a:solidFill>
              </a:rPr>
              <a:t>(Poiché 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questa unità di misura è assai piccola, la radioattività si esprime molto spesso in multipli di 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Bq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: il kilo-becquerel (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kBq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) = 10</a:t>
            </a:r>
            <a:r>
              <a:rPr lang="it-IT" sz="2600" baseline="30000" dirty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 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Bq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, il Mega-becquerel (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MBq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) = 10</a:t>
            </a:r>
            <a:r>
              <a:rPr lang="it-IT" sz="2600" baseline="30000" dirty="0">
                <a:solidFill>
                  <a:schemeClr val="bg1">
                    <a:lumMod val="95000"/>
                  </a:schemeClr>
                </a:solidFill>
              </a:rPr>
              <a:t>6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 </a:t>
            </a:r>
            <a:r>
              <a:rPr lang="it-IT" sz="2600" dirty="0" err="1">
                <a:solidFill>
                  <a:schemeClr val="bg1">
                    <a:lumMod val="95000"/>
                  </a:schemeClr>
                </a:solidFill>
              </a:rPr>
              <a:t>Bq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it-IT" sz="2600" dirty="0" smtClean="0">
                <a:solidFill>
                  <a:schemeClr val="bg1">
                    <a:lumMod val="95000"/>
                  </a:schemeClr>
                </a:solidFill>
              </a:rPr>
              <a:t>ecc)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2600" dirty="0" smtClean="0">
              <a:solidFill>
                <a:schemeClr val="bg1">
                  <a:lumMod val="9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600" dirty="0" smtClean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it-IT" sz="2600" dirty="0">
                <a:solidFill>
                  <a:schemeClr val="bg1">
                    <a:lumMod val="95000"/>
                  </a:schemeClr>
                </a:solidFill>
              </a:rPr>
              <a:t>precedenza era il Curie (Ci) definita come la quantità di radioattività presente in un grammo di radio.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casano\Desktop\FINALE STAGE 2013\IMG_20130429_0924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7552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832244" y="16317"/>
            <a:ext cx="5551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Foto esperienza</a:t>
            </a:r>
            <a:endParaRPr lang="it-IT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5" name="Connettore 2 4"/>
          <p:cNvCxnSpPr/>
          <p:nvPr/>
        </p:nvCxnSpPr>
        <p:spPr>
          <a:xfrm flipH="1">
            <a:off x="3472288" y="2348880"/>
            <a:ext cx="1440160" cy="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V="1">
            <a:off x="1515642" y="3645024"/>
            <a:ext cx="628480" cy="72008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4912448" y="1772816"/>
            <a:ext cx="2971920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343922" y="4365104"/>
            <a:ext cx="2211854" cy="8640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343922" y="4473986"/>
            <a:ext cx="2211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Rilevatore Geiger-</a:t>
            </a:r>
            <a:r>
              <a:rPr lang="it-IT" sz="2000" dirty="0"/>
              <a:t>M</a:t>
            </a:r>
            <a:r>
              <a:rPr lang="it-IT" sz="2000" dirty="0" smtClean="0"/>
              <a:t>uller </a:t>
            </a:r>
            <a:endParaRPr lang="it-IT" sz="20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4912448" y="1772816"/>
            <a:ext cx="297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Irraggiatore di sorgenti ionizzanti</a:t>
            </a:r>
            <a:endParaRPr lang="it-IT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6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casano\Desktop\FINALE STAGE 2013\IMG_20130429_09204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7" b="29565"/>
          <a:stretch/>
        </p:blipFill>
        <p:spPr bwMode="auto">
          <a:xfrm>
            <a:off x="323528" y="764704"/>
            <a:ext cx="5472608" cy="24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3" descr="C:\Users\casano\Desktop\FINALE STAGE 2013\IMG_20130429_0919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3" t="11835" r="24295" b="33790"/>
          <a:stretch/>
        </p:blipFill>
        <p:spPr bwMode="auto">
          <a:xfrm>
            <a:off x="5508104" y="3429000"/>
            <a:ext cx="3234991" cy="3057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CasellaDiTesto 3"/>
          <p:cNvSpPr txBox="1"/>
          <p:nvPr/>
        </p:nvSpPr>
        <p:spPr>
          <a:xfrm>
            <a:off x="609434" y="4434745"/>
            <a:ext cx="446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Rilevatore Geiger-</a:t>
            </a:r>
            <a:r>
              <a:rPr lang="it-IT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it-IT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uller</a:t>
            </a:r>
            <a:endParaRPr lang="it-IT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t-IT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015167" y="594990"/>
            <a:ext cx="30963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Remotizzazione</a:t>
            </a:r>
            <a:r>
              <a:rPr lang="it-IT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del banco ottico e dell’irraggiatore</a:t>
            </a:r>
            <a:endParaRPr lang="it-IT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12045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938310"/>
              </p:ext>
            </p:extLst>
          </p:nvPr>
        </p:nvGraphicFramePr>
        <p:xfrm>
          <a:off x="323528" y="1942965"/>
          <a:ext cx="8064896" cy="46541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898"/>
                <a:gridCol w="1691550"/>
                <a:gridCol w="2016224"/>
                <a:gridCol w="2016224"/>
              </a:tblGrid>
              <a:tr h="1287509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RATEO DI DOSE</a:t>
                      </a:r>
                    </a:p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(µ</a:t>
                      </a:r>
                      <a:r>
                        <a:rPr lang="it-IT" sz="1700" b="1" u="none" strike="noStrike" dirty="0" err="1" smtClean="0">
                          <a:effectLst/>
                        </a:rPr>
                        <a:t>Gy</a:t>
                      </a:r>
                      <a:r>
                        <a:rPr lang="it-IT" sz="1700" b="1" u="none" strike="noStrike" dirty="0" smtClean="0">
                          <a:effectLst/>
                        </a:rPr>
                        <a:t>/h)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ERRORE</a:t>
                      </a:r>
                    </a:p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(µ</a:t>
                      </a:r>
                      <a:r>
                        <a:rPr lang="it-IT" sz="1700" b="1" i="0" u="none" strike="noStrike" dirty="0" err="1" smtClean="0">
                          <a:effectLst/>
                          <a:latin typeface="+mn-lt"/>
                        </a:rPr>
                        <a:t>Gy</a:t>
                      </a:r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/h)</a:t>
                      </a:r>
                    </a:p>
                    <a:p>
                      <a:pPr algn="ctr" fontAlgn="b"/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MISURA</a:t>
                      </a:r>
                    </a:p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(c/m)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>
                          <a:effectLst/>
                        </a:rPr>
                        <a:t>DEV.ST</a:t>
                      </a:r>
                      <a:r>
                        <a:rPr lang="it-IT" sz="1700" b="1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(c/m)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56110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20,2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1,0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6000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9525" marR="9525" marT="9525" marB="0" anchor="b"/>
                </a:tc>
              </a:tr>
              <a:tr h="56110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9,1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0,5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2700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150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56110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5,6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0,5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1500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100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56110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3,7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0,3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56110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2,7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0,2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700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50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56110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2,2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0,1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u="none" strike="noStrike" dirty="0" smtClean="0">
                          <a:effectLst/>
                        </a:rPr>
                        <a:t>500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700" b="1" i="0" u="none" strike="noStrike" dirty="0" smtClean="0">
                          <a:effectLst/>
                          <a:latin typeface="+mn-lt"/>
                        </a:rPr>
                        <a:t>50</a:t>
                      </a:r>
                      <a:endParaRPr lang="it-IT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5401655" y="188640"/>
            <a:ext cx="3744416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AMERICIO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241</a:t>
            </a:r>
          </a:p>
        </p:txBody>
      </p:sp>
      <p:graphicFrame>
        <p:nvGraphicFramePr>
          <p:cNvPr id="21548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152274"/>
              </p:ext>
            </p:extLst>
          </p:nvPr>
        </p:nvGraphicFramePr>
        <p:xfrm>
          <a:off x="251520" y="1844824"/>
          <a:ext cx="8640960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3" name="Grafico" r:id="rId3" imgW="8248539" imgH="3057369" progId="Excel.Chart.8">
                  <p:embed/>
                </p:oleObj>
              </mc:Choice>
              <mc:Fallback>
                <p:oleObj name="Grafico" r:id="rId3" imgW="8248539" imgH="3057369" progId="Excel.Chart.8">
                  <p:embed/>
                  <p:pic>
                    <p:nvPicPr>
                      <p:cNvPr id="0" name="Grafico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844824"/>
                        <a:ext cx="8640960" cy="47525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OleChart spid="215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02" name="Group 150"/>
          <p:cNvGraphicFramePr>
            <a:graphicFrameLocks noGrp="1"/>
          </p:cNvGraphicFramePr>
          <p:nvPr/>
        </p:nvGraphicFramePr>
        <p:xfrm>
          <a:off x="1692275" y="1111250"/>
          <a:ext cx="7056438" cy="4699005"/>
        </p:xfrm>
        <a:graphic>
          <a:graphicData uri="http://schemas.openxmlformats.org/drawingml/2006/table">
            <a:tbl>
              <a:tblPr/>
              <a:tblGrid>
                <a:gridCol w="1763713"/>
                <a:gridCol w="1765300"/>
                <a:gridCol w="1763712"/>
                <a:gridCol w="1763713"/>
              </a:tblGrid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RATEO DI DOSE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(µ</a:t>
                      </a:r>
                      <a:r>
                        <a:rPr kumimoji="0" lang="it-IT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Gy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/h)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ERRORE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(µGy/h)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MISURA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(c/m)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DEV.ST.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(c/m)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461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35822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377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297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24262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346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17350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291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12963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3439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1530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0,5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889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0,3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593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0,2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438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0,2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322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234023" y="188640"/>
            <a:ext cx="291586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CESIO137</a:t>
            </a:r>
          </a:p>
        </p:txBody>
      </p:sp>
      <p:graphicFrame>
        <p:nvGraphicFramePr>
          <p:cNvPr id="23626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940643"/>
              </p:ext>
            </p:extLst>
          </p:nvPr>
        </p:nvGraphicFramePr>
        <p:xfrm>
          <a:off x="234023" y="980728"/>
          <a:ext cx="8658457" cy="5688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9" name="Grafico" r:id="rId3" imgW="7172173" imgH="4200465" progId="Excel.Chart.8">
                  <p:embed/>
                </p:oleObj>
              </mc:Choice>
              <mc:Fallback>
                <p:oleObj name="Grafico" r:id="rId3" imgW="7172173" imgH="4200465" progId="Excel.Chart.8">
                  <p:embed/>
                  <p:pic>
                    <p:nvPicPr>
                      <p:cNvPr id="0" name="Segnaposto contenuto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023" y="980728"/>
                        <a:ext cx="8658457" cy="56886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OleChart spid="236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36730"/>
              </p:ext>
            </p:extLst>
          </p:nvPr>
        </p:nvGraphicFramePr>
        <p:xfrm>
          <a:off x="539750" y="1268413"/>
          <a:ext cx="7920880" cy="52991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80220"/>
                <a:gridCol w="1980220"/>
                <a:gridCol w="1924645"/>
                <a:gridCol w="2035795"/>
              </a:tblGrid>
              <a:tr h="1161533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u="none" strike="noStrike" dirty="0" smtClean="0">
                          <a:effectLst/>
                        </a:rPr>
                        <a:t>RATEO DI DOSE</a:t>
                      </a:r>
                    </a:p>
                    <a:p>
                      <a:pPr algn="ctr" fontAlgn="b"/>
                      <a:r>
                        <a:rPr lang="it-IT" sz="2400" b="1" u="none" strike="noStrike" dirty="0" smtClean="0">
                          <a:effectLst/>
                        </a:rPr>
                        <a:t>(µ</a:t>
                      </a:r>
                      <a:r>
                        <a:rPr lang="it-IT" sz="2400" b="1" u="none" strike="noStrike" dirty="0" err="1" smtClean="0">
                          <a:effectLst/>
                        </a:rPr>
                        <a:t>Gy</a:t>
                      </a:r>
                      <a:r>
                        <a:rPr lang="it-IT" sz="2400" b="1" u="none" strike="noStrike" dirty="0" smtClean="0">
                          <a:effectLst/>
                        </a:rPr>
                        <a:t>/h)</a:t>
                      </a:r>
                      <a:endParaRPr lang="it-IT" sz="2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u="none" strike="noStrike" dirty="0" smtClean="0">
                          <a:effectLst/>
                        </a:rPr>
                        <a:t>ERRORE</a:t>
                      </a:r>
                    </a:p>
                    <a:p>
                      <a:pPr algn="ctr" fontAlgn="b"/>
                      <a:r>
                        <a:rPr lang="it-IT" sz="2400" b="1" i="0" u="none" strike="noStrike" dirty="0" smtClean="0">
                          <a:effectLst/>
                          <a:latin typeface="+mn-lt"/>
                        </a:rPr>
                        <a:t>(µ</a:t>
                      </a:r>
                      <a:r>
                        <a:rPr lang="it-IT" sz="2400" b="1" i="0" u="none" strike="noStrike" dirty="0" err="1" smtClean="0">
                          <a:effectLst/>
                          <a:latin typeface="+mn-lt"/>
                        </a:rPr>
                        <a:t>Gy</a:t>
                      </a:r>
                      <a:r>
                        <a:rPr lang="it-IT" sz="2400" b="1" i="0" u="none" strike="noStrike" dirty="0" smtClean="0">
                          <a:effectLst/>
                          <a:latin typeface="+mn-lt"/>
                        </a:rPr>
                        <a:t>/h)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u="none" strike="noStrike" dirty="0" smtClean="0">
                          <a:effectLst/>
                        </a:rPr>
                        <a:t>MISURA</a:t>
                      </a:r>
                    </a:p>
                    <a:p>
                      <a:pPr algn="ctr" fontAlgn="b"/>
                      <a:r>
                        <a:rPr lang="it-IT" sz="2400" b="1" i="0" u="none" strike="noStrike" dirty="0" smtClean="0">
                          <a:effectLst/>
                          <a:latin typeface="+mn-lt"/>
                        </a:rPr>
                        <a:t>(c/m)</a:t>
                      </a:r>
                      <a:endParaRPr lang="it-IT" sz="2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u="none" strike="noStrike" dirty="0">
                          <a:effectLst/>
                        </a:rPr>
                        <a:t>DEV.ST</a:t>
                      </a:r>
                      <a:r>
                        <a:rPr lang="it-IT" sz="2400" b="1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ctr" fontAlgn="b"/>
                      <a:r>
                        <a:rPr lang="it-IT" sz="2400" b="1" i="0" u="none" strike="noStrike" dirty="0" smtClean="0">
                          <a:effectLst/>
                          <a:latin typeface="+mn-lt"/>
                        </a:rPr>
                        <a:t>(c/m)</a:t>
                      </a:r>
                      <a:endParaRPr lang="it-IT" sz="2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80,0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9466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211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35,7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4344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20,0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2490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129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12,7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1616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93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8,8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1140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90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7,0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936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86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6,4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851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3,4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435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1,7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268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1,1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0,8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</a:tr>
              <a:tr h="341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 smtClean="0">
                          <a:effectLst/>
                          <a:latin typeface="Arial"/>
                        </a:rPr>
                        <a:t>0,6</a:t>
                      </a:r>
                      <a:endParaRPr lang="it-IT" sz="2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>
                          <a:effectLst/>
                          <a:latin typeface="Arial"/>
                        </a:rPr>
                        <a:t>129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0959901"/>
              </p:ext>
            </p:extLst>
          </p:nvPr>
        </p:nvGraphicFramePr>
        <p:xfrm>
          <a:off x="-34380" y="1181274"/>
          <a:ext cx="8711340" cy="5415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ttangolo 5"/>
          <p:cNvSpPr/>
          <p:nvPr/>
        </p:nvSpPr>
        <p:spPr>
          <a:xfrm>
            <a:off x="2876178" y="260648"/>
            <a:ext cx="361092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COBALTO60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Relazione tra radiazioni e distanza</a:t>
            </a:r>
          </a:p>
        </p:txBody>
      </p:sp>
      <p:graphicFrame>
        <p:nvGraphicFramePr>
          <p:cNvPr id="4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970752"/>
              </p:ext>
            </p:extLst>
          </p:nvPr>
        </p:nvGraphicFramePr>
        <p:xfrm>
          <a:off x="251520" y="1268760"/>
          <a:ext cx="8712968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424936" cy="280831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FF00"/>
                </a:solidFill>
              </a:rPr>
              <a:t>Inoltre abbiamo analizzato la relazione che intercorre </a:t>
            </a: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 le sorgenti stesse e le schermature </a:t>
            </a:r>
            <a:r>
              <a:rPr lang="it-IT" dirty="0" smtClean="0">
                <a:solidFill>
                  <a:srgbClr val="FFFF00"/>
                </a:solidFill>
              </a:rPr>
              <a:t>poste tra l’irraggiatore e il rilevatore.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9700" name="CasellaDiTesto 3"/>
          <p:cNvSpPr txBox="1">
            <a:spLocks noChangeArrowheads="1"/>
          </p:cNvSpPr>
          <p:nvPr/>
        </p:nvSpPr>
        <p:spPr bwMode="auto">
          <a:xfrm>
            <a:off x="468313" y="4464050"/>
            <a:ext cx="37433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200" dirty="0">
                <a:solidFill>
                  <a:srgbClr val="FFC000"/>
                </a:solidFill>
                <a:latin typeface="Calibri" pitchFamily="34" charset="0"/>
              </a:rPr>
              <a:t>Per le schermature (di vario spessore) abbiamo utilizzato  </a:t>
            </a:r>
          </a:p>
        </p:txBody>
      </p:sp>
      <p:sp>
        <p:nvSpPr>
          <p:cNvPr id="7" name="Rettangolo 6"/>
          <p:cNvSpPr/>
          <p:nvPr/>
        </p:nvSpPr>
        <p:spPr>
          <a:xfrm>
            <a:off x="5364088" y="4002669"/>
            <a:ext cx="266771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PIOMBO</a:t>
            </a:r>
          </a:p>
        </p:txBody>
      </p:sp>
      <p:sp>
        <p:nvSpPr>
          <p:cNvPr id="8" name="Rettangolo 7"/>
          <p:cNvSpPr/>
          <p:nvPr/>
        </p:nvSpPr>
        <p:spPr>
          <a:xfrm>
            <a:off x="5364088" y="5320732"/>
            <a:ext cx="3024336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RAME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10" name="Connettore 2 9"/>
          <p:cNvCxnSpPr>
            <a:stCxn id="29700" idx="3"/>
            <a:endCxn id="7" idx="1"/>
          </p:cNvCxnSpPr>
          <p:nvPr/>
        </p:nvCxnSpPr>
        <p:spPr>
          <a:xfrm flipV="1">
            <a:off x="4211638" y="4464050"/>
            <a:ext cx="1152525" cy="7858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29700" idx="3"/>
            <a:endCxn id="8" idx="1"/>
          </p:cNvCxnSpPr>
          <p:nvPr/>
        </p:nvCxnSpPr>
        <p:spPr>
          <a:xfrm>
            <a:off x="4211638" y="5249863"/>
            <a:ext cx="1152525" cy="509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700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casano\Desktop\FINALE STAGE 2013\IMG_20130429_0924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23330"/>
            <a:ext cx="799288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539552" y="0"/>
            <a:ext cx="8186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Misure con schermature</a:t>
            </a:r>
            <a:endParaRPr lang="it-IT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cxnSp>
        <p:nvCxnSpPr>
          <p:cNvPr id="5" name="Connettore 2 4"/>
          <p:cNvCxnSpPr/>
          <p:nvPr/>
        </p:nvCxnSpPr>
        <p:spPr>
          <a:xfrm flipH="1">
            <a:off x="5796136" y="4082802"/>
            <a:ext cx="864096" cy="114639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ttore 2 8"/>
          <p:cNvCxnSpPr>
            <a:stCxn id="10" idx="2"/>
          </p:cNvCxnSpPr>
          <p:nvPr/>
        </p:nvCxnSpPr>
        <p:spPr>
          <a:xfrm>
            <a:off x="2339752" y="2636912"/>
            <a:ext cx="0" cy="89590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827584" y="1340768"/>
            <a:ext cx="3024336" cy="129614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5148064" y="2786658"/>
            <a:ext cx="3024336" cy="129614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832198" y="1450231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Schermature Rame</a:t>
            </a:r>
            <a:endParaRPr lang="it-IT" sz="32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146898" y="2896121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Schermature piombo</a:t>
            </a:r>
            <a:endParaRPr lang="it-IT" sz="32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6" grpId="0" animBg="1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Am-241 schermatura Rame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caso dell’Americio 241 </a:t>
            </a:r>
            <a:r>
              <a:rPr lang="it-IT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il nostro </a:t>
            </a:r>
            <a:r>
              <a:rPr lang="it-IT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strumento, è bastato 1 cm di rame, per schermare completamente la sorgente quindi non è stato possibile procedere con l’elaborazione dei dati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959184"/>
              </p:ext>
            </p:extLst>
          </p:nvPr>
        </p:nvGraphicFramePr>
        <p:xfrm>
          <a:off x="424881" y="1806833"/>
          <a:ext cx="7992888" cy="4291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926"/>
                <a:gridCol w="2644481"/>
                <a:gridCol w="2644481"/>
              </a:tblGrid>
              <a:tr h="79208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effectLst/>
                          <a:latin typeface="Arial"/>
                        </a:rPr>
                        <a:t>COLPI </a:t>
                      </a:r>
                    </a:p>
                    <a:p>
                      <a:pPr algn="ctr" fontAlgn="b"/>
                      <a:r>
                        <a:rPr lang="it-IT" sz="2400" b="1" i="0" u="none" strike="noStrike" dirty="0" smtClean="0">
                          <a:effectLst/>
                          <a:latin typeface="Arial"/>
                        </a:rPr>
                        <a:t>AL MINUTO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effectLst/>
                          <a:latin typeface="Arial"/>
                        </a:rPr>
                        <a:t>DEV.ST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effectLst/>
                          <a:latin typeface="Arial"/>
                        </a:rPr>
                        <a:t>SPESSORE(cm)</a:t>
                      </a:r>
                      <a:endParaRPr lang="it-IT" sz="2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99897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95985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500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0,0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724847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52002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430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1,0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724847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>
                          <a:effectLst/>
                          <a:latin typeface="Arial"/>
                        </a:rPr>
                        <a:t>22449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270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2,1</a:t>
                      </a:r>
                    </a:p>
                  </a:txBody>
                  <a:tcPr marL="9525" marR="9525" marT="9525" marB="0" anchor="b"/>
                </a:tc>
              </a:tr>
              <a:tr h="724847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>
                          <a:effectLst/>
                          <a:latin typeface="Arial"/>
                        </a:rPr>
                        <a:t>12528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270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2,9</a:t>
                      </a:r>
                    </a:p>
                  </a:txBody>
                  <a:tcPr marL="9525" marR="9525" marT="9525" marB="0" anchor="b"/>
                </a:tc>
              </a:tr>
              <a:tr h="724847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>
                          <a:effectLst/>
                          <a:latin typeface="Arial"/>
                        </a:rPr>
                        <a:t>7068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200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4,1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Rettangolo 6"/>
          <p:cNvSpPr/>
          <p:nvPr/>
        </p:nvSpPr>
        <p:spPr>
          <a:xfrm>
            <a:off x="395537" y="71462"/>
            <a:ext cx="83529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</a:t>
            </a:r>
            <a:r>
              <a:rPr lang="it-IT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esio con schermature Rame e Piombo</a:t>
            </a:r>
            <a:endParaRPr lang="it-IT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513665"/>
              </p:ext>
            </p:extLst>
          </p:nvPr>
        </p:nvGraphicFramePr>
        <p:xfrm>
          <a:off x="430983" y="1843102"/>
          <a:ext cx="7339147" cy="3962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315"/>
                <a:gridCol w="2455916"/>
                <a:gridCol w="2455916"/>
              </a:tblGrid>
              <a:tr h="771108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/>
                        <a:t>COLPI</a:t>
                      </a:r>
                      <a:r>
                        <a:rPr lang="it-IT" sz="2400" baseline="0" dirty="0" smtClean="0"/>
                        <a:t> AL MINUTO</a:t>
                      </a:r>
                      <a:endParaRPr lang="it-I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/>
                        <a:t>DEV.ST</a:t>
                      </a:r>
                      <a:endParaRPr lang="it-I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/>
                        <a:t>SPESSORE(cm)</a:t>
                      </a:r>
                      <a:endParaRPr lang="it-IT" sz="2400" dirty="0"/>
                    </a:p>
                  </a:txBody>
                  <a:tcPr/>
                </a:tc>
              </a:tr>
              <a:tr h="5906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99284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500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0,0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4247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73490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470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1,0</a:t>
                      </a:r>
                    </a:p>
                  </a:txBody>
                  <a:tcPr marL="0" marR="0" marT="0" marB="0" anchor="b"/>
                </a:tc>
              </a:tr>
              <a:tr h="4247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51221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450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2,0</a:t>
                      </a:r>
                    </a:p>
                  </a:txBody>
                  <a:tcPr marL="0" marR="0" marT="0" marB="0" anchor="b"/>
                </a:tc>
              </a:tr>
              <a:tr h="4247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35250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500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3,0</a:t>
                      </a:r>
                    </a:p>
                  </a:txBody>
                  <a:tcPr marL="0" marR="0" marT="0" marB="0" anchor="b"/>
                </a:tc>
              </a:tr>
              <a:tr h="4247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24058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370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4,1</a:t>
                      </a:r>
                    </a:p>
                  </a:txBody>
                  <a:tcPr marL="0" marR="0" marT="0" marB="0" anchor="b"/>
                </a:tc>
              </a:tr>
              <a:tr h="4247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17000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320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5,2</a:t>
                      </a:r>
                    </a:p>
                  </a:txBody>
                  <a:tcPr marL="0" marR="0" marT="0" marB="0" anchor="b"/>
                </a:tc>
              </a:tr>
              <a:tr h="4247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15773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290</a:t>
                      </a:r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5,7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" name="Rettangolo 10"/>
          <p:cNvSpPr/>
          <p:nvPr/>
        </p:nvSpPr>
        <p:spPr>
          <a:xfrm>
            <a:off x="1900114" y="360283"/>
            <a:ext cx="48965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cross"/>
              <a:contourClr>
                <a:srgbClr val="DDDDDD"/>
              </a:contourClr>
            </a:sp3d>
          </a:bodyPr>
          <a:lstStyle/>
          <a:p>
            <a:pPr algn="ctr"/>
            <a:r>
              <a:rPr lang="it-IT" sz="8800" b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RAME</a:t>
            </a:r>
            <a:endParaRPr lang="it-IT" sz="8800" b="1" cap="none" spc="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211012" y="341233"/>
            <a:ext cx="47628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PIOMBO</a:t>
            </a:r>
            <a:endParaRPr lang="it-IT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64" y="1484784"/>
            <a:ext cx="7477494" cy="507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67" y="1484784"/>
            <a:ext cx="8554267" cy="5199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6761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1" grpId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081532"/>
              </p:ext>
            </p:extLst>
          </p:nvPr>
        </p:nvGraphicFramePr>
        <p:xfrm>
          <a:off x="251520" y="1600200"/>
          <a:ext cx="8435280" cy="3484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60"/>
                <a:gridCol w="2811760"/>
                <a:gridCol w="2811760"/>
              </a:tblGrid>
              <a:tr h="668960">
                <a:tc>
                  <a:txBody>
                    <a:bodyPr/>
                    <a:lstStyle/>
                    <a:p>
                      <a:pPr algn="ctr"/>
                      <a:r>
                        <a:rPr lang="it-IT" sz="2800" dirty="0" smtClean="0"/>
                        <a:t>VALORE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dirty="0" smtClean="0"/>
                        <a:t>DEV.ST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dirty="0" smtClean="0"/>
                        <a:t>DISTANZA</a:t>
                      </a:r>
                      <a:endParaRPr lang="it-IT" sz="2800" dirty="0"/>
                    </a:p>
                  </a:txBody>
                  <a:tcPr/>
                </a:tc>
              </a:tr>
              <a:tr h="5632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5632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</a:t>
                      </a:r>
                    </a:p>
                  </a:txBody>
                  <a:tcPr marL="9525" marR="9525" marT="9525" marB="0" anchor="b"/>
                </a:tc>
              </a:tr>
              <a:tr h="5632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b"/>
                </a:tc>
              </a:tr>
              <a:tr h="5632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9525" marR="9525" marT="9525" marB="0" anchor="b"/>
                </a:tc>
              </a:tr>
              <a:tr h="5632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-324544" y="66480"/>
            <a:ext cx="946854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Cobalto con schermatura Rame</a:t>
            </a:r>
            <a:endParaRPr lang="it-IT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640960" cy="5091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3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93812" y="0"/>
            <a:ext cx="7772400" cy="14700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it-IT" sz="5400" dirty="0" smtClean="0">
                <a:solidFill>
                  <a:schemeClr val="bg1">
                    <a:lumMod val="95000"/>
                  </a:schemeClr>
                </a:solidFill>
                <a:latin typeface="Aharoni" pitchFamily="2" charset="-79"/>
                <a:cs typeface="Aharoni" pitchFamily="2" charset="-79"/>
              </a:rPr>
              <a:t>Conclusioni:</a:t>
            </a:r>
            <a:endParaRPr lang="it-IT" sz="5400" dirty="0">
              <a:solidFill>
                <a:schemeClr val="bg1">
                  <a:lumMod val="9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71178" y="1556793"/>
            <a:ext cx="824929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Abbiamo osservato che la </a:t>
            </a:r>
            <a:r>
              <a:rPr lang="it-IT" sz="2800" u="sng" dirty="0">
                <a:solidFill>
                  <a:schemeClr val="bg1"/>
                </a:solidFill>
                <a:latin typeface="+mn-lt"/>
              </a:rPr>
              <a:t>T</a:t>
            </a:r>
            <a:r>
              <a:rPr lang="it-IT" sz="2800" u="sng" dirty="0" smtClean="0">
                <a:solidFill>
                  <a:schemeClr val="bg1"/>
                </a:solidFill>
                <a:latin typeface="+mn-lt"/>
              </a:rPr>
              <a:t>aratura </a:t>
            </a: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del nostro  Geiger-Muller ha l’efficienza massima di conteggio all’energia dell’Americio. </a:t>
            </a:r>
          </a:p>
          <a:p>
            <a:pPr marL="457200" indent="-457200">
              <a:buFont typeface="Wingdings" pitchFamily="2" charset="2"/>
              <a:buChar char="ü"/>
            </a:pPr>
            <a:endParaRPr lang="it-IT" sz="2800" dirty="0" smtClean="0">
              <a:solidFill>
                <a:schemeClr val="bg1"/>
              </a:solidFill>
              <a:latin typeface="+mn-lt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Inoltre la </a:t>
            </a:r>
            <a:r>
              <a:rPr lang="it-IT" sz="2800" u="sng" dirty="0" smtClean="0">
                <a:solidFill>
                  <a:schemeClr val="bg1"/>
                </a:solidFill>
                <a:latin typeface="+mn-lt"/>
              </a:rPr>
              <a:t>Distanza</a:t>
            </a: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 influisce sulla radiazione come l’inverso del quadrato. Quindi la distanza è un fattore di protezione utile. </a:t>
            </a:r>
            <a:endParaRPr lang="it-IT" sz="2800" dirty="0">
              <a:solidFill>
                <a:schemeClr val="bg1"/>
              </a:solidFill>
              <a:latin typeface="+mn-lt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it-IT" sz="2800" dirty="0" smtClean="0">
              <a:solidFill>
                <a:schemeClr val="bg1"/>
              </a:solidFill>
              <a:latin typeface="+mn-lt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L’ultima conclusione che è stata possibile ricavare riguarda la </a:t>
            </a:r>
            <a:r>
              <a:rPr lang="it-IT" sz="2800" u="sng" dirty="0" smtClean="0">
                <a:solidFill>
                  <a:schemeClr val="bg1"/>
                </a:solidFill>
                <a:latin typeface="+mn-lt"/>
              </a:rPr>
              <a:t>Schermatura</a:t>
            </a: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, quindi più il materiale è denso e più è schermante.</a:t>
            </a:r>
          </a:p>
          <a:p>
            <a:pPr marL="457200" indent="-457200">
              <a:buFont typeface="Wingdings" pitchFamily="2" charset="2"/>
              <a:buChar char="ü"/>
            </a:pPr>
            <a:endParaRPr lang="it-IT" sz="3200" u="sng" dirty="0" smtClean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13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itchFamily="2" charset="0"/>
              </a:rPr>
              <a:t>Un ringraziamento speciale va ai nostri tutor:</a:t>
            </a:r>
            <a:endParaRPr lang="it-IT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itchFamily="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3429000"/>
            <a:ext cx="8229600" cy="3921299"/>
          </a:xfrm>
        </p:spPr>
        <p:txBody>
          <a:bodyPr/>
          <a:lstStyle/>
          <a:p>
            <a:pPr algn="ctr"/>
            <a:r>
              <a:rPr lang="it-IT" sz="6000" dirty="0" smtClean="0">
                <a:solidFill>
                  <a:schemeClr val="bg1"/>
                </a:solidFill>
              </a:rPr>
              <a:t>Maurizio Chiti</a:t>
            </a:r>
          </a:p>
          <a:p>
            <a:pPr algn="ctr"/>
            <a:r>
              <a:rPr lang="it-IT" sz="6000" dirty="0" smtClean="0">
                <a:solidFill>
                  <a:schemeClr val="bg1"/>
                </a:solidFill>
              </a:rPr>
              <a:t>Giuseppe Carinci</a:t>
            </a:r>
            <a:endParaRPr lang="it-IT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12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603</Words>
  <Application>Microsoft Office PowerPoint</Application>
  <PresentationFormat>Presentazione su schermo (4:3)</PresentationFormat>
  <Paragraphs>269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Tema di Office</vt:lpstr>
      <vt:lpstr>Grafico</vt:lpstr>
      <vt:lpstr>Radiazioni Ionizzanti</vt:lpstr>
      <vt:lpstr>A CURA DI: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radioattività non è stata prodotta dall'uomo, anzi, al contrario, l'uomo è esposto alla radioattività fin dal momento della sua apparizione sulla Terra. La radioattività è presente ovunque:  nelle Stelle, nella Terra e nei nostri stessi corpi.  </vt:lpstr>
      <vt:lpstr>Presentazione standard di PowerPoint</vt:lpstr>
      <vt:lpstr>Come si misura la radioattività? 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Relazione tra radiazioni e distanza</vt:lpstr>
      <vt:lpstr>Inoltre abbiamo analizzato la relazione che intercorre tra le sorgenti stesse e le schermature poste tra l’irraggiatore e il rilevatore.</vt:lpstr>
      <vt:lpstr>Presentazione standard di PowerPoint</vt:lpstr>
      <vt:lpstr>Am-241 schermatura Rame</vt:lpstr>
      <vt:lpstr>Presentazione standard di PowerPoint</vt:lpstr>
      <vt:lpstr>Presentazione standard di PowerPoint</vt:lpstr>
      <vt:lpstr>Conclusioni:</vt:lpstr>
      <vt:lpstr>Un ringraziamento speciale va ai nostri tutor: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Radiazioni Ionizzanti</dc:title>
  <dc:creator>principale ciccio</dc:creator>
  <cp:lastModifiedBy>casano</cp:lastModifiedBy>
  <cp:revision>57</cp:revision>
  <dcterms:created xsi:type="dcterms:W3CDTF">2013-02-20T20:36:06Z</dcterms:created>
  <dcterms:modified xsi:type="dcterms:W3CDTF">2013-05-16T07:05:28Z</dcterms:modified>
</cp:coreProperties>
</file>