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Default Extension="wmv" ContentType="video/x-ms-wmv"/>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 id="2147483698" r:id="rId4"/>
  </p:sldMasterIdLst>
  <p:notesMasterIdLst>
    <p:notesMasterId r:id="rId65"/>
  </p:notesMasterIdLst>
  <p:sldIdLst>
    <p:sldId id="293" r:id="rId5"/>
    <p:sldId id="285" r:id="rId6"/>
    <p:sldId id="286" r:id="rId7"/>
    <p:sldId id="287" r:id="rId8"/>
    <p:sldId id="288" r:id="rId9"/>
    <p:sldId id="289" r:id="rId10"/>
    <p:sldId id="290" r:id="rId11"/>
    <p:sldId id="291" r:id="rId12"/>
    <p:sldId id="292" r:id="rId13"/>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305" r:id="rId28"/>
    <p:sldId id="306" r:id="rId29"/>
    <p:sldId id="307" r:id="rId30"/>
    <p:sldId id="308" r:id="rId31"/>
    <p:sldId id="309" r:id="rId32"/>
    <p:sldId id="310" r:id="rId33"/>
    <p:sldId id="311" r:id="rId34"/>
    <p:sldId id="312" r:id="rId35"/>
    <p:sldId id="313" r:id="rId36"/>
    <p:sldId id="314" r:id="rId37"/>
    <p:sldId id="315" r:id="rId38"/>
    <p:sldId id="270" r:id="rId39"/>
    <p:sldId id="271" r:id="rId40"/>
    <p:sldId id="272" r:id="rId41"/>
    <p:sldId id="273" r:id="rId42"/>
    <p:sldId id="274" r:id="rId43"/>
    <p:sldId id="275" r:id="rId44"/>
    <p:sldId id="276" r:id="rId45"/>
    <p:sldId id="277" r:id="rId46"/>
    <p:sldId id="278" r:id="rId47"/>
    <p:sldId id="279" r:id="rId48"/>
    <p:sldId id="280" r:id="rId49"/>
    <p:sldId id="281" r:id="rId50"/>
    <p:sldId id="282" r:id="rId51"/>
    <p:sldId id="283" r:id="rId52"/>
    <p:sldId id="284" r:id="rId53"/>
    <p:sldId id="294" r:id="rId54"/>
    <p:sldId id="295" r:id="rId55"/>
    <p:sldId id="296" r:id="rId56"/>
    <p:sldId id="297" r:id="rId57"/>
    <p:sldId id="298" r:id="rId58"/>
    <p:sldId id="299" r:id="rId59"/>
    <p:sldId id="300" r:id="rId60"/>
    <p:sldId id="301" r:id="rId61"/>
    <p:sldId id="302" r:id="rId62"/>
    <p:sldId id="303" r:id="rId63"/>
    <p:sldId id="304" r:id="rId6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1C11"/>
    <a:srgbClr val="000000"/>
    <a:srgbClr val="00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10" autoAdjust="0"/>
    <p:restoredTop sz="94556" autoAdjust="0"/>
  </p:normalViewPr>
  <p:slideViewPr>
    <p:cSldViewPr>
      <p:cViewPr varScale="1">
        <p:scale>
          <a:sx n="66" d="100"/>
          <a:sy n="66" d="100"/>
        </p:scale>
        <p:origin x="-137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269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5F3ED5-A669-48DF-B15F-3070B2D993FA}" type="datetimeFigureOut">
              <a:rPr lang="it-IT" smtClean="0"/>
              <a:pPr/>
              <a:t>16/05/2013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B8AD0F-465C-4896-8FA5-2628386BAA6F}" type="slidenum">
              <a:rPr lang="it-IT" smtClean="0"/>
              <a:pPr/>
              <a:t>‹N›</a:t>
            </a:fld>
            <a:endParaRPr lang="it-IT"/>
          </a:p>
        </p:txBody>
      </p:sp>
    </p:spTree>
    <p:extLst>
      <p:ext uri="{BB962C8B-B14F-4D97-AF65-F5344CB8AC3E}">
        <p14:creationId xmlns:p14="http://schemas.microsoft.com/office/powerpoint/2010/main" xmlns="" val="2691931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9628" algn="l"/>
                <a:tab pos="1299256" algn="l"/>
                <a:tab pos="1948884" algn="l"/>
                <a:tab pos="2598511" algn="l"/>
              </a:tabLst>
              <a:defRPr>
                <a:solidFill>
                  <a:schemeClr val="tx1"/>
                </a:solidFill>
                <a:latin typeface="Arial" charset="0"/>
                <a:ea typeface="Microsoft YaHei" charset="-122"/>
              </a:defRPr>
            </a:lvl1pPr>
            <a:lvl2pPr eaLnBrk="0">
              <a:tabLst>
                <a:tab pos="649628" algn="l"/>
                <a:tab pos="1299256" algn="l"/>
                <a:tab pos="1948884" algn="l"/>
                <a:tab pos="2598511" algn="l"/>
              </a:tabLst>
              <a:defRPr>
                <a:solidFill>
                  <a:schemeClr val="tx1"/>
                </a:solidFill>
                <a:latin typeface="Arial" charset="0"/>
                <a:ea typeface="Microsoft YaHei" charset="-122"/>
              </a:defRPr>
            </a:lvl2pPr>
            <a:lvl3pPr eaLnBrk="0">
              <a:tabLst>
                <a:tab pos="649628" algn="l"/>
                <a:tab pos="1299256" algn="l"/>
                <a:tab pos="1948884" algn="l"/>
                <a:tab pos="2598511" algn="l"/>
              </a:tabLst>
              <a:defRPr>
                <a:solidFill>
                  <a:schemeClr val="tx1"/>
                </a:solidFill>
                <a:latin typeface="Arial" charset="0"/>
                <a:ea typeface="Microsoft YaHei" charset="-122"/>
              </a:defRPr>
            </a:lvl3pPr>
            <a:lvl4pPr eaLnBrk="0">
              <a:tabLst>
                <a:tab pos="649628" algn="l"/>
                <a:tab pos="1299256" algn="l"/>
                <a:tab pos="1948884" algn="l"/>
                <a:tab pos="2598511" algn="l"/>
              </a:tabLst>
              <a:defRPr>
                <a:solidFill>
                  <a:schemeClr val="tx1"/>
                </a:solidFill>
                <a:latin typeface="Arial" charset="0"/>
                <a:ea typeface="Microsoft YaHei" charset="-122"/>
              </a:defRPr>
            </a:lvl4pPr>
            <a:lvl5pPr eaLnBrk="0">
              <a:tabLst>
                <a:tab pos="649628" algn="l"/>
                <a:tab pos="1299256" algn="l"/>
                <a:tab pos="1948884" algn="l"/>
                <a:tab pos="2598511" algn="l"/>
              </a:tabLst>
              <a:defRPr>
                <a:solidFill>
                  <a:schemeClr val="tx1"/>
                </a:solidFill>
                <a:latin typeface="Arial" charset="0"/>
                <a:ea typeface="Microsoft YaHei" charset="-122"/>
              </a:defRPr>
            </a:lvl5pPr>
            <a:lvl6pPr marL="2256602"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6pPr>
            <a:lvl7pPr marL="2666893"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7pPr>
            <a:lvl8pPr marL="3077185"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8pPr>
            <a:lvl9pPr marL="3487476"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9pPr>
          </a:lstStyle>
          <a:p>
            <a:pPr eaLnBrk="1"/>
            <a:fld id="{9F553727-4ACA-4D47-B5F2-3195944762A0}" type="slidenum">
              <a:rPr lang="en-US" smtClean="0">
                <a:solidFill>
                  <a:srgbClr val="000000"/>
                </a:solidFill>
                <a:latin typeface="Times New Roman" pitchFamily="16" charset="0"/>
              </a:rPr>
              <a:pPr eaLnBrk="1"/>
              <a:t>18</a:t>
            </a:fld>
            <a:endParaRPr lang="en-US" smtClean="0">
              <a:solidFill>
                <a:srgbClr val="000000"/>
              </a:solidFill>
              <a:latin typeface="Times New Roman" pitchFamily="16" charset="0"/>
            </a:endParaRPr>
          </a:p>
        </p:txBody>
      </p:sp>
      <p:sp>
        <p:nvSpPr>
          <p:cNvPr id="8195" name="Rectangle 1"/>
          <p:cNvSpPr>
            <a:spLocks noGrp="1" noRot="1" noChangeAspect="1" noChangeArrowheads="1" noTextEdit="1"/>
          </p:cNvSpPr>
          <p:nvPr>
            <p:ph type="sldImg"/>
          </p:nvPr>
        </p:nvSpPr>
        <p:spPr>
          <a:xfrm>
            <a:off x="1143000" y="693738"/>
            <a:ext cx="4572000" cy="3429000"/>
          </a:xfrm>
          <a:solidFill>
            <a:srgbClr val="FFFFFF"/>
          </a:solidFill>
          <a:ln>
            <a:solidFill>
              <a:srgbClr val="000000"/>
            </a:solidFill>
            <a:miter lim="800000"/>
            <a:headEnd/>
            <a:tailEnd/>
          </a:ln>
        </p:spPr>
      </p:sp>
      <p:sp>
        <p:nvSpPr>
          <p:cNvPr id="8196" name="Rectangle 2"/>
          <p:cNvSpPr>
            <a:spLocks noGrp="1" noChangeArrowheads="1"/>
          </p:cNvSpPr>
          <p:nvPr>
            <p:ph type="body" idx="1"/>
          </p:nvPr>
        </p:nvSpPr>
        <p:spPr>
          <a:xfrm>
            <a:off x="686360" y="4342535"/>
            <a:ext cx="5486681" cy="411451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9628" algn="l"/>
                <a:tab pos="1299256" algn="l"/>
                <a:tab pos="1948884" algn="l"/>
                <a:tab pos="2598511" algn="l"/>
              </a:tabLst>
              <a:defRPr>
                <a:solidFill>
                  <a:schemeClr val="tx1"/>
                </a:solidFill>
                <a:latin typeface="Arial" charset="0"/>
                <a:ea typeface="Microsoft YaHei" charset="-122"/>
              </a:defRPr>
            </a:lvl1pPr>
            <a:lvl2pPr eaLnBrk="0">
              <a:tabLst>
                <a:tab pos="649628" algn="l"/>
                <a:tab pos="1299256" algn="l"/>
                <a:tab pos="1948884" algn="l"/>
                <a:tab pos="2598511" algn="l"/>
              </a:tabLst>
              <a:defRPr>
                <a:solidFill>
                  <a:schemeClr val="tx1"/>
                </a:solidFill>
                <a:latin typeface="Arial" charset="0"/>
                <a:ea typeface="Microsoft YaHei" charset="-122"/>
              </a:defRPr>
            </a:lvl2pPr>
            <a:lvl3pPr eaLnBrk="0">
              <a:tabLst>
                <a:tab pos="649628" algn="l"/>
                <a:tab pos="1299256" algn="l"/>
                <a:tab pos="1948884" algn="l"/>
                <a:tab pos="2598511" algn="l"/>
              </a:tabLst>
              <a:defRPr>
                <a:solidFill>
                  <a:schemeClr val="tx1"/>
                </a:solidFill>
                <a:latin typeface="Arial" charset="0"/>
                <a:ea typeface="Microsoft YaHei" charset="-122"/>
              </a:defRPr>
            </a:lvl3pPr>
            <a:lvl4pPr eaLnBrk="0">
              <a:tabLst>
                <a:tab pos="649628" algn="l"/>
                <a:tab pos="1299256" algn="l"/>
                <a:tab pos="1948884" algn="l"/>
                <a:tab pos="2598511" algn="l"/>
              </a:tabLst>
              <a:defRPr>
                <a:solidFill>
                  <a:schemeClr val="tx1"/>
                </a:solidFill>
                <a:latin typeface="Arial" charset="0"/>
                <a:ea typeface="Microsoft YaHei" charset="-122"/>
              </a:defRPr>
            </a:lvl4pPr>
            <a:lvl5pPr eaLnBrk="0">
              <a:tabLst>
                <a:tab pos="649628" algn="l"/>
                <a:tab pos="1299256" algn="l"/>
                <a:tab pos="1948884" algn="l"/>
                <a:tab pos="2598511" algn="l"/>
              </a:tabLst>
              <a:defRPr>
                <a:solidFill>
                  <a:schemeClr val="tx1"/>
                </a:solidFill>
                <a:latin typeface="Arial" charset="0"/>
                <a:ea typeface="Microsoft YaHei" charset="-122"/>
              </a:defRPr>
            </a:lvl5pPr>
            <a:lvl6pPr marL="2256602"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6pPr>
            <a:lvl7pPr marL="2666893"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7pPr>
            <a:lvl8pPr marL="3077185"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8pPr>
            <a:lvl9pPr marL="3487476"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9pPr>
          </a:lstStyle>
          <a:p>
            <a:pPr eaLnBrk="1"/>
            <a:fld id="{E98697F8-0447-40F2-9FF8-DB53A7AFFD33}" type="slidenum">
              <a:rPr lang="en-US" smtClean="0">
                <a:solidFill>
                  <a:srgbClr val="000000"/>
                </a:solidFill>
                <a:latin typeface="Times New Roman" pitchFamily="16" charset="0"/>
              </a:rPr>
              <a:pPr eaLnBrk="1"/>
              <a:t>19</a:t>
            </a:fld>
            <a:endParaRPr lang="en-US" smtClean="0">
              <a:solidFill>
                <a:srgbClr val="000000"/>
              </a:solidFill>
              <a:latin typeface="Times New Roman" pitchFamily="16" charset="0"/>
            </a:endParaRPr>
          </a:p>
        </p:txBody>
      </p:sp>
      <p:sp>
        <p:nvSpPr>
          <p:cNvPr id="9219" name="Rectangle 1"/>
          <p:cNvSpPr>
            <a:spLocks noGrp="1" noRot="1" noChangeAspect="1" noChangeArrowheads="1" noTextEdit="1"/>
          </p:cNvSpPr>
          <p:nvPr>
            <p:ph type="sldImg"/>
          </p:nvPr>
        </p:nvSpPr>
        <p:spPr>
          <a:xfrm>
            <a:off x="1143000" y="693738"/>
            <a:ext cx="4572000" cy="3429000"/>
          </a:xfrm>
          <a:solidFill>
            <a:srgbClr val="FFFFFF"/>
          </a:solidFill>
          <a:ln>
            <a:solidFill>
              <a:srgbClr val="000000"/>
            </a:solidFill>
            <a:miter lim="800000"/>
            <a:headEnd/>
            <a:tailEnd/>
          </a:ln>
        </p:spPr>
      </p:sp>
      <p:sp>
        <p:nvSpPr>
          <p:cNvPr id="9220" name="Rectangle 2"/>
          <p:cNvSpPr>
            <a:spLocks noGrp="1" noChangeArrowheads="1"/>
          </p:cNvSpPr>
          <p:nvPr>
            <p:ph type="body" idx="1"/>
          </p:nvPr>
        </p:nvSpPr>
        <p:spPr>
          <a:xfrm>
            <a:off x="686360" y="4342535"/>
            <a:ext cx="5486681" cy="411451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9628" algn="l"/>
                <a:tab pos="1299256" algn="l"/>
                <a:tab pos="1948884" algn="l"/>
                <a:tab pos="2598511" algn="l"/>
              </a:tabLst>
              <a:defRPr>
                <a:solidFill>
                  <a:schemeClr val="tx1"/>
                </a:solidFill>
                <a:latin typeface="Arial" charset="0"/>
                <a:ea typeface="Microsoft YaHei" charset="-122"/>
              </a:defRPr>
            </a:lvl1pPr>
            <a:lvl2pPr eaLnBrk="0">
              <a:tabLst>
                <a:tab pos="649628" algn="l"/>
                <a:tab pos="1299256" algn="l"/>
                <a:tab pos="1948884" algn="l"/>
                <a:tab pos="2598511" algn="l"/>
              </a:tabLst>
              <a:defRPr>
                <a:solidFill>
                  <a:schemeClr val="tx1"/>
                </a:solidFill>
                <a:latin typeface="Arial" charset="0"/>
                <a:ea typeface="Microsoft YaHei" charset="-122"/>
              </a:defRPr>
            </a:lvl2pPr>
            <a:lvl3pPr eaLnBrk="0">
              <a:tabLst>
                <a:tab pos="649628" algn="l"/>
                <a:tab pos="1299256" algn="l"/>
                <a:tab pos="1948884" algn="l"/>
                <a:tab pos="2598511" algn="l"/>
              </a:tabLst>
              <a:defRPr>
                <a:solidFill>
                  <a:schemeClr val="tx1"/>
                </a:solidFill>
                <a:latin typeface="Arial" charset="0"/>
                <a:ea typeface="Microsoft YaHei" charset="-122"/>
              </a:defRPr>
            </a:lvl3pPr>
            <a:lvl4pPr eaLnBrk="0">
              <a:tabLst>
                <a:tab pos="649628" algn="l"/>
                <a:tab pos="1299256" algn="l"/>
                <a:tab pos="1948884" algn="l"/>
                <a:tab pos="2598511" algn="l"/>
              </a:tabLst>
              <a:defRPr>
                <a:solidFill>
                  <a:schemeClr val="tx1"/>
                </a:solidFill>
                <a:latin typeface="Arial" charset="0"/>
                <a:ea typeface="Microsoft YaHei" charset="-122"/>
              </a:defRPr>
            </a:lvl4pPr>
            <a:lvl5pPr eaLnBrk="0">
              <a:tabLst>
                <a:tab pos="649628" algn="l"/>
                <a:tab pos="1299256" algn="l"/>
                <a:tab pos="1948884" algn="l"/>
                <a:tab pos="2598511" algn="l"/>
              </a:tabLst>
              <a:defRPr>
                <a:solidFill>
                  <a:schemeClr val="tx1"/>
                </a:solidFill>
                <a:latin typeface="Arial" charset="0"/>
                <a:ea typeface="Microsoft YaHei" charset="-122"/>
              </a:defRPr>
            </a:lvl5pPr>
            <a:lvl6pPr marL="2256602"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6pPr>
            <a:lvl7pPr marL="2666893"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7pPr>
            <a:lvl8pPr marL="3077185"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8pPr>
            <a:lvl9pPr marL="3487476"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9pPr>
          </a:lstStyle>
          <a:p>
            <a:pPr eaLnBrk="1"/>
            <a:fld id="{3275FB89-76E3-40AC-A5B8-542B38AC84D4}" type="slidenum">
              <a:rPr lang="en-US" smtClean="0">
                <a:solidFill>
                  <a:srgbClr val="000000"/>
                </a:solidFill>
                <a:latin typeface="Times New Roman" pitchFamily="16" charset="0"/>
              </a:rPr>
              <a:pPr eaLnBrk="1"/>
              <a:t>20</a:t>
            </a:fld>
            <a:endParaRPr lang="en-US" smtClean="0">
              <a:solidFill>
                <a:srgbClr val="000000"/>
              </a:solidFill>
              <a:latin typeface="Times New Roman" pitchFamily="16" charset="0"/>
            </a:endParaRPr>
          </a:p>
        </p:txBody>
      </p:sp>
      <p:sp>
        <p:nvSpPr>
          <p:cNvPr id="10243" name="Rectangle 1"/>
          <p:cNvSpPr>
            <a:spLocks noGrp="1" noRot="1" noChangeAspect="1" noChangeArrowheads="1" noTextEdit="1"/>
          </p:cNvSpPr>
          <p:nvPr>
            <p:ph type="sldImg"/>
          </p:nvPr>
        </p:nvSpPr>
        <p:spPr>
          <a:xfrm>
            <a:off x="1143000" y="693738"/>
            <a:ext cx="4572000" cy="3429000"/>
          </a:xfrm>
          <a:solidFill>
            <a:srgbClr val="FFFFFF"/>
          </a:solidFill>
          <a:ln>
            <a:solidFill>
              <a:srgbClr val="000000"/>
            </a:solidFill>
            <a:miter lim="800000"/>
            <a:headEnd/>
            <a:tailEnd/>
          </a:ln>
        </p:spPr>
      </p:sp>
      <p:sp>
        <p:nvSpPr>
          <p:cNvPr id="10244" name="Rectangle 2"/>
          <p:cNvSpPr>
            <a:spLocks noGrp="1" noChangeArrowheads="1"/>
          </p:cNvSpPr>
          <p:nvPr>
            <p:ph type="body" idx="1"/>
          </p:nvPr>
        </p:nvSpPr>
        <p:spPr>
          <a:xfrm>
            <a:off x="686360" y="4342535"/>
            <a:ext cx="5486681" cy="411451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9628" algn="l"/>
                <a:tab pos="1299256" algn="l"/>
                <a:tab pos="1948884" algn="l"/>
                <a:tab pos="2598511" algn="l"/>
              </a:tabLst>
              <a:defRPr>
                <a:solidFill>
                  <a:schemeClr val="tx1"/>
                </a:solidFill>
                <a:latin typeface="Arial" charset="0"/>
                <a:ea typeface="Microsoft YaHei" charset="-122"/>
              </a:defRPr>
            </a:lvl1pPr>
            <a:lvl2pPr eaLnBrk="0">
              <a:tabLst>
                <a:tab pos="649628" algn="l"/>
                <a:tab pos="1299256" algn="l"/>
                <a:tab pos="1948884" algn="l"/>
                <a:tab pos="2598511" algn="l"/>
              </a:tabLst>
              <a:defRPr>
                <a:solidFill>
                  <a:schemeClr val="tx1"/>
                </a:solidFill>
                <a:latin typeface="Arial" charset="0"/>
                <a:ea typeface="Microsoft YaHei" charset="-122"/>
              </a:defRPr>
            </a:lvl2pPr>
            <a:lvl3pPr eaLnBrk="0">
              <a:tabLst>
                <a:tab pos="649628" algn="l"/>
                <a:tab pos="1299256" algn="l"/>
                <a:tab pos="1948884" algn="l"/>
                <a:tab pos="2598511" algn="l"/>
              </a:tabLst>
              <a:defRPr>
                <a:solidFill>
                  <a:schemeClr val="tx1"/>
                </a:solidFill>
                <a:latin typeface="Arial" charset="0"/>
                <a:ea typeface="Microsoft YaHei" charset="-122"/>
              </a:defRPr>
            </a:lvl3pPr>
            <a:lvl4pPr eaLnBrk="0">
              <a:tabLst>
                <a:tab pos="649628" algn="l"/>
                <a:tab pos="1299256" algn="l"/>
                <a:tab pos="1948884" algn="l"/>
                <a:tab pos="2598511" algn="l"/>
              </a:tabLst>
              <a:defRPr>
                <a:solidFill>
                  <a:schemeClr val="tx1"/>
                </a:solidFill>
                <a:latin typeface="Arial" charset="0"/>
                <a:ea typeface="Microsoft YaHei" charset="-122"/>
              </a:defRPr>
            </a:lvl4pPr>
            <a:lvl5pPr eaLnBrk="0">
              <a:tabLst>
                <a:tab pos="649628" algn="l"/>
                <a:tab pos="1299256" algn="l"/>
                <a:tab pos="1948884" algn="l"/>
                <a:tab pos="2598511" algn="l"/>
              </a:tabLst>
              <a:defRPr>
                <a:solidFill>
                  <a:schemeClr val="tx1"/>
                </a:solidFill>
                <a:latin typeface="Arial" charset="0"/>
                <a:ea typeface="Microsoft YaHei" charset="-122"/>
              </a:defRPr>
            </a:lvl5pPr>
            <a:lvl6pPr marL="2256602"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6pPr>
            <a:lvl7pPr marL="2666893"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7pPr>
            <a:lvl8pPr marL="3077185"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8pPr>
            <a:lvl9pPr marL="3487476"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9pPr>
          </a:lstStyle>
          <a:p>
            <a:pPr eaLnBrk="1"/>
            <a:fld id="{E385F54C-4BF8-4E6E-BB02-6A38FF5F88F0}" type="slidenum">
              <a:rPr lang="en-US" smtClean="0">
                <a:solidFill>
                  <a:srgbClr val="000000"/>
                </a:solidFill>
                <a:latin typeface="Times New Roman" pitchFamily="16" charset="0"/>
              </a:rPr>
              <a:pPr eaLnBrk="1"/>
              <a:t>21</a:t>
            </a:fld>
            <a:endParaRPr lang="en-US" smtClean="0">
              <a:solidFill>
                <a:srgbClr val="000000"/>
              </a:solidFill>
              <a:latin typeface="Times New Roman" pitchFamily="16" charset="0"/>
            </a:endParaRPr>
          </a:p>
        </p:txBody>
      </p:sp>
      <p:sp>
        <p:nvSpPr>
          <p:cNvPr id="11267" name="Rectangle 1"/>
          <p:cNvSpPr>
            <a:spLocks noGrp="1" noRot="1" noChangeAspect="1" noChangeArrowheads="1" noTextEdit="1"/>
          </p:cNvSpPr>
          <p:nvPr>
            <p:ph type="sldImg"/>
          </p:nvPr>
        </p:nvSpPr>
        <p:spPr>
          <a:xfrm>
            <a:off x="1143000" y="693738"/>
            <a:ext cx="4572000" cy="3429000"/>
          </a:xfrm>
          <a:solidFill>
            <a:srgbClr val="FFFFFF"/>
          </a:solidFill>
          <a:ln>
            <a:solidFill>
              <a:srgbClr val="000000"/>
            </a:solidFill>
            <a:miter lim="800000"/>
            <a:headEnd/>
            <a:tailEnd/>
          </a:ln>
        </p:spPr>
      </p:sp>
      <p:sp>
        <p:nvSpPr>
          <p:cNvPr id="11268" name="Rectangle 2"/>
          <p:cNvSpPr>
            <a:spLocks noGrp="1" noChangeArrowheads="1"/>
          </p:cNvSpPr>
          <p:nvPr>
            <p:ph type="body" idx="1"/>
          </p:nvPr>
        </p:nvSpPr>
        <p:spPr>
          <a:xfrm>
            <a:off x="686360" y="4342535"/>
            <a:ext cx="5486681" cy="411451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9628" algn="l"/>
                <a:tab pos="1299256" algn="l"/>
                <a:tab pos="1948884" algn="l"/>
                <a:tab pos="2598511" algn="l"/>
              </a:tabLst>
              <a:defRPr>
                <a:solidFill>
                  <a:schemeClr val="tx1"/>
                </a:solidFill>
                <a:latin typeface="Arial" charset="0"/>
                <a:ea typeface="Microsoft YaHei" charset="-122"/>
              </a:defRPr>
            </a:lvl1pPr>
            <a:lvl2pPr eaLnBrk="0">
              <a:tabLst>
                <a:tab pos="649628" algn="l"/>
                <a:tab pos="1299256" algn="l"/>
                <a:tab pos="1948884" algn="l"/>
                <a:tab pos="2598511" algn="l"/>
              </a:tabLst>
              <a:defRPr>
                <a:solidFill>
                  <a:schemeClr val="tx1"/>
                </a:solidFill>
                <a:latin typeface="Arial" charset="0"/>
                <a:ea typeface="Microsoft YaHei" charset="-122"/>
              </a:defRPr>
            </a:lvl2pPr>
            <a:lvl3pPr eaLnBrk="0">
              <a:tabLst>
                <a:tab pos="649628" algn="l"/>
                <a:tab pos="1299256" algn="l"/>
                <a:tab pos="1948884" algn="l"/>
                <a:tab pos="2598511" algn="l"/>
              </a:tabLst>
              <a:defRPr>
                <a:solidFill>
                  <a:schemeClr val="tx1"/>
                </a:solidFill>
                <a:latin typeface="Arial" charset="0"/>
                <a:ea typeface="Microsoft YaHei" charset="-122"/>
              </a:defRPr>
            </a:lvl3pPr>
            <a:lvl4pPr eaLnBrk="0">
              <a:tabLst>
                <a:tab pos="649628" algn="l"/>
                <a:tab pos="1299256" algn="l"/>
                <a:tab pos="1948884" algn="l"/>
                <a:tab pos="2598511" algn="l"/>
              </a:tabLst>
              <a:defRPr>
                <a:solidFill>
                  <a:schemeClr val="tx1"/>
                </a:solidFill>
                <a:latin typeface="Arial" charset="0"/>
                <a:ea typeface="Microsoft YaHei" charset="-122"/>
              </a:defRPr>
            </a:lvl4pPr>
            <a:lvl5pPr eaLnBrk="0">
              <a:tabLst>
                <a:tab pos="649628" algn="l"/>
                <a:tab pos="1299256" algn="l"/>
                <a:tab pos="1948884" algn="l"/>
                <a:tab pos="2598511" algn="l"/>
              </a:tabLst>
              <a:defRPr>
                <a:solidFill>
                  <a:schemeClr val="tx1"/>
                </a:solidFill>
                <a:latin typeface="Arial" charset="0"/>
                <a:ea typeface="Microsoft YaHei" charset="-122"/>
              </a:defRPr>
            </a:lvl5pPr>
            <a:lvl6pPr marL="2256602"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6pPr>
            <a:lvl7pPr marL="2666893"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7pPr>
            <a:lvl8pPr marL="3077185"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8pPr>
            <a:lvl9pPr marL="3487476" indent="-205146" defTabSz="410291" eaLnBrk="0" fontAlgn="base" hangingPunct="0">
              <a:lnSpc>
                <a:spcPct val="93000"/>
              </a:lnSpc>
              <a:spcBef>
                <a:spcPct val="0"/>
              </a:spcBef>
              <a:spcAft>
                <a:spcPct val="0"/>
              </a:spcAft>
              <a:buClr>
                <a:srgbClr val="000000"/>
              </a:buClr>
              <a:buSzPct val="100000"/>
              <a:buFont typeface="Times New Roman" pitchFamily="16" charset="0"/>
              <a:tabLst>
                <a:tab pos="649628" algn="l"/>
                <a:tab pos="1299256" algn="l"/>
                <a:tab pos="1948884" algn="l"/>
                <a:tab pos="2598511" algn="l"/>
              </a:tabLst>
              <a:defRPr>
                <a:solidFill>
                  <a:schemeClr val="tx1"/>
                </a:solidFill>
                <a:latin typeface="Arial" charset="0"/>
                <a:ea typeface="Microsoft YaHei" charset="-122"/>
              </a:defRPr>
            </a:lvl9pPr>
          </a:lstStyle>
          <a:p>
            <a:pPr eaLnBrk="1"/>
            <a:fld id="{1CEB6AA9-9294-4714-9945-8BD70EF31185}" type="slidenum">
              <a:rPr lang="en-US" smtClean="0">
                <a:solidFill>
                  <a:srgbClr val="000000"/>
                </a:solidFill>
                <a:latin typeface="Times New Roman" pitchFamily="16" charset="0"/>
              </a:rPr>
              <a:pPr eaLnBrk="1"/>
              <a:t>22</a:t>
            </a:fld>
            <a:endParaRPr lang="en-US" smtClean="0">
              <a:solidFill>
                <a:srgbClr val="000000"/>
              </a:solidFill>
              <a:latin typeface="Times New Roman" pitchFamily="16" charset="0"/>
            </a:endParaRPr>
          </a:p>
        </p:txBody>
      </p:sp>
      <p:sp>
        <p:nvSpPr>
          <p:cNvPr id="12291" name="Rectangle 1"/>
          <p:cNvSpPr>
            <a:spLocks noGrp="1" noRot="1" noChangeAspect="1" noChangeArrowheads="1" noTextEdit="1"/>
          </p:cNvSpPr>
          <p:nvPr>
            <p:ph type="sldImg"/>
          </p:nvPr>
        </p:nvSpPr>
        <p:spPr>
          <a:xfrm>
            <a:off x="1143000" y="693738"/>
            <a:ext cx="4572000" cy="3429000"/>
          </a:xfrm>
          <a:solidFill>
            <a:srgbClr val="FFFFFF"/>
          </a:solidFill>
          <a:ln>
            <a:solidFill>
              <a:srgbClr val="000000"/>
            </a:solidFill>
            <a:miter lim="800000"/>
            <a:headEnd/>
            <a:tailEnd/>
          </a:ln>
        </p:spPr>
      </p:sp>
      <p:sp>
        <p:nvSpPr>
          <p:cNvPr id="12292" name="Rectangle 2"/>
          <p:cNvSpPr>
            <a:spLocks noGrp="1" noChangeArrowheads="1"/>
          </p:cNvSpPr>
          <p:nvPr>
            <p:ph type="body" idx="1"/>
          </p:nvPr>
        </p:nvSpPr>
        <p:spPr>
          <a:xfrm>
            <a:off x="686360" y="4342535"/>
            <a:ext cx="5486681" cy="411451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24</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25</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26</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27</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28</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29</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30</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31</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32</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33</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9D05D6-658E-465C-A463-9899E32BBB2B}" type="slidenum">
              <a:rPr lang="en-US"/>
              <a:pPr/>
              <a:t>34</a:t>
            </a:fld>
            <a:endParaRPr lang="en-US"/>
          </a:p>
        </p:txBody>
      </p:sp>
      <p:sp>
        <p:nvSpPr>
          <p:cNvPr id="38913" name="Rectangle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1pPr>
            <a:lvl2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2pPr>
            <a:lvl3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3pPr>
            <a:lvl4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4pPr>
            <a:lvl5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9pPr>
          </a:lstStyle>
          <a:p>
            <a:pPr eaLnBrk="1"/>
            <a:fld id="{0474E94D-2A67-4F88-B0F7-719DFEA22D21}" type="slidenum">
              <a:rPr lang="de-DE">
                <a:solidFill>
                  <a:srgbClr val="000000"/>
                </a:solidFill>
                <a:latin typeface="Times New Roman" pitchFamily="16" charset="0"/>
              </a:rPr>
              <a:pPr eaLnBrk="1"/>
              <a:t>50</a:t>
            </a:fld>
            <a:endParaRPr lang="de-DE">
              <a:solidFill>
                <a:srgbClr val="000000"/>
              </a:solidFill>
              <a:latin typeface="Times New Roman" pitchFamily="16" charset="0"/>
            </a:endParaRPr>
          </a:p>
        </p:txBody>
      </p:sp>
      <p:sp>
        <p:nvSpPr>
          <p:cNvPr id="1433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14340" name="Rectangle 2"/>
          <p:cNvSpPr txBox="1">
            <a:spLocks noGrp="1" noChangeArrowheads="1"/>
          </p:cNvSpPr>
          <p:nvPr>
            <p:ph type="body" idx="1"/>
          </p:nvPr>
        </p:nvSpPr>
        <p:spPr>
          <a:xfrm>
            <a:off x="685512" y="4343230"/>
            <a:ext cx="5486976" cy="411513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1pPr>
            <a:lvl2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2pPr>
            <a:lvl3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3pPr>
            <a:lvl4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4pPr>
            <a:lvl5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9pPr>
          </a:lstStyle>
          <a:p>
            <a:pPr eaLnBrk="1"/>
            <a:fld id="{F82505FD-83CC-416B-A92D-2DB018D124A9}" type="slidenum">
              <a:rPr lang="de-DE">
                <a:solidFill>
                  <a:srgbClr val="000000"/>
                </a:solidFill>
                <a:latin typeface="Times New Roman" pitchFamily="16" charset="0"/>
              </a:rPr>
              <a:pPr eaLnBrk="1"/>
              <a:t>52</a:t>
            </a:fld>
            <a:endParaRPr lang="de-DE">
              <a:solidFill>
                <a:srgbClr val="000000"/>
              </a:solidFill>
              <a:latin typeface="Times New Roman" pitchFamily="16" charset="0"/>
            </a:endParaRPr>
          </a:p>
        </p:txBody>
      </p:sp>
      <p:sp>
        <p:nvSpPr>
          <p:cNvPr id="15363"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15364" name="Rectangle 2"/>
          <p:cNvSpPr txBox="1">
            <a:spLocks noGrp="1" noChangeArrowheads="1"/>
          </p:cNvSpPr>
          <p:nvPr>
            <p:ph type="body" idx="1"/>
          </p:nvPr>
        </p:nvSpPr>
        <p:spPr>
          <a:xfrm>
            <a:off x="685512" y="4343230"/>
            <a:ext cx="5486976" cy="411513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r>
              <a:rPr lang="it-IT" smtClean="0"/>
              <a:t>Il transistor BJT è un dispositivo a semiconduttore composto da tre sezioni a diverso drogaggio. Esistono due tipi di BJT: NPN e PNP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1pPr>
            <a:lvl2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2pPr>
            <a:lvl3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3pPr>
            <a:lvl4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4pPr>
            <a:lvl5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9pPr>
          </a:lstStyle>
          <a:p>
            <a:pPr eaLnBrk="1"/>
            <a:fld id="{1BD8AA08-23BF-45A0-88C3-522D7494815F}" type="slidenum">
              <a:rPr lang="de-DE">
                <a:solidFill>
                  <a:srgbClr val="000000"/>
                </a:solidFill>
                <a:latin typeface="Times New Roman" pitchFamily="16" charset="0"/>
              </a:rPr>
              <a:pPr eaLnBrk="1"/>
              <a:t>53</a:t>
            </a:fld>
            <a:endParaRPr lang="de-DE">
              <a:solidFill>
                <a:srgbClr val="000000"/>
              </a:solidFill>
              <a:latin typeface="Times New Roman" pitchFamily="16" charset="0"/>
            </a:endParaRPr>
          </a:p>
        </p:txBody>
      </p:sp>
      <p:sp>
        <p:nvSpPr>
          <p:cNvPr id="16387"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16388" name="Rectangle 2"/>
          <p:cNvSpPr txBox="1">
            <a:spLocks noGrp="1" noChangeArrowheads="1"/>
          </p:cNvSpPr>
          <p:nvPr>
            <p:ph type="body" idx="1"/>
          </p:nvPr>
        </p:nvSpPr>
        <p:spPr>
          <a:xfrm>
            <a:off x="685512" y="4343230"/>
            <a:ext cx="5486976" cy="411513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r>
              <a:rPr lang="it-IT" smtClean="0"/>
              <a:t>È un transistor che sfrutta il campo elettrico che si viene a creare tra il contatto di gate e il substrato. Anche in questo caso, come nei BJT, esistono due tipologie : a substrato p e a substrato n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1pPr>
            <a:lvl2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2pPr>
            <a:lvl3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3pPr>
            <a:lvl4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4pPr>
            <a:lvl5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9pPr>
          </a:lstStyle>
          <a:p>
            <a:pPr eaLnBrk="1"/>
            <a:fld id="{AAC2060B-BD7E-4EFD-AD26-5DF9082A1755}" type="slidenum">
              <a:rPr lang="de-DE">
                <a:solidFill>
                  <a:srgbClr val="000000"/>
                </a:solidFill>
                <a:latin typeface="Times New Roman" pitchFamily="16" charset="0"/>
              </a:rPr>
              <a:pPr eaLnBrk="1"/>
              <a:t>54</a:t>
            </a:fld>
            <a:endParaRPr lang="de-DE">
              <a:solidFill>
                <a:srgbClr val="000000"/>
              </a:solidFill>
              <a:latin typeface="Times New Roman" pitchFamily="16" charset="0"/>
            </a:endParaRPr>
          </a:p>
        </p:txBody>
      </p:sp>
      <p:sp>
        <p:nvSpPr>
          <p:cNvPr id="17411"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17412" name="Rectangle 2"/>
          <p:cNvSpPr txBox="1">
            <a:spLocks noGrp="1" noChangeArrowheads="1"/>
          </p:cNvSpPr>
          <p:nvPr>
            <p:ph type="body" idx="1"/>
          </p:nvPr>
        </p:nvSpPr>
        <p:spPr>
          <a:xfrm>
            <a:off x="685512" y="4343230"/>
            <a:ext cx="5486976" cy="411513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1pPr>
            <a:lvl2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2pPr>
            <a:lvl3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3pPr>
            <a:lvl4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4pPr>
            <a:lvl5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9pPr>
          </a:lstStyle>
          <a:p>
            <a:pPr eaLnBrk="1"/>
            <a:fld id="{0EED9E3C-632A-4882-95D4-039EA5E6ACE0}" type="slidenum">
              <a:rPr lang="de-DE">
                <a:solidFill>
                  <a:srgbClr val="000000"/>
                </a:solidFill>
                <a:latin typeface="Times New Roman" pitchFamily="16" charset="0"/>
              </a:rPr>
              <a:pPr eaLnBrk="1"/>
              <a:t>55</a:t>
            </a:fld>
            <a:endParaRPr lang="de-DE">
              <a:solidFill>
                <a:srgbClr val="000000"/>
              </a:solidFill>
              <a:latin typeface="Times New Roman" pitchFamily="16" charset="0"/>
            </a:endParaRPr>
          </a:p>
        </p:txBody>
      </p:sp>
      <p:sp>
        <p:nvSpPr>
          <p:cNvPr id="18435"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18436" name="Rectangle 2"/>
          <p:cNvSpPr txBox="1">
            <a:spLocks noGrp="1" noChangeArrowheads="1"/>
          </p:cNvSpPr>
          <p:nvPr>
            <p:ph type="body" idx="1"/>
          </p:nvPr>
        </p:nvSpPr>
        <p:spPr>
          <a:xfrm>
            <a:off x="685512" y="4343230"/>
            <a:ext cx="5486976" cy="411513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egnaposto immagine diapositiva 1"/>
          <p:cNvSpPr>
            <a:spLocks noGrp="1" noRot="1" noChangeAspect="1" noTextEdit="1"/>
          </p:cNvSpPr>
          <p:nvPr>
            <p:ph type="sldImg"/>
          </p:nvPr>
        </p:nvSpPr>
        <p:spPr/>
      </p:sp>
      <p:sp>
        <p:nvSpPr>
          <p:cNvPr id="19459" name="Segnaposto note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r>
              <a:rPr lang="it-IT" smtClean="0"/>
              <a:t>Due tipi di transistor a canale n e a canale p che implementano la funzione logica </a:t>
            </a:r>
          </a:p>
        </p:txBody>
      </p:sp>
      <p:sp>
        <p:nvSpPr>
          <p:cNvPr id="19460" name="Segnaposto numero diapositiva 3"/>
          <p:cNvSpPr>
            <a:spLocks noGrp="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1pPr>
            <a:lvl2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2pPr>
            <a:lvl3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3pPr>
            <a:lvl4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4pPr>
            <a:lvl5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9pPr>
          </a:lstStyle>
          <a:p>
            <a:pPr eaLnBrk="1"/>
            <a:fld id="{91DA9FCB-1EE9-4AB6-A839-B8975D7C94B9}" type="slidenum">
              <a:rPr lang="de-DE">
                <a:solidFill>
                  <a:srgbClr val="000000"/>
                </a:solidFill>
                <a:latin typeface="Times New Roman" pitchFamily="16" charset="0"/>
              </a:rPr>
              <a:pPr eaLnBrk="1"/>
              <a:t>56</a:t>
            </a:fld>
            <a:endParaRPr lang="de-DE">
              <a:solidFill>
                <a:srgbClr val="000000"/>
              </a:solidFill>
              <a:latin typeface="Times New Roman" pitchFamily="16"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1pPr>
            <a:lvl2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2pPr>
            <a:lvl3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3pPr>
            <a:lvl4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4pPr>
            <a:lvl5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9pPr>
          </a:lstStyle>
          <a:p>
            <a:pPr eaLnBrk="1"/>
            <a:fld id="{224FCB3A-B269-46DE-9175-5EC00451C512}" type="slidenum">
              <a:rPr lang="de-DE">
                <a:solidFill>
                  <a:srgbClr val="000000"/>
                </a:solidFill>
                <a:latin typeface="Times New Roman" pitchFamily="16" charset="0"/>
              </a:rPr>
              <a:pPr eaLnBrk="1"/>
              <a:t>57</a:t>
            </a:fld>
            <a:endParaRPr lang="de-DE">
              <a:solidFill>
                <a:srgbClr val="000000"/>
              </a:solidFill>
              <a:latin typeface="Times New Roman" pitchFamily="16" charset="0"/>
            </a:endParaRPr>
          </a:p>
        </p:txBody>
      </p:sp>
      <p:sp>
        <p:nvSpPr>
          <p:cNvPr id="20483"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20484" name="Rectangle 2"/>
          <p:cNvSpPr txBox="1">
            <a:spLocks noGrp="1" noChangeArrowheads="1"/>
          </p:cNvSpPr>
          <p:nvPr>
            <p:ph type="body" idx="1"/>
          </p:nvPr>
        </p:nvSpPr>
        <p:spPr>
          <a:xfrm>
            <a:off x="685512" y="4343230"/>
            <a:ext cx="5486976" cy="411513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r>
              <a:rPr lang="it-IT" smtClean="0"/>
              <a:t>È vero se…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1pPr>
            <a:lvl2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2pPr>
            <a:lvl3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3pPr>
            <a:lvl4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4pPr>
            <a:lvl5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9pPr>
          </a:lstStyle>
          <a:p>
            <a:pPr eaLnBrk="1"/>
            <a:fld id="{F7930755-A73C-4691-903E-692B7637888D}" type="slidenum">
              <a:rPr lang="de-DE">
                <a:solidFill>
                  <a:srgbClr val="000000"/>
                </a:solidFill>
                <a:latin typeface="Times New Roman" pitchFamily="16" charset="0"/>
              </a:rPr>
              <a:pPr eaLnBrk="1"/>
              <a:t>58</a:t>
            </a:fld>
            <a:endParaRPr lang="de-DE">
              <a:solidFill>
                <a:srgbClr val="000000"/>
              </a:solidFill>
              <a:latin typeface="Times New Roman" pitchFamily="16" charset="0"/>
            </a:endParaRPr>
          </a:p>
        </p:txBody>
      </p:sp>
      <p:sp>
        <p:nvSpPr>
          <p:cNvPr id="21507"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21508" name="Rectangle 2"/>
          <p:cNvSpPr txBox="1">
            <a:spLocks noGrp="1" noChangeArrowheads="1"/>
          </p:cNvSpPr>
          <p:nvPr>
            <p:ph type="body" idx="1"/>
          </p:nvPr>
        </p:nvSpPr>
        <p:spPr>
          <a:xfrm>
            <a:off x="685512" y="4343230"/>
            <a:ext cx="5486976" cy="411513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1pPr>
            <a:lvl2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2pPr>
            <a:lvl3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3pPr>
            <a:lvl4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4pPr>
            <a:lvl5pPr eaLnBrk="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Arial Unicode MS" pitchFamily="34" charset="-128"/>
                <a:cs typeface="Arial Unicode MS" pitchFamily="34" charset="-128"/>
              </a:defRPr>
            </a:lvl9pPr>
          </a:lstStyle>
          <a:p>
            <a:pPr eaLnBrk="1"/>
            <a:fld id="{5E760748-DFA0-49D1-94CD-D1D2F81077E0}" type="slidenum">
              <a:rPr lang="de-DE">
                <a:solidFill>
                  <a:srgbClr val="000000"/>
                </a:solidFill>
                <a:latin typeface="Times New Roman" pitchFamily="16" charset="0"/>
              </a:rPr>
              <a:pPr eaLnBrk="1"/>
              <a:t>59</a:t>
            </a:fld>
            <a:endParaRPr lang="de-DE">
              <a:solidFill>
                <a:srgbClr val="000000"/>
              </a:solidFill>
              <a:latin typeface="Times New Roman" pitchFamily="16" charset="0"/>
            </a:endParaRPr>
          </a:p>
        </p:txBody>
      </p:sp>
      <p:sp>
        <p:nvSpPr>
          <p:cNvPr id="22531"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22532" name="Rectangle 2"/>
          <p:cNvSpPr txBox="1">
            <a:spLocks noGrp="1" noChangeArrowheads="1"/>
          </p:cNvSpPr>
          <p:nvPr>
            <p:ph type="body" idx="1"/>
          </p:nvPr>
        </p:nvSpPr>
        <p:spPr>
          <a:xfrm>
            <a:off x="685512" y="4343230"/>
            <a:ext cx="5486976" cy="411513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629797237"/>
      </p:ext>
    </p:extLst>
  </p:cSld>
  <p:clrMapOvr>
    <a:masterClrMapping/>
  </p:clrMapOvr>
  <p:transition>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693744599"/>
      </p:ext>
    </p:extLst>
  </p:cSld>
  <p:clrMapOvr>
    <a:masterClrMapping/>
  </p:clrMapOvr>
  <p:transition>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119980763"/>
      </p:ext>
    </p:extLst>
  </p:cSld>
  <p:clrMapOvr>
    <a:masterClrMapping/>
  </p:clrMapOvr>
  <p:transition>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1585557429"/>
      </p:ext>
    </p:extLst>
  </p:cSld>
  <p:clrMapOvr>
    <a:masterClrMapping/>
  </p:clrMapOvr>
  <p:transition>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3013402415"/>
      </p:ext>
    </p:extLst>
  </p:cSld>
  <p:clrMapOvr>
    <a:masterClrMapping/>
  </p:clrMapOvr>
  <p:transition>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1090221401"/>
      </p:ext>
    </p:extLst>
  </p:cSld>
  <p:clrMapOvr>
    <a:masterClrMapping/>
  </p:clrMapOvr>
  <p:transition>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573418967"/>
      </p:ext>
    </p:extLst>
  </p:cSld>
  <p:clrMapOvr>
    <a:masterClrMapping/>
  </p:clrMapOvr>
  <p:transition>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3509982920"/>
      </p:ext>
    </p:extLst>
  </p:cSld>
  <p:clrMapOvr>
    <a:masterClrMapping/>
  </p:clrMapOvr>
  <p:transition>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869116177"/>
      </p:ext>
    </p:extLst>
  </p:cSld>
  <p:clrMapOvr>
    <a:masterClrMapping/>
  </p:clrMapOvr>
  <p:transition>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2101263895"/>
      </p:ext>
    </p:extLst>
  </p:cSld>
  <p:clrMapOvr>
    <a:masterClrMapping/>
  </p:clrMapOvr>
  <p:transition>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1120606855"/>
      </p:ext>
    </p:extLst>
  </p:cSld>
  <p:clrMapOvr>
    <a:masterClrMapping/>
  </p:clrMapOvr>
  <p:transition>
    <p:newsfla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456481" y="273629"/>
            <a:ext cx="8226720" cy="1143480"/>
          </a:xfrm>
        </p:spPr>
        <p:txBody>
          <a:bodyPr/>
          <a:lstStyle/>
          <a:p>
            <a:r>
              <a:rPr lang="it-IT" smtClean="0"/>
              <a:t>Fare clic per modificare lo stile del titolo</a:t>
            </a:r>
            <a:endParaRPr lang="it-IT"/>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C7C8BB14-C073-46C3-9624-CB907851BF10}" type="slidenum">
              <a:rPr lang="en-US"/>
              <a:pPr>
                <a:defRPr/>
              </a:pPr>
              <a:t>‹N›</a:t>
            </a:fld>
            <a:endParaRPr lang="en-US"/>
          </a:p>
        </p:txBody>
      </p:sp>
    </p:spTree>
    <p:extLst>
      <p:ext uri="{BB962C8B-B14F-4D97-AF65-F5344CB8AC3E}">
        <p14:creationId xmlns:p14="http://schemas.microsoft.com/office/powerpoint/2010/main" xmlns="" val="3805778076"/>
      </p:ext>
    </p:extLst>
  </p:cSld>
  <p:clrMapOvr>
    <a:masterClrMapping/>
  </p:clrMapOvr>
  <p:transition>
    <p:newsfla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5" name="Segnaposto piè di pagina 4"/>
          <p:cNvSpPr>
            <a:spLocks noGrp="1"/>
          </p:cNvSpPr>
          <p:nvPr>
            <p:ph type="ftr" sz="quarter" idx="11"/>
          </p:nvPr>
        </p:nvSpPr>
        <p:spPr/>
        <p:txBody>
          <a:bodyPr/>
          <a:lstStyle/>
          <a:p>
            <a:endParaRPr lang="it-IT">
              <a:solidFill>
                <a:srgbClr val="FFFFFF">
                  <a:tint val="75000"/>
                </a:srgbClr>
              </a:solidFill>
            </a:endParaRPr>
          </a:p>
        </p:txBody>
      </p:sp>
      <p:sp>
        <p:nvSpPr>
          <p:cNvPr id="6" name="Segnaposto numero diapositiva 5"/>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2199104531"/>
      </p:ext>
    </p:extLst>
  </p:cSld>
  <p:clrMapOvr>
    <a:masterClrMapping/>
  </p:clrMapOvr>
  <p:transition>
    <p:newsfla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5" name="Segnaposto piè di pagina 4"/>
          <p:cNvSpPr>
            <a:spLocks noGrp="1"/>
          </p:cNvSpPr>
          <p:nvPr>
            <p:ph type="ftr" sz="quarter" idx="11"/>
          </p:nvPr>
        </p:nvSpPr>
        <p:spPr/>
        <p:txBody>
          <a:bodyPr/>
          <a:lstStyle/>
          <a:p>
            <a:endParaRPr lang="it-IT">
              <a:solidFill>
                <a:srgbClr val="FFFFFF">
                  <a:tint val="75000"/>
                </a:srgbClr>
              </a:solidFill>
            </a:endParaRPr>
          </a:p>
        </p:txBody>
      </p:sp>
      <p:sp>
        <p:nvSpPr>
          <p:cNvPr id="6" name="Segnaposto numero diapositiva 5"/>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3173057517"/>
      </p:ext>
    </p:extLst>
  </p:cSld>
  <p:clrMapOvr>
    <a:masterClrMapping/>
  </p:clrMapOvr>
  <p:transition>
    <p:newsfla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5" name="Segnaposto piè di pagina 4"/>
          <p:cNvSpPr>
            <a:spLocks noGrp="1"/>
          </p:cNvSpPr>
          <p:nvPr>
            <p:ph type="ftr" sz="quarter" idx="11"/>
          </p:nvPr>
        </p:nvSpPr>
        <p:spPr/>
        <p:txBody>
          <a:bodyPr/>
          <a:lstStyle/>
          <a:p>
            <a:endParaRPr lang="it-IT">
              <a:solidFill>
                <a:srgbClr val="FFFFFF">
                  <a:tint val="75000"/>
                </a:srgbClr>
              </a:solidFill>
            </a:endParaRPr>
          </a:p>
        </p:txBody>
      </p:sp>
      <p:sp>
        <p:nvSpPr>
          <p:cNvPr id="6" name="Segnaposto numero diapositiva 5"/>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4186470883"/>
      </p:ext>
    </p:extLst>
  </p:cSld>
  <p:clrMapOvr>
    <a:masterClrMapping/>
  </p:clrMapOvr>
  <p:transition>
    <p:newsfla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6" name="Segnaposto piè di pagina 5"/>
          <p:cNvSpPr>
            <a:spLocks noGrp="1"/>
          </p:cNvSpPr>
          <p:nvPr>
            <p:ph type="ftr" sz="quarter" idx="11"/>
          </p:nvPr>
        </p:nvSpPr>
        <p:spPr/>
        <p:txBody>
          <a:bodyPr/>
          <a:lstStyle/>
          <a:p>
            <a:endParaRPr lang="it-IT">
              <a:solidFill>
                <a:srgbClr val="FFFFFF">
                  <a:tint val="75000"/>
                </a:srgbClr>
              </a:solidFill>
            </a:endParaRPr>
          </a:p>
        </p:txBody>
      </p:sp>
      <p:sp>
        <p:nvSpPr>
          <p:cNvPr id="7" name="Segnaposto numero diapositiva 6"/>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2901907871"/>
      </p:ext>
    </p:extLst>
  </p:cSld>
  <p:clrMapOvr>
    <a:masterClrMapping/>
  </p:clrMapOvr>
  <p:transition>
    <p:newsflash/>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8" name="Segnaposto piè di pagina 7"/>
          <p:cNvSpPr>
            <a:spLocks noGrp="1"/>
          </p:cNvSpPr>
          <p:nvPr>
            <p:ph type="ftr" sz="quarter" idx="11"/>
          </p:nvPr>
        </p:nvSpPr>
        <p:spPr/>
        <p:txBody>
          <a:bodyPr/>
          <a:lstStyle/>
          <a:p>
            <a:endParaRPr lang="it-IT">
              <a:solidFill>
                <a:srgbClr val="FFFFFF">
                  <a:tint val="75000"/>
                </a:srgbClr>
              </a:solidFill>
            </a:endParaRPr>
          </a:p>
        </p:txBody>
      </p:sp>
      <p:sp>
        <p:nvSpPr>
          <p:cNvPr id="9" name="Segnaposto numero diapositiva 8"/>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1265141845"/>
      </p:ext>
    </p:extLst>
  </p:cSld>
  <p:clrMapOvr>
    <a:masterClrMapping/>
  </p:clrMapOvr>
  <p:transition>
    <p:newsfla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4" name="Segnaposto piè di pagina 3"/>
          <p:cNvSpPr>
            <a:spLocks noGrp="1"/>
          </p:cNvSpPr>
          <p:nvPr>
            <p:ph type="ftr" sz="quarter" idx="11"/>
          </p:nvPr>
        </p:nvSpPr>
        <p:spPr/>
        <p:txBody>
          <a:bodyPr/>
          <a:lstStyle/>
          <a:p>
            <a:endParaRPr lang="it-IT">
              <a:solidFill>
                <a:srgbClr val="FFFFFF">
                  <a:tint val="75000"/>
                </a:srgbClr>
              </a:solidFill>
            </a:endParaRPr>
          </a:p>
        </p:txBody>
      </p:sp>
      <p:sp>
        <p:nvSpPr>
          <p:cNvPr id="5" name="Segnaposto numero diapositiva 4"/>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1695039023"/>
      </p:ext>
    </p:extLst>
  </p:cSld>
  <p:clrMapOvr>
    <a:masterClrMapping/>
  </p:clrMapOvr>
  <p:transition>
    <p:newsflash/>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3" name="Segnaposto piè di pagina 2"/>
          <p:cNvSpPr>
            <a:spLocks noGrp="1"/>
          </p:cNvSpPr>
          <p:nvPr>
            <p:ph type="ftr" sz="quarter" idx="11"/>
          </p:nvPr>
        </p:nvSpPr>
        <p:spPr/>
        <p:txBody>
          <a:bodyPr/>
          <a:lstStyle/>
          <a:p>
            <a:endParaRPr lang="it-IT">
              <a:solidFill>
                <a:srgbClr val="FFFFFF">
                  <a:tint val="75000"/>
                </a:srgbClr>
              </a:solidFill>
            </a:endParaRPr>
          </a:p>
        </p:txBody>
      </p:sp>
      <p:sp>
        <p:nvSpPr>
          <p:cNvPr id="4" name="Segnaposto numero diapositiva 3"/>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3099547102"/>
      </p:ext>
    </p:extLst>
  </p:cSld>
  <p:clrMapOvr>
    <a:masterClrMapping/>
  </p:clrMapOvr>
  <p:transition>
    <p:newsflash/>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6" name="Segnaposto piè di pagina 5"/>
          <p:cNvSpPr>
            <a:spLocks noGrp="1"/>
          </p:cNvSpPr>
          <p:nvPr>
            <p:ph type="ftr" sz="quarter" idx="11"/>
          </p:nvPr>
        </p:nvSpPr>
        <p:spPr/>
        <p:txBody>
          <a:bodyPr/>
          <a:lstStyle/>
          <a:p>
            <a:endParaRPr lang="it-IT">
              <a:solidFill>
                <a:srgbClr val="FFFFFF">
                  <a:tint val="75000"/>
                </a:srgbClr>
              </a:solidFill>
            </a:endParaRPr>
          </a:p>
        </p:txBody>
      </p:sp>
      <p:sp>
        <p:nvSpPr>
          <p:cNvPr id="7" name="Segnaposto numero diapositiva 6"/>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1961694631"/>
      </p:ext>
    </p:extLst>
  </p:cSld>
  <p:clrMapOvr>
    <a:masterClrMapping/>
  </p:clrMapOvr>
  <p:transition>
    <p:newsfla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6" name="Segnaposto piè di pagina 5"/>
          <p:cNvSpPr>
            <a:spLocks noGrp="1"/>
          </p:cNvSpPr>
          <p:nvPr>
            <p:ph type="ftr" sz="quarter" idx="11"/>
          </p:nvPr>
        </p:nvSpPr>
        <p:spPr/>
        <p:txBody>
          <a:bodyPr/>
          <a:lstStyle/>
          <a:p>
            <a:endParaRPr lang="it-IT">
              <a:solidFill>
                <a:srgbClr val="FFFFFF">
                  <a:tint val="75000"/>
                </a:srgbClr>
              </a:solidFill>
            </a:endParaRPr>
          </a:p>
        </p:txBody>
      </p:sp>
      <p:sp>
        <p:nvSpPr>
          <p:cNvPr id="7" name="Segnaposto numero diapositiva 6"/>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4270360564"/>
      </p:ext>
    </p:extLst>
  </p:cSld>
  <p:clrMapOvr>
    <a:masterClrMapping/>
  </p:clrMapOvr>
  <p:transition>
    <p:newsfla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5" name="Segnaposto piè di pagina 4"/>
          <p:cNvSpPr>
            <a:spLocks noGrp="1"/>
          </p:cNvSpPr>
          <p:nvPr>
            <p:ph type="ftr" sz="quarter" idx="11"/>
          </p:nvPr>
        </p:nvSpPr>
        <p:spPr/>
        <p:txBody>
          <a:bodyPr/>
          <a:lstStyle/>
          <a:p>
            <a:endParaRPr lang="it-IT">
              <a:solidFill>
                <a:srgbClr val="FFFFFF">
                  <a:tint val="75000"/>
                </a:srgbClr>
              </a:solidFill>
            </a:endParaRPr>
          </a:p>
        </p:txBody>
      </p:sp>
      <p:sp>
        <p:nvSpPr>
          <p:cNvPr id="6" name="Segnaposto numero diapositiva 5"/>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1051907625"/>
      </p:ext>
    </p:extLst>
  </p:cSld>
  <p:clrMapOvr>
    <a:masterClrMapping/>
  </p:clrMapOvr>
  <p:transition>
    <p:newsfla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5" name="Segnaposto piè di pagina 4"/>
          <p:cNvSpPr>
            <a:spLocks noGrp="1"/>
          </p:cNvSpPr>
          <p:nvPr>
            <p:ph type="ftr" sz="quarter" idx="11"/>
          </p:nvPr>
        </p:nvSpPr>
        <p:spPr/>
        <p:txBody>
          <a:bodyPr/>
          <a:lstStyle/>
          <a:p>
            <a:endParaRPr lang="it-IT">
              <a:solidFill>
                <a:srgbClr val="FFFFFF">
                  <a:tint val="75000"/>
                </a:srgbClr>
              </a:solidFill>
            </a:endParaRPr>
          </a:p>
        </p:txBody>
      </p:sp>
      <p:sp>
        <p:nvSpPr>
          <p:cNvPr id="6" name="Segnaposto numero diapositiva 5"/>
          <p:cNvSpPr>
            <a:spLocks noGrp="1"/>
          </p:cNvSpPr>
          <p:nvPr>
            <p:ph type="sldNum" sz="quarter" idx="12"/>
          </p:nvPr>
        </p:nvSpPr>
        <p:spPr/>
        <p:txBody>
          <a:body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676046898"/>
      </p:ext>
    </p:extLst>
  </p:cSld>
  <p:clrMapOvr>
    <a:masterClrMapping/>
  </p:clrMapOvr>
  <p:transition>
    <p:newsfla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E8EF7B23-B7B5-4C12-9C45-2CF75C442195}"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3350494568"/>
      </p:ext>
    </p:extLst>
  </p:cSld>
  <p:clrMapOvr>
    <a:masterClrMapping/>
  </p:clrMapOvr>
  <p:transition>
    <p:newsfla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ABF067F-FA31-4A00-A8E2-27F3E15FD275}"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3540650505"/>
      </p:ext>
    </p:extLst>
  </p:cSld>
  <p:clrMapOvr>
    <a:masterClrMapping/>
  </p:clrMapOvr>
  <p:transition>
    <p:newsfla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DADE6DAC-B3C1-422C-B94D-AA2C4E866F5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3498848843"/>
      </p:ext>
    </p:extLst>
  </p:cSld>
  <p:clrMapOvr>
    <a:masterClrMapping/>
  </p:clrMapOvr>
  <p:transition>
    <p:newsfla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F15E41F7-D1EF-43C3-99B5-1941740D352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4096188143"/>
      </p:ext>
    </p:extLst>
  </p:cSld>
  <p:clrMapOvr>
    <a:masterClrMapping/>
  </p:clrMapOvr>
  <p:transition>
    <p:newsfla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66130DFE-A166-4B51-8DDE-8A753E75922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160035433"/>
      </p:ext>
    </p:extLst>
  </p:cSld>
  <p:clrMapOvr>
    <a:masterClrMapping/>
  </p:clrMapOvr>
  <p:transition>
    <p:newsfla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2FABB61C-61B5-41AF-AE34-EF92A78BBED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1543782745"/>
      </p:ext>
    </p:extLst>
  </p:cSld>
  <p:clrMapOvr>
    <a:masterClrMapping/>
  </p:clrMapOvr>
  <p:transition>
    <p:newsflash/>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5C860C2D-22C5-4B85-8868-8C5A7789746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1183145195"/>
      </p:ext>
    </p:extLst>
  </p:cSld>
  <p:clrMapOvr>
    <a:masterClrMapping/>
  </p:clrMapOvr>
  <p:transition>
    <p:newsflash/>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A9681EA7-E62F-4645-924C-B8631995EFF0}"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227413652"/>
      </p:ext>
    </p:extLst>
  </p:cSld>
  <p:clrMapOvr>
    <a:masterClrMapping/>
  </p:clrMapOvr>
  <p:transition>
    <p:newsflash/>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7C680524-EF4C-44BD-A6FA-40B350482BB8}"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3715968087"/>
      </p:ext>
    </p:extLst>
  </p:cSld>
  <p:clrMapOvr>
    <a:masterClrMapping/>
  </p:clrMapOvr>
  <p:transition>
    <p:newsflash/>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94FCDC78-0AF8-473B-99E7-755C5A346CE2}"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845615810"/>
      </p:ext>
    </p:extLst>
  </p:cSld>
  <p:clrMapOvr>
    <a:masterClrMapping/>
  </p:clrMapOvr>
  <p:transition>
    <p:newsflash/>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5F027C88-AEBC-4875-A915-29FADA1D2AD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4043003393"/>
      </p:ext>
    </p:extLst>
  </p:cSld>
  <p:clrMapOvr>
    <a:masterClrMapping/>
  </p:clrMapOvr>
  <p:transition>
    <p:newsflash/>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57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contenuto 5"/>
          <p:cNvSpPr>
            <a:spLocks noGrp="1"/>
          </p:cNvSpPr>
          <p:nvPr>
            <p:ph sz="quarter" idx="4"/>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a:xfrm>
            <a:off x="6553200" y="6245225"/>
            <a:ext cx="2133600" cy="476250"/>
          </a:xfrm>
        </p:spPr>
        <p:txBody>
          <a:bodyPr/>
          <a:lstStyle>
            <a:lvl1pPr>
              <a:defRPr/>
            </a:lvl1pPr>
          </a:lstStyle>
          <a:p>
            <a:fld id="{1A9C3212-8002-4CA2-9CD4-ED10BF5EA84E}"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xmlns="" val="2789032764"/>
      </p:ext>
    </p:extLst>
  </p:cSld>
  <p:clrMapOvr>
    <a:masterClrMapping/>
  </p:clrMapOvr>
  <p:transition>
    <p:newsflash/>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0242" name="Group 2"/>
          <p:cNvGrpSpPr>
            <a:grpSpLocks/>
          </p:cNvGrpSpPr>
          <p:nvPr/>
        </p:nvGrpSpPr>
        <p:grpSpPr bwMode="auto">
          <a:xfrm>
            <a:off x="0" y="3902075"/>
            <a:ext cx="3400425" cy="2949575"/>
            <a:chOff x="0" y="2458"/>
            <a:chExt cx="2142" cy="1858"/>
          </a:xfrm>
        </p:grpSpPr>
        <p:sp>
          <p:nvSpPr>
            <p:cNvPr id="10243" name="Freeform 3"/>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base">
                <a:spcBef>
                  <a:spcPct val="0"/>
                </a:spcBef>
                <a:spcAft>
                  <a:spcPct val="0"/>
                </a:spcAft>
              </a:pPr>
              <a:endParaRPr lang="it-IT">
                <a:solidFill>
                  <a:srgbClr val="FFFFFF"/>
                </a:solidFill>
              </a:endParaRPr>
            </a:p>
          </p:txBody>
        </p:sp>
        <p:sp>
          <p:nvSpPr>
            <p:cNvPr id="10244" name="Freeform 4"/>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base">
                <a:spcBef>
                  <a:spcPct val="0"/>
                </a:spcBef>
                <a:spcAft>
                  <a:spcPct val="0"/>
                </a:spcAft>
              </a:pPr>
              <a:endParaRPr lang="it-IT">
                <a:solidFill>
                  <a:srgbClr val="FFFFFF"/>
                </a:solidFill>
              </a:endParaRPr>
            </a:p>
          </p:txBody>
        </p:sp>
        <p:sp>
          <p:nvSpPr>
            <p:cNvPr id="10245" name="Freeform 5"/>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base">
                <a:spcBef>
                  <a:spcPct val="0"/>
                </a:spcBef>
                <a:spcAft>
                  <a:spcPct val="0"/>
                </a:spcAft>
              </a:pPr>
              <a:endParaRPr lang="it-IT">
                <a:solidFill>
                  <a:srgbClr val="FFFFFF"/>
                </a:solidFill>
              </a:endParaRPr>
            </a:p>
          </p:txBody>
        </p:sp>
        <p:sp>
          <p:nvSpPr>
            <p:cNvPr id="10246" name="Freeform 6"/>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base">
                <a:spcBef>
                  <a:spcPct val="0"/>
                </a:spcBef>
                <a:spcAft>
                  <a:spcPct val="0"/>
                </a:spcAft>
              </a:pPr>
              <a:endParaRPr lang="it-IT">
                <a:solidFill>
                  <a:srgbClr val="FFFFFF"/>
                </a:solidFill>
              </a:endParaRPr>
            </a:p>
          </p:txBody>
        </p:sp>
        <p:sp>
          <p:nvSpPr>
            <p:cNvPr id="10247"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fontAlgn="base">
                <a:spcBef>
                  <a:spcPct val="0"/>
                </a:spcBef>
                <a:spcAft>
                  <a:spcPct val="0"/>
                </a:spcAft>
              </a:pPr>
              <a:endParaRPr lang="it-IT">
                <a:solidFill>
                  <a:srgbClr val="FFFFFF"/>
                </a:solidFill>
              </a:endParaRPr>
            </a:p>
          </p:txBody>
        </p:sp>
        <p:sp>
          <p:nvSpPr>
            <p:cNvPr id="10248"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fontAlgn="base">
                <a:spcBef>
                  <a:spcPct val="0"/>
                </a:spcBef>
                <a:spcAft>
                  <a:spcPct val="0"/>
                </a:spcAft>
              </a:pPr>
              <a:endParaRPr lang="it-IT">
                <a:solidFill>
                  <a:srgbClr val="FFFFFF"/>
                </a:solidFill>
              </a:endParaRPr>
            </a:p>
          </p:txBody>
        </p:sp>
        <p:sp>
          <p:nvSpPr>
            <p:cNvPr id="10249"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fontAlgn="base">
                <a:spcBef>
                  <a:spcPct val="0"/>
                </a:spcBef>
                <a:spcAft>
                  <a:spcPct val="0"/>
                </a:spcAft>
              </a:pPr>
              <a:endParaRPr lang="it-IT">
                <a:solidFill>
                  <a:srgbClr val="FFFFFF"/>
                </a:solidFill>
              </a:endParaRPr>
            </a:p>
          </p:txBody>
        </p:sp>
      </p:grpSp>
      <p:sp>
        <p:nvSpPr>
          <p:cNvPr id="10250" name="Rectangle 10"/>
          <p:cNvSpPr>
            <a:spLocks noGrp="1" noChangeArrowheads="1"/>
          </p:cNvSpPr>
          <p:nvPr>
            <p:ph type="ctrTitle" sz="quarter"/>
          </p:nvPr>
        </p:nvSpPr>
        <p:spPr>
          <a:xfrm>
            <a:off x="685800" y="1873250"/>
            <a:ext cx="7772400" cy="1555750"/>
          </a:xfrm>
        </p:spPr>
        <p:txBody>
          <a:bodyPr/>
          <a:lstStyle>
            <a:lvl1pPr>
              <a:defRPr sz="4800"/>
            </a:lvl1pPr>
          </a:lstStyle>
          <a:p>
            <a:pPr lvl="0"/>
            <a:r>
              <a:rPr lang="it-IT" noProof="0" smtClean="0"/>
              <a:t>Fare clic per modificare lo stile del titolo</a:t>
            </a:r>
          </a:p>
        </p:txBody>
      </p:sp>
      <p:sp>
        <p:nvSpPr>
          <p:cNvPr id="10251" name="Rectangle 11"/>
          <p:cNvSpPr>
            <a:spLocks noGrp="1" noChangeArrowheads="1"/>
          </p:cNvSpPr>
          <p:nvPr>
            <p:ph type="subTitle" sz="quarter" idx="1"/>
          </p:nvPr>
        </p:nvSpPr>
        <p:spPr>
          <a:xfrm>
            <a:off x="1371600" y="3886200"/>
            <a:ext cx="6400800" cy="1752600"/>
          </a:xfrm>
        </p:spPr>
        <p:txBody>
          <a:bodyPr/>
          <a:lstStyle>
            <a:lvl1pPr marL="0" indent="0" algn="ctr">
              <a:buFont typeface="Wingdings" charset="2"/>
              <a:buNone/>
              <a:defRPr/>
            </a:lvl1pPr>
          </a:lstStyle>
          <a:p>
            <a:pPr lvl="0"/>
            <a:r>
              <a:rPr lang="it-IT" noProof="0" smtClean="0"/>
              <a:t>Fare clic per modificare lo stile del sottotitolo dello schema</a:t>
            </a:r>
          </a:p>
        </p:txBody>
      </p:sp>
      <p:sp>
        <p:nvSpPr>
          <p:cNvPr id="10252" name="Rectangle 12"/>
          <p:cNvSpPr>
            <a:spLocks noGrp="1" noChangeArrowheads="1"/>
          </p:cNvSpPr>
          <p:nvPr>
            <p:ph type="dt" sz="quarter" idx="2"/>
          </p:nvPr>
        </p:nvSpPr>
        <p:spPr/>
        <p:txBody>
          <a:bodyPr/>
          <a:lstStyle>
            <a:lvl1pPr>
              <a:defRPr/>
            </a:lvl1pPr>
          </a:lstStyle>
          <a:p>
            <a:endParaRPr lang="it-IT">
              <a:solidFill>
                <a:srgbClr val="FFFFFF"/>
              </a:solidFill>
            </a:endParaRPr>
          </a:p>
        </p:txBody>
      </p:sp>
      <p:sp>
        <p:nvSpPr>
          <p:cNvPr id="10253" name="Rectangle 13"/>
          <p:cNvSpPr>
            <a:spLocks noGrp="1" noChangeArrowheads="1"/>
          </p:cNvSpPr>
          <p:nvPr>
            <p:ph type="ftr" sz="quarter" idx="3"/>
          </p:nvPr>
        </p:nvSpPr>
        <p:spPr/>
        <p:txBody>
          <a:bodyPr/>
          <a:lstStyle>
            <a:lvl1pPr>
              <a:defRPr/>
            </a:lvl1pPr>
          </a:lstStyle>
          <a:p>
            <a:endParaRPr lang="it-IT">
              <a:solidFill>
                <a:srgbClr val="FFFFFF"/>
              </a:solidFill>
            </a:endParaRPr>
          </a:p>
        </p:txBody>
      </p:sp>
      <p:sp>
        <p:nvSpPr>
          <p:cNvPr id="10254" name="Rectangle 14"/>
          <p:cNvSpPr>
            <a:spLocks noGrp="1" noChangeArrowheads="1"/>
          </p:cNvSpPr>
          <p:nvPr>
            <p:ph type="sldNum" sz="quarter" idx="4"/>
          </p:nvPr>
        </p:nvSpPr>
        <p:spPr/>
        <p:txBody>
          <a:bodyPr/>
          <a:lstStyle>
            <a:lvl1pPr>
              <a:defRPr/>
            </a:lvl1pPr>
          </a:lstStyle>
          <a:p>
            <a:fld id="{BFDFA2AB-FF85-4904-8C77-7D79A4084505}"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1779344811"/>
      </p:ext>
    </p:extLst>
  </p:cSld>
  <p:clrMapOvr>
    <a:masterClrMapping/>
  </p:clrMapOvr>
  <p:transition>
    <p:newsflash/>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7A1A4B00-193B-4237-BCDB-1A9EBC584D8D}"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2207441469"/>
      </p:ext>
    </p:extLst>
  </p:cSld>
  <p:clrMapOvr>
    <a:masterClrMapping/>
  </p:clrMapOvr>
  <p:transition>
    <p:newsflash/>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75DDF4EE-B96D-48A9-B0A5-AEE4D3C35648}"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1593617435"/>
      </p:ext>
    </p:extLst>
  </p:cSld>
  <p:clrMapOvr>
    <a:masterClrMapping/>
  </p:clrMapOvr>
  <p:transition>
    <p:newsflash/>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solidFill>
                <a:srgbClr val="FFFFFF"/>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FFFFFF"/>
              </a:solidFill>
            </a:endParaRPr>
          </a:p>
        </p:txBody>
      </p:sp>
      <p:sp>
        <p:nvSpPr>
          <p:cNvPr id="7" name="Segnaposto numero diapositiva 6"/>
          <p:cNvSpPr>
            <a:spLocks noGrp="1"/>
          </p:cNvSpPr>
          <p:nvPr>
            <p:ph type="sldNum" sz="quarter" idx="12"/>
          </p:nvPr>
        </p:nvSpPr>
        <p:spPr/>
        <p:txBody>
          <a:bodyPr/>
          <a:lstStyle>
            <a:lvl1pPr>
              <a:defRPr/>
            </a:lvl1pPr>
          </a:lstStyle>
          <a:p>
            <a:fld id="{D6F6AF93-C6B9-4392-8748-9B7A578DFAAE}"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452323961"/>
      </p:ext>
    </p:extLst>
  </p:cSld>
  <p:clrMapOvr>
    <a:masterClrMapping/>
  </p:clrMapOvr>
  <p:transition>
    <p:newsflash/>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solidFill>
                <a:srgbClr val="FFFFFF"/>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FFFFFF"/>
              </a:solidFill>
            </a:endParaRPr>
          </a:p>
        </p:txBody>
      </p:sp>
      <p:sp>
        <p:nvSpPr>
          <p:cNvPr id="9" name="Segnaposto numero diapositiva 8"/>
          <p:cNvSpPr>
            <a:spLocks noGrp="1"/>
          </p:cNvSpPr>
          <p:nvPr>
            <p:ph type="sldNum" sz="quarter" idx="12"/>
          </p:nvPr>
        </p:nvSpPr>
        <p:spPr/>
        <p:txBody>
          <a:bodyPr/>
          <a:lstStyle>
            <a:lvl1pPr>
              <a:defRPr/>
            </a:lvl1pPr>
          </a:lstStyle>
          <a:p>
            <a:fld id="{DF59C0F4-CE2D-42DC-AF4B-EAFC6B6971A8}"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2152030261"/>
      </p:ext>
    </p:extLst>
  </p:cSld>
  <p:clrMapOvr>
    <a:masterClrMapping/>
  </p:clrMapOvr>
  <p:transition>
    <p:newsflash/>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solidFill>
                <a:srgbClr val="FFFFFF"/>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FFFFFF"/>
              </a:solidFill>
            </a:endParaRPr>
          </a:p>
        </p:txBody>
      </p:sp>
      <p:sp>
        <p:nvSpPr>
          <p:cNvPr id="5" name="Segnaposto numero diapositiva 4"/>
          <p:cNvSpPr>
            <a:spLocks noGrp="1"/>
          </p:cNvSpPr>
          <p:nvPr>
            <p:ph type="sldNum" sz="quarter" idx="12"/>
          </p:nvPr>
        </p:nvSpPr>
        <p:spPr/>
        <p:txBody>
          <a:bodyPr/>
          <a:lstStyle>
            <a:lvl1pPr>
              <a:defRPr/>
            </a:lvl1pPr>
          </a:lstStyle>
          <a:p>
            <a:fld id="{111DFB3D-064E-4601-9621-D33C7E5BF091}"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943994018"/>
      </p:ext>
    </p:extLst>
  </p:cSld>
  <p:clrMapOvr>
    <a:masterClrMapping/>
  </p:clrMapOvr>
  <p:transition>
    <p:newsflash/>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FFFFFF"/>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FFFFFF"/>
              </a:solidFill>
            </a:endParaRPr>
          </a:p>
        </p:txBody>
      </p:sp>
      <p:sp>
        <p:nvSpPr>
          <p:cNvPr id="4" name="Segnaposto numero diapositiva 3"/>
          <p:cNvSpPr>
            <a:spLocks noGrp="1"/>
          </p:cNvSpPr>
          <p:nvPr>
            <p:ph type="sldNum" sz="quarter" idx="12"/>
          </p:nvPr>
        </p:nvSpPr>
        <p:spPr/>
        <p:txBody>
          <a:bodyPr/>
          <a:lstStyle>
            <a:lvl1pPr>
              <a:defRPr/>
            </a:lvl1pPr>
          </a:lstStyle>
          <a:p>
            <a:fld id="{B33EB7FE-1194-424C-A5A3-2CDD9029A0E5}"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1999095912"/>
      </p:ext>
    </p:extLst>
  </p:cSld>
  <p:clrMapOvr>
    <a:masterClrMapping/>
  </p:clrMapOvr>
  <p:transition>
    <p:newsflash/>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FFFFFF"/>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FFFFFF"/>
              </a:solidFill>
            </a:endParaRPr>
          </a:p>
        </p:txBody>
      </p:sp>
      <p:sp>
        <p:nvSpPr>
          <p:cNvPr id="7" name="Segnaposto numero diapositiva 6"/>
          <p:cNvSpPr>
            <a:spLocks noGrp="1"/>
          </p:cNvSpPr>
          <p:nvPr>
            <p:ph type="sldNum" sz="quarter" idx="12"/>
          </p:nvPr>
        </p:nvSpPr>
        <p:spPr/>
        <p:txBody>
          <a:bodyPr/>
          <a:lstStyle>
            <a:lvl1pPr>
              <a:defRPr/>
            </a:lvl1pPr>
          </a:lstStyle>
          <a:p>
            <a:fld id="{83BAC075-0831-4FBD-B8FC-01824D6157FE}"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2471775468"/>
      </p:ext>
    </p:extLst>
  </p:cSld>
  <p:clrMapOvr>
    <a:masterClrMapping/>
  </p:clrMapOvr>
  <p:transition>
    <p:newsflash/>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FFFFFF"/>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FFFFFF"/>
              </a:solidFill>
            </a:endParaRPr>
          </a:p>
        </p:txBody>
      </p:sp>
      <p:sp>
        <p:nvSpPr>
          <p:cNvPr id="7" name="Segnaposto numero diapositiva 6"/>
          <p:cNvSpPr>
            <a:spLocks noGrp="1"/>
          </p:cNvSpPr>
          <p:nvPr>
            <p:ph type="sldNum" sz="quarter" idx="12"/>
          </p:nvPr>
        </p:nvSpPr>
        <p:spPr/>
        <p:txBody>
          <a:bodyPr/>
          <a:lstStyle>
            <a:lvl1pPr>
              <a:defRPr/>
            </a:lvl1pPr>
          </a:lstStyle>
          <a:p>
            <a:fld id="{7F8413A5-7F16-47CB-9F93-581D7D5B6276}"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225332920"/>
      </p:ext>
    </p:extLst>
  </p:cSld>
  <p:clrMapOvr>
    <a:masterClrMapping/>
  </p:clrMapOvr>
  <p:transition>
    <p:newsflash/>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3072C00B-D3E2-4BB7-B88A-1EB9D5D03545}"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4250547156"/>
      </p:ext>
    </p:extLst>
  </p:cSld>
  <p:clrMapOvr>
    <a:masterClrMapping/>
  </p:clrMapOvr>
  <p:transition>
    <p:newsflash/>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53112"/>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7813"/>
            <a:ext cx="6019800" cy="585311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5431860A-DC32-4996-A5B9-38511704E4A2}"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3605448139"/>
      </p:ext>
    </p:extLst>
  </p:cSld>
  <p:clrMapOvr>
    <a:masterClrMapping/>
  </p:clrMapOvr>
  <p:transition>
    <p:newsflash/>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OverTx" preserve="1">
  <p:cSld name="Titolo e contenuto sopra tes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7813"/>
            <a:ext cx="8229600" cy="1139825"/>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91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91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57200" y="3941763"/>
            <a:ext cx="8229600" cy="218916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5"/>
          <p:cNvSpPr>
            <a:spLocks noGrp="1"/>
          </p:cNvSpPr>
          <p:nvPr>
            <p:ph type="dt" sz="half" idx="10"/>
          </p:nvPr>
        </p:nvSpPr>
        <p:spPr>
          <a:xfrm>
            <a:off x="457200" y="6248400"/>
            <a:ext cx="2133600" cy="457200"/>
          </a:xfrm>
        </p:spPr>
        <p:txBody>
          <a:bodyPr/>
          <a:lstStyle>
            <a:lvl1pPr>
              <a:defRPr/>
            </a:lvl1pPr>
          </a:lstStyle>
          <a:p>
            <a:endParaRPr lang="it-IT">
              <a:solidFill>
                <a:srgbClr val="FFFFFF"/>
              </a:solidFill>
            </a:endParaRPr>
          </a:p>
        </p:txBody>
      </p:sp>
      <p:sp>
        <p:nvSpPr>
          <p:cNvPr id="7" name="Segnaposto piè di pagina 6"/>
          <p:cNvSpPr>
            <a:spLocks noGrp="1"/>
          </p:cNvSpPr>
          <p:nvPr>
            <p:ph type="ftr" sz="quarter" idx="11"/>
          </p:nvPr>
        </p:nvSpPr>
        <p:spPr>
          <a:xfrm>
            <a:off x="3124200" y="6248400"/>
            <a:ext cx="2895600" cy="457200"/>
          </a:xfrm>
        </p:spPr>
        <p:txBody>
          <a:bodyPr/>
          <a:lstStyle>
            <a:lvl1pPr>
              <a:defRPr/>
            </a:lvl1pPr>
          </a:lstStyle>
          <a:p>
            <a:endParaRPr lang="it-IT">
              <a:solidFill>
                <a:srgbClr val="FFFFFF"/>
              </a:solidFill>
            </a:endParaRPr>
          </a:p>
        </p:txBody>
      </p:sp>
      <p:sp>
        <p:nvSpPr>
          <p:cNvPr id="8" name="Segnaposto numero diapositiva 7"/>
          <p:cNvSpPr>
            <a:spLocks noGrp="1"/>
          </p:cNvSpPr>
          <p:nvPr>
            <p:ph type="sldNum" sz="quarter" idx="12"/>
          </p:nvPr>
        </p:nvSpPr>
        <p:spPr>
          <a:xfrm>
            <a:off x="6553200" y="6248400"/>
            <a:ext cx="2133600" cy="457200"/>
          </a:xfrm>
        </p:spPr>
        <p:txBody>
          <a:bodyPr/>
          <a:lstStyle>
            <a:lvl1pPr>
              <a:defRPr/>
            </a:lvl1pPr>
          </a:lstStyle>
          <a:p>
            <a:fld id="{BF58F282-36F3-49FF-A6F3-354F1EB897DA}"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1586702013"/>
      </p:ext>
    </p:extLst>
  </p:cSld>
  <p:clrMapOvr>
    <a:masterClrMapping/>
  </p:clrMapOvr>
  <p:transition>
    <p:newsflash/>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TwoObj" preserve="1">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7813"/>
            <a:ext cx="8229600" cy="1139825"/>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307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91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3941763"/>
            <a:ext cx="4038600" cy="218916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5"/>
          <p:cNvSpPr>
            <a:spLocks noGrp="1"/>
          </p:cNvSpPr>
          <p:nvPr>
            <p:ph type="dt" sz="half" idx="10"/>
          </p:nvPr>
        </p:nvSpPr>
        <p:spPr>
          <a:xfrm>
            <a:off x="457200" y="6248400"/>
            <a:ext cx="2133600" cy="457200"/>
          </a:xfrm>
        </p:spPr>
        <p:txBody>
          <a:bodyPr/>
          <a:lstStyle>
            <a:lvl1pPr>
              <a:defRPr/>
            </a:lvl1pPr>
          </a:lstStyle>
          <a:p>
            <a:endParaRPr lang="it-IT">
              <a:solidFill>
                <a:srgbClr val="FFFFFF"/>
              </a:solidFill>
            </a:endParaRPr>
          </a:p>
        </p:txBody>
      </p:sp>
      <p:sp>
        <p:nvSpPr>
          <p:cNvPr id="7" name="Segnaposto piè di pagina 6"/>
          <p:cNvSpPr>
            <a:spLocks noGrp="1"/>
          </p:cNvSpPr>
          <p:nvPr>
            <p:ph type="ftr" sz="quarter" idx="11"/>
          </p:nvPr>
        </p:nvSpPr>
        <p:spPr>
          <a:xfrm>
            <a:off x="3124200" y="6248400"/>
            <a:ext cx="2895600" cy="457200"/>
          </a:xfrm>
        </p:spPr>
        <p:txBody>
          <a:bodyPr/>
          <a:lstStyle>
            <a:lvl1pPr>
              <a:defRPr/>
            </a:lvl1pPr>
          </a:lstStyle>
          <a:p>
            <a:endParaRPr lang="it-IT">
              <a:solidFill>
                <a:srgbClr val="FFFFFF"/>
              </a:solidFill>
            </a:endParaRPr>
          </a:p>
        </p:txBody>
      </p:sp>
      <p:sp>
        <p:nvSpPr>
          <p:cNvPr id="8" name="Segnaposto numero diapositiva 7"/>
          <p:cNvSpPr>
            <a:spLocks noGrp="1"/>
          </p:cNvSpPr>
          <p:nvPr>
            <p:ph type="sldNum" sz="quarter" idx="12"/>
          </p:nvPr>
        </p:nvSpPr>
        <p:spPr>
          <a:xfrm>
            <a:off x="6553200" y="6248400"/>
            <a:ext cx="2133600" cy="457200"/>
          </a:xfrm>
        </p:spPr>
        <p:txBody>
          <a:bodyPr/>
          <a:lstStyle>
            <a:lvl1pPr>
              <a:defRPr/>
            </a:lvl1pPr>
          </a:lstStyle>
          <a:p>
            <a:fld id="{B04EA521-7E9D-4A84-9681-F11C51A71E9E}"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3913780435"/>
      </p:ext>
    </p:extLst>
  </p:cSld>
  <p:clrMapOvr>
    <a:masterClrMapping/>
  </p:clrMapOvr>
  <p:transition>
    <p:newsflash/>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OverObj" preserve="1">
  <p:cSld name="Titolo e testo sopra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7813"/>
            <a:ext cx="8229600" cy="1139825"/>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8229600" cy="21891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57200" y="3941763"/>
            <a:ext cx="8229600" cy="218916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457200" y="6248400"/>
            <a:ext cx="2133600" cy="457200"/>
          </a:xfrm>
        </p:spPr>
        <p:txBody>
          <a:bodyPr/>
          <a:lstStyle>
            <a:lvl1pPr>
              <a:defRPr/>
            </a:lvl1pPr>
          </a:lstStyle>
          <a:p>
            <a:endParaRPr lang="it-IT">
              <a:solidFill>
                <a:srgbClr val="FFFFFF"/>
              </a:solidFill>
            </a:endParaRPr>
          </a:p>
        </p:txBody>
      </p:sp>
      <p:sp>
        <p:nvSpPr>
          <p:cNvPr id="6" name="Segnaposto piè di pagina 5"/>
          <p:cNvSpPr>
            <a:spLocks noGrp="1"/>
          </p:cNvSpPr>
          <p:nvPr>
            <p:ph type="ftr" sz="quarter" idx="11"/>
          </p:nvPr>
        </p:nvSpPr>
        <p:spPr>
          <a:xfrm>
            <a:off x="3124200" y="6248400"/>
            <a:ext cx="2895600" cy="457200"/>
          </a:xfrm>
        </p:spPr>
        <p:txBody>
          <a:bodyPr/>
          <a:lstStyle>
            <a:lvl1pPr>
              <a:defRPr/>
            </a:lvl1pPr>
          </a:lstStyle>
          <a:p>
            <a:endParaRPr lang="it-IT">
              <a:solidFill>
                <a:srgbClr val="FFFFFF"/>
              </a:solidFill>
            </a:endParaRPr>
          </a:p>
        </p:txBody>
      </p:sp>
      <p:sp>
        <p:nvSpPr>
          <p:cNvPr id="7" name="Segnaposto numero diapositiva 6"/>
          <p:cNvSpPr>
            <a:spLocks noGrp="1"/>
          </p:cNvSpPr>
          <p:nvPr>
            <p:ph type="sldNum" sz="quarter" idx="12"/>
          </p:nvPr>
        </p:nvSpPr>
        <p:spPr>
          <a:xfrm>
            <a:off x="6553200" y="6248400"/>
            <a:ext cx="2133600" cy="457200"/>
          </a:xfrm>
        </p:spPr>
        <p:txBody>
          <a:bodyPr/>
          <a:lstStyle>
            <a:lvl1pPr>
              <a:defRPr/>
            </a:lvl1pPr>
          </a:lstStyle>
          <a:p>
            <a:fld id="{71CF00A2-2819-4962-BD91-E990016D7CE4}"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107208475"/>
      </p:ext>
    </p:extLst>
  </p:cSld>
  <p:clrMapOvr>
    <a:masterClrMapping/>
  </p:clrMapOvr>
  <p:transition>
    <p:newsflash/>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AndObj" preserve="1">
  <p:cSld name="Titolo, contenuto 2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7813"/>
            <a:ext cx="8229600" cy="1139825"/>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457200" y="1600200"/>
            <a:ext cx="4038600" cy="21891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57200" y="3941763"/>
            <a:ext cx="4038600" cy="218916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half" idx="3"/>
          </p:nvPr>
        </p:nvSpPr>
        <p:spPr>
          <a:xfrm>
            <a:off x="4648200" y="1600200"/>
            <a:ext cx="4038600" cy="45307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5"/>
          <p:cNvSpPr>
            <a:spLocks noGrp="1"/>
          </p:cNvSpPr>
          <p:nvPr>
            <p:ph type="dt" sz="half" idx="10"/>
          </p:nvPr>
        </p:nvSpPr>
        <p:spPr>
          <a:xfrm>
            <a:off x="457200" y="6248400"/>
            <a:ext cx="2133600" cy="457200"/>
          </a:xfrm>
        </p:spPr>
        <p:txBody>
          <a:bodyPr/>
          <a:lstStyle>
            <a:lvl1pPr>
              <a:defRPr/>
            </a:lvl1pPr>
          </a:lstStyle>
          <a:p>
            <a:endParaRPr lang="it-IT">
              <a:solidFill>
                <a:srgbClr val="FFFFFF"/>
              </a:solidFill>
            </a:endParaRPr>
          </a:p>
        </p:txBody>
      </p:sp>
      <p:sp>
        <p:nvSpPr>
          <p:cNvPr id="7" name="Segnaposto piè di pagina 6"/>
          <p:cNvSpPr>
            <a:spLocks noGrp="1"/>
          </p:cNvSpPr>
          <p:nvPr>
            <p:ph type="ftr" sz="quarter" idx="11"/>
          </p:nvPr>
        </p:nvSpPr>
        <p:spPr>
          <a:xfrm>
            <a:off x="3124200" y="6248400"/>
            <a:ext cx="2895600" cy="457200"/>
          </a:xfrm>
        </p:spPr>
        <p:txBody>
          <a:bodyPr/>
          <a:lstStyle>
            <a:lvl1pPr>
              <a:defRPr/>
            </a:lvl1pPr>
          </a:lstStyle>
          <a:p>
            <a:endParaRPr lang="it-IT">
              <a:solidFill>
                <a:srgbClr val="FFFFFF"/>
              </a:solidFill>
            </a:endParaRPr>
          </a:p>
        </p:txBody>
      </p:sp>
      <p:sp>
        <p:nvSpPr>
          <p:cNvPr id="8" name="Segnaposto numero diapositiva 7"/>
          <p:cNvSpPr>
            <a:spLocks noGrp="1"/>
          </p:cNvSpPr>
          <p:nvPr>
            <p:ph type="sldNum" sz="quarter" idx="12"/>
          </p:nvPr>
        </p:nvSpPr>
        <p:spPr>
          <a:xfrm>
            <a:off x="6553200" y="6248400"/>
            <a:ext cx="2133600" cy="457200"/>
          </a:xfrm>
        </p:spPr>
        <p:txBody>
          <a:bodyPr/>
          <a:lstStyle>
            <a:lvl1pPr>
              <a:defRPr/>
            </a:lvl1pPr>
          </a:lstStyle>
          <a:p>
            <a:fld id="{3C0C35F3-340A-41EA-BCF2-5A7E8CD25291}"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xmlns="" val="552103826"/>
      </p:ext>
    </p:extLst>
  </p:cSld>
  <p:clrMapOvr>
    <a:masterClrMapping/>
  </p:clrMapOvr>
  <p:transition>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theme" Target="../theme/theme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extLst>
              <a:ext uri="{BEBA8EAE-BF5A-486C-A8C5-ECC9F3942E4B}">
                <a14:imgProps xmlns:a14="http://schemas.microsoft.com/office/drawing/2010/main" xmlns="">
                  <a14:imgLayer r:embed="rId15">
                    <a14:imgEffect>
                      <a14:brightnessContrast bright="-40000" contrast="20000"/>
                    </a14:imgEffect>
                  </a14:imgLayer>
                </a14:imgProps>
              </a:ext>
            </a:extLst>
          </a:blip>
          <a:srcRect/>
          <a:stretch>
            <a:fillRect t="-8000" b="-8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B9E0D7-6686-4F16-B7E7-A54B97049A35}" type="datetimeFigureOut">
              <a:rPr lang="it-IT" smtClean="0">
                <a:solidFill>
                  <a:prstClr val="black">
                    <a:tint val="75000"/>
                  </a:prstClr>
                </a:solidFill>
              </a:rPr>
              <a:pPr/>
              <a:t>16/05/2013</a:t>
            </a:fld>
            <a:endParaRPr lang="it-IT">
              <a:solidFill>
                <a:prstClr val="black">
                  <a:tint val="75000"/>
                </a:prstClr>
              </a:solidFill>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ACA4AB-BB3E-4D4B-8F01-9214341A0167}"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xmlns="" val="11583616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newsflash/>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1000" r="-11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24D6D2-1B48-4C3C-AF07-CA8B170DECC6}" type="datetimeFigureOut">
              <a:rPr lang="it-IT" smtClean="0">
                <a:solidFill>
                  <a:srgbClr val="FFFFFF">
                    <a:tint val="75000"/>
                  </a:srgbClr>
                </a:solidFill>
              </a:rPr>
              <a:pPr/>
              <a:t>16/05/2013</a:t>
            </a:fld>
            <a:endParaRPr lang="it-IT">
              <a:solidFill>
                <a:srgbClr val="FFFFFF">
                  <a:tint val="75000"/>
                </a:srgbClr>
              </a:solidFill>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srgbClr val="FFFFFF">
                  <a:tint val="75000"/>
                </a:srgbClr>
              </a:solidFill>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AC1A39-77F4-4677-9D0F-562FE425C16F}" type="slidenum">
              <a:rPr lang="it-IT" smtClean="0">
                <a:solidFill>
                  <a:srgbClr val="FFFFFF">
                    <a:tint val="75000"/>
                  </a:srgbClr>
                </a:solidFill>
              </a:rPr>
              <a:pPr/>
              <a:t>‹N›</a:t>
            </a:fld>
            <a:endParaRPr lang="it-IT">
              <a:solidFill>
                <a:srgbClr val="FFFFFF">
                  <a:tint val="75000"/>
                </a:srgbClr>
              </a:solidFill>
            </a:endParaRPr>
          </a:p>
        </p:txBody>
      </p:sp>
    </p:spTree>
    <p:extLst>
      <p:ext uri="{BB962C8B-B14F-4D97-AF65-F5344CB8AC3E}">
        <p14:creationId xmlns:p14="http://schemas.microsoft.com/office/powerpoint/2010/main" xmlns="" val="24012785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newsflash/>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it-IT">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it-IT">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FCB4323E-9FB4-4A70-BCDD-AC1E6E22D9AF}" type="slidenum">
              <a:rPr lang="it-IT">
                <a:solidFill>
                  <a:srgbClr val="000000"/>
                </a:solidFill>
              </a:rPr>
              <a:pPr fontAlgn="base">
                <a:spcBef>
                  <a:spcPct val="0"/>
                </a:spcBef>
                <a:spcAft>
                  <a:spcPct val="0"/>
                </a:spcAft>
              </a:pPr>
              <a:t>‹N›</a:t>
            </a:fld>
            <a:endParaRPr lang="it-IT">
              <a:solidFill>
                <a:srgbClr val="000000"/>
              </a:solidFill>
            </a:endParaRPr>
          </a:p>
        </p:txBody>
      </p:sp>
    </p:spTree>
    <p:extLst>
      <p:ext uri="{BB962C8B-B14F-4D97-AF65-F5344CB8AC3E}">
        <p14:creationId xmlns:p14="http://schemas.microsoft.com/office/powerpoint/2010/main" xmlns="" val="427988942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ransition>
    <p:newsflash/>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218" name="Group 2"/>
          <p:cNvGrpSpPr>
            <a:grpSpLocks/>
          </p:cNvGrpSpPr>
          <p:nvPr/>
        </p:nvGrpSpPr>
        <p:grpSpPr bwMode="auto">
          <a:xfrm>
            <a:off x="0" y="3902075"/>
            <a:ext cx="3400425" cy="2949575"/>
            <a:chOff x="0" y="2458"/>
            <a:chExt cx="2142" cy="1858"/>
          </a:xfrm>
        </p:grpSpPr>
        <p:sp>
          <p:nvSpPr>
            <p:cNvPr id="9219" name="Freeform 3"/>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base">
                <a:spcBef>
                  <a:spcPct val="0"/>
                </a:spcBef>
                <a:spcAft>
                  <a:spcPct val="0"/>
                </a:spcAft>
              </a:pPr>
              <a:endParaRPr lang="it-IT">
                <a:solidFill>
                  <a:srgbClr val="FFFFFF"/>
                </a:solidFill>
              </a:endParaRPr>
            </a:p>
          </p:txBody>
        </p:sp>
        <p:sp>
          <p:nvSpPr>
            <p:cNvPr id="9220" name="Freeform 4"/>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base">
                <a:spcBef>
                  <a:spcPct val="0"/>
                </a:spcBef>
                <a:spcAft>
                  <a:spcPct val="0"/>
                </a:spcAft>
              </a:pPr>
              <a:endParaRPr lang="it-IT">
                <a:solidFill>
                  <a:srgbClr val="FFFFFF"/>
                </a:solidFill>
              </a:endParaRPr>
            </a:p>
          </p:txBody>
        </p:sp>
        <p:sp>
          <p:nvSpPr>
            <p:cNvPr id="9221" name="Freeform 5"/>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base">
                <a:spcBef>
                  <a:spcPct val="0"/>
                </a:spcBef>
                <a:spcAft>
                  <a:spcPct val="0"/>
                </a:spcAft>
              </a:pPr>
              <a:endParaRPr lang="it-IT">
                <a:solidFill>
                  <a:srgbClr val="FFFFFF"/>
                </a:solidFill>
              </a:endParaRPr>
            </a:p>
          </p:txBody>
        </p:sp>
        <p:sp>
          <p:nvSpPr>
            <p:cNvPr id="9222" name="Freeform 6"/>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base">
                <a:spcBef>
                  <a:spcPct val="0"/>
                </a:spcBef>
                <a:spcAft>
                  <a:spcPct val="0"/>
                </a:spcAft>
              </a:pPr>
              <a:endParaRPr lang="it-IT">
                <a:solidFill>
                  <a:srgbClr val="FFFFFF"/>
                </a:solidFill>
              </a:endParaRPr>
            </a:p>
          </p:txBody>
        </p:sp>
        <p:sp>
          <p:nvSpPr>
            <p:cNvPr id="922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fontAlgn="base">
                <a:spcBef>
                  <a:spcPct val="0"/>
                </a:spcBef>
                <a:spcAft>
                  <a:spcPct val="0"/>
                </a:spcAft>
              </a:pPr>
              <a:endParaRPr lang="it-IT">
                <a:solidFill>
                  <a:srgbClr val="FFFFFF"/>
                </a:solidFill>
              </a:endParaRPr>
            </a:p>
          </p:txBody>
        </p:sp>
        <p:sp>
          <p:nvSpPr>
            <p:cNvPr id="922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fontAlgn="base">
                <a:spcBef>
                  <a:spcPct val="0"/>
                </a:spcBef>
                <a:spcAft>
                  <a:spcPct val="0"/>
                </a:spcAft>
              </a:pPr>
              <a:endParaRPr lang="it-IT">
                <a:solidFill>
                  <a:srgbClr val="FFFFFF"/>
                </a:solidFill>
              </a:endParaRPr>
            </a:p>
          </p:txBody>
        </p:sp>
        <p:sp>
          <p:nvSpPr>
            <p:cNvPr id="922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fontAlgn="base">
                <a:spcBef>
                  <a:spcPct val="0"/>
                </a:spcBef>
                <a:spcAft>
                  <a:spcPct val="0"/>
                </a:spcAft>
              </a:pPr>
              <a:endParaRPr lang="it-IT">
                <a:solidFill>
                  <a:srgbClr val="FFFFFF"/>
                </a:solidFill>
              </a:endParaRPr>
            </a:p>
          </p:txBody>
        </p:sp>
      </p:grpSp>
      <p:sp>
        <p:nvSpPr>
          <p:cNvPr id="9226" name="Rectangle 10"/>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it-IT" smtClean="0"/>
              <a:t>Fare clic per modificare lo stile del titolo</a:t>
            </a:r>
          </a:p>
        </p:txBody>
      </p:sp>
      <p:sp>
        <p:nvSpPr>
          <p:cNvPr id="9227" name="Rectangle 11"/>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9228" name="Rectangle 12"/>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10199"/>
                  </a:outerShdw>
                </a:effectLst>
              </a:defRPr>
            </a:lvl1pPr>
          </a:lstStyle>
          <a:p>
            <a:pPr fontAlgn="base">
              <a:spcBef>
                <a:spcPct val="0"/>
              </a:spcBef>
              <a:spcAft>
                <a:spcPct val="0"/>
              </a:spcAft>
            </a:pPr>
            <a:endParaRPr lang="it-IT">
              <a:solidFill>
                <a:srgbClr val="FFFFFF"/>
              </a:solidFill>
            </a:endParaRPr>
          </a:p>
        </p:txBody>
      </p:sp>
      <p:sp>
        <p:nvSpPr>
          <p:cNvPr id="9229" name="Rectangle 1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10199"/>
                  </a:outerShdw>
                </a:effectLst>
              </a:defRPr>
            </a:lvl1pPr>
          </a:lstStyle>
          <a:p>
            <a:pPr fontAlgn="base">
              <a:spcBef>
                <a:spcPct val="0"/>
              </a:spcBef>
              <a:spcAft>
                <a:spcPct val="0"/>
              </a:spcAft>
            </a:pPr>
            <a:endParaRPr lang="it-IT">
              <a:solidFill>
                <a:srgbClr val="FFFFFF"/>
              </a:solidFill>
            </a:endParaRPr>
          </a:p>
        </p:txBody>
      </p:sp>
      <p:sp>
        <p:nvSpPr>
          <p:cNvPr id="9230" name="Rectangle 14"/>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10199"/>
                  </a:outerShdw>
                </a:effectLst>
              </a:defRPr>
            </a:lvl1pPr>
          </a:lstStyle>
          <a:p>
            <a:pPr fontAlgn="base">
              <a:spcBef>
                <a:spcPct val="0"/>
              </a:spcBef>
              <a:spcAft>
                <a:spcPct val="0"/>
              </a:spcAft>
            </a:pPr>
            <a:fld id="{47B680D8-C817-4836-8DA3-FB29F7B5F49B}" type="slidenum">
              <a:rPr lang="it-IT">
                <a:solidFill>
                  <a:srgbClr val="FFFFFF"/>
                </a:solidFill>
              </a:rPr>
              <a:pPr fontAlgn="base">
                <a:spcBef>
                  <a:spcPct val="0"/>
                </a:spcBef>
                <a:spcAft>
                  <a:spcPct val="0"/>
                </a:spcAft>
              </a:pPr>
              <a:t>‹N›</a:t>
            </a:fld>
            <a:endParaRPr lang="it-IT">
              <a:solidFill>
                <a:srgbClr val="FFFFFF"/>
              </a:solidFill>
            </a:endParaRPr>
          </a:p>
        </p:txBody>
      </p:sp>
    </p:spTree>
    <p:extLst>
      <p:ext uri="{BB962C8B-B14F-4D97-AF65-F5344CB8AC3E}">
        <p14:creationId xmlns:p14="http://schemas.microsoft.com/office/powerpoint/2010/main" xmlns="" val="3628278492"/>
      </p:ext>
    </p:extLst>
  </p:cSld>
  <p:clrMap bg1="dk2" tx1="lt1" bg2="dk1"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Lst>
  <p:transition>
    <p:newsflash/>
  </p:transition>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9pPr>
    </p:titleStyle>
    <p:bodyStyle>
      <a:lvl1pPr marL="342900" indent="-342900" algn="l" rtl="0" fontAlgn="base">
        <a:spcBef>
          <a:spcPct val="20000"/>
        </a:spcBef>
        <a:spcAft>
          <a:spcPct val="0"/>
        </a:spcAft>
        <a:buClr>
          <a:schemeClr val="hlink"/>
        </a:buClr>
        <a:buSzPct val="75000"/>
        <a:buFont typeface="Wingdings"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fontAlgn="base">
        <a:spcBef>
          <a:spcPct val="20000"/>
        </a:spcBef>
        <a:spcAft>
          <a:spcPct val="0"/>
        </a:spcAft>
        <a:buClr>
          <a:schemeClr val="tx2"/>
        </a:buClr>
        <a:buSzPct val="75000"/>
        <a:buFont typeface="Wingdings" charset="2"/>
        <a:buChar char="l"/>
        <a:defRPr sz="2800">
          <a:solidFill>
            <a:schemeClr val="tx1"/>
          </a:solidFill>
          <a:effectLst>
            <a:outerShdw blurRad="38100" dist="38100" dir="2700000" algn="tl">
              <a:srgbClr val="010199"/>
            </a:outerShdw>
          </a:effectLst>
          <a:latin typeface="+mn-lt"/>
          <a:cs typeface="+mn-cs"/>
        </a:defRPr>
      </a:lvl2pPr>
      <a:lvl3pPr marL="1143000" indent="-228600" algn="l" rtl="0" fontAlgn="base">
        <a:spcBef>
          <a:spcPct val="20000"/>
        </a:spcBef>
        <a:spcAft>
          <a:spcPct val="0"/>
        </a:spcAft>
        <a:buClr>
          <a:schemeClr val="accent2"/>
        </a:buClr>
        <a:buSzPct val="75000"/>
        <a:buFont typeface="Wingdings" charset="2"/>
        <a:buChar char="l"/>
        <a:defRPr sz="2400">
          <a:solidFill>
            <a:schemeClr val="tx1"/>
          </a:solidFill>
          <a:effectLst>
            <a:outerShdw blurRad="38100" dist="38100" dir="2700000" algn="tl">
              <a:srgbClr val="010199"/>
            </a:outerShdw>
          </a:effectLst>
          <a:latin typeface="+mn-lt"/>
          <a:cs typeface="+mn-cs"/>
        </a:defRPr>
      </a:lvl3pPr>
      <a:lvl4pPr marL="1600200" indent="-228600" algn="l" rtl="0" fontAlgn="base">
        <a:spcBef>
          <a:spcPct val="20000"/>
        </a:spcBef>
        <a:spcAft>
          <a:spcPct val="0"/>
        </a:spcAft>
        <a:buClr>
          <a:schemeClr val="folHlink"/>
        </a:buClr>
        <a:buSzPct val="75000"/>
        <a:buFont typeface="Wingdings" charset="2"/>
        <a:buChar char="l"/>
        <a:defRPr sz="2000">
          <a:solidFill>
            <a:schemeClr val="tx1"/>
          </a:solidFill>
          <a:effectLst>
            <a:outerShdw blurRad="38100" dist="38100" dir="2700000" algn="tl">
              <a:srgbClr val="010199"/>
            </a:outerShdw>
          </a:effectLst>
          <a:latin typeface="+mn-lt"/>
          <a:cs typeface="+mn-cs"/>
        </a:defRPr>
      </a:lvl4pPr>
      <a:lvl5pPr marL="2057400" indent="-228600" algn="l" rtl="0" fontAlgn="base">
        <a:spcBef>
          <a:spcPct val="20000"/>
        </a:spcBef>
        <a:spcAft>
          <a:spcPct val="0"/>
        </a:spcAft>
        <a:buClr>
          <a:schemeClr val="tx1"/>
        </a:buClr>
        <a:buSzPct val="75000"/>
        <a:buFont typeface="Wingdings" charset="2"/>
        <a:buChar char="l"/>
        <a:defRPr sz="2000">
          <a:solidFill>
            <a:schemeClr val="tx1"/>
          </a:solidFill>
          <a:effectLst>
            <a:outerShdw blurRad="38100" dist="38100" dir="2700000" algn="tl">
              <a:srgbClr val="010199"/>
            </a:outerShdw>
          </a:effectLst>
          <a:latin typeface="+mn-lt"/>
          <a:cs typeface="+mn-cs"/>
        </a:defRPr>
      </a:lvl5pPr>
      <a:lvl6pPr marL="2514600" indent="-228600" algn="l" rtl="0" fontAlgn="base">
        <a:spcBef>
          <a:spcPct val="20000"/>
        </a:spcBef>
        <a:spcAft>
          <a:spcPct val="0"/>
        </a:spcAft>
        <a:buClr>
          <a:schemeClr val="tx1"/>
        </a:buClr>
        <a:buSzPct val="75000"/>
        <a:buFont typeface="Wingdings" charset="2"/>
        <a:buChar char="l"/>
        <a:defRPr sz="2000">
          <a:solidFill>
            <a:schemeClr val="tx1"/>
          </a:solidFill>
          <a:effectLst>
            <a:outerShdw blurRad="38100" dist="38100" dir="2700000" algn="tl">
              <a:srgbClr val="010199"/>
            </a:outerShdw>
          </a:effectLst>
          <a:latin typeface="+mn-lt"/>
          <a:cs typeface="+mn-cs"/>
        </a:defRPr>
      </a:lvl6pPr>
      <a:lvl7pPr marL="2971800" indent="-228600" algn="l" rtl="0" fontAlgn="base">
        <a:spcBef>
          <a:spcPct val="20000"/>
        </a:spcBef>
        <a:spcAft>
          <a:spcPct val="0"/>
        </a:spcAft>
        <a:buClr>
          <a:schemeClr val="tx1"/>
        </a:buClr>
        <a:buSzPct val="75000"/>
        <a:buFont typeface="Wingdings" charset="2"/>
        <a:buChar char="l"/>
        <a:defRPr sz="2000">
          <a:solidFill>
            <a:schemeClr val="tx1"/>
          </a:solidFill>
          <a:effectLst>
            <a:outerShdw blurRad="38100" dist="38100" dir="2700000" algn="tl">
              <a:srgbClr val="010199"/>
            </a:outerShdw>
          </a:effectLst>
          <a:latin typeface="+mn-lt"/>
          <a:cs typeface="+mn-cs"/>
        </a:defRPr>
      </a:lvl7pPr>
      <a:lvl8pPr marL="3429000" indent="-228600" algn="l" rtl="0" fontAlgn="base">
        <a:spcBef>
          <a:spcPct val="20000"/>
        </a:spcBef>
        <a:spcAft>
          <a:spcPct val="0"/>
        </a:spcAft>
        <a:buClr>
          <a:schemeClr val="tx1"/>
        </a:buClr>
        <a:buSzPct val="75000"/>
        <a:buFont typeface="Wingdings" charset="2"/>
        <a:buChar char="l"/>
        <a:defRPr sz="2000">
          <a:solidFill>
            <a:schemeClr val="tx1"/>
          </a:solidFill>
          <a:effectLst>
            <a:outerShdw blurRad="38100" dist="38100" dir="2700000" algn="tl">
              <a:srgbClr val="010199"/>
            </a:outerShdw>
          </a:effectLst>
          <a:latin typeface="+mn-lt"/>
          <a:cs typeface="+mn-cs"/>
        </a:defRPr>
      </a:lvl8pPr>
      <a:lvl9pPr marL="3886200" indent="-228600" algn="l" rtl="0" fontAlgn="base">
        <a:spcBef>
          <a:spcPct val="20000"/>
        </a:spcBef>
        <a:spcAft>
          <a:spcPct val="0"/>
        </a:spcAft>
        <a:buClr>
          <a:schemeClr val="tx1"/>
        </a:buClr>
        <a:buSzPct val="75000"/>
        <a:buFont typeface="Wingdings" charset="2"/>
        <a:buChar char="l"/>
        <a:defRPr sz="2000">
          <a:solidFill>
            <a:schemeClr val="tx1"/>
          </a:solidFill>
          <a:effectLst>
            <a:outerShdw blurRad="38100" dist="38100" dir="2700000" algn="tl">
              <a:srgbClr val="010199"/>
            </a:outerShdw>
          </a:effectLst>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50.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6.png"/><Relationship Id="rId7"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7.xml"/><Relationship Id="rId7" Type="http://schemas.openxmlformats.org/officeDocument/2006/relationships/image" Target="../media/image34.png"/><Relationship Id="rId2" Type="http://schemas.openxmlformats.org/officeDocument/2006/relationships/video" Target="file:///C:\Users\meekart\Desktop\present\filtri\passa%20basso.wmv" TargetMode="External"/><Relationship Id="rId1" Type="http://schemas.openxmlformats.org/officeDocument/2006/relationships/video" Target="file:///C:\Users\luca\Desktop\Infn%20progetto\Video%20AVI\passa%20basso.avi" TargetMode="External"/><Relationship Id="rId6" Type="http://schemas.openxmlformats.org/officeDocument/2006/relationships/image" Target="../media/image33.png"/><Relationship Id="rId5" Type="http://schemas.openxmlformats.org/officeDocument/2006/relationships/image" Target="../media/image16.png"/><Relationship Id="rId4" Type="http://schemas.openxmlformats.org/officeDocument/2006/relationships/notesSlide" Target="../notesSlides/notesSlide2.xml"/><Relationship Id="rId9"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file:///C:\Users\meekart\Desktop\present\filtri\Filmato.wmv" TargetMode="Externa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microsoft.com/office/2007/relationships/media" Target="../media/media1.wmv"/><Relationship Id="rId3" Type="http://schemas.openxmlformats.org/officeDocument/2006/relationships/notesSlide" Target="../notesSlides/notesSlide5.xml"/><Relationship Id="rId7"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video" Target="../media/media1.wmv"/><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7.png"/><Relationship Id="rId9"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upload.wikimedia.org/wikipedia/commons/f/f7/Single-phase_transformer.sv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70.jpeg"/><Relationship Id="rId4" Type="http://schemas.openxmlformats.org/officeDocument/2006/relationships/image" Target="../media/image69.jpeg"/></Relationships>
</file>

<file path=ppt/slides/_rels/slide5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16.xml"/><Relationship Id="rId5" Type="http://schemas.openxmlformats.org/officeDocument/2006/relationships/image" Target="../media/image73.png"/><Relationship Id="rId4" Type="http://schemas.openxmlformats.org/officeDocument/2006/relationships/image" Target="../media/image72.gif"/></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75.png"/></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5000" b="-35000"/>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3501008"/>
            <a:ext cx="7772400" cy="1470025"/>
          </a:xfrm>
        </p:spPr>
        <p:txBody>
          <a:bodyPr>
            <a:noAutofit/>
          </a:bodyPr>
          <a:lstStyle/>
          <a:p>
            <a:r>
              <a:rPr lang="it-IT" sz="5400" b="1" dirty="0" smtClean="0">
                <a:solidFill>
                  <a:schemeClr val="bg1"/>
                </a:solidFill>
              </a:rPr>
              <a:t>Elettromagnetismo </a:t>
            </a:r>
            <a:br>
              <a:rPr lang="it-IT" sz="5400" b="1" dirty="0" smtClean="0">
                <a:solidFill>
                  <a:schemeClr val="bg1"/>
                </a:solidFill>
              </a:rPr>
            </a:br>
            <a:r>
              <a:rPr lang="it-IT" sz="5400" b="1" dirty="0" smtClean="0">
                <a:solidFill>
                  <a:schemeClr val="bg1"/>
                </a:solidFill>
              </a:rPr>
              <a:t>e circuiti</a:t>
            </a:r>
            <a:endParaRPr lang="it-IT" sz="5400" b="1" dirty="0">
              <a:solidFill>
                <a:schemeClr val="bg1"/>
              </a:solidFill>
            </a:endParaRPr>
          </a:p>
        </p:txBody>
      </p:sp>
    </p:spTree>
    <p:extLst>
      <p:ext uri="{BB962C8B-B14F-4D97-AF65-F5344CB8AC3E}">
        <p14:creationId xmlns:p14="http://schemas.microsoft.com/office/powerpoint/2010/main" xmlns="" val="133709254"/>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1000" tmFilter="0, 0; .2, .5; .8, .5; 1, 0"/>
                                        <p:tgtEl>
                                          <p:spTgt spid="2"/>
                                        </p:tgtEl>
                                      </p:cBhvr>
                                    </p:animEffect>
                                    <p:animScale>
                                      <p:cBhvr>
                                        <p:cTn id="7" dur="50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9" name="Rectangle 11"/>
          <p:cNvSpPr>
            <a:spLocks noGrp="1" noChangeArrowheads="1"/>
          </p:cNvSpPr>
          <p:nvPr>
            <p:ph type="title" sz="quarter"/>
          </p:nvPr>
        </p:nvSpPr>
        <p:spPr>
          <a:xfrm>
            <a:off x="971550" y="404813"/>
            <a:ext cx="7488238" cy="4968875"/>
          </a:xfrm>
        </p:spPr>
        <p:txBody>
          <a:bodyPr/>
          <a:lstStyle/>
          <a:p>
            <a:r>
              <a:rPr lang="it-IT" sz="4000" dirty="0">
                <a:solidFill>
                  <a:schemeClr val="bg1"/>
                </a:solidFill>
              </a:rPr>
              <a:t>Quattro forze possono descrivere l'enorme varietà dei fenomeni nell'universo: le due </a:t>
            </a:r>
            <a:r>
              <a:rPr lang="it-IT" sz="4000" dirty="0">
                <a:solidFill>
                  <a:srgbClr val="00CC00"/>
                </a:solidFill>
              </a:rPr>
              <a:t>forze nucleari</a:t>
            </a:r>
            <a:r>
              <a:rPr lang="it-IT" sz="4000" dirty="0">
                <a:solidFill>
                  <a:schemeClr val="bg1"/>
                </a:solidFill>
              </a:rPr>
              <a:t>, rispettivamente debole e forte, </a:t>
            </a:r>
            <a:r>
              <a:rPr lang="it-IT" sz="4000" dirty="0">
                <a:solidFill>
                  <a:srgbClr val="00CC00"/>
                </a:solidFill>
              </a:rPr>
              <a:t>la forza elettromagnetica</a:t>
            </a:r>
            <a:r>
              <a:rPr lang="it-IT" sz="4000" dirty="0">
                <a:solidFill>
                  <a:schemeClr val="bg1"/>
                </a:solidFill>
              </a:rPr>
              <a:t> e quella </a:t>
            </a:r>
            <a:r>
              <a:rPr lang="it-IT" sz="4000" dirty="0">
                <a:solidFill>
                  <a:srgbClr val="00CC00"/>
                </a:solidFill>
              </a:rPr>
              <a:t>gravitazionale</a:t>
            </a:r>
            <a:r>
              <a:rPr lang="it-IT" sz="4000" dirty="0">
                <a:solidFill>
                  <a:schemeClr val="bg1"/>
                </a:solidFill>
              </a:rPr>
              <a:t>; queste sono le forze fondamentali della  natura.</a:t>
            </a:r>
          </a:p>
        </p:txBody>
      </p:sp>
      <p:pic>
        <p:nvPicPr>
          <p:cNvPr id="2060" name="Picture 12" descr="4forces"/>
          <p:cNvPicPr>
            <a:picLocks noGrp="1" noChangeAspect="1" noChangeArrowheads="1"/>
          </p:cNvPicPr>
          <p:nvPr>
            <p:ph sz="quarter" idx="1"/>
          </p:nvPr>
        </p:nvPicPr>
        <p:blipFill>
          <a:blip r:embed="rId3" cstate="print">
            <a:extLst>
              <a:ext uri="{28A0092B-C50C-407E-A947-70E740481C1C}">
                <a14:useLocalDpi xmlns:a14="http://schemas.microsoft.com/office/drawing/2010/main" xmlns="" val="0"/>
              </a:ext>
            </a:extLst>
          </a:blip>
          <a:srcRect/>
          <a:stretch>
            <a:fillRect/>
          </a:stretch>
        </p:blipFill>
        <p:spPr>
          <a:xfrm>
            <a:off x="1331640" y="188640"/>
            <a:ext cx="6767513" cy="5184775"/>
          </a:xfrm>
        </p:spPr>
      </p:pic>
    </p:spTree>
    <p:extLst>
      <p:ext uri="{BB962C8B-B14F-4D97-AF65-F5344CB8AC3E}">
        <p14:creationId xmlns:p14="http://schemas.microsoft.com/office/powerpoint/2010/main" xmlns="" val="2825342700"/>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xit" presetSubtype="16" fill="hold" grpId="1" nodeType="clickEffect">
                                  <p:stCondLst>
                                    <p:cond delay="0"/>
                                  </p:stCondLst>
                                  <p:childTnLst>
                                    <p:animEffect transition="out" filter="circle(in)">
                                      <p:cBhvr>
                                        <p:cTn id="6" dur="1000"/>
                                        <p:tgtEl>
                                          <p:spTgt spid="2059"/>
                                        </p:tgtEl>
                                      </p:cBhvr>
                                    </p:animEffect>
                                    <p:set>
                                      <p:cBhvr>
                                        <p:cTn id="7" dur="1" fill="hold">
                                          <p:stCondLst>
                                            <p:cond delay="999"/>
                                          </p:stCondLst>
                                        </p:cTn>
                                        <p:tgtEl>
                                          <p:spTgt spid="2059"/>
                                        </p:tgtEl>
                                        <p:attrNameLst>
                                          <p:attrName>style.visibility</p:attrName>
                                        </p:attrNameLst>
                                      </p:cBhvr>
                                      <p:to>
                                        <p:strVal val="hidden"/>
                                      </p:to>
                                    </p:set>
                                  </p:childTnLst>
                                </p:cTn>
                              </p:par>
                            </p:childTnLst>
                          </p:cTn>
                        </p:par>
                        <p:par>
                          <p:cTn id="8" fill="hold" nodeType="withGroup">
                            <p:stCondLst>
                              <p:cond delay="1000"/>
                            </p:stCondLst>
                            <p:childTnLst>
                              <p:par>
                                <p:cTn id="9" presetID="25" presetClass="entr" presetSubtype="0" fill="hold" nodeType="afterEffect">
                                  <p:stCondLst>
                                    <p:cond delay="0"/>
                                  </p:stCondLst>
                                  <p:childTnLst>
                                    <p:set>
                                      <p:cBhvr>
                                        <p:cTn id="10" dur="1" fill="hold">
                                          <p:stCondLst>
                                            <p:cond delay="0"/>
                                          </p:stCondLst>
                                        </p:cTn>
                                        <p:tgtEl>
                                          <p:spTgt spid="2060"/>
                                        </p:tgtEl>
                                        <p:attrNameLst>
                                          <p:attrName>style.visibility</p:attrName>
                                        </p:attrNameLst>
                                      </p:cBhvr>
                                      <p:to>
                                        <p:strVal val="visible"/>
                                      </p:to>
                                    </p:set>
                                    <p:anim calcmode="lin" valueType="num">
                                      <p:cBhvr>
                                        <p:cTn id="11" dur="500" decel="50000" fill="hold">
                                          <p:stCondLst>
                                            <p:cond delay="0"/>
                                          </p:stCondLst>
                                        </p:cTn>
                                        <p:tgtEl>
                                          <p:spTgt spid="2060"/>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2060"/>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2060"/>
                                        </p:tgtEl>
                                        <p:attrNameLst>
                                          <p:attrName>ppt_w</p:attrName>
                                        </p:attrNameLst>
                                      </p:cBhvr>
                                      <p:tavLst>
                                        <p:tav tm="0">
                                          <p:val>
                                            <p:strVal val="#ppt_w*.05"/>
                                          </p:val>
                                        </p:tav>
                                        <p:tav tm="100000">
                                          <p:val>
                                            <p:strVal val="#ppt_w"/>
                                          </p:val>
                                        </p:tav>
                                      </p:tavLst>
                                    </p:anim>
                                    <p:anim calcmode="lin" valueType="num">
                                      <p:cBhvr>
                                        <p:cTn id="14" dur="1000" fill="hold"/>
                                        <p:tgtEl>
                                          <p:spTgt spid="2060"/>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2060"/>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2060"/>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2060"/>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2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7"/>
          <p:cNvSpPr>
            <a:spLocks noGrp="1" noChangeArrowheads="1"/>
          </p:cNvSpPr>
          <p:nvPr>
            <p:ph type="body" sz="half" idx="3"/>
          </p:nvPr>
        </p:nvSpPr>
        <p:spPr>
          <a:xfrm>
            <a:off x="251557" y="2132856"/>
            <a:ext cx="8424862" cy="4177357"/>
          </a:xfrm>
          <a:ln>
            <a:solidFill>
              <a:schemeClr val="bg1"/>
            </a:solidFill>
            <a:miter lim="800000"/>
            <a:headEnd/>
            <a:tailEnd/>
          </a:ln>
        </p:spPr>
        <p:txBody>
          <a:bodyPr/>
          <a:lstStyle/>
          <a:p>
            <a:pPr>
              <a:buFont typeface="Wingdings" charset="2"/>
              <a:buNone/>
            </a:pPr>
            <a:r>
              <a:rPr lang="it-IT" sz="2800" dirty="0">
                <a:effectLst/>
                <a:latin typeface="Calibri" pitchFamily="34" charset="0"/>
              </a:rPr>
              <a:t>   </a:t>
            </a:r>
            <a:r>
              <a:rPr lang="it-IT" sz="2800" dirty="0" smtClean="0">
                <a:effectLst/>
                <a:latin typeface="Calibri" pitchFamily="34" charset="0"/>
              </a:rPr>
              <a:t> L'elettromagnetismo </a:t>
            </a:r>
            <a:r>
              <a:rPr lang="it-IT" sz="2800" dirty="0">
                <a:effectLst/>
                <a:latin typeface="Calibri" pitchFamily="34" charset="0"/>
              </a:rPr>
              <a:t>rappresenta il ramo della fisica che prende in esame interazioni elettromagnetiche tra corpi. E’ stato completamente spiegato dalle quattro equazioni di </a:t>
            </a:r>
            <a:r>
              <a:rPr lang="it-IT" sz="2800" dirty="0" err="1">
                <a:effectLst/>
                <a:latin typeface="Calibri" pitchFamily="34" charset="0"/>
              </a:rPr>
              <a:t>Marxwell</a:t>
            </a:r>
            <a:r>
              <a:rPr lang="it-IT" sz="2800" dirty="0">
                <a:effectLst/>
                <a:latin typeface="Calibri" pitchFamily="34" charset="0"/>
              </a:rPr>
              <a:t>.</a:t>
            </a:r>
          </a:p>
        </p:txBody>
      </p:sp>
      <p:sp>
        <p:nvSpPr>
          <p:cNvPr id="2" name="CasellaDiTesto 1"/>
          <p:cNvSpPr txBox="1"/>
          <p:nvPr/>
        </p:nvSpPr>
        <p:spPr>
          <a:xfrm>
            <a:off x="611560" y="404664"/>
            <a:ext cx="7704856" cy="923330"/>
          </a:xfrm>
          <a:prstGeom prst="rect">
            <a:avLst/>
          </a:prstGeom>
          <a:noFill/>
        </p:spPr>
        <p:txBody>
          <a:bodyPr wrap="square" rtlCol="0">
            <a:spAutoFit/>
          </a:bodyPr>
          <a:lstStyle/>
          <a:p>
            <a:pPr algn="ctr"/>
            <a:r>
              <a:rPr lang="it-IT" sz="5400" b="1" dirty="0" smtClean="0">
                <a:latin typeface="Trebuchet MS" pitchFamily="34" charset="0"/>
              </a:rPr>
              <a:t>Elettromagnetismo</a:t>
            </a:r>
            <a:endParaRPr lang="it-IT" sz="5400" b="1" dirty="0">
              <a:latin typeface="Trebuchet MS" pitchFamily="34" charset="0"/>
            </a:endParaRPr>
          </a:p>
        </p:txBody>
      </p:sp>
      <p:pic>
        <p:nvPicPr>
          <p:cNvPr id="73731" name="Picture 3" descr="C:\Users\Chiaretta\Desktop\Lnf-\presentazione\electric-girl (1).gif"/>
          <p:cNvPicPr>
            <a:picLocks noChangeAspect="1" noChangeArrowheads="1" noCrop="1"/>
          </p:cNvPicPr>
          <p:nvPr/>
        </p:nvPicPr>
        <p:blipFill>
          <a:blip r:embed="rId2" cstate="print"/>
          <a:srcRect/>
          <a:stretch>
            <a:fillRect/>
          </a:stretch>
        </p:blipFill>
        <p:spPr bwMode="auto">
          <a:xfrm>
            <a:off x="3419872" y="4050566"/>
            <a:ext cx="2673102" cy="2509108"/>
          </a:xfrm>
          <a:prstGeom prst="rect">
            <a:avLst/>
          </a:prstGeom>
          <a:noFill/>
        </p:spPr>
      </p:pic>
    </p:spTree>
    <p:extLst>
      <p:ext uri="{BB962C8B-B14F-4D97-AF65-F5344CB8AC3E}">
        <p14:creationId xmlns:p14="http://schemas.microsoft.com/office/powerpoint/2010/main" xmlns="" val="1890917047"/>
      </p:ext>
    </p:extLst>
  </p:cSld>
  <p:clrMapOvr>
    <a:masterClrMapping/>
  </p:clrMapOvr>
  <p:transition>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6"/>
          <p:cNvSpPr>
            <a:spLocks noGrp="1" noChangeArrowheads="1"/>
          </p:cNvSpPr>
          <p:nvPr>
            <p:ph type="body" sz="half" idx="1"/>
          </p:nvPr>
        </p:nvSpPr>
        <p:spPr>
          <a:xfrm>
            <a:off x="395536" y="1189061"/>
            <a:ext cx="4038600" cy="6740307"/>
          </a:xfrm>
          <a:noFill/>
          <a:ln/>
        </p:spPr>
        <p:txBody>
          <a:bodyPr lIns="270000" rIns="306000">
            <a:spAutoFit/>
          </a:bodyPr>
          <a:lstStyle/>
          <a:p>
            <a:pPr marL="0" indent="0">
              <a:lnSpc>
                <a:spcPct val="80000"/>
              </a:lnSpc>
              <a:buFont typeface="Wingdings" charset="2"/>
              <a:buNone/>
            </a:pPr>
            <a:r>
              <a:rPr lang="it-IT" sz="2800" dirty="0">
                <a:effectLst/>
                <a:latin typeface="Calibri" pitchFamily="34" charset="0"/>
              </a:rPr>
              <a:t>Il campo elettrico è il campo di forza generato dalle cariche elettriche.</a:t>
            </a:r>
          </a:p>
          <a:p>
            <a:pPr>
              <a:lnSpc>
                <a:spcPct val="80000"/>
              </a:lnSpc>
              <a:buFont typeface="Wingdings" charset="2"/>
              <a:buNone/>
            </a:pPr>
            <a:endParaRPr lang="it-IT" sz="2800" dirty="0">
              <a:effectLst/>
              <a:latin typeface="Calibri" pitchFamily="34" charset="0"/>
            </a:endParaRPr>
          </a:p>
          <a:p>
            <a:pPr marL="0" indent="0">
              <a:lnSpc>
                <a:spcPct val="80000"/>
              </a:lnSpc>
              <a:buFont typeface="Wingdings" charset="2"/>
              <a:buNone/>
            </a:pPr>
            <a:r>
              <a:rPr lang="it-IT" sz="2800" dirty="0">
                <a:effectLst/>
                <a:latin typeface="Calibri" pitchFamily="34" charset="0"/>
              </a:rPr>
              <a:t>Nel SI il campo elettrico si misura in Newton su Coulomb (N/C)</a:t>
            </a:r>
          </a:p>
          <a:p>
            <a:pPr>
              <a:lnSpc>
                <a:spcPct val="80000"/>
              </a:lnSpc>
              <a:buFont typeface="Wingdings" charset="2"/>
              <a:buNone/>
            </a:pPr>
            <a:endParaRPr lang="it-IT" sz="2800" dirty="0">
              <a:effectLst/>
              <a:latin typeface="Calibri" pitchFamily="34" charset="0"/>
            </a:endParaRPr>
          </a:p>
          <a:p>
            <a:pPr marL="0" indent="0">
              <a:lnSpc>
                <a:spcPct val="80000"/>
              </a:lnSpc>
              <a:buFont typeface="Wingdings" charset="2"/>
              <a:buNone/>
            </a:pPr>
            <a:r>
              <a:rPr lang="it-IT" sz="2800" dirty="0">
                <a:effectLst/>
                <a:latin typeface="Calibri" pitchFamily="34" charset="0"/>
              </a:rPr>
              <a:t>Il campo elettrico è: </a:t>
            </a:r>
            <a:r>
              <a:rPr lang="it-IT" sz="2800" dirty="0" err="1">
                <a:effectLst/>
                <a:latin typeface="Calibri" pitchFamily="34" charset="0"/>
              </a:rPr>
              <a:t>vettoriale,conservativo</a:t>
            </a:r>
            <a:r>
              <a:rPr lang="it-IT" sz="2800" dirty="0">
                <a:effectLst/>
                <a:latin typeface="Calibri" pitchFamily="34" charset="0"/>
              </a:rPr>
              <a:t> nel caso statico, può divergere o convergere in funzione del segno.</a:t>
            </a:r>
          </a:p>
          <a:p>
            <a:pPr>
              <a:lnSpc>
                <a:spcPct val="80000"/>
              </a:lnSpc>
              <a:buFont typeface="Wingdings" charset="2"/>
              <a:buNone/>
            </a:pPr>
            <a:endParaRPr lang="it-IT" sz="2400" dirty="0"/>
          </a:p>
          <a:p>
            <a:pPr>
              <a:lnSpc>
                <a:spcPct val="80000"/>
              </a:lnSpc>
              <a:buFont typeface="Wingdings" charset="2"/>
              <a:buNone/>
            </a:pPr>
            <a:endParaRPr lang="it-IT" sz="2400" dirty="0"/>
          </a:p>
          <a:p>
            <a:pPr>
              <a:lnSpc>
                <a:spcPct val="80000"/>
              </a:lnSpc>
              <a:buFont typeface="Wingdings" charset="2"/>
              <a:buNone/>
            </a:pPr>
            <a:endParaRPr lang="it-IT" sz="2400" dirty="0"/>
          </a:p>
          <a:p>
            <a:pPr>
              <a:lnSpc>
                <a:spcPct val="80000"/>
              </a:lnSpc>
              <a:buFont typeface="Wingdings" charset="2"/>
              <a:buNone/>
            </a:pPr>
            <a:endParaRPr lang="it-IT" sz="2400" dirty="0"/>
          </a:p>
        </p:txBody>
      </p:sp>
      <p:pic>
        <p:nvPicPr>
          <p:cNvPr id="13321" name="Picture 9" descr="campo elettrico"/>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a:xfrm>
            <a:off x="4356100" y="1700213"/>
            <a:ext cx="4787900" cy="309721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3322" name="Text Box 10"/>
          <p:cNvSpPr txBox="1">
            <a:spLocks noChangeArrowheads="1"/>
          </p:cNvSpPr>
          <p:nvPr/>
        </p:nvSpPr>
        <p:spPr bwMode="auto">
          <a:xfrm>
            <a:off x="3348038" y="6184900"/>
            <a:ext cx="523875"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endParaRPr lang="it-IT">
              <a:solidFill>
                <a:srgbClr val="FFFFFF"/>
              </a:solidFill>
            </a:endParaRPr>
          </a:p>
        </p:txBody>
      </p:sp>
      <p:sp>
        <p:nvSpPr>
          <p:cNvPr id="13323" name="Text Box 11"/>
          <p:cNvSpPr txBox="1">
            <a:spLocks noChangeArrowheads="1"/>
          </p:cNvSpPr>
          <p:nvPr/>
        </p:nvSpPr>
        <p:spPr bwMode="auto">
          <a:xfrm>
            <a:off x="684213" y="2708275"/>
            <a:ext cx="6335712"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endParaRPr lang="it-IT">
              <a:solidFill>
                <a:srgbClr val="FFFFFF"/>
              </a:solidFill>
            </a:endParaRPr>
          </a:p>
        </p:txBody>
      </p:sp>
      <p:pic>
        <p:nvPicPr>
          <p:cNvPr id="13324" name="Picture 12"/>
          <p:cNvPicPr>
            <a:picLocks noGrp="1" noChangeAspect="1" noChangeArrowheads="1"/>
          </p:cNvPicPr>
          <p:nvPr>
            <p:ph sz="quarter" idx="3"/>
          </p:nvPr>
        </p:nvPicPr>
        <p:blipFill>
          <a:blip r:embed="rId3" cstate="print">
            <a:extLst>
              <a:ext uri="{28A0092B-C50C-407E-A947-70E740481C1C}">
                <a14:useLocalDpi xmlns:a14="http://schemas.microsoft.com/office/drawing/2010/main" xmlns="" val="0"/>
              </a:ext>
            </a:extLst>
          </a:blip>
          <a:srcRect/>
          <a:stretch>
            <a:fillRect/>
          </a:stretch>
        </p:blipFill>
        <p:spPr>
          <a:xfrm>
            <a:off x="4643438" y="5300663"/>
            <a:ext cx="4038600" cy="1120775"/>
          </a:xfrm>
          <a:prstGeom prst="rect">
            <a:avLst/>
          </a:prstGeom>
          <a:ln>
            <a:noFill/>
          </a:ln>
          <a:effectLst>
            <a:softEdge rad="112500"/>
          </a:effectLst>
        </p:spPr>
      </p:pic>
      <p:sp>
        <p:nvSpPr>
          <p:cNvPr id="2" name="CasellaDiTesto 1"/>
          <p:cNvSpPr txBox="1"/>
          <p:nvPr/>
        </p:nvSpPr>
        <p:spPr>
          <a:xfrm>
            <a:off x="684213" y="260648"/>
            <a:ext cx="7992243" cy="923330"/>
          </a:xfrm>
          <a:prstGeom prst="rect">
            <a:avLst/>
          </a:prstGeom>
          <a:noFill/>
        </p:spPr>
        <p:txBody>
          <a:bodyPr wrap="square" rtlCol="0">
            <a:spAutoFit/>
          </a:bodyPr>
          <a:lstStyle/>
          <a:p>
            <a:pPr algn="ctr"/>
            <a:r>
              <a:rPr lang="it-IT" sz="5400" b="1" dirty="0" smtClean="0">
                <a:latin typeface="Trebuchet MS" pitchFamily="34" charset="0"/>
              </a:rPr>
              <a:t>Campo </a:t>
            </a:r>
            <a:r>
              <a:rPr lang="it-IT" dirty="0" smtClean="0"/>
              <a:t> </a:t>
            </a:r>
            <a:r>
              <a:rPr lang="it-IT" sz="5400" b="1" dirty="0">
                <a:latin typeface="Trebuchet MS" pitchFamily="34" charset="0"/>
              </a:rPr>
              <a:t>elettrico</a:t>
            </a:r>
          </a:p>
        </p:txBody>
      </p:sp>
    </p:spTree>
    <p:extLst>
      <p:ext uri="{BB962C8B-B14F-4D97-AF65-F5344CB8AC3E}">
        <p14:creationId xmlns:p14="http://schemas.microsoft.com/office/powerpoint/2010/main" xmlns="" val="2715054856"/>
      </p:ext>
    </p:extLst>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p:txBody>
          <a:bodyPr/>
          <a:lstStyle/>
          <a:p>
            <a:pPr>
              <a:buFont typeface="Wingdings" charset="2"/>
              <a:buNone/>
            </a:pPr>
            <a:r>
              <a:rPr lang="it-IT" dirty="0" smtClean="0">
                <a:effectLst/>
                <a:latin typeface="Calibri" pitchFamily="34" charset="0"/>
              </a:rPr>
              <a:t>    Lo </a:t>
            </a:r>
            <a:r>
              <a:rPr lang="it-IT" dirty="0">
                <a:effectLst/>
                <a:latin typeface="Calibri" pitchFamily="34" charset="0"/>
              </a:rPr>
              <a:t>strumento per rilevare il campo elettrico è l’elettroscopio.</a:t>
            </a:r>
          </a:p>
        </p:txBody>
      </p:sp>
      <p:pic>
        <p:nvPicPr>
          <p:cNvPr id="23558" name="Picture 6" descr="elettroscopio"/>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95513" y="2924175"/>
            <a:ext cx="4651375" cy="2851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559" name="Text Box 7"/>
          <p:cNvSpPr txBox="1">
            <a:spLocks noChangeArrowheads="1"/>
          </p:cNvSpPr>
          <p:nvPr/>
        </p:nvSpPr>
        <p:spPr bwMode="auto">
          <a:xfrm>
            <a:off x="1907705" y="5373686"/>
            <a:ext cx="194421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it-IT" sz="3200" dirty="0" smtClean="0">
                <a:solidFill>
                  <a:srgbClr val="FFFFFF"/>
                </a:solidFill>
                <a:latin typeface="Calibri" pitchFamily="34" charset="0"/>
              </a:rPr>
              <a:t>Scaricato</a:t>
            </a:r>
            <a:endParaRPr lang="it-IT" sz="3200" dirty="0">
              <a:solidFill>
                <a:srgbClr val="FFFFFF"/>
              </a:solidFill>
              <a:latin typeface="Calibri" pitchFamily="34" charset="0"/>
            </a:endParaRPr>
          </a:p>
        </p:txBody>
      </p:sp>
      <p:sp>
        <p:nvSpPr>
          <p:cNvPr id="23560" name="Text Box 8"/>
          <p:cNvSpPr txBox="1">
            <a:spLocks noChangeArrowheads="1"/>
          </p:cNvSpPr>
          <p:nvPr/>
        </p:nvSpPr>
        <p:spPr bwMode="auto">
          <a:xfrm>
            <a:off x="5292725" y="5589588"/>
            <a:ext cx="2808288"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endParaRPr lang="it-IT">
              <a:solidFill>
                <a:srgbClr val="FFFFFF"/>
              </a:solidFill>
            </a:endParaRPr>
          </a:p>
        </p:txBody>
      </p:sp>
      <p:sp>
        <p:nvSpPr>
          <p:cNvPr id="23561" name="Text Box 9"/>
          <p:cNvSpPr txBox="1">
            <a:spLocks noChangeArrowheads="1"/>
          </p:cNvSpPr>
          <p:nvPr/>
        </p:nvSpPr>
        <p:spPr bwMode="auto">
          <a:xfrm>
            <a:off x="4521200" y="5373687"/>
            <a:ext cx="3579813" cy="1077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it-IT" sz="3200" dirty="0">
                <a:solidFill>
                  <a:srgbClr val="FFFFFF"/>
                </a:solidFill>
                <a:latin typeface="Calibri" pitchFamily="34" charset="0"/>
              </a:rPr>
              <a:t>Caricato mediante bacchetta strofinata</a:t>
            </a:r>
          </a:p>
        </p:txBody>
      </p:sp>
      <p:sp>
        <p:nvSpPr>
          <p:cNvPr id="23562" name="Line 10"/>
          <p:cNvSpPr>
            <a:spLocks noChangeShapeType="1"/>
          </p:cNvSpPr>
          <p:nvPr/>
        </p:nvSpPr>
        <p:spPr bwMode="auto">
          <a:xfrm>
            <a:off x="3563938" y="4365625"/>
            <a:ext cx="172878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it-IT">
              <a:solidFill>
                <a:srgbClr val="FFFFFF"/>
              </a:solidFill>
            </a:endParaRPr>
          </a:p>
        </p:txBody>
      </p:sp>
      <p:sp>
        <p:nvSpPr>
          <p:cNvPr id="2" name="CasellaDiTesto 1"/>
          <p:cNvSpPr txBox="1"/>
          <p:nvPr/>
        </p:nvSpPr>
        <p:spPr>
          <a:xfrm>
            <a:off x="467544" y="476672"/>
            <a:ext cx="8136904" cy="738664"/>
          </a:xfrm>
          <a:prstGeom prst="rect">
            <a:avLst/>
          </a:prstGeom>
          <a:noFill/>
        </p:spPr>
        <p:txBody>
          <a:bodyPr wrap="square" rtlCol="0">
            <a:spAutoFit/>
          </a:bodyPr>
          <a:lstStyle/>
          <a:p>
            <a:pPr algn="ctr"/>
            <a:r>
              <a:rPr lang="it-IT" sz="4200" b="1" dirty="0" smtClean="0">
                <a:latin typeface="Trebuchet MS" pitchFamily="34" charset="0"/>
              </a:rPr>
              <a:t>Elettroscopio e campo elettrico</a:t>
            </a:r>
            <a:endParaRPr lang="it-IT" sz="4200" b="1" dirty="0">
              <a:latin typeface="Trebuchet MS" pitchFamily="34" charset="0"/>
            </a:endParaRPr>
          </a:p>
        </p:txBody>
      </p:sp>
    </p:spTree>
    <p:extLst>
      <p:ext uri="{BB962C8B-B14F-4D97-AF65-F5344CB8AC3E}">
        <p14:creationId xmlns:p14="http://schemas.microsoft.com/office/powerpoint/2010/main" xmlns="" val="3608867880"/>
      </p:ext>
    </p:extLst>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5"/>
          <p:cNvSpPr>
            <a:spLocks noGrp="1" noChangeArrowheads="1"/>
          </p:cNvSpPr>
          <p:nvPr>
            <p:ph type="body" sz="half" idx="1"/>
          </p:nvPr>
        </p:nvSpPr>
        <p:spPr>
          <a:xfrm>
            <a:off x="467544" y="1772816"/>
            <a:ext cx="8147050" cy="2189163"/>
          </a:xfrm>
          <a:solidFill>
            <a:schemeClr val="bg1"/>
          </a:solidFill>
        </p:spPr>
        <p:txBody>
          <a:bodyPr/>
          <a:lstStyle/>
          <a:p>
            <a:pPr marL="0" indent="0">
              <a:lnSpc>
                <a:spcPct val="80000"/>
              </a:lnSpc>
              <a:buFont typeface="Wingdings" charset="2"/>
              <a:buNone/>
            </a:pPr>
            <a:r>
              <a:rPr lang="it-IT" sz="2400" dirty="0">
                <a:effectLst/>
                <a:latin typeface="Calibri" pitchFamily="34" charset="0"/>
              </a:rPr>
              <a:t>Entrambi i campi sono:</a:t>
            </a:r>
          </a:p>
          <a:p>
            <a:pPr marL="0" indent="0">
              <a:lnSpc>
                <a:spcPct val="80000"/>
              </a:lnSpc>
              <a:buFont typeface="Wingdings" charset="2"/>
              <a:buNone/>
            </a:pPr>
            <a:r>
              <a:rPr lang="it-IT" sz="2400" dirty="0">
                <a:effectLst/>
                <a:latin typeface="Calibri" pitchFamily="34" charset="0"/>
              </a:rPr>
              <a:t>conservativi, radiali, proporzionali all’entità che li genera </a:t>
            </a:r>
            <a:r>
              <a:rPr lang="it-IT" sz="2400" dirty="0" smtClean="0">
                <a:effectLst/>
                <a:latin typeface="Calibri" pitchFamily="34" charset="0"/>
              </a:rPr>
              <a:t>e decadono </a:t>
            </a:r>
            <a:r>
              <a:rPr lang="it-IT" sz="2400" dirty="0">
                <a:effectLst/>
                <a:latin typeface="Calibri" pitchFamily="34" charset="0"/>
              </a:rPr>
              <a:t>con il quadrato della distanza</a:t>
            </a:r>
            <a:r>
              <a:rPr lang="it-IT" sz="2400" dirty="0" smtClean="0">
                <a:effectLst/>
                <a:latin typeface="Calibri" pitchFamily="34" charset="0"/>
              </a:rPr>
              <a:t>.</a:t>
            </a:r>
          </a:p>
          <a:p>
            <a:pPr marL="0" indent="0">
              <a:lnSpc>
                <a:spcPct val="80000"/>
              </a:lnSpc>
              <a:buFont typeface="Wingdings" charset="2"/>
              <a:buNone/>
            </a:pPr>
            <a:endParaRPr lang="it-IT" sz="2400" dirty="0">
              <a:effectLst/>
              <a:latin typeface="Calibri" pitchFamily="34" charset="0"/>
            </a:endParaRPr>
          </a:p>
          <a:p>
            <a:pPr marL="0" indent="0">
              <a:lnSpc>
                <a:spcPct val="80000"/>
              </a:lnSpc>
              <a:buFont typeface="Wingdings" charset="2"/>
              <a:buNone/>
            </a:pPr>
            <a:r>
              <a:rPr lang="it-IT" sz="2400" dirty="0">
                <a:effectLst/>
                <a:latin typeface="Calibri" pitchFamily="34" charset="0"/>
              </a:rPr>
              <a:t>Se il campo gravitazionale ha solo un verso, quello elettrico va anche nell’altro verso perché ammette cariche negative.</a:t>
            </a:r>
          </a:p>
        </p:txBody>
      </p:sp>
      <p:pic>
        <p:nvPicPr>
          <p:cNvPr id="15373" name="Picture 13" descr="image004"/>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2051050" y="3933825"/>
            <a:ext cx="5095875" cy="25114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 name="CasellaDiTesto 1"/>
          <p:cNvSpPr txBox="1"/>
          <p:nvPr/>
        </p:nvSpPr>
        <p:spPr>
          <a:xfrm>
            <a:off x="323528" y="196993"/>
            <a:ext cx="8820472" cy="1261884"/>
          </a:xfrm>
          <a:prstGeom prst="rect">
            <a:avLst/>
          </a:prstGeom>
          <a:noFill/>
        </p:spPr>
        <p:txBody>
          <a:bodyPr wrap="square" rtlCol="0">
            <a:spAutoFit/>
          </a:bodyPr>
          <a:lstStyle/>
          <a:p>
            <a:pPr algn="ctr"/>
            <a:r>
              <a:rPr lang="it-IT" sz="3800" b="1" dirty="0" smtClean="0">
                <a:latin typeface="Trebuchet MS" pitchFamily="34" charset="0"/>
              </a:rPr>
              <a:t>Confronto con il </a:t>
            </a:r>
          </a:p>
          <a:p>
            <a:pPr algn="ctr"/>
            <a:r>
              <a:rPr lang="it-IT" sz="3800" b="1" dirty="0" smtClean="0">
                <a:latin typeface="Trebuchet MS" pitchFamily="34" charset="0"/>
              </a:rPr>
              <a:t>campo gravitazionale</a:t>
            </a:r>
            <a:endParaRPr lang="it-IT" sz="3800" b="1" dirty="0">
              <a:latin typeface="Trebuchet MS" pitchFamily="34" charset="0"/>
            </a:endParaRPr>
          </a:p>
        </p:txBody>
      </p:sp>
    </p:spTree>
    <p:extLst>
      <p:ext uri="{BB962C8B-B14F-4D97-AF65-F5344CB8AC3E}">
        <p14:creationId xmlns:p14="http://schemas.microsoft.com/office/powerpoint/2010/main" xmlns="" val="2050476876"/>
      </p:ext>
    </p:extLst>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0" name="Text Box 12"/>
          <p:cNvSpPr txBox="1">
            <a:spLocks noChangeArrowheads="1"/>
          </p:cNvSpPr>
          <p:nvPr/>
        </p:nvSpPr>
        <p:spPr bwMode="auto">
          <a:xfrm>
            <a:off x="250825" y="1628775"/>
            <a:ext cx="5761335" cy="4362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it-IT" sz="2800" dirty="0">
                <a:solidFill>
                  <a:srgbClr val="FFFFFF"/>
                </a:solidFill>
                <a:latin typeface="Calibri" pitchFamily="34" charset="0"/>
              </a:rPr>
              <a:t>Le linee di forza del campo magnetico sono sempre chiuse, perciò il campo non è conservativo.</a:t>
            </a:r>
          </a:p>
          <a:p>
            <a:pPr fontAlgn="base">
              <a:spcBef>
                <a:spcPct val="0"/>
              </a:spcBef>
              <a:spcAft>
                <a:spcPct val="0"/>
              </a:spcAft>
            </a:pPr>
            <a:r>
              <a:rPr lang="it-IT" sz="2800" dirty="0">
                <a:solidFill>
                  <a:srgbClr val="FFFFFF"/>
                </a:solidFill>
                <a:latin typeface="Calibri" pitchFamily="34" charset="0"/>
              </a:rPr>
              <a:t>Il passaggio di corrente determina un campo magnetico. Le linee di forza si distribuiscono intorno al conduttore secondo la regola della mano dx.</a:t>
            </a:r>
          </a:p>
          <a:p>
            <a:pPr fontAlgn="base">
              <a:spcBef>
                <a:spcPct val="0"/>
              </a:spcBef>
              <a:spcAft>
                <a:spcPct val="0"/>
              </a:spcAft>
            </a:pPr>
            <a:endParaRPr lang="it-IT" sz="2800" dirty="0">
              <a:solidFill>
                <a:srgbClr val="FFFFFF"/>
              </a:solidFill>
              <a:latin typeface="Calibri" pitchFamily="34" charset="0"/>
            </a:endParaRPr>
          </a:p>
          <a:p>
            <a:pPr fontAlgn="base">
              <a:spcBef>
                <a:spcPct val="0"/>
              </a:spcBef>
              <a:spcAft>
                <a:spcPct val="0"/>
              </a:spcAft>
            </a:pPr>
            <a:r>
              <a:rPr lang="it-IT" sz="2800" dirty="0">
                <a:solidFill>
                  <a:srgbClr val="FFFFFF"/>
                </a:solidFill>
                <a:latin typeface="Calibri" pitchFamily="34" charset="0"/>
              </a:rPr>
              <a:t>Nel SI l’unità di misura è </a:t>
            </a:r>
            <a:r>
              <a:rPr lang="it-IT" sz="2800" dirty="0" err="1">
                <a:solidFill>
                  <a:srgbClr val="FFFFFF"/>
                </a:solidFill>
                <a:latin typeface="Calibri" pitchFamily="34" charset="0"/>
              </a:rPr>
              <a:t>ampère</a:t>
            </a:r>
            <a:r>
              <a:rPr lang="it-IT" sz="2800" dirty="0">
                <a:solidFill>
                  <a:srgbClr val="FFFFFF"/>
                </a:solidFill>
                <a:latin typeface="Calibri" pitchFamily="34" charset="0"/>
              </a:rPr>
              <a:t>/metro (A/m)</a:t>
            </a:r>
          </a:p>
        </p:txBody>
      </p:sp>
      <p:pic>
        <p:nvPicPr>
          <p:cNvPr id="17422" name="Picture 14" descr="regola mano destra"/>
          <p:cNvPicPr>
            <a:picLocks noGrp="1" noChangeAspect="1" noChangeArrowheads="1"/>
          </p:cNvPicPr>
          <p:nvPr>
            <p:ph sz="half" idx="3"/>
          </p:nvPr>
        </p:nvPicPr>
        <p:blipFill>
          <a:blip r:embed="rId2" cstate="print">
            <a:extLst>
              <a:ext uri="{28A0092B-C50C-407E-A947-70E740481C1C}">
                <a14:useLocalDpi xmlns:a14="http://schemas.microsoft.com/office/drawing/2010/main" xmlns="" val="0"/>
              </a:ext>
            </a:extLst>
          </a:blip>
          <a:srcRect/>
          <a:stretch>
            <a:fillRect/>
          </a:stretch>
        </p:blipFill>
        <p:spPr>
          <a:xfrm>
            <a:off x="5740400" y="4221163"/>
            <a:ext cx="3403600" cy="263683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7428" name="Text Box 20"/>
          <p:cNvSpPr txBox="1">
            <a:spLocks noChangeArrowheads="1"/>
          </p:cNvSpPr>
          <p:nvPr/>
        </p:nvSpPr>
        <p:spPr bwMode="auto">
          <a:xfrm>
            <a:off x="2411413" y="5805488"/>
            <a:ext cx="792162"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endParaRPr lang="it-IT">
              <a:solidFill>
                <a:srgbClr val="FFFFFF"/>
              </a:solidFill>
            </a:endParaRPr>
          </a:p>
        </p:txBody>
      </p:sp>
      <p:sp>
        <p:nvSpPr>
          <p:cNvPr id="17429" name="Text Box 21"/>
          <p:cNvSpPr txBox="1">
            <a:spLocks noChangeArrowheads="1"/>
          </p:cNvSpPr>
          <p:nvPr/>
        </p:nvSpPr>
        <p:spPr bwMode="auto">
          <a:xfrm>
            <a:off x="2484438" y="5876925"/>
            <a:ext cx="1655762"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endParaRPr lang="it-IT">
              <a:solidFill>
                <a:srgbClr val="FFFFFF"/>
              </a:solidFill>
            </a:endParaRPr>
          </a:p>
        </p:txBody>
      </p:sp>
      <p:sp>
        <p:nvSpPr>
          <p:cNvPr id="17430" name="Text Box 22"/>
          <p:cNvSpPr txBox="1">
            <a:spLocks noChangeArrowheads="1"/>
          </p:cNvSpPr>
          <p:nvPr/>
        </p:nvSpPr>
        <p:spPr bwMode="auto">
          <a:xfrm>
            <a:off x="2268538" y="5805488"/>
            <a:ext cx="23749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endParaRPr lang="it-IT">
              <a:solidFill>
                <a:srgbClr val="FFFFFF"/>
              </a:solidFill>
            </a:endParaRPr>
          </a:p>
        </p:txBody>
      </p:sp>
      <p:sp>
        <p:nvSpPr>
          <p:cNvPr id="2" name="CasellaDiTesto 1"/>
          <p:cNvSpPr txBox="1"/>
          <p:nvPr/>
        </p:nvSpPr>
        <p:spPr>
          <a:xfrm>
            <a:off x="395536" y="404664"/>
            <a:ext cx="7920880" cy="923330"/>
          </a:xfrm>
          <a:prstGeom prst="rect">
            <a:avLst/>
          </a:prstGeom>
          <a:noFill/>
        </p:spPr>
        <p:txBody>
          <a:bodyPr wrap="square" rtlCol="0">
            <a:spAutoFit/>
          </a:bodyPr>
          <a:lstStyle/>
          <a:p>
            <a:pPr algn="ctr"/>
            <a:r>
              <a:rPr lang="it-IT" sz="5400" b="1" dirty="0" smtClean="0">
                <a:latin typeface="Trebuchet MS" pitchFamily="34" charset="0"/>
              </a:rPr>
              <a:t>Campo magnetico</a:t>
            </a:r>
            <a:endParaRPr lang="it-IT" sz="5400" b="1" dirty="0">
              <a:latin typeface="Trebuchet MS" pitchFamily="34" charset="0"/>
            </a:endParaRPr>
          </a:p>
        </p:txBody>
      </p:sp>
    </p:spTree>
    <p:extLst>
      <p:ext uri="{BB962C8B-B14F-4D97-AF65-F5344CB8AC3E}">
        <p14:creationId xmlns:p14="http://schemas.microsoft.com/office/powerpoint/2010/main" xmlns="" val="1496121211"/>
      </p:ext>
    </p:extLst>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5"/>
          <p:cNvSpPr>
            <a:spLocks noGrp="1" noChangeArrowheads="1"/>
          </p:cNvSpPr>
          <p:nvPr>
            <p:ph type="body" sz="half" idx="1"/>
          </p:nvPr>
        </p:nvSpPr>
        <p:spPr>
          <a:xfrm>
            <a:off x="816164" y="1330306"/>
            <a:ext cx="7870329" cy="2189162"/>
          </a:xfrm>
        </p:spPr>
        <p:txBody>
          <a:bodyPr/>
          <a:lstStyle/>
          <a:p>
            <a:pPr marL="0" indent="0">
              <a:buFont typeface="Wingdings" charset="2"/>
              <a:buNone/>
            </a:pPr>
            <a:r>
              <a:rPr lang="it-IT" sz="2800" dirty="0" smtClean="0">
                <a:effectLst/>
                <a:latin typeface="Calibri" pitchFamily="34" charset="0"/>
              </a:rPr>
              <a:t>Una carica messa in moto da un campo elettrico prende il nome di CORRENTE. ELETTRICA</a:t>
            </a:r>
          </a:p>
          <a:p>
            <a:pPr marL="0" indent="0">
              <a:buFont typeface="Wingdings" charset="2"/>
              <a:buNone/>
            </a:pPr>
            <a:r>
              <a:rPr lang="it-IT" sz="2800" dirty="0" smtClean="0">
                <a:effectLst/>
                <a:latin typeface="Calibri" pitchFamily="34" charset="0"/>
              </a:rPr>
              <a:t>La </a:t>
            </a:r>
            <a:r>
              <a:rPr lang="it-IT" sz="2800" dirty="0">
                <a:effectLst/>
                <a:latin typeface="Calibri" pitchFamily="34" charset="0"/>
              </a:rPr>
              <a:t>corrente che non varia intensità e </a:t>
            </a:r>
            <a:r>
              <a:rPr lang="it-IT" sz="2800" dirty="0" smtClean="0">
                <a:effectLst/>
                <a:latin typeface="Calibri" pitchFamily="34" charset="0"/>
              </a:rPr>
              <a:t>verso </a:t>
            </a:r>
            <a:r>
              <a:rPr lang="it-IT" sz="2800" dirty="0">
                <a:effectLst/>
                <a:latin typeface="Calibri" pitchFamily="34" charset="0"/>
              </a:rPr>
              <a:t>si chiama CORRENTE CONTINUA; può essere rappresentata dal seguente diagramma.</a:t>
            </a:r>
          </a:p>
          <a:p>
            <a:pPr>
              <a:buFont typeface="Wingdings" charset="2"/>
              <a:buNone/>
            </a:pPr>
            <a:r>
              <a:rPr lang="it-IT" sz="2800" dirty="0">
                <a:effectLst/>
                <a:latin typeface="Calibri" pitchFamily="34" charset="0"/>
              </a:rPr>
              <a:t>E’ la corrente tipica delle batterie.</a:t>
            </a:r>
          </a:p>
        </p:txBody>
      </p:sp>
      <p:sp>
        <p:nvSpPr>
          <p:cNvPr id="19475" name="Rectangle 19"/>
          <p:cNvSpPr>
            <a:spLocks noChangeArrowheads="1"/>
          </p:cNvSpPr>
          <p:nvPr/>
        </p:nvSpPr>
        <p:spPr bwMode="auto">
          <a:xfrm>
            <a:off x="468313" y="1989138"/>
            <a:ext cx="8229600" cy="2189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fontAlgn="base">
              <a:spcBef>
                <a:spcPct val="20000"/>
              </a:spcBef>
              <a:spcAft>
                <a:spcPct val="0"/>
              </a:spcAft>
              <a:buClr>
                <a:srgbClr val="FFFFCC"/>
              </a:buClr>
              <a:buSzPct val="75000"/>
              <a:buFont typeface="Wingdings" charset="2"/>
              <a:buNone/>
            </a:pPr>
            <a:endParaRPr lang="it-IT" sz="2800">
              <a:solidFill>
                <a:srgbClr val="FFFFFF"/>
              </a:solidFill>
              <a:effectLst>
                <a:outerShdw blurRad="38100" dist="38100" dir="2700000" algn="tl">
                  <a:srgbClr val="010199"/>
                </a:outerShdw>
              </a:effectLst>
            </a:endParaRPr>
          </a:p>
        </p:txBody>
      </p:sp>
      <p:sp>
        <p:nvSpPr>
          <p:cNvPr id="19483" name="Text Box 27"/>
          <p:cNvSpPr txBox="1">
            <a:spLocks noChangeArrowheads="1"/>
          </p:cNvSpPr>
          <p:nvPr/>
        </p:nvSpPr>
        <p:spPr bwMode="auto">
          <a:xfrm>
            <a:off x="4211638" y="4437063"/>
            <a:ext cx="72072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endParaRPr lang="it-IT">
              <a:solidFill>
                <a:srgbClr val="FFFFFF"/>
              </a:solidFill>
            </a:endParaRPr>
          </a:p>
        </p:txBody>
      </p:sp>
      <p:sp>
        <p:nvSpPr>
          <p:cNvPr id="19489" name="Text Box 33"/>
          <p:cNvSpPr txBox="1">
            <a:spLocks noChangeArrowheads="1"/>
          </p:cNvSpPr>
          <p:nvPr/>
        </p:nvSpPr>
        <p:spPr bwMode="auto">
          <a:xfrm>
            <a:off x="2987675" y="4076700"/>
            <a:ext cx="5832475"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endParaRPr lang="it-IT">
              <a:solidFill>
                <a:srgbClr val="FFFFFF"/>
              </a:solidFill>
            </a:endParaRPr>
          </a:p>
        </p:txBody>
      </p:sp>
      <p:pic>
        <p:nvPicPr>
          <p:cNvPr id="19491" name="Picture 3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19338" y="4260056"/>
            <a:ext cx="4527550" cy="24257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CasellaDiTesto 1"/>
          <p:cNvSpPr txBox="1"/>
          <p:nvPr/>
        </p:nvSpPr>
        <p:spPr>
          <a:xfrm>
            <a:off x="468313" y="404664"/>
            <a:ext cx="7632079" cy="923330"/>
          </a:xfrm>
          <a:prstGeom prst="rect">
            <a:avLst/>
          </a:prstGeom>
          <a:noFill/>
        </p:spPr>
        <p:txBody>
          <a:bodyPr wrap="square" rtlCol="0">
            <a:spAutoFit/>
          </a:bodyPr>
          <a:lstStyle/>
          <a:p>
            <a:pPr algn="ctr"/>
            <a:r>
              <a:rPr lang="it-IT" sz="5400" b="1" dirty="0" smtClean="0">
                <a:latin typeface="Trebuchet MS" pitchFamily="34" charset="0"/>
              </a:rPr>
              <a:t>Corrente continua</a:t>
            </a:r>
            <a:endParaRPr lang="it-IT" sz="5400" b="1" dirty="0">
              <a:latin typeface="Trebuchet MS" pitchFamily="34" charset="0"/>
            </a:endParaRPr>
          </a:p>
        </p:txBody>
      </p:sp>
    </p:spTree>
    <p:extLst>
      <p:ext uri="{BB962C8B-B14F-4D97-AF65-F5344CB8AC3E}">
        <p14:creationId xmlns:p14="http://schemas.microsoft.com/office/powerpoint/2010/main" xmlns="" val="1313020081"/>
      </p:ext>
    </p:extLst>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3" name="Text Box 9"/>
          <p:cNvSpPr txBox="1">
            <a:spLocks noChangeArrowheads="1"/>
          </p:cNvSpPr>
          <p:nvPr/>
        </p:nvSpPr>
        <p:spPr bwMode="auto">
          <a:xfrm>
            <a:off x="0" y="1700808"/>
            <a:ext cx="4932040" cy="46166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it-IT" sz="2800" dirty="0">
                <a:solidFill>
                  <a:srgbClr val="FFFFFF"/>
                </a:solidFill>
                <a:latin typeface="Calibri" pitchFamily="34" charset="0"/>
              </a:rPr>
              <a:t>Una corrente che cambia continuamente verso e intensità viene chiamata corrente alternata e viene prodotta da particolari generatori elettrici di tipo meccanico chiamati </a:t>
            </a:r>
            <a:r>
              <a:rPr lang="it-IT" sz="2800" b="1" dirty="0">
                <a:solidFill>
                  <a:srgbClr val="FFFFFF"/>
                </a:solidFill>
                <a:latin typeface="Calibri" pitchFamily="34" charset="0"/>
              </a:rPr>
              <a:t>alternatori</a:t>
            </a:r>
            <a:r>
              <a:rPr lang="it-IT" sz="2800" dirty="0">
                <a:solidFill>
                  <a:srgbClr val="FFFFFF"/>
                </a:solidFill>
                <a:latin typeface="Calibri" pitchFamily="34" charset="0"/>
              </a:rPr>
              <a:t>.</a:t>
            </a:r>
          </a:p>
          <a:p>
            <a:pPr fontAlgn="base">
              <a:spcBef>
                <a:spcPct val="50000"/>
              </a:spcBef>
              <a:spcAft>
                <a:spcPct val="0"/>
              </a:spcAft>
            </a:pPr>
            <a:r>
              <a:rPr lang="it-IT" sz="2800" dirty="0">
                <a:solidFill>
                  <a:srgbClr val="FFFFFF"/>
                </a:solidFill>
                <a:latin typeface="Calibri" pitchFamily="34" charset="0"/>
              </a:rPr>
              <a:t>La corrente alternata facilita la grande distribuzione di energia elettrica.</a:t>
            </a:r>
          </a:p>
        </p:txBody>
      </p:sp>
      <p:pic>
        <p:nvPicPr>
          <p:cNvPr id="21516" name="Picture 12" descr="forme_osc"/>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a:xfrm>
            <a:off x="4932040" y="1196752"/>
            <a:ext cx="4006850" cy="21605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1519" name="Picture 15" descr="elettrico001b"/>
          <p:cNvPicPr>
            <a:picLocks noGrp="1" noChangeAspect="1" noChangeArrowheads="1" noCrop="1"/>
          </p:cNvPicPr>
          <p:nvPr>
            <p:ph sz="quarter" idx="1"/>
          </p:nvPr>
        </p:nvPicPr>
        <p:blipFill>
          <a:blip r:embed="rId3" cstate="print">
            <a:extLst>
              <a:ext uri="{28A0092B-C50C-407E-A947-70E740481C1C}">
                <a14:useLocalDpi xmlns:a14="http://schemas.microsoft.com/office/drawing/2010/main" xmlns="" val="0"/>
              </a:ext>
            </a:extLst>
          </a:blip>
          <a:srcRect/>
          <a:stretch>
            <a:fillRect/>
          </a:stretch>
        </p:blipFill>
        <p:spPr>
          <a:xfrm>
            <a:off x="5076056" y="3554412"/>
            <a:ext cx="3744913" cy="33035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1520" name="Picture 16" descr="foto alimentatore"/>
          <p:cNvPicPr>
            <a:picLocks noGrp="1" noChangeAspect="1" noChangeArrowheads="1"/>
          </p:cNvPicPr>
          <p:nvPr>
            <p:ph sz="half" idx="3"/>
          </p:nvPr>
        </p:nvPicPr>
        <p:blipFill>
          <a:blip r:embed="rId4" cstate="print">
            <a:extLst>
              <a:ext uri="{28A0092B-C50C-407E-A947-70E740481C1C}">
                <a14:useLocalDpi xmlns:a14="http://schemas.microsoft.com/office/drawing/2010/main" xmlns="" val="0"/>
              </a:ext>
            </a:extLst>
          </a:blip>
          <a:srcRect/>
          <a:stretch>
            <a:fillRect/>
          </a:stretch>
        </p:blipFill>
        <p:spPr>
          <a:xfrm>
            <a:off x="5940152" y="3573016"/>
            <a:ext cx="2563813" cy="29241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 name="CasellaDiTesto 1"/>
          <p:cNvSpPr txBox="1"/>
          <p:nvPr/>
        </p:nvSpPr>
        <p:spPr>
          <a:xfrm>
            <a:off x="971600" y="116632"/>
            <a:ext cx="6984776" cy="923330"/>
          </a:xfrm>
          <a:prstGeom prst="rect">
            <a:avLst/>
          </a:prstGeom>
          <a:noFill/>
        </p:spPr>
        <p:txBody>
          <a:bodyPr wrap="square" rtlCol="0">
            <a:spAutoFit/>
          </a:bodyPr>
          <a:lstStyle/>
          <a:p>
            <a:pPr algn="ctr"/>
            <a:r>
              <a:rPr lang="it-IT" sz="5400" b="1" dirty="0" smtClean="0">
                <a:latin typeface="Trebuchet MS" pitchFamily="34" charset="0"/>
              </a:rPr>
              <a:t>Corrente alternata</a:t>
            </a:r>
            <a:endParaRPr lang="it-IT" sz="5400" b="1" dirty="0">
              <a:latin typeface="Trebuchet MS" pitchFamily="34" charset="0"/>
            </a:endParaRPr>
          </a:p>
        </p:txBody>
      </p:sp>
    </p:spTree>
    <p:extLst>
      <p:ext uri="{BB962C8B-B14F-4D97-AF65-F5344CB8AC3E}">
        <p14:creationId xmlns:p14="http://schemas.microsoft.com/office/powerpoint/2010/main" xmlns="" val="3652241968"/>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xit" presetSubtype="4" fill="hold" nodeType="clickEffect">
                                  <p:stCondLst>
                                    <p:cond delay="1000"/>
                                  </p:stCondLst>
                                  <p:childTnLst>
                                    <p:animEffect transition="out" filter="slide(fromBottom)">
                                      <p:cBhvr>
                                        <p:cTn id="6" dur="500"/>
                                        <p:tgtEl>
                                          <p:spTgt spid="21520"/>
                                        </p:tgtEl>
                                      </p:cBhvr>
                                    </p:animEffect>
                                    <p:set>
                                      <p:cBhvr>
                                        <p:cTn id="7" dur="1" fill="hold">
                                          <p:stCondLst>
                                            <p:cond delay="499"/>
                                          </p:stCondLst>
                                        </p:cTn>
                                        <p:tgtEl>
                                          <p:spTgt spid="21520"/>
                                        </p:tgtEl>
                                        <p:attrNameLst>
                                          <p:attrName>style.visibility</p:attrName>
                                        </p:attrNameLst>
                                      </p:cBhvr>
                                      <p:to>
                                        <p:strVal val="hidden"/>
                                      </p:to>
                                    </p:set>
                                  </p:childTnLst>
                                </p:cTn>
                              </p:par>
                            </p:childTnLst>
                          </p:cTn>
                        </p:par>
                        <p:par>
                          <p:cTn id="8" fill="hold" nodeType="withGroup">
                            <p:stCondLst>
                              <p:cond delay="1500"/>
                            </p:stCondLst>
                            <p:childTnLst>
                              <p:par>
                                <p:cTn id="9" presetID="23" presetClass="entr" presetSubtype="16" fill="hold" nodeType="afterEffect">
                                  <p:stCondLst>
                                    <p:cond delay="0"/>
                                  </p:stCondLst>
                                  <p:childTnLst>
                                    <p:set>
                                      <p:cBhvr>
                                        <p:cTn id="10" dur="1" fill="hold">
                                          <p:stCondLst>
                                            <p:cond delay="0"/>
                                          </p:stCondLst>
                                        </p:cTn>
                                        <p:tgtEl>
                                          <p:spTgt spid="21519"/>
                                        </p:tgtEl>
                                        <p:attrNameLst>
                                          <p:attrName>style.visibility</p:attrName>
                                        </p:attrNameLst>
                                      </p:cBhvr>
                                      <p:to>
                                        <p:strVal val="visible"/>
                                      </p:to>
                                    </p:set>
                                    <p:anim calcmode="lin" valueType="num">
                                      <p:cBhvr>
                                        <p:cTn id="11" dur="500" fill="hold"/>
                                        <p:tgtEl>
                                          <p:spTgt spid="21519"/>
                                        </p:tgtEl>
                                        <p:attrNameLst>
                                          <p:attrName>ppt_w</p:attrName>
                                        </p:attrNameLst>
                                      </p:cBhvr>
                                      <p:tavLst>
                                        <p:tav tm="0">
                                          <p:val>
                                            <p:fltVal val="0"/>
                                          </p:val>
                                        </p:tav>
                                        <p:tav tm="100000">
                                          <p:val>
                                            <p:strVal val="#ppt_w"/>
                                          </p:val>
                                        </p:tav>
                                      </p:tavLst>
                                    </p:anim>
                                    <p:anim calcmode="lin" valueType="num">
                                      <p:cBhvr>
                                        <p:cTn id="12" dur="500" fill="hold"/>
                                        <p:tgtEl>
                                          <p:spTgt spid="215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563888" y="1988840"/>
            <a:ext cx="5580112" cy="2162671"/>
          </a:xfrm>
        </p:spPr>
        <p:txBody>
          <a:bodyPr/>
          <a:lstStyle/>
          <a:p>
            <a:r>
              <a:rPr lang="it-IT" b="1" dirty="0" smtClean="0">
                <a:solidFill>
                  <a:schemeClr val="bg1"/>
                </a:solidFill>
                <a:latin typeface="Trebuchet MS" pitchFamily="34" charset="0"/>
              </a:rPr>
              <a:t>Componentistica e applicazioni</a:t>
            </a:r>
            <a:endParaRPr lang="it-IT" b="1" dirty="0">
              <a:solidFill>
                <a:schemeClr val="bg1"/>
              </a:solidFill>
              <a:latin typeface="Trebuchet MS" pitchFamily="34" charset="0"/>
            </a:endParaRPr>
          </a:p>
        </p:txBody>
      </p:sp>
    </p:spTree>
    <p:extLst>
      <p:ext uri="{BB962C8B-B14F-4D97-AF65-F5344CB8AC3E}">
        <p14:creationId xmlns:p14="http://schemas.microsoft.com/office/powerpoint/2010/main" xmlns="" val="3836253445"/>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extLst>
              <a:ext uri="{BEBA8EAE-BF5A-486C-A8C5-ECC9F3942E4B}">
                <a14:imgProps xmlns:a14="http://schemas.microsoft.com/office/drawing/2010/main" xmlns="">
                  <a14:imgLayer r:embed="rId3">
                    <a14:imgEffect>
                      <a14:brightnessContrast bright="-40000" contrast="20000"/>
                    </a14:imgEffect>
                  </a14:imgLayer>
                </a14:imgProps>
              </a:ext>
            </a:extLst>
          </a:blip>
          <a:srcRect/>
          <a:stretch>
            <a:fillRect t="-8000" b="-8000"/>
          </a:stretch>
        </a:blipFill>
        <a:effectLst/>
      </p:bgPr>
    </p:bg>
    <p:spTree>
      <p:nvGrpSpPr>
        <p:cNvPr id="1" name=""/>
        <p:cNvGrpSpPr/>
        <p:nvPr/>
      </p:nvGrpSpPr>
      <p:grpSpPr>
        <a:xfrm>
          <a:off x="0" y="0"/>
          <a:ext cx="0" cy="0"/>
          <a:chOff x="0" y="0"/>
          <a:chExt cx="0" cy="0"/>
        </a:xfrm>
      </p:grpSpPr>
      <p:sp>
        <p:nvSpPr>
          <p:cNvPr id="4" name="Titolo 3"/>
          <p:cNvSpPr>
            <a:spLocks noGrp="1"/>
          </p:cNvSpPr>
          <p:nvPr>
            <p:ph type="title"/>
          </p:nvPr>
        </p:nvSpPr>
        <p:spPr>
          <a:xfrm>
            <a:off x="5148064" y="274638"/>
            <a:ext cx="3538736" cy="1143000"/>
          </a:xfrm>
        </p:spPr>
        <p:txBody>
          <a:bodyPr>
            <a:normAutofit/>
          </a:bodyPr>
          <a:lstStyle/>
          <a:p>
            <a:pPr algn="r"/>
            <a:r>
              <a:rPr lang="it-IT" sz="4800" b="1" dirty="0" smtClean="0"/>
              <a:t>Resistenza</a:t>
            </a:r>
            <a:endParaRPr lang="it-IT" sz="4800" b="1" dirty="0"/>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91370" y="1268760"/>
            <a:ext cx="8529637" cy="496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xmlns="" Requires="a14">
          <p:sp>
            <p:nvSpPr>
              <p:cNvPr id="5" name="Segnaposto contenuto 4"/>
              <p:cNvSpPr>
                <a:spLocks noGrp="1"/>
              </p:cNvSpPr>
              <p:nvPr>
                <p:ph idx="1"/>
              </p:nvPr>
            </p:nvSpPr>
            <p:spPr/>
            <p:txBody>
              <a:bodyPr>
                <a:normAutofit fontScale="92500" lnSpcReduction="10000"/>
              </a:bodyPr>
              <a:lstStyle/>
              <a:p>
                <a:r>
                  <a:rPr lang="it-IT" dirty="0"/>
                  <a:t>L</a:t>
                </a:r>
                <a:r>
                  <a:rPr lang="it-IT" dirty="0" smtClean="0"/>
                  <a:t>a resistenza elettrica è una grandezza fisica scalare che misura la tendenza di un conduttore di  opporsi al passaggio di corrente elettrica quando è sottoposto ad una tensione.</a:t>
                </a:r>
              </a:p>
              <a:p>
                <a:r>
                  <a:rPr lang="it-IT" dirty="0" smtClean="0"/>
                  <a:t>La resistività (</a:t>
                </a:r>
                <a14:m>
                  <m:oMath xmlns:m="http://schemas.openxmlformats.org/officeDocument/2006/math">
                    <m:r>
                      <a:rPr lang="it-IT" smtClean="0">
                        <a:latin typeface="Cambria Math"/>
                      </a:rPr>
                      <m:t>𝝆</m:t>
                    </m:r>
                    <m:r>
                      <a:rPr lang="it-IT" smtClean="0">
                        <a:latin typeface="Cambria Math"/>
                      </a:rPr>
                      <m:t>) </m:t>
                    </m:r>
                  </m:oMath>
                </a14:m>
                <a:r>
                  <a:rPr lang="it-IT" dirty="0" smtClean="0"/>
                  <a:t>è l’attitudine</a:t>
                </a:r>
              </a:p>
              <a:p>
                <a:pPr marL="0" indent="0">
                  <a:buNone/>
                </a:pPr>
                <a:r>
                  <a:rPr lang="it-IT" dirty="0"/>
                  <a:t> </a:t>
                </a:r>
                <a:r>
                  <a:rPr lang="it-IT" dirty="0" smtClean="0"/>
                  <a:t>   caratteristica di ogni materiale </a:t>
                </a:r>
              </a:p>
              <a:p>
                <a:pPr marL="0" indent="0">
                  <a:buNone/>
                </a:pPr>
                <a:r>
                  <a:rPr lang="it-IT" dirty="0"/>
                  <a:t> </a:t>
                </a:r>
                <a:r>
                  <a:rPr lang="it-IT" dirty="0" smtClean="0"/>
                  <a:t>   ad opporsi al passaggio di </a:t>
                </a:r>
              </a:p>
              <a:p>
                <a:pPr marL="0" indent="0">
                  <a:buNone/>
                </a:pPr>
                <a:r>
                  <a:rPr lang="it-IT" dirty="0"/>
                  <a:t> </a:t>
                </a:r>
                <a:r>
                  <a:rPr lang="it-IT" dirty="0" smtClean="0"/>
                  <a:t>   cariche elettriche.</a:t>
                </a:r>
              </a:p>
              <a:p>
                <a:r>
                  <a:rPr lang="it-IT" dirty="0" smtClean="0"/>
                  <a:t>                      R=</a:t>
                </a:r>
                <a14:m>
                  <m:oMath xmlns:m="http://schemas.openxmlformats.org/officeDocument/2006/math">
                    <m:r>
                      <a:rPr lang="it-IT" smtClean="0">
                        <a:latin typeface="Cambria Math"/>
                      </a:rPr>
                      <m:t>𝝆</m:t>
                    </m:r>
                    <m:r>
                      <a:rPr lang="it-IT" smtClean="0">
                        <a:latin typeface="Cambria Math"/>
                      </a:rPr>
                      <m:t>∗</m:t>
                    </m:r>
                    <m:r>
                      <a:rPr lang="it-IT" smtClean="0">
                        <a:latin typeface="Cambria Math"/>
                      </a:rPr>
                      <m:t>𝑳</m:t>
                    </m:r>
                    <m:r>
                      <a:rPr lang="it-IT" smtClean="0">
                        <a:latin typeface="Cambria Math"/>
                      </a:rPr>
                      <m:t>/</m:t>
                    </m:r>
                    <m:r>
                      <a:rPr lang="it-IT" smtClean="0">
                        <a:latin typeface="Cambria Math"/>
                      </a:rPr>
                      <m:t>𝑨</m:t>
                    </m:r>
                  </m:oMath>
                </a14:m>
                <a:endParaRPr lang="it-IT" dirty="0" smtClean="0"/>
              </a:p>
              <a:p>
                <a:endParaRPr lang="it-IT" dirty="0" smtClean="0"/>
              </a:p>
            </p:txBody>
          </p:sp>
        </mc:Choice>
        <mc:Fallback>
          <p:sp>
            <p:nvSpPr>
              <p:cNvPr id="5" name="Segnaposto contenuto 4"/>
              <p:cNvSpPr>
                <a:spLocks noGrp="1" noRot="1" noChangeAspect="1" noMove="1" noResize="1" noEditPoints="1" noAdjustHandles="1" noChangeArrowheads="1" noChangeShapeType="1" noTextEdit="1"/>
              </p:cNvSpPr>
              <p:nvPr>
                <p:ph idx="1"/>
              </p:nvPr>
            </p:nvSpPr>
            <p:spPr>
              <a:blipFill rotWithShape="1">
                <a:blip r:embed="rId5" cstate="print"/>
                <a:stretch>
                  <a:fillRect l="-1481" t="-2695"/>
                </a:stretch>
              </a:blipFill>
            </p:spPr>
            <p:txBody>
              <a:bodyPr/>
              <a:lstStyle/>
              <a:p>
                <a:r>
                  <a:rPr lang="it-IT">
                    <a:noFill/>
                  </a:rPr>
                  <a:t> </a:t>
                </a:r>
              </a:p>
            </p:txBody>
          </p:sp>
        </mc:Fallback>
      </mc:AlternateContent>
      <p:pic>
        <p:nvPicPr>
          <p:cNvPr id="2" name="Immagine 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724128" y="3617708"/>
            <a:ext cx="3096344" cy="2716084"/>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xmlns="" val="4098453618"/>
      </p:ext>
    </p:extLst>
  </p:cSld>
  <p:clrMapOvr>
    <a:masterClrMapping/>
  </p:clrMapOvr>
  <p:transition>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solidFill>
                  <a:schemeClr val="bg1"/>
                </a:solidFill>
              </a:rPr>
              <a:t>Resistenza</a:t>
            </a:r>
            <a:endParaRPr lang="it-IT" b="1" dirty="0">
              <a:solidFill>
                <a:schemeClr val="bg1"/>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0530" y="1316385"/>
            <a:ext cx="8523287" cy="4560887"/>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Segnaposto contenuto 5"/>
          <p:cNvSpPr>
            <a:spLocks noGrp="1"/>
          </p:cNvSpPr>
          <p:nvPr>
            <p:ph idx="1"/>
          </p:nvPr>
        </p:nvSpPr>
        <p:spPr>
          <a:xfrm>
            <a:off x="457200" y="1600200"/>
            <a:ext cx="8229600" cy="2188840"/>
          </a:xfrm>
        </p:spPr>
        <p:txBody>
          <a:bodyPr>
            <a:normAutofit/>
          </a:bodyPr>
          <a:lstStyle/>
          <a:p>
            <a:r>
              <a:rPr lang="it-IT" sz="2400" dirty="0" smtClean="0">
                <a:solidFill>
                  <a:schemeClr val="bg1"/>
                </a:solidFill>
              </a:rPr>
              <a:t>La caduta di potenziale ai capi di una resistenza equivale alla perdita energetica delle cariche elettriche che scorrono.</a:t>
            </a:r>
          </a:p>
          <a:p>
            <a:r>
              <a:rPr lang="it-IT" sz="2400" dirty="0" smtClean="0">
                <a:solidFill>
                  <a:schemeClr val="bg1"/>
                </a:solidFill>
              </a:rPr>
              <a:t>A livello molecolare rappresenta la perdita di energia cinetica delle cariche dovute all’impatto con le particelle del conduttore.</a:t>
            </a:r>
          </a:p>
        </p:txBody>
      </p:sp>
      <p:pic>
        <p:nvPicPr>
          <p:cNvPr id="4" name="Immagin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76056" y="3356992"/>
            <a:ext cx="3816424" cy="2520280"/>
          </a:xfrm>
          <a:prstGeom prst="rect">
            <a:avLst/>
          </a:prstGeom>
          <a:effectLst>
            <a:softEdge rad="127000"/>
          </a:effectLst>
        </p:spPr>
      </p:pic>
      <p:sp>
        <p:nvSpPr>
          <p:cNvPr id="3" name="CasellaDiTesto 2"/>
          <p:cNvSpPr txBox="1"/>
          <p:nvPr/>
        </p:nvSpPr>
        <p:spPr>
          <a:xfrm>
            <a:off x="539552" y="3841069"/>
            <a:ext cx="4248472" cy="1569660"/>
          </a:xfrm>
          <a:prstGeom prst="rect">
            <a:avLst/>
          </a:prstGeom>
          <a:noFill/>
        </p:spPr>
        <p:txBody>
          <a:bodyPr wrap="square" rtlCol="0">
            <a:spAutoFit/>
          </a:bodyPr>
          <a:lstStyle/>
          <a:p>
            <a:pPr marL="285750" indent="-285750">
              <a:buFont typeface="Arial" pitchFamily="34" charset="0"/>
              <a:buChar char="•"/>
            </a:pPr>
            <a:r>
              <a:rPr lang="it-IT" sz="2400" dirty="0" smtClean="0">
                <a:solidFill>
                  <a:schemeClr val="bg1"/>
                </a:solidFill>
              </a:rPr>
              <a:t>Il passaggio delle cariche viene raffigurato come un movimento costante poiché calcoliamo la velocità media.</a:t>
            </a:r>
            <a:endParaRPr lang="it-IT" sz="2400" dirty="0">
              <a:solidFill>
                <a:schemeClr val="bg1"/>
              </a:solidFill>
            </a:endParaRPr>
          </a:p>
        </p:txBody>
      </p:sp>
    </p:spTree>
    <p:extLst>
      <p:ext uri="{BB962C8B-B14F-4D97-AF65-F5344CB8AC3E}">
        <p14:creationId xmlns:p14="http://schemas.microsoft.com/office/powerpoint/2010/main" xmlns="" val="1824055950"/>
      </p:ext>
    </p:extLst>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rmAutofit/>
          </a:bodyPr>
          <a:lstStyle/>
          <a:p>
            <a:pPr algn="r"/>
            <a:r>
              <a:rPr lang="it-IT" b="1" dirty="0" smtClean="0">
                <a:solidFill>
                  <a:schemeClr val="bg1"/>
                </a:solidFill>
              </a:rPr>
              <a:t>Resistenza</a:t>
            </a:r>
            <a:endParaRPr lang="it-IT" b="1" dirty="0">
              <a:solidFill>
                <a:schemeClr val="bg1"/>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1980" y="1484784"/>
            <a:ext cx="8523287" cy="4968552"/>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xmlns="" Requires="a14">
          <p:sp>
            <p:nvSpPr>
              <p:cNvPr id="3" name="Segnaposto contenuto 2"/>
              <p:cNvSpPr>
                <a:spLocks noGrp="1"/>
              </p:cNvSpPr>
              <p:nvPr>
                <p:ph idx="1"/>
              </p:nvPr>
            </p:nvSpPr>
            <p:spPr>
              <a:xfrm>
                <a:off x="457200" y="1600200"/>
                <a:ext cx="4330824" cy="4525963"/>
              </a:xfrm>
            </p:spPr>
            <p:txBody>
              <a:bodyPr>
                <a:normAutofit/>
              </a:bodyPr>
              <a:lstStyle/>
              <a:p>
                <a:r>
                  <a:rPr lang="it-IT" dirty="0" smtClean="0">
                    <a:solidFill>
                      <a:schemeClr val="bg1"/>
                    </a:solidFill>
                  </a:rPr>
                  <a:t>Attraverso la legge di Ohm si esprime la relazione di proporzionalità tra la differenza di potenziale e l’intensità di</a:t>
                </a:r>
                <a:r>
                  <a:rPr lang="it-IT" dirty="0">
                    <a:solidFill>
                      <a:schemeClr val="bg1"/>
                    </a:solidFill>
                  </a:rPr>
                  <a:t> </a:t>
                </a:r>
                <a:r>
                  <a:rPr lang="it-IT" dirty="0" smtClean="0">
                    <a:solidFill>
                      <a:schemeClr val="bg1"/>
                    </a:solidFill>
                  </a:rPr>
                  <a:t>corrente </a:t>
                </a:r>
              </a:p>
              <a:p>
                <a:pPr marL="0" indent="0">
                  <a:buNone/>
                </a:pPr>
                <a:r>
                  <a:rPr lang="it-IT" dirty="0" smtClean="0">
                    <a:solidFill>
                      <a:schemeClr val="bg1"/>
                    </a:solidFill>
                  </a:rPr>
                  <a:t>                    V=R</a:t>
                </a:r>
                <a14:m>
                  <m:oMath xmlns:m="http://schemas.openxmlformats.org/officeDocument/2006/math">
                    <m:r>
                      <a:rPr lang="it-IT" b="0" i="1" smtClean="0">
                        <a:solidFill>
                          <a:schemeClr val="bg1"/>
                        </a:solidFill>
                        <a:latin typeface="Cambria Math"/>
                        <a:ea typeface="Cambria Math"/>
                      </a:rPr>
                      <m:t>×</m:t>
                    </m:r>
                  </m:oMath>
                </a14:m>
                <a:r>
                  <a:rPr lang="it-IT" dirty="0" smtClean="0">
                    <a:solidFill>
                      <a:schemeClr val="bg1"/>
                    </a:solidFill>
                  </a:rPr>
                  <a:t>I </a:t>
                </a:r>
              </a:p>
              <a:p>
                <a:pPr marL="0" indent="0">
                  <a:buNone/>
                </a:pPr>
                <a:endParaRPr lang="it-IT" dirty="0" smtClean="0">
                  <a:solidFill>
                    <a:schemeClr val="bg1"/>
                  </a:solidFill>
                </a:endParaRPr>
              </a:p>
            </p:txBody>
          </p:sp>
        </mc:Choice>
        <mc:Fallback>
          <p:sp>
            <p:nvSpPr>
              <p:cNvPr id="3" name="Segnaposto contenuto 2"/>
              <p:cNvSpPr>
                <a:spLocks noGrp="1" noRot="1" noChangeAspect="1" noMove="1" noResize="1" noEditPoints="1" noAdjustHandles="1" noChangeArrowheads="1" noChangeShapeType="1" noTextEdit="1"/>
              </p:cNvSpPr>
              <p:nvPr>
                <p:ph idx="1"/>
              </p:nvPr>
            </p:nvSpPr>
            <p:spPr>
              <a:xfrm>
                <a:off x="457200" y="1600200"/>
                <a:ext cx="4330824" cy="4525963"/>
              </a:xfrm>
              <a:blipFill rotWithShape="1">
                <a:blip r:embed="rId3" cstate="print"/>
                <a:stretch>
                  <a:fillRect l="-3099" t="-1752" r="-4085"/>
                </a:stretch>
              </a:blipFill>
            </p:spPr>
            <p:txBody>
              <a:bodyPr/>
              <a:lstStyle/>
              <a:p>
                <a:r>
                  <a:rPr lang="it-IT">
                    <a:noFill/>
                  </a:rPr>
                  <a:t> </a:t>
                </a:r>
              </a:p>
            </p:txBody>
          </p:sp>
        </mc:Fallback>
      </mc:AlternateContent>
      <p:pic>
        <p:nvPicPr>
          <p:cNvPr id="4" name="Immagin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788024" y="1700808"/>
            <a:ext cx="4014192" cy="4302224"/>
          </a:xfrm>
          <a:prstGeom prst="rect">
            <a:avLst/>
          </a:prstGeom>
          <a:effectLst>
            <a:softEdge rad="63500"/>
          </a:effectLst>
        </p:spPr>
      </p:pic>
    </p:spTree>
    <p:extLst>
      <p:ext uri="{BB962C8B-B14F-4D97-AF65-F5344CB8AC3E}">
        <p14:creationId xmlns:p14="http://schemas.microsoft.com/office/powerpoint/2010/main" xmlns="" val="863700107"/>
      </p:ext>
    </p:extLst>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a:solidFill>
                  <a:schemeClr val="bg1"/>
                </a:solidFill>
              </a:rPr>
              <a:t>I</a:t>
            </a:r>
            <a:r>
              <a:rPr lang="it-IT" b="1" dirty="0" smtClean="0">
                <a:solidFill>
                  <a:schemeClr val="bg1"/>
                </a:solidFill>
              </a:rPr>
              <a:t>nduttore</a:t>
            </a:r>
            <a:endParaRPr lang="it-IT" b="1" dirty="0">
              <a:solidFill>
                <a:schemeClr val="bg1"/>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11942" y="1412776"/>
            <a:ext cx="8523287" cy="2476191"/>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egnaposto contenuto 2"/>
          <p:cNvSpPr>
            <a:spLocks noGrp="1"/>
          </p:cNvSpPr>
          <p:nvPr>
            <p:ph idx="1"/>
          </p:nvPr>
        </p:nvSpPr>
        <p:spPr/>
        <p:txBody>
          <a:bodyPr>
            <a:normAutofit/>
          </a:bodyPr>
          <a:lstStyle/>
          <a:p>
            <a:r>
              <a:rPr lang="it-IT" sz="2800" dirty="0" smtClean="0">
                <a:solidFill>
                  <a:schemeClr val="bg1"/>
                </a:solidFill>
              </a:rPr>
              <a:t>L’induttore è  un componente elettrico che ha la capacità di accumulare energia magnetica.</a:t>
            </a:r>
          </a:p>
          <a:p>
            <a:r>
              <a:rPr lang="it-IT" sz="2800" dirty="0" smtClean="0">
                <a:solidFill>
                  <a:schemeClr val="bg1"/>
                </a:solidFill>
              </a:rPr>
              <a:t>Questa capacità è dovuta alla presenza di spire che concatenano il campo magnetico generato al passaggio di corrente.</a:t>
            </a:r>
          </a:p>
          <a:p>
            <a:pPr marL="0" indent="0">
              <a:buNone/>
            </a:pPr>
            <a:endParaRPr lang="it-IT" sz="2800" b="1" dirty="0">
              <a:solidFill>
                <a:schemeClr val="bg1"/>
              </a:solidFill>
              <a:latin typeface="Bradley Hand ITC" pitchFamily="66" charset="0"/>
            </a:endParaRPr>
          </a:p>
        </p:txBody>
      </p:sp>
      <p:pic>
        <p:nvPicPr>
          <p:cNvPr id="4" name="Immagin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516216" y="4077072"/>
            <a:ext cx="1428318" cy="2436327"/>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5" name="Immagin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87624" y="3888967"/>
            <a:ext cx="3816424" cy="2808312"/>
          </a:xfrm>
          <a:prstGeom prst="rect">
            <a:avLst/>
          </a:prstGeom>
          <a:effectLst>
            <a:softEdge rad="63500"/>
          </a:effectLst>
        </p:spPr>
      </p:pic>
    </p:spTree>
    <p:extLst>
      <p:ext uri="{BB962C8B-B14F-4D97-AF65-F5344CB8AC3E}">
        <p14:creationId xmlns:p14="http://schemas.microsoft.com/office/powerpoint/2010/main" xmlns="" val="3725589707"/>
      </p:ext>
    </p:extLst>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a:solidFill>
                  <a:schemeClr val="bg1"/>
                </a:solidFill>
              </a:rPr>
              <a:t>I</a:t>
            </a:r>
            <a:r>
              <a:rPr lang="it-IT" b="1" dirty="0" smtClean="0">
                <a:solidFill>
                  <a:schemeClr val="bg1"/>
                </a:solidFill>
              </a:rPr>
              <a:t>nduttore</a:t>
            </a:r>
            <a:endParaRPr lang="it-IT" b="1" dirty="0">
              <a:solidFill>
                <a:schemeClr val="bg1"/>
              </a:solidFill>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1196752"/>
            <a:ext cx="8529637" cy="496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CasellaDiTesto 5"/>
          <p:cNvSpPr txBox="1"/>
          <p:nvPr/>
        </p:nvSpPr>
        <p:spPr>
          <a:xfrm>
            <a:off x="683568" y="1340768"/>
            <a:ext cx="8280920" cy="4524315"/>
          </a:xfrm>
          <a:prstGeom prst="rect">
            <a:avLst/>
          </a:prstGeom>
          <a:noFill/>
        </p:spPr>
        <p:txBody>
          <a:bodyPr wrap="square" rtlCol="0">
            <a:spAutoFit/>
          </a:bodyPr>
          <a:lstStyle/>
          <a:p>
            <a:pPr>
              <a:buFont typeface="Arial" pitchFamily="34" charset="0"/>
              <a:buChar char="•"/>
            </a:pPr>
            <a:r>
              <a:rPr lang="it-IT" sz="3200" dirty="0" smtClean="0"/>
              <a:t>L’induttore in genere è costituito da </a:t>
            </a:r>
            <a:r>
              <a:rPr lang="it-IT" sz="3200" dirty="0" err="1" smtClean="0"/>
              <a:t>un’avvolgimento</a:t>
            </a:r>
            <a:r>
              <a:rPr lang="it-IT" sz="3200" dirty="0" smtClean="0"/>
              <a:t> di </a:t>
            </a:r>
            <a:r>
              <a:rPr lang="it-IT" sz="3200" i="1" dirty="0" smtClean="0"/>
              <a:t>n</a:t>
            </a:r>
            <a:r>
              <a:rPr lang="it-IT" sz="3200" dirty="0" smtClean="0"/>
              <a:t> numero di spire di un materiale isolato avvolto su un materiale ferromagnetico.</a:t>
            </a:r>
          </a:p>
          <a:p>
            <a:pPr>
              <a:buFont typeface="Arial" pitchFamily="34" charset="0"/>
              <a:buChar char="•"/>
            </a:pPr>
            <a:r>
              <a:rPr lang="it-IT" sz="3200" dirty="0" smtClean="0"/>
              <a:t>L’equazione che descrive il comportamento dell’induttore è la seguente:</a:t>
            </a:r>
          </a:p>
          <a:p>
            <a:pPr algn="ctr"/>
            <a:r>
              <a:rPr lang="it-IT" sz="3200" i="1" dirty="0" smtClean="0"/>
              <a:t> V = L X ∆I/∆T</a:t>
            </a:r>
          </a:p>
          <a:p>
            <a:pPr>
              <a:buFont typeface="Arial" pitchFamily="34" charset="0"/>
              <a:buChar char="•"/>
            </a:pPr>
            <a:r>
              <a:rPr lang="it-IT" sz="3200" dirty="0" smtClean="0"/>
              <a:t>L’induttore sente le variazioni di corrente e viene perciò chiamato reattanza induttiva.</a:t>
            </a:r>
            <a:endParaRPr lang="it-IT" sz="3200" dirty="0"/>
          </a:p>
        </p:txBody>
      </p:sp>
    </p:spTree>
    <p:extLst>
      <p:ext uri="{BB962C8B-B14F-4D97-AF65-F5344CB8AC3E}">
        <p14:creationId xmlns:p14="http://schemas.microsoft.com/office/powerpoint/2010/main" xmlns="" val="3696970722"/>
      </p:ext>
    </p:extLst>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6388" y="1412776"/>
            <a:ext cx="8529637" cy="2592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Immagin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19672" y="4378821"/>
            <a:ext cx="2143125" cy="2133600"/>
          </a:xfrm>
          <a:prstGeom prst="rect">
            <a:avLst/>
          </a:prstGeom>
          <a:ln>
            <a:noFill/>
          </a:ln>
          <a:effectLst>
            <a:softEdge rad="112500"/>
          </a:effectLst>
        </p:spPr>
      </p:pic>
      <p:sp>
        <p:nvSpPr>
          <p:cNvPr id="2" name="Titolo 1"/>
          <p:cNvSpPr>
            <a:spLocks noGrp="1"/>
          </p:cNvSpPr>
          <p:nvPr>
            <p:ph type="title"/>
          </p:nvPr>
        </p:nvSpPr>
        <p:spPr/>
        <p:txBody>
          <a:bodyPr/>
          <a:lstStyle/>
          <a:p>
            <a:pPr algn="r"/>
            <a:r>
              <a:rPr lang="it-IT" b="1" dirty="0">
                <a:solidFill>
                  <a:schemeClr val="bg1"/>
                </a:solidFill>
              </a:rPr>
              <a:t>C</a:t>
            </a:r>
            <a:r>
              <a:rPr lang="it-IT" b="1" dirty="0" smtClean="0">
                <a:solidFill>
                  <a:schemeClr val="bg1"/>
                </a:solidFill>
              </a:rPr>
              <a:t>ondensatore</a:t>
            </a:r>
            <a:endParaRPr lang="it-IT" b="1" dirty="0">
              <a:solidFill>
                <a:schemeClr val="bg1"/>
              </a:solidFill>
            </a:endParaRPr>
          </a:p>
        </p:txBody>
      </p:sp>
      <p:sp>
        <p:nvSpPr>
          <p:cNvPr id="3" name="Segnaposto contenuto 2"/>
          <p:cNvSpPr>
            <a:spLocks noGrp="1"/>
          </p:cNvSpPr>
          <p:nvPr>
            <p:ph idx="1"/>
          </p:nvPr>
        </p:nvSpPr>
        <p:spPr/>
        <p:txBody>
          <a:bodyPr>
            <a:normAutofit/>
          </a:bodyPr>
          <a:lstStyle/>
          <a:p>
            <a:r>
              <a:rPr lang="it-IT" sz="2800" dirty="0">
                <a:solidFill>
                  <a:schemeClr val="bg1"/>
                </a:solidFill>
              </a:rPr>
              <a:t>I</a:t>
            </a:r>
            <a:r>
              <a:rPr lang="it-IT" sz="2800" dirty="0" smtClean="0">
                <a:solidFill>
                  <a:schemeClr val="bg1"/>
                </a:solidFill>
              </a:rPr>
              <a:t>l condensatore è un componente  elettrico che ha la proprietà di immagazzinare energia elettrica.</a:t>
            </a:r>
          </a:p>
          <a:p>
            <a:r>
              <a:rPr lang="it-IT" sz="2800" dirty="0" smtClean="0">
                <a:solidFill>
                  <a:schemeClr val="bg1"/>
                </a:solidFill>
              </a:rPr>
              <a:t>La capacità elettrica del condensatore non varia e dipende solo da parametri geometrici e costruttivi.</a:t>
            </a:r>
          </a:p>
          <a:p>
            <a:endParaRPr lang="it-IT" sz="2800" dirty="0">
              <a:solidFill>
                <a:schemeClr val="bg1"/>
              </a:solidFill>
            </a:endParaRPr>
          </a:p>
        </p:txBody>
      </p:sp>
      <p:pic>
        <p:nvPicPr>
          <p:cNvPr id="4" name="Immagin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04049" y="4301983"/>
            <a:ext cx="2626440" cy="2143125"/>
          </a:xfrm>
          <a:prstGeom prst="rect">
            <a:avLst/>
          </a:prstGeom>
          <a:ln>
            <a:noFill/>
          </a:ln>
          <a:effectLst>
            <a:softEdge rad="112500"/>
          </a:effectLst>
        </p:spPr>
      </p:pic>
    </p:spTree>
    <p:extLst>
      <p:ext uri="{BB962C8B-B14F-4D97-AF65-F5344CB8AC3E}">
        <p14:creationId xmlns:p14="http://schemas.microsoft.com/office/powerpoint/2010/main" xmlns="" val="3120696754"/>
      </p:ext>
    </p:extLst>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noFill/>
        </p:spPr>
        <p:txBody>
          <a:bodyPr/>
          <a:lstStyle/>
          <a:p>
            <a:pPr algn="r"/>
            <a:r>
              <a:rPr lang="it-IT" b="1" dirty="0">
                <a:solidFill>
                  <a:schemeClr val="bg1"/>
                </a:solidFill>
              </a:rPr>
              <a:t>C</a:t>
            </a:r>
            <a:r>
              <a:rPr lang="it-IT" b="1" dirty="0" smtClean="0">
                <a:solidFill>
                  <a:schemeClr val="bg1"/>
                </a:solidFill>
              </a:rPr>
              <a:t>ondensatore</a:t>
            </a:r>
            <a:endParaRPr lang="it-IT" b="1" dirty="0">
              <a:solidFill>
                <a:schemeClr val="bg1"/>
              </a:solidFill>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331105"/>
            <a:ext cx="8529637" cy="496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xmlns="" Requires="a14">
          <p:sp>
            <p:nvSpPr>
              <p:cNvPr id="3" name="Segnaposto contenuto 2"/>
              <p:cNvSpPr>
                <a:spLocks noGrp="1"/>
              </p:cNvSpPr>
              <p:nvPr>
                <p:ph idx="1"/>
              </p:nvPr>
            </p:nvSpPr>
            <p:spPr/>
            <p:txBody>
              <a:bodyPr>
                <a:normAutofit lnSpcReduction="10000"/>
              </a:bodyPr>
              <a:lstStyle/>
              <a:p>
                <a:r>
                  <a:rPr lang="it-IT" sz="3600" dirty="0" smtClean="0">
                    <a:solidFill>
                      <a:schemeClr val="bg1"/>
                    </a:solidFill>
                  </a:rPr>
                  <a:t>I materiali più utilizzati per il condensatore sono la ceramica</a:t>
                </a:r>
                <a:r>
                  <a:rPr lang="it-IT" sz="3600" dirty="0">
                    <a:solidFill>
                      <a:schemeClr val="bg1"/>
                    </a:solidFill>
                  </a:rPr>
                  <a:t> </a:t>
                </a:r>
                <a:r>
                  <a:rPr lang="it-IT" sz="3600" dirty="0" smtClean="0">
                    <a:solidFill>
                      <a:schemeClr val="bg1"/>
                    </a:solidFill>
                  </a:rPr>
                  <a:t>ed altri materiali anch’essi isolanti;</a:t>
                </a:r>
              </a:p>
              <a:p>
                <a:r>
                  <a:rPr lang="it-IT" sz="3600" dirty="0">
                    <a:solidFill>
                      <a:schemeClr val="bg1"/>
                    </a:solidFill>
                  </a:rPr>
                  <a:t>Ha un comportamento reattivo e per questo viene anche chiamato reattanza capacitiva</a:t>
                </a:r>
                <a:r>
                  <a:rPr lang="it-IT" sz="3600" dirty="0" smtClean="0">
                    <a:solidFill>
                      <a:schemeClr val="bg1"/>
                    </a:solidFill>
                  </a:rPr>
                  <a:t>.</a:t>
                </a:r>
              </a:p>
              <a:p>
                <a14:m>
                  <m:oMath xmlns:m="http://schemas.openxmlformats.org/officeDocument/2006/math">
                    <m:r>
                      <a:rPr lang="it-IT" sz="3600" b="0" i="1">
                        <a:solidFill>
                          <a:schemeClr val="bg1"/>
                        </a:solidFill>
                        <a:latin typeface="Cambria Math"/>
                      </a:rPr>
                      <m:t>𝐼</m:t>
                    </m:r>
                    <m:r>
                      <a:rPr lang="it-IT" sz="3600" b="0" i="1">
                        <a:solidFill>
                          <a:schemeClr val="bg1"/>
                        </a:solidFill>
                        <a:latin typeface="Cambria Math"/>
                        <a:ea typeface="Cambria Math"/>
                      </a:rPr>
                      <m:t>=</m:t>
                    </m:r>
                    <m:r>
                      <a:rPr lang="it-IT" sz="3600" b="0" i="1">
                        <a:solidFill>
                          <a:schemeClr val="bg1"/>
                        </a:solidFill>
                        <a:latin typeface="Cambria Math"/>
                        <a:ea typeface="Cambria Math"/>
                      </a:rPr>
                      <m:t>𝐶</m:t>
                    </m:r>
                    <m:r>
                      <a:rPr lang="it-IT" sz="3600" b="0" i="1">
                        <a:solidFill>
                          <a:schemeClr val="bg1"/>
                        </a:solidFill>
                        <a:latin typeface="Cambria Math"/>
                        <a:ea typeface="Cambria Math"/>
                      </a:rPr>
                      <m:t>×∆</m:t>
                    </m:r>
                    <m:r>
                      <a:rPr lang="it-IT" sz="3600" b="0" i="1">
                        <a:solidFill>
                          <a:schemeClr val="bg1"/>
                        </a:solidFill>
                        <a:latin typeface="Cambria Math"/>
                        <a:ea typeface="Cambria Math"/>
                      </a:rPr>
                      <m:t>𝑉</m:t>
                    </m:r>
                    <m:r>
                      <a:rPr lang="it-IT" sz="3600" b="0" i="1">
                        <a:solidFill>
                          <a:schemeClr val="bg1"/>
                        </a:solidFill>
                        <a:latin typeface="Cambria Math"/>
                        <a:ea typeface="Cambria Math"/>
                      </a:rPr>
                      <m:t>/∆</m:t>
                    </m:r>
                    <m:r>
                      <a:rPr lang="it-IT" sz="3600" b="0" i="1">
                        <a:solidFill>
                          <a:schemeClr val="bg1"/>
                        </a:solidFill>
                        <a:latin typeface="Cambria Math"/>
                        <a:ea typeface="Cambria Math"/>
                      </a:rPr>
                      <m:t>𝑇</m:t>
                    </m:r>
                  </m:oMath>
                </a14:m>
                <a:endParaRPr lang="it-IT" sz="3600" dirty="0" smtClean="0">
                  <a:solidFill>
                    <a:schemeClr val="bg1"/>
                  </a:solidFill>
                </a:endParaRPr>
              </a:p>
              <a:p>
                <a:r>
                  <a:rPr lang="it-IT" sz="3600" dirty="0" smtClean="0">
                    <a:solidFill>
                      <a:schemeClr val="bg1"/>
                    </a:solidFill>
                  </a:rPr>
                  <a:t>È il componente duale all’induttore</a:t>
                </a:r>
                <a:endParaRPr lang="it-IT" sz="3600" dirty="0">
                  <a:solidFill>
                    <a:schemeClr val="bg1"/>
                  </a:solidFill>
                </a:endParaRPr>
              </a:p>
              <a:p>
                <a:pPr marL="0" indent="0">
                  <a:buNone/>
                </a:pPr>
                <a:endParaRPr lang="it-IT" sz="2800" b="1" dirty="0">
                  <a:solidFill>
                    <a:srgbClr val="FFFF00"/>
                  </a:solidFill>
                  <a:latin typeface="Bradley Hand ITC" pitchFamily="66" charset="0"/>
                </a:endParaRPr>
              </a:p>
              <a:p>
                <a:pPr>
                  <a:buFont typeface="Wingdings" pitchFamily="2" charset="2"/>
                  <a:buChar char="Ø"/>
                </a:pPr>
                <a:endParaRPr lang="it-IT" sz="2800" b="1" dirty="0">
                  <a:solidFill>
                    <a:srgbClr val="FFFF00"/>
                  </a:solidFill>
                  <a:latin typeface="Bradley Hand ITC" pitchFamily="66" charset="0"/>
                </a:endParaRPr>
              </a:p>
              <a:p>
                <a:pPr>
                  <a:buFont typeface="Wingdings" pitchFamily="2" charset="2"/>
                  <a:buChar char="Ø"/>
                </a:pPr>
                <a:endParaRPr lang="it-IT" sz="2800" b="1" dirty="0">
                  <a:solidFill>
                    <a:schemeClr val="bg1"/>
                  </a:solidFill>
                  <a:latin typeface="Bradley Hand ITC" pitchFamily="66" charset="0"/>
                </a:endParaRPr>
              </a:p>
            </p:txBody>
          </p:sp>
        </mc:Choice>
        <mc:Fallback>
          <p:sp>
            <p:nvSpPr>
              <p:cNvPr id="3" name="Segnaposto contenuto 2"/>
              <p:cNvSpPr>
                <a:spLocks noGrp="1" noRot="1" noChangeAspect="1" noMove="1" noResize="1" noEditPoints="1" noAdjustHandles="1" noChangeArrowheads="1" noChangeShapeType="1" noTextEdit="1"/>
              </p:cNvSpPr>
              <p:nvPr>
                <p:ph idx="1"/>
              </p:nvPr>
            </p:nvSpPr>
            <p:spPr>
              <a:blipFill rotWithShape="1">
                <a:blip r:embed="rId3" cstate="print"/>
                <a:stretch>
                  <a:fillRect l="-2000" t="-3235" b="-2830"/>
                </a:stretch>
              </a:blipFill>
            </p:spPr>
            <p:txBody>
              <a:bodyPr/>
              <a:lstStyle/>
              <a:p>
                <a:r>
                  <a:rPr lang="it-IT">
                    <a:noFill/>
                  </a:rPr>
                  <a:t> </a:t>
                </a:r>
              </a:p>
            </p:txBody>
          </p:sp>
        </mc:Fallback>
      </mc:AlternateContent>
    </p:spTree>
    <p:extLst>
      <p:ext uri="{BB962C8B-B14F-4D97-AF65-F5344CB8AC3E}">
        <p14:creationId xmlns:p14="http://schemas.microsoft.com/office/powerpoint/2010/main" xmlns="" val="3398336184"/>
      </p:ext>
    </p:extLst>
  </p:cSld>
  <p:clrMapOvr>
    <a:masterClrMapping/>
  </p:clrMapOvr>
  <p:transition>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6480" y="1232594"/>
            <a:ext cx="8529637" cy="496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91517" y="3926121"/>
            <a:ext cx="2378075" cy="173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50" name="Rectangle 1"/>
          <p:cNvSpPr>
            <a:spLocks noGrp="1" noChangeArrowheads="1"/>
          </p:cNvSpPr>
          <p:nvPr>
            <p:ph type="title"/>
          </p:nvPr>
        </p:nvSpPr>
        <p:spPr>
          <a:xfrm>
            <a:off x="456481" y="273629"/>
            <a:ext cx="8228160" cy="1144921"/>
          </a:xfrm>
        </p:spPr>
        <p:txBody>
          <a:bodyPr tIns="10058"/>
          <a:lstStyle/>
          <a:p>
            <a:pPr algn="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b="1" dirty="0" err="1" smtClean="0"/>
              <a:t>Filtraggio</a:t>
            </a:r>
            <a:endParaRPr lang="en-US" b="1" dirty="0" smtClean="0"/>
          </a:p>
        </p:txBody>
      </p:sp>
      <p:pic>
        <p:nvPicPr>
          <p:cNvPr id="2051"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33760" y="4396782"/>
            <a:ext cx="1716480" cy="790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052"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380312" y="2132856"/>
            <a:ext cx="1522888" cy="167347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Rettangolo 1"/>
          <p:cNvSpPr/>
          <p:nvPr/>
        </p:nvSpPr>
        <p:spPr>
          <a:xfrm>
            <a:off x="4964268" y="1988840"/>
            <a:ext cx="2376264" cy="1728192"/>
          </a:xfrm>
          <a:prstGeom prst="rect">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53" name="Picture 4"/>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413239" y="3905690"/>
            <a:ext cx="1524694" cy="175239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054" name="Picture 5"/>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222880" y="2276880"/>
            <a:ext cx="1859040" cy="1234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055" name="Text Box 6"/>
          <p:cNvSpPr txBox="1">
            <a:spLocks noChangeArrowheads="1"/>
          </p:cNvSpPr>
          <p:nvPr/>
        </p:nvSpPr>
        <p:spPr bwMode="auto">
          <a:xfrm>
            <a:off x="456480" y="1604329"/>
            <a:ext cx="4403551" cy="4461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1639" tIns="44934" rIns="81639" bIns="40820"/>
          <a:lstStyle>
            <a:lvl1pPr marL="215900" indent="-215900"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chemeClr val="tx1"/>
                </a:solidFill>
                <a:latin typeface="Arial" charset="0"/>
                <a:ea typeface="Microsoft YaHei" charset="-122"/>
              </a:defRPr>
            </a:lvl9pPr>
          </a:lstStyle>
          <a:p>
            <a:pPr eaLnBrk="1">
              <a:lnSpc>
                <a:spcPct val="98000"/>
              </a:lnSpc>
              <a:buSzPct val="45000"/>
              <a:buFont typeface="Wingdings" charset="2"/>
              <a:buChar char=""/>
            </a:pPr>
            <a:r>
              <a:rPr lang="en-US" dirty="0">
                <a:solidFill>
                  <a:schemeClr val="bg1"/>
                </a:solidFill>
                <a:latin typeface="+mn-lt"/>
              </a:rPr>
              <a:t>In un </a:t>
            </a:r>
            <a:r>
              <a:rPr lang="en-US" dirty="0" err="1">
                <a:solidFill>
                  <a:schemeClr val="bg1"/>
                </a:solidFill>
                <a:latin typeface="+mn-lt"/>
              </a:rPr>
              <a:t>circuito</a:t>
            </a:r>
            <a:r>
              <a:rPr lang="en-US" dirty="0">
                <a:solidFill>
                  <a:schemeClr val="bg1"/>
                </a:solidFill>
                <a:latin typeface="+mn-lt"/>
              </a:rPr>
              <a:t>, </a:t>
            </a:r>
            <a:r>
              <a:rPr lang="en-US" dirty="0" err="1">
                <a:solidFill>
                  <a:schemeClr val="bg1"/>
                </a:solidFill>
                <a:latin typeface="+mn-lt"/>
              </a:rPr>
              <a:t>applicando</a:t>
            </a:r>
            <a:r>
              <a:rPr lang="en-US" dirty="0">
                <a:solidFill>
                  <a:schemeClr val="bg1"/>
                </a:solidFill>
                <a:latin typeface="+mn-lt"/>
              </a:rPr>
              <a:t> </a:t>
            </a:r>
            <a:r>
              <a:rPr lang="en-US" dirty="0" err="1">
                <a:solidFill>
                  <a:schemeClr val="bg1"/>
                </a:solidFill>
                <a:latin typeface="+mn-lt"/>
              </a:rPr>
              <a:t>una</a:t>
            </a:r>
            <a:r>
              <a:rPr lang="en-US" dirty="0">
                <a:solidFill>
                  <a:schemeClr val="bg1"/>
                </a:solidFill>
                <a:latin typeface="+mn-lt"/>
              </a:rPr>
              <a:t> </a:t>
            </a:r>
            <a:r>
              <a:rPr lang="en-US" dirty="0" err="1" smtClean="0">
                <a:solidFill>
                  <a:schemeClr val="bg1"/>
                </a:solidFill>
                <a:latin typeface="+mn-lt"/>
              </a:rPr>
              <a:t>tensione</a:t>
            </a:r>
            <a:r>
              <a:rPr lang="en-US" dirty="0" smtClean="0">
                <a:solidFill>
                  <a:schemeClr val="bg1"/>
                </a:solidFill>
                <a:latin typeface="+mn-lt"/>
              </a:rPr>
              <a:t> </a:t>
            </a:r>
            <a:r>
              <a:rPr lang="en-US" dirty="0" err="1" smtClean="0">
                <a:solidFill>
                  <a:schemeClr val="bg1"/>
                </a:solidFill>
                <a:latin typeface="+mn-lt"/>
              </a:rPr>
              <a:t>tramite</a:t>
            </a:r>
            <a:r>
              <a:rPr lang="en-US" dirty="0" smtClean="0">
                <a:solidFill>
                  <a:schemeClr val="bg1"/>
                </a:solidFill>
                <a:latin typeface="+mn-lt"/>
              </a:rPr>
              <a:t> </a:t>
            </a:r>
            <a:r>
              <a:rPr lang="en-US" dirty="0" err="1" smtClean="0">
                <a:solidFill>
                  <a:schemeClr val="bg1"/>
                </a:solidFill>
                <a:latin typeface="+mn-lt"/>
              </a:rPr>
              <a:t>una</a:t>
            </a:r>
            <a:r>
              <a:rPr lang="en-US" dirty="0" smtClean="0">
                <a:solidFill>
                  <a:schemeClr val="bg1"/>
                </a:solidFill>
                <a:latin typeface="+mn-lt"/>
              </a:rPr>
              <a:t> </a:t>
            </a:r>
            <a:r>
              <a:rPr lang="en-US" dirty="0" err="1" smtClean="0">
                <a:solidFill>
                  <a:schemeClr val="bg1"/>
                </a:solidFill>
                <a:latin typeface="+mn-lt"/>
              </a:rPr>
              <a:t>resistenza</a:t>
            </a:r>
            <a:r>
              <a:rPr lang="en-US" dirty="0" smtClean="0">
                <a:solidFill>
                  <a:schemeClr val="bg1"/>
                </a:solidFill>
                <a:latin typeface="+mn-lt"/>
              </a:rPr>
              <a:t> </a:t>
            </a:r>
            <a:r>
              <a:rPr lang="en-US" dirty="0">
                <a:solidFill>
                  <a:schemeClr val="bg1"/>
                </a:solidFill>
                <a:latin typeface="+mn-lt"/>
              </a:rPr>
              <a:t>ad un </a:t>
            </a:r>
            <a:r>
              <a:rPr lang="en-US" dirty="0" err="1">
                <a:solidFill>
                  <a:schemeClr val="bg1"/>
                </a:solidFill>
                <a:latin typeface="+mn-lt"/>
              </a:rPr>
              <a:t>condensatore</a:t>
            </a:r>
            <a:r>
              <a:rPr lang="en-US" dirty="0">
                <a:solidFill>
                  <a:schemeClr val="bg1"/>
                </a:solidFill>
                <a:latin typeface="+mn-lt"/>
              </a:rPr>
              <a:t> </a:t>
            </a:r>
            <a:r>
              <a:rPr lang="en-US" dirty="0" err="1">
                <a:solidFill>
                  <a:schemeClr val="bg1"/>
                </a:solidFill>
                <a:latin typeface="+mn-lt"/>
              </a:rPr>
              <a:t>notiamo</a:t>
            </a:r>
            <a:r>
              <a:rPr lang="en-US" dirty="0">
                <a:solidFill>
                  <a:schemeClr val="bg1"/>
                </a:solidFill>
                <a:latin typeface="+mn-lt"/>
              </a:rPr>
              <a:t> </a:t>
            </a:r>
            <a:r>
              <a:rPr lang="en-US" dirty="0" err="1">
                <a:solidFill>
                  <a:schemeClr val="bg1"/>
                </a:solidFill>
                <a:latin typeface="+mn-lt"/>
              </a:rPr>
              <a:t>che</a:t>
            </a:r>
            <a:r>
              <a:rPr lang="en-US" dirty="0">
                <a:solidFill>
                  <a:schemeClr val="bg1"/>
                </a:solidFill>
                <a:latin typeface="+mn-lt"/>
              </a:rPr>
              <a:t> </a:t>
            </a:r>
            <a:r>
              <a:rPr lang="en-US" dirty="0" err="1">
                <a:solidFill>
                  <a:schemeClr val="bg1"/>
                </a:solidFill>
                <a:latin typeface="+mn-lt"/>
              </a:rPr>
              <a:t>esso</a:t>
            </a:r>
            <a:r>
              <a:rPr lang="en-US" dirty="0">
                <a:solidFill>
                  <a:schemeClr val="bg1"/>
                </a:solidFill>
                <a:latin typeface="+mn-lt"/>
              </a:rPr>
              <a:t> </a:t>
            </a:r>
            <a:r>
              <a:rPr lang="en-US" dirty="0" err="1">
                <a:solidFill>
                  <a:schemeClr val="bg1"/>
                </a:solidFill>
                <a:latin typeface="+mn-lt"/>
              </a:rPr>
              <a:t>impiegherà</a:t>
            </a:r>
            <a:r>
              <a:rPr lang="en-US" dirty="0">
                <a:solidFill>
                  <a:schemeClr val="bg1"/>
                </a:solidFill>
                <a:latin typeface="+mn-lt"/>
              </a:rPr>
              <a:t> un </a:t>
            </a:r>
            <a:r>
              <a:rPr lang="en-US" dirty="0" err="1" smtClean="0">
                <a:solidFill>
                  <a:schemeClr val="bg1"/>
                </a:solidFill>
                <a:latin typeface="+mn-lt"/>
              </a:rPr>
              <a:t>certo</a:t>
            </a:r>
            <a:r>
              <a:rPr lang="en-US" dirty="0" smtClean="0">
                <a:solidFill>
                  <a:schemeClr val="bg1"/>
                </a:solidFill>
                <a:latin typeface="+mn-lt"/>
              </a:rPr>
              <a:t> tempo </a:t>
            </a:r>
            <a:r>
              <a:rPr lang="en-US" dirty="0">
                <a:solidFill>
                  <a:schemeClr val="bg1"/>
                </a:solidFill>
                <a:latin typeface="+mn-lt"/>
              </a:rPr>
              <a:t>per </a:t>
            </a:r>
            <a:r>
              <a:rPr lang="en-US" dirty="0" err="1">
                <a:solidFill>
                  <a:schemeClr val="bg1"/>
                </a:solidFill>
                <a:latin typeface="+mn-lt"/>
              </a:rPr>
              <a:t>caricarsi</a:t>
            </a:r>
            <a:r>
              <a:rPr lang="en-US" dirty="0">
                <a:solidFill>
                  <a:schemeClr val="bg1"/>
                </a:solidFill>
                <a:latin typeface="+mn-lt"/>
              </a:rPr>
              <a:t>, </a:t>
            </a:r>
            <a:r>
              <a:rPr lang="en-US" dirty="0" err="1">
                <a:solidFill>
                  <a:schemeClr val="bg1"/>
                </a:solidFill>
                <a:latin typeface="+mn-lt"/>
              </a:rPr>
              <a:t>definito</a:t>
            </a:r>
            <a:r>
              <a:rPr lang="en-US" dirty="0">
                <a:solidFill>
                  <a:schemeClr val="bg1"/>
                </a:solidFill>
                <a:latin typeface="+mn-lt"/>
              </a:rPr>
              <a:t> secondo la </a:t>
            </a:r>
            <a:r>
              <a:rPr lang="en-US" dirty="0" err="1">
                <a:solidFill>
                  <a:schemeClr val="bg1"/>
                </a:solidFill>
                <a:latin typeface="+mn-lt"/>
              </a:rPr>
              <a:t>legge</a:t>
            </a:r>
            <a:r>
              <a:rPr lang="en-US" dirty="0">
                <a:solidFill>
                  <a:schemeClr val="bg1"/>
                </a:solidFill>
                <a:latin typeface="+mn-lt"/>
              </a:rPr>
              <a:t>:</a:t>
            </a:r>
          </a:p>
          <a:p>
            <a:pPr eaLnBrk="1">
              <a:lnSpc>
                <a:spcPct val="98000"/>
              </a:lnSpc>
              <a:buSzPct val="45000"/>
              <a:buFont typeface="Wingdings" charset="2"/>
              <a:buNone/>
            </a:pPr>
            <a:r>
              <a:rPr lang="en-US" dirty="0" smtClean="0">
                <a:solidFill>
                  <a:schemeClr val="bg1"/>
                </a:solidFill>
                <a:latin typeface="+mn-lt"/>
              </a:rPr>
              <a:t>    Tempo </a:t>
            </a:r>
            <a:r>
              <a:rPr lang="en-US" dirty="0">
                <a:solidFill>
                  <a:schemeClr val="bg1"/>
                </a:solidFill>
                <a:latin typeface="+mn-lt"/>
              </a:rPr>
              <a:t>di </a:t>
            </a:r>
            <a:r>
              <a:rPr lang="en-US" dirty="0" err="1">
                <a:solidFill>
                  <a:schemeClr val="bg1"/>
                </a:solidFill>
                <a:latin typeface="+mn-lt"/>
              </a:rPr>
              <a:t>carica</a:t>
            </a:r>
            <a:r>
              <a:rPr lang="en-US" dirty="0">
                <a:solidFill>
                  <a:schemeClr val="bg1"/>
                </a:solidFill>
                <a:latin typeface="+mn-lt"/>
              </a:rPr>
              <a:t> = RC</a:t>
            </a:r>
          </a:p>
          <a:p>
            <a:pPr eaLnBrk="1">
              <a:lnSpc>
                <a:spcPct val="98000"/>
              </a:lnSpc>
              <a:buSzPct val="45000"/>
              <a:buFont typeface="Wingdings" charset="2"/>
              <a:buNone/>
            </a:pPr>
            <a:endParaRPr lang="en-US" dirty="0">
              <a:solidFill>
                <a:schemeClr val="bg1"/>
              </a:solidFill>
              <a:latin typeface="+mn-lt"/>
            </a:endParaRPr>
          </a:p>
          <a:p>
            <a:pPr eaLnBrk="1">
              <a:lnSpc>
                <a:spcPct val="98000"/>
              </a:lnSpc>
              <a:buSzPct val="45000"/>
              <a:buFont typeface="Wingdings" charset="2"/>
              <a:buChar char=""/>
            </a:pPr>
            <a:r>
              <a:rPr lang="en-US" dirty="0" err="1">
                <a:solidFill>
                  <a:schemeClr val="bg1"/>
                </a:solidFill>
                <a:latin typeface="+mn-lt"/>
              </a:rPr>
              <a:t>Aumentando</a:t>
            </a:r>
            <a:r>
              <a:rPr lang="en-US" dirty="0">
                <a:solidFill>
                  <a:schemeClr val="bg1"/>
                </a:solidFill>
                <a:latin typeface="+mn-lt"/>
              </a:rPr>
              <a:t> la </a:t>
            </a:r>
            <a:r>
              <a:rPr lang="en-US" dirty="0" err="1">
                <a:solidFill>
                  <a:schemeClr val="bg1"/>
                </a:solidFill>
                <a:latin typeface="+mn-lt"/>
              </a:rPr>
              <a:t>frequenza</a:t>
            </a:r>
            <a:r>
              <a:rPr lang="en-US" dirty="0">
                <a:solidFill>
                  <a:schemeClr val="bg1"/>
                </a:solidFill>
                <a:latin typeface="+mn-lt"/>
              </a:rPr>
              <a:t> </a:t>
            </a:r>
            <a:r>
              <a:rPr lang="en-US" dirty="0" smtClean="0">
                <a:solidFill>
                  <a:schemeClr val="bg1"/>
                </a:solidFill>
                <a:latin typeface="+mn-lt"/>
              </a:rPr>
              <a:t>del </a:t>
            </a:r>
            <a:r>
              <a:rPr lang="en-US" dirty="0" err="1" smtClean="0">
                <a:solidFill>
                  <a:schemeClr val="bg1"/>
                </a:solidFill>
                <a:latin typeface="+mn-lt"/>
              </a:rPr>
              <a:t>generatore</a:t>
            </a:r>
            <a:r>
              <a:rPr lang="en-US" dirty="0" smtClean="0">
                <a:solidFill>
                  <a:schemeClr val="bg1"/>
                </a:solidFill>
                <a:latin typeface="+mn-lt"/>
              </a:rPr>
              <a:t> di </a:t>
            </a:r>
            <a:r>
              <a:rPr lang="en-US" dirty="0" err="1" smtClean="0">
                <a:solidFill>
                  <a:schemeClr val="bg1"/>
                </a:solidFill>
                <a:latin typeface="+mn-lt"/>
              </a:rPr>
              <a:t>segnale</a:t>
            </a:r>
            <a:r>
              <a:rPr lang="en-US" dirty="0" smtClean="0">
                <a:solidFill>
                  <a:schemeClr val="bg1"/>
                </a:solidFill>
                <a:latin typeface="+mn-lt"/>
              </a:rPr>
              <a:t> </a:t>
            </a:r>
            <a:r>
              <a:rPr lang="en-US" dirty="0" err="1" smtClean="0">
                <a:solidFill>
                  <a:schemeClr val="bg1"/>
                </a:solidFill>
                <a:latin typeface="+mn-lt"/>
              </a:rPr>
              <a:t>c’è</a:t>
            </a:r>
            <a:r>
              <a:rPr lang="en-US" dirty="0" smtClean="0">
                <a:solidFill>
                  <a:schemeClr val="bg1"/>
                </a:solidFill>
                <a:latin typeface="+mn-lt"/>
              </a:rPr>
              <a:t> un </a:t>
            </a:r>
            <a:r>
              <a:rPr lang="en-US" dirty="0" err="1" smtClean="0">
                <a:solidFill>
                  <a:schemeClr val="bg1"/>
                </a:solidFill>
                <a:latin typeface="+mn-lt"/>
              </a:rPr>
              <a:t>punto</a:t>
            </a:r>
            <a:r>
              <a:rPr lang="en-US" dirty="0" smtClean="0">
                <a:solidFill>
                  <a:schemeClr val="bg1"/>
                </a:solidFill>
                <a:latin typeface="+mn-lt"/>
              </a:rPr>
              <a:t> </a:t>
            </a:r>
            <a:r>
              <a:rPr lang="en-US" dirty="0" err="1" smtClean="0">
                <a:solidFill>
                  <a:schemeClr val="bg1"/>
                </a:solidFill>
                <a:latin typeface="+mn-lt"/>
              </a:rPr>
              <a:t>oltre</a:t>
            </a:r>
            <a:r>
              <a:rPr lang="en-US" dirty="0" smtClean="0">
                <a:solidFill>
                  <a:schemeClr val="bg1"/>
                </a:solidFill>
                <a:latin typeface="+mn-lt"/>
              </a:rPr>
              <a:t> al quale </a:t>
            </a:r>
            <a:r>
              <a:rPr lang="en-US" dirty="0" err="1" smtClean="0">
                <a:solidFill>
                  <a:schemeClr val="bg1"/>
                </a:solidFill>
                <a:latin typeface="+mn-lt"/>
              </a:rPr>
              <a:t>il</a:t>
            </a:r>
            <a:r>
              <a:rPr lang="en-US" dirty="0" smtClean="0">
                <a:solidFill>
                  <a:schemeClr val="bg1"/>
                </a:solidFill>
                <a:latin typeface="+mn-lt"/>
              </a:rPr>
              <a:t> </a:t>
            </a:r>
            <a:r>
              <a:rPr lang="en-US" dirty="0" err="1" smtClean="0">
                <a:solidFill>
                  <a:schemeClr val="bg1"/>
                </a:solidFill>
                <a:latin typeface="+mn-lt"/>
              </a:rPr>
              <a:t>circuito</a:t>
            </a:r>
            <a:r>
              <a:rPr lang="en-US" dirty="0" smtClean="0">
                <a:solidFill>
                  <a:schemeClr val="bg1"/>
                </a:solidFill>
                <a:latin typeface="+mn-lt"/>
              </a:rPr>
              <a:t> non </a:t>
            </a:r>
            <a:r>
              <a:rPr lang="en-US" dirty="0" err="1" smtClean="0">
                <a:solidFill>
                  <a:schemeClr val="bg1"/>
                </a:solidFill>
                <a:latin typeface="+mn-lt"/>
              </a:rPr>
              <a:t>riesce</a:t>
            </a:r>
            <a:r>
              <a:rPr lang="en-US" dirty="0" smtClean="0">
                <a:solidFill>
                  <a:schemeClr val="bg1"/>
                </a:solidFill>
                <a:latin typeface="+mn-lt"/>
              </a:rPr>
              <a:t>  a </a:t>
            </a:r>
            <a:r>
              <a:rPr lang="en-US" dirty="0" err="1" smtClean="0">
                <a:solidFill>
                  <a:schemeClr val="bg1"/>
                </a:solidFill>
                <a:latin typeface="+mn-lt"/>
              </a:rPr>
              <a:t>seguire</a:t>
            </a:r>
            <a:r>
              <a:rPr lang="en-US" dirty="0" smtClean="0">
                <a:solidFill>
                  <a:schemeClr val="bg1"/>
                </a:solidFill>
                <a:latin typeface="+mn-lt"/>
              </a:rPr>
              <a:t> </a:t>
            </a:r>
            <a:r>
              <a:rPr lang="en-US" dirty="0" err="1" smtClean="0">
                <a:solidFill>
                  <a:schemeClr val="bg1"/>
                </a:solidFill>
                <a:latin typeface="+mn-lt"/>
              </a:rPr>
              <a:t>l’escursione</a:t>
            </a:r>
            <a:r>
              <a:rPr lang="en-US" dirty="0" smtClean="0">
                <a:solidFill>
                  <a:schemeClr val="bg1"/>
                </a:solidFill>
                <a:latin typeface="+mn-lt"/>
              </a:rPr>
              <a:t> del </a:t>
            </a:r>
            <a:r>
              <a:rPr lang="en-US" dirty="0" err="1" smtClean="0">
                <a:solidFill>
                  <a:schemeClr val="bg1"/>
                </a:solidFill>
                <a:latin typeface="+mn-lt"/>
              </a:rPr>
              <a:t>segnale</a:t>
            </a:r>
            <a:r>
              <a:rPr lang="en-US" dirty="0" smtClean="0">
                <a:solidFill>
                  <a:schemeClr val="bg1"/>
                </a:solidFill>
                <a:latin typeface="+mn-lt"/>
              </a:rPr>
              <a:t> </a:t>
            </a:r>
            <a:r>
              <a:rPr lang="en-US" dirty="0" err="1" smtClean="0">
                <a:solidFill>
                  <a:schemeClr val="bg1"/>
                </a:solidFill>
                <a:latin typeface="+mn-lt"/>
              </a:rPr>
              <a:t>poichè</a:t>
            </a:r>
            <a:r>
              <a:rPr lang="en-US" dirty="0" smtClean="0">
                <a:solidFill>
                  <a:schemeClr val="bg1"/>
                </a:solidFill>
                <a:latin typeface="+mn-lt"/>
              </a:rPr>
              <a:t> </a:t>
            </a:r>
            <a:r>
              <a:rPr lang="en-US" dirty="0" err="1" smtClean="0">
                <a:solidFill>
                  <a:schemeClr val="bg1"/>
                </a:solidFill>
                <a:latin typeface="+mn-lt"/>
              </a:rPr>
              <a:t>il</a:t>
            </a:r>
            <a:r>
              <a:rPr lang="en-US" dirty="0" smtClean="0">
                <a:solidFill>
                  <a:schemeClr val="bg1"/>
                </a:solidFill>
                <a:latin typeface="+mn-lt"/>
              </a:rPr>
              <a:t> </a:t>
            </a:r>
            <a:r>
              <a:rPr lang="en-US" dirty="0" err="1" smtClean="0">
                <a:solidFill>
                  <a:schemeClr val="bg1"/>
                </a:solidFill>
                <a:latin typeface="+mn-lt"/>
              </a:rPr>
              <a:t>condensatore</a:t>
            </a:r>
            <a:r>
              <a:rPr lang="en-US" dirty="0" smtClean="0">
                <a:solidFill>
                  <a:schemeClr val="bg1"/>
                </a:solidFill>
                <a:latin typeface="+mn-lt"/>
              </a:rPr>
              <a:t> non ha </a:t>
            </a:r>
            <a:r>
              <a:rPr lang="en-US" dirty="0" err="1" smtClean="0">
                <a:solidFill>
                  <a:schemeClr val="bg1"/>
                </a:solidFill>
                <a:latin typeface="+mn-lt"/>
              </a:rPr>
              <a:t>sufficiente</a:t>
            </a:r>
            <a:r>
              <a:rPr lang="en-US" dirty="0" smtClean="0">
                <a:solidFill>
                  <a:schemeClr val="bg1"/>
                </a:solidFill>
                <a:latin typeface="+mn-lt"/>
              </a:rPr>
              <a:t> tempo per </a:t>
            </a:r>
            <a:r>
              <a:rPr lang="en-US" dirty="0" err="1" smtClean="0">
                <a:solidFill>
                  <a:schemeClr val="bg1"/>
                </a:solidFill>
                <a:latin typeface="+mn-lt"/>
              </a:rPr>
              <a:t>caricarsi</a:t>
            </a:r>
            <a:r>
              <a:rPr lang="en-US" dirty="0" smtClean="0">
                <a:solidFill>
                  <a:schemeClr val="bg1"/>
                </a:solidFill>
                <a:latin typeface="+mn-lt"/>
              </a:rPr>
              <a:t>. </a:t>
            </a:r>
            <a:r>
              <a:rPr lang="en-US" dirty="0" err="1" smtClean="0">
                <a:solidFill>
                  <a:schemeClr val="bg1"/>
                </a:solidFill>
                <a:latin typeface="+mn-lt"/>
              </a:rPr>
              <a:t>Questo</a:t>
            </a:r>
            <a:r>
              <a:rPr lang="en-US" dirty="0" smtClean="0">
                <a:solidFill>
                  <a:schemeClr val="bg1"/>
                </a:solidFill>
                <a:latin typeface="+mn-lt"/>
              </a:rPr>
              <a:t> è la base del </a:t>
            </a:r>
            <a:r>
              <a:rPr lang="en-US" dirty="0" err="1" smtClean="0">
                <a:solidFill>
                  <a:schemeClr val="bg1"/>
                </a:solidFill>
                <a:latin typeface="+mn-lt"/>
              </a:rPr>
              <a:t>filtraggio</a:t>
            </a:r>
            <a:r>
              <a:rPr lang="en-US" dirty="0" smtClean="0">
                <a:solidFill>
                  <a:schemeClr val="bg1"/>
                </a:solidFill>
                <a:latin typeface="+mn-lt"/>
              </a:rPr>
              <a:t> </a:t>
            </a:r>
            <a:endParaRPr lang="en-US" dirty="0">
              <a:solidFill>
                <a:schemeClr val="bg1"/>
              </a:solidFill>
              <a:latin typeface="+mn-lt"/>
            </a:endParaRPr>
          </a:p>
          <a:p>
            <a:pPr eaLnBrk="1">
              <a:lnSpc>
                <a:spcPct val="98000"/>
              </a:lnSpc>
              <a:buSzPct val="45000"/>
              <a:buFont typeface="Wingdings" charset="2"/>
              <a:buNone/>
            </a:pPr>
            <a:endParaRPr lang="en-US" dirty="0">
              <a:solidFill>
                <a:schemeClr val="bg1"/>
              </a:solidFill>
              <a:latin typeface="+mn-lt"/>
            </a:endParaRPr>
          </a:p>
          <a:p>
            <a:pPr eaLnBrk="1">
              <a:lnSpc>
                <a:spcPct val="98000"/>
              </a:lnSpc>
              <a:buSzPct val="45000"/>
              <a:buFont typeface="Wingdings" charset="2"/>
              <a:buChar char=""/>
            </a:pPr>
            <a:r>
              <a:rPr lang="en-US" b="1" dirty="0" err="1">
                <a:solidFill>
                  <a:schemeClr val="bg1"/>
                </a:solidFill>
                <a:latin typeface="+mn-lt"/>
              </a:rPr>
              <a:t>Filtraggio</a:t>
            </a:r>
            <a:r>
              <a:rPr lang="en-US" dirty="0">
                <a:solidFill>
                  <a:schemeClr val="bg1"/>
                </a:solidFill>
                <a:latin typeface="+mn-lt"/>
              </a:rPr>
              <a:t>: </a:t>
            </a:r>
            <a:r>
              <a:rPr lang="en-US" dirty="0" err="1">
                <a:solidFill>
                  <a:schemeClr val="bg1"/>
                </a:solidFill>
                <a:latin typeface="+mn-lt"/>
              </a:rPr>
              <a:t>eliminare</a:t>
            </a:r>
            <a:r>
              <a:rPr lang="en-US" dirty="0">
                <a:solidFill>
                  <a:schemeClr val="bg1"/>
                </a:solidFill>
                <a:latin typeface="+mn-lt"/>
              </a:rPr>
              <a:t> determinate </a:t>
            </a:r>
            <a:r>
              <a:rPr lang="en-US" dirty="0" err="1">
                <a:solidFill>
                  <a:schemeClr val="bg1"/>
                </a:solidFill>
                <a:latin typeface="+mn-lt"/>
              </a:rPr>
              <a:t>bande</a:t>
            </a:r>
            <a:r>
              <a:rPr lang="en-US" dirty="0">
                <a:solidFill>
                  <a:schemeClr val="bg1"/>
                </a:solidFill>
                <a:latin typeface="+mn-lt"/>
              </a:rPr>
              <a:t> di </a:t>
            </a:r>
            <a:r>
              <a:rPr lang="en-US" dirty="0" err="1">
                <a:solidFill>
                  <a:schemeClr val="bg1"/>
                </a:solidFill>
                <a:latin typeface="+mn-lt"/>
              </a:rPr>
              <a:t>frequenza</a:t>
            </a:r>
            <a:r>
              <a:rPr lang="en-US" dirty="0">
                <a:solidFill>
                  <a:schemeClr val="bg1"/>
                </a:solidFill>
                <a:latin typeface="+mn-lt"/>
              </a:rPr>
              <a:t> </a:t>
            </a:r>
            <a:r>
              <a:rPr lang="en-US" dirty="0" err="1">
                <a:solidFill>
                  <a:schemeClr val="bg1"/>
                </a:solidFill>
                <a:latin typeface="+mn-lt"/>
              </a:rPr>
              <a:t>lasciando</a:t>
            </a:r>
            <a:r>
              <a:rPr lang="en-US" dirty="0">
                <a:solidFill>
                  <a:schemeClr val="bg1"/>
                </a:solidFill>
                <a:latin typeface="+mn-lt"/>
              </a:rPr>
              <a:t> </a:t>
            </a:r>
            <a:r>
              <a:rPr lang="en-US" dirty="0" err="1">
                <a:solidFill>
                  <a:schemeClr val="bg1"/>
                </a:solidFill>
                <a:latin typeface="+mn-lt"/>
              </a:rPr>
              <a:t>passare</a:t>
            </a:r>
            <a:r>
              <a:rPr lang="en-US" dirty="0">
                <a:solidFill>
                  <a:schemeClr val="bg1"/>
                </a:solidFill>
                <a:latin typeface="+mn-lt"/>
              </a:rPr>
              <a:t> </a:t>
            </a:r>
            <a:r>
              <a:rPr lang="en-US" dirty="0" err="1">
                <a:solidFill>
                  <a:schemeClr val="bg1"/>
                </a:solidFill>
                <a:latin typeface="+mn-lt"/>
              </a:rPr>
              <a:t>tutte</a:t>
            </a:r>
            <a:r>
              <a:rPr lang="en-US" dirty="0">
                <a:solidFill>
                  <a:schemeClr val="bg1"/>
                </a:solidFill>
                <a:latin typeface="+mn-lt"/>
              </a:rPr>
              <a:t> le </a:t>
            </a:r>
            <a:r>
              <a:rPr lang="en-US" dirty="0" err="1">
                <a:solidFill>
                  <a:schemeClr val="bg1"/>
                </a:solidFill>
                <a:latin typeface="+mn-lt"/>
              </a:rPr>
              <a:t>altre</a:t>
            </a:r>
            <a:r>
              <a:rPr lang="en-US" dirty="0">
                <a:solidFill>
                  <a:schemeClr val="bg1"/>
                </a:solidFill>
                <a:latin typeface="+mn-lt"/>
              </a:rPr>
              <a:t>.</a:t>
            </a:r>
          </a:p>
          <a:p>
            <a:pPr eaLnBrk="1">
              <a:lnSpc>
                <a:spcPct val="98000"/>
              </a:lnSpc>
              <a:buSzPct val="45000"/>
              <a:buFont typeface="Wingdings" charset="2"/>
              <a:buNone/>
            </a:pPr>
            <a:endParaRPr lang="en-US" i="1" dirty="0">
              <a:solidFill>
                <a:srgbClr val="000000"/>
              </a:solidFill>
              <a:latin typeface="Cambria" pitchFamily="16" charset="0"/>
            </a:endParaRPr>
          </a:p>
        </p:txBody>
      </p:sp>
    </p:spTree>
    <p:extLst>
      <p:ext uri="{BB962C8B-B14F-4D97-AF65-F5344CB8AC3E}">
        <p14:creationId xmlns:p14="http://schemas.microsoft.com/office/powerpoint/2010/main" xmlns="" val="2688111232"/>
      </p:ext>
    </p:extLst>
  </p:cSld>
  <p:clrMapOvr>
    <a:masterClrMapping/>
  </p:clrMapOvr>
  <p:transition>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05742" y="1252579"/>
            <a:ext cx="8529637" cy="496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74" name="Text Box 1"/>
          <p:cNvSpPr txBox="1">
            <a:spLocks noChangeArrowheads="1"/>
          </p:cNvSpPr>
          <p:nvPr/>
        </p:nvSpPr>
        <p:spPr bwMode="auto">
          <a:xfrm>
            <a:off x="456481" y="273629"/>
            <a:ext cx="8228160" cy="11449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0"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9pPr>
          </a:lstStyle>
          <a:p>
            <a:pPr algn="r" eaLnBrk="1">
              <a:lnSpc>
                <a:spcPct val="102000"/>
              </a:lnSpc>
            </a:pPr>
            <a:r>
              <a:rPr lang="en-US" sz="4000" b="1" dirty="0" err="1">
                <a:solidFill>
                  <a:schemeClr val="bg1"/>
                </a:solidFill>
                <a:latin typeface="+mj-lt"/>
              </a:rPr>
              <a:t>Filtro</a:t>
            </a:r>
            <a:r>
              <a:rPr lang="en-US" sz="4000" b="1" dirty="0">
                <a:solidFill>
                  <a:schemeClr val="bg1"/>
                </a:solidFill>
                <a:latin typeface="+mj-lt"/>
              </a:rPr>
              <a:t> </a:t>
            </a:r>
            <a:r>
              <a:rPr lang="en-US" sz="4000" b="1" dirty="0" err="1">
                <a:solidFill>
                  <a:schemeClr val="bg1"/>
                </a:solidFill>
                <a:latin typeface="+mj-lt"/>
              </a:rPr>
              <a:t>Passa</a:t>
            </a:r>
            <a:r>
              <a:rPr lang="en-US" sz="4000" b="1" dirty="0">
                <a:solidFill>
                  <a:schemeClr val="bg1"/>
                </a:solidFill>
                <a:latin typeface="+mj-lt"/>
              </a:rPr>
              <a:t> Basso (RC)</a:t>
            </a:r>
          </a:p>
        </p:txBody>
      </p:sp>
      <p:pic>
        <p:nvPicPr>
          <p:cNvPr id="9219"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83568" y="3941969"/>
            <a:ext cx="3448236" cy="25113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085761" y="4231165"/>
            <a:ext cx="2986560" cy="2003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3076" name="Text Box 3"/>
          <p:cNvSpPr txBox="1">
            <a:spLocks noChangeArrowheads="1"/>
          </p:cNvSpPr>
          <p:nvPr/>
        </p:nvSpPr>
        <p:spPr bwMode="auto">
          <a:xfrm>
            <a:off x="587521" y="1468955"/>
            <a:ext cx="3983040" cy="23604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1639" tIns="40820" rIns="81639" bIns="40820"/>
          <a:lstStyle>
            <a:lvl1pPr marL="215900" indent="-215900" eaLnBrk="0">
              <a:tabLst>
                <a:tab pos="723900" algn="l"/>
                <a:tab pos="1447800" algn="l"/>
                <a:tab pos="2171700" algn="l"/>
                <a:tab pos="2895600" algn="l"/>
                <a:tab pos="36195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9pPr>
          </a:lstStyle>
          <a:p>
            <a:pPr eaLnBrk="1">
              <a:lnSpc>
                <a:spcPct val="102000"/>
              </a:lnSpc>
              <a:buSzPct val="45000"/>
              <a:buFont typeface="Wingdings" charset="2"/>
              <a:buChar char=""/>
            </a:pPr>
            <a:r>
              <a:rPr lang="en-US" dirty="0">
                <a:solidFill>
                  <a:schemeClr val="bg1"/>
                </a:solidFill>
                <a:latin typeface="+mn-lt"/>
              </a:rPr>
              <a:t>A </a:t>
            </a:r>
            <a:r>
              <a:rPr lang="en-US" dirty="0" err="1">
                <a:solidFill>
                  <a:schemeClr val="bg1"/>
                </a:solidFill>
                <a:latin typeface="+mn-lt"/>
              </a:rPr>
              <a:t>frequenze</a:t>
            </a:r>
            <a:r>
              <a:rPr lang="en-US" dirty="0">
                <a:solidFill>
                  <a:schemeClr val="bg1"/>
                </a:solidFill>
                <a:latin typeface="+mn-lt"/>
              </a:rPr>
              <a:t> </a:t>
            </a:r>
            <a:r>
              <a:rPr lang="en-US" dirty="0" err="1">
                <a:solidFill>
                  <a:schemeClr val="bg1"/>
                </a:solidFill>
                <a:latin typeface="+mn-lt"/>
              </a:rPr>
              <a:t>basse</a:t>
            </a:r>
            <a:r>
              <a:rPr lang="en-US" dirty="0">
                <a:solidFill>
                  <a:schemeClr val="bg1"/>
                </a:solidFill>
                <a:latin typeface="+mn-lt"/>
              </a:rPr>
              <a:t> </a:t>
            </a:r>
            <a:r>
              <a:rPr lang="en-US" dirty="0" err="1">
                <a:solidFill>
                  <a:schemeClr val="bg1"/>
                </a:solidFill>
                <a:latin typeface="+mn-lt"/>
              </a:rPr>
              <a:t>il</a:t>
            </a:r>
            <a:r>
              <a:rPr lang="en-US" dirty="0">
                <a:solidFill>
                  <a:schemeClr val="bg1"/>
                </a:solidFill>
                <a:latin typeface="+mn-lt"/>
              </a:rPr>
              <a:t> </a:t>
            </a:r>
            <a:r>
              <a:rPr lang="en-US" dirty="0" err="1">
                <a:solidFill>
                  <a:schemeClr val="bg1"/>
                </a:solidFill>
                <a:latin typeface="+mn-lt"/>
              </a:rPr>
              <a:t>condensatore</a:t>
            </a:r>
            <a:r>
              <a:rPr lang="en-US" dirty="0">
                <a:solidFill>
                  <a:schemeClr val="bg1"/>
                </a:solidFill>
                <a:latin typeface="+mn-lt"/>
              </a:rPr>
              <a:t> </a:t>
            </a:r>
            <a:r>
              <a:rPr lang="en-US" dirty="0" err="1">
                <a:solidFill>
                  <a:schemeClr val="bg1"/>
                </a:solidFill>
                <a:latin typeface="+mn-lt"/>
              </a:rPr>
              <a:t>riesce</a:t>
            </a:r>
            <a:r>
              <a:rPr lang="en-US" dirty="0">
                <a:solidFill>
                  <a:schemeClr val="bg1"/>
                </a:solidFill>
                <a:latin typeface="+mn-lt"/>
              </a:rPr>
              <a:t> a </a:t>
            </a:r>
            <a:r>
              <a:rPr lang="en-US" dirty="0" err="1">
                <a:solidFill>
                  <a:schemeClr val="bg1"/>
                </a:solidFill>
                <a:latin typeface="+mn-lt"/>
              </a:rPr>
              <a:t>caricarsi</a:t>
            </a:r>
            <a:r>
              <a:rPr lang="en-US" dirty="0">
                <a:solidFill>
                  <a:schemeClr val="bg1"/>
                </a:solidFill>
                <a:latin typeface="+mn-lt"/>
              </a:rPr>
              <a:t> e </a:t>
            </a:r>
            <a:r>
              <a:rPr lang="en-US" dirty="0" err="1">
                <a:solidFill>
                  <a:schemeClr val="bg1"/>
                </a:solidFill>
                <a:latin typeface="+mn-lt"/>
              </a:rPr>
              <a:t>scaricarsi</a:t>
            </a:r>
            <a:r>
              <a:rPr lang="en-US" dirty="0" smtClean="0">
                <a:solidFill>
                  <a:schemeClr val="bg1"/>
                </a:solidFill>
                <a:latin typeface="+mn-lt"/>
              </a:rPr>
              <a:t>: </a:t>
            </a:r>
            <a:r>
              <a:rPr lang="en-US" dirty="0" err="1" smtClean="0">
                <a:solidFill>
                  <a:schemeClr val="bg1"/>
                </a:solidFill>
                <a:latin typeface="+mn-lt"/>
              </a:rPr>
              <a:t>apparirà</a:t>
            </a:r>
            <a:r>
              <a:rPr lang="en-US" dirty="0" smtClean="0">
                <a:solidFill>
                  <a:schemeClr val="bg1"/>
                </a:solidFill>
                <a:latin typeface="+mn-lt"/>
              </a:rPr>
              <a:t> come </a:t>
            </a:r>
            <a:r>
              <a:rPr lang="en-US" dirty="0">
                <a:solidFill>
                  <a:schemeClr val="bg1"/>
                </a:solidFill>
                <a:latin typeface="+mn-lt"/>
              </a:rPr>
              <a:t>un </a:t>
            </a:r>
            <a:r>
              <a:rPr lang="en-US" dirty="0" err="1" smtClean="0">
                <a:solidFill>
                  <a:schemeClr val="bg1"/>
                </a:solidFill>
                <a:latin typeface="+mn-lt"/>
              </a:rPr>
              <a:t>circuito</a:t>
            </a:r>
            <a:r>
              <a:rPr lang="en-US" dirty="0" smtClean="0">
                <a:solidFill>
                  <a:schemeClr val="bg1"/>
                </a:solidFill>
                <a:latin typeface="+mn-lt"/>
              </a:rPr>
              <a:t>  </a:t>
            </a:r>
            <a:r>
              <a:rPr lang="en-US" dirty="0" err="1">
                <a:solidFill>
                  <a:schemeClr val="bg1"/>
                </a:solidFill>
                <a:latin typeface="+mn-lt"/>
              </a:rPr>
              <a:t>aperto</a:t>
            </a:r>
            <a:r>
              <a:rPr lang="en-US" dirty="0" smtClean="0">
                <a:solidFill>
                  <a:schemeClr val="bg1"/>
                </a:solidFill>
                <a:latin typeface="+mn-lt"/>
              </a:rPr>
              <a:t>.</a:t>
            </a:r>
          </a:p>
          <a:p>
            <a:pPr marL="0" indent="0" eaLnBrk="1">
              <a:lnSpc>
                <a:spcPct val="102000"/>
              </a:lnSpc>
              <a:buSzPct val="45000"/>
            </a:pPr>
            <a:endParaRPr lang="en-US" dirty="0">
              <a:solidFill>
                <a:schemeClr val="bg1"/>
              </a:solidFill>
              <a:latin typeface="+mn-lt"/>
            </a:endParaRPr>
          </a:p>
          <a:p>
            <a:pPr eaLnBrk="1">
              <a:lnSpc>
                <a:spcPct val="102000"/>
              </a:lnSpc>
              <a:buSzPct val="45000"/>
              <a:buFont typeface="Wingdings" charset="2"/>
              <a:buChar char=""/>
            </a:pPr>
            <a:r>
              <a:rPr lang="en-US" dirty="0">
                <a:solidFill>
                  <a:schemeClr val="bg1"/>
                </a:solidFill>
                <a:latin typeface="+mn-lt"/>
              </a:rPr>
              <a:t>A </a:t>
            </a:r>
            <a:r>
              <a:rPr lang="en-US" dirty="0" err="1">
                <a:solidFill>
                  <a:schemeClr val="bg1"/>
                </a:solidFill>
                <a:latin typeface="+mn-lt"/>
              </a:rPr>
              <a:t>frequenze</a:t>
            </a:r>
            <a:r>
              <a:rPr lang="en-US" dirty="0">
                <a:solidFill>
                  <a:schemeClr val="bg1"/>
                </a:solidFill>
                <a:latin typeface="+mn-lt"/>
              </a:rPr>
              <a:t> </a:t>
            </a:r>
            <a:r>
              <a:rPr lang="en-US" dirty="0" err="1">
                <a:solidFill>
                  <a:schemeClr val="bg1"/>
                </a:solidFill>
                <a:latin typeface="+mn-lt"/>
              </a:rPr>
              <a:t>alte</a:t>
            </a:r>
            <a:r>
              <a:rPr lang="en-US" dirty="0">
                <a:solidFill>
                  <a:schemeClr val="bg1"/>
                </a:solidFill>
                <a:latin typeface="+mn-lt"/>
              </a:rPr>
              <a:t> </a:t>
            </a:r>
            <a:r>
              <a:rPr lang="en-US" dirty="0" err="1">
                <a:solidFill>
                  <a:schemeClr val="bg1"/>
                </a:solidFill>
                <a:latin typeface="+mn-lt"/>
              </a:rPr>
              <a:t>il</a:t>
            </a:r>
            <a:r>
              <a:rPr lang="en-US" dirty="0">
                <a:solidFill>
                  <a:schemeClr val="bg1"/>
                </a:solidFill>
                <a:latin typeface="+mn-lt"/>
              </a:rPr>
              <a:t> </a:t>
            </a:r>
            <a:r>
              <a:rPr lang="en-US" dirty="0" err="1">
                <a:solidFill>
                  <a:schemeClr val="bg1"/>
                </a:solidFill>
                <a:latin typeface="+mn-lt"/>
              </a:rPr>
              <a:t>condensatore</a:t>
            </a:r>
            <a:r>
              <a:rPr lang="en-US" dirty="0">
                <a:solidFill>
                  <a:schemeClr val="bg1"/>
                </a:solidFill>
                <a:latin typeface="+mn-lt"/>
              </a:rPr>
              <a:t> non </a:t>
            </a:r>
            <a:r>
              <a:rPr lang="en-US" dirty="0" err="1">
                <a:solidFill>
                  <a:schemeClr val="bg1"/>
                </a:solidFill>
                <a:latin typeface="+mn-lt"/>
              </a:rPr>
              <a:t>riesce</a:t>
            </a:r>
            <a:r>
              <a:rPr lang="en-US" dirty="0">
                <a:solidFill>
                  <a:schemeClr val="bg1"/>
                </a:solidFill>
                <a:latin typeface="+mn-lt"/>
              </a:rPr>
              <a:t> a </a:t>
            </a:r>
            <a:r>
              <a:rPr lang="en-US" dirty="0" err="1">
                <a:solidFill>
                  <a:schemeClr val="bg1"/>
                </a:solidFill>
                <a:latin typeface="+mn-lt"/>
              </a:rPr>
              <a:t>caricarsi</a:t>
            </a:r>
            <a:r>
              <a:rPr lang="en-US" dirty="0">
                <a:solidFill>
                  <a:schemeClr val="bg1"/>
                </a:solidFill>
                <a:latin typeface="+mn-lt"/>
              </a:rPr>
              <a:t>: </a:t>
            </a:r>
            <a:r>
              <a:rPr lang="en-US" dirty="0" err="1" smtClean="0">
                <a:solidFill>
                  <a:schemeClr val="bg1"/>
                </a:solidFill>
                <a:latin typeface="+mn-lt"/>
              </a:rPr>
              <a:t>apparirà</a:t>
            </a:r>
            <a:r>
              <a:rPr lang="en-US" dirty="0" smtClean="0">
                <a:solidFill>
                  <a:schemeClr val="bg1"/>
                </a:solidFill>
                <a:latin typeface="+mn-lt"/>
              </a:rPr>
              <a:t> </a:t>
            </a:r>
            <a:r>
              <a:rPr lang="en-US" dirty="0" err="1" smtClean="0">
                <a:solidFill>
                  <a:schemeClr val="bg1"/>
                </a:solidFill>
                <a:latin typeface="+mn-lt"/>
              </a:rPr>
              <a:t>perciò</a:t>
            </a:r>
            <a:r>
              <a:rPr lang="en-US" dirty="0" smtClean="0">
                <a:solidFill>
                  <a:schemeClr val="bg1"/>
                </a:solidFill>
                <a:latin typeface="+mn-lt"/>
              </a:rPr>
              <a:t> come un </a:t>
            </a:r>
            <a:r>
              <a:rPr lang="en-US" dirty="0" err="1" smtClean="0">
                <a:solidFill>
                  <a:schemeClr val="bg1"/>
                </a:solidFill>
                <a:latin typeface="+mn-lt"/>
              </a:rPr>
              <a:t>corto</a:t>
            </a:r>
            <a:r>
              <a:rPr lang="en-US" dirty="0" smtClean="0">
                <a:solidFill>
                  <a:schemeClr val="bg1"/>
                </a:solidFill>
                <a:latin typeface="+mn-lt"/>
              </a:rPr>
              <a:t> </a:t>
            </a:r>
            <a:r>
              <a:rPr lang="en-US" dirty="0" err="1" smtClean="0">
                <a:solidFill>
                  <a:schemeClr val="bg1"/>
                </a:solidFill>
                <a:latin typeface="+mn-lt"/>
              </a:rPr>
              <a:t>circuito</a:t>
            </a:r>
            <a:r>
              <a:rPr lang="en-US" dirty="0" smtClean="0">
                <a:solidFill>
                  <a:schemeClr val="bg1"/>
                </a:solidFill>
                <a:latin typeface="+mn-lt"/>
              </a:rPr>
              <a:t>.</a:t>
            </a:r>
            <a:endParaRPr lang="en-US" dirty="0">
              <a:solidFill>
                <a:schemeClr val="bg1"/>
              </a:solidFill>
              <a:latin typeface="+mn-lt"/>
            </a:endParaRPr>
          </a:p>
        </p:txBody>
      </p:sp>
      <mc:AlternateContent xmlns:mc="http://schemas.openxmlformats.org/markup-compatibility/2006">
        <mc:Choice xmlns:a14="http://schemas.microsoft.com/office/drawing/2010/main" xmlns="" Requires="a14">
          <p:sp>
            <p:nvSpPr>
              <p:cNvPr id="3077" name="Text Box 4"/>
              <p:cNvSpPr txBox="1">
                <a:spLocks noChangeArrowheads="1"/>
              </p:cNvSpPr>
              <p:nvPr/>
            </p:nvSpPr>
            <p:spPr bwMode="auto">
              <a:xfrm>
                <a:off x="4570561" y="1468953"/>
                <a:ext cx="3889439" cy="215601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round/>
                    <a:headEnd/>
                    <a:tailEnd/>
                  </a14:hiddenLine>
                </a:ext>
              </a:extLst>
            </p:spPr>
            <p:txBody>
              <a:bodyPr lIns="81639" tIns="40820" rIns="81639" bIns="40820"/>
              <a:lstStyle>
                <a:lvl1pPr marL="215900" indent="-215900" eaLnBrk="0">
                  <a:tabLst>
                    <a:tab pos="723900" algn="l"/>
                    <a:tab pos="1447800" algn="l"/>
                    <a:tab pos="2171700" algn="l"/>
                    <a:tab pos="2895600" algn="l"/>
                    <a:tab pos="36195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9pPr>
              </a:lstStyle>
              <a:p>
                <a:pPr eaLnBrk="1">
                  <a:lnSpc>
                    <a:spcPct val="102000"/>
                  </a:lnSpc>
                  <a:buSzPct val="45000"/>
                  <a:buFont typeface="Wingdings" charset="2"/>
                  <a:buChar char=""/>
                </a:pPr>
                <a:r>
                  <a:rPr lang="en-US" dirty="0" smtClean="0">
                    <a:solidFill>
                      <a:schemeClr val="bg1"/>
                    </a:solidFill>
                    <a:latin typeface="+mn-lt"/>
                  </a:rPr>
                  <a:t>Prendendo</a:t>
                </a:r>
                <a:r>
                  <a:rPr lang="en-US" dirty="0">
                    <a:solidFill>
                      <a:schemeClr val="bg1"/>
                    </a:solidFill>
                    <a:latin typeface="+mn-lt"/>
                  </a:rPr>
                  <a:t> </a:t>
                </a:r>
                <a:r>
                  <a:rPr lang="en-US" dirty="0" err="1">
                    <a:solidFill>
                      <a:schemeClr val="bg1"/>
                    </a:solidFill>
                    <a:latin typeface="+mn-lt"/>
                  </a:rPr>
                  <a:t>il</a:t>
                </a:r>
                <a:r>
                  <a:rPr lang="en-US" dirty="0">
                    <a:solidFill>
                      <a:schemeClr val="bg1"/>
                    </a:solidFill>
                    <a:latin typeface="+mn-lt"/>
                  </a:rPr>
                  <a:t> </a:t>
                </a:r>
                <a:r>
                  <a:rPr lang="en-US" dirty="0" err="1">
                    <a:solidFill>
                      <a:schemeClr val="bg1"/>
                    </a:solidFill>
                    <a:latin typeface="+mn-lt"/>
                  </a:rPr>
                  <a:t>segnale</a:t>
                </a:r>
                <a:r>
                  <a:rPr lang="en-US" dirty="0">
                    <a:solidFill>
                      <a:schemeClr val="bg1"/>
                    </a:solidFill>
                    <a:latin typeface="+mn-lt"/>
                  </a:rPr>
                  <a:t> in </a:t>
                </a:r>
                <a:r>
                  <a:rPr lang="en-US" dirty="0" err="1">
                    <a:solidFill>
                      <a:schemeClr val="bg1"/>
                    </a:solidFill>
                    <a:latin typeface="+mn-lt"/>
                  </a:rPr>
                  <a:t>uscita</a:t>
                </a:r>
                <a:r>
                  <a:rPr lang="en-US" dirty="0">
                    <a:solidFill>
                      <a:schemeClr val="bg1"/>
                    </a:solidFill>
                    <a:latin typeface="+mn-lt"/>
                  </a:rPr>
                  <a:t> </a:t>
                </a:r>
                <a:r>
                  <a:rPr lang="en-US" dirty="0" err="1">
                    <a:solidFill>
                      <a:schemeClr val="bg1"/>
                    </a:solidFill>
                    <a:latin typeface="+mn-lt"/>
                  </a:rPr>
                  <a:t>ai</a:t>
                </a:r>
                <a:r>
                  <a:rPr lang="en-US" dirty="0">
                    <a:solidFill>
                      <a:schemeClr val="bg1"/>
                    </a:solidFill>
                    <a:latin typeface="+mn-lt"/>
                  </a:rPr>
                  <a:t> </a:t>
                </a:r>
                <a:r>
                  <a:rPr lang="en-US" dirty="0" err="1">
                    <a:solidFill>
                      <a:schemeClr val="bg1"/>
                    </a:solidFill>
                    <a:latin typeface="+mn-lt"/>
                  </a:rPr>
                  <a:t>capi</a:t>
                </a:r>
                <a:r>
                  <a:rPr lang="en-US" dirty="0">
                    <a:solidFill>
                      <a:schemeClr val="bg1"/>
                    </a:solidFill>
                    <a:latin typeface="+mn-lt"/>
                  </a:rPr>
                  <a:t> del </a:t>
                </a:r>
                <a:r>
                  <a:rPr lang="en-US" dirty="0" err="1">
                    <a:solidFill>
                      <a:schemeClr val="bg1"/>
                    </a:solidFill>
                    <a:latin typeface="+mn-lt"/>
                  </a:rPr>
                  <a:t>condensatore</a:t>
                </a:r>
                <a:r>
                  <a:rPr lang="en-US" dirty="0">
                    <a:solidFill>
                      <a:schemeClr val="bg1"/>
                    </a:solidFill>
                    <a:latin typeface="+mn-lt"/>
                  </a:rPr>
                  <a:t>, </a:t>
                </a:r>
                <a:r>
                  <a:rPr lang="en-US" dirty="0" err="1">
                    <a:solidFill>
                      <a:schemeClr val="bg1"/>
                    </a:solidFill>
                    <a:latin typeface="+mn-lt"/>
                  </a:rPr>
                  <a:t>notiamo</a:t>
                </a:r>
                <a:r>
                  <a:rPr lang="en-US" dirty="0">
                    <a:solidFill>
                      <a:schemeClr val="bg1"/>
                    </a:solidFill>
                    <a:latin typeface="+mn-lt"/>
                  </a:rPr>
                  <a:t> </a:t>
                </a:r>
                <a:r>
                  <a:rPr lang="en-US" dirty="0" err="1">
                    <a:solidFill>
                      <a:schemeClr val="bg1"/>
                    </a:solidFill>
                    <a:latin typeface="+mn-lt"/>
                  </a:rPr>
                  <a:t>che</a:t>
                </a:r>
                <a:r>
                  <a:rPr lang="en-US" dirty="0">
                    <a:solidFill>
                      <a:schemeClr val="bg1"/>
                    </a:solidFill>
                    <a:latin typeface="+mn-lt"/>
                  </a:rPr>
                  <a:t> </a:t>
                </a:r>
                <a:r>
                  <a:rPr lang="en-US" dirty="0" err="1">
                    <a:solidFill>
                      <a:schemeClr val="bg1"/>
                    </a:solidFill>
                    <a:latin typeface="+mn-lt"/>
                  </a:rPr>
                  <a:t>il</a:t>
                </a:r>
                <a:r>
                  <a:rPr lang="en-US" dirty="0">
                    <a:solidFill>
                      <a:schemeClr val="bg1"/>
                    </a:solidFill>
                    <a:latin typeface="+mn-lt"/>
                  </a:rPr>
                  <a:t> </a:t>
                </a:r>
                <a:r>
                  <a:rPr lang="en-US" dirty="0" err="1">
                    <a:solidFill>
                      <a:schemeClr val="bg1"/>
                    </a:solidFill>
                    <a:latin typeface="+mn-lt"/>
                  </a:rPr>
                  <a:t>circuito</a:t>
                </a:r>
                <a:r>
                  <a:rPr lang="en-US" dirty="0">
                    <a:solidFill>
                      <a:schemeClr val="bg1"/>
                    </a:solidFill>
                    <a:latin typeface="+mn-lt"/>
                  </a:rPr>
                  <a:t> </a:t>
                </a:r>
                <a:r>
                  <a:rPr lang="en-US" dirty="0" err="1">
                    <a:solidFill>
                      <a:schemeClr val="bg1"/>
                    </a:solidFill>
                    <a:latin typeface="+mn-lt"/>
                  </a:rPr>
                  <a:t>avrà</a:t>
                </a:r>
                <a:r>
                  <a:rPr lang="en-US" dirty="0">
                    <a:solidFill>
                      <a:schemeClr val="bg1"/>
                    </a:solidFill>
                    <a:latin typeface="+mn-lt"/>
                  </a:rPr>
                  <a:t> </a:t>
                </a:r>
                <a:r>
                  <a:rPr lang="en-US" dirty="0" err="1">
                    <a:solidFill>
                      <a:schemeClr val="bg1"/>
                    </a:solidFill>
                    <a:latin typeface="+mn-lt"/>
                  </a:rPr>
                  <a:t>filtrato</a:t>
                </a:r>
                <a:r>
                  <a:rPr lang="en-US" dirty="0">
                    <a:solidFill>
                      <a:schemeClr val="bg1"/>
                    </a:solidFill>
                    <a:latin typeface="+mn-lt"/>
                  </a:rPr>
                  <a:t> </a:t>
                </a:r>
                <a:r>
                  <a:rPr lang="en-US" dirty="0" smtClean="0">
                    <a:solidFill>
                      <a:schemeClr val="bg1"/>
                    </a:solidFill>
                    <a:latin typeface="+mn-lt"/>
                  </a:rPr>
                  <a:t>le </a:t>
                </a:r>
                <a:r>
                  <a:rPr lang="en-US" dirty="0" err="1" smtClean="0">
                    <a:solidFill>
                      <a:schemeClr val="bg1"/>
                    </a:solidFill>
                    <a:latin typeface="+mn-lt"/>
                  </a:rPr>
                  <a:t>alte</a:t>
                </a:r>
                <a:r>
                  <a:rPr lang="en-US" dirty="0" smtClean="0">
                    <a:solidFill>
                      <a:schemeClr val="bg1"/>
                    </a:solidFill>
                    <a:latin typeface="+mn-lt"/>
                  </a:rPr>
                  <a:t> </a:t>
                </a:r>
                <a:r>
                  <a:rPr lang="en-US" dirty="0" err="1">
                    <a:solidFill>
                      <a:schemeClr val="bg1"/>
                    </a:solidFill>
                    <a:latin typeface="+mn-lt"/>
                  </a:rPr>
                  <a:t>frequenze</a:t>
                </a:r>
                <a:r>
                  <a:rPr lang="en-US" dirty="0">
                    <a:solidFill>
                      <a:schemeClr val="bg1"/>
                    </a:solidFill>
                    <a:latin typeface="+mn-lt"/>
                  </a:rPr>
                  <a:t> </a:t>
                </a:r>
                <a:r>
                  <a:rPr lang="en-US" dirty="0" err="1">
                    <a:solidFill>
                      <a:schemeClr val="bg1"/>
                    </a:solidFill>
                    <a:latin typeface="+mn-lt"/>
                  </a:rPr>
                  <a:t>permettendo</a:t>
                </a:r>
                <a:r>
                  <a:rPr lang="en-US" dirty="0">
                    <a:solidFill>
                      <a:schemeClr val="bg1"/>
                    </a:solidFill>
                    <a:latin typeface="+mn-lt"/>
                  </a:rPr>
                  <a:t> </a:t>
                </a:r>
                <a:r>
                  <a:rPr lang="en-US" dirty="0" err="1">
                    <a:solidFill>
                      <a:schemeClr val="bg1"/>
                    </a:solidFill>
                    <a:latin typeface="+mn-lt"/>
                  </a:rPr>
                  <a:t>il</a:t>
                </a:r>
                <a:r>
                  <a:rPr lang="en-US" dirty="0">
                    <a:solidFill>
                      <a:schemeClr val="bg1"/>
                    </a:solidFill>
                    <a:latin typeface="+mn-lt"/>
                  </a:rPr>
                  <a:t> </a:t>
                </a:r>
                <a:r>
                  <a:rPr lang="en-US" dirty="0" err="1">
                    <a:solidFill>
                      <a:schemeClr val="bg1"/>
                    </a:solidFill>
                    <a:latin typeface="+mn-lt"/>
                  </a:rPr>
                  <a:t>passaggio</a:t>
                </a:r>
                <a:r>
                  <a:rPr lang="en-US" dirty="0">
                    <a:solidFill>
                      <a:schemeClr val="bg1"/>
                    </a:solidFill>
                    <a:latin typeface="+mn-lt"/>
                  </a:rPr>
                  <a:t> di </a:t>
                </a:r>
                <a:r>
                  <a:rPr lang="en-US" dirty="0" err="1">
                    <a:solidFill>
                      <a:schemeClr val="bg1"/>
                    </a:solidFill>
                    <a:latin typeface="+mn-lt"/>
                  </a:rPr>
                  <a:t>quelle</a:t>
                </a:r>
                <a:r>
                  <a:rPr lang="en-US" dirty="0">
                    <a:solidFill>
                      <a:schemeClr val="bg1"/>
                    </a:solidFill>
                    <a:latin typeface="+mn-lt"/>
                  </a:rPr>
                  <a:t> </a:t>
                </a:r>
                <a:r>
                  <a:rPr lang="en-US" dirty="0" err="1">
                    <a:solidFill>
                      <a:schemeClr val="bg1"/>
                    </a:solidFill>
                    <a:latin typeface="+mn-lt"/>
                  </a:rPr>
                  <a:t>più</a:t>
                </a:r>
                <a:r>
                  <a:rPr lang="en-US" dirty="0">
                    <a:solidFill>
                      <a:schemeClr val="bg1"/>
                    </a:solidFill>
                    <a:latin typeface="+mn-lt"/>
                  </a:rPr>
                  <a:t> </a:t>
                </a:r>
                <a:r>
                  <a:rPr lang="en-US" dirty="0" err="1">
                    <a:solidFill>
                      <a:schemeClr val="bg1"/>
                    </a:solidFill>
                    <a:latin typeface="+mn-lt"/>
                  </a:rPr>
                  <a:t>basse</a:t>
                </a:r>
                <a:r>
                  <a:rPr lang="en-US" dirty="0" smtClean="0">
                    <a:solidFill>
                      <a:schemeClr val="bg1"/>
                    </a:solidFill>
                    <a:latin typeface="+mn-lt"/>
                  </a:rPr>
                  <a:t>.</a:t>
                </a:r>
              </a:p>
              <a:p>
                <a:pPr eaLnBrk="1">
                  <a:lnSpc>
                    <a:spcPct val="102000"/>
                  </a:lnSpc>
                  <a:buSzPct val="45000"/>
                  <a:buFont typeface="Wingdings" charset="2"/>
                  <a:buChar char=""/>
                </a:pPr>
                <a:r>
                  <a:rPr lang="en-US" dirty="0" smtClean="0">
                    <a:solidFill>
                      <a:schemeClr val="bg1"/>
                    </a:solidFill>
                    <a:latin typeface="+mn-lt"/>
                  </a:rPr>
                  <a:t> </a:t>
                </a:r>
                <a:r>
                  <a:rPr lang="en-US" dirty="0" err="1" smtClean="0">
                    <a:solidFill>
                      <a:schemeClr val="bg1"/>
                    </a:solidFill>
                    <a:latin typeface="+mn-lt"/>
                  </a:rPr>
                  <a:t>frequenza</a:t>
                </a:r>
                <a:r>
                  <a:rPr lang="en-US" dirty="0" smtClean="0">
                    <a:solidFill>
                      <a:schemeClr val="bg1"/>
                    </a:solidFill>
                    <a:latin typeface="+mn-lt"/>
                  </a:rPr>
                  <a:t> </a:t>
                </a:r>
                <a:r>
                  <a:rPr lang="en-US" dirty="0" err="1" smtClean="0">
                    <a:solidFill>
                      <a:schemeClr val="bg1"/>
                    </a:solidFill>
                    <a:latin typeface="+mn-lt"/>
                  </a:rPr>
                  <a:t>limite</a:t>
                </a:r>
                <a:r>
                  <a:rPr lang="en-US" dirty="0" smtClean="0">
                    <a:solidFill>
                      <a:schemeClr val="bg1"/>
                    </a:solidFill>
                    <a:latin typeface="+mn-lt"/>
                  </a:rPr>
                  <a:t> o di </a:t>
                </a:r>
                <a:r>
                  <a:rPr lang="en-US" dirty="0" err="1" smtClean="0">
                    <a:solidFill>
                      <a:schemeClr val="bg1"/>
                    </a:solidFill>
                    <a:latin typeface="+mn-lt"/>
                  </a:rPr>
                  <a:t>taglio</a:t>
                </a:r>
                <a:r>
                  <a:rPr lang="en-US" dirty="0" smtClean="0">
                    <a:solidFill>
                      <a:schemeClr val="bg1"/>
                    </a:solidFill>
                    <a:latin typeface="+mn-lt"/>
                  </a:rPr>
                  <a:t> è </a:t>
                </a:r>
                <a:r>
                  <a:rPr lang="en-US" dirty="0" err="1" smtClean="0">
                    <a:solidFill>
                      <a:schemeClr val="bg1"/>
                    </a:solidFill>
                    <a:latin typeface="+mn-lt"/>
                  </a:rPr>
                  <a:t>uguale</a:t>
                </a:r>
                <a:r>
                  <a:rPr lang="en-US" dirty="0" smtClean="0">
                    <a:solidFill>
                      <a:schemeClr val="bg1"/>
                    </a:solidFill>
                    <a:latin typeface="+mn-lt"/>
                  </a:rPr>
                  <a:t>:</a:t>
                </a:r>
              </a:p>
              <a:p>
                <a:pPr marL="0" indent="0" eaLnBrk="1">
                  <a:lnSpc>
                    <a:spcPct val="102000"/>
                  </a:lnSpc>
                  <a:buSzPct val="45000"/>
                </a:pPr>
                <a14:m>
                  <m:oMathPara xmlns:m="http://schemas.openxmlformats.org/officeDocument/2006/math">
                    <m:oMathParaPr>
                      <m:jc m:val="centerGroup"/>
                    </m:oMathParaPr>
                    <m:oMath xmlns:m="http://schemas.openxmlformats.org/officeDocument/2006/math">
                      <m:sSub>
                        <m:sSubPr>
                          <m:ctrlPr>
                            <a:rPr lang="en-US" i="1">
                              <a:solidFill>
                                <a:schemeClr val="bg1"/>
                              </a:solidFill>
                              <a:latin typeface="Cambria Math"/>
                            </a:rPr>
                          </m:ctrlPr>
                        </m:sSubPr>
                        <m:e>
                          <m:r>
                            <a:rPr lang="it-IT" i="1">
                              <a:solidFill>
                                <a:schemeClr val="bg1"/>
                              </a:solidFill>
                              <a:latin typeface="Cambria Math"/>
                            </a:rPr>
                            <m:t>𝑓</m:t>
                          </m:r>
                        </m:e>
                        <m:sub>
                          <m:r>
                            <a:rPr lang="it-IT" i="1">
                              <a:solidFill>
                                <a:schemeClr val="bg1"/>
                              </a:solidFill>
                              <a:latin typeface="Cambria Math"/>
                            </a:rPr>
                            <m:t>𝑡</m:t>
                          </m:r>
                        </m:sub>
                      </m:sSub>
                      <m:r>
                        <a:rPr lang="it-IT">
                          <a:solidFill>
                            <a:schemeClr val="bg1"/>
                          </a:solidFill>
                          <a:latin typeface="Cambria Math"/>
                        </a:rPr>
                        <m:t> </m:t>
                      </m:r>
                      <m:r>
                        <a:rPr lang="it-IT" i="1">
                          <a:solidFill>
                            <a:schemeClr val="bg1"/>
                          </a:solidFill>
                          <a:latin typeface="Cambria Math"/>
                          <a:ea typeface="Cambria Math"/>
                        </a:rPr>
                        <m:t>=1/2</m:t>
                      </m:r>
                      <m:r>
                        <a:rPr lang="it-IT" i="1">
                          <a:solidFill>
                            <a:schemeClr val="bg1"/>
                          </a:solidFill>
                          <a:latin typeface="Cambria Math"/>
                          <a:ea typeface="Cambria Math"/>
                        </a:rPr>
                        <m:t>𝜋</m:t>
                      </m:r>
                      <m:r>
                        <a:rPr lang="it-IT" i="1">
                          <a:solidFill>
                            <a:schemeClr val="bg1"/>
                          </a:solidFill>
                          <a:latin typeface="Cambria Math"/>
                          <a:ea typeface="Cambria Math"/>
                        </a:rPr>
                        <m:t>𝑅𝐶</m:t>
                      </m:r>
                    </m:oMath>
                  </m:oMathPara>
                </a14:m>
                <a:endParaRPr lang="en-US" dirty="0">
                  <a:solidFill>
                    <a:schemeClr val="bg1"/>
                  </a:solidFill>
                  <a:latin typeface="+mn-lt"/>
                </a:endParaRPr>
              </a:p>
            </p:txBody>
          </p:sp>
        </mc:Choice>
        <mc:Fallback>
          <p:sp>
            <p:nvSpPr>
              <p:cNvPr id="3077" name="Text Box 4"/>
              <p:cNvSpPr txBox="1">
                <a:spLocks noRot="1" noChangeAspect="1" noMove="1" noResize="1" noEditPoints="1" noAdjustHandles="1" noChangeArrowheads="1" noChangeShapeType="1" noTextEdit="1"/>
              </p:cNvSpPr>
              <p:nvPr/>
            </p:nvSpPr>
            <p:spPr bwMode="auto">
              <a:xfrm>
                <a:off x="4570561" y="1468953"/>
                <a:ext cx="3889439" cy="2156019"/>
              </a:xfrm>
              <a:prstGeom prst="rect">
                <a:avLst/>
              </a:prstGeom>
              <a:blipFill rotWithShape="1">
                <a:blip r:embed="rId8" cstate="print"/>
                <a:stretch>
                  <a:fillRect t="-1977"/>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r>
                  <a:rPr lang="it-IT">
                    <a:noFill/>
                  </a:rPr>
                  <a:t> </a:t>
                </a:r>
              </a:p>
            </p:txBody>
          </p:sp>
        </mc:Fallback>
      </mc:AlternateContent>
      <p:sp>
        <p:nvSpPr>
          <p:cNvPr id="4101" name="AutoShape 5"/>
          <p:cNvSpPr>
            <a:spLocks noRot="1" noChangeAspect="1" noChangeArrowheads="1"/>
          </p:cNvSpPr>
          <p:nvPr>
            <a:videoFile r:link="rId1"/>
          </p:nvPr>
        </p:nvSpPr>
        <p:spPr bwMode="auto">
          <a:xfrm>
            <a:off x="4478401" y="3862486"/>
            <a:ext cx="4312800" cy="23589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lstStyle/>
          <a:p>
            <a:endParaRPr lang="it-IT"/>
          </a:p>
        </p:txBody>
      </p:sp>
      <p:pic>
        <p:nvPicPr>
          <p:cNvPr id="10" name="passa basso.wmv">
            <a:hlinkClick r:id="" action="ppaction://media"/>
          </p:cNvPr>
          <p:cNvPicPr>
            <a:picLocks noRot="1" noChangeAspect="1"/>
          </p:cNvPicPr>
          <p:nvPr>
            <a:videoFile r:link="rId2"/>
          </p:nvPr>
        </p:nvPicPr>
        <p:blipFill>
          <a:blip r:embed="rId9" cstate="print">
            <a:extLst>
              <a:ext uri="{28A0092B-C50C-407E-A947-70E740481C1C}">
                <a14:useLocalDpi xmlns:a14="http://schemas.microsoft.com/office/drawing/2010/main" xmlns="" val="0"/>
              </a:ext>
            </a:extLst>
          </a:blip>
          <a:srcRect/>
          <a:stretch>
            <a:fillRect/>
          </a:stretch>
        </p:blipFill>
        <p:spPr bwMode="auto">
          <a:xfrm>
            <a:off x="4151520" y="4077072"/>
            <a:ext cx="4566240" cy="25663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28112147"/>
      </p:ext>
    </p:extLst>
  </p:cSld>
  <p:clrMapOvr>
    <a:masterClrMapping/>
  </p:clrMapOvr>
  <p:transition>
    <p:newsflash/>
  </p:transition>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4101"/>
                </p:tgtEl>
              </p:cMediaNode>
            </p:video>
            <p:seq concurrent="1" nextAc="seek">
              <p:cTn id="3" restart="whenNotActive" fill="hold" evtFilter="cancelBubble" nodeType="interactiveSeq">
                <p:stCondLst>
                  <p:cond evt="onClick" delay="0">
                    <p:tgtEl>
                      <p:spTgt spid="10"/>
                    </p:tgtEl>
                  </p:cond>
                </p:stCondLst>
                <p:endSync evt="end" delay="0">
                  <p:rtn val="all"/>
                </p:endSync>
                <p:childTnLst>
                  <p:par>
                    <p:cTn id="4" fill="hold" nodeType="clickPar">
                      <p:stCondLst>
                        <p:cond delay="0"/>
                      </p:stCondLst>
                      <p:childTnLst>
                        <p:par>
                          <p:cTn id="5" fill="hold" nodeType="withGroup">
                            <p:stCondLst>
                              <p:cond delay="0"/>
                            </p:stCondLst>
                            <p:childTnLst>
                              <p:par>
                                <p:cTn id="6" presetID="2" presetClass="mediacall" presetSubtype="0" fill="hold" nodeType="afterEffect">
                                  <p:stCondLst>
                                    <p:cond delay="0"/>
                                  </p:stCondLst>
                                  <p:childTnLst>
                                    <p:cmd type="call" cmd="togglePause">
                                      <p:cBhvr>
                                        <p:cTn id="7" dur="1" fill="hold"/>
                                        <p:tgtEl>
                                          <p:spTgt spid="10"/>
                                        </p:tgtEl>
                                      </p:cBhvr>
                                    </p:cmd>
                                  </p:childTnLst>
                                </p:cTn>
                              </p:par>
                            </p:childTnLst>
                          </p:cTn>
                        </p:par>
                      </p:childTnLst>
                    </p:cTn>
                  </p:par>
                </p:childTnLst>
              </p:cTn>
              <p:nextCondLst>
                <p:cond evt="onClick" delay="0">
                  <p:tgtEl>
                    <p:spTgt spid="10"/>
                  </p:tgtEl>
                </p:cond>
              </p:nextCondLst>
            </p:seq>
            <p:video>
              <p:cMediaNode>
                <p:cTn id="8"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456481" y="273629"/>
            <a:ext cx="8228160" cy="11449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35203"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9pPr>
          </a:lstStyle>
          <a:p>
            <a:pPr algn="r" eaLnBrk="1"/>
            <a:r>
              <a:rPr lang="en-US" sz="4000" b="1" dirty="0" err="1">
                <a:solidFill>
                  <a:schemeClr val="bg1"/>
                </a:solidFill>
                <a:latin typeface="+mj-lt"/>
              </a:rPr>
              <a:t>Filtro</a:t>
            </a:r>
            <a:r>
              <a:rPr lang="en-US" sz="4000" b="1" dirty="0">
                <a:solidFill>
                  <a:schemeClr val="bg1"/>
                </a:solidFill>
                <a:latin typeface="+mj-lt"/>
              </a:rPr>
              <a:t> </a:t>
            </a:r>
            <a:r>
              <a:rPr lang="en-US" sz="4000" b="1" dirty="0" err="1">
                <a:solidFill>
                  <a:schemeClr val="bg1"/>
                </a:solidFill>
                <a:latin typeface="+mj-lt"/>
              </a:rPr>
              <a:t>passa</a:t>
            </a:r>
            <a:r>
              <a:rPr lang="en-US" sz="4000" b="1" dirty="0">
                <a:solidFill>
                  <a:schemeClr val="bg1"/>
                </a:solidFill>
                <a:latin typeface="+mj-lt"/>
              </a:rPr>
              <a:t> alto </a:t>
            </a:r>
            <a:r>
              <a:rPr lang="en-US" sz="4000" b="1" dirty="0" smtClean="0">
                <a:solidFill>
                  <a:schemeClr val="bg1"/>
                </a:solidFill>
                <a:latin typeface="+mj-lt"/>
              </a:rPr>
              <a:t>(CR)</a:t>
            </a:r>
            <a:endParaRPr lang="en-US" sz="4000" b="1" dirty="0">
              <a:solidFill>
                <a:schemeClr val="bg1"/>
              </a:solidFill>
              <a:latin typeface="+mj-lt"/>
            </a:endParaRPr>
          </a:p>
        </p:txBody>
      </p:sp>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5742" y="1556792"/>
            <a:ext cx="8529637" cy="4975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ttangolo 1"/>
          <p:cNvSpPr/>
          <p:nvPr/>
        </p:nvSpPr>
        <p:spPr>
          <a:xfrm>
            <a:off x="683568" y="4044404"/>
            <a:ext cx="3240360" cy="2336924"/>
          </a:xfrm>
          <a:prstGeom prst="rect">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099"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12960" y="4235485"/>
            <a:ext cx="2802240" cy="19859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4100" name="Text Box 3"/>
          <p:cNvSpPr txBox="1">
            <a:spLocks noChangeArrowheads="1"/>
          </p:cNvSpPr>
          <p:nvPr/>
        </p:nvSpPr>
        <p:spPr bwMode="auto">
          <a:xfrm>
            <a:off x="580320" y="1389746"/>
            <a:ext cx="3483360" cy="28457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1639" tIns="55221" rIns="81639" bIns="40820"/>
          <a:lstStyle>
            <a:lvl1pPr marL="215900" indent="-215900" eaLnBrk="0">
              <a:tabLst>
                <a:tab pos="723900" algn="l"/>
                <a:tab pos="1447800" algn="l"/>
                <a:tab pos="2171700" algn="l"/>
                <a:tab pos="2895600" algn="l"/>
                <a:tab pos="36195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9pPr>
          </a:lstStyle>
          <a:p>
            <a:pPr eaLnBrk="1"/>
            <a:endParaRPr lang="en-US" dirty="0">
              <a:solidFill>
                <a:srgbClr val="000000"/>
              </a:solidFill>
            </a:endParaRPr>
          </a:p>
          <a:p>
            <a:pPr eaLnBrk="1">
              <a:lnSpc>
                <a:spcPct val="102000"/>
              </a:lnSpc>
            </a:pPr>
            <a:endParaRPr lang="en-US" dirty="0">
              <a:solidFill>
                <a:srgbClr val="000000"/>
              </a:solidFill>
              <a:latin typeface="Candara" pitchFamily="32" charset="0"/>
            </a:endParaRPr>
          </a:p>
          <a:p>
            <a:pPr eaLnBrk="1">
              <a:lnSpc>
                <a:spcPct val="102000"/>
              </a:lnSpc>
              <a:buSzPct val="45000"/>
              <a:buFont typeface="Wingdings" charset="2"/>
              <a:buChar char=""/>
            </a:pPr>
            <a:r>
              <a:rPr lang="en-US" dirty="0" err="1">
                <a:solidFill>
                  <a:schemeClr val="bg1"/>
                </a:solidFill>
                <a:latin typeface="+mn-lt"/>
              </a:rPr>
              <a:t>Comportamento</a:t>
            </a:r>
            <a:r>
              <a:rPr lang="en-US" dirty="0">
                <a:solidFill>
                  <a:schemeClr val="bg1"/>
                </a:solidFill>
                <a:latin typeface="+mn-lt"/>
              </a:rPr>
              <a:t> </a:t>
            </a:r>
            <a:r>
              <a:rPr lang="en-US" dirty="0" err="1">
                <a:solidFill>
                  <a:schemeClr val="bg1"/>
                </a:solidFill>
                <a:latin typeface="+mn-lt"/>
              </a:rPr>
              <a:t>opposto</a:t>
            </a:r>
            <a:r>
              <a:rPr lang="en-US" dirty="0">
                <a:solidFill>
                  <a:schemeClr val="bg1"/>
                </a:solidFill>
                <a:latin typeface="+mn-lt"/>
              </a:rPr>
              <a:t> al </a:t>
            </a:r>
            <a:r>
              <a:rPr lang="en-US" dirty="0" err="1">
                <a:solidFill>
                  <a:schemeClr val="bg1"/>
                </a:solidFill>
                <a:latin typeface="+mn-lt"/>
              </a:rPr>
              <a:t>filtro</a:t>
            </a:r>
            <a:r>
              <a:rPr lang="en-US" dirty="0">
                <a:solidFill>
                  <a:schemeClr val="bg1"/>
                </a:solidFill>
                <a:latin typeface="+mn-lt"/>
              </a:rPr>
              <a:t> </a:t>
            </a:r>
            <a:r>
              <a:rPr lang="en-US" dirty="0" err="1">
                <a:solidFill>
                  <a:schemeClr val="bg1"/>
                </a:solidFill>
                <a:latin typeface="+mn-lt"/>
              </a:rPr>
              <a:t>passa</a:t>
            </a:r>
            <a:r>
              <a:rPr lang="en-US" dirty="0">
                <a:solidFill>
                  <a:schemeClr val="bg1"/>
                </a:solidFill>
                <a:latin typeface="+mn-lt"/>
              </a:rPr>
              <a:t> basso: </a:t>
            </a:r>
            <a:r>
              <a:rPr lang="en-US" dirty="0" err="1">
                <a:solidFill>
                  <a:schemeClr val="bg1"/>
                </a:solidFill>
                <a:latin typeface="+mn-lt"/>
              </a:rPr>
              <a:t>condensatore</a:t>
            </a:r>
            <a:r>
              <a:rPr lang="en-US" dirty="0">
                <a:solidFill>
                  <a:schemeClr val="bg1"/>
                </a:solidFill>
                <a:latin typeface="+mn-lt"/>
              </a:rPr>
              <a:t> e </a:t>
            </a:r>
            <a:r>
              <a:rPr lang="en-US" dirty="0" err="1">
                <a:solidFill>
                  <a:schemeClr val="bg1"/>
                </a:solidFill>
                <a:latin typeface="+mn-lt"/>
              </a:rPr>
              <a:t>resistenza</a:t>
            </a:r>
            <a:r>
              <a:rPr lang="en-US" dirty="0">
                <a:solidFill>
                  <a:schemeClr val="bg1"/>
                </a:solidFill>
                <a:latin typeface="+mn-lt"/>
              </a:rPr>
              <a:t> </a:t>
            </a:r>
            <a:r>
              <a:rPr lang="en-US" dirty="0" err="1">
                <a:solidFill>
                  <a:schemeClr val="bg1"/>
                </a:solidFill>
                <a:latin typeface="+mn-lt"/>
              </a:rPr>
              <a:t>hanno</a:t>
            </a:r>
            <a:r>
              <a:rPr lang="en-US" dirty="0">
                <a:solidFill>
                  <a:schemeClr val="bg1"/>
                </a:solidFill>
                <a:latin typeface="+mn-lt"/>
              </a:rPr>
              <a:t> </a:t>
            </a:r>
            <a:r>
              <a:rPr lang="en-US" dirty="0" err="1">
                <a:solidFill>
                  <a:schemeClr val="bg1"/>
                </a:solidFill>
                <a:latin typeface="+mn-lt"/>
              </a:rPr>
              <a:t>posizioni</a:t>
            </a:r>
            <a:r>
              <a:rPr lang="en-US" dirty="0">
                <a:solidFill>
                  <a:schemeClr val="bg1"/>
                </a:solidFill>
                <a:latin typeface="+mn-lt"/>
              </a:rPr>
              <a:t> </a:t>
            </a:r>
            <a:r>
              <a:rPr lang="en-US" dirty="0" err="1">
                <a:solidFill>
                  <a:schemeClr val="bg1"/>
                </a:solidFill>
                <a:latin typeface="+mn-lt"/>
              </a:rPr>
              <a:t>invertite</a:t>
            </a:r>
            <a:r>
              <a:rPr lang="en-US" dirty="0">
                <a:solidFill>
                  <a:schemeClr val="bg1"/>
                </a:solidFill>
                <a:latin typeface="+mn-lt"/>
              </a:rPr>
              <a:t>. </a:t>
            </a:r>
            <a:r>
              <a:rPr lang="en-US" dirty="0" err="1">
                <a:solidFill>
                  <a:schemeClr val="bg1"/>
                </a:solidFill>
                <a:latin typeface="+mn-lt"/>
              </a:rPr>
              <a:t>Infatti</a:t>
            </a:r>
            <a:r>
              <a:rPr lang="en-US" dirty="0">
                <a:solidFill>
                  <a:schemeClr val="bg1"/>
                </a:solidFill>
                <a:latin typeface="+mn-lt"/>
              </a:rPr>
              <a:t> </a:t>
            </a:r>
            <a:r>
              <a:rPr lang="en-US" dirty="0" err="1">
                <a:solidFill>
                  <a:schemeClr val="bg1"/>
                </a:solidFill>
                <a:latin typeface="+mn-lt"/>
              </a:rPr>
              <a:t>il</a:t>
            </a:r>
            <a:r>
              <a:rPr lang="en-US" dirty="0">
                <a:solidFill>
                  <a:schemeClr val="bg1"/>
                </a:solidFill>
                <a:latin typeface="+mn-lt"/>
              </a:rPr>
              <a:t> </a:t>
            </a:r>
            <a:r>
              <a:rPr lang="en-US" dirty="0" err="1">
                <a:solidFill>
                  <a:schemeClr val="bg1"/>
                </a:solidFill>
                <a:latin typeface="+mn-lt"/>
              </a:rPr>
              <a:t>condensatore</a:t>
            </a:r>
            <a:r>
              <a:rPr lang="en-US" dirty="0">
                <a:solidFill>
                  <a:schemeClr val="bg1"/>
                </a:solidFill>
                <a:latin typeface="+mn-lt"/>
              </a:rPr>
              <a:t> a </a:t>
            </a:r>
            <a:r>
              <a:rPr lang="en-US" dirty="0" err="1">
                <a:solidFill>
                  <a:schemeClr val="bg1"/>
                </a:solidFill>
                <a:latin typeface="+mn-lt"/>
              </a:rPr>
              <a:t>frequenze</a:t>
            </a:r>
            <a:r>
              <a:rPr lang="en-US" dirty="0">
                <a:solidFill>
                  <a:schemeClr val="bg1"/>
                </a:solidFill>
                <a:latin typeface="+mn-lt"/>
              </a:rPr>
              <a:t> </a:t>
            </a:r>
            <a:r>
              <a:rPr lang="en-US" dirty="0" smtClean="0">
                <a:solidFill>
                  <a:schemeClr val="bg1"/>
                </a:solidFill>
                <a:latin typeface="+mn-lt"/>
              </a:rPr>
              <a:t>elevate non </a:t>
            </a:r>
            <a:r>
              <a:rPr lang="en-US" dirty="0" err="1">
                <a:solidFill>
                  <a:schemeClr val="bg1"/>
                </a:solidFill>
                <a:latin typeface="+mn-lt"/>
              </a:rPr>
              <a:t>riesce</a:t>
            </a:r>
            <a:r>
              <a:rPr lang="en-US" dirty="0">
                <a:solidFill>
                  <a:schemeClr val="bg1"/>
                </a:solidFill>
                <a:latin typeface="+mn-lt"/>
              </a:rPr>
              <a:t> a </a:t>
            </a:r>
            <a:r>
              <a:rPr lang="en-US" dirty="0" err="1" smtClean="0">
                <a:solidFill>
                  <a:schemeClr val="bg1"/>
                </a:solidFill>
                <a:latin typeface="+mn-lt"/>
              </a:rPr>
              <a:t>caricarsi</a:t>
            </a:r>
            <a:r>
              <a:rPr lang="en-US" dirty="0" smtClean="0">
                <a:solidFill>
                  <a:schemeClr val="bg1"/>
                </a:solidFill>
                <a:latin typeface="+mn-lt"/>
              </a:rPr>
              <a:t>, </a:t>
            </a:r>
            <a:r>
              <a:rPr lang="en-US" dirty="0" err="1" smtClean="0">
                <a:solidFill>
                  <a:schemeClr val="bg1"/>
                </a:solidFill>
                <a:latin typeface="+mn-lt"/>
              </a:rPr>
              <a:t>creando</a:t>
            </a:r>
            <a:r>
              <a:rPr lang="en-US" dirty="0" smtClean="0">
                <a:solidFill>
                  <a:schemeClr val="bg1"/>
                </a:solidFill>
                <a:latin typeface="+mn-lt"/>
              </a:rPr>
              <a:t> </a:t>
            </a:r>
            <a:r>
              <a:rPr lang="en-US" dirty="0" err="1" smtClean="0">
                <a:solidFill>
                  <a:schemeClr val="bg1"/>
                </a:solidFill>
                <a:latin typeface="+mn-lt"/>
              </a:rPr>
              <a:t>così</a:t>
            </a:r>
            <a:r>
              <a:rPr lang="en-US" dirty="0" smtClean="0">
                <a:solidFill>
                  <a:schemeClr val="bg1"/>
                </a:solidFill>
                <a:latin typeface="+mn-lt"/>
              </a:rPr>
              <a:t> </a:t>
            </a:r>
            <a:r>
              <a:rPr lang="en-US" dirty="0" err="1" smtClean="0">
                <a:solidFill>
                  <a:schemeClr val="bg1"/>
                </a:solidFill>
                <a:latin typeface="+mn-lt"/>
              </a:rPr>
              <a:t>l’effetto</a:t>
            </a:r>
            <a:r>
              <a:rPr lang="en-US" dirty="0" smtClean="0">
                <a:solidFill>
                  <a:schemeClr val="bg1"/>
                </a:solidFill>
                <a:latin typeface="+mn-lt"/>
              </a:rPr>
              <a:t> di un </a:t>
            </a:r>
            <a:r>
              <a:rPr lang="en-US" dirty="0" err="1" smtClean="0">
                <a:solidFill>
                  <a:schemeClr val="bg1"/>
                </a:solidFill>
                <a:latin typeface="+mn-lt"/>
              </a:rPr>
              <a:t>corto</a:t>
            </a:r>
            <a:r>
              <a:rPr lang="en-US" dirty="0" smtClean="0">
                <a:solidFill>
                  <a:schemeClr val="bg1"/>
                </a:solidFill>
                <a:latin typeface="+mn-lt"/>
              </a:rPr>
              <a:t> </a:t>
            </a:r>
            <a:r>
              <a:rPr lang="en-US" dirty="0" err="1" smtClean="0">
                <a:solidFill>
                  <a:schemeClr val="bg1"/>
                </a:solidFill>
                <a:latin typeface="+mn-lt"/>
              </a:rPr>
              <a:t>circuito</a:t>
            </a:r>
            <a:r>
              <a:rPr lang="en-US" dirty="0" smtClean="0">
                <a:solidFill>
                  <a:schemeClr val="bg1"/>
                </a:solidFill>
                <a:latin typeface="+mn-lt"/>
              </a:rPr>
              <a:t>.</a:t>
            </a:r>
            <a:endParaRPr lang="en-US" dirty="0">
              <a:solidFill>
                <a:schemeClr val="bg1"/>
              </a:solidFill>
              <a:latin typeface="+mn-lt"/>
            </a:endParaRPr>
          </a:p>
          <a:p>
            <a:pPr eaLnBrk="1">
              <a:lnSpc>
                <a:spcPct val="102000"/>
              </a:lnSpc>
              <a:buSzPct val="45000"/>
              <a:buFont typeface="Wingdings" charset="2"/>
              <a:buNone/>
            </a:pPr>
            <a:endParaRPr lang="en-US" dirty="0">
              <a:solidFill>
                <a:schemeClr val="bg1"/>
              </a:solidFill>
              <a:latin typeface="+mn-lt"/>
            </a:endParaRPr>
          </a:p>
        </p:txBody>
      </p:sp>
      <p:sp>
        <p:nvSpPr>
          <p:cNvPr id="4101" name="Text Box 4"/>
          <p:cNvSpPr txBox="1">
            <a:spLocks noChangeArrowheads="1"/>
          </p:cNvSpPr>
          <p:nvPr/>
        </p:nvSpPr>
        <p:spPr bwMode="auto">
          <a:xfrm>
            <a:off x="4727520" y="1908200"/>
            <a:ext cx="3732480" cy="1716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1639" tIns="40820" rIns="81639" bIns="40820"/>
          <a:lstStyle>
            <a:lvl1pPr marL="215900" indent="-215900" eaLnBrk="0">
              <a:tabLst>
                <a:tab pos="723900" algn="l"/>
                <a:tab pos="1447800" algn="l"/>
                <a:tab pos="2171700" algn="l"/>
                <a:tab pos="2895600" algn="l"/>
                <a:tab pos="36195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9pPr>
          </a:lstStyle>
          <a:p>
            <a:pPr eaLnBrk="1">
              <a:lnSpc>
                <a:spcPct val="102000"/>
              </a:lnSpc>
              <a:buSzPct val="45000"/>
              <a:buFont typeface="Wingdings" charset="2"/>
              <a:buChar char=""/>
            </a:pPr>
            <a:r>
              <a:rPr lang="en-US" dirty="0" err="1">
                <a:solidFill>
                  <a:schemeClr val="bg1"/>
                </a:solidFill>
                <a:latin typeface="+mn-lt"/>
              </a:rPr>
              <a:t>Prendendo</a:t>
            </a:r>
            <a:r>
              <a:rPr lang="en-US" dirty="0">
                <a:solidFill>
                  <a:schemeClr val="bg1"/>
                </a:solidFill>
                <a:latin typeface="+mn-lt"/>
              </a:rPr>
              <a:t> </a:t>
            </a:r>
            <a:r>
              <a:rPr lang="en-US" dirty="0" err="1">
                <a:solidFill>
                  <a:schemeClr val="bg1"/>
                </a:solidFill>
                <a:latin typeface="+mn-lt"/>
              </a:rPr>
              <a:t>il</a:t>
            </a:r>
            <a:r>
              <a:rPr lang="en-US" dirty="0">
                <a:solidFill>
                  <a:schemeClr val="bg1"/>
                </a:solidFill>
                <a:latin typeface="+mn-lt"/>
              </a:rPr>
              <a:t> </a:t>
            </a:r>
            <a:r>
              <a:rPr lang="en-US" dirty="0" err="1">
                <a:solidFill>
                  <a:schemeClr val="bg1"/>
                </a:solidFill>
                <a:latin typeface="+mn-lt"/>
              </a:rPr>
              <a:t>segnale</a:t>
            </a:r>
            <a:r>
              <a:rPr lang="en-US" dirty="0">
                <a:solidFill>
                  <a:schemeClr val="bg1"/>
                </a:solidFill>
                <a:latin typeface="+mn-lt"/>
              </a:rPr>
              <a:t> in </a:t>
            </a:r>
            <a:r>
              <a:rPr lang="en-US" dirty="0" err="1">
                <a:solidFill>
                  <a:schemeClr val="bg1"/>
                </a:solidFill>
                <a:latin typeface="+mn-lt"/>
              </a:rPr>
              <a:t>uscita</a:t>
            </a:r>
            <a:r>
              <a:rPr lang="en-US" dirty="0">
                <a:solidFill>
                  <a:schemeClr val="bg1"/>
                </a:solidFill>
                <a:latin typeface="+mn-lt"/>
              </a:rPr>
              <a:t> </a:t>
            </a:r>
            <a:r>
              <a:rPr lang="en-US" dirty="0" err="1">
                <a:solidFill>
                  <a:schemeClr val="bg1"/>
                </a:solidFill>
                <a:latin typeface="+mn-lt"/>
              </a:rPr>
              <a:t>ai</a:t>
            </a:r>
            <a:r>
              <a:rPr lang="en-US" dirty="0">
                <a:solidFill>
                  <a:schemeClr val="bg1"/>
                </a:solidFill>
                <a:latin typeface="+mn-lt"/>
              </a:rPr>
              <a:t> </a:t>
            </a:r>
            <a:r>
              <a:rPr lang="en-US" dirty="0" err="1">
                <a:solidFill>
                  <a:schemeClr val="bg1"/>
                </a:solidFill>
                <a:latin typeface="+mn-lt"/>
              </a:rPr>
              <a:t>capi</a:t>
            </a:r>
            <a:r>
              <a:rPr lang="en-US" dirty="0">
                <a:solidFill>
                  <a:schemeClr val="bg1"/>
                </a:solidFill>
                <a:latin typeface="+mn-lt"/>
              </a:rPr>
              <a:t> </a:t>
            </a:r>
            <a:r>
              <a:rPr lang="en-US" dirty="0" err="1">
                <a:solidFill>
                  <a:schemeClr val="bg1"/>
                </a:solidFill>
                <a:latin typeface="+mn-lt"/>
              </a:rPr>
              <a:t>della</a:t>
            </a:r>
            <a:r>
              <a:rPr lang="en-US" dirty="0">
                <a:solidFill>
                  <a:schemeClr val="bg1"/>
                </a:solidFill>
                <a:latin typeface="+mn-lt"/>
              </a:rPr>
              <a:t> </a:t>
            </a:r>
            <a:r>
              <a:rPr lang="en-US" dirty="0" err="1">
                <a:solidFill>
                  <a:schemeClr val="bg1"/>
                </a:solidFill>
                <a:latin typeface="+mn-lt"/>
              </a:rPr>
              <a:t>resistenza</a:t>
            </a:r>
            <a:r>
              <a:rPr lang="en-US" dirty="0">
                <a:solidFill>
                  <a:schemeClr val="bg1"/>
                </a:solidFill>
                <a:latin typeface="+mn-lt"/>
              </a:rPr>
              <a:t>, </a:t>
            </a:r>
            <a:r>
              <a:rPr lang="en-US" dirty="0" err="1">
                <a:solidFill>
                  <a:schemeClr val="bg1"/>
                </a:solidFill>
                <a:latin typeface="+mn-lt"/>
              </a:rPr>
              <a:t>notiamo</a:t>
            </a:r>
            <a:r>
              <a:rPr lang="en-US" dirty="0">
                <a:solidFill>
                  <a:schemeClr val="bg1"/>
                </a:solidFill>
                <a:latin typeface="+mn-lt"/>
              </a:rPr>
              <a:t> </a:t>
            </a:r>
            <a:r>
              <a:rPr lang="en-US" dirty="0" err="1">
                <a:solidFill>
                  <a:schemeClr val="bg1"/>
                </a:solidFill>
                <a:latin typeface="+mn-lt"/>
              </a:rPr>
              <a:t>che</a:t>
            </a:r>
            <a:r>
              <a:rPr lang="en-US" dirty="0">
                <a:solidFill>
                  <a:schemeClr val="bg1"/>
                </a:solidFill>
                <a:latin typeface="+mn-lt"/>
              </a:rPr>
              <a:t> </a:t>
            </a:r>
            <a:r>
              <a:rPr lang="en-US" dirty="0" err="1">
                <a:solidFill>
                  <a:schemeClr val="bg1"/>
                </a:solidFill>
                <a:latin typeface="+mn-lt"/>
              </a:rPr>
              <a:t>il</a:t>
            </a:r>
            <a:r>
              <a:rPr lang="en-US" dirty="0">
                <a:solidFill>
                  <a:schemeClr val="bg1"/>
                </a:solidFill>
                <a:latin typeface="+mn-lt"/>
              </a:rPr>
              <a:t> </a:t>
            </a:r>
            <a:r>
              <a:rPr lang="en-US" dirty="0" err="1">
                <a:solidFill>
                  <a:schemeClr val="bg1"/>
                </a:solidFill>
                <a:latin typeface="+mn-lt"/>
              </a:rPr>
              <a:t>circuito</a:t>
            </a:r>
            <a:r>
              <a:rPr lang="en-US" dirty="0">
                <a:solidFill>
                  <a:schemeClr val="bg1"/>
                </a:solidFill>
                <a:latin typeface="+mn-lt"/>
              </a:rPr>
              <a:t> </a:t>
            </a:r>
            <a:r>
              <a:rPr lang="en-US" dirty="0" err="1">
                <a:solidFill>
                  <a:schemeClr val="bg1"/>
                </a:solidFill>
                <a:latin typeface="+mn-lt"/>
              </a:rPr>
              <a:t>avrà</a:t>
            </a:r>
            <a:r>
              <a:rPr lang="en-US" dirty="0">
                <a:solidFill>
                  <a:schemeClr val="bg1"/>
                </a:solidFill>
                <a:latin typeface="+mn-lt"/>
              </a:rPr>
              <a:t> </a:t>
            </a:r>
            <a:r>
              <a:rPr lang="en-US" dirty="0" err="1">
                <a:solidFill>
                  <a:schemeClr val="bg1"/>
                </a:solidFill>
                <a:latin typeface="+mn-lt"/>
              </a:rPr>
              <a:t>filtrato</a:t>
            </a:r>
            <a:r>
              <a:rPr lang="en-US" dirty="0">
                <a:solidFill>
                  <a:schemeClr val="bg1"/>
                </a:solidFill>
                <a:latin typeface="+mn-lt"/>
              </a:rPr>
              <a:t> le </a:t>
            </a:r>
            <a:r>
              <a:rPr lang="en-US" dirty="0" err="1" smtClean="0">
                <a:solidFill>
                  <a:schemeClr val="bg1"/>
                </a:solidFill>
                <a:latin typeface="+mn-lt"/>
              </a:rPr>
              <a:t>frequenze</a:t>
            </a:r>
            <a:r>
              <a:rPr lang="en-US" dirty="0" smtClean="0">
                <a:solidFill>
                  <a:schemeClr val="bg1"/>
                </a:solidFill>
                <a:latin typeface="+mn-lt"/>
              </a:rPr>
              <a:t> </a:t>
            </a:r>
            <a:r>
              <a:rPr lang="en-US" dirty="0" err="1" smtClean="0">
                <a:solidFill>
                  <a:schemeClr val="bg1"/>
                </a:solidFill>
                <a:latin typeface="+mn-lt"/>
              </a:rPr>
              <a:t>basse</a:t>
            </a:r>
            <a:r>
              <a:rPr lang="en-US" dirty="0" smtClean="0">
                <a:solidFill>
                  <a:schemeClr val="bg1"/>
                </a:solidFill>
                <a:latin typeface="+mn-lt"/>
              </a:rPr>
              <a:t>, </a:t>
            </a:r>
            <a:r>
              <a:rPr lang="en-US" dirty="0" err="1">
                <a:solidFill>
                  <a:schemeClr val="bg1"/>
                </a:solidFill>
                <a:latin typeface="+mn-lt"/>
              </a:rPr>
              <a:t>permettendo</a:t>
            </a:r>
            <a:r>
              <a:rPr lang="en-US" dirty="0">
                <a:solidFill>
                  <a:schemeClr val="bg1"/>
                </a:solidFill>
                <a:latin typeface="+mn-lt"/>
              </a:rPr>
              <a:t> </a:t>
            </a:r>
            <a:r>
              <a:rPr lang="en-US" dirty="0" err="1">
                <a:solidFill>
                  <a:schemeClr val="bg1"/>
                </a:solidFill>
                <a:latin typeface="+mn-lt"/>
              </a:rPr>
              <a:t>il</a:t>
            </a:r>
            <a:r>
              <a:rPr lang="en-US" dirty="0">
                <a:solidFill>
                  <a:schemeClr val="bg1"/>
                </a:solidFill>
                <a:latin typeface="+mn-lt"/>
              </a:rPr>
              <a:t> </a:t>
            </a:r>
            <a:r>
              <a:rPr lang="en-US" dirty="0" err="1">
                <a:solidFill>
                  <a:schemeClr val="bg1"/>
                </a:solidFill>
                <a:latin typeface="+mn-lt"/>
              </a:rPr>
              <a:t>passaggio</a:t>
            </a:r>
            <a:r>
              <a:rPr lang="en-US" dirty="0">
                <a:solidFill>
                  <a:schemeClr val="bg1"/>
                </a:solidFill>
                <a:latin typeface="+mn-lt"/>
              </a:rPr>
              <a:t> di </a:t>
            </a:r>
            <a:r>
              <a:rPr lang="en-US" dirty="0" err="1">
                <a:solidFill>
                  <a:schemeClr val="bg1"/>
                </a:solidFill>
                <a:latin typeface="+mn-lt"/>
              </a:rPr>
              <a:t>quelle</a:t>
            </a:r>
            <a:r>
              <a:rPr lang="en-US" dirty="0">
                <a:solidFill>
                  <a:schemeClr val="bg1"/>
                </a:solidFill>
                <a:latin typeface="+mn-lt"/>
              </a:rPr>
              <a:t> </a:t>
            </a:r>
            <a:r>
              <a:rPr lang="en-US" dirty="0" err="1">
                <a:solidFill>
                  <a:schemeClr val="bg1"/>
                </a:solidFill>
                <a:latin typeface="+mn-lt"/>
              </a:rPr>
              <a:t>più</a:t>
            </a:r>
            <a:r>
              <a:rPr lang="en-US" dirty="0">
                <a:solidFill>
                  <a:schemeClr val="bg1"/>
                </a:solidFill>
                <a:latin typeface="+mn-lt"/>
              </a:rPr>
              <a:t> </a:t>
            </a:r>
            <a:r>
              <a:rPr lang="en-US" dirty="0" err="1">
                <a:solidFill>
                  <a:schemeClr val="bg1"/>
                </a:solidFill>
                <a:latin typeface="+mn-lt"/>
              </a:rPr>
              <a:t>alte</a:t>
            </a:r>
            <a:r>
              <a:rPr lang="en-US" dirty="0" smtClean="0">
                <a:solidFill>
                  <a:schemeClr val="bg1"/>
                </a:solidFill>
                <a:latin typeface="+mn-lt"/>
              </a:rPr>
              <a:t>.</a:t>
            </a:r>
          </a:p>
          <a:p>
            <a:pPr marL="0" indent="0" eaLnBrk="1">
              <a:lnSpc>
                <a:spcPct val="102000"/>
              </a:lnSpc>
              <a:buSzPct val="45000"/>
            </a:pPr>
            <a:r>
              <a:rPr lang="en-US" dirty="0">
                <a:solidFill>
                  <a:schemeClr val="bg1"/>
                </a:solidFill>
                <a:latin typeface="+mn-lt"/>
              </a:rPr>
              <a:t>                  </a:t>
            </a:r>
            <a:r>
              <a:rPr lang="en-US" dirty="0" smtClean="0">
                <a:solidFill>
                  <a:schemeClr val="bg1"/>
                </a:solidFill>
                <a:latin typeface="+mn-lt"/>
              </a:rPr>
              <a:t>𝑓</a:t>
            </a:r>
            <a:r>
              <a:rPr lang="en-US" sz="1300" dirty="0">
                <a:solidFill>
                  <a:schemeClr val="bg1"/>
                </a:solidFill>
                <a:latin typeface="+mn-lt"/>
              </a:rPr>
              <a:t>𝑡</a:t>
            </a:r>
            <a:r>
              <a:rPr lang="en-US" dirty="0" smtClean="0">
                <a:solidFill>
                  <a:schemeClr val="bg1"/>
                </a:solidFill>
                <a:latin typeface="+mn-lt"/>
              </a:rPr>
              <a:t>  </a:t>
            </a:r>
            <a:r>
              <a:rPr lang="en-US" dirty="0">
                <a:solidFill>
                  <a:schemeClr val="bg1"/>
                </a:solidFill>
                <a:latin typeface="+mn-lt"/>
              </a:rPr>
              <a:t>=1/2𝜋𝑅𝐶</a:t>
            </a:r>
          </a:p>
          <a:p>
            <a:pPr marL="0" indent="0" eaLnBrk="1">
              <a:lnSpc>
                <a:spcPct val="102000"/>
              </a:lnSpc>
              <a:buSzPct val="45000"/>
            </a:pPr>
            <a:endParaRPr lang="en-US" dirty="0">
              <a:solidFill>
                <a:srgbClr val="000000"/>
              </a:solidFill>
              <a:latin typeface="Candara" pitchFamily="32" charset="0"/>
            </a:endParaRPr>
          </a:p>
        </p:txBody>
      </p:sp>
      <p:pic>
        <p:nvPicPr>
          <p:cNvPr id="7" name="Filmato.wmv">
            <a:hlinkClick r:id="" action="ppaction://media"/>
          </p:cNvPr>
          <p:cNvPicPr>
            <a:picLocks noRot="1" noChangeAspect="1"/>
          </p:cNvPicPr>
          <p:nvPr>
            <a:videoFile r:link="rId1"/>
          </p:nvPr>
        </p:nvPicPr>
        <p:blipFill>
          <a:blip r:embed="rId6" cstate="print">
            <a:extLst>
              <a:ext uri="{28A0092B-C50C-407E-A947-70E740481C1C}">
                <a14:useLocalDpi xmlns:a14="http://schemas.microsoft.com/office/drawing/2010/main" xmlns="" val="0"/>
              </a:ext>
            </a:extLst>
          </a:blip>
          <a:srcRect/>
          <a:stretch>
            <a:fillRect/>
          </a:stretch>
        </p:blipFill>
        <p:spPr bwMode="auto">
          <a:xfrm>
            <a:off x="4180321" y="3755914"/>
            <a:ext cx="4275360" cy="2403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00918121"/>
      </p:ext>
    </p:extLst>
  </p:cSld>
  <p:clrMapOvr>
    <a:masterClrMapping/>
  </p:clrMapOvr>
  <p:transition>
    <p:newsflash/>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after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456480" y="273628"/>
            <a:ext cx="8228160" cy="11449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35203"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charset="0"/>
                <a:ea typeface="Microsoft YaHei" charset="-122"/>
              </a:defRPr>
            </a:lvl9pPr>
          </a:lstStyle>
          <a:p>
            <a:pPr algn="r" eaLnBrk="1"/>
            <a:r>
              <a:rPr lang="en-US" sz="4000" b="1" dirty="0" err="1">
                <a:solidFill>
                  <a:schemeClr val="bg1"/>
                </a:solidFill>
                <a:latin typeface="+mj-lt"/>
              </a:rPr>
              <a:t>Induttore</a:t>
            </a:r>
            <a:r>
              <a:rPr lang="en-US" sz="4000" b="1" dirty="0">
                <a:solidFill>
                  <a:schemeClr val="bg1"/>
                </a:solidFill>
                <a:latin typeface="+mj-lt"/>
              </a:rPr>
              <a:t> come </a:t>
            </a:r>
            <a:r>
              <a:rPr lang="en-US" sz="4000" b="1" dirty="0" err="1">
                <a:solidFill>
                  <a:schemeClr val="bg1"/>
                </a:solidFill>
                <a:latin typeface="+mj-lt"/>
              </a:rPr>
              <a:t>filtro</a:t>
            </a:r>
            <a:endParaRPr lang="en-US" sz="4000" b="1" dirty="0">
              <a:solidFill>
                <a:schemeClr val="bg1"/>
              </a:solidFill>
              <a:latin typeface="+mj-lt"/>
            </a:endParaRPr>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6389" y="1758193"/>
            <a:ext cx="3975538" cy="46377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3" name="Text Box 2"/>
          <p:cNvSpPr txBox="1">
            <a:spLocks noChangeArrowheads="1"/>
          </p:cNvSpPr>
          <p:nvPr/>
        </p:nvSpPr>
        <p:spPr bwMode="auto">
          <a:xfrm>
            <a:off x="456480" y="2636912"/>
            <a:ext cx="3683472" cy="3456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0" rIns="0" bIns="0"/>
          <a:lstStyle>
            <a:lvl1pPr marL="431800" indent="-323850"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 pos="43434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chemeClr val="tx1"/>
                </a:solidFill>
                <a:latin typeface="Arial" charset="0"/>
                <a:ea typeface="Microsoft YaHei" charset="-122"/>
              </a:defRPr>
            </a:lvl9pPr>
          </a:lstStyle>
          <a:p>
            <a:pPr eaLnBrk="1">
              <a:lnSpc>
                <a:spcPct val="102000"/>
              </a:lnSpc>
              <a:spcAft>
                <a:spcPts val="1293"/>
              </a:spcAft>
              <a:buSzPct val="45000"/>
              <a:buFont typeface="Wingdings" charset="2"/>
              <a:buChar char=""/>
            </a:pPr>
            <a:r>
              <a:rPr lang="en-US" sz="2400" dirty="0" err="1">
                <a:solidFill>
                  <a:schemeClr val="bg1"/>
                </a:solidFill>
                <a:latin typeface="+mj-lt"/>
              </a:rPr>
              <a:t>Induttore</a:t>
            </a:r>
            <a:r>
              <a:rPr lang="en-US" sz="2400" dirty="0">
                <a:solidFill>
                  <a:schemeClr val="bg1"/>
                </a:solidFill>
                <a:latin typeface="+mj-lt"/>
              </a:rPr>
              <a:t> e </a:t>
            </a:r>
            <a:r>
              <a:rPr lang="en-US" sz="2400" dirty="0" err="1">
                <a:solidFill>
                  <a:schemeClr val="bg1"/>
                </a:solidFill>
                <a:latin typeface="+mj-lt"/>
              </a:rPr>
              <a:t>condensatore</a:t>
            </a:r>
            <a:r>
              <a:rPr lang="en-US" sz="2400" dirty="0">
                <a:solidFill>
                  <a:schemeClr val="bg1"/>
                </a:solidFill>
                <a:latin typeface="+mj-lt"/>
              </a:rPr>
              <a:t> </a:t>
            </a:r>
            <a:r>
              <a:rPr lang="en-US" sz="2400" dirty="0" err="1">
                <a:solidFill>
                  <a:schemeClr val="bg1"/>
                </a:solidFill>
                <a:latin typeface="+mj-lt"/>
              </a:rPr>
              <a:t>sono</a:t>
            </a:r>
            <a:r>
              <a:rPr lang="en-US" sz="2400" dirty="0">
                <a:solidFill>
                  <a:schemeClr val="bg1"/>
                </a:solidFill>
                <a:latin typeface="+mj-lt"/>
              </a:rPr>
              <a:t> </a:t>
            </a:r>
            <a:r>
              <a:rPr lang="en-US" sz="2400" dirty="0" err="1">
                <a:solidFill>
                  <a:schemeClr val="bg1"/>
                </a:solidFill>
                <a:latin typeface="+mj-lt"/>
              </a:rPr>
              <a:t>reattanze</a:t>
            </a:r>
            <a:r>
              <a:rPr lang="en-US" sz="2400" dirty="0">
                <a:solidFill>
                  <a:schemeClr val="bg1"/>
                </a:solidFill>
                <a:latin typeface="+mj-lt"/>
              </a:rPr>
              <a:t> </a:t>
            </a:r>
            <a:r>
              <a:rPr lang="en-US" sz="2400" dirty="0" err="1">
                <a:solidFill>
                  <a:schemeClr val="bg1"/>
                </a:solidFill>
                <a:latin typeface="+mj-lt"/>
              </a:rPr>
              <a:t>duali</a:t>
            </a:r>
            <a:r>
              <a:rPr lang="en-US" sz="2400" dirty="0">
                <a:solidFill>
                  <a:schemeClr val="bg1"/>
                </a:solidFill>
                <a:latin typeface="+mj-lt"/>
              </a:rPr>
              <a:t>, </a:t>
            </a:r>
            <a:r>
              <a:rPr lang="en-US" sz="2400" dirty="0" err="1">
                <a:solidFill>
                  <a:schemeClr val="bg1"/>
                </a:solidFill>
                <a:latin typeface="+mj-lt"/>
              </a:rPr>
              <a:t>ossia</a:t>
            </a:r>
            <a:r>
              <a:rPr lang="en-US" sz="2400" dirty="0">
                <a:solidFill>
                  <a:schemeClr val="bg1"/>
                </a:solidFill>
                <a:latin typeface="+mj-lt"/>
              </a:rPr>
              <a:t> </a:t>
            </a:r>
            <a:r>
              <a:rPr lang="en-US" sz="2400" dirty="0" err="1">
                <a:solidFill>
                  <a:schemeClr val="bg1"/>
                </a:solidFill>
                <a:latin typeface="+mj-lt"/>
              </a:rPr>
              <a:t>permettono</a:t>
            </a:r>
            <a:r>
              <a:rPr lang="en-US" sz="2400" dirty="0">
                <a:solidFill>
                  <a:schemeClr val="bg1"/>
                </a:solidFill>
                <a:latin typeface="+mj-lt"/>
              </a:rPr>
              <a:t> lo </a:t>
            </a:r>
            <a:r>
              <a:rPr lang="en-US" sz="2400" dirty="0" err="1">
                <a:solidFill>
                  <a:schemeClr val="bg1"/>
                </a:solidFill>
                <a:latin typeface="+mj-lt"/>
              </a:rPr>
              <a:t>stesso</a:t>
            </a:r>
            <a:r>
              <a:rPr lang="en-US" sz="2400" dirty="0">
                <a:solidFill>
                  <a:schemeClr val="bg1"/>
                </a:solidFill>
                <a:latin typeface="+mj-lt"/>
              </a:rPr>
              <a:t> </a:t>
            </a:r>
            <a:r>
              <a:rPr lang="en-US" sz="2400" dirty="0" err="1">
                <a:solidFill>
                  <a:schemeClr val="bg1"/>
                </a:solidFill>
                <a:latin typeface="+mj-lt"/>
              </a:rPr>
              <a:t>processo</a:t>
            </a:r>
            <a:r>
              <a:rPr lang="en-US" sz="2400" dirty="0">
                <a:solidFill>
                  <a:schemeClr val="bg1"/>
                </a:solidFill>
                <a:latin typeface="+mj-lt"/>
              </a:rPr>
              <a:t>, ma in </a:t>
            </a:r>
            <a:r>
              <a:rPr lang="en-US" sz="2400" dirty="0" err="1">
                <a:solidFill>
                  <a:schemeClr val="bg1"/>
                </a:solidFill>
                <a:latin typeface="+mj-lt"/>
              </a:rPr>
              <a:t>maniera</a:t>
            </a:r>
            <a:r>
              <a:rPr lang="en-US" sz="2400" dirty="0">
                <a:solidFill>
                  <a:schemeClr val="bg1"/>
                </a:solidFill>
                <a:latin typeface="+mj-lt"/>
              </a:rPr>
              <a:t> </a:t>
            </a:r>
            <a:r>
              <a:rPr lang="en-US" sz="2400" dirty="0" err="1">
                <a:solidFill>
                  <a:schemeClr val="bg1"/>
                </a:solidFill>
                <a:latin typeface="+mj-lt"/>
              </a:rPr>
              <a:t>complementare</a:t>
            </a:r>
            <a:r>
              <a:rPr lang="en-US" sz="2400" dirty="0" smtClean="0">
                <a:solidFill>
                  <a:schemeClr val="bg1"/>
                </a:solidFill>
                <a:latin typeface="+mj-lt"/>
              </a:rPr>
              <a:t>.</a:t>
            </a:r>
            <a:endParaRPr lang="en-US" sz="2400" dirty="0">
              <a:solidFill>
                <a:schemeClr val="bg1"/>
              </a:solidFill>
              <a:latin typeface="+mj-lt"/>
            </a:endParaRPr>
          </a:p>
        </p:txBody>
      </p:sp>
      <p:pic>
        <p:nvPicPr>
          <p:cNvPr id="5124"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57167" y="2355114"/>
            <a:ext cx="4507322" cy="1402234"/>
          </a:xfrm>
          <a:prstGeom prst="rect">
            <a:avLst/>
          </a:prstGeom>
          <a:ln>
            <a:noFill/>
          </a:ln>
          <a:effectLst>
            <a:softEdge rad="63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5125"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457167" y="4861951"/>
            <a:ext cx="4528800" cy="1434391"/>
          </a:xfrm>
          <a:prstGeom prst="rect">
            <a:avLst/>
          </a:prstGeom>
          <a:ln>
            <a:noFill/>
          </a:ln>
          <a:effectLst>
            <a:softEdge rad="63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3" name="CasellaDiTesto 2"/>
          <p:cNvSpPr txBox="1"/>
          <p:nvPr/>
        </p:nvSpPr>
        <p:spPr>
          <a:xfrm>
            <a:off x="5061631" y="1641468"/>
            <a:ext cx="3638352" cy="523220"/>
          </a:xfrm>
          <a:prstGeom prst="rect">
            <a:avLst/>
          </a:prstGeom>
          <a:noFill/>
        </p:spPr>
        <p:txBody>
          <a:bodyPr wrap="square" rtlCol="0">
            <a:spAutoFit/>
          </a:bodyPr>
          <a:lstStyle/>
          <a:p>
            <a:r>
              <a:rPr lang="it-IT" sz="2800" dirty="0" smtClean="0">
                <a:solidFill>
                  <a:schemeClr val="bg1"/>
                </a:solidFill>
              </a:rPr>
              <a:t>Filtro passa alto (RL</a:t>
            </a:r>
            <a:r>
              <a:rPr lang="it-IT" dirty="0" smtClean="0"/>
              <a:t>)</a:t>
            </a:r>
            <a:endParaRPr lang="it-IT" dirty="0"/>
          </a:p>
        </p:txBody>
      </p:sp>
      <p:sp>
        <p:nvSpPr>
          <p:cNvPr id="4" name="CasellaDiTesto 3"/>
          <p:cNvSpPr txBox="1"/>
          <p:nvPr/>
        </p:nvSpPr>
        <p:spPr>
          <a:xfrm>
            <a:off x="5148064" y="4077072"/>
            <a:ext cx="3536576" cy="523220"/>
          </a:xfrm>
          <a:prstGeom prst="rect">
            <a:avLst/>
          </a:prstGeom>
          <a:noFill/>
        </p:spPr>
        <p:txBody>
          <a:bodyPr wrap="square" rtlCol="0">
            <a:spAutoFit/>
          </a:bodyPr>
          <a:lstStyle/>
          <a:p>
            <a:r>
              <a:rPr lang="it-IT" sz="2800" dirty="0" smtClean="0"/>
              <a:t>Filtro passa basso (LR)</a:t>
            </a:r>
            <a:endParaRPr lang="it-IT" sz="2800" dirty="0"/>
          </a:p>
        </p:txBody>
      </p:sp>
    </p:spTree>
    <p:extLst>
      <p:ext uri="{BB962C8B-B14F-4D97-AF65-F5344CB8AC3E}">
        <p14:creationId xmlns:p14="http://schemas.microsoft.com/office/powerpoint/2010/main" xmlns="" val="4154899491"/>
      </p:ext>
    </p:extLst>
  </p:cSld>
  <p:clrMapOvr>
    <a:masterClrMapping/>
  </p:clrMapOvr>
  <p:transition>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6388" y="1556792"/>
            <a:ext cx="8529637" cy="18448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146" name="Rectangle 1"/>
          <p:cNvSpPr>
            <a:spLocks noGrp="1" noChangeArrowheads="1"/>
          </p:cNvSpPr>
          <p:nvPr>
            <p:ph type="title"/>
          </p:nvPr>
        </p:nvSpPr>
        <p:spPr>
          <a:xfrm>
            <a:off x="456481" y="293791"/>
            <a:ext cx="8228160" cy="1144921"/>
          </a:xfrm>
        </p:spPr>
        <p:txBody>
          <a:bodyPr tIns="35203"/>
          <a:lstStyle/>
          <a:p>
            <a:pPr algn="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b="1" dirty="0" err="1" smtClean="0"/>
              <a:t>Filtro</a:t>
            </a:r>
            <a:r>
              <a:rPr lang="en-US" b="1" dirty="0" smtClean="0"/>
              <a:t> </a:t>
            </a:r>
            <a:r>
              <a:rPr lang="en-US" b="1" dirty="0" err="1" smtClean="0"/>
              <a:t>passa</a:t>
            </a:r>
            <a:r>
              <a:rPr lang="en-US" b="1" dirty="0" smtClean="0"/>
              <a:t> </a:t>
            </a:r>
            <a:r>
              <a:rPr lang="en-US" b="1" dirty="0" err="1" smtClean="0"/>
              <a:t>banda</a:t>
            </a:r>
            <a:endParaRPr lang="en-US" b="1" dirty="0" smtClean="0"/>
          </a:p>
        </p:txBody>
      </p:sp>
      <mc:AlternateContent xmlns:mc="http://schemas.openxmlformats.org/markup-compatibility/2006">
        <mc:Choice xmlns:a14="http://schemas.microsoft.com/office/drawing/2010/main" xmlns="" Requires="a14">
          <p:sp>
            <p:nvSpPr>
              <p:cNvPr id="6147" name="Text Box 2"/>
              <p:cNvSpPr txBox="1">
                <a:spLocks noChangeArrowheads="1"/>
              </p:cNvSpPr>
              <p:nvPr/>
            </p:nvSpPr>
            <p:spPr bwMode="auto">
              <a:xfrm>
                <a:off x="498240" y="1824672"/>
                <a:ext cx="7890183" cy="160000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round/>
                    <a:headEnd/>
                    <a:tailEnd/>
                  </a14:hiddenLine>
                </a:ext>
              </a:extLst>
            </p:spPr>
            <p:txBody>
              <a:bodyPr lIns="81639" tIns="40820" rIns="81639" bIns="40820"/>
              <a:lstStyle>
                <a:lvl1pPr marL="215900" indent="-215900" eaLnBrk="0">
                  <a:tabLst>
                    <a:tab pos="723900" algn="l"/>
                    <a:tab pos="1447800" algn="l"/>
                    <a:tab pos="2171700" algn="l"/>
                    <a:tab pos="2895600" algn="l"/>
                    <a:tab pos="36195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Lst>
                  <a:defRPr>
                    <a:solidFill>
                      <a:schemeClr val="tx1"/>
                    </a:solidFill>
                    <a:latin typeface="Arial" charset="0"/>
                    <a:ea typeface="Microsoft YaHei"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Lst>
                  <a:defRPr>
                    <a:solidFill>
                      <a:schemeClr val="tx1"/>
                    </a:solidFill>
                    <a:latin typeface="Arial" charset="0"/>
                    <a:ea typeface="Microsoft YaHei" charset="-122"/>
                  </a:defRPr>
                </a:lvl9pPr>
              </a:lstStyle>
              <a:p>
                <a:pPr eaLnBrk="1">
                  <a:lnSpc>
                    <a:spcPct val="102000"/>
                  </a:lnSpc>
                  <a:buSzPct val="45000"/>
                  <a:buFont typeface="Wingdings" charset="2"/>
                  <a:buChar char=""/>
                </a:pPr>
                <a:r>
                  <a:rPr lang="en-US" sz="2400" dirty="0" smtClean="0">
                    <a:solidFill>
                      <a:schemeClr val="bg1"/>
                    </a:solidFill>
                    <a:latin typeface="+mn-lt"/>
                  </a:rPr>
                  <a:t> </a:t>
                </a:r>
                <a:r>
                  <a:rPr lang="en-US" sz="2400" dirty="0" err="1">
                    <a:solidFill>
                      <a:schemeClr val="bg1"/>
                    </a:solidFill>
                    <a:latin typeface="+mn-lt"/>
                  </a:rPr>
                  <a:t>Posti</a:t>
                </a:r>
                <a:r>
                  <a:rPr lang="en-US" sz="2400" dirty="0">
                    <a:solidFill>
                      <a:schemeClr val="bg1"/>
                    </a:solidFill>
                    <a:latin typeface="+mn-lt"/>
                  </a:rPr>
                  <a:t> </a:t>
                </a:r>
                <a:r>
                  <a:rPr lang="en-US" sz="2400" dirty="0" err="1" smtClean="0">
                    <a:solidFill>
                      <a:schemeClr val="bg1"/>
                    </a:solidFill>
                    <a:latin typeface="+mn-lt"/>
                  </a:rPr>
                  <a:t>induttore</a:t>
                </a:r>
                <a:r>
                  <a:rPr lang="en-US" sz="2400" dirty="0" smtClean="0">
                    <a:solidFill>
                      <a:schemeClr val="bg1"/>
                    </a:solidFill>
                    <a:latin typeface="+mn-lt"/>
                  </a:rPr>
                  <a:t> </a:t>
                </a:r>
                <a:r>
                  <a:rPr lang="en-US" sz="2400" dirty="0">
                    <a:solidFill>
                      <a:schemeClr val="bg1"/>
                    </a:solidFill>
                    <a:latin typeface="+mn-lt"/>
                  </a:rPr>
                  <a:t>e </a:t>
                </a:r>
                <a:r>
                  <a:rPr lang="en-US" sz="2400" dirty="0" err="1" smtClean="0">
                    <a:solidFill>
                      <a:schemeClr val="bg1"/>
                    </a:solidFill>
                    <a:latin typeface="+mn-lt"/>
                  </a:rPr>
                  <a:t>condensatore</a:t>
                </a:r>
                <a:r>
                  <a:rPr lang="en-US" sz="2400" dirty="0" smtClean="0">
                    <a:solidFill>
                      <a:schemeClr val="bg1"/>
                    </a:solidFill>
                    <a:latin typeface="+mn-lt"/>
                  </a:rPr>
                  <a:t> in </a:t>
                </a:r>
                <a:r>
                  <a:rPr lang="en-US" sz="2400" dirty="0" err="1" smtClean="0">
                    <a:solidFill>
                      <a:schemeClr val="bg1"/>
                    </a:solidFill>
                    <a:latin typeface="+mn-lt"/>
                  </a:rPr>
                  <a:t>parallelo</a:t>
                </a:r>
                <a:r>
                  <a:rPr lang="en-US" sz="2400" dirty="0" smtClean="0">
                    <a:solidFill>
                      <a:schemeClr val="bg1"/>
                    </a:solidFill>
                    <a:latin typeface="+mn-lt"/>
                  </a:rPr>
                  <a:t>, </a:t>
                </a:r>
                <a:r>
                  <a:rPr lang="en-US" sz="2400" dirty="0" err="1">
                    <a:solidFill>
                      <a:schemeClr val="bg1"/>
                    </a:solidFill>
                    <a:latin typeface="+mn-lt"/>
                  </a:rPr>
                  <a:t>generiamo</a:t>
                </a:r>
                <a:r>
                  <a:rPr lang="en-US" sz="2400" dirty="0">
                    <a:solidFill>
                      <a:schemeClr val="bg1"/>
                    </a:solidFill>
                    <a:latin typeface="+mn-lt"/>
                  </a:rPr>
                  <a:t> un </a:t>
                </a:r>
                <a:r>
                  <a:rPr lang="en-US" sz="2400" dirty="0" err="1">
                    <a:solidFill>
                      <a:schemeClr val="bg1"/>
                    </a:solidFill>
                    <a:latin typeface="+mn-lt"/>
                  </a:rPr>
                  <a:t>nuovo</a:t>
                </a:r>
                <a:r>
                  <a:rPr lang="en-US" sz="2400" dirty="0">
                    <a:solidFill>
                      <a:schemeClr val="bg1"/>
                    </a:solidFill>
                    <a:latin typeface="+mn-lt"/>
                  </a:rPr>
                  <a:t> </a:t>
                </a:r>
                <a:r>
                  <a:rPr lang="en-US" sz="2400" dirty="0" err="1">
                    <a:solidFill>
                      <a:schemeClr val="bg1"/>
                    </a:solidFill>
                    <a:latin typeface="+mn-lt"/>
                  </a:rPr>
                  <a:t>circuito</a:t>
                </a:r>
                <a:r>
                  <a:rPr lang="en-US" sz="2400" dirty="0">
                    <a:solidFill>
                      <a:schemeClr val="bg1"/>
                    </a:solidFill>
                    <a:latin typeface="+mn-lt"/>
                  </a:rPr>
                  <a:t> in </a:t>
                </a:r>
                <a:r>
                  <a:rPr lang="en-US" sz="2400" dirty="0" err="1">
                    <a:solidFill>
                      <a:schemeClr val="bg1"/>
                    </a:solidFill>
                    <a:latin typeface="+mn-lt"/>
                  </a:rPr>
                  <a:t>grado</a:t>
                </a:r>
                <a:r>
                  <a:rPr lang="en-US" sz="2400" dirty="0">
                    <a:solidFill>
                      <a:schemeClr val="bg1"/>
                    </a:solidFill>
                    <a:latin typeface="+mn-lt"/>
                  </a:rPr>
                  <a:t> di </a:t>
                </a:r>
                <a:r>
                  <a:rPr lang="en-US" sz="2400" dirty="0" err="1">
                    <a:solidFill>
                      <a:schemeClr val="bg1"/>
                    </a:solidFill>
                    <a:latin typeface="+mn-lt"/>
                  </a:rPr>
                  <a:t>concentrare</a:t>
                </a:r>
                <a:r>
                  <a:rPr lang="en-US" sz="2400" dirty="0">
                    <a:solidFill>
                      <a:schemeClr val="bg1"/>
                    </a:solidFill>
                    <a:latin typeface="+mn-lt"/>
                  </a:rPr>
                  <a:t> </a:t>
                </a:r>
                <a:r>
                  <a:rPr lang="en-US" sz="2400" dirty="0" err="1">
                    <a:solidFill>
                      <a:schemeClr val="bg1"/>
                    </a:solidFill>
                    <a:latin typeface="+mn-lt"/>
                  </a:rPr>
                  <a:t>il</a:t>
                </a:r>
                <a:r>
                  <a:rPr lang="en-US" sz="2400" dirty="0">
                    <a:solidFill>
                      <a:schemeClr val="bg1"/>
                    </a:solidFill>
                    <a:latin typeface="+mn-lt"/>
                  </a:rPr>
                  <a:t> </a:t>
                </a:r>
                <a:r>
                  <a:rPr lang="en-US" sz="2400" dirty="0" err="1">
                    <a:solidFill>
                      <a:schemeClr val="bg1"/>
                    </a:solidFill>
                    <a:latin typeface="+mn-lt"/>
                  </a:rPr>
                  <a:t>filtraggio</a:t>
                </a:r>
                <a:r>
                  <a:rPr lang="en-US" sz="2400" dirty="0">
                    <a:solidFill>
                      <a:schemeClr val="bg1"/>
                    </a:solidFill>
                    <a:latin typeface="+mn-lt"/>
                  </a:rPr>
                  <a:t> </a:t>
                </a:r>
                <a:r>
                  <a:rPr lang="en-US" sz="2400" dirty="0" err="1">
                    <a:solidFill>
                      <a:schemeClr val="bg1"/>
                    </a:solidFill>
                    <a:latin typeface="+mn-lt"/>
                  </a:rPr>
                  <a:t>su</a:t>
                </a:r>
                <a:r>
                  <a:rPr lang="en-US" sz="2400" dirty="0">
                    <a:solidFill>
                      <a:schemeClr val="bg1"/>
                    </a:solidFill>
                    <a:latin typeface="+mn-lt"/>
                  </a:rPr>
                  <a:t> </a:t>
                </a:r>
                <a:r>
                  <a:rPr lang="en-US" sz="2400" dirty="0" err="1">
                    <a:solidFill>
                      <a:schemeClr val="bg1"/>
                    </a:solidFill>
                    <a:latin typeface="+mn-lt"/>
                  </a:rPr>
                  <a:t>uno</a:t>
                </a:r>
                <a:r>
                  <a:rPr lang="en-US" sz="2400" dirty="0">
                    <a:solidFill>
                      <a:schemeClr val="bg1"/>
                    </a:solidFill>
                    <a:latin typeface="+mn-lt"/>
                  </a:rPr>
                  <a:t> </a:t>
                </a:r>
                <a:r>
                  <a:rPr lang="en-US" sz="2400" dirty="0" err="1">
                    <a:solidFill>
                      <a:schemeClr val="bg1"/>
                    </a:solidFill>
                    <a:latin typeface="+mn-lt"/>
                  </a:rPr>
                  <a:t>specifico</a:t>
                </a:r>
                <a:r>
                  <a:rPr lang="en-US" sz="2400" dirty="0">
                    <a:solidFill>
                      <a:schemeClr val="bg1"/>
                    </a:solidFill>
                    <a:latin typeface="+mn-lt"/>
                  </a:rPr>
                  <a:t> </a:t>
                </a:r>
                <a:r>
                  <a:rPr lang="en-US" sz="2400" dirty="0" err="1">
                    <a:solidFill>
                      <a:schemeClr val="bg1"/>
                    </a:solidFill>
                    <a:latin typeface="+mn-lt"/>
                  </a:rPr>
                  <a:t>pacchetto</a:t>
                </a:r>
                <a:r>
                  <a:rPr lang="en-US" sz="2400" dirty="0">
                    <a:solidFill>
                      <a:schemeClr val="bg1"/>
                    </a:solidFill>
                    <a:latin typeface="+mn-lt"/>
                  </a:rPr>
                  <a:t> di </a:t>
                </a:r>
                <a:r>
                  <a:rPr lang="en-US" sz="2400" dirty="0" err="1">
                    <a:solidFill>
                      <a:schemeClr val="bg1"/>
                    </a:solidFill>
                    <a:latin typeface="+mn-lt"/>
                  </a:rPr>
                  <a:t>frequenze</a:t>
                </a:r>
                <a:r>
                  <a:rPr lang="en-US" sz="2400" dirty="0" smtClean="0">
                    <a:solidFill>
                      <a:schemeClr val="bg1"/>
                    </a:solidFill>
                    <a:latin typeface="+mn-lt"/>
                  </a:rPr>
                  <a:t>.</a:t>
                </a:r>
              </a:p>
              <a:p>
                <a:pPr marL="0" indent="0" eaLnBrk="1">
                  <a:lnSpc>
                    <a:spcPct val="102000"/>
                  </a:lnSpc>
                  <a:buSzPct val="45000"/>
                </a:pPr>
                <a:r>
                  <a:rPr lang="en-US" sz="2400" dirty="0">
                    <a:solidFill>
                      <a:schemeClr val="bg1"/>
                    </a:solidFill>
                    <a:latin typeface="+mn-lt"/>
                  </a:rPr>
                  <a:t> </a:t>
                </a:r>
                <a:r>
                  <a:rPr lang="en-US" sz="2400" dirty="0" smtClean="0">
                    <a:solidFill>
                      <a:schemeClr val="bg1"/>
                    </a:solidFill>
                    <a:latin typeface="+mn-lt"/>
                  </a:rPr>
                  <a:t>                              </a:t>
                </a:r>
              </a:p>
              <a:p>
                <a:pPr marL="0" indent="0" eaLnBrk="1">
                  <a:lnSpc>
                    <a:spcPct val="102000"/>
                  </a:lnSpc>
                  <a:buSzPct val="45000"/>
                </a:pPr>
                <a:r>
                  <a:rPr lang="en-US" dirty="0">
                    <a:solidFill>
                      <a:srgbClr val="000000"/>
                    </a:solidFill>
                  </a:rPr>
                  <a:t>                             </a:t>
                </a:r>
                <a:r>
                  <a:rPr lang="en-US" dirty="0" smtClean="0">
                    <a:solidFill>
                      <a:srgbClr val="000000"/>
                    </a:solidFill>
                  </a:rPr>
                  <a:t>𝑓</a:t>
                </a:r>
                <a:r>
                  <a:rPr lang="en-US" sz="1500" dirty="0">
                    <a:solidFill>
                      <a:srgbClr val="000000"/>
                    </a:solidFill>
                  </a:rPr>
                  <a:t>c</a:t>
                </a:r>
                <a:r>
                  <a:rPr lang="en-US" dirty="0" smtClean="0">
                    <a:solidFill>
                      <a:srgbClr val="000000"/>
                    </a:solidFill>
                  </a:rPr>
                  <a:t>  </a:t>
                </a:r>
                <a:r>
                  <a:rPr lang="en-US" dirty="0">
                    <a:solidFill>
                      <a:srgbClr val="000000"/>
                    </a:solidFill>
                  </a:rPr>
                  <a:t>=1/2</a:t>
                </a:r>
                <a:r>
                  <a:rPr lang="en-US" dirty="0" smtClean="0">
                    <a:solidFill>
                      <a:srgbClr val="000000"/>
                    </a:solidFill>
                  </a:rPr>
                  <a:t>𝜋</a:t>
                </a:r>
                <a14:m>
                  <m:oMath xmlns:m="http://schemas.openxmlformats.org/officeDocument/2006/math">
                    <m:rad>
                      <m:radPr>
                        <m:degHide m:val="on"/>
                        <m:ctrlPr>
                          <a:rPr lang="en-US" b="0" i="1" smtClean="0">
                            <a:solidFill>
                              <a:srgbClr val="000000"/>
                            </a:solidFill>
                            <a:latin typeface="Cambria Math"/>
                            <a:ea typeface="Cambria Math"/>
                          </a:rPr>
                        </m:ctrlPr>
                      </m:radPr>
                      <m:deg/>
                      <m:e>
                        <m:r>
                          <a:rPr lang="it-IT" b="0" i="1" smtClean="0">
                            <a:solidFill>
                              <a:srgbClr val="000000"/>
                            </a:solidFill>
                            <a:latin typeface="Cambria Math"/>
                            <a:ea typeface="Cambria Math"/>
                          </a:rPr>
                          <m:t>𝐿𝐶</m:t>
                        </m:r>
                      </m:e>
                    </m:rad>
                  </m:oMath>
                </a14:m>
                <a:endParaRPr lang="en-US" dirty="0">
                  <a:solidFill>
                    <a:srgbClr val="000000"/>
                  </a:solidFill>
                </a:endParaRPr>
              </a:p>
              <a:p>
                <a:pPr marL="0" indent="0" eaLnBrk="1">
                  <a:lnSpc>
                    <a:spcPct val="102000"/>
                  </a:lnSpc>
                  <a:buSzPct val="45000"/>
                </a:pPr>
                <a:endParaRPr lang="en-US" dirty="0">
                  <a:solidFill>
                    <a:srgbClr val="000000"/>
                  </a:solidFill>
                </a:endParaRPr>
              </a:p>
            </p:txBody>
          </p:sp>
        </mc:Choice>
        <mc:Fallback>
          <p:sp>
            <p:nvSpPr>
              <p:cNvPr id="6147" name="Text Box 2"/>
              <p:cNvSpPr txBox="1">
                <a:spLocks noRot="1" noChangeAspect="1" noMove="1" noResize="1" noEditPoints="1" noAdjustHandles="1" noChangeArrowheads="1" noChangeShapeType="1" noTextEdit="1"/>
              </p:cNvSpPr>
              <p:nvPr/>
            </p:nvSpPr>
            <p:spPr bwMode="auto">
              <a:xfrm>
                <a:off x="498240" y="1824672"/>
                <a:ext cx="7890183" cy="1600008"/>
              </a:xfrm>
              <a:prstGeom prst="rect">
                <a:avLst/>
              </a:prstGeom>
              <a:blipFill rotWithShape="1">
                <a:blip r:embed="rId5" cstate="print"/>
                <a:stretch>
                  <a:fillRect t="-3422" b="-22433"/>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r>
                  <a:rPr lang="it-IT">
                    <a:noFill/>
                  </a:rPr>
                  <a:t> </a:t>
                </a:r>
              </a:p>
            </p:txBody>
          </p:sp>
        </mc:Fallback>
      </mc:AlternateContent>
      <p:pic>
        <p:nvPicPr>
          <p:cNvPr id="6148"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6388" y="3971213"/>
            <a:ext cx="2957371" cy="2330671"/>
          </a:xfrm>
          <a:prstGeom prst="rect">
            <a:avLst/>
          </a:prstGeom>
          <a:ln>
            <a:noFill/>
          </a:ln>
          <a:effectLst>
            <a:softEdge rad="63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mc:AlternateContent xmlns:mc="http://schemas.openxmlformats.org/markup-compatibility/2006">
        <mc:Choice xmlns:a14="http://schemas.microsoft.com/office/drawing/2010/main" xmlns="" Requires="a14">
          <p:sp>
            <p:nvSpPr>
              <p:cNvPr id="2" name="CasellaDiTesto 1"/>
              <p:cNvSpPr txBox="1"/>
              <p:nvPr/>
            </p:nvSpPr>
            <p:spPr>
              <a:xfrm>
                <a:off x="4935286" y="2672770"/>
                <a:ext cx="2952328" cy="563744"/>
              </a:xfrm>
              <a:prstGeom prst="rect">
                <a:avLst/>
              </a:prstGeom>
              <a:noFill/>
            </p:spPr>
            <p:txBody>
              <a:bodyPr wrap="square" rtlCol="0">
                <a:spAutoFit/>
              </a:bodyPr>
              <a:lstStyle/>
              <a:p>
                <a:r>
                  <a:rPr lang="it-IT" sz="2800" b="1" dirty="0" smtClean="0"/>
                  <a:t>F =1/2</a:t>
                </a:r>
                <a:r>
                  <a:rPr lang="it-IT" sz="2800" b="1" dirty="0" smtClean="0">
                    <a:sym typeface="Symbol"/>
                  </a:rPr>
                  <a:t></a:t>
                </a:r>
                <a14:m>
                  <m:oMath xmlns:m="http://schemas.openxmlformats.org/officeDocument/2006/math">
                    <m:rad>
                      <m:radPr>
                        <m:degHide m:val="on"/>
                        <m:ctrlPr>
                          <a:rPr lang="it-IT" sz="2800" b="1" i="1" smtClean="0">
                            <a:latin typeface="Cambria Math"/>
                            <a:ea typeface="Cambria Math"/>
                            <a:sym typeface="Symbol"/>
                          </a:rPr>
                        </m:ctrlPr>
                      </m:radPr>
                      <m:deg/>
                      <m:e>
                        <m:r>
                          <a:rPr lang="it-IT" sz="2800" b="1" i="1" smtClean="0">
                            <a:latin typeface="Cambria Math"/>
                            <a:ea typeface="Cambria Math"/>
                            <a:sym typeface="Symbol"/>
                          </a:rPr>
                          <m:t>𝑳𝑪</m:t>
                        </m:r>
                      </m:e>
                    </m:rad>
                  </m:oMath>
                </a14:m>
                <a:endParaRPr lang="it-IT" sz="2800" b="1" dirty="0"/>
              </a:p>
            </p:txBody>
          </p:sp>
        </mc:Choice>
        <mc:Fallback>
          <p:sp>
            <p:nvSpPr>
              <p:cNvPr id="2" name="CasellaDiTesto 1"/>
              <p:cNvSpPr txBox="1">
                <a:spLocks noRot="1" noChangeAspect="1" noMove="1" noResize="1" noEditPoints="1" noAdjustHandles="1" noChangeArrowheads="1" noChangeShapeType="1" noTextEdit="1"/>
              </p:cNvSpPr>
              <p:nvPr/>
            </p:nvSpPr>
            <p:spPr>
              <a:xfrm>
                <a:off x="4935286" y="2672770"/>
                <a:ext cx="2952328" cy="563744"/>
              </a:xfrm>
              <a:prstGeom prst="rect">
                <a:avLst/>
              </a:prstGeom>
              <a:blipFill rotWithShape="1">
                <a:blip r:embed="rId7" cstate="print"/>
                <a:stretch>
                  <a:fillRect l="-4339" t="-5376" b="-30108"/>
                </a:stretch>
              </a:blipFill>
            </p:spPr>
            <p:txBody>
              <a:bodyPr/>
              <a:lstStyle/>
              <a:p>
                <a:r>
                  <a:rPr lang="it-IT">
                    <a:noFill/>
                  </a:rPr>
                  <a:t> </a:t>
                </a:r>
              </a:p>
            </p:txBody>
          </p:sp>
        </mc:Fallback>
      </mc:AlternateContent>
      <p:pic>
        <p:nvPicPr>
          <p:cNvPr id="3" name="passa banda.wmv">
            <a:hlinkClick r:id="" action="ppaction://media"/>
          </p:cNvPr>
          <p:cNvPicPr>
            <a:picLocks noChangeAspect="1"/>
          </p:cNvPicPr>
          <p:nvPr>
            <a:videoFile r:link="rId1"/>
            <p:extLst>
              <p:ext uri="{DAA4B4D4-6D71-4841-9C94-3DE7FCFB9230}">
                <p14:media xmlns:p14="http://schemas.microsoft.com/office/powerpoint/2010/main" xmlns="" r:embed="rId8"/>
              </p:ext>
            </p:extLst>
          </p:nvPr>
        </p:nvPicPr>
        <p:blipFill>
          <a:blip r:embed="rId9" cstate="print"/>
          <a:stretch>
            <a:fillRect/>
          </a:stretch>
        </p:blipFill>
        <p:spPr>
          <a:xfrm>
            <a:off x="3559381" y="3616508"/>
            <a:ext cx="4889764" cy="2741924"/>
          </a:xfrm>
          <a:prstGeom prst="rect">
            <a:avLst/>
          </a:prstGeom>
        </p:spPr>
      </p:pic>
    </p:spTree>
    <p:extLst>
      <p:ext uri="{BB962C8B-B14F-4D97-AF65-F5344CB8AC3E}">
        <p14:creationId xmlns:p14="http://schemas.microsoft.com/office/powerpoint/2010/main" xmlns="" val="1529145036"/>
      </p:ext>
    </p:extLst>
  </p:cSld>
  <p:clrMapOvr>
    <a:masterClrMapping/>
  </p:clrMapOvr>
  <p:transition>
    <p:newsflash/>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Applicazione dei filtri</a:t>
            </a:r>
            <a:endParaRPr lang="it-IT" b="1" dirty="0"/>
          </a:p>
        </p:txBody>
      </p:sp>
      <p:pic>
        <p:nvPicPr>
          <p:cNvPr id="25602"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59857" y="2710432"/>
            <a:ext cx="3201881" cy="2401662"/>
          </a:xfrm>
          <a:prstGeom prst="rect">
            <a:avLst/>
          </a:prstGeom>
          <a:ln>
            <a:noFill/>
          </a:ln>
          <a:effectLst>
            <a:softEdge rad="112500"/>
          </a:effectLst>
          <a:extLst>
            <a:ext uri="{909E8E84-426E-40DD-AFC4-6F175D3DCCD1}">
              <a14:hiddenFill xmlns:a14="http://schemas.microsoft.com/office/drawing/2010/main" xmlns="">
                <a:solidFill>
                  <a:srgbClr val="00B8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2950" y="1816794"/>
            <a:ext cx="3970080" cy="3915771"/>
          </a:xfrm>
          <a:prstGeom prst="rect">
            <a:avLst/>
          </a:prstGeom>
          <a:ln>
            <a:noFill/>
          </a:ln>
          <a:effectLst>
            <a:softEdge rad="112500"/>
          </a:effectLst>
          <a:extLst>
            <a:ext uri="{909E8E84-426E-40DD-AFC4-6F175D3DCCD1}">
              <a14:hiddenFill xmlns:a14="http://schemas.microsoft.com/office/drawing/2010/main" xmlns="">
                <a:solidFill>
                  <a:srgbClr val="00B8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1237817"/>
      </p:ext>
    </p:extLst>
  </p:cSld>
  <p:clrMapOvr>
    <a:masterClrMapping/>
  </p:clrMapOvr>
  <p:transition>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b="1" dirty="0" smtClean="0"/>
              <a:t>Motori e Trasformatori</a:t>
            </a:r>
            <a:endParaRPr lang="it-IT" b="1" dirty="0"/>
          </a:p>
        </p:txBody>
      </p:sp>
      <p:sp>
        <p:nvSpPr>
          <p:cNvPr id="2" name="Rettangolo 1"/>
          <p:cNvSpPr/>
          <p:nvPr/>
        </p:nvSpPr>
        <p:spPr>
          <a:xfrm>
            <a:off x="4317200" y="1772816"/>
            <a:ext cx="4503272" cy="3960440"/>
          </a:xfrm>
          <a:prstGeom prst="rect">
            <a:avLst/>
          </a:prstGeom>
          <a:solidFill>
            <a:srgbClr val="1E1C11">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4"/>
          <p:cNvSpPr>
            <a:spLocks noGrp="1"/>
          </p:cNvSpPr>
          <p:nvPr>
            <p:ph idx="1"/>
          </p:nvPr>
        </p:nvSpPr>
        <p:spPr>
          <a:xfrm>
            <a:off x="4310730" y="1861215"/>
            <a:ext cx="4115002" cy="3917211"/>
          </a:xfrm>
        </p:spPr>
        <p:txBody>
          <a:bodyPr/>
          <a:lstStyle/>
          <a:p>
            <a:r>
              <a:rPr lang="it-IT" sz="2500" dirty="0"/>
              <a:t>La legge di Faraday descrive le basi del funzionamento dei motori elettrici , alternatori , generatori elettrici e trasformatori.</a:t>
            </a:r>
          </a:p>
          <a:p>
            <a:pPr marL="365125" indent="-365125"/>
            <a:r>
              <a:rPr lang="it-IT" sz="2500" dirty="0"/>
              <a:t>Essa </a:t>
            </a:r>
            <a:r>
              <a:rPr lang="it-IT" sz="2500" dirty="0" smtClean="0"/>
              <a:t>sancisce </a:t>
            </a:r>
            <a:r>
              <a:rPr lang="it-IT" sz="2500" dirty="0"/>
              <a:t>che : Dato </a:t>
            </a:r>
            <a:r>
              <a:rPr lang="it-IT" sz="2500" dirty="0" smtClean="0"/>
              <a:t>un campo </a:t>
            </a:r>
            <a:r>
              <a:rPr lang="it-IT" sz="2500" dirty="0"/>
              <a:t>magnetico e un lavoro meccanico si può produrre energia elettrica.</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83585" y="2383810"/>
            <a:ext cx="3533615" cy="280894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746542565"/>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b="1" dirty="0" smtClean="0"/>
              <a:t>Trasformatore </a:t>
            </a:r>
            <a:endParaRPr lang="it-IT" b="1" dirty="0"/>
          </a:p>
        </p:txBody>
      </p:sp>
      <p:sp>
        <p:nvSpPr>
          <p:cNvPr id="5" name="Rettangolo 4"/>
          <p:cNvSpPr/>
          <p:nvPr/>
        </p:nvSpPr>
        <p:spPr>
          <a:xfrm>
            <a:off x="467544" y="1412776"/>
            <a:ext cx="8352928" cy="4320480"/>
          </a:xfrm>
          <a:prstGeom prst="rect">
            <a:avLst/>
          </a:prstGeom>
          <a:solidFill>
            <a:srgbClr val="1E1C11">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Segnaposto contenuto 6"/>
          <p:cNvSpPr>
            <a:spLocks noGrp="1"/>
          </p:cNvSpPr>
          <p:nvPr>
            <p:ph idx="1"/>
          </p:nvPr>
        </p:nvSpPr>
        <p:spPr>
          <a:xfrm>
            <a:off x="755576" y="1669040"/>
            <a:ext cx="7509600" cy="4081367"/>
          </a:xfrm>
        </p:spPr>
        <p:txBody>
          <a:bodyPr/>
          <a:lstStyle/>
          <a:p>
            <a:r>
              <a:rPr lang="it-IT" sz="2400" dirty="0"/>
              <a:t>Il trasformatore è composto da un nucleo detto core, e da </a:t>
            </a:r>
            <a:r>
              <a:rPr lang="it-IT" sz="2400" dirty="0" smtClean="0"/>
              <a:t>due o più </a:t>
            </a:r>
            <a:r>
              <a:rPr lang="it-IT" sz="2400" dirty="0"/>
              <a:t>avvolgimenti solenoidali : uno </a:t>
            </a:r>
            <a:r>
              <a:rPr lang="it-IT" sz="2400" i="1" dirty="0"/>
              <a:t>primario</a:t>
            </a:r>
            <a:r>
              <a:rPr lang="it-IT" sz="2400" dirty="0"/>
              <a:t> </a:t>
            </a:r>
            <a:r>
              <a:rPr lang="it-IT" sz="2400" dirty="0" smtClean="0"/>
              <a:t>al </a:t>
            </a:r>
            <a:r>
              <a:rPr lang="it-IT" sz="2400" dirty="0"/>
              <a:t>quale viene fornita energia e </a:t>
            </a:r>
            <a:r>
              <a:rPr lang="it-IT" sz="2400" dirty="0" smtClean="0"/>
              <a:t>uno o più </a:t>
            </a:r>
            <a:r>
              <a:rPr lang="it-IT" sz="2400" i="1" dirty="0" smtClean="0"/>
              <a:t>secondari </a:t>
            </a:r>
            <a:r>
              <a:rPr lang="it-IT" sz="2400" dirty="0"/>
              <a:t>, </a:t>
            </a:r>
            <a:r>
              <a:rPr lang="it-IT" sz="2400" dirty="0" smtClean="0"/>
              <a:t>dal </a:t>
            </a:r>
            <a:r>
              <a:rPr lang="it-IT" sz="2400" dirty="0"/>
              <a:t>quale viene prelevata.</a:t>
            </a:r>
          </a:p>
          <a:p>
            <a:r>
              <a:rPr lang="it-IT" sz="2400" dirty="0"/>
              <a:t>La tensione è proporzionale al rapporto di spire dei due avvolgimenti.</a:t>
            </a:r>
          </a:p>
          <a:p>
            <a:r>
              <a:rPr lang="it-IT" sz="2400" dirty="0"/>
              <a:t>Bisogna anche tener conto di tutte le perdite </a:t>
            </a:r>
            <a:r>
              <a:rPr lang="it-IT" sz="2400" dirty="0" smtClean="0"/>
              <a:t>energetiche </a:t>
            </a:r>
            <a:r>
              <a:rPr lang="it-IT" sz="2400" dirty="0"/>
              <a:t>dovute alle imperfezioni dei materiali e </a:t>
            </a:r>
            <a:r>
              <a:rPr lang="it-IT" sz="2400" dirty="0" smtClean="0"/>
              <a:t>tutti i fenomeni parassiti (correnti di Foucault, </a:t>
            </a:r>
            <a:r>
              <a:rPr lang="it-IT" sz="2400" dirty="0"/>
              <a:t>effetto Joule…)</a:t>
            </a:r>
          </a:p>
          <a:p>
            <a:endParaRPr lang="it-IT" sz="2400" dirty="0"/>
          </a:p>
          <a:p>
            <a:endParaRPr lang="it-IT" sz="2400" dirty="0"/>
          </a:p>
          <a:p>
            <a:endParaRPr lang="it-IT" sz="2400" dirty="0"/>
          </a:p>
        </p:txBody>
      </p:sp>
    </p:spTree>
    <p:extLst>
      <p:ext uri="{BB962C8B-B14F-4D97-AF65-F5344CB8AC3E}">
        <p14:creationId xmlns:p14="http://schemas.microsoft.com/office/powerpoint/2010/main" xmlns="" val="806322400"/>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83568" y="476672"/>
            <a:ext cx="7920880" cy="5760640"/>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Picture 3" descr="File:Single-phase transformer.svg">
            <a:hlinkClick r:id="rId3"/>
          </p:cNvPr>
          <p:cNvPicPr>
            <a:picLocks noGrp="1" noChangeAspect="1" noChangeArrowheads="1"/>
          </p:cNvPicPr>
          <p:nvPr>
            <p:ph idx="1"/>
          </p:nvPr>
        </p:nvPicPr>
        <p:blipFill>
          <a:blip r:embed="rId4" cstate="print"/>
          <a:srcRect/>
          <a:stretch>
            <a:fillRect/>
          </a:stretch>
        </p:blipFill>
        <p:spPr bwMode="auto">
          <a:xfrm>
            <a:off x="1619672" y="836712"/>
            <a:ext cx="5778748" cy="4473313"/>
          </a:xfrm>
          <a:prstGeom prst="rect">
            <a:avLst/>
          </a:prstGeom>
          <a:noFill/>
        </p:spPr>
      </p:pic>
    </p:spTree>
    <p:extLst>
      <p:ext uri="{BB962C8B-B14F-4D97-AF65-F5344CB8AC3E}">
        <p14:creationId xmlns:p14="http://schemas.microsoft.com/office/powerpoint/2010/main" xmlns="" val="1248110460"/>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b="1" dirty="0" smtClean="0"/>
              <a:t>Motore Elettrico</a:t>
            </a:r>
            <a:endParaRPr lang="it-IT" b="1" dirty="0"/>
          </a:p>
        </p:txBody>
      </p:sp>
      <p:sp>
        <p:nvSpPr>
          <p:cNvPr id="6" name="Rettangolo 5"/>
          <p:cNvSpPr/>
          <p:nvPr/>
        </p:nvSpPr>
        <p:spPr>
          <a:xfrm>
            <a:off x="1043608" y="1628800"/>
            <a:ext cx="7200800" cy="4104456"/>
          </a:xfrm>
          <a:prstGeom prst="rect">
            <a:avLst/>
          </a:prstGeom>
          <a:solidFill>
            <a:srgbClr val="1E1C11">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4"/>
          <p:cNvSpPr>
            <a:spLocks noGrp="1"/>
          </p:cNvSpPr>
          <p:nvPr>
            <p:ph idx="1"/>
          </p:nvPr>
        </p:nvSpPr>
        <p:spPr>
          <a:xfrm>
            <a:off x="1175489" y="1730567"/>
            <a:ext cx="6858338" cy="3917211"/>
          </a:xfrm>
        </p:spPr>
        <p:txBody>
          <a:bodyPr/>
          <a:lstStyle/>
          <a:p>
            <a:r>
              <a:rPr lang="it-IT" sz="2800" dirty="0" smtClean="0"/>
              <a:t>Grazie allo stesso principio la trasformazione può essere anche inversa.</a:t>
            </a:r>
            <a:endParaRPr lang="it-IT" sz="2800" dirty="0"/>
          </a:p>
          <a:p>
            <a:r>
              <a:rPr lang="it-IT" sz="2800" dirty="0"/>
              <a:t>Infatti la potenza in entrata è </a:t>
            </a:r>
            <a:r>
              <a:rPr lang="it-IT" sz="2800" i="1" dirty="0"/>
              <a:t>elettrica</a:t>
            </a:r>
            <a:r>
              <a:rPr lang="it-IT" sz="2800" dirty="0"/>
              <a:t> mentre quella in uscita è </a:t>
            </a:r>
            <a:r>
              <a:rPr lang="it-IT" sz="2800" i="1" dirty="0"/>
              <a:t>meccanica</a:t>
            </a:r>
            <a:r>
              <a:rPr lang="it-IT" sz="2800" dirty="0"/>
              <a:t>.</a:t>
            </a:r>
          </a:p>
          <a:p>
            <a:r>
              <a:rPr lang="it-IT" sz="2800" dirty="0"/>
              <a:t>Esso è formato da una parte fissa detto </a:t>
            </a:r>
            <a:r>
              <a:rPr lang="it-IT" sz="2800" i="1" dirty="0"/>
              <a:t>statore</a:t>
            </a:r>
            <a:r>
              <a:rPr lang="it-IT" sz="2800" dirty="0"/>
              <a:t> e da una mobile detta </a:t>
            </a:r>
            <a:r>
              <a:rPr lang="it-IT" sz="2800" i="1" dirty="0" smtClean="0"/>
              <a:t>rotore, </a:t>
            </a:r>
            <a:r>
              <a:rPr lang="it-IT" sz="2800" dirty="0" smtClean="0"/>
              <a:t>entrambi costituiti da un avvolgimento.   </a:t>
            </a:r>
            <a:endParaRPr lang="it-IT" sz="2800" i="1" dirty="0"/>
          </a:p>
          <a:p>
            <a:endParaRPr lang="it-IT" sz="2400" dirty="0"/>
          </a:p>
        </p:txBody>
      </p:sp>
    </p:spTree>
    <p:extLst>
      <p:ext uri="{BB962C8B-B14F-4D97-AF65-F5344CB8AC3E}">
        <p14:creationId xmlns:p14="http://schemas.microsoft.com/office/powerpoint/2010/main" xmlns="" val="512651329"/>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3690743" y="2740"/>
            <a:ext cx="5453257" cy="1143480"/>
          </a:xfrm>
        </p:spPr>
        <p:txBody>
          <a:bodyPr/>
          <a:lstStyle/>
          <a:p>
            <a:r>
              <a:rPr lang="it-IT" b="1" dirty="0" smtClean="0"/>
              <a:t>rotore</a:t>
            </a:r>
            <a:endParaRPr lang="it-IT" b="1" dirty="0"/>
          </a:p>
        </p:txBody>
      </p:sp>
      <p:pic>
        <p:nvPicPr>
          <p:cNvPr id="4097" name="Picture 1" descr="C:\Users\niccolo'\Desktop\img.jpg"/>
          <p:cNvPicPr>
            <a:picLocks noChangeAspect="1" noChangeArrowheads="1"/>
          </p:cNvPicPr>
          <p:nvPr/>
        </p:nvPicPr>
        <p:blipFill>
          <a:blip r:embed="rId3" cstate="print"/>
          <a:srcRect/>
          <a:stretch>
            <a:fillRect/>
          </a:stretch>
        </p:blipFill>
        <p:spPr bwMode="auto">
          <a:xfrm>
            <a:off x="1044855" y="1730566"/>
            <a:ext cx="2808652" cy="2808947"/>
          </a:xfrm>
          <a:prstGeom prst="rect">
            <a:avLst/>
          </a:prstGeom>
          <a:noFill/>
        </p:spPr>
      </p:pic>
      <p:pic>
        <p:nvPicPr>
          <p:cNvPr id="4098" name="Picture 2" descr="C:\Users\niccolo'\Desktop\rotore-bobinato.jpg"/>
          <p:cNvPicPr>
            <a:picLocks noChangeAspect="1" noChangeArrowheads="1"/>
          </p:cNvPicPr>
          <p:nvPr/>
        </p:nvPicPr>
        <p:blipFill>
          <a:blip r:embed="rId4" cstate="print"/>
          <a:srcRect/>
          <a:stretch>
            <a:fillRect/>
          </a:stretch>
        </p:blipFill>
        <p:spPr bwMode="auto">
          <a:xfrm>
            <a:off x="5230359" y="1484784"/>
            <a:ext cx="2976323" cy="2221028"/>
          </a:xfrm>
          <a:prstGeom prst="rect">
            <a:avLst/>
          </a:prstGeom>
          <a:noFill/>
        </p:spPr>
      </p:pic>
      <p:pic>
        <p:nvPicPr>
          <p:cNvPr id="4099" name="Picture 3" descr="C:\Users\niccolo'\Desktop\struttura.jpg"/>
          <p:cNvPicPr>
            <a:picLocks noChangeAspect="1" noChangeArrowheads="1"/>
          </p:cNvPicPr>
          <p:nvPr/>
        </p:nvPicPr>
        <p:blipFill>
          <a:blip r:embed="rId5" cstate="print"/>
          <a:srcRect/>
          <a:stretch>
            <a:fillRect/>
          </a:stretch>
        </p:blipFill>
        <p:spPr bwMode="auto">
          <a:xfrm>
            <a:off x="5001929" y="3951928"/>
            <a:ext cx="3433185" cy="2545896"/>
          </a:xfrm>
          <a:prstGeom prst="rect">
            <a:avLst/>
          </a:prstGeom>
          <a:noFill/>
        </p:spPr>
      </p:pic>
      <p:sp>
        <p:nvSpPr>
          <p:cNvPr id="8" name="Titolo 3"/>
          <p:cNvSpPr txBox="1">
            <a:spLocks/>
          </p:cNvSpPr>
          <p:nvPr/>
        </p:nvSpPr>
        <p:spPr bwMode="auto">
          <a:xfrm>
            <a:off x="456998" y="4653136"/>
            <a:ext cx="4115002" cy="11434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algn="ctr" defTabSz="407526" fontAlgn="base" hangingPunct="0">
              <a:lnSpc>
                <a:spcPct val="93000"/>
              </a:lnSpc>
              <a:spcBef>
                <a:spcPct val="0"/>
              </a:spcBef>
              <a:spcAft>
                <a:spcPct val="0"/>
              </a:spcAft>
              <a:buClr>
                <a:srgbClr val="000000"/>
              </a:buClr>
              <a:buSzPct val="100000"/>
              <a:defRPr/>
            </a:pPr>
            <a:r>
              <a:rPr lang="it-IT" sz="4000" b="1" kern="0" dirty="0">
                <a:solidFill>
                  <a:schemeClr val="bg1"/>
                </a:solidFill>
                <a:latin typeface="+mj-lt"/>
                <a:ea typeface="+mj-ea"/>
                <a:cs typeface="+mj-cs"/>
              </a:rPr>
              <a:t>statore</a:t>
            </a:r>
          </a:p>
        </p:txBody>
      </p:sp>
    </p:spTree>
    <p:extLst>
      <p:ext uri="{BB962C8B-B14F-4D97-AF65-F5344CB8AC3E}">
        <p14:creationId xmlns:p14="http://schemas.microsoft.com/office/powerpoint/2010/main" xmlns="" val="1402172103"/>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b="1" dirty="0" smtClean="0"/>
              <a:t>Motore in </a:t>
            </a:r>
            <a:r>
              <a:rPr lang="it-IT" b="1" dirty="0" err="1" smtClean="0"/>
              <a:t>CC</a:t>
            </a:r>
            <a:r>
              <a:rPr lang="it-IT" b="1" dirty="0" smtClean="0"/>
              <a:t> e CA</a:t>
            </a:r>
            <a:endParaRPr lang="it-IT" b="1" dirty="0"/>
          </a:p>
        </p:txBody>
      </p:sp>
      <p:sp>
        <p:nvSpPr>
          <p:cNvPr id="6" name="Rettangolo 5"/>
          <p:cNvSpPr/>
          <p:nvPr/>
        </p:nvSpPr>
        <p:spPr>
          <a:xfrm>
            <a:off x="467544" y="1412776"/>
            <a:ext cx="8352928" cy="4320480"/>
          </a:xfrm>
          <a:prstGeom prst="rect">
            <a:avLst/>
          </a:prstGeom>
          <a:solidFill>
            <a:srgbClr val="1E1C11">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4"/>
          <p:cNvSpPr>
            <a:spLocks noGrp="1"/>
          </p:cNvSpPr>
          <p:nvPr>
            <p:ph idx="1"/>
          </p:nvPr>
        </p:nvSpPr>
        <p:spPr/>
        <p:txBody>
          <a:bodyPr>
            <a:normAutofit/>
          </a:bodyPr>
          <a:lstStyle/>
          <a:p>
            <a:pPr>
              <a:buFont typeface="Arial" pitchFamily="34" charset="0"/>
              <a:buChar char="•"/>
            </a:pPr>
            <a:r>
              <a:rPr lang="it-IT" sz="3600" dirty="0" smtClean="0"/>
              <a:t>I motori </a:t>
            </a:r>
            <a:r>
              <a:rPr lang="it-IT" sz="3600" dirty="0"/>
              <a:t>in corrente alternata (CA) sono i più </a:t>
            </a:r>
            <a:r>
              <a:rPr lang="it-IT" sz="3600" dirty="0" smtClean="0"/>
              <a:t>frequenti e costruttivamente più semplici e sviluppano maggiori potenze.</a:t>
            </a:r>
          </a:p>
          <a:p>
            <a:pPr>
              <a:buFont typeface="Arial" pitchFamily="34" charset="0"/>
              <a:buChar char="•"/>
            </a:pPr>
            <a:r>
              <a:rPr lang="it-IT" sz="3600" dirty="0" smtClean="0"/>
              <a:t>I motori in continua (CC) sono quei motori dove l’unica fonte di energia a disposizione è la batteria e hanno dimensioni ridotte.</a:t>
            </a:r>
          </a:p>
          <a:p>
            <a:pPr>
              <a:buFont typeface="Arial" pitchFamily="34" charset="0"/>
              <a:buChar char="•"/>
            </a:pPr>
            <a:endParaRPr lang="it-IT" sz="2800" dirty="0"/>
          </a:p>
        </p:txBody>
      </p:sp>
    </p:spTree>
    <p:extLst>
      <p:ext uri="{BB962C8B-B14F-4D97-AF65-F5344CB8AC3E}">
        <p14:creationId xmlns:p14="http://schemas.microsoft.com/office/powerpoint/2010/main" xmlns="" val="3288139900"/>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611560" y="3753036"/>
            <a:ext cx="7848872" cy="1980220"/>
          </a:xfrm>
          <a:prstGeom prst="rect">
            <a:avLst/>
          </a:prstGeom>
          <a:solidFill>
            <a:srgbClr val="1E1C11">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Titolo 3"/>
          <p:cNvSpPr>
            <a:spLocks noGrp="1"/>
          </p:cNvSpPr>
          <p:nvPr>
            <p:ph type="title"/>
          </p:nvPr>
        </p:nvSpPr>
        <p:spPr>
          <a:xfrm>
            <a:off x="-196177" y="716273"/>
            <a:ext cx="4669447" cy="1863510"/>
          </a:xfrm>
        </p:spPr>
        <p:txBody>
          <a:bodyPr/>
          <a:lstStyle/>
          <a:p>
            <a:r>
              <a:rPr lang="it-IT" b="1" dirty="0" smtClean="0"/>
              <a:t>Motore</a:t>
            </a:r>
            <a:br>
              <a:rPr lang="it-IT" b="1" dirty="0" smtClean="0"/>
            </a:br>
            <a:r>
              <a:rPr lang="it-IT" b="1" dirty="0" smtClean="0"/>
              <a:t> Trifasico</a:t>
            </a:r>
            <a:endParaRPr lang="it-IT" b="1" dirty="0"/>
          </a:p>
        </p:txBody>
      </p:sp>
      <p:sp>
        <p:nvSpPr>
          <p:cNvPr id="5" name="Segnaposto contenuto 4"/>
          <p:cNvSpPr>
            <a:spLocks noGrp="1"/>
          </p:cNvSpPr>
          <p:nvPr>
            <p:ph idx="1"/>
          </p:nvPr>
        </p:nvSpPr>
        <p:spPr>
          <a:xfrm>
            <a:off x="848902" y="3690297"/>
            <a:ext cx="7380877" cy="2221028"/>
          </a:xfrm>
        </p:spPr>
        <p:txBody>
          <a:bodyPr/>
          <a:lstStyle/>
          <a:p>
            <a:r>
              <a:rPr lang="it-IT" sz="2400" dirty="0"/>
              <a:t>È caratterizzato da uno sfasamento degli avvolgimenti </a:t>
            </a:r>
            <a:r>
              <a:rPr lang="it-IT" sz="2400" dirty="0" err="1"/>
              <a:t>statorici</a:t>
            </a:r>
            <a:r>
              <a:rPr lang="it-IT" sz="2400" dirty="0"/>
              <a:t> di 120°per generare un campo rotante.</a:t>
            </a:r>
          </a:p>
          <a:p>
            <a:r>
              <a:rPr lang="it-IT" sz="2400" dirty="0"/>
              <a:t>Il rotore è composto da un pesante avvolgimento in corto circuito a cui si concatena il campo magnetico e genera una </a:t>
            </a:r>
            <a:r>
              <a:rPr lang="it-IT" sz="2400" dirty="0" err="1"/>
              <a:t>f.e.m</a:t>
            </a:r>
            <a:r>
              <a:rPr lang="it-IT" sz="2400" dirty="0"/>
              <a:t> opposta a quella dello statore</a:t>
            </a: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7555" y="620052"/>
            <a:ext cx="4114754" cy="307024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1998741259"/>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751680" y="325789"/>
            <a:ext cx="7574400" cy="1143480"/>
          </a:xfrm>
        </p:spPr>
        <p:txBody>
          <a:bodyPr/>
          <a:lstStyle/>
          <a:p>
            <a:r>
              <a:rPr lang="it-IT" b="1" dirty="0" smtClean="0"/>
              <a:t>Motore passo - </a:t>
            </a:r>
            <a:r>
              <a:rPr lang="it-IT" b="1" dirty="0" err="1" smtClean="0"/>
              <a:t>passo</a:t>
            </a:r>
            <a:endParaRPr lang="it-IT" b="1" dirty="0"/>
          </a:p>
        </p:txBody>
      </p:sp>
      <p:sp>
        <p:nvSpPr>
          <p:cNvPr id="6" name="Rettangolo 5"/>
          <p:cNvSpPr/>
          <p:nvPr/>
        </p:nvSpPr>
        <p:spPr>
          <a:xfrm>
            <a:off x="611560" y="3570202"/>
            <a:ext cx="7848872" cy="2163054"/>
          </a:xfrm>
          <a:prstGeom prst="rect">
            <a:avLst/>
          </a:prstGeom>
          <a:solidFill>
            <a:srgbClr val="1E1C11">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4"/>
          <p:cNvSpPr>
            <a:spLocks noGrp="1"/>
          </p:cNvSpPr>
          <p:nvPr>
            <p:ph idx="1"/>
          </p:nvPr>
        </p:nvSpPr>
        <p:spPr>
          <a:xfrm>
            <a:off x="816480" y="3690297"/>
            <a:ext cx="7509600" cy="2186960"/>
          </a:xfrm>
        </p:spPr>
        <p:txBody>
          <a:bodyPr>
            <a:normAutofit lnSpcReduction="10000"/>
          </a:bodyPr>
          <a:lstStyle/>
          <a:p>
            <a:r>
              <a:rPr lang="it-IT" sz="2400" dirty="0"/>
              <a:t>Questo tipo di motore è il migliore per tutte quelle applicazioni a corrente continua che richiedono precisione e piccoli spostamenti. Generalmente è composto da </a:t>
            </a:r>
            <a:r>
              <a:rPr lang="it-IT" sz="2400" dirty="0" err="1"/>
              <a:t>piu</a:t>
            </a:r>
            <a:r>
              <a:rPr lang="it-IT" sz="2400" dirty="0"/>
              <a:t> elettromagneti che elettrizzati mettono in moto l’albero motore per compiere sequenze di spostamenti </a:t>
            </a:r>
            <a:r>
              <a:rPr lang="it-IT" sz="2400" dirty="0" smtClean="0"/>
              <a:t>piccoli </a:t>
            </a:r>
            <a:r>
              <a:rPr lang="it-IT" sz="2400" dirty="0"/>
              <a:t>e brevi.</a:t>
            </a: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20960" y="1225569"/>
            <a:ext cx="2861436" cy="234463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851761783"/>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751680" y="325789"/>
            <a:ext cx="7574400" cy="1143480"/>
          </a:xfrm>
        </p:spPr>
        <p:txBody>
          <a:bodyPr/>
          <a:lstStyle/>
          <a:p>
            <a:r>
              <a:rPr lang="it-IT" b="1" dirty="0" smtClean="0"/>
              <a:t>Motore passo - </a:t>
            </a:r>
            <a:r>
              <a:rPr lang="it-IT" b="1" dirty="0" err="1" smtClean="0"/>
              <a:t>passo</a:t>
            </a:r>
            <a:endParaRPr lang="it-IT" b="1" dirty="0"/>
          </a:p>
        </p:txBody>
      </p:sp>
      <p:sp>
        <p:nvSpPr>
          <p:cNvPr id="6" name="Rettangolo 5"/>
          <p:cNvSpPr/>
          <p:nvPr/>
        </p:nvSpPr>
        <p:spPr>
          <a:xfrm>
            <a:off x="611560" y="3570202"/>
            <a:ext cx="7848872" cy="2163054"/>
          </a:xfrm>
          <a:prstGeom prst="rect">
            <a:avLst/>
          </a:prstGeom>
          <a:solidFill>
            <a:srgbClr val="1E1C11">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4"/>
          <p:cNvSpPr>
            <a:spLocks noGrp="1"/>
          </p:cNvSpPr>
          <p:nvPr>
            <p:ph idx="1"/>
          </p:nvPr>
        </p:nvSpPr>
        <p:spPr>
          <a:xfrm>
            <a:off x="816480" y="3690297"/>
            <a:ext cx="7509600" cy="2186960"/>
          </a:xfrm>
        </p:spPr>
        <p:txBody>
          <a:bodyPr>
            <a:normAutofit lnSpcReduction="10000"/>
          </a:bodyPr>
          <a:lstStyle/>
          <a:p>
            <a:r>
              <a:rPr lang="it-IT" sz="2400" dirty="0"/>
              <a:t>Questo tipo di motore è il migliore per tutte quelle applicazioni a corrente continua che richiedono precisione e piccoli spostamenti. Generalmente è composto da </a:t>
            </a:r>
            <a:r>
              <a:rPr lang="it-IT" sz="2400" dirty="0" smtClean="0"/>
              <a:t>più </a:t>
            </a:r>
            <a:r>
              <a:rPr lang="it-IT" sz="2400" dirty="0"/>
              <a:t>elettromagneti che elettrizzati mettono in moto l’albero per compiere sequenze di spostamenti </a:t>
            </a:r>
            <a:r>
              <a:rPr lang="it-IT" sz="2400" dirty="0" smtClean="0"/>
              <a:t>piccoli e  </a:t>
            </a:r>
            <a:r>
              <a:rPr lang="it-IT" sz="2400" dirty="0"/>
              <a:t>brevi.</a:t>
            </a: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20960" y="1225569"/>
            <a:ext cx="2861437" cy="233407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46628092"/>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751680" y="325789"/>
            <a:ext cx="7574400" cy="1143480"/>
          </a:xfrm>
        </p:spPr>
        <p:txBody>
          <a:bodyPr/>
          <a:lstStyle/>
          <a:p>
            <a:r>
              <a:rPr lang="it-IT" b="1" dirty="0" smtClean="0"/>
              <a:t>Motore passo - </a:t>
            </a:r>
            <a:r>
              <a:rPr lang="it-IT" b="1" dirty="0" err="1" smtClean="0"/>
              <a:t>passo</a:t>
            </a:r>
            <a:endParaRPr lang="it-IT" b="1" dirty="0"/>
          </a:p>
        </p:txBody>
      </p:sp>
      <p:sp>
        <p:nvSpPr>
          <p:cNvPr id="6" name="Rettangolo 5"/>
          <p:cNvSpPr/>
          <p:nvPr/>
        </p:nvSpPr>
        <p:spPr>
          <a:xfrm>
            <a:off x="611560" y="3570202"/>
            <a:ext cx="7848872" cy="2163054"/>
          </a:xfrm>
          <a:prstGeom prst="rect">
            <a:avLst/>
          </a:prstGeom>
          <a:solidFill>
            <a:srgbClr val="1E1C11">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4"/>
          <p:cNvSpPr>
            <a:spLocks noGrp="1"/>
          </p:cNvSpPr>
          <p:nvPr>
            <p:ph idx="1"/>
          </p:nvPr>
        </p:nvSpPr>
        <p:spPr>
          <a:xfrm>
            <a:off x="816480" y="3690297"/>
            <a:ext cx="7509600" cy="2186960"/>
          </a:xfrm>
        </p:spPr>
        <p:txBody>
          <a:bodyPr>
            <a:normAutofit lnSpcReduction="10000"/>
          </a:bodyPr>
          <a:lstStyle/>
          <a:p>
            <a:r>
              <a:rPr lang="it-IT" sz="2400" dirty="0"/>
              <a:t>Questo tipo di motore è il migliore per tutte quelle applicazioni a corrente continua che richiedono precisione e piccoli spostamenti. Generalmente è composto da </a:t>
            </a:r>
            <a:r>
              <a:rPr lang="it-IT" sz="2400" dirty="0" smtClean="0"/>
              <a:t>più </a:t>
            </a:r>
            <a:r>
              <a:rPr lang="it-IT" sz="2400" dirty="0"/>
              <a:t>elettromagneti che elettrizzati mettono in moto l’albero per compiere sequenze di spostamenti </a:t>
            </a:r>
            <a:r>
              <a:rPr lang="it-IT" sz="2400" dirty="0" smtClean="0"/>
              <a:t>piccoli e </a:t>
            </a:r>
            <a:r>
              <a:rPr lang="it-IT" sz="2400" dirty="0"/>
              <a:t>brevi.</a:t>
            </a: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20960" y="1225569"/>
            <a:ext cx="2854777" cy="233407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745226882"/>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751680" y="325789"/>
            <a:ext cx="7574400" cy="1143480"/>
          </a:xfrm>
        </p:spPr>
        <p:txBody>
          <a:bodyPr/>
          <a:lstStyle/>
          <a:p>
            <a:r>
              <a:rPr lang="it-IT" b="1" dirty="0" smtClean="0"/>
              <a:t>Motore passo - </a:t>
            </a:r>
            <a:r>
              <a:rPr lang="it-IT" b="1" dirty="0" err="1" smtClean="0"/>
              <a:t>passo</a:t>
            </a:r>
            <a:endParaRPr lang="it-IT" b="1" dirty="0"/>
          </a:p>
        </p:txBody>
      </p:sp>
      <p:sp>
        <p:nvSpPr>
          <p:cNvPr id="6" name="Rettangolo 5"/>
          <p:cNvSpPr/>
          <p:nvPr/>
        </p:nvSpPr>
        <p:spPr>
          <a:xfrm>
            <a:off x="611560" y="3570202"/>
            <a:ext cx="7848872" cy="2163054"/>
          </a:xfrm>
          <a:prstGeom prst="rect">
            <a:avLst/>
          </a:prstGeom>
          <a:solidFill>
            <a:srgbClr val="1E1C11">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4"/>
          <p:cNvSpPr>
            <a:spLocks noGrp="1"/>
          </p:cNvSpPr>
          <p:nvPr>
            <p:ph idx="1"/>
          </p:nvPr>
        </p:nvSpPr>
        <p:spPr>
          <a:xfrm>
            <a:off x="816480" y="3690297"/>
            <a:ext cx="7509600" cy="2186960"/>
          </a:xfrm>
        </p:spPr>
        <p:txBody>
          <a:bodyPr>
            <a:normAutofit lnSpcReduction="10000"/>
          </a:bodyPr>
          <a:lstStyle/>
          <a:p>
            <a:r>
              <a:rPr lang="it-IT" sz="2400" dirty="0"/>
              <a:t>Questo tipo di motore è il migliore per tutte quelle applicazioni a corrente continua che richiedono precisione e piccoli spostamenti. Generalmente è composto da </a:t>
            </a:r>
            <a:r>
              <a:rPr lang="it-IT" sz="2400" dirty="0" smtClean="0"/>
              <a:t>più </a:t>
            </a:r>
            <a:r>
              <a:rPr lang="it-IT" sz="2400" dirty="0"/>
              <a:t>elettromagneti che elettrizzati mettono in moto l’albero per compiere sequenze di spostamenti </a:t>
            </a:r>
            <a:r>
              <a:rPr lang="it-IT" sz="2400" dirty="0" smtClean="0"/>
              <a:t>piccoli </a:t>
            </a:r>
            <a:r>
              <a:rPr lang="it-IT" sz="2400" dirty="0"/>
              <a:t>e brevi.</a:t>
            </a: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20960" y="1225569"/>
            <a:ext cx="2861436" cy="233407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1493039790"/>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2492896"/>
            <a:ext cx="7772400" cy="1470025"/>
          </a:xfrm>
        </p:spPr>
        <p:txBody>
          <a:bodyPr>
            <a:noAutofit/>
          </a:bodyPr>
          <a:lstStyle/>
          <a:p>
            <a:r>
              <a:rPr lang="it-IT" sz="7200" b="1" dirty="0" smtClean="0">
                <a:solidFill>
                  <a:schemeClr val="bg1"/>
                </a:solidFill>
                <a:latin typeface="Trebuchet MS" pitchFamily="34" charset="0"/>
              </a:rPr>
              <a:t>Semiconduttori </a:t>
            </a:r>
            <a:br>
              <a:rPr lang="it-IT" sz="7200" b="1" dirty="0" smtClean="0">
                <a:solidFill>
                  <a:schemeClr val="bg1"/>
                </a:solidFill>
                <a:latin typeface="Trebuchet MS" pitchFamily="34" charset="0"/>
              </a:rPr>
            </a:br>
            <a:r>
              <a:rPr lang="it-IT" sz="7200" b="1" dirty="0" smtClean="0">
                <a:solidFill>
                  <a:schemeClr val="bg1"/>
                </a:solidFill>
                <a:latin typeface="Trebuchet MS" pitchFamily="34" charset="0"/>
              </a:rPr>
              <a:t>e diodi</a:t>
            </a:r>
            <a:endParaRPr lang="it-IT" sz="7200" b="1" dirty="0">
              <a:solidFill>
                <a:schemeClr val="bg1"/>
              </a:solidFill>
              <a:latin typeface="Trebuchet MS" pitchFamily="34" charset="0"/>
            </a:endParaRPr>
          </a:p>
        </p:txBody>
      </p:sp>
    </p:spTree>
    <p:extLst>
      <p:ext uri="{BB962C8B-B14F-4D97-AF65-F5344CB8AC3E}">
        <p14:creationId xmlns:p14="http://schemas.microsoft.com/office/powerpoint/2010/main" xmlns="" val="3166506365"/>
      </p:ext>
    </p:extLst>
  </p:cSld>
  <p:clrMapOvr>
    <a:masterClrMapping/>
  </p:clrMapOvr>
  <p:transition>
    <p:newsfla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tangolo 14"/>
          <p:cNvSpPr/>
          <p:nvPr/>
        </p:nvSpPr>
        <p:spPr>
          <a:xfrm>
            <a:off x="4860032" y="1412776"/>
            <a:ext cx="3888432" cy="3312368"/>
          </a:xfrm>
          <a:prstGeom prst="rect">
            <a:avLst/>
          </a:prstGeom>
          <a:solidFill>
            <a:srgbClr val="17375E">
              <a:alpha val="7215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14" name="Rettangolo 13"/>
          <p:cNvSpPr/>
          <p:nvPr/>
        </p:nvSpPr>
        <p:spPr>
          <a:xfrm>
            <a:off x="323528" y="1412776"/>
            <a:ext cx="4104456" cy="3312368"/>
          </a:xfrm>
          <a:prstGeom prst="rect">
            <a:avLst/>
          </a:prstGeom>
          <a:solidFill>
            <a:schemeClr val="tx2">
              <a:lumMod val="75000"/>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9" name="Titolo 8"/>
          <p:cNvSpPr>
            <a:spLocks noGrp="1"/>
          </p:cNvSpPr>
          <p:nvPr>
            <p:ph type="title"/>
          </p:nvPr>
        </p:nvSpPr>
        <p:spPr/>
        <p:txBody>
          <a:bodyPr>
            <a:normAutofit/>
          </a:bodyPr>
          <a:lstStyle/>
          <a:p>
            <a:r>
              <a:rPr lang="it-IT" b="1" dirty="0" smtClean="0">
                <a:solidFill>
                  <a:schemeClr val="bg1"/>
                </a:solidFill>
                <a:latin typeface="Trebuchet MS" pitchFamily="34" charset="0"/>
              </a:rPr>
              <a:t>Conduttori e isolanti</a:t>
            </a:r>
            <a:endParaRPr lang="it-IT" b="1" dirty="0">
              <a:solidFill>
                <a:schemeClr val="bg1"/>
              </a:solidFill>
              <a:latin typeface="Trebuchet MS" pitchFamily="34" charset="0"/>
            </a:endParaRPr>
          </a:p>
        </p:txBody>
      </p:sp>
      <p:sp>
        <p:nvSpPr>
          <p:cNvPr id="11" name="Segnaposto contenuto 10"/>
          <p:cNvSpPr>
            <a:spLocks noGrp="1"/>
          </p:cNvSpPr>
          <p:nvPr>
            <p:ph sz="half" idx="2"/>
          </p:nvPr>
        </p:nvSpPr>
        <p:spPr>
          <a:xfrm>
            <a:off x="323528" y="1412776"/>
            <a:ext cx="4256212" cy="3600400"/>
          </a:xfrm>
        </p:spPr>
        <p:txBody>
          <a:bodyPr>
            <a:normAutofit lnSpcReduction="10000"/>
          </a:bodyPr>
          <a:lstStyle/>
          <a:p>
            <a:r>
              <a:rPr lang="it-IT" sz="2600" dirty="0" smtClean="0">
                <a:cs typeface="Estrangelo Edessa" pitchFamily="66" charset="0"/>
              </a:rPr>
              <a:t>Un </a:t>
            </a:r>
            <a:r>
              <a:rPr lang="it-IT" sz="2600" b="1" dirty="0" smtClean="0">
                <a:solidFill>
                  <a:srgbClr val="FFFF00"/>
                </a:solidFill>
                <a:cs typeface="Estrangelo Edessa" pitchFamily="66" charset="0"/>
              </a:rPr>
              <a:t>conduttore</a:t>
            </a:r>
            <a:r>
              <a:rPr lang="it-IT" sz="2600" dirty="0" smtClean="0">
                <a:cs typeface="Estrangelo Edessa" pitchFamily="66" charset="0"/>
              </a:rPr>
              <a:t> è un elemento fisico in cui gli elettroni nell’orbitale di </a:t>
            </a:r>
            <a:r>
              <a:rPr lang="it-IT" sz="2600" dirty="0" smtClean="0">
                <a:cs typeface="Estrangelo Edessa" pitchFamily="66" charset="0"/>
              </a:rPr>
              <a:t>conduzione</a:t>
            </a:r>
            <a:r>
              <a:rPr lang="it-IT" sz="2600" dirty="0" smtClean="0">
                <a:cs typeface="Estrangelo Edessa" pitchFamily="66" charset="0"/>
              </a:rPr>
              <a:t> </a:t>
            </a:r>
            <a:r>
              <a:rPr lang="it-IT" sz="2600" dirty="0" smtClean="0">
                <a:cs typeface="Estrangelo Edessa" pitchFamily="66" charset="0"/>
              </a:rPr>
              <a:t>si muovono liberi, per cui è in grado di far scorrere una corrente elettrica al suo interno con facilità. Hanno quindi bassa resistività.</a:t>
            </a:r>
            <a:endParaRPr lang="it-IT" sz="2600" dirty="0">
              <a:cs typeface="Estrangelo Edessa" pitchFamily="66" charset="0"/>
            </a:endParaRPr>
          </a:p>
        </p:txBody>
      </p:sp>
      <p:sp>
        <p:nvSpPr>
          <p:cNvPr id="13" name="Segnaposto contenuto 12"/>
          <p:cNvSpPr>
            <a:spLocks noGrp="1"/>
          </p:cNvSpPr>
          <p:nvPr>
            <p:ph sz="quarter" idx="4"/>
          </p:nvPr>
        </p:nvSpPr>
        <p:spPr>
          <a:xfrm>
            <a:off x="4860032" y="1412776"/>
            <a:ext cx="3753743" cy="3600400"/>
          </a:xfrm>
        </p:spPr>
        <p:txBody>
          <a:bodyPr/>
          <a:lstStyle/>
          <a:p>
            <a:r>
              <a:rPr lang="it-IT" sz="2600" dirty="0" smtClean="0"/>
              <a:t>Un </a:t>
            </a:r>
            <a:r>
              <a:rPr lang="it-IT" sz="2600" b="1" dirty="0" smtClean="0">
                <a:solidFill>
                  <a:srgbClr val="FFFF00"/>
                </a:solidFill>
              </a:rPr>
              <a:t>isolante</a:t>
            </a:r>
            <a:r>
              <a:rPr lang="it-IT" sz="2600" dirty="0" smtClean="0"/>
              <a:t>, invece, è un elemento con bassa conducibilità perché gli elettroni hanno bisogno di molta energia per arrivare alla banda di conduzione.</a:t>
            </a:r>
            <a:endParaRPr lang="it-IT" sz="2600" dirty="0"/>
          </a:p>
        </p:txBody>
      </p:sp>
      <p:pic>
        <p:nvPicPr>
          <p:cNvPr id="19" name="Immagine 18" descr="metal.gif"/>
          <p:cNvPicPr>
            <a:picLocks noChangeAspect="1"/>
          </p:cNvPicPr>
          <p:nvPr/>
        </p:nvPicPr>
        <p:blipFill>
          <a:blip r:embed="rId2" cstate="print"/>
          <a:stretch>
            <a:fillRect/>
          </a:stretch>
        </p:blipFill>
        <p:spPr>
          <a:xfrm>
            <a:off x="1547664" y="5013176"/>
            <a:ext cx="5911517" cy="1440160"/>
          </a:xfrm>
          <a:prstGeom prst="rect">
            <a:avLst/>
          </a:prstGeom>
        </p:spPr>
      </p:pic>
    </p:spTree>
    <p:extLst>
      <p:ext uri="{BB962C8B-B14F-4D97-AF65-F5344CB8AC3E}">
        <p14:creationId xmlns:p14="http://schemas.microsoft.com/office/powerpoint/2010/main" xmlns="" val="1283833887"/>
      </p:ext>
    </p:extLst>
  </p:cSld>
  <p:clrMapOvr>
    <a:masterClrMapping/>
  </p:clrMapOvr>
  <p:transition>
    <p:newsfla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395536" y="1340768"/>
            <a:ext cx="8136904" cy="2016224"/>
          </a:xfrm>
          <a:prstGeom prst="rect">
            <a:avLst/>
          </a:prstGeom>
          <a:solidFill>
            <a:srgbClr val="254061">
              <a:alpha val="7215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2" name="Titolo 1"/>
          <p:cNvSpPr>
            <a:spLocks noGrp="1"/>
          </p:cNvSpPr>
          <p:nvPr>
            <p:ph type="title"/>
          </p:nvPr>
        </p:nvSpPr>
        <p:spPr>
          <a:xfrm>
            <a:off x="457200" y="273050"/>
            <a:ext cx="8291264" cy="995710"/>
          </a:xfrm>
        </p:spPr>
        <p:txBody>
          <a:bodyPr>
            <a:normAutofit/>
          </a:bodyPr>
          <a:lstStyle/>
          <a:p>
            <a:pPr algn="ctr"/>
            <a:r>
              <a:rPr lang="it-IT" sz="4000" b="1" dirty="0" smtClean="0">
                <a:solidFill>
                  <a:schemeClr val="bg1"/>
                </a:solidFill>
                <a:latin typeface="Trebuchet MS" pitchFamily="34" charset="0"/>
              </a:rPr>
              <a:t>Che cosa è un semiconduttore?</a:t>
            </a:r>
            <a:endParaRPr lang="it-IT" sz="4000" dirty="0"/>
          </a:p>
        </p:txBody>
      </p:sp>
      <p:sp>
        <p:nvSpPr>
          <p:cNvPr id="8" name="Segnaposto testo 7"/>
          <p:cNvSpPr>
            <a:spLocks noGrp="1"/>
          </p:cNvSpPr>
          <p:nvPr>
            <p:ph type="body" sz="half" idx="2"/>
          </p:nvPr>
        </p:nvSpPr>
        <p:spPr>
          <a:xfrm>
            <a:off x="457200" y="1435100"/>
            <a:ext cx="8003232" cy="1921891"/>
          </a:xfrm>
        </p:spPr>
        <p:txBody>
          <a:bodyPr>
            <a:normAutofit/>
          </a:bodyPr>
          <a:lstStyle/>
          <a:p>
            <a:r>
              <a:rPr lang="it-IT" sz="2400" dirty="0" smtClean="0">
                <a:cs typeface="Estrangelo Edessa" pitchFamily="66" charset="0"/>
              </a:rPr>
              <a:t>Un </a:t>
            </a:r>
            <a:r>
              <a:rPr lang="it-IT" sz="2400" b="1" dirty="0" smtClean="0">
                <a:solidFill>
                  <a:srgbClr val="FFFF00"/>
                </a:solidFill>
                <a:cs typeface="Estrangelo Edessa" pitchFamily="66" charset="0"/>
              </a:rPr>
              <a:t>semiconduttore</a:t>
            </a:r>
            <a:r>
              <a:rPr lang="it-IT" sz="2400" dirty="0" smtClean="0">
                <a:cs typeface="Estrangelo Edessa" pitchFamily="66" charset="0"/>
              </a:rPr>
              <a:t> è un elemento con resistività intermedia  tra i conduttori e gli isolanti</a:t>
            </a:r>
            <a:r>
              <a:rPr lang="it-IT" dirty="0" smtClean="0"/>
              <a:t>.  </a:t>
            </a:r>
            <a:r>
              <a:rPr lang="it-IT" sz="2400" dirty="0" smtClean="0">
                <a:cs typeface="Estrangelo Edessa" pitchFamily="66" charset="0"/>
              </a:rPr>
              <a:t>La banda di valenza è abbastanza vicina alla banda di conduzione e per superare il band-gap basta fornire una piccola quantità di energia o modificare la struttura dell’elemento.</a:t>
            </a:r>
            <a:endParaRPr lang="it-IT" dirty="0"/>
          </a:p>
        </p:txBody>
      </p:sp>
      <p:pic>
        <p:nvPicPr>
          <p:cNvPr id="11" name="Segnaposto contenuto 10" descr="360px-Struttura_elettronica_a_bande-Metallo_Semiconduttore_Isalante-.png"/>
          <p:cNvPicPr>
            <a:picLocks noGrp="1" noChangeAspect="1"/>
          </p:cNvPicPr>
          <p:nvPr>
            <p:ph idx="1"/>
          </p:nvPr>
        </p:nvPicPr>
        <p:blipFill>
          <a:blip r:embed="rId2" cstate="print"/>
          <a:stretch>
            <a:fillRect/>
          </a:stretch>
        </p:blipFill>
        <p:spPr>
          <a:xfrm>
            <a:off x="1115616" y="3573016"/>
            <a:ext cx="6784090" cy="2977461"/>
          </a:xfrm>
        </p:spPr>
      </p:pic>
    </p:spTree>
    <p:extLst>
      <p:ext uri="{BB962C8B-B14F-4D97-AF65-F5344CB8AC3E}">
        <p14:creationId xmlns:p14="http://schemas.microsoft.com/office/powerpoint/2010/main" xmlns="" val="982485480"/>
      </p:ext>
    </p:extLst>
  </p:cSld>
  <p:clrMapOvr>
    <a:masterClrMapping/>
  </p:clrMapOvr>
  <p:transition>
    <p:newsfla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ttangolo 23"/>
          <p:cNvSpPr/>
          <p:nvPr/>
        </p:nvSpPr>
        <p:spPr>
          <a:xfrm>
            <a:off x="179512" y="1340768"/>
            <a:ext cx="8712968" cy="4824536"/>
          </a:xfrm>
          <a:prstGeom prst="rect">
            <a:avLst/>
          </a:prstGeom>
          <a:solidFill>
            <a:schemeClr val="tx2">
              <a:lumMod val="75000"/>
              <a:alpha val="72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1F497D">
                  <a:lumMod val="75000"/>
                </a:srgbClr>
              </a:solidFill>
            </a:endParaRPr>
          </a:p>
        </p:txBody>
      </p:sp>
      <p:sp>
        <p:nvSpPr>
          <p:cNvPr id="7" name="Titolo 6"/>
          <p:cNvSpPr>
            <a:spLocks noGrp="1"/>
          </p:cNvSpPr>
          <p:nvPr>
            <p:ph type="title"/>
          </p:nvPr>
        </p:nvSpPr>
        <p:spPr/>
        <p:txBody>
          <a:bodyPr/>
          <a:lstStyle/>
          <a:p>
            <a:r>
              <a:rPr lang="it-IT" b="1" dirty="0" smtClean="0"/>
              <a:t>Comportamento anomalo</a:t>
            </a:r>
            <a:endParaRPr lang="it-IT" b="1" dirty="0"/>
          </a:p>
        </p:txBody>
      </p:sp>
      <p:sp>
        <p:nvSpPr>
          <p:cNvPr id="9" name="Segnaposto contenuto 8"/>
          <p:cNvSpPr>
            <a:spLocks noGrp="1"/>
          </p:cNvSpPr>
          <p:nvPr>
            <p:ph sz="half" idx="2"/>
          </p:nvPr>
        </p:nvSpPr>
        <p:spPr>
          <a:xfrm>
            <a:off x="323528" y="1556792"/>
            <a:ext cx="4392488" cy="4569371"/>
          </a:xfrm>
        </p:spPr>
        <p:txBody>
          <a:bodyPr/>
          <a:lstStyle/>
          <a:p>
            <a:pPr marL="0" indent="0"/>
            <a:r>
              <a:rPr lang="it-IT" dirty="0" smtClean="0">
                <a:cs typeface="Estrangelo Edessa" pitchFamily="66" charset="0"/>
              </a:rPr>
              <a:t>Nel 1883 </a:t>
            </a:r>
            <a:r>
              <a:rPr lang="it-IT" b="1" dirty="0" smtClean="0">
                <a:solidFill>
                  <a:srgbClr val="FFFF00"/>
                </a:solidFill>
                <a:cs typeface="Estrangelo Edessa" pitchFamily="66" charset="0"/>
              </a:rPr>
              <a:t>Faraday</a:t>
            </a:r>
            <a:r>
              <a:rPr lang="it-IT" dirty="0" smtClean="0">
                <a:cs typeface="Estrangelo Edessa" pitchFamily="66" charset="0"/>
              </a:rPr>
              <a:t> scoprì un’anomalia nel comportamento dei semiconduttori: la loro resistività diminuisce all’aumentare della temperatura al contrario dei conduttori.</a:t>
            </a:r>
          </a:p>
          <a:p>
            <a:pPr marL="0" indent="0">
              <a:buNone/>
            </a:pPr>
            <a:r>
              <a:rPr lang="it-IT" dirty="0" smtClean="0">
                <a:cs typeface="Estrangelo Edessa" pitchFamily="66" charset="0"/>
              </a:rPr>
              <a:t>Perché?</a:t>
            </a:r>
          </a:p>
          <a:p>
            <a:pPr marL="0" indent="0"/>
            <a:r>
              <a:rPr lang="it-IT" dirty="0" smtClean="0">
                <a:cs typeface="Estrangelo Edessa" pitchFamily="66" charset="0"/>
              </a:rPr>
              <a:t>L’energia termica permette agli elettroni di legame di liberarsi e passare nella banda di conduzione.</a:t>
            </a:r>
            <a:endParaRPr lang="it-IT" dirty="0">
              <a:cs typeface="Estrangelo Edessa" pitchFamily="66" charset="0"/>
            </a:endParaRPr>
          </a:p>
        </p:txBody>
      </p:sp>
      <p:cxnSp>
        <p:nvCxnSpPr>
          <p:cNvPr id="15" name="Connettore 2 14"/>
          <p:cNvCxnSpPr/>
          <p:nvPr/>
        </p:nvCxnSpPr>
        <p:spPr>
          <a:xfrm flipH="1" flipV="1">
            <a:off x="5580112" y="1700808"/>
            <a:ext cx="0" cy="3240360"/>
          </a:xfrm>
          <a:prstGeom prst="straightConnector1">
            <a:avLst/>
          </a:prstGeom>
          <a:ln w="3492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7" name="Connettore 2 16"/>
          <p:cNvCxnSpPr/>
          <p:nvPr/>
        </p:nvCxnSpPr>
        <p:spPr>
          <a:xfrm>
            <a:off x="5580112" y="4941168"/>
            <a:ext cx="3096344" cy="0"/>
          </a:xfrm>
          <a:prstGeom prst="straightConnector1">
            <a:avLst/>
          </a:prstGeom>
          <a:ln w="3492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ttore 1 19"/>
          <p:cNvCxnSpPr/>
          <p:nvPr/>
        </p:nvCxnSpPr>
        <p:spPr>
          <a:xfrm flipV="1">
            <a:off x="5558298" y="3524525"/>
            <a:ext cx="2805042" cy="1416643"/>
          </a:xfrm>
          <a:prstGeom prst="line">
            <a:avLst/>
          </a:prstGeom>
          <a:ln w="34925">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CasellaDiTesto 21"/>
          <p:cNvSpPr txBox="1"/>
          <p:nvPr/>
        </p:nvSpPr>
        <p:spPr>
          <a:xfrm>
            <a:off x="6084168" y="5157192"/>
            <a:ext cx="2016224" cy="461665"/>
          </a:xfrm>
          <a:prstGeom prst="rect">
            <a:avLst/>
          </a:prstGeom>
          <a:noFill/>
        </p:spPr>
        <p:txBody>
          <a:bodyPr wrap="square" rtlCol="0">
            <a:spAutoFit/>
          </a:bodyPr>
          <a:lstStyle/>
          <a:p>
            <a:r>
              <a:rPr lang="it-IT" sz="2400" b="1" dirty="0">
                <a:solidFill>
                  <a:srgbClr val="FFFFFF"/>
                </a:solidFill>
              </a:rPr>
              <a:t>temperatura</a:t>
            </a:r>
          </a:p>
        </p:txBody>
      </p:sp>
      <p:sp>
        <p:nvSpPr>
          <p:cNvPr id="23" name="CasellaDiTesto 22"/>
          <p:cNvSpPr txBox="1"/>
          <p:nvPr/>
        </p:nvSpPr>
        <p:spPr>
          <a:xfrm>
            <a:off x="4932040" y="2276872"/>
            <a:ext cx="923330" cy="2016224"/>
          </a:xfrm>
          <a:prstGeom prst="rect">
            <a:avLst/>
          </a:prstGeom>
          <a:noFill/>
        </p:spPr>
        <p:txBody>
          <a:bodyPr vert="vert270" wrap="square" rtlCol="0">
            <a:spAutoFit/>
          </a:bodyPr>
          <a:lstStyle/>
          <a:p>
            <a:r>
              <a:rPr lang="it-IT" sz="2400" b="1" dirty="0">
                <a:solidFill>
                  <a:srgbClr val="FFFFFF"/>
                </a:solidFill>
              </a:rPr>
              <a:t>Resistività</a:t>
            </a:r>
          </a:p>
          <a:p>
            <a:endParaRPr lang="it-IT" sz="2400" b="1" dirty="0">
              <a:solidFill>
                <a:srgbClr val="FFFFFF"/>
              </a:solidFill>
            </a:endParaRPr>
          </a:p>
        </p:txBody>
      </p:sp>
      <p:sp>
        <p:nvSpPr>
          <p:cNvPr id="11" name="Figura a mano libera 10"/>
          <p:cNvSpPr/>
          <p:nvPr/>
        </p:nvSpPr>
        <p:spPr>
          <a:xfrm>
            <a:off x="5558298" y="2533594"/>
            <a:ext cx="2875936" cy="1238865"/>
          </a:xfrm>
          <a:custGeom>
            <a:avLst/>
            <a:gdLst>
              <a:gd name="connsiteX0" fmla="*/ 0 w 2875936"/>
              <a:gd name="connsiteY0" fmla="*/ 0 h 1238865"/>
              <a:gd name="connsiteX1" fmla="*/ 1843549 w 2875936"/>
              <a:gd name="connsiteY1" fmla="*/ 1120878 h 1238865"/>
              <a:gd name="connsiteX2" fmla="*/ 2875936 w 2875936"/>
              <a:gd name="connsiteY2" fmla="*/ 707923 h 1238865"/>
            </a:gdLst>
            <a:ahLst/>
            <a:cxnLst>
              <a:cxn ang="0">
                <a:pos x="connsiteX0" y="connsiteY0"/>
              </a:cxn>
              <a:cxn ang="0">
                <a:pos x="connsiteX1" y="connsiteY1"/>
              </a:cxn>
              <a:cxn ang="0">
                <a:pos x="connsiteX2" y="connsiteY2"/>
              </a:cxn>
            </a:cxnLst>
            <a:rect l="l" t="t" r="r" b="b"/>
            <a:pathLst>
              <a:path w="2875936" h="1238865">
                <a:moveTo>
                  <a:pt x="0" y="0"/>
                </a:moveTo>
                <a:cubicBezTo>
                  <a:pt x="682113" y="501445"/>
                  <a:pt x="1364226" y="1002891"/>
                  <a:pt x="1843549" y="1120878"/>
                </a:cubicBezTo>
                <a:cubicBezTo>
                  <a:pt x="2322872" y="1238865"/>
                  <a:pt x="2599404" y="973394"/>
                  <a:pt x="2875936" y="707923"/>
                </a:cubicBezTo>
              </a:path>
            </a:pathLst>
          </a:custGeom>
          <a:ln w="3492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solidFill>
                <a:srgbClr val="FFFFFF"/>
              </a:solidFill>
            </a:endParaRPr>
          </a:p>
        </p:txBody>
      </p:sp>
      <p:sp>
        <p:nvSpPr>
          <p:cNvPr id="12" name="CasellaDiTesto 11"/>
          <p:cNvSpPr txBox="1"/>
          <p:nvPr/>
        </p:nvSpPr>
        <p:spPr>
          <a:xfrm rot="19991309">
            <a:off x="5743438" y="3949294"/>
            <a:ext cx="1368152" cy="400110"/>
          </a:xfrm>
          <a:prstGeom prst="rect">
            <a:avLst/>
          </a:prstGeom>
          <a:noFill/>
        </p:spPr>
        <p:txBody>
          <a:bodyPr wrap="square" rtlCol="0">
            <a:spAutoFit/>
          </a:bodyPr>
          <a:lstStyle/>
          <a:p>
            <a:r>
              <a:rPr lang="it-IT" sz="2000" b="1" dirty="0">
                <a:solidFill>
                  <a:srgbClr val="00B050"/>
                </a:solidFill>
              </a:rPr>
              <a:t>conduttore</a:t>
            </a:r>
          </a:p>
        </p:txBody>
      </p:sp>
      <p:sp>
        <p:nvSpPr>
          <p:cNvPr id="13" name="CasellaDiTesto 12"/>
          <p:cNvSpPr txBox="1"/>
          <p:nvPr/>
        </p:nvSpPr>
        <p:spPr>
          <a:xfrm rot="2001002">
            <a:off x="5581557" y="2850895"/>
            <a:ext cx="2016224" cy="400110"/>
          </a:xfrm>
          <a:prstGeom prst="rect">
            <a:avLst/>
          </a:prstGeom>
          <a:noFill/>
        </p:spPr>
        <p:txBody>
          <a:bodyPr wrap="square" rtlCol="0">
            <a:spAutoFit/>
          </a:bodyPr>
          <a:lstStyle/>
          <a:p>
            <a:r>
              <a:rPr lang="it-IT" sz="2000" b="1" dirty="0">
                <a:solidFill>
                  <a:srgbClr val="FFFF00"/>
                </a:solidFill>
              </a:rPr>
              <a:t>semiconduttore</a:t>
            </a:r>
          </a:p>
        </p:txBody>
      </p:sp>
    </p:spTree>
    <p:extLst>
      <p:ext uri="{BB962C8B-B14F-4D97-AF65-F5344CB8AC3E}">
        <p14:creationId xmlns:p14="http://schemas.microsoft.com/office/powerpoint/2010/main" xmlns="" val="2445370088"/>
      </p:ext>
    </p:extLst>
  </p:cSld>
  <p:clrMapOvr>
    <a:masterClrMapping/>
  </p:clrMapOvr>
  <p:transition>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lstStyle/>
          <a:p>
            <a:r>
              <a:rPr lang="it-IT" b="1" dirty="0" smtClean="0"/>
              <a:t>Conduzione nei SC</a:t>
            </a:r>
            <a:endParaRPr lang="it-IT" b="1" dirty="0"/>
          </a:p>
        </p:txBody>
      </p:sp>
      <p:sp>
        <p:nvSpPr>
          <p:cNvPr id="8" name="Segnaposto contenuto 7"/>
          <p:cNvSpPr>
            <a:spLocks noGrp="1"/>
          </p:cNvSpPr>
          <p:nvPr>
            <p:ph idx="1"/>
          </p:nvPr>
        </p:nvSpPr>
        <p:spPr>
          <a:xfrm>
            <a:off x="323528" y="1556792"/>
            <a:ext cx="8435280" cy="4525963"/>
          </a:xfrm>
          <a:solidFill>
            <a:schemeClr val="tx2">
              <a:lumMod val="75000"/>
              <a:alpha val="72157"/>
            </a:schemeClr>
          </a:solidFill>
        </p:spPr>
        <p:txBody>
          <a:bodyPr/>
          <a:lstStyle/>
          <a:p>
            <a:pPr marL="0" indent="0">
              <a:buNone/>
            </a:pPr>
            <a:r>
              <a:rPr lang="it-IT" dirty="0" smtClean="0">
                <a:latin typeface="Estrangelo Edessa" pitchFamily="66" charset="0"/>
                <a:cs typeface="Estrangelo Edessa" pitchFamily="66" charset="0"/>
              </a:rPr>
              <a:t>Nei semiconduttori i portatori di carica sono due: gli </a:t>
            </a:r>
            <a:r>
              <a:rPr lang="it-IT" b="1" dirty="0" smtClean="0">
                <a:solidFill>
                  <a:srgbClr val="FFFF00"/>
                </a:solidFill>
                <a:latin typeface="Estrangelo Edessa" pitchFamily="66" charset="0"/>
                <a:cs typeface="Estrangelo Edessa" pitchFamily="66" charset="0"/>
              </a:rPr>
              <a:t>elettroni </a:t>
            </a:r>
            <a:r>
              <a:rPr lang="it-IT" dirty="0" smtClean="0">
                <a:latin typeface="Estrangelo Edessa" pitchFamily="66" charset="0"/>
                <a:cs typeface="Estrangelo Edessa" pitchFamily="66" charset="0"/>
              </a:rPr>
              <a:t> (carica negativa) e le </a:t>
            </a:r>
            <a:r>
              <a:rPr lang="it-IT" b="1" dirty="0" smtClean="0">
                <a:solidFill>
                  <a:srgbClr val="FFFF00"/>
                </a:solidFill>
                <a:latin typeface="Estrangelo Edessa" pitchFamily="66" charset="0"/>
                <a:cs typeface="Estrangelo Edessa" pitchFamily="66" charset="0"/>
              </a:rPr>
              <a:t>lacune </a:t>
            </a:r>
            <a:r>
              <a:rPr lang="it-IT" dirty="0" smtClean="0">
                <a:solidFill>
                  <a:schemeClr val="bg1"/>
                </a:solidFill>
                <a:latin typeface="Estrangelo Edessa" pitchFamily="66" charset="0"/>
                <a:cs typeface="Estrangelo Edessa" pitchFamily="66" charset="0"/>
              </a:rPr>
              <a:t>(carica positiva).</a:t>
            </a:r>
          </a:p>
          <a:p>
            <a:pPr marL="0" indent="0">
              <a:buNone/>
            </a:pPr>
            <a:endParaRPr lang="it-IT" b="1" dirty="0" smtClean="0">
              <a:solidFill>
                <a:srgbClr val="FFFF00"/>
              </a:solidFill>
            </a:endParaRPr>
          </a:p>
          <a:p>
            <a:pPr marL="0" indent="0">
              <a:buNone/>
            </a:pPr>
            <a:endParaRPr lang="it-IT" dirty="0"/>
          </a:p>
        </p:txBody>
      </p:sp>
      <p:pic>
        <p:nvPicPr>
          <p:cNvPr id="9" name="Immagine 8" descr="Immagine1.png"/>
          <p:cNvPicPr>
            <a:picLocks noChangeAspect="1"/>
          </p:cNvPicPr>
          <p:nvPr/>
        </p:nvPicPr>
        <p:blipFill>
          <a:blip r:embed="rId2" cstate="print"/>
          <a:stretch>
            <a:fillRect/>
          </a:stretch>
        </p:blipFill>
        <p:spPr>
          <a:xfrm>
            <a:off x="467544" y="3140968"/>
            <a:ext cx="8334406" cy="3254995"/>
          </a:xfrm>
          <a:prstGeom prst="rect">
            <a:avLst/>
          </a:prstGeom>
        </p:spPr>
      </p:pic>
    </p:spTree>
    <p:extLst>
      <p:ext uri="{BB962C8B-B14F-4D97-AF65-F5344CB8AC3E}">
        <p14:creationId xmlns:p14="http://schemas.microsoft.com/office/powerpoint/2010/main" xmlns="" val="2407739909"/>
      </p:ext>
    </p:extLst>
  </p:cSld>
  <p:clrMapOvr>
    <a:masterClrMapping/>
  </p:clrMapOvr>
  <p:transition>
    <p:newsfla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Cos’è il drogaggio?</a:t>
            </a:r>
            <a:endParaRPr lang="it-IT" b="1" dirty="0"/>
          </a:p>
        </p:txBody>
      </p:sp>
      <p:sp>
        <p:nvSpPr>
          <p:cNvPr id="10" name="Segnaposto contenuto 9"/>
          <p:cNvSpPr>
            <a:spLocks noGrp="1"/>
          </p:cNvSpPr>
          <p:nvPr>
            <p:ph sz="half" idx="1"/>
          </p:nvPr>
        </p:nvSpPr>
        <p:spPr>
          <a:xfrm>
            <a:off x="457200" y="1600200"/>
            <a:ext cx="4038600" cy="4781128"/>
          </a:xfrm>
          <a:solidFill>
            <a:schemeClr val="tx2">
              <a:lumMod val="75000"/>
              <a:alpha val="72157"/>
            </a:schemeClr>
          </a:solidFill>
        </p:spPr>
        <p:txBody>
          <a:bodyPr>
            <a:normAutofit lnSpcReduction="10000"/>
          </a:bodyPr>
          <a:lstStyle/>
          <a:p>
            <a:pPr marL="0" indent="0">
              <a:buNone/>
            </a:pPr>
            <a:r>
              <a:rPr lang="it-IT" sz="2600" dirty="0" smtClean="0">
                <a:cs typeface="Estrangelo Edessa" pitchFamily="66" charset="0"/>
              </a:rPr>
              <a:t>Il drogaggio è una tecnica che permette di liberare alcuni elettroni o di creare lacune senza fornire energia, ma inserendo nel reticolo del silicio degli atomi di elementi pentavalenti o trivalenti. Normalmente, infatti, nella struttura cristallina dei semiconduttori (tetravalenti) non ci sono elettroni liberi</a:t>
            </a:r>
            <a:r>
              <a:rPr lang="it-IT" sz="2400" dirty="0"/>
              <a:t>.</a:t>
            </a:r>
          </a:p>
        </p:txBody>
      </p:sp>
      <p:pic>
        <p:nvPicPr>
          <p:cNvPr id="12" name="Segnaposto contenuto 11" descr="Immagine2.png"/>
          <p:cNvPicPr>
            <a:picLocks noGrp="1" noChangeAspect="1"/>
          </p:cNvPicPr>
          <p:nvPr>
            <p:ph sz="half" idx="2"/>
          </p:nvPr>
        </p:nvPicPr>
        <p:blipFill>
          <a:blip r:embed="rId2" cstate="print"/>
          <a:srcRect l="21429" r="7143" b="8588"/>
          <a:stretch>
            <a:fillRect/>
          </a:stretch>
        </p:blipFill>
        <p:spPr>
          <a:xfrm>
            <a:off x="5580112" y="1268760"/>
            <a:ext cx="2160240" cy="2232248"/>
          </a:xfrm>
        </p:spPr>
      </p:pic>
      <p:pic>
        <p:nvPicPr>
          <p:cNvPr id="13" name="Immagine 12" descr="images (1).jpg"/>
          <p:cNvPicPr>
            <a:picLocks noChangeAspect="1"/>
          </p:cNvPicPr>
          <p:nvPr/>
        </p:nvPicPr>
        <p:blipFill>
          <a:blip r:embed="rId3" cstate="print"/>
          <a:srcRect l="-3370" t="-4766"/>
          <a:stretch>
            <a:fillRect/>
          </a:stretch>
        </p:blipFill>
        <p:spPr>
          <a:xfrm>
            <a:off x="4499992" y="3429000"/>
            <a:ext cx="4320480" cy="3095970"/>
          </a:xfrm>
          <a:prstGeom prst="rect">
            <a:avLst/>
          </a:prstGeom>
        </p:spPr>
      </p:pic>
    </p:spTree>
    <p:extLst>
      <p:ext uri="{BB962C8B-B14F-4D97-AF65-F5344CB8AC3E}">
        <p14:creationId xmlns:p14="http://schemas.microsoft.com/office/powerpoint/2010/main" xmlns="" val="4245141503"/>
      </p:ext>
    </p:extLst>
  </p:cSld>
  <p:clrMapOvr>
    <a:masterClrMapping/>
  </p:clrMapOvr>
  <p:transition>
    <p:newsfla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7544" y="1628800"/>
            <a:ext cx="8208912" cy="4536504"/>
          </a:xfrm>
          <a:prstGeom prst="rect">
            <a:avLst/>
          </a:prstGeom>
          <a:solidFill>
            <a:srgbClr val="17375E">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2" name="Titolo 1"/>
          <p:cNvSpPr>
            <a:spLocks noGrp="1"/>
          </p:cNvSpPr>
          <p:nvPr>
            <p:ph type="title"/>
          </p:nvPr>
        </p:nvSpPr>
        <p:spPr/>
        <p:txBody>
          <a:bodyPr/>
          <a:lstStyle/>
          <a:p>
            <a:r>
              <a:rPr lang="it-IT" b="1" dirty="0" smtClean="0"/>
              <a:t>Drogaggio di tipo n</a:t>
            </a:r>
            <a:endParaRPr lang="it-IT" b="1" dirty="0"/>
          </a:p>
        </p:txBody>
      </p:sp>
      <p:sp>
        <p:nvSpPr>
          <p:cNvPr id="3" name="Segnaposto contenuto 2"/>
          <p:cNvSpPr>
            <a:spLocks noGrp="1"/>
          </p:cNvSpPr>
          <p:nvPr>
            <p:ph idx="1"/>
          </p:nvPr>
        </p:nvSpPr>
        <p:spPr/>
        <p:txBody>
          <a:bodyPr/>
          <a:lstStyle/>
          <a:p>
            <a:r>
              <a:rPr lang="it-IT" dirty="0" smtClean="0"/>
              <a:t>Per avere un elettrone libero dal reticolo del silicio si può impiantare un atomo di un elemento con 5 elettroni nell’ultimo livello energetico, come il </a:t>
            </a:r>
            <a:r>
              <a:rPr lang="it-IT" b="1" dirty="0" smtClean="0">
                <a:solidFill>
                  <a:srgbClr val="FFFF00"/>
                </a:solidFill>
              </a:rPr>
              <a:t>fosforo (P)</a:t>
            </a:r>
            <a:r>
              <a:rPr lang="it-IT" b="1" dirty="0" smtClean="0">
                <a:solidFill>
                  <a:schemeClr val="bg1"/>
                </a:solidFill>
              </a:rPr>
              <a:t>.</a:t>
            </a:r>
          </a:p>
          <a:p>
            <a:r>
              <a:rPr lang="it-IT" dirty="0" smtClean="0">
                <a:solidFill>
                  <a:schemeClr val="bg1"/>
                </a:solidFill>
              </a:rPr>
              <a:t>Il fosforo farà 4 legami covalenti con 4 atomi di silicio e lascerà il quinto </a:t>
            </a:r>
            <a:r>
              <a:rPr lang="it-IT" b="1" dirty="0" smtClean="0">
                <a:solidFill>
                  <a:srgbClr val="FFFF00"/>
                </a:solidFill>
              </a:rPr>
              <a:t>elettrone libero</a:t>
            </a:r>
            <a:r>
              <a:rPr lang="it-IT" dirty="0" smtClean="0">
                <a:solidFill>
                  <a:schemeClr val="bg1"/>
                </a:solidFill>
              </a:rPr>
              <a:t>.</a:t>
            </a:r>
          </a:p>
          <a:p>
            <a:r>
              <a:rPr lang="it-IT" dirty="0" smtClean="0">
                <a:solidFill>
                  <a:schemeClr val="bg1"/>
                </a:solidFill>
              </a:rPr>
              <a:t>Per ogni atomo di P impiantato si ottiene un portatore di carica negativa.</a:t>
            </a:r>
            <a:endParaRPr lang="it-IT" dirty="0">
              <a:solidFill>
                <a:schemeClr val="bg1"/>
              </a:solidFill>
            </a:endParaRPr>
          </a:p>
        </p:txBody>
      </p:sp>
    </p:spTree>
    <p:extLst>
      <p:ext uri="{BB962C8B-B14F-4D97-AF65-F5344CB8AC3E}">
        <p14:creationId xmlns:p14="http://schemas.microsoft.com/office/powerpoint/2010/main" xmlns="" val="3706481729"/>
      </p:ext>
    </p:extLst>
  </p:cSld>
  <p:clrMapOvr>
    <a:masterClrMapping/>
  </p:clrMapOvr>
  <p:transition>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Drogaggio di tipo n</a:t>
            </a:r>
            <a:endParaRPr lang="it-IT" b="1" dirty="0"/>
          </a:p>
        </p:txBody>
      </p:sp>
      <p:pic>
        <p:nvPicPr>
          <p:cNvPr id="5" name="Segnaposto contenuto 4" descr="Immagine3.jpg"/>
          <p:cNvPicPr>
            <a:picLocks noGrp="1" noChangeAspect="1"/>
          </p:cNvPicPr>
          <p:nvPr>
            <p:ph sz="half" idx="1"/>
          </p:nvPr>
        </p:nvPicPr>
        <p:blipFill>
          <a:blip r:embed="rId2" cstate="print"/>
          <a:stretch>
            <a:fillRect/>
          </a:stretch>
        </p:blipFill>
        <p:spPr>
          <a:xfrm>
            <a:off x="1115616" y="1556792"/>
            <a:ext cx="7065858" cy="4715192"/>
          </a:xfrm>
        </p:spPr>
      </p:pic>
    </p:spTree>
    <p:extLst>
      <p:ext uri="{BB962C8B-B14F-4D97-AF65-F5344CB8AC3E}">
        <p14:creationId xmlns:p14="http://schemas.microsoft.com/office/powerpoint/2010/main" xmlns="" val="20458547"/>
      </p:ext>
    </p:extLst>
  </p:cSld>
  <p:clrMapOvr>
    <a:masterClrMapping/>
  </p:clrMapOvr>
  <p:transition>
    <p:newsfla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67544" y="1628800"/>
            <a:ext cx="8208912" cy="4536504"/>
          </a:xfrm>
          <a:prstGeom prst="rect">
            <a:avLst/>
          </a:prstGeom>
          <a:solidFill>
            <a:srgbClr val="17375E">
              <a:alpha val="7215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5" name="Titolo 4"/>
          <p:cNvSpPr>
            <a:spLocks noGrp="1"/>
          </p:cNvSpPr>
          <p:nvPr>
            <p:ph type="title"/>
          </p:nvPr>
        </p:nvSpPr>
        <p:spPr/>
        <p:txBody>
          <a:bodyPr/>
          <a:lstStyle/>
          <a:p>
            <a:r>
              <a:rPr lang="it-IT" b="1" dirty="0" smtClean="0"/>
              <a:t>Drogaggio di tipo p</a:t>
            </a:r>
            <a:endParaRPr lang="it-IT" b="1" dirty="0"/>
          </a:p>
        </p:txBody>
      </p:sp>
      <p:sp>
        <p:nvSpPr>
          <p:cNvPr id="6" name="Segnaposto contenuto 5"/>
          <p:cNvSpPr>
            <a:spLocks noGrp="1"/>
          </p:cNvSpPr>
          <p:nvPr>
            <p:ph idx="1"/>
          </p:nvPr>
        </p:nvSpPr>
        <p:spPr/>
        <p:txBody>
          <a:bodyPr/>
          <a:lstStyle/>
          <a:p>
            <a:pPr marL="354013" indent="-354013"/>
            <a:r>
              <a:rPr lang="it-IT" dirty="0" smtClean="0"/>
              <a:t>Per  avere, invece, una lacuna nel reticolo si può impiantare un elemento con </a:t>
            </a:r>
            <a:r>
              <a:rPr lang="it-IT" dirty="0"/>
              <a:t>3</a:t>
            </a:r>
            <a:r>
              <a:rPr lang="it-IT" dirty="0" smtClean="0"/>
              <a:t> elettroni nell’ultimo livello energetico, come il </a:t>
            </a:r>
            <a:r>
              <a:rPr lang="it-IT" b="1" dirty="0" smtClean="0">
                <a:solidFill>
                  <a:srgbClr val="FFFF00"/>
                </a:solidFill>
              </a:rPr>
              <a:t>boro (B)</a:t>
            </a:r>
            <a:r>
              <a:rPr lang="it-IT" dirty="0" smtClean="0"/>
              <a:t>.</a:t>
            </a:r>
          </a:p>
          <a:p>
            <a:pPr marL="354013" indent="-354013"/>
            <a:r>
              <a:rPr lang="it-IT" dirty="0" smtClean="0"/>
              <a:t>Il boro può formare solo 3 legami covalenti con il silicio </a:t>
            </a:r>
            <a:r>
              <a:rPr lang="it-IT" dirty="0" smtClean="0">
                <a:sym typeface="Wingdings" pitchFamily="2" charset="2"/>
              </a:rPr>
              <a:t> si forma una </a:t>
            </a:r>
            <a:r>
              <a:rPr lang="it-IT" b="1" dirty="0" smtClean="0">
                <a:solidFill>
                  <a:srgbClr val="FFFF00"/>
                </a:solidFill>
                <a:sym typeface="Wingdings" pitchFamily="2" charset="2"/>
              </a:rPr>
              <a:t>lacuna</a:t>
            </a:r>
            <a:r>
              <a:rPr lang="it-IT" dirty="0" smtClean="0">
                <a:sym typeface="Wingdings" pitchFamily="2" charset="2"/>
              </a:rPr>
              <a:t>.</a:t>
            </a:r>
          </a:p>
          <a:p>
            <a:pPr marL="354013" indent="-354013"/>
            <a:r>
              <a:rPr lang="it-IT" dirty="0" smtClean="0">
                <a:sym typeface="Wingdings" pitchFamily="2" charset="2"/>
              </a:rPr>
              <a:t>Per ogni atomo di B impiantato si ottiene un portatore di carica positiva.</a:t>
            </a:r>
            <a:endParaRPr lang="it-IT" dirty="0"/>
          </a:p>
        </p:txBody>
      </p:sp>
    </p:spTree>
    <p:extLst>
      <p:ext uri="{BB962C8B-B14F-4D97-AF65-F5344CB8AC3E}">
        <p14:creationId xmlns:p14="http://schemas.microsoft.com/office/powerpoint/2010/main" xmlns="" val="464337274"/>
      </p:ext>
    </p:extLst>
  </p:cSld>
  <p:clrMapOvr>
    <a:masterClrMapping/>
  </p:clrMapOvr>
  <p:transition>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b="1" dirty="0" smtClean="0"/>
              <a:t>Drogaggio di tipo p</a:t>
            </a:r>
            <a:endParaRPr lang="it-IT" b="1" dirty="0"/>
          </a:p>
        </p:txBody>
      </p:sp>
      <p:pic>
        <p:nvPicPr>
          <p:cNvPr id="7" name="Segnaposto contenuto 6" descr="drogaggio.jpg"/>
          <p:cNvPicPr>
            <a:picLocks noGrp="1" noChangeAspect="1"/>
          </p:cNvPicPr>
          <p:nvPr>
            <p:ph idx="1"/>
          </p:nvPr>
        </p:nvPicPr>
        <p:blipFill>
          <a:blip r:embed="rId2" cstate="print"/>
          <a:stretch>
            <a:fillRect/>
          </a:stretch>
        </p:blipFill>
        <p:spPr>
          <a:xfrm>
            <a:off x="1590675" y="1734344"/>
            <a:ext cx="5962650" cy="4257675"/>
          </a:xfrm>
        </p:spPr>
      </p:pic>
    </p:spTree>
    <p:extLst>
      <p:ext uri="{BB962C8B-B14F-4D97-AF65-F5344CB8AC3E}">
        <p14:creationId xmlns:p14="http://schemas.microsoft.com/office/powerpoint/2010/main" xmlns="" val="3681724741"/>
      </p:ext>
    </p:extLst>
  </p:cSld>
  <p:clrMapOvr>
    <a:masterClrMapping/>
  </p:clrMapOvr>
  <p:transition>
    <p:newsflash/>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7544" y="1484784"/>
            <a:ext cx="8208912" cy="4536504"/>
          </a:xfrm>
          <a:prstGeom prst="rect">
            <a:avLst/>
          </a:prstGeom>
          <a:solidFill>
            <a:srgbClr val="17375E">
              <a:alpha val="7215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2" name="Titolo 1"/>
          <p:cNvSpPr>
            <a:spLocks noGrp="1"/>
          </p:cNvSpPr>
          <p:nvPr>
            <p:ph type="title"/>
          </p:nvPr>
        </p:nvSpPr>
        <p:spPr/>
        <p:txBody>
          <a:bodyPr>
            <a:normAutofit/>
          </a:bodyPr>
          <a:lstStyle/>
          <a:p>
            <a:r>
              <a:rPr lang="it-IT" b="1" dirty="0" smtClean="0"/>
              <a:t>Giunzione p-n</a:t>
            </a:r>
            <a:endParaRPr lang="it-IT" b="1" dirty="0"/>
          </a:p>
        </p:txBody>
      </p:sp>
      <p:sp>
        <p:nvSpPr>
          <p:cNvPr id="3" name="Segnaposto contenuto 2"/>
          <p:cNvSpPr>
            <a:spLocks noGrp="1"/>
          </p:cNvSpPr>
          <p:nvPr>
            <p:ph idx="1"/>
          </p:nvPr>
        </p:nvSpPr>
        <p:spPr/>
        <p:txBody>
          <a:bodyPr>
            <a:normAutofit fontScale="85000" lnSpcReduction="10000"/>
          </a:bodyPr>
          <a:lstStyle/>
          <a:p>
            <a:r>
              <a:rPr lang="it-IT" dirty="0" smtClean="0">
                <a:cs typeface="Estrangelo Edessa" pitchFamily="66" charset="0"/>
              </a:rPr>
              <a:t>Ponendo a contatto un Si di tipo p e una di tipo n gli elettroni della lamina di tipo n si sposteranno per andare a riempire le lacune della zona di tipo p e viceversa </a:t>
            </a:r>
            <a:r>
              <a:rPr lang="it-IT" dirty="0" smtClean="0">
                <a:cs typeface="Estrangelo Edessa" pitchFamily="66" charset="0"/>
                <a:sym typeface="Wingdings" pitchFamily="2" charset="2"/>
              </a:rPr>
              <a:t> si verificherà il fenomeno della </a:t>
            </a:r>
            <a:r>
              <a:rPr lang="it-IT" b="1" dirty="0" smtClean="0">
                <a:solidFill>
                  <a:srgbClr val="FFFF00"/>
                </a:solidFill>
                <a:cs typeface="Estrangelo Edessa" pitchFamily="66" charset="0"/>
                <a:sym typeface="Wingdings" pitchFamily="2" charset="2"/>
              </a:rPr>
              <a:t>diffusione</a:t>
            </a:r>
            <a:r>
              <a:rPr lang="it-IT" dirty="0" smtClean="0">
                <a:cs typeface="Estrangelo Edessa" pitchFamily="66" charset="0"/>
                <a:sym typeface="Wingdings" pitchFamily="2" charset="2"/>
              </a:rPr>
              <a:t>.</a:t>
            </a:r>
          </a:p>
          <a:p>
            <a:r>
              <a:rPr lang="it-IT" dirty="0" smtClean="0">
                <a:cs typeface="Estrangelo Edessa" pitchFamily="66" charset="0"/>
                <a:sym typeface="Wingdings" pitchFamily="2" charset="2"/>
              </a:rPr>
              <a:t>Nel punto di giunzione si crea, quando termina il flusso di cariche, una </a:t>
            </a:r>
            <a:r>
              <a:rPr lang="it-IT" b="1" dirty="0" smtClean="0">
                <a:solidFill>
                  <a:srgbClr val="FFFF00"/>
                </a:solidFill>
                <a:cs typeface="Estrangelo Edessa" pitchFamily="66" charset="0"/>
                <a:sym typeface="Wingdings" pitchFamily="2" charset="2"/>
              </a:rPr>
              <a:t>regione di svuotamento</a:t>
            </a:r>
            <a:r>
              <a:rPr lang="it-IT" dirty="0" smtClean="0">
                <a:cs typeface="Estrangelo Edessa" pitchFamily="66" charset="0"/>
                <a:sym typeface="Wingdings" pitchFamily="2" charset="2"/>
              </a:rPr>
              <a:t>, ovvero una barriera isolante, perché elettroni e lacune si sono rimescolati.</a:t>
            </a:r>
          </a:p>
          <a:p>
            <a:r>
              <a:rPr lang="it-IT" dirty="0" smtClean="0">
                <a:cs typeface="Estrangelo Edessa" pitchFamily="66" charset="0"/>
                <a:sym typeface="Wingdings" pitchFamily="2" charset="2"/>
              </a:rPr>
              <a:t>Lungo la regione di svuotamento si crea un campo elettrico dovuto alla presenza di cariche - (la zona p è l’anodo) e cariche </a:t>
            </a:r>
            <a:r>
              <a:rPr lang="it-IT" dirty="0">
                <a:cs typeface="Estrangelo Edessa" pitchFamily="66" charset="0"/>
                <a:sym typeface="Wingdings" pitchFamily="2" charset="2"/>
              </a:rPr>
              <a:t>+</a:t>
            </a:r>
            <a:r>
              <a:rPr lang="it-IT" dirty="0" smtClean="0">
                <a:cs typeface="Estrangelo Edessa" pitchFamily="66" charset="0"/>
                <a:sym typeface="Wingdings" pitchFamily="2" charset="2"/>
              </a:rPr>
              <a:t>(la zona n è il catodo).</a:t>
            </a:r>
          </a:p>
        </p:txBody>
      </p:sp>
    </p:spTree>
    <p:extLst>
      <p:ext uri="{BB962C8B-B14F-4D97-AF65-F5344CB8AC3E}">
        <p14:creationId xmlns:p14="http://schemas.microsoft.com/office/powerpoint/2010/main" xmlns="" val="3947268607"/>
      </p:ext>
    </p:extLst>
  </p:cSld>
  <p:clrMapOvr>
    <a:masterClrMapping/>
  </p:clrMapOvr>
  <p:transition>
    <p:newsfla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Giunzione p-n</a:t>
            </a:r>
            <a:endParaRPr lang="it-IT" b="1" dirty="0"/>
          </a:p>
        </p:txBody>
      </p:sp>
      <p:pic>
        <p:nvPicPr>
          <p:cNvPr id="4" name="Segnaposto contenuto 3" descr="giunzione_p-n.png"/>
          <p:cNvPicPr>
            <a:picLocks noGrp="1" noChangeAspect="1"/>
          </p:cNvPicPr>
          <p:nvPr>
            <p:ph idx="1"/>
          </p:nvPr>
        </p:nvPicPr>
        <p:blipFill>
          <a:blip r:embed="rId2" cstate="print"/>
          <a:srcRect l="7750" t="3312" r="1633"/>
          <a:stretch>
            <a:fillRect/>
          </a:stretch>
        </p:blipFill>
        <p:spPr>
          <a:xfrm>
            <a:off x="539552" y="1772816"/>
            <a:ext cx="8208912" cy="4318615"/>
          </a:xfrm>
        </p:spPr>
      </p:pic>
    </p:spTree>
    <p:extLst>
      <p:ext uri="{BB962C8B-B14F-4D97-AF65-F5344CB8AC3E}">
        <p14:creationId xmlns:p14="http://schemas.microsoft.com/office/powerpoint/2010/main" xmlns="" val="2958343723"/>
      </p:ext>
    </p:extLst>
  </p:cSld>
  <p:clrMapOvr>
    <a:masterClrMapping/>
  </p:clrMapOvr>
  <p:transition>
    <p:newsfla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395536" y="1340768"/>
            <a:ext cx="8352928" cy="2304256"/>
          </a:xfrm>
          <a:prstGeom prst="rect">
            <a:avLst/>
          </a:prstGeom>
          <a:solidFill>
            <a:srgbClr val="17375E">
              <a:alpha val="7215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2" name="Titolo 1"/>
          <p:cNvSpPr>
            <a:spLocks noGrp="1"/>
          </p:cNvSpPr>
          <p:nvPr>
            <p:ph type="title"/>
          </p:nvPr>
        </p:nvSpPr>
        <p:spPr/>
        <p:txBody>
          <a:bodyPr>
            <a:normAutofit/>
          </a:bodyPr>
          <a:lstStyle/>
          <a:p>
            <a:r>
              <a:rPr lang="it-IT" b="1" dirty="0" smtClean="0"/>
              <a:t>Polarizzazione diretta</a:t>
            </a:r>
            <a:endParaRPr lang="it-IT" b="1" dirty="0"/>
          </a:p>
        </p:txBody>
      </p:sp>
      <p:sp>
        <p:nvSpPr>
          <p:cNvPr id="4" name="Segnaposto contenuto 3"/>
          <p:cNvSpPr>
            <a:spLocks noGrp="1"/>
          </p:cNvSpPr>
          <p:nvPr>
            <p:ph sz="half" idx="1"/>
          </p:nvPr>
        </p:nvSpPr>
        <p:spPr>
          <a:xfrm>
            <a:off x="457200" y="1340768"/>
            <a:ext cx="8003232" cy="2448272"/>
          </a:xfrm>
        </p:spPr>
        <p:txBody>
          <a:bodyPr>
            <a:normAutofit fontScale="92500" lnSpcReduction="20000"/>
          </a:bodyPr>
          <a:lstStyle/>
          <a:p>
            <a:r>
              <a:rPr lang="it-IT" dirty="0" smtClean="0">
                <a:cs typeface="Estrangelo Edessa" pitchFamily="66" charset="0"/>
              </a:rPr>
              <a:t>Applicando una differenza di potenziale, gli elettroni entrano nella zona n e annichiliscono le cariche positive nella regione di svuotamento. Per bilanciare, un elettrone viene spinto via dalla zona p. Si crea così un flusso di elettroni (e in senso opposto di lacune) che elimina la regione di svuotamento. La giunzione </a:t>
            </a:r>
            <a:r>
              <a:rPr lang="it-IT" b="1" dirty="0" smtClean="0">
                <a:solidFill>
                  <a:srgbClr val="FFFF00"/>
                </a:solidFill>
                <a:cs typeface="Estrangelo Edessa" pitchFamily="66" charset="0"/>
              </a:rPr>
              <a:t>diventa conduttrice</a:t>
            </a:r>
            <a:r>
              <a:rPr lang="it-IT" dirty="0" smtClean="0">
                <a:cs typeface="Estrangelo Edessa" pitchFamily="66" charset="0"/>
              </a:rPr>
              <a:t>.</a:t>
            </a:r>
            <a:endParaRPr lang="it-IT" dirty="0">
              <a:cs typeface="Estrangelo Edessa" pitchFamily="66" charset="0"/>
            </a:endParaRPr>
          </a:p>
        </p:txBody>
      </p:sp>
      <p:pic>
        <p:nvPicPr>
          <p:cNvPr id="6" name="Segnaposto contenuto 5" descr="drdz01.gif"/>
          <p:cNvPicPr>
            <a:picLocks noGrp="1" noChangeAspect="1"/>
          </p:cNvPicPr>
          <p:nvPr>
            <p:ph sz="half" idx="2"/>
          </p:nvPr>
        </p:nvPicPr>
        <p:blipFill>
          <a:blip r:embed="rId2" cstate="print"/>
          <a:srcRect t="64802"/>
          <a:stretch>
            <a:fillRect/>
          </a:stretch>
        </p:blipFill>
        <p:spPr>
          <a:xfrm>
            <a:off x="2771800" y="3789040"/>
            <a:ext cx="3240360" cy="2402558"/>
          </a:xfrm>
        </p:spPr>
      </p:pic>
    </p:spTree>
    <p:extLst>
      <p:ext uri="{BB962C8B-B14F-4D97-AF65-F5344CB8AC3E}">
        <p14:creationId xmlns:p14="http://schemas.microsoft.com/office/powerpoint/2010/main" xmlns="" val="988069553"/>
      </p:ext>
    </p:extLst>
  </p:cSld>
  <p:clrMapOvr>
    <a:masterClrMapping/>
  </p:clrMapOvr>
  <p:transition>
    <p:newsfla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395536" y="1412776"/>
            <a:ext cx="8352928" cy="2304256"/>
          </a:xfrm>
          <a:prstGeom prst="rect">
            <a:avLst/>
          </a:prstGeom>
          <a:solidFill>
            <a:srgbClr val="17375E">
              <a:alpha val="7215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5" name="Titolo 4"/>
          <p:cNvSpPr>
            <a:spLocks noGrp="1"/>
          </p:cNvSpPr>
          <p:nvPr>
            <p:ph type="title"/>
          </p:nvPr>
        </p:nvSpPr>
        <p:spPr/>
        <p:txBody>
          <a:bodyPr/>
          <a:lstStyle/>
          <a:p>
            <a:r>
              <a:rPr lang="it-IT" b="1" dirty="0" smtClean="0"/>
              <a:t>Polarizzazione inversa</a:t>
            </a:r>
            <a:endParaRPr lang="it-IT" b="1" dirty="0"/>
          </a:p>
        </p:txBody>
      </p:sp>
      <p:sp>
        <p:nvSpPr>
          <p:cNvPr id="6" name="Segnaposto contenuto 5"/>
          <p:cNvSpPr>
            <a:spLocks noGrp="1"/>
          </p:cNvSpPr>
          <p:nvPr>
            <p:ph idx="1"/>
          </p:nvPr>
        </p:nvSpPr>
        <p:spPr>
          <a:xfrm>
            <a:off x="457200" y="1484785"/>
            <a:ext cx="8229600" cy="2232248"/>
          </a:xfrm>
        </p:spPr>
        <p:txBody>
          <a:bodyPr>
            <a:normAutofit fontScale="92500" lnSpcReduction="10000"/>
          </a:bodyPr>
          <a:lstStyle/>
          <a:p>
            <a:r>
              <a:rPr lang="it-IT" dirty="0" smtClean="0"/>
              <a:t>Gli elettroni entrano nella zona p e riempiono le lacune, mentre il polo positivo della batteria spinge gli elettroni ad uscire dalla zona n </a:t>
            </a:r>
            <a:r>
              <a:rPr lang="it-IT" dirty="0" smtClean="0">
                <a:sym typeface="Wingdings" pitchFamily="2" charset="2"/>
              </a:rPr>
              <a:t> si allarga la </a:t>
            </a:r>
            <a:r>
              <a:rPr lang="it-IT" dirty="0" smtClean="0">
                <a:sym typeface="Wingdings" pitchFamily="2" charset="2"/>
              </a:rPr>
              <a:t>regione</a:t>
            </a:r>
            <a:r>
              <a:rPr lang="it-IT" dirty="0" smtClean="0">
                <a:sym typeface="Wingdings" pitchFamily="2" charset="2"/>
              </a:rPr>
              <a:t> </a:t>
            </a:r>
            <a:r>
              <a:rPr lang="it-IT" dirty="0" smtClean="0">
                <a:sym typeface="Wingdings" pitchFamily="2" charset="2"/>
              </a:rPr>
              <a:t>di svuotamento fino a rendere la giunzione totalmente </a:t>
            </a:r>
            <a:r>
              <a:rPr lang="it-IT" b="1" dirty="0" smtClean="0">
                <a:solidFill>
                  <a:srgbClr val="FFFF00"/>
                </a:solidFill>
                <a:sym typeface="Wingdings" pitchFamily="2" charset="2"/>
              </a:rPr>
              <a:t>isolante</a:t>
            </a:r>
            <a:r>
              <a:rPr lang="it-IT" dirty="0" smtClean="0">
                <a:sym typeface="Wingdings" pitchFamily="2" charset="2"/>
              </a:rPr>
              <a:t>.</a:t>
            </a:r>
            <a:endParaRPr lang="it-IT" dirty="0"/>
          </a:p>
        </p:txBody>
      </p:sp>
      <p:pic>
        <p:nvPicPr>
          <p:cNvPr id="8" name="Immagine 7" descr="drdz01.gif"/>
          <p:cNvPicPr>
            <a:picLocks noChangeAspect="1"/>
          </p:cNvPicPr>
          <p:nvPr/>
        </p:nvPicPr>
        <p:blipFill>
          <a:blip r:embed="rId2" cstate="print"/>
          <a:srcRect t="22394" b="35135"/>
          <a:stretch>
            <a:fillRect/>
          </a:stretch>
        </p:blipFill>
        <p:spPr>
          <a:xfrm>
            <a:off x="3059832" y="3861048"/>
            <a:ext cx="2977991" cy="2664296"/>
          </a:xfrm>
          <a:prstGeom prst="rect">
            <a:avLst/>
          </a:prstGeom>
        </p:spPr>
      </p:pic>
    </p:spTree>
    <p:extLst>
      <p:ext uri="{BB962C8B-B14F-4D97-AF65-F5344CB8AC3E}">
        <p14:creationId xmlns:p14="http://schemas.microsoft.com/office/powerpoint/2010/main" xmlns="" val="2967917395"/>
      </p:ext>
    </p:extLst>
  </p:cSld>
  <p:clrMapOvr>
    <a:masterClrMapping/>
  </p:clrMapOvr>
  <p:transition>
    <p:newsfla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95536" y="1340768"/>
            <a:ext cx="7992888" cy="5040560"/>
          </a:xfrm>
          <a:prstGeom prst="rect">
            <a:avLst/>
          </a:prstGeom>
          <a:solidFill>
            <a:srgbClr val="17375E">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2" name="Titolo 1"/>
          <p:cNvSpPr>
            <a:spLocks noGrp="1"/>
          </p:cNvSpPr>
          <p:nvPr>
            <p:ph type="title"/>
          </p:nvPr>
        </p:nvSpPr>
        <p:spPr/>
        <p:txBody>
          <a:bodyPr/>
          <a:lstStyle/>
          <a:p>
            <a:r>
              <a:rPr lang="it-IT" dirty="0" smtClean="0"/>
              <a:t>Il diodo</a:t>
            </a:r>
            <a:endParaRPr lang="it-IT" dirty="0"/>
          </a:p>
        </p:txBody>
      </p:sp>
      <p:sp>
        <p:nvSpPr>
          <p:cNvPr id="3" name="Segnaposto contenuto 2"/>
          <p:cNvSpPr>
            <a:spLocks noGrp="1"/>
          </p:cNvSpPr>
          <p:nvPr>
            <p:ph idx="1"/>
          </p:nvPr>
        </p:nvSpPr>
        <p:spPr>
          <a:xfrm>
            <a:off x="457200" y="1484784"/>
            <a:ext cx="7715200" cy="4824536"/>
          </a:xfrm>
        </p:spPr>
        <p:txBody>
          <a:bodyPr>
            <a:normAutofit/>
          </a:bodyPr>
          <a:lstStyle/>
          <a:p>
            <a:r>
              <a:rPr lang="it-IT" dirty="0" smtClean="0"/>
              <a:t>Il componente elettronico che si ottiene dalla giunzione p-n è un </a:t>
            </a:r>
            <a:r>
              <a:rPr lang="it-IT" b="1" dirty="0" smtClean="0">
                <a:solidFill>
                  <a:srgbClr val="FFFF00"/>
                </a:solidFill>
              </a:rPr>
              <a:t>diodo</a:t>
            </a:r>
            <a:r>
              <a:rPr lang="it-IT" dirty="0" smtClean="0"/>
              <a:t>, il cui simbolo circuitale è </a:t>
            </a:r>
          </a:p>
          <a:p>
            <a:pPr>
              <a:buNone/>
            </a:pPr>
            <a:endParaRPr lang="it-IT" dirty="0" smtClean="0"/>
          </a:p>
          <a:p>
            <a:r>
              <a:rPr lang="it-IT" dirty="0" smtClean="0"/>
              <a:t>La caratteristica del diodo è che lascia passare la corrente in un solo verso, a differenza di un filo.</a:t>
            </a:r>
            <a:endParaRPr lang="it-IT" dirty="0"/>
          </a:p>
        </p:txBody>
      </p:sp>
      <p:pic>
        <p:nvPicPr>
          <p:cNvPr id="5" name="Immagine 4" descr="Immagine5.png"/>
          <p:cNvPicPr>
            <a:picLocks noChangeAspect="1"/>
          </p:cNvPicPr>
          <p:nvPr/>
        </p:nvPicPr>
        <p:blipFill>
          <a:blip r:embed="rId2" cstate="print"/>
          <a:stretch>
            <a:fillRect/>
          </a:stretch>
        </p:blipFill>
        <p:spPr>
          <a:xfrm>
            <a:off x="4283968" y="2564904"/>
            <a:ext cx="814196" cy="609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276398562"/>
      </p:ext>
    </p:extLst>
  </p:cSld>
  <p:clrMapOvr>
    <a:masterClrMapping/>
  </p:clrMapOvr>
  <p:transition>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180528" y="488931"/>
            <a:ext cx="8228160" cy="1144921"/>
          </a:xfrm>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b="1" dirty="0" smtClean="0">
                <a:solidFill>
                  <a:srgbClr val="FFFFFF"/>
                </a:solidFill>
              </a:rPr>
              <a:t>I Transistor</a:t>
            </a:r>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5576" y="1412776"/>
            <a:ext cx="3888432" cy="48978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2" name="Rectangle 2"/>
          <p:cNvSpPr>
            <a:spLocks noGrp="1" noChangeArrowheads="1"/>
          </p:cNvSpPr>
          <p:nvPr>
            <p:ph type="body" idx="1"/>
          </p:nvPr>
        </p:nvSpPr>
        <p:spPr>
          <a:xfrm>
            <a:off x="683568" y="1657615"/>
            <a:ext cx="3943152" cy="4075641"/>
          </a:xfrm>
        </p:spPr>
        <p:txBody>
          <a:bodyPr tIns="0">
            <a:normAutofit fontScale="92500"/>
          </a:bodyPr>
          <a:lstStyle/>
          <a:p>
            <a:pPr marL="391686" indent="-293764">
              <a:buClr>
                <a:srgbClr val="47B8B8"/>
              </a:buClr>
              <a:buSzPct val="45000"/>
              <a:buFont typeface="Wingdings" charset="2"/>
              <a:buChar char=""/>
              <a:tabLst>
                <a:tab pos="656650" algn="l"/>
                <a:tab pos="1313299" algn="l"/>
                <a:tab pos="1969949" algn="l"/>
                <a:tab pos="2626599" algn="l"/>
                <a:tab pos="3283248" algn="l"/>
              </a:tabLst>
            </a:pPr>
            <a:r>
              <a:rPr lang="de-DE" sz="3500" dirty="0" smtClean="0">
                <a:solidFill>
                  <a:srgbClr val="FFFFFF"/>
                </a:solidFill>
                <a:latin typeface="Calibri" pitchFamily="34" charset="0"/>
              </a:rPr>
              <a:t>Il </a:t>
            </a:r>
            <a:r>
              <a:rPr lang="de-DE" sz="3500" dirty="0" err="1" smtClean="0">
                <a:solidFill>
                  <a:srgbClr val="FFFFFF"/>
                </a:solidFill>
                <a:latin typeface="Calibri" pitchFamily="34" charset="0"/>
              </a:rPr>
              <a:t>transistor</a:t>
            </a:r>
            <a:r>
              <a:rPr lang="de-DE" sz="3500" dirty="0" smtClean="0">
                <a:solidFill>
                  <a:srgbClr val="FFFFFF"/>
                </a:solidFill>
                <a:latin typeface="Calibri" pitchFamily="34" charset="0"/>
              </a:rPr>
              <a:t> è </a:t>
            </a:r>
            <a:r>
              <a:rPr lang="de-DE" sz="3500" dirty="0" err="1" smtClean="0">
                <a:solidFill>
                  <a:srgbClr val="FFFFFF"/>
                </a:solidFill>
                <a:latin typeface="Calibri" pitchFamily="34" charset="0"/>
              </a:rPr>
              <a:t>un</a:t>
            </a:r>
            <a:r>
              <a:rPr lang="de-DE" sz="3500" dirty="0" smtClean="0">
                <a:solidFill>
                  <a:srgbClr val="FFFFFF"/>
                </a:solidFill>
                <a:latin typeface="Calibri" pitchFamily="34" charset="0"/>
              </a:rPr>
              <a:t> </a:t>
            </a:r>
            <a:r>
              <a:rPr lang="de-DE" sz="3500" dirty="0" err="1" smtClean="0">
                <a:solidFill>
                  <a:srgbClr val="FFFFFF"/>
                </a:solidFill>
                <a:latin typeface="Calibri" pitchFamily="34" charset="0"/>
              </a:rPr>
              <a:t>dispositivo</a:t>
            </a:r>
            <a:r>
              <a:rPr lang="de-DE" sz="3500" dirty="0" smtClean="0">
                <a:solidFill>
                  <a:srgbClr val="FFFFFF"/>
                </a:solidFill>
                <a:latin typeface="Calibri" pitchFamily="34" charset="0"/>
              </a:rPr>
              <a:t> a </a:t>
            </a:r>
            <a:r>
              <a:rPr lang="de-DE" sz="3500" dirty="0" err="1" smtClean="0">
                <a:solidFill>
                  <a:srgbClr val="FFFFFF"/>
                </a:solidFill>
                <a:latin typeface="Calibri" pitchFamily="34" charset="0"/>
              </a:rPr>
              <a:t>semiconduttore</a:t>
            </a:r>
            <a:r>
              <a:rPr lang="de-DE" sz="3500" dirty="0" smtClean="0">
                <a:solidFill>
                  <a:srgbClr val="FFFFFF"/>
                </a:solidFill>
                <a:latin typeface="Calibri" pitchFamily="34" charset="0"/>
              </a:rPr>
              <a:t>, </a:t>
            </a:r>
            <a:r>
              <a:rPr lang="de-DE" sz="3500" dirty="0" err="1" smtClean="0">
                <a:solidFill>
                  <a:srgbClr val="FFFFFF"/>
                </a:solidFill>
                <a:latin typeface="Calibri" pitchFamily="34" charset="0"/>
              </a:rPr>
              <a:t>generalmente</a:t>
            </a:r>
            <a:r>
              <a:rPr lang="de-DE" sz="3500" dirty="0" smtClean="0">
                <a:solidFill>
                  <a:srgbClr val="FFFFFF"/>
                </a:solidFill>
                <a:latin typeface="Calibri" pitchFamily="34" charset="0"/>
              </a:rPr>
              <a:t> </a:t>
            </a:r>
            <a:r>
              <a:rPr lang="de-DE" sz="3500" dirty="0" err="1" smtClean="0">
                <a:solidFill>
                  <a:srgbClr val="FFFFFF"/>
                </a:solidFill>
                <a:latin typeface="Calibri" pitchFamily="34" charset="0"/>
              </a:rPr>
              <a:t>silicio</a:t>
            </a:r>
            <a:r>
              <a:rPr lang="de-DE" sz="3500" dirty="0" smtClean="0">
                <a:solidFill>
                  <a:srgbClr val="FFFFFF"/>
                </a:solidFill>
                <a:latin typeface="Calibri" pitchFamily="34" charset="0"/>
              </a:rPr>
              <a:t>, </a:t>
            </a:r>
            <a:r>
              <a:rPr lang="de-DE" sz="3500" dirty="0" err="1" smtClean="0">
                <a:solidFill>
                  <a:srgbClr val="FFFFFF"/>
                </a:solidFill>
                <a:latin typeface="Calibri" pitchFamily="34" charset="0"/>
              </a:rPr>
              <a:t>inventato</a:t>
            </a:r>
            <a:r>
              <a:rPr lang="de-DE" sz="3500" dirty="0" smtClean="0">
                <a:solidFill>
                  <a:srgbClr val="FFFFFF"/>
                </a:solidFill>
                <a:latin typeface="Calibri" pitchFamily="34" charset="0"/>
              </a:rPr>
              <a:t> </a:t>
            </a:r>
            <a:r>
              <a:rPr lang="de-DE" sz="3500" dirty="0" err="1" smtClean="0">
                <a:solidFill>
                  <a:srgbClr val="FFFFFF"/>
                </a:solidFill>
                <a:latin typeface="Calibri" pitchFamily="34" charset="0"/>
              </a:rPr>
              <a:t>nel</a:t>
            </a:r>
            <a:r>
              <a:rPr lang="de-DE" sz="3500" dirty="0" smtClean="0">
                <a:solidFill>
                  <a:srgbClr val="FFFFFF"/>
                </a:solidFill>
                <a:latin typeface="Calibri" pitchFamily="34" charset="0"/>
              </a:rPr>
              <a:t> 1948 da William Shockley </a:t>
            </a:r>
            <a:r>
              <a:rPr lang="de-DE" sz="3500" dirty="0" err="1" smtClean="0">
                <a:solidFill>
                  <a:srgbClr val="FFFFFF"/>
                </a:solidFill>
                <a:latin typeface="Calibri" pitchFamily="34" charset="0"/>
              </a:rPr>
              <a:t>nei</a:t>
            </a:r>
            <a:r>
              <a:rPr lang="de-DE" sz="3500" dirty="0" smtClean="0">
                <a:solidFill>
                  <a:srgbClr val="FFFFFF"/>
                </a:solidFill>
                <a:latin typeface="Calibri" pitchFamily="34" charset="0"/>
              </a:rPr>
              <a:t> Bell Laboratories</a:t>
            </a:r>
            <a:r>
              <a:rPr lang="de-DE" dirty="0" smtClean="0">
                <a:solidFill>
                  <a:srgbClr val="FFFFFF"/>
                </a:solidFill>
                <a:latin typeface="Corbel" pitchFamily="32" charset="0"/>
              </a:rPr>
              <a:t>.</a:t>
            </a:r>
          </a:p>
        </p:txBody>
      </p:sp>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64544" y="908720"/>
            <a:ext cx="2122560" cy="1960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148064" y="3102086"/>
            <a:ext cx="3755520" cy="3012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2395592364"/>
      </p:ext>
    </p:extLst>
  </p:cSld>
  <p:clrMapOvr>
    <a:masterClrMapping/>
  </p:clrMapOvr>
  <p:transition>
    <p:newsfla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557768"/>
            <a:ext cx="8562782" cy="58235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2" name="Segnaposto contenuto 2"/>
          <p:cNvSpPr>
            <a:spLocks noGrp="1"/>
          </p:cNvSpPr>
          <p:nvPr>
            <p:ph idx="1"/>
          </p:nvPr>
        </p:nvSpPr>
        <p:spPr>
          <a:xfrm>
            <a:off x="574675" y="473089"/>
            <a:ext cx="7868160" cy="5911821"/>
          </a:xfrm>
        </p:spPr>
        <p:txBody>
          <a:bodyPr/>
          <a:lstStyle/>
          <a:p>
            <a:pPr marL="0" indent="0" eaLnBrk="1">
              <a:buNone/>
            </a:pPr>
            <a:r>
              <a:rPr lang="it-IT" dirty="0" smtClean="0">
                <a:solidFill>
                  <a:schemeClr val="bg1"/>
                </a:solidFill>
              </a:rPr>
              <a:t>Tra le varie tipologie di transistor che sono stati prodotti, noi ne abbiamo trattati due tipi:</a:t>
            </a:r>
          </a:p>
          <a:p>
            <a:pPr eaLnBrk="1">
              <a:buFont typeface="Arial" charset="0"/>
              <a:buChar char="•"/>
            </a:pPr>
            <a:endParaRPr lang="it-IT" dirty="0" smtClean="0">
              <a:solidFill>
                <a:schemeClr val="bg1"/>
              </a:solidFill>
            </a:endParaRPr>
          </a:p>
          <a:p>
            <a:pPr eaLnBrk="1">
              <a:buFont typeface="Arial" charset="0"/>
              <a:buChar char="•"/>
            </a:pPr>
            <a:r>
              <a:rPr lang="it-IT" dirty="0" smtClean="0">
                <a:solidFill>
                  <a:schemeClr val="bg1"/>
                </a:solidFill>
              </a:rPr>
              <a:t>Transistor a giunzione bipolare:</a:t>
            </a:r>
          </a:p>
          <a:p>
            <a:pPr marL="0" indent="0" eaLnBrk="1">
              <a:buNone/>
            </a:pPr>
            <a:r>
              <a:rPr lang="it-IT" dirty="0" smtClean="0">
                <a:solidFill>
                  <a:schemeClr val="bg1"/>
                </a:solidFill>
              </a:rPr>
              <a:t>	- Struttura fisica </a:t>
            </a:r>
          </a:p>
          <a:p>
            <a:pPr marL="0" indent="0" eaLnBrk="1">
              <a:buNone/>
            </a:pPr>
            <a:r>
              <a:rPr lang="it-IT" dirty="0" smtClean="0">
                <a:solidFill>
                  <a:schemeClr val="bg1"/>
                </a:solidFill>
              </a:rPr>
              <a:t>	- Transistor come amplificatore</a:t>
            </a:r>
          </a:p>
          <a:p>
            <a:pPr eaLnBrk="1">
              <a:buFont typeface="Arial" charset="0"/>
              <a:buChar char="•"/>
            </a:pPr>
            <a:r>
              <a:rPr lang="it-IT" dirty="0" smtClean="0">
                <a:solidFill>
                  <a:schemeClr val="bg1"/>
                </a:solidFill>
              </a:rPr>
              <a:t>Transistor ad effetto di campo:</a:t>
            </a:r>
          </a:p>
          <a:p>
            <a:pPr marL="0" indent="0" eaLnBrk="1">
              <a:buNone/>
            </a:pPr>
            <a:r>
              <a:rPr lang="it-IT" dirty="0" smtClean="0">
                <a:solidFill>
                  <a:schemeClr val="bg1"/>
                </a:solidFill>
              </a:rPr>
              <a:t>	- Struttura fisica </a:t>
            </a:r>
          </a:p>
          <a:p>
            <a:pPr marL="0" indent="0" eaLnBrk="1">
              <a:buNone/>
            </a:pPr>
            <a:r>
              <a:rPr lang="it-IT" dirty="0" smtClean="0">
                <a:solidFill>
                  <a:schemeClr val="bg1"/>
                </a:solidFill>
              </a:rPr>
              <a:t>	- Transistor come interruttore</a:t>
            </a:r>
          </a:p>
          <a:p>
            <a:pPr eaLnBrk="1">
              <a:buFont typeface="Arial" charset="0"/>
              <a:buChar char="•"/>
            </a:pPr>
            <a:endParaRPr lang="it-IT" dirty="0" smtClean="0">
              <a:solidFill>
                <a:schemeClr val="bg1"/>
              </a:solidFill>
            </a:endParaRPr>
          </a:p>
        </p:txBody>
      </p:sp>
    </p:spTree>
    <p:extLst>
      <p:ext uri="{BB962C8B-B14F-4D97-AF65-F5344CB8AC3E}">
        <p14:creationId xmlns:p14="http://schemas.microsoft.com/office/powerpoint/2010/main" xmlns="" val="3404860"/>
      </p:ext>
    </p:extLst>
  </p:cSld>
  <p:clrMapOvr>
    <a:masterClrMapping/>
  </p:clrMapOvr>
  <p:transition>
    <p:newsflash/>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body"/>
          </p:nvPr>
        </p:nvSpPr>
        <p:spPr>
          <a:xfrm>
            <a:off x="1137881" y="1175153"/>
            <a:ext cx="6840664" cy="3383639"/>
          </a:xfrm>
          <a:solidFill>
            <a:srgbClr val="FFFFFF"/>
          </a:solidFill>
        </p:spPr>
        <p:txBody>
          <a:bodyPr anchor="t"/>
          <a:lstStyle/>
          <a:p>
            <a:pPr marL="391686" indent="-293764" algn="l">
              <a:spcAft>
                <a:spcPts val="1293"/>
              </a:spcAft>
              <a:buClr>
                <a:srgbClr val="47B8B8"/>
              </a:buClr>
              <a:buSzPct val="45000"/>
              <a:tabLst>
                <a:tab pos="656650" algn="l"/>
                <a:tab pos="1313299" algn="l"/>
                <a:tab pos="1969949" algn="l"/>
                <a:tab pos="2626599" algn="l"/>
                <a:tab pos="3283248" algn="l"/>
                <a:tab pos="3939898" algn="l"/>
                <a:tab pos="4596548" algn="l"/>
                <a:tab pos="5253198" algn="l"/>
                <a:tab pos="5909847" algn="l"/>
                <a:tab pos="6566497" algn="l"/>
                <a:tab pos="7223147" algn="l"/>
              </a:tabLst>
              <a:defRPr/>
            </a:pPr>
            <a:endParaRPr lang="de-DE" sz="2900" dirty="0">
              <a:solidFill>
                <a:srgbClr val="FFFFFF"/>
              </a:solidFill>
              <a:latin typeface="Gadugi" pitchFamily="32" charset="0"/>
            </a:endParaRPr>
          </a:p>
          <a:p>
            <a:pPr marL="391686" indent="-293764" algn="l">
              <a:spcAft>
                <a:spcPts val="1293"/>
              </a:spcAft>
              <a:buClr>
                <a:srgbClr val="47B8B8"/>
              </a:buClr>
              <a:buSzPct val="45000"/>
              <a:tabLst>
                <a:tab pos="656650" algn="l"/>
                <a:tab pos="1313299" algn="l"/>
                <a:tab pos="1969949" algn="l"/>
                <a:tab pos="2626599" algn="l"/>
                <a:tab pos="3283248" algn="l"/>
                <a:tab pos="3939898" algn="l"/>
                <a:tab pos="4596548" algn="l"/>
                <a:tab pos="5253198" algn="l"/>
                <a:tab pos="5909847" algn="l"/>
                <a:tab pos="6566497" algn="l"/>
                <a:tab pos="7223147" algn="l"/>
              </a:tabLst>
              <a:defRPr/>
            </a:pPr>
            <a:endParaRPr lang="de-DE" sz="2900" dirty="0">
              <a:solidFill>
                <a:srgbClr val="FFFFFF"/>
              </a:solidFill>
              <a:latin typeface="Gadugi" pitchFamily="32" charset="0"/>
            </a:endParaRPr>
          </a:p>
          <a:p>
            <a:pPr marL="391686" indent="-293764" algn="l">
              <a:spcAft>
                <a:spcPts val="1293"/>
              </a:spcAft>
              <a:buClr>
                <a:srgbClr val="47B8B8"/>
              </a:buClr>
              <a:buSzPct val="45000"/>
              <a:tabLst>
                <a:tab pos="656650" algn="l"/>
                <a:tab pos="1313299" algn="l"/>
                <a:tab pos="1969949" algn="l"/>
                <a:tab pos="2626599" algn="l"/>
                <a:tab pos="3283248" algn="l"/>
                <a:tab pos="3939898" algn="l"/>
                <a:tab pos="4596548" algn="l"/>
                <a:tab pos="5253198" algn="l"/>
                <a:tab pos="5909847" algn="l"/>
                <a:tab pos="6566497" algn="l"/>
                <a:tab pos="7223147" algn="l"/>
              </a:tabLst>
              <a:defRPr/>
            </a:pPr>
            <a:endParaRPr lang="de-DE" sz="2900" dirty="0">
              <a:solidFill>
                <a:srgbClr val="FFFFFF"/>
              </a:solidFill>
              <a:latin typeface="Gadugi" pitchFamily="32" charset="0"/>
            </a:endParaRPr>
          </a:p>
          <a:p>
            <a:pPr marL="391686" indent="-293764" algn="l">
              <a:spcAft>
                <a:spcPts val="1293"/>
              </a:spcAft>
              <a:buClr>
                <a:srgbClr val="47B8B8"/>
              </a:buClr>
              <a:buSzPct val="45000"/>
              <a:tabLst>
                <a:tab pos="656650" algn="l"/>
                <a:tab pos="1313299" algn="l"/>
                <a:tab pos="1969949" algn="l"/>
                <a:tab pos="2626599" algn="l"/>
                <a:tab pos="3283248" algn="l"/>
                <a:tab pos="3939898" algn="l"/>
                <a:tab pos="4596548" algn="l"/>
                <a:tab pos="5253198" algn="l"/>
                <a:tab pos="5909847" algn="l"/>
                <a:tab pos="6566497" algn="l"/>
                <a:tab pos="7223147" algn="l"/>
              </a:tabLst>
              <a:defRPr/>
            </a:pPr>
            <a:endParaRPr lang="de-DE" sz="2900" dirty="0">
              <a:solidFill>
                <a:srgbClr val="FFFFFF"/>
              </a:solidFill>
              <a:latin typeface="Gadugi" pitchFamily="32" charset="0"/>
            </a:endParaRPr>
          </a:p>
          <a:p>
            <a:pPr marL="391686" indent="-293764" algn="l">
              <a:spcAft>
                <a:spcPts val="1293"/>
              </a:spcAft>
              <a:buClr>
                <a:srgbClr val="47B8B8"/>
              </a:buClr>
              <a:buSzPct val="45000"/>
              <a:tabLst>
                <a:tab pos="656650" algn="l"/>
                <a:tab pos="1313299" algn="l"/>
                <a:tab pos="1969949" algn="l"/>
                <a:tab pos="2626599" algn="l"/>
                <a:tab pos="3283248" algn="l"/>
                <a:tab pos="3939898" algn="l"/>
                <a:tab pos="4596548" algn="l"/>
                <a:tab pos="5253198" algn="l"/>
                <a:tab pos="5909847" algn="l"/>
                <a:tab pos="6566497" algn="l"/>
                <a:tab pos="7223147" algn="l"/>
              </a:tabLst>
              <a:defRPr/>
            </a:pPr>
            <a:endParaRPr lang="de-DE" sz="2900" dirty="0">
              <a:solidFill>
                <a:srgbClr val="FFFFFF"/>
              </a:solidFill>
              <a:latin typeface="Gadugi" pitchFamily="32" charset="0"/>
            </a:endParaRPr>
          </a:p>
          <a:p>
            <a:pPr marL="391686" indent="-293764" algn="l">
              <a:spcAft>
                <a:spcPts val="1293"/>
              </a:spcAft>
              <a:buClr>
                <a:srgbClr val="47B8B8"/>
              </a:buClr>
              <a:buSzPct val="45000"/>
              <a:tabLst>
                <a:tab pos="656650" algn="l"/>
                <a:tab pos="1313299" algn="l"/>
                <a:tab pos="1969949" algn="l"/>
                <a:tab pos="2626599" algn="l"/>
                <a:tab pos="3283248" algn="l"/>
                <a:tab pos="3939898" algn="l"/>
                <a:tab pos="4596548" algn="l"/>
                <a:tab pos="5253198" algn="l"/>
                <a:tab pos="5909847" algn="l"/>
                <a:tab pos="6566497" algn="l"/>
                <a:tab pos="7223147" algn="l"/>
              </a:tabLst>
              <a:defRPr/>
            </a:pPr>
            <a:endParaRPr lang="de-DE" sz="2900" dirty="0">
              <a:solidFill>
                <a:srgbClr val="FFFFFF"/>
              </a:solidFill>
              <a:latin typeface="Gadugi" pitchFamily="32" charset="0"/>
            </a:endParaRP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83985" y="1175153"/>
            <a:ext cx="6694560" cy="326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6147" name="Rectangle 3"/>
          <p:cNvSpPr>
            <a:spLocks noGrp="1" noChangeArrowheads="1"/>
          </p:cNvSpPr>
          <p:nvPr>
            <p:ph type="title" idx="1"/>
          </p:nvPr>
        </p:nvSpPr>
        <p:spPr>
          <a:xfrm>
            <a:off x="804750" y="290910"/>
            <a:ext cx="7575840" cy="1144921"/>
          </a:xfrm>
        </p:spPr>
        <p:txBody>
          <a:bodyPr tIns="35203" anchor="ctr"/>
          <a:lstStyle/>
          <a:p>
            <a:pPr marL="0" indent="0" algn="ctr">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Lst>
              <a:defRPr/>
            </a:pPr>
            <a:r>
              <a:rPr lang="de-DE" sz="4000" b="1" dirty="0">
                <a:solidFill>
                  <a:srgbClr val="FFFFFF"/>
                </a:solidFill>
                <a:latin typeface="+mj-lt"/>
              </a:rPr>
              <a:t>Transistor BJT</a:t>
            </a:r>
          </a:p>
        </p:txBody>
      </p:sp>
      <p:sp>
        <p:nvSpPr>
          <p:cNvPr id="12" name="CasellaDiTesto 11"/>
          <p:cNvSpPr txBox="1">
            <a:spLocks noChangeArrowheads="1"/>
          </p:cNvSpPr>
          <p:nvPr/>
        </p:nvSpPr>
        <p:spPr bwMode="auto">
          <a:xfrm>
            <a:off x="792945" y="5357602"/>
            <a:ext cx="7185600" cy="13764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spAutoFit/>
          </a:bodyPr>
          <a:lstStyle/>
          <a:p>
            <a:r>
              <a:rPr lang="de-DE" sz="3300" b="1" dirty="0" err="1"/>
              <a:t>Viene</a:t>
            </a:r>
            <a:r>
              <a:rPr lang="de-DE" sz="3300" b="1" dirty="0"/>
              <a:t> </a:t>
            </a:r>
            <a:r>
              <a:rPr lang="de-DE" sz="3300" b="1" dirty="0" err="1"/>
              <a:t>utilizzato</a:t>
            </a:r>
            <a:r>
              <a:rPr lang="de-DE" sz="3300" b="1" dirty="0"/>
              <a:t> </a:t>
            </a:r>
            <a:r>
              <a:rPr lang="de-DE" sz="3300" b="1" dirty="0" err="1"/>
              <a:t>come</a:t>
            </a:r>
            <a:r>
              <a:rPr lang="de-DE" sz="3300" b="1" dirty="0"/>
              <a:t> </a:t>
            </a:r>
            <a:r>
              <a:rPr lang="de-DE" sz="3300" b="1" dirty="0" err="1"/>
              <a:t>amplificatore</a:t>
            </a:r>
            <a:r>
              <a:rPr lang="de-DE" sz="3300" b="1" dirty="0"/>
              <a:t> o </a:t>
            </a:r>
            <a:r>
              <a:rPr lang="de-DE" sz="3300" b="1" dirty="0" err="1"/>
              <a:t>come</a:t>
            </a:r>
            <a:r>
              <a:rPr lang="de-DE" sz="3300" b="1" dirty="0"/>
              <a:t> </a:t>
            </a:r>
            <a:r>
              <a:rPr lang="de-DE" sz="3300" b="1" dirty="0" err="1"/>
              <a:t>interruttore</a:t>
            </a:r>
            <a:r>
              <a:rPr lang="de-DE" sz="3300" b="1" dirty="0"/>
              <a:t> (</a:t>
            </a:r>
            <a:r>
              <a:rPr lang="de-DE" sz="3300" b="1" i="1" dirty="0" err="1"/>
              <a:t>switcher</a:t>
            </a:r>
            <a:r>
              <a:rPr lang="de-DE" sz="3300" b="1" dirty="0"/>
              <a:t>)</a:t>
            </a:r>
            <a:r>
              <a:rPr lang="de-DE" sz="3300" b="1" dirty="0">
                <a:solidFill>
                  <a:srgbClr val="FFFFFF"/>
                </a:solidFill>
              </a:rPr>
              <a:t> </a:t>
            </a:r>
          </a:p>
          <a:p>
            <a:endParaRPr lang="it-IT" dirty="0"/>
          </a:p>
        </p:txBody>
      </p:sp>
      <p:sp>
        <p:nvSpPr>
          <p:cNvPr id="13" name="Rettangolo 12"/>
          <p:cNvSpPr/>
          <p:nvPr/>
        </p:nvSpPr>
        <p:spPr bwMode="auto">
          <a:xfrm>
            <a:off x="251520" y="1175152"/>
            <a:ext cx="8640960" cy="418244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lIns="82945" tIns="41473" rIns="82945" bIns="41473"/>
          <a:lstStyle/>
          <a:p>
            <a:pPr>
              <a:defRPr/>
            </a:pPr>
            <a:endParaRPr lang="it-IT">
              <a:ea typeface="+mn-ea"/>
              <a:cs typeface="Arial Unicode MS" charset="0"/>
            </a:endParaRPr>
          </a:p>
        </p:txBody>
      </p:sp>
      <p:pic>
        <p:nvPicPr>
          <p:cNvPr id="15"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5536" y="1255801"/>
            <a:ext cx="4734720" cy="39532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6"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60032" y="1156681"/>
            <a:ext cx="3853440" cy="42009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360">
                <a:solidFill>
                  <a:srgbClr val="000000"/>
                </a:solidFill>
                <a:round/>
                <a:headEnd/>
                <a:tailEnd/>
              </a14:hiddenLine>
            </a:ext>
          </a:extLst>
        </p:spPr>
      </p:pic>
    </p:spTree>
    <p:extLst>
      <p:ext uri="{BB962C8B-B14F-4D97-AF65-F5344CB8AC3E}">
        <p14:creationId xmlns:p14="http://schemas.microsoft.com/office/powerpoint/2010/main" xmlns="" val="1754418124"/>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47" presetClass="entr" fill="hold" nodeType="withEffect">
                                  <p:stCondLst>
                                    <p:cond delay="0"/>
                                  </p:stCondLst>
                                  <p:childTnLst>
                                    <p:set>
                                      <p:cBhvr additive="repl">
                                        <p:cTn id="10" dur="1" fill="hold">
                                          <p:stCondLst>
                                            <p:cond delay="0"/>
                                          </p:stCondLst>
                                        </p:cTn>
                                        <p:tgtEl>
                                          <p:spTgt spid="15"/>
                                        </p:tgtEl>
                                        <p:attrNameLst>
                                          <p:attrName>style.visibility</p:attrName>
                                        </p:attrNameLst>
                                      </p:cBhvr>
                                      <p:to>
                                        <p:strVal val="visible"/>
                                      </p:to>
                                    </p:set>
                                    <p:animEffect transition="in" filter="fade">
                                      <p:cBhvr additive="repl">
                                        <p:cTn id="11" dur="1000"/>
                                        <p:tgtEl>
                                          <p:spTgt spid="15"/>
                                        </p:tgtEl>
                                      </p:cBhvr>
                                    </p:animEffect>
                                    <p:anim calcmode="lin" valueType="num">
                                      <p:cBhvr additive="repl">
                                        <p:cTn id="12" dur="1000" fill="hold"/>
                                        <p:tgtEl>
                                          <p:spTgt spid="15"/>
                                        </p:tgtEl>
                                        <p:attrNameLst>
                                          <p:attrName>ppt_x</p:attrName>
                                        </p:attrNameLst>
                                      </p:cBhvr>
                                      <p:tavLst>
                                        <p:tav tm="100000">
                                          <p:val>
                                            <p:strVal val="#ppt_x"/>
                                          </p:val>
                                        </p:tav>
                                        <p:tav>
                                          <p:val>
                                            <p:strVal val="#ppt_x"/>
                                          </p:val>
                                        </p:tav>
                                      </p:tavLst>
                                    </p:anim>
                                    <p:anim calcmode="lin" valueType="num">
                                      <p:cBhvr additive="repl">
                                        <p:cTn id="13" dur="1000" fill="hold"/>
                                        <p:tgtEl>
                                          <p:spTgt spid="15"/>
                                        </p:tgtEl>
                                        <p:attrNameLst>
                                          <p:attrName>ppt_y</p:attrName>
                                        </p:attrNameLst>
                                      </p:cBhvr>
                                      <p:tavLst>
                                        <p:tav tm="100000">
                                          <p:val>
                                            <p:strVal val="#ppt_y-.1"/>
                                          </p:val>
                                        </p:tav>
                                        <p:tav>
                                          <p:val>
                                            <p:strVal val="#ppt_y"/>
                                          </p:val>
                                        </p:tav>
                                      </p:tavLst>
                                    </p:anim>
                                  </p:childTnLst>
                                </p:cTn>
                              </p:par>
                              <p:par>
                                <p:cTn id="14" presetID="30" presetClass="entr" fill="hold" nodeType="withEffect">
                                  <p:stCondLst>
                                    <p:cond delay="0"/>
                                  </p:stCondLst>
                                  <p:childTnLst>
                                    <p:set>
                                      <p:cBhvr additive="repl">
                                        <p:cTn id="15" dur="1" fill="hold">
                                          <p:stCondLst>
                                            <p:cond delay="0"/>
                                          </p:stCondLst>
                                        </p:cTn>
                                        <p:tgtEl>
                                          <p:spTgt spid="16"/>
                                        </p:tgtEl>
                                        <p:attrNameLst>
                                          <p:attrName>style.visibility</p:attrName>
                                        </p:attrNameLst>
                                      </p:cBhvr>
                                      <p:to>
                                        <p:strVal val="visible"/>
                                      </p:to>
                                    </p:set>
                                    <p:animEffect transition="in" filter="fade">
                                      <p:cBhvr additive="repl">
                                        <p:cTn id="16" dur="800" decel="100000"/>
                                        <p:tgtEl>
                                          <p:spTgt spid="16"/>
                                        </p:tgtEl>
                                      </p:cBhvr>
                                    </p:animEffect>
                                    <p:anim calcmode="lin" valueType="num">
                                      <p:cBhvr additive="repl">
                                        <p:cTn id="17" dur="800" decel="100000" fill="hold"/>
                                        <p:tgtEl>
                                          <p:spTgt spid="16"/>
                                        </p:tgtEl>
                                        <p:attrNameLst>
                                          <p:attrName>r</p:attrName>
                                        </p:attrNameLst>
                                      </p:cBhvr>
                                      <p:tavLst>
                                        <p:tav tm="100000">
                                          <p:val>
                                            <p:strVal val="-90"/>
                                          </p:val>
                                        </p:tav>
                                        <p:tav>
                                          <p:val>
                                            <p:strVal val="0"/>
                                          </p:val>
                                        </p:tav>
                                      </p:tavLst>
                                    </p:anim>
                                    <p:anim calcmode="lin" valueType="num">
                                      <p:cBhvr additive="repl">
                                        <p:cTn id="18" dur="800" decel="100000" fill="hold"/>
                                        <p:tgtEl>
                                          <p:spTgt spid="16"/>
                                        </p:tgtEl>
                                        <p:attrNameLst>
                                          <p:attrName>ppt_x</p:attrName>
                                        </p:attrNameLst>
                                      </p:cBhvr>
                                      <p:tavLst>
                                        <p:tav tm="100000">
                                          <p:val>
                                            <p:strVal val="#ppt_x+0.4"/>
                                          </p:val>
                                        </p:tav>
                                        <p:tav>
                                          <p:val>
                                            <p:strVal val="#ppt_x-0.05"/>
                                          </p:val>
                                        </p:tav>
                                      </p:tavLst>
                                    </p:anim>
                                    <p:anim calcmode="lin" valueType="num">
                                      <p:cBhvr additive="repl">
                                        <p:cTn id="19" dur="800" decel="100000" fill="hold"/>
                                        <p:tgtEl>
                                          <p:spTgt spid="16"/>
                                        </p:tgtEl>
                                        <p:attrNameLst>
                                          <p:attrName>ppt_y</p:attrName>
                                        </p:attrNameLst>
                                      </p:cBhvr>
                                      <p:tavLst>
                                        <p:tav tm="100000">
                                          <p:val>
                                            <p:strVal val="#ppt_y-0.4"/>
                                          </p:val>
                                        </p:tav>
                                        <p:tav>
                                          <p:val>
                                            <p:strVal val="#ppt_y+0.1"/>
                                          </p:val>
                                        </p:tav>
                                      </p:tavLst>
                                    </p:anim>
                                    <p:anim calcmode="lin" valueType="num">
                                      <p:cBhvr additive="repl">
                                        <p:cTn id="20" dur="200" accel="100000" fill="hold">
                                          <p:stCondLst>
                                            <p:cond delay="800"/>
                                          </p:stCondLst>
                                        </p:cTn>
                                        <p:tgtEl>
                                          <p:spTgt spid="16"/>
                                        </p:tgtEl>
                                        <p:attrNameLst>
                                          <p:attrName>ppt_x</p:attrName>
                                        </p:attrNameLst>
                                      </p:cBhvr>
                                      <p:tavLst>
                                        <p:tav tm="100000">
                                          <p:val>
                                            <p:strVal val="#ppt_x-0.05"/>
                                          </p:val>
                                        </p:tav>
                                        <p:tav>
                                          <p:val>
                                            <p:strVal val="#ppt_x"/>
                                          </p:val>
                                        </p:tav>
                                      </p:tavLst>
                                    </p:anim>
                                    <p:anim calcmode="lin" valueType="num">
                                      <p:cBhvr additive="repl">
                                        <p:cTn id="21" dur="200" accel="100000" fill="hold">
                                          <p:stCondLst>
                                            <p:cond delay="800"/>
                                          </p:stCondLst>
                                        </p:cTn>
                                        <p:tgtEl>
                                          <p:spTgt spid="16"/>
                                        </p:tgtEl>
                                        <p:attrNameLst>
                                          <p:attrName>ppt_y</p:attrName>
                                        </p:attrNameLst>
                                      </p:cBhvr>
                                      <p:tavLst>
                                        <p:tav tm="100000">
                                          <p:val>
                                            <p:strVal val="#ppt_y+0.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476640" y="332656"/>
            <a:ext cx="8228160" cy="1144921"/>
          </a:xfrm>
        </p:spPr>
        <p:txBody>
          <a:bodyPr tIns="35203">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b="1" dirty="0" smtClean="0">
                <a:solidFill>
                  <a:srgbClr val="FFFFFF"/>
                </a:solidFill>
              </a:rPr>
              <a:t>I </a:t>
            </a:r>
            <a:r>
              <a:rPr lang="de-DE" b="1" dirty="0" err="1" smtClean="0">
                <a:solidFill>
                  <a:srgbClr val="FFFFFF"/>
                </a:solidFill>
              </a:rPr>
              <a:t>transistor</a:t>
            </a:r>
            <a:r>
              <a:rPr lang="de-DE" b="1" dirty="0" smtClean="0">
                <a:solidFill>
                  <a:srgbClr val="FFFFFF"/>
                </a:solidFill>
              </a:rPr>
              <a:t> ad </a:t>
            </a:r>
            <a:r>
              <a:rPr lang="de-DE" b="1" dirty="0" err="1" smtClean="0">
                <a:solidFill>
                  <a:srgbClr val="FFFFFF"/>
                </a:solidFill>
              </a:rPr>
              <a:t>effetto</a:t>
            </a:r>
            <a:r>
              <a:rPr lang="de-DE" b="1" dirty="0" smtClean="0">
                <a:solidFill>
                  <a:srgbClr val="FFFFFF"/>
                </a:solidFill>
              </a:rPr>
              <a:t> di </a:t>
            </a:r>
            <a:r>
              <a:rPr lang="de-DE" b="1" dirty="0" err="1" smtClean="0">
                <a:solidFill>
                  <a:srgbClr val="FFFFFF"/>
                </a:solidFill>
              </a:rPr>
              <a:t>campo</a:t>
            </a:r>
            <a:endParaRPr lang="de-DE" b="1" dirty="0" smtClean="0">
              <a:solidFill>
                <a:srgbClr val="FFFFFF"/>
              </a:solidFill>
            </a:endParaRPr>
          </a:p>
        </p:txBody>
      </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4188" y="1412776"/>
            <a:ext cx="7993063" cy="5041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170" name="Rectangle 2"/>
          <p:cNvSpPr>
            <a:spLocks noGrp="1" noChangeArrowheads="1"/>
          </p:cNvSpPr>
          <p:nvPr>
            <p:ph type="body" idx="1"/>
          </p:nvPr>
        </p:nvSpPr>
        <p:spPr>
          <a:xfrm>
            <a:off x="849600" y="1404148"/>
            <a:ext cx="7709760" cy="1964366"/>
          </a:xfrm>
        </p:spPr>
        <p:txBody>
          <a:bodyPr tIns="0"/>
          <a:lstStyle/>
          <a:p>
            <a:pPr marL="391686" indent="-293764">
              <a:buClr>
                <a:srgbClr val="47B8B8"/>
              </a:buClr>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pPr>
            <a:r>
              <a:rPr lang="it-IT" sz="2900" dirty="0">
                <a:solidFill>
                  <a:srgbClr val="FFFFFF"/>
                </a:solidFill>
              </a:rPr>
              <a:t>Il MOSFET è un transistor formato da tre </a:t>
            </a:r>
            <a:r>
              <a:rPr lang="it-IT" sz="2900" dirty="0" smtClean="0">
                <a:solidFill>
                  <a:srgbClr val="FFFFFF"/>
                </a:solidFill>
              </a:rPr>
              <a:t>contatti principali, </a:t>
            </a:r>
            <a:r>
              <a:rPr lang="it-IT" sz="2900" dirty="0">
                <a:solidFill>
                  <a:srgbClr val="FFFFFF"/>
                </a:solidFill>
              </a:rPr>
              <a:t>source, gate e </a:t>
            </a:r>
            <a:r>
              <a:rPr lang="it-IT" sz="2900" dirty="0" err="1">
                <a:solidFill>
                  <a:srgbClr val="FFFFFF"/>
                </a:solidFill>
              </a:rPr>
              <a:t>drain</a:t>
            </a:r>
            <a:r>
              <a:rPr lang="it-IT" sz="2900" dirty="0">
                <a:solidFill>
                  <a:srgbClr val="FFFFFF"/>
                </a:solidFill>
              </a:rPr>
              <a:t>, in cui il gate risulta isolato dal substrato da </a:t>
            </a:r>
            <a:r>
              <a:rPr lang="it-IT" sz="2900" dirty="0" smtClean="0">
                <a:solidFill>
                  <a:srgbClr val="FFFFFF"/>
                </a:solidFill>
              </a:rPr>
              <a:t>uno </a:t>
            </a:r>
            <a:r>
              <a:rPr lang="it-IT" sz="2900" dirty="0">
                <a:solidFill>
                  <a:srgbClr val="FFFFFF"/>
                </a:solidFill>
              </a:rPr>
              <a:t>strato di ossido. </a:t>
            </a:r>
            <a:endParaRPr lang="de-DE" sz="2900" dirty="0">
              <a:solidFill>
                <a:srgbClr val="FFFFFF"/>
              </a:solidFill>
            </a:endParaRPr>
          </a:p>
        </p:txBody>
      </p:sp>
      <p:pic>
        <p:nvPicPr>
          <p:cNvPr id="7171" name="Picture 3"/>
          <p:cNvPicPr>
            <a:picLocks noChangeAspect="1" noChangeArrowheads="1"/>
          </p:cNvPicPr>
          <p:nvPr/>
        </p:nvPicPr>
        <p:blipFill>
          <a:blip r:embed="rId4" cstate="print">
            <a:lum bright="70000" contrast="-70000"/>
            <a:extLst>
              <a:ext uri="{28A0092B-C50C-407E-A947-70E740481C1C}">
                <a14:useLocalDpi xmlns:a14="http://schemas.microsoft.com/office/drawing/2010/main" xmlns="" val="0"/>
              </a:ext>
            </a:extLst>
          </a:blip>
          <a:srcRect/>
          <a:stretch>
            <a:fillRect/>
          </a:stretch>
        </p:blipFill>
        <p:spPr bwMode="auto">
          <a:xfrm>
            <a:off x="783360" y="3037280"/>
            <a:ext cx="7614720" cy="37227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2499785625"/>
      </p:ext>
    </p:extLst>
  </p:cSld>
  <p:clrMapOvr>
    <a:masterClrMapping/>
  </p:clrMapOvr>
  <p:transition>
    <p:newsfla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4675" y="908050"/>
            <a:ext cx="7993063" cy="5041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193" name="Rectangle 1"/>
          <p:cNvSpPr>
            <a:spLocks noGrp="1" noChangeArrowheads="1"/>
          </p:cNvSpPr>
          <p:nvPr>
            <p:ph type="body"/>
          </p:nvPr>
        </p:nvSpPr>
        <p:spPr>
          <a:xfrm>
            <a:off x="636406" y="1052898"/>
            <a:ext cx="7869600" cy="4831708"/>
          </a:xfrm>
        </p:spPr>
        <p:txBody>
          <a:bodyPr tIns="25602" anchor="t">
            <a:normAutofit/>
          </a:bodyPr>
          <a:lstStyle/>
          <a:p>
            <a:pPr marL="391686" indent="-293764" algn="l">
              <a:spcAft>
                <a:spcPts val="1293"/>
              </a:spcAft>
              <a:buClr>
                <a:srgbClr val="47B8B8"/>
              </a:buClr>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defRPr/>
            </a:pPr>
            <a:r>
              <a:rPr lang="de-DE" sz="3200" dirty="0">
                <a:solidFill>
                  <a:srgbClr val="FFFFFF"/>
                </a:solidFill>
                <a:latin typeface="+mn-lt"/>
              </a:rPr>
              <a:t>Il MOSFET, </a:t>
            </a:r>
            <a:r>
              <a:rPr lang="de-DE" sz="3200" dirty="0" err="1">
                <a:solidFill>
                  <a:srgbClr val="FFFFFF"/>
                </a:solidFill>
                <a:latin typeface="+mn-lt"/>
              </a:rPr>
              <a:t>come</a:t>
            </a:r>
            <a:r>
              <a:rPr lang="de-DE" sz="3200" dirty="0">
                <a:solidFill>
                  <a:srgbClr val="FFFFFF"/>
                </a:solidFill>
                <a:latin typeface="+mn-lt"/>
              </a:rPr>
              <a:t> </a:t>
            </a:r>
            <a:r>
              <a:rPr lang="de-DE" sz="3200" dirty="0" err="1">
                <a:solidFill>
                  <a:srgbClr val="FFFFFF"/>
                </a:solidFill>
                <a:latin typeface="+mn-lt"/>
              </a:rPr>
              <a:t>il</a:t>
            </a:r>
            <a:r>
              <a:rPr lang="de-DE" sz="3200" dirty="0">
                <a:solidFill>
                  <a:srgbClr val="FFFFFF"/>
                </a:solidFill>
                <a:latin typeface="+mn-lt"/>
              </a:rPr>
              <a:t> BJT, </a:t>
            </a:r>
            <a:r>
              <a:rPr lang="de-DE" sz="3200" dirty="0" err="1">
                <a:solidFill>
                  <a:srgbClr val="FFFFFF"/>
                </a:solidFill>
                <a:latin typeface="+mn-lt"/>
              </a:rPr>
              <a:t>può</a:t>
            </a:r>
            <a:r>
              <a:rPr lang="de-DE" sz="3200" dirty="0">
                <a:solidFill>
                  <a:srgbClr val="FFFFFF"/>
                </a:solidFill>
                <a:latin typeface="+mn-lt"/>
              </a:rPr>
              <a:t> </a:t>
            </a:r>
            <a:r>
              <a:rPr lang="de-DE" sz="3200" dirty="0" err="1">
                <a:solidFill>
                  <a:srgbClr val="FFFFFF"/>
                </a:solidFill>
                <a:latin typeface="+mn-lt"/>
              </a:rPr>
              <a:t>essere</a:t>
            </a:r>
            <a:r>
              <a:rPr lang="de-DE" sz="3200" dirty="0">
                <a:solidFill>
                  <a:srgbClr val="FFFFFF"/>
                </a:solidFill>
                <a:latin typeface="+mn-lt"/>
              </a:rPr>
              <a:t> </a:t>
            </a:r>
            <a:r>
              <a:rPr lang="de-DE" sz="3200" dirty="0" err="1">
                <a:solidFill>
                  <a:srgbClr val="FFFFFF"/>
                </a:solidFill>
                <a:latin typeface="+mn-lt"/>
              </a:rPr>
              <a:t>utilizzato</a:t>
            </a:r>
            <a:r>
              <a:rPr lang="de-DE" sz="3200" dirty="0">
                <a:solidFill>
                  <a:srgbClr val="FFFFFF"/>
                </a:solidFill>
                <a:latin typeface="+mn-lt"/>
              </a:rPr>
              <a:t> </a:t>
            </a:r>
            <a:r>
              <a:rPr lang="de-DE" sz="3200" dirty="0" err="1">
                <a:solidFill>
                  <a:srgbClr val="FFFFFF"/>
                </a:solidFill>
                <a:latin typeface="+mn-lt"/>
              </a:rPr>
              <a:t>come</a:t>
            </a:r>
            <a:r>
              <a:rPr lang="de-DE" sz="3200" dirty="0">
                <a:solidFill>
                  <a:srgbClr val="FFFFFF"/>
                </a:solidFill>
                <a:latin typeface="+mn-lt"/>
              </a:rPr>
              <a:t> </a:t>
            </a:r>
            <a:r>
              <a:rPr lang="de-DE" sz="3200" dirty="0" err="1">
                <a:solidFill>
                  <a:srgbClr val="FFFFFF"/>
                </a:solidFill>
                <a:latin typeface="+mn-lt"/>
              </a:rPr>
              <a:t>interruttore</a:t>
            </a:r>
            <a:r>
              <a:rPr lang="de-DE" sz="3200" dirty="0">
                <a:solidFill>
                  <a:srgbClr val="FFFFFF"/>
                </a:solidFill>
                <a:latin typeface="+mn-lt"/>
              </a:rPr>
              <a:t>. Per </a:t>
            </a:r>
            <a:r>
              <a:rPr lang="de-DE" sz="3200" dirty="0" err="1">
                <a:solidFill>
                  <a:srgbClr val="FFFFFF"/>
                </a:solidFill>
                <a:latin typeface="+mn-lt"/>
              </a:rPr>
              <a:t>attivarlo</a:t>
            </a:r>
            <a:r>
              <a:rPr lang="de-DE" sz="3200" dirty="0">
                <a:solidFill>
                  <a:srgbClr val="FFFFFF"/>
                </a:solidFill>
                <a:latin typeface="+mn-lt"/>
              </a:rPr>
              <a:t> </a:t>
            </a:r>
            <a:r>
              <a:rPr lang="de-DE" sz="3200" dirty="0" err="1">
                <a:solidFill>
                  <a:srgbClr val="FFFFFF"/>
                </a:solidFill>
                <a:latin typeface="+mn-lt"/>
              </a:rPr>
              <a:t>bisogna</a:t>
            </a:r>
            <a:r>
              <a:rPr lang="de-DE" sz="3200" dirty="0">
                <a:solidFill>
                  <a:srgbClr val="FFFFFF"/>
                </a:solidFill>
                <a:latin typeface="+mn-lt"/>
              </a:rPr>
              <a:t> </a:t>
            </a:r>
            <a:r>
              <a:rPr lang="de-DE" sz="3200" dirty="0" err="1">
                <a:solidFill>
                  <a:srgbClr val="FFFFFF"/>
                </a:solidFill>
                <a:latin typeface="+mn-lt"/>
              </a:rPr>
              <a:t>applicare</a:t>
            </a:r>
            <a:r>
              <a:rPr lang="de-DE" sz="3200" dirty="0">
                <a:solidFill>
                  <a:srgbClr val="FFFFFF"/>
                </a:solidFill>
                <a:latin typeface="+mn-lt"/>
              </a:rPr>
              <a:t> </a:t>
            </a:r>
            <a:r>
              <a:rPr lang="de-DE" sz="3200" dirty="0" err="1">
                <a:solidFill>
                  <a:srgbClr val="FFFFFF"/>
                </a:solidFill>
                <a:latin typeface="+mn-lt"/>
              </a:rPr>
              <a:t>una</a:t>
            </a:r>
            <a:r>
              <a:rPr lang="de-DE" sz="3200" dirty="0">
                <a:solidFill>
                  <a:srgbClr val="FFFFFF"/>
                </a:solidFill>
                <a:latin typeface="+mn-lt"/>
              </a:rPr>
              <a:t> </a:t>
            </a:r>
            <a:r>
              <a:rPr lang="de-DE" sz="3200" dirty="0" err="1">
                <a:solidFill>
                  <a:srgbClr val="FFFFFF"/>
                </a:solidFill>
                <a:latin typeface="+mn-lt"/>
              </a:rPr>
              <a:t>tensione</a:t>
            </a:r>
            <a:r>
              <a:rPr lang="de-DE" sz="3200" dirty="0">
                <a:solidFill>
                  <a:srgbClr val="FFFFFF"/>
                </a:solidFill>
                <a:latin typeface="+mn-lt"/>
              </a:rPr>
              <a:t> (</a:t>
            </a:r>
            <a:r>
              <a:rPr lang="de-DE" sz="3200" dirty="0" err="1">
                <a:solidFill>
                  <a:srgbClr val="FFFFFF"/>
                </a:solidFill>
                <a:latin typeface="+mn-lt"/>
              </a:rPr>
              <a:t>positiva</a:t>
            </a:r>
            <a:r>
              <a:rPr lang="de-DE" sz="3200" dirty="0">
                <a:solidFill>
                  <a:srgbClr val="FFFFFF"/>
                </a:solidFill>
                <a:latin typeface="+mn-lt"/>
              </a:rPr>
              <a:t> </a:t>
            </a:r>
            <a:r>
              <a:rPr lang="de-DE" sz="3200" dirty="0" err="1">
                <a:solidFill>
                  <a:srgbClr val="FFFFFF"/>
                </a:solidFill>
                <a:latin typeface="+mn-lt"/>
              </a:rPr>
              <a:t>nel</a:t>
            </a:r>
            <a:r>
              <a:rPr lang="de-DE" sz="3200" dirty="0">
                <a:solidFill>
                  <a:srgbClr val="FFFFFF"/>
                </a:solidFill>
                <a:latin typeface="+mn-lt"/>
              </a:rPr>
              <a:t> </a:t>
            </a:r>
            <a:r>
              <a:rPr lang="de-DE" sz="3200" dirty="0" err="1">
                <a:solidFill>
                  <a:srgbClr val="FFFFFF"/>
                </a:solidFill>
                <a:latin typeface="+mn-lt"/>
              </a:rPr>
              <a:t>transistor</a:t>
            </a:r>
            <a:r>
              <a:rPr lang="de-DE" sz="3200" dirty="0">
                <a:solidFill>
                  <a:srgbClr val="FFFFFF"/>
                </a:solidFill>
                <a:latin typeface="+mn-lt"/>
              </a:rPr>
              <a:t> </a:t>
            </a:r>
            <a:r>
              <a:rPr lang="de-DE" sz="3200" dirty="0" smtClean="0">
                <a:solidFill>
                  <a:srgbClr val="FFFFFF"/>
                </a:solidFill>
                <a:latin typeface="+mn-lt"/>
              </a:rPr>
              <a:t>a </a:t>
            </a:r>
            <a:r>
              <a:rPr lang="de-DE" sz="3200" dirty="0" err="1" smtClean="0">
                <a:solidFill>
                  <a:srgbClr val="FFFFFF"/>
                </a:solidFill>
                <a:latin typeface="+mn-lt"/>
              </a:rPr>
              <a:t>canale</a:t>
            </a:r>
            <a:r>
              <a:rPr lang="de-DE" sz="3200" dirty="0" smtClean="0">
                <a:solidFill>
                  <a:srgbClr val="FFFFFF"/>
                </a:solidFill>
                <a:latin typeface="+mn-lt"/>
              </a:rPr>
              <a:t> n) </a:t>
            </a:r>
            <a:r>
              <a:rPr lang="de-DE" sz="3200" dirty="0" err="1">
                <a:solidFill>
                  <a:srgbClr val="FFFFFF"/>
                </a:solidFill>
                <a:latin typeface="+mn-lt"/>
              </a:rPr>
              <a:t>tra</a:t>
            </a:r>
            <a:r>
              <a:rPr lang="de-DE" sz="3200" dirty="0">
                <a:solidFill>
                  <a:srgbClr val="FFFFFF"/>
                </a:solidFill>
                <a:latin typeface="+mn-lt"/>
              </a:rPr>
              <a:t> </a:t>
            </a:r>
            <a:r>
              <a:rPr lang="de-DE" sz="3200" dirty="0" err="1">
                <a:solidFill>
                  <a:srgbClr val="FFFFFF"/>
                </a:solidFill>
                <a:latin typeface="+mn-lt"/>
              </a:rPr>
              <a:t>gate</a:t>
            </a:r>
            <a:r>
              <a:rPr lang="de-DE" sz="3200" dirty="0">
                <a:solidFill>
                  <a:srgbClr val="FFFFFF"/>
                </a:solidFill>
                <a:latin typeface="+mn-lt"/>
              </a:rPr>
              <a:t> e </a:t>
            </a:r>
            <a:r>
              <a:rPr lang="de-DE" sz="3200" dirty="0" err="1">
                <a:solidFill>
                  <a:srgbClr val="FFFFFF"/>
                </a:solidFill>
                <a:latin typeface="+mn-lt"/>
              </a:rPr>
              <a:t>source</a:t>
            </a:r>
            <a:r>
              <a:rPr lang="de-DE" sz="3200" dirty="0">
                <a:solidFill>
                  <a:srgbClr val="FFFFFF"/>
                </a:solidFill>
                <a:latin typeface="+mn-lt"/>
              </a:rPr>
              <a:t> </a:t>
            </a:r>
            <a:r>
              <a:rPr lang="de-DE" sz="3200" dirty="0" err="1">
                <a:solidFill>
                  <a:srgbClr val="FFFFFF"/>
                </a:solidFill>
                <a:latin typeface="+mn-lt"/>
              </a:rPr>
              <a:t>che</a:t>
            </a:r>
            <a:r>
              <a:rPr lang="de-DE" sz="3200" dirty="0">
                <a:solidFill>
                  <a:srgbClr val="FFFFFF"/>
                </a:solidFill>
                <a:latin typeface="+mn-lt"/>
              </a:rPr>
              <a:t> </a:t>
            </a:r>
            <a:r>
              <a:rPr lang="de-DE" sz="3200" dirty="0" err="1">
                <a:solidFill>
                  <a:srgbClr val="FFFFFF"/>
                </a:solidFill>
                <a:latin typeface="+mn-lt"/>
              </a:rPr>
              <a:t>induce</a:t>
            </a:r>
            <a:r>
              <a:rPr lang="de-DE" sz="3200" dirty="0">
                <a:solidFill>
                  <a:srgbClr val="FFFFFF"/>
                </a:solidFill>
                <a:latin typeface="+mn-lt"/>
              </a:rPr>
              <a:t> </a:t>
            </a:r>
            <a:r>
              <a:rPr lang="de-DE" sz="3200" dirty="0" err="1">
                <a:solidFill>
                  <a:srgbClr val="FFFFFF"/>
                </a:solidFill>
                <a:latin typeface="+mn-lt"/>
              </a:rPr>
              <a:t>un</a:t>
            </a:r>
            <a:r>
              <a:rPr lang="de-DE" sz="3200" dirty="0">
                <a:solidFill>
                  <a:srgbClr val="FFFFFF"/>
                </a:solidFill>
                <a:latin typeface="+mn-lt"/>
              </a:rPr>
              <a:t> </a:t>
            </a:r>
            <a:r>
              <a:rPr lang="de-DE" sz="3200" dirty="0" err="1">
                <a:solidFill>
                  <a:srgbClr val="FFFFFF"/>
                </a:solidFill>
                <a:latin typeface="+mn-lt"/>
              </a:rPr>
              <a:t>inversione</a:t>
            </a:r>
            <a:r>
              <a:rPr lang="de-DE" sz="3200" dirty="0">
                <a:solidFill>
                  <a:srgbClr val="FFFFFF"/>
                </a:solidFill>
                <a:latin typeface="+mn-lt"/>
              </a:rPr>
              <a:t> di </a:t>
            </a:r>
            <a:r>
              <a:rPr lang="de-DE" sz="3200" dirty="0" err="1">
                <a:solidFill>
                  <a:srgbClr val="FFFFFF"/>
                </a:solidFill>
                <a:latin typeface="+mn-lt"/>
              </a:rPr>
              <a:t>portatori</a:t>
            </a:r>
            <a:r>
              <a:rPr lang="de-DE" sz="3200" dirty="0">
                <a:solidFill>
                  <a:srgbClr val="FFFFFF"/>
                </a:solidFill>
                <a:latin typeface="+mn-lt"/>
              </a:rPr>
              <a:t> </a:t>
            </a:r>
            <a:r>
              <a:rPr lang="de-DE" sz="3200" dirty="0" err="1">
                <a:solidFill>
                  <a:srgbClr val="FFFFFF"/>
                </a:solidFill>
                <a:latin typeface="+mn-lt"/>
              </a:rPr>
              <a:t>maggioritari</a:t>
            </a:r>
            <a:r>
              <a:rPr lang="de-DE" sz="3200" dirty="0">
                <a:solidFill>
                  <a:srgbClr val="FFFFFF"/>
                </a:solidFill>
                <a:latin typeface="+mn-lt"/>
              </a:rPr>
              <a:t> </a:t>
            </a:r>
            <a:r>
              <a:rPr lang="de-DE" sz="3200" dirty="0" err="1">
                <a:solidFill>
                  <a:srgbClr val="FFFFFF"/>
                </a:solidFill>
                <a:latin typeface="+mn-lt"/>
              </a:rPr>
              <a:t>nel</a:t>
            </a:r>
            <a:r>
              <a:rPr lang="de-DE" sz="3200" dirty="0">
                <a:solidFill>
                  <a:srgbClr val="FFFFFF"/>
                </a:solidFill>
                <a:latin typeface="+mn-lt"/>
              </a:rPr>
              <a:t> </a:t>
            </a:r>
            <a:r>
              <a:rPr lang="de-DE" sz="3200" dirty="0" err="1">
                <a:solidFill>
                  <a:srgbClr val="FFFFFF"/>
                </a:solidFill>
                <a:latin typeface="+mn-lt"/>
              </a:rPr>
              <a:t>substrato</a:t>
            </a:r>
            <a:r>
              <a:rPr lang="de-DE" sz="3200" dirty="0">
                <a:solidFill>
                  <a:srgbClr val="FFFFFF"/>
                </a:solidFill>
                <a:latin typeface="+mn-lt"/>
              </a:rPr>
              <a:t> subito al di sotto del </a:t>
            </a:r>
            <a:r>
              <a:rPr lang="de-DE" sz="3200" dirty="0" err="1">
                <a:solidFill>
                  <a:srgbClr val="FFFFFF"/>
                </a:solidFill>
                <a:latin typeface="+mn-lt"/>
              </a:rPr>
              <a:t>contatto</a:t>
            </a:r>
            <a:r>
              <a:rPr lang="de-DE" sz="3200" dirty="0">
                <a:solidFill>
                  <a:srgbClr val="FFFFFF"/>
                </a:solidFill>
                <a:latin typeface="+mn-lt"/>
              </a:rPr>
              <a:t> </a:t>
            </a:r>
            <a:r>
              <a:rPr lang="de-DE" sz="3200" dirty="0" err="1">
                <a:solidFill>
                  <a:srgbClr val="FFFFFF"/>
                </a:solidFill>
                <a:latin typeface="+mn-lt"/>
              </a:rPr>
              <a:t>gate</a:t>
            </a:r>
            <a:r>
              <a:rPr lang="it-IT" sz="3200" dirty="0">
                <a:solidFill>
                  <a:srgbClr val="FFFFFF"/>
                </a:solidFill>
                <a:latin typeface="+mn-lt"/>
              </a:rPr>
              <a:t>. In questo modo si crea un canale di conduzione tra source e </a:t>
            </a:r>
            <a:r>
              <a:rPr lang="it-IT" sz="3200" dirty="0" err="1">
                <a:solidFill>
                  <a:srgbClr val="FFFFFF"/>
                </a:solidFill>
                <a:latin typeface="+mn-lt"/>
              </a:rPr>
              <a:t>drain</a:t>
            </a:r>
            <a:r>
              <a:rPr lang="it-IT" sz="3200" dirty="0">
                <a:solidFill>
                  <a:srgbClr val="FFFFFF"/>
                </a:solidFill>
                <a:latin typeface="+mn-lt"/>
              </a:rPr>
              <a:t>. In questo caso il </a:t>
            </a:r>
            <a:r>
              <a:rPr lang="it-IT" sz="3200" dirty="0" err="1">
                <a:solidFill>
                  <a:srgbClr val="FFFFFF"/>
                </a:solidFill>
                <a:latin typeface="+mn-lt"/>
              </a:rPr>
              <a:t>Mosfet</a:t>
            </a:r>
            <a:r>
              <a:rPr lang="it-IT" sz="3200" dirty="0">
                <a:solidFill>
                  <a:srgbClr val="FFFFFF"/>
                </a:solidFill>
                <a:latin typeface="+mn-lt"/>
              </a:rPr>
              <a:t> è </a:t>
            </a:r>
            <a:r>
              <a:rPr lang="it-IT" sz="3200" dirty="0" smtClean="0">
                <a:solidFill>
                  <a:srgbClr val="FFFFFF"/>
                </a:solidFill>
                <a:latin typeface="+mn-lt"/>
              </a:rPr>
              <a:t>in conduzione.</a:t>
            </a:r>
            <a:endParaRPr lang="it-IT" sz="3200" dirty="0">
              <a:solidFill>
                <a:srgbClr val="FFFFFF"/>
              </a:solidFill>
              <a:latin typeface="+mn-lt"/>
            </a:endParaRPr>
          </a:p>
        </p:txBody>
      </p:sp>
    </p:spTree>
    <p:extLst>
      <p:ext uri="{BB962C8B-B14F-4D97-AF65-F5344CB8AC3E}">
        <p14:creationId xmlns:p14="http://schemas.microsoft.com/office/powerpoint/2010/main" xmlns="" val="64929736"/>
      </p:ext>
    </p:extLst>
  </p:cSld>
  <p:clrMapOvr>
    <a:masterClrMapping/>
  </p:clrMapOvr>
  <p:transition>
    <p:newsflash/>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555120" y="188640"/>
            <a:ext cx="8228160" cy="1144921"/>
          </a:xfrm>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de-DE" b="1" dirty="0" smtClean="0">
                <a:solidFill>
                  <a:srgbClr val="FFFFFF"/>
                </a:solidFill>
                <a:ea typeface="+mj-ea"/>
              </a:rPr>
              <a:t>Le </a:t>
            </a:r>
            <a:r>
              <a:rPr lang="de-DE" b="1" dirty="0" err="1" smtClean="0">
                <a:solidFill>
                  <a:srgbClr val="FFFFFF"/>
                </a:solidFill>
                <a:ea typeface="+mj-ea"/>
              </a:rPr>
              <a:t>porte</a:t>
            </a:r>
            <a:r>
              <a:rPr lang="de-DE" b="1" dirty="0" smtClean="0">
                <a:solidFill>
                  <a:srgbClr val="FFFFFF"/>
                </a:solidFill>
                <a:ea typeface="+mj-ea"/>
              </a:rPr>
              <a:t> </a:t>
            </a:r>
            <a:r>
              <a:rPr lang="de-DE" b="1" dirty="0" err="1" smtClean="0">
                <a:solidFill>
                  <a:srgbClr val="FFFFFF"/>
                </a:solidFill>
                <a:ea typeface="+mj-ea"/>
              </a:rPr>
              <a:t>logiche</a:t>
            </a:r>
            <a:r>
              <a:rPr lang="de-DE" b="1" dirty="0" smtClean="0">
                <a:solidFill>
                  <a:srgbClr val="FFFFFF"/>
                </a:solidFill>
                <a:ea typeface="+mj-ea"/>
              </a:rPr>
              <a:t> </a:t>
            </a:r>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2668" y="1124744"/>
            <a:ext cx="7993063" cy="1872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218" name="Rectangle 2"/>
          <p:cNvSpPr>
            <a:spLocks noGrp="1" noChangeArrowheads="1"/>
          </p:cNvSpPr>
          <p:nvPr>
            <p:ph type="body" idx="1"/>
          </p:nvPr>
        </p:nvSpPr>
        <p:spPr>
          <a:xfrm>
            <a:off x="587520" y="1142041"/>
            <a:ext cx="7869600" cy="4667530"/>
          </a:xfrm>
        </p:spPr>
        <p:txBody>
          <a:bodyPr tIns="24002"/>
          <a:lstStyle/>
          <a:p>
            <a:pPr marL="391686" indent="-293764">
              <a:buClr>
                <a:srgbClr val="47B8B8"/>
              </a:buClr>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sz="2700" dirty="0" err="1">
                <a:solidFill>
                  <a:srgbClr val="FFFFFF"/>
                </a:solidFill>
              </a:rPr>
              <a:t>Applicazione</a:t>
            </a:r>
            <a:r>
              <a:rPr lang="de-DE" sz="2700" dirty="0">
                <a:solidFill>
                  <a:srgbClr val="FFFFFF"/>
                </a:solidFill>
              </a:rPr>
              <a:t> </a:t>
            </a:r>
            <a:r>
              <a:rPr lang="de-DE" sz="2700" dirty="0" err="1">
                <a:solidFill>
                  <a:srgbClr val="FFFFFF"/>
                </a:solidFill>
              </a:rPr>
              <a:t>principale</a:t>
            </a:r>
            <a:r>
              <a:rPr lang="de-DE" sz="2700" dirty="0">
                <a:solidFill>
                  <a:srgbClr val="FFFFFF"/>
                </a:solidFill>
              </a:rPr>
              <a:t> </a:t>
            </a:r>
            <a:r>
              <a:rPr lang="de-DE" sz="2700" dirty="0" err="1">
                <a:solidFill>
                  <a:srgbClr val="FFFFFF"/>
                </a:solidFill>
              </a:rPr>
              <a:t>dei</a:t>
            </a:r>
            <a:r>
              <a:rPr lang="de-DE" sz="2700" dirty="0">
                <a:solidFill>
                  <a:srgbClr val="FFFFFF"/>
                </a:solidFill>
              </a:rPr>
              <a:t> </a:t>
            </a:r>
            <a:r>
              <a:rPr lang="de-DE" sz="2700" dirty="0" err="1">
                <a:solidFill>
                  <a:srgbClr val="FFFFFF"/>
                </a:solidFill>
              </a:rPr>
              <a:t>transistor</a:t>
            </a:r>
            <a:r>
              <a:rPr lang="de-DE" sz="2700" dirty="0">
                <a:solidFill>
                  <a:srgbClr val="FFFFFF"/>
                </a:solidFill>
              </a:rPr>
              <a:t> </a:t>
            </a:r>
            <a:r>
              <a:rPr lang="de-DE" sz="2700" dirty="0" err="1">
                <a:solidFill>
                  <a:srgbClr val="FFFFFF"/>
                </a:solidFill>
              </a:rPr>
              <a:t>Mosfet</a:t>
            </a:r>
            <a:r>
              <a:rPr lang="de-DE" sz="2700" dirty="0">
                <a:solidFill>
                  <a:srgbClr val="FFFFFF"/>
                </a:solidFill>
              </a:rPr>
              <a:t>. Le </a:t>
            </a:r>
            <a:r>
              <a:rPr lang="de-DE" sz="2700" dirty="0" err="1">
                <a:solidFill>
                  <a:srgbClr val="FFFFFF"/>
                </a:solidFill>
              </a:rPr>
              <a:t>porte</a:t>
            </a:r>
            <a:r>
              <a:rPr lang="de-DE" sz="2700" dirty="0">
                <a:solidFill>
                  <a:srgbClr val="FFFFFF"/>
                </a:solidFill>
              </a:rPr>
              <a:t> </a:t>
            </a:r>
            <a:r>
              <a:rPr lang="de-DE" sz="2700" dirty="0" err="1">
                <a:solidFill>
                  <a:srgbClr val="FFFFFF"/>
                </a:solidFill>
              </a:rPr>
              <a:t>logiche</a:t>
            </a:r>
            <a:r>
              <a:rPr lang="de-DE" sz="2700" dirty="0">
                <a:solidFill>
                  <a:srgbClr val="FFFFFF"/>
                </a:solidFill>
              </a:rPr>
              <a:t> </a:t>
            </a:r>
            <a:r>
              <a:rPr lang="de-DE" sz="2700" dirty="0" err="1">
                <a:solidFill>
                  <a:srgbClr val="FFFFFF"/>
                </a:solidFill>
              </a:rPr>
              <a:t>sono</a:t>
            </a:r>
            <a:r>
              <a:rPr lang="de-DE" sz="2700" dirty="0">
                <a:solidFill>
                  <a:srgbClr val="FFFFFF"/>
                </a:solidFill>
              </a:rPr>
              <a:t> i </a:t>
            </a:r>
            <a:r>
              <a:rPr lang="de-DE" sz="2700" dirty="0" err="1">
                <a:solidFill>
                  <a:srgbClr val="FFFFFF"/>
                </a:solidFill>
              </a:rPr>
              <a:t>mattoni</a:t>
            </a:r>
            <a:r>
              <a:rPr lang="de-DE" sz="2700" dirty="0">
                <a:solidFill>
                  <a:srgbClr val="FFFFFF"/>
                </a:solidFill>
              </a:rPr>
              <a:t> </a:t>
            </a:r>
            <a:r>
              <a:rPr lang="de-DE" sz="2700" dirty="0" err="1">
                <a:solidFill>
                  <a:srgbClr val="FFFFFF"/>
                </a:solidFill>
              </a:rPr>
              <a:t>fondamentali</a:t>
            </a:r>
            <a:r>
              <a:rPr lang="de-DE" sz="2700" dirty="0">
                <a:solidFill>
                  <a:srgbClr val="FFFFFF"/>
                </a:solidFill>
              </a:rPr>
              <a:t> </a:t>
            </a:r>
            <a:r>
              <a:rPr lang="de-DE" sz="2700" dirty="0" err="1">
                <a:solidFill>
                  <a:srgbClr val="FFFFFF"/>
                </a:solidFill>
              </a:rPr>
              <a:t>dei</a:t>
            </a:r>
            <a:r>
              <a:rPr lang="de-DE" sz="2700" dirty="0">
                <a:solidFill>
                  <a:srgbClr val="FFFFFF"/>
                </a:solidFill>
              </a:rPr>
              <a:t> </a:t>
            </a:r>
            <a:r>
              <a:rPr lang="de-DE" sz="2700" dirty="0" err="1">
                <a:solidFill>
                  <a:srgbClr val="FFFFFF"/>
                </a:solidFill>
              </a:rPr>
              <a:t>circuiti</a:t>
            </a:r>
            <a:r>
              <a:rPr lang="de-DE" sz="2700" dirty="0">
                <a:solidFill>
                  <a:srgbClr val="FFFFFF"/>
                </a:solidFill>
              </a:rPr>
              <a:t> </a:t>
            </a:r>
            <a:r>
              <a:rPr lang="de-DE" sz="2700" dirty="0" err="1">
                <a:solidFill>
                  <a:srgbClr val="FFFFFF"/>
                </a:solidFill>
              </a:rPr>
              <a:t>logici</a:t>
            </a:r>
            <a:r>
              <a:rPr lang="de-DE" sz="2700" dirty="0">
                <a:solidFill>
                  <a:srgbClr val="FFFFFF"/>
                </a:solidFill>
              </a:rPr>
              <a:t>. </a:t>
            </a:r>
            <a:r>
              <a:rPr lang="de-DE" sz="2700" dirty="0" err="1">
                <a:solidFill>
                  <a:srgbClr val="FFFFFF"/>
                </a:solidFill>
              </a:rPr>
              <a:t>Sono</a:t>
            </a:r>
            <a:r>
              <a:rPr lang="de-DE" sz="2700" dirty="0">
                <a:solidFill>
                  <a:srgbClr val="FFFFFF"/>
                </a:solidFill>
              </a:rPr>
              <a:t> in </a:t>
            </a:r>
            <a:r>
              <a:rPr lang="de-DE" sz="2700" dirty="0" err="1">
                <a:solidFill>
                  <a:srgbClr val="FFFFFF"/>
                </a:solidFill>
              </a:rPr>
              <a:t>grado</a:t>
            </a:r>
            <a:r>
              <a:rPr lang="de-DE" sz="2700" dirty="0">
                <a:solidFill>
                  <a:srgbClr val="FFFFFF"/>
                </a:solidFill>
              </a:rPr>
              <a:t> di </a:t>
            </a:r>
            <a:r>
              <a:rPr lang="de-DE" sz="2700" dirty="0" err="1">
                <a:solidFill>
                  <a:srgbClr val="FFFFFF"/>
                </a:solidFill>
              </a:rPr>
              <a:t>implementare</a:t>
            </a:r>
            <a:r>
              <a:rPr lang="de-DE" sz="2700" dirty="0">
                <a:solidFill>
                  <a:srgbClr val="FFFFFF"/>
                </a:solidFill>
              </a:rPr>
              <a:t> </a:t>
            </a:r>
            <a:r>
              <a:rPr lang="de-DE" sz="2700" dirty="0" err="1">
                <a:solidFill>
                  <a:srgbClr val="FFFFFF"/>
                </a:solidFill>
              </a:rPr>
              <a:t>particolari</a:t>
            </a:r>
            <a:r>
              <a:rPr lang="de-DE" sz="2700" dirty="0">
                <a:solidFill>
                  <a:srgbClr val="FFFFFF"/>
                </a:solidFill>
              </a:rPr>
              <a:t> </a:t>
            </a:r>
            <a:r>
              <a:rPr lang="de-DE" sz="2700" dirty="0" err="1">
                <a:solidFill>
                  <a:srgbClr val="FFFFFF"/>
                </a:solidFill>
              </a:rPr>
              <a:t>operazioni</a:t>
            </a:r>
            <a:r>
              <a:rPr lang="de-DE" sz="2700" dirty="0">
                <a:solidFill>
                  <a:srgbClr val="FFFFFF"/>
                </a:solidFill>
              </a:rPr>
              <a:t> </a:t>
            </a:r>
            <a:r>
              <a:rPr lang="de-DE" sz="2700" dirty="0" err="1">
                <a:solidFill>
                  <a:srgbClr val="FFFFFF"/>
                </a:solidFill>
              </a:rPr>
              <a:t>logiche</a:t>
            </a:r>
            <a:r>
              <a:rPr lang="de-DE" sz="2700" dirty="0">
                <a:solidFill>
                  <a:srgbClr val="FFFFFF"/>
                </a:solidFill>
              </a:rPr>
              <a:t> </a:t>
            </a:r>
            <a:r>
              <a:rPr lang="de-DE" sz="2700" dirty="0" err="1">
                <a:solidFill>
                  <a:srgbClr val="FFFFFF"/>
                </a:solidFill>
              </a:rPr>
              <a:t>dell'algebra</a:t>
            </a:r>
            <a:r>
              <a:rPr lang="de-DE" sz="2700" dirty="0">
                <a:solidFill>
                  <a:srgbClr val="FFFFFF"/>
                </a:solidFill>
              </a:rPr>
              <a:t> </a:t>
            </a:r>
            <a:r>
              <a:rPr lang="de-DE" sz="2700" dirty="0" err="1">
                <a:solidFill>
                  <a:srgbClr val="FFFFFF"/>
                </a:solidFill>
              </a:rPr>
              <a:t>booleana</a:t>
            </a:r>
            <a:r>
              <a:rPr lang="de-DE" sz="2700" dirty="0">
                <a:solidFill>
                  <a:srgbClr val="FFFFFF"/>
                </a:solidFill>
              </a:rPr>
              <a:t>. </a:t>
            </a:r>
          </a:p>
        </p:txBody>
      </p:sp>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79200" y="3297946"/>
            <a:ext cx="7380000" cy="2939349"/>
          </a:xfrm>
          <a:prstGeom prst="rect">
            <a:avLst/>
          </a:prstGeom>
          <a:solidFill>
            <a:srgbClr val="EDEDED"/>
          </a:solidFill>
          <a:ln w="190440">
            <a:solidFill>
              <a:srgbClr val="FFFFFF"/>
            </a:solidFill>
            <a:miter lim="800000"/>
            <a:headEnd/>
            <a:tailEnd/>
          </a:ln>
        </p:spPr>
      </p:pic>
    </p:spTree>
    <p:extLst>
      <p:ext uri="{BB962C8B-B14F-4D97-AF65-F5344CB8AC3E}">
        <p14:creationId xmlns:p14="http://schemas.microsoft.com/office/powerpoint/2010/main" xmlns="" val="1106939418"/>
      </p:ext>
    </p:extLst>
  </p:cSld>
  <p:clrMapOvr>
    <a:masterClrMapping/>
  </p:clrMapOvr>
  <p:transition>
    <p:newsflash/>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ttangolo 12"/>
          <p:cNvSpPr>
            <a:spLocks noChangeArrowheads="1"/>
          </p:cNvSpPr>
          <p:nvPr/>
        </p:nvSpPr>
        <p:spPr bwMode="auto">
          <a:xfrm>
            <a:off x="683568" y="1643213"/>
            <a:ext cx="8033760" cy="4719358"/>
          </a:xfrm>
          <a:prstGeom prst="rect">
            <a:avLst/>
          </a:prstGeom>
          <a:solidFill>
            <a:schemeClr val="bg1"/>
          </a:solidFill>
          <a:ln w="9525" algn="ctr">
            <a:solidFill>
              <a:schemeClr val="tx1"/>
            </a:solidFill>
            <a:round/>
            <a:headEnd/>
            <a:tailEnd/>
          </a:ln>
          <a:effectLst>
            <a:softEdge rad="63500"/>
          </a:effectLst>
        </p:spPr>
        <p:txBody>
          <a:bodyPr lIns="82945" tIns="41473" rIns="82945" bIns="41473"/>
          <a:lstStyle/>
          <a:p>
            <a:endParaRPr lang="it-IT"/>
          </a:p>
        </p:txBody>
      </p:sp>
      <p:sp>
        <p:nvSpPr>
          <p:cNvPr id="10243" name="Titolo 1"/>
          <p:cNvSpPr>
            <a:spLocks noGrp="1"/>
          </p:cNvSpPr>
          <p:nvPr>
            <p:ph type="title"/>
          </p:nvPr>
        </p:nvSpPr>
        <p:spPr/>
        <p:txBody>
          <a:bodyPr>
            <a:normAutofit fontScale="90000"/>
          </a:bodyPr>
          <a:lstStyle/>
          <a:p>
            <a:pPr eaLnBrk="1"/>
            <a:r>
              <a:rPr lang="it-IT" b="1" dirty="0" smtClean="0"/>
              <a:t>Porte Logiche CMOS</a:t>
            </a:r>
            <a:br>
              <a:rPr lang="it-IT" b="1" dirty="0" smtClean="0"/>
            </a:br>
            <a:r>
              <a:rPr lang="it-IT" b="1" dirty="0" smtClean="0"/>
              <a:t>INVERTER</a:t>
            </a:r>
          </a:p>
        </p:txBody>
      </p:sp>
      <p:pic>
        <p:nvPicPr>
          <p:cNvPr id="10244" name="Picture 2" descr="http://upload.wikimedia.org/wikipedia/commons/thumb/8/81/CMOS_Inverter.svg/220px-CMOS_Inverter.svg.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28800" y="1643213"/>
            <a:ext cx="3214080" cy="323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9" name="Tabella 28"/>
          <p:cNvGraphicFramePr>
            <a:graphicFrameLocks noGrp="1"/>
          </p:cNvGraphicFramePr>
          <p:nvPr>
            <p:extLst>
              <p:ext uri="{D42A27DB-BD31-4B8C-83A1-F6EECF244321}">
                <p14:modId xmlns:p14="http://schemas.microsoft.com/office/powerpoint/2010/main" xmlns="" val="368926693"/>
              </p:ext>
            </p:extLst>
          </p:nvPr>
        </p:nvGraphicFramePr>
        <p:xfrm>
          <a:off x="5001120" y="1928363"/>
          <a:ext cx="3500640" cy="2357529"/>
        </p:xfrm>
        <a:graphic>
          <a:graphicData uri="http://schemas.openxmlformats.org/drawingml/2006/table">
            <a:tbl>
              <a:tblPr firstRow="1" bandRow="1">
                <a:tableStyleId>{7DF18680-E054-41AD-8BC1-D1AEF772440D}</a:tableStyleId>
              </a:tblPr>
              <a:tblGrid>
                <a:gridCol w="1750320"/>
                <a:gridCol w="1750320"/>
              </a:tblGrid>
              <a:tr h="785843">
                <a:tc>
                  <a:txBody>
                    <a:bodyPr/>
                    <a:lstStyle/>
                    <a:p>
                      <a:pPr algn="ctr"/>
                      <a:r>
                        <a:rPr lang="it-IT" sz="3200" dirty="0" smtClean="0"/>
                        <a:t>A</a:t>
                      </a:r>
                      <a:endParaRPr lang="it-IT" sz="3200" dirty="0">
                        <a:solidFill>
                          <a:schemeClr val="tx1"/>
                        </a:solidFill>
                      </a:endParaRPr>
                    </a:p>
                  </a:txBody>
                  <a:tcPr marL="91444" marR="91444" marT="45722" marB="45722" anchor="ctr"/>
                </a:tc>
                <a:tc>
                  <a:txBody>
                    <a:bodyPr/>
                    <a:lstStyle/>
                    <a:p>
                      <a:pPr algn="ctr"/>
                      <a:r>
                        <a:rPr lang="it-IT" sz="3200" dirty="0" smtClean="0"/>
                        <a:t>Q</a:t>
                      </a:r>
                      <a:endParaRPr lang="it-IT" sz="3200" dirty="0"/>
                    </a:p>
                  </a:txBody>
                  <a:tcPr marL="91444" marR="91444" marT="45722" marB="45722" anchor="ctr"/>
                </a:tc>
              </a:tr>
              <a:tr h="785843">
                <a:tc>
                  <a:txBody>
                    <a:bodyPr/>
                    <a:lstStyle/>
                    <a:p>
                      <a:pPr algn="ctr"/>
                      <a:r>
                        <a:rPr lang="it-IT" sz="3200" dirty="0" smtClean="0"/>
                        <a:t>0</a:t>
                      </a:r>
                      <a:endParaRPr lang="it-IT" sz="3200" dirty="0"/>
                    </a:p>
                  </a:txBody>
                  <a:tcPr marL="91444" marR="91444" marT="45722" marB="45722" anchor="ctr">
                    <a:lnB w="12700" cmpd="sng">
                      <a:noFill/>
                    </a:lnB>
                    <a:solidFill>
                      <a:schemeClr val="tx2">
                        <a:lumMod val="60000"/>
                        <a:lumOff val="40000"/>
                      </a:schemeClr>
                    </a:solidFill>
                  </a:tcPr>
                </a:tc>
                <a:tc>
                  <a:txBody>
                    <a:bodyPr/>
                    <a:lstStyle/>
                    <a:p>
                      <a:pPr algn="ctr"/>
                      <a:r>
                        <a:rPr lang="it-IT" sz="3200" dirty="0" smtClean="0"/>
                        <a:t>1</a:t>
                      </a:r>
                      <a:endParaRPr lang="it-IT" sz="3200" dirty="0"/>
                    </a:p>
                  </a:txBody>
                  <a:tcPr marL="91444" marR="91444" marT="45722" marB="45722" anchor="ctr">
                    <a:solidFill>
                      <a:schemeClr val="tx2">
                        <a:lumMod val="60000"/>
                        <a:lumOff val="40000"/>
                      </a:schemeClr>
                    </a:solidFill>
                  </a:tcPr>
                </a:tc>
              </a:tr>
              <a:tr h="785843">
                <a:tc>
                  <a:txBody>
                    <a:bodyPr/>
                    <a:lstStyle/>
                    <a:p>
                      <a:pPr algn="ctr"/>
                      <a:r>
                        <a:rPr lang="it-IT" sz="3200" dirty="0" smtClean="0"/>
                        <a:t>1</a:t>
                      </a:r>
                      <a:endParaRPr lang="it-IT" sz="3200" dirty="0"/>
                    </a:p>
                  </a:txBody>
                  <a:tcPr marL="91444" marR="91444" marT="45722" marB="4572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3200" dirty="0" smtClean="0"/>
                        <a:t>0</a:t>
                      </a:r>
                      <a:endParaRPr lang="it-IT" sz="3200" dirty="0"/>
                    </a:p>
                  </a:txBody>
                  <a:tcPr marL="91444" marR="91444" marT="45722" marB="45722" anchor="ctr">
                    <a:lnL w="12700" cmpd="sng">
                      <a:noFill/>
                    </a:lnL>
                    <a:solidFill>
                      <a:schemeClr val="tx2"/>
                    </a:solidFill>
                  </a:tcPr>
                </a:tc>
              </a:tr>
            </a:tbl>
          </a:graphicData>
        </a:graphic>
      </p:graphicFrame>
      <p:grpSp>
        <p:nvGrpSpPr>
          <p:cNvPr id="10259" name="Gruppo 29"/>
          <p:cNvGrpSpPr>
            <a:grpSpLocks/>
          </p:cNvGrpSpPr>
          <p:nvPr/>
        </p:nvGrpSpPr>
        <p:grpSpPr bwMode="auto">
          <a:xfrm>
            <a:off x="3715200" y="4866272"/>
            <a:ext cx="2142720" cy="1286055"/>
            <a:chOff x="3714744" y="5000636"/>
            <a:chExt cx="2143140" cy="1285884"/>
          </a:xfrm>
        </p:grpSpPr>
        <p:sp>
          <p:nvSpPr>
            <p:cNvPr id="31" name="Triangolo isoscele 30"/>
            <p:cNvSpPr/>
            <p:nvPr/>
          </p:nvSpPr>
          <p:spPr>
            <a:xfrm rot="5400000">
              <a:off x="4285960" y="5071786"/>
              <a:ext cx="1285884" cy="1143584"/>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cxnSp>
          <p:nvCxnSpPr>
            <p:cNvPr id="32" name="Connettore 1 31"/>
            <p:cNvCxnSpPr>
              <a:stCxn id="31" idx="0"/>
            </p:cNvCxnSpPr>
            <p:nvPr/>
          </p:nvCxnSpPr>
          <p:spPr>
            <a:xfrm>
              <a:off x="5500694" y="5644298"/>
              <a:ext cx="357190" cy="0"/>
            </a:xfrm>
            <a:prstGeom prst="line">
              <a:avLst/>
            </a:prstGeom>
            <a:ln w="28575">
              <a:headEnd type="oval" w="lg" len="lg"/>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3714744" y="5644298"/>
              <a:ext cx="64236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4" name="Ovale 33"/>
            <p:cNvSpPr/>
            <p:nvPr/>
          </p:nvSpPr>
          <p:spPr>
            <a:xfrm>
              <a:off x="5394113" y="5543501"/>
              <a:ext cx="214603" cy="20015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grpSp>
      <p:sp>
        <p:nvSpPr>
          <p:cNvPr id="10260" name="CasellaDiTesto 27"/>
          <p:cNvSpPr txBox="1">
            <a:spLocks noChangeArrowheads="1"/>
          </p:cNvSpPr>
          <p:nvPr/>
        </p:nvSpPr>
        <p:spPr bwMode="auto">
          <a:xfrm>
            <a:off x="3173761" y="5432251"/>
            <a:ext cx="637920" cy="369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spAutoFit/>
          </a:bodyPr>
          <a:lstStyle/>
          <a:p>
            <a:r>
              <a:rPr lang="it-IT">
                <a:latin typeface="Calibri" pitchFamily="34" charset="0"/>
              </a:rPr>
              <a:t>A</a:t>
            </a:r>
          </a:p>
        </p:txBody>
      </p:sp>
      <p:sp>
        <p:nvSpPr>
          <p:cNvPr id="10261" name="CasellaDiTesto 28"/>
          <p:cNvSpPr txBox="1">
            <a:spLocks noChangeArrowheads="1"/>
          </p:cNvSpPr>
          <p:nvPr/>
        </p:nvSpPr>
        <p:spPr bwMode="auto">
          <a:xfrm>
            <a:off x="6135840" y="5459614"/>
            <a:ext cx="639360" cy="369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spAutoFit/>
          </a:bodyPr>
          <a:lstStyle/>
          <a:p>
            <a:r>
              <a:rPr lang="it-IT">
                <a:latin typeface="Calibri" pitchFamily="34" charset="0"/>
              </a:rPr>
              <a:t>Q</a:t>
            </a:r>
          </a:p>
        </p:txBody>
      </p:sp>
    </p:spTree>
    <p:extLst>
      <p:ext uri="{BB962C8B-B14F-4D97-AF65-F5344CB8AC3E}">
        <p14:creationId xmlns:p14="http://schemas.microsoft.com/office/powerpoint/2010/main" xmlns="" val="1136303640"/>
      </p:ext>
    </p:extLst>
  </p:cSld>
  <p:clrMapOvr>
    <a:masterClrMapping/>
  </p:clrMapOvr>
  <p:transition>
    <p:newsflash/>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1"/>
          <p:cNvSpPr>
            <a:spLocks noGrp="1" noChangeArrowheads="1"/>
          </p:cNvSpPr>
          <p:nvPr>
            <p:ph type="title"/>
          </p:nvPr>
        </p:nvSpPr>
        <p:spPr>
          <a:xfrm>
            <a:off x="457920" y="489652"/>
            <a:ext cx="8228160" cy="1144921"/>
          </a:xfrm>
        </p:spPr>
        <p:txBody>
          <a:bodyPr tIns="35203"/>
          <a:lstStyle/>
          <a:p>
            <a:pPr eaLnBrk="1"/>
            <a:endParaRPr lang="it-IT" smtClean="0"/>
          </a:p>
        </p:txBody>
      </p:sp>
      <p:sp>
        <p:nvSpPr>
          <p:cNvPr id="1030" name="Rectangle 2"/>
          <p:cNvSpPr>
            <a:spLocks noGrp="1" noChangeArrowheads="1"/>
          </p:cNvSpPr>
          <p:nvPr>
            <p:ph type="body" idx="1"/>
          </p:nvPr>
        </p:nvSpPr>
        <p:spPr>
          <a:xfrm>
            <a:off x="361440" y="676151"/>
            <a:ext cx="8387023" cy="5777185"/>
          </a:xfrm>
          <a:solidFill>
            <a:srgbClr val="FFFFFF"/>
          </a:solidFill>
          <a:effectLst>
            <a:softEdge rad="63500"/>
          </a:effectLst>
        </p:spPr>
        <p:txBody>
          <a:bodyPr/>
          <a:lstStyle/>
          <a:p>
            <a:pPr marL="391686" indent="-293764">
              <a:buClr>
                <a:srgbClr val="47B8B8"/>
              </a:buClr>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de-DE" dirty="0" smtClean="0">
              <a:solidFill>
                <a:srgbClr val="FFFFFF"/>
              </a:solidFill>
            </a:endParaRPr>
          </a:p>
          <a:p>
            <a:pPr marL="391686" indent="-293764">
              <a:buClr>
                <a:srgbClr val="47B8B8"/>
              </a:buClr>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de-DE" dirty="0" smtClean="0">
              <a:solidFill>
                <a:srgbClr val="FFFFFF"/>
              </a:solidFill>
            </a:endParaRPr>
          </a:p>
          <a:p>
            <a:pPr marL="391686" indent="-293764">
              <a:buClr>
                <a:srgbClr val="47B8B8"/>
              </a:buClr>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de-DE" dirty="0" smtClean="0">
              <a:solidFill>
                <a:srgbClr val="FFFFFF"/>
              </a:solidFill>
            </a:endParaRPr>
          </a:p>
          <a:p>
            <a:pPr marL="391686" indent="-293764">
              <a:buClr>
                <a:srgbClr val="47B8B8"/>
              </a:buClr>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de-DE" dirty="0" smtClean="0">
              <a:solidFill>
                <a:srgbClr val="FFFFFF"/>
              </a:solidFill>
            </a:endParaRPr>
          </a:p>
          <a:p>
            <a:pPr marL="391686" indent="-293764">
              <a:buClr>
                <a:srgbClr val="47B8B8"/>
              </a:buClr>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b="1" dirty="0" smtClean="0"/>
              <a:t> </a:t>
            </a:r>
            <a:r>
              <a:rPr lang="de-DE" b="1" dirty="0" smtClean="0">
                <a:solidFill>
                  <a:srgbClr val="000000"/>
                </a:solidFill>
              </a:rPr>
              <a:t>AND</a:t>
            </a:r>
          </a:p>
          <a:p>
            <a:pPr marL="391686" indent="-293764">
              <a:buClr>
                <a:srgbClr val="47B8B8"/>
              </a:buClr>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de-DE" dirty="0" smtClean="0"/>
          </a:p>
          <a:p>
            <a:pPr marL="391686" indent="-293764">
              <a:buClr>
                <a:srgbClr val="47B8B8"/>
              </a:buClr>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de-DE" dirty="0" smtClean="0"/>
          </a:p>
          <a:p>
            <a:pPr marL="391686" indent="-293764">
              <a:buClr>
                <a:srgbClr val="47B8B8"/>
              </a:buClr>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b="1" dirty="0" smtClean="0">
                <a:solidFill>
                  <a:srgbClr val="000000"/>
                </a:solidFill>
              </a:rPr>
              <a:t> OR</a:t>
            </a:r>
          </a:p>
        </p:txBody>
      </p:sp>
      <p:grpSp>
        <p:nvGrpSpPr>
          <p:cNvPr id="1031" name="Group 3"/>
          <p:cNvGrpSpPr>
            <a:grpSpLocks/>
          </p:cNvGrpSpPr>
          <p:nvPr/>
        </p:nvGrpSpPr>
        <p:grpSpPr bwMode="auto">
          <a:xfrm>
            <a:off x="622080" y="1208287"/>
            <a:ext cx="7355520" cy="1140600"/>
            <a:chOff x="453" y="1111"/>
            <a:chExt cx="5108" cy="792"/>
          </a:xfrm>
        </p:grpSpPr>
        <p:sp>
          <p:nvSpPr>
            <p:cNvPr id="1054" name="Rectangle 4"/>
            <p:cNvSpPr>
              <a:spLocks noChangeArrowheads="1"/>
            </p:cNvSpPr>
            <p:nvPr/>
          </p:nvSpPr>
          <p:spPr bwMode="auto">
            <a:xfrm>
              <a:off x="453" y="1111"/>
              <a:ext cx="1114" cy="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p>
              <a:pPr eaLnBrk="0">
                <a:lnSpc>
                  <a:spcPct val="90000"/>
                </a:lnSpc>
                <a:tabLst>
                  <a:tab pos="656650" algn="l"/>
                  <a:tab pos="1313299" algn="l"/>
                </a:tabLst>
              </a:pPr>
              <a:r>
                <a:rPr lang="en-US" sz="2700" b="1" dirty="0">
                  <a:solidFill>
                    <a:srgbClr val="000000"/>
                  </a:solidFill>
                </a:rPr>
                <a:t>INVERTER</a:t>
              </a:r>
            </a:p>
          </p:txBody>
        </p:sp>
        <p:grpSp>
          <p:nvGrpSpPr>
            <p:cNvPr id="1055" name="Group 5"/>
            <p:cNvGrpSpPr>
              <a:grpSpLocks/>
            </p:cNvGrpSpPr>
            <p:nvPr/>
          </p:nvGrpSpPr>
          <p:grpSpPr bwMode="auto">
            <a:xfrm>
              <a:off x="846" y="1433"/>
              <a:ext cx="1209" cy="287"/>
              <a:chOff x="846" y="1433"/>
              <a:chExt cx="1209" cy="287"/>
            </a:xfrm>
          </p:grpSpPr>
          <p:grpSp>
            <p:nvGrpSpPr>
              <p:cNvPr id="1057" name="Group 6"/>
              <p:cNvGrpSpPr>
                <a:grpSpLocks/>
              </p:cNvGrpSpPr>
              <p:nvPr/>
            </p:nvGrpSpPr>
            <p:grpSpPr bwMode="auto">
              <a:xfrm>
                <a:off x="1094" y="1433"/>
                <a:ext cx="671" cy="287"/>
                <a:chOff x="1094" y="1433"/>
                <a:chExt cx="671" cy="287"/>
              </a:xfrm>
            </p:grpSpPr>
            <p:sp>
              <p:nvSpPr>
                <p:cNvPr id="1060" name="Line 7"/>
                <p:cNvSpPr>
                  <a:spLocks noChangeShapeType="1"/>
                </p:cNvSpPr>
                <p:nvPr/>
              </p:nvSpPr>
              <p:spPr bwMode="auto">
                <a:xfrm>
                  <a:off x="1094" y="1577"/>
                  <a:ext cx="671" cy="0"/>
                </a:xfrm>
                <a:prstGeom prst="line">
                  <a:avLst/>
                </a:prstGeom>
                <a:noFill/>
                <a:ln w="28440">
                  <a:solidFill>
                    <a:srgbClr val="000000"/>
                  </a:solidFill>
                  <a:miter lim="800000"/>
                  <a:headEnd/>
                  <a:tailEnd/>
                </a:ln>
                <a:extLst>
                  <a:ext uri="{909E8E84-426E-40DD-AFC4-6F175D3DCCD1}">
                    <a14:hiddenFill xmlns:a14="http://schemas.microsoft.com/office/drawing/2010/main" xmlns="">
                      <a:noFill/>
                    </a14:hiddenFill>
                  </a:ext>
                </a:extLst>
              </p:spPr>
              <p:txBody>
                <a:bodyPr/>
                <a:lstStyle/>
                <a:p>
                  <a:endParaRPr lang="it-IT"/>
                </a:p>
              </p:txBody>
            </p:sp>
            <p:grpSp>
              <p:nvGrpSpPr>
                <p:cNvPr id="1061" name="Group 8"/>
                <p:cNvGrpSpPr>
                  <a:grpSpLocks/>
                </p:cNvGrpSpPr>
                <p:nvPr/>
              </p:nvGrpSpPr>
              <p:grpSpPr bwMode="auto">
                <a:xfrm>
                  <a:off x="1275" y="1433"/>
                  <a:ext cx="335" cy="287"/>
                  <a:chOff x="1275" y="1433"/>
                  <a:chExt cx="335" cy="287"/>
                </a:xfrm>
              </p:grpSpPr>
              <p:sp>
                <p:nvSpPr>
                  <p:cNvPr id="1062" name="AutoShape 9"/>
                  <p:cNvSpPr>
                    <a:spLocks noChangeArrowheads="1"/>
                  </p:cNvSpPr>
                  <p:nvPr/>
                </p:nvSpPr>
                <p:spPr bwMode="auto">
                  <a:xfrm rot="5400000">
                    <a:off x="1252" y="1457"/>
                    <a:ext cx="287" cy="239"/>
                  </a:xfrm>
                  <a:prstGeom prst="triangle">
                    <a:avLst>
                      <a:gd name="adj" fmla="val 50000"/>
                    </a:avLst>
                  </a:prstGeom>
                  <a:solidFill>
                    <a:srgbClr val="99FFCC"/>
                  </a:solidFill>
                  <a:ln w="28440">
                    <a:solidFill>
                      <a:srgbClr val="000000"/>
                    </a:solidFill>
                    <a:miter lim="800000"/>
                    <a:headEnd/>
                    <a:tailEnd/>
                  </a:ln>
                </p:spPr>
                <p:txBody>
                  <a:bodyPr wrap="none" anchor="ctr"/>
                  <a:lstStyle/>
                  <a:p>
                    <a:endParaRPr lang="it-IT"/>
                  </a:p>
                </p:txBody>
              </p:sp>
              <p:sp>
                <p:nvSpPr>
                  <p:cNvPr id="1063" name="Oval 10"/>
                  <p:cNvSpPr>
                    <a:spLocks noChangeArrowheads="1"/>
                  </p:cNvSpPr>
                  <p:nvPr/>
                </p:nvSpPr>
                <p:spPr bwMode="auto">
                  <a:xfrm>
                    <a:off x="1515" y="1528"/>
                    <a:ext cx="95" cy="95"/>
                  </a:xfrm>
                  <a:prstGeom prst="ellipse">
                    <a:avLst/>
                  </a:prstGeom>
                  <a:solidFill>
                    <a:srgbClr val="99FFCC"/>
                  </a:solidFill>
                  <a:ln w="28440">
                    <a:solidFill>
                      <a:srgbClr val="000000"/>
                    </a:solidFill>
                    <a:miter lim="800000"/>
                    <a:headEnd/>
                    <a:tailEnd/>
                  </a:ln>
                </p:spPr>
                <p:txBody>
                  <a:bodyPr wrap="none" anchor="ctr"/>
                  <a:lstStyle/>
                  <a:p>
                    <a:endParaRPr lang="it-IT"/>
                  </a:p>
                </p:txBody>
              </p:sp>
            </p:grpSp>
          </p:grpSp>
          <p:sp>
            <p:nvSpPr>
              <p:cNvPr id="1058" name="Text Box 11"/>
              <p:cNvSpPr txBox="1">
                <a:spLocks noChangeArrowheads="1"/>
              </p:cNvSpPr>
              <p:nvPr/>
            </p:nvSpPr>
            <p:spPr bwMode="auto">
              <a:xfrm>
                <a:off x="846" y="1447"/>
                <a:ext cx="210" cy="2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nchor="ctr">
                <a:spAutoFit/>
              </a:bodyPr>
              <a:lstStyle/>
              <a:p>
                <a:pPr algn="ctr" eaLnBrk="0">
                  <a:lnSpc>
                    <a:spcPct val="100000"/>
                  </a:lnSpc>
                  <a:buClrTx/>
                  <a:buFontTx/>
                  <a:buNone/>
                </a:pPr>
                <a:r>
                  <a:rPr lang="en-US">
                    <a:solidFill>
                      <a:srgbClr val="003399"/>
                    </a:solidFill>
                  </a:rPr>
                  <a:t>X</a:t>
                </a:r>
              </a:p>
            </p:txBody>
          </p:sp>
          <p:sp>
            <p:nvSpPr>
              <p:cNvPr id="1059" name="Text Box 12"/>
              <p:cNvSpPr txBox="1">
                <a:spLocks noChangeArrowheads="1"/>
              </p:cNvSpPr>
              <p:nvPr/>
            </p:nvSpPr>
            <p:spPr bwMode="auto">
              <a:xfrm>
                <a:off x="1806" y="1447"/>
                <a:ext cx="249" cy="2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nchor="ctr">
                <a:spAutoFit/>
              </a:bodyPr>
              <a:lstStyle/>
              <a:p>
                <a:pPr algn="ctr" eaLnBrk="0">
                  <a:lnSpc>
                    <a:spcPct val="100000"/>
                  </a:lnSpc>
                  <a:buClrTx/>
                  <a:buFontTx/>
                  <a:buNone/>
                </a:pPr>
                <a:r>
                  <a:rPr lang="en-US">
                    <a:solidFill>
                      <a:srgbClr val="003399"/>
                    </a:solidFill>
                  </a:rPr>
                  <a:t>X’</a:t>
                </a:r>
              </a:p>
            </p:txBody>
          </p:sp>
        </p:grpSp>
        <p:graphicFrame>
          <p:nvGraphicFramePr>
            <p:cNvPr id="1028" name="Object 13"/>
            <p:cNvGraphicFramePr>
              <a:graphicFrameLocks noChangeAspect="1"/>
            </p:cNvGraphicFramePr>
            <p:nvPr/>
          </p:nvGraphicFramePr>
          <p:xfrm>
            <a:off x="2668" y="1232"/>
            <a:ext cx="1055" cy="671"/>
          </p:xfrm>
          <a:graphic>
            <a:graphicData uri="http://schemas.openxmlformats.org/presentationml/2006/ole">
              <p:oleObj spid="_x0000_s18506" r:id="rId4" imgW="556944" imgH="357456" progId="">
                <p:embed/>
              </p:oleObj>
            </a:graphicData>
          </a:graphic>
        </p:graphicFrame>
        <p:sp>
          <p:nvSpPr>
            <p:cNvPr id="1056" name="Text Box 14"/>
            <p:cNvSpPr txBox="1">
              <a:spLocks noChangeArrowheads="1"/>
            </p:cNvSpPr>
            <p:nvPr/>
          </p:nvSpPr>
          <p:spPr bwMode="auto">
            <a:xfrm>
              <a:off x="4126" y="1351"/>
              <a:ext cx="1435" cy="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nchor="ctr">
              <a:spAutoFit/>
            </a:bodyPr>
            <a:lstStyle>
              <a:lvl1pPr eaLnBrk="0">
                <a:tabLst>
                  <a:tab pos="723900" algn="l"/>
                  <a:tab pos="1447800" algn="l"/>
                  <a:tab pos="2171700" algn="l"/>
                </a:tabLst>
                <a:defRPr>
                  <a:solidFill>
                    <a:schemeClr val="tx1"/>
                  </a:solidFill>
                  <a:latin typeface="Arial" charset="0"/>
                  <a:ea typeface="Arial Unicode MS" pitchFamily="34" charset="-128"/>
                  <a:cs typeface="Arial Unicode MS" pitchFamily="34" charset="-128"/>
                </a:defRPr>
              </a:lvl1pPr>
              <a:lvl2pPr eaLnBrk="0">
                <a:tabLst>
                  <a:tab pos="723900" algn="l"/>
                  <a:tab pos="1447800" algn="l"/>
                  <a:tab pos="2171700" algn="l"/>
                </a:tabLst>
                <a:defRPr>
                  <a:solidFill>
                    <a:schemeClr val="tx1"/>
                  </a:solidFill>
                  <a:latin typeface="Arial" charset="0"/>
                  <a:ea typeface="Arial Unicode MS" pitchFamily="34" charset="-128"/>
                  <a:cs typeface="Arial Unicode MS" pitchFamily="34" charset="-128"/>
                </a:defRPr>
              </a:lvl2pPr>
              <a:lvl3pPr eaLnBrk="0">
                <a:tabLst>
                  <a:tab pos="723900" algn="l"/>
                  <a:tab pos="1447800" algn="l"/>
                  <a:tab pos="2171700" algn="l"/>
                </a:tabLst>
                <a:defRPr>
                  <a:solidFill>
                    <a:schemeClr val="tx1"/>
                  </a:solidFill>
                  <a:latin typeface="Arial" charset="0"/>
                  <a:ea typeface="Arial Unicode MS" pitchFamily="34" charset="-128"/>
                  <a:cs typeface="Arial Unicode MS" pitchFamily="34" charset="-128"/>
                </a:defRPr>
              </a:lvl3pPr>
              <a:lvl4pPr eaLnBrk="0">
                <a:tabLst>
                  <a:tab pos="723900" algn="l"/>
                  <a:tab pos="1447800" algn="l"/>
                  <a:tab pos="2171700" algn="l"/>
                </a:tabLst>
                <a:defRPr>
                  <a:solidFill>
                    <a:schemeClr val="tx1"/>
                  </a:solidFill>
                  <a:latin typeface="Arial" charset="0"/>
                  <a:ea typeface="Arial Unicode MS" pitchFamily="34" charset="-128"/>
                  <a:cs typeface="Arial Unicode MS" pitchFamily="34" charset="-128"/>
                </a:defRPr>
              </a:lvl4pPr>
              <a:lvl5pPr eaLnBrk="0">
                <a:tabLst>
                  <a:tab pos="723900" algn="l"/>
                  <a:tab pos="1447800" algn="l"/>
                  <a:tab pos="2171700" algn="l"/>
                </a:tabLst>
                <a:defRPr>
                  <a:solidFill>
                    <a:schemeClr val="tx1"/>
                  </a:solidFill>
                  <a:latin typeface="Arial" charset="0"/>
                  <a:ea typeface="Arial Unicode MS" pitchFamily="34" charset="-128"/>
                  <a:cs typeface="Arial Unicode MS"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chemeClr val="tx1"/>
                  </a:solidFill>
                  <a:latin typeface="Arial" charset="0"/>
                  <a:ea typeface="Arial Unicode MS" pitchFamily="34" charset="-128"/>
                  <a:cs typeface="Arial Unicode MS"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chemeClr val="tx1"/>
                  </a:solidFill>
                  <a:latin typeface="Arial" charset="0"/>
                  <a:ea typeface="Arial Unicode MS" pitchFamily="34" charset="-128"/>
                  <a:cs typeface="Arial Unicode MS"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chemeClr val="tx1"/>
                  </a:solidFill>
                  <a:latin typeface="Arial" charset="0"/>
                  <a:ea typeface="Arial Unicode MS" pitchFamily="34" charset="-128"/>
                  <a:cs typeface="Arial Unicode MS"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chemeClr val="tx1"/>
                  </a:solidFill>
                  <a:latin typeface="Arial" charset="0"/>
                  <a:ea typeface="Arial Unicode MS" pitchFamily="34" charset="-128"/>
                  <a:cs typeface="Arial Unicode MS" pitchFamily="34" charset="-128"/>
                </a:defRPr>
              </a:lvl9pPr>
            </a:lstStyle>
            <a:p>
              <a:pPr algn="ctr">
                <a:lnSpc>
                  <a:spcPct val="100000"/>
                </a:lnSpc>
                <a:buClrTx/>
                <a:buFontTx/>
                <a:buNone/>
              </a:pPr>
              <a:r>
                <a:rPr lang="en-US">
                  <a:solidFill>
                    <a:srgbClr val="000000"/>
                  </a:solidFill>
                </a:rPr>
                <a:t>se X=0 allora X’=1</a:t>
              </a:r>
            </a:p>
            <a:p>
              <a:pPr algn="ctr">
                <a:lnSpc>
                  <a:spcPct val="100000"/>
                </a:lnSpc>
                <a:buClrTx/>
                <a:buFontTx/>
                <a:buNone/>
              </a:pPr>
              <a:r>
                <a:rPr lang="en-US">
                  <a:solidFill>
                    <a:srgbClr val="000000"/>
                  </a:solidFill>
                </a:rPr>
                <a:t>se X=1 allora X’=0</a:t>
              </a:r>
            </a:p>
          </p:txBody>
        </p:sp>
      </p:grpSp>
      <p:grpSp>
        <p:nvGrpSpPr>
          <p:cNvPr id="1032" name="Group 15"/>
          <p:cNvGrpSpPr>
            <a:grpSpLocks/>
          </p:cNvGrpSpPr>
          <p:nvPr/>
        </p:nvGrpSpPr>
        <p:grpSpPr bwMode="auto">
          <a:xfrm>
            <a:off x="950401" y="3099206"/>
            <a:ext cx="7574400" cy="1242851"/>
            <a:chOff x="660" y="2152"/>
            <a:chExt cx="5260" cy="863"/>
          </a:xfrm>
        </p:grpSpPr>
        <p:grpSp>
          <p:nvGrpSpPr>
            <p:cNvPr id="1044" name="Group 16"/>
            <p:cNvGrpSpPr>
              <a:grpSpLocks/>
            </p:cNvGrpSpPr>
            <p:nvPr/>
          </p:nvGrpSpPr>
          <p:grpSpPr bwMode="auto">
            <a:xfrm>
              <a:off x="660" y="2358"/>
              <a:ext cx="1424" cy="450"/>
              <a:chOff x="660" y="2358"/>
              <a:chExt cx="1424" cy="450"/>
            </a:xfrm>
          </p:grpSpPr>
          <p:grpSp>
            <p:nvGrpSpPr>
              <p:cNvPr id="1046" name="Group 17"/>
              <p:cNvGrpSpPr>
                <a:grpSpLocks/>
              </p:cNvGrpSpPr>
              <p:nvPr/>
            </p:nvGrpSpPr>
            <p:grpSpPr bwMode="auto">
              <a:xfrm>
                <a:off x="882" y="2393"/>
                <a:ext cx="635" cy="383"/>
                <a:chOff x="882" y="2393"/>
                <a:chExt cx="635" cy="383"/>
              </a:xfrm>
            </p:grpSpPr>
            <p:sp>
              <p:nvSpPr>
                <p:cNvPr id="1049" name="Line 18"/>
                <p:cNvSpPr>
                  <a:spLocks noChangeShapeType="1"/>
                </p:cNvSpPr>
                <p:nvPr/>
              </p:nvSpPr>
              <p:spPr bwMode="auto">
                <a:xfrm>
                  <a:off x="1392" y="2585"/>
                  <a:ext cx="125" cy="0"/>
                </a:xfrm>
                <a:prstGeom prst="line">
                  <a:avLst/>
                </a:prstGeom>
                <a:noFill/>
                <a:ln w="28440">
                  <a:solidFill>
                    <a:srgbClr val="000000"/>
                  </a:solidFill>
                  <a:miter lim="800000"/>
                  <a:headEnd/>
                  <a:tailEnd/>
                </a:ln>
                <a:extLst>
                  <a:ext uri="{909E8E84-426E-40DD-AFC4-6F175D3DCCD1}">
                    <a14:hiddenFill xmlns:a14="http://schemas.microsoft.com/office/drawing/2010/main" xmlns="">
                      <a:noFill/>
                    </a14:hiddenFill>
                  </a:ext>
                </a:extLst>
              </p:spPr>
              <p:txBody>
                <a:bodyPr/>
                <a:lstStyle/>
                <a:p>
                  <a:endParaRPr lang="it-IT"/>
                </a:p>
              </p:txBody>
            </p:sp>
            <p:sp>
              <p:nvSpPr>
                <p:cNvPr id="1050" name="AutoShape 19"/>
                <p:cNvSpPr>
                  <a:spLocks noChangeArrowheads="1"/>
                </p:cNvSpPr>
                <p:nvPr/>
              </p:nvSpPr>
              <p:spPr bwMode="auto">
                <a:xfrm>
                  <a:off x="1008" y="2393"/>
                  <a:ext cx="383" cy="383"/>
                </a:xfrm>
                <a:prstGeom prst="flowChartDelay">
                  <a:avLst/>
                </a:prstGeom>
                <a:solidFill>
                  <a:srgbClr val="99FFCC"/>
                </a:solidFill>
                <a:ln w="28440">
                  <a:solidFill>
                    <a:srgbClr val="000000"/>
                  </a:solidFill>
                  <a:miter lim="800000"/>
                  <a:headEnd/>
                  <a:tailEnd/>
                </a:ln>
              </p:spPr>
              <p:txBody>
                <a:bodyPr wrap="none" anchor="ctr"/>
                <a:lstStyle/>
                <a:p>
                  <a:endParaRPr lang="it-IT"/>
                </a:p>
              </p:txBody>
            </p:sp>
            <p:grpSp>
              <p:nvGrpSpPr>
                <p:cNvPr id="1051" name="Group 20"/>
                <p:cNvGrpSpPr>
                  <a:grpSpLocks/>
                </p:cNvGrpSpPr>
                <p:nvPr/>
              </p:nvGrpSpPr>
              <p:grpSpPr bwMode="auto">
                <a:xfrm>
                  <a:off x="882" y="2489"/>
                  <a:ext cx="125" cy="191"/>
                  <a:chOff x="882" y="2489"/>
                  <a:chExt cx="125" cy="191"/>
                </a:xfrm>
              </p:grpSpPr>
              <p:sp>
                <p:nvSpPr>
                  <p:cNvPr id="1052" name="Line 21"/>
                  <p:cNvSpPr>
                    <a:spLocks noChangeShapeType="1"/>
                  </p:cNvSpPr>
                  <p:nvPr/>
                </p:nvSpPr>
                <p:spPr bwMode="auto">
                  <a:xfrm>
                    <a:off x="882" y="2489"/>
                    <a:ext cx="125" cy="0"/>
                  </a:xfrm>
                  <a:prstGeom prst="line">
                    <a:avLst/>
                  </a:prstGeom>
                  <a:noFill/>
                  <a:ln w="28440">
                    <a:solidFill>
                      <a:srgbClr val="000000"/>
                    </a:solidFill>
                    <a:miter lim="800000"/>
                    <a:headEnd/>
                    <a:tailEnd/>
                  </a:ln>
                  <a:extLst>
                    <a:ext uri="{909E8E84-426E-40DD-AFC4-6F175D3DCCD1}">
                      <a14:hiddenFill xmlns:a14="http://schemas.microsoft.com/office/drawing/2010/main" xmlns="">
                        <a:noFill/>
                      </a14:hiddenFill>
                    </a:ext>
                  </a:extLst>
                </p:spPr>
                <p:txBody>
                  <a:bodyPr/>
                  <a:lstStyle/>
                  <a:p>
                    <a:endParaRPr lang="it-IT"/>
                  </a:p>
                </p:txBody>
              </p:sp>
              <p:sp>
                <p:nvSpPr>
                  <p:cNvPr id="1053" name="Line 22"/>
                  <p:cNvSpPr>
                    <a:spLocks noChangeShapeType="1"/>
                  </p:cNvSpPr>
                  <p:nvPr/>
                </p:nvSpPr>
                <p:spPr bwMode="auto">
                  <a:xfrm>
                    <a:off x="882" y="2680"/>
                    <a:ext cx="125" cy="0"/>
                  </a:xfrm>
                  <a:prstGeom prst="line">
                    <a:avLst/>
                  </a:prstGeom>
                  <a:noFill/>
                  <a:ln w="28440">
                    <a:solidFill>
                      <a:srgbClr val="000000"/>
                    </a:solidFill>
                    <a:miter lim="800000"/>
                    <a:headEnd/>
                    <a:tailEnd/>
                  </a:ln>
                  <a:extLst>
                    <a:ext uri="{909E8E84-426E-40DD-AFC4-6F175D3DCCD1}">
                      <a14:hiddenFill xmlns:a14="http://schemas.microsoft.com/office/drawing/2010/main" xmlns="">
                        <a:noFill/>
                      </a14:hiddenFill>
                    </a:ext>
                  </a:extLst>
                </p:spPr>
                <p:txBody>
                  <a:bodyPr/>
                  <a:lstStyle/>
                  <a:p>
                    <a:endParaRPr lang="it-IT"/>
                  </a:p>
                </p:txBody>
              </p:sp>
            </p:grpSp>
          </p:grpSp>
          <p:sp>
            <p:nvSpPr>
              <p:cNvPr id="1047" name="Text Box 23"/>
              <p:cNvSpPr txBox="1">
                <a:spLocks noChangeArrowheads="1"/>
              </p:cNvSpPr>
              <p:nvPr/>
            </p:nvSpPr>
            <p:spPr bwMode="auto">
              <a:xfrm>
                <a:off x="660" y="2358"/>
                <a:ext cx="219" cy="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nchor="ctr">
                <a:spAutoFit/>
              </a:bodyPr>
              <a:lstStyle/>
              <a:p>
                <a:pPr algn="ctr" eaLnBrk="0">
                  <a:lnSpc>
                    <a:spcPct val="100000"/>
                  </a:lnSpc>
                  <a:buClrTx/>
                  <a:buFontTx/>
                  <a:buNone/>
                </a:pPr>
                <a:r>
                  <a:rPr lang="en-US">
                    <a:solidFill>
                      <a:srgbClr val="003399"/>
                    </a:solidFill>
                  </a:rPr>
                  <a:t>A</a:t>
                </a:r>
              </a:p>
              <a:p>
                <a:pPr algn="ctr" eaLnBrk="0">
                  <a:lnSpc>
                    <a:spcPct val="100000"/>
                  </a:lnSpc>
                  <a:buClrTx/>
                  <a:buFontTx/>
                  <a:buNone/>
                </a:pPr>
                <a:r>
                  <a:rPr lang="en-US">
                    <a:solidFill>
                      <a:srgbClr val="003399"/>
                    </a:solidFill>
                  </a:rPr>
                  <a:t>B</a:t>
                </a:r>
              </a:p>
            </p:txBody>
          </p:sp>
          <p:sp>
            <p:nvSpPr>
              <p:cNvPr id="1048" name="Text Box 24"/>
              <p:cNvSpPr txBox="1">
                <a:spLocks noChangeArrowheads="1"/>
              </p:cNvSpPr>
              <p:nvPr/>
            </p:nvSpPr>
            <p:spPr bwMode="auto">
              <a:xfrm>
                <a:off x="1481" y="2454"/>
                <a:ext cx="603" cy="2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nchor="ctr">
                <a:spAutoFit/>
              </a:bodyPr>
              <a:lstStyle>
                <a:lvl1pPr eaLnBrk="0">
                  <a:tabLst>
                    <a:tab pos="723900" algn="l"/>
                  </a:tabLst>
                  <a:defRPr>
                    <a:solidFill>
                      <a:schemeClr val="tx1"/>
                    </a:solidFill>
                    <a:latin typeface="Arial" charset="0"/>
                    <a:ea typeface="Arial Unicode MS" pitchFamily="34" charset="-128"/>
                    <a:cs typeface="Arial Unicode MS" pitchFamily="34" charset="-128"/>
                  </a:defRPr>
                </a:lvl1pPr>
                <a:lvl2pPr eaLnBrk="0">
                  <a:tabLst>
                    <a:tab pos="723900" algn="l"/>
                  </a:tabLst>
                  <a:defRPr>
                    <a:solidFill>
                      <a:schemeClr val="tx1"/>
                    </a:solidFill>
                    <a:latin typeface="Arial" charset="0"/>
                    <a:ea typeface="Arial Unicode MS" pitchFamily="34" charset="-128"/>
                    <a:cs typeface="Arial Unicode MS" pitchFamily="34" charset="-128"/>
                  </a:defRPr>
                </a:lvl2pPr>
                <a:lvl3pPr eaLnBrk="0">
                  <a:tabLst>
                    <a:tab pos="723900" algn="l"/>
                  </a:tabLst>
                  <a:defRPr>
                    <a:solidFill>
                      <a:schemeClr val="tx1"/>
                    </a:solidFill>
                    <a:latin typeface="Arial" charset="0"/>
                    <a:ea typeface="Arial Unicode MS" pitchFamily="34" charset="-128"/>
                    <a:cs typeface="Arial Unicode MS" pitchFamily="34" charset="-128"/>
                  </a:defRPr>
                </a:lvl3pPr>
                <a:lvl4pPr eaLnBrk="0">
                  <a:tabLst>
                    <a:tab pos="723900" algn="l"/>
                  </a:tabLst>
                  <a:defRPr>
                    <a:solidFill>
                      <a:schemeClr val="tx1"/>
                    </a:solidFill>
                    <a:latin typeface="Arial" charset="0"/>
                    <a:ea typeface="Arial Unicode MS" pitchFamily="34" charset="-128"/>
                    <a:cs typeface="Arial Unicode MS" pitchFamily="34" charset="-128"/>
                  </a:defRPr>
                </a:lvl4pPr>
                <a:lvl5pPr eaLnBrk="0">
                  <a:tabLst>
                    <a:tab pos="723900" algn="l"/>
                  </a:tabLst>
                  <a:defRPr>
                    <a:solidFill>
                      <a:schemeClr val="tx1"/>
                    </a:solidFill>
                    <a:latin typeface="Arial" charset="0"/>
                    <a:ea typeface="Arial Unicode MS" pitchFamily="34" charset="-128"/>
                    <a:cs typeface="Arial Unicode MS"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chemeClr val="tx1"/>
                    </a:solidFill>
                    <a:latin typeface="Arial" charset="0"/>
                    <a:ea typeface="Arial Unicode MS" pitchFamily="34" charset="-128"/>
                    <a:cs typeface="Arial Unicode MS"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chemeClr val="tx1"/>
                    </a:solidFill>
                    <a:latin typeface="Arial" charset="0"/>
                    <a:ea typeface="Arial Unicode MS" pitchFamily="34" charset="-128"/>
                    <a:cs typeface="Arial Unicode MS"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chemeClr val="tx1"/>
                    </a:solidFill>
                    <a:latin typeface="Arial" charset="0"/>
                    <a:ea typeface="Arial Unicode MS" pitchFamily="34" charset="-128"/>
                    <a:cs typeface="Arial Unicode MS"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chemeClr val="tx1"/>
                    </a:solidFill>
                    <a:latin typeface="Arial" charset="0"/>
                    <a:ea typeface="Arial Unicode MS" pitchFamily="34" charset="-128"/>
                    <a:cs typeface="Arial Unicode MS" pitchFamily="34" charset="-128"/>
                  </a:defRPr>
                </a:lvl9pPr>
              </a:lstStyle>
              <a:p>
                <a:pPr algn="ctr">
                  <a:lnSpc>
                    <a:spcPct val="100000"/>
                  </a:lnSpc>
                  <a:buClrTx/>
                  <a:buFontTx/>
                  <a:buNone/>
                </a:pPr>
                <a:r>
                  <a:rPr lang="en-US">
                    <a:solidFill>
                      <a:srgbClr val="003399"/>
                    </a:solidFill>
                  </a:rPr>
                  <a:t>C=A·B</a:t>
                </a:r>
              </a:p>
            </p:txBody>
          </p:sp>
        </p:grpSp>
        <p:graphicFrame>
          <p:nvGraphicFramePr>
            <p:cNvPr id="1027" name="Object 25"/>
            <p:cNvGraphicFramePr>
              <a:graphicFrameLocks noChangeAspect="1"/>
            </p:cNvGraphicFramePr>
            <p:nvPr/>
          </p:nvGraphicFramePr>
          <p:xfrm>
            <a:off x="2320" y="2152"/>
            <a:ext cx="1279" cy="863"/>
          </p:xfrm>
          <a:graphic>
            <a:graphicData uri="http://schemas.openxmlformats.org/presentationml/2006/ole">
              <p:oleObj spid="_x0000_s18507" r:id="rId5" imgW="544402" imgH="369998" progId="">
                <p:embed/>
              </p:oleObj>
            </a:graphicData>
          </a:graphic>
        </p:graphicFrame>
        <p:sp>
          <p:nvSpPr>
            <p:cNvPr id="1045" name="Text Box 26"/>
            <p:cNvSpPr txBox="1">
              <a:spLocks noChangeArrowheads="1"/>
            </p:cNvSpPr>
            <p:nvPr/>
          </p:nvSpPr>
          <p:spPr bwMode="auto">
            <a:xfrm>
              <a:off x="4035" y="2422"/>
              <a:ext cx="1885" cy="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nchor="ctr">
              <a:spAutoFit/>
            </a:bodyPr>
            <a:lstStyle>
              <a:lvl1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1pPr>
              <a:lvl2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2pPr>
              <a:lvl3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3pPr>
              <a:lvl4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4pPr>
              <a:lvl5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9pPr>
            </a:lstStyle>
            <a:p>
              <a:pPr algn="ctr">
                <a:lnSpc>
                  <a:spcPct val="100000"/>
                </a:lnSpc>
                <a:buClrTx/>
                <a:buFontTx/>
                <a:buNone/>
              </a:pPr>
              <a:r>
                <a:rPr lang="en-US" dirty="0">
                  <a:solidFill>
                    <a:srgbClr val="000000"/>
                  </a:solidFill>
                </a:rPr>
                <a:t>se A=1 </a:t>
              </a:r>
              <a:r>
                <a:rPr lang="en-US" b="1" dirty="0">
                  <a:solidFill>
                    <a:srgbClr val="000000"/>
                  </a:solidFill>
                </a:rPr>
                <a:t>E</a:t>
              </a:r>
              <a:r>
                <a:rPr lang="en-US" dirty="0">
                  <a:solidFill>
                    <a:srgbClr val="000000"/>
                  </a:solidFill>
                </a:rPr>
                <a:t> B=1 </a:t>
              </a:r>
              <a:r>
                <a:rPr lang="en-US" dirty="0" err="1">
                  <a:solidFill>
                    <a:srgbClr val="000000"/>
                  </a:solidFill>
                </a:rPr>
                <a:t>allora</a:t>
              </a:r>
              <a:r>
                <a:rPr lang="en-US" dirty="0">
                  <a:solidFill>
                    <a:srgbClr val="000000"/>
                  </a:solidFill>
                </a:rPr>
                <a:t> C=1</a:t>
              </a:r>
            </a:p>
            <a:p>
              <a:pPr algn="ctr">
                <a:lnSpc>
                  <a:spcPct val="100000"/>
                </a:lnSpc>
                <a:buClrTx/>
                <a:buFontTx/>
                <a:buNone/>
              </a:pPr>
              <a:r>
                <a:rPr lang="en-US" dirty="0">
                  <a:solidFill>
                    <a:srgbClr val="000000"/>
                  </a:solidFill>
                </a:rPr>
                <a:t> </a:t>
              </a:r>
              <a:r>
                <a:rPr lang="en-US" dirty="0" err="1">
                  <a:solidFill>
                    <a:srgbClr val="000000"/>
                  </a:solidFill>
                </a:rPr>
                <a:t>altrimenti</a:t>
              </a:r>
              <a:r>
                <a:rPr lang="en-US" dirty="0">
                  <a:solidFill>
                    <a:srgbClr val="000000"/>
                  </a:solidFill>
                </a:rPr>
                <a:t> </a:t>
              </a:r>
              <a:r>
                <a:rPr lang="en-US" dirty="0" smtClean="0">
                  <a:solidFill>
                    <a:srgbClr val="000000"/>
                  </a:solidFill>
                </a:rPr>
                <a:t>C = 0</a:t>
              </a:r>
              <a:r>
                <a:rPr lang="en-US" dirty="0" smtClean="0">
                  <a:solidFill>
                    <a:srgbClr val="FFFFFF"/>
                  </a:solidFill>
                </a:rPr>
                <a:t>=0</a:t>
              </a:r>
              <a:endParaRPr lang="en-US" dirty="0">
                <a:solidFill>
                  <a:srgbClr val="FFFFFF"/>
                </a:solidFill>
              </a:endParaRPr>
            </a:p>
          </p:txBody>
        </p:sp>
      </p:grpSp>
      <p:grpSp>
        <p:nvGrpSpPr>
          <p:cNvPr id="1033" name="Group 28"/>
          <p:cNvGrpSpPr>
            <a:grpSpLocks/>
          </p:cNvGrpSpPr>
          <p:nvPr/>
        </p:nvGrpSpPr>
        <p:grpSpPr bwMode="auto">
          <a:xfrm>
            <a:off x="961920" y="4804345"/>
            <a:ext cx="7655040" cy="1242851"/>
            <a:chOff x="668" y="3336"/>
            <a:chExt cx="5316" cy="863"/>
          </a:xfrm>
        </p:grpSpPr>
        <p:grpSp>
          <p:nvGrpSpPr>
            <p:cNvPr id="1034" name="Group 30"/>
            <p:cNvGrpSpPr>
              <a:grpSpLocks/>
            </p:cNvGrpSpPr>
            <p:nvPr/>
          </p:nvGrpSpPr>
          <p:grpSpPr bwMode="auto">
            <a:xfrm>
              <a:off x="668" y="3542"/>
              <a:ext cx="1453" cy="450"/>
              <a:chOff x="668" y="3542"/>
              <a:chExt cx="1453" cy="450"/>
            </a:xfrm>
          </p:grpSpPr>
          <p:sp>
            <p:nvSpPr>
              <p:cNvPr id="1036" name="AutoShape 31"/>
              <p:cNvSpPr>
                <a:spLocks noChangeArrowheads="1"/>
              </p:cNvSpPr>
              <p:nvPr/>
            </p:nvSpPr>
            <p:spPr bwMode="auto">
              <a:xfrm flipH="1">
                <a:off x="943" y="3552"/>
                <a:ext cx="446" cy="431"/>
              </a:xfrm>
              <a:prstGeom prst="moon">
                <a:avLst>
                  <a:gd name="adj" fmla="val 78977"/>
                </a:avLst>
              </a:prstGeom>
              <a:solidFill>
                <a:srgbClr val="99FFCC"/>
              </a:solidFill>
              <a:ln w="28440">
                <a:solidFill>
                  <a:srgbClr val="000000"/>
                </a:solidFill>
                <a:miter lim="800000"/>
                <a:headEnd/>
                <a:tailEnd/>
              </a:ln>
            </p:spPr>
            <p:txBody>
              <a:bodyPr wrap="none" anchor="ctr"/>
              <a:lstStyle/>
              <a:p>
                <a:endParaRPr lang="it-IT"/>
              </a:p>
            </p:txBody>
          </p:sp>
          <p:sp>
            <p:nvSpPr>
              <p:cNvPr id="1037" name="Line 32"/>
              <p:cNvSpPr>
                <a:spLocks noChangeShapeType="1"/>
              </p:cNvSpPr>
              <p:nvPr/>
            </p:nvSpPr>
            <p:spPr bwMode="auto">
              <a:xfrm>
                <a:off x="1392" y="3769"/>
                <a:ext cx="125" cy="0"/>
              </a:xfrm>
              <a:prstGeom prst="line">
                <a:avLst/>
              </a:prstGeom>
              <a:noFill/>
              <a:ln w="28440">
                <a:solidFill>
                  <a:srgbClr val="000000"/>
                </a:solidFill>
                <a:miter lim="800000"/>
                <a:headEnd/>
                <a:tailEnd/>
              </a:ln>
              <a:extLst>
                <a:ext uri="{909E8E84-426E-40DD-AFC4-6F175D3DCCD1}">
                  <a14:hiddenFill xmlns:a14="http://schemas.microsoft.com/office/drawing/2010/main" xmlns="">
                    <a:noFill/>
                  </a14:hiddenFill>
                </a:ext>
              </a:extLst>
            </p:spPr>
            <p:txBody>
              <a:bodyPr/>
              <a:lstStyle/>
              <a:p>
                <a:endParaRPr lang="it-IT"/>
              </a:p>
            </p:txBody>
          </p:sp>
          <p:grpSp>
            <p:nvGrpSpPr>
              <p:cNvPr id="1038" name="Group 33"/>
              <p:cNvGrpSpPr>
                <a:grpSpLocks/>
              </p:cNvGrpSpPr>
              <p:nvPr/>
            </p:nvGrpSpPr>
            <p:grpSpPr bwMode="auto">
              <a:xfrm>
                <a:off x="668" y="3542"/>
                <a:ext cx="347" cy="450"/>
                <a:chOff x="668" y="3542"/>
                <a:chExt cx="347" cy="450"/>
              </a:xfrm>
            </p:grpSpPr>
            <p:grpSp>
              <p:nvGrpSpPr>
                <p:cNvPr id="1040" name="Group 34"/>
                <p:cNvGrpSpPr>
                  <a:grpSpLocks/>
                </p:cNvGrpSpPr>
                <p:nvPr/>
              </p:nvGrpSpPr>
              <p:grpSpPr bwMode="auto">
                <a:xfrm>
                  <a:off x="890" y="3673"/>
                  <a:ext cx="125" cy="191"/>
                  <a:chOff x="890" y="3673"/>
                  <a:chExt cx="125" cy="191"/>
                </a:xfrm>
              </p:grpSpPr>
              <p:sp>
                <p:nvSpPr>
                  <p:cNvPr id="1042" name="Line 35"/>
                  <p:cNvSpPr>
                    <a:spLocks noChangeShapeType="1"/>
                  </p:cNvSpPr>
                  <p:nvPr/>
                </p:nvSpPr>
                <p:spPr bwMode="auto">
                  <a:xfrm>
                    <a:off x="890" y="3673"/>
                    <a:ext cx="125" cy="0"/>
                  </a:xfrm>
                  <a:prstGeom prst="line">
                    <a:avLst/>
                  </a:prstGeom>
                  <a:noFill/>
                  <a:ln w="28440">
                    <a:solidFill>
                      <a:srgbClr val="000000"/>
                    </a:solidFill>
                    <a:miter lim="800000"/>
                    <a:headEnd/>
                    <a:tailEnd/>
                  </a:ln>
                  <a:extLst>
                    <a:ext uri="{909E8E84-426E-40DD-AFC4-6F175D3DCCD1}">
                      <a14:hiddenFill xmlns:a14="http://schemas.microsoft.com/office/drawing/2010/main" xmlns="">
                        <a:noFill/>
                      </a14:hiddenFill>
                    </a:ext>
                  </a:extLst>
                </p:spPr>
                <p:txBody>
                  <a:bodyPr/>
                  <a:lstStyle/>
                  <a:p>
                    <a:endParaRPr lang="it-IT"/>
                  </a:p>
                </p:txBody>
              </p:sp>
              <p:sp>
                <p:nvSpPr>
                  <p:cNvPr id="1043" name="Line 36"/>
                  <p:cNvSpPr>
                    <a:spLocks noChangeShapeType="1"/>
                  </p:cNvSpPr>
                  <p:nvPr/>
                </p:nvSpPr>
                <p:spPr bwMode="auto">
                  <a:xfrm>
                    <a:off x="890" y="3865"/>
                    <a:ext cx="125" cy="0"/>
                  </a:xfrm>
                  <a:prstGeom prst="line">
                    <a:avLst/>
                  </a:prstGeom>
                  <a:noFill/>
                  <a:ln w="28440">
                    <a:solidFill>
                      <a:srgbClr val="000000"/>
                    </a:solidFill>
                    <a:miter lim="800000"/>
                    <a:headEnd/>
                    <a:tailEnd/>
                  </a:ln>
                  <a:extLst>
                    <a:ext uri="{909E8E84-426E-40DD-AFC4-6F175D3DCCD1}">
                      <a14:hiddenFill xmlns:a14="http://schemas.microsoft.com/office/drawing/2010/main" xmlns="">
                        <a:noFill/>
                      </a14:hiddenFill>
                    </a:ext>
                  </a:extLst>
                </p:spPr>
                <p:txBody>
                  <a:bodyPr/>
                  <a:lstStyle/>
                  <a:p>
                    <a:endParaRPr lang="it-IT"/>
                  </a:p>
                </p:txBody>
              </p:sp>
            </p:grpSp>
            <p:sp>
              <p:nvSpPr>
                <p:cNvPr id="1041" name="Text Box 37"/>
                <p:cNvSpPr txBox="1">
                  <a:spLocks noChangeArrowheads="1"/>
                </p:cNvSpPr>
                <p:nvPr/>
              </p:nvSpPr>
              <p:spPr bwMode="auto">
                <a:xfrm>
                  <a:off x="668" y="3542"/>
                  <a:ext cx="219" cy="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nchor="ctr">
                  <a:spAutoFit/>
                </a:bodyPr>
                <a:lstStyle/>
                <a:p>
                  <a:pPr algn="ctr" eaLnBrk="0">
                    <a:lnSpc>
                      <a:spcPct val="100000"/>
                    </a:lnSpc>
                    <a:buClrTx/>
                    <a:buFontTx/>
                    <a:buNone/>
                  </a:pPr>
                  <a:r>
                    <a:rPr lang="en-US">
                      <a:solidFill>
                        <a:srgbClr val="003399"/>
                      </a:solidFill>
                    </a:rPr>
                    <a:t>A</a:t>
                  </a:r>
                </a:p>
                <a:p>
                  <a:pPr algn="ctr" eaLnBrk="0">
                    <a:lnSpc>
                      <a:spcPct val="100000"/>
                    </a:lnSpc>
                    <a:buClrTx/>
                    <a:buFontTx/>
                    <a:buNone/>
                  </a:pPr>
                  <a:r>
                    <a:rPr lang="en-US">
                      <a:solidFill>
                        <a:srgbClr val="003399"/>
                      </a:solidFill>
                    </a:rPr>
                    <a:t>B</a:t>
                  </a:r>
                </a:p>
              </p:txBody>
            </p:sp>
          </p:grpSp>
          <p:sp>
            <p:nvSpPr>
              <p:cNvPr id="1039" name="Text Box 38"/>
              <p:cNvSpPr txBox="1">
                <a:spLocks noChangeArrowheads="1"/>
              </p:cNvSpPr>
              <p:nvPr/>
            </p:nvSpPr>
            <p:spPr bwMode="auto">
              <a:xfrm>
                <a:off x="1478" y="3638"/>
                <a:ext cx="643" cy="2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nchor="ctr">
                <a:spAutoFit/>
              </a:bodyPr>
              <a:lstStyle>
                <a:lvl1pPr eaLnBrk="0">
                  <a:tabLst>
                    <a:tab pos="723900" algn="l"/>
                  </a:tabLst>
                  <a:defRPr>
                    <a:solidFill>
                      <a:schemeClr val="tx1"/>
                    </a:solidFill>
                    <a:latin typeface="Arial" charset="0"/>
                    <a:ea typeface="Arial Unicode MS" pitchFamily="34" charset="-128"/>
                    <a:cs typeface="Arial Unicode MS" pitchFamily="34" charset="-128"/>
                  </a:defRPr>
                </a:lvl1pPr>
                <a:lvl2pPr eaLnBrk="0">
                  <a:tabLst>
                    <a:tab pos="723900" algn="l"/>
                  </a:tabLst>
                  <a:defRPr>
                    <a:solidFill>
                      <a:schemeClr val="tx1"/>
                    </a:solidFill>
                    <a:latin typeface="Arial" charset="0"/>
                    <a:ea typeface="Arial Unicode MS" pitchFamily="34" charset="-128"/>
                    <a:cs typeface="Arial Unicode MS" pitchFamily="34" charset="-128"/>
                  </a:defRPr>
                </a:lvl2pPr>
                <a:lvl3pPr eaLnBrk="0">
                  <a:tabLst>
                    <a:tab pos="723900" algn="l"/>
                  </a:tabLst>
                  <a:defRPr>
                    <a:solidFill>
                      <a:schemeClr val="tx1"/>
                    </a:solidFill>
                    <a:latin typeface="Arial" charset="0"/>
                    <a:ea typeface="Arial Unicode MS" pitchFamily="34" charset="-128"/>
                    <a:cs typeface="Arial Unicode MS" pitchFamily="34" charset="-128"/>
                  </a:defRPr>
                </a:lvl3pPr>
                <a:lvl4pPr eaLnBrk="0">
                  <a:tabLst>
                    <a:tab pos="723900" algn="l"/>
                  </a:tabLst>
                  <a:defRPr>
                    <a:solidFill>
                      <a:schemeClr val="tx1"/>
                    </a:solidFill>
                    <a:latin typeface="Arial" charset="0"/>
                    <a:ea typeface="Arial Unicode MS" pitchFamily="34" charset="-128"/>
                    <a:cs typeface="Arial Unicode MS" pitchFamily="34" charset="-128"/>
                  </a:defRPr>
                </a:lvl4pPr>
                <a:lvl5pPr eaLnBrk="0">
                  <a:tabLst>
                    <a:tab pos="723900" algn="l"/>
                  </a:tabLst>
                  <a:defRPr>
                    <a:solidFill>
                      <a:schemeClr val="tx1"/>
                    </a:solidFill>
                    <a:latin typeface="Arial" charset="0"/>
                    <a:ea typeface="Arial Unicode MS" pitchFamily="34" charset="-128"/>
                    <a:cs typeface="Arial Unicode MS"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chemeClr val="tx1"/>
                    </a:solidFill>
                    <a:latin typeface="Arial" charset="0"/>
                    <a:ea typeface="Arial Unicode MS" pitchFamily="34" charset="-128"/>
                    <a:cs typeface="Arial Unicode MS"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chemeClr val="tx1"/>
                    </a:solidFill>
                    <a:latin typeface="Arial" charset="0"/>
                    <a:ea typeface="Arial Unicode MS" pitchFamily="34" charset="-128"/>
                    <a:cs typeface="Arial Unicode MS"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chemeClr val="tx1"/>
                    </a:solidFill>
                    <a:latin typeface="Arial" charset="0"/>
                    <a:ea typeface="Arial Unicode MS" pitchFamily="34" charset="-128"/>
                    <a:cs typeface="Arial Unicode MS"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chemeClr val="tx1"/>
                    </a:solidFill>
                    <a:latin typeface="Arial" charset="0"/>
                    <a:ea typeface="Arial Unicode MS" pitchFamily="34" charset="-128"/>
                    <a:cs typeface="Arial Unicode MS" pitchFamily="34" charset="-128"/>
                  </a:defRPr>
                </a:lvl9pPr>
              </a:lstStyle>
              <a:p>
                <a:pPr algn="ctr">
                  <a:lnSpc>
                    <a:spcPct val="100000"/>
                  </a:lnSpc>
                  <a:buClrTx/>
                  <a:buFontTx/>
                  <a:buNone/>
                </a:pPr>
                <a:r>
                  <a:rPr lang="en-US">
                    <a:solidFill>
                      <a:srgbClr val="003399"/>
                    </a:solidFill>
                  </a:rPr>
                  <a:t>C=A+B</a:t>
                </a:r>
              </a:p>
            </p:txBody>
          </p:sp>
        </p:grpSp>
        <p:graphicFrame>
          <p:nvGraphicFramePr>
            <p:cNvPr id="1026" name="Object 39"/>
            <p:cNvGraphicFramePr>
              <a:graphicFrameLocks noChangeAspect="1"/>
            </p:cNvGraphicFramePr>
            <p:nvPr/>
          </p:nvGraphicFramePr>
          <p:xfrm>
            <a:off x="2320" y="3336"/>
            <a:ext cx="1279" cy="863"/>
          </p:xfrm>
          <a:graphic>
            <a:graphicData uri="http://schemas.openxmlformats.org/presentationml/2006/ole">
              <p:oleObj spid="_x0000_s18508" r:id="rId6" imgW="544402" imgH="369998" progId="">
                <p:embed/>
              </p:oleObj>
            </a:graphicData>
          </a:graphic>
        </p:graphicFrame>
        <p:sp>
          <p:nvSpPr>
            <p:cNvPr id="1035" name="Text Box 40"/>
            <p:cNvSpPr txBox="1">
              <a:spLocks noChangeArrowheads="1"/>
            </p:cNvSpPr>
            <p:nvPr/>
          </p:nvSpPr>
          <p:spPr bwMode="auto">
            <a:xfrm>
              <a:off x="4081" y="3511"/>
              <a:ext cx="1903" cy="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nchor="ctr">
              <a:spAutoFit/>
            </a:bodyPr>
            <a:lstStyle>
              <a:lvl1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1pPr>
              <a:lvl2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2pPr>
              <a:lvl3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3pPr>
              <a:lvl4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4pPr>
              <a:lvl5pPr eaLnBrk="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Arial Unicode MS" pitchFamily="34" charset="-128"/>
                  <a:cs typeface="Arial Unicode MS" pitchFamily="34" charset="-128"/>
                </a:defRPr>
              </a:lvl9pPr>
            </a:lstStyle>
            <a:p>
              <a:pPr algn="ctr">
                <a:lnSpc>
                  <a:spcPct val="100000"/>
                </a:lnSpc>
                <a:buClrTx/>
                <a:buFontTx/>
                <a:buNone/>
              </a:pPr>
              <a:r>
                <a:rPr lang="en-US">
                  <a:solidFill>
                    <a:srgbClr val="000000"/>
                  </a:solidFill>
                </a:rPr>
                <a:t>se A=1 </a:t>
              </a:r>
              <a:r>
                <a:rPr lang="en-US" b="1">
                  <a:solidFill>
                    <a:srgbClr val="000000"/>
                  </a:solidFill>
                </a:rPr>
                <a:t>O</a:t>
              </a:r>
              <a:r>
                <a:rPr lang="en-US">
                  <a:solidFill>
                    <a:srgbClr val="000000"/>
                  </a:solidFill>
                </a:rPr>
                <a:t> B=1 allora C=1</a:t>
              </a:r>
            </a:p>
            <a:p>
              <a:pPr algn="ctr">
                <a:lnSpc>
                  <a:spcPct val="100000"/>
                </a:lnSpc>
                <a:buClrTx/>
                <a:buFontTx/>
                <a:buNone/>
              </a:pPr>
              <a:r>
                <a:rPr lang="en-US">
                  <a:solidFill>
                    <a:srgbClr val="000000"/>
                  </a:solidFill>
                </a:rPr>
                <a:t> altrimenti C=0</a:t>
              </a:r>
            </a:p>
          </p:txBody>
        </p:sp>
      </p:grpSp>
    </p:spTree>
    <p:extLst>
      <p:ext uri="{BB962C8B-B14F-4D97-AF65-F5344CB8AC3E}">
        <p14:creationId xmlns:p14="http://schemas.microsoft.com/office/powerpoint/2010/main" xmlns="" val="3779764205"/>
      </p:ext>
    </p:extLst>
  </p:cSld>
  <p:clrMapOvr>
    <a:masterClrMapping/>
  </p:clrMapOvr>
  <p:transition>
    <p:newsflash/>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7375" y="548680"/>
            <a:ext cx="8220313" cy="51852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265" name="Rectangle 1"/>
          <p:cNvSpPr>
            <a:spLocks noGrp="1" noChangeArrowheads="1"/>
          </p:cNvSpPr>
          <p:nvPr>
            <p:ph type="body"/>
          </p:nvPr>
        </p:nvSpPr>
        <p:spPr>
          <a:xfrm>
            <a:off x="653760" y="720076"/>
            <a:ext cx="7869600" cy="4667530"/>
          </a:xfrm>
        </p:spPr>
        <p:txBody>
          <a:bodyPr tIns="25602" anchor="t">
            <a:normAutofit lnSpcReduction="10000"/>
          </a:bodyPr>
          <a:lstStyle/>
          <a:p>
            <a:pPr marL="391686" indent="-293764" algn="l">
              <a:spcAft>
                <a:spcPts val="1293"/>
              </a:spcAft>
              <a:buClr>
                <a:srgbClr val="47B8B8"/>
              </a:buClr>
              <a:buSzPct val="45000"/>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sz="2900" dirty="0" smtClean="0">
                <a:solidFill>
                  <a:srgbClr val="FFFFFF"/>
                </a:solidFill>
              </a:rPr>
              <a:t>  </a:t>
            </a:r>
            <a:r>
              <a:rPr lang="de-DE" sz="3200" dirty="0" smtClean="0">
                <a:solidFill>
                  <a:srgbClr val="FFFFFF"/>
                </a:solidFill>
                <a:latin typeface="+mn-lt"/>
              </a:rPr>
              <a:t>Con </a:t>
            </a:r>
            <a:r>
              <a:rPr lang="de-DE" sz="3200" dirty="0">
                <a:solidFill>
                  <a:srgbClr val="FFFFFF"/>
                </a:solidFill>
                <a:latin typeface="+mn-lt"/>
              </a:rPr>
              <a:t>queste </a:t>
            </a:r>
            <a:r>
              <a:rPr lang="de-DE" sz="3200" dirty="0" err="1">
                <a:solidFill>
                  <a:srgbClr val="FFFFFF"/>
                </a:solidFill>
                <a:latin typeface="+mn-lt"/>
              </a:rPr>
              <a:t>porte</a:t>
            </a:r>
            <a:r>
              <a:rPr lang="de-DE" sz="3200" dirty="0">
                <a:solidFill>
                  <a:srgbClr val="FFFFFF"/>
                </a:solidFill>
                <a:latin typeface="+mn-lt"/>
              </a:rPr>
              <a:t> </a:t>
            </a:r>
            <a:r>
              <a:rPr lang="de-DE" sz="3200" dirty="0" err="1">
                <a:solidFill>
                  <a:srgbClr val="FFFFFF"/>
                </a:solidFill>
                <a:latin typeface="+mn-lt"/>
              </a:rPr>
              <a:t>logiche</a:t>
            </a:r>
            <a:r>
              <a:rPr lang="de-DE" sz="3200" dirty="0">
                <a:solidFill>
                  <a:srgbClr val="FFFFFF"/>
                </a:solidFill>
                <a:latin typeface="+mn-lt"/>
              </a:rPr>
              <a:t> è </a:t>
            </a:r>
            <a:r>
              <a:rPr lang="de-DE" sz="3200" dirty="0" err="1">
                <a:solidFill>
                  <a:srgbClr val="FFFFFF"/>
                </a:solidFill>
                <a:latin typeface="+mn-lt"/>
              </a:rPr>
              <a:t>possibile</a:t>
            </a:r>
            <a:r>
              <a:rPr lang="de-DE" sz="3200" dirty="0">
                <a:solidFill>
                  <a:srgbClr val="FFFFFF"/>
                </a:solidFill>
                <a:latin typeface="+mn-lt"/>
              </a:rPr>
              <a:t> </a:t>
            </a:r>
            <a:r>
              <a:rPr lang="de-DE" sz="3200" dirty="0" err="1">
                <a:solidFill>
                  <a:srgbClr val="FFFFFF"/>
                </a:solidFill>
                <a:latin typeface="+mn-lt"/>
              </a:rPr>
              <a:t>realizzare</a:t>
            </a:r>
            <a:r>
              <a:rPr lang="de-DE" sz="3200" dirty="0">
                <a:solidFill>
                  <a:srgbClr val="FFFFFF"/>
                </a:solidFill>
                <a:latin typeface="+mn-lt"/>
              </a:rPr>
              <a:t> tutti i </a:t>
            </a:r>
            <a:r>
              <a:rPr lang="de-DE" sz="3200" dirty="0" err="1">
                <a:solidFill>
                  <a:srgbClr val="FFFFFF"/>
                </a:solidFill>
                <a:latin typeface="+mn-lt"/>
              </a:rPr>
              <a:t>tipi</a:t>
            </a:r>
            <a:r>
              <a:rPr lang="de-DE" sz="3200" dirty="0">
                <a:solidFill>
                  <a:srgbClr val="FFFFFF"/>
                </a:solidFill>
                <a:latin typeface="+mn-lt"/>
              </a:rPr>
              <a:t> </a:t>
            </a:r>
            <a:r>
              <a:rPr lang="de-DE" sz="3200" dirty="0" err="1">
                <a:solidFill>
                  <a:srgbClr val="FFFFFF"/>
                </a:solidFill>
                <a:latin typeface="+mn-lt"/>
              </a:rPr>
              <a:t>possibili</a:t>
            </a:r>
            <a:r>
              <a:rPr lang="de-DE" sz="3200" dirty="0">
                <a:solidFill>
                  <a:srgbClr val="FFFFFF"/>
                </a:solidFill>
                <a:latin typeface="+mn-lt"/>
              </a:rPr>
              <a:t> di </a:t>
            </a:r>
            <a:r>
              <a:rPr lang="de-DE" sz="3200" dirty="0" err="1">
                <a:solidFill>
                  <a:srgbClr val="FFFFFF"/>
                </a:solidFill>
                <a:latin typeface="+mn-lt"/>
              </a:rPr>
              <a:t>circuiti</a:t>
            </a:r>
            <a:r>
              <a:rPr lang="de-DE" sz="3200" dirty="0">
                <a:solidFill>
                  <a:srgbClr val="FFFFFF"/>
                </a:solidFill>
                <a:latin typeface="+mn-lt"/>
              </a:rPr>
              <a:t> </a:t>
            </a:r>
            <a:r>
              <a:rPr lang="de-DE" sz="3200" dirty="0" err="1">
                <a:solidFill>
                  <a:srgbClr val="FFFFFF"/>
                </a:solidFill>
                <a:latin typeface="+mn-lt"/>
              </a:rPr>
              <a:t>digitali</a:t>
            </a:r>
            <a:r>
              <a:rPr lang="de-DE" sz="3200" dirty="0">
                <a:solidFill>
                  <a:srgbClr val="FFFFFF"/>
                </a:solidFill>
                <a:latin typeface="+mn-lt"/>
              </a:rPr>
              <a:t>, </a:t>
            </a:r>
            <a:r>
              <a:rPr lang="de-DE" sz="3200" dirty="0" err="1">
                <a:solidFill>
                  <a:srgbClr val="FFFFFF"/>
                </a:solidFill>
                <a:latin typeface="+mn-lt"/>
              </a:rPr>
              <a:t>che</a:t>
            </a:r>
            <a:r>
              <a:rPr lang="de-DE" sz="3200" dirty="0">
                <a:solidFill>
                  <a:srgbClr val="FFFFFF"/>
                </a:solidFill>
                <a:latin typeface="+mn-lt"/>
              </a:rPr>
              <a:t> </a:t>
            </a:r>
            <a:r>
              <a:rPr lang="de-DE" sz="3200" dirty="0" err="1">
                <a:solidFill>
                  <a:srgbClr val="FFFFFF"/>
                </a:solidFill>
                <a:latin typeface="+mn-lt"/>
              </a:rPr>
              <a:t>sono</a:t>
            </a:r>
            <a:r>
              <a:rPr lang="de-DE" sz="3200" dirty="0">
                <a:solidFill>
                  <a:srgbClr val="FFFFFF"/>
                </a:solidFill>
                <a:latin typeface="+mn-lt"/>
              </a:rPr>
              <a:t> di due </a:t>
            </a:r>
            <a:r>
              <a:rPr lang="de-DE" sz="3200" dirty="0" err="1">
                <a:solidFill>
                  <a:srgbClr val="FFFFFF"/>
                </a:solidFill>
                <a:latin typeface="+mn-lt"/>
              </a:rPr>
              <a:t>tipi</a:t>
            </a:r>
            <a:r>
              <a:rPr lang="de-DE" sz="3200" dirty="0">
                <a:solidFill>
                  <a:srgbClr val="FFFFFF"/>
                </a:solidFill>
                <a:latin typeface="+mn-lt"/>
              </a:rPr>
              <a:t>:</a:t>
            </a:r>
          </a:p>
          <a:p>
            <a:pPr marL="391686" indent="-293764" algn="l">
              <a:spcAft>
                <a:spcPts val="1293"/>
              </a:spcAft>
              <a:buClr>
                <a:srgbClr val="47B8B8"/>
              </a:buClr>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sz="3200" dirty="0" err="1">
                <a:solidFill>
                  <a:srgbClr val="FFFFFF"/>
                </a:solidFill>
                <a:latin typeface="+mn-lt"/>
              </a:rPr>
              <a:t>Circuiti</a:t>
            </a:r>
            <a:r>
              <a:rPr lang="de-DE" sz="3200" dirty="0">
                <a:solidFill>
                  <a:srgbClr val="FFFFFF"/>
                </a:solidFill>
                <a:latin typeface="+mn-lt"/>
              </a:rPr>
              <a:t> </a:t>
            </a:r>
            <a:r>
              <a:rPr lang="de-DE" sz="3200" dirty="0" err="1">
                <a:solidFill>
                  <a:srgbClr val="FFFFFF"/>
                </a:solidFill>
                <a:latin typeface="+mn-lt"/>
              </a:rPr>
              <a:t>combinatori</a:t>
            </a:r>
            <a:r>
              <a:rPr lang="de-DE" sz="3200" dirty="0">
                <a:solidFill>
                  <a:srgbClr val="FFFFFF"/>
                </a:solidFill>
                <a:latin typeface="+mn-lt"/>
              </a:rPr>
              <a:t> → le </a:t>
            </a:r>
            <a:r>
              <a:rPr lang="de-DE" sz="3200" dirty="0" err="1">
                <a:solidFill>
                  <a:srgbClr val="FFFFFF"/>
                </a:solidFill>
                <a:latin typeface="+mn-lt"/>
              </a:rPr>
              <a:t>uscite</a:t>
            </a:r>
            <a:r>
              <a:rPr lang="de-DE" sz="3200" dirty="0">
                <a:solidFill>
                  <a:srgbClr val="FFFFFF"/>
                </a:solidFill>
                <a:latin typeface="+mn-lt"/>
              </a:rPr>
              <a:t> </a:t>
            </a:r>
            <a:r>
              <a:rPr lang="de-DE" sz="3200" dirty="0" err="1">
                <a:solidFill>
                  <a:srgbClr val="FFFFFF"/>
                </a:solidFill>
                <a:latin typeface="+mn-lt"/>
              </a:rPr>
              <a:t>dipendono</a:t>
            </a:r>
            <a:r>
              <a:rPr lang="de-DE" sz="3200" dirty="0">
                <a:solidFill>
                  <a:srgbClr val="FFFFFF"/>
                </a:solidFill>
                <a:latin typeface="+mn-lt"/>
              </a:rPr>
              <a:t> </a:t>
            </a:r>
            <a:r>
              <a:rPr lang="de-DE" sz="3200" dirty="0" err="1">
                <a:solidFill>
                  <a:srgbClr val="FFFFFF"/>
                </a:solidFill>
                <a:latin typeface="+mn-lt"/>
              </a:rPr>
              <a:t>esclusivamente</a:t>
            </a:r>
            <a:r>
              <a:rPr lang="de-DE" sz="3200" dirty="0">
                <a:solidFill>
                  <a:srgbClr val="FFFFFF"/>
                </a:solidFill>
                <a:latin typeface="+mn-lt"/>
              </a:rPr>
              <a:t> </a:t>
            </a:r>
            <a:r>
              <a:rPr lang="de-DE" sz="3200" dirty="0" err="1">
                <a:solidFill>
                  <a:srgbClr val="FFFFFF"/>
                </a:solidFill>
                <a:latin typeface="+mn-lt"/>
              </a:rPr>
              <a:t>dalle</a:t>
            </a:r>
            <a:r>
              <a:rPr lang="de-DE" sz="3200" dirty="0">
                <a:solidFill>
                  <a:srgbClr val="FFFFFF"/>
                </a:solidFill>
                <a:latin typeface="+mn-lt"/>
              </a:rPr>
              <a:t> entrate, </a:t>
            </a:r>
            <a:r>
              <a:rPr lang="de-DE" sz="3200" dirty="0" err="1">
                <a:solidFill>
                  <a:srgbClr val="FFFFFF"/>
                </a:solidFill>
                <a:latin typeface="+mn-lt"/>
              </a:rPr>
              <a:t>quindi</a:t>
            </a:r>
            <a:r>
              <a:rPr lang="de-DE" sz="3200" dirty="0">
                <a:solidFill>
                  <a:srgbClr val="FFFFFF"/>
                </a:solidFill>
                <a:latin typeface="+mn-lt"/>
              </a:rPr>
              <a:t> </a:t>
            </a:r>
            <a:r>
              <a:rPr lang="de-DE" sz="3200" dirty="0" err="1">
                <a:solidFill>
                  <a:srgbClr val="FFFFFF"/>
                </a:solidFill>
                <a:latin typeface="+mn-lt"/>
              </a:rPr>
              <a:t>questi</a:t>
            </a:r>
            <a:r>
              <a:rPr lang="de-DE" sz="3200" dirty="0">
                <a:solidFill>
                  <a:srgbClr val="FFFFFF"/>
                </a:solidFill>
                <a:latin typeface="+mn-lt"/>
              </a:rPr>
              <a:t> </a:t>
            </a:r>
            <a:r>
              <a:rPr lang="de-DE" sz="3200" dirty="0" err="1">
                <a:solidFill>
                  <a:srgbClr val="FFFFFF"/>
                </a:solidFill>
                <a:latin typeface="+mn-lt"/>
              </a:rPr>
              <a:t>circuiti</a:t>
            </a:r>
            <a:r>
              <a:rPr lang="de-DE" sz="3200" dirty="0">
                <a:solidFill>
                  <a:srgbClr val="FFFFFF"/>
                </a:solidFill>
                <a:latin typeface="+mn-lt"/>
              </a:rPr>
              <a:t> non </a:t>
            </a:r>
            <a:r>
              <a:rPr lang="de-DE" sz="3200" dirty="0" err="1">
                <a:solidFill>
                  <a:srgbClr val="FFFFFF"/>
                </a:solidFill>
                <a:latin typeface="+mn-lt"/>
              </a:rPr>
              <a:t>hanno</a:t>
            </a:r>
            <a:r>
              <a:rPr lang="de-DE" sz="3200" dirty="0">
                <a:solidFill>
                  <a:srgbClr val="FFFFFF"/>
                </a:solidFill>
                <a:latin typeface="+mn-lt"/>
              </a:rPr>
              <a:t> </a:t>
            </a:r>
            <a:r>
              <a:rPr lang="de-DE" sz="3200" dirty="0" err="1">
                <a:solidFill>
                  <a:srgbClr val="FFFFFF"/>
                </a:solidFill>
                <a:latin typeface="+mn-lt"/>
              </a:rPr>
              <a:t>memoria</a:t>
            </a:r>
            <a:r>
              <a:rPr lang="de-DE" sz="3200" dirty="0">
                <a:solidFill>
                  <a:srgbClr val="FFFFFF"/>
                </a:solidFill>
                <a:latin typeface="+mn-lt"/>
              </a:rPr>
              <a:t>.</a:t>
            </a:r>
          </a:p>
          <a:p>
            <a:pPr marL="391686" indent="-293764" algn="l">
              <a:spcAft>
                <a:spcPts val="1293"/>
              </a:spcAft>
              <a:buClr>
                <a:srgbClr val="47B8B8"/>
              </a:buClr>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sz="3200" dirty="0" err="1">
                <a:solidFill>
                  <a:srgbClr val="FFFFFF"/>
                </a:solidFill>
                <a:latin typeface="+mn-lt"/>
              </a:rPr>
              <a:t>Circuiti</a:t>
            </a:r>
            <a:r>
              <a:rPr lang="de-DE" sz="3200" dirty="0">
                <a:solidFill>
                  <a:srgbClr val="FFFFFF"/>
                </a:solidFill>
                <a:latin typeface="+mn-lt"/>
              </a:rPr>
              <a:t> </a:t>
            </a:r>
            <a:r>
              <a:rPr lang="de-DE" sz="3200" dirty="0" err="1">
                <a:solidFill>
                  <a:srgbClr val="FFFFFF"/>
                </a:solidFill>
                <a:latin typeface="+mn-lt"/>
              </a:rPr>
              <a:t>sequenziali</a:t>
            </a:r>
            <a:r>
              <a:rPr lang="de-DE" sz="3200" dirty="0">
                <a:solidFill>
                  <a:srgbClr val="FFFFFF"/>
                </a:solidFill>
                <a:latin typeface="+mn-lt"/>
              </a:rPr>
              <a:t> → le </a:t>
            </a:r>
            <a:r>
              <a:rPr lang="de-DE" sz="3200" dirty="0" err="1">
                <a:solidFill>
                  <a:srgbClr val="FFFFFF"/>
                </a:solidFill>
                <a:latin typeface="+mn-lt"/>
              </a:rPr>
              <a:t>uscite</a:t>
            </a:r>
            <a:r>
              <a:rPr lang="de-DE" sz="3200" dirty="0">
                <a:solidFill>
                  <a:srgbClr val="FFFFFF"/>
                </a:solidFill>
                <a:latin typeface="+mn-lt"/>
              </a:rPr>
              <a:t> </a:t>
            </a:r>
            <a:r>
              <a:rPr lang="de-DE" sz="3200" dirty="0" err="1">
                <a:solidFill>
                  <a:srgbClr val="FFFFFF"/>
                </a:solidFill>
                <a:latin typeface="+mn-lt"/>
              </a:rPr>
              <a:t>dipendono</a:t>
            </a:r>
            <a:r>
              <a:rPr lang="de-DE" sz="3200" dirty="0">
                <a:solidFill>
                  <a:srgbClr val="FFFFFF"/>
                </a:solidFill>
                <a:latin typeface="+mn-lt"/>
              </a:rPr>
              <a:t> </a:t>
            </a:r>
            <a:r>
              <a:rPr lang="de-DE" sz="3200" dirty="0" err="1">
                <a:solidFill>
                  <a:srgbClr val="FFFFFF"/>
                </a:solidFill>
                <a:latin typeface="+mn-lt"/>
              </a:rPr>
              <a:t>dalle</a:t>
            </a:r>
            <a:r>
              <a:rPr lang="de-DE" sz="3200" dirty="0">
                <a:solidFill>
                  <a:srgbClr val="FFFFFF"/>
                </a:solidFill>
                <a:latin typeface="+mn-lt"/>
              </a:rPr>
              <a:t> entrate e da </a:t>
            </a:r>
            <a:r>
              <a:rPr lang="de-DE" sz="3200" dirty="0" err="1">
                <a:solidFill>
                  <a:srgbClr val="FFFFFF"/>
                </a:solidFill>
                <a:latin typeface="+mn-lt"/>
              </a:rPr>
              <a:t>ciò</a:t>
            </a:r>
            <a:r>
              <a:rPr lang="de-DE" sz="3200" dirty="0">
                <a:solidFill>
                  <a:srgbClr val="FFFFFF"/>
                </a:solidFill>
                <a:latin typeface="+mn-lt"/>
              </a:rPr>
              <a:t> </a:t>
            </a:r>
            <a:r>
              <a:rPr lang="de-DE" sz="3200" dirty="0" err="1">
                <a:solidFill>
                  <a:srgbClr val="FFFFFF"/>
                </a:solidFill>
                <a:latin typeface="+mn-lt"/>
              </a:rPr>
              <a:t>che</a:t>
            </a:r>
            <a:r>
              <a:rPr lang="de-DE" sz="3200" dirty="0">
                <a:solidFill>
                  <a:srgbClr val="FFFFFF"/>
                </a:solidFill>
                <a:latin typeface="+mn-lt"/>
              </a:rPr>
              <a:t> </a:t>
            </a:r>
            <a:r>
              <a:rPr lang="de-DE" sz="3200" dirty="0" err="1">
                <a:solidFill>
                  <a:srgbClr val="FFFFFF"/>
                </a:solidFill>
                <a:latin typeface="+mn-lt"/>
              </a:rPr>
              <a:t>già</a:t>
            </a:r>
            <a:r>
              <a:rPr lang="de-DE" sz="3200" dirty="0">
                <a:solidFill>
                  <a:srgbClr val="FFFFFF"/>
                </a:solidFill>
                <a:latin typeface="+mn-lt"/>
              </a:rPr>
              <a:t> </a:t>
            </a:r>
            <a:r>
              <a:rPr lang="de-DE" sz="3200" dirty="0" err="1">
                <a:solidFill>
                  <a:srgbClr val="FFFFFF"/>
                </a:solidFill>
                <a:latin typeface="+mn-lt"/>
              </a:rPr>
              <a:t>c'è</a:t>
            </a:r>
            <a:r>
              <a:rPr lang="de-DE" sz="3200" dirty="0">
                <a:solidFill>
                  <a:srgbClr val="FFFFFF"/>
                </a:solidFill>
                <a:latin typeface="+mn-lt"/>
              </a:rPr>
              <a:t> </a:t>
            </a:r>
            <a:r>
              <a:rPr lang="de-DE" sz="3200" dirty="0" err="1">
                <a:solidFill>
                  <a:srgbClr val="FFFFFF"/>
                </a:solidFill>
                <a:latin typeface="+mn-lt"/>
              </a:rPr>
              <a:t>nel</a:t>
            </a:r>
            <a:r>
              <a:rPr lang="de-DE" sz="3200" dirty="0">
                <a:solidFill>
                  <a:srgbClr val="FFFFFF"/>
                </a:solidFill>
                <a:latin typeface="+mn-lt"/>
              </a:rPr>
              <a:t> </a:t>
            </a:r>
            <a:r>
              <a:rPr lang="de-DE" sz="3200" dirty="0" err="1">
                <a:solidFill>
                  <a:srgbClr val="FFFFFF"/>
                </a:solidFill>
                <a:latin typeface="+mn-lt"/>
              </a:rPr>
              <a:t>circuito</a:t>
            </a:r>
            <a:r>
              <a:rPr lang="de-DE" sz="3200" dirty="0">
                <a:solidFill>
                  <a:srgbClr val="FFFFFF"/>
                </a:solidFill>
                <a:latin typeface="+mn-lt"/>
              </a:rPr>
              <a:t>, </a:t>
            </a:r>
            <a:r>
              <a:rPr lang="de-DE" sz="3200" dirty="0" err="1">
                <a:solidFill>
                  <a:srgbClr val="FFFFFF"/>
                </a:solidFill>
                <a:latin typeface="+mn-lt"/>
              </a:rPr>
              <a:t>avendone</a:t>
            </a:r>
            <a:r>
              <a:rPr lang="de-DE" sz="3200" dirty="0">
                <a:solidFill>
                  <a:srgbClr val="FFFFFF"/>
                </a:solidFill>
                <a:latin typeface="+mn-lt"/>
              </a:rPr>
              <a:t> </a:t>
            </a:r>
            <a:r>
              <a:rPr lang="de-DE" sz="3200" dirty="0" err="1">
                <a:solidFill>
                  <a:srgbClr val="FFFFFF"/>
                </a:solidFill>
                <a:latin typeface="+mn-lt"/>
              </a:rPr>
              <a:t>memoria</a:t>
            </a:r>
            <a:r>
              <a:rPr lang="de-DE" sz="3200" dirty="0">
                <a:solidFill>
                  <a:srgbClr val="FFFFFF"/>
                </a:solidFill>
                <a:latin typeface="+mn-lt"/>
              </a:rPr>
              <a:t>.</a:t>
            </a:r>
          </a:p>
        </p:txBody>
      </p:sp>
    </p:spTree>
    <p:extLst>
      <p:ext uri="{BB962C8B-B14F-4D97-AF65-F5344CB8AC3E}">
        <p14:creationId xmlns:p14="http://schemas.microsoft.com/office/powerpoint/2010/main" xmlns="" val="1940787751"/>
      </p:ext>
    </p:extLst>
  </p:cSld>
  <p:clrMapOvr>
    <a:masterClrMapping/>
  </p:clrMapOvr>
  <p:transition>
    <p:newsflash/>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4675" y="2420888"/>
            <a:ext cx="7993063" cy="18001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289" name="Rectangle 1"/>
          <p:cNvSpPr>
            <a:spLocks noGrp="1" noChangeArrowheads="1"/>
          </p:cNvSpPr>
          <p:nvPr>
            <p:ph type="title"/>
          </p:nvPr>
        </p:nvSpPr>
        <p:spPr>
          <a:xfrm>
            <a:off x="326880" y="2449698"/>
            <a:ext cx="8327520" cy="1633131"/>
          </a:xfrm>
        </p:spPr>
        <p:txBody>
          <a:bodyPr tIns="33603">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de-DE" sz="3800" b="1" dirty="0">
                <a:solidFill>
                  <a:srgbClr val="FFFFFF"/>
                </a:solidFill>
              </a:rPr>
              <a:t>''</a:t>
            </a:r>
            <a:r>
              <a:rPr lang="it-IT" sz="3800" b="1" dirty="0">
                <a:solidFill>
                  <a:srgbClr val="FFFFFF"/>
                </a:solidFill>
              </a:rPr>
              <a:t>Ci sono solamente 10 tipi di persone nel mondo: chi comprende il sistema binario e chi no'' </a:t>
            </a:r>
          </a:p>
        </p:txBody>
      </p:sp>
      <p:sp>
        <p:nvSpPr>
          <p:cNvPr id="12291" name="Rectangle 2"/>
          <p:cNvSpPr>
            <a:spLocks noGrp="1" noChangeArrowheads="1"/>
          </p:cNvSpPr>
          <p:nvPr>
            <p:ph type="body" idx="1"/>
          </p:nvPr>
        </p:nvSpPr>
        <p:spPr>
          <a:xfrm>
            <a:off x="653760" y="1735383"/>
            <a:ext cx="7869600" cy="4667530"/>
          </a:xfrm>
        </p:spPr>
        <p:txBody>
          <a:bodyPr/>
          <a:lstStyle/>
          <a:p>
            <a:pPr marL="391686" indent="-293764">
              <a:buClr>
                <a:srgbClr val="47B8B8"/>
              </a:buClr>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Lst>
            </a:pPr>
            <a:r>
              <a:rPr lang="de-DE" dirty="0" smtClean="0">
                <a:solidFill>
                  <a:srgbClr val="FFFFFF"/>
                </a:solidFill>
              </a:rPr>
              <a:t>  </a:t>
            </a:r>
          </a:p>
        </p:txBody>
      </p:sp>
    </p:spTree>
    <p:extLst>
      <p:ext uri="{BB962C8B-B14F-4D97-AF65-F5344CB8AC3E}">
        <p14:creationId xmlns:p14="http://schemas.microsoft.com/office/powerpoint/2010/main" xmlns="" val="1975454409"/>
      </p:ext>
    </p:extLst>
  </p:cSld>
  <p:clrMapOvr>
    <a:masterClrMapping/>
  </p:clrMapOvr>
  <p:transition>
    <p:newsflash/>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p:cNvSpPr>
            <a:spLocks noGrp="1"/>
          </p:cNvSpPr>
          <p:nvPr>
            <p:ph idx="1"/>
          </p:nvPr>
        </p:nvSpPr>
        <p:spPr>
          <a:xfrm>
            <a:off x="457200" y="548680"/>
            <a:ext cx="8229600" cy="5577483"/>
          </a:xfrm>
        </p:spPr>
        <p:txBody>
          <a:bodyPr>
            <a:normAutofit fontScale="77500" lnSpcReduction="20000"/>
          </a:bodyPr>
          <a:lstStyle/>
          <a:p>
            <a:pPr marL="0" indent="0" algn="ctr">
              <a:buNone/>
            </a:pPr>
            <a:r>
              <a:rPr lang="it-IT" b="1" dirty="0" smtClean="0">
                <a:latin typeface="+mj-lt"/>
              </a:rPr>
              <a:t>Grazie per l’attenzione!!!</a:t>
            </a:r>
          </a:p>
          <a:p>
            <a:pPr marL="0" indent="0" algn="ctr">
              <a:buNone/>
            </a:pPr>
            <a:endParaRPr lang="it-IT" b="1" dirty="0">
              <a:latin typeface="+mj-lt"/>
            </a:endParaRPr>
          </a:p>
          <a:p>
            <a:pPr marL="0" indent="0" algn="ctr">
              <a:buNone/>
            </a:pPr>
            <a:r>
              <a:rPr lang="it-IT" b="1" dirty="0" err="1" smtClean="0">
                <a:latin typeface="+mj-lt"/>
              </a:rPr>
              <a:t>Soukaina</a:t>
            </a:r>
            <a:r>
              <a:rPr lang="it-IT" b="1" dirty="0" smtClean="0">
                <a:latin typeface="+mj-lt"/>
              </a:rPr>
              <a:t> </a:t>
            </a:r>
            <a:r>
              <a:rPr lang="it-IT" b="1" dirty="0" err="1" smtClean="0">
                <a:latin typeface="+mj-lt"/>
              </a:rPr>
              <a:t>Ait</a:t>
            </a:r>
            <a:r>
              <a:rPr lang="it-IT" b="1" dirty="0" smtClean="0">
                <a:latin typeface="+mj-lt"/>
              </a:rPr>
              <a:t> Said</a:t>
            </a:r>
          </a:p>
          <a:p>
            <a:pPr marL="0" indent="0" algn="ctr">
              <a:buNone/>
            </a:pPr>
            <a:r>
              <a:rPr lang="it-IT" b="1" dirty="0" smtClean="0">
                <a:latin typeface="+mj-lt"/>
              </a:rPr>
              <a:t>Luca Cecchini</a:t>
            </a:r>
          </a:p>
          <a:p>
            <a:pPr marL="0" indent="0" algn="ctr">
              <a:buNone/>
            </a:pPr>
            <a:r>
              <a:rPr lang="it-IT" b="1" dirty="0" smtClean="0">
                <a:latin typeface="+mj-lt"/>
              </a:rPr>
              <a:t>Chiara Coletti</a:t>
            </a:r>
          </a:p>
          <a:p>
            <a:pPr marL="0" indent="0" algn="ctr">
              <a:buNone/>
            </a:pPr>
            <a:r>
              <a:rPr lang="it-IT" b="1" dirty="0" smtClean="0">
                <a:latin typeface="+mj-lt"/>
              </a:rPr>
              <a:t>Leonardo De Luca</a:t>
            </a:r>
          </a:p>
          <a:p>
            <a:pPr marL="0" indent="0" algn="ctr">
              <a:buNone/>
            </a:pPr>
            <a:r>
              <a:rPr lang="it-IT" b="1" dirty="0" smtClean="0">
                <a:latin typeface="+mj-lt"/>
              </a:rPr>
              <a:t>Ludovico Gregori</a:t>
            </a:r>
          </a:p>
          <a:p>
            <a:pPr marL="0" indent="0" algn="ctr">
              <a:buNone/>
            </a:pPr>
            <a:r>
              <a:rPr lang="it-IT" b="1" dirty="0" smtClean="0">
                <a:latin typeface="+mj-lt"/>
              </a:rPr>
              <a:t>Simon </a:t>
            </a:r>
            <a:r>
              <a:rPr lang="it-IT" b="1" dirty="0" err="1" smtClean="0">
                <a:latin typeface="+mj-lt"/>
              </a:rPr>
              <a:t>Kanka</a:t>
            </a:r>
            <a:endParaRPr lang="it-IT" b="1" dirty="0" smtClean="0">
              <a:latin typeface="+mj-lt"/>
            </a:endParaRPr>
          </a:p>
          <a:p>
            <a:pPr marL="0" indent="0" algn="ctr">
              <a:buNone/>
            </a:pPr>
            <a:r>
              <a:rPr lang="it-IT" b="1" dirty="0" smtClean="0">
                <a:latin typeface="+mj-lt"/>
              </a:rPr>
              <a:t>Andrea Mariani</a:t>
            </a:r>
          </a:p>
          <a:p>
            <a:pPr marL="0" indent="0" algn="ctr">
              <a:buNone/>
            </a:pPr>
            <a:r>
              <a:rPr lang="it-IT" b="1" dirty="0" smtClean="0">
                <a:latin typeface="+mj-lt"/>
              </a:rPr>
              <a:t>Serena </a:t>
            </a:r>
            <a:r>
              <a:rPr lang="it-IT" b="1" dirty="0" err="1" smtClean="0">
                <a:latin typeface="+mj-lt"/>
              </a:rPr>
              <a:t>Mihali</a:t>
            </a:r>
            <a:endParaRPr lang="it-IT" b="1" dirty="0" smtClean="0">
              <a:latin typeface="+mj-lt"/>
            </a:endParaRPr>
          </a:p>
          <a:p>
            <a:pPr marL="0" indent="0" algn="ctr">
              <a:buNone/>
            </a:pPr>
            <a:r>
              <a:rPr lang="it-IT" b="1" dirty="0" smtClean="0">
                <a:latin typeface="+mj-lt"/>
              </a:rPr>
              <a:t>Valentina </a:t>
            </a:r>
            <a:r>
              <a:rPr lang="it-IT" b="1" dirty="0" err="1" smtClean="0">
                <a:latin typeface="+mj-lt"/>
              </a:rPr>
              <a:t>Persichetti</a:t>
            </a:r>
            <a:endParaRPr lang="it-IT" b="1" dirty="0" smtClean="0">
              <a:latin typeface="+mj-lt"/>
            </a:endParaRPr>
          </a:p>
          <a:p>
            <a:pPr marL="0" indent="0" algn="ctr">
              <a:buNone/>
            </a:pPr>
            <a:r>
              <a:rPr lang="it-IT" b="1" dirty="0" smtClean="0">
                <a:latin typeface="+mj-lt"/>
              </a:rPr>
              <a:t>Marco Romani</a:t>
            </a:r>
          </a:p>
          <a:p>
            <a:pPr marL="0" indent="0" algn="ctr">
              <a:buNone/>
            </a:pPr>
            <a:r>
              <a:rPr lang="it-IT" b="1" dirty="0" smtClean="0">
                <a:latin typeface="+mj-lt"/>
              </a:rPr>
              <a:t>Agnese </a:t>
            </a:r>
            <a:r>
              <a:rPr lang="it-IT" b="1" dirty="0" err="1" smtClean="0">
                <a:latin typeface="+mj-lt"/>
              </a:rPr>
              <a:t>Spitoni</a:t>
            </a:r>
            <a:endParaRPr lang="it-IT" b="1" dirty="0" smtClean="0">
              <a:latin typeface="+mj-lt"/>
            </a:endParaRPr>
          </a:p>
          <a:p>
            <a:pPr marL="0" indent="0" algn="ctr">
              <a:buNone/>
            </a:pPr>
            <a:r>
              <a:rPr lang="it-IT" b="1" dirty="0" smtClean="0">
                <a:latin typeface="+mj-lt"/>
              </a:rPr>
              <a:t>Federico </a:t>
            </a:r>
            <a:r>
              <a:rPr lang="it-IT" b="1" dirty="0" err="1" smtClean="0">
                <a:latin typeface="+mj-lt"/>
              </a:rPr>
              <a:t>Valdrè</a:t>
            </a:r>
            <a:endParaRPr lang="it-IT" b="1" dirty="0" smtClean="0">
              <a:latin typeface="+mj-lt"/>
            </a:endParaRPr>
          </a:p>
          <a:p>
            <a:pPr marL="0" indent="0" algn="ctr">
              <a:buNone/>
            </a:pPr>
            <a:endParaRPr lang="it-IT" b="1" dirty="0">
              <a:latin typeface="+mj-lt"/>
            </a:endParaRPr>
          </a:p>
        </p:txBody>
      </p:sp>
    </p:spTree>
    <p:extLst>
      <p:ext uri="{BB962C8B-B14F-4D97-AF65-F5344CB8AC3E}">
        <p14:creationId xmlns:p14="http://schemas.microsoft.com/office/powerpoint/2010/main" xmlns="" val="1486406183"/>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5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8" dur="15000" fill="hold"/>
                                        <p:tgtEl>
                                          <p:spTgt spid="5">
                                            <p:txEl>
                                              <p:pRg st="0" end="0"/>
                                            </p:txEl>
                                          </p:spTgt>
                                        </p:tgtEl>
                                        <p:attrNameLst>
                                          <p:attrName>ppt_y</p:attrName>
                                        </p:attrNameLst>
                                      </p:cBhvr>
                                      <p:tavLst>
                                        <p:tav tm="0">
                                          <p:val>
                                            <p:strVal val="#ppt_y+1"/>
                                          </p:val>
                                        </p:tav>
                                        <p:tav tm="100000">
                                          <p:val>
                                            <p:strVal val="#ppt_y-1"/>
                                          </p:val>
                                        </p:tav>
                                      </p:tavLst>
                                    </p:anim>
                                  </p:childTnLst>
                                </p:cTn>
                              </p:par>
                              <p:par>
                                <p:cTn id="9" presetID="28"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p:cTn id="11" dur="15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2" dur="15000" fill="hold"/>
                                        <p:tgtEl>
                                          <p:spTgt spid="5">
                                            <p:txEl>
                                              <p:pRg st="2" end="2"/>
                                            </p:txEl>
                                          </p:spTgt>
                                        </p:tgtEl>
                                        <p:attrNameLst>
                                          <p:attrName>ppt_y</p:attrName>
                                        </p:attrNameLst>
                                      </p:cBhvr>
                                      <p:tavLst>
                                        <p:tav tm="0">
                                          <p:val>
                                            <p:strVal val="#ppt_y+1"/>
                                          </p:val>
                                        </p:tav>
                                        <p:tav tm="100000">
                                          <p:val>
                                            <p:strVal val="#ppt_y-1"/>
                                          </p:val>
                                        </p:tav>
                                      </p:tavLst>
                                    </p:anim>
                                  </p:childTnLst>
                                </p:cTn>
                              </p:par>
                              <p:par>
                                <p:cTn id="13" presetID="28"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 calcmode="lin" valueType="num">
                                      <p:cBhvr>
                                        <p:cTn id="15" dur="15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5000" fill="hold"/>
                                        <p:tgtEl>
                                          <p:spTgt spid="5">
                                            <p:txEl>
                                              <p:pRg st="3" end="3"/>
                                            </p:txEl>
                                          </p:spTgt>
                                        </p:tgtEl>
                                        <p:attrNameLst>
                                          <p:attrName>ppt_y</p:attrName>
                                        </p:attrNameLst>
                                      </p:cBhvr>
                                      <p:tavLst>
                                        <p:tav tm="0">
                                          <p:val>
                                            <p:strVal val="#ppt_y+1"/>
                                          </p:val>
                                        </p:tav>
                                        <p:tav tm="100000">
                                          <p:val>
                                            <p:strVal val="#ppt_y-1"/>
                                          </p:val>
                                        </p:tav>
                                      </p:tavLst>
                                    </p:anim>
                                  </p:childTnLst>
                                </p:cTn>
                              </p:par>
                              <p:par>
                                <p:cTn id="17" presetID="28"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p:cTn id="19" dur="15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0" dur="15000" fill="hold"/>
                                        <p:tgtEl>
                                          <p:spTgt spid="5">
                                            <p:txEl>
                                              <p:pRg st="4" end="4"/>
                                            </p:txEl>
                                          </p:spTgt>
                                        </p:tgtEl>
                                        <p:attrNameLst>
                                          <p:attrName>ppt_y</p:attrName>
                                        </p:attrNameLst>
                                      </p:cBhvr>
                                      <p:tavLst>
                                        <p:tav tm="0">
                                          <p:val>
                                            <p:strVal val="#ppt_y+1"/>
                                          </p:val>
                                        </p:tav>
                                        <p:tav tm="100000">
                                          <p:val>
                                            <p:strVal val="#ppt_y-1"/>
                                          </p:val>
                                        </p:tav>
                                      </p:tavLst>
                                    </p:anim>
                                  </p:childTnLst>
                                </p:cTn>
                              </p:par>
                              <p:par>
                                <p:cTn id="21" presetID="28"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 calcmode="lin" valueType="num">
                                      <p:cBhvr>
                                        <p:cTn id="23" dur="15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4" dur="15000" fill="hold"/>
                                        <p:tgtEl>
                                          <p:spTgt spid="5">
                                            <p:txEl>
                                              <p:pRg st="5" end="5"/>
                                            </p:txEl>
                                          </p:spTgt>
                                        </p:tgtEl>
                                        <p:attrNameLst>
                                          <p:attrName>ppt_y</p:attrName>
                                        </p:attrNameLst>
                                      </p:cBhvr>
                                      <p:tavLst>
                                        <p:tav tm="0">
                                          <p:val>
                                            <p:strVal val="#ppt_y+1"/>
                                          </p:val>
                                        </p:tav>
                                        <p:tav tm="100000">
                                          <p:val>
                                            <p:strVal val="#ppt_y-1"/>
                                          </p:val>
                                        </p:tav>
                                      </p:tavLst>
                                    </p:anim>
                                  </p:childTnLst>
                                </p:cTn>
                              </p:par>
                              <p:par>
                                <p:cTn id="25" presetID="28" presetClass="entr" presetSubtype="0" fill="hold"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 calcmode="lin" valueType="num">
                                      <p:cBhvr>
                                        <p:cTn id="27" dur="15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8" dur="15000" fill="hold"/>
                                        <p:tgtEl>
                                          <p:spTgt spid="5">
                                            <p:txEl>
                                              <p:pRg st="6" end="6"/>
                                            </p:txEl>
                                          </p:spTgt>
                                        </p:tgtEl>
                                        <p:attrNameLst>
                                          <p:attrName>ppt_y</p:attrName>
                                        </p:attrNameLst>
                                      </p:cBhvr>
                                      <p:tavLst>
                                        <p:tav tm="0">
                                          <p:val>
                                            <p:strVal val="#ppt_y+1"/>
                                          </p:val>
                                        </p:tav>
                                        <p:tav tm="100000">
                                          <p:val>
                                            <p:strVal val="#ppt_y-1"/>
                                          </p:val>
                                        </p:tav>
                                      </p:tavLst>
                                    </p:anim>
                                  </p:childTnLst>
                                </p:cTn>
                              </p:par>
                              <p:par>
                                <p:cTn id="29" presetID="28" presetClass="entr" presetSubtype="0" fill="hold" nodeType="with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 calcmode="lin" valueType="num">
                                      <p:cBhvr>
                                        <p:cTn id="31" dur="15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2" dur="15000" fill="hold"/>
                                        <p:tgtEl>
                                          <p:spTgt spid="5">
                                            <p:txEl>
                                              <p:pRg st="7" end="7"/>
                                            </p:txEl>
                                          </p:spTgt>
                                        </p:tgtEl>
                                        <p:attrNameLst>
                                          <p:attrName>ppt_y</p:attrName>
                                        </p:attrNameLst>
                                      </p:cBhvr>
                                      <p:tavLst>
                                        <p:tav tm="0">
                                          <p:val>
                                            <p:strVal val="#ppt_y+1"/>
                                          </p:val>
                                        </p:tav>
                                        <p:tav tm="100000">
                                          <p:val>
                                            <p:strVal val="#ppt_y-1"/>
                                          </p:val>
                                        </p:tav>
                                      </p:tavLst>
                                    </p:anim>
                                  </p:childTnLst>
                                </p:cTn>
                              </p:par>
                              <p:par>
                                <p:cTn id="33" presetID="28" presetClass="entr" presetSubtype="0" fill="hold"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 calcmode="lin" valueType="num">
                                      <p:cBhvr>
                                        <p:cTn id="35" dur="15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6" dur="15000" fill="hold"/>
                                        <p:tgtEl>
                                          <p:spTgt spid="5">
                                            <p:txEl>
                                              <p:pRg st="8" end="8"/>
                                            </p:txEl>
                                          </p:spTgt>
                                        </p:tgtEl>
                                        <p:attrNameLst>
                                          <p:attrName>ppt_y</p:attrName>
                                        </p:attrNameLst>
                                      </p:cBhvr>
                                      <p:tavLst>
                                        <p:tav tm="0">
                                          <p:val>
                                            <p:strVal val="#ppt_y+1"/>
                                          </p:val>
                                        </p:tav>
                                        <p:tav tm="100000">
                                          <p:val>
                                            <p:strVal val="#ppt_y-1"/>
                                          </p:val>
                                        </p:tav>
                                      </p:tavLst>
                                    </p:anim>
                                  </p:childTnLst>
                                </p:cTn>
                              </p:par>
                              <p:par>
                                <p:cTn id="37" presetID="28" presetClass="entr" presetSubtype="0" fill="hold" nodeType="with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anim calcmode="lin" valueType="num">
                                      <p:cBhvr>
                                        <p:cTn id="39" dur="15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40" dur="15000" fill="hold"/>
                                        <p:tgtEl>
                                          <p:spTgt spid="5">
                                            <p:txEl>
                                              <p:pRg st="9" end="9"/>
                                            </p:txEl>
                                          </p:spTgt>
                                        </p:tgtEl>
                                        <p:attrNameLst>
                                          <p:attrName>ppt_y</p:attrName>
                                        </p:attrNameLst>
                                      </p:cBhvr>
                                      <p:tavLst>
                                        <p:tav tm="0">
                                          <p:val>
                                            <p:strVal val="#ppt_y+1"/>
                                          </p:val>
                                        </p:tav>
                                        <p:tav tm="100000">
                                          <p:val>
                                            <p:strVal val="#ppt_y-1"/>
                                          </p:val>
                                        </p:tav>
                                      </p:tavLst>
                                    </p:anim>
                                  </p:childTnLst>
                                </p:cTn>
                              </p:par>
                              <p:par>
                                <p:cTn id="41" presetID="28" presetClass="entr" presetSubtype="0" fill="hold" nodeType="with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 calcmode="lin" valueType="num">
                                      <p:cBhvr>
                                        <p:cTn id="43" dur="15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4" dur="15000" fill="hold"/>
                                        <p:tgtEl>
                                          <p:spTgt spid="5">
                                            <p:txEl>
                                              <p:pRg st="10" end="10"/>
                                            </p:txEl>
                                          </p:spTgt>
                                        </p:tgtEl>
                                        <p:attrNameLst>
                                          <p:attrName>ppt_y</p:attrName>
                                        </p:attrNameLst>
                                      </p:cBhvr>
                                      <p:tavLst>
                                        <p:tav tm="0">
                                          <p:val>
                                            <p:strVal val="#ppt_y+1"/>
                                          </p:val>
                                        </p:tav>
                                        <p:tav tm="100000">
                                          <p:val>
                                            <p:strVal val="#ppt_y-1"/>
                                          </p:val>
                                        </p:tav>
                                      </p:tavLst>
                                    </p:anim>
                                  </p:childTnLst>
                                </p:cTn>
                              </p:par>
                              <p:par>
                                <p:cTn id="45" presetID="28" presetClass="entr" presetSubtype="0" fill="hold" nodeType="withEffect">
                                  <p:stCondLst>
                                    <p:cond delay="0"/>
                                  </p:stCondLst>
                                  <p:childTnLst>
                                    <p:set>
                                      <p:cBhvr>
                                        <p:cTn id="46" dur="1" fill="hold">
                                          <p:stCondLst>
                                            <p:cond delay="0"/>
                                          </p:stCondLst>
                                        </p:cTn>
                                        <p:tgtEl>
                                          <p:spTgt spid="5">
                                            <p:txEl>
                                              <p:pRg st="11" end="11"/>
                                            </p:txEl>
                                          </p:spTgt>
                                        </p:tgtEl>
                                        <p:attrNameLst>
                                          <p:attrName>style.visibility</p:attrName>
                                        </p:attrNameLst>
                                      </p:cBhvr>
                                      <p:to>
                                        <p:strVal val="visible"/>
                                      </p:to>
                                    </p:set>
                                    <p:anim calcmode="lin" valueType="num">
                                      <p:cBhvr>
                                        <p:cTn id="47" dur="15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48" dur="15000" fill="hold"/>
                                        <p:tgtEl>
                                          <p:spTgt spid="5">
                                            <p:txEl>
                                              <p:pRg st="11" end="11"/>
                                            </p:txEl>
                                          </p:spTgt>
                                        </p:tgtEl>
                                        <p:attrNameLst>
                                          <p:attrName>ppt_y</p:attrName>
                                        </p:attrNameLst>
                                      </p:cBhvr>
                                      <p:tavLst>
                                        <p:tav tm="0">
                                          <p:val>
                                            <p:strVal val="#ppt_y+1"/>
                                          </p:val>
                                        </p:tav>
                                        <p:tav tm="100000">
                                          <p:val>
                                            <p:strVal val="#ppt_y-1"/>
                                          </p:val>
                                        </p:tav>
                                      </p:tavLst>
                                    </p:anim>
                                  </p:childTnLst>
                                </p:cTn>
                              </p:par>
                              <p:par>
                                <p:cTn id="49" presetID="28" presetClass="entr" presetSubtype="0" fill="hold" nodeType="withEffect">
                                  <p:stCondLst>
                                    <p:cond delay="0"/>
                                  </p:stCondLst>
                                  <p:childTnLst>
                                    <p:set>
                                      <p:cBhvr>
                                        <p:cTn id="50" dur="1" fill="hold">
                                          <p:stCondLst>
                                            <p:cond delay="0"/>
                                          </p:stCondLst>
                                        </p:cTn>
                                        <p:tgtEl>
                                          <p:spTgt spid="5">
                                            <p:txEl>
                                              <p:pRg st="12" end="12"/>
                                            </p:txEl>
                                          </p:spTgt>
                                        </p:tgtEl>
                                        <p:attrNameLst>
                                          <p:attrName>style.visibility</p:attrName>
                                        </p:attrNameLst>
                                      </p:cBhvr>
                                      <p:to>
                                        <p:strVal val="visible"/>
                                      </p:to>
                                    </p:set>
                                    <p:anim calcmode="lin" valueType="num">
                                      <p:cBhvr>
                                        <p:cTn id="51" dur="15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52" dur="15000" fill="hold"/>
                                        <p:tgtEl>
                                          <p:spTgt spid="5">
                                            <p:txEl>
                                              <p:pRg st="12" end="12"/>
                                            </p:txEl>
                                          </p:spTgt>
                                        </p:tgtEl>
                                        <p:attrNameLst>
                                          <p:attrName>ppt_y</p:attrName>
                                        </p:attrNameLst>
                                      </p:cBhvr>
                                      <p:tavLst>
                                        <p:tav tm="0">
                                          <p:val>
                                            <p:strVal val="#ppt_y+1"/>
                                          </p:val>
                                        </p:tav>
                                        <p:tav tm="100000">
                                          <p:val>
                                            <p:strVal val="#ppt_y-1"/>
                                          </p:val>
                                        </p:tav>
                                      </p:tavLst>
                                    </p:anim>
                                  </p:childTnLst>
                                </p:cTn>
                              </p:par>
                              <p:par>
                                <p:cTn id="53" presetID="28" presetClass="entr" presetSubtype="0" fill="hold" nodeType="withEffect">
                                  <p:stCondLst>
                                    <p:cond delay="0"/>
                                  </p:stCondLst>
                                  <p:childTnLst>
                                    <p:set>
                                      <p:cBhvr>
                                        <p:cTn id="54" dur="1" fill="hold">
                                          <p:stCondLst>
                                            <p:cond delay="0"/>
                                          </p:stCondLst>
                                        </p:cTn>
                                        <p:tgtEl>
                                          <p:spTgt spid="5">
                                            <p:txEl>
                                              <p:pRg st="13" end="13"/>
                                            </p:txEl>
                                          </p:spTgt>
                                        </p:tgtEl>
                                        <p:attrNameLst>
                                          <p:attrName>style.visibility</p:attrName>
                                        </p:attrNameLst>
                                      </p:cBhvr>
                                      <p:to>
                                        <p:strVal val="visible"/>
                                      </p:to>
                                    </p:set>
                                    <p:anim calcmode="lin" valueType="num">
                                      <p:cBhvr>
                                        <p:cTn id="55" dur="1500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56" dur="15000" fill="hold"/>
                                        <p:tgtEl>
                                          <p:spTgt spid="5">
                                            <p:txEl>
                                              <p:pRg st="13" end="13"/>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ema di Office">
  <a:themeElements>
    <a:clrScheme name="Personalizzato 1">
      <a:dk1>
        <a:srgbClr val="FFFFFF"/>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alizzato 1">
      <a:majorFont>
        <a:latin typeface="Trebuchet M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ema di Office">
  <a:themeElements>
    <a:clrScheme name="Personalizzato 3">
      <a:dk1>
        <a:srgbClr val="FFFFFF"/>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alizzato 2">
      <a:majorFont>
        <a:latin typeface="Trebuchet MS"/>
        <a:ea typeface=""/>
        <a:cs typeface=""/>
      </a:majorFont>
      <a:minorFont>
        <a:latin typeface="Calibri"/>
        <a:ea typeface=""/>
        <a:cs typeface=""/>
      </a:minorFont>
    </a:fontScheme>
    <a:fmtScheme name="Astr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rbita">
  <a:themeElements>
    <a:clrScheme name="Orbit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rbit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a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a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a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a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a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a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a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a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554</TotalTime>
  <Words>2280</Words>
  <Application>Microsoft Office PowerPoint</Application>
  <PresentationFormat>Presentazione su schermo (4:3)</PresentationFormat>
  <Paragraphs>252</Paragraphs>
  <Slides>60</Slides>
  <Notes>25</Notes>
  <HiddenSlides>0</HiddenSlides>
  <MMClips>4</MMClips>
  <ScaleCrop>false</ScaleCrop>
  <HeadingPairs>
    <vt:vector size="6" baseType="variant">
      <vt:variant>
        <vt:lpstr>Tema</vt:lpstr>
      </vt:variant>
      <vt:variant>
        <vt:i4>4</vt:i4>
      </vt:variant>
      <vt:variant>
        <vt:lpstr>Server OLE incorporati</vt:lpstr>
      </vt:variant>
      <vt:variant>
        <vt:i4>0</vt:i4>
      </vt:variant>
      <vt:variant>
        <vt:lpstr>Titoli diapositive</vt:lpstr>
      </vt:variant>
      <vt:variant>
        <vt:i4>60</vt:i4>
      </vt:variant>
    </vt:vector>
  </HeadingPairs>
  <TitlesOfParts>
    <vt:vector size="64" baseType="lpstr">
      <vt:lpstr>1_Tema di Office</vt:lpstr>
      <vt:lpstr>2_Tema di Office</vt:lpstr>
      <vt:lpstr>Struttura predefinita</vt:lpstr>
      <vt:lpstr>Orbita</vt:lpstr>
      <vt:lpstr>Elettromagnetismo  e circuiti</vt:lpstr>
      <vt:lpstr>Quattro forze possono descrivere l'enorme varietà dei fenomeni nell'universo: le due forze nucleari, rispettivamente debole e forte, la forza elettromagnetica e quella gravitazionale; queste sono le forze fondamentali della  natura.</vt:lpstr>
      <vt:lpstr>Diapositiva 3</vt:lpstr>
      <vt:lpstr>Diapositiva 4</vt:lpstr>
      <vt:lpstr>Diapositiva 5</vt:lpstr>
      <vt:lpstr>Diapositiva 6</vt:lpstr>
      <vt:lpstr>Diapositiva 7</vt:lpstr>
      <vt:lpstr>Diapositiva 8</vt:lpstr>
      <vt:lpstr>Diapositiva 9</vt:lpstr>
      <vt:lpstr>Componentistica e applicazioni</vt:lpstr>
      <vt:lpstr>Resistenza</vt:lpstr>
      <vt:lpstr>Resistenza</vt:lpstr>
      <vt:lpstr>Resistenza</vt:lpstr>
      <vt:lpstr>Induttore</vt:lpstr>
      <vt:lpstr>Induttore</vt:lpstr>
      <vt:lpstr>Condensatore</vt:lpstr>
      <vt:lpstr>Condensatore</vt:lpstr>
      <vt:lpstr>Filtraggio</vt:lpstr>
      <vt:lpstr>Diapositiva 19</vt:lpstr>
      <vt:lpstr>Diapositiva 20</vt:lpstr>
      <vt:lpstr>Diapositiva 21</vt:lpstr>
      <vt:lpstr>Filtro passa banda</vt:lpstr>
      <vt:lpstr>Applicazione dei filtri</vt:lpstr>
      <vt:lpstr>Motori e Trasformatori</vt:lpstr>
      <vt:lpstr>Trasformatore </vt:lpstr>
      <vt:lpstr>Diapositiva 26</vt:lpstr>
      <vt:lpstr>Motore Elettrico</vt:lpstr>
      <vt:lpstr>rotore</vt:lpstr>
      <vt:lpstr>Motore in CC e CA</vt:lpstr>
      <vt:lpstr>Motore  Trifasico</vt:lpstr>
      <vt:lpstr>Motore passo - passo</vt:lpstr>
      <vt:lpstr>Motore passo - passo</vt:lpstr>
      <vt:lpstr>Motore passo - passo</vt:lpstr>
      <vt:lpstr>Motore passo - passo</vt:lpstr>
      <vt:lpstr>Semiconduttori  e diodi</vt:lpstr>
      <vt:lpstr>Conduttori e isolanti</vt:lpstr>
      <vt:lpstr>Che cosa è un semiconduttore?</vt:lpstr>
      <vt:lpstr>Comportamento anomalo</vt:lpstr>
      <vt:lpstr>Conduzione nei SC</vt:lpstr>
      <vt:lpstr>Cos’è il drogaggio?</vt:lpstr>
      <vt:lpstr>Drogaggio di tipo n</vt:lpstr>
      <vt:lpstr>Drogaggio di tipo n</vt:lpstr>
      <vt:lpstr>Drogaggio di tipo p</vt:lpstr>
      <vt:lpstr>Drogaggio di tipo p</vt:lpstr>
      <vt:lpstr>Giunzione p-n</vt:lpstr>
      <vt:lpstr>Giunzione p-n</vt:lpstr>
      <vt:lpstr>Polarizzazione diretta</vt:lpstr>
      <vt:lpstr>Polarizzazione inversa</vt:lpstr>
      <vt:lpstr>Il diodo</vt:lpstr>
      <vt:lpstr>I Transistor</vt:lpstr>
      <vt:lpstr>Diapositiva 51</vt:lpstr>
      <vt:lpstr>Transistor BJT</vt:lpstr>
      <vt:lpstr>I transistor ad effetto di campo</vt:lpstr>
      <vt:lpstr>Diapositiva 54</vt:lpstr>
      <vt:lpstr>Le porte logiche </vt:lpstr>
      <vt:lpstr>Porte Logiche CMOS INVERTER</vt:lpstr>
      <vt:lpstr>Diapositiva 57</vt:lpstr>
      <vt:lpstr>Diapositiva 58</vt:lpstr>
      <vt:lpstr>''Ci sono solamente 10 tipi di persone nel mondo: chi comprende il sistema binario e chi no'' </vt:lpstr>
      <vt:lpstr>Diapositiva 60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Componentistica e applicazioni</dc:title>
  <dc:creator>meekart</dc:creator>
  <cp:lastModifiedBy>Chiaretta</cp:lastModifiedBy>
  <cp:revision>37</cp:revision>
  <dcterms:created xsi:type="dcterms:W3CDTF">2013-05-10T09:21:02Z</dcterms:created>
  <dcterms:modified xsi:type="dcterms:W3CDTF">2013-05-16T06:45:10Z</dcterms:modified>
</cp:coreProperties>
</file>