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9.bin" ContentType="application/vnd.openxmlformats-officedocument.oleObject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13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64"/>
  </p:notesMasterIdLst>
  <p:handoutMasterIdLst>
    <p:handoutMasterId r:id="rId65"/>
  </p:handoutMasterIdLst>
  <p:sldIdLst>
    <p:sldId id="740" r:id="rId3"/>
    <p:sldId id="731" r:id="rId4"/>
    <p:sldId id="742" r:id="rId5"/>
    <p:sldId id="743" r:id="rId6"/>
    <p:sldId id="713" r:id="rId7"/>
    <p:sldId id="664" r:id="rId8"/>
    <p:sldId id="744" r:id="rId9"/>
    <p:sldId id="671" r:id="rId10"/>
    <p:sldId id="732" r:id="rId11"/>
    <p:sldId id="741" r:id="rId12"/>
    <p:sldId id="734" r:id="rId13"/>
    <p:sldId id="716" r:id="rId14"/>
    <p:sldId id="718" r:id="rId15"/>
    <p:sldId id="695" r:id="rId16"/>
    <p:sldId id="611" r:id="rId17"/>
    <p:sldId id="736" r:id="rId18"/>
    <p:sldId id="680" r:id="rId19"/>
    <p:sldId id="648" r:id="rId20"/>
    <p:sldId id="722" r:id="rId21"/>
    <p:sldId id="625" r:id="rId22"/>
    <p:sldId id="737" r:id="rId23"/>
    <p:sldId id="728" r:id="rId24"/>
    <p:sldId id="729" r:id="rId25"/>
    <p:sldId id="715" r:id="rId26"/>
    <p:sldId id="638" r:id="rId27"/>
    <p:sldId id="735" r:id="rId28"/>
    <p:sldId id="723" r:id="rId29"/>
    <p:sldId id="727" r:id="rId30"/>
    <p:sldId id="726" r:id="rId31"/>
    <p:sldId id="704" r:id="rId32"/>
    <p:sldId id="739" r:id="rId33"/>
    <p:sldId id="730" r:id="rId34"/>
    <p:sldId id="721" r:id="rId35"/>
    <p:sldId id="499" r:id="rId36"/>
    <p:sldId id="653" r:id="rId37"/>
    <p:sldId id="679" r:id="rId38"/>
    <p:sldId id="711" r:id="rId39"/>
    <p:sldId id="606" r:id="rId40"/>
    <p:sldId id="677" r:id="rId41"/>
    <p:sldId id="698" r:id="rId42"/>
    <p:sldId id="613" r:id="rId43"/>
    <p:sldId id="620" r:id="rId44"/>
    <p:sldId id="652" r:id="rId45"/>
    <p:sldId id="667" r:id="rId46"/>
    <p:sldId id="566" r:id="rId47"/>
    <p:sldId id="567" r:id="rId48"/>
    <p:sldId id="687" r:id="rId49"/>
    <p:sldId id="688" r:id="rId50"/>
    <p:sldId id="689" r:id="rId51"/>
    <p:sldId id="557" r:id="rId52"/>
    <p:sldId id="584" r:id="rId53"/>
    <p:sldId id="585" r:id="rId54"/>
    <p:sldId id="712" r:id="rId55"/>
    <p:sldId id="714" r:id="rId56"/>
    <p:sldId id="673" r:id="rId57"/>
    <p:sldId id="670" r:id="rId58"/>
    <p:sldId id="691" r:id="rId59"/>
    <p:sldId id="669" r:id="rId60"/>
    <p:sldId id="672" r:id="rId61"/>
    <p:sldId id="724" r:id="rId62"/>
    <p:sldId id="725" r:id="rId63"/>
  </p:sldIdLst>
  <p:sldSz cx="9144000" cy="6858000" type="screen4x3"/>
  <p:notesSz cx="7315200" cy="9601200"/>
  <p:custDataLst>
    <p:tags r:id="rId67"/>
  </p:custDataLst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5000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5000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5000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5000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0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4FFF6"/>
    <a:srgbClr val="A9E2FF"/>
    <a:srgbClr val="FFF413"/>
    <a:srgbClr val="B5E6FF"/>
    <a:srgbClr val="ADE4FF"/>
    <a:srgbClr val="CEF8FC"/>
    <a:srgbClr val="FF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030" autoAdjust="0"/>
    <p:restoredTop sz="97038" autoAdjust="0"/>
  </p:normalViewPr>
  <p:slideViewPr>
    <p:cSldViewPr>
      <p:cViewPr varScale="1">
        <p:scale>
          <a:sx n="43" d="100"/>
          <a:sy n="43" d="100"/>
        </p:scale>
        <p:origin x="-16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308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tags" Target="tags/tag1.xml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Relationship Id="rId2" Type="http://schemas.openxmlformats.org/officeDocument/2006/relationships/image" Target="../media/image35.wmf"/><Relationship Id="rId3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81DB467-7930-B24E-869C-6C8064AB40B1}" type="datetimeFigureOut">
              <a:rPr lang="en-US"/>
              <a:pPr>
                <a:defRPr/>
              </a:pPr>
              <a:t>02/11/11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A5FA554-360C-164D-A165-30EA84BAD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03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defRPr sz="1300" b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defRPr sz="1300" b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defRPr sz="1300" b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defRPr sz="1300" b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fld id="{93D0A217-EA3E-AF48-BBEA-B096F9DA5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6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0A217-EA3E-AF48-BBEA-B096F9DA58A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87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F26D2B-B60F-2849-B500-131E6FA5BCF6}" type="slidenum">
              <a:rPr lang="de-DE"/>
              <a:pPr/>
              <a:t>2</a:t>
            </a:fld>
            <a:endParaRPr lang="de-DE"/>
          </a:p>
        </p:txBody>
      </p:sp>
      <p:sp>
        <p:nvSpPr>
          <p:cNvPr id="5713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Ccorreggere extract fpi 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4B5A1-9DE0-CC49-BD5D-6B69471E6357}" type="slidenum">
              <a:rPr lang="de-DE"/>
              <a:pPr/>
              <a:t>3</a:t>
            </a:fld>
            <a:endParaRPr lang="de-DE"/>
          </a:p>
        </p:txBody>
      </p:sp>
      <p:sp>
        <p:nvSpPr>
          <p:cNvPr id="3072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Mettere le referenze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0CED0-431E-0141-A103-365C12375AC9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54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CC39F-4AF0-EE49-809F-04B42D81AD07}" type="slidenum">
              <a:rPr lang="it-IT"/>
              <a:pPr/>
              <a:t>9</a:t>
            </a:fld>
            <a:endParaRPr lang="it-IT"/>
          </a:p>
        </p:txBody>
      </p:sp>
      <p:sp>
        <p:nvSpPr>
          <p:cNvPr id="522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CC39F-4AF0-EE49-809F-04B42D81AD07}" type="slidenum">
              <a:rPr lang="it-IT"/>
              <a:pPr/>
              <a:t>10</a:t>
            </a:fld>
            <a:endParaRPr lang="it-IT"/>
          </a:p>
        </p:txBody>
      </p:sp>
      <p:sp>
        <p:nvSpPr>
          <p:cNvPr id="522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5C9995-8BD7-A34C-AFED-8D31CB5B5C35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966788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84A6B8-4806-644D-8738-24011E79C4F7}" type="slidenum">
              <a:rPr lang="en-US" sz="1300" b="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sz="1300" b="0">
              <a:solidFill>
                <a:schemeClr val="tx1"/>
              </a:solidFill>
            </a:endParaRPr>
          </a:p>
        </p:txBody>
      </p:sp>
      <p:sp>
        <p:nvSpPr>
          <p:cNvPr id="87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34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E793A8-9C36-C049-B196-0DEF4E7C5EF7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BBC212-3A67-6448-88C2-C7FD2891BEB0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A70B2C-7B4B-2F4D-A84A-149C8AA3475B}" type="slidenum">
              <a:rPr lang="de-DE"/>
              <a:pPr/>
              <a:t>21</a:t>
            </a:fld>
            <a:endParaRPr lang="de-DE"/>
          </a:p>
        </p:txBody>
      </p:sp>
      <p:sp>
        <p:nvSpPr>
          <p:cNvPr id="537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Ccorreggere extract fpi …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CF0F0F-7E9B-7D49-A252-57DB7FD86D12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EFE678-1873-BD41-B7F2-808AE590C70E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A027D-5B1C-154B-B1FE-F2CEFDA66FBF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73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0A217-EA3E-AF48-BBEA-B096F9DA58A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87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0A217-EA3E-AF48-BBEA-B096F9DA58A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87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BBB0D5-EBD5-2D4A-8FA1-75A5FE6FB417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4B5A1-9DE0-CC49-BD5D-6B69471E6357}" type="slidenum">
              <a:rPr lang="de-DE"/>
              <a:pPr/>
              <a:t>37</a:t>
            </a:fld>
            <a:endParaRPr lang="de-DE"/>
          </a:p>
        </p:txBody>
      </p:sp>
      <p:sp>
        <p:nvSpPr>
          <p:cNvPr id="3072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Mettere le referenze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E90871-85EE-584F-B860-39E13E2C1B66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64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9E854A-CFEB-C44C-9292-1B1EDD066C3D}" type="slidenum">
              <a:rPr lang="de-DE"/>
              <a:pPr/>
              <a:t>53</a:t>
            </a:fld>
            <a:endParaRPr lang="de-DE"/>
          </a:p>
        </p:txBody>
      </p:sp>
      <p:sp>
        <p:nvSpPr>
          <p:cNvPr id="3133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5DF15-2320-8E45-B9F7-A17BB6BCFE33}" type="slidenum">
              <a:rPr lang="de-DE"/>
              <a:pPr/>
              <a:t>54</a:t>
            </a:fld>
            <a:endParaRPr lang="de-DE"/>
          </a:p>
        </p:txBody>
      </p:sp>
      <p:sp>
        <p:nvSpPr>
          <p:cNvPr id="60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4A1EC6E3-8673-404D-B164-90842C2BBDDA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031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7835AE2B-2B0E-DA41-8104-F7B541A01FA0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37404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397043D8-0F06-5C46-BDA9-7A42C6A754C3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3348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838200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9058AEEA-82A9-2346-8350-3A0EA5A3F31E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5871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4544239D-C852-3146-B540-F079A45F6560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990600" y="6567055"/>
            <a:ext cx="7162800" cy="27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710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84AF7BE4-CA7F-FA4C-B59F-75690E2859F7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67055"/>
            <a:ext cx="7162800" cy="27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3344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616655D8-43AF-444A-A707-D479262DA1DA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1116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551AC998-94A0-0248-97EA-DF67014E7006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67055"/>
            <a:ext cx="7162800" cy="27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2469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9069FB73-B34D-A843-B399-24907B006A8B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8457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647FB236-8849-E944-A82A-FB6381CA0194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988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65088"/>
            <a:ext cx="2076450" cy="5984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5088"/>
            <a:ext cx="6076950" cy="5984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C0BF1F74-8692-EC4F-A7A1-C30EA10A8A6D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30289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088"/>
            <a:ext cx="8229600" cy="6969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38200"/>
            <a:ext cx="4038600" cy="5211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838200"/>
            <a:ext cx="4038600" cy="5211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630BECFB-B6A2-4A45-8830-6324D87FA86E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89056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088"/>
            <a:ext cx="8229600" cy="6969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38200"/>
            <a:ext cx="4038600" cy="5211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838200"/>
            <a:ext cx="4038600" cy="252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519488"/>
            <a:ext cx="4038600" cy="2530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E961C63D-CF4A-8D49-8EE7-B2B2B3F1011F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94734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401694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D61B6624-4828-314F-A6A2-B793DEEE6C6D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976899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86A2DB6E-6277-984F-A660-549090D6EAFB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373589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2239249D-8E01-4548-9DB7-F79F078D23E5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2621547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051300" cy="5276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00" y="990600"/>
            <a:ext cx="4051300" cy="5276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631D46E8-3056-B947-8F43-82AFD8A0AEA6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3640945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FD6522D9-3FCE-8C45-8E31-B123912E26FD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340426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3F2E1CCA-E2AB-634A-9B68-55FF85F4E9C7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2503443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B5903EEB-39C4-0D4A-997E-8D711211F28B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2089072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C8A010E5-EE75-2B47-ADF2-FBC977F8432D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1640796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64ABF1D7-36CD-2443-83E8-5F0E6E0B2F61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2422101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2576522E-C756-1840-BD06-F842BCFBE96F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36195094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228600"/>
            <a:ext cx="2063750" cy="6038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38850" cy="6038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p. </a:t>
            </a:r>
            <a:fld id="{F2CDF70E-A9D2-2E44-8FA3-7AE61F4EC6D9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</p:spTree>
    <p:extLst>
      <p:ext uri="{BB962C8B-B14F-4D97-AF65-F5344CB8AC3E}">
        <p14:creationId xmlns:p14="http://schemas.microsoft.com/office/powerpoint/2010/main" val="12181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9E2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5088"/>
            <a:ext cx="82296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229600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0" y="6381750"/>
            <a:ext cx="137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553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- p. </a:t>
            </a:r>
            <a:fld id="{CA73B0FD-CF4C-4342-AFCA-EC1B4AA80338}" type="slidenum">
              <a:rPr lang="en-US"/>
              <a:pPr>
                <a:defRPr/>
              </a:pPr>
              <a:t>‹#›</a:t>
            </a:fld>
            <a:r>
              <a:rPr lang="en-US"/>
              <a:t>/57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190" r:id="rId1"/>
    <p:sldLayoutId id="2147485191" r:id="rId2"/>
    <p:sldLayoutId id="2147485192" r:id="rId3"/>
    <p:sldLayoutId id="2147485193" r:id="rId4"/>
    <p:sldLayoutId id="2147485194" r:id="rId5"/>
    <p:sldLayoutId id="2147485195" r:id="rId6"/>
    <p:sldLayoutId id="2147485196" r:id="rId7"/>
    <p:sldLayoutId id="2147485197" r:id="rId8"/>
    <p:sldLayoutId id="2147485198" r:id="rId9"/>
    <p:sldLayoutId id="2147485199" r:id="rId10"/>
    <p:sldLayoutId id="2147485200" r:id="rId11"/>
    <p:sldLayoutId id="2147485201" r:id="rId12"/>
    <p:sldLayoutId id="2147485202" r:id="rId13"/>
    <p:sldLayoutId id="2147485214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00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0000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800000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CCFFFF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CFFFF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CFFFF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CFFFF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CFFFF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25500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80998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553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- p. </a:t>
            </a:r>
            <a:fld id="{1C05F842-0364-4F45-8C67-FBB448A436D6}" type="slidenum">
              <a:rPr lang="en-US"/>
              <a:pPr>
                <a:defRPr/>
              </a:pPr>
              <a:t>‹#›</a:t>
            </a:fld>
            <a:r>
              <a:rPr lang="en-US"/>
              <a:t>/30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SzPct val="75000"/>
        <a:buFont typeface="Monotype Sorts" charset="0"/>
        <a:buChar char="n"/>
        <a:defRPr sz="2400" b="1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2"/>
        </a:buClr>
        <a:buSzPct val="75000"/>
        <a:buFont typeface="Monotype Sorts" charset="0"/>
        <a:buChar char="u"/>
        <a:defRPr sz="2000" b="1">
          <a:solidFill>
            <a:schemeClr val="tx2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§"/>
        <a:defRPr b="1">
          <a:solidFill>
            <a:schemeClr val="accent2"/>
          </a:solidFill>
          <a:latin typeface="+mn-lt"/>
          <a:ea typeface="+mn-ea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5pPr>
      <a:lvl6pPr marL="24574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6pPr>
      <a:lvl7pPr marL="29146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7pPr>
      <a:lvl8pPr marL="33718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8pPr>
      <a:lvl9pPr marL="38290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50000"/>
        <a:buFont typeface="Monotype Sorts" charset="0"/>
        <a:buChar char="l"/>
        <a:defRPr sz="1400" b="1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emf"/><Relationship Id="rId7" Type="http://schemas.openxmlformats.org/officeDocument/2006/relationships/image" Target="../media/image4.emf"/><Relationship Id="rId8" Type="http://schemas.openxmlformats.org/officeDocument/2006/relationships/image" Target="../media/image5.png"/><Relationship Id="rId9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8.emf"/><Relationship Id="rId8" Type="http://schemas.openxmlformats.org/officeDocument/2006/relationships/image" Target="../media/image10.png"/><Relationship Id="rId9" Type="http://schemas.openxmlformats.org/officeDocument/2006/relationships/oleObject" Target="../embeddings/oleObject4.bin"/><Relationship Id="rId10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2.emf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wmf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2.png"/><Relationship Id="rId6" Type="http://schemas.openxmlformats.org/officeDocument/2006/relationships/image" Target="../media/image23.jpeg"/><Relationship Id="rId7" Type="http://schemas.openxmlformats.org/officeDocument/2006/relationships/image" Target="../media/image24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" Type="http://schemas.openxmlformats.org/officeDocument/2006/relationships/tags" Target="../tags/tag6.xml"/><Relationship Id="rId2" Type="http://schemas.openxmlformats.org/officeDocument/2006/relationships/tags" Target="../tags/tag7.xml"/><Relationship Id="rId3" Type="http://schemas.openxmlformats.org/officeDocument/2006/relationships/tags" Target="../tags/tag8.xml"/><Relationship Id="rId4" Type="http://schemas.openxmlformats.org/officeDocument/2006/relationships/tags" Target="../tags/tag9.xml"/><Relationship Id="rId5" Type="http://schemas.openxmlformats.org/officeDocument/2006/relationships/tags" Target="../tags/tag10.xml"/><Relationship Id="rId6" Type="http://schemas.openxmlformats.org/officeDocument/2006/relationships/tags" Target="../tags/tag11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36.wmf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" Type="http://schemas.openxmlformats.org/officeDocument/2006/relationships/vmlDrawing" Target="../drawings/vmlDrawing4.v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7.xml"/><Relationship Id="rId7" Type="http://schemas.openxmlformats.org/officeDocument/2006/relationships/oleObject" Target="../embeddings/oleObject6.bin"/><Relationship Id="rId8" Type="http://schemas.openxmlformats.org/officeDocument/2006/relationships/image" Target="../media/image34.w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3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40.wmf"/><Relationship Id="rId5" Type="http://schemas.openxmlformats.org/officeDocument/2006/relationships/image" Target="../media/image41.jpeg"/><Relationship Id="rId6" Type="http://schemas.openxmlformats.org/officeDocument/2006/relationships/image" Target="../media/image42.jpeg"/><Relationship Id="rId7" Type="http://schemas.openxmlformats.org/officeDocument/2006/relationships/image" Target="../media/image43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1" Type="http://schemas.openxmlformats.org/officeDocument/2006/relationships/tags" Target="../tags/tag16.xml"/><Relationship Id="rId2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slideLayout" Target="../slideLayouts/slideLayout6.xml"/><Relationship Id="rId7" Type="http://schemas.openxmlformats.org/officeDocument/2006/relationships/image" Target="../media/image55.jpe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jpeg"/><Relationship Id="rId1" Type="http://schemas.openxmlformats.org/officeDocument/2006/relationships/tags" Target="../tags/tag25.xml"/><Relationship Id="rId2" Type="http://schemas.openxmlformats.org/officeDocument/2006/relationships/tags" Target="../tags/tag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1.xml"/><Relationship Id="rId6" Type="http://schemas.openxmlformats.org/officeDocument/2006/relationships/image" Target="../media/image61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5.jpeg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69.emf"/><Relationship Id="rId5" Type="http://schemas.openxmlformats.org/officeDocument/2006/relationships/image" Target="../media/image70.emf"/><Relationship Id="rId6" Type="http://schemas.openxmlformats.org/officeDocument/2006/relationships/image" Target="../media/image25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72.png"/><Relationship Id="rId6" Type="http://schemas.openxmlformats.org/officeDocument/2006/relationships/image" Target="../media/image73.jpe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1" Type="http://schemas.openxmlformats.org/officeDocument/2006/relationships/tags" Target="../tags/tag32.xml"/><Relationship Id="rId2" Type="http://schemas.openxmlformats.org/officeDocument/2006/relationships/tags" Target="../tags/tag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8.emf"/><Relationship Id="rId8" Type="http://schemas.openxmlformats.org/officeDocument/2006/relationships/image" Target="../media/image10.png"/><Relationship Id="rId9" Type="http://schemas.openxmlformats.org/officeDocument/2006/relationships/oleObject" Target="../embeddings/oleObject12.bin"/><Relationship Id="rId10" Type="http://schemas.openxmlformats.org/officeDocument/2006/relationships/image" Target="../media/image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4" Type="http://schemas.openxmlformats.org/officeDocument/2006/relationships/image" Target="../media/image84.wmf"/><Relationship Id="rId5" Type="http://schemas.openxmlformats.org/officeDocument/2006/relationships/image" Target="../media/image85.wmf"/><Relationship Id="rId6" Type="http://schemas.openxmlformats.org/officeDocument/2006/relationships/image" Target="../media/image86.wmf"/><Relationship Id="rId7" Type="http://schemas.openxmlformats.org/officeDocument/2006/relationships/image" Target="../media/image87.wmf"/><Relationship Id="rId8" Type="http://schemas.openxmlformats.org/officeDocument/2006/relationships/image" Target="../media/image88.wmf"/><Relationship Id="rId9" Type="http://schemas.openxmlformats.org/officeDocument/2006/relationships/image" Target="../media/image89.png"/><Relationship Id="rId1" Type="http://schemas.openxmlformats.org/officeDocument/2006/relationships/tags" Target="../tags/tag35.x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6" Type="http://schemas.openxmlformats.org/officeDocument/2006/relationships/image" Target="../media/image96.png"/><Relationship Id="rId7" Type="http://schemas.openxmlformats.org/officeDocument/2006/relationships/image" Target="../media/image97.wmf"/><Relationship Id="rId8" Type="http://schemas.openxmlformats.org/officeDocument/2006/relationships/image" Target="../media/image98.png"/><Relationship Id="rId1" Type="http://schemas.openxmlformats.org/officeDocument/2006/relationships/tags" Target="../tags/tag38.xml"/><Relationship Id="rId2" Type="http://schemas.openxmlformats.org/officeDocument/2006/relationships/tags" Target="../tags/tag3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wmf"/><Relationship Id="rId1" Type="http://schemas.openxmlformats.org/officeDocument/2006/relationships/tags" Target="../tags/tag41.xml"/><Relationship Id="rId2" Type="http://schemas.openxmlformats.org/officeDocument/2006/relationships/tags" Target="../tags/tag4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5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1" Type="http://schemas.openxmlformats.org/officeDocument/2006/relationships/tags" Target="../tags/tag43.xml"/><Relationship Id="rId2" Type="http://schemas.openxmlformats.org/officeDocument/2006/relationships/tags" Target="../tags/tag4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8.xml"/><Relationship Id="rId6" Type="http://schemas.openxmlformats.org/officeDocument/2006/relationships/oleObject" Target="../embeddings/oleObject13.bin"/><Relationship Id="rId7" Type="http://schemas.openxmlformats.org/officeDocument/2006/relationships/image" Target="../media/image36.wmf"/><Relationship Id="rId8" Type="http://schemas.openxmlformats.org/officeDocument/2006/relationships/image" Target="../media/image104.png"/><Relationship Id="rId9" Type="http://schemas.openxmlformats.org/officeDocument/2006/relationships/image" Target="../media/image105.png"/><Relationship Id="rId10" Type="http://schemas.openxmlformats.org/officeDocument/2006/relationships/image" Target="../media/image106.png"/><Relationship Id="rId1" Type="http://schemas.openxmlformats.org/officeDocument/2006/relationships/vmlDrawing" Target="../drawings/vmlDrawing7.vml"/><Relationship Id="rId2" Type="http://schemas.openxmlformats.org/officeDocument/2006/relationships/tags" Target="../tags/tag4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wmf"/><Relationship Id="rId3" Type="http://schemas.openxmlformats.org/officeDocument/2006/relationships/image" Target="../media/image114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4" Type="http://schemas.openxmlformats.org/officeDocument/2006/relationships/slideLayout" Target="../slideLayouts/slideLayout6.xml"/><Relationship Id="rId5" Type="http://schemas.openxmlformats.org/officeDocument/2006/relationships/image" Target="../media/image117.png"/><Relationship Id="rId6" Type="http://schemas.openxmlformats.org/officeDocument/2006/relationships/image" Target="../media/image118.jpeg"/><Relationship Id="rId7" Type="http://schemas.openxmlformats.org/officeDocument/2006/relationships/image" Target="../media/image119.png"/><Relationship Id="rId8" Type="http://schemas.openxmlformats.org/officeDocument/2006/relationships/image" Target="../media/image120.png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66800" y="55626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G. Venanzoni for the New </a:t>
            </a:r>
            <a:r>
              <a:rPr lang="en-US" sz="2000" dirty="0" err="1" smtClean="0"/>
              <a:t>Muon</a:t>
            </a:r>
            <a:r>
              <a:rPr lang="en-US" sz="2000" dirty="0" smtClean="0"/>
              <a:t> (g-2) Collaboration </a:t>
            </a:r>
          </a:p>
          <a:p>
            <a:pPr>
              <a:defRPr/>
            </a:pPr>
            <a:r>
              <a:rPr lang="en-US" sz="1800" dirty="0" smtClean="0"/>
              <a:t>PHIPSI11 23 Sept  2011</a:t>
            </a:r>
            <a:endParaRPr lang="en-US" sz="1800" dirty="0"/>
          </a:p>
        </p:txBody>
      </p:sp>
      <p:pic>
        <p:nvPicPr>
          <p:cNvPr id="12" name="Content Placeholder 11" descr="Schermata 2011-09-14 a 19.19.49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t="3193" r="5472" b="7540"/>
          <a:stretch/>
        </p:blipFill>
        <p:spPr>
          <a:xfrm>
            <a:off x="0" y="1"/>
            <a:ext cx="9144000" cy="6255418"/>
          </a:xfrm>
        </p:spPr>
      </p:pic>
      <p:sp>
        <p:nvSpPr>
          <p:cNvPr id="13" name="TextBox 12"/>
          <p:cNvSpPr txBox="1"/>
          <p:nvPr/>
        </p:nvSpPr>
        <p:spPr>
          <a:xfrm>
            <a:off x="228600" y="6248400"/>
            <a:ext cx="8915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 smtClean="0"/>
              <a:t>G. </a:t>
            </a:r>
            <a:r>
              <a:rPr lang="en-US" dirty="0" smtClean="0"/>
              <a:t>Venanzoni</a:t>
            </a:r>
            <a:endParaRPr lang="en-US" dirty="0" smtClean="0"/>
          </a:p>
          <a:p>
            <a:pPr algn="ctr">
              <a:lnSpc>
                <a:spcPct val="70000"/>
              </a:lnSpc>
            </a:pPr>
            <a:r>
              <a:rPr lang="en-US" dirty="0" smtClean="0"/>
              <a:t>“Afternoon Meet. on the </a:t>
            </a:r>
            <a:r>
              <a:rPr lang="en-US" dirty="0" err="1" smtClean="0"/>
              <a:t>muon</a:t>
            </a:r>
            <a:r>
              <a:rPr lang="en-US" dirty="0" smtClean="0"/>
              <a:t> g-2”, LNF 3 November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5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388938" y="1235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it-IT" i="1">
              <a:latin typeface="Courier" charset="0"/>
            </a:endParaRPr>
          </a:p>
        </p:txBody>
      </p:sp>
      <p:graphicFrame>
        <p:nvGraphicFramePr>
          <p:cNvPr id="5703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322330"/>
              </p:ext>
            </p:extLst>
          </p:nvPr>
        </p:nvGraphicFramePr>
        <p:xfrm>
          <a:off x="7620000" y="211138"/>
          <a:ext cx="1473200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5" name="Equation" r:id="rId4" imgW="812800" imgH="381000" progId="Equation.3">
                  <p:embed/>
                </p:oleObj>
              </mc:Choice>
              <mc:Fallback>
                <p:oleObj name="Equation" r:id="rId4" imgW="8128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11138"/>
                        <a:ext cx="1473200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0373" name="Rectangle 5"/>
          <p:cNvSpPr>
            <a:spLocks noChangeArrowheads="1"/>
          </p:cNvSpPr>
          <p:nvPr/>
        </p:nvSpPr>
        <p:spPr bwMode="auto">
          <a:xfrm>
            <a:off x="-17710" y="914400"/>
            <a:ext cx="4589710" cy="404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sz="2000" dirty="0">
                <a:latin typeface="Arial" charset="0"/>
              </a:rPr>
              <a:t> </a:t>
            </a:r>
            <a:r>
              <a:rPr lang="it-IT" sz="1600" b="0" dirty="0"/>
              <a:t>Long </a:t>
            </a:r>
            <a:r>
              <a:rPr lang="it-IT" sz="1600" b="0" dirty="0" err="1"/>
              <a:t>established</a:t>
            </a:r>
            <a:r>
              <a:rPr lang="it-IT" sz="1600" b="0" dirty="0"/>
              <a:t> </a:t>
            </a:r>
            <a:r>
              <a:rPr lang="it-IT" sz="1600" b="0" dirty="0" err="1"/>
              <a:t>discrepancy</a:t>
            </a:r>
            <a:r>
              <a:rPr lang="it-IT" sz="1600" b="0" dirty="0"/>
              <a:t> (&gt;3</a:t>
            </a:r>
            <a:r>
              <a:rPr lang="it-IT" sz="1600" b="0" dirty="0">
                <a:latin typeface="Symbol" charset="0"/>
                <a:sym typeface="Symbol" charset="0"/>
              </a:rPr>
              <a:t></a:t>
            </a:r>
            <a:r>
              <a:rPr lang="it-IT" sz="1600" b="0" dirty="0"/>
              <a:t>) </a:t>
            </a:r>
            <a:r>
              <a:rPr lang="it-IT" sz="1600" b="0" dirty="0" err="1"/>
              <a:t>between</a:t>
            </a:r>
            <a:r>
              <a:rPr lang="it-IT" sz="1600" b="0" dirty="0"/>
              <a:t> SM </a:t>
            </a:r>
            <a:r>
              <a:rPr lang="it-IT" sz="1600" b="0" dirty="0" err="1"/>
              <a:t>prediction</a:t>
            </a:r>
            <a:r>
              <a:rPr lang="it-IT" sz="1600" b="0" dirty="0"/>
              <a:t> and BNL E821 </a:t>
            </a:r>
            <a:r>
              <a:rPr lang="it-IT" sz="1600" b="0" dirty="0" err="1"/>
              <a:t>exp</a:t>
            </a:r>
            <a:r>
              <a:rPr lang="it-IT" sz="1600" b="0" dirty="0" smtClean="0"/>
              <a:t>.</a:t>
            </a:r>
            <a:endParaRPr lang="it-IT" sz="1600" b="0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it-IT" sz="1600" b="0" dirty="0"/>
              <a:t>A </a:t>
            </a:r>
            <a:r>
              <a:rPr lang="it-IT" sz="1600" b="0" dirty="0" err="1">
                <a:solidFill>
                  <a:srgbClr val="FF0000"/>
                </a:solidFill>
              </a:rPr>
              <a:t>twofold</a:t>
            </a:r>
            <a:r>
              <a:rPr lang="it-IT" sz="1600" b="0" dirty="0"/>
              <a:t> </a:t>
            </a:r>
            <a:r>
              <a:rPr lang="it-IT" sz="1600" b="0" dirty="0" err="1"/>
              <a:t>improvement</a:t>
            </a:r>
            <a:r>
              <a:rPr lang="it-IT" sz="1600" b="0" dirty="0"/>
              <a:t> on </a:t>
            </a:r>
            <a:r>
              <a:rPr lang="it-IT" sz="1600" b="0" dirty="0">
                <a:solidFill>
                  <a:srgbClr val="2D2DDC"/>
                </a:solidFill>
                <a:latin typeface="Symbol" charset="0"/>
                <a:sym typeface="Symbol" charset="0"/>
              </a:rPr>
              <a:t></a:t>
            </a:r>
            <a:r>
              <a:rPr lang="it-IT" sz="1600" b="0" dirty="0">
                <a:solidFill>
                  <a:srgbClr val="2D2DDC"/>
                </a:solidFill>
              </a:rPr>
              <a:t>a</a:t>
            </a:r>
            <a:r>
              <a:rPr lang="it-IT" sz="1600" b="0" baseline="-25000" dirty="0">
                <a:solidFill>
                  <a:srgbClr val="2D2DDC"/>
                </a:solidFill>
                <a:latin typeface="Symbol" charset="0"/>
                <a:sym typeface="Symbol" charset="0"/>
              </a:rPr>
              <a:t> </a:t>
            </a:r>
            <a:r>
              <a:rPr lang="it-IT" sz="1600" b="0" baseline="30000" dirty="0">
                <a:solidFill>
                  <a:srgbClr val="2D2DDC"/>
                </a:solidFill>
                <a:sym typeface="Symbol" charset="0"/>
              </a:rPr>
              <a:t>TH-EXP</a:t>
            </a:r>
            <a:r>
              <a:rPr lang="it-IT" sz="1600" b="0" dirty="0">
                <a:solidFill>
                  <a:srgbClr val="2D2DDC"/>
                </a:solidFill>
                <a:latin typeface="Symbol" charset="0"/>
                <a:sym typeface="Symbol" charset="0"/>
              </a:rPr>
              <a:t> </a:t>
            </a:r>
            <a:r>
              <a:rPr lang="it-IT" sz="1600" b="0" dirty="0"/>
              <a:t>from 2001 (</a:t>
            </a:r>
            <a:r>
              <a:rPr lang="it-IT" sz="1600" b="0" dirty="0" err="1"/>
              <a:t>thanks</a:t>
            </a:r>
            <a:r>
              <a:rPr lang="it-IT" sz="1600" b="0" dirty="0"/>
              <a:t> to BNL and new </a:t>
            </a:r>
            <a:r>
              <a:rPr lang="it-IT" sz="1600" b="0" dirty="0" err="1">
                <a:solidFill>
                  <a:srgbClr val="2D2DDC"/>
                </a:solidFill>
              </a:rPr>
              <a:t>e</a:t>
            </a:r>
            <a:r>
              <a:rPr lang="it-IT" sz="1600" b="0" baseline="30000" dirty="0" err="1">
                <a:solidFill>
                  <a:srgbClr val="2D2DDC"/>
                </a:solidFill>
              </a:rPr>
              <a:t>+</a:t>
            </a:r>
            <a:r>
              <a:rPr lang="it-IT" sz="1600" b="0" dirty="0" err="1">
                <a:solidFill>
                  <a:srgbClr val="2D2DDC"/>
                </a:solidFill>
              </a:rPr>
              <a:t>e</a:t>
            </a:r>
            <a:r>
              <a:rPr lang="it-IT" sz="1600" b="0" baseline="30000" dirty="0">
                <a:solidFill>
                  <a:srgbClr val="2D2DDC"/>
                </a:solidFill>
              </a:rPr>
              <a:t>-</a:t>
            </a:r>
            <a:r>
              <a:rPr lang="it-IT" sz="1600" b="0" dirty="0"/>
              <a:t> </a:t>
            </a:r>
            <a:r>
              <a:rPr lang="it-IT" sz="1600" b="0" dirty="0" err="1"/>
              <a:t>measurements</a:t>
            </a:r>
            <a:r>
              <a:rPr lang="it-IT" sz="1600" b="0" dirty="0"/>
              <a:t>)!</a:t>
            </a:r>
          </a:p>
          <a:p>
            <a:pPr eaLnBrk="1" hangingPunct="1">
              <a:lnSpc>
                <a:spcPct val="90000"/>
              </a:lnSpc>
            </a:pPr>
            <a:endParaRPr lang="it-IT" sz="1600" b="0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it-IT" sz="1600" b="0" baseline="30000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sz="1600" b="0" dirty="0" err="1"/>
              <a:t>Theoretical</a:t>
            </a:r>
            <a:r>
              <a:rPr lang="it-IT" sz="1600" b="0" dirty="0"/>
              <a:t> </a:t>
            </a:r>
            <a:r>
              <a:rPr lang="it-IT" sz="1600" b="0" dirty="0" err="1"/>
              <a:t>error</a:t>
            </a:r>
            <a:r>
              <a:rPr lang="it-IT" sz="1600" b="0" dirty="0"/>
              <a:t> </a:t>
            </a:r>
            <a:r>
              <a:rPr lang="it-IT" sz="1600" b="0" dirty="0">
                <a:latin typeface="Symbol" charset="0"/>
                <a:sym typeface="Symbol" charset="0"/>
              </a:rPr>
              <a:t></a:t>
            </a:r>
            <a:r>
              <a:rPr lang="it-IT" sz="1600" b="0" dirty="0" err="1"/>
              <a:t>a</a:t>
            </a:r>
            <a:r>
              <a:rPr lang="it-IT" sz="1600" b="0" baseline="-25000" dirty="0" err="1">
                <a:latin typeface="Symbol" charset="0"/>
                <a:sym typeface="Symbol" charset="0"/>
              </a:rPr>
              <a:t></a:t>
            </a:r>
            <a:r>
              <a:rPr lang="it-IT" sz="1600" b="0" baseline="30000" dirty="0" err="1"/>
              <a:t>SM</a:t>
            </a:r>
            <a:r>
              <a:rPr lang="it-IT" sz="1600" b="0" dirty="0"/>
              <a:t> </a:t>
            </a:r>
            <a:r>
              <a:rPr lang="it-IT" sz="1600" b="0" dirty="0" smtClean="0"/>
              <a:t>(5</a:t>
            </a:r>
            <a:r>
              <a:rPr lang="it-IT" sz="1600" b="0" dirty="0" smtClean="0">
                <a:sym typeface="Symbol" charset="0"/>
              </a:rPr>
              <a:t>6</a:t>
            </a:r>
            <a:r>
              <a:rPr lang="it-IT" sz="1600" b="0" dirty="0" smtClean="0"/>
              <a:t>x10</a:t>
            </a:r>
            <a:r>
              <a:rPr lang="it-IT" sz="1600" b="0" baseline="30000" dirty="0"/>
              <a:t>-10</a:t>
            </a:r>
            <a:r>
              <a:rPr lang="it-IT" sz="1600" b="0" dirty="0"/>
              <a:t>)  </a:t>
            </a:r>
            <a:r>
              <a:rPr lang="it-IT" sz="1600" b="0" dirty="0" err="1"/>
              <a:t>dominated</a:t>
            </a:r>
            <a:r>
              <a:rPr lang="it-IT" sz="1600" b="0" dirty="0"/>
              <a:t> by HLO VP (4</a:t>
            </a:r>
            <a:r>
              <a:rPr lang="it-IT" sz="1600" b="0" dirty="0">
                <a:sym typeface="Symbol" charset="0"/>
              </a:rPr>
              <a:t></a:t>
            </a:r>
            <a:r>
              <a:rPr lang="it-IT" sz="1600" b="0" dirty="0"/>
              <a:t>5x10</a:t>
            </a:r>
            <a:r>
              <a:rPr lang="it-IT" sz="1600" b="0" baseline="30000" dirty="0"/>
              <a:t>-10</a:t>
            </a:r>
            <a:r>
              <a:rPr lang="it-IT" sz="1600" b="0" dirty="0"/>
              <a:t>) and </a:t>
            </a:r>
            <a:r>
              <a:rPr lang="it-IT" sz="1600" b="0" dirty="0" err="1"/>
              <a:t>HLbL</a:t>
            </a:r>
            <a:r>
              <a:rPr lang="it-IT" sz="1600" b="0" dirty="0"/>
              <a:t> </a:t>
            </a:r>
            <a:r>
              <a:rPr lang="it-IT" sz="1600" b="0" dirty="0" smtClean="0"/>
              <a:t>(2.5</a:t>
            </a:r>
            <a:r>
              <a:rPr lang="it-IT" sz="1600" b="0" dirty="0" smtClean="0">
                <a:sym typeface="Symbol" charset="0"/>
              </a:rPr>
              <a:t>4</a:t>
            </a:r>
            <a:r>
              <a:rPr lang="it-IT" sz="1600" b="0" dirty="0" smtClean="0"/>
              <a:t>x10</a:t>
            </a:r>
            <a:r>
              <a:rPr lang="it-IT" sz="1600" b="0" baseline="30000" dirty="0"/>
              <a:t>-10</a:t>
            </a:r>
            <a:r>
              <a:rPr lang="it-IT" sz="1600" b="0" dirty="0"/>
              <a:t>)</a:t>
            </a:r>
            <a:r>
              <a:rPr lang="it-IT" sz="1600" b="0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sz="1600" b="0" dirty="0" err="1" smtClean="0"/>
              <a:t>Experimental</a:t>
            </a:r>
            <a:r>
              <a:rPr lang="it-IT" sz="1600" b="0" dirty="0" smtClean="0"/>
              <a:t> </a:t>
            </a:r>
            <a:r>
              <a:rPr lang="it-IT" sz="1600" b="0" dirty="0" err="1" smtClean="0"/>
              <a:t>error</a:t>
            </a:r>
            <a:r>
              <a:rPr lang="it-IT" sz="1600" b="0" dirty="0" smtClean="0"/>
              <a:t>  </a:t>
            </a:r>
            <a:r>
              <a:rPr lang="it-IT" sz="1600" b="0" dirty="0" smtClean="0">
                <a:latin typeface="Symbol" charset="0"/>
                <a:sym typeface="Symbol" charset="0"/>
              </a:rPr>
              <a:t></a:t>
            </a:r>
            <a:r>
              <a:rPr lang="it-IT" sz="1600" b="0" dirty="0" err="1" smtClean="0"/>
              <a:t>a</a:t>
            </a:r>
            <a:r>
              <a:rPr lang="it-IT" sz="1600" b="0" baseline="-25000" dirty="0" err="1" smtClean="0">
                <a:latin typeface="Symbol" charset="0"/>
                <a:sym typeface="Symbol" charset="0"/>
              </a:rPr>
              <a:t></a:t>
            </a:r>
            <a:r>
              <a:rPr lang="it-IT" sz="1600" b="0" baseline="30000" dirty="0" err="1" smtClean="0"/>
              <a:t>EXP</a:t>
            </a:r>
            <a:r>
              <a:rPr lang="it-IT" sz="1600" b="0" baseline="30000" dirty="0" smtClean="0"/>
              <a:t> </a:t>
            </a:r>
            <a:r>
              <a:rPr lang="it-IT" sz="1600" b="0" dirty="0"/>
              <a:t>=</a:t>
            </a:r>
            <a:r>
              <a:rPr lang="it-IT" sz="1600" b="0" dirty="0" smtClean="0"/>
              <a:t>6.3 x10</a:t>
            </a:r>
            <a:r>
              <a:rPr lang="it-IT" sz="1600" b="0" baseline="30000" dirty="0" smtClean="0"/>
              <a:t>-10 </a:t>
            </a:r>
            <a:r>
              <a:rPr lang="it-IT" sz="1600" b="0" dirty="0" smtClean="0"/>
              <a:t>(0.54 </a:t>
            </a:r>
            <a:r>
              <a:rPr lang="it-IT" sz="1600" b="0" dirty="0" err="1" smtClean="0"/>
              <a:t>ppm</a:t>
            </a:r>
            <a:r>
              <a:rPr lang="it-IT" sz="1600" b="0" dirty="0" smtClean="0"/>
              <a:t>), E821.  Plan to reduce </a:t>
            </a:r>
            <a:r>
              <a:rPr lang="it-IT" sz="1600" b="0" dirty="0" err="1" smtClean="0"/>
              <a:t>it</a:t>
            </a:r>
            <a:r>
              <a:rPr lang="it-IT" sz="1600" b="0" dirty="0" smtClean="0"/>
              <a:t> to 1.6 10</a:t>
            </a:r>
            <a:r>
              <a:rPr lang="it-IT" sz="1600" b="0" baseline="30000" dirty="0" smtClean="0"/>
              <a:t>-10  </a:t>
            </a:r>
            <a:r>
              <a:rPr lang="it-IT" sz="1600" b="0" dirty="0" smtClean="0"/>
              <a:t>(0.14 </a:t>
            </a:r>
            <a:r>
              <a:rPr lang="it-IT" sz="1600" b="0" dirty="0" err="1" smtClean="0"/>
              <a:t>ppm</a:t>
            </a:r>
            <a:r>
              <a:rPr lang="it-IT" sz="1600" b="0" dirty="0" smtClean="0"/>
              <a:t>) by the</a:t>
            </a:r>
            <a:r>
              <a:rPr lang="it-IT" sz="1600" b="0" baseline="30000" dirty="0" smtClean="0"/>
              <a:t> </a:t>
            </a:r>
            <a:r>
              <a:rPr lang="it-IT" sz="1600" b="0" dirty="0" smtClean="0"/>
              <a:t>new g-2 </a:t>
            </a:r>
            <a:r>
              <a:rPr lang="it-IT" sz="1600" b="0" dirty="0" err="1" smtClean="0"/>
              <a:t>experiments</a:t>
            </a:r>
            <a:r>
              <a:rPr lang="it-IT" sz="1600" b="0" dirty="0" smtClean="0"/>
              <a:t> </a:t>
            </a:r>
            <a:r>
              <a:rPr lang="it-IT" sz="1600" b="0" dirty="0" err="1" smtClean="0"/>
              <a:t>at</a:t>
            </a:r>
            <a:r>
              <a:rPr lang="it-IT" sz="1600" b="0" dirty="0" smtClean="0"/>
              <a:t> FNAL (E989) and J-PARC.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it-IT" sz="16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it-IT" sz="1800" dirty="0">
              <a:latin typeface="Arial" charset="0"/>
            </a:endParaRPr>
          </a:p>
        </p:txBody>
      </p:sp>
      <p:pic>
        <p:nvPicPr>
          <p:cNvPr id="5703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>
            <a:fillRect/>
          </a:stretch>
        </p:blipFill>
        <p:spPr bwMode="auto">
          <a:xfrm>
            <a:off x="533400" y="4241800"/>
            <a:ext cx="152400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703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4477"/>
          <a:stretch>
            <a:fillRect/>
          </a:stretch>
        </p:blipFill>
        <p:spPr bwMode="auto">
          <a:xfrm>
            <a:off x="2743200" y="4267200"/>
            <a:ext cx="1689100" cy="147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70376" name="Rectangle 8"/>
          <p:cNvSpPr>
            <a:spLocks noChangeArrowheads="1"/>
          </p:cNvSpPr>
          <p:nvPr/>
        </p:nvSpPr>
        <p:spPr bwMode="auto">
          <a:xfrm>
            <a:off x="444500" y="4460602"/>
            <a:ext cx="930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it-IT" sz="1600" dirty="0">
                <a:latin typeface="Arial" charset="0"/>
              </a:rPr>
              <a:t>HLO VP</a:t>
            </a:r>
          </a:p>
        </p:txBody>
      </p:sp>
      <p:sp>
        <p:nvSpPr>
          <p:cNvPr id="570377" name="Rectangle 9"/>
          <p:cNvSpPr>
            <a:spLocks noChangeArrowheads="1"/>
          </p:cNvSpPr>
          <p:nvPr/>
        </p:nvSpPr>
        <p:spPr bwMode="auto">
          <a:xfrm>
            <a:off x="2743200" y="4235450"/>
            <a:ext cx="72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it-IT" sz="1600" dirty="0">
                <a:latin typeface="Arial" charset="0"/>
              </a:rPr>
              <a:t>H </a:t>
            </a:r>
            <a:r>
              <a:rPr lang="it-IT" sz="1600" dirty="0" err="1">
                <a:latin typeface="Arial" charset="0"/>
              </a:rPr>
              <a:t>LbL</a:t>
            </a:r>
            <a:endParaRPr lang="it-IT" sz="1600" dirty="0">
              <a:latin typeface="Arial" charset="0"/>
            </a:endParaRPr>
          </a:p>
        </p:txBody>
      </p:sp>
      <p:sp>
        <p:nvSpPr>
          <p:cNvPr id="570378" name="Rectangle 10"/>
          <p:cNvSpPr>
            <a:spLocks noChangeArrowheads="1"/>
          </p:cNvSpPr>
          <p:nvPr/>
        </p:nvSpPr>
        <p:spPr bwMode="auto">
          <a:xfrm>
            <a:off x="5851525" y="6296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570381" name="Rectangle 13"/>
          <p:cNvSpPr>
            <a:spLocks noChangeArrowheads="1"/>
          </p:cNvSpPr>
          <p:nvPr/>
        </p:nvSpPr>
        <p:spPr bwMode="auto">
          <a:xfrm>
            <a:off x="6086475" y="1579563"/>
            <a:ext cx="2765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it-IT" sz="2000" i="1">
                <a:solidFill>
                  <a:srgbClr val="0000FF"/>
                </a:solidFill>
                <a:latin typeface="Arial Rounded MT Bold" charset="0"/>
              </a:rPr>
              <a:t>T.Teubner, PHIPSI08</a:t>
            </a:r>
            <a:endParaRPr lang="it-IT" sz="2000"/>
          </a:p>
        </p:txBody>
      </p:sp>
      <p:sp>
        <p:nvSpPr>
          <p:cNvPr id="570382" name="Rectangle 14"/>
          <p:cNvSpPr>
            <a:spLocks noChangeArrowheads="1"/>
          </p:cNvSpPr>
          <p:nvPr/>
        </p:nvSpPr>
        <p:spPr bwMode="auto">
          <a:xfrm>
            <a:off x="177800" y="5822394"/>
            <a:ext cx="30099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dirty="0" err="1">
                <a:latin typeface="Arial" charset="0"/>
              </a:rPr>
              <a:t>a</a:t>
            </a:r>
            <a:r>
              <a:rPr lang="en-US" sz="1400" baseline="-25000" dirty="0" err="1">
                <a:latin typeface="Symbol" charset="0"/>
                <a:sym typeface="Symbol" charset="0"/>
              </a:rPr>
              <a:t></a:t>
            </a:r>
            <a:r>
              <a:rPr lang="en-US" sz="1400" baseline="30000" dirty="0" err="1">
                <a:latin typeface="Arial" charset="0"/>
              </a:rPr>
              <a:t>HLO</a:t>
            </a:r>
            <a:r>
              <a:rPr lang="en-US" sz="1400" dirty="0">
                <a:latin typeface="Arial" charset="0"/>
              </a:rPr>
              <a:t> = (</a:t>
            </a:r>
            <a:r>
              <a:rPr lang="en-US" sz="1400" dirty="0" smtClean="0">
                <a:latin typeface="Arial" charset="0"/>
              </a:rPr>
              <a:t>690.9</a:t>
            </a:r>
            <a:r>
              <a:rPr lang="en-US" sz="1400" dirty="0" smtClean="0">
                <a:latin typeface="Arial" charset="0"/>
                <a:sym typeface="Symbol" charset="0"/>
              </a:rPr>
              <a:t></a:t>
            </a:r>
            <a:r>
              <a:rPr lang="en-US" sz="1400" b="1" dirty="0" smtClean="0">
                <a:latin typeface="Arial" charset="0"/>
                <a:sym typeface="Symbol" charset="0"/>
              </a:rPr>
              <a:t>4.4</a:t>
            </a:r>
            <a:r>
              <a:rPr lang="en-US" sz="1400" dirty="0" smtClean="0">
                <a:latin typeface="Arial" charset="0"/>
                <a:sym typeface="Symbol" charset="0"/>
              </a:rPr>
              <a:t>)</a:t>
            </a:r>
            <a:r>
              <a:rPr lang="en-US" sz="1400" dirty="0">
                <a:latin typeface="Arial" charset="0"/>
                <a:sym typeface="Symbol" charset="0"/>
              </a:rPr>
              <a:t>10</a:t>
            </a:r>
            <a:r>
              <a:rPr lang="en-US" sz="1400" baseline="30000" dirty="0">
                <a:latin typeface="Arial" charset="0"/>
                <a:sym typeface="Symbol" charset="0"/>
              </a:rPr>
              <a:t>-10 </a:t>
            </a:r>
          </a:p>
          <a:p>
            <a:r>
              <a:rPr lang="en-US" sz="1400" baseline="30000" dirty="0">
                <a:latin typeface="Arial" charset="0"/>
                <a:sym typeface="Symbol" charset="0"/>
              </a:rPr>
              <a:t> </a:t>
            </a:r>
            <a:r>
              <a:rPr lang="en-US" sz="1400" dirty="0" smtClean="0">
                <a:latin typeface="Arial" charset="0"/>
                <a:sym typeface="Symbol" charset="0"/>
              </a:rPr>
              <a:t>[</a:t>
            </a:r>
            <a:r>
              <a:rPr lang="en-US" sz="1400" dirty="0" err="1" smtClean="0">
                <a:latin typeface="Arial" charset="0"/>
                <a:sym typeface="Symbol" charset="0"/>
              </a:rPr>
              <a:t>S.Eidelman</a:t>
            </a:r>
            <a:r>
              <a:rPr lang="en-US" sz="1400" dirty="0" smtClean="0">
                <a:latin typeface="Arial" charset="0"/>
                <a:sym typeface="Symbol" charset="0"/>
              </a:rPr>
              <a:t>, TAU08]</a:t>
            </a:r>
            <a:endParaRPr lang="en-US" sz="1400" dirty="0">
              <a:latin typeface="Arial" charset="0"/>
              <a:sym typeface="Symbol" charset="0"/>
            </a:endParaRPr>
          </a:p>
        </p:txBody>
      </p:sp>
      <p:sp>
        <p:nvSpPr>
          <p:cNvPr id="570383" name="Rectangle 15"/>
          <p:cNvSpPr>
            <a:spLocks noChangeArrowheads="1"/>
          </p:cNvSpPr>
          <p:nvPr/>
        </p:nvSpPr>
        <p:spPr bwMode="auto">
          <a:xfrm>
            <a:off x="2362200" y="5859269"/>
            <a:ext cx="4648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err="1">
                <a:latin typeface="Arial" charset="0"/>
              </a:rPr>
              <a:t>a</a:t>
            </a:r>
            <a:r>
              <a:rPr lang="en-US" sz="1400" baseline="-25000" dirty="0" err="1">
                <a:latin typeface="Symbol" charset="0"/>
                <a:sym typeface="Symbol" charset="0"/>
              </a:rPr>
              <a:t></a:t>
            </a:r>
            <a:r>
              <a:rPr lang="en-US" sz="1400" baseline="30000" dirty="0" err="1">
                <a:latin typeface="Arial" charset="0"/>
              </a:rPr>
              <a:t>HLbL</a:t>
            </a:r>
            <a:r>
              <a:rPr lang="en-US" sz="1400" dirty="0">
                <a:latin typeface="Arial" charset="0"/>
              </a:rPr>
              <a:t> =(10.52.6)10</a:t>
            </a:r>
            <a:r>
              <a:rPr lang="en-US" sz="1400" baseline="30000" dirty="0">
                <a:latin typeface="Arial" charset="0"/>
              </a:rPr>
              <a:t>-10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[P. </a:t>
            </a:r>
            <a:r>
              <a:rPr lang="en-US" sz="1400" dirty="0" err="1">
                <a:latin typeface="Arial" charset="0"/>
              </a:rPr>
              <a:t>dR&amp;V</a:t>
            </a:r>
            <a:r>
              <a:rPr lang="en-US" sz="1400" dirty="0">
                <a:latin typeface="Arial" charset="0"/>
              </a:rPr>
              <a:t>. 08]</a:t>
            </a:r>
          </a:p>
          <a:p>
            <a:r>
              <a:rPr lang="en-US" sz="1400" dirty="0">
                <a:latin typeface="Arial" charset="0"/>
              </a:rPr>
              <a:t>(11 </a:t>
            </a:r>
            <a:r>
              <a:rPr lang="en-US" sz="1400" dirty="0">
                <a:latin typeface="Arial" charset="0"/>
                <a:sym typeface="Symbol" charset="0"/>
              </a:rPr>
              <a:t>4)10</a:t>
            </a:r>
            <a:r>
              <a:rPr lang="en-US" sz="1400" baseline="30000" dirty="0">
                <a:latin typeface="Arial" charset="0"/>
                <a:sym typeface="Symbol" charset="0"/>
              </a:rPr>
              <a:t>-10  </a:t>
            </a:r>
            <a:r>
              <a:rPr lang="en-US" sz="1400" dirty="0" smtClean="0">
                <a:latin typeface="Arial" charset="0"/>
                <a:sym typeface="Symbol" charset="0"/>
              </a:rPr>
              <a:t>(J.N.)</a:t>
            </a:r>
            <a:endParaRPr lang="en-US" sz="1400" dirty="0">
              <a:latin typeface="Arial" charset="0"/>
              <a:sym typeface="Symbol" charset="0"/>
            </a:endParaRPr>
          </a:p>
          <a:p>
            <a:endParaRPr lang="it-IT" sz="1400" dirty="0">
              <a:latin typeface="Arial" charset="0"/>
            </a:endParaRPr>
          </a:p>
        </p:txBody>
      </p:sp>
      <p:sp>
        <p:nvSpPr>
          <p:cNvPr id="570384" name="Rectangle 16"/>
          <p:cNvSpPr>
            <a:spLocks noChangeArrowheads="1"/>
          </p:cNvSpPr>
          <p:nvPr/>
        </p:nvSpPr>
        <p:spPr bwMode="auto">
          <a:xfrm>
            <a:off x="312737" y="6400800"/>
            <a:ext cx="16953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Symbol" charset="0"/>
                <a:sym typeface="Symbol" charset="0"/>
              </a:rPr>
              <a:t></a:t>
            </a:r>
            <a:r>
              <a:rPr lang="en-US" sz="2000" b="1" dirty="0" err="1">
                <a:solidFill>
                  <a:srgbClr val="FF0000"/>
                </a:solidFill>
                <a:latin typeface="Arial" charset="0"/>
              </a:rPr>
              <a:t>a</a:t>
            </a:r>
            <a:r>
              <a:rPr lang="en-US" sz="2000" b="1" baseline="-25000" dirty="0" err="1">
                <a:solidFill>
                  <a:srgbClr val="FF0000"/>
                </a:solidFill>
                <a:latin typeface="Comic Sans MS" charset="0"/>
                <a:sym typeface="Symbol" charset="0"/>
              </a:rPr>
              <a:t></a:t>
            </a:r>
            <a:r>
              <a:rPr lang="en-US" sz="2000" b="1" baseline="30000" dirty="0" err="1">
                <a:solidFill>
                  <a:srgbClr val="FF0000"/>
                </a:solidFill>
                <a:latin typeface="Arial" charset="0"/>
              </a:rPr>
              <a:t>HLO</a:t>
            </a:r>
            <a:r>
              <a:rPr lang="en-US" sz="2000" b="1" baseline="300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~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0.6%</a:t>
            </a:r>
            <a:endParaRPr lang="it-IT" sz="2000" b="1" baseline="30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70387" name="Rectangle 19"/>
          <p:cNvSpPr>
            <a:spLocks noChangeArrowheads="1"/>
          </p:cNvSpPr>
          <p:nvPr/>
        </p:nvSpPr>
        <p:spPr bwMode="auto">
          <a:xfrm>
            <a:off x="176212" y="185738"/>
            <a:ext cx="7367587" cy="5762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0388" name="Text Box 20"/>
          <p:cNvSpPr txBox="1">
            <a:spLocks noChangeArrowheads="1"/>
          </p:cNvSpPr>
          <p:nvPr/>
        </p:nvSpPr>
        <p:spPr bwMode="auto">
          <a:xfrm>
            <a:off x="152400" y="101024"/>
            <a:ext cx="76200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Muon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anomaly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as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precision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test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of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de-DE" sz="3200" b="1" dirty="0" err="1" smtClean="0">
                <a:solidFill>
                  <a:schemeClr val="tx1"/>
                </a:solidFill>
                <a:latin typeface="Times New Roman" charset="0"/>
              </a:rPr>
              <a:t>the</a:t>
            </a:r>
            <a:r>
              <a:rPr lang="de-DE" sz="3200" b="1" dirty="0" smtClean="0">
                <a:solidFill>
                  <a:schemeClr val="tx1"/>
                </a:solidFill>
                <a:latin typeface="Times New Roman" charset="0"/>
              </a:rPr>
              <a:t> SM</a:t>
            </a:r>
            <a:endParaRPr lang="en-GB" sz="3200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70389" name="Rectangle 21"/>
          <p:cNvSpPr>
            <a:spLocks noChangeArrowheads="1"/>
          </p:cNvSpPr>
          <p:nvPr/>
        </p:nvSpPr>
        <p:spPr bwMode="auto">
          <a:xfrm>
            <a:off x="457200" y="2147888"/>
            <a:ext cx="3354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800" b="1" dirty="0">
                <a:solidFill>
                  <a:srgbClr val="FF0000"/>
                </a:solidFill>
              </a:rPr>
              <a:t>In 2001 </a:t>
            </a:r>
            <a:r>
              <a:rPr lang="it-IT" sz="1800" b="1" dirty="0" err="1">
                <a:solidFill>
                  <a:srgbClr val="FF0000"/>
                </a:solidFill>
              </a:rPr>
              <a:t>a</a:t>
            </a:r>
            <a:r>
              <a:rPr lang="it-IT" sz="1800" b="1" baseline="-25000" dirty="0" err="1">
                <a:solidFill>
                  <a:srgbClr val="FF0000"/>
                </a:solidFill>
                <a:latin typeface="Symbol" charset="0"/>
                <a:sym typeface="Symbol" charset="0"/>
              </a:rPr>
              <a:t></a:t>
            </a:r>
            <a:r>
              <a:rPr lang="it-IT" sz="1800" b="1" baseline="30000" dirty="0" err="1">
                <a:solidFill>
                  <a:srgbClr val="FF0000"/>
                </a:solidFill>
              </a:rPr>
              <a:t>EXP</a:t>
            </a:r>
            <a:r>
              <a:rPr lang="it-IT" sz="1800" b="1" dirty="0" err="1">
                <a:solidFill>
                  <a:srgbClr val="FF0000"/>
                </a:solidFill>
              </a:rPr>
              <a:t>-a</a:t>
            </a:r>
            <a:r>
              <a:rPr lang="it-IT" sz="1800" b="1" baseline="-25000" dirty="0" err="1">
                <a:solidFill>
                  <a:srgbClr val="FF0000"/>
                </a:solidFill>
                <a:latin typeface="Symbol" charset="0"/>
                <a:sym typeface="Symbol" charset="0"/>
              </a:rPr>
              <a:t></a:t>
            </a:r>
            <a:r>
              <a:rPr lang="it-IT" sz="1800" b="1" baseline="30000" dirty="0" err="1">
                <a:solidFill>
                  <a:srgbClr val="FF0000"/>
                </a:solidFill>
              </a:rPr>
              <a:t>TH</a:t>
            </a:r>
            <a:r>
              <a:rPr lang="it-IT" sz="1800" b="1" dirty="0">
                <a:solidFill>
                  <a:srgbClr val="FF0000"/>
                </a:solidFill>
              </a:rPr>
              <a:t>=(23</a:t>
            </a:r>
            <a:r>
              <a:rPr lang="it-IT" sz="1800" b="1" dirty="0">
                <a:solidFill>
                  <a:srgbClr val="FF0000"/>
                </a:solidFill>
                <a:sym typeface="Symbol" charset="0"/>
              </a:rPr>
              <a:t>16)•10</a:t>
            </a:r>
            <a:r>
              <a:rPr lang="it-IT" sz="1800" b="1" baseline="30000" dirty="0">
                <a:solidFill>
                  <a:srgbClr val="FF0000"/>
                </a:solidFill>
                <a:sym typeface="Symbol" charset="0"/>
              </a:rPr>
              <a:t>-10</a:t>
            </a:r>
            <a:endParaRPr lang="it-IT" sz="1800" b="1" baseline="30000" dirty="0">
              <a:solidFill>
                <a:srgbClr val="FF0000"/>
              </a:solidFill>
            </a:endParaRPr>
          </a:p>
        </p:txBody>
      </p:sp>
      <p:sp>
        <p:nvSpPr>
          <p:cNvPr id="570391" name="Rectangle 23"/>
          <p:cNvSpPr>
            <a:spLocks noChangeArrowheads="1"/>
          </p:cNvSpPr>
          <p:nvPr/>
        </p:nvSpPr>
        <p:spPr bwMode="auto">
          <a:xfrm>
            <a:off x="2590800" y="6381328"/>
            <a:ext cx="2036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Symbol" charset="0"/>
                <a:sym typeface="Symbol" charset="0"/>
              </a:rPr>
              <a:t></a:t>
            </a:r>
            <a:r>
              <a:rPr lang="en-US" sz="2000" b="1" dirty="0" err="1">
                <a:solidFill>
                  <a:srgbClr val="FF0000"/>
                </a:solidFill>
                <a:latin typeface="Arial" charset="0"/>
              </a:rPr>
              <a:t>a</a:t>
            </a:r>
            <a:r>
              <a:rPr lang="en-US" sz="2000" b="1" baseline="-25000" dirty="0" err="1">
                <a:solidFill>
                  <a:srgbClr val="FF0000"/>
                </a:solidFill>
                <a:latin typeface="Comic Sans MS" charset="0"/>
                <a:sym typeface="Symbol" charset="0"/>
              </a:rPr>
              <a:t></a:t>
            </a:r>
            <a:r>
              <a:rPr lang="en-US" sz="2000" b="1" baseline="30000" dirty="0" err="1">
                <a:solidFill>
                  <a:srgbClr val="FF0000"/>
                </a:solidFill>
                <a:latin typeface="Arial" charset="0"/>
              </a:rPr>
              <a:t>HLbL</a:t>
            </a:r>
            <a:r>
              <a:rPr lang="en-US" sz="2000" b="1" baseline="300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~25-40%</a:t>
            </a:r>
            <a:endParaRPr lang="it-IT" sz="2000" b="1" baseline="30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r="9073"/>
          <a:stretch/>
        </p:blipFill>
        <p:spPr>
          <a:xfrm>
            <a:off x="4715251" y="1219200"/>
            <a:ext cx="4434294" cy="4635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1078468"/>
            <a:ext cx="3559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Hagiwara et al. arxiv:1105.3149 </a:t>
            </a:r>
            <a:endParaRPr lang="en-US" sz="1800" dirty="0"/>
          </a:p>
        </p:txBody>
      </p:sp>
      <p:pic>
        <p:nvPicPr>
          <p:cNvPr id="57038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172200"/>
            <a:ext cx="434340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607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ChangeArrowheads="1"/>
          </p:cNvSpPr>
          <p:nvPr/>
        </p:nvSpPr>
        <p:spPr bwMode="auto">
          <a:xfrm>
            <a:off x="176213" y="185738"/>
            <a:ext cx="7239000" cy="6096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252413" y="109538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4000" b="1" dirty="0" err="1">
                <a:solidFill>
                  <a:srgbClr val="FFFFFF"/>
                </a:solidFill>
                <a:latin typeface="Times New Roman" charset="0"/>
              </a:rPr>
              <a:t>a</a:t>
            </a:r>
            <a:r>
              <a:rPr lang="de-DE" sz="4000" b="1" baseline="-25000" dirty="0" err="1">
                <a:solidFill>
                  <a:srgbClr val="FFFFFF"/>
                </a:solidFill>
                <a:latin typeface="Symbol" charset="0"/>
                <a:sym typeface="Symbol" charset="0"/>
              </a:rPr>
              <a:t></a:t>
            </a:r>
            <a:r>
              <a:rPr lang="de-DE" sz="4000" b="1" baseline="30000" dirty="0" err="1">
                <a:solidFill>
                  <a:srgbClr val="FFFFFF"/>
                </a:solidFill>
              </a:rPr>
              <a:t>HLO</a:t>
            </a:r>
            <a:r>
              <a:rPr lang="de-DE" sz="4000" b="1" dirty="0">
                <a:solidFill>
                  <a:srgbClr val="FFFFFF"/>
                </a:solidFill>
              </a:rPr>
              <a:t>:</a:t>
            </a:r>
            <a:endParaRPr lang="en-GB" sz="4000" b="1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0" y="942078"/>
            <a:ext cx="883720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buFont typeface="SymbolProp BT" charset="0"/>
              <a:buNone/>
            </a:pP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L.O.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contribution to </a:t>
            </a:r>
            <a:r>
              <a:rPr lang="en-US" sz="2000" dirty="0">
                <a:solidFill>
                  <a:srgbClr val="0000FF"/>
                </a:solidFill>
                <a:latin typeface="Times-Italic" charset="0"/>
                <a:cs typeface="Times New Roman" charset="0"/>
                <a:sym typeface="SymbolProp BT" charset="0"/>
              </a:rPr>
              <a:t>a</a:t>
            </a:r>
            <a:r>
              <a:rPr lang="en-US" sz="2000" baseline="-25000" dirty="0">
                <a:solidFill>
                  <a:srgbClr val="0000FF"/>
                </a:solidFill>
                <a:latin typeface="Symbol" charset="2"/>
                <a:cs typeface="Symbol" charset="2"/>
                <a:sym typeface="SymbolProp BT" charset="0"/>
              </a:rPr>
              <a:t>m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can be estimated by means of a 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dispersion integral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:</a:t>
            </a:r>
          </a:p>
          <a:p>
            <a:pPr eaLnBrk="1" hangingPunct="1">
              <a:lnSpc>
                <a:spcPct val="5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</a:t>
            </a:r>
            <a:endParaRPr lang="de-DE" sz="2000" dirty="0">
              <a:latin typeface="Times New Roman" charset="0"/>
              <a:cs typeface="Times New Roman" charset="0"/>
              <a:sym typeface="SymbolProp BT" charset="0"/>
            </a:endParaRPr>
          </a:p>
        </p:txBody>
      </p:sp>
      <p:sp>
        <p:nvSpPr>
          <p:cNvPr id="306181" name="Rectangle 5"/>
          <p:cNvSpPr>
            <a:spLocks noChangeArrowheads="1"/>
          </p:cNvSpPr>
          <p:nvPr/>
        </p:nvSpPr>
        <p:spPr bwMode="auto">
          <a:xfrm>
            <a:off x="1054100" y="4213225"/>
            <a:ext cx="60309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600">
                <a:latin typeface="Times New Roman" charset="0"/>
                <a:cs typeface="Times New Roman" charset="0"/>
              </a:rPr>
              <a:t>- </a:t>
            </a:r>
            <a:r>
              <a:rPr lang="en-US" sz="1600">
                <a:latin typeface="Times-Italic" charset="0"/>
                <a:cs typeface="Times New Roman" charset="0"/>
              </a:rPr>
              <a:t>K(s)</a:t>
            </a:r>
            <a:r>
              <a:rPr lang="en-US" sz="1600">
                <a:latin typeface="Times New Roman" charset="0"/>
                <a:cs typeface="Times New Roman" charset="0"/>
              </a:rPr>
              <a:t> = analytic kernel-function</a:t>
            </a:r>
          </a:p>
          <a:p>
            <a:pPr eaLnBrk="1" hangingPunct="1"/>
            <a:r>
              <a:rPr lang="en-US" sz="1600">
                <a:latin typeface="Times New Roman" charset="0"/>
                <a:cs typeface="Times New Roman" charset="0"/>
              </a:rPr>
              <a:t>- above sufficiently high energy value, typically </a:t>
            </a:r>
            <a:r>
              <a:rPr lang="en-US" sz="1600">
                <a:latin typeface="Times-Italic" charset="0"/>
                <a:cs typeface="Times New Roman" charset="0"/>
              </a:rPr>
              <a:t>2…5 GeV</a:t>
            </a:r>
            <a:r>
              <a:rPr lang="en-US" sz="1600">
                <a:latin typeface="Times New Roman" charset="0"/>
                <a:cs typeface="Times New Roman" charset="0"/>
              </a:rPr>
              <a:t>, use  </a:t>
            </a:r>
            <a:r>
              <a:rPr lang="en-US" sz="1600" i="1">
                <a:latin typeface="Times New Roman" charset="0"/>
                <a:cs typeface="Times New Roman" charset="0"/>
              </a:rPr>
              <a:t>pQCD</a:t>
            </a:r>
            <a:endParaRPr lang="de-DE" sz="1600" i="1">
              <a:latin typeface="Times New Roman" charset="0"/>
            </a:endParaRPr>
          </a:p>
        </p:txBody>
      </p:sp>
      <p:sp>
        <p:nvSpPr>
          <p:cNvPr id="306182" name="Rectangle 6"/>
          <p:cNvSpPr>
            <a:spLocks noChangeArrowheads="1"/>
          </p:cNvSpPr>
          <p:nvPr/>
        </p:nvSpPr>
        <p:spPr bwMode="auto">
          <a:xfrm>
            <a:off x="434975" y="4639191"/>
            <a:ext cx="8295610" cy="145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50000"/>
              </a:lnSpc>
              <a:buFont typeface="SymbolProp BT" charset="0"/>
              <a:buNone/>
            </a:pPr>
            <a:endParaRPr lang="en-US" sz="800" dirty="0">
              <a:latin typeface="Times New Roman" charset="0"/>
              <a:cs typeface="Times New Roman" charset="0"/>
              <a:sym typeface="SymbolProp BT" charset="0"/>
            </a:endParaRPr>
          </a:p>
          <a:p>
            <a:pPr eaLnBrk="1" hangingPunct="1">
              <a:spcAft>
                <a:spcPct val="20000"/>
              </a:spcAft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Input:</a:t>
            </a:r>
          </a:p>
          <a:p>
            <a:pPr eaLnBrk="1" hangingPunct="1">
              <a:spcAft>
                <a:spcPct val="40000"/>
              </a:spcAft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a) 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electron-positron cross section data </a:t>
            </a:r>
          </a:p>
          <a:p>
            <a:pPr eaLnBrk="1" hangingPunct="1">
              <a:lnSpc>
                <a:spcPct val="8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b) 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Symbol" charset="2"/>
                <a:cs typeface="Symbol" charset="2"/>
                <a:sym typeface="SymbolProp BT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- decays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, which can be used with the help of the </a:t>
            </a:r>
            <a:r>
              <a:rPr lang="en-US" sz="2000" dirty="0">
                <a:latin typeface="Times-Italic" charset="0"/>
                <a:cs typeface="Times New Roman" charset="0"/>
                <a:sym typeface="SymbolProp BT" charset="0"/>
              </a:rPr>
              <a:t>CVC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-theorem </a:t>
            </a:r>
          </a:p>
          <a:p>
            <a:pPr eaLnBrk="1" hangingPunct="1">
              <a:lnSpc>
                <a:spcPct val="8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     and an </a:t>
            </a:r>
            <a:r>
              <a:rPr lang="en-US" sz="2000" dirty="0" err="1">
                <a:latin typeface="Times New Roman" charset="0"/>
                <a:cs typeface="Times New Roman" charset="0"/>
                <a:sym typeface="SymbolProp BT" charset="0"/>
              </a:rPr>
              <a:t>isospin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rotation (plus </a:t>
            </a:r>
            <a:r>
              <a:rPr lang="en-US" sz="2000" dirty="0" err="1">
                <a:latin typeface="Times New Roman" charset="0"/>
                <a:cs typeface="Times New Roman" charset="0"/>
                <a:sym typeface="SymbolProp BT" charset="0"/>
              </a:rPr>
              <a:t>isospin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breaking corrections)</a:t>
            </a:r>
            <a:endParaRPr lang="de-DE" sz="2000" dirty="0">
              <a:latin typeface="Times New Roman" charset="0"/>
              <a:cs typeface="Times New Roman" charset="0"/>
              <a:sym typeface="SymbolProp BT" charset="0"/>
            </a:endParaRPr>
          </a:p>
        </p:txBody>
      </p:sp>
      <p:graphicFrame>
        <p:nvGraphicFramePr>
          <p:cNvPr id="306184" name="Object 8"/>
          <p:cNvGraphicFramePr>
            <a:graphicFrameLocks noChangeAspect="1"/>
          </p:cNvGraphicFramePr>
          <p:nvPr/>
        </p:nvGraphicFramePr>
        <p:xfrm>
          <a:off x="1719263" y="2433638"/>
          <a:ext cx="3024187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95" name="Equation" r:id="rId4" imgW="2006600" imgH="508000" progId="Equation.3">
                  <p:embed/>
                </p:oleObj>
              </mc:Choice>
              <mc:Fallback>
                <p:oleObj name="Equation" r:id="rId4" imgW="20066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2433638"/>
                        <a:ext cx="3024187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419745"/>
              </p:ext>
            </p:extLst>
          </p:nvPr>
        </p:nvGraphicFramePr>
        <p:xfrm>
          <a:off x="1219200" y="3429000"/>
          <a:ext cx="41910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96" name="Equation" r:id="rId6" imgW="2514600" imgH="431800" progId="Equation.3">
                  <p:embed/>
                </p:oleObj>
              </mc:Choice>
              <mc:Fallback>
                <p:oleObj name="Equation" r:id="rId6" imgW="2514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429000"/>
                        <a:ext cx="41910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618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3" t="40759" r="18028" b="38815"/>
          <a:stretch>
            <a:fillRect/>
          </a:stretch>
        </p:blipFill>
        <p:spPr bwMode="auto">
          <a:xfrm>
            <a:off x="1449388" y="1481138"/>
            <a:ext cx="35845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6187" name="Oval 11"/>
          <p:cNvSpPr>
            <a:spLocks noChangeArrowheads="1"/>
          </p:cNvSpPr>
          <p:nvPr/>
        </p:nvSpPr>
        <p:spPr bwMode="auto">
          <a:xfrm>
            <a:off x="1922463" y="1558925"/>
            <a:ext cx="642937" cy="660400"/>
          </a:xfrm>
          <a:prstGeom prst="ellipse">
            <a:avLst/>
          </a:prstGeom>
          <a:solidFill>
            <a:srgbClr val="CCFFCC"/>
          </a:solidFill>
          <a:ln w="28575">
            <a:solidFill>
              <a:srgbClr val="33CC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it-IT" sz="2000">
              <a:latin typeface="Times New Roman" charset="0"/>
            </a:endParaRPr>
          </a:p>
        </p:txBody>
      </p:sp>
      <p:sp>
        <p:nvSpPr>
          <p:cNvPr id="306188" name="Text Box 12"/>
          <p:cNvSpPr txBox="1">
            <a:spLocks noChangeArrowheads="1"/>
          </p:cNvSpPr>
          <p:nvPr/>
        </p:nvSpPr>
        <p:spPr bwMode="auto">
          <a:xfrm>
            <a:off x="2051050" y="168275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2000" i="1" dirty="0">
                <a:latin typeface="Times New Roman" charset="0"/>
              </a:rPr>
              <a:t>H</a:t>
            </a:r>
            <a:endParaRPr lang="en-GB" sz="2000" i="1" dirty="0">
              <a:latin typeface="Times New Roman" charset="0"/>
            </a:endParaRPr>
          </a:p>
        </p:txBody>
      </p:sp>
      <p:sp>
        <p:nvSpPr>
          <p:cNvPr id="306190" name="Text Box 14"/>
          <p:cNvSpPr txBox="1">
            <a:spLocks noChangeArrowheads="1"/>
          </p:cNvSpPr>
          <p:nvPr/>
        </p:nvSpPr>
        <p:spPr bwMode="auto">
          <a:xfrm>
            <a:off x="6389688" y="23669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2000">
              <a:latin typeface="Times New Roman" charset="0"/>
            </a:endParaRPr>
          </a:p>
        </p:txBody>
      </p:sp>
      <p:sp>
        <p:nvSpPr>
          <p:cNvPr id="306191" name="Oval 15"/>
          <p:cNvSpPr>
            <a:spLocks noChangeArrowheads="1"/>
          </p:cNvSpPr>
          <p:nvPr/>
        </p:nvSpPr>
        <p:spPr bwMode="auto">
          <a:xfrm>
            <a:off x="4044950" y="2765425"/>
            <a:ext cx="430213" cy="43021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180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306192" name="Line 16"/>
          <p:cNvSpPr>
            <a:spLocks noChangeShapeType="1"/>
          </p:cNvSpPr>
          <p:nvPr/>
        </p:nvSpPr>
        <p:spPr bwMode="auto">
          <a:xfrm flipV="1">
            <a:off x="4540250" y="2655888"/>
            <a:ext cx="1352550" cy="2968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6193" name="Text Box 17"/>
          <p:cNvSpPr txBox="1">
            <a:spLocks noChangeArrowheads="1"/>
          </p:cNvSpPr>
          <p:nvPr/>
        </p:nvSpPr>
        <p:spPr bwMode="auto">
          <a:xfrm>
            <a:off x="5867400" y="1981200"/>
            <a:ext cx="245729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latin typeface="Times-Italic" charset="0"/>
              </a:rPr>
              <a:t>1 / s</a:t>
            </a:r>
            <a:r>
              <a:rPr lang="en-US" sz="2000" baseline="30000" dirty="0">
                <a:latin typeface="Times-Italic" charset="0"/>
              </a:rPr>
              <a:t>2</a:t>
            </a:r>
            <a:r>
              <a:rPr lang="en-US" sz="2000" dirty="0">
                <a:latin typeface="Times New Roman" charset="0"/>
              </a:rPr>
              <a:t> makes 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</a:rPr>
              <a:t>low</a:t>
            </a:r>
          </a:p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Times New Roman" charset="0"/>
              </a:rPr>
              <a:t>energy 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</a:rPr>
              <a:t>contributions</a:t>
            </a:r>
            <a:endParaRPr lang="en-US" sz="2000" dirty="0">
              <a:solidFill>
                <a:srgbClr val="FF0000"/>
              </a:solidFill>
              <a:latin typeface="Times New Roman" charset="0"/>
            </a:endParaRPr>
          </a:p>
        </p:txBody>
      </p:sp>
      <p:graphicFrame>
        <p:nvGraphicFramePr>
          <p:cNvPr id="30619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144481"/>
              </p:ext>
            </p:extLst>
          </p:nvPr>
        </p:nvGraphicFramePr>
        <p:xfrm>
          <a:off x="6172200" y="2895600"/>
          <a:ext cx="1509713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97" name="Equation" r:id="rId9" imgW="812800" imgH="165100" progId="Equation.3">
                  <p:embed/>
                </p:oleObj>
              </mc:Choice>
              <mc:Fallback>
                <p:oleObj name="Equation" r:id="rId9" imgW="8128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895600"/>
                        <a:ext cx="1509713" cy="307975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95" name="Text Box 19"/>
          <p:cNvSpPr txBox="1">
            <a:spLocks noChangeArrowheads="1"/>
          </p:cNvSpPr>
          <p:nvPr/>
        </p:nvSpPr>
        <p:spPr bwMode="auto">
          <a:xfrm>
            <a:off x="5943600" y="3200400"/>
            <a:ext cx="24997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imes New Roman" charset="0"/>
              </a:rPr>
              <a:t>especially important:</a:t>
            </a:r>
            <a:endParaRPr lang="en-GB" dirty="0">
              <a:latin typeface="Times New Roman" charset="0"/>
            </a:endParaRPr>
          </a:p>
          <a:p>
            <a:pPr eaLnBrk="1" hangingPunct="1"/>
            <a:r>
              <a:rPr lang="en-US" sz="2000" dirty="0" smtClean="0">
                <a:latin typeface="Times New Roman" charset="0"/>
              </a:rPr>
              <a:t>in </a:t>
            </a:r>
            <a:r>
              <a:rPr lang="en-US" sz="2000" dirty="0">
                <a:latin typeface="Times New Roman" charset="0"/>
              </a:rPr>
              <a:t>the range &lt; </a:t>
            </a:r>
            <a:r>
              <a:rPr lang="en-US" sz="2000" dirty="0">
                <a:latin typeface="Times-Italic" charset="0"/>
              </a:rPr>
              <a:t>1 </a:t>
            </a:r>
            <a:r>
              <a:rPr lang="en-US" sz="2000" dirty="0" err="1">
                <a:latin typeface="Times-Italic" charset="0"/>
              </a:rPr>
              <a:t>GeV</a:t>
            </a:r>
            <a:endParaRPr lang="en-US" sz="2000" dirty="0">
              <a:latin typeface="Times-Italic" charset="0"/>
            </a:endParaRPr>
          </a:p>
          <a:p>
            <a:pPr eaLnBrk="1" hangingPunct="1"/>
            <a:r>
              <a:rPr lang="en-US" sz="2000" dirty="0">
                <a:latin typeface="Times New Roman" charset="0"/>
              </a:rPr>
              <a:t>contributes to 70% !</a:t>
            </a:r>
            <a:endParaRPr lang="en-GB" sz="2000" dirty="0">
              <a:latin typeface="Times New Roman" charset="0"/>
            </a:endParaRPr>
          </a:p>
        </p:txBody>
      </p:sp>
      <p:sp>
        <p:nvSpPr>
          <p:cNvPr id="306196" name="Rectangle 20"/>
          <p:cNvSpPr>
            <a:spLocks noChangeArrowheads="1"/>
          </p:cNvSpPr>
          <p:nvPr/>
        </p:nvSpPr>
        <p:spPr bwMode="auto">
          <a:xfrm>
            <a:off x="7615215" y="6521450"/>
            <a:ext cx="373858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00FF"/>
                </a:solidFill>
              </a:rPr>
              <a:t>(A., D., H. </a:t>
            </a:r>
            <a:r>
              <a:rPr lang="fr-FR" sz="1600" dirty="0" smtClean="0">
                <a:solidFill>
                  <a:srgbClr val="0000FF"/>
                </a:solidFill>
              </a:rPr>
              <a:t>’</a:t>
            </a:r>
            <a:r>
              <a:rPr lang="it-IT" sz="1600" dirty="0" smtClean="0">
                <a:solidFill>
                  <a:srgbClr val="0000FF"/>
                </a:solidFill>
              </a:rPr>
              <a:t>97)</a:t>
            </a:r>
            <a:endParaRPr lang="it-IT" dirty="0"/>
          </a:p>
        </p:txBody>
      </p:sp>
      <p:sp>
        <p:nvSpPr>
          <p:cNvPr id="306197" name="Rectangle 21"/>
          <p:cNvSpPr>
            <a:spLocks noChangeArrowheads="1"/>
          </p:cNvSpPr>
          <p:nvPr/>
        </p:nvSpPr>
        <p:spPr bwMode="auto">
          <a:xfrm>
            <a:off x="6174620" y="5562600"/>
            <a:ext cx="2955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(</a:t>
            </a:r>
            <a:r>
              <a:rPr lang="en-US" sz="16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G.dR</a:t>
            </a:r>
            <a:r>
              <a:rPr lang="en-US" sz="16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69, E.J.95, A.D.H.’97,…</a:t>
            </a:r>
            <a:r>
              <a:rPr lang="en-US" sz="1600" dirty="0" smtClean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.)</a:t>
            </a:r>
            <a:endParaRPr lang="it-IT" sz="1600" dirty="0">
              <a:solidFill>
                <a:srgbClr val="0000FF"/>
              </a:solidFill>
              <a:latin typeface="Times New Roman" charset="0"/>
              <a:cs typeface="Times New Roman" charset="0"/>
              <a:sym typeface="SymbolProp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102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B6A53B3C-4305-2C42-A6F3-AB2E9600754F}" type="slidenum">
              <a:rPr lang="en-US"/>
              <a:pPr>
                <a:defRPr/>
              </a:pPr>
              <a:t>4</a:t>
            </a:fld>
            <a:r>
              <a:rPr lang="en-US"/>
              <a:t>/57</a:t>
            </a:r>
          </a:p>
        </p:txBody>
      </p:sp>
      <p:sp>
        <p:nvSpPr>
          <p:cNvPr id="70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Measured Cross section for </a:t>
            </a:r>
            <a:r>
              <a:rPr lang="en-US" b="0" dirty="0" err="1" smtClean="0">
                <a:latin typeface="cmmi8" charset="0"/>
              </a:rPr>
              <a:t>e</a:t>
            </a:r>
            <a:r>
              <a:rPr lang="en-US" b="0" baseline="30000" dirty="0" err="1" smtClean="0"/>
              <a:t>+</a:t>
            </a:r>
            <a:r>
              <a:rPr lang="en-US" b="0" dirty="0" err="1" smtClean="0">
                <a:latin typeface="cmmi8" charset="0"/>
              </a:rPr>
              <a:t>e</a:t>
            </a:r>
            <a:r>
              <a:rPr lang="en-US" b="0" baseline="30000" dirty="0" smtClean="0"/>
              <a:t>-</a:t>
            </a:r>
            <a:r>
              <a:rPr lang="en-US" dirty="0" smtClean="0"/>
              <a:t> </a:t>
            </a:r>
            <a:r>
              <a:rPr lang="en-US" dirty="0" smtClean="0">
                <a:latin typeface="Arial Unicode MS" charset="0"/>
                <a:cs typeface="Arial Unicode MS" charset="0"/>
              </a:rPr>
              <a:t>→</a:t>
            </a:r>
            <a:r>
              <a:rPr lang="en-US" i="1" dirty="0" smtClean="0">
                <a:latin typeface="Symbol" charset="0"/>
              </a:rPr>
              <a:t>p</a:t>
            </a:r>
            <a:r>
              <a:rPr lang="en-US" baseline="30000" dirty="0" smtClean="0">
                <a:latin typeface="Symbol" charset="0"/>
              </a:rPr>
              <a:t>+ </a:t>
            </a:r>
            <a:r>
              <a:rPr lang="en-US" dirty="0" smtClean="0">
                <a:latin typeface="Symbol" charset="0"/>
              </a:rPr>
              <a:t>p</a:t>
            </a:r>
            <a:r>
              <a:rPr lang="en-US" baseline="30000" dirty="0" smtClean="0">
                <a:latin typeface="Symbol" charset="0"/>
              </a:rPr>
              <a:t>-</a:t>
            </a:r>
          </a:p>
        </p:txBody>
      </p:sp>
      <p:pic>
        <p:nvPicPr>
          <p:cNvPr id="55300" name="Picture 5" descr="pi-pi-w-Ba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t="2864" r="4254" b="1604"/>
          <a:stretch>
            <a:fillRect/>
          </a:stretch>
        </p:blipFill>
        <p:spPr bwMode="auto">
          <a:xfrm>
            <a:off x="14288" y="601663"/>
            <a:ext cx="9086850" cy="625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11"/>
          <p:cNvSpPr txBox="1">
            <a:spLocks noChangeArrowheads="1"/>
          </p:cNvSpPr>
          <p:nvPr/>
        </p:nvSpPr>
        <p:spPr bwMode="auto">
          <a:xfrm>
            <a:off x="6711950" y="202565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0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4497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B6A53B3C-4305-2C42-A6F3-AB2E9600754F}" type="slidenum">
              <a:rPr lang="en-US"/>
              <a:pPr>
                <a:defRPr/>
              </a:pPr>
              <a:t>5</a:t>
            </a:fld>
            <a:r>
              <a:rPr lang="en-US"/>
              <a:t>/57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3400" y="2054225"/>
            <a:ext cx="49530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190500" y="762000"/>
            <a:ext cx="78111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buFont typeface="Times" charset="0"/>
              <a:buNone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An alternative way to obtain </a:t>
            </a:r>
            <a:r>
              <a:rPr lang="en-US" dirty="0">
                <a:solidFill>
                  <a:schemeClr val="bg1"/>
                </a:solidFill>
              </a:rPr>
              <a:t>|F</a:t>
            </a:r>
            <a:r>
              <a:rPr lang="en-US" baseline="-25000" dirty="0">
                <a:solidFill>
                  <a:schemeClr val="bg1"/>
                </a:solidFill>
                <a:latin typeface="Symbol" charset="2"/>
                <a:cs typeface="Symbol" charset="2"/>
              </a:rPr>
              <a:t>p</a:t>
            </a:r>
            <a:r>
              <a:rPr lang="en-US" dirty="0">
                <a:solidFill>
                  <a:schemeClr val="bg1"/>
                </a:solidFill>
              </a:rPr>
              <a:t>|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is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the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bin-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by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-bin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ratio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of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pion</a:t>
            </a:r>
            <a:endParaRPr lang="de-DE" sz="2000" dirty="0">
              <a:solidFill>
                <a:schemeClr val="bg1"/>
              </a:solidFill>
              <a:latin typeface="Arial" charset="0"/>
            </a:endParaRPr>
          </a:p>
          <a:p>
            <a:pPr>
              <a:buFont typeface="Times" charset="0"/>
              <a:buNone/>
            </a:pP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over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muon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charset="0"/>
              </a:rPr>
              <a:t>yields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de-DE" sz="2000" dirty="0" err="1" smtClean="0">
                <a:solidFill>
                  <a:schemeClr val="bg1"/>
                </a:solidFill>
                <a:latin typeface="Arial" charset="0"/>
              </a:rPr>
              <a:t>as</a:t>
            </a: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charset="0"/>
              </a:rPr>
              <a:t>done</a:t>
            </a: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charset="0"/>
              </a:rPr>
              <a:t>by</a:t>
            </a: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charset="0"/>
              </a:rPr>
              <a:t>BaBar</a:t>
            </a: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)</a:t>
            </a:r>
            <a:r>
              <a:rPr lang="de-DE" sz="2000" dirty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endParaRPr lang="en-US" sz="2000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174694"/>
              </p:ext>
            </p:extLst>
          </p:nvPr>
        </p:nvGraphicFramePr>
        <p:xfrm>
          <a:off x="633413" y="2159000"/>
          <a:ext cx="46926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81" name="Equation" r:id="rId3" imgW="2387600" imgH="482600" progId="Equation.3">
                  <p:embed/>
                </p:oleObj>
              </mc:Choice>
              <mc:Fallback>
                <p:oleObj name="Equation" r:id="rId3" imgW="2387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2159000"/>
                        <a:ext cx="469265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ight Brace 9"/>
          <p:cNvSpPr>
            <a:spLocks/>
          </p:cNvSpPr>
          <p:nvPr/>
        </p:nvSpPr>
        <p:spPr bwMode="auto">
          <a:xfrm rot="16200000" flipH="1" flipV="1">
            <a:off x="4495800" y="2539999"/>
            <a:ext cx="393700" cy="1231900"/>
          </a:xfrm>
          <a:prstGeom prst="rightBrace">
            <a:avLst>
              <a:gd name="adj1" fmla="val 8330"/>
              <a:gd name="adj2" fmla="val 50000"/>
            </a:avLst>
          </a:prstGeom>
          <a:solidFill>
            <a:srgbClr val="FFFFF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949700" y="3336925"/>
            <a:ext cx="14859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meas. quantities</a:t>
            </a:r>
          </a:p>
        </p:txBody>
      </p:sp>
      <p:grpSp>
        <p:nvGrpSpPr>
          <p:cNvPr id="16" name="Group 36"/>
          <p:cNvGrpSpPr>
            <a:grpSpLocks/>
          </p:cNvGrpSpPr>
          <p:nvPr/>
        </p:nvGrpSpPr>
        <p:grpSpPr bwMode="auto">
          <a:xfrm>
            <a:off x="6223000" y="1914525"/>
            <a:ext cx="2235200" cy="2273300"/>
            <a:chOff x="6146800" y="1689100"/>
            <a:chExt cx="2223037" cy="2108200"/>
          </a:xfrm>
        </p:grpSpPr>
        <p:pic>
          <p:nvPicPr>
            <p:cNvPr id="17" name="Picture 4" descr="p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9241" y="1689100"/>
              <a:ext cx="2080880" cy="1089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35"/>
            <p:cNvGrpSpPr>
              <a:grpSpLocks/>
            </p:cNvGrpSpPr>
            <p:nvPr/>
          </p:nvGrpSpPr>
          <p:grpSpPr bwMode="auto">
            <a:xfrm>
              <a:off x="6146800" y="2642490"/>
              <a:ext cx="2223037" cy="1154810"/>
              <a:chOff x="6146800" y="2642490"/>
              <a:chExt cx="2223037" cy="1154810"/>
            </a:xfrm>
          </p:grpSpPr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6146800" y="2689276"/>
                <a:ext cx="214573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0" name="Picture 11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3556" y="2642490"/>
                <a:ext cx="2126281" cy="11548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6200" y="4175373"/>
            <a:ext cx="418647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Many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radiative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corrections drop out: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radiator function</a:t>
            </a:r>
          </a:p>
          <a:p>
            <a:pPr>
              <a:buFont typeface="Arial" charset="0"/>
              <a:buChar char="•"/>
            </a:pPr>
            <a:r>
              <a:rPr lang="en-US" sz="18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int. luminosity from </a:t>
            </a:r>
            <a:r>
              <a:rPr lang="en-US" sz="1800" i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Bhabhas</a:t>
            </a:r>
            <a:endParaRPr lang="en-US" sz="1800" i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  <a:p>
            <a:pPr>
              <a:buFont typeface="Arial" charset="0"/>
              <a:buChar char="•"/>
            </a:pPr>
            <a:r>
              <a:rPr lang="en-US" sz="18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Vacuum polarization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r="8654"/>
          <a:stretch/>
        </p:blipFill>
        <p:spPr>
          <a:xfrm>
            <a:off x="4165601" y="4114800"/>
            <a:ext cx="4825999" cy="222087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39000" y="4038600"/>
            <a:ext cx="1714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preliminary</a:t>
            </a:r>
            <a:endParaRPr 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5943600"/>
            <a:ext cx="2765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See </a:t>
            </a:r>
            <a:r>
              <a:rPr lang="en-US" i="1" dirty="0" err="1" smtClean="0"/>
              <a:t>Mandaglio’s</a:t>
            </a:r>
            <a:r>
              <a:rPr lang="en-US" i="1" dirty="0" smtClean="0"/>
              <a:t> talk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6172200"/>
            <a:ext cx="4623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Good agreement with previous measurement!</a:t>
            </a:r>
            <a:endParaRPr lang="en-US" sz="1600" dirty="0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176212" y="185738"/>
            <a:ext cx="8967788" cy="5762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135467" y="76200"/>
            <a:ext cx="89916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New KLOE result on </a:t>
            </a:r>
            <a:r>
              <a:rPr lang="en-US" b="0" dirty="0" err="1" smtClean="0">
                <a:solidFill>
                  <a:srgbClr val="FFFFFF"/>
                </a:solidFill>
                <a:latin typeface="cmmi8" charset="0"/>
              </a:rPr>
              <a:t>e</a:t>
            </a:r>
            <a:r>
              <a:rPr lang="en-US" b="0" baseline="30000" dirty="0" err="1" smtClean="0">
                <a:solidFill>
                  <a:srgbClr val="FFFFFF"/>
                </a:solidFill>
              </a:rPr>
              <a:t>+</a:t>
            </a:r>
            <a:r>
              <a:rPr lang="en-US" b="0" dirty="0" err="1" smtClean="0">
                <a:solidFill>
                  <a:srgbClr val="FFFFFF"/>
                </a:solidFill>
                <a:latin typeface="cmmi8" charset="0"/>
              </a:rPr>
              <a:t>e</a:t>
            </a:r>
            <a:r>
              <a:rPr lang="en-US" b="0" baseline="30000" dirty="0" smtClean="0">
                <a:solidFill>
                  <a:srgbClr val="FFFFFF"/>
                </a:solidFill>
              </a:rPr>
              <a:t>-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Arial Unicode MS" charset="0"/>
                <a:cs typeface="Arial Unicode MS" charset="0"/>
              </a:rPr>
              <a:t>→</a:t>
            </a:r>
            <a:r>
              <a:rPr lang="en-US" i="1" dirty="0" smtClean="0">
                <a:solidFill>
                  <a:srgbClr val="FFFFFF"/>
                </a:solidFill>
                <a:latin typeface="Symbol" charset="0"/>
              </a:rPr>
              <a:t>p</a:t>
            </a:r>
            <a:r>
              <a:rPr lang="en-US" baseline="30000" dirty="0" smtClean="0">
                <a:solidFill>
                  <a:srgbClr val="FFFFFF"/>
                </a:solidFill>
                <a:latin typeface="Symbol" charset="0"/>
              </a:rPr>
              <a:t>+ </a:t>
            </a:r>
            <a:r>
              <a:rPr lang="en-US" dirty="0" smtClean="0">
                <a:solidFill>
                  <a:srgbClr val="FFFFFF"/>
                </a:solidFill>
                <a:latin typeface="Symbol" charset="0"/>
              </a:rPr>
              <a:t>p</a:t>
            </a:r>
            <a:r>
              <a:rPr lang="en-US" baseline="30000" dirty="0" smtClean="0">
                <a:solidFill>
                  <a:srgbClr val="FFFFFF"/>
                </a:solidFill>
                <a:latin typeface="Symbol" charset="0"/>
              </a:rPr>
              <a:t>-  </a:t>
            </a:r>
            <a:r>
              <a:rPr lang="en-US" dirty="0" smtClean="0">
                <a:solidFill>
                  <a:srgbClr val="FFFFFF"/>
                </a:solidFill>
              </a:rPr>
              <a:t>by </a:t>
            </a:r>
            <a:r>
              <a:rPr lang="en-US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ppg</a:t>
            </a:r>
            <a:r>
              <a:rPr lang="en-US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/</a:t>
            </a:r>
            <a:r>
              <a:rPr lang="en-US" dirty="0" err="1" smtClean="0">
                <a:solidFill>
                  <a:srgbClr val="FFFFFF"/>
                </a:solidFill>
                <a:latin typeface="Symbol" charset="2"/>
                <a:cs typeface="Symbol" charset="2"/>
              </a:rPr>
              <a:t>mmg</a:t>
            </a:r>
            <a:r>
              <a:rPr lang="en-US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ratio (ISR)</a:t>
            </a:r>
            <a:endParaRPr lang="en-US" baseline="30000" dirty="0" smtClean="0">
              <a:solidFill>
                <a:srgbClr val="FFFFFF"/>
              </a:solidFill>
              <a:latin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95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9E9E67C2-6705-FF45-AF2D-6D4F83005A39}" type="slidenum">
              <a:rPr lang="en-US"/>
              <a:pPr>
                <a:defRPr/>
              </a:pPr>
              <a:t>6</a:t>
            </a:fld>
            <a:r>
              <a:rPr lang="en-US"/>
              <a:t>/57</a:t>
            </a:r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229600" cy="53641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Arial Unicode MS" charset="0"/>
              </a:rPr>
              <a:t>Constrain the on-shell amplitudes and remove a significant portion of the theoretical uncertainty on the HLBL</a:t>
            </a:r>
          </a:p>
          <a:p>
            <a:pPr eaLnBrk="1" hangingPunct="1">
              <a:defRPr/>
            </a:pPr>
            <a:r>
              <a:rPr lang="en-US" dirty="0" smtClean="0">
                <a:cs typeface="Arial Unicode MS" charset="0"/>
              </a:rPr>
              <a:t>A reasonable improvement on </a:t>
            </a:r>
            <a:r>
              <a:rPr lang="it-IT" dirty="0">
                <a:solidFill>
                  <a:srgbClr val="FF0000"/>
                </a:solidFill>
                <a:sym typeface="Symbol" charset="0"/>
              </a:rPr>
              <a:t>a</a:t>
            </a:r>
            <a:r>
              <a:rPr lang="it-IT" baseline="-25000" dirty="0">
                <a:solidFill>
                  <a:srgbClr val="FF0000"/>
                </a:solidFill>
                <a:latin typeface="Symbol" charset="2"/>
                <a:cs typeface="Symbol" charset="2"/>
                <a:sym typeface="Symbol" charset="0"/>
              </a:rPr>
              <a:t>m</a:t>
            </a:r>
            <a:r>
              <a:rPr lang="it-IT" baseline="30000" dirty="0">
                <a:solidFill>
                  <a:srgbClr val="FF0000"/>
                </a:solidFill>
                <a:latin typeface="Symbol" charset="2"/>
                <a:cs typeface="Symbol" charset="2"/>
                <a:sym typeface="Symbol" charset="0"/>
              </a:rPr>
              <a:t>p0</a:t>
            </a:r>
            <a:endParaRPr lang="en-US" dirty="0"/>
          </a:p>
          <a:p>
            <a:pPr eaLnBrk="1" hangingPunct="1">
              <a:defRPr/>
            </a:pPr>
            <a:r>
              <a:rPr lang="en-US" dirty="0" smtClean="0">
                <a:cs typeface="Arial Unicode MS" charset="0"/>
              </a:rPr>
              <a:t> </a:t>
            </a:r>
            <a:endParaRPr lang="en-US" dirty="0" smtClean="0"/>
          </a:p>
        </p:txBody>
      </p:sp>
      <p:pic>
        <p:nvPicPr>
          <p:cNvPr id="8417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6" t="24640" r="37088" b="27765"/>
          <a:stretch>
            <a:fillRect/>
          </a:stretch>
        </p:blipFill>
        <p:spPr bwMode="auto">
          <a:xfrm>
            <a:off x="7010400" y="1676400"/>
            <a:ext cx="1955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417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13741" r="1910" b="3406"/>
          <a:stretch>
            <a:fillRect/>
          </a:stretch>
        </p:blipFill>
        <p:spPr bwMode="auto">
          <a:xfrm>
            <a:off x="152400" y="2528888"/>
            <a:ext cx="65246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90119" name="Group 6"/>
          <p:cNvGrpSpPr>
            <a:grpSpLocks/>
          </p:cNvGrpSpPr>
          <p:nvPr/>
        </p:nvGrpSpPr>
        <p:grpSpPr bwMode="auto">
          <a:xfrm>
            <a:off x="6705600" y="4419600"/>
            <a:ext cx="2362200" cy="2286000"/>
            <a:chOff x="4224" y="2880"/>
            <a:chExt cx="1488" cy="1440"/>
          </a:xfrm>
        </p:grpSpPr>
        <p:pic>
          <p:nvPicPr>
            <p:cNvPr id="90120" name="Picture 7" descr="HLBL-p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4" t="3836" r="8076" b="3662"/>
            <a:stretch>
              <a:fillRect/>
            </a:stretch>
          </p:blipFill>
          <p:spPr bwMode="auto">
            <a:xfrm>
              <a:off x="4224" y="2880"/>
              <a:ext cx="1488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1736" name="Text Box 8"/>
            <p:cNvSpPr txBox="1">
              <a:spLocks noChangeArrowheads="1"/>
            </p:cNvSpPr>
            <p:nvPr/>
          </p:nvSpPr>
          <p:spPr bwMode="auto">
            <a:xfrm>
              <a:off x="4416" y="2880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41737" name="Rectangle 9"/>
            <p:cNvSpPr>
              <a:spLocks noChangeArrowheads="1"/>
            </p:cNvSpPr>
            <p:nvPr/>
          </p:nvSpPr>
          <p:spPr bwMode="auto">
            <a:xfrm>
              <a:off x="4944" y="3216"/>
              <a:ext cx="192" cy="192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pic>
          <p:nvPicPr>
            <p:cNvPr id="841738" name="Picture 10" descr="TP_tmp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" y="3208"/>
              <a:ext cx="517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52400" y="6153090"/>
            <a:ext cx="4737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more details see </a:t>
            </a:r>
            <a:r>
              <a:rPr lang="en-US" dirty="0" err="1" smtClean="0"/>
              <a:t>Moricciani’s</a:t>
            </a:r>
            <a:r>
              <a:rPr lang="en-US" dirty="0" smtClean="0"/>
              <a:t> talk</a:t>
            </a:r>
            <a:endParaRPr lang="en-US" dirty="0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76212" y="185738"/>
            <a:ext cx="8510588" cy="5762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FFFFFF"/>
                </a:solidFill>
              </a:rPr>
              <a:t>KLOE-2 to measure </a:t>
            </a:r>
            <a:r>
              <a:rPr lang="en-US" sz="2400" i="1" dirty="0" err="1" smtClean="0">
                <a:solidFill>
                  <a:srgbClr val="FFFFFF"/>
                </a:solidFill>
                <a:latin typeface="Symbol" charset="0"/>
              </a:rPr>
              <a:t>gg</a:t>
            </a:r>
            <a:r>
              <a:rPr lang="en-US" sz="2400" i="1" dirty="0" smtClean="0">
                <a:solidFill>
                  <a:srgbClr val="FFFFFF"/>
                </a:solidFill>
                <a:latin typeface="Symbol" charset="0"/>
              </a:rPr>
              <a:t>* </a:t>
            </a:r>
            <a:r>
              <a:rPr lang="en-US" sz="2400" dirty="0" smtClean="0">
                <a:solidFill>
                  <a:srgbClr val="FFFFFF"/>
                </a:solidFill>
                <a:latin typeface="Arial Unicode MS" charset="0"/>
                <a:cs typeface="Arial Unicode MS" charset="0"/>
              </a:rPr>
              <a:t>→ </a:t>
            </a:r>
            <a:r>
              <a:rPr lang="en-US" sz="2400" i="1" dirty="0" smtClean="0">
                <a:solidFill>
                  <a:srgbClr val="FFFFFF"/>
                </a:solidFill>
                <a:cs typeface="Arial Unicode MS" charset="0"/>
              </a:rPr>
              <a:t>hadrons</a:t>
            </a:r>
            <a:r>
              <a:rPr lang="en-US" sz="2400" dirty="0" smtClean="0">
                <a:solidFill>
                  <a:srgbClr val="FFFFFF"/>
                </a:solidFill>
              </a:rPr>
              <a:t>  to constrain HLBL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about the lattice?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763000" cy="19050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 smtClean="0"/>
              <a:t>new 2-3% lattice result for the </a:t>
            </a:r>
            <a:r>
              <a:rPr lang="en-US" sz="2400" u="sng" dirty="0" smtClean="0"/>
              <a:t>lowest-order</a:t>
            </a:r>
            <a:r>
              <a:rPr lang="en-US" sz="2400" dirty="0" smtClean="0"/>
              <a:t> </a:t>
            </a:r>
            <a:r>
              <a:rPr lang="en-US" sz="2400" dirty="0" err="1" smtClean="0"/>
              <a:t>hadronic</a:t>
            </a:r>
            <a:r>
              <a:rPr lang="en-US" sz="2400" dirty="0" smtClean="0"/>
              <a:t> (</a:t>
            </a:r>
            <a:r>
              <a:rPr lang="en-US" sz="2400" dirty="0" err="1" smtClean="0"/>
              <a:t>u,d</a:t>
            </a:r>
            <a:r>
              <a:rPr lang="en-US" sz="2400" dirty="0" smtClean="0"/>
              <a:t>  quarks only)contribution: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- p. </a:t>
            </a:r>
            <a:fld id="{89A3CA81-40AB-AB43-8FB6-DE3C1FA1439B}" type="slidenum">
              <a:rPr lang="en-US" smtClean="0"/>
              <a:pPr>
                <a:defRPr/>
              </a:pPr>
              <a:t>7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914400" y="6096000"/>
            <a:ext cx="762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0"/>
              <a:t>Feng, Jansen, Petschlies, Renner, arXiv:1103.4818v1 [hep-lat] </a:t>
            </a:r>
          </a:p>
        </p:txBody>
      </p:sp>
      <p:pic>
        <p:nvPicPr>
          <p:cNvPr id="5632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506888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5410200"/>
            <a:ext cx="5867400" cy="81005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6328" name="TextBox 9"/>
          <p:cNvSpPr txBox="1">
            <a:spLocks noChangeArrowheads="1"/>
          </p:cNvSpPr>
          <p:nvPr/>
        </p:nvSpPr>
        <p:spPr bwMode="auto">
          <a:xfrm>
            <a:off x="5638800" y="2057400"/>
            <a:ext cx="3124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Very promising results!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1200" y="2819400"/>
            <a:ext cx="2749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Prospects for HLBL?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70416" y="3935805"/>
            <a:ext cx="2381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See Jansen’s talk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0983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18" y="2945884"/>
            <a:ext cx="9057327" cy="32069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81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C480F082-4AEB-914C-96B5-B600C63579F8}" type="slidenum">
              <a:rPr lang="en-US"/>
              <a:pPr>
                <a:defRPr/>
              </a:pPr>
              <a:t>8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546829" name="Rectangle 13"/>
          <p:cNvSpPr>
            <a:spLocks noChangeArrowheads="1"/>
          </p:cNvSpPr>
          <p:nvPr/>
        </p:nvSpPr>
        <p:spPr bwMode="auto">
          <a:xfrm>
            <a:off x="4648200" y="4572000"/>
            <a:ext cx="1598613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6834" name="Text Box 18"/>
          <p:cNvSpPr txBox="1">
            <a:spLocks noChangeArrowheads="1"/>
          </p:cNvSpPr>
          <p:nvPr/>
        </p:nvSpPr>
        <p:spPr bwMode="auto">
          <a:xfrm>
            <a:off x="533400" y="6172200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0" dirty="0">
                <a:cs typeface="Arial" charset="0"/>
              </a:rPr>
              <a:t>M. </a:t>
            </a:r>
            <a:r>
              <a:rPr lang="en-US" sz="1800" b="0" dirty="0" err="1">
                <a:cs typeface="Arial" charset="0"/>
              </a:rPr>
              <a:t>Davier</a:t>
            </a:r>
            <a:r>
              <a:rPr lang="en-US" sz="1800" b="0" dirty="0">
                <a:cs typeface="Arial" charset="0"/>
              </a:rPr>
              <a:t>, et al., Eur. Phys. J. C (2011) 71: 1515</a:t>
            </a:r>
          </a:p>
        </p:txBody>
      </p:sp>
      <p:pic>
        <p:nvPicPr>
          <p:cNvPr id="57351" name="Picture 32" descr="theory_all_lsv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t="31776" r="79233" b="39842"/>
          <a:stretch>
            <a:fillRect/>
          </a:stretch>
        </p:blipFill>
        <p:spPr bwMode="auto">
          <a:xfrm>
            <a:off x="5410200" y="419100"/>
            <a:ext cx="12954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33" descr="theory_all_lsv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t="3395" r="72108" b="71863"/>
          <a:stretch>
            <a:fillRect/>
          </a:stretch>
        </p:blipFill>
        <p:spPr bwMode="auto">
          <a:xfrm>
            <a:off x="0" y="457200"/>
            <a:ext cx="19558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34" descr="theory_all_lsv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0" t="31049" r="864" b="39842"/>
          <a:stretch>
            <a:fillRect/>
          </a:stretch>
        </p:blipFill>
        <p:spPr bwMode="auto">
          <a:xfrm>
            <a:off x="7010400" y="381000"/>
            <a:ext cx="1600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6854" name="AutoShape 38"/>
          <p:cNvSpPr>
            <a:spLocks/>
          </p:cNvSpPr>
          <p:nvPr/>
        </p:nvSpPr>
        <p:spPr bwMode="auto">
          <a:xfrm rot="5400000">
            <a:off x="2449513" y="-431800"/>
            <a:ext cx="304800" cy="5130800"/>
          </a:xfrm>
          <a:prstGeom prst="rightBrace">
            <a:avLst>
              <a:gd name="adj1" fmla="val 140278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6855" name="AutoShape 39"/>
          <p:cNvSpPr>
            <a:spLocks/>
          </p:cNvSpPr>
          <p:nvPr/>
        </p:nvSpPr>
        <p:spPr bwMode="auto">
          <a:xfrm rot="5400000">
            <a:off x="6863557" y="524668"/>
            <a:ext cx="304800" cy="3217863"/>
          </a:xfrm>
          <a:prstGeom prst="rightBrace">
            <a:avLst>
              <a:gd name="adj1" fmla="val 87977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6857" name="Text Box 41"/>
          <p:cNvSpPr txBox="1">
            <a:spLocks noChangeArrowheads="1"/>
          </p:cNvSpPr>
          <p:nvPr/>
        </p:nvSpPr>
        <p:spPr bwMode="auto">
          <a:xfrm>
            <a:off x="1905000" y="23622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Arial" charset="0"/>
              </a:rPr>
              <a:t>well known</a:t>
            </a:r>
            <a:r>
              <a:rPr lang="en-US" i="1">
                <a:solidFill>
                  <a:srgbClr val="FF0000"/>
                </a:solidFill>
                <a:cs typeface="Arial" charset="0"/>
              </a:rPr>
              <a:t> </a:t>
            </a:r>
            <a:endParaRPr lang="en-US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46859" name="Text Box 43"/>
          <p:cNvSpPr txBox="1">
            <a:spLocks noChangeArrowheads="1"/>
          </p:cNvSpPr>
          <p:nvPr/>
        </p:nvSpPr>
        <p:spPr bwMode="auto">
          <a:xfrm>
            <a:off x="5410200" y="2362200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Arial" charset="0"/>
              </a:rPr>
              <a:t>significant work ongoing</a:t>
            </a:r>
          </a:p>
        </p:txBody>
      </p:sp>
      <p:sp>
        <p:nvSpPr>
          <p:cNvPr id="546860" name="Oval 44"/>
          <p:cNvSpPr>
            <a:spLocks noChangeArrowheads="1"/>
          </p:cNvSpPr>
          <p:nvPr/>
        </p:nvSpPr>
        <p:spPr bwMode="auto">
          <a:xfrm>
            <a:off x="7683500" y="5524500"/>
            <a:ext cx="1143000" cy="533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6861" name="Rectangle 45"/>
          <p:cNvSpPr>
            <a:spLocks noChangeArrowheads="1"/>
          </p:cNvSpPr>
          <p:nvPr/>
        </p:nvSpPr>
        <p:spPr bwMode="auto">
          <a:xfrm>
            <a:off x="2724150" y="1524000"/>
            <a:ext cx="542925" cy="165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6862" name="Rectangle 46"/>
          <p:cNvSpPr>
            <a:spLocks noChangeArrowheads="1"/>
          </p:cNvSpPr>
          <p:nvPr/>
        </p:nvSpPr>
        <p:spPr bwMode="auto">
          <a:xfrm>
            <a:off x="4117975" y="1524000"/>
            <a:ext cx="542925" cy="165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546819" name="Picture 3" descr="theory_all_lsv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t="65979" r="50735" b="7822"/>
          <a:stretch>
            <a:fillRect/>
          </a:stretch>
        </p:blipFill>
        <p:spPr bwMode="auto">
          <a:xfrm>
            <a:off x="2006600" y="457200"/>
            <a:ext cx="31750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Picture 22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172200"/>
            <a:ext cx="27432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62507" y="33784"/>
            <a:ext cx="8829973" cy="442888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107504" y="-99392"/>
            <a:ext cx="845820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>
                <a:solidFill>
                  <a:srgbClr val="FFFFFF"/>
                </a:solidFill>
              </a:rPr>
              <a:t>The SM Value for </a:t>
            </a:r>
            <a:r>
              <a:rPr lang="en-US" smtClean="0">
                <a:solidFill>
                  <a:srgbClr val="FFFFFF"/>
                </a:solidFill>
                <a:latin typeface="cmmi8" charset="0"/>
              </a:rPr>
              <a:t>a</a:t>
            </a:r>
            <a:r>
              <a:rPr lang="en-US" i="1" baseline="-25000" smtClean="0">
                <a:solidFill>
                  <a:srgbClr val="FFFFFF"/>
                </a:solidFill>
                <a:latin typeface="Symbol" charset="0"/>
              </a:rPr>
              <a:t>m</a:t>
            </a:r>
            <a:r>
              <a:rPr lang="en-US" i="1" baseline="-25000" smtClean="0">
                <a:solidFill>
                  <a:srgbClr val="FFFFFF"/>
                </a:solidFill>
              </a:rPr>
              <a:t>   </a:t>
            </a:r>
            <a:r>
              <a:rPr lang="en-US" smtClean="0">
                <a:solidFill>
                  <a:srgbClr val="FFFFFF"/>
                </a:solidFill>
              </a:rPr>
              <a:t>from </a:t>
            </a:r>
            <a:r>
              <a:rPr lang="en-US" i="1" smtClean="0">
                <a:solidFill>
                  <a:srgbClr val="FFFFFF"/>
                </a:solidFill>
              </a:rPr>
              <a:t>e</a:t>
            </a:r>
            <a:r>
              <a:rPr lang="en-US" baseline="30000" smtClean="0">
                <a:solidFill>
                  <a:srgbClr val="FFFFFF"/>
                </a:solidFill>
              </a:rPr>
              <a:t>+</a:t>
            </a:r>
            <a:r>
              <a:rPr lang="en-US" i="1" smtClean="0">
                <a:solidFill>
                  <a:srgbClr val="FFFFFF"/>
                </a:solidFill>
              </a:rPr>
              <a:t>e</a:t>
            </a:r>
            <a:r>
              <a:rPr lang="en-US" i="1" baseline="30000" smtClean="0">
                <a:solidFill>
                  <a:srgbClr val="FFFFFF"/>
                </a:solidFill>
              </a:rPr>
              <a:t>-</a:t>
            </a:r>
            <a:r>
              <a:rPr lang="en-US" smtClean="0">
                <a:solidFill>
                  <a:srgbClr val="FFFFFF"/>
                </a:solidFill>
              </a:rPr>
              <a:t> </a:t>
            </a:r>
            <a:r>
              <a:rPr lang="en-US" smtClean="0">
                <a:solidFill>
                  <a:srgbClr val="FFFFFF"/>
                </a:solidFill>
                <a:latin typeface="Arial Unicode MS" charset="0"/>
                <a:cs typeface="Arial Unicode MS" charset="0"/>
              </a:rPr>
              <a:t>→ </a:t>
            </a:r>
            <a:r>
              <a:rPr lang="en-US" i="1" smtClean="0">
                <a:solidFill>
                  <a:srgbClr val="FFFFFF"/>
                </a:solidFill>
                <a:cs typeface="Arial Unicode MS" charset="0"/>
              </a:rPr>
              <a:t>hadrons</a:t>
            </a:r>
            <a:endParaRPr lang="en-US" baseline="-25000" dirty="0" smtClean="0">
              <a:solidFill>
                <a:srgbClr val="FFFFFF"/>
              </a:solidFill>
              <a:cs typeface="Arial Unicode M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6477000"/>
            <a:ext cx="445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more details see </a:t>
            </a:r>
            <a:r>
              <a:rPr lang="en-US" dirty="0" err="1" smtClean="0"/>
              <a:t>Passera’s</a:t>
            </a:r>
            <a:r>
              <a:rPr lang="en-US" dirty="0" smtClean="0"/>
              <a:t> talk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585392"/>
            <a:ext cx="5334000" cy="3672408"/>
          </a:xfrm>
        </p:spPr>
        <p:txBody>
          <a:bodyPr/>
          <a:lstStyle/>
          <a:p>
            <a:r>
              <a:rPr lang="en-US" sz="2400" dirty="0" smtClean="0"/>
              <a:t>New experiment at FNAL (E989) at magic momentum, consolidated method. 20 x </a:t>
            </a:r>
            <a:r>
              <a:rPr lang="en-US" sz="2400" dirty="0" smtClean="0">
                <a:latin typeface="Symbol" charset="2"/>
                <a:cs typeface="Symbol" charset="2"/>
              </a:rPr>
              <a:t>m</a:t>
            </a:r>
            <a:r>
              <a:rPr lang="en-US" sz="2400" dirty="0" smtClean="0"/>
              <a:t> </a:t>
            </a:r>
            <a:r>
              <a:rPr lang="en-US" sz="2400" dirty="0" err="1" smtClean="0"/>
              <a:t>w.r.t</a:t>
            </a:r>
            <a:r>
              <a:rPr lang="en-US" sz="2400" dirty="0" smtClean="0"/>
              <a:t>. E821. Relocate the BNL storage ring to FNAL. Has got a Stage-1 approval!</a:t>
            </a:r>
          </a:p>
          <a:p>
            <a:endParaRPr lang="en-US" sz="2400" dirty="0" smtClean="0"/>
          </a:p>
          <a:p>
            <a:r>
              <a:rPr lang="en-US" sz="2400" dirty="0" smtClean="0"/>
              <a:t>Alternative proposal at J-PARC w/out magic momentum and no E field, requiring ultra-slow </a:t>
            </a:r>
            <a:r>
              <a:rPr lang="en-US" sz="2400" dirty="0" err="1" smtClean="0"/>
              <a:t>muons</a:t>
            </a:r>
            <a:r>
              <a:rPr lang="en-US" sz="2400" dirty="0" smtClean="0"/>
              <a:t> generated  from laser-</a:t>
            </a:r>
            <a:r>
              <a:rPr lang="en-US" sz="2400" dirty="0" err="1" smtClean="0"/>
              <a:t>ionised</a:t>
            </a:r>
            <a:r>
              <a:rPr lang="en-US" sz="2400" dirty="0" smtClean="0"/>
              <a:t> </a:t>
            </a:r>
            <a:r>
              <a:rPr lang="en-US" sz="2400" dirty="0" err="1" smtClean="0"/>
              <a:t>muonium</a:t>
            </a:r>
            <a:r>
              <a:rPr lang="en-US" sz="2400" dirty="0" smtClean="0"/>
              <a:t> atoms (see talk of Saito)</a:t>
            </a:r>
          </a:p>
          <a:p>
            <a:endParaRPr lang="en-US" sz="24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" y="0"/>
            <a:ext cx="9144000" cy="7874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468560" y="44624"/>
            <a:ext cx="10008096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b="1" dirty="0" smtClean="0">
                <a:solidFill>
                  <a:srgbClr val="FFFFFF"/>
                </a:solidFill>
              </a:rPr>
              <a:t>We need a new (possibly more)  (g-2)</a:t>
            </a:r>
            <a:r>
              <a:rPr lang="en-US" sz="2800" b="1" baseline="-25000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m</a:t>
            </a:r>
            <a:r>
              <a:rPr lang="en-US" sz="2800" b="1" dirty="0" smtClean="0">
                <a:solidFill>
                  <a:srgbClr val="FFFFFF"/>
                </a:solidFill>
              </a:rPr>
              <a:t> experiment(s)!</a:t>
            </a:r>
          </a:p>
        </p:txBody>
      </p:sp>
      <p:pic>
        <p:nvPicPr>
          <p:cNvPr id="12" name="Picture 6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3306208" cy="215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08520" y="764704"/>
            <a:ext cx="10100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Current discrepancy limited by experimental uncertainty. </a:t>
            </a:r>
            <a:r>
              <a:rPr lang="en-US" sz="2400" b="1" dirty="0"/>
              <a:t>T</a:t>
            </a:r>
            <a:r>
              <a:rPr lang="en-US" sz="2400" b="1" dirty="0" smtClean="0"/>
              <a:t>wo</a:t>
            </a:r>
            <a:r>
              <a:rPr lang="en-US" sz="2400" dirty="0" smtClean="0"/>
              <a:t> </a:t>
            </a:r>
            <a:r>
              <a:rPr lang="en-US" sz="2400" dirty="0"/>
              <a:t>proposals to improve </a:t>
            </a:r>
            <a:r>
              <a:rPr lang="en-US" sz="2400" dirty="0" smtClean="0"/>
              <a:t>it x4: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7505" y="6103203"/>
            <a:ext cx="9036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Precision target ~ 16 10</a:t>
            </a:r>
            <a:r>
              <a:rPr lang="en-US" sz="2400" baseline="30000" dirty="0" smtClean="0"/>
              <a:t>-11 </a:t>
            </a:r>
            <a:r>
              <a:rPr lang="en-US" sz="2400" dirty="0" smtClean="0"/>
              <a:t>(0.14 ppm)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. If the central value remains the same </a:t>
            </a:r>
            <a:r>
              <a:rPr lang="it-IT" sz="2400" dirty="0" smtClean="0">
                <a:sym typeface="Symbol" charset="0"/>
              </a:rPr>
              <a:t> </a:t>
            </a:r>
            <a:r>
              <a:rPr lang="en-US" sz="2400" dirty="0" smtClean="0">
                <a:sym typeface="Symbol" charset="0"/>
              </a:rPr>
              <a:t>&gt;</a:t>
            </a:r>
            <a:r>
              <a:rPr lang="en-US" sz="2400" dirty="0" smtClean="0"/>
              <a:t>7</a:t>
            </a:r>
            <a:r>
              <a:rPr lang="en-US" sz="2400" dirty="0" smtClean="0">
                <a:latin typeface="Symbol" charset="2"/>
                <a:cs typeface="Symbol" charset="2"/>
              </a:rPr>
              <a:t>s</a:t>
            </a:r>
            <a:r>
              <a:rPr lang="en-US" sz="2400" dirty="0" smtClean="0"/>
              <a:t> from SM!</a:t>
            </a:r>
            <a:endParaRPr lang="en-US" sz="2400" baseline="30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3910218"/>
            <a:ext cx="3241824" cy="218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9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585392"/>
            <a:ext cx="5334000" cy="3672408"/>
          </a:xfrm>
        </p:spPr>
        <p:txBody>
          <a:bodyPr/>
          <a:lstStyle/>
          <a:p>
            <a:r>
              <a:rPr lang="en-US" sz="2400" dirty="0" smtClean="0"/>
              <a:t>New experiment at FNAL (E989) at magic momentum, consolidated method. 20 x </a:t>
            </a:r>
            <a:r>
              <a:rPr lang="en-US" sz="2400" dirty="0" smtClean="0">
                <a:latin typeface="Symbol" charset="2"/>
                <a:cs typeface="Symbol" charset="2"/>
              </a:rPr>
              <a:t>m</a:t>
            </a:r>
            <a:r>
              <a:rPr lang="en-US" sz="2400" dirty="0" smtClean="0"/>
              <a:t> </a:t>
            </a:r>
            <a:r>
              <a:rPr lang="en-US" sz="2400" dirty="0" err="1" smtClean="0"/>
              <a:t>w.r.t</a:t>
            </a:r>
            <a:r>
              <a:rPr lang="en-US" sz="2400" dirty="0" smtClean="0"/>
              <a:t>. E821. Relocate the BNL storage ring to FNAL. Has got a Stage-1 approval!</a:t>
            </a:r>
          </a:p>
          <a:p>
            <a:endParaRPr lang="en-US" sz="2400" dirty="0" smtClean="0"/>
          </a:p>
          <a:p>
            <a:r>
              <a:rPr lang="en-US" sz="2400" dirty="0" smtClean="0"/>
              <a:t>Alternative proposal at J-PARC w/out magic momentum and no E field, requiring ultra-slow </a:t>
            </a:r>
            <a:r>
              <a:rPr lang="en-US" sz="2400" dirty="0" err="1" smtClean="0"/>
              <a:t>muons</a:t>
            </a:r>
            <a:r>
              <a:rPr lang="en-US" sz="2400" dirty="0" smtClean="0"/>
              <a:t> generated  from laser-</a:t>
            </a:r>
            <a:r>
              <a:rPr lang="en-US" sz="2400" dirty="0" err="1" smtClean="0"/>
              <a:t>ionised</a:t>
            </a:r>
            <a:r>
              <a:rPr lang="en-US" sz="2400" dirty="0" smtClean="0"/>
              <a:t> </a:t>
            </a:r>
            <a:r>
              <a:rPr lang="en-US" sz="2400" dirty="0" err="1" smtClean="0"/>
              <a:t>muonium</a:t>
            </a:r>
            <a:r>
              <a:rPr lang="en-US" sz="2400" dirty="0" smtClean="0"/>
              <a:t> atoms (see talk of Saito)</a:t>
            </a:r>
          </a:p>
          <a:p>
            <a:endParaRPr lang="en-US" sz="24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" y="0"/>
            <a:ext cx="9144000" cy="7874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468560" y="44624"/>
            <a:ext cx="10008096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b="1" dirty="0" smtClean="0">
                <a:solidFill>
                  <a:srgbClr val="FFFFFF"/>
                </a:solidFill>
              </a:rPr>
              <a:t>We need a new (possibly more)  (g-2)</a:t>
            </a:r>
            <a:r>
              <a:rPr lang="en-US" sz="2800" b="1" baseline="-25000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m</a:t>
            </a:r>
            <a:r>
              <a:rPr lang="en-US" sz="2800" b="1" dirty="0" smtClean="0">
                <a:solidFill>
                  <a:srgbClr val="FFFFFF"/>
                </a:solidFill>
              </a:rPr>
              <a:t> experiment(s)!</a:t>
            </a:r>
          </a:p>
        </p:txBody>
      </p:sp>
      <p:pic>
        <p:nvPicPr>
          <p:cNvPr id="12" name="Picture 6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3306208" cy="215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08520" y="764704"/>
            <a:ext cx="10100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Current discrepancy limited by experimental uncertainty. </a:t>
            </a:r>
            <a:r>
              <a:rPr lang="en-US" sz="2400" b="1" dirty="0"/>
              <a:t>T</a:t>
            </a:r>
            <a:r>
              <a:rPr lang="en-US" sz="2400" b="1" dirty="0" smtClean="0"/>
              <a:t>wo</a:t>
            </a:r>
            <a:r>
              <a:rPr lang="en-US" sz="2400" dirty="0" smtClean="0"/>
              <a:t> </a:t>
            </a:r>
            <a:r>
              <a:rPr lang="en-US" sz="2400" dirty="0"/>
              <a:t>proposals to improve </a:t>
            </a:r>
            <a:r>
              <a:rPr lang="en-US" sz="2400" dirty="0" smtClean="0"/>
              <a:t>it x4: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7505" y="6103203"/>
            <a:ext cx="9036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Precision target (E989): 16x10</a:t>
            </a:r>
            <a:r>
              <a:rPr lang="en-US" sz="2400" baseline="30000" dirty="0" smtClean="0"/>
              <a:t>-11 </a:t>
            </a:r>
            <a:r>
              <a:rPr lang="en-US" sz="2400" dirty="0" smtClean="0"/>
              <a:t>(0.14 ppm)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. If the central value remains the same </a:t>
            </a:r>
            <a:r>
              <a:rPr lang="it-IT" sz="2400" dirty="0" smtClean="0">
                <a:sym typeface="Symbol" charset="0"/>
              </a:rPr>
              <a:t> </a:t>
            </a:r>
            <a:r>
              <a:rPr lang="en-US" sz="2400" dirty="0" smtClean="0">
                <a:sym typeface="Symbol" charset="0"/>
              </a:rPr>
              <a:t>&gt;</a:t>
            </a:r>
            <a:r>
              <a:rPr lang="en-US" sz="2400" dirty="0" smtClean="0"/>
              <a:t>7</a:t>
            </a:r>
            <a:r>
              <a:rPr lang="en-US" sz="2400" dirty="0" smtClean="0">
                <a:latin typeface="Symbol" charset="2"/>
                <a:cs typeface="Symbol" charset="2"/>
              </a:rPr>
              <a:t>s</a:t>
            </a:r>
            <a:r>
              <a:rPr lang="en-US" sz="2400" dirty="0" smtClean="0"/>
              <a:t> from SM!</a:t>
            </a:r>
            <a:endParaRPr lang="en-US" sz="2400" baseline="30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3910218"/>
            <a:ext cx="3241824" cy="21830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04" y="1371600"/>
            <a:ext cx="3275653" cy="224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3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1" name="Rectangle 3"/>
          <p:cNvSpPr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sz="4000" b="1" dirty="0" err="1" smtClean="0">
                <a:solidFill>
                  <a:srgbClr val="FFFFFF"/>
                </a:solidFill>
                <a:cs typeface="Arial" charset="0"/>
              </a:rPr>
              <a:t>Fermilab</a:t>
            </a:r>
            <a:r>
              <a:rPr lang="en-US" sz="4000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cs typeface="Arial" charset="0"/>
              </a:rPr>
              <a:t>(g-2)</a:t>
            </a:r>
            <a:r>
              <a:rPr lang="en-US" sz="4000" b="1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sz="4000" b="1" dirty="0">
                <a:solidFill>
                  <a:srgbClr val="FFFFFF"/>
                </a:solidFill>
                <a:cs typeface="Arial" charset="0"/>
              </a:rPr>
              <a:t>Experiment: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0" y="801637"/>
            <a:ext cx="9144000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80000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E821 at Brookhaven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110000"/>
              </a:lnSpc>
              <a:buFontTx/>
              <a:buNone/>
              <a:defRPr/>
            </a:pPr>
            <a:endParaRPr lang="en-US" dirty="0" smtClean="0"/>
          </a:p>
          <a:p>
            <a:pPr eaLnBrk="1" hangingPunct="1">
              <a:lnSpc>
                <a:spcPct val="130000"/>
              </a:lnSpc>
              <a:defRPr/>
            </a:pPr>
            <a:endParaRPr lang="en-US" b="1" dirty="0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en-US" b="1" dirty="0" smtClean="0"/>
              <a:t>E989 at </a:t>
            </a:r>
            <a:r>
              <a:rPr lang="en-US" b="1" dirty="0" err="1" smtClean="0"/>
              <a:t>Fermilab</a:t>
            </a:r>
            <a:endParaRPr lang="en-US" b="1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move the storage ring to </a:t>
            </a:r>
            <a:r>
              <a:rPr lang="en-US" dirty="0" err="1" smtClean="0">
                <a:solidFill>
                  <a:schemeClr val="bg1"/>
                </a:solidFill>
              </a:rPr>
              <a:t>Fermilab</a:t>
            </a:r>
            <a:r>
              <a:rPr lang="en-US" dirty="0" smtClean="0">
                <a:solidFill>
                  <a:schemeClr val="bg1"/>
                </a:solidFill>
              </a:rPr>
              <a:t>, improved shimming, new detectors, electronics, DAQ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bg1"/>
                </a:solidFill>
              </a:rPr>
              <a:t>new beam structure that takes advantage of the multiple rings available at </a:t>
            </a:r>
            <a:r>
              <a:rPr lang="en-US" dirty="0" err="1" smtClean="0">
                <a:solidFill>
                  <a:schemeClr val="bg1"/>
                </a:solidFill>
              </a:rPr>
              <a:t>Fermilab</a:t>
            </a:r>
            <a:r>
              <a:rPr lang="en-US" dirty="0" smtClean="0">
                <a:solidFill>
                  <a:schemeClr val="bg1"/>
                </a:solidFill>
              </a:rPr>
              <a:t>, more </a:t>
            </a:r>
            <a:r>
              <a:rPr lang="en-US" dirty="0" err="1" smtClean="0">
                <a:solidFill>
                  <a:schemeClr val="bg1"/>
                </a:solidFill>
              </a:rPr>
              <a:t>muons</a:t>
            </a:r>
            <a:r>
              <a:rPr lang="en-US" dirty="0" smtClean="0">
                <a:solidFill>
                  <a:schemeClr val="bg1"/>
                </a:solidFill>
              </a:rPr>
              <a:t> per hour, less per fill of the ring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</p:txBody>
      </p:sp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456381" y="1490216"/>
            <a:ext cx="8220075" cy="1066800"/>
            <a:chOff x="192" y="2400"/>
            <a:chExt cx="5178" cy="672"/>
          </a:xfrm>
        </p:grpSpPr>
        <p:pic>
          <p:nvPicPr>
            <p:cNvPr id="28" name="Picture 5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425"/>
              <a:ext cx="2574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9" name="Picture 6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768"/>
              <a:ext cx="257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0" name="Picture 7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" y="2597"/>
              <a:ext cx="2117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31" name="AutoShape 8"/>
            <p:cNvSpPr>
              <a:spLocks/>
            </p:cNvSpPr>
            <p:nvPr/>
          </p:nvSpPr>
          <p:spPr bwMode="auto">
            <a:xfrm>
              <a:off x="2880" y="2400"/>
              <a:ext cx="144" cy="624"/>
            </a:xfrm>
            <a:prstGeom prst="rightBrace">
              <a:avLst>
                <a:gd name="adj1" fmla="val 36111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grpSp>
        <p:nvGrpSpPr>
          <p:cNvPr id="32" name="Group 9"/>
          <p:cNvGrpSpPr>
            <a:grpSpLocks/>
          </p:cNvGrpSpPr>
          <p:nvPr/>
        </p:nvGrpSpPr>
        <p:grpSpPr bwMode="auto">
          <a:xfrm>
            <a:off x="467544" y="5437336"/>
            <a:ext cx="7856538" cy="1016000"/>
            <a:chOff x="336" y="3168"/>
            <a:chExt cx="4949" cy="640"/>
          </a:xfrm>
        </p:grpSpPr>
        <p:pic>
          <p:nvPicPr>
            <p:cNvPr id="33" name="Picture 10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3168"/>
              <a:ext cx="2394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34" name="Picture 11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" y="3504"/>
              <a:ext cx="239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35" name="AutoShape 12"/>
            <p:cNvSpPr>
              <a:spLocks/>
            </p:cNvSpPr>
            <p:nvPr/>
          </p:nvSpPr>
          <p:spPr bwMode="auto">
            <a:xfrm>
              <a:off x="2928" y="3168"/>
              <a:ext cx="144" cy="624"/>
            </a:xfrm>
            <a:prstGeom prst="rightBrace">
              <a:avLst>
                <a:gd name="adj1" fmla="val 36111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pic>
          <p:nvPicPr>
            <p:cNvPr id="36" name="Picture 1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3360"/>
              <a:ext cx="2117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74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B. Lee Roberts,  University of Sussex – 8 July  2011</a:t>
            </a:r>
            <a:endParaRPr lang="en-US" sz="1400"/>
          </a:p>
        </p:txBody>
      </p:sp>
      <p:sp>
        <p:nvSpPr>
          <p:cNvPr id="1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73AF20D8-95D7-C947-8CB7-236ADC74E3C2}" type="slidenum">
              <a:rPr lang="en-US"/>
              <a:pPr>
                <a:defRPr/>
              </a:pPr>
              <a:t>12</a:t>
            </a:fld>
            <a:r>
              <a:rPr lang="en-US"/>
              <a:t>/33</a:t>
            </a:r>
          </a:p>
        </p:txBody>
      </p:sp>
      <p:sp>
        <p:nvSpPr>
          <p:cNvPr id="79875" name="Footer Placeholder 5"/>
          <p:cNvSpPr txBox="1">
            <a:spLocks noGrp="1"/>
          </p:cNvSpPr>
          <p:nvPr/>
        </p:nvSpPr>
        <p:spPr bwMode="auto">
          <a:xfrm>
            <a:off x="990600" y="6599238"/>
            <a:ext cx="716280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sz="1000"/>
              <a:t>B. L.  Roberts,  Fermilab , 3 September 2008</a:t>
            </a:r>
            <a:r>
              <a:rPr lang="en-US" sz="1400" b="0"/>
              <a:t> </a:t>
            </a:r>
          </a:p>
        </p:txBody>
      </p:sp>
      <p:sp>
        <p:nvSpPr>
          <p:cNvPr id="79876" name="Slide Number Placeholder 6"/>
          <p:cNvSpPr txBox="1">
            <a:spLocks noGrp="1"/>
          </p:cNvSpPr>
          <p:nvPr/>
        </p:nvSpPr>
        <p:spPr bwMode="auto">
          <a:xfrm>
            <a:off x="8077200" y="6553200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sz="1400" b="0"/>
              <a:t>- p. </a:t>
            </a:r>
            <a:fld id="{92459A0F-55EB-5B42-97BA-8970D2BE1FBD}" type="slidenum">
              <a:rPr lang="en-US" sz="1400" b="0"/>
              <a:pPr algn="r" eaLnBrk="1" hangingPunct="1">
                <a:spcBef>
                  <a:spcPct val="0"/>
                </a:spcBef>
              </a:pPr>
              <a:t>12</a:t>
            </a:fld>
            <a:r>
              <a:rPr lang="en-US" sz="1400" b="0"/>
              <a:t>/68</a:t>
            </a:r>
          </a:p>
        </p:txBody>
      </p:sp>
      <p:sp>
        <p:nvSpPr>
          <p:cNvPr id="7987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CC"/>
              </a:solidFill>
            </a:endParaRPr>
          </a:p>
        </p:txBody>
      </p:sp>
      <p:sp>
        <p:nvSpPr>
          <p:cNvPr id="79878" name="AutoShape 3"/>
          <p:cNvSpPr>
            <a:spLocks noChangeArrowheads="1"/>
          </p:cNvSpPr>
          <p:nvPr/>
        </p:nvSpPr>
        <p:spPr bwMode="auto">
          <a:xfrm>
            <a:off x="4645025" y="2490788"/>
            <a:ext cx="4110038" cy="41481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320" y="10800"/>
                </a:moveTo>
                <a:cubicBezTo>
                  <a:pt x="1320" y="16036"/>
                  <a:pt x="5564" y="20280"/>
                  <a:pt x="10800" y="20280"/>
                </a:cubicBezTo>
                <a:cubicBezTo>
                  <a:pt x="16036" y="20280"/>
                  <a:pt x="20280" y="16036"/>
                  <a:pt x="20280" y="10800"/>
                </a:cubicBezTo>
                <a:cubicBezTo>
                  <a:pt x="20280" y="5564"/>
                  <a:pt x="16036" y="1320"/>
                  <a:pt x="10800" y="1320"/>
                </a:cubicBezTo>
                <a:cubicBezTo>
                  <a:pt x="5564" y="1320"/>
                  <a:pt x="1320" y="5564"/>
                  <a:pt x="1320" y="10800"/>
                </a:cubicBezTo>
                <a:close/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0740" name="Oval 4"/>
          <p:cNvSpPr>
            <a:spLocks noChangeArrowheads="1"/>
          </p:cNvSpPr>
          <p:nvPr/>
        </p:nvSpPr>
        <p:spPr bwMode="auto">
          <a:xfrm>
            <a:off x="4759325" y="2490788"/>
            <a:ext cx="3916363" cy="3878262"/>
          </a:xfrm>
          <a:prstGeom prst="ellipse">
            <a:avLst/>
          </a:prstGeom>
          <a:noFill/>
          <a:ln w="25400">
            <a:solidFill>
              <a:srgbClr val="FF66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9880" name="Rectangle 5" descr="Light upward diagonal"/>
          <p:cNvSpPr>
            <a:spLocks noChangeArrowheads="1"/>
          </p:cNvSpPr>
          <p:nvPr/>
        </p:nvSpPr>
        <p:spPr bwMode="auto">
          <a:xfrm>
            <a:off x="5715000" y="2438400"/>
            <a:ext cx="1152525" cy="115888"/>
          </a:xfrm>
          <a:prstGeom prst="rect">
            <a:avLst/>
          </a:prstGeom>
          <a:pattFill prst="ltUpDiag">
            <a:fgClr>
              <a:srgbClr val="00FF00"/>
            </a:fgClr>
            <a:bgClr>
              <a:schemeClr val="tx1"/>
            </a:bgClr>
          </a:patt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rgbClr val="FF33CC"/>
              </a:solidFill>
            </a:endParaRPr>
          </a:p>
        </p:txBody>
      </p:sp>
      <p:sp>
        <p:nvSpPr>
          <p:cNvPr id="500742" name="Line 6"/>
          <p:cNvSpPr>
            <a:spLocks noChangeShapeType="1"/>
          </p:cNvSpPr>
          <p:nvPr/>
        </p:nvSpPr>
        <p:spPr bwMode="auto">
          <a:xfrm>
            <a:off x="5715000" y="2514600"/>
            <a:ext cx="1112838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2" name="Text Box 7"/>
          <p:cNvSpPr txBox="1">
            <a:spLocks noChangeArrowheads="1"/>
          </p:cNvSpPr>
          <p:nvPr/>
        </p:nvSpPr>
        <p:spPr bwMode="auto">
          <a:xfrm>
            <a:off x="5715000" y="2057400"/>
            <a:ext cx="1114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00FF00"/>
                </a:solidFill>
              </a:rPr>
              <a:t>Inflector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718300" y="4025900"/>
            <a:ext cx="1651000" cy="1027113"/>
            <a:chOff x="4232" y="2536"/>
            <a:chExt cx="1040" cy="647"/>
          </a:xfrm>
        </p:grpSpPr>
        <p:sp>
          <p:nvSpPr>
            <p:cNvPr id="79979" name="Rectangle 9"/>
            <p:cNvSpPr>
              <a:spLocks noChangeArrowheads="1"/>
            </p:cNvSpPr>
            <p:nvPr/>
          </p:nvSpPr>
          <p:spPr bwMode="auto">
            <a:xfrm>
              <a:off x="4813" y="2730"/>
              <a:ext cx="459" cy="73"/>
            </a:xfrm>
            <a:prstGeom prst="rect">
              <a:avLst/>
            </a:prstGeom>
            <a:pattFill prst="wdDnDiag">
              <a:fgClr>
                <a:srgbClr val="FFFF00"/>
              </a:fgClr>
              <a:bgClr>
                <a:srgbClr val="00FF00"/>
              </a:bgClr>
            </a:patt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sz="1800" b="0">
                <a:solidFill>
                  <a:srgbClr val="FF33CC"/>
                </a:solidFill>
              </a:endParaRPr>
            </a:p>
          </p:txBody>
        </p:sp>
        <p:sp>
          <p:nvSpPr>
            <p:cNvPr id="79980" name="Rectangle 10"/>
            <p:cNvSpPr>
              <a:spLocks noChangeArrowheads="1"/>
            </p:cNvSpPr>
            <p:nvPr/>
          </p:nvSpPr>
          <p:spPr bwMode="auto">
            <a:xfrm rot="645551">
              <a:off x="4813" y="2924"/>
              <a:ext cx="459" cy="73"/>
            </a:xfrm>
            <a:prstGeom prst="rect">
              <a:avLst/>
            </a:prstGeom>
            <a:pattFill prst="wdDnDiag">
              <a:fgClr>
                <a:srgbClr val="FFFF00"/>
              </a:fgClr>
              <a:bgClr>
                <a:srgbClr val="00FF00"/>
              </a:bgClr>
            </a:patt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sz="1800" b="0">
                <a:solidFill>
                  <a:srgbClr val="FF33CC"/>
                </a:solidFill>
              </a:endParaRPr>
            </a:p>
          </p:txBody>
        </p:sp>
        <p:sp>
          <p:nvSpPr>
            <p:cNvPr id="79981" name="Rectangle 11"/>
            <p:cNvSpPr>
              <a:spLocks noChangeArrowheads="1"/>
            </p:cNvSpPr>
            <p:nvPr/>
          </p:nvSpPr>
          <p:spPr bwMode="auto">
            <a:xfrm rot="-926560">
              <a:off x="4789" y="2536"/>
              <a:ext cx="459" cy="73"/>
            </a:xfrm>
            <a:prstGeom prst="rect">
              <a:avLst/>
            </a:prstGeom>
            <a:pattFill prst="wdDnDiag">
              <a:fgClr>
                <a:srgbClr val="FFFF00"/>
              </a:fgClr>
              <a:bgClr>
                <a:srgbClr val="00FF00"/>
              </a:bgClr>
            </a:patt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sz="1800" b="0">
                <a:solidFill>
                  <a:srgbClr val="FF33CC"/>
                </a:solidFill>
              </a:endParaRPr>
            </a:p>
          </p:txBody>
        </p:sp>
        <p:sp>
          <p:nvSpPr>
            <p:cNvPr id="79982" name="Text Box 12"/>
            <p:cNvSpPr txBox="1">
              <a:spLocks noChangeArrowheads="1"/>
            </p:cNvSpPr>
            <p:nvPr/>
          </p:nvSpPr>
          <p:spPr bwMode="auto">
            <a:xfrm>
              <a:off x="4232" y="2779"/>
              <a:ext cx="6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 b="0">
                  <a:solidFill>
                    <a:srgbClr val="FFFF00"/>
                  </a:solidFill>
                </a:rPr>
                <a:t>Kicker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zh-CN" sz="1800" b="0">
                  <a:solidFill>
                    <a:srgbClr val="FFFF00"/>
                  </a:solidFill>
                </a:rPr>
                <a:t>Modules</a:t>
              </a:r>
            </a:p>
          </p:txBody>
        </p:sp>
      </p:grpSp>
      <p:sp>
        <p:nvSpPr>
          <p:cNvPr id="500749" name="Arc 13"/>
          <p:cNvSpPr>
            <a:spLocks/>
          </p:cNvSpPr>
          <p:nvPr/>
        </p:nvSpPr>
        <p:spPr bwMode="auto">
          <a:xfrm>
            <a:off x="6794500" y="2516188"/>
            <a:ext cx="1884363" cy="2003425"/>
          </a:xfrm>
          <a:custGeom>
            <a:avLst/>
            <a:gdLst>
              <a:gd name="T0" fmla="*/ 0 w 22075"/>
              <a:gd name="T1" fmla="*/ 2147483647 h 21882"/>
              <a:gd name="T2" fmla="*/ 2147483647 w 22075"/>
              <a:gd name="T3" fmla="*/ 2147483647 h 21882"/>
              <a:gd name="T4" fmla="*/ 2147483647 w 22075"/>
              <a:gd name="T5" fmla="*/ 2147483647 h 21882"/>
              <a:gd name="T6" fmla="*/ 0 60000 65536"/>
              <a:gd name="T7" fmla="*/ 0 60000 65536"/>
              <a:gd name="T8" fmla="*/ 0 60000 65536"/>
              <a:gd name="T9" fmla="*/ 0 w 22075"/>
              <a:gd name="T10" fmla="*/ 0 h 21882"/>
              <a:gd name="T11" fmla="*/ 22075 w 22075"/>
              <a:gd name="T12" fmla="*/ 21882 h 218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75" h="21882" fill="none" extrusionOk="0">
                <a:moveTo>
                  <a:pt x="0" y="5"/>
                </a:moveTo>
                <a:cubicBezTo>
                  <a:pt x="158" y="1"/>
                  <a:pt x="316" y="-1"/>
                  <a:pt x="475" y="-1"/>
                </a:cubicBezTo>
                <a:cubicBezTo>
                  <a:pt x="12404" y="0"/>
                  <a:pt x="22075" y="9670"/>
                  <a:pt x="22075" y="21600"/>
                </a:cubicBezTo>
                <a:cubicBezTo>
                  <a:pt x="22075" y="21694"/>
                  <a:pt x="22074" y="21788"/>
                  <a:pt x="22073" y="21882"/>
                </a:cubicBezTo>
              </a:path>
              <a:path w="22075" h="21882" stroke="0" extrusionOk="0">
                <a:moveTo>
                  <a:pt x="0" y="5"/>
                </a:moveTo>
                <a:cubicBezTo>
                  <a:pt x="158" y="1"/>
                  <a:pt x="316" y="-1"/>
                  <a:pt x="475" y="-1"/>
                </a:cubicBezTo>
                <a:cubicBezTo>
                  <a:pt x="12404" y="0"/>
                  <a:pt x="22075" y="9670"/>
                  <a:pt x="22075" y="21600"/>
                </a:cubicBezTo>
                <a:cubicBezTo>
                  <a:pt x="22075" y="21694"/>
                  <a:pt x="22074" y="21788"/>
                  <a:pt x="22073" y="21882"/>
                </a:cubicBezTo>
                <a:lnTo>
                  <a:pt x="475" y="21600"/>
                </a:lnTo>
                <a:lnTo>
                  <a:pt x="0" y="5"/>
                </a:lnTo>
                <a:close/>
              </a:path>
            </a:pathLst>
          </a:custGeom>
          <a:noFill/>
          <a:ln w="28575">
            <a:solidFill>
              <a:srgbClr val="FF66CC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0750" name="Arc 14"/>
          <p:cNvSpPr>
            <a:spLocks/>
          </p:cNvSpPr>
          <p:nvPr/>
        </p:nvSpPr>
        <p:spPr bwMode="auto">
          <a:xfrm flipV="1">
            <a:off x="4759325" y="2605088"/>
            <a:ext cx="3917950" cy="3916362"/>
          </a:xfrm>
          <a:custGeom>
            <a:avLst/>
            <a:gdLst>
              <a:gd name="T0" fmla="*/ 2147483647 w 43200"/>
              <a:gd name="T1" fmla="*/ 2147483647 h 43200"/>
              <a:gd name="T2" fmla="*/ 2147483647 w 43200"/>
              <a:gd name="T3" fmla="*/ 2147483647 h 43200"/>
              <a:gd name="T4" fmla="*/ 2147483647 w 43200"/>
              <a:gd name="T5" fmla="*/ 2147483647 h 43200"/>
              <a:gd name="T6" fmla="*/ 0 60000 65536"/>
              <a:gd name="T7" fmla="*/ 0 60000 65536"/>
              <a:gd name="T8" fmla="*/ 0 60000 65536"/>
              <a:gd name="T9" fmla="*/ 0 w 43200"/>
              <a:gd name="T10" fmla="*/ 0 h 43200"/>
              <a:gd name="T11" fmla="*/ 43200 w 4320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200" fill="none" extrusionOk="0">
                <a:moveTo>
                  <a:pt x="25498" y="42845"/>
                </a:moveTo>
                <a:cubicBezTo>
                  <a:pt x="24212" y="43081"/>
                  <a:pt x="22907" y="43199"/>
                  <a:pt x="21600" y="43199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199" y="21987"/>
                  <a:pt x="43189" y="22375"/>
                  <a:pt x="43168" y="22761"/>
                </a:cubicBezTo>
              </a:path>
              <a:path w="43200" h="43200" stroke="0" extrusionOk="0">
                <a:moveTo>
                  <a:pt x="25498" y="42845"/>
                </a:moveTo>
                <a:cubicBezTo>
                  <a:pt x="24212" y="43081"/>
                  <a:pt x="22907" y="43199"/>
                  <a:pt x="21600" y="43199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199" y="21987"/>
                  <a:pt x="43189" y="22375"/>
                  <a:pt x="43168" y="22761"/>
                </a:cubicBezTo>
                <a:lnTo>
                  <a:pt x="21600" y="21600"/>
                </a:lnTo>
                <a:lnTo>
                  <a:pt x="25498" y="42845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79886" name="Text Box 15"/>
          <p:cNvSpPr txBox="1">
            <a:spLocks noChangeArrowheads="1"/>
          </p:cNvSpPr>
          <p:nvPr/>
        </p:nvSpPr>
        <p:spPr bwMode="auto">
          <a:xfrm>
            <a:off x="4876800" y="4419600"/>
            <a:ext cx="10366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1800" b="0">
                <a:solidFill>
                  <a:srgbClr val="FFFFFF"/>
                </a:solidFill>
              </a:rPr>
              <a:t>Storage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zh-CN" sz="1800" b="0">
                <a:solidFill>
                  <a:srgbClr val="FFFFFF"/>
                </a:solidFill>
              </a:rPr>
              <a:t>ring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5065713" y="3552825"/>
            <a:ext cx="2030412" cy="404813"/>
            <a:chOff x="3216" y="2246"/>
            <a:chExt cx="1279" cy="255"/>
          </a:xfrm>
        </p:grpSpPr>
        <p:sp>
          <p:nvSpPr>
            <p:cNvPr id="79977" name="Line 17"/>
            <p:cNvSpPr>
              <a:spLocks noChangeShapeType="1"/>
            </p:cNvSpPr>
            <p:nvPr/>
          </p:nvSpPr>
          <p:spPr bwMode="auto">
            <a:xfrm>
              <a:off x="3216" y="2246"/>
              <a:ext cx="338" cy="16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78" name="Text Box 18"/>
            <p:cNvSpPr txBox="1">
              <a:spLocks noChangeArrowheads="1"/>
            </p:cNvSpPr>
            <p:nvPr/>
          </p:nvSpPr>
          <p:spPr bwMode="auto">
            <a:xfrm>
              <a:off x="3555" y="2270"/>
              <a:ext cx="9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 b="0">
                  <a:solidFill>
                    <a:srgbClr val="FF0066"/>
                  </a:solidFill>
                </a:rPr>
                <a:t>Central  orbit</a:t>
              </a:r>
            </a:p>
          </p:txBody>
        </p:sp>
      </p:grpSp>
      <p:sp>
        <p:nvSpPr>
          <p:cNvPr id="500755" name="Line 19"/>
          <p:cNvSpPr>
            <a:spLocks noChangeShapeType="1"/>
          </p:cNvSpPr>
          <p:nvPr/>
        </p:nvSpPr>
        <p:spPr bwMode="auto">
          <a:xfrm flipV="1">
            <a:off x="7200900" y="2951163"/>
            <a:ext cx="746125" cy="477837"/>
          </a:xfrm>
          <a:prstGeom prst="line">
            <a:avLst/>
          </a:prstGeom>
          <a:noFill/>
          <a:ln w="9525">
            <a:solidFill>
              <a:srgbClr val="FF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56" name="Text Box 20"/>
          <p:cNvSpPr txBox="1">
            <a:spLocks noChangeArrowheads="1"/>
          </p:cNvSpPr>
          <p:nvPr/>
        </p:nvSpPr>
        <p:spPr bwMode="auto">
          <a:xfrm>
            <a:off x="5689600" y="3276600"/>
            <a:ext cx="154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 b="0">
                <a:solidFill>
                  <a:srgbClr val="FF66CC"/>
                </a:solidFill>
              </a:rPr>
              <a:t>Injection orbit</a:t>
            </a:r>
          </a:p>
        </p:txBody>
      </p:sp>
      <p:sp>
        <p:nvSpPr>
          <p:cNvPr id="500757" name="Line 21"/>
          <p:cNvSpPr>
            <a:spLocks noChangeShapeType="1"/>
          </p:cNvSpPr>
          <p:nvPr/>
        </p:nvSpPr>
        <p:spPr bwMode="auto">
          <a:xfrm>
            <a:off x="4729163" y="2490788"/>
            <a:ext cx="960437" cy="0"/>
          </a:xfrm>
          <a:prstGeom prst="line">
            <a:avLst/>
          </a:prstGeom>
          <a:noFill/>
          <a:ln w="38100">
            <a:solidFill>
              <a:srgbClr val="FF66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58" name="Line 22"/>
          <p:cNvSpPr>
            <a:spLocks noChangeShapeType="1"/>
          </p:cNvSpPr>
          <p:nvPr/>
        </p:nvSpPr>
        <p:spPr bwMode="auto">
          <a:xfrm>
            <a:off x="2417763" y="2490788"/>
            <a:ext cx="2265362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514600" y="1066800"/>
            <a:ext cx="2130425" cy="1768475"/>
            <a:chOff x="1584" y="701"/>
            <a:chExt cx="1342" cy="1114"/>
          </a:xfrm>
        </p:grpSpPr>
        <p:sp>
          <p:nvSpPr>
            <p:cNvPr id="79973" name="Line 25"/>
            <p:cNvSpPr>
              <a:spLocks noChangeShapeType="1"/>
            </p:cNvSpPr>
            <p:nvPr/>
          </p:nvSpPr>
          <p:spPr bwMode="auto">
            <a:xfrm>
              <a:off x="2781" y="1375"/>
              <a:ext cx="145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74" name="Text Box 26"/>
            <p:cNvSpPr txBox="1">
              <a:spLocks noChangeArrowheads="1"/>
            </p:cNvSpPr>
            <p:nvPr/>
          </p:nvSpPr>
          <p:spPr bwMode="auto">
            <a:xfrm>
              <a:off x="1584" y="1248"/>
              <a:ext cx="9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2400">
                  <a:solidFill>
                    <a:srgbClr val="00FF00"/>
                  </a:solidFill>
                </a:rPr>
                <a:t>Pions</a:t>
              </a:r>
              <a:endParaRPr lang="en-US" altLang="zh-CN">
                <a:solidFill>
                  <a:srgbClr val="00FF00"/>
                </a:solidFill>
              </a:endParaRPr>
            </a:p>
          </p:txBody>
        </p:sp>
        <p:graphicFrame>
          <p:nvGraphicFramePr>
            <p:cNvPr id="79975" name="Object 28"/>
            <p:cNvGraphicFramePr>
              <a:graphicFrameLocks noChangeAspect="1"/>
            </p:cNvGraphicFramePr>
            <p:nvPr/>
          </p:nvGraphicFramePr>
          <p:xfrm>
            <a:off x="2491" y="701"/>
            <a:ext cx="318" cy="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959" name="Equation" r:id="rId7" imgW="215806" imgH="228501" progId="Equation.3">
                    <p:embed/>
                  </p:oleObj>
                </mc:Choice>
                <mc:Fallback>
                  <p:oleObj name="Equation" r:id="rId7" imgW="215806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1" y="701"/>
                          <a:ext cx="318" cy="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976" name="Text Box 28"/>
            <p:cNvSpPr txBox="1">
              <a:spLocks noChangeArrowheads="1"/>
            </p:cNvSpPr>
            <p:nvPr/>
          </p:nvSpPr>
          <p:spPr bwMode="auto">
            <a:xfrm>
              <a:off x="1728" y="1584"/>
              <a:ext cx="8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>
                  <a:solidFill>
                    <a:srgbClr val="66FF33"/>
                  </a:solidFill>
                </a:rPr>
                <a:t>p=3.1GeV/c</a:t>
              </a:r>
            </a:p>
          </p:txBody>
        </p:sp>
      </p:grpSp>
      <p:sp>
        <p:nvSpPr>
          <p:cNvPr id="22549" name="Text Box 29"/>
          <p:cNvSpPr txBox="1">
            <a:spLocks noChangeArrowheads="1"/>
          </p:cNvSpPr>
          <p:nvPr/>
        </p:nvSpPr>
        <p:spPr bwMode="auto">
          <a:xfrm>
            <a:off x="533400" y="0"/>
            <a:ext cx="8385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r>
              <a:rPr lang="en-US" altLang="zh-CN" sz="3600" dirty="0" smtClean="0">
                <a:solidFill>
                  <a:srgbClr val="FFFF00"/>
                </a:solidFill>
                <a:latin typeface="+mj-lt"/>
              </a:rPr>
              <a:t>Experimental Technique</a:t>
            </a:r>
          </a:p>
        </p:txBody>
      </p: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4572000" y="2449513"/>
            <a:ext cx="4225925" cy="4214812"/>
            <a:chOff x="2880" y="1543"/>
            <a:chExt cx="2662" cy="2655"/>
          </a:xfrm>
        </p:grpSpPr>
        <p:grpSp>
          <p:nvGrpSpPr>
            <p:cNvPr id="79961" name="Group 31"/>
            <p:cNvGrpSpPr>
              <a:grpSpLocks/>
            </p:cNvGrpSpPr>
            <p:nvPr/>
          </p:nvGrpSpPr>
          <p:grpSpPr bwMode="auto">
            <a:xfrm>
              <a:off x="4176" y="1543"/>
              <a:ext cx="1255" cy="1750"/>
              <a:chOff x="4176" y="1543"/>
              <a:chExt cx="1255" cy="1750"/>
            </a:xfrm>
          </p:grpSpPr>
          <p:sp>
            <p:nvSpPr>
              <p:cNvPr id="79971" name="Arc 32"/>
              <p:cNvSpPr>
                <a:spLocks/>
              </p:cNvSpPr>
              <p:nvPr/>
            </p:nvSpPr>
            <p:spPr bwMode="auto">
              <a:xfrm rot="-440998">
                <a:off x="4321" y="1543"/>
                <a:ext cx="1110" cy="1507"/>
              </a:xfrm>
              <a:custGeom>
                <a:avLst/>
                <a:gdLst>
                  <a:gd name="T0" fmla="*/ 0 w 19202"/>
                  <a:gd name="T1" fmla="*/ 0 h 20486"/>
                  <a:gd name="T2" fmla="*/ 0 w 19202"/>
                  <a:gd name="T3" fmla="*/ 0 h 20486"/>
                  <a:gd name="T4" fmla="*/ 0 w 19202"/>
                  <a:gd name="T5" fmla="*/ 0 h 20486"/>
                  <a:gd name="T6" fmla="*/ 0 60000 65536"/>
                  <a:gd name="T7" fmla="*/ 0 60000 65536"/>
                  <a:gd name="T8" fmla="*/ 0 60000 65536"/>
                  <a:gd name="T9" fmla="*/ 0 w 19202"/>
                  <a:gd name="T10" fmla="*/ 0 h 20486"/>
                  <a:gd name="T11" fmla="*/ 19202 w 19202"/>
                  <a:gd name="T12" fmla="*/ 20486 h 204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2" h="20486" fill="none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</a:path>
                  <a:path w="19202" h="20486" stroke="0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  <a:lnTo>
                      <a:pt x="0" y="20486"/>
                    </a:lnTo>
                    <a:lnTo>
                      <a:pt x="6847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972" name="Arc 33"/>
              <p:cNvSpPr>
                <a:spLocks/>
              </p:cNvSpPr>
              <p:nvPr/>
            </p:nvSpPr>
            <p:spPr bwMode="auto">
              <a:xfrm rot="-299128">
                <a:off x="4176" y="1824"/>
                <a:ext cx="1033" cy="1469"/>
              </a:xfrm>
              <a:custGeom>
                <a:avLst/>
                <a:gdLst>
                  <a:gd name="T0" fmla="*/ 0 w 17863"/>
                  <a:gd name="T1" fmla="*/ 0 h 19967"/>
                  <a:gd name="T2" fmla="*/ 0 w 17863"/>
                  <a:gd name="T3" fmla="*/ 0 h 19967"/>
                  <a:gd name="T4" fmla="*/ 0 w 17863"/>
                  <a:gd name="T5" fmla="*/ 0 h 19967"/>
                  <a:gd name="T6" fmla="*/ 0 60000 65536"/>
                  <a:gd name="T7" fmla="*/ 0 60000 65536"/>
                  <a:gd name="T8" fmla="*/ 0 60000 65536"/>
                  <a:gd name="T9" fmla="*/ 0 w 17863"/>
                  <a:gd name="T10" fmla="*/ 0 h 19967"/>
                  <a:gd name="T11" fmla="*/ 17863 w 17863"/>
                  <a:gd name="T12" fmla="*/ 19967 h 199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63" h="19967" fill="none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</a:path>
                  <a:path w="17863" h="19967" stroke="0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  <a:lnTo>
                      <a:pt x="0" y="19967"/>
                    </a:lnTo>
                    <a:lnTo>
                      <a:pt x="8238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9962" name="Group 34"/>
            <p:cNvGrpSpPr>
              <a:grpSpLocks/>
            </p:cNvGrpSpPr>
            <p:nvPr/>
          </p:nvGrpSpPr>
          <p:grpSpPr bwMode="auto">
            <a:xfrm rot="5400000">
              <a:off x="4039" y="2585"/>
              <a:ext cx="1255" cy="1750"/>
              <a:chOff x="4176" y="1543"/>
              <a:chExt cx="1255" cy="1750"/>
            </a:xfrm>
          </p:grpSpPr>
          <p:sp>
            <p:nvSpPr>
              <p:cNvPr id="79969" name="Arc 35"/>
              <p:cNvSpPr>
                <a:spLocks/>
              </p:cNvSpPr>
              <p:nvPr/>
            </p:nvSpPr>
            <p:spPr bwMode="auto">
              <a:xfrm rot="-440998">
                <a:off x="4321" y="1543"/>
                <a:ext cx="1110" cy="1507"/>
              </a:xfrm>
              <a:custGeom>
                <a:avLst/>
                <a:gdLst>
                  <a:gd name="T0" fmla="*/ 0 w 19202"/>
                  <a:gd name="T1" fmla="*/ 0 h 20486"/>
                  <a:gd name="T2" fmla="*/ 0 w 19202"/>
                  <a:gd name="T3" fmla="*/ 0 h 20486"/>
                  <a:gd name="T4" fmla="*/ 0 w 19202"/>
                  <a:gd name="T5" fmla="*/ 0 h 20486"/>
                  <a:gd name="T6" fmla="*/ 0 60000 65536"/>
                  <a:gd name="T7" fmla="*/ 0 60000 65536"/>
                  <a:gd name="T8" fmla="*/ 0 60000 65536"/>
                  <a:gd name="T9" fmla="*/ 0 w 19202"/>
                  <a:gd name="T10" fmla="*/ 0 h 20486"/>
                  <a:gd name="T11" fmla="*/ 19202 w 19202"/>
                  <a:gd name="T12" fmla="*/ 20486 h 204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2" h="20486" fill="none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</a:path>
                  <a:path w="19202" h="20486" stroke="0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  <a:lnTo>
                      <a:pt x="0" y="20486"/>
                    </a:lnTo>
                    <a:lnTo>
                      <a:pt x="6847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  <p:sp>
            <p:nvSpPr>
              <p:cNvPr id="79970" name="Arc 36"/>
              <p:cNvSpPr>
                <a:spLocks/>
              </p:cNvSpPr>
              <p:nvPr/>
            </p:nvSpPr>
            <p:spPr bwMode="auto">
              <a:xfrm rot="-299128">
                <a:off x="4176" y="1824"/>
                <a:ext cx="1033" cy="1469"/>
              </a:xfrm>
              <a:custGeom>
                <a:avLst/>
                <a:gdLst>
                  <a:gd name="T0" fmla="*/ 0 w 17863"/>
                  <a:gd name="T1" fmla="*/ 0 h 19967"/>
                  <a:gd name="T2" fmla="*/ 0 w 17863"/>
                  <a:gd name="T3" fmla="*/ 0 h 19967"/>
                  <a:gd name="T4" fmla="*/ 0 w 17863"/>
                  <a:gd name="T5" fmla="*/ 0 h 19967"/>
                  <a:gd name="T6" fmla="*/ 0 60000 65536"/>
                  <a:gd name="T7" fmla="*/ 0 60000 65536"/>
                  <a:gd name="T8" fmla="*/ 0 60000 65536"/>
                  <a:gd name="T9" fmla="*/ 0 w 17863"/>
                  <a:gd name="T10" fmla="*/ 0 h 19967"/>
                  <a:gd name="T11" fmla="*/ 17863 w 17863"/>
                  <a:gd name="T12" fmla="*/ 19967 h 199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63" h="19967" fill="none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</a:path>
                  <a:path w="17863" h="19967" stroke="0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  <a:lnTo>
                      <a:pt x="0" y="19967"/>
                    </a:lnTo>
                    <a:lnTo>
                      <a:pt x="8238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79963" name="Group 37"/>
            <p:cNvGrpSpPr>
              <a:grpSpLocks/>
            </p:cNvGrpSpPr>
            <p:nvPr/>
          </p:nvGrpSpPr>
          <p:grpSpPr bwMode="auto">
            <a:xfrm rot="10800000">
              <a:off x="3024" y="2448"/>
              <a:ext cx="1255" cy="1750"/>
              <a:chOff x="4176" y="1543"/>
              <a:chExt cx="1255" cy="1750"/>
            </a:xfrm>
          </p:grpSpPr>
          <p:sp>
            <p:nvSpPr>
              <p:cNvPr id="79967" name="Arc 38"/>
              <p:cNvSpPr>
                <a:spLocks/>
              </p:cNvSpPr>
              <p:nvPr/>
            </p:nvSpPr>
            <p:spPr bwMode="auto">
              <a:xfrm rot="-440998">
                <a:off x="4321" y="1543"/>
                <a:ext cx="1110" cy="1507"/>
              </a:xfrm>
              <a:custGeom>
                <a:avLst/>
                <a:gdLst>
                  <a:gd name="T0" fmla="*/ 0 w 19202"/>
                  <a:gd name="T1" fmla="*/ 0 h 20486"/>
                  <a:gd name="T2" fmla="*/ 0 w 19202"/>
                  <a:gd name="T3" fmla="*/ 0 h 20486"/>
                  <a:gd name="T4" fmla="*/ 0 w 19202"/>
                  <a:gd name="T5" fmla="*/ 0 h 20486"/>
                  <a:gd name="T6" fmla="*/ 0 60000 65536"/>
                  <a:gd name="T7" fmla="*/ 0 60000 65536"/>
                  <a:gd name="T8" fmla="*/ 0 60000 65536"/>
                  <a:gd name="T9" fmla="*/ 0 w 19202"/>
                  <a:gd name="T10" fmla="*/ 0 h 20486"/>
                  <a:gd name="T11" fmla="*/ 19202 w 19202"/>
                  <a:gd name="T12" fmla="*/ 20486 h 204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2" h="20486" fill="none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</a:path>
                  <a:path w="19202" h="20486" stroke="0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  <a:lnTo>
                      <a:pt x="0" y="20486"/>
                    </a:lnTo>
                    <a:lnTo>
                      <a:pt x="6847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79968" name="Arc 39"/>
              <p:cNvSpPr>
                <a:spLocks/>
              </p:cNvSpPr>
              <p:nvPr/>
            </p:nvSpPr>
            <p:spPr bwMode="auto">
              <a:xfrm rot="-299128">
                <a:off x="4176" y="1824"/>
                <a:ext cx="1033" cy="1469"/>
              </a:xfrm>
              <a:custGeom>
                <a:avLst/>
                <a:gdLst>
                  <a:gd name="T0" fmla="*/ 0 w 17863"/>
                  <a:gd name="T1" fmla="*/ 0 h 19967"/>
                  <a:gd name="T2" fmla="*/ 0 w 17863"/>
                  <a:gd name="T3" fmla="*/ 0 h 19967"/>
                  <a:gd name="T4" fmla="*/ 0 w 17863"/>
                  <a:gd name="T5" fmla="*/ 0 h 19967"/>
                  <a:gd name="T6" fmla="*/ 0 60000 65536"/>
                  <a:gd name="T7" fmla="*/ 0 60000 65536"/>
                  <a:gd name="T8" fmla="*/ 0 60000 65536"/>
                  <a:gd name="T9" fmla="*/ 0 w 17863"/>
                  <a:gd name="T10" fmla="*/ 0 h 19967"/>
                  <a:gd name="T11" fmla="*/ 17863 w 17863"/>
                  <a:gd name="T12" fmla="*/ 19967 h 199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63" h="19967" fill="none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</a:path>
                  <a:path w="17863" h="19967" stroke="0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  <a:lnTo>
                      <a:pt x="0" y="19967"/>
                    </a:lnTo>
                    <a:lnTo>
                      <a:pt x="8238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79964" name="Group 40"/>
            <p:cNvGrpSpPr>
              <a:grpSpLocks/>
            </p:cNvGrpSpPr>
            <p:nvPr/>
          </p:nvGrpSpPr>
          <p:grpSpPr bwMode="auto">
            <a:xfrm rot="-5652832">
              <a:off x="3127" y="1433"/>
              <a:ext cx="1255" cy="1750"/>
              <a:chOff x="4176" y="1543"/>
              <a:chExt cx="1255" cy="1750"/>
            </a:xfrm>
          </p:grpSpPr>
          <p:sp>
            <p:nvSpPr>
              <p:cNvPr id="79965" name="Arc 41"/>
              <p:cNvSpPr>
                <a:spLocks/>
              </p:cNvSpPr>
              <p:nvPr/>
            </p:nvSpPr>
            <p:spPr bwMode="auto">
              <a:xfrm rot="-440998">
                <a:off x="4321" y="1543"/>
                <a:ext cx="1110" cy="1507"/>
              </a:xfrm>
              <a:custGeom>
                <a:avLst/>
                <a:gdLst>
                  <a:gd name="T0" fmla="*/ 0 w 19202"/>
                  <a:gd name="T1" fmla="*/ 0 h 20486"/>
                  <a:gd name="T2" fmla="*/ 0 w 19202"/>
                  <a:gd name="T3" fmla="*/ 0 h 20486"/>
                  <a:gd name="T4" fmla="*/ 0 w 19202"/>
                  <a:gd name="T5" fmla="*/ 0 h 20486"/>
                  <a:gd name="T6" fmla="*/ 0 60000 65536"/>
                  <a:gd name="T7" fmla="*/ 0 60000 65536"/>
                  <a:gd name="T8" fmla="*/ 0 60000 65536"/>
                  <a:gd name="T9" fmla="*/ 0 w 19202"/>
                  <a:gd name="T10" fmla="*/ 0 h 20486"/>
                  <a:gd name="T11" fmla="*/ 19202 w 19202"/>
                  <a:gd name="T12" fmla="*/ 20486 h 204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2" h="20486" fill="none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</a:path>
                  <a:path w="19202" h="20486" stroke="0" extrusionOk="0">
                    <a:moveTo>
                      <a:pt x="6847" y="0"/>
                    </a:moveTo>
                    <a:cubicBezTo>
                      <a:pt x="12189" y="1785"/>
                      <a:pt x="16622" y="5587"/>
                      <a:pt x="19202" y="10594"/>
                    </a:cubicBezTo>
                    <a:lnTo>
                      <a:pt x="0" y="20486"/>
                    </a:lnTo>
                    <a:lnTo>
                      <a:pt x="6847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79966" name="Arc 42"/>
              <p:cNvSpPr>
                <a:spLocks/>
              </p:cNvSpPr>
              <p:nvPr/>
            </p:nvSpPr>
            <p:spPr bwMode="auto">
              <a:xfrm rot="-299128">
                <a:off x="4176" y="1824"/>
                <a:ext cx="1033" cy="1469"/>
              </a:xfrm>
              <a:custGeom>
                <a:avLst/>
                <a:gdLst>
                  <a:gd name="T0" fmla="*/ 0 w 17863"/>
                  <a:gd name="T1" fmla="*/ 0 h 19967"/>
                  <a:gd name="T2" fmla="*/ 0 w 17863"/>
                  <a:gd name="T3" fmla="*/ 0 h 19967"/>
                  <a:gd name="T4" fmla="*/ 0 w 17863"/>
                  <a:gd name="T5" fmla="*/ 0 h 19967"/>
                  <a:gd name="T6" fmla="*/ 0 60000 65536"/>
                  <a:gd name="T7" fmla="*/ 0 60000 65536"/>
                  <a:gd name="T8" fmla="*/ 0 60000 65536"/>
                  <a:gd name="T9" fmla="*/ 0 w 17863"/>
                  <a:gd name="T10" fmla="*/ 0 h 19967"/>
                  <a:gd name="T11" fmla="*/ 17863 w 17863"/>
                  <a:gd name="T12" fmla="*/ 19967 h 199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63" h="19967" fill="none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</a:path>
                  <a:path w="17863" h="19967" stroke="0" extrusionOk="0">
                    <a:moveTo>
                      <a:pt x="8238" y="0"/>
                    </a:moveTo>
                    <a:cubicBezTo>
                      <a:pt x="12142" y="1610"/>
                      <a:pt x="15488" y="4330"/>
                      <a:pt x="17862" y="7823"/>
                    </a:cubicBezTo>
                    <a:lnTo>
                      <a:pt x="0" y="19967"/>
                    </a:lnTo>
                    <a:lnTo>
                      <a:pt x="8238" y="0"/>
                    </a:lnTo>
                    <a:close/>
                  </a:path>
                </a:pathLst>
              </a:custGeom>
              <a:noFill/>
              <a:ln w="28575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79895" name="AutoShape 43"/>
          <p:cNvSpPr>
            <a:spLocks noChangeArrowheads="1"/>
          </p:cNvSpPr>
          <p:nvPr/>
        </p:nvSpPr>
        <p:spPr bwMode="auto">
          <a:xfrm>
            <a:off x="7162800" y="2590800"/>
            <a:ext cx="230188" cy="230188"/>
          </a:xfrm>
          <a:prstGeom prst="flowChartSummingJunction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CC"/>
              </a:solidFill>
            </a:endParaRPr>
          </a:p>
        </p:txBody>
      </p:sp>
      <p:graphicFrame>
        <p:nvGraphicFramePr>
          <p:cNvPr id="79896" name="Object 45"/>
          <p:cNvGraphicFramePr>
            <a:graphicFrameLocks noChangeAspect="1"/>
          </p:cNvGraphicFramePr>
          <p:nvPr/>
        </p:nvGraphicFramePr>
        <p:xfrm>
          <a:off x="6934200" y="2667000"/>
          <a:ext cx="261938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960" name="Equation" r:id="rId9" imgW="139639" imgH="203112" progId="Equation.3">
                  <p:embed/>
                </p:oleObj>
              </mc:Choice>
              <mc:Fallback>
                <p:oleObj name="Equation" r:id="rId9" imgW="13963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667000"/>
                        <a:ext cx="261938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0781" name="Text Box 45"/>
          <p:cNvSpPr txBox="1">
            <a:spLocks noChangeArrowheads="1"/>
          </p:cNvSpPr>
          <p:nvPr/>
        </p:nvSpPr>
        <p:spPr bwMode="auto">
          <a:xfrm>
            <a:off x="117475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zh-CN" b="0">
                <a:solidFill>
                  <a:schemeClr val="tx1"/>
                </a:solidFill>
              </a:rPr>
              <a:t> </a:t>
            </a:r>
            <a:r>
              <a:rPr lang="en-US" altLang="zh-CN">
                <a:solidFill>
                  <a:srgbClr val="FF85FF"/>
                </a:solidFill>
              </a:rPr>
              <a:t>Muon polarization</a:t>
            </a:r>
            <a:endParaRPr lang="el-GR" altLang="zh-CN" b="0">
              <a:solidFill>
                <a:srgbClr val="99FF66"/>
              </a:solidFill>
            </a:endParaRPr>
          </a:p>
        </p:txBody>
      </p: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4953000" y="4419600"/>
            <a:ext cx="2044700" cy="1295400"/>
            <a:chOff x="3120" y="2784"/>
            <a:chExt cx="1288" cy="816"/>
          </a:xfrm>
        </p:grpSpPr>
        <p:sp>
          <p:nvSpPr>
            <p:cNvPr id="79957" name="Line 47"/>
            <p:cNvSpPr>
              <a:spLocks noChangeShapeType="1"/>
            </p:cNvSpPr>
            <p:nvPr/>
          </p:nvSpPr>
          <p:spPr bwMode="auto">
            <a:xfrm flipH="1">
              <a:off x="3168" y="2784"/>
              <a:ext cx="1008" cy="672"/>
            </a:xfrm>
            <a:prstGeom prst="line">
              <a:avLst/>
            </a:prstGeom>
            <a:noFill/>
            <a:ln w="57150">
              <a:solidFill>
                <a:srgbClr val="FF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58" name="Text Box 48"/>
            <p:cNvSpPr txBox="1">
              <a:spLocks noChangeArrowheads="1"/>
            </p:cNvSpPr>
            <p:nvPr/>
          </p:nvSpPr>
          <p:spPr bwMode="auto">
            <a:xfrm>
              <a:off x="3552" y="3120"/>
              <a:ext cx="8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 b="0">
                  <a:solidFill>
                    <a:srgbClr val="FFFFFF"/>
                  </a:solidFill>
                </a:rPr>
                <a:t>R=711.2cm</a:t>
              </a:r>
            </a:p>
          </p:txBody>
        </p:sp>
        <p:sp>
          <p:nvSpPr>
            <p:cNvPr id="79959" name="Line 49"/>
            <p:cNvSpPr>
              <a:spLocks noChangeShapeType="1"/>
            </p:cNvSpPr>
            <p:nvPr/>
          </p:nvSpPr>
          <p:spPr bwMode="auto">
            <a:xfrm flipH="1">
              <a:off x="3120" y="3504"/>
              <a:ext cx="144" cy="96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60" name="Text Box 50"/>
            <p:cNvSpPr txBox="1">
              <a:spLocks noChangeArrowheads="1"/>
            </p:cNvSpPr>
            <p:nvPr/>
          </p:nvSpPr>
          <p:spPr bwMode="auto">
            <a:xfrm>
              <a:off x="3264" y="3360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 b="0">
                  <a:solidFill>
                    <a:srgbClr val="FFFFFF"/>
                  </a:solidFill>
                </a:rPr>
                <a:t>d=9cm</a:t>
              </a:r>
              <a:endParaRPr lang="el-GR" altLang="zh-CN"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79899" name="Text Box 51"/>
          <p:cNvSpPr txBox="1">
            <a:spLocks noChangeArrowheads="1"/>
          </p:cNvSpPr>
          <p:nvPr/>
        </p:nvSpPr>
        <p:spPr bwMode="auto">
          <a:xfrm>
            <a:off x="6629400" y="2895600"/>
            <a:ext cx="839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600">
                <a:solidFill>
                  <a:srgbClr val="FF9933"/>
                </a:solidFill>
              </a:rPr>
              <a:t>(1.45T)</a:t>
            </a:r>
          </a:p>
        </p:txBody>
      </p:sp>
      <p:grpSp>
        <p:nvGrpSpPr>
          <p:cNvPr id="11" name="Group 52"/>
          <p:cNvGrpSpPr>
            <a:grpSpLocks/>
          </p:cNvGrpSpPr>
          <p:nvPr/>
        </p:nvGrpSpPr>
        <p:grpSpPr bwMode="auto">
          <a:xfrm>
            <a:off x="3124200" y="5486400"/>
            <a:ext cx="2943225" cy="1068388"/>
            <a:chOff x="1946" y="3455"/>
            <a:chExt cx="1854" cy="673"/>
          </a:xfrm>
        </p:grpSpPr>
        <p:sp>
          <p:nvSpPr>
            <p:cNvPr id="79953" name="Line 53"/>
            <p:cNvSpPr>
              <a:spLocks noChangeShapeType="1"/>
            </p:cNvSpPr>
            <p:nvPr/>
          </p:nvSpPr>
          <p:spPr bwMode="auto">
            <a:xfrm flipV="1">
              <a:off x="2945" y="3808"/>
              <a:ext cx="295" cy="144"/>
            </a:xfrm>
            <a:prstGeom prst="line">
              <a:avLst/>
            </a:prstGeom>
            <a:noFill/>
            <a:ln w="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54" name="Text Box 54"/>
            <p:cNvSpPr txBox="1">
              <a:spLocks noChangeArrowheads="1"/>
            </p:cNvSpPr>
            <p:nvPr/>
          </p:nvSpPr>
          <p:spPr bwMode="auto">
            <a:xfrm>
              <a:off x="1946" y="3897"/>
              <a:ext cx="15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sz="1800">
                  <a:solidFill>
                    <a:srgbClr val="99FF66"/>
                  </a:solidFill>
                </a:rPr>
                <a:t>Electric Quadrupoles</a:t>
              </a:r>
            </a:p>
          </p:txBody>
        </p:sp>
        <p:sp>
          <p:nvSpPr>
            <p:cNvPr id="79955" name="Line 55"/>
            <p:cNvSpPr>
              <a:spLocks noChangeShapeType="1"/>
            </p:cNvSpPr>
            <p:nvPr/>
          </p:nvSpPr>
          <p:spPr bwMode="auto">
            <a:xfrm flipV="1">
              <a:off x="3485" y="3776"/>
              <a:ext cx="164" cy="217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9956" name="Object 57"/>
            <p:cNvGraphicFramePr>
              <a:graphicFrameLocks noChangeAspect="1"/>
            </p:cNvGraphicFramePr>
            <p:nvPr/>
          </p:nvGraphicFramePr>
          <p:xfrm>
            <a:off x="3631" y="3455"/>
            <a:ext cx="169" cy="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961" name="Equation" r:id="rId11" imgW="203112" imgH="444307" progId="Equation.3">
                    <p:embed/>
                  </p:oleObj>
                </mc:Choice>
                <mc:Fallback>
                  <p:oleObj name="Equation" r:id="rId11" imgW="203112" imgH="44430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1" y="3455"/>
                          <a:ext cx="169" cy="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00793" name="Picture 5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5486400"/>
            <a:ext cx="362585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58"/>
          <p:cNvGrpSpPr>
            <a:grpSpLocks/>
          </p:cNvGrpSpPr>
          <p:nvPr/>
        </p:nvGrpSpPr>
        <p:grpSpPr bwMode="auto">
          <a:xfrm>
            <a:off x="4953000" y="2819400"/>
            <a:ext cx="3505200" cy="3514725"/>
            <a:chOff x="3120" y="1776"/>
            <a:chExt cx="2208" cy="2214"/>
          </a:xfrm>
        </p:grpSpPr>
        <p:sp>
          <p:nvSpPr>
            <p:cNvPr id="79929" name="Rectangle 59"/>
            <p:cNvSpPr>
              <a:spLocks noChangeArrowheads="1"/>
            </p:cNvSpPr>
            <p:nvPr/>
          </p:nvSpPr>
          <p:spPr bwMode="auto">
            <a:xfrm>
              <a:off x="3120" y="278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0" name="Rectangle 60"/>
            <p:cNvSpPr>
              <a:spLocks noChangeArrowheads="1"/>
            </p:cNvSpPr>
            <p:nvPr/>
          </p:nvSpPr>
          <p:spPr bwMode="auto">
            <a:xfrm>
              <a:off x="4128" y="1776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1" name="Rectangle 61"/>
            <p:cNvSpPr>
              <a:spLocks noChangeArrowheads="1"/>
            </p:cNvSpPr>
            <p:nvPr/>
          </p:nvSpPr>
          <p:spPr bwMode="auto">
            <a:xfrm>
              <a:off x="5184" y="2832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2" name="Rectangle 62"/>
            <p:cNvSpPr>
              <a:spLocks noChangeArrowheads="1"/>
            </p:cNvSpPr>
            <p:nvPr/>
          </p:nvSpPr>
          <p:spPr bwMode="auto">
            <a:xfrm>
              <a:off x="5136" y="254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3" name="Rectangle 63"/>
            <p:cNvSpPr>
              <a:spLocks noChangeArrowheads="1"/>
            </p:cNvSpPr>
            <p:nvPr/>
          </p:nvSpPr>
          <p:spPr bwMode="auto">
            <a:xfrm>
              <a:off x="4704" y="3707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4" name="Rectangle 64"/>
            <p:cNvSpPr>
              <a:spLocks noChangeArrowheads="1"/>
            </p:cNvSpPr>
            <p:nvPr/>
          </p:nvSpPr>
          <p:spPr bwMode="auto">
            <a:xfrm>
              <a:off x="5149" y="3088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5" name="Rectangle 65"/>
            <p:cNvSpPr>
              <a:spLocks noChangeArrowheads="1"/>
            </p:cNvSpPr>
            <p:nvPr/>
          </p:nvSpPr>
          <p:spPr bwMode="auto">
            <a:xfrm>
              <a:off x="4848" y="206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6" name="Rectangle 66"/>
            <p:cNvSpPr>
              <a:spLocks noChangeArrowheads="1"/>
            </p:cNvSpPr>
            <p:nvPr/>
          </p:nvSpPr>
          <p:spPr bwMode="auto">
            <a:xfrm>
              <a:off x="3273" y="2342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7" name="Rectangle 67"/>
            <p:cNvSpPr>
              <a:spLocks noChangeArrowheads="1"/>
            </p:cNvSpPr>
            <p:nvPr/>
          </p:nvSpPr>
          <p:spPr bwMode="auto">
            <a:xfrm>
              <a:off x="3168" y="254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8" name="Rectangle 68"/>
            <p:cNvSpPr>
              <a:spLocks noChangeArrowheads="1"/>
            </p:cNvSpPr>
            <p:nvPr/>
          </p:nvSpPr>
          <p:spPr bwMode="auto">
            <a:xfrm>
              <a:off x="3408" y="2112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39" name="Rectangle 69"/>
            <p:cNvSpPr>
              <a:spLocks noChangeArrowheads="1"/>
            </p:cNvSpPr>
            <p:nvPr/>
          </p:nvSpPr>
          <p:spPr bwMode="auto">
            <a:xfrm>
              <a:off x="3620" y="196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0" name="Rectangle 70"/>
            <p:cNvSpPr>
              <a:spLocks noChangeArrowheads="1"/>
            </p:cNvSpPr>
            <p:nvPr/>
          </p:nvSpPr>
          <p:spPr bwMode="auto">
            <a:xfrm>
              <a:off x="3849" y="1819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1" name="Rectangle 71"/>
            <p:cNvSpPr>
              <a:spLocks noChangeArrowheads="1"/>
            </p:cNvSpPr>
            <p:nvPr/>
          </p:nvSpPr>
          <p:spPr bwMode="auto">
            <a:xfrm>
              <a:off x="4368" y="182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2" name="Rectangle 72"/>
            <p:cNvSpPr>
              <a:spLocks noChangeArrowheads="1"/>
            </p:cNvSpPr>
            <p:nvPr/>
          </p:nvSpPr>
          <p:spPr bwMode="auto">
            <a:xfrm>
              <a:off x="4608" y="1920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3" name="Rectangle 73"/>
            <p:cNvSpPr>
              <a:spLocks noChangeArrowheads="1"/>
            </p:cNvSpPr>
            <p:nvPr/>
          </p:nvSpPr>
          <p:spPr bwMode="auto">
            <a:xfrm>
              <a:off x="5003" y="2265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4" name="Rectangle 74"/>
            <p:cNvSpPr>
              <a:spLocks noChangeArrowheads="1"/>
            </p:cNvSpPr>
            <p:nvPr/>
          </p:nvSpPr>
          <p:spPr bwMode="auto">
            <a:xfrm>
              <a:off x="5037" y="3327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5" name="Rectangle 75"/>
            <p:cNvSpPr>
              <a:spLocks noChangeArrowheads="1"/>
            </p:cNvSpPr>
            <p:nvPr/>
          </p:nvSpPr>
          <p:spPr bwMode="auto">
            <a:xfrm>
              <a:off x="4885" y="3529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6" name="Rectangle 76"/>
            <p:cNvSpPr>
              <a:spLocks noChangeArrowheads="1"/>
            </p:cNvSpPr>
            <p:nvPr/>
          </p:nvSpPr>
          <p:spPr bwMode="auto">
            <a:xfrm>
              <a:off x="4450" y="3794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7" name="Rectangle 77"/>
            <p:cNvSpPr>
              <a:spLocks noChangeArrowheads="1"/>
            </p:cNvSpPr>
            <p:nvPr/>
          </p:nvSpPr>
          <p:spPr bwMode="auto">
            <a:xfrm>
              <a:off x="4147" y="3846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8" name="Rectangle 78"/>
            <p:cNvSpPr>
              <a:spLocks noChangeArrowheads="1"/>
            </p:cNvSpPr>
            <p:nvPr/>
          </p:nvSpPr>
          <p:spPr bwMode="auto">
            <a:xfrm>
              <a:off x="3870" y="3783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49" name="Rectangle 79"/>
            <p:cNvSpPr>
              <a:spLocks noChangeArrowheads="1"/>
            </p:cNvSpPr>
            <p:nvPr/>
          </p:nvSpPr>
          <p:spPr bwMode="auto">
            <a:xfrm>
              <a:off x="3648" y="3648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50" name="Rectangle 80"/>
            <p:cNvSpPr>
              <a:spLocks noChangeArrowheads="1"/>
            </p:cNvSpPr>
            <p:nvPr/>
          </p:nvSpPr>
          <p:spPr bwMode="auto">
            <a:xfrm>
              <a:off x="3430" y="3447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51" name="Rectangle 81"/>
            <p:cNvSpPr>
              <a:spLocks noChangeArrowheads="1"/>
            </p:cNvSpPr>
            <p:nvPr/>
          </p:nvSpPr>
          <p:spPr bwMode="auto">
            <a:xfrm>
              <a:off x="3242" y="3236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52" name="Rectangle 82"/>
            <p:cNvSpPr>
              <a:spLocks noChangeArrowheads="1"/>
            </p:cNvSpPr>
            <p:nvPr/>
          </p:nvSpPr>
          <p:spPr bwMode="auto">
            <a:xfrm>
              <a:off x="3133" y="3001"/>
              <a:ext cx="144" cy="144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</p:grpSp>
      <p:sp>
        <p:nvSpPr>
          <p:cNvPr id="500820" name="Text Box 84"/>
          <p:cNvSpPr txBox="1">
            <a:spLocks noChangeArrowheads="1"/>
          </p:cNvSpPr>
          <p:nvPr/>
        </p:nvSpPr>
        <p:spPr bwMode="auto">
          <a:xfrm>
            <a:off x="7086600" y="974725"/>
            <a:ext cx="1905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x</a:t>
            </a:r>
            <a:r>
              <a:rPr lang="en-US" baseline="-25000">
                <a:solidFill>
                  <a:schemeClr val="tx1"/>
                </a:solidFill>
              </a:rPr>
              <a:t>c</a:t>
            </a:r>
            <a:r>
              <a:rPr lang="en-US">
                <a:solidFill>
                  <a:schemeClr val="tx1"/>
                </a:solidFill>
              </a:rPr>
              <a:t> ≈ 77 mm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  <a:latin typeface="Symbol" charset="0"/>
              </a:rPr>
              <a:t>b</a:t>
            </a:r>
            <a:r>
              <a:rPr lang="en-US">
                <a:solidFill>
                  <a:schemeClr val="tx1"/>
                </a:solidFill>
              </a:rPr>
              <a:t> ≈ 10 mrad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  <a:latin typeface="cmmi8" charset="0"/>
              </a:rPr>
              <a:t>B</a:t>
            </a:r>
            <a:r>
              <a:rPr lang="en-US">
                <a:solidFill>
                  <a:schemeClr val="tx1"/>
                </a:solidFill>
              </a:rPr>
              <a:t>·</a:t>
            </a:r>
            <a:r>
              <a:rPr lang="en-US">
                <a:solidFill>
                  <a:schemeClr val="tx1"/>
                </a:solidFill>
                <a:latin typeface="cmmi8" charset="0"/>
              </a:rPr>
              <a:t>dl</a:t>
            </a:r>
            <a:r>
              <a:rPr lang="en-US">
                <a:solidFill>
                  <a:schemeClr val="tx1"/>
                </a:solidFill>
              </a:rPr>
              <a:t> ≈ 0.1 Tm</a:t>
            </a:r>
          </a:p>
        </p:txBody>
      </p:sp>
      <p:grpSp>
        <p:nvGrpSpPr>
          <p:cNvPr id="13" name="Group 85"/>
          <p:cNvGrpSpPr>
            <a:grpSpLocks/>
          </p:cNvGrpSpPr>
          <p:nvPr/>
        </p:nvGrpSpPr>
        <p:grpSpPr bwMode="auto">
          <a:xfrm>
            <a:off x="8229600" y="4419600"/>
            <a:ext cx="838200" cy="2347913"/>
            <a:chOff x="5184" y="2784"/>
            <a:chExt cx="528" cy="1479"/>
          </a:xfrm>
        </p:grpSpPr>
        <p:grpSp>
          <p:nvGrpSpPr>
            <p:cNvPr id="79921" name="Group 86"/>
            <p:cNvGrpSpPr>
              <a:grpSpLocks/>
            </p:cNvGrpSpPr>
            <p:nvPr/>
          </p:nvGrpSpPr>
          <p:grpSpPr bwMode="auto">
            <a:xfrm>
              <a:off x="5364" y="2784"/>
              <a:ext cx="348" cy="1479"/>
              <a:chOff x="5364" y="2784"/>
              <a:chExt cx="348" cy="1479"/>
            </a:xfrm>
          </p:grpSpPr>
          <p:sp>
            <p:nvSpPr>
              <p:cNvPr id="79924" name="Line 87"/>
              <p:cNvSpPr>
                <a:spLocks noChangeShapeType="1"/>
              </p:cNvSpPr>
              <p:nvPr/>
            </p:nvSpPr>
            <p:spPr bwMode="auto">
              <a:xfrm flipH="1">
                <a:off x="5376" y="2784"/>
                <a:ext cx="96" cy="1296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9925" name="Line 88"/>
              <p:cNvSpPr>
                <a:spLocks noChangeShapeType="1"/>
              </p:cNvSpPr>
              <p:nvPr/>
            </p:nvSpPr>
            <p:spPr bwMode="auto">
              <a:xfrm>
                <a:off x="5472" y="2800"/>
                <a:ext cx="144" cy="12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9926" name="Line 89"/>
              <p:cNvSpPr>
                <a:spLocks noChangeShapeType="1"/>
              </p:cNvSpPr>
              <p:nvPr/>
            </p:nvSpPr>
            <p:spPr bwMode="auto">
              <a:xfrm flipV="1">
                <a:off x="5364" y="4062"/>
                <a:ext cx="252" cy="12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9927" name="Text Box 90"/>
              <p:cNvSpPr txBox="1">
                <a:spLocks noChangeArrowheads="1"/>
              </p:cNvSpPr>
              <p:nvPr/>
            </p:nvSpPr>
            <p:spPr bwMode="auto">
              <a:xfrm>
                <a:off x="5376" y="4032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>
                    <a:solidFill>
                      <a:srgbClr val="FFFF00"/>
                    </a:solidFill>
                  </a:rPr>
                  <a:t>x</a:t>
                </a:r>
                <a:r>
                  <a:rPr lang="en-US" sz="1800" baseline="-25000">
                    <a:solidFill>
                      <a:srgbClr val="FFFF00"/>
                    </a:solidFill>
                  </a:rPr>
                  <a:t>c</a:t>
                </a:r>
              </a:p>
            </p:txBody>
          </p:sp>
          <p:sp>
            <p:nvSpPr>
              <p:cNvPr id="79928" name="Text Box 91"/>
              <p:cNvSpPr txBox="1">
                <a:spLocks noChangeArrowheads="1"/>
              </p:cNvSpPr>
              <p:nvPr/>
            </p:nvSpPr>
            <p:spPr bwMode="auto">
              <a:xfrm>
                <a:off x="5568" y="3408"/>
                <a:ext cx="14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solidFill>
                      <a:srgbClr val="FF0000"/>
                    </a:solidFill>
                  </a:rPr>
                  <a:t>R</a:t>
                </a:r>
              </a:p>
            </p:txBody>
          </p:sp>
        </p:grpSp>
        <p:sp>
          <p:nvSpPr>
            <p:cNvPr id="79922" name="Text Box 92"/>
            <p:cNvSpPr txBox="1">
              <a:spLocks noChangeArrowheads="1"/>
            </p:cNvSpPr>
            <p:nvPr/>
          </p:nvSpPr>
          <p:spPr bwMode="auto">
            <a:xfrm>
              <a:off x="5184" y="3744"/>
              <a:ext cx="1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33CC"/>
                  </a:solidFill>
                </a:rPr>
                <a:t>R</a:t>
              </a:r>
            </a:p>
          </p:txBody>
        </p:sp>
        <p:sp>
          <p:nvSpPr>
            <p:cNvPr id="79923" name="Text Box 93"/>
            <p:cNvSpPr txBox="1">
              <a:spLocks noChangeArrowheads="1"/>
            </p:cNvSpPr>
            <p:nvPr/>
          </p:nvSpPr>
          <p:spPr bwMode="auto">
            <a:xfrm>
              <a:off x="5312" y="3688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>
                  <a:solidFill>
                    <a:schemeClr val="tx1"/>
                  </a:solidFill>
                  <a:latin typeface="Symbol" charset="0"/>
                </a:rPr>
                <a:t>b</a:t>
              </a:r>
            </a:p>
          </p:txBody>
        </p:sp>
      </p:grpSp>
      <p:grpSp>
        <p:nvGrpSpPr>
          <p:cNvPr id="15" name="Group 94"/>
          <p:cNvGrpSpPr>
            <a:grpSpLocks/>
          </p:cNvGrpSpPr>
          <p:nvPr/>
        </p:nvGrpSpPr>
        <p:grpSpPr bwMode="auto">
          <a:xfrm>
            <a:off x="0" y="1066800"/>
            <a:ext cx="2560638" cy="2225675"/>
            <a:chOff x="0" y="672"/>
            <a:chExt cx="1613" cy="1402"/>
          </a:xfrm>
        </p:grpSpPr>
        <p:sp>
          <p:nvSpPr>
            <p:cNvPr id="79915" name="Text Box 95"/>
            <p:cNvSpPr txBox="1">
              <a:spLocks noChangeArrowheads="1"/>
            </p:cNvSpPr>
            <p:nvPr/>
          </p:nvSpPr>
          <p:spPr bwMode="auto">
            <a:xfrm>
              <a:off x="1008" y="1824"/>
              <a:ext cx="6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solidFill>
                    <a:srgbClr val="FFFFCC"/>
                  </a:solidFill>
                </a:rPr>
                <a:t>Target</a:t>
              </a:r>
            </a:p>
          </p:txBody>
        </p:sp>
        <p:sp>
          <p:nvSpPr>
            <p:cNvPr id="79916" name="Rectangle 96" descr="30%"/>
            <p:cNvSpPr>
              <a:spLocks noChangeArrowheads="1"/>
            </p:cNvSpPr>
            <p:nvPr/>
          </p:nvSpPr>
          <p:spPr bwMode="auto">
            <a:xfrm>
              <a:off x="1208" y="1351"/>
              <a:ext cx="266" cy="435"/>
            </a:xfrm>
            <a:prstGeom prst="rect">
              <a:avLst/>
            </a:prstGeom>
            <a:pattFill prst="pct30">
              <a:fgClr>
                <a:schemeClr val="bg1"/>
              </a:fgClr>
              <a:bgClr>
                <a:schemeClr val="tx1"/>
              </a:bgClr>
            </a:patt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33CC"/>
                </a:solidFill>
              </a:endParaRPr>
            </a:p>
          </p:txBody>
        </p:sp>
        <p:sp>
          <p:nvSpPr>
            <p:cNvPr id="79917" name="Line 97"/>
            <p:cNvSpPr>
              <a:spLocks noChangeShapeType="1"/>
            </p:cNvSpPr>
            <p:nvPr/>
          </p:nvSpPr>
          <p:spPr bwMode="auto">
            <a:xfrm>
              <a:off x="603" y="1569"/>
              <a:ext cx="557" cy="0"/>
            </a:xfrm>
            <a:prstGeom prst="line">
              <a:avLst/>
            </a:prstGeom>
            <a:noFill/>
            <a:ln w="76200">
              <a:solidFill>
                <a:srgbClr val="FFFF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18" name="Text Box 98"/>
            <p:cNvSpPr txBox="1">
              <a:spLocks noChangeArrowheads="1"/>
            </p:cNvSpPr>
            <p:nvPr/>
          </p:nvSpPr>
          <p:spPr bwMode="auto">
            <a:xfrm>
              <a:off x="0" y="1584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zh-CN" sz="1800">
                <a:solidFill>
                  <a:schemeClr val="tx1"/>
                </a:solidFill>
              </a:endParaRPr>
            </a:p>
          </p:txBody>
        </p:sp>
        <p:sp>
          <p:nvSpPr>
            <p:cNvPr id="79919" name="Text Box 99"/>
            <p:cNvSpPr txBox="1">
              <a:spLocks noChangeArrowheads="1"/>
            </p:cNvSpPr>
            <p:nvPr/>
          </p:nvSpPr>
          <p:spPr bwMode="auto">
            <a:xfrm>
              <a:off x="48" y="672"/>
              <a:ext cx="1392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chemeClr val="tx1"/>
                  </a:solidFill>
                </a:rPr>
                <a:t>25ns bunch of       </a:t>
              </a:r>
              <a:r>
                <a:rPr lang="en-US">
                  <a:solidFill>
                    <a:schemeClr val="tx1"/>
                  </a:solidFill>
                  <a:latin typeface="SimSun" charset="0"/>
                  <a:ea typeface="SimSun" charset="0"/>
                  <a:cs typeface="SimSun" charset="0"/>
                </a:rPr>
                <a:t>≥ </a:t>
              </a:r>
              <a:r>
                <a:rPr lang="en-US">
                  <a:solidFill>
                    <a:schemeClr val="tx1"/>
                  </a:solidFill>
                </a:rPr>
                <a:t>1 X 10</a:t>
              </a:r>
              <a:r>
                <a:rPr lang="en-US" baseline="30000">
                  <a:solidFill>
                    <a:schemeClr val="tx1"/>
                  </a:solidFill>
                </a:rPr>
                <a:t>12</a:t>
              </a:r>
              <a:r>
                <a:rPr lang="en-US">
                  <a:solidFill>
                    <a:schemeClr val="tx1"/>
                  </a:solidFill>
                </a:rPr>
                <a:t> protons</a:t>
              </a:r>
            </a:p>
          </p:txBody>
        </p:sp>
        <p:sp>
          <p:nvSpPr>
            <p:cNvPr id="79920" name="Freeform 100"/>
            <p:cNvSpPr>
              <a:spLocks/>
            </p:cNvSpPr>
            <p:nvPr/>
          </p:nvSpPr>
          <p:spPr bwMode="auto">
            <a:xfrm>
              <a:off x="96" y="1440"/>
              <a:ext cx="576" cy="312"/>
            </a:xfrm>
            <a:custGeom>
              <a:avLst/>
              <a:gdLst>
                <a:gd name="T0" fmla="*/ 0 w 576"/>
                <a:gd name="T1" fmla="*/ 312 h 312"/>
                <a:gd name="T2" fmla="*/ 144 w 576"/>
                <a:gd name="T3" fmla="*/ 264 h 312"/>
                <a:gd name="T4" fmla="*/ 192 w 576"/>
                <a:gd name="T5" fmla="*/ 168 h 312"/>
                <a:gd name="T6" fmla="*/ 240 w 576"/>
                <a:gd name="T7" fmla="*/ 24 h 312"/>
                <a:gd name="T8" fmla="*/ 336 w 576"/>
                <a:gd name="T9" fmla="*/ 24 h 312"/>
                <a:gd name="T10" fmla="*/ 384 w 576"/>
                <a:gd name="T11" fmla="*/ 120 h 312"/>
                <a:gd name="T12" fmla="*/ 432 w 576"/>
                <a:gd name="T13" fmla="*/ 216 h 312"/>
                <a:gd name="T14" fmla="*/ 480 w 576"/>
                <a:gd name="T15" fmla="*/ 264 h 312"/>
                <a:gd name="T16" fmla="*/ 576 w 576"/>
                <a:gd name="T17" fmla="*/ 312 h 3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6"/>
                <a:gd name="T28" fmla="*/ 0 h 312"/>
                <a:gd name="T29" fmla="*/ 576 w 576"/>
                <a:gd name="T30" fmla="*/ 312 h 3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6" h="312">
                  <a:moveTo>
                    <a:pt x="0" y="312"/>
                  </a:moveTo>
                  <a:cubicBezTo>
                    <a:pt x="56" y="300"/>
                    <a:pt x="112" y="288"/>
                    <a:pt x="144" y="264"/>
                  </a:cubicBezTo>
                  <a:cubicBezTo>
                    <a:pt x="176" y="240"/>
                    <a:pt x="176" y="208"/>
                    <a:pt x="192" y="168"/>
                  </a:cubicBezTo>
                  <a:cubicBezTo>
                    <a:pt x="208" y="128"/>
                    <a:pt x="216" y="48"/>
                    <a:pt x="240" y="24"/>
                  </a:cubicBezTo>
                  <a:cubicBezTo>
                    <a:pt x="264" y="0"/>
                    <a:pt x="312" y="8"/>
                    <a:pt x="336" y="24"/>
                  </a:cubicBezTo>
                  <a:cubicBezTo>
                    <a:pt x="360" y="40"/>
                    <a:pt x="368" y="88"/>
                    <a:pt x="384" y="120"/>
                  </a:cubicBezTo>
                  <a:cubicBezTo>
                    <a:pt x="400" y="152"/>
                    <a:pt x="416" y="192"/>
                    <a:pt x="432" y="216"/>
                  </a:cubicBezTo>
                  <a:cubicBezTo>
                    <a:pt x="448" y="240"/>
                    <a:pt x="456" y="248"/>
                    <a:pt x="480" y="264"/>
                  </a:cubicBezTo>
                  <a:cubicBezTo>
                    <a:pt x="504" y="280"/>
                    <a:pt x="560" y="304"/>
                    <a:pt x="576" y="31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152400" y="4114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zh-CN">
                <a:solidFill>
                  <a:srgbClr val="FF0066"/>
                </a:solidFill>
              </a:rPr>
              <a:t>injection &amp; kicking</a:t>
            </a:r>
            <a:endParaRPr lang="el-GR" altLang="zh-CN" b="0">
              <a:solidFill>
                <a:srgbClr val="99FF66"/>
              </a:solidFill>
            </a:endParaRPr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152400" y="3733800"/>
            <a:ext cx="2487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zh-CN">
                <a:solidFill>
                  <a:schemeClr val="tx1"/>
                </a:solidFill>
              </a:rPr>
              <a:t>Muon storage ring</a:t>
            </a:r>
            <a:endParaRPr lang="el-GR" altLang="zh-CN" b="0">
              <a:solidFill>
                <a:schemeClr val="tx1"/>
              </a:solidFill>
            </a:endParaRPr>
          </a:p>
        </p:txBody>
      </p:sp>
      <p:sp>
        <p:nvSpPr>
          <p:cNvPr id="8" name="Text Box 45"/>
          <p:cNvSpPr txBox="1">
            <a:spLocks noChangeArrowheads="1"/>
          </p:cNvSpPr>
          <p:nvPr/>
        </p:nvSpPr>
        <p:spPr bwMode="auto">
          <a:xfrm>
            <a:off x="53975" y="4572000"/>
            <a:ext cx="4289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zh-CN" b="0">
                <a:solidFill>
                  <a:schemeClr val="tx1"/>
                </a:solidFill>
              </a:rPr>
              <a:t> </a:t>
            </a:r>
            <a:r>
              <a:rPr lang="en-US" altLang="zh-CN">
                <a:solidFill>
                  <a:srgbClr val="99FF66"/>
                </a:solidFill>
              </a:rPr>
              <a:t>focus with  Electric Quadrupoles</a:t>
            </a:r>
            <a:endParaRPr lang="el-GR" altLang="zh-CN" b="0">
              <a:solidFill>
                <a:srgbClr val="99FF66"/>
              </a:solidFill>
            </a:endParaRPr>
          </a:p>
        </p:txBody>
      </p:sp>
      <p:sp>
        <p:nvSpPr>
          <p:cNvPr id="9" name="Text Box 45"/>
          <p:cNvSpPr txBox="1">
            <a:spLocks noChangeArrowheads="1"/>
          </p:cNvSpPr>
          <p:nvPr/>
        </p:nvSpPr>
        <p:spPr bwMode="auto">
          <a:xfrm>
            <a:off x="76200" y="5029200"/>
            <a:ext cx="326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zh-CN">
                <a:solidFill>
                  <a:srgbClr val="4BFFFF"/>
                </a:solidFill>
              </a:rPr>
              <a:t>24 electron calorimeters</a:t>
            </a:r>
            <a:r>
              <a:rPr lang="en-US" altLang="zh-CN" b="0">
                <a:solidFill>
                  <a:schemeClr val="tx1"/>
                </a:solidFill>
              </a:rPr>
              <a:t> </a:t>
            </a:r>
            <a:endParaRPr lang="el-GR" altLang="zh-CN" b="0">
              <a:solidFill>
                <a:srgbClr val="99FF66"/>
              </a:solidFill>
            </a:endParaRPr>
          </a:p>
        </p:txBody>
      </p:sp>
      <p:sp>
        <p:nvSpPr>
          <p:cNvPr id="872553" name="Rectangle 105"/>
          <p:cNvSpPr>
            <a:spLocks noChangeArrowheads="1"/>
          </p:cNvSpPr>
          <p:nvPr/>
        </p:nvSpPr>
        <p:spPr bwMode="auto">
          <a:xfrm>
            <a:off x="3581400" y="914400"/>
            <a:ext cx="10668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872554" name="Picture 106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63738"/>
            <a:ext cx="5334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72555" name="Rectangle 107"/>
          <p:cNvSpPr>
            <a:spLocks noChangeArrowheads="1"/>
          </p:cNvSpPr>
          <p:nvPr/>
        </p:nvSpPr>
        <p:spPr bwMode="auto">
          <a:xfrm>
            <a:off x="2514600" y="1752600"/>
            <a:ext cx="1066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72556" name="Rectangle 108"/>
          <p:cNvSpPr>
            <a:spLocks noChangeArrowheads="1"/>
          </p:cNvSpPr>
          <p:nvPr/>
        </p:nvSpPr>
        <p:spPr bwMode="auto">
          <a:xfrm>
            <a:off x="4343400" y="1676400"/>
            <a:ext cx="304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872557" name="Picture 109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97063"/>
            <a:ext cx="1371600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49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0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0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500"/>
                                        <p:tgtEl>
                                          <p:spTgt spid="50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40" grpId="0" animBg="1" autoUpdateAnimBg="0"/>
      <p:bldP spid="500742" grpId="0" animBg="1"/>
      <p:bldP spid="500749" grpId="0" animBg="1"/>
      <p:bldP spid="500750" grpId="0" animBg="1"/>
      <p:bldP spid="500755" grpId="0" animBg="1"/>
      <p:bldP spid="500756" grpId="0" autoUpdateAnimBg="0"/>
      <p:bldP spid="500757" grpId="0" animBg="1"/>
      <p:bldP spid="500758" grpId="0" animBg="1"/>
      <p:bldP spid="500781" grpId="0" autoUpdateAnimBg="0"/>
      <p:bldP spid="500820" grpId="0" autoUpdateAnimBg="0"/>
      <p:bldP spid="500820" grpId="1" autoUpdateAnimBg="0"/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ca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971257" y="1277143"/>
            <a:ext cx="4724400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014E83A1-B00D-384E-AEFA-9C15F0489555}" type="slidenum">
              <a:rPr lang="en-US"/>
              <a:pPr>
                <a:defRPr/>
              </a:pPr>
              <a:t>13</a:t>
            </a:fld>
            <a:r>
              <a:rPr lang="en-US" dirty="0"/>
              <a:t>/33</a:t>
            </a:r>
          </a:p>
        </p:txBody>
      </p:sp>
      <p:pic>
        <p:nvPicPr>
          <p:cNvPr id="84996" name="Picture 4" descr="vacuumchamber_det-nocalo-noxp_pp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" r="345"/>
          <a:stretch>
            <a:fillRect/>
          </a:stretch>
        </p:blipFill>
        <p:spPr bwMode="auto">
          <a:xfrm>
            <a:off x="49213" y="762000"/>
            <a:ext cx="5513387" cy="573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4454" name="Text Box 6"/>
          <p:cNvSpPr txBox="1">
            <a:spLocks noChangeArrowheads="1"/>
          </p:cNvSpPr>
          <p:nvPr/>
        </p:nvSpPr>
        <p:spPr bwMode="auto">
          <a:xfrm>
            <a:off x="3048000" y="5638800"/>
            <a:ext cx="2743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FF00"/>
                </a:solidFill>
                <a:cs typeface="Arial" charset="0"/>
              </a:rPr>
              <a:t>Waveform digitizer 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gives  </a:t>
            </a:r>
            <a:r>
              <a:rPr lang="en-US" sz="2400" dirty="0">
                <a:solidFill>
                  <a:srgbClr val="95E3FF"/>
                </a:solidFill>
                <a:latin typeface="Arial Unicode MS" charset="0"/>
                <a:cs typeface="Arial" charset="0"/>
              </a:rPr>
              <a:t>t</a:t>
            </a:r>
            <a:r>
              <a:rPr lang="en-US" sz="2400" dirty="0">
                <a:solidFill>
                  <a:srgbClr val="95E3FF"/>
                </a:solidFill>
                <a:cs typeface="Arial" charset="0"/>
              </a:rPr>
              <a:t>, </a:t>
            </a:r>
            <a:r>
              <a:rPr lang="en-US" sz="2400" dirty="0">
                <a:solidFill>
                  <a:srgbClr val="95E3FF"/>
                </a:solidFill>
                <a:latin typeface="Arial Unicode MS" charset="0"/>
                <a:cs typeface="Arial" charset="0"/>
              </a:rPr>
              <a:t>E</a:t>
            </a:r>
          </a:p>
        </p:txBody>
      </p:sp>
      <p:sp>
        <p:nvSpPr>
          <p:cNvPr id="744456" name="Rectangle 8"/>
          <p:cNvSpPr>
            <a:spLocks noChangeArrowheads="1"/>
          </p:cNvSpPr>
          <p:nvPr/>
        </p:nvSpPr>
        <p:spPr bwMode="auto">
          <a:xfrm>
            <a:off x="457200" y="3733800"/>
            <a:ext cx="6858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4457" name="Rectangle 9"/>
          <p:cNvSpPr>
            <a:spLocks noChangeArrowheads="1"/>
          </p:cNvSpPr>
          <p:nvPr/>
        </p:nvSpPr>
        <p:spPr bwMode="auto">
          <a:xfrm>
            <a:off x="1155700" y="3733800"/>
            <a:ext cx="749300" cy="101600"/>
          </a:xfrm>
          <a:prstGeom prst="rect">
            <a:avLst/>
          </a:prstGeom>
          <a:solidFill>
            <a:srgbClr val="FF00FF"/>
          </a:solidFill>
          <a:ln w="9525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4458" name="Line 10"/>
          <p:cNvSpPr>
            <a:spLocks noChangeShapeType="1"/>
          </p:cNvSpPr>
          <p:nvPr/>
        </p:nvSpPr>
        <p:spPr bwMode="auto">
          <a:xfrm>
            <a:off x="533400" y="3810000"/>
            <a:ext cx="1295400" cy="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744470" name="Picture 22" descr="xspill_double_cro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6" t="10541" r="25011" b="11949"/>
          <a:stretch>
            <a:fillRect/>
          </a:stretch>
        </p:blipFill>
        <p:spPr bwMode="auto">
          <a:xfrm>
            <a:off x="2743200" y="3352800"/>
            <a:ext cx="28194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4486" name="Picture 38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894763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590800" y="2057400"/>
            <a:ext cx="685800" cy="3810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0" y="5410200"/>
            <a:ext cx="3124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Picture of a Lead-</a:t>
            </a:r>
            <a:r>
              <a:rPr lang="en-US" sz="1800" dirty="0" err="1" smtClean="0"/>
              <a:t>Scifi</a:t>
            </a:r>
            <a:r>
              <a:rPr lang="en-US" sz="1800" dirty="0" smtClean="0"/>
              <a:t> Calorimeter from  E821</a:t>
            </a:r>
          </a:p>
          <a:p>
            <a:r>
              <a:rPr lang="en-US" sz="1800" dirty="0" smtClean="0"/>
              <a:t>In E989 we plan to us W-</a:t>
            </a:r>
            <a:r>
              <a:rPr lang="en-US" sz="1800" dirty="0" err="1" smtClean="0"/>
              <a:t>SciFi</a:t>
            </a:r>
            <a:r>
              <a:rPr lang="en-US" sz="1800" dirty="0" smtClean="0"/>
              <a:t> Calorimeters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30360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44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211763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63492" name="Picture 10" descr="wiggle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" t="22311" r="5774" b="9634"/>
          <a:stretch>
            <a:fillRect/>
          </a:stretch>
        </p:blipFill>
        <p:spPr bwMode="auto">
          <a:xfrm>
            <a:off x="3217863" y="1939925"/>
            <a:ext cx="5761037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1804" name="Text Box 12"/>
          <p:cNvSpPr txBox="1">
            <a:spLocks noChangeArrowheads="1"/>
          </p:cNvSpPr>
          <p:nvPr/>
        </p:nvSpPr>
        <p:spPr bwMode="auto">
          <a:xfrm>
            <a:off x="6096000" y="54102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0" i="1" dirty="0" err="1">
                <a:latin typeface="Symbol" charset="0"/>
                <a:cs typeface="Arial" charset="0"/>
              </a:rPr>
              <a:t>m</a:t>
            </a:r>
            <a:r>
              <a:rPr lang="en-US" sz="1800" b="0" dirty="0" err="1">
                <a:cs typeface="Arial" charset="0"/>
              </a:rPr>
              <a:t>s</a:t>
            </a:r>
            <a:endParaRPr lang="en-US" sz="1800" b="0" dirty="0">
              <a:cs typeface="Arial" charset="0"/>
            </a:endParaRPr>
          </a:p>
        </p:txBody>
      </p:sp>
      <p:sp>
        <p:nvSpPr>
          <p:cNvPr id="801805" name="Rectangle 13"/>
          <p:cNvSpPr>
            <a:spLocks noChangeArrowheads="1"/>
          </p:cNvSpPr>
          <p:nvPr/>
        </p:nvSpPr>
        <p:spPr bwMode="auto">
          <a:xfrm>
            <a:off x="22225" y="4327525"/>
            <a:ext cx="3124200" cy="1006475"/>
          </a:xfrm>
          <a:prstGeom prst="rect">
            <a:avLst/>
          </a:prstGeom>
          <a:solidFill>
            <a:srgbClr val="FFF4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 err="1">
                <a:solidFill>
                  <a:schemeClr val="folHlink"/>
                </a:solidFill>
                <a:latin typeface="Symbol" charset="0"/>
                <a:cs typeface="Arial" charset="0"/>
              </a:rPr>
              <a:t>gt</a:t>
            </a:r>
            <a:r>
              <a:rPr lang="en-US" i="1" baseline="-25000" dirty="0" err="1">
                <a:solidFill>
                  <a:schemeClr val="folHlink"/>
                </a:solidFill>
                <a:latin typeface="Symbol" charset="0"/>
                <a:cs typeface="Arial" charset="0"/>
              </a:rPr>
              <a:t>m</a:t>
            </a:r>
            <a:r>
              <a:rPr lang="en-US" baseline="-25000" dirty="0">
                <a:solidFill>
                  <a:schemeClr val="folHlink"/>
                </a:solidFill>
                <a:latin typeface="cmmi8" charset="0"/>
                <a:cs typeface="Arial" charset="0"/>
              </a:rPr>
              <a:t> </a:t>
            </a:r>
            <a:r>
              <a:rPr lang="en-US" dirty="0">
                <a:solidFill>
                  <a:schemeClr val="folHlink"/>
                </a:solidFill>
                <a:cs typeface="Arial" charset="0"/>
              </a:rPr>
              <a:t> =  64.4 </a:t>
            </a:r>
            <a:r>
              <a:rPr lang="en-US" dirty="0" err="1">
                <a:solidFill>
                  <a:schemeClr val="folHlink"/>
                </a:solidFill>
                <a:latin typeface="Symbol" charset="0"/>
                <a:cs typeface="Arial" charset="0"/>
              </a:rPr>
              <a:t>m</a:t>
            </a:r>
            <a:r>
              <a:rPr lang="en-US" dirty="0" err="1">
                <a:solidFill>
                  <a:schemeClr val="folHlink"/>
                </a:solidFill>
                <a:cs typeface="Arial" charset="0"/>
              </a:rPr>
              <a:t>s</a:t>
            </a:r>
            <a:r>
              <a:rPr lang="en-US" dirty="0">
                <a:solidFill>
                  <a:schemeClr val="folHlink"/>
                </a:solidFill>
                <a:cs typeface="Arial" charset="0"/>
              </a:rPr>
              <a:t>;                          (g-2): </a:t>
            </a:r>
            <a:r>
              <a:rPr lang="en-US" i="1" dirty="0">
                <a:solidFill>
                  <a:schemeClr val="folHlink"/>
                </a:solidFill>
                <a:latin typeface="Symbol" charset="0"/>
                <a:cs typeface="Arial" charset="0"/>
              </a:rPr>
              <a:t>t</a:t>
            </a:r>
            <a:r>
              <a:rPr lang="en-US" baseline="-25000" dirty="0">
                <a:solidFill>
                  <a:schemeClr val="folHlink"/>
                </a:solidFill>
                <a:cs typeface="Arial" charset="0"/>
              </a:rPr>
              <a:t>a </a:t>
            </a:r>
            <a:r>
              <a:rPr lang="en-US" dirty="0">
                <a:solidFill>
                  <a:schemeClr val="folHlink"/>
                </a:solidFill>
                <a:cs typeface="Arial" charset="0"/>
              </a:rPr>
              <a:t> = 4.37 </a:t>
            </a:r>
            <a:r>
              <a:rPr lang="en-US" dirty="0" err="1">
                <a:solidFill>
                  <a:schemeClr val="folHlink"/>
                </a:solidFill>
                <a:latin typeface="Symbol" charset="0"/>
                <a:cs typeface="Arial" charset="0"/>
              </a:rPr>
              <a:t>m</a:t>
            </a:r>
            <a:r>
              <a:rPr lang="en-US" dirty="0" err="1">
                <a:solidFill>
                  <a:schemeClr val="folHlink"/>
                </a:solidFill>
                <a:cs typeface="Arial" charset="0"/>
              </a:rPr>
              <a:t>s</a:t>
            </a:r>
            <a:r>
              <a:rPr lang="en-US" dirty="0">
                <a:solidFill>
                  <a:schemeClr val="folHlink"/>
                </a:solidFill>
                <a:cs typeface="Arial" charset="0"/>
              </a:rPr>
              <a:t>;  Cyclotron:  </a:t>
            </a:r>
            <a:r>
              <a:rPr lang="en-US" dirty="0" err="1">
                <a:solidFill>
                  <a:schemeClr val="folHlink"/>
                </a:solidFill>
                <a:cs typeface="Arial" charset="0"/>
              </a:rPr>
              <a:t>t</a:t>
            </a:r>
            <a:r>
              <a:rPr lang="en-US" baseline="-25000" dirty="0" err="1">
                <a:solidFill>
                  <a:schemeClr val="folHlink"/>
                </a:solidFill>
                <a:cs typeface="Arial" charset="0"/>
              </a:rPr>
              <a:t>C</a:t>
            </a:r>
            <a:r>
              <a:rPr lang="en-US" baseline="-25000" dirty="0">
                <a:solidFill>
                  <a:schemeClr val="folHlink"/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folHlink"/>
                </a:solidFill>
                <a:cs typeface="Arial" charset="0"/>
              </a:rPr>
              <a:t> =  149 ns</a:t>
            </a:r>
          </a:p>
        </p:txBody>
      </p:sp>
      <p:sp>
        <p:nvSpPr>
          <p:cNvPr id="801806" name="Line 14"/>
          <p:cNvSpPr>
            <a:spLocks noChangeShapeType="1"/>
          </p:cNvSpPr>
          <p:nvPr/>
        </p:nvSpPr>
        <p:spPr bwMode="auto">
          <a:xfrm>
            <a:off x="3856038" y="2438400"/>
            <a:ext cx="3303587" cy="21431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01807" name="Text Box 15"/>
          <p:cNvSpPr txBox="1">
            <a:spLocks noChangeArrowheads="1"/>
          </p:cNvSpPr>
          <p:nvPr/>
        </p:nvSpPr>
        <p:spPr bwMode="auto">
          <a:xfrm rot="640871">
            <a:off x="4313238" y="21336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i="1">
                <a:solidFill>
                  <a:srgbClr val="0000FF"/>
                </a:solidFill>
                <a:latin typeface="Symbol" charset="0"/>
                <a:cs typeface="Arial" charset="0"/>
              </a:rPr>
              <a:t>gt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938" y="3124200"/>
            <a:ext cx="3124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  <a:latin typeface="cmmib8" charset="0"/>
                <a:cs typeface="Arial" charset="0"/>
              </a:rPr>
              <a:t>E</a:t>
            </a:r>
            <a:r>
              <a:rPr lang="en-US" baseline="-25000">
                <a:solidFill>
                  <a:srgbClr val="0000FF"/>
                </a:solidFill>
                <a:latin typeface="cmmib8" charset="0"/>
                <a:cs typeface="Arial" charset="0"/>
              </a:rPr>
              <a:t>e</a:t>
            </a:r>
            <a:r>
              <a:rPr lang="en-US">
                <a:solidFill>
                  <a:srgbClr val="0000FF"/>
                </a:solidFill>
                <a:cs typeface="Arial" charset="0"/>
              </a:rPr>
              <a:t> ≥ 1.8 GeV</a:t>
            </a:r>
            <a:r>
              <a:rPr lang="en-US"/>
              <a:t> 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088"/>
            <a:ext cx="8458200" cy="925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arrival time spectrum of high-energy </a:t>
            </a:r>
            <a:r>
              <a:rPr lang="en-US" sz="3200" dirty="0" smtClean="0">
                <a:latin typeface="cmmi10"/>
                <a:cs typeface="cmmi10"/>
              </a:rPr>
              <a:t>e</a:t>
            </a:r>
            <a:r>
              <a:rPr lang="en-US" baseline="30000" dirty="0" smtClean="0"/>
              <a:t>-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362200"/>
            <a:ext cx="3124200" cy="533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3400" y="431800"/>
            <a:ext cx="584200" cy="3302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1066800"/>
            <a:ext cx="7223118" cy="533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5715000"/>
            <a:ext cx="886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+mn-lt"/>
              </a:rPr>
              <a:t>Systematic uncertainty on </a:t>
            </a:r>
            <a:r>
              <a:rPr lang="en-US" b="0" dirty="0" err="1" smtClean="0">
                <a:latin typeface="Symbol" charset="2"/>
                <a:cs typeface="Symbol" charset="2"/>
              </a:rPr>
              <a:t>w</a:t>
            </a:r>
            <a:r>
              <a:rPr lang="en-US" b="0" baseline="-25000" dirty="0" err="1" smtClean="0">
                <a:latin typeface="+mn-lt"/>
              </a:rPr>
              <a:t>a</a:t>
            </a:r>
            <a:r>
              <a:rPr lang="en-US" b="0" dirty="0" smtClean="0">
                <a:latin typeface="+mn-lt"/>
              </a:rPr>
              <a:t> expected to be reduced by 1/3 at E989 (compared to E821)  thanks to </a:t>
            </a:r>
            <a:r>
              <a:rPr lang="en-US" dirty="0">
                <a:latin typeface="+mn-lt"/>
              </a:rPr>
              <a:t>reduced</a:t>
            </a:r>
            <a:r>
              <a:rPr lang="en-US" b="0" dirty="0">
                <a:latin typeface="+mn-lt"/>
              </a:rPr>
              <a:t> </a:t>
            </a:r>
            <a:r>
              <a:rPr lang="en-US" b="0" dirty="0" smtClean="0">
                <a:latin typeface="+mn-lt"/>
              </a:rPr>
              <a:t>pion </a:t>
            </a:r>
            <a:r>
              <a:rPr lang="en-US" b="0" dirty="0" err="1" smtClean="0">
                <a:latin typeface="+mn-lt"/>
              </a:rPr>
              <a:t>contamination,the</a:t>
            </a:r>
            <a:r>
              <a:rPr lang="en-US" b="0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segmented</a:t>
            </a:r>
            <a:r>
              <a:rPr lang="en-US" b="0" dirty="0">
                <a:latin typeface="+mn-lt"/>
              </a:rPr>
              <a:t> detectors, and an </a:t>
            </a:r>
            <a:r>
              <a:rPr lang="en-US" dirty="0">
                <a:latin typeface="+mn-lt"/>
              </a:rPr>
              <a:t>improved</a:t>
            </a:r>
            <a:r>
              <a:rPr lang="en-US" b="0" dirty="0">
                <a:latin typeface="+mn-lt"/>
              </a:rPr>
              <a:t> storage ring kick of the </a:t>
            </a:r>
            <a:r>
              <a:rPr lang="en-US" b="0" dirty="0" err="1">
                <a:latin typeface="+mn-lt"/>
              </a:rPr>
              <a:t>muons</a:t>
            </a:r>
            <a:r>
              <a:rPr lang="en-US" b="0" dirty="0">
                <a:latin typeface="+mn-lt"/>
              </a:rPr>
              <a:t> onto orbit.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0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05" grpId="0" animBg="1"/>
      <p:bldP spid="801807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8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1576" r="2603" b="2327"/>
          <a:stretch>
            <a:fillRect/>
          </a:stretch>
        </p:blipFill>
        <p:spPr bwMode="auto">
          <a:xfrm>
            <a:off x="76200" y="1219200"/>
            <a:ext cx="44259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65088"/>
            <a:ext cx="82296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The magnetic field is measured and controlled using pulsed NMR and the free-induction decay.</a:t>
            </a:r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143000"/>
            <a:ext cx="5105400" cy="2743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i="1" dirty="0" err="1" smtClean="0">
                <a:latin typeface="Symbol" charset="0"/>
              </a:rPr>
              <a:t>w</a:t>
            </a:r>
            <a:r>
              <a:rPr lang="en-US" sz="2000" b="1" i="1" baseline="-25000" dirty="0" err="1" smtClean="0"/>
              <a:t>p</a:t>
            </a:r>
            <a:r>
              <a:rPr lang="en-US" sz="2000" b="1" i="1" dirty="0" smtClean="0"/>
              <a:t>= </a:t>
            </a:r>
            <a:r>
              <a:rPr lang="en-US" sz="2000" b="1" dirty="0" err="1" smtClean="0"/>
              <a:t>Larmor</a:t>
            </a:r>
            <a:r>
              <a:rPr lang="en-US" sz="2000" b="1" dirty="0" smtClean="0"/>
              <a:t> frequency of the </a:t>
            </a:r>
            <a:r>
              <a:rPr lang="en-US" sz="2000" b="1" u="sng" dirty="0" smtClean="0"/>
              <a:t>free</a:t>
            </a:r>
            <a:r>
              <a:rPr lang="en-US" sz="2000" b="1" dirty="0" smtClean="0"/>
              <a:t> </a:t>
            </a:r>
            <a:r>
              <a:rPr lang="en-US" sz="2000" b="1" dirty="0"/>
              <a:t>p</a:t>
            </a:r>
            <a:endParaRPr lang="en-US" sz="200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/>
              <a:t> We measure </a:t>
            </a:r>
            <a:r>
              <a:rPr lang="en-US" sz="2000" b="1" i="1" dirty="0" err="1" smtClean="0">
                <a:latin typeface="Symbol" charset="0"/>
              </a:rPr>
              <a:t>w</a:t>
            </a:r>
            <a:r>
              <a:rPr lang="en-US" sz="2000" b="1" i="1" baseline="-25000" dirty="0" err="1" smtClean="0"/>
              <a:t>a</a:t>
            </a:r>
            <a:r>
              <a:rPr lang="en-US" sz="2000" b="1" dirty="0" smtClean="0"/>
              <a:t> and </a:t>
            </a:r>
            <a:r>
              <a:rPr lang="en-US" sz="2000" b="1" i="1" dirty="0" err="1" smtClean="0">
                <a:latin typeface="Symbol" charset="0"/>
              </a:rPr>
              <a:t>w</a:t>
            </a:r>
            <a:r>
              <a:rPr lang="en-US" sz="2000" b="1" i="1" baseline="-25000" dirty="0" err="1" smtClean="0"/>
              <a:t>p</a:t>
            </a:r>
            <a:r>
              <a:rPr lang="en-US" sz="2000" b="1" i="1" baseline="-25000" dirty="0" smtClean="0"/>
              <a:t> </a:t>
            </a:r>
            <a:r>
              <a:rPr lang="en-US" sz="2000" b="1" dirty="0" smtClean="0"/>
              <a:t>independently</a:t>
            </a:r>
            <a:endParaRPr lang="en-US" sz="2000" b="1" i="1" baseline="-25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/>
              <a:t>Use </a:t>
            </a:r>
            <a:r>
              <a:rPr lang="en-US" sz="2000" b="1" i="1" dirty="0" smtClean="0">
                <a:latin typeface="Symbol" charset="0"/>
              </a:rPr>
              <a:t>l</a:t>
            </a:r>
            <a:r>
              <a:rPr lang="en-US" sz="2000" b="1" dirty="0" smtClean="0"/>
              <a:t> = </a:t>
            </a:r>
            <a:r>
              <a:rPr lang="en-US" sz="2000" b="1" i="1" dirty="0" smtClean="0">
                <a:latin typeface="Symbol" charset="0"/>
              </a:rPr>
              <a:t>m</a:t>
            </a:r>
            <a:r>
              <a:rPr lang="en-US" sz="2000" b="1" i="1" baseline="-25000" dirty="0" smtClean="0">
                <a:latin typeface="Symbol" charset="0"/>
              </a:rPr>
              <a:t>m </a:t>
            </a:r>
            <a:r>
              <a:rPr lang="en-US" sz="2000" b="1" dirty="0" smtClean="0"/>
              <a:t>/</a:t>
            </a:r>
            <a:r>
              <a:rPr lang="en-US" sz="2000" b="1" i="1" dirty="0" err="1" smtClean="0">
                <a:latin typeface="Symbol" charset="0"/>
              </a:rPr>
              <a:t>m</a:t>
            </a:r>
            <a:r>
              <a:rPr lang="en-US" sz="2000" b="1" baseline="-25000" dirty="0" err="1" smtClean="0">
                <a:latin typeface="cmmi8" charset="0"/>
              </a:rPr>
              <a:t>p</a:t>
            </a:r>
            <a:r>
              <a:rPr lang="en-US" sz="2000" b="1" dirty="0" smtClean="0"/>
              <a:t> as the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 dirty="0" smtClean="0"/>
              <a:t>      </a:t>
            </a:r>
            <a:r>
              <a:rPr lang="ja-JP" altLang="en-US" sz="2000" b="1" dirty="0" smtClean="0">
                <a:latin typeface="Arial"/>
              </a:rPr>
              <a:t>“</a:t>
            </a:r>
            <a:r>
              <a:rPr lang="en-US" sz="2000" b="1" dirty="0" smtClean="0"/>
              <a:t>fundamental constant</a:t>
            </a:r>
            <a:r>
              <a:rPr lang="ja-JP" altLang="en-US" sz="2000" b="1" dirty="0" smtClean="0">
                <a:latin typeface="Arial"/>
              </a:rPr>
              <a:t>”</a:t>
            </a:r>
            <a:endParaRPr lang="en-US" sz="2000" b="1" dirty="0" smtClean="0"/>
          </a:p>
        </p:txBody>
      </p:sp>
      <p:grpSp>
        <p:nvGrpSpPr>
          <p:cNvPr id="64518" name="Group 1"/>
          <p:cNvGrpSpPr>
            <a:grpSpLocks/>
          </p:cNvGrpSpPr>
          <p:nvPr/>
        </p:nvGrpSpPr>
        <p:grpSpPr bwMode="auto">
          <a:xfrm>
            <a:off x="4572000" y="2590800"/>
            <a:ext cx="3352800" cy="1447799"/>
            <a:chOff x="4800600" y="3694113"/>
            <a:chExt cx="4273550" cy="2524125"/>
          </a:xfrm>
        </p:grpSpPr>
        <p:sp>
          <p:nvSpPr>
            <p:cNvPr id="719874" name="Rectangle 2"/>
            <p:cNvSpPr>
              <a:spLocks noChangeArrowheads="1"/>
            </p:cNvSpPr>
            <p:nvPr/>
          </p:nvSpPr>
          <p:spPr bwMode="auto">
            <a:xfrm>
              <a:off x="4800600" y="3694113"/>
              <a:ext cx="4273550" cy="2524125"/>
            </a:xfrm>
            <a:prstGeom prst="rect">
              <a:avLst/>
            </a:prstGeom>
            <a:solidFill>
              <a:srgbClr val="FFFF00"/>
            </a:solidFill>
            <a:ln w="476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pic>
          <p:nvPicPr>
            <p:cNvPr id="719878" name="Picture 6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886201"/>
              <a:ext cx="4038600" cy="2084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842259" y="1828800"/>
            <a:ext cx="213994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cs typeface="Arial" charset="0"/>
              </a:rPr>
              <a:t>Blind analysis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8305800" y="-76200"/>
            <a:ext cx="8034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err="1">
                <a:solidFill>
                  <a:srgbClr val="FF0000"/>
                </a:solidFill>
                <a:latin typeface="Symbol" charset="0"/>
              </a:rPr>
              <a:t>w</a:t>
            </a:r>
            <a:r>
              <a:rPr lang="en-US" sz="4000" i="1" baseline="-25000" dirty="0" err="1">
                <a:solidFill>
                  <a:srgbClr val="FF0000"/>
                </a:solidFill>
              </a:rPr>
              <a:t>p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4572000"/>
            <a:ext cx="40612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+mn-lt"/>
              </a:rPr>
              <a:t>Systematic uncertainty on </a:t>
            </a:r>
            <a:r>
              <a:rPr lang="en-US" b="0" dirty="0" err="1" smtClean="0">
                <a:latin typeface="Symbol" charset="2"/>
                <a:cs typeface="Symbol" charset="2"/>
              </a:rPr>
              <a:t>w</a:t>
            </a:r>
            <a:r>
              <a:rPr lang="en-US" b="0" baseline="-25000" dirty="0" err="1">
                <a:latin typeface="+mn-lt"/>
              </a:rPr>
              <a:t>p</a:t>
            </a:r>
            <a:r>
              <a:rPr lang="en-US" b="0" dirty="0" smtClean="0">
                <a:latin typeface="+mn-lt"/>
              </a:rPr>
              <a:t> expected to be reduced by a factor 2 thanks to </a:t>
            </a:r>
            <a:r>
              <a:rPr lang="en-US" dirty="0">
                <a:solidFill>
                  <a:srgbClr val="800000"/>
                </a:solidFill>
              </a:rPr>
              <a:t>better</a:t>
            </a:r>
            <a:r>
              <a:rPr lang="en-US" b="0" dirty="0">
                <a:solidFill>
                  <a:srgbClr val="800000"/>
                </a:solidFill>
              </a:rPr>
              <a:t> </a:t>
            </a:r>
            <a:r>
              <a:rPr lang="en-US" b="0" dirty="0" smtClean="0"/>
              <a:t>shimming (uniformity of B), </a:t>
            </a:r>
            <a:r>
              <a:rPr lang="en-US" dirty="0"/>
              <a:t>relocations</a:t>
            </a:r>
            <a:r>
              <a:rPr lang="en-US" b="0" dirty="0"/>
              <a:t> of critical NMR probes, and </a:t>
            </a:r>
            <a:r>
              <a:rPr lang="en-US" dirty="0"/>
              <a:t>other</a:t>
            </a:r>
            <a:r>
              <a:rPr lang="en-US" b="0" dirty="0"/>
              <a:t> </a:t>
            </a:r>
            <a:r>
              <a:rPr lang="en-US" b="0" dirty="0" smtClean="0"/>
              <a:t>incremental changes</a:t>
            </a:r>
            <a:r>
              <a:rPr lang="en-US" b="0" dirty="0" smtClean="0">
                <a:latin typeface="+mn-lt"/>
              </a:rPr>
              <a:t> </a:t>
            </a:r>
            <a:endParaRPr lang="en-US" b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7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968" y="826368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The existence of many storage rings that are interlinked permits us to make the </a:t>
            </a:r>
            <a:r>
              <a:rPr lang="ja-JP" altLang="en-US" sz="2400" dirty="0" smtClean="0">
                <a:latin typeface="Arial"/>
              </a:rPr>
              <a:t>“</a:t>
            </a:r>
            <a:r>
              <a:rPr lang="en-US" sz="2400" dirty="0" smtClean="0"/>
              <a:t>ideal</a:t>
            </a:r>
            <a:r>
              <a:rPr lang="ja-JP" altLang="en-US" sz="2400" dirty="0" smtClean="0">
                <a:latin typeface="Arial"/>
              </a:rPr>
              <a:t>”</a:t>
            </a:r>
            <a:r>
              <a:rPr lang="en-US" sz="2400" dirty="0" smtClean="0"/>
              <a:t> beam structure.</a:t>
            </a:r>
          </a:p>
          <a:p>
            <a:pPr lvl="1" eaLnBrk="1" hangingPunct="1">
              <a:defRPr/>
            </a:pPr>
            <a:r>
              <a:rPr lang="en-US" dirty="0" smtClean="0"/>
              <a:t>proton bunch structure:  </a:t>
            </a:r>
          </a:p>
          <a:p>
            <a:pPr lvl="2" eaLnBrk="1" hangingPunct="1">
              <a:defRPr/>
            </a:pPr>
            <a:r>
              <a:rPr lang="en-US" dirty="0" smtClean="0"/>
              <a:t>BNL </a:t>
            </a:r>
            <a:r>
              <a:rPr lang="en-US" dirty="0"/>
              <a:t>4</a:t>
            </a:r>
            <a:r>
              <a:rPr lang="en-US" dirty="0" smtClean="0"/>
              <a:t> X 10</a:t>
            </a:r>
            <a:r>
              <a:rPr lang="en-US" baseline="30000" dirty="0" smtClean="0"/>
              <a:t>12 </a:t>
            </a:r>
            <a:r>
              <a:rPr lang="en-US" dirty="0" smtClean="0"/>
              <a:t>p/fill: repetition rate 4.4 Hz</a:t>
            </a:r>
          </a:p>
          <a:p>
            <a:pPr lvl="2" eaLnBrk="1" hangingPunct="1">
              <a:defRPr/>
            </a:pPr>
            <a:r>
              <a:rPr lang="en-US" dirty="0" smtClean="0"/>
              <a:t>FNAL 10</a:t>
            </a:r>
            <a:r>
              <a:rPr lang="en-US" baseline="30000" dirty="0" smtClean="0"/>
              <a:t>12</a:t>
            </a:r>
            <a:r>
              <a:rPr lang="en-US" dirty="0" smtClean="0"/>
              <a:t> p/fill: repetition rate 15 Hz </a:t>
            </a:r>
          </a:p>
          <a:p>
            <a:pPr lvl="1" eaLnBrk="1" hangingPunct="1">
              <a:defRPr/>
            </a:pPr>
            <a:r>
              <a:rPr lang="en-US" dirty="0" smtClean="0"/>
              <a:t>using antiproton rings as an 900m pion decay line</a:t>
            </a:r>
          </a:p>
          <a:p>
            <a:pPr lvl="2" eaLnBrk="1" hangingPunct="1">
              <a:defRPr/>
            </a:pPr>
            <a:r>
              <a:rPr lang="en-US" dirty="0" smtClean="0"/>
              <a:t>20 times </a:t>
            </a:r>
            <a:r>
              <a:rPr lang="en-US" b="1" u="sng" dirty="0" smtClean="0"/>
              <a:t>less</a:t>
            </a:r>
            <a:r>
              <a:rPr lang="en-US" dirty="0" smtClean="0"/>
              <a:t> pion flash at injection than BNL  </a:t>
            </a:r>
          </a:p>
          <a:p>
            <a:pPr lvl="1" eaLnBrk="1" hangingPunct="1">
              <a:defRPr/>
            </a:pPr>
            <a:r>
              <a:rPr lang="en-US" dirty="0" smtClean="0"/>
              <a:t>0</a:t>
            </a:r>
            <a:r>
              <a:rPr lang="en-US" baseline="30000" dirty="0" smtClean="0"/>
              <a:t>o</a:t>
            </a:r>
            <a:r>
              <a:rPr lang="en-US" dirty="0" smtClean="0"/>
              <a:t> muons </a:t>
            </a:r>
          </a:p>
          <a:p>
            <a:pPr lvl="2" eaLnBrk="1" hangingPunct="1">
              <a:defRPr/>
            </a:pPr>
            <a:r>
              <a:rPr lang="en-US" dirty="0" smtClean="0"/>
              <a:t>~5-10x increase </a:t>
            </a:r>
            <a:r>
              <a:rPr lang="en-US" dirty="0" smtClean="0">
                <a:latin typeface="Symbol" charset="0"/>
              </a:rPr>
              <a:t>m</a:t>
            </a:r>
            <a:r>
              <a:rPr lang="en-US" dirty="0" smtClean="0"/>
              <a:t>/p over BNL</a:t>
            </a:r>
          </a:p>
          <a:p>
            <a:pPr lvl="1" eaLnBrk="1" hangingPunct="1">
              <a:defRPr/>
            </a:pPr>
            <a:r>
              <a:rPr lang="en-US" dirty="0" smtClean="0"/>
              <a:t>Can run parasitic to main injector experiments (e.g. to NOVA) or take all the booster cycles</a:t>
            </a:r>
          </a:p>
          <a:p>
            <a:pPr>
              <a:defRPr/>
            </a:pPr>
            <a:r>
              <a:rPr lang="en-US" dirty="0" smtClean="0"/>
              <a:t>Expected data taking in 2016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2507" y="177800"/>
            <a:ext cx="8829973" cy="6096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-144016" y="44624"/>
            <a:ext cx="9684568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2800" dirty="0" smtClean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7544" y="188640"/>
            <a:ext cx="822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Why </a:t>
            </a:r>
            <a:r>
              <a:rPr lang="en-US" sz="3200" b="1" dirty="0" err="1" smtClean="0">
                <a:solidFill>
                  <a:srgbClr val="FFFFFF"/>
                </a:solidFill>
              </a:rPr>
              <a:t>Fermilab</a:t>
            </a:r>
            <a:r>
              <a:rPr lang="en-US" sz="3200" b="1" dirty="0" smtClean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42671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79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E635C6B4-2147-644C-9AF0-FDF45B8FD31B}" type="slidenum">
              <a:rPr lang="en-US"/>
              <a:pPr>
                <a:defRPr/>
              </a:pPr>
              <a:t>17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71683" name="Picture 25" descr="FNAL-compl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239000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Oval 11"/>
          <p:cNvSpPr>
            <a:spLocks noChangeArrowheads="1"/>
          </p:cNvSpPr>
          <p:nvPr/>
        </p:nvSpPr>
        <p:spPr bwMode="auto">
          <a:xfrm>
            <a:off x="7445375" y="1292225"/>
            <a:ext cx="207963" cy="9683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85" name="Oval 44"/>
          <p:cNvSpPr>
            <a:spLocks noChangeArrowheads="1"/>
          </p:cNvSpPr>
          <p:nvPr/>
        </p:nvSpPr>
        <p:spPr bwMode="auto">
          <a:xfrm>
            <a:off x="4913313" y="2405063"/>
            <a:ext cx="128587" cy="120650"/>
          </a:xfrm>
          <a:prstGeom prst="ellipse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86" name="Oval 45"/>
          <p:cNvSpPr>
            <a:spLocks noChangeArrowheads="1"/>
          </p:cNvSpPr>
          <p:nvPr/>
        </p:nvSpPr>
        <p:spPr bwMode="auto">
          <a:xfrm flipH="1">
            <a:off x="5008563" y="1990725"/>
            <a:ext cx="184150" cy="14287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87" name="Oval 10"/>
          <p:cNvSpPr>
            <a:spLocks noChangeArrowheads="1"/>
          </p:cNvSpPr>
          <p:nvPr/>
        </p:nvSpPr>
        <p:spPr bwMode="auto">
          <a:xfrm>
            <a:off x="3371850" y="4689475"/>
            <a:ext cx="76200" cy="9683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88" name="Oval 13"/>
          <p:cNvSpPr>
            <a:spLocks noChangeArrowheads="1"/>
          </p:cNvSpPr>
          <p:nvPr/>
        </p:nvSpPr>
        <p:spPr bwMode="auto">
          <a:xfrm>
            <a:off x="3524250" y="4565650"/>
            <a:ext cx="76200" cy="9683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89" name="Oval 15"/>
          <p:cNvSpPr>
            <a:spLocks noChangeArrowheads="1"/>
          </p:cNvSpPr>
          <p:nvPr/>
        </p:nvSpPr>
        <p:spPr bwMode="auto">
          <a:xfrm>
            <a:off x="3652838" y="4448175"/>
            <a:ext cx="76200" cy="9683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71690" name="Oval 16"/>
          <p:cNvSpPr>
            <a:spLocks noChangeArrowheads="1"/>
          </p:cNvSpPr>
          <p:nvPr/>
        </p:nvSpPr>
        <p:spPr bwMode="auto">
          <a:xfrm>
            <a:off x="3763963" y="4305300"/>
            <a:ext cx="76200" cy="9683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34570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533400"/>
          </a:xfrm>
        </p:spPr>
        <p:txBody>
          <a:bodyPr/>
          <a:lstStyle/>
          <a:p>
            <a:pPr>
              <a:defRPr/>
            </a:pPr>
            <a:r>
              <a:rPr lang="en-US" dirty="0"/>
              <a:t>Polarized muons delivered and stored in the ring at the magic momentum, 3.094 </a:t>
            </a:r>
            <a:r>
              <a:rPr lang="en-US" dirty="0" err="1"/>
              <a:t>GeV</a:t>
            </a:r>
            <a:r>
              <a:rPr lang="en-US" dirty="0"/>
              <a:t>/c</a:t>
            </a:r>
            <a:endParaRPr lang="en-US" i="1" dirty="0"/>
          </a:p>
        </p:txBody>
      </p:sp>
      <p:sp>
        <p:nvSpPr>
          <p:cNvPr id="834571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4038600"/>
            <a:ext cx="4343400" cy="25908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Uses 6/20 batches</a:t>
            </a:r>
            <a:r>
              <a:rPr lang="en-US" sz="2000" dirty="0">
                <a:solidFill>
                  <a:srgbClr val="FF3300"/>
                </a:solidFill>
              </a:rPr>
              <a:t>*</a:t>
            </a:r>
            <a:r>
              <a:rPr lang="en-US" sz="2000" dirty="0"/>
              <a:t> </a:t>
            </a:r>
          </a:p>
          <a:p>
            <a:pPr lvl="1">
              <a:defRPr/>
            </a:pPr>
            <a:r>
              <a:rPr lang="en-US" sz="1800" dirty="0"/>
              <a:t>parasitic to </a:t>
            </a:r>
            <a:r>
              <a:rPr lang="en-US" sz="1800" dirty="0">
                <a:latin typeface="Symbol" charset="0"/>
              </a:rPr>
              <a:t>n</a:t>
            </a:r>
            <a:r>
              <a:rPr lang="en-US" sz="1800" dirty="0"/>
              <a:t> program</a:t>
            </a:r>
          </a:p>
          <a:p>
            <a:pPr>
              <a:defRPr/>
            </a:pPr>
            <a:r>
              <a:rPr lang="en-US" sz="2000" dirty="0"/>
              <a:t>Proton plan up to AP0 target is almost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i="1" dirty="0">
                <a:solidFill>
                  <a:schemeClr val="bg2"/>
                </a:solidFill>
              </a:rPr>
              <a:t>the same</a:t>
            </a:r>
            <a:r>
              <a:rPr lang="en-US" sz="2000" dirty="0"/>
              <a:t> as for Mu2e</a:t>
            </a:r>
          </a:p>
          <a:p>
            <a:pPr>
              <a:defRPr/>
            </a:pPr>
            <a:r>
              <a:rPr lang="en-US" sz="2000" dirty="0" smtClean="0"/>
              <a:t>Modified </a:t>
            </a:r>
            <a:r>
              <a:rPr lang="en-US" sz="2000" dirty="0"/>
              <a:t>AP2 line (+ quads)</a:t>
            </a:r>
          </a:p>
          <a:p>
            <a:pPr>
              <a:defRPr/>
            </a:pPr>
            <a:r>
              <a:rPr lang="en-US" sz="2000" dirty="0"/>
              <a:t>New beam stub into </a:t>
            </a:r>
            <a:r>
              <a:rPr lang="en-US" sz="2000" dirty="0" smtClean="0"/>
              <a:t>ring</a:t>
            </a:r>
            <a:endParaRPr lang="en-US" sz="2000" dirty="0"/>
          </a:p>
        </p:txBody>
      </p:sp>
      <p:sp>
        <p:nvSpPr>
          <p:cNvPr id="834572" name="Rectangle 12"/>
          <p:cNvSpPr>
            <a:spLocks noChangeArrowheads="1"/>
          </p:cNvSpPr>
          <p:nvPr/>
        </p:nvSpPr>
        <p:spPr bwMode="auto">
          <a:xfrm>
            <a:off x="838200" y="1066800"/>
            <a:ext cx="3962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834573" name="Rectangle 13"/>
          <p:cNvSpPr>
            <a:spLocks noChangeArrowheads="1"/>
          </p:cNvSpPr>
          <p:nvPr/>
        </p:nvSpPr>
        <p:spPr bwMode="auto">
          <a:xfrm>
            <a:off x="76200" y="6248400"/>
            <a:ext cx="3733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solidFill>
                  <a:srgbClr val="FF3300"/>
                </a:solidFill>
              </a:rPr>
              <a:t>*Can use all 20 if MI program is off</a:t>
            </a:r>
          </a:p>
        </p:txBody>
      </p:sp>
      <p:sp>
        <p:nvSpPr>
          <p:cNvPr id="834574" name="Line 14"/>
          <p:cNvSpPr>
            <a:spLocks noChangeShapeType="1"/>
          </p:cNvSpPr>
          <p:nvPr/>
        </p:nvSpPr>
        <p:spPr bwMode="auto">
          <a:xfrm flipH="1">
            <a:off x="6480175" y="1370013"/>
            <a:ext cx="990600" cy="0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75" name="Line 15"/>
          <p:cNvSpPr>
            <a:spLocks noChangeShapeType="1"/>
          </p:cNvSpPr>
          <p:nvPr/>
        </p:nvSpPr>
        <p:spPr bwMode="auto">
          <a:xfrm flipH="1">
            <a:off x="4724400" y="1524000"/>
            <a:ext cx="1371600" cy="990600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76" name="Freeform 16"/>
          <p:cNvSpPr>
            <a:spLocks/>
          </p:cNvSpPr>
          <p:nvPr/>
        </p:nvSpPr>
        <p:spPr bwMode="auto">
          <a:xfrm>
            <a:off x="3900488" y="2398713"/>
            <a:ext cx="833437" cy="188912"/>
          </a:xfrm>
          <a:custGeom>
            <a:avLst/>
            <a:gdLst>
              <a:gd name="T0" fmla="*/ 528 w 528"/>
              <a:gd name="T1" fmla="*/ 48 h 200"/>
              <a:gd name="T2" fmla="*/ 384 w 528"/>
              <a:gd name="T3" fmla="*/ 192 h 200"/>
              <a:gd name="T4" fmla="*/ 0 w 528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8" h="200">
                <a:moveTo>
                  <a:pt x="528" y="48"/>
                </a:moveTo>
                <a:cubicBezTo>
                  <a:pt x="500" y="124"/>
                  <a:pt x="472" y="200"/>
                  <a:pt x="384" y="192"/>
                </a:cubicBezTo>
                <a:cubicBezTo>
                  <a:pt x="296" y="184"/>
                  <a:pt x="148" y="92"/>
                  <a:pt x="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77" name="Freeform 17"/>
          <p:cNvSpPr>
            <a:spLocks/>
          </p:cNvSpPr>
          <p:nvPr/>
        </p:nvSpPr>
        <p:spPr bwMode="auto">
          <a:xfrm>
            <a:off x="3429000" y="2514600"/>
            <a:ext cx="1524000" cy="2209800"/>
          </a:xfrm>
          <a:custGeom>
            <a:avLst/>
            <a:gdLst>
              <a:gd name="T0" fmla="*/ 0 w 960"/>
              <a:gd name="T1" fmla="*/ 1392 h 1392"/>
              <a:gd name="T2" fmla="*/ 96 w 960"/>
              <a:gd name="T3" fmla="*/ 1344 h 1392"/>
              <a:gd name="T4" fmla="*/ 192 w 960"/>
              <a:gd name="T5" fmla="*/ 1344 h 1392"/>
              <a:gd name="T6" fmla="*/ 288 w 960"/>
              <a:gd name="T7" fmla="*/ 1248 h 1392"/>
              <a:gd name="T8" fmla="*/ 432 w 960"/>
              <a:gd name="T9" fmla="*/ 1200 h 1392"/>
              <a:gd name="T10" fmla="*/ 528 w 960"/>
              <a:gd name="T11" fmla="*/ 1104 h 1392"/>
              <a:gd name="T12" fmla="*/ 576 w 960"/>
              <a:gd name="T13" fmla="*/ 912 h 1392"/>
              <a:gd name="T14" fmla="*/ 672 w 960"/>
              <a:gd name="T15" fmla="*/ 720 h 1392"/>
              <a:gd name="T16" fmla="*/ 768 w 960"/>
              <a:gd name="T17" fmla="*/ 576 h 1392"/>
              <a:gd name="T18" fmla="*/ 816 w 960"/>
              <a:gd name="T19" fmla="*/ 480 h 1392"/>
              <a:gd name="T20" fmla="*/ 864 w 960"/>
              <a:gd name="T21" fmla="*/ 384 h 1392"/>
              <a:gd name="T22" fmla="*/ 912 w 960"/>
              <a:gd name="T23" fmla="*/ 192 h 1392"/>
              <a:gd name="T24" fmla="*/ 960 w 960"/>
              <a:gd name="T25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0" h="1392">
                <a:moveTo>
                  <a:pt x="0" y="1392"/>
                </a:moveTo>
                <a:cubicBezTo>
                  <a:pt x="32" y="1372"/>
                  <a:pt x="64" y="1352"/>
                  <a:pt x="96" y="1344"/>
                </a:cubicBezTo>
                <a:cubicBezTo>
                  <a:pt x="128" y="1336"/>
                  <a:pt x="160" y="1360"/>
                  <a:pt x="192" y="1344"/>
                </a:cubicBezTo>
                <a:cubicBezTo>
                  <a:pt x="224" y="1328"/>
                  <a:pt x="248" y="1272"/>
                  <a:pt x="288" y="1248"/>
                </a:cubicBezTo>
                <a:cubicBezTo>
                  <a:pt x="328" y="1224"/>
                  <a:pt x="392" y="1224"/>
                  <a:pt x="432" y="1200"/>
                </a:cubicBezTo>
                <a:cubicBezTo>
                  <a:pt x="472" y="1176"/>
                  <a:pt x="504" y="1152"/>
                  <a:pt x="528" y="1104"/>
                </a:cubicBezTo>
                <a:cubicBezTo>
                  <a:pt x="552" y="1056"/>
                  <a:pt x="552" y="976"/>
                  <a:pt x="576" y="912"/>
                </a:cubicBezTo>
                <a:cubicBezTo>
                  <a:pt x="600" y="848"/>
                  <a:pt x="640" y="776"/>
                  <a:pt x="672" y="720"/>
                </a:cubicBezTo>
                <a:cubicBezTo>
                  <a:pt x="704" y="664"/>
                  <a:pt x="744" y="616"/>
                  <a:pt x="768" y="576"/>
                </a:cubicBezTo>
                <a:cubicBezTo>
                  <a:pt x="792" y="536"/>
                  <a:pt x="800" y="512"/>
                  <a:pt x="816" y="480"/>
                </a:cubicBezTo>
                <a:cubicBezTo>
                  <a:pt x="832" y="448"/>
                  <a:pt x="848" y="432"/>
                  <a:pt x="864" y="384"/>
                </a:cubicBezTo>
                <a:cubicBezTo>
                  <a:pt x="880" y="336"/>
                  <a:pt x="896" y="256"/>
                  <a:pt x="912" y="192"/>
                </a:cubicBezTo>
                <a:cubicBezTo>
                  <a:pt x="928" y="128"/>
                  <a:pt x="944" y="64"/>
                  <a:pt x="96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78" name="Rectangle 18"/>
          <p:cNvSpPr>
            <a:spLocks noChangeArrowheads="1"/>
          </p:cNvSpPr>
          <p:nvPr/>
        </p:nvSpPr>
        <p:spPr bwMode="auto">
          <a:xfrm>
            <a:off x="1600200" y="3505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0" name="Freeform 20"/>
          <p:cNvSpPr>
            <a:spLocks/>
          </p:cNvSpPr>
          <p:nvPr/>
        </p:nvSpPr>
        <p:spPr bwMode="auto">
          <a:xfrm>
            <a:off x="6091238" y="1360488"/>
            <a:ext cx="381000" cy="546100"/>
          </a:xfrm>
          <a:custGeom>
            <a:avLst/>
            <a:gdLst>
              <a:gd name="T0" fmla="*/ 248 w 248"/>
              <a:gd name="T1" fmla="*/ 8 h 352"/>
              <a:gd name="T2" fmla="*/ 152 w 248"/>
              <a:gd name="T3" fmla="*/ 8 h 352"/>
              <a:gd name="T4" fmla="*/ 104 w 248"/>
              <a:gd name="T5" fmla="*/ 8 h 352"/>
              <a:gd name="T6" fmla="*/ 56 w 248"/>
              <a:gd name="T7" fmla="*/ 56 h 352"/>
              <a:gd name="T8" fmla="*/ 8 w 248"/>
              <a:gd name="T9" fmla="*/ 104 h 352"/>
              <a:gd name="T10" fmla="*/ 8 w 248"/>
              <a:gd name="T11" fmla="*/ 200 h 352"/>
              <a:gd name="T12" fmla="*/ 56 w 248"/>
              <a:gd name="T13" fmla="*/ 296 h 352"/>
              <a:gd name="T14" fmla="*/ 104 w 248"/>
              <a:gd name="T15" fmla="*/ 344 h 352"/>
              <a:gd name="T16" fmla="*/ 152 w 248"/>
              <a:gd name="T17" fmla="*/ 344 h 352"/>
              <a:gd name="T18" fmla="*/ 248 w 248"/>
              <a:gd name="T19" fmla="*/ 344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8" h="352">
                <a:moveTo>
                  <a:pt x="248" y="8"/>
                </a:moveTo>
                <a:cubicBezTo>
                  <a:pt x="212" y="8"/>
                  <a:pt x="176" y="8"/>
                  <a:pt x="152" y="8"/>
                </a:cubicBezTo>
                <a:cubicBezTo>
                  <a:pt x="128" y="8"/>
                  <a:pt x="120" y="0"/>
                  <a:pt x="104" y="8"/>
                </a:cubicBezTo>
                <a:cubicBezTo>
                  <a:pt x="88" y="16"/>
                  <a:pt x="72" y="40"/>
                  <a:pt x="56" y="56"/>
                </a:cubicBezTo>
                <a:cubicBezTo>
                  <a:pt x="40" y="72"/>
                  <a:pt x="16" y="80"/>
                  <a:pt x="8" y="104"/>
                </a:cubicBezTo>
                <a:cubicBezTo>
                  <a:pt x="0" y="128"/>
                  <a:pt x="0" y="168"/>
                  <a:pt x="8" y="200"/>
                </a:cubicBezTo>
                <a:cubicBezTo>
                  <a:pt x="16" y="232"/>
                  <a:pt x="40" y="272"/>
                  <a:pt x="56" y="296"/>
                </a:cubicBezTo>
                <a:cubicBezTo>
                  <a:pt x="72" y="320"/>
                  <a:pt x="88" y="336"/>
                  <a:pt x="104" y="344"/>
                </a:cubicBezTo>
                <a:cubicBezTo>
                  <a:pt x="120" y="352"/>
                  <a:pt x="128" y="344"/>
                  <a:pt x="152" y="344"/>
                </a:cubicBezTo>
                <a:cubicBezTo>
                  <a:pt x="176" y="344"/>
                  <a:pt x="212" y="344"/>
                  <a:pt x="248" y="344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1" name="Freeform 21"/>
          <p:cNvSpPr>
            <a:spLocks/>
          </p:cNvSpPr>
          <p:nvPr/>
        </p:nvSpPr>
        <p:spPr bwMode="auto">
          <a:xfrm flipH="1" flipV="1">
            <a:off x="6248400" y="1358900"/>
            <a:ext cx="381000" cy="546100"/>
          </a:xfrm>
          <a:custGeom>
            <a:avLst/>
            <a:gdLst>
              <a:gd name="T0" fmla="*/ 248 w 248"/>
              <a:gd name="T1" fmla="*/ 8 h 352"/>
              <a:gd name="T2" fmla="*/ 152 w 248"/>
              <a:gd name="T3" fmla="*/ 8 h 352"/>
              <a:gd name="T4" fmla="*/ 104 w 248"/>
              <a:gd name="T5" fmla="*/ 8 h 352"/>
              <a:gd name="T6" fmla="*/ 56 w 248"/>
              <a:gd name="T7" fmla="*/ 56 h 352"/>
              <a:gd name="T8" fmla="*/ 8 w 248"/>
              <a:gd name="T9" fmla="*/ 104 h 352"/>
              <a:gd name="T10" fmla="*/ 8 w 248"/>
              <a:gd name="T11" fmla="*/ 200 h 352"/>
              <a:gd name="T12" fmla="*/ 56 w 248"/>
              <a:gd name="T13" fmla="*/ 296 h 352"/>
              <a:gd name="T14" fmla="*/ 104 w 248"/>
              <a:gd name="T15" fmla="*/ 344 h 352"/>
              <a:gd name="T16" fmla="*/ 152 w 248"/>
              <a:gd name="T17" fmla="*/ 344 h 352"/>
              <a:gd name="T18" fmla="*/ 248 w 248"/>
              <a:gd name="T19" fmla="*/ 344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8" h="352">
                <a:moveTo>
                  <a:pt x="248" y="8"/>
                </a:moveTo>
                <a:cubicBezTo>
                  <a:pt x="212" y="8"/>
                  <a:pt x="176" y="8"/>
                  <a:pt x="152" y="8"/>
                </a:cubicBezTo>
                <a:cubicBezTo>
                  <a:pt x="128" y="8"/>
                  <a:pt x="120" y="0"/>
                  <a:pt x="104" y="8"/>
                </a:cubicBezTo>
                <a:cubicBezTo>
                  <a:pt x="88" y="16"/>
                  <a:pt x="72" y="40"/>
                  <a:pt x="56" y="56"/>
                </a:cubicBezTo>
                <a:cubicBezTo>
                  <a:pt x="40" y="72"/>
                  <a:pt x="16" y="80"/>
                  <a:pt x="8" y="104"/>
                </a:cubicBezTo>
                <a:cubicBezTo>
                  <a:pt x="0" y="128"/>
                  <a:pt x="0" y="168"/>
                  <a:pt x="8" y="200"/>
                </a:cubicBezTo>
                <a:cubicBezTo>
                  <a:pt x="16" y="232"/>
                  <a:pt x="40" y="272"/>
                  <a:pt x="56" y="296"/>
                </a:cubicBezTo>
                <a:cubicBezTo>
                  <a:pt x="72" y="320"/>
                  <a:pt x="88" y="336"/>
                  <a:pt x="104" y="344"/>
                </a:cubicBezTo>
                <a:cubicBezTo>
                  <a:pt x="120" y="352"/>
                  <a:pt x="128" y="344"/>
                  <a:pt x="152" y="344"/>
                </a:cubicBezTo>
                <a:cubicBezTo>
                  <a:pt x="176" y="344"/>
                  <a:pt x="212" y="344"/>
                  <a:pt x="248" y="344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2" name="Freeform 22"/>
          <p:cNvSpPr>
            <a:spLocks/>
          </p:cNvSpPr>
          <p:nvPr/>
        </p:nvSpPr>
        <p:spPr bwMode="auto">
          <a:xfrm>
            <a:off x="1511300" y="1968500"/>
            <a:ext cx="2476500" cy="1689100"/>
          </a:xfrm>
          <a:custGeom>
            <a:avLst/>
            <a:gdLst>
              <a:gd name="T0" fmla="*/ 1544 w 1544"/>
              <a:gd name="T1" fmla="*/ 296 h 1064"/>
              <a:gd name="T2" fmla="*/ 1448 w 1544"/>
              <a:gd name="T3" fmla="*/ 200 h 1064"/>
              <a:gd name="T4" fmla="*/ 1352 w 1544"/>
              <a:gd name="T5" fmla="*/ 104 h 1064"/>
              <a:gd name="T6" fmla="*/ 1160 w 1544"/>
              <a:gd name="T7" fmla="*/ 56 h 1064"/>
              <a:gd name="T8" fmla="*/ 1016 w 1544"/>
              <a:gd name="T9" fmla="*/ 8 h 1064"/>
              <a:gd name="T10" fmla="*/ 824 w 1544"/>
              <a:gd name="T11" fmla="*/ 8 h 1064"/>
              <a:gd name="T12" fmla="*/ 632 w 1544"/>
              <a:gd name="T13" fmla="*/ 56 h 1064"/>
              <a:gd name="T14" fmla="*/ 440 w 1544"/>
              <a:gd name="T15" fmla="*/ 200 h 1064"/>
              <a:gd name="T16" fmla="*/ 248 w 1544"/>
              <a:gd name="T17" fmla="*/ 392 h 1064"/>
              <a:gd name="T18" fmla="*/ 152 w 1544"/>
              <a:gd name="T19" fmla="*/ 584 h 1064"/>
              <a:gd name="T20" fmla="*/ 104 w 1544"/>
              <a:gd name="T21" fmla="*/ 680 h 1064"/>
              <a:gd name="T22" fmla="*/ 56 w 1544"/>
              <a:gd name="T23" fmla="*/ 824 h 1064"/>
              <a:gd name="T24" fmla="*/ 8 w 1544"/>
              <a:gd name="T25" fmla="*/ 920 h 1064"/>
              <a:gd name="T26" fmla="*/ 8 w 1544"/>
              <a:gd name="T27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4" h="1064">
                <a:moveTo>
                  <a:pt x="1544" y="296"/>
                </a:moveTo>
                <a:cubicBezTo>
                  <a:pt x="1512" y="264"/>
                  <a:pt x="1480" y="232"/>
                  <a:pt x="1448" y="200"/>
                </a:cubicBezTo>
                <a:cubicBezTo>
                  <a:pt x="1416" y="168"/>
                  <a:pt x="1400" y="128"/>
                  <a:pt x="1352" y="104"/>
                </a:cubicBezTo>
                <a:cubicBezTo>
                  <a:pt x="1304" y="80"/>
                  <a:pt x="1216" y="72"/>
                  <a:pt x="1160" y="56"/>
                </a:cubicBezTo>
                <a:cubicBezTo>
                  <a:pt x="1104" y="40"/>
                  <a:pt x="1072" y="16"/>
                  <a:pt x="1016" y="8"/>
                </a:cubicBezTo>
                <a:cubicBezTo>
                  <a:pt x="960" y="0"/>
                  <a:pt x="888" y="0"/>
                  <a:pt x="824" y="8"/>
                </a:cubicBezTo>
                <a:cubicBezTo>
                  <a:pt x="760" y="16"/>
                  <a:pt x="696" y="24"/>
                  <a:pt x="632" y="56"/>
                </a:cubicBezTo>
                <a:cubicBezTo>
                  <a:pt x="568" y="88"/>
                  <a:pt x="504" y="144"/>
                  <a:pt x="440" y="200"/>
                </a:cubicBezTo>
                <a:cubicBezTo>
                  <a:pt x="376" y="256"/>
                  <a:pt x="296" y="328"/>
                  <a:pt x="248" y="392"/>
                </a:cubicBezTo>
                <a:cubicBezTo>
                  <a:pt x="200" y="456"/>
                  <a:pt x="176" y="536"/>
                  <a:pt x="152" y="584"/>
                </a:cubicBezTo>
                <a:cubicBezTo>
                  <a:pt x="128" y="632"/>
                  <a:pt x="120" y="640"/>
                  <a:pt x="104" y="680"/>
                </a:cubicBezTo>
                <a:cubicBezTo>
                  <a:pt x="88" y="720"/>
                  <a:pt x="72" y="784"/>
                  <a:pt x="56" y="824"/>
                </a:cubicBezTo>
                <a:cubicBezTo>
                  <a:pt x="40" y="864"/>
                  <a:pt x="16" y="880"/>
                  <a:pt x="8" y="920"/>
                </a:cubicBezTo>
                <a:cubicBezTo>
                  <a:pt x="0" y="960"/>
                  <a:pt x="4" y="1012"/>
                  <a:pt x="8" y="1064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3" name="Freeform 23"/>
          <p:cNvSpPr>
            <a:spLocks/>
          </p:cNvSpPr>
          <p:nvPr/>
        </p:nvSpPr>
        <p:spPr bwMode="auto">
          <a:xfrm>
            <a:off x="1511300" y="3124200"/>
            <a:ext cx="2717800" cy="1841500"/>
          </a:xfrm>
          <a:custGeom>
            <a:avLst/>
            <a:gdLst>
              <a:gd name="T0" fmla="*/ 8 w 1696"/>
              <a:gd name="T1" fmla="*/ 336 h 1160"/>
              <a:gd name="T2" fmla="*/ 8 w 1696"/>
              <a:gd name="T3" fmla="*/ 432 h 1160"/>
              <a:gd name="T4" fmla="*/ 8 w 1696"/>
              <a:gd name="T5" fmla="*/ 528 h 1160"/>
              <a:gd name="T6" fmla="*/ 56 w 1696"/>
              <a:gd name="T7" fmla="*/ 672 h 1160"/>
              <a:gd name="T8" fmla="*/ 152 w 1696"/>
              <a:gd name="T9" fmla="*/ 816 h 1160"/>
              <a:gd name="T10" fmla="*/ 248 w 1696"/>
              <a:gd name="T11" fmla="*/ 912 h 1160"/>
              <a:gd name="T12" fmla="*/ 344 w 1696"/>
              <a:gd name="T13" fmla="*/ 1008 h 1160"/>
              <a:gd name="T14" fmla="*/ 488 w 1696"/>
              <a:gd name="T15" fmla="*/ 1056 h 1160"/>
              <a:gd name="T16" fmla="*/ 728 w 1696"/>
              <a:gd name="T17" fmla="*/ 1152 h 1160"/>
              <a:gd name="T18" fmla="*/ 968 w 1696"/>
              <a:gd name="T19" fmla="*/ 1104 h 1160"/>
              <a:gd name="T20" fmla="*/ 1160 w 1696"/>
              <a:gd name="T21" fmla="*/ 1056 h 1160"/>
              <a:gd name="T22" fmla="*/ 1256 w 1696"/>
              <a:gd name="T23" fmla="*/ 960 h 1160"/>
              <a:gd name="T24" fmla="*/ 1400 w 1696"/>
              <a:gd name="T25" fmla="*/ 816 h 1160"/>
              <a:gd name="T26" fmla="*/ 1496 w 1696"/>
              <a:gd name="T27" fmla="*/ 624 h 1160"/>
              <a:gd name="T28" fmla="*/ 1640 w 1696"/>
              <a:gd name="T29" fmla="*/ 336 h 1160"/>
              <a:gd name="T30" fmla="*/ 1688 w 1696"/>
              <a:gd name="T31" fmla="*/ 144 h 1160"/>
              <a:gd name="T32" fmla="*/ 1688 w 1696"/>
              <a:gd name="T33" fmla="*/ 0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96" h="1160">
                <a:moveTo>
                  <a:pt x="8" y="336"/>
                </a:moveTo>
                <a:cubicBezTo>
                  <a:pt x="8" y="368"/>
                  <a:pt x="8" y="400"/>
                  <a:pt x="8" y="432"/>
                </a:cubicBezTo>
                <a:cubicBezTo>
                  <a:pt x="8" y="464"/>
                  <a:pt x="0" y="488"/>
                  <a:pt x="8" y="528"/>
                </a:cubicBezTo>
                <a:cubicBezTo>
                  <a:pt x="16" y="568"/>
                  <a:pt x="32" y="624"/>
                  <a:pt x="56" y="672"/>
                </a:cubicBezTo>
                <a:cubicBezTo>
                  <a:pt x="80" y="720"/>
                  <a:pt x="120" y="776"/>
                  <a:pt x="152" y="816"/>
                </a:cubicBezTo>
                <a:cubicBezTo>
                  <a:pt x="184" y="856"/>
                  <a:pt x="216" y="880"/>
                  <a:pt x="248" y="912"/>
                </a:cubicBezTo>
                <a:cubicBezTo>
                  <a:pt x="280" y="944"/>
                  <a:pt x="304" y="984"/>
                  <a:pt x="344" y="1008"/>
                </a:cubicBezTo>
                <a:cubicBezTo>
                  <a:pt x="384" y="1032"/>
                  <a:pt x="424" y="1032"/>
                  <a:pt x="488" y="1056"/>
                </a:cubicBezTo>
                <a:cubicBezTo>
                  <a:pt x="552" y="1080"/>
                  <a:pt x="648" y="1144"/>
                  <a:pt x="728" y="1152"/>
                </a:cubicBezTo>
                <a:cubicBezTo>
                  <a:pt x="808" y="1160"/>
                  <a:pt x="896" y="1120"/>
                  <a:pt x="968" y="1104"/>
                </a:cubicBezTo>
                <a:cubicBezTo>
                  <a:pt x="1040" y="1088"/>
                  <a:pt x="1112" y="1080"/>
                  <a:pt x="1160" y="1056"/>
                </a:cubicBezTo>
                <a:cubicBezTo>
                  <a:pt x="1208" y="1032"/>
                  <a:pt x="1216" y="1000"/>
                  <a:pt x="1256" y="960"/>
                </a:cubicBezTo>
                <a:cubicBezTo>
                  <a:pt x="1296" y="920"/>
                  <a:pt x="1360" y="872"/>
                  <a:pt x="1400" y="816"/>
                </a:cubicBezTo>
                <a:cubicBezTo>
                  <a:pt x="1440" y="760"/>
                  <a:pt x="1456" y="704"/>
                  <a:pt x="1496" y="624"/>
                </a:cubicBezTo>
                <a:cubicBezTo>
                  <a:pt x="1536" y="544"/>
                  <a:pt x="1608" y="416"/>
                  <a:pt x="1640" y="336"/>
                </a:cubicBezTo>
                <a:cubicBezTo>
                  <a:pt x="1672" y="256"/>
                  <a:pt x="1680" y="200"/>
                  <a:pt x="1688" y="144"/>
                </a:cubicBezTo>
                <a:cubicBezTo>
                  <a:pt x="1696" y="88"/>
                  <a:pt x="1692" y="44"/>
                  <a:pt x="1688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4" name="Freeform 24"/>
          <p:cNvSpPr>
            <a:spLocks/>
          </p:cNvSpPr>
          <p:nvPr/>
        </p:nvSpPr>
        <p:spPr bwMode="auto">
          <a:xfrm>
            <a:off x="3995738" y="2455863"/>
            <a:ext cx="246062" cy="668337"/>
          </a:xfrm>
          <a:custGeom>
            <a:avLst/>
            <a:gdLst>
              <a:gd name="T0" fmla="*/ 123 w 139"/>
              <a:gd name="T1" fmla="*/ 421 h 421"/>
              <a:gd name="T2" fmla="*/ 134 w 139"/>
              <a:gd name="T3" fmla="*/ 307 h 421"/>
              <a:gd name="T4" fmla="*/ 95 w 139"/>
              <a:gd name="T5" fmla="*/ 173 h 421"/>
              <a:gd name="T6" fmla="*/ 47 w 139"/>
              <a:gd name="T7" fmla="*/ 86 h 421"/>
              <a:gd name="T8" fmla="*/ 0 w 139"/>
              <a:gd name="T9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" h="421">
                <a:moveTo>
                  <a:pt x="123" y="421"/>
                </a:moveTo>
                <a:cubicBezTo>
                  <a:pt x="131" y="384"/>
                  <a:pt x="139" y="348"/>
                  <a:pt x="134" y="307"/>
                </a:cubicBezTo>
                <a:cubicBezTo>
                  <a:pt x="129" y="266"/>
                  <a:pt x="109" y="210"/>
                  <a:pt x="95" y="173"/>
                </a:cubicBezTo>
                <a:cubicBezTo>
                  <a:pt x="81" y="136"/>
                  <a:pt x="63" y="115"/>
                  <a:pt x="47" y="86"/>
                </a:cubicBezTo>
                <a:cubicBezTo>
                  <a:pt x="31" y="57"/>
                  <a:pt x="15" y="28"/>
                  <a:pt x="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6" name="Rectangle 26"/>
          <p:cNvSpPr>
            <a:spLocks noChangeArrowheads="1"/>
          </p:cNvSpPr>
          <p:nvPr/>
        </p:nvSpPr>
        <p:spPr bwMode="auto">
          <a:xfrm rot="2100824">
            <a:off x="1120775" y="4837113"/>
            <a:ext cx="1135063" cy="711200"/>
          </a:xfrm>
          <a:prstGeom prst="rect">
            <a:avLst/>
          </a:prstGeom>
          <a:solidFill>
            <a:schemeClr val="bg1"/>
          </a:solidFill>
          <a:ln w="444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7" name="Rectangle 27"/>
          <p:cNvSpPr>
            <a:spLocks noChangeArrowheads="1"/>
          </p:cNvSpPr>
          <p:nvPr/>
        </p:nvSpPr>
        <p:spPr bwMode="auto">
          <a:xfrm rot="-2933275">
            <a:off x="3263900" y="398145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8" name="Freeform 28"/>
          <p:cNvSpPr>
            <a:spLocks/>
          </p:cNvSpPr>
          <p:nvPr/>
        </p:nvSpPr>
        <p:spPr bwMode="auto">
          <a:xfrm>
            <a:off x="3429000" y="2514600"/>
            <a:ext cx="1524000" cy="2209800"/>
          </a:xfrm>
          <a:custGeom>
            <a:avLst/>
            <a:gdLst>
              <a:gd name="T0" fmla="*/ 0 w 960"/>
              <a:gd name="T1" fmla="*/ 1392 h 1392"/>
              <a:gd name="T2" fmla="*/ 96 w 960"/>
              <a:gd name="T3" fmla="*/ 1344 h 1392"/>
              <a:gd name="T4" fmla="*/ 192 w 960"/>
              <a:gd name="T5" fmla="*/ 1344 h 1392"/>
              <a:gd name="T6" fmla="*/ 288 w 960"/>
              <a:gd name="T7" fmla="*/ 1248 h 1392"/>
              <a:gd name="T8" fmla="*/ 432 w 960"/>
              <a:gd name="T9" fmla="*/ 1200 h 1392"/>
              <a:gd name="T10" fmla="*/ 528 w 960"/>
              <a:gd name="T11" fmla="*/ 1104 h 1392"/>
              <a:gd name="T12" fmla="*/ 576 w 960"/>
              <a:gd name="T13" fmla="*/ 912 h 1392"/>
              <a:gd name="T14" fmla="*/ 672 w 960"/>
              <a:gd name="T15" fmla="*/ 720 h 1392"/>
              <a:gd name="T16" fmla="*/ 768 w 960"/>
              <a:gd name="T17" fmla="*/ 576 h 1392"/>
              <a:gd name="T18" fmla="*/ 816 w 960"/>
              <a:gd name="T19" fmla="*/ 480 h 1392"/>
              <a:gd name="T20" fmla="*/ 864 w 960"/>
              <a:gd name="T21" fmla="*/ 384 h 1392"/>
              <a:gd name="T22" fmla="*/ 912 w 960"/>
              <a:gd name="T23" fmla="*/ 192 h 1392"/>
              <a:gd name="T24" fmla="*/ 960 w 960"/>
              <a:gd name="T25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0" h="1392">
                <a:moveTo>
                  <a:pt x="0" y="1392"/>
                </a:moveTo>
                <a:cubicBezTo>
                  <a:pt x="32" y="1372"/>
                  <a:pt x="64" y="1352"/>
                  <a:pt x="96" y="1344"/>
                </a:cubicBezTo>
                <a:cubicBezTo>
                  <a:pt x="128" y="1336"/>
                  <a:pt x="160" y="1360"/>
                  <a:pt x="192" y="1344"/>
                </a:cubicBezTo>
                <a:cubicBezTo>
                  <a:pt x="224" y="1328"/>
                  <a:pt x="248" y="1272"/>
                  <a:pt x="288" y="1248"/>
                </a:cubicBezTo>
                <a:cubicBezTo>
                  <a:pt x="328" y="1224"/>
                  <a:pt x="392" y="1224"/>
                  <a:pt x="432" y="1200"/>
                </a:cubicBezTo>
                <a:cubicBezTo>
                  <a:pt x="472" y="1176"/>
                  <a:pt x="504" y="1152"/>
                  <a:pt x="528" y="1104"/>
                </a:cubicBezTo>
                <a:cubicBezTo>
                  <a:pt x="552" y="1056"/>
                  <a:pt x="552" y="976"/>
                  <a:pt x="576" y="912"/>
                </a:cubicBezTo>
                <a:cubicBezTo>
                  <a:pt x="600" y="848"/>
                  <a:pt x="640" y="776"/>
                  <a:pt x="672" y="720"/>
                </a:cubicBezTo>
                <a:cubicBezTo>
                  <a:pt x="704" y="664"/>
                  <a:pt x="744" y="616"/>
                  <a:pt x="768" y="576"/>
                </a:cubicBezTo>
                <a:cubicBezTo>
                  <a:pt x="792" y="536"/>
                  <a:pt x="800" y="512"/>
                  <a:pt x="816" y="480"/>
                </a:cubicBezTo>
                <a:cubicBezTo>
                  <a:pt x="832" y="448"/>
                  <a:pt x="848" y="432"/>
                  <a:pt x="864" y="384"/>
                </a:cubicBezTo>
                <a:cubicBezTo>
                  <a:pt x="880" y="336"/>
                  <a:pt x="896" y="256"/>
                  <a:pt x="912" y="192"/>
                </a:cubicBezTo>
                <a:cubicBezTo>
                  <a:pt x="928" y="128"/>
                  <a:pt x="944" y="64"/>
                  <a:pt x="96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89" name="Freeform 29"/>
          <p:cNvSpPr>
            <a:spLocks/>
          </p:cNvSpPr>
          <p:nvPr/>
        </p:nvSpPr>
        <p:spPr bwMode="auto">
          <a:xfrm>
            <a:off x="3429000" y="2514600"/>
            <a:ext cx="1524000" cy="2209800"/>
          </a:xfrm>
          <a:custGeom>
            <a:avLst/>
            <a:gdLst>
              <a:gd name="T0" fmla="*/ 0 w 960"/>
              <a:gd name="T1" fmla="*/ 1392 h 1392"/>
              <a:gd name="T2" fmla="*/ 96 w 960"/>
              <a:gd name="T3" fmla="*/ 1344 h 1392"/>
              <a:gd name="T4" fmla="*/ 192 w 960"/>
              <a:gd name="T5" fmla="*/ 1344 h 1392"/>
              <a:gd name="T6" fmla="*/ 288 w 960"/>
              <a:gd name="T7" fmla="*/ 1248 h 1392"/>
              <a:gd name="T8" fmla="*/ 432 w 960"/>
              <a:gd name="T9" fmla="*/ 1200 h 1392"/>
              <a:gd name="T10" fmla="*/ 528 w 960"/>
              <a:gd name="T11" fmla="*/ 1104 h 1392"/>
              <a:gd name="T12" fmla="*/ 576 w 960"/>
              <a:gd name="T13" fmla="*/ 912 h 1392"/>
              <a:gd name="T14" fmla="*/ 672 w 960"/>
              <a:gd name="T15" fmla="*/ 720 h 1392"/>
              <a:gd name="T16" fmla="*/ 768 w 960"/>
              <a:gd name="T17" fmla="*/ 576 h 1392"/>
              <a:gd name="T18" fmla="*/ 816 w 960"/>
              <a:gd name="T19" fmla="*/ 480 h 1392"/>
              <a:gd name="T20" fmla="*/ 864 w 960"/>
              <a:gd name="T21" fmla="*/ 384 h 1392"/>
              <a:gd name="T22" fmla="*/ 912 w 960"/>
              <a:gd name="T23" fmla="*/ 192 h 1392"/>
              <a:gd name="T24" fmla="*/ 960 w 960"/>
              <a:gd name="T25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0" h="1392">
                <a:moveTo>
                  <a:pt x="0" y="1392"/>
                </a:moveTo>
                <a:cubicBezTo>
                  <a:pt x="32" y="1372"/>
                  <a:pt x="64" y="1352"/>
                  <a:pt x="96" y="1344"/>
                </a:cubicBezTo>
                <a:cubicBezTo>
                  <a:pt x="128" y="1336"/>
                  <a:pt x="160" y="1360"/>
                  <a:pt x="192" y="1344"/>
                </a:cubicBezTo>
                <a:cubicBezTo>
                  <a:pt x="224" y="1328"/>
                  <a:pt x="248" y="1272"/>
                  <a:pt x="288" y="1248"/>
                </a:cubicBezTo>
                <a:cubicBezTo>
                  <a:pt x="328" y="1224"/>
                  <a:pt x="392" y="1224"/>
                  <a:pt x="432" y="1200"/>
                </a:cubicBezTo>
                <a:cubicBezTo>
                  <a:pt x="472" y="1176"/>
                  <a:pt x="504" y="1152"/>
                  <a:pt x="528" y="1104"/>
                </a:cubicBezTo>
                <a:cubicBezTo>
                  <a:pt x="552" y="1056"/>
                  <a:pt x="552" y="976"/>
                  <a:pt x="576" y="912"/>
                </a:cubicBezTo>
                <a:cubicBezTo>
                  <a:pt x="600" y="848"/>
                  <a:pt x="640" y="776"/>
                  <a:pt x="672" y="720"/>
                </a:cubicBezTo>
                <a:cubicBezTo>
                  <a:pt x="704" y="664"/>
                  <a:pt x="744" y="616"/>
                  <a:pt x="768" y="576"/>
                </a:cubicBezTo>
                <a:cubicBezTo>
                  <a:pt x="792" y="536"/>
                  <a:pt x="800" y="512"/>
                  <a:pt x="816" y="480"/>
                </a:cubicBezTo>
                <a:cubicBezTo>
                  <a:pt x="832" y="448"/>
                  <a:pt x="848" y="432"/>
                  <a:pt x="864" y="384"/>
                </a:cubicBezTo>
                <a:cubicBezTo>
                  <a:pt x="880" y="336"/>
                  <a:pt x="896" y="256"/>
                  <a:pt x="912" y="192"/>
                </a:cubicBezTo>
                <a:cubicBezTo>
                  <a:pt x="928" y="128"/>
                  <a:pt x="944" y="64"/>
                  <a:pt x="96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90" name="Freeform 30"/>
          <p:cNvSpPr>
            <a:spLocks/>
          </p:cNvSpPr>
          <p:nvPr/>
        </p:nvSpPr>
        <p:spPr bwMode="auto">
          <a:xfrm>
            <a:off x="3429000" y="2514600"/>
            <a:ext cx="1524000" cy="2209800"/>
          </a:xfrm>
          <a:custGeom>
            <a:avLst/>
            <a:gdLst>
              <a:gd name="T0" fmla="*/ 0 w 960"/>
              <a:gd name="T1" fmla="*/ 1392 h 1392"/>
              <a:gd name="T2" fmla="*/ 96 w 960"/>
              <a:gd name="T3" fmla="*/ 1344 h 1392"/>
              <a:gd name="T4" fmla="*/ 192 w 960"/>
              <a:gd name="T5" fmla="*/ 1344 h 1392"/>
              <a:gd name="T6" fmla="*/ 288 w 960"/>
              <a:gd name="T7" fmla="*/ 1248 h 1392"/>
              <a:gd name="T8" fmla="*/ 432 w 960"/>
              <a:gd name="T9" fmla="*/ 1200 h 1392"/>
              <a:gd name="T10" fmla="*/ 528 w 960"/>
              <a:gd name="T11" fmla="*/ 1104 h 1392"/>
              <a:gd name="T12" fmla="*/ 576 w 960"/>
              <a:gd name="T13" fmla="*/ 912 h 1392"/>
              <a:gd name="T14" fmla="*/ 672 w 960"/>
              <a:gd name="T15" fmla="*/ 720 h 1392"/>
              <a:gd name="T16" fmla="*/ 768 w 960"/>
              <a:gd name="T17" fmla="*/ 576 h 1392"/>
              <a:gd name="T18" fmla="*/ 816 w 960"/>
              <a:gd name="T19" fmla="*/ 480 h 1392"/>
              <a:gd name="T20" fmla="*/ 864 w 960"/>
              <a:gd name="T21" fmla="*/ 384 h 1392"/>
              <a:gd name="T22" fmla="*/ 912 w 960"/>
              <a:gd name="T23" fmla="*/ 192 h 1392"/>
              <a:gd name="T24" fmla="*/ 960 w 960"/>
              <a:gd name="T25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0" h="1392">
                <a:moveTo>
                  <a:pt x="0" y="1392"/>
                </a:moveTo>
                <a:cubicBezTo>
                  <a:pt x="32" y="1372"/>
                  <a:pt x="64" y="1352"/>
                  <a:pt x="96" y="1344"/>
                </a:cubicBezTo>
                <a:cubicBezTo>
                  <a:pt x="128" y="1336"/>
                  <a:pt x="160" y="1360"/>
                  <a:pt x="192" y="1344"/>
                </a:cubicBezTo>
                <a:cubicBezTo>
                  <a:pt x="224" y="1328"/>
                  <a:pt x="248" y="1272"/>
                  <a:pt x="288" y="1248"/>
                </a:cubicBezTo>
                <a:cubicBezTo>
                  <a:pt x="328" y="1224"/>
                  <a:pt x="392" y="1224"/>
                  <a:pt x="432" y="1200"/>
                </a:cubicBezTo>
                <a:cubicBezTo>
                  <a:pt x="472" y="1176"/>
                  <a:pt x="504" y="1152"/>
                  <a:pt x="528" y="1104"/>
                </a:cubicBezTo>
                <a:cubicBezTo>
                  <a:pt x="552" y="1056"/>
                  <a:pt x="552" y="976"/>
                  <a:pt x="576" y="912"/>
                </a:cubicBezTo>
                <a:cubicBezTo>
                  <a:pt x="600" y="848"/>
                  <a:pt x="640" y="776"/>
                  <a:pt x="672" y="720"/>
                </a:cubicBezTo>
                <a:cubicBezTo>
                  <a:pt x="704" y="664"/>
                  <a:pt x="744" y="616"/>
                  <a:pt x="768" y="576"/>
                </a:cubicBezTo>
                <a:cubicBezTo>
                  <a:pt x="792" y="536"/>
                  <a:pt x="800" y="512"/>
                  <a:pt x="816" y="480"/>
                </a:cubicBezTo>
                <a:cubicBezTo>
                  <a:pt x="832" y="448"/>
                  <a:pt x="848" y="432"/>
                  <a:pt x="864" y="384"/>
                </a:cubicBezTo>
                <a:cubicBezTo>
                  <a:pt x="880" y="336"/>
                  <a:pt x="896" y="256"/>
                  <a:pt x="912" y="192"/>
                </a:cubicBezTo>
                <a:cubicBezTo>
                  <a:pt x="928" y="128"/>
                  <a:pt x="944" y="64"/>
                  <a:pt x="960" y="0"/>
                </a:cubicBezTo>
              </a:path>
            </a:pathLst>
          </a:custGeom>
          <a:noFill/>
          <a:ln w="444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834579" name="Text Box 19"/>
          <p:cNvSpPr txBox="1">
            <a:spLocks noChangeArrowheads="1"/>
          </p:cNvSpPr>
          <p:nvPr/>
        </p:nvSpPr>
        <p:spPr bwMode="auto">
          <a:xfrm>
            <a:off x="1676400" y="2803525"/>
            <a:ext cx="19812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0000FF"/>
                </a:solidFill>
              </a:rPr>
              <a:t>beam rebunched in Recycler</a:t>
            </a:r>
          </a:p>
          <a:p>
            <a:pPr>
              <a:defRPr/>
            </a:pPr>
            <a:r>
              <a:rPr lang="en-US">
                <a:solidFill>
                  <a:srgbClr val="0000FF"/>
                </a:solidFill>
              </a:rPr>
              <a:t>4 x (1 x 10</a:t>
            </a:r>
            <a:r>
              <a:rPr lang="en-US" baseline="30000">
                <a:solidFill>
                  <a:srgbClr val="0000FF"/>
                </a:solidFill>
              </a:rPr>
              <a:t>12</a:t>
            </a:r>
            <a:r>
              <a:rPr lang="en-US">
                <a:solidFill>
                  <a:srgbClr val="0000FF"/>
                </a:solidFill>
              </a:rPr>
              <a:t>)</a:t>
            </a:r>
            <a:r>
              <a:rPr lang="en-US" baseline="3000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  <a:latin typeface="Arial Unicode MS" charset="0"/>
              </a:rPr>
              <a:t> p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34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3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3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4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34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3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3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3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83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83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83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3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5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DC32327F-7BEE-404A-91C9-22001AF13F30}" type="slidenum">
              <a:rPr lang="en-US"/>
              <a:pPr>
                <a:defRPr/>
              </a:pPr>
              <a:t>18</a:t>
            </a:fld>
            <a:r>
              <a:rPr lang="en-US"/>
              <a:t>/30</a:t>
            </a:r>
          </a:p>
        </p:txBody>
      </p:sp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" y="4191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j-cs"/>
              </a:rPr>
              <a:t>The 900-m long decay beam reduces the pion </a:t>
            </a:r>
            <a:r>
              <a:rPr lang="ja-JP" altLang="en-US" sz="2400" dirty="0" smtClean="0">
                <a:latin typeface="Arial"/>
                <a:cs typeface="+mj-cs"/>
              </a:rPr>
              <a:t>“</a:t>
            </a:r>
            <a:r>
              <a:rPr lang="en-US" sz="2400" dirty="0" smtClean="0">
                <a:cs typeface="+mj-cs"/>
              </a:rPr>
              <a:t>flash</a:t>
            </a:r>
            <a:r>
              <a:rPr lang="ja-JP" altLang="en-US" sz="2400" dirty="0" smtClean="0">
                <a:latin typeface="Arial"/>
                <a:cs typeface="+mj-cs"/>
              </a:rPr>
              <a:t>”</a:t>
            </a:r>
            <a:r>
              <a:rPr lang="en-US" sz="2400" dirty="0" smtClean="0">
                <a:cs typeface="+mj-cs"/>
              </a:rPr>
              <a:t> by x20 and leads to 6 – 12 times more stored muons per proton </a:t>
            </a:r>
            <a:r>
              <a:rPr lang="en-US" sz="1800" dirty="0" smtClean="0">
                <a:solidFill>
                  <a:schemeClr val="accent2"/>
                </a:solidFill>
                <a:cs typeface="+mj-cs"/>
              </a:rPr>
              <a:t>(compared to BNL)</a:t>
            </a:r>
          </a:p>
        </p:txBody>
      </p:sp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0" b="6512"/>
          <a:stretch>
            <a:fillRect/>
          </a:stretch>
        </p:blipFill>
        <p:spPr bwMode="auto">
          <a:xfrm>
            <a:off x="9525" y="1060450"/>
            <a:ext cx="3876675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2036" name="AutoShape 4"/>
          <p:cNvSpPr>
            <a:spLocks noChangeArrowheads="1"/>
          </p:cNvSpPr>
          <p:nvPr/>
        </p:nvSpPr>
        <p:spPr bwMode="auto">
          <a:xfrm>
            <a:off x="152400" y="5665788"/>
            <a:ext cx="292100" cy="290512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37" name="Line 5"/>
          <p:cNvSpPr>
            <a:spLocks noChangeShapeType="1"/>
          </p:cNvSpPr>
          <p:nvPr/>
        </p:nvSpPr>
        <p:spPr bwMode="auto">
          <a:xfrm flipV="1">
            <a:off x="762000" y="3676650"/>
            <a:ext cx="581025" cy="167005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38" name="Line 6"/>
          <p:cNvSpPr>
            <a:spLocks noChangeShapeType="1"/>
          </p:cNvSpPr>
          <p:nvPr/>
        </p:nvSpPr>
        <p:spPr bwMode="auto">
          <a:xfrm flipH="1" flipV="1">
            <a:off x="704850" y="1671638"/>
            <a:ext cx="636588" cy="2041525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39" name="Line 7"/>
          <p:cNvSpPr>
            <a:spLocks noChangeShapeType="1"/>
          </p:cNvSpPr>
          <p:nvPr/>
        </p:nvSpPr>
        <p:spPr bwMode="auto">
          <a:xfrm>
            <a:off x="1271588" y="1377950"/>
            <a:ext cx="1074737" cy="19050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40" name="Line 8"/>
          <p:cNvSpPr>
            <a:spLocks noChangeShapeType="1"/>
          </p:cNvSpPr>
          <p:nvPr/>
        </p:nvSpPr>
        <p:spPr bwMode="auto">
          <a:xfrm flipH="1">
            <a:off x="1435100" y="2170113"/>
            <a:ext cx="1096963" cy="1601787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81204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5" y="3852863"/>
            <a:ext cx="6569075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12042" name="Text Box 10"/>
          <p:cNvSpPr txBox="1">
            <a:spLocks noChangeArrowheads="1"/>
          </p:cNvSpPr>
          <p:nvPr/>
        </p:nvSpPr>
        <p:spPr bwMode="auto">
          <a:xfrm>
            <a:off x="4953000" y="3733800"/>
            <a:ext cx="2362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solidFill>
                  <a:schemeClr val="accent2"/>
                </a:solidFill>
                <a:cs typeface="Arial" charset="0"/>
              </a:rPr>
              <a:t>Stored Muons / POT</a:t>
            </a:r>
          </a:p>
        </p:txBody>
      </p:sp>
      <p:sp>
        <p:nvSpPr>
          <p:cNvPr id="812043" name="Text Box 11"/>
          <p:cNvSpPr txBox="1">
            <a:spLocks noChangeArrowheads="1"/>
          </p:cNvSpPr>
          <p:nvPr/>
        </p:nvSpPr>
        <p:spPr bwMode="auto">
          <a:xfrm>
            <a:off x="5094288" y="960438"/>
            <a:ext cx="2819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solidFill>
                  <a:schemeClr val="accent2"/>
                </a:solidFill>
                <a:cs typeface="Arial" charset="0"/>
              </a:rPr>
              <a:t>Flash compared to BNL</a:t>
            </a:r>
          </a:p>
        </p:txBody>
      </p:sp>
      <p:graphicFrame>
        <p:nvGraphicFramePr>
          <p:cNvPr id="812044" name="Group 12"/>
          <p:cNvGraphicFramePr>
            <a:graphicFrameLocks noGrp="1"/>
          </p:cNvGraphicFramePr>
          <p:nvPr/>
        </p:nvGraphicFramePr>
        <p:xfrm>
          <a:off x="4876800" y="1371600"/>
          <a:ext cx="3200400" cy="2006600"/>
        </p:xfrm>
        <a:graphic>
          <a:graphicData uri="http://schemas.openxmlformats.org/drawingml/2006/table">
            <a:tbl>
              <a:tblPr/>
              <a:tblGrid>
                <a:gridCol w="1600200"/>
                <a:gridCol w="160020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parameter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FNAL/BNL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p / fill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0.25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</a:rPr>
                        <a:t>p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 / p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0.4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</a:rPr>
                        <a:t>p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 survive to ring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0.01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</a:rPr>
                        <a:t>p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 at magic P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50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Net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0.05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2067" name="Oval 35"/>
          <p:cNvSpPr>
            <a:spLocks noChangeArrowheads="1"/>
          </p:cNvSpPr>
          <p:nvPr/>
        </p:nvSpPr>
        <p:spPr bwMode="auto">
          <a:xfrm>
            <a:off x="6781800" y="2971800"/>
            <a:ext cx="10668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68" name="Oval 36"/>
          <p:cNvSpPr>
            <a:spLocks noChangeArrowheads="1"/>
          </p:cNvSpPr>
          <p:nvPr/>
        </p:nvSpPr>
        <p:spPr bwMode="auto">
          <a:xfrm>
            <a:off x="7620000" y="6400800"/>
            <a:ext cx="10668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69" name="Freeform 37"/>
          <p:cNvSpPr>
            <a:spLocks/>
          </p:cNvSpPr>
          <p:nvPr/>
        </p:nvSpPr>
        <p:spPr bwMode="auto">
          <a:xfrm>
            <a:off x="685800" y="1336675"/>
            <a:ext cx="625475" cy="339725"/>
          </a:xfrm>
          <a:custGeom>
            <a:avLst/>
            <a:gdLst>
              <a:gd name="T0" fmla="*/ 0 w 384"/>
              <a:gd name="T1" fmla="*/ 224 h 224"/>
              <a:gd name="T2" fmla="*/ 96 w 384"/>
              <a:gd name="T3" fmla="*/ 32 h 224"/>
              <a:gd name="T4" fmla="*/ 384 w 384"/>
              <a:gd name="T5" fmla="*/ 3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4" h="224">
                <a:moveTo>
                  <a:pt x="0" y="224"/>
                </a:moveTo>
                <a:cubicBezTo>
                  <a:pt x="16" y="144"/>
                  <a:pt x="32" y="64"/>
                  <a:pt x="96" y="32"/>
                </a:cubicBezTo>
                <a:cubicBezTo>
                  <a:pt x="160" y="0"/>
                  <a:pt x="272" y="16"/>
                  <a:pt x="384" y="32"/>
                </a:cubicBezTo>
              </a:path>
            </a:pathLst>
          </a:custGeom>
          <a:noFill/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70" name="Freeform 38"/>
          <p:cNvSpPr>
            <a:spLocks/>
          </p:cNvSpPr>
          <p:nvPr/>
        </p:nvSpPr>
        <p:spPr bwMode="auto">
          <a:xfrm>
            <a:off x="2298700" y="1536700"/>
            <a:ext cx="344488" cy="673100"/>
          </a:xfrm>
          <a:custGeom>
            <a:avLst/>
            <a:gdLst>
              <a:gd name="T0" fmla="*/ 0 w 240"/>
              <a:gd name="T1" fmla="*/ 24 h 408"/>
              <a:gd name="T2" fmla="*/ 144 w 240"/>
              <a:gd name="T3" fmla="*/ 24 h 408"/>
              <a:gd name="T4" fmla="*/ 240 w 240"/>
              <a:gd name="T5" fmla="*/ 168 h 408"/>
              <a:gd name="T6" fmla="*/ 144 w 240"/>
              <a:gd name="T7" fmla="*/ 40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408">
                <a:moveTo>
                  <a:pt x="0" y="24"/>
                </a:moveTo>
                <a:cubicBezTo>
                  <a:pt x="52" y="12"/>
                  <a:pt x="104" y="0"/>
                  <a:pt x="144" y="24"/>
                </a:cubicBezTo>
                <a:cubicBezTo>
                  <a:pt x="184" y="48"/>
                  <a:pt x="240" y="104"/>
                  <a:pt x="240" y="168"/>
                </a:cubicBezTo>
                <a:cubicBezTo>
                  <a:pt x="240" y="232"/>
                  <a:pt x="192" y="320"/>
                  <a:pt x="144" y="408"/>
                </a:cubicBezTo>
              </a:path>
            </a:pathLst>
          </a:custGeom>
          <a:noFill/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71" name="Line 39"/>
          <p:cNvSpPr>
            <a:spLocks noChangeShapeType="1"/>
          </p:cNvSpPr>
          <p:nvPr/>
        </p:nvSpPr>
        <p:spPr bwMode="auto">
          <a:xfrm flipV="1">
            <a:off x="685800" y="3733800"/>
            <a:ext cx="762000" cy="205740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 type="triangl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72" name="Line 40"/>
          <p:cNvSpPr>
            <a:spLocks noChangeShapeType="1"/>
          </p:cNvSpPr>
          <p:nvPr/>
        </p:nvSpPr>
        <p:spPr bwMode="auto">
          <a:xfrm flipV="1">
            <a:off x="265113" y="5500688"/>
            <a:ext cx="420687" cy="10160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2073" name="Line 41"/>
          <p:cNvSpPr>
            <a:spLocks noChangeShapeType="1"/>
          </p:cNvSpPr>
          <p:nvPr/>
        </p:nvSpPr>
        <p:spPr bwMode="auto">
          <a:xfrm flipH="1">
            <a:off x="406400" y="5715000"/>
            <a:ext cx="279400" cy="190500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1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1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1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1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1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5516580-9DE9-0B44-9602-AC7CD4D29BB9}" type="slidenum">
              <a:rPr lang="en-US"/>
              <a:pPr>
                <a:defRPr/>
              </a:pPr>
              <a:t>19</a:t>
            </a:fld>
            <a:r>
              <a:rPr lang="en-US" dirty="0" smtClean="0"/>
              <a:t>/29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8077200" y="6553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dirty="0" smtClean="0"/>
              <a:t>- p. </a:t>
            </a:r>
            <a:fld id="{CA96958A-0259-314E-9A78-2DAA7F28F296}" type="slidenum">
              <a:rPr lang="en-US" smtClean="0"/>
              <a:pPr>
                <a:defRPr/>
              </a:pPr>
              <a:t>19</a:t>
            </a:fld>
            <a:r>
              <a:rPr lang="en-US" dirty="0" smtClean="0"/>
              <a:t>/57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Upgrades at Fermilab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990600"/>
            <a:ext cx="825500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80000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mtClean="0"/>
              <a:t>New segmented detectors to reduce pileup</a:t>
            </a:r>
          </a:p>
          <a:p>
            <a:pPr lvl="1" eaLnBrk="1" hangingPunct="1">
              <a:defRPr/>
            </a:pPr>
            <a:r>
              <a:rPr lang="en-US" smtClean="0"/>
              <a:t>W-scifi prototype under study </a:t>
            </a:r>
            <a:r>
              <a:rPr lang="en-US" smtClean="0">
                <a:latin typeface="cmmi8" charset="0"/>
              </a:rPr>
              <a:t>X</a:t>
            </a:r>
            <a:r>
              <a:rPr lang="en-US" baseline="-25000" smtClean="0"/>
              <a:t>0</a:t>
            </a:r>
            <a:r>
              <a:rPr lang="en-US" smtClean="0"/>
              <a:t> = 0.7 cm</a:t>
            </a:r>
          </a:p>
          <a:p>
            <a:pPr lvl="1" eaLnBrk="1" hangingPunct="1">
              <a:defRPr/>
            </a:pPr>
            <a:r>
              <a:rPr lang="en-US" smtClean="0"/>
              <a:t>NIM A602 :396-402 (2009). </a:t>
            </a:r>
          </a:p>
          <a:p>
            <a:pPr eaLnBrk="1" hangingPunct="1">
              <a:defRPr/>
            </a:pPr>
            <a:r>
              <a:rPr lang="en-US" smtClean="0"/>
              <a:t>New electronics</a:t>
            </a:r>
          </a:p>
          <a:p>
            <a:pPr lvl="1" eaLnBrk="1" hangingPunct="1">
              <a:defRPr/>
            </a:pPr>
            <a:r>
              <a:rPr lang="en-US" smtClean="0"/>
              <a:t>500 MHz 12-bit WFDs, with deep memories</a:t>
            </a:r>
          </a:p>
          <a:p>
            <a:pPr eaLnBrk="1" hangingPunct="1">
              <a:defRPr/>
            </a:pPr>
            <a:r>
              <a:rPr lang="en-US" smtClean="0"/>
              <a:t>Improvements in the magnetic field calibration, measurement and monitoring.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613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367B912-59CD-A449-B53B-E0881F288A5D}" type="slidenum">
              <a:rPr lang="en-US"/>
              <a:pPr>
                <a:defRPr/>
              </a:pPr>
              <a:t>20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77828" name="Picture 5" descr="helicopter-ch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6450"/>
            <a:ext cx="9144000" cy="58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0361" name="Freeform 9"/>
          <p:cNvSpPr>
            <a:spLocks/>
          </p:cNvSpPr>
          <p:nvPr/>
        </p:nvSpPr>
        <p:spPr bwMode="auto">
          <a:xfrm>
            <a:off x="6477000" y="4283075"/>
            <a:ext cx="2681288" cy="2312988"/>
          </a:xfrm>
          <a:custGeom>
            <a:avLst/>
            <a:gdLst>
              <a:gd name="T0" fmla="*/ 0 w 1689"/>
              <a:gd name="T1" fmla="*/ 1344 h 1457"/>
              <a:gd name="T2" fmla="*/ 102 w 1689"/>
              <a:gd name="T3" fmla="*/ 1336 h 1457"/>
              <a:gd name="T4" fmla="*/ 194 w 1689"/>
              <a:gd name="T5" fmla="*/ 1327 h 1457"/>
              <a:gd name="T6" fmla="*/ 278 w 1689"/>
              <a:gd name="T7" fmla="*/ 1319 h 1457"/>
              <a:gd name="T8" fmla="*/ 353 w 1689"/>
              <a:gd name="T9" fmla="*/ 1344 h 1457"/>
              <a:gd name="T10" fmla="*/ 445 w 1689"/>
              <a:gd name="T11" fmla="*/ 1369 h 1457"/>
              <a:gd name="T12" fmla="*/ 1496 w 1689"/>
              <a:gd name="T13" fmla="*/ 818 h 1457"/>
              <a:gd name="T14" fmla="*/ 1605 w 1689"/>
              <a:gd name="T15" fmla="*/ 534 h 1457"/>
              <a:gd name="T16" fmla="*/ 1530 w 1689"/>
              <a:gd name="T17" fmla="*/ 301 h 1457"/>
              <a:gd name="T18" fmla="*/ 1037 w 1689"/>
              <a:gd name="T1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9" h="1457">
                <a:moveTo>
                  <a:pt x="0" y="1344"/>
                </a:moveTo>
                <a:cubicBezTo>
                  <a:pt x="35" y="1341"/>
                  <a:pt x="70" y="1339"/>
                  <a:pt x="102" y="1336"/>
                </a:cubicBezTo>
                <a:cubicBezTo>
                  <a:pt x="134" y="1333"/>
                  <a:pt x="165" y="1330"/>
                  <a:pt x="194" y="1327"/>
                </a:cubicBezTo>
                <a:cubicBezTo>
                  <a:pt x="223" y="1324"/>
                  <a:pt x="252" y="1316"/>
                  <a:pt x="278" y="1319"/>
                </a:cubicBezTo>
                <a:cubicBezTo>
                  <a:pt x="304" y="1322"/>
                  <a:pt x="325" y="1336"/>
                  <a:pt x="353" y="1344"/>
                </a:cubicBezTo>
                <a:cubicBezTo>
                  <a:pt x="381" y="1352"/>
                  <a:pt x="255" y="1457"/>
                  <a:pt x="445" y="1369"/>
                </a:cubicBezTo>
                <a:cubicBezTo>
                  <a:pt x="635" y="1281"/>
                  <a:pt x="1303" y="957"/>
                  <a:pt x="1496" y="818"/>
                </a:cubicBezTo>
                <a:cubicBezTo>
                  <a:pt x="1689" y="679"/>
                  <a:pt x="1599" y="620"/>
                  <a:pt x="1605" y="534"/>
                </a:cubicBezTo>
                <a:cubicBezTo>
                  <a:pt x="1611" y="448"/>
                  <a:pt x="1625" y="390"/>
                  <a:pt x="1530" y="301"/>
                </a:cubicBezTo>
                <a:cubicBezTo>
                  <a:pt x="1435" y="212"/>
                  <a:pt x="1236" y="106"/>
                  <a:pt x="1037" y="0"/>
                </a:cubicBezTo>
              </a:path>
            </a:pathLst>
          </a:custGeom>
          <a:noFill/>
          <a:ln w="635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0362" name="Freeform 10"/>
          <p:cNvSpPr>
            <a:spLocks/>
          </p:cNvSpPr>
          <p:nvPr/>
        </p:nvSpPr>
        <p:spPr bwMode="auto">
          <a:xfrm>
            <a:off x="4849813" y="4283075"/>
            <a:ext cx="3303587" cy="1630363"/>
          </a:xfrm>
          <a:custGeom>
            <a:avLst/>
            <a:gdLst>
              <a:gd name="T0" fmla="*/ 2081 w 2081"/>
              <a:gd name="T1" fmla="*/ 0 h 1027"/>
              <a:gd name="T2" fmla="*/ 1895 w 2081"/>
              <a:gd name="T3" fmla="*/ 50 h 1027"/>
              <a:gd name="T4" fmla="*/ 1728 w 2081"/>
              <a:gd name="T5" fmla="*/ 125 h 1027"/>
              <a:gd name="T6" fmla="*/ 1561 w 2081"/>
              <a:gd name="T7" fmla="*/ 284 h 1027"/>
              <a:gd name="T8" fmla="*/ 1436 w 2081"/>
              <a:gd name="T9" fmla="*/ 426 h 1027"/>
              <a:gd name="T10" fmla="*/ 1336 w 2081"/>
              <a:gd name="T11" fmla="*/ 434 h 1027"/>
              <a:gd name="T12" fmla="*/ 810 w 2081"/>
              <a:gd name="T13" fmla="*/ 760 h 1027"/>
              <a:gd name="T14" fmla="*/ 635 w 2081"/>
              <a:gd name="T15" fmla="*/ 826 h 1027"/>
              <a:gd name="T16" fmla="*/ 434 w 2081"/>
              <a:gd name="T17" fmla="*/ 860 h 1027"/>
              <a:gd name="T18" fmla="*/ 409 w 2081"/>
              <a:gd name="T19" fmla="*/ 952 h 1027"/>
              <a:gd name="T20" fmla="*/ 117 w 2081"/>
              <a:gd name="T21" fmla="*/ 993 h 1027"/>
              <a:gd name="T22" fmla="*/ 0 w 2081"/>
              <a:gd name="T23" fmla="*/ 102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1" h="1027">
                <a:moveTo>
                  <a:pt x="2081" y="0"/>
                </a:moveTo>
                <a:cubicBezTo>
                  <a:pt x="2017" y="14"/>
                  <a:pt x="1954" y="29"/>
                  <a:pt x="1895" y="50"/>
                </a:cubicBezTo>
                <a:cubicBezTo>
                  <a:pt x="1836" y="71"/>
                  <a:pt x="1784" y="86"/>
                  <a:pt x="1728" y="125"/>
                </a:cubicBezTo>
                <a:cubicBezTo>
                  <a:pt x="1672" y="164"/>
                  <a:pt x="1610" y="234"/>
                  <a:pt x="1561" y="284"/>
                </a:cubicBezTo>
                <a:cubicBezTo>
                  <a:pt x="1512" y="334"/>
                  <a:pt x="1473" y="401"/>
                  <a:pt x="1436" y="426"/>
                </a:cubicBezTo>
                <a:cubicBezTo>
                  <a:pt x="1399" y="451"/>
                  <a:pt x="1440" y="378"/>
                  <a:pt x="1336" y="434"/>
                </a:cubicBezTo>
                <a:cubicBezTo>
                  <a:pt x="1232" y="490"/>
                  <a:pt x="927" y="695"/>
                  <a:pt x="810" y="760"/>
                </a:cubicBezTo>
                <a:cubicBezTo>
                  <a:pt x="693" y="825"/>
                  <a:pt x="698" y="809"/>
                  <a:pt x="635" y="826"/>
                </a:cubicBezTo>
                <a:cubicBezTo>
                  <a:pt x="572" y="843"/>
                  <a:pt x="472" y="839"/>
                  <a:pt x="434" y="860"/>
                </a:cubicBezTo>
                <a:cubicBezTo>
                  <a:pt x="396" y="881"/>
                  <a:pt x="462" y="930"/>
                  <a:pt x="409" y="952"/>
                </a:cubicBezTo>
                <a:cubicBezTo>
                  <a:pt x="356" y="974"/>
                  <a:pt x="185" y="981"/>
                  <a:pt x="117" y="993"/>
                </a:cubicBezTo>
                <a:cubicBezTo>
                  <a:pt x="49" y="1005"/>
                  <a:pt x="19" y="1021"/>
                  <a:pt x="0" y="1027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0363" name="Freeform 11"/>
          <p:cNvSpPr>
            <a:spLocks/>
          </p:cNvSpPr>
          <p:nvPr/>
        </p:nvSpPr>
        <p:spPr bwMode="auto">
          <a:xfrm>
            <a:off x="4545013" y="4706938"/>
            <a:ext cx="430212" cy="1176337"/>
          </a:xfrm>
          <a:custGeom>
            <a:avLst/>
            <a:gdLst>
              <a:gd name="T0" fmla="*/ 209 w 271"/>
              <a:gd name="T1" fmla="*/ 741 h 741"/>
              <a:gd name="T2" fmla="*/ 126 w 271"/>
              <a:gd name="T3" fmla="*/ 685 h 741"/>
              <a:gd name="T4" fmla="*/ 234 w 271"/>
              <a:gd name="T5" fmla="*/ 610 h 741"/>
              <a:gd name="T6" fmla="*/ 267 w 271"/>
              <a:gd name="T7" fmla="*/ 518 h 741"/>
              <a:gd name="T8" fmla="*/ 259 w 271"/>
              <a:gd name="T9" fmla="*/ 342 h 741"/>
              <a:gd name="T10" fmla="*/ 217 w 271"/>
              <a:gd name="T11" fmla="*/ 159 h 741"/>
              <a:gd name="T12" fmla="*/ 151 w 271"/>
              <a:gd name="T13" fmla="*/ 50 h 741"/>
              <a:gd name="T14" fmla="*/ 0 w 271"/>
              <a:gd name="T15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1" h="741">
                <a:moveTo>
                  <a:pt x="209" y="741"/>
                </a:moveTo>
                <a:cubicBezTo>
                  <a:pt x="165" y="724"/>
                  <a:pt x="122" y="707"/>
                  <a:pt x="126" y="685"/>
                </a:cubicBezTo>
                <a:cubicBezTo>
                  <a:pt x="130" y="663"/>
                  <a:pt x="211" y="638"/>
                  <a:pt x="234" y="610"/>
                </a:cubicBezTo>
                <a:cubicBezTo>
                  <a:pt x="257" y="582"/>
                  <a:pt x="263" y="563"/>
                  <a:pt x="267" y="518"/>
                </a:cubicBezTo>
                <a:cubicBezTo>
                  <a:pt x="271" y="473"/>
                  <a:pt x="267" y="402"/>
                  <a:pt x="259" y="342"/>
                </a:cubicBezTo>
                <a:cubicBezTo>
                  <a:pt x="251" y="282"/>
                  <a:pt x="235" y="208"/>
                  <a:pt x="217" y="159"/>
                </a:cubicBezTo>
                <a:cubicBezTo>
                  <a:pt x="199" y="110"/>
                  <a:pt x="187" y="77"/>
                  <a:pt x="151" y="50"/>
                </a:cubicBezTo>
                <a:cubicBezTo>
                  <a:pt x="115" y="23"/>
                  <a:pt x="57" y="11"/>
                  <a:pt x="0" y="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0365" name="Line 13"/>
          <p:cNvSpPr>
            <a:spLocks noChangeShapeType="1"/>
          </p:cNvSpPr>
          <p:nvPr/>
        </p:nvSpPr>
        <p:spPr bwMode="auto">
          <a:xfrm flipH="1">
            <a:off x="3903663" y="4664075"/>
            <a:ext cx="661987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0366" name="Line 14"/>
          <p:cNvSpPr>
            <a:spLocks noChangeShapeType="1"/>
          </p:cNvSpPr>
          <p:nvPr/>
        </p:nvSpPr>
        <p:spPr bwMode="auto">
          <a:xfrm flipH="1">
            <a:off x="3429000" y="5486400"/>
            <a:ext cx="457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7403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8" r="32986" b="48456"/>
          <a:stretch>
            <a:fillRect/>
          </a:stretch>
        </p:blipFill>
        <p:spPr bwMode="auto">
          <a:xfrm>
            <a:off x="1295400" y="3151188"/>
            <a:ext cx="180657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035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4419600"/>
            <a:ext cx="35814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Sikorsky S64F  12.5 T hook weight (Outer coil 8T)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" y="0"/>
            <a:ext cx="9144000" cy="10668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07504" y="21928"/>
            <a:ext cx="9036496" cy="103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smtClean="0">
                <a:solidFill>
                  <a:srgbClr val="FFFFFF"/>
                </a:solidFill>
              </a:rPr>
              <a:t>Muon (g-2) storage ring to be relocated to  FNAL</a:t>
            </a:r>
            <a:endParaRPr lang="en-US" sz="36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4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4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74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4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74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ChangeArrowheads="1"/>
          </p:cNvSpPr>
          <p:nvPr/>
        </p:nvSpPr>
        <p:spPr bwMode="auto">
          <a:xfrm>
            <a:off x="176213" y="185738"/>
            <a:ext cx="7239000" cy="6096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6579" name="Text Box 3"/>
          <p:cNvSpPr txBox="1">
            <a:spLocks noChangeArrowheads="1"/>
          </p:cNvSpPr>
          <p:nvPr/>
        </p:nvSpPr>
        <p:spPr bwMode="auto">
          <a:xfrm>
            <a:off x="252413" y="109538"/>
            <a:ext cx="84074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3200" b="1" dirty="0" err="1">
                <a:solidFill>
                  <a:schemeClr val="tx1"/>
                </a:solidFill>
                <a:latin typeface="Times New Roman" charset="0"/>
              </a:rPr>
              <a:t>Conclusion</a:t>
            </a:r>
            <a:endParaRPr lang="en-GB" sz="3200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136524" y="908720"/>
            <a:ext cx="9007475" cy="548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Tx/>
              <a:buChar char="•"/>
            </a:pPr>
            <a:r>
              <a:rPr lang="en-US" dirty="0" smtClean="0">
                <a:latin typeface="Tahoma" charset="0"/>
              </a:rPr>
              <a:t> </a:t>
            </a:r>
            <a:r>
              <a:rPr lang="en-US" dirty="0" smtClean="0"/>
              <a:t>During the last ten years the </a:t>
            </a:r>
            <a:r>
              <a:rPr lang="en-US" dirty="0" err="1" smtClean="0"/>
              <a:t>muon</a:t>
            </a:r>
            <a:r>
              <a:rPr lang="en-US" dirty="0" smtClean="0"/>
              <a:t> </a:t>
            </a:r>
            <a:r>
              <a:rPr lang="en-US" dirty="0"/>
              <a:t>(g-2) </a:t>
            </a:r>
            <a:r>
              <a:rPr lang="en-US" dirty="0" smtClean="0"/>
              <a:t>provided </a:t>
            </a:r>
            <a:r>
              <a:rPr lang="en-US" dirty="0"/>
              <a:t>one of the strongest tests of </a:t>
            </a:r>
            <a:r>
              <a:rPr lang="en-US" dirty="0">
                <a:latin typeface="Arial"/>
                <a:cs typeface="Arial"/>
              </a:rPr>
              <a:t>the </a:t>
            </a:r>
            <a:r>
              <a:rPr lang="en-US" dirty="0" smtClean="0">
                <a:latin typeface="Arial"/>
                <a:cs typeface="Arial"/>
              </a:rPr>
              <a:t>SM, thanks to the </a:t>
            </a:r>
            <a:r>
              <a:rPr lang="en-US" dirty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mpressive accuracy of BNL experiment  (</a:t>
            </a:r>
            <a:r>
              <a:rPr lang="en-US" b="1" dirty="0" err="1" smtClean="0">
                <a:solidFill>
                  <a:srgbClr val="800000"/>
                </a:solidFill>
                <a:latin typeface="Symbol" charset="2"/>
                <a:cs typeface="Symbol" charset="2"/>
              </a:rPr>
              <a:t>d</a:t>
            </a:r>
            <a:r>
              <a:rPr lang="en-US" b="1" dirty="0" err="1" smtClean="0">
                <a:solidFill>
                  <a:srgbClr val="800000"/>
                </a:solidFill>
                <a:latin typeface="Arial"/>
                <a:cs typeface="Arial"/>
              </a:rPr>
              <a:t>a</a:t>
            </a:r>
            <a:r>
              <a:rPr lang="en-US" b="1" baseline="-25000" dirty="0" err="1" smtClean="0">
                <a:solidFill>
                  <a:srgbClr val="800000"/>
                </a:solidFill>
                <a:latin typeface="Symbol" charset="2"/>
                <a:cs typeface="Symbol" charset="2"/>
              </a:rPr>
              <a:t>m</a:t>
            </a:r>
            <a:r>
              <a:rPr lang="en-US" b="1" baseline="30000" dirty="0" err="1" smtClean="0">
                <a:solidFill>
                  <a:srgbClr val="800000"/>
                </a:solidFill>
                <a:latin typeface="Arial"/>
                <a:cs typeface="Arial"/>
              </a:rPr>
              <a:t>EXP</a:t>
            </a:r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 = 0.54 ppm</a:t>
            </a:r>
            <a:r>
              <a:rPr lang="en-US" b="1" dirty="0" smtClean="0">
                <a:latin typeface="Arial"/>
                <a:cs typeface="Arial"/>
              </a:rPr>
              <a:t>). Important interplay with LHC!</a:t>
            </a:r>
          </a:p>
          <a:p>
            <a:pPr algn="just">
              <a:lnSpc>
                <a:spcPct val="90000"/>
              </a:lnSpc>
              <a:buFontTx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US" dirty="0" smtClean="0">
                <a:latin typeface="Arial"/>
                <a:cs typeface="Arial"/>
              </a:rPr>
              <a:t>The SM prediction has steadily improved thanks to precise </a:t>
            </a:r>
            <a:r>
              <a:rPr lang="en-US" dirty="0" err="1" smtClean="0">
                <a:latin typeface="Arial"/>
                <a:cs typeface="Arial"/>
              </a:rPr>
              <a:t>e</a:t>
            </a:r>
            <a:r>
              <a:rPr lang="en-US" baseline="30000" dirty="0" err="1" smtClean="0">
                <a:latin typeface="Arial"/>
                <a:cs typeface="Arial"/>
              </a:rPr>
              <a:t>+</a:t>
            </a:r>
            <a:r>
              <a:rPr lang="en-US" dirty="0" err="1" smtClean="0">
                <a:latin typeface="Arial"/>
                <a:cs typeface="Arial"/>
              </a:rPr>
              <a:t>e</a:t>
            </a:r>
            <a:r>
              <a:rPr lang="en-US" baseline="30000" dirty="0" smtClean="0">
                <a:latin typeface="Arial"/>
                <a:cs typeface="Arial"/>
              </a:rPr>
              <a:t>-</a:t>
            </a:r>
            <a:r>
              <a:rPr lang="en-US" dirty="0" smtClean="0">
                <a:latin typeface="Arial"/>
                <a:cs typeface="Arial"/>
              </a:rPr>
              <a:t> data (worldwide effort): </a:t>
            </a:r>
            <a:r>
              <a:rPr lang="en-US" b="1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US" b="1" dirty="0" err="1" smtClean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lang="en-US" b="1" baseline="-250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baseline="30000" dirty="0" err="1" smtClean="0">
                <a:solidFill>
                  <a:srgbClr val="0000FF"/>
                </a:solidFill>
                <a:latin typeface="Arial"/>
                <a:cs typeface="Arial"/>
              </a:rPr>
              <a:t>SM</a:t>
            </a:r>
            <a:r>
              <a:rPr lang="en-US" b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lang="en-US" b="1" dirty="0" smtClean="0">
                <a:solidFill>
                  <a:srgbClr val="0000FF"/>
                </a:solidFill>
                <a:latin typeface="Arial"/>
                <a:cs typeface="Arial"/>
              </a:rPr>
              <a:t>0.43 ppm</a:t>
            </a:r>
          </a:p>
          <a:p>
            <a:pPr algn="just">
              <a:lnSpc>
                <a:spcPct val="90000"/>
              </a:lnSpc>
              <a:buFontTx/>
              <a:buChar char="•"/>
            </a:pPr>
            <a:endParaRPr lang="en-US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US" dirty="0" smtClean="0">
                <a:latin typeface="Arial"/>
                <a:cs typeface="Arial"/>
              </a:rPr>
              <a:t>At present a discrepancy of  more than 3 “standard deviations” between SM and Experiment; uncertainty dominated by BNL experiment </a:t>
            </a:r>
          </a:p>
          <a:p>
            <a:pPr algn="just">
              <a:lnSpc>
                <a:spcPct val="90000"/>
              </a:lnSpc>
              <a:buFontTx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US" dirty="0" smtClean="0">
                <a:latin typeface="Arial"/>
                <a:cs typeface="Arial"/>
              </a:rPr>
              <a:t> New (g-2)</a:t>
            </a:r>
            <a:r>
              <a:rPr lang="en-US" baseline="-25000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>
                <a:latin typeface="Arial"/>
                <a:cs typeface="Arial"/>
              </a:rPr>
              <a:t> experiment  at </a:t>
            </a:r>
            <a:r>
              <a:rPr lang="en-US" dirty="0" err="1" smtClean="0">
                <a:latin typeface="Arial"/>
                <a:cs typeface="Arial"/>
              </a:rPr>
              <a:t>Fermilab</a:t>
            </a:r>
            <a:r>
              <a:rPr lang="en-US" dirty="0" smtClean="0">
                <a:latin typeface="Arial"/>
                <a:cs typeface="Arial"/>
              </a:rPr>
              <a:t>  with a fourfold reduction </a:t>
            </a:r>
            <a:r>
              <a:rPr lang="en-US" b="1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US" b="1" dirty="0" err="1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lang="en-US" b="1" baseline="-250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m</a:t>
            </a:r>
            <a:r>
              <a:rPr lang="en-US" b="1" baseline="30000" dirty="0" err="1" smtClean="0">
                <a:solidFill>
                  <a:srgbClr val="FF0000"/>
                </a:solidFill>
                <a:latin typeface="Arial"/>
                <a:cs typeface="Arial"/>
              </a:rPr>
              <a:t>EXP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0.14 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ppm 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.  </a:t>
            </a: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First results coul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d be available around 2017/18</a:t>
            </a:r>
          </a:p>
          <a:p>
            <a:pPr algn="just">
              <a:lnSpc>
                <a:spcPct val="90000"/>
              </a:lnSpc>
            </a:pPr>
            <a:endParaRPr lang="en-US" dirty="0">
              <a:latin typeface="Arial"/>
              <a:cs typeface="Arial"/>
            </a:endParaRPr>
          </a:p>
          <a:p>
            <a:pPr algn="just">
              <a:lnSpc>
                <a:spcPct val="90000"/>
              </a:lnSpc>
              <a:buFontTx/>
              <a:buChar char="•"/>
            </a:pPr>
            <a:r>
              <a:rPr lang="en-US" dirty="0" smtClean="0">
                <a:latin typeface="Arial"/>
                <a:cs typeface="Arial"/>
              </a:rPr>
              <a:t> Theoretical uncertainty will improve thanks to current and planned experimental activities (as well as theoretical ones)</a:t>
            </a:r>
          </a:p>
        </p:txBody>
      </p:sp>
      <p:sp>
        <p:nvSpPr>
          <p:cNvPr id="536583" name="Rectangle 7"/>
          <p:cNvSpPr>
            <a:spLocks noChangeArrowheads="1"/>
          </p:cNvSpPr>
          <p:nvPr/>
        </p:nvSpPr>
        <p:spPr bwMode="auto">
          <a:xfrm>
            <a:off x="3886200" y="6400800"/>
            <a:ext cx="1784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996633"/>
                </a:solidFill>
              </a:rPr>
              <a:t>Stay </a:t>
            </a:r>
            <a:r>
              <a:rPr lang="it-IT" b="1" dirty="0" err="1">
                <a:solidFill>
                  <a:srgbClr val="996633"/>
                </a:solidFill>
              </a:rPr>
              <a:t>Tuned</a:t>
            </a:r>
            <a:r>
              <a:rPr lang="it-IT" b="1" dirty="0">
                <a:solidFill>
                  <a:srgbClr val="996633"/>
                </a:solidFill>
              </a:rPr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279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1288"/>
            <a:ext cx="8686800" cy="696912"/>
          </a:xfrm>
        </p:spPr>
        <p:txBody>
          <a:bodyPr/>
          <a:lstStyle/>
          <a:p>
            <a:pPr>
              <a:defRPr/>
            </a:pPr>
            <a:r>
              <a:rPr lang="en-US" sz="6000" dirty="0">
                <a:latin typeface="Monotype Corsiva" charset="0"/>
              </a:rPr>
              <a:t>Thank  </a:t>
            </a:r>
            <a:r>
              <a:rPr lang="en-US" sz="6000" dirty="0" smtClean="0">
                <a:latin typeface="Monotype Corsiva" charset="0"/>
              </a:rPr>
              <a:t>you for your attention!</a:t>
            </a:r>
            <a:endParaRPr lang="en-US" sz="6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371600" y="6096000"/>
            <a:ext cx="71628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800" dirty="0" smtClean="0"/>
              <a:t>Many thanks to Lee Roberts and Dave Hertzog for helping me with the presentation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- p. </a:t>
            </a:r>
            <a:fld id="{8F920B0D-6A6D-B344-ABB3-D6FE83685606}" type="slidenum">
              <a:rPr lang="en-US" smtClean="0"/>
              <a:pPr>
                <a:defRPr/>
              </a:pPr>
              <a:t>22</a:t>
            </a:fld>
            <a:r>
              <a:rPr lang="en-US" smtClean="0"/>
              <a:t>/57</a:t>
            </a:r>
            <a:endParaRPr lang="en-US"/>
          </a:p>
        </p:txBody>
      </p:sp>
      <p:grpSp>
        <p:nvGrpSpPr>
          <p:cNvPr id="113668" name="Group 34"/>
          <p:cNvGrpSpPr>
            <a:grpSpLocks/>
          </p:cNvGrpSpPr>
          <p:nvPr/>
        </p:nvGrpSpPr>
        <p:grpSpPr bwMode="auto">
          <a:xfrm>
            <a:off x="1447800" y="1096962"/>
            <a:ext cx="6288088" cy="4846637"/>
            <a:chOff x="1703" y="854"/>
            <a:chExt cx="3961" cy="3053"/>
          </a:xfrm>
        </p:grpSpPr>
        <p:pic>
          <p:nvPicPr>
            <p:cNvPr id="113669" name="Picture 14" descr="ExperimentsVsTime-BLR-v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79" t="37967" r="20589" b="32663"/>
            <a:stretch>
              <a:fillRect/>
            </a:stretch>
          </p:blipFill>
          <p:spPr bwMode="auto">
            <a:xfrm>
              <a:off x="1703" y="854"/>
              <a:ext cx="3625" cy="3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5" descr="TP_tmp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4" y="2928"/>
              <a:ext cx="310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44450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8" name="Picture 27" descr="TP_tmp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6" y="2440"/>
              <a:ext cx="498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44450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9" name="Picture 29" descr="TP_tmp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968"/>
              <a:ext cx="498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44450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0" name="Picture 31" descr="TP_tmp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1576"/>
              <a:ext cx="1774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44450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1" name="Picture 33" descr="TP_tmp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3" y="1096"/>
              <a:ext cx="2531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44450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8717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696912"/>
          </a:xfrm>
        </p:spPr>
        <p:txBody>
          <a:bodyPr/>
          <a:lstStyle/>
          <a:p>
            <a:pPr algn="ctr"/>
            <a:r>
              <a:rPr lang="en-US" sz="4400" dirty="0" smtClean="0"/>
              <a:t>SPARES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- p. </a:t>
            </a:r>
            <a:fld id="{7835AE2B-2B0E-DA41-8104-F7B541A01FA0}" type="slidenum">
              <a:rPr lang="en-US" smtClean="0"/>
              <a:pPr>
                <a:defRPr/>
              </a:pPr>
              <a:t>23</a:t>
            </a:fld>
            <a:r>
              <a:rPr lang="en-US" smtClean="0"/>
              <a:t>/57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G. Venanzoni for the New Muon (g-2) Collaboration – PHIPSI11, September 2011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29801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47545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Place polarized muons in a </a:t>
            </a:r>
            <a:r>
              <a:rPr lang="en-US" dirty="0" smtClean="0">
                <a:latin typeface="cmmi10"/>
                <a:cs typeface="cmmi10"/>
              </a:rPr>
              <a:t>B</a:t>
            </a:r>
            <a:r>
              <a:rPr lang="en-US" dirty="0" smtClean="0"/>
              <a:t> field</a:t>
            </a:r>
          </a:p>
          <a:p>
            <a:pPr lvl="1">
              <a:defRPr/>
            </a:pPr>
            <a:r>
              <a:rPr lang="en-US" dirty="0" smtClean="0"/>
              <a:t>spin precession frequency (</a:t>
            </a:r>
            <a:r>
              <a:rPr lang="en-US" dirty="0" smtClean="0">
                <a:latin typeface="cmmi10"/>
                <a:cs typeface="cmmi10"/>
              </a:rPr>
              <a:t>q</a:t>
            </a:r>
            <a:r>
              <a:rPr lang="en-US" dirty="0" smtClean="0"/>
              <a:t> = ± </a:t>
            </a:r>
            <a:r>
              <a:rPr lang="en-US" dirty="0" smtClean="0">
                <a:latin typeface="cmmi10"/>
                <a:cs typeface="cmmi10"/>
              </a:rPr>
              <a:t>e</a:t>
            </a:r>
            <a:r>
              <a:rPr lang="en-US" dirty="0" smtClean="0"/>
              <a:t>) 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cyclotron frequency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- p. </a:t>
            </a:r>
            <a:fld id="{5EFD09B5-2926-8746-9502-CD416F259F12}" type="slidenum">
              <a:rPr lang="en-US" smtClean="0"/>
              <a:pPr>
                <a:defRPr/>
              </a:pPr>
              <a:t>24</a:t>
            </a:fld>
            <a:r>
              <a:rPr lang="en-US" smtClean="0"/>
              <a:t>/57</a:t>
            </a:r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sz="6000" dirty="0">
                <a:solidFill>
                  <a:srgbClr val="FFFF00"/>
                </a:solidFill>
                <a:cs typeface="Arial" charset="0"/>
              </a:rPr>
              <a:t>The </a:t>
            </a:r>
            <a:r>
              <a:rPr lang="en-US" sz="6000" dirty="0">
                <a:solidFill>
                  <a:srgbClr val="FFFF00"/>
                </a:solidFill>
                <a:latin typeface="cmmi8" charset="0"/>
                <a:cs typeface="Arial" charset="0"/>
              </a:rPr>
              <a:t>a</a:t>
            </a:r>
            <a:r>
              <a:rPr lang="en-US" sz="6000" i="1" baseline="-25000" dirty="0">
                <a:solidFill>
                  <a:srgbClr val="FFFF00"/>
                </a:solidFill>
                <a:latin typeface="Symbol" charset="0"/>
                <a:cs typeface="Arial" charset="0"/>
              </a:rPr>
              <a:t>m</a:t>
            </a:r>
            <a:r>
              <a:rPr lang="en-US" sz="6000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6000" dirty="0" smtClean="0">
                <a:solidFill>
                  <a:srgbClr val="FFFF00"/>
                </a:solidFill>
                <a:cs typeface="Arial" charset="0"/>
              </a:rPr>
              <a:t>Experiments:</a:t>
            </a:r>
            <a:endParaRPr lang="en-US" sz="6000" dirty="0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8" name="Picture 1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41875"/>
            <a:ext cx="3103563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23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727575"/>
            <a:ext cx="2217738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04800" y="5486400"/>
            <a:ext cx="7696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0" dirty="0">
                <a:solidFill>
                  <a:srgbClr val="0000FF"/>
                </a:solidFill>
                <a:cs typeface="Arial" charset="0"/>
              </a:rPr>
              <a:t>Since g &gt; 2, the spin gets ahead of the momentum</a:t>
            </a:r>
          </a:p>
        </p:txBody>
      </p:sp>
      <p:pic>
        <p:nvPicPr>
          <p:cNvPr id="16" name="Picture 1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6675" y="2133600"/>
            <a:ext cx="4260850" cy="92551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3505200"/>
            <a:ext cx="1739900" cy="8618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6810" name="Picture 10" descr="spin_prec_ls_pp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" r="48622" b="1578"/>
          <a:stretch>
            <a:fillRect/>
          </a:stretch>
        </p:blipFill>
        <p:spPr bwMode="auto">
          <a:xfrm>
            <a:off x="6324600" y="1371600"/>
            <a:ext cx="27432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53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01E676E6-CDF4-A94C-96AE-0813A2914E3B}" type="slidenum">
              <a:rPr lang="en-US"/>
              <a:pPr>
                <a:defRPr/>
              </a:pPr>
              <a:t>25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088"/>
            <a:ext cx="8610600" cy="468312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Spin Motion: Use Electric Field for Vertical Focusing</a:t>
            </a:r>
            <a:r>
              <a:rPr lang="en-US" sz="2000" smtClean="0"/>
              <a:t>      </a:t>
            </a:r>
          </a:p>
        </p:txBody>
      </p:sp>
      <p:grpSp>
        <p:nvGrpSpPr>
          <p:cNvPr id="797700" name="Group 4"/>
          <p:cNvGrpSpPr>
            <a:grpSpLocks/>
          </p:cNvGrpSpPr>
          <p:nvPr/>
        </p:nvGrpSpPr>
        <p:grpSpPr bwMode="auto">
          <a:xfrm>
            <a:off x="3581400" y="423863"/>
            <a:ext cx="4705350" cy="1557337"/>
            <a:chOff x="2736" y="508"/>
            <a:chExt cx="2964" cy="981"/>
          </a:xfrm>
        </p:grpSpPr>
        <p:sp>
          <p:nvSpPr>
            <p:cNvPr id="797701" name="Line 5"/>
            <p:cNvSpPr>
              <a:spLocks noChangeShapeType="1"/>
            </p:cNvSpPr>
            <p:nvPr/>
          </p:nvSpPr>
          <p:spPr bwMode="auto">
            <a:xfrm flipV="1">
              <a:off x="2736" y="768"/>
              <a:ext cx="2640" cy="721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97702" name="Text Box 6"/>
            <p:cNvSpPr txBox="1">
              <a:spLocks noChangeArrowheads="1"/>
            </p:cNvSpPr>
            <p:nvPr/>
          </p:nvSpPr>
          <p:spPr bwMode="auto">
            <a:xfrm>
              <a:off x="5424" y="508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3600" b="0">
                  <a:solidFill>
                    <a:srgbClr val="FF0000"/>
                  </a:solidFill>
                  <a:cs typeface="Arial" charset="0"/>
                </a:rPr>
                <a:t>0</a:t>
              </a:r>
            </a:p>
          </p:txBody>
        </p:sp>
      </p:grpSp>
      <p:pic>
        <p:nvPicPr>
          <p:cNvPr id="79770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3103563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163" y="1009650"/>
            <a:ext cx="6797675" cy="104726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92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9770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87575"/>
            <a:ext cx="29718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1448" name="TextBox 2"/>
          <p:cNvSpPr txBox="1">
            <a:spLocks noChangeArrowheads="1"/>
          </p:cNvSpPr>
          <p:nvPr/>
        </p:nvSpPr>
        <p:spPr bwMode="auto">
          <a:xfrm>
            <a:off x="457200" y="3454400"/>
            <a:ext cx="55626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Electrostatic quadrupoles cover 43% of ring</a:t>
            </a:r>
          </a:p>
          <a:p>
            <a:pPr eaLnBrk="1" hangingPunct="1"/>
            <a:r>
              <a:rPr lang="en-US" sz="2800"/>
              <a:t>Small (&lt; 1ppm) correction for muons not at the magic </a:t>
            </a:r>
            <a:r>
              <a:rPr lang="en-US" sz="2800" i="1">
                <a:latin typeface="Symbol" charset="0"/>
                <a:cs typeface="Symbol" charset="0"/>
              </a:rPr>
              <a:t>g</a:t>
            </a:r>
            <a:r>
              <a:rPr lang="en-US" sz="2800"/>
              <a:t>. </a:t>
            </a:r>
          </a:p>
        </p:txBody>
      </p:sp>
      <p:pic>
        <p:nvPicPr>
          <p:cNvPr id="61449" name="Picture 10" descr="spin_prec_ls_pp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" r="48622" b="1578"/>
          <a:stretch>
            <a:fillRect/>
          </a:stretch>
        </p:blipFill>
        <p:spPr bwMode="auto">
          <a:xfrm>
            <a:off x="6172200" y="3352800"/>
            <a:ext cx="27432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9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B8CA225C-3353-064F-BDC7-EC00A6FB3106}" type="slidenum">
              <a:rPr lang="en-US"/>
              <a:pPr>
                <a:defRPr/>
              </a:pPr>
              <a:t>26</a:t>
            </a:fld>
            <a:r>
              <a:rPr lang="en-US"/>
              <a:t>/57</a:t>
            </a:r>
          </a:p>
        </p:txBody>
      </p:sp>
      <p:pic>
        <p:nvPicPr>
          <p:cNvPr id="82948" name="Picture 3" descr="g2magne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4" r="644"/>
          <a:stretch>
            <a:fillRect/>
          </a:stretch>
        </p:blipFill>
        <p:spPr bwMode="auto">
          <a:xfrm>
            <a:off x="-36512" y="1352905"/>
            <a:ext cx="9180512" cy="553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2698" name="Rectangle 10"/>
          <p:cNvSpPr>
            <a:spLocks noChangeArrowheads="1"/>
          </p:cNvSpPr>
          <p:nvPr/>
        </p:nvSpPr>
        <p:spPr bwMode="auto">
          <a:xfrm>
            <a:off x="1828800" y="4495800"/>
            <a:ext cx="4106863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" y="0"/>
            <a:ext cx="9144000" cy="1340768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aseline="-2500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1928"/>
            <a:ext cx="9036496" cy="103080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err="1">
                <a:solidFill>
                  <a:srgbClr val="FFFFFF"/>
                </a:solidFill>
              </a:rPr>
              <a:t>M</a:t>
            </a:r>
            <a:r>
              <a:rPr lang="en-US" sz="3600" b="1" dirty="0" err="1" smtClean="0">
                <a:solidFill>
                  <a:srgbClr val="FFFFFF"/>
                </a:solidFill>
              </a:rPr>
              <a:t>uon</a:t>
            </a:r>
            <a:r>
              <a:rPr lang="en-US" sz="3600" b="1" dirty="0" smtClean="0">
                <a:solidFill>
                  <a:srgbClr val="FFFFFF"/>
                </a:solidFill>
              </a:rPr>
              <a:t> (g-2) storage ring to be relocated to  FNAL</a:t>
            </a:r>
          </a:p>
        </p:txBody>
      </p:sp>
    </p:spTree>
    <p:extLst>
      <p:ext uri="{BB962C8B-B14F-4D97-AF65-F5344CB8AC3E}">
        <p14:creationId xmlns:p14="http://schemas.microsoft.com/office/powerpoint/2010/main" val="416423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2102DD32-F1D3-D544-BC40-A23C1433C786}" type="slidenum">
              <a:rPr lang="en-US"/>
              <a:pPr>
                <a:defRPr/>
              </a:pPr>
              <a:t>27</a:t>
            </a:fld>
            <a:r>
              <a:rPr lang="en-US"/>
              <a:t>/57</a:t>
            </a:r>
          </a:p>
        </p:txBody>
      </p:sp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The error budget for a new experiment represents a continuation of improvements already made during E821</a:t>
            </a:r>
          </a:p>
        </p:txBody>
      </p:sp>
      <p:graphicFrame>
        <p:nvGraphicFramePr>
          <p:cNvPr id="723015" name="Group 71"/>
          <p:cNvGraphicFramePr>
            <a:graphicFrameLocks noGrp="1"/>
          </p:cNvGraphicFramePr>
          <p:nvPr/>
        </p:nvGraphicFramePr>
        <p:xfrm>
          <a:off x="76200" y="996950"/>
          <a:ext cx="8991600" cy="2247900"/>
        </p:xfrm>
        <a:graphic>
          <a:graphicData uri="http://schemas.openxmlformats.org/drawingml/2006/table">
            <a:tbl>
              <a:tblPr/>
              <a:tblGrid>
                <a:gridCol w="3810000"/>
                <a:gridCol w="914400"/>
                <a:gridCol w="838200"/>
                <a:gridCol w="914400"/>
                <a:gridCol w="838200"/>
                <a:gridCol w="838200"/>
                <a:gridCol w="8382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E821 final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P989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Goal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Magnetic field –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mmi8" charset="0"/>
                          <a:ea typeface="ＭＳ Ｐゴシック" charset="0"/>
                          <a:cs typeface="Arial" charset="0"/>
                        </a:rPr>
                        <a:t>w</a:t>
                      </a:r>
                      <a:r>
                        <a:rPr kumimoji="0" lang="en-US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Sun" charset="0"/>
                          <a:ea typeface="ＭＳ Ｐゴシック" charset="0"/>
                          <a:cs typeface="Arial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Anomalous precession –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mmi8" charset="0"/>
                          <a:ea typeface="ＭＳ Ｐゴシック" charset="0"/>
                          <a:cs typeface="Arial" charset="0"/>
                        </a:rPr>
                        <a:t>w</a:t>
                      </a:r>
                      <a:r>
                        <a:rPr kumimoji="0" lang="en-US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Sun" charset="0"/>
                          <a:ea typeface="ＭＳ Ｐゴシック" charset="0"/>
                          <a:cs typeface="Arial" charset="0"/>
                        </a:rPr>
                        <a:t>a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3036" name="Group 92"/>
          <p:cNvGraphicFramePr>
            <a:graphicFrameLocks noGrp="1"/>
          </p:cNvGraphicFramePr>
          <p:nvPr/>
        </p:nvGraphicFramePr>
        <p:xfrm>
          <a:off x="69850" y="3343275"/>
          <a:ext cx="8997950" cy="1577975"/>
        </p:xfrm>
        <a:graphic>
          <a:graphicData uri="http://schemas.openxmlformats.org/drawingml/2006/table">
            <a:tbl>
              <a:tblPr/>
              <a:tblGrid>
                <a:gridCol w="3808413"/>
                <a:gridCol w="914400"/>
                <a:gridCol w="839787"/>
                <a:gridCol w="914400"/>
                <a:gridCol w="838200"/>
                <a:gridCol w="841375"/>
                <a:gridCol w="841375"/>
              </a:tblGrid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Statistical uncertainty (ppm)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633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A96E5772-22BC-8E4E-B891-A36B80909975}" type="slidenum">
              <a:rPr lang="en-US"/>
              <a:pPr>
                <a:defRPr/>
              </a:pPr>
              <a:t>28</a:t>
            </a:fld>
            <a:r>
              <a:rPr lang="en-US"/>
              <a:t>/57</a:t>
            </a:r>
          </a:p>
        </p:txBody>
      </p:sp>
      <p:sp>
        <p:nvSpPr>
          <p:cNvPr id="7372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5725" y="685800"/>
            <a:ext cx="9058275" cy="5867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measurements of </a:t>
            </a:r>
            <a:r>
              <a:rPr lang="en-US" dirty="0" smtClean="0">
                <a:latin typeface="cmmi8" charset="0"/>
              </a:rPr>
              <a:t>e </a:t>
            </a:r>
            <a:r>
              <a:rPr lang="en-US" baseline="30000" dirty="0" smtClean="0"/>
              <a:t>±</a:t>
            </a:r>
            <a:r>
              <a:rPr lang="en-US" dirty="0" smtClean="0">
                <a:latin typeface="cmmi8" charset="0"/>
              </a:rPr>
              <a:t> </a:t>
            </a:r>
            <a:r>
              <a:rPr lang="en-US" dirty="0" smtClean="0"/>
              <a:t> and </a:t>
            </a:r>
            <a:r>
              <a:rPr lang="en-US" dirty="0" smtClean="0">
                <a:latin typeface="Symbol" charset="0"/>
              </a:rPr>
              <a:t>m</a:t>
            </a:r>
            <a:r>
              <a:rPr lang="en-US" baseline="30000" dirty="0" smtClean="0"/>
              <a:t>±</a:t>
            </a:r>
            <a:r>
              <a:rPr lang="en-US" dirty="0" smtClean="0"/>
              <a:t> magnetic dipole moments have been important benchmarks for the development of QED and the Standard Model.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At present there appears to be a &gt; 3 </a:t>
            </a:r>
            <a:r>
              <a:rPr lang="en-US" i="1" dirty="0" smtClean="0">
                <a:latin typeface="Symbol" charset="0"/>
              </a:rPr>
              <a:t>s </a:t>
            </a:r>
            <a:r>
              <a:rPr lang="en-US" dirty="0" smtClean="0"/>
              <a:t>difference between </a:t>
            </a:r>
            <a:r>
              <a:rPr lang="en-US" dirty="0" smtClean="0">
                <a:latin typeface="cmmib8" charset="0"/>
              </a:rPr>
              <a:t>a</a:t>
            </a:r>
            <a:r>
              <a:rPr lang="en-US" i="1" baseline="-25000" dirty="0" smtClean="0">
                <a:latin typeface="Symbol" charset="0"/>
              </a:rPr>
              <a:t>m</a:t>
            </a:r>
            <a:r>
              <a:rPr lang="en-US" dirty="0" smtClean="0"/>
              <a:t> and the SM prediction.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if confirmed it would fit well with SUSY expectations, but LHC data will play a role in the interpretation.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worldwide effort continues to improve the SM value.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cmmi8" charset="0"/>
              </a:rPr>
              <a:t>a</a:t>
            </a:r>
            <a:r>
              <a:rPr lang="en-US" baseline="-25000" dirty="0" smtClean="0">
                <a:latin typeface="Symbol" charset="0"/>
              </a:rPr>
              <a:t>m</a:t>
            </a:r>
            <a:r>
              <a:rPr lang="en-US" dirty="0" smtClean="0"/>
              <a:t> has been particularly valuable in restricting physics beyond the standard model. It will continue that role in guiding the interpretation of the LHC data.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The </a:t>
            </a:r>
            <a:r>
              <a:rPr lang="en-US" dirty="0" err="1"/>
              <a:t>Fermilab</a:t>
            </a:r>
            <a:r>
              <a:rPr lang="en-US" dirty="0"/>
              <a:t> experiment, E989, will improve the error on </a:t>
            </a:r>
            <a:r>
              <a:rPr lang="en-US" dirty="0">
                <a:latin typeface="cmmi8" charset="0"/>
              </a:rPr>
              <a:t>a</a:t>
            </a:r>
            <a:r>
              <a:rPr lang="en-US" baseline="-25000" dirty="0">
                <a:latin typeface="Symbol" charset="0"/>
              </a:rPr>
              <a:t>m</a:t>
            </a:r>
            <a:r>
              <a:rPr lang="en-US" dirty="0"/>
              <a:t> by a factor of ≥4.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First </a:t>
            </a:r>
            <a:r>
              <a:rPr lang="en-US" dirty="0"/>
              <a:t>results could be available around </a:t>
            </a:r>
            <a:r>
              <a:rPr lang="en-US" dirty="0" smtClean="0"/>
              <a:t>2017/18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Summary (g-2)</a:t>
            </a:r>
          </a:p>
        </p:txBody>
      </p:sp>
    </p:spTree>
    <p:extLst>
      <p:ext uri="{BB962C8B-B14F-4D97-AF65-F5344CB8AC3E}">
        <p14:creationId xmlns:p14="http://schemas.microsoft.com/office/powerpoint/2010/main" val="2182592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8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Goal is to be ready for </a:t>
            </a:r>
            <a:r>
              <a:rPr lang="en-US" dirty="0"/>
              <a:t>d</a:t>
            </a:r>
            <a:r>
              <a:rPr lang="en-US" dirty="0" smtClean="0"/>
              <a:t>ata in 2016 with the magnet shimmed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D0024662-40F9-DC46-A4D7-B8A887FFBC9F}" type="slidenum">
              <a:rPr lang="en-US"/>
              <a:pPr>
                <a:defRPr/>
              </a:pPr>
              <a:t>29</a:t>
            </a:fld>
            <a:r>
              <a:rPr lang="en-US" dirty="0" smtClean="0"/>
              <a:t>/57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3048000"/>
            <a:ext cx="8229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80000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57200" lvl="1" indent="0" eaLnBrk="1" hangingPunct="1">
              <a:buNone/>
              <a:defRPr/>
            </a:pPr>
            <a:r>
              <a:rPr lang="en-US" dirty="0" smtClean="0"/>
              <a:t>We expect CD0 this fall/Winter</a:t>
            </a:r>
          </a:p>
          <a:p>
            <a:pPr lvl="1" eaLnBrk="1" hangingPunct="1">
              <a:defRPr/>
            </a:pPr>
            <a:r>
              <a:rPr lang="en-US" dirty="0" smtClean="0"/>
              <a:t>Conceptual Design Report being prepared</a:t>
            </a:r>
          </a:p>
          <a:p>
            <a:pPr eaLnBrk="1" hangingPunct="1">
              <a:defRPr/>
            </a:pPr>
            <a:r>
              <a:rPr lang="en-US" dirty="0" smtClean="0"/>
              <a:t>FY2011 Funding began this June</a:t>
            </a:r>
          </a:p>
          <a:p>
            <a:pPr eaLnBrk="1" hangingPunct="1">
              <a:defRPr/>
            </a:pPr>
            <a:r>
              <a:rPr lang="en-US" dirty="0" smtClean="0"/>
              <a:t>FY12 and beyond is being discussed between DOE and Fermilab</a:t>
            </a:r>
          </a:p>
        </p:txBody>
      </p:sp>
    </p:spTree>
    <p:extLst>
      <p:ext uri="{BB962C8B-B14F-4D97-AF65-F5344CB8AC3E}">
        <p14:creationId xmlns:p14="http://schemas.microsoft.com/office/powerpoint/2010/main" val="426321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66800" y="55626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G. Venanzoni for the New </a:t>
            </a:r>
            <a:r>
              <a:rPr lang="en-US" sz="2000" dirty="0" err="1" smtClean="0"/>
              <a:t>Muon</a:t>
            </a:r>
            <a:r>
              <a:rPr lang="en-US" sz="2000" dirty="0" smtClean="0"/>
              <a:t> (g-2) Collaboration </a:t>
            </a:r>
          </a:p>
          <a:p>
            <a:pPr>
              <a:defRPr/>
            </a:pPr>
            <a:r>
              <a:rPr lang="en-US" sz="1800" dirty="0" smtClean="0"/>
              <a:t>PHIPSI11 23 Sept  2011</a:t>
            </a:r>
            <a:endParaRPr lang="en-US" sz="1800" dirty="0"/>
          </a:p>
        </p:txBody>
      </p:sp>
      <p:pic>
        <p:nvPicPr>
          <p:cNvPr id="12" name="Content Placeholder 11" descr="Schermata 2011-09-14 a 19.19.49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t="3193" r="5472" b="73191"/>
          <a:stretch/>
        </p:blipFill>
        <p:spPr>
          <a:xfrm>
            <a:off x="-76200" y="0"/>
            <a:ext cx="9278544" cy="1693333"/>
          </a:xfrm>
        </p:spPr>
      </p:pic>
      <p:sp>
        <p:nvSpPr>
          <p:cNvPr id="13" name="TextBox 12"/>
          <p:cNvSpPr txBox="1"/>
          <p:nvPr/>
        </p:nvSpPr>
        <p:spPr>
          <a:xfrm>
            <a:off x="990600" y="6457890"/>
            <a:ext cx="5556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G. Venanzoni for the New G-2 Collaboration,</a:t>
            </a:r>
            <a:endParaRPr lang="en-US" dirty="0"/>
          </a:p>
        </p:txBody>
      </p:sp>
      <p:pic>
        <p:nvPicPr>
          <p:cNvPr id="14" name="Content Placeholder 11" descr="Schermata 2011-09-14 a 19.19.49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t="27753" r="5472" b="7540"/>
          <a:stretch/>
        </p:blipFill>
        <p:spPr bwMode="auto">
          <a:xfrm>
            <a:off x="-76200" y="1676400"/>
            <a:ext cx="9278544" cy="463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474177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66800" y="55626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G. Venanzoni for the New </a:t>
            </a:r>
            <a:r>
              <a:rPr lang="en-US" sz="2000" dirty="0" err="1" smtClean="0"/>
              <a:t>Muon</a:t>
            </a:r>
            <a:r>
              <a:rPr lang="en-US" sz="2000" dirty="0" smtClean="0"/>
              <a:t> (g-2) Collaboration </a:t>
            </a:r>
          </a:p>
          <a:p>
            <a:pPr>
              <a:defRPr/>
            </a:pPr>
            <a:r>
              <a:rPr lang="en-US" sz="1800" dirty="0" smtClean="0"/>
              <a:t>PHIPSI11 23 Sept  2011</a:t>
            </a:r>
            <a:endParaRPr lang="en-US" sz="1800" dirty="0"/>
          </a:p>
        </p:txBody>
      </p:sp>
      <p:pic>
        <p:nvPicPr>
          <p:cNvPr id="12" name="Content Placeholder 11" descr="Schermata 2011-09-14 a 19.19.49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t="27753" r="5472" b="7540"/>
          <a:stretch/>
        </p:blipFill>
        <p:spPr>
          <a:xfrm>
            <a:off x="-76200" y="1761066"/>
            <a:ext cx="9278544" cy="4639733"/>
          </a:xfrm>
        </p:spPr>
      </p:pic>
      <p:sp>
        <p:nvSpPr>
          <p:cNvPr id="13" name="TextBox 12"/>
          <p:cNvSpPr txBox="1"/>
          <p:nvPr/>
        </p:nvSpPr>
        <p:spPr>
          <a:xfrm>
            <a:off x="990600" y="6457890"/>
            <a:ext cx="5556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G. Venanzoni for the New G-2 Collaboration,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64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358775" y="1066800"/>
            <a:ext cx="4594225" cy="5257800"/>
          </a:xfrm>
          <a:prstGeom prst="rect">
            <a:avLst/>
          </a:prstGeom>
          <a:solidFill>
            <a:schemeClr val="bg1"/>
          </a:solidFill>
          <a:ln w="127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0" y="96838"/>
            <a:ext cx="9144000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sz="2800" b="1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charset="0"/>
                <a:ea typeface="Calibri" charset="0"/>
              </a:rPr>
              <a:t>What could a </a:t>
            </a:r>
            <a:r>
              <a:rPr lang="en-US" sz="2800" b="1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Calibri" charset="0"/>
              </a:rPr>
              <a:t>D</a:t>
            </a:r>
            <a:r>
              <a:rPr lang="en-US" sz="2800" b="1" i="1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charset="0"/>
                <a:cs typeface="Arial" charset="0"/>
              </a:rPr>
              <a:t>a</a:t>
            </a:r>
            <a:r>
              <a:rPr lang="en-US" sz="2800" b="1" i="1" baseline="-25000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Calibri" charset="0"/>
              </a:rPr>
              <a:t>m</a:t>
            </a:r>
            <a:r>
              <a:rPr lang="en-US" sz="2800" b="1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charset="0"/>
                <a:ea typeface="Calibri" charset="0"/>
              </a:rPr>
              <a:t> ≈ 30×10</a:t>
            </a:r>
            <a:r>
              <a:rPr lang="en-US" sz="2800" b="1" baseline="30000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charset="0"/>
                <a:ea typeface="Calibri" charset="0"/>
              </a:rPr>
              <a:t>–10</a:t>
            </a:r>
            <a:r>
              <a:rPr lang="en-US" sz="2800" b="1">
                <a:solidFill>
                  <a:srgbClr val="2626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charset="0"/>
                <a:ea typeface="Calibri" charset="0"/>
              </a:rPr>
              <a:t> Deviation Tell Us?</a:t>
            </a:r>
          </a:p>
        </p:txBody>
      </p:sp>
      <p:grpSp>
        <p:nvGrpSpPr>
          <p:cNvPr id="125957" name="Group 4"/>
          <p:cNvGrpSpPr>
            <a:grpSpLocks/>
          </p:cNvGrpSpPr>
          <p:nvPr/>
        </p:nvGrpSpPr>
        <p:grpSpPr bwMode="auto">
          <a:xfrm>
            <a:off x="468313" y="1195388"/>
            <a:ext cx="4484687" cy="1406525"/>
            <a:chOff x="5351792" y="4495800"/>
            <a:chExt cx="4484974" cy="1407043"/>
          </a:xfrm>
        </p:grpSpPr>
        <p:sp>
          <p:nvSpPr>
            <p:cNvPr id="125969" name="TextBox 5"/>
            <p:cNvSpPr txBox="1">
              <a:spLocks noChangeArrowheads="1"/>
            </p:cNvSpPr>
            <p:nvPr/>
          </p:nvSpPr>
          <p:spPr bwMode="auto">
            <a:xfrm>
              <a:off x="5351792" y="4495800"/>
              <a:ext cx="44849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1800">
                  <a:solidFill>
                    <a:srgbClr val="404040"/>
                  </a:solidFill>
                  <a:latin typeface="Trebuchet MS" charset="0"/>
                  <a:cs typeface="Trebuchet MS" charset="0"/>
                </a:rPr>
                <a:t>Amount of discrepancy in ballpark of SUSY with mass scale of several 100 GeV</a:t>
              </a:r>
            </a:p>
          </p:txBody>
        </p:sp>
        <p:graphicFrame>
          <p:nvGraphicFramePr>
            <p:cNvPr id="125954" name="Object 2"/>
            <p:cNvGraphicFramePr>
              <a:graphicFrameLocks noChangeAspect="1"/>
            </p:cNvGraphicFramePr>
            <p:nvPr/>
          </p:nvGraphicFramePr>
          <p:xfrm>
            <a:off x="5434630" y="5205930"/>
            <a:ext cx="3805238" cy="696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Equation" r:id="rId3" imgW="2971800" imgH="546100" progId="Equation.3">
                    <p:embed/>
                  </p:oleObj>
                </mc:Choice>
                <mc:Fallback>
                  <p:oleObj name="Equation" r:id="rId3" imgW="2971800" imgH="546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4630" y="5205930"/>
                          <a:ext cx="3805238" cy="69691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5958" name="TextBox 7"/>
          <p:cNvSpPr txBox="1">
            <a:spLocks noChangeArrowheads="1"/>
          </p:cNvSpPr>
          <p:nvPr/>
        </p:nvSpPr>
        <p:spPr bwMode="auto">
          <a:xfrm>
            <a:off x="468313" y="2684463"/>
            <a:ext cx="4484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>
                <a:solidFill>
                  <a:srgbClr val="D20202"/>
                </a:solidFill>
                <a:latin typeface="Trebuchet MS" charset="0"/>
                <a:cs typeface="Trebuchet MS" charset="0"/>
              </a:rPr>
              <a:t>But strong </a:t>
            </a:r>
            <a:r>
              <a:rPr lang="en-GB" sz="1400" i="1">
                <a:solidFill>
                  <a:srgbClr val="D20202"/>
                </a:solidFill>
                <a:latin typeface="Trebuchet MS" charset="0"/>
                <a:cs typeface="Trebuchet MS" charset="0"/>
              </a:rPr>
              <a:t>m</a:t>
            </a:r>
            <a:r>
              <a:rPr lang="en-GB" sz="1400" baseline="-25000">
                <a:solidFill>
                  <a:srgbClr val="D20202"/>
                </a:solidFill>
                <a:latin typeface="Trebuchet MS" charset="0"/>
                <a:cs typeface="Trebuchet MS" charset="0"/>
              </a:rPr>
              <a:t>SUSY</a:t>
            </a:r>
            <a:r>
              <a:rPr lang="en-GB" sz="1400">
                <a:solidFill>
                  <a:srgbClr val="D20202"/>
                </a:solidFill>
                <a:latin typeface="Trebuchet MS" charset="0"/>
                <a:cs typeface="Trebuchet MS" charset="0"/>
              </a:rPr>
              <a:t> limits from LHC require large tan</a:t>
            </a:r>
            <a:r>
              <a:rPr lang="en-GB" sz="1400" i="1">
                <a:solidFill>
                  <a:srgbClr val="D20202"/>
                </a:solidFill>
                <a:latin typeface="Symbol" charset="0"/>
                <a:cs typeface="Symbol" charset="0"/>
              </a:rPr>
              <a:t>b</a:t>
            </a:r>
          </a:p>
        </p:txBody>
      </p:sp>
      <p:pic>
        <p:nvPicPr>
          <p:cNvPr id="125959" name="Picture 21" descr="AtlasSearches_susy_lp1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3041650"/>
            <a:ext cx="4310063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6200000" flipV="1">
            <a:off x="2102644" y="4617244"/>
            <a:ext cx="2662237" cy="9525"/>
          </a:xfrm>
          <a:prstGeom prst="line">
            <a:avLst/>
          </a:prstGeom>
          <a:ln>
            <a:solidFill>
              <a:srgbClr val="D20202">
                <a:alpha val="51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181600" y="1066800"/>
            <a:ext cx="3603625" cy="5257800"/>
          </a:xfrm>
          <a:prstGeom prst="rect">
            <a:avLst/>
          </a:prstGeom>
          <a:solidFill>
            <a:schemeClr val="bg1"/>
          </a:solidFill>
          <a:ln w="127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953000" y="3141663"/>
            <a:ext cx="4043363" cy="3259137"/>
            <a:chOff x="4696834" y="3035300"/>
            <a:chExt cx="4298999" cy="3365500"/>
          </a:xfrm>
        </p:grpSpPr>
        <p:sp>
          <p:nvSpPr>
            <p:cNvPr id="19" name="Rectangle 18"/>
            <p:cNvSpPr/>
            <p:nvPr/>
          </p:nvSpPr>
          <p:spPr>
            <a:xfrm>
              <a:off x="4696834" y="3035300"/>
              <a:ext cx="4298999" cy="3365500"/>
            </a:xfrm>
            <a:prstGeom prst="rect">
              <a:avLst/>
            </a:prstGeom>
            <a:solidFill>
              <a:schemeClr val="bg1"/>
            </a:solidFill>
            <a:ln w="63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17500" dist="38100" dir="2700000">
                <a:srgbClr val="000000">
                  <a:alpha val="19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125968" name="Picture 19" descr="Untitled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9434" y="3138002"/>
              <a:ext cx="4112212" cy="316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5963" name="Rectangle 27"/>
          <p:cNvSpPr>
            <a:spLocks noChangeArrowheads="1"/>
          </p:cNvSpPr>
          <p:nvPr/>
        </p:nvSpPr>
        <p:spPr bwMode="auto">
          <a:xfrm>
            <a:off x="5307013" y="1195388"/>
            <a:ext cx="348456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600">
                <a:solidFill>
                  <a:srgbClr val="404040"/>
                </a:solidFill>
                <a:latin typeface="Trebuchet MS" charset="0"/>
                <a:cs typeface="Trebuchet MS" charset="0"/>
              </a:rPr>
              <a:t>Proposals for new experiments E989 at FNAL (similar technique as E821) and at J-PARC (new: ultra-slow muons) with target of </a:t>
            </a:r>
            <a:r>
              <a:rPr lang="en-GB" sz="1600" i="1">
                <a:solidFill>
                  <a:srgbClr val="404040"/>
                </a:solidFill>
                <a:latin typeface="Symbol" charset="0"/>
                <a:cs typeface="Symbol" charset="0"/>
              </a:rPr>
              <a:t>s</a:t>
            </a:r>
            <a:r>
              <a:rPr lang="en-GB" sz="1600">
                <a:solidFill>
                  <a:srgbClr val="404040"/>
                </a:solidFill>
                <a:latin typeface="Trebuchet MS" charset="0"/>
                <a:cs typeface="Trebuchet MS" charset="0"/>
              </a:rPr>
              <a:t> ~ 1.6 </a:t>
            </a:r>
            <a:r>
              <a:rPr lang="en-US" sz="1600">
                <a:latin typeface="Trebuchet MS" charset="0"/>
                <a:cs typeface="Trebuchet MS" charset="0"/>
              </a:rPr>
              <a:t>·</a:t>
            </a:r>
            <a:r>
              <a:rPr lang="en-GB" sz="1600">
                <a:solidFill>
                  <a:srgbClr val="404040"/>
                </a:solidFill>
                <a:latin typeface="Trebuchet MS" charset="0"/>
                <a:cs typeface="Trebuchet MS" charset="0"/>
              </a:rPr>
              <a:t>10</a:t>
            </a:r>
            <a:r>
              <a:rPr lang="en-GB" sz="1600" baseline="30000">
                <a:solidFill>
                  <a:srgbClr val="404040"/>
                </a:solidFill>
                <a:latin typeface="Trebuchet MS" charset="0"/>
                <a:cs typeface="Trebuchet MS" charset="0"/>
              </a:rPr>
              <a:t>–10</a:t>
            </a:r>
            <a:endParaRPr lang="en-GB" sz="1600">
              <a:solidFill>
                <a:srgbClr val="404040"/>
              </a:solidFill>
              <a:latin typeface="Trebuchet MS" charset="0"/>
              <a:cs typeface="Trebuchet MS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153025" y="3178175"/>
            <a:ext cx="838200" cy="469900"/>
          </a:xfrm>
          <a:prstGeom prst="ellipse">
            <a:avLst/>
          </a:prstGeom>
          <a:noFill/>
          <a:ln w="38100" cap="flat" cmpd="sng" algn="ctr">
            <a:solidFill>
              <a:srgbClr val="D2020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181600" y="2432050"/>
            <a:ext cx="3600450" cy="339725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69000"/>
            </a:sysClr>
          </a:solidFill>
          <a:effectLst>
            <a:outerShdw blurRad="152400" dist="38100" dir="2700000">
              <a:srgbClr val="000000">
                <a:alpha val="16000"/>
              </a:srgbClr>
            </a:outerShdw>
          </a:effectLst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Final E989 </a:t>
            </a:r>
            <a:r>
              <a:rPr lang="en-US" sz="800" b="1" kern="0" dirty="0" err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proposall</a:t>
            </a: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: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http://gm2.fnal.gov/public_docs/proposals/Proposal-APR5-Final.pdf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81600" y="2779713"/>
            <a:ext cx="3600450" cy="338137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69000"/>
            </a:sysClr>
          </a:solidFill>
          <a:effectLst>
            <a:outerShdw blurRad="152400" dist="38100" dir="2700000">
              <a:srgbClr val="000000">
                <a:alpha val="16000"/>
              </a:srgbClr>
            </a:outerShdw>
          </a:effectLst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LOI: KEK_J-PARC-PAC2009-06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See also, e.g., </a:t>
            </a:r>
            <a:r>
              <a:rPr lang="en-US" sz="800" b="1" kern="0" dirty="0" err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Naohito</a:t>
            </a:r>
            <a:r>
              <a:rPr lang="en-US" sz="800" b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SAITO (KEK), Seminar at DESY 2011</a:t>
            </a:r>
          </a:p>
        </p:txBody>
      </p:sp>
    </p:spTree>
    <p:extLst>
      <p:ext uri="{BB962C8B-B14F-4D97-AF65-F5344CB8AC3E}">
        <p14:creationId xmlns:p14="http://schemas.microsoft.com/office/powerpoint/2010/main" val="219212034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- p. </a:t>
            </a:r>
            <a:fld id="{84AF7BE4-CA7F-FA4C-B59F-75690E2859F7}" type="slidenum">
              <a:rPr lang="en-US" smtClean="0"/>
              <a:pPr>
                <a:defRPr/>
              </a:pPr>
              <a:t>33</a:t>
            </a:fld>
            <a:r>
              <a:rPr lang="en-US" smtClean="0"/>
              <a:t>/57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G. Venanzoni for the New Muon (g-2) Collaboration – PHIPSI11, September 2011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9144000" cy="67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35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7DE46F41-C583-0C45-AA97-ECE609C77CB6}" type="slidenum">
              <a:rPr lang="en-US"/>
              <a:pPr>
                <a:defRPr/>
              </a:pPr>
              <a:t>34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088"/>
            <a:ext cx="8686800" cy="696912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i="1" smtClean="0"/>
              <a:t>a</a:t>
            </a:r>
            <a:r>
              <a:rPr lang="el-GR" sz="2400" i="1" baseline="-25000" smtClean="0"/>
              <a:t>μ</a:t>
            </a:r>
            <a:r>
              <a:rPr lang="en-US" sz="2400" smtClean="0"/>
              <a:t> is sensitive to a wide range of new physics, e.g.SUSY</a:t>
            </a:r>
            <a:endParaRPr lang="el-GR" sz="2400" smtClean="0"/>
          </a:p>
        </p:txBody>
      </p:sp>
      <p:pic>
        <p:nvPicPr>
          <p:cNvPr id="523281" name="Picture 1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00400"/>
            <a:ext cx="8799513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523287" name="Group 23"/>
          <p:cNvGrpSpPr>
            <a:grpSpLocks/>
          </p:cNvGrpSpPr>
          <p:nvPr/>
        </p:nvGrpSpPr>
        <p:grpSpPr bwMode="auto">
          <a:xfrm>
            <a:off x="2073275" y="3124200"/>
            <a:ext cx="5410200" cy="1919288"/>
            <a:chOff x="1306" y="1968"/>
            <a:chExt cx="3408" cy="1209"/>
          </a:xfrm>
        </p:grpSpPr>
        <p:sp>
          <p:nvSpPr>
            <p:cNvPr id="523271" name="Oval 7"/>
            <p:cNvSpPr>
              <a:spLocks noChangeArrowheads="1"/>
            </p:cNvSpPr>
            <p:nvPr/>
          </p:nvSpPr>
          <p:spPr bwMode="auto">
            <a:xfrm>
              <a:off x="3552" y="2064"/>
              <a:ext cx="720" cy="480"/>
            </a:xfrm>
            <a:prstGeom prst="ellipse">
              <a:avLst/>
            </a:prstGeom>
            <a:noFill/>
            <a:ln w="603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523272" name="Oval 8"/>
            <p:cNvSpPr>
              <a:spLocks noChangeArrowheads="1"/>
            </p:cNvSpPr>
            <p:nvPr/>
          </p:nvSpPr>
          <p:spPr bwMode="auto">
            <a:xfrm>
              <a:off x="1470" y="1968"/>
              <a:ext cx="778" cy="672"/>
            </a:xfrm>
            <a:prstGeom prst="ellipse">
              <a:avLst/>
            </a:prstGeom>
            <a:noFill/>
            <a:ln w="603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523277" name="Line 13"/>
            <p:cNvSpPr>
              <a:spLocks noChangeShapeType="1"/>
            </p:cNvSpPr>
            <p:nvPr/>
          </p:nvSpPr>
          <p:spPr bwMode="auto">
            <a:xfrm flipH="1" flipV="1">
              <a:off x="2064" y="2640"/>
              <a:ext cx="288" cy="1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523278" name="Line 14"/>
            <p:cNvSpPr>
              <a:spLocks noChangeShapeType="1"/>
            </p:cNvSpPr>
            <p:nvPr/>
          </p:nvSpPr>
          <p:spPr bwMode="auto">
            <a:xfrm flipV="1">
              <a:off x="3264" y="2544"/>
              <a:ext cx="432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523279" name="Text Box 15"/>
            <p:cNvSpPr txBox="1">
              <a:spLocks noChangeArrowheads="1"/>
            </p:cNvSpPr>
            <p:nvPr/>
          </p:nvSpPr>
          <p:spPr bwMode="auto">
            <a:xfrm>
              <a:off x="1306" y="2832"/>
              <a:ext cx="3408" cy="345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>
                  <a:solidFill>
                    <a:srgbClr val="FF0000"/>
                  </a:solidFill>
                  <a:cs typeface="Arial" charset="0"/>
                </a:rPr>
                <a:t>difficult to measure at LHC</a:t>
              </a:r>
              <a:r>
                <a:rPr lang="en-US" sz="2400" i="1">
                  <a:solidFill>
                    <a:srgbClr val="FF0000"/>
                  </a:solidFill>
                  <a:cs typeface="Arial" charset="0"/>
                </a:rPr>
                <a:t> </a:t>
              </a:r>
              <a:endParaRPr lang="en-US" sz="2400">
                <a:solidFill>
                  <a:srgbClr val="FF0000"/>
                </a:solidFill>
                <a:cs typeface="Arial" charset="0"/>
              </a:endParaRPr>
            </a:p>
          </p:txBody>
        </p:sp>
      </p:grpSp>
      <p:pic>
        <p:nvPicPr>
          <p:cNvPr id="59398" name="Picture 19" descr="susy_ls_pptv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51435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284" name="Picture 20" descr="susy-m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62000"/>
            <a:ext cx="314325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3289" name="Group 25"/>
          <p:cNvGrpSpPr>
            <a:grpSpLocks/>
          </p:cNvGrpSpPr>
          <p:nvPr/>
        </p:nvGrpSpPr>
        <p:grpSpPr bwMode="auto">
          <a:xfrm>
            <a:off x="838200" y="5257800"/>
            <a:ext cx="7645400" cy="1219200"/>
            <a:chOff x="528" y="3312"/>
            <a:chExt cx="4816" cy="768"/>
          </a:xfrm>
        </p:grpSpPr>
        <p:pic>
          <p:nvPicPr>
            <p:cNvPr id="523286" name="Picture 22" descr="TP_tmp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3680"/>
              <a:ext cx="4816" cy="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336699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523288" name="Text Box 24"/>
            <p:cNvSpPr txBox="1">
              <a:spLocks noChangeArrowheads="1"/>
            </p:cNvSpPr>
            <p:nvPr/>
          </p:nvSpPr>
          <p:spPr bwMode="auto">
            <a:xfrm>
              <a:off x="672" y="3312"/>
              <a:ext cx="4512" cy="31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cs typeface="Arial" charset="0"/>
                </a:rPr>
                <a:t>Related processes in SUSY</a:t>
              </a:r>
            </a:p>
          </p:txBody>
        </p:sp>
      </p:grpSp>
      <p:sp>
        <p:nvSpPr>
          <p:cNvPr id="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2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4461C10F-57E1-F943-BB80-52FF26D81420}" type="slidenum">
              <a:rPr lang="en-US"/>
              <a:pPr>
                <a:defRPr/>
              </a:pPr>
              <a:t>35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Ring relocation to Fermilab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763000" cy="1066800"/>
          </a:xfrm>
        </p:spPr>
        <p:txBody>
          <a:bodyPr/>
          <a:lstStyle/>
          <a:p>
            <a:pPr marL="285750" indent="-285750" eaLnBrk="1" hangingPunct="1">
              <a:defRPr/>
            </a:pPr>
            <a:r>
              <a:rPr lang="en-US" sz="2400" smtClean="0"/>
              <a:t>Heavy-lift helicopters bring coils to a barge</a:t>
            </a:r>
          </a:p>
          <a:p>
            <a:pPr marL="285750" indent="-285750" eaLnBrk="1" hangingPunct="1">
              <a:defRPr/>
            </a:pPr>
            <a:r>
              <a:rPr lang="en-US" sz="2400" smtClean="0"/>
              <a:t>Rest of magnet is a </a:t>
            </a:r>
            <a:r>
              <a:rPr lang="ja-JP" altLang="en-US" sz="2400" smtClean="0">
                <a:latin typeface="Arial"/>
              </a:rPr>
              <a:t>“</a:t>
            </a:r>
            <a:r>
              <a:rPr lang="en-US" sz="2400" smtClean="0"/>
              <a:t>kit</a:t>
            </a:r>
            <a:r>
              <a:rPr lang="ja-JP" altLang="en-US" sz="2400" smtClean="0">
                <a:latin typeface="Arial"/>
              </a:rPr>
              <a:t>”</a:t>
            </a:r>
            <a:r>
              <a:rPr lang="en-US" sz="2400" smtClean="0"/>
              <a:t> that can be trucked to and from the barge </a:t>
            </a:r>
          </a:p>
        </p:txBody>
      </p:sp>
      <p:pic>
        <p:nvPicPr>
          <p:cNvPr id="817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3"/>
          <a:stretch>
            <a:fillRect/>
          </a:stretch>
        </p:blipFill>
        <p:spPr bwMode="auto">
          <a:xfrm>
            <a:off x="0" y="2286000"/>
            <a:ext cx="338772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17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9175"/>
            <a:ext cx="3052763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324600" y="2819400"/>
            <a:ext cx="2819400" cy="3505200"/>
            <a:chOff x="6324600" y="2819400"/>
            <a:chExt cx="2819400" cy="3505200"/>
          </a:xfrm>
        </p:grpSpPr>
        <p:pic>
          <p:nvPicPr>
            <p:cNvPr id="81715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83" t="11578" r="32578" b="10127"/>
            <a:stretch>
              <a:fillRect/>
            </a:stretch>
          </p:blipFill>
          <p:spPr bwMode="auto">
            <a:xfrm>
              <a:off x="6353175" y="2819400"/>
              <a:ext cx="2790825" cy="3505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17159" name="Rectangle 7"/>
            <p:cNvSpPr>
              <a:spLocks noChangeArrowheads="1"/>
            </p:cNvSpPr>
            <p:nvPr/>
          </p:nvSpPr>
          <p:spPr bwMode="auto">
            <a:xfrm>
              <a:off x="6324600" y="4038600"/>
              <a:ext cx="465138" cy="7334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17160" name="Rectangle 8"/>
            <p:cNvSpPr>
              <a:spLocks noChangeArrowheads="1"/>
            </p:cNvSpPr>
            <p:nvPr/>
          </p:nvSpPr>
          <p:spPr bwMode="auto">
            <a:xfrm>
              <a:off x="6629400" y="4308475"/>
              <a:ext cx="487363" cy="187325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- p. </a:t>
            </a:r>
            <a:fld id="{9069D6C2-E4E4-C040-8782-0F7120FF4B28}" type="slidenum">
              <a:rPr lang="en-US" smtClean="0"/>
              <a:pPr>
                <a:defRPr/>
              </a:pPr>
              <a:t>36</a:t>
            </a:fld>
            <a:r>
              <a:rPr lang="en-US" dirty="0" smtClean="0"/>
              <a:t>/29</a:t>
            </a: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990600" y="6553200"/>
            <a:ext cx="71628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B. Lee Roberts,  University of Sussex – 8 July  2011</a:t>
            </a:r>
            <a:endParaRPr lang="en-US" sz="140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8077200" y="6553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000" b="1" kern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- p. </a:t>
            </a:r>
            <a:fld id="{A9128CC2-79F2-784B-B5BF-35670E154553}" type="slidenum">
              <a:rPr lang="en-US" smtClean="0"/>
              <a:pPr>
                <a:defRPr/>
              </a:pPr>
              <a:t>36</a:t>
            </a:fld>
            <a:r>
              <a:rPr lang="en-US" smtClean="0"/>
              <a:t>/57</a:t>
            </a:r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65088"/>
            <a:ext cx="8229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Complementary ways to collect data</a:t>
            </a: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741363" y="1143000"/>
            <a:ext cx="7543800" cy="2774950"/>
            <a:chOff x="720" y="738"/>
            <a:chExt cx="4512" cy="1660"/>
          </a:xfrm>
        </p:grpSpPr>
        <p:pic>
          <p:nvPicPr>
            <p:cNvPr id="9" name="Picture 4" descr="TandQMethodComparedII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0" r="5080" b="50800"/>
            <a:stretch>
              <a:fillRect/>
            </a:stretch>
          </p:blipFill>
          <p:spPr bwMode="auto">
            <a:xfrm>
              <a:off x="720" y="768"/>
              <a:ext cx="4512" cy="16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1488" y="1056"/>
              <a:ext cx="1052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chemeClr val="tx2"/>
                  </a:solidFill>
                  <a:cs typeface="Arial" charset="0"/>
                </a:rPr>
                <a:t>Event Method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1530" y="738"/>
              <a:ext cx="3312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sz="1600">
                  <a:solidFill>
                    <a:schemeClr val="tx2"/>
                  </a:solidFill>
                  <a:cs typeface="Arial" charset="0"/>
                </a:rPr>
                <a:t>Geant simulation using new detector schemes</a:t>
              </a:r>
            </a:p>
          </p:txBody>
        </p:sp>
      </p:grp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704850" y="4276725"/>
            <a:ext cx="7553325" cy="2657475"/>
            <a:chOff x="720" y="2418"/>
            <a:chExt cx="4512" cy="1662"/>
          </a:xfrm>
        </p:grpSpPr>
        <p:pic>
          <p:nvPicPr>
            <p:cNvPr id="13" name="Picture 8" descr="TandQMethodComparedII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0" t="50800" r="5080"/>
            <a:stretch>
              <a:fillRect/>
            </a:stretch>
          </p:blipFill>
          <p:spPr bwMode="auto">
            <a:xfrm>
              <a:off x="720" y="2450"/>
              <a:ext cx="4512" cy="16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1488" y="2736"/>
              <a:ext cx="912" cy="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chemeClr val="tx2"/>
                  </a:solidFill>
                  <a:cs typeface="Arial" charset="0"/>
                </a:rPr>
                <a:t>Energy Method</a:t>
              </a: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842" y="2418"/>
              <a:ext cx="2160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1800">
                  <a:solidFill>
                    <a:schemeClr val="tx2"/>
                  </a:solidFill>
                  <a:cs typeface="Arial" charset="0"/>
                </a:rPr>
                <a:t>Same GEANT simulation</a:t>
              </a:r>
            </a:p>
          </p:txBody>
        </p:sp>
      </p:grpSp>
      <p:sp>
        <p:nvSpPr>
          <p:cNvPr id="16" name="Rectangle 11"/>
          <p:cNvSpPr txBox="1">
            <a:spLocks noChangeArrowheads="1"/>
          </p:cNvSpPr>
          <p:nvPr/>
        </p:nvSpPr>
        <p:spPr>
          <a:xfrm>
            <a:off x="76200" y="609600"/>
            <a:ext cx="8915400" cy="403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80000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CFFFF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method – time and energy of each event - pileup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q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method – integrate the energy  - no pileup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ChangeArrowheads="1"/>
          </p:cNvSpPr>
          <p:nvPr/>
        </p:nvSpPr>
        <p:spPr bwMode="auto">
          <a:xfrm>
            <a:off x="176213" y="185738"/>
            <a:ext cx="7239000" cy="6096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252413" y="109538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4000" b="1" dirty="0" err="1">
                <a:solidFill>
                  <a:srgbClr val="FFFFFF"/>
                </a:solidFill>
                <a:latin typeface="Times New Roman" charset="0"/>
              </a:rPr>
              <a:t>a</a:t>
            </a:r>
            <a:r>
              <a:rPr lang="de-DE" sz="4000" b="1" baseline="-25000" dirty="0" err="1">
                <a:solidFill>
                  <a:srgbClr val="FFFFFF"/>
                </a:solidFill>
                <a:latin typeface="Symbol" charset="0"/>
                <a:sym typeface="Symbol" charset="0"/>
              </a:rPr>
              <a:t></a:t>
            </a:r>
            <a:r>
              <a:rPr lang="de-DE" sz="4000" b="1" baseline="30000" dirty="0" err="1">
                <a:solidFill>
                  <a:srgbClr val="FFFFFF"/>
                </a:solidFill>
              </a:rPr>
              <a:t>HLO</a:t>
            </a:r>
            <a:r>
              <a:rPr lang="de-DE" sz="4000" b="1" dirty="0">
                <a:solidFill>
                  <a:srgbClr val="FFFFFF"/>
                </a:solidFill>
              </a:rPr>
              <a:t>:</a:t>
            </a:r>
            <a:endParaRPr lang="en-GB" sz="4000" b="1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0" y="942078"/>
            <a:ext cx="883720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buFont typeface="SymbolProp BT" charset="0"/>
              <a:buNone/>
            </a:pP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L.O.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contribution to </a:t>
            </a:r>
            <a:r>
              <a:rPr lang="en-US" sz="2000" dirty="0">
                <a:solidFill>
                  <a:srgbClr val="0000FF"/>
                </a:solidFill>
                <a:latin typeface="Times-Italic" charset="0"/>
                <a:cs typeface="Times New Roman" charset="0"/>
                <a:sym typeface="SymbolProp BT" charset="0"/>
              </a:rPr>
              <a:t>a</a:t>
            </a:r>
            <a:r>
              <a:rPr lang="en-US" sz="2000" baseline="-25000" dirty="0">
                <a:solidFill>
                  <a:srgbClr val="0000FF"/>
                </a:solidFill>
                <a:latin typeface="Symbol" charset="2"/>
                <a:cs typeface="Symbol" charset="2"/>
                <a:sym typeface="SymbolProp BT" charset="0"/>
              </a:rPr>
              <a:t>m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can be estimated by means of a 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dispersion integral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:</a:t>
            </a:r>
          </a:p>
          <a:p>
            <a:pPr eaLnBrk="1" hangingPunct="1">
              <a:lnSpc>
                <a:spcPct val="5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</a:t>
            </a:r>
            <a:endParaRPr lang="de-DE" sz="2000" dirty="0">
              <a:latin typeface="Times New Roman" charset="0"/>
              <a:cs typeface="Times New Roman" charset="0"/>
              <a:sym typeface="SymbolProp BT" charset="0"/>
            </a:endParaRPr>
          </a:p>
        </p:txBody>
      </p:sp>
      <p:sp>
        <p:nvSpPr>
          <p:cNvPr id="306181" name="Rectangle 5"/>
          <p:cNvSpPr>
            <a:spLocks noChangeArrowheads="1"/>
          </p:cNvSpPr>
          <p:nvPr/>
        </p:nvSpPr>
        <p:spPr bwMode="auto">
          <a:xfrm>
            <a:off x="1054100" y="4213225"/>
            <a:ext cx="60309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600">
                <a:latin typeface="Times New Roman" charset="0"/>
                <a:cs typeface="Times New Roman" charset="0"/>
              </a:rPr>
              <a:t>- </a:t>
            </a:r>
            <a:r>
              <a:rPr lang="en-US" sz="1600">
                <a:latin typeface="Times-Italic" charset="0"/>
                <a:cs typeface="Times New Roman" charset="0"/>
              </a:rPr>
              <a:t>K(s)</a:t>
            </a:r>
            <a:r>
              <a:rPr lang="en-US" sz="1600">
                <a:latin typeface="Times New Roman" charset="0"/>
                <a:cs typeface="Times New Roman" charset="0"/>
              </a:rPr>
              <a:t> = analytic kernel-function</a:t>
            </a:r>
          </a:p>
          <a:p>
            <a:pPr eaLnBrk="1" hangingPunct="1"/>
            <a:r>
              <a:rPr lang="en-US" sz="1600">
                <a:latin typeface="Times New Roman" charset="0"/>
                <a:cs typeface="Times New Roman" charset="0"/>
              </a:rPr>
              <a:t>- above sufficiently high energy value, typically </a:t>
            </a:r>
            <a:r>
              <a:rPr lang="en-US" sz="1600">
                <a:latin typeface="Times-Italic" charset="0"/>
                <a:cs typeface="Times New Roman" charset="0"/>
              </a:rPr>
              <a:t>2…5 GeV</a:t>
            </a:r>
            <a:r>
              <a:rPr lang="en-US" sz="1600">
                <a:latin typeface="Times New Roman" charset="0"/>
                <a:cs typeface="Times New Roman" charset="0"/>
              </a:rPr>
              <a:t>, use  </a:t>
            </a:r>
            <a:r>
              <a:rPr lang="en-US" sz="1600" i="1">
                <a:latin typeface="Times New Roman" charset="0"/>
                <a:cs typeface="Times New Roman" charset="0"/>
              </a:rPr>
              <a:t>pQCD</a:t>
            </a:r>
            <a:endParaRPr lang="de-DE" sz="1600" i="1">
              <a:latin typeface="Times New Roman" charset="0"/>
            </a:endParaRPr>
          </a:p>
        </p:txBody>
      </p:sp>
      <p:sp>
        <p:nvSpPr>
          <p:cNvPr id="306182" name="Rectangle 6"/>
          <p:cNvSpPr>
            <a:spLocks noChangeArrowheads="1"/>
          </p:cNvSpPr>
          <p:nvPr/>
        </p:nvSpPr>
        <p:spPr bwMode="auto">
          <a:xfrm>
            <a:off x="434975" y="4639191"/>
            <a:ext cx="8295610" cy="145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50000"/>
              </a:lnSpc>
              <a:buFont typeface="SymbolProp BT" charset="0"/>
              <a:buNone/>
            </a:pPr>
            <a:endParaRPr lang="en-US" sz="800" dirty="0">
              <a:latin typeface="Times New Roman" charset="0"/>
              <a:cs typeface="Times New Roman" charset="0"/>
              <a:sym typeface="SymbolProp BT" charset="0"/>
            </a:endParaRPr>
          </a:p>
          <a:p>
            <a:pPr eaLnBrk="1" hangingPunct="1">
              <a:spcAft>
                <a:spcPct val="20000"/>
              </a:spcAft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Input:</a:t>
            </a:r>
          </a:p>
          <a:p>
            <a:pPr eaLnBrk="1" hangingPunct="1">
              <a:spcAft>
                <a:spcPct val="40000"/>
              </a:spcAft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a) 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electron-positron cross section data </a:t>
            </a:r>
          </a:p>
          <a:p>
            <a:pPr eaLnBrk="1" hangingPunct="1">
              <a:lnSpc>
                <a:spcPct val="8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b)  </a:t>
            </a:r>
            <a:r>
              <a:rPr lang="en-US" sz="20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hadronic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Symbol" charset="2"/>
                <a:cs typeface="Symbol" charset="2"/>
                <a:sym typeface="SymbolProp BT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- decays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, which can be used with the help of the </a:t>
            </a:r>
            <a:r>
              <a:rPr lang="en-US" sz="2000" dirty="0">
                <a:latin typeface="Times-Italic" charset="0"/>
                <a:cs typeface="Times New Roman" charset="0"/>
                <a:sym typeface="SymbolProp BT" charset="0"/>
              </a:rPr>
              <a:t>CVC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-theorem </a:t>
            </a:r>
          </a:p>
          <a:p>
            <a:pPr eaLnBrk="1" hangingPunct="1">
              <a:lnSpc>
                <a:spcPct val="80000"/>
              </a:lnSpc>
              <a:buFont typeface="SymbolProp BT" charset="0"/>
              <a:buNone/>
            </a:pP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        and an </a:t>
            </a:r>
            <a:r>
              <a:rPr lang="en-US" sz="2000" dirty="0" err="1">
                <a:latin typeface="Times New Roman" charset="0"/>
                <a:cs typeface="Times New Roman" charset="0"/>
                <a:sym typeface="SymbolProp BT" charset="0"/>
              </a:rPr>
              <a:t>isospin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rotation (plus </a:t>
            </a:r>
            <a:r>
              <a:rPr lang="en-US" sz="2000" dirty="0" err="1">
                <a:latin typeface="Times New Roman" charset="0"/>
                <a:cs typeface="Times New Roman" charset="0"/>
                <a:sym typeface="SymbolProp BT" charset="0"/>
              </a:rPr>
              <a:t>isospin</a:t>
            </a:r>
            <a:r>
              <a:rPr lang="en-US" sz="2000" dirty="0">
                <a:latin typeface="Times New Roman" charset="0"/>
                <a:cs typeface="Times New Roman" charset="0"/>
                <a:sym typeface="SymbolProp BT" charset="0"/>
              </a:rPr>
              <a:t> breaking corrections)</a:t>
            </a:r>
            <a:endParaRPr lang="de-DE" sz="2000" dirty="0">
              <a:latin typeface="Times New Roman" charset="0"/>
              <a:cs typeface="Times New Roman" charset="0"/>
              <a:sym typeface="SymbolProp BT" charset="0"/>
            </a:endParaRPr>
          </a:p>
        </p:txBody>
      </p:sp>
      <p:graphicFrame>
        <p:nvGraphicFramePr>
          <p:cNvPr id="306184" name="Object 8"/>
          <p:cNvGraphicFramePr>
            <a:graphicFrameLocks noChangeAspect="1"/>
          </p:cNvGraphicFramePr>
          <p:nvPr/>
        </p:nvGraphicFramePr>
        <p:xfrm>
          <a:off x="1719263" y="2433638"/>
          <a:ext cx="3024187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3" name="Equation" r:id="rId4" imgW="2006600" imgH="508000" progId="Equation.3">
                  <p:embed/>
                </p:oleObj>
              </mc:Choice>
              <mc:Fallback>
                <p:oleObj name="Equation" r:id="rId4" imgW="20066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2433638"/>
                        <a:ext cx="3024187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993285"/>
              </p:ext>
            </p:extLst>
          </p:nvPr>
        </p:nvGraphicFramePr>
        <p:xfrm>
          <a:off x="1219200" y="3429000"/>
          <a:ext cx="41910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4" name="Equation" r:id="rId6" imgW="2514600" imgH="431800" progId="Equation.3">
                  <p:embed/>
                </p:oleObj>
              </mc:Choice>
              <mc:Fallback>
                <p:oleObj name="Equation" r:id="rId6" imgW="2514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429000"/>
                        <a:ext cx="41910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618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3" t="40759" r="18028" b="38815"/>
          <a:stretch>
            <a:fillRect/>
          </a:stretch>
        </p:blipFill>
        <p:spPr bwMode="auto">
          <a:xfrm>
            <a:off x="1449388" y="1481138"/>
            <a:ext cx="35845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6187" name="Oval 11"/>
          <p:cNvSpPr>
            <a:spLocks noChangeArrowheads="1"/>
          </p:cNvSpPr>
          <p:nvPr/>
        </p:nvSpPr>
        <p:spPr bwMode="auto">
          <a:xfrm>
            <a:off x="1922463" y="1558925"/>
            <a:ext cx="642937" cy="660400"/>
          </a:xfrm>
          <a:prstGeom prst="ellipse">
            <a:avLst/>
          </a:prstGeom>
          <a:solidFill>
            <a:srgbClr val="CCFFCC"/>
          </a:solidFill>
          <a:ln w="28575">
            <a:solidFill>
              <a:srgbClr val="33CC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it-IT" sz="2000">
              <a:latin typeface="Times New Roman" charset="0"/>
            </a:endParaRPr>
          </a:p>
        </p:txBody>
      </p:sp>
      <p:sp>
        <p:nvSpPr>
          <p:cNvPr id="306188" name="Text Box 12"/>
          <p:cNvSpPr txBox="1">
            <a:spLocks noChangeArrowheads="1"/>
          </p:cNvSpPr>
          <p:nvPr/>
        </p:nvSpPr>
        <p:spPr bwMode="auto">
          <a:xfrm>
            <a:off x="2051050" y="168275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sz="2000" i="1" dirty="0">
                <a:latin typeface="Times New Roman" charset="0"/>
              </a:rPr>
              <a:t>H</a:t>
            </a:r>
            <a:endParaRPr lang="en-GB" sz="2000" i="1" dirty="0">
              <a:latin typeface="Times New Roman" charset="0"/>
            </a:endParaRPr>
          </a:p>
        </p:txBody>
      </p:sp>
      <p:sp>
        <p:nvSpPr>
          <p:cNvPr id="306190" name="Text Box 14"/>
          <p:cNvSpPr txBox="1">
            <a:spLocks noChangeArrowheads="1"/>
          </p:cNvSpPr>
          <p:nvPr/>
        </p:nvSpPr>
        <p:spPr bwMode="auto">
          <a:xfrm>
            <a:off x="6389688" y="23669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2000">
              <a:latin typeface="Times New Roman" charset="0"/>
            </a:endParaRPr>
          </a:p>
        </p:txBody>
      </p:sp>
      <p:sp>
        <p:nvSpPr>
          <p:cNvPr id="306191" name="Oval 15"/>
          <p:cNvSpPr>
            <a:spLocks noChangeArrowheads="1"/>
          </p:cNvSpPr>
          <p:nvPr/>
        </p:nvSpPr>
        <p:spPr bwMode="auto">
          <a:xfrm>
            <a:off x="4044950" y="2765425"/>
            <a:ext cx="430213" cy="43021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180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306192" name="Line 16"/>
          <p:cNvSpPr>
            <a:spLocks noChangeShapeType="1"/>
          </p:cNvSpPr>
          <p:nvPr/>
        </p:nvSpPr>
        <p:spPr bwMode="auto">
          <a:xfrm flipV="1">
            <a:off x="4540250" y="2655888"/>
            <a:ext cx="1352550" cy="2968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6193" name="Text Box 17"/>
          <p:cNvSpPr txBox="1">
            <a:spLocks noChangeArrowheads="1"/>
          </p:cNvSpPr>
          <p:nvPr/>
        </p:nvSpPr>
        <p:spPr bwMode="auto">
          <a:xfrm>
            <a:off x="5897563" y="2151063"/>
            <a:ext cx="2320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-Italic" charset="0"/>
              </a:rPr>
              <a:t>1 / s</a:t>
            </a:r>
            <a:r>
              <a:rPr lang="en-US" sz="2000" baseline="30000">
                <a:latin typeface="Times-Italic" charset="0"/>
              </a:rPr>
              <a:t>2</a:t>
            </a:r>
            <a:r>
              <a:rPr lang="en-US" sz="2000">
                <a:latin typeface="Times New Roman" charset="0"/>
              </a:rPr>
              <a:t> makes </a:t>
            </a:r>
            <a:r>
              <a:rPr lang="en-US" sz="2000">
                <a:solidFill>
                  <a:srgbClr val="FF0000"/>
                </a:solidFill>
                <a:latin typeface="Times New Roman" charset="0"/>
              </a:rPr>
              <a:t>low</a:t>
            </a:r>
          </a:p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charset="0"/>
              </a:rPr>
              <a:t>energy contributions</a:t>
            </a:r>
          </a:p>
          <a:p>
            <a:pPr eaLnBrk="1" hangingPunct="1"/>
            <a:r>
              <a:rPr lang="en-US" sz="2000">
                <a:latin typeface="Times New Roman" charset="0"/>
              </a:rPr>
              <a:t>especially important:</a:t>
            </a:r>
            <a:endParaRPr lang="en-GB" sz="2000">
              <a:latin typeface="Times New Roman" charset="0"/>
            </a:endParaRPr>
          </a:p>
        </p:txBody>
      </p:sp>
      <p:graphicFrame>
        <p:nvGraphicFramePr>
          <p:cNvPr id="306194" name="Object 18"/>
          <p:cNvGraphicFramePr>
            <a:graphicFrameLocks noChangeAspect="1"/>
          </p:cNvGraphicFramePr>
          <p:nvPr/>
        </p:nvGraphicFramePr>
        <p:xfrm>
          <a:off x="6054725" y="3124200"/>
          <a:ext cx="1509713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25" name="Equation" r:id="rId9" imgW="812800" imgH="165100" progId="Equation.3">
                  <p:embed/>
                </p:oleObj>
              </mc:Choice>
              <mc:Fallback>
                <p:oleObj name="Equation" r:id="rId9" imgW="8128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4725" y="3124200"/>
                        <a:ext cx="1509713" cy="307975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95" name="Text Box 19"/>
          <p:cNvSpPr txBox="1">
            <a:spLocks noChangeArrowheads="1"/>
          </p:cNvSpPr>
          <p:nvPr/>
        </p:nvSpPr>
        <p:spPr bwMode="auto">
          <a:xfrm>
            <a:off x="5913438" y="3432175"/>
            <a:ext cx="23733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charset="0"/>
              </a:rPr>
              <a:t>in the range &lt; </a:t>
            </a:r>
            <a:r>
              <a:rPr lang="en-US" sz="2000">
                <a:latin typeface="Times-Italic" charset="0"/>
              </a:rPr>
              <a:t>1 GeV</a:t>
            </a:r>
          </a:p>
          <a:p>
            <a:pPr eaLnBrk="1" hangingPunct="1"/>
            <a:r>
              <a:rPr lang="en-US" sz="2000">
                <a:latin typeface="Times New Roman" charset="0"/>
              </a:rPr>
              <a:t>contributes to 70% !</a:t>
            </a:r>
            <a:endParaRPr lang="en-GB" sz="2000">
              <a:latin typeface="Times New Roman" charset="0"/>
            </a:endParaRPr>
          </a:p>
        </p:txBody>
      </p:sp>
      <p:sp>
        <p:nvSpPr>
          <p:cNvPr id="306196" name="Rectangle 20"/>
          <p:cNvSpPr>
            <a:spLocks noChangeArrowheads="1"/>
          </p:cNvSpPr>
          <p:nvPr/>
        </p:nvSpPr>
        <p:spPr bwMode="auto">
          <a:xfrm>
            <a:off x="7615215" y="6521450"/>
            <a:ext cx="373858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00FF"/>
                </a:solidFill>
              </a:rPr>
              <a:t>(A., D., H. </a:t>
            </a:r>
            <a:r>
              <a:rPr lang="fr-FR" sz="1600" dirty="0" smtClean="0">
                <a:solidFill>
                  <a:srgbClr val="0000FF"/>
                </a:solidFill>
              </a:rPr>
              <a:t>’</a:t>
            </a:r>
            <a:r>
              <a:rPr lang="it-IT" sz="1600" dirty="0" smtClean="0">
                <a:solidFill>
                  <a:srgbClr val="0000FF"/>
                </a:solidFill>
              </a:rPr>
              <a:t>97)</a:t>
            </a:r>
            <a:endParaRPr lang="it-IT" dirty="0"/>
          </a:p>
        </p:txBody>
      </p:sp>
      <p:sp>
        <p:nvSpPr>
          <p:cNvPr id="306197" name="Rectangle 21"/>
          <p:cNvSpPr>
            <a:spLocks noChangeArrowheads="1"/>
          </p:cNvSpPr>
          <p:nvPr/>
        </p:nvSpPr>
        <p:spPr bwMode="auto">
          <a:xfrm>
            <a:off x="6174620" y="5562600"/>
            <a:ext cx="2955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(</a:t>
            </a:r>
            <a:r>
              <a:rPr lang="en-US" sz="1600" dirty="0" err="1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G.dR</a:t>
            </a:r>
            <a:r>
              <a:rPr lang="en-US" sz="1600" dirty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 69, E.J.95, A.D.H.’97,…</a:t>
            </a:r>
            <a:r>
              <a:rPr lang="en-US" sz="1600" dirty="0" smtClean="0">
                <a:solidFill>
                  <a:srgbClr val="0000FF"/>
                </a:solidFill>
                <a:latin typeface="Times New Roman" charset="0"/>
                <a:cs typeface="Times New Roman" charset="0"/>
                <a:sym typeface="SymbolProp BT" charset="0"/>
              </a:rPr>
              <a:t>.)</a:t>
            </a:r>
            <a:endParaRPr lang="it-IT" sz="1600" dirty="0">
              <a:solidFill>
                <a:srgbClr val="0000FF"/>
              </a:solidFill>
              <a:latin typeface="Times New Roman" charset="0"/>
              <a:cs typeface="Times New Roman" charset="0"/>
              <a:sym typeface="SymbolProp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00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B6A53B3C-4305-2C42-A6F3-AB2E9600754F}" type="slidenum">
              <a:rPr lang="en-US"/>
              <a:pPr>
                <a:defRPr/>
              </a:pPr>
              <a:t>38</a:t>
            </a:fld>
            <a:r>
              <a:rPr lang="en-US"/>
              <a:t>/57</a:t>
            </a:r>
          </a:p>
        </p:txBody>
      </p:sp>
      <p:sp>
        <p:nvSpPr>
          <p:cNvPr id="70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Measured Cross section for </a:t>
            </a:r>
            <a:r>
              <a:rPr lang="en-US" b="0" dirty="0" err="1" smtClean="0">
                <a:latin typeface="cmmi8" charset="0"/>
              </a:rPr>
              <a:t>e</a:t>
            </a:r>
            <a:r>
              <a:rPr lang="en-US" b="0" baseline="30000" dirty="0" err="1" smtClean="0"/>
              <a:t>+</a:t>
            </a:r>
            <a:r>
              <a:rPr lang="en-US" b="0" dirty="0" err="1" smtClean="0">
                <a:latin typeface="cmmi8" charset="0"/>
              </a:rPr>
              <a:t>e</a:t>
            </a:r>
            <a:r>
              <a:rPr lang="en-US" b="0" baseline="30000" dirty="0" smtClean="0"/>
              <a:t>-</a:t>
            </a:r>
            <a:r>
              <a:rPr lang="en-US" dirty="0" smtClean="0"/>
              <a:t> </a:t>
            </a:r>
            <a:r>
              <a:rPr lang="en-US" dirty="0" smtClean="0">
                <a:latin typeface="Arial Unicode MS" charset="0"/>
                <a:cs typeface="Arial Unicode MS" charset="0"/>
              </a:rPr>
              <a:t>→</a:t>
            </a:r>
            <a:r>
              <a:rPr lang="en-US" i="1" dirty="0" smtClean="0">
                <a:latin typeface="Symbol" charset="0"/>
              </a:rPr>
              <a:t>p</a:t>
            </a:r>
            <a:r>
              <a:rPr lang="en-US" baseline="30000" dirty="0" smtClean="0">
                <a:latin typeface="Symbol" charset="0"/>
              </a:rPr>
              <a:t>+ </a:t>
            </a:r>
            <a:r>
              <a:rPr lang="en-US" dirty="0" smtClean="0">
                <a:latin typeface="Symbol" charset="0"/>
              </a:rPr>
              <a:t>p</a:t>
            </a:r>
            <a:r>
              <a:rPr lang="en-US" baseline="30000" dirty="0" smtClean="0">
                <a:latin typeface="Symbol" charset="0"/>
              </a:rPr>
              <a:t>-</a:t>
            </a:r>
          </a:p>
        </p:txBody>
      </p:sp>
      <p:pic>
        <p:nvPicPr>
          <p:cNvPr id="55300" name="Picture 5" descr="pi-pi-w-Ba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t="2864" r="4254" b="1604"/>
          <a:stretch>
            <a:fillRect/>
          </a:stretch>
        </p:blipFill>
        <p:spPr bwMode="auto">
          <a:xfrm>
            <a:off x="14288" y="601663"/>
            <a:ext cx="9086850" cy="625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11"/>
          <p:cNvSpPr txBox="1">
            <a:spLocks noChangeArrowheads="1"/>
          </p:cNvSpPr>
          <p:nvPr/>
        </p:nvSpPr>
        <p:spPr bwMode="auto">
          <a:xfrm>
            <a:off x="6711950" y="202565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0"/>
              <a:t>08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about the lattice?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763000" cy="19050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At the INT Workshop on the Hadronic Light-by-Light contribution in February, Karl Jansen presented a new 2-3% lattice result for the </a:t>
            </a:r>
            <a:r>
              <a:rPr lang="en-US" sz="2400" u="sng" dirty="0" smtClean="0"/>
              <a:t>lowest-order</a:t>
            </a:r>
            <a:r>
              <a:rPr lang="en-US" sz="2400" dirty="0" smtClean="0"/>
              <a:t> </a:t>
            </a:r>
            <a:r>
              <a:rPr lang="en-US" sz="2400" dirty="0" err="1" smtClean="0"/>
              <a:t>hadronic</a:t>
            </a:r>
            <a:r>
              <a:rPr lang="en-US" sz="2400" dirty="0" smtClean="0"/>
              <a:t> (</a:t>
            </a:r>
            <a:r>
              <a:rPr lang="en-US" sz="2400" dirty="0" err="1" smtClean="0"/>
              <a:t>u,d</a:t>
            </a:r>
            <a:r>
              <a:rPr lang="en-US" sz="2400" dirty="0" smtClean="0"/>
              <a:t>  quarks only)contribution: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- p. </a:t>
            </a:r>
            <a:fld id="{89A3CA81-40AB-AB43-8FB6-DE3C1FA1439B}" type="slidenum">
              <a:rPr lang="en-US" smtClean="0"/>
              <a:pPr>
                <a:defRPr/>
              </a:pPr>
              <a:t>39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914400" y="6096000"/>
            <a:ext cx="762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0"/>
              <a:t>Feng, Jansen, Petschlies, Renner, arXiv:1103.4818v1 [hep-lat] </a:t>
            </a:r>
          </a:p>
        </p:txBody>
      </p:sp>
      <p:pic>
        <p:nvPicPr>
          <p:cNvPr id="5632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506888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5410200"/>
            <a:ext cx="5867400" cy="81005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6328" name="TextBox 9"/>
          <p:cNvSpPr txBox="1">
            <a:spLocks noChangeArrowheads="1"/>
          </p:cNvSpPr>
          <p:nvPr/>
        </p:nvSpPr>
        <p:spPr bwMode="auto">
          <a:xfrm>
            <a:off x="5638800" y="2057400"/>
            <a:ext cx="3124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We can look forward to results from the other lattice groups! 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- p. </a:t>
            </a:r>
            <a:fld id="{12E6F97B-DF99-2241-8BA6-67130262D863}" type="slidenum">
              <a:rPr lang="en-US" smtClean="0"/>
              <a:pPr>
                <a:defRPr/>
              </a:pPr>
              <a:t>40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Other Models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305800" cy="57150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Technicolor</a:t>
            </a:r>
          </a:p>
          <a:p>
            <a:pPr lvl="1">
              <a:defRPr/>
            </a:pPr>
            <a:r>
              <a:rPr lang="en-US" sz="2000" dirty="0"/>
              <a:t>small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</a:t>
            </a:r>
            <a:r>
              <a:rPr lang="en-US" sz="2000" baseline="-25000" dirty="0"/>
              <a:t> </a:t>
            </a:r>
            <a:r>
              <a:rPr lang="en-US" sz="2000" dirty="0"/>
              <a:t>  </a:t>
            </a:r>
          </a:p>
          <a:p>
            <a:pPr>
              <a:defRPr/>
            </a:pPr>
            <a:r>
              <a:rPr lang="en-US" sz="2400" dirty="0"/>
              <a:t>Littlest Higgs with T-parity</a:t>
            </a:r>
          </a:p>
          <a:p>
            <a:pPr lvl="1">
              <a:defRPr/>
            </a:pPr>
            <a:r>
              <a:rPr lang="en-US" sz="2000" dirty="0"/>
              <a:t>small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</a:t>
            </a:r>
            <a:r>
              <a:rPr lang="en-US" sz="2000" baseline="-25000" dirty="0"/>
              <a:t> </a:t>
            </a:r>
            <a:r>
              <a:rPr lang="en-US" sz="2000" dirty="0"/>
              <a:t>  </a:t>
            </a:r>
          </a:p>
          <a:p>
            <a:pPr>
              <a:defRPr/>
            </a:pPr>
            <a:r>
              <a:rPr lang="en-US" sz="2400" dirty="0"/>
              <a:t>Universal Extra Dimensions</a:t>
            </a:r>
          </a:p>
          <a:p>
            <a:pPr lvl="1">
              <a:defRPr/>
            </a:pPr>
            <a:r>
              <a:rPr lang="en-US" sz="2000" dirty="0"/>
              <a:t>small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</a:t>
            </a:r>
            <a:r>
              <a:rPr lang="en-US" sz="2000" baseline="-25000" dirty="0"/>
              <a:t> </a:t>
            </a:r>
            <a:r>
              <a:rPr lang="en-US" sz="2000" dirty="0"/>
              <a:t>  </a:t>
            </a:r>
          </a:p>
          <a:p>
            <a:pPr>
              <a:defRPr/>
            </a:pPr>
            <a:r>
              <a:rPr lang="en-US" sz="2400" dirty="0"/>
              <a:t>Randall </a:t>
            </a:r>
            <a:r>
              <a:rPr lang="en-US" sz="2400" dirty="0" err="1"/>
              <a:t>Sundrum</a:t>
            </a:r>
            <a:endParaRPr lang="en-US" sz="2400" dirty="0"/>
          </a:p>
          <a:p>
            <a:pPr lvl="1">
              <a:defRPr/>
            </a:pPr>
            <a:r>
              <a:rPr lang="en-US" sz="2000" dirty="0"/>
              <a:t>could accommodate large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</a:t>
            </a:r>
            <a:endParaRPr lang="en-US" sz="2000" dirty="0"/>
          </a:p>
          <a:p>
            <a:pPr>
              <a:defRPr/>
            </a:pPr>
            <a:r>
              <a:rPr lang="en-US" sz="2400" dirty="0"/>
              <a:t>Two Higgs doublets, shadow Higgs</a:t>
            </a:r>
          </a:p>
          <a:p>
            <a:pPr lvl="1">
              <a:defRPr/>
            </a:pPr>
            <a:r>
              <a:rPr lang="en-US" sz="2000" dirty="0"/>
              <a:t> small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 </a:t>
            </a:r>
            <a:r>
              <a:rPr lang="en-US" sz="2000" dirty="0"/>
              <a:t>  </a:t>
            </a:r>
          </a:p>
          <a:p>
            <a:pPr>
              <a:defRPr/>
            </a:pPr>
            <a:r>
              <a:rPr lang="en-US" sz="2400" dirty="0"/>
              <a:t>Additional light bosons that can affect EM interactions (difficult to study at LHC)</a:t>
            </a:r>
          </a:p>
          <a:p>
            <a:pPr lvl="1">
              <a:defRPr/>
            </a:pPr>
            <a:r>
              <a:rPr lang="en-US" sz="2000" dirty="0"/>
              <a:t>secluded U(1),etc., could have significant </a:t>
            </a:r>
            <a:r>
              <a:rPr lang="en-US" sz="2000" dirty="0">
                <a:latin typeface="Symbol" charset="0"/>
              </a:rPr>
              <a:t>D</a:t>
            </a:r>
            <a:r>
              <a:rPr lang="en-US" dirty="0">
                <a:latin typeface="cmmi8" charset="0"/>
              </a:rPr>
              <a:t>a</a:t>
            </a:r>
            <a:r>
              <a:rPr lang="en-US" sz="2000" baseline="-25000" dirty="0">
                <a:latin typeface="Symbol" charset="0"/>
              </a:rPr>
              <a:t>m </a:t>
            </a:r>
            <a:endParaRPr lang="en-US" sz="2000" dirty="0"/>
          </a:p>
          <a:p>
            <a:pPr>
              <a:defRPr/>
            </a:pPr>
            <a:endParaRPr lang="en-US" sz="2400" baseline="-25000" dirty="0">
              <a:latin typeface="Symbol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495800" y="381000"/>
            <a:ext cx="4572000" cy="3694113"/>
            <a:chOff x="4495800" y="381000"/>
            <a:chExt cx="4572000" cy="3694113"/>
          </a:xfrm>
        </p:grpSpPr>
        <p:grpSp>
          <p:nvGrpSpPr>
            <p:cNvPr id="68614" name="Group 2"/>
            <p:cNvGrpSpPr>
              <a:grpSpLocks/>
            </p:cNvGrpSpPr>
            <p:nvPr/>
          </p:nvGrpSpPr>
          <p:grpSpPr bwMode="auto">
            <a:xfrm>
              <a:off x="4495800" y="381000"/>
              <a:ext cx="4572000" cy="3694113"/>
              <a:chOff x="4544477" y="1219200"/>
              <a:chExt cx="4572000" cy="3694113"/>
            </a:xfrm>
          </p:grpSpPr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510"/>
              <a:stretch>
                <a:fillRect/>
              </a:stretch>
            </p:blipFill>
            <p:spPr bwMode="auto">
              <a:xfrm>
                <a:off x="4544477" y="1219200"/>
                <a:ext cx="4572000" cy="3694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68617" name="TextBox 1"/>
              <p:cNvSpPr txBox="1">
                <a:spLocks noChangeArrowheads="1"/>
              </p:cNvSpPr>
              <p:nvPr/>
            </p:nvSpPr>
            <p:spPr bwMode="auto">
              <a:xfrm>
                <a:off x="6019800" y="1905000"/>
                <a:ext cx="762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bg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007600"/>
                    </a:solidFill>
                    <a:latin typeface="cmmi10" charset="0"/>
                    <a:cs typeface="cmmi10" charset="0"/>
                  </a:rPr>
                  <a:t>g</a:t>
                </a:r>
                <a:r>
                  <a:rPr lang="en-US">
                    <a:solidFill>
                      <a:srgbClr val="007600"/>
                    </a:solidFill>
                  </a:rPr>
                  <a:t> </a:t>
                </a:r>
                <a:r>
                  <a:rPr lang="en-US" b="0">
                    <a:solidFill>
                      <a:srgbClr val="007600"/>
                    </a:solidFill>
                  </a:rPr>
                  <a:t>-</a:t>
                </a:r>
                <a:r>
                  <a:rPr lang="en-US">
                    <a:solidFill>
                      <a:srgbClr val="007600"/>
                    </a:solidFill>
                  </a:rPr>
                  <a:t> </a:t>
                </a:r>
                <a:r>
                  <a:rPr lang="en-US" b="0">
                    <a:solidFill>
                      <a:srgbClr val="007600"/>
                    </a:solidFill>
                  </a:rPr>
                  <a:t>2</a:t>
                </a:r>
              </a:p>
            </p:txBody>
          </p:sp>
        </p:grp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4659313" y="3719513"/>
              <a:ext cx="1589087" cy="242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5pPr>
              <a:lvl6pPr marL="2514600" indent="-228600" algn="r" fontAlgn="base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6pPr>
              <a:lvl7pPr marL="2971800" indent="-228600" algn="r" fontAlgn="base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7pPr>
              <a:lvl8pPr marL="3429000" indent="-228600" algn="r" fontAlgn="base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8pPr>
              <a:lvl9pPr marL="3886200" indent="-228600" algn="r" fontAlgn="base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EAEAEA"/>
                  </a:solidFill>
                  <a:latin typeface="Arial" charset="0"/>
                  <a:ea typeface="ＭＳ Ｐゴシック" charset="0"/>
                  <a:cs typeface="MS Gothic" charset="0"/>
                </a:defRPr>
              </a:lvl9pPr>
            </a:lstStyle>
            <a:p>
              <a:pPr>
                <a:defRPr/>
              </a:pPr>
              <a:r>
                <a:rPr lang="en-US" sz="1000" dirty="0" smtClean="0">
                  <a:solidFill>
                    <a:srgbClr val="000000"/>
                  </a:solidFill>
                </a:rPr>
                <a:t>Natalia Toro, Aspen 2011</a:t>
              </a:r>
            </a:p>
          </p:txBody>
        </p:sp>
      </p:grp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B88E80B-ED92-E24B-BD10-7FF298EBCFC0}" type="slidenum">
              <a:rPr lang="en-US"/>
              <a:pPr>
                <a:defRPr/>
              </a:pPr>
              <a:t>41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The error budget for a new experiment represents a continuation of improvements already made during E821</a:t>
            </a:r>
          </a:p>
        </p:txBody>
      </p:sp>
      <p:graphicFrame>
        <p:nvGraphicFramePr>
          <p:cNvPr id="723015" name="Group 71"/>
          <p:cNvGraphicFramePr>
            <a:graphicFrameLocks noGrp="1"/>
          </p:cNvGraphicFramePr>
          <p:nvPr/>
        </p:nvGraphicFramePr>
        <p:xfrm>
          <a:off x="76200" y="996950"/>
          <a:ext cx="8991600" cy="2247900"/>
        </p:xfrm>
        <a:graphic>
          <a:graphicData uri="http://schemas.openxmlformats.org/drawingml/2006/table">
            <a:tbl>
              <a:tblPr/>
              <a:tblGrid>
                <a:gridCol w="3810000"/>
                <a:gridCol w="914400"/>
                <a:gridCol w="838200"/>
                <a:gridCol w="914400"/>
                <a:gridCol w="838200"/>
                <a:gridCol w="838200"/>
                <a:gridCol w="8382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E821 final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P989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Goal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Magnetic field –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mmi8" charset="0"/>
                          <a:ea typeface="ＭＳ Ｐゴシック" charset="0"/>
                          <a:cs typeface="Arial" charset="0"/>
                        </a:rPr>
                        <a:t>w</a:t>
                      </a:r>
                      <a:r>
                        <a:rPr kumimoji="0" lang="en-US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Sun" charset="0"/>
                          <a:ea typeface="ＭＳ Ｐゴシック" charset="0"/>
                          <a:cs typeface="Arial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Anomalous precession –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mmi8" charset="0"/>
                          <a:ea typeface="ＭＳ Ｐゴシック" charset="0"/>
                          <a:cs typeface="Arial" charset="0"/>
                        </a:rPr>
                        <a:t>w</a:t>
                      </a:r>
                      <a:r>
                        <a:rPr kumimoji="0" lang="en-US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imSun" charset="0"/>
                          <a:ea typeface="ＭＳ Ｐゴシック" charset="0"/>
                          <a:cs typeface="Arial" charset="0"/>
                        </a:rPr>
                        <a:t>a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3036" name="Group 92"/>
          <p:cNvGraphicFramePr>
            <a:graphicFrameLocks noGrp="1"/>
          </p:cNvGraphicFramePr>
          <p:nvPr/>
        </p:nvGraphicFramePr>
        <p:xfrm>
          <a:off x="69850" y="3343275"/>
          <a:ext cx="8997950" cy="1577975"/>
        </p:xfrm>
        <a:graphic>
          <a:graphicData uri="http://schemas.openxmlformats.org/drawingml/2006/table">
            <a:tbl>
              <a:tblPr/>
              <a:tblGrid>
                <a:gridCol w="3808413"/>
                <a:gridCol w="914400"/>
                <a:gridCol w="839787"/>
                <a:gridCol w="914400"/>
                <a:gridCol w="838200"/>
                <a:gridCol w="841375"/>
                <a:gridCol w="841375"/>
              </a:tblGrid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Statistical uncertainty (ppm)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 Uncertainty (ppm)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6134B8C-D265-C94F-8B14-98B8C831EBF6}" type="slidenum">
              <a:rPr lang="en-US"/>
              <a:pPr>
                <a:defRPr/>
              </a:pPr>
              <a:t>42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088"/>
            <a:ext cx="8229600" cy="53657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Systematic errors on </a:t>
            </a:r>
            <a:r>
              <a:rPr lang="el-GR" i="1" smtClean="0"/>
              <a:t>ω</a:t>
            </a:r>
            <a:r>
              <a:rPr lang="en-US" i="1" baseline="-25000" smtClean="0">
                <a:latin typeface="cmmi8" charset="0"/>
              </a:rPr>
              <a:t>a</a:t>
            </a:r>
            <a:r>
              <a:rPr lang="en-US" i="1" baseline="-25000" smtClean="0"/>
              <a:t>  </a:t>
            </a:r>
            <a:r>
              <a:rPr lang="en-US" smtClean="0"/>
              <a:t>(ppm)</a:t>
            </a:r>
            <a:endParaRPr lang="el-GR" smtClean="0"/>
          </a:p>
        </p:txBody>
      </p:sp>
      <p:graphicFrame>
        <p:nvGraphicFramePr>
          <p:cNvPr id="734431" name="Group 223"/>
          <p:cNvGraphicFramePr>
            <a:graphicFrameLocks noGrp="1"/>
          </p:cNvGraphicFramePr>
          <p:nvPr>
            <p:ph idx="1"/>
          </p:nvPr>
        </p:nvGraphicFramePr>
        <p:xfrm>
          <a:off x="304800" y="1066800"/>
          <a:ext cx="8077200" cy="4657722"/>
        </p:xfrm>
        <a:graphic>
          <a:graphicData uri="http://schemas.openxmlformats.org/drawingml/2006/table">
            <a:tbl>
              <a:tblPr/>
              <a:tblGrid>
                <a:gridCol w="3290888"/>
                <a:gridCol w="1271587"/>
                <a:gridCol w="1195388"/>
                <a:gridCol w="1100137"/>
                <a:gridCol w="1219200"/>
              </a:tblGrid>
              <a:tr h="457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</a:t>
                      </a:r>
                      <a:endParaRPr kumimoji="0" lang="el-GR" sz="2400" b="0" i="0" u="none" strike="noStrike" cap="none" normalizeH="0" baseline="-2500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1999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2000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2001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Future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Pile-up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0.08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AGS Background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0.015*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Lost Muons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0.09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Timing Shifts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E-Field, Pitch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0.08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Fitting/Binning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CBO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0.05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Beam Debunching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Gain Change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~0.07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4285" name="Text Box 77"/>
          <p:cNvSpPr txBox="1">
            <a:spLocks noChangeArrowheads="1"/>
          </p:cNvSpPr>
          <p:nvPr/>
        </p:nvSpPr>
        <p:spPr bwMode="auto">
          <a:xfrm>
            <a:off x="7467600" y="5943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sz="1800">
                <a:cs typeface="Arial" charset="0"/>
              </a:rPr>
              <a:t>Σ</a:t>
            </a:r>
            <a:r>
              <a:rPr lang="en-US" sz="1800">
                <a:cs typeface="Arial" charset="0"/>
              </a:rPr>
              <a:t>* = 0.11</a:t>
            </a:r>
            <a:endParaRPr lang="el-GR" sz="1800">
              <a:cs typeface="Arial" charset="0"/>
            </a:endParaRPr>
          </a:p>
        </p:txBody>
      </p:sp>
      <p:sp>
        <p:nvSpPr>
          <p:cNvPr id="734287" name="Rectangle 79"/>
          <p:cNvSpPr>
            <a:spLocks noChangeArrowheads="1"/>
          </p:cNvSpPr>
          <p:nvPr/>
        </p:nvSpPr>
        <p:spPr bwMode="auto">
          <a:xfrm>
            <a:off x="3535363" y="5334000"/>
            <a:ext cx="3581400" cy="381000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88" name="Oval 80"/>
          <p:cNvSpPr>
            <a:spLocks noChangeArrowheads="1"/>
          </p:cNvSpPr>
          <p:nvPr/>
        </p:nvSpPr>
        <p:spPr bwMode="auto">
          <a:xfrm>
            <a:off x="5943600" y="14478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89" name="Oval 81"/>
          <p:cNvSpPr>
            <a:spLocks noChangeArrowheads="1"/>
          </p:cNvSpPr>
          <p:nvPr/>
        </p:nvSpPr>
        <p:spPr bwMode="auto">
          <a:xfrm>
            <a:off x="5943600" y="48006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90" name="Oval 82"/>
          <p:cNvSpPr>
            <a:spLocks noChangeArrowheads="1"/>
          </p:cNvSpPr>
          <p:nvPr/>
        </p:nvSpPr>
        <p:spPr bwMode="auto">
          <a:xfrm>
            <a:off x="6019800" y="22860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2" name="Oval 224"/>
          <p:cNvSpPr>
            <a:spLocks noChangeArrowheads="1"/>
          </p:cNvSpPr>
          <p:nvPr/>
        </p:nvSpPr>
        <p:spPr bwMode="auto">
          <a:xfrm>
            <a:off x="7162800" y="6248400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3" name="Oval 225"/>
          <p:cNvSpPr>
            <a:spLocks noChangeArrowheads="1"/>
          </p:cNvSpPr>
          <p:nvPr/>
        </p:nvSpPr>
        <p:spPr bwMode="auto">
          <a:xfrm>
            <a:off x="304800" y="57912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4" name="Text Box 226"/>
          <p:cNvSpPr txBox="1">
            <a:spLocks noChangeArrowheads="1"/>
          </p:cNvSpPr>
          <p:nvPr/>
        </p:nvSpPr>
        <p:spPr bwMode="auto">
          <a:xfrm>
            <a:off x="1600200" y="5807075"/>
            <a:ext cx="579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cs typeface="Arial" charset="0"/>
              </a:rPr>
              <a:t>better with Fermilab beam structure and improved detectors/electronics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E033C6D9-C939-3542-9816-B6EBC19EA703}" type="slidenum">
              <a:rPr lang="en-US"/>
              <a:pPr>
                <a:defRPr/>
              </a:pPr>
              <a:t>43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Precision Field: Systematic errors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Why is the error 0.11 ppm?</a:t>
            </a:r>
          </a:p>
          <a:p>
            <a:pPr lvl="1" eaLnBrk="1" hangingPunct="1">
              <a:defRPr/>
            </a:pPr>
            <a:r>
              <a:rPr lang="en-US" smtClean="0"/>
              <a:t>That</a:t>
            </a:r>
            <a:r>
              <a:rPr lang="ja-JP" altLang="en-US" smtClean="0">
                <a:latin typeface="Arial"/>
              </a:rPr>
              <a:t>’</a:t>
            </a:r>
            <a:r>
              <a:rPr lang="en-US" smtClean="0"/>
              <a:t>s with </a:t>
            </a:r>
            <a:r>
              <a:rPr lang="en-US" i="1" smtClean="0"/>
              <a:t>existing</a:t>
            </a:r>
            <a:r>
              <a:rPr lang="en-US" smtClean="0"/>
              <a:t> knowledge and experience</a:t>
            </a:r>
          </a:p>
          <a:p>
            <a:pPr lvl="2" eaLnBrk="1" hangingPunct="1">
              <a:defRPr/>
            </a:pPr>
            <a:r>
              <a:rPr lang="en-US" smtClean="0"/>
              <a:t>with R&amp;D defined in proposal, it will get better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3" t="21945" r="10970" b="19202"/>
          <a:stretch>
            <a:fillRect/>
          </a:stretch>
        </p:blipFill>
        <p:spPr bwMode="auto">
          <a:xfrm>
            <a:off x="304800" y="2125663"/>
            <a:ext cx="8077200" cy="473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16133" name="Text Box 5"/>
          <p:cNvSpPr txBox="1">
            <a:spLocks noChangeArrowheads="1"/>
          </p:cNvSpPr>
          <p:nvPr/>
        </p:nvSpPr>
        <p:spPr bwMode="auto">
          <a:xfrm>
            <a:off x="7696200" y="2133600"/>
            <a:ext cx="9144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Next </a:t>
            </a:r>
          </a:p>
          <a:p>
            <a:pPr eaLnBrk="0" hangingPunct="0">
              <a:defRPr/>
            </a:pPr>
            <a:r>
              <a:rPr lang="en-US" sz="1800">
                <a:cs typeface="Arial" charset="0"/>
              </a:rPr>
              <a:t>(g-2)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0E63BFD4-59B7-8A4E-BD8D-42DB1706DFE1}" type="slidenum">
              <a:rPr lang="en-US"/>
              <a:pPr>
                <a:defRPr/>
              </a:pPr>
              <a:t>44</a:t>
            </a:fld>
            <a:r>
              <a:rPr lang="en-US"/>
              <a:t>/57</a:t>
            </a:r>
          </a:p>
        </p:txBody>
      </p:sp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Hadronic Light-by-Light Contribution</a:t>
            </a:r>
          </a:p>
        </p:txBody>
      </p:sp>
      <p:sp>
        <p:nvSpPr>
          <p:cNvPr id="6" name="TextBox 11"/>
          <p:cNvSpPr txBox="1"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229600" cy="4000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b="0" dirty="0"/>
              <a:t>see:  http://</a:t>
            </a:r>
            <a:r>
              <a:rPr lang="en-US" b="0" dirty="0" err="1"/>
              <a:t>www.int.washington.edu</a:t>
            </a:r>
            <a:r>
              <a:rPr lang="en-US" b="0" dirty="0"/>
              <a:t>/PROGRAMS/11-47w/</a:t>
            </a:r>
          </a:p>
        </p:txBody>
      </p:sp>
      <p:pic>
        <p:nvPicPr>
          <p:cNvPr id="87045" name="Picture 1" descr="Screen shot 2011-06-26 at 12.53.2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54B51859-34AB-7A4A-AD6A-B4BF612B5B51}" type="slidenum">
              <a:rPr lang="en-US"/>
              <a:pPr>
                <a:defRPr/>
              </a:pPr>
              <a:t>45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65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1" t="2919" r="2104" b="3911"/>
          <a:stretch>
            <a:fillRect/>
          </a:stretch>
        </p:blipFill>
        <p:spPr bwMode="auto">
          <a:xfrm>
            <a:off x="7285038" y="685800"/>
            <a:ext cx="1858962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257800"/>
            <a:ext cx="8839200" cy="1066800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mtClean="0"/>
              <a:t>Note, with </a:t>
            </a:r>
            <a:r>
              <a:rPr lang="en-US" smtClean="0">
                <a:latin typeface="Symbol" charset="0"/>
              </a:rPr>
              <a:t>D</a:t>
            </a:r>
            <a:r>
              <a:rPr lang="en-US" smtClean="0">
                <a:latin typeface="cmmi8" charset="0"/>
              </a:rPr>
              <a:t>a</a:t>
            </a:r>
            <a:r>
              <a:rPr lang="en-US" baseline="-25000" smtClean="0">
                <a:latin typeface="Symbol" charset="0"/>
              </a:rPr>
              <a:t>m</a:t>
            </a:r>
            <a:r>
              <a:rPr lang="en-US" smtClean="0"/>
              <a:t> = 295 x 10</a:t>
            </a:r>
            <a:r>
              <a:rPr lang="en-US" baseline="30000" smtClean="0"/>
              <a:t>-11</a:t>
            </a:r>
            <a:r>
              <a:rPr lang="en-US" smtClean="0"/>
              <a:t> … </a:t>
            </a:r>
            <a:r>
              <a:rPr lang="en-US" baseline="30000" smtClean="0"/>
              <a:t> </a:t>
            </a:r>
            <a:r>
              <a:rPr lang="en-US" smtClean="0"/>
              <a:t>If HLBL is the source of the difference with SM, it would need to increase by 11 </a:t>
            </a:r>
            <a:r>
              <a:rPr lang="en-US" i="1" smtClean="0">
                <a:latin typeface="Symbol" charset="0"/>
              </a:rPr>
              <a:t>s   </a:t>
            </a:r>
            <a:r>
              <a:rPr lang="en-US" i="1" smtClean="0"/>
              <a:t>....   </a:t>
            </a:r>
            <a:endParaRPr lang="en-US" smtClean="0"/>
          </a:p>
        </p:txBody>
      </p:sp>
      <p:pic>
        <p:nvPicPr>
          <p:cNvPr id="65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" r="2347"/>
          <a:stretch>
            <a:fillRect/>
          </a:stretch>
        </p:blipFill>
        <p:spPr bwMode="auto">
          <a:xfrm>
            <a:off x="-3175" y="76200"/>
            <a:ext cx="7137400" cy="17986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54342" name="Text Box 6"/>
          <p:cNvSpPr txBox="1">
            <a:spLocks noChangeArrowheads="1"/>
          </p:cNvSpPr>
          <p:nvPr/>
        </p:nvSpPr>
        <p:spPr bwMode="auto">
          <a:xfrm>
            <a:off x="381000" y="914400"/>
            <a:ext cx="6096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solidFill>
                  <a:srgbClr val="FF0000"/>
                </a:solidFill>
                <a:cs typeface="Arial" charset="0"/>
              </a:rPr>
              <a:t>arXiv:0901.0306v1</a:t>
            </a:r>
          </a:p>
        </p:txBody>
      </p:sp>
      <p:pic>
        <p:nvPicPr>
          <p:cNvPr id="6543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905000"/>
            <a:ext cx="4622800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434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733800"/>
            <a:ext cx="5026025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434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46228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434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5710238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54347" name="Text Box 11"/>
          <p:cNvSpPr txBox="1">
            <a:spLocks noChangeArrowheads="1"/>
          </p:cNvSpPr>
          <p:nvPr/>
        </p:nvSpPr>
        <p:spPr bwMode="auto">
          <a:xfrm>
            <a:off x="6248400" y="2971800"/>
            <a:ext cx="2286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solidFill>
                  <a:srgbClr val="0000FF"/>
                </a:solidFill>
                <a:cs typeface="Arial" charset="0"/>
              </a:rPr>
              <a:t>Dynamical models with QCD behavior</a:t>
            </a:r>
          </a:p>
        </p:txBody>
      </p:sp>
      <p:pic>
        <p:nvPicPr>
          <p:cNvPr id="654348" name="Picture 12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495800"/>
            <a:ext cx="548957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A3D2CE23-9C03-D74D-A7F7-C49EE2D4CCB5}" type="slidenum">
              <a:rPr lang="en-US"/>
              <a:pPr>
                <a:defRPr/>
              </a:pPr>
              <a:t>46</a:t>
            </a:fld>
            <a:r>
              <a:rPr lang="en-US"/>
              <a:t>/57</a:t>
            </a:r>
          </a:p>
        </p:txBody>
      </p:sp>
      <p:pic>
        <p:nvPicPr>
          <p:cNvPr id="89091" name="Picture 2" descr="cpt-goldsto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42988"/>
            <a:ext cx="3505200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69691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The </a:t>
            </a:r>
            <a:r>
              <a:rPr lang="en-US" sz="2400" smtClean="0">
                <a:latin typeface="Symbol" charset="0"/>
              </a:rPr>
              <a:t>p</a:t>
            </a:r>
            <a:r>
              <a:rPr lang="en-US" sz="2400" baseline="30000" smtClean="0"/>
              <a:t>0 </a:t>
            </a:r>
            <a:r>
              <a:rPr lang="en-US" sz="2400" smtClean="0"/>
              <a:t>(Goldstone) contribution fixes sign of the contribution  </a:t>
            </a:r>
            <a:r>
              <a:rPr lang="en-US" sz="1800" smtClean="0">
                <a:solidFill>
                  <a:srgbClr val="0000FF"/>
                </a:solidFill>
              </a:rPr>
              <a:t>From </a:t>
            </a:r>
            <a:r>
              <a:rPr lang="en-US" sz="1800" smtClean="0">
                <a:solidFill>
                  <a:srgbClr val="0000FF"/>
                </a:solidFill>
                <a:latin typeface="Symbol" charset="0"/>
              </a:rPr>
              <a:t>c</a:t>
            </a:r>
            <a:r>
              <a:rPr lang="en-US" sz="1800" smtClean="0">
                <a:solidFill>
                  <a:srgbClr val="0000FF"/>
                </a:solidFill>
              </a:rPr>
              <a:t>pt and large N</a:t>
            </a:r>
            <a:r>
              <a:rPr lang="en-US" sz="1800" baseline="-25000" smtClean="0">
                <a:solidFill>
                  <a:srgbClr val="0000FF"/>
                </a:solidFill>
              </a:rPr>
              <a:t>c </a:t>
            </a:r>
            <a:r>
              <a:rPr lang="en-US" sz="1800" smtClean="0">
                <a:solidFill>
                  <a:srgbClr val="0000FF"/>
                </a:solidFill>
              </a:rPr>
              <a:t>QCD</a:t>
            </a:r>
            <a:r>
              <a:rPr lang="en-US" sz="1800" baseline="-25000" smtClean="0">
                <a:solidFill>
                  <a:srgbClr val="0000FF"/>
                </a:solidFill>
              </a:rPr>
              <a:t/>
            </a:r>
            <a:br>
              <a:rPr lang="en-US" sz="1800" baseline="-25000" smtClean="0">
                <a:solidFill>
                  <a:srgbClr val="0000FF"/>
                </a:solidFill>
              </a:rPr>
            </a:br>
            <a:endParaRPr lang="en-US" sz="1800" baseline="-25000" smtClean="0">
              <a:solidFill>
                <a:srgbClr val="0000FF"/>
              </a:solidFill>
            </a:endParaRPr>
          </a:p>
        </p:txBody>
      </p:sp>
      <p:sp>
        <p:nvSpPr>
          <p:cNvPr id="65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4724400"/>
            <a:ext cx="8229600" cy="1981200"/>
          </a:xfrm>
        </p:spPr>
        <p:txBody>
          <a:bodyPr/>
          <a:lstStyle/>
          <a:p>
            <a:pPr marL="285750" indent="-285750" eaLnBrk="1" hangingPunct="1">
              <a:defRPr/>
            </a:pPr>
            <a:r>
              <a:rPr lang="en-US" sz="2400" smtClean="0"/>
              <a:t>The magnitude of the HLBL is about the same as the magnitude of the 3-loop HVP which can be calculated from the dispersion relation. </a:t>
            </a:r>
          </a:p>
          <a:p>
            <a:pPr marL="285750" indent="-285750" eaLnBrk="1" hangingPunct="1">
              <a:defRPr/>
            </a:pPr>
            <a:r>
              <a:rPr lang="en-US" sz="2400" smtClean="0"/>
              <a:t>It</a:t>
            </a:r>
            <a:r>
              <a:rPr lang="ja-JP" altLang="en-US" sz="2400" smtClean="0">
                <a:latin typeface="Arial"/>
              </a:rPr>
              <a:t>’</a:t>
            </a:r>
            <a:r>
              <a:rPr lang="en-US" sz="2400" smtClean="0"/>
              <a:t>s hard to believe that the HLBL would be huge compared to the other 3-loop contributions.</a:t>
            </a:r>
          </a:p>
        </p:txBody>
      </p:sp>
      <p:pic>
        <p:nvPicPr>
          <p:cNvPr id="655365" name="Picture 5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65238"/>
            <a:ext cx="55245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55366" name="Oval 6"/>
          <p:cNvSpPr>
            <a:spLocks noChangeArrowheads="1"/>
          </p:cNvSpPr>
          <p:nvPr/>
        </p:nvSpPr>
        <p:spPr bwMode="auto">
          <a:xfrm>
            <a:off x="682625" y="1219200"/>
            <a:ext cx="841375" cy="774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89096" name="Picture 7" descr="HVP-no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362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8" descr="HVP0no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438400"/>
            <a:ext cx="4205288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69" name="Picture 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4049713"/>
            <a:ext cx="5262562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55370" name="Text Box 10"/>
          <p:cNvSpPr txBox="1">
            <a:spLocks noChangeArrowheads="1"/>
          </p:cNvSpPr>
          <p:nvPr/>
        </p:nvSpPr>
        <p:spPr bwMode="auto">
          <a:xfrm>
            <a:off x="304800" y="1905000"/>
            <a:ext cx="822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Examples of other 3-loop hadronic contributions: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F1E18BEB-6516-DA48-8917-7DCBE47FBC17}" type="slidenum">
              <a:rPr lang="en-US"/>
              <a:pPr>
                <a:defRPr/>
              </a:pPr>
              <a:t>47</a:t>
            </a:fld>
            <a:r>
              <a:rPr lang="en-US"/>
              <a:t>/30</a:t>
            </a:r>
          </a:p>
        </p:txBody>
      </p:sp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EDMs in Storage Rings:  E821@ BNL</a:t>
            </a:r>
          </a:p>
        </p:txBody>
      </p:sp>
      <p:pic>
        <p:nvPicPr>
          <p:cNvPr id="706571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6613"/>
            <a:ext cx="7788275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4438" y="2084388"/>
            <a:ext cx="4048125" cy="9895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92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" t="1105" r="3313" b="2487"/>
          <a:stretch>
            <a:fillRect/>
          </a:stretch>
        </p:blipFill>
        <p:spPr bwMode="auto">
          <a:xfrm>
            <a:off x="76200" y="2819400"/>
            <a:ext cx="4572000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 bwMode="auto">
          <a:xfrm>
            <a:off x="4495800" y="5129213"/>
            <a:ext cx="46482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48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w</a:t>
            </a:r>
            <a:r>
              <a:rPr lang="en-US" sz="4800" baseline="-25000" dirty="0" err="1">
                <a:solidFill>
                  <a:srgbClr val="FF0000"/>
                </a:solidFill>
                <a:latin typeface="+mn-lt"/>
              </a:rPr>
              <a:t>edm</a:t>
            </a:r>
            <a:r>
              <a:rPr lang="en-US" sz="4800" dirty="0">
                <a:solidFill>
                  <a:srgbClr val="FF0000"/>
                </a:solidFill>
                <a:latin typeface="+mn-lt"/>
              </a:rPr>
              <a:t> &lt;&lt;&lt;&lt;&lt;&lt; </a:t>
            </a:r>
            <a:r>
              <a:rPr lang="en-US" sz="48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w</a:t>
            </a:r>
            <a:r>
              <a:rPr lang="en-US" sz="4800" baseline="-25000" dirty="0" err="1">
                <a:solidFill>
                  <a:srgbClr val="FF0000"/>
                </a:solidFill>
                <a:latin typeface="cmmi10"/>
                <a:cs typeface="cmmi10"/>
              </a:rPr>
              <a:t>a</a:t>
            </a:r>
            <a:endParaRPr lang="en-US" sz="4800" baseline="-25000" dirty="0">
              <a:solidFill>
                <a:srgbClr val="FF0000"/>
              </a:solidFill>
              <a:latin typeface="cmmi10"/>
              <a:cs typeface="cmmi10"/>
            </a:endParaRPr>
          </a:p>
        </p:txBody>
      </p:sp>
      <p:pic>
        <p:nvPicPr>
          <p:cNvPr id="14" name="Picture 15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505200"/>
            <a:ext cx="29718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3088D8FE-F3A5-2E45-9212-617A1CDBD6B6}" type="slidenum">
              <a:rPr lang="en-US"/>
              <a:pPr>
                <a:defRPr/>
              </a:pPr>
              <a:t>48</a:t>
            </a:fld>
            <a:r>
              <a:rPr lang="en-US"/>
              <a:t>/30</a:t>
            </a:r>
          </a:p>
        </p:txBody>
      </p:sp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Muon EDM in the BNL E821 Storage Ring</a:t>
            </a:r>
          </a:p>
        </p:txBody>
      </p:sp>
      <p:pic>
        <p:nvPicPr>
          <p:cNvPr id="2" name="Picture 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084" y="4800600"/>
            <a:ext cx="8628583" cy="4629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82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5581592"/>
            <a:ext cx="4820284" cy="4382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86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685800"/>
            <a:ext cx="9031287" cy="3552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524000" y="15240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  <a:cs typeface="Arial" charset="0"/>
              </a:rPr>
              <a:t>(g-2)</a:t>
            </a: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257800" y="1295400"/>
            <a:ext cx="106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solidFill>
                  <a:srgbClr val="0000FF"/>
                </a:solidFill>
                <a:latin typeface="+mn-lt"/>
                <a:cs typeface="Arial" charset="0"/>
              </a:rPr>
              <a:t>EDM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2400" y="4248150"/>
            <a:ext cx="5029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cs typeface="Arial" charset="0"/>
              </a:rPr>
              <a:t>Vertical Oscillation out of phase with </a:t>
            </a:r>
            <a:r>
              <a:rPr lang="en-US" dirty="0" err="1">
                <a:solidFill>
                  <a:srgbClr val="0000FF"/>
                </a:solidFill>
                <a:latin typeface="Symbol" charset="2"/>
                <a:cs typeface="Symbol" charset="2"/>
              </a:rPr>
              <a:t>w</a:t>
            </a:r>
            <a:r>
              <a:rPr lang="en-US" baseline="-25000" dirty="0" err="1">
                <a:solidFill>
                  <a:srgbClr val="0000FF"/>
                </a:solidFill>
                <a:latin typeface="cmmi10"/>
                <a:cs typeface="cmmi10"/>
              </a:rPr>
              <a:t>a</a:t>
            </a:r>
            <a:r>
              <a:rPr lang="en-US" dirty="0">
                <a:solidFill>
                  <a:srgbClr val="0000FF"/>
                </a:solidFill>
                <a:latin typeface="+mn-lt"/>
                <a:cs typeface="Arial" charset="0"/>
              </a:rPr>
              <a:t>  </a:t>
            </a:r>
          </a:p>
        </p:txBody>
      </p:sp>
      <p:sp>
        <p:nvSpPr>
          <p:cNvPr id="92170" name="TextBox 2"/>
          <p:cNvSpPr txBox="1">
            <a:spLocks noChangeArrowheads="1"/>
          </p:cNvSpPr>
          <p:nvPr/>
        </p:nvSpPr>
        <p:spPr bwMode="auto">
          <a:xfrm>
            <a:off x="838200" y="68580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E821 Data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EA5E9402-8FE9-4D43-ABFD-3CCC333455B4}" type="slidenum">
              <a:rPr lang="en-US"/>
              <a:pPr>
                <a:defRPr/>
              </a:pPr>
              <a:t>49</a:t>
            </a:fld>
            <a:r>
              <a:rPr lang="en-US"/>
              <a:t>/30</a:t>
            </a:r>
          </a:p>
        </p:txBody>
      </p:sp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do we get rid of the (</a:t>
            </a:r>
            <a:r>
              <a:rPr lang="en-US" dirty="0" smtClean="0">
                <a:latin typeface="cmmi10"/>
                <a:cs typeface="cmmi10"/>
              </a:rPr>
              <a:t>g </a:t>
            </a:r>
            <a:r>
              <a:rPr lang="en-US" dirty="0" smtClean="0">
                <a:latin typeface="+mn-lt"/>
                <a:cs typeface="cmmi10"/>
              </a:rPr>
              <a:t> </a:t>
            </a:r>
            <a:r>
              <a:rPr lang="en-US" dirty="0" smtClean="0"/>
              <a:t>- </a:t>
            </a:r>
            <a:r>
              <a:rPr lang="en-US" b="0" dirty="0" smtClean="0">
                <a:latin typeface="Times New Roman"/>
                <a:cs typeface="Times New Roman"/>
              </a:rPr>
              <a:t>2</a:t>
            </a:r>
            <a:r>
              <a:rPr lang="en-US" dirty="0" smtClean="0"/>
              <a:t>) signal?</a:t>
            </a:r>
          </a:p>
        </p:txBody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Y. Semertzidis idea of the “frozen spin”</a:t>
            </a:r>
          </a:p>
          <a:p>
            <a:pPr lvl="1" eaLnBrk="1" hangingPunct="1">
              <a:defRPr/>
            </a:pPr>
            <a:r>
              <a:rPr lang="en-US" dirty="0" smtClean="0"/>
              <a:t>Use a radial </a:t>
            </a:r>
            <a:r>
              <a:rPr lang="en-US" b="1" dirty="0" smtClean="0">
                <a:latin typeface="cmmi10"/>
                <a:cs typeface="cmmi10"/>
              </a:rPr>
              <a:t>E</a:t>
            </a:r>
            <a:r>
              <a:rPr lang="en-US" dirty="0" smtClean="0">
                <a:latin typeface="cmmi10"/>
                <a:cs typeface="cmmi10"/>
              </a:rPr>
              <a:t> </a:t>
            </a:r>
            <a:r>
              <a:rPr lang="en-US" dirty="0" smtClean="0">
                <a:cs typeface="cmmi10"/>
              </a:rPr>
              <a:t> </a:t>
            </a:r>
            <a:r>
              <a:rPr lang="en-US" dirty="0" smtClean="0"/>
              <a:t> field to turn off the </a:t>
            </a:r>
            <a:r>
              <a:rPr lang="en-US" i="1" dirty="0" err="1" smtClean="0"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>
                <a:latin typeface="cmmi10"/>
                <a:cs typeface="cmmi10"/>
              </a:rPr>
              <a:t>a</a:t>
            </a:r>
            <a:r>
              <a:rPr lang="en-US" dirty="0" smtClean="0"/>
              <a:t> precession</a:t>
            </a:r>
          </a:p>
        </p:txBody>
      </p:sp>
      <p:pic>
        <p:nvPicPr>
          <p:cNvPr id="706571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8213"/>
            <a:ext cx="8016875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06575" name="Picture 1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14800"/>
            <a:ext cx="408305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06574" name="Picture 14" descr="omegaaomegaeta_ls_pp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" r="1292"/>
          <a:stretch>
            <a:fillRect/>
          </a:stretch>
        </p:blipFill>
        <p:spPr bwMode="auto">
          <a:xfrm>
            <a:off x="0" y="4264025"/>
            <a:ext cx="44196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6580" name="Group 20"/>
          <p:cNvGrpSpPr>
            <a:grpSpLocks/>
          </p:cNvGrpSpPr>
          <p:nvPr/>
        </p:nvGrpSpPr>
        <p:grpSpPr bwMode="auto">
          <a:xfrm>
            <a:off x="381000" y="6169025"/>
            <a:ext cx="1371600" cy="688975"/>
            <a:chOff x="720" y="1056"/>
            <a:chExt cx="864" cy="434"/>
          </a:xfrm>
        </p:grpSpPr>
        <p:pic>
          <p:nvPicPr>
            <p:cNvPr id="93196" name="Picture 16" descr="omegaaomegaeta_ls_pp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10" t="74231" r="60857"/>
            <a:stretch>
              <a:fillRect/>
            </a:stretch>
          </p:blipFill>
          <p:spPr bwMode="auto">
            <a:xfrm>
              <a:off x="720" y="1056"/>
              <a:ext cx="864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577" name="Rectangle 17"/>
            <p:cNvSpPr>
              <a:spLocks noChangeArrowheads="1"/>
            </p:cNvSpPr>
            <p:nvPr/>
          </p:nvSpPr>
          <p:spPr bwMode="auto">
            <a:xfrm>
              <a:off x="768" y="1087"/>
              <a:ext cx="156" cy="237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06578" name="Rectangle 18"/>
            <p:cNvSpPr>
              <a:spLocks noChangeArrowheads="1"/>
            </p:cNvSpPr>
            <p:nvPr/>
          </p:nvSpPr>
          <p:spPr bwMode="auto">
            <a:xfrm>
              <a:off x="1392" y="1104"/>
              <a:ext cx="144" cy="19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2133600" y="2057400"/>
            <a:ext cx="6877050" cy="1371600"/>
            <a:chOff x="1344" y="336"/>
            <a:chExt cx="4332" cy="864"/>
          </a:xfrm>
        </p:grpSpPr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V="1">
              <a:off x="1344" y="528"/>
              <a:ext cx="4032" cy="672"/>
            </a:xfrm>
            <a:prstGeom prst="line">
              <a:avLst/>
            </a:prstGeom>
            <a:noFill/>
            <a:ln w="4762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5400" y="336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3600" b="0">
                  <a:solidFill>
                    <a:srgbClr val="FF0000"/>
                  </a:solidFill>
                  <a:cs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706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0FDDAEC5-9B36-B640-9BF4-726DF9C3AFB3}" type="slidenum">
              <a:rPr lang="en-US"/>
              <a:pPr>
                <a:defRPr/>
              </a:pPr>
              <a:t>50</a:t>
            </a:fld>
            <a:r>
              <a:rPr lang="en-US"/>
              <a:t>/57</a:t>
            </a:r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5088"/>
            <a:ext cx="8686800" cy="56197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i="1" smtClean="0">
                <a:latin typeface="cmmib10" charset="0"/>
              </a:rPr>
              <a:t>a</a:t>
            </a:r>
            <a:r>
              <a:rPr lang="el-GR" sz="2400" i="1" baseline="-25000" smtClean="0"/>
              <a:t>μ</a:t>
            </a:r>
            <a:r>
              <a:rPr lang="en-US" sz="2400" smtClean="0"/>
              <a:t> implications for the muon EDM assuming same New Physics participates  </a:t>
            </a:r>
            <a:r>
              <a:rPr lang="en-US" sz="2400" smtClean="0">
                <a:solidFill>
                  <a:srgbClr val="FF0000"/>
                </a:solidFill>
              </a:rPr>
              <a:t>(recall that (</a:t>
            </a:r>
            <a:r>
              <a:rPr lang="en-US" sz="2400" smtClean="0">
                <a:solidFill>
                  <a:srgbClr val="FF0000"/>
                </a:solidFill>
                <a:latin typeface="Symbol" charset="0"/>
              </a:rPr>
              <a:t>D</a:t>
            </a:r>
            <a:r>
              <a:rPr lang="en-US" sz="2400" baseline="30000" smtClean="0">
                <a:solidFill>
                  <a:srgbClr val="FF0000"/>
                </a:solidFill>
              </a:rPr>
              <a:t>today</a:t>
            </a:r>
            <a:r>
              <a:rPr lang="en-US" sz="2400" smtClean="0">
                <a:solidFill>
                  <a:srgbClr val="FF0000"/>
                </a:solidFill>
              </a:rPr>
              <a:t>=255(80) X10</a:t>
            </a:r>
            <a:r>
              <a:rPr lang="en-US" sz="2400" baseline="30000" smtClean="0">
                <a:solidFill>
                  <a:srgbClr val="FF0000"/>
                </a:solidFill>
              </a:rPr>
              <a:t>-11 </a:t>
            </a:r>
            <a:r>
              <a:rPr lang="en-US" sz="2400" smtClean="0">
                <a:solidFill>
                  <a:srgbClr val="FF0000"/>
                </a:solidFill>
              </a:rPr>
              <a:t>)</a:t>
            </a: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4470400" y="3206750"/>
          <a:ext cx="20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9" name="Equation" r:id="rId6" imgW="203112" imgH="444307" progId="Equation.3">
                  <p:embed/>
                </p:oleObj>
              </mc:Choice>
              <mc:Fallback>
                <p:oleObj name="Equation" r:id="rId6" imgW="203112" imgH="44430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3206750"/>
                        <a:ext cx="2032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0005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95800"/>
            <a:ext cx="7542213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40006" name="Rectangle 6"/>
          <p:cNvSpPr>
            <a:spLocks noChangeArrowheads="1"/>
          </p:cNvSpPr>
          <p:nvPr/>
        </p:nvSpPr>
        <p:spPr bwMode="auto">
          <a:xfrm>
            <a:off x="5486400" y="1752600"/>
            <a:ext cx="1905000" cy="1398588"/>
          </a:xfrm>
          <a:prstGeom prst="rect">
            <a:avLst/>
          </a:prstGeom>
          <a:gradFill rotWithShape="1">
            <a:gsLst>
              <a:gs pos="0">
                <a:srgbClr val="B5E6FF"/>
              </a:gs>
              <a:gs pos="100000">
                <a:srgbClr val="CEF8F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D7F8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40008" name="Text Box 8"/>
          <p:cNvSpPr txBox="1">
            <a:spLocks noChangeArrowheads="1"/>
          </p:cNvSpPr>
          <p:nvPr/>
        </p:nvSpPr>
        <p:spPr bwMode="auto">
          <a:xfrm>
            <a:off x="304800" y="6321425"/>
            <a:ext cx="8458200" cy="384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6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b="0">
                <a:solidFill>
                  <a:srgbClr val="000000"/>
                </a:solidFill>
                <a:cs typeface="Arial" charset="0"/>
              </a:rPr>
              <a:t>Either </a:t>
            </a:r>
            <a:r>
              <a:rPr lang="en-GB" b="0">
                <a:solidFill>
                  <a:srgbClr val="000000"/>
                </a:solidFill>
                <a:latin typeface="cmmi8" charset="0"/>
                <a:cs typeface="Arial" charset="0"/>
              </a:rPr>
              <a:t>d</a:t>
            </a:r>
            <a:r>
              <a:rPr lang="en-GB" b="0" i="1" baseline="-25000">
                <a:solidFill>
                  <a:srgbClr val="000000"/>
                </a:solidFill>
                <a:cs typeface="Arial" charset="0"/>
              </a:rPr>
              <a:t>µ</a:t>
            </a:r>
            <a:r>
              <a:rPr lang="en-GB" b="0">
                <a:solidFill>
                  <a:srgbClr val="000000"/>
                </a:solidFill>
                <a:cs typeface="Arial" charset="0"/>
              </a:rPr>
              <a:t> is </a:t>
            </a:r>
            <a:r>
              <a:rPr lang="en-GB">
                <a:solidFill>
                  <a:srgbClr val="FF0000"/>
                </a:solidFill>
                <a:cs typeface="Arial" charset="0"/>
              </a:rPr>
              <a:t>of order 10</a:t>
            </a:r>
            <a:r>
              <a:rPr lang="en-GB" baseline="30000">
                <a:solidFill>
                  <a:srgbClr val="FF0000"/>
                </a:solidFill>
                <a:cs typeface="Arial" charset="0"/>
              </a:rPr>
              <a:t>–22 </a:t>
            </a:r>
            <a:r>
              <a:rPr lang="en-GB" i="1">
                <a:solidFill>
                  <a:srgbClr val="FF0000"/>
                </a:solidFill>
                <a:latin typeface="cmmi8" charset="0"/>
                <a:cs typeface="Arial" charset="0"/>
              </a:rPr>
              <a:t>e</a:t>
            </a:r>
            <a:r>
              <a:rPr lang="en-GB">
                <a:solidFill>
                  <a:srgbClr val="FF0000"/>
                </a:solidFill>
                <a:cs typeface="Arial" charset="0"/>
              </a:rPr>
              <a:t> cm</a:t>
            </a:r>
            <a:r>
              <a:rPr lang="en-GB" b="0">
                <a:solidFill>
                  <a:srgbClr val="000000"/>
                </a:solidFill>
                <a:cs typeface="Arial" charset="0"/>
              </a:rPr>
              <a:t>, or the CP phase is strongly suppressed!</a:t>
            </a:r>
            <a:endParaRPr lang="en-US">
              <a:solidFill>
                <a:srgbClr val="FF33CC"/>
              </a:solidFill>
              <a:cs typeface="Arial" charset="0"/>
            </a:endParaRPr>
          </a:p>
        </p:txBody>
      </p:sp>
      <p:pic>
        <p:nvPicPr>
          <p:cNvPr id="64000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859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336699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40010" name="Text Box 10"/>
          <p:cNvSpPr txBox="1">
            <a:spLocks noChangeArrowheads="1"/>
          </p:cNvSpPr>
          <p:nvPr/>
        </p:nvSpPr>
        <p:spPr bwMode="auto">
          <a:xfrm>
            <a:off x="4800600" y="1295400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FF"/>
                </a:solidFill>
                <a:cs typeface="Arial" charset="0"/>
              </a:rPr>
              <a:t>Assuming that</a:t>
            </a:r>
          </a:p>
        </p:txBody>
      </p:sp>
      <p:pic>
        <p:nvPicPr>
          <p:cNvPr id="94218" name="Picture 13" descr="dmu-susy-FM-v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45720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B. Lee Roberts for the New Muon (g-2) Collaboration – DPF 10 August  2011</a:t>
            </a:r>
            <a:endParaRPr lang="en-US" sz="1400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FE96526F-DBAA-A340-8902-D7FC64C4395D}" type="slidenum">
              <a:rPr lang="en-US"/>
              <a:pPr>
                <a:defRPr/>
              </a:pPr>
              <a:t>51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67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t="20778" r="12155" b="17552"/>
          <a:stretch>
            <a:fillRect/>
          </a:stretch>
        </p:blipFill>
        <p:spPr bwMode="auto">
          <a:xfrm>
            <a:off x="381000" y="1220788"/>
            <a:ext cx="4625975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7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91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smtClean="0"/>
              <a:t>Typical CMSSM 2D space showing g-2 effect</a:t>
            </a:r>
            <a:br>
              <a:rPr lang="en-US" sz="2000" smtClean="0"/>
            </a:br>
            <a:r>
              <a:rPr lang="en-US" sz="2000" smtClean="0"/>
              <a:t>(note: </a:t>
            </a:r>
            <a:r>
              <a:rPr lang="en-US" sz="2000" smtClean="0">
                <a:solidFill>
                  <a:schemeClr val="bg2"/>
                </a:solidFill>
              </a:rPr>
              <a:t>NOT</a:t>
            </a:r>
            <a:r>
              <a:rPr lang="en-US" sz="2000" smtClean="0"/>
              <a:t> an exclusion plot)</a:t>
            </a:r>
          </a:p>
        </p:txBody>
      </p:sp>
      <p:sp>
        <p:nvSpPr>
          <p:cNvPr id="673796" name="Text Box 4"/>
          <p:cNvSpPr txBox="1">
            <a:spLocks noChangeArrowheads="1"/>
          </p:cNvSpPr>
          <p:nvPr/>
        </p:nvSpPr>
        <p:spPr bwMode="auto">
          <a:xfrm>
            <a:off x="5562600" y="5867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cs typeface="Arial" charset="0"/>
              </a:rPr>
              <a:t>This CMSSM calculation: Ellis, Olive, </a:t>
            </a:r>
            <a:r>
              <a:rPr lang="en-US" sz="1200" dirty="0" err="1">
                <a:solidFill>
                  <a:srgbClr val="000000"/>
                </a:solidFill>
                <a:cs typeface="Arial" charset="0"/>
              </a:rPr>
              <a:t>Santoso</a:t>
            </a:r>
            <a:r>
              <a:rPr lang="en-US" sz="1200" dirty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cs typeface="Arial" charset="0"/>
              </a:rPr>
              <a:t>Spanos</a:t>
            </a:r>
            <a:r>
              <a:rPr lang="en-US" sz="1200" dirty="0">
                <a:solidFill>
                  <a:srgbClr val="000000"/>
                </a:solidFill>
                <a:cs typeface="Arial" charset="0"/>
              </a:rPr>
              <a:t>.  Plot update: K. Olive</a:t>
            </a:r>
          </a:p>
        </p:txBody>
      </p:sp>
      <p:sp>
        <p:nvSpPr>
          <p:cNvPr id="673797" name="Text Box 5"/>
          <p:cNvSpPr txBox="1">
            <a:spLocks noChangeArrowheads="1"/>
          </p:cNvSpPr>
          <p:nvPr/>
        </p:nvSpPr>
        <p:spPr bwMode="auto">
          <a:xfrm>
            <a:off x="2057400" y="5410200"/>
            <a:ext cx="21336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B0201"/>
                </a:solidFill>
                <a:cs typeface="Arial" charset="0"/>
              </a:rPr>
              <a:t>gaugino mass</a:t>
            </a:r>
          </a:p>
        </p:txBody>
      </p:sp>
      <p:sp>
        <p:nvSpPr>
          <p:cNvPr id="673798" name="Text Box 6"/>
          <p:cNvSpPr txBox="1">
            <a:spLocks noChangeArrowheads="1"/>
          </p:cNvSpPr>
          <p:nvPr/>
        </p:nvSpPr>
        <p:spPr bwMode="auto">
          <a:xfrm rot="16200000">
            <a:off x="-338137" y="3768725"/>
            <a:ext cx="17795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B0201"/>
                </a:solidFill>
                <a:cs typeface="Arial" charset="0"/>
              </a:rPr>
              <a:t>scalar mass</a:t>
            </a:r>
          </a:p>
        </p:txBody>
      </p:sp>
      <p:sp>
        <p:nvSpPr>
          <p:cNvPr id="673799" name="Text Box 7"/>
          <p:cNvSpPr txBox="1">
            <a:spLocks noChangeArrowheads="1"/>
          </p:cNvSpPr>
          <p:nvPr/>
        </p:nvSpPr>
        <p:spPr bwMode="auto">
          <a:xfrm>
            <a:off x="2895600" y="4648200"/>
            <a:ext cx="18288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400">
                <a:cs typeface="Arial" charset="0"/>
              </a:rPr>
              <a:t>Excluded for neutral dark matter</a:t>
            </a:r>
          </a:p>
        </p:txBody>
      </p:sp>
      <p:sp>
        <p:nvSpPr>
          <p:cNvPr id="673800" name="Text Box 8"/>
          <p:cNvSpPr txBox="1">
            <a:spLocks noChangeArrowheads="1"/>
          </p:cNvSpPr>
          <p:nvPr/>
        </p:nvSpPr>
        <p:spPr bwMode="auto">
          <a:xfrm rot="-1900789">
            <a:off x="1447800" y="3992563"/>
            <a:ext cx="457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2</a:t>
            </a:r>
            <a:r>
              <a:rPr lang="en-US" sz="1800">
                <a:latin typeface="Symbol" charset="0"/>
                <a:cs typeface="Arial" charset="0"/>
              </a:rPr>
              <a:t>s</a:t>
            </a:r>
          </a:p>
        </p:txBody>
      </p:sp>
      <p:sp>
        <p:nvSpPr>
          <p:cNvPr id="673801" name="Line 9"/>
          <p:cNvSpPr>
            <a:spLocks noChangeShapeType="1"/>
          </p:cNvSpPr>
          <p:nvPr/>
        </p:nvSpPr>
        <p:spPr bwMode="auto">
          <a:xfrm flipV="1">
            <a:off x="1365250" y="4141788"/>
            <a:ext cx="692150" cy="50641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73802" name="Rectangle 10"/>
          <p:cNvSpPr>
            <a:spLocks noChangeArrowheads="1"/>
          </p:cNvSpPr>
          <p:nvPr/>
        </p:nvSpPr>
        <p:spPr bwMode="auto">
          <a:xfrm>
            <a:off x="5105400" y="1454150"/>
            <a:ext cx="22590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cs typeface="Arial Unicode MS" charset="0"/>
              </a:rPr>
              <a:t>Present:</a:t>
            </a:r>
          </a:p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latin typeface="Symbol" charset="0"/>
                <a:cs typeface="Arial" charset="0"/>
              </a:rPr>
              <a:t>D</a:t>
            </a:r>
            <a:r>
              <a:rPr lang="en-US" sz="1800">
                <a:cs typeface="Arial" charset="0"/>
              </a:rPr>
              <a:t>a</a:t>
            </a:r>
            <a:r>
              <a:rPr lang="en-US" sz="1600">
                <a:latin typeface="Symbol" charset="0"/>
                <a:cs typeface="Arial" charset="0"/>
              </a:rPr>
              <a:t>m</a:t>
            </a:r>
            <a:r>
              <a:rPr lang="en-US" sz="1800" b="0">
                <a:cs typeface="Arial" charset="0"/>
              </a:rPr>
              <a:t> </a:t>
            </a:r>
            <a:r>
              <a:rPr lang="en-US" sz="1800">
                <a:cs typeface="Arial" charset="0"/>
              </a:rPr>
              <a:t>= 295 ± 88 x 10</a:t>
            </a:r>
            <a:r>
              <a:rPr lang="en-US" sz="1800" baseline="30000">
                <a:cs typeface="Arial" charset="0"/>
              </a:rPr>
              <a:t>-11</a:t>
            </a:r>
          </a:p>
        </p:txBody>
      </p:sp>
      <p:sp>
        <p:nvSpPr>
          <p:cNvPr id="673804" name="Text Box 12"/>
          <p:cNvSpPr txBox="1">
            <a:spLocks noChangeArrowheads="1"/>
          </p:cNvSpPr>
          <p:nvPr/>
        </p:nvSpPr>
        <p:spPr bwMode="auto">
          <a:xfrm>
            <a:off x="4953000" y="2362200"/>
            <a:ext cx="4191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Here, neutralino accounts for the WMAP implied dark matter density</a:t>
            </a:r>
          </a:p>
        </p:txBody>
      </p:sp>
      <p:sp>
        <p:nvSpPr>
          <p:cNvPr id="673806" name="Text Box 14"/>
          <p:cNvSpPr txBox="1">
            <a:spLocks noChangeArrowheads="1"/>
          </p:cNvSpPr>
          <p:nvPr/>
        </p:nvSpPr>
        <p:spPr bwMode="auto">
          <a:xfrm>
            <a:off x="5334000" y="4724400"/>
            <a:ext cx="3657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courtesy Keith Olive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AF96312A-6903-754A-A102-87DB113DFB79}" type="slidenum">
              <a:rPr lang="en-US"/>
              <a:pPr>
                <a:defRPr/>
              </a:pPr>
              <a:t>52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67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t="19165" r="8963" b="17361"/>
          <a:stretch>
            <a:fillRect/>
          </a:stretch>
        </p:blipFill>
        <p:spPr bwMode="auto">
          <a:xfrm>
            <a:off x="533400" y="990600"/>
            <a:ext cx="4725988" cy="457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7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91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smtClean="0"/>
              <a:t>Typical CMSSM 2D space showing g-2 effect</a:t>
            </a:r>
            <a:br>
              <a:rPr lang="en-US" sz="2000" smtClean="0"/>
            </a:br>
            <a:r>
              <a:rPr lang="en-US" sz="2000" smtClean="0"/>
              <a:t>(note: </a:t>
            </a:r>
            <a:r>
              <a:rPr lang="en-US" sz="2000" smtClean="0">
                <a:solidFill>
                  <a:schemeClr val="bg2"/>
                </a:solidFill>
              </a:rPr>
              <a:t>NOT</a:t>
            </a:r>
            <a:r>
              <a:rPr lang="en-US" sz="2000" smtClean="0"/>
              <a:t> an exclusion plot)</a:t>
            </a:r>
          </a:p>
        </p:txBody>
      </p:sp>
      <p:sp>
        <p:nvSpPr>
          <p:cNvPr id="674820" name="Text Box 4"/>
          <p:cNvSpPr txBox="1">
            <a:spLocks noChangeArrowheads="1"/>
          </p:cNvSpPr>
          <p:nvPr/>
        </p:nvSpPr>
        <p:spPr bwMode="auto">
          <a:xfrm>
            <a:off x="5029200" y="510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cs typeface="Arial" charset="0"/>
              </a:rPr>
              <a:t>This CMSSM calculation: Ellis, Olive, </a:t>
            </a:r>
            <a:r>
              <a:rPr lang="en-US" sz="1200" dirty="0" err="1">
                <a:cs typeface="Arial" charset="0"/>
              </a:rPr>
              <a:t>Santoso</a:t>
            </a:r>
            <a:r>
              <a:rPr lang="en-US" sz="1200" dirty="0">
                <a:cs typeface="Arial" charset="0"/>
              </a:rPr>
              <a:t>, </a:t>
            </a:r>
            <a:r>
              <a:rPr lang="en-US" sz="1200" dirty="0" err="1">
                <a:cs typeface="Arial" charset="0"/>
              </a:rPr>
              <a:t>Spanos</a:t>
            </a:r>
            <a:r>
              <a:rPr lang="en-US" sz="1200" dirty="0">
                <a:cs typeface="Arial" charset="0"/>
              </a:rPr>
              <a:t>.  Plot update: K. Olive</a:t>
            </a:r>
          </a:p>
        </p:txBody>
      </p:sp>
      <p:sp>
        <p:nvSpPr>
          <p:cNvPr id="674821" name="Text Box 5"/>
          <p:cNvSpPr txBox="1">
            <a:spLocks noChangeArrowheads="1"/>
          </p:cNvSpPr>
          <p:nvPr/>
        </p:nvSpPr>
        <p:spPr bwMode="auto">
          <a:xfrm>
            <a:off x="2133600" y="5181600"/>
            <a:ext cx="213360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B0201"/>
                </a:solidFill>
                <a:cs typeface="Arial" charset="0"/>
              </a:rPr>
              <a:t>gaugino mass</a:t>
            </a:r>
          </a:p>
        </p:txBody>
      </p:sp>
      <p:sp>
        <p:nvSpPr>
          <p:cNvPr id="674822" name="Text Box 6"/>
          <p:cNvSpPr txBox="1">
            <a:spLocks noChangeArrowheads="1"/>
          </p:cNvSpPr>
          <p:nvPr/>
        </p:nvSpPr>
        <p:spPr bwMode="auto">
          <a:xfrm rot="16200000">
            <a:off x="-120650" y="3614738"/>
            <a:ext cx="1779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B0201"/>
                </a:solidFill>
                <a:cs typeface="Arial" charset="0"/>
              </a:rPr>
              <a:t>scalar mass</a:t>
            </a:r>
          </a:p>
        </p:txBody>
      </p:sp>
      <p:sp>
        <p:nvSpPr>
          <p:cNvPr id="674823" name="Text Box 7"/>
          <p:cNvSpPr txBox="1">
            <a:spLocks noChangeArrowheads="1"/>
          </p:cNvSpPr>
          <p:nvPr/>
        </p:nvSpPr>
        <p:spPr bwMode="auto">
          <a:xfrm>
            <a:off x="2895600" y="4419600"/>
            <a:ext cx="18288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400">
                <a:cs typeface="Arial" charset="0"/>
              </a:rPr>
              <a:t>Excluded for neutral dark matter</a:t>
            </a:r>
          </a:p>
        </p:txBody>
      </p:sp>
      <p:sp>
        <p:nvSpPr>
          <p:cNvPr id="674824" name="Text Box 8"/>
          <p:cNvSpPr txBox="1">
            <a:spLocks noChangeArrowheads="1"/>
          </p:cNvSpPr>
          <p:nvPr/>
        </p:nvSpPr>
        <p:spPr bwMode="auto">
          <a:xfrm>
            <a:off x="914400" y="5867400"/>
            <a:ext cx="7010400" cy="287338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solidFill>
                  <a:schemeClr val="tx1"/>
                </a:solidFill>
                <a:cs typeface="Arial" charset="0"/>
              </a:rPr>
              <a:t> With new experimental and theoretical precision and same </a:t>
            </a:r>
            <a:r>
              <a:rPr lang="en-US" sz="1800">
                <a:solidFill>
                  <a:schemeClr val="tx1"/>
                </a:solidFill>
                <a:latin typeface="Symbol" charset="0"/>
                <a:cs typeface="Arial" charset="0"/>
              </a:rPr>
              <a:t>D</a:t>
            </a:r>
            <a:r>
              <a:rPr lang="en-US" sz="1800">
                <a:solidFill>
                  <a:schemeClr val="tx1"/>
                </a:solidFill>
                <a:cs typeface="Arial" charset="0"/>
              </a:rPr>
              <a:t>a</a:t>
            </a:r>
            <a:r>
              <a:rPr lang="en-US" sz="1600">
                <a:solidFill>
                  <a:schemeClr val="tx1"/>
                </a:solidFill>
                <a:latin typeface="Symbol" charset="0"/>
                <a:cs typeface="Arial" charset="0"/>
              </a:rPr>
              <a:t>m</a:t>
            </a:r>
            <a:endParaRPr lang="en-US" sz="1600" b="0">
              <a:solidFill>
                <a:schemeClr val="tx1"/>
              </a:solidFill>
              <a:latin typeface="Symbol" charset="0"/>
              <a:cs typeface="Arial" charset="0"/>
            </a:endParaRPr>
          </a:p>
        </p:txBody>
      </p:sp>
      <p:sp>
        <p:nvSpPr>
          <p:cNvPr id="674825" name="Rectangle 9"/>
          <p:cNvSpPr>
            <a:spLocks noChangeArrowheads="1"/>
          </p:cNvSpPr>
          <p:nvPr/>
        </p:nvSpPr>
        <p:spPr bwMode="auto">
          <a:xfrm>
            <a:off x="5397500" y="1377950"/>
            <a:ext cx="22225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cs typeface="Arial Unicode MS" charset="0"/>
              </a:rPr>
              <a:t>Future</a:t>
            </a:r>
            <a:endParaRPr lang="en-US" sz="1200">
              <a:cs typeface="Arial Unicode MS" charset="0"/>
            </a:endParaRPr>
          </a:p>
          <a:p>
            <a:pPr eaLnBrk="0" hangingPunct="0">
              <a:spcBef>
                <a:spcPct val="0"/>
              </a:spcBef>
              <a:defRPr/>
            </a:pPr>
            <a:r>
              <a:rPr lang="en-US" sz="1800">
                <a:latin typeface="Symbol" charset="0"/>
                <a:cs typeface="Arial" charset="0"/>
              </a:rPr>
              <a:t>D</a:t>
            </a:r>
            <a:r>
              <a:rPr lang="en-US" sz="1800">
                <a:cs typeface="Arial" charset="0"/>
              </a:rPr>
              <a:t>a</a:t>
            </a:r>
            <a:r>
              <a:rPr lang="en-US" sz="1600" baseline="-25000">
                <a:latin typeface="Symbol" charset="0"/>
                <a:cs typeface="Arial" charset="0"/>
              </a:rPr>
              <a:t>m</a:t>
            </a:r>
            <a:r>
              <a:rPr lang="en-US" sz="1800">
                <a:cs typeface="Arial" charset="0"/>
              </a:rPr>
              <a:t> =</a:t>
            </a:r>
            <a:r>
              <a:rPr lang="en-US" sz="1800" b="0">
                <a:cs typeface="Arial" charset="0"/>
              </a:rPr>
              <a:t> </a:t>
            </a:r>
            <a:r>
              <a:rPr lang="en-US" sz="1800">
                <a:cs typeface="Arial" charset="0"/>
              </a:rPr>
              <a:t>295 ± 34 x 10</a:t>
            </a:r>
            <a:r>
              <a:rPr lang="en-US" sz="1800" baseline="30000">
                <a:cs typeface="Arial" charset="0"/>
              </a:rPr>
              <a:t>-11</a:t>
            </a:r>
          </a:p>
        </p:txBody>
      </p:sp>
      <p:sp>
        <p:nvSpPr>
          <p:cNvPr id="674827" name="Text Box 11"/>
          <p:cNvSpPr txBox="1">
            <a:spLocks noChangeArrowheads="1"/>
          </p:cNvSpPr>
          <p:nvPr/>
        </p:nvSpPr>
        <p:spPr bwMode="auto">
          <a:xfrm>
            <a:off x="5029200" y="2057400"/>
            <a:ext cx="3962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Here, neutralino accounts for the WMAP implied dark matter density</a:t>
            </a:r>
          </a:p>
        </p:txBody>
      </p:sp>
      <p:sp>
        <p:nvSpPr>
          <p:cNvPr id="674828" name="Rectangle 12"/>
          <p:cNvSpPr>
            <a:spLocks noChangeArrowheads="1"/>
          </p:cNvSpPr>
          <p:nvPr/>
        </p:nvSpPr>
        <p:spPr bwMode="auto">
          <a:xfrm>
            <a:off x="5029200" y="3124200"/>
            <a:ext cx="3810000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00FF"/>
                </a:solidFill>
                <a:cs typeface="Arial" charset="0"/>
              </a:rPr>
              <a:t>Historically muon (g-2) has played an important role in restricting models of new physics.</a:t>
            </a:r>
            <a:r>
              <a:rPr lang="en-US" sz="1800">
                <a:solidFill>
                  <a:schemeClr val="tx1"/>
                </a:solidFill>
                <a:cs typeface="Arial" charset="0"/>
              </a:rPr>
              <a:t> </a:t>
            </a:r>
          </a:p>
          <a:p>
            <a:pPr>
              <a:defRPr/>
            </a:pPr>
            <a:r>
              <a:rPr lang="en-US" sz="1800">
                <a:solidFill>
                  <a:srgbClr val="0000FF"/>
                </a:solidFill>
                <a:cs typeface="Arial" charset="0"/>
              </a:rPr>
              <a:t>It provides constraints that are </a:t>
            </a:r>
            <a:r>
              <a:rPr lang="en-US" sz="1800" u="sng">
                <a:solidFill>
                  <a:srgbClr val="FF0000"/>
                </a:solidFill>
                <a:cs typeface="Arial" charset="0"/>
              </a:rPr>
              <a:t>independent and complementary</a:t>
            </a:r>
            <a:r>
              <a:rPr lang="en-US" sz="1800">
                <a:solidFill>
                  <a:srgbClr val="0000FF"/>
                </a:solidFill>
                <a:cs typeface="Arial" charset="0"/>
              </a:rPr>
              <a:t> to high-energy experiments.</a:t>
            </a:r>
          </a:p>
        </p:txBody>
      </p:sp>
      <p:sp>
        <p:nvSpPr>
          <p:cNvPr id="674830" name="Text Box 14"/>
          <p:cNvSpPr txBox="1">
            <a:spLocks noChangeArrowheads="1"/>
          </p:cNvSpPr>
          <p:nvPr/>
        </p:nvSpPr>
        <p:spPr bwMode="auto">
          <a:xfrm>
            <a:off x="5334000" y="6248400"/>
            <a:ext cx="3657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courtesy Keith Olive</a:t>
            </a:r>
          </a:p>
        </p:txBody>
      </p:sp>
      <p:sp>
        <p:nvSpPr>
          <p:cNvPr id="674831" name="AutoShape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4800" y="76200"/>
            <a:ext cx="1143000" cy="609600"/>
          </a:xfrm>
          <a:prstGeom prst="actionButtonBlank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r>
              <a:rPr lang="en-US" sz="1800">
                <a:solidFill>
                  <a:srgbClr val="000000"/>
                </a:solidFill>
                <a:cs typeface="Arial" charset="0"/>
                <a:hlinkClick r:id="rId4" action="ppaction://hlinksldjump"/>
              </a:rPr>
              <a:t>Back</a:t>
            </a: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ChangeArrowheads="1"/>
          </p:cNvSpPr>
          <p:nvPr/>
        </p:nvSpPr>
        <p:spPr bwMode="auto">
          <a:xfrm>
            <a:off x="546100" y="4356100"/>
            <a:ext cx="7391400" cy="1981200"/>
          </a:xfrm>
          <a:prstGeom prst="rect">
            <a:avLst/>
          </a:prstGeom>
          <a:solidFill>
            <a:srgbClr val="FFCC66"/>
          </a:solidFill>
          <a:ln w="9525">
            <a:solidFill>
              <a:srgbClr val="FFCC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auto">
          <a:xfrm>
            <a:off x="520700" y="2082800"/>
            <a:ext cx="7340600" cy="1422400"/>
          </a:xfrm>
          <a:prstGeom prst="rect">
            <a:avLst/>
          </a:prstGeom>
          <a:solidFill>
            <a:srgbClr val="FFCC66"/>
          </a:solidFill>
          <a:ln w="9525">
            <a:solidFill>
              <a:srgbClr val="FFCC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24" name="Rectangle 4"/>
          <p:cNvSpPr>
            <a:spLocks noChangeArrowheads="1"/>
          </p:cNvSpPr>
          <p:nvPr/>
        </p:nvSpPr>
        <p:spPr bwMode="auto">
          <a:xfrm>
            <a:off x="165100" y="144463"/>
            <a:ext cx="7239000" cy="7620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241300" y="144463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4000" b="1">
                <a:solidFill>
                  <a:schemeClr val="bg1"/>
                </a:solidFill>
                <a:latin typeface="Times New Roman" charset="0"/>
              </a:rPr>
              <a:t>Cross section data</a:t>
            </a:r>
            <a:r>
              <a:rPr lang="de-DE" sz="4000" b="1">
                <a:solidFill>
                  <a:schemeClr val="bg1"/>
                </a:solidFill>
                <a:latin typeface="Times New Roman" charset="0"/>
                <a:sym typeface="SymbolProp BT" charset="0"/>
              </a:rPr>
              <a:t>:</a:t>
            </a:r>
            <a:endParaRPr lang="en-GB" sz="4000" b="1" baseline="-2500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250825" y="1033463"/>
            <a:ext cx="8609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</a:rPr>
              <a:t>At low energies (&lt; 2 GeV) only measurements of exclusive channels, two approaches:</a:t>
            </a: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auto">
          <a:xfrm>
            <a:off x="304800" y="1625600"/>
            <a:ext cx="305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 Energy scan (CMD2, SND):</a:t>
            </a: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254000" y="3733800"/>
            <a:ext cx="4491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 Radiative return (KLOE, BABAR, BELLE):</a:t>
            </a:r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631825" y="2201863"/>
            <a:ext cx="70993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 energy of colliding beams is changed to the desired value  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</a:t>
            </a:r>
            <a:r>
              <a:rPr lang="en-US" sz="1800">
                <a:solidFill>
                  <a:srgbClr val="CC0000"/>
                </a:solidFill>
                <a:latin typeface="Arial" charset="0"/>
              </a:rPr>
              <a:t>“direct”</a:t>
            </a:r>
            <a:r>
              <a:rPr lang="en-US" sz="1800">
                <a:latin typeface="Arial" charset="0"/>
              </a:rPr>
              <a:t> measurement of cross sections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needs dedicated accelerator/physics program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needs to measure luminosity and beam energy for every data point</a:t>
            </a:r>
          </a:p>
        </p:txBody>
      </p:sp>
      <p:sp>
        <p:nvSpPr>
          <p:cNvPr id="312330" name="Text Box 10"/>
          <p:cNvSpPr txBox="1">
            <a:spLocks noChangeArrowheads="1"/>
          </p:cNvSpPr>
          <p:nvPr/>
        </p:nvSpPr>
        <p:spPr bwMode="auto">
          <a:xfrm>
            <a:off x="631825" y="4348163"/>
            <a:ext cx="708660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runs at </a:t>
            </a:r>
            <a:r>
              <a:rPr lang="en-US" sz="1800">
                <a:solidFill>
                  <a:srgbClr val="CC0000"/>
                </a:solidFill>
                <a:latin typeface="Arial" charset="0"/>
              </a:rPr>
              <a:t>fixed-energy machines</a:t>
            </a:r>
            <a:r>
              <a:rPr lang="en-US" sz="1800">
                <a:latin typeface="Arial" charset="0"/>
              </a:rPr>
              <a:t> (meson factories)   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use </a:t>
            </a:r>
            <a:r>
              <a:rPr lang="en-US" sz="1800">
                <a:solidFill>
                  <a:srgbClr val="CC0000"/>
                </a:solidFill>
                <a:latin typeface="Arial" charset="0"/>
              </a:rPr>
              <a:t>initial state radiation</a:t>
            </a:r>
            <a:r>
              <a:rPr lang="en-US" sz="1800">
                <a:latin typeface="Arial" charset="0"/>
              </a:rPr>
              <a:t> process to access lower lying energies or 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resonances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data come as by-product of standard physics program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requires precise theoretical calculation of the </a:t>
            </a:r>
            <a:r>
              <a:rPr lang="en-US" sz="1800">
                <a:solidFill>
                  <a:srgbClr val="CC0000"/>
                </a:solidFill>
                <a:latin typeface="Arial" charset="0"/>
              </a:rPr>
              <a:t>radiator function</a:t>
            </a:r>
            <a:endParaRPr lang="en-US" sz="1800">
              <a:latin typeface="Arial" charset="0"/>
            </a:endParaRP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luminosity and beam energy enter only once for all energy points</a:t>
            </a:r>
          </a:p>
          <a:p>
            <a:pPr>
              <a:buFontTx/>
              <a:buChar char="•"/>
            </a:pPr>
            <a:r>
              <a:rPr lang="en-US" sz="1800">
                <a:latin typeface="Arial" charset="0"/>
              </a:rPr>
              <a:t> needs larger integrated luminosity</a:t>
            </a:r>
          </a:p>
        </p:txBody>
      </p:sp>
      <p:sp>
        <p:nvSpPr>
          <p:cNvPr id="312331" name="Text Box 11"/>
          <p:cNvSpPr txBox="1">
            <a:spLocks noChangeArrowheads="1"/>
          </p:cNvSpPr>
          <p:nvPr/>
        </p:nvSpPr>
        <p:spPr bwMode="auto">
          <a:xfrm>
            <a:off x="8804275" y="0"/>
            <a:ext cx="261938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90187464-803C-BE4A-ABC6-999C9DF2A73B}" type="slidenum">
              <a:rPr lang="de-DE" sz="1600" b="1" baseline="-25000">
                <a:solidFill>
                  <a:srgbClr val="2D2DDC"/>
                </a:solidFill>
                <a:latin typeface="Arial" charset="0"/>
              </a:rPr>
              <a:pPr/>
              <a:t>53</a:t>
            </a:fld>
            <a:endParaRPr lang="de-DE" sz="1600" b="1" baseline="-25000">
              <a:solidFill>
                <a:srgbClr val="2D2DD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94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16" name="Rectangle 12"/>
          <p:cNvSpPr>
            <a:spLocks noChangeArrowheads="1"/>
          </p:cNvSpPr>
          <p:nvPr/>
        </p:nvSpPr>
        <p:spPr bwMode="auto">
          <a:xfrm>
            <a:off x="176213" y="185738"/>
            <a:ext cx="8610600" cy="609600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9117" name="Text Box 13"/>
          <p:cNvSpPr txBox="1">
            <a:spLocks noChangeArrowheads="1"/>
          </p:cNvSpPr>
          <p:nvPr/>
        </p:nvSpPr>
        <p:spPr bwMode="auto">
          <a:xfrm>
            <a:off x="317500" y="152400"/>
            <a:ext cx="8407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sz="2800" b="1" dirty="0">
                <a:solidFill>
                  <a:schemeClr val="bg1"/>
                </a:solidFill>
                <a:latin typeface="Times New Roman" charset="0"/>
              </a:rPr>
              <a:t>KLOE-2 </a:t>
            </a:r>
            <a:r>
              <a:rPr lang="de-DE" sz="2800" b="1" dirty="0" err="1">
                <a:solidFill>
                  <a:schemeClr val="bg1"/>
                </a:solidFill>
                <a:latin typeface="Times New Roman" charset="0"/>
              </a:rPr>
              <a:t>contribution</a:t>
            </a:r>
            <a:r>
              <a:rPr lang="de-DE" sz="2800" b="1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de-DE" sz="2800" b="1" dirty="0" err="1">
                <a:solidFill>
                  <a:schemeClr val="bg1"/>
                </a:solidFill>
                <a:latin typeface="Times New Roman" charset="0"/>
              </a:rPr>
              <a:t>to</a:t>
            </a:r>
            <a:r>
              <a:rPr lang="de-DE" sz="2800" b="1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it-IT" sz="2800" b="1" dirty="0">
                <a:solidFill>
                  <a:schemeClr val="bg1"/>
                </a:solidFill>
                <a:cs typeface="ＭＳ Ｐゴシック" charset="0"/>
                <a:sym typeface="Symbol" charset="0"/>
              </a:rPr>
              <a:t>F</a:t>
            </a:r>
            <a:r>
              <a:rPr lang="it-IT" sz="2800" b="1" baseline="-25000" dirty="0">
                <a:solidFill>
                  <a:schemeClr val="bg1"/>
                </a:solidFill>
                <a:latin typeface="Symbol" charset="0"/>
                <a:cs typeface="ＭＳ Ｐゴシック" charset="0"/>
                <a:sym typeface="Symbol" charset="0"/>
              </a:rPr>
              <a:t>p0g*g</a:t>
            </a:r>
            <a:r>
              <a:rPr lang="it-IT" sz="2800" b="1" dirty="0">
                <a:solidFill>
                  <a:schemeClr val="bg1"/>
                </a:solidFill>
                <a:cs typeface="ＭＳ Ｐゴシック" charset="0"/>
                <a:sym typeface="Symbol" charset="0"/>
              </a:rPr>
              <a:t>(q</a:t>
            </a:r>
            <a:r>
              <a:rPr lang="it-IT" sz="2800" b="1" baseline="-25000" dirty="0">
                <a:solidFill>
                  <a:schemeClr val="bg1"/>
                </a:solidFill>
                <a:cs typeface="ＭＳ Ｐゴシック" charset="0"/>
                <a:sym typeface="Symbol" charset="0"/>
              </a:rPr>
              <a:t>1</a:t>
            </a:r>
            <a:r>
              <a:rPr lang="it-IT" sz="2800" b="1" baseline="30000" dirty="0">
                <a:solidFill>
                  <a:schemeClr val="bg1"/>
                </a:solidFill>
                <a:cs typeface="ＭＳ Ｐゴシック" charset="0"/>
                <a:sym typeface="Symbol" charset="0"/>
              </a:rPr>
              <a:t>2</a:t>
            </a:r>
            <a:r>
              <a:rPr lang="it-IT" sz="2800" b="1" dirty="0">
                <a:solidFill>
                  <a:schemeClr val="bg1"/>
                </a:solidFill>
                <a:cs typeface="ＭＳ Ｐゴシック" charset="0"/>
                <a:sym typeface="Symbol" charset="0"/>
              </a:rPr>
              <a:t>,0</a:t>
            </a:r>
            <a:r>
              <a:rPr lang="it-IT" sz="2800" b="1" dirty="0" smtClean="0">
                <a:solidFill>
                  <a:schemeClr val="bg1"/>
                </a:solidFill>
                <a:cs typeface="ＭＳ Ｐゴシック" charset="0"/>
                <a:sym typeface="Symbol" charset="0"/>
              </a:rPr>
              <a:t>) and </a:t>
            </a:r>
            <a:r>
              <a:rPr lang="it-IT" sz="2800" b="1" dirty="0" smtClean="0">
                <a:solidFill>
                  <a:schemeClr val="bg1"/>
                </a:solidFill>
                <a:latin typeface="Arial" charset="0"/>
                <a:sym typeface="Symbol" charset="0"/>
              </a:rPr>
              <a:t>a</a:t>
            </a:r>
            <a:r>
              <a:rPr lang="it-IT" sz="2800" b="1" baseline="-25000" dirty="0" smtClean="0">
                <a:solidFill>
                  <a:schemeClr val="bg1"/>
                </a:solidFill>
                <a:latin typeface="Symbol" charset="2"/>
                <a:cs typeface="Symbol" charset="2"/>
                <a:sym typeface="Symbol" charset="0"/>
              </a:rPr>
              <a:t>m</a:t>
            </a:r>
            <a:r>
              <a:rPr lang="it-IT" sz="2800" b="1" baseline="30000" dirty="0" smtClean="0">
                <a:solidFill>
                  <a:schemeClr val="bg1"/>
                </a:solidFill>
                <a:latin typeface="+mj-lt"/>
                <a:cs typeface="Symbol" charset="2"/>
                <a:sym typeface="Symbol" charset="0"/>
              </a:rPr>
              <a:t>LbL,</a:t>
            </a:r>
            <a:r>
              <a:rPr lang="it-IT" sz="2800" baseline="30000" dirty="0" smtClean="0">
                <a:solidFill>
                  <a:schemeClr val="bg1"/>
                </a:solidFill>
                <a:latin typeface="Symbol" charset="2"/>
                <a:cs typeface="Symbol" charset="2"/>
                <a:sym typeface="Symbol" charset="0"/>
              </a:rPr>
              <a:t>p0</a:t>
            </a:r>
            <a:r>
              <a:rPr lang="it-IT" sz="2800" dirty="0" smtClean="0">
                <a:solidFill>
                  <a:schemeClr val="bg1"/>
                </a:solidFill>
                <a:cs typeface="ＭＳ Ｐゴシック" charset="0"/>
                <a:sym typeface="Symbol" charset="0"/>
              </a:rPr>
              <a:t> </a:t>
            </a:r>
            <a:endParaRPr lang="en-GB" sz="2800" dirty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5891353" y="2481324"/>
            <a:ext cx="2581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i="0">
                <a:solidFill>
                  <a:schemeClr val="tx2"/>
                </a:solidFill>
                <a:latin typeface="Arial" charset="0"/>
              </a:rPr>
              <a:t>q</a:t>
            </a:r>
            <a:r>
              <a:rPr lang="en-US" i="0" baseline="30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en-US" i="0">
                <a:solidFill>
                  <a:schemeClr val="tx2"/>
                </a:solidFill>
                <a:latin typeface="Arial" charset="0"/>
              </a:rPr>
              <a:t>= -2EE</a:t>
            </a:r>
            <a:r>
              <a:rPr lang="ja-JP" altLang="en-US" i="0">
                <a:solidFill>
                  <a:schemeClr val="tx2"/>
                </a:solidFill>
                <a:latin typeface="Arial"/>
              </a:rPr>
              <a:t>’</a:t>
            </a:r>
            <a:r>
              <a:rPr lang="en-US" i="0">
                <a:solidFill>
                  <a:schemeClr val="tx2"/>
                </a:solidFill>
                <a:latin typeface="Arial" charset="0"/>
              </a:rPr>
              <a:t>(1-cos</a:t>
            </a:r>
            <a:r>
              <a:rPr lang="en-US" i="0">
                <a:solidFill>
                  <a:schemeClr val="tx2"/>
                </a:solidFill>
                <a:latin typeface="Symbol" charset="0"/>
              </a:rPr>
              <a:t>q</a:t>
            </a:r>
            <a:r>
              <a:rPr lang="en-US" i="0">
                <a:solidFill>
                  <a:schemeClr val="tx2"/>
                </a:solidFill>
                <a:latin typeface="Arial" charset="0"/>
              </a:rPr>
              <a:t>)</a:t>
            </a:r>
            <a:endParaRPr lang="it-IT" i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2" y="1302835"/>
            <a:ext cx="4342711" cy="28120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3733800"/>
            <a:ext cx="4877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6% for each point KLOE2 with 5 fb</a:t>
            </a:r>
            <a:r>
              <a:rPr lang="en-US" baseline="30000" dirty="0" smtClean="0"/>
              <a:t>-1</a:t>
            </a:r>
            <a:endParaRPr lang="en-US" baseline="30000" dirty="0"/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 bwMode="auto">
          <a:xfrm flipH="1">
            <a:off x="1353015" y="4195465"/>
            <a:ext cx="1466513" cy="5261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74" y="4200012"/>
            <a:ext cx="9144000" cy="10716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25500"/>
            <a:ext cx="3937000" cy="1054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81909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including KLOE-2</a:t>
            </a:r>
            <a:r>
              <a:rPr lang="it-IT" dirty="0" smtClean="0">
                <a:latin typeface="Arial" charset="0"/>
                <a:sym typeface="Symbol" charset="0"/>
              </a:rPr>
              <a:t>a </a:t>
            </a:r>
            <a:r>
              <a:rPr lang="it-IT" dirty="0" err="1" smtClean="0">
                <a:latin typeface="Arial" charset="0"/>
                <a:sym typeface="Symbol" charset="0"/>
              </a:rPr>
              <a:t>reduction</a:t>
            </a:r>
            <a:r>
              <a:rPr lang="it-IT" dirty="0" smtClean="0">
                <a:latin typeface="Arial" charset="0"/>
                <a:sym typeface="Symbol" charset="0"/>
              </a:rPr>
              <a:t> of a </a:t>
            </a:r>
            <a:r>
              <a:rPr lang="it-IT" dirty="0" err="1" smtClean="0">
                <a:latin typeface="Arial" charset="0"/>
                <a:sym typeface="Symbol" charset="0"/>
              </a:rPr>
              <a:t>factor</a:t>
            </a:r>
            <a:r>
              <a:rPr lang="it-IT" dirty="0" smtClean="0">
                <a:latin typeface="Arial" charset="0"/>
                <a:sym typeface="Symbol" charset="0"/>
              </a:rPr>
              <a:t> </a:t>
            </a:r>
            <a:r>
              <a:rPr lang="it-IT" b="1" dirty="0" smtClean="0">
                <a:solidFill>
                  <a:srgbClr val="0000FF"/>
                </a:solidFill>
                <a:latin typeface="Arial" charset="0"/>
                <a:sym typeface="Symbol" charset="0"/>
              </a:rPr>
              <a:t>2</a:t>
            </a:r>
            <a:r>
              <a:rPr lang="it-IT" dirty="0" smtClean="0">
                <a:latin typeface="Arial" charset="0"/>
                <a:sym typeface="Symbol" charset="0"/>
              </a:rPr>
              <a:t> in the </a:t>
            </a:r>
            <a:r>
              <a:rPr lang="it-IT" dirty="0" err="1" smtClean="0">
                <a:latin typeface="Arial" charset="0"/>
                <a:sym typeface="Symbol" charset="0"/>
              </a:rPr>
              <a:t>error</a:t>
            </a:r>
            <a:r>
              <a:rPr lang="it-IT" dirty="0" smtClean="0">
                <a:latin typeface="Arial" charset="0"/>
                <a:sym typeface="Symbol" charset="0"/>
              </a:rPr>
              <a:t> of </a:t>
            </a:r>
            <a:r>
              <a:rPr lang="it-IT" b="1" dirty="0" smtClean="0">
                <a:solidFill>
                  <a:srgbClr val="FF0000"/>
                </a:solidFill>
                <a:latin typeface="Arial" charset="0"/>
                <a:sym typeface="Symbol" charset="0"/>
              </a:rPr>
              <a:t>a</a:t>
            </a:r>
            <a:r>
              <a:rPr lang="it-IT" b="1" baseline="-25000" dirty="0" smtClean="0">
                <a:solidFill>
                  <a:srgbClr val="FF0000"/>
                </a:solidFill>
                <a:latin typeface="Symbol" charset="2"/>
                <a:cs typeface="Symbol" charset="2"/>
                <a:sym typeface="Symbol" charset="0"/>
              </a:rPr>
              <a:t>m</a:t>
            </a:r>
            <a:r>
              <a:rPr lang="it-IT" b="1" baseline="30000" dirty="0" smtClean="0">
                <a:solidFill>
                  <a:srgbClr val="FF0000"/>
                </a:solidFill>
                <a:latin typeface="Symbol" charset="2"/>
                <a:cs typeface="Symbol" charset="2"/>
                <a:sym typeface="Symbol" charset="0"/>
              </a:rPr>
              <a:t>p0 </a:t>
            </a:r>
            <a:r>
              <a:rPr lang="it-IT" dirty="0" smtClean="0">
                <a:latin typeface="Symbol" charset="2"/>
                <a:cs typeface="Symbol" charset="2"/>
                <a:sym typeface="Symbol" charset="0"/>
              </a:rPr>
              <a:t>!</a:t>
            </a:r>
            <a:endParaRPr lang="en-US" baseline="30000" dirty="0">
              <a:latin typeface="Symbol" charset="2"/>
              <a:cs typeface="Symbol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1285" y="5533940"/>
            <a:ext cx="541271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addition the measurement of </a:t>
            </a:r>
            <a:r>
              <a:rPr lang="it-IT" dirty="0">
                <a:latin typeface="Symbol" charset="0"/>
                <a:sym typeface="Symbol" charset="0"/>
              </a:rPr>
              <a:t></a:t>
            </a:r>
            <a:r>
              <a:rPr lang="it-IT" baseline="30000" dirty="0">
                <a:latin typeface="Symbol" charset="0"/>
                <a:sym typeface="Symbol" charset="0"/>
              </a:rPr>
              <a:t></a:t>
            </a:r>
            <a:r>
              <a:rPr lang="it-IT" dirty="0">
                <a:latin typeface="Symbol" charset="0"/>
                <a:sym typeface="Symbol" charset="0"/>
              </a:rPr>
              <a:t></a:t>
            </a:r>
            <a:r>
              <a:rPr lang="it-IT" dirty="0" smtClean="0">
                <a:latin typeface="Symbol" charset="0"/>
                <a:sym typeface="Symbol" charset="0"/>
              </a:rPr>
              <a:t> </a:t>
            </a:r>
            <a:r>
              <a:rPr lang="it-IT" dirty="0" err="1" smtClean="0">
                <a:latin typeface="+mj-lt"/>
                <a:sym typeface="Symbol" charset="0"/>
              </a:rPr>
              <a:t>will</a:t>
            </a:r>
            <a:r>
              <a:rPr lang="it-IT" dirty="0" smtClean="0">
                <a:latin typeface="+mj-lt"/>
                <a:sym typeface="Symbol" charset="0"/>
              </a:rPr>
              <a:t> </a:t>
            </a:r>
            <a:r>
              <a:rPr lang="it-IT" dirty="0" err="1" smtClean="0">
                <a:latin typeface="+mj-lt"/>
                <a:sym typeface="Symbol" charset="0"/>
              </a:rPr>
              <a:t>constrain</a:t>
            </a:r>
            <a:r>
              <a:rPr lang="it-IT" dirty="0" smtClean="0">
                <a:latin typeface="+mj-lt"/>
                <a:sym typeface="Symbol" charset="0"/>
              </a:rPr>
              <a:t> F</a:t>
            </a:r>
            <a:r>
              <a:rPr lang="it-IT" baseline="-25000" dirty="0" smtClean="0">
                <a:latin typeface="Symbol" charset="2"/>
                <a:cs typeface="Symbol" charset="2"/>
                <a:sym typeface="Symbol" charset="0"/>
              </a:rPr>
              <a:t>p0</a:t>
            </a:r>
            <a:r>
              <a:rPr lang="it-IT" dirty="0" smtClean="0">
                <a:latin typeface="+mj-lt"/>
                <a:sym typeface="Symbol" charset="0"/>
              </a:rPr>
              <a:t>(q</a:t>
            </a:r>
            <a:r>
              <a:rPr lang="it-IT" baseline="30000" dirty="0" smtClean="0">
                <a:latin typeface="+mj-lt"/>
                <a:sym typeface="Symbol" charset="0"/>
              </a:rPr>
              <a:t>2</a:t>
            </a:r>
            <a:r>
              <a:rPr lang="it-IT" dirty="0" smtClean="0">
                <a:latin typeface="+mj-lt"/>
                <a:sym typeface="Symbol" charset="0"/>
              </a:rPr>
              <a:t>=0) (</a:t>
            </a:r>
            <a:r>
              <a:rPr lang="it-IT" dirty="0" err="1" smtClean="0">
                <a:latin typeface="+mj-lt"/>
                <a:sym typeface="Symbol" charset="0"/>
              </a:rPr>
              <a:t>which</a:t>
            </a:r>
            <a:r>
              <a:rPr lang="it-IT" dirty="0" smtClean="0">
                <a:latin typeface="+mj-lt"/>
                <a:sym typeface="Symbol" charset="0"/>
              </a:rPr>
              <a:t> </a:t>
            </a:r>
            <a:r>
              <a:rPr lang="it-IT" dirty="0" err="1" smtClean="0">
                <a:latin typeface="+mj-lt"/>
                <a:sym typeface="Symbol" charset="0"/>
              </a:rPr>
              <a:t>is</a:t>
            </a:r>
            <a:r>
              <a:rPr lang="it-IT" dirty="0" smtClean="0">
                <a:latin typeface="+mj-lt"/>
                <a:sym typeface="Symbol" charset="0"/>
              </a:rPr>
              <a:t> </a:t>
            </a:r>
            <a:r>
              <a:rPr lang="it-IT" dirty="0" err="1" smtClean="0">
                <a:latin typeface="+mj-lt"/>
                <a:sym typeface="Symbol" charset="0"/>
              </a:rPr>
              <a:t>now</a:t>
            </a:r>
            <a:r>
              <a:rPr lang="it-IT" dirty="0" smtClean="0">
                <a:latin typeface="+mj-lt"/>
                <a:sym typeface="Symbol" charset="0"/>
              </a:rPr>
              <a:t> </a:t>
            </a:r>
            <a:r>
              <a:rPr lang="it-IT" dirty="0" err="1" smtClean="0">
                <a:latin typeface="+mj-lt"/>
                <a:sym typeface="Symbol" charset="0"/>
              </a:rPr>
              <a:t>obtained</a:t>
            </a:r>
            <a:r>
              <a:rPr lang="en-US" dirty="0" smtClean="0"/>
              <a:t> by WZW model 1/4</a:t>
            </a:r>
            <a:r>
              <a:rPr lang="en-US" dirty="0" smtClean="0">
                <a:latin typeface="Symbol" charset="2"/>
                <a:cs typeface="Symbol" charset="2"/>
              </a:rPr>
              <a:t>p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 w/o error)</a:t>
            </a:r>
            <a:endParaRPr lang="en-US" dirty="0"/>
          </a:p>
        </p:txBody>
      </p:sp>
      <p:sp>
        <p:nvSpPr>
          <p:cNvPr id="3" name="Left Bracket 2"/>
          <p:cNvSpPr/>
          <p:nvPr/>
        </p:nvSpPr>
        <p:spPr bwMode="auto">
          <a:xfrm>
            <a:off x="548718" y="4515814"/>
            <a:ext cx="62711" cy="235198"/>
          </a:xfrm>
          <a:prstGeom prst="leftBracke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5" name="Right Bracket 4"/>
          <p:cNvSpPr/>
          <p:nvPr/>
        </p:nvSpPr>
        <p:spPr bwMode="auto">
          <a:xfrm>
            <a:off x="8857883" y="4500134"/>
            <a:ext cx="94066" cy="282238"/>
          </a:xfrm>
          <a:prstGeom prst="rightBracke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3733800"/>
            <a:ext cx="2878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the talk of </a:t>
            </a:r>
            <a:r>
              <a:rPr lang="en-US" dirty="0" err="1" smtClean="0"/>
              <a:t>Ivashin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15368" r="15035" b="76355"/>
          <a:stretch/>
        </p:blipFill>
        <p:spPr>
          <a:xfrm>
            <a:off x="4247436" y="1295400"/>
            <a:ext cx="4896564" cy="990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48200" y="2023646"/>
            <a:ext cx="4482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(D. </a:t>
            </a:r>
            <a:r>
              <a:rPr lang="en-US" sz="1600" dirty="0" err="1" smtClean="0"/>
              <a:t>Babusci</a:t>
            </a:r>
            <a:r>
              <a:rPr lang="en-US" sz="1600" dirty="0" smtClean="0"/>
              <a:t> et al. to be submitted to journal)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7659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EDFF20BA-5086-A844-B389-540D3AF0217D}" type="slidenum">
              <a:rPr lang="en-US"/>
              <a:pPr>
                <a:defRPr/>
              </a:pPr>
              <a:t>55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/>
              <a:t>Muon g-2 is a powerful discriminator between models;</a:t>
            </a:r>
            <a:br>
              <a:rPr lang="en-US" sz="2400" smtClean="0"/>
            </a:br>
            <a:r>
              <a:rPr lang="en-US" sz="2400" smtClean="0"/>
              <a:t>chiral-changing, flavor and </a:t>
            </a:r>
            <a:r>
              <a:rPr lang="en-US" sz="2400" smtClean="0">
                <a:latin typeface="cmmi8" charset="0"/>
              </a:rPr>
              <a:t>CP</a:t>
            </a:r>
            <a:r>
              <a:rPr lang="en-US" sz="2400" smtClean="0"/>
              <a:t> conserving interaction.</a:t>
            </a:r>
          </a:p>
        </p:txBody>
      </p:sp>
      <p:pic>
        <p:nvPicPr>
          <p:cNvPr id="70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" t="2003" b="1836"/>
          <a:stretch>
            <a:fillRect/>
          </a:stretch>
        </p:blipFill>
        <p:spPr bwMode="auto">
          <a:xfrm>
            <a:off x="74613" y="838200"/>
            <a:ext cx="7088187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02468" name="Rectangle 4"/>
          <p:cNvSpPr>
            <a:spLocks noChangeArrowheads="1"/>
          </p:cNvSpPr>
          <p:nvPr/>
        </p:nvSpPr>
        <p:spPr bwMode="auto">
          <a:xfrm>
            <a:off x="381000" y="5181600"/>
            <a:ext cx="24384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02469" name="Text Box 5"/>
          <p:cNvSpPr txBox="1">
            <a:spLocks noChangeArrowheads="1"/>
          </p:cNvSpPr>
          <p:nvPr/>
        </p:nvSpPr>
        <p:spPr bwMode="auto">
          <a:xfrm>
            <a:off x="76200" y="5165725"/>
            <a:ext cx="3352800" cy="7016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Snowmass points and slopes (SUSY)</a:t>
            </a:r>
          </a:p>
        </p:txBody>
      </p:sp>
      <p:sp>
        <p:nvSpPr>
          <p:cNvPr id="702471" name="Text Box 7"/>
          <p:cNvSpPr txBox="1">
            <a:spLocks noChangeArrowheads="1"/>
          </p:cNvSpPr>
          <p:nvPr/>
        </p:nvSpPr>
        <p:spPr bwMode="auto">
          <a:xfrm>
            <a:off x="152400" y="5867400"/>
            <a:ext cx="350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from D. Stöckinger</a:t>
            </a:r>
          </a:p>
        </p:txBody>
      </p:sp>
      <p:grpSp>
        <p:nvGrpSpPr>
          <p:cNvPr id="67592" name="Group 8"/>
          <p:cNvGrpSpPr>
            <a:grpSpLocks/>
          </p:cNvGrpSpPr>
          <p:nvPr/>
        </p:nvGrpSpPr>
        <p:grpSpPr bwMode="auto">
          <a:xfrm>
            <a:off x="6172200" y="1295400"/>
            <a:ext cx="2895600" cy="3505200"/>
            <a:chOff x="3149" y="144"/>
            <a:chExt cx="2563" cy="2592"/>
          </a:xfrm>
        </p:grpSpPr>
        <p:grpSp>
          <p:nvGrpSpPr>
            <p:cNvPr id="67597" name="Group 9"/>
            <p:cNvGrpSpPr>
              <a:grpSpLocks/>
            </p:cNvGrpSpPr>
            <p:nvPr/>
          </p:nvGrpSpPr>
          <p:grpSpPr bwMode="auto">
            <a:xfrm>
              <a:off x="3149" y="144"/>
              <a:ext cx="2563" cy="2592"/>
              <a:chOff x="1349" y="1214"/>
              <a:chExt cx="2803" cy="2725"/>
            </a:xfrm>
          </p:grpSpPr>
          <p:pic>
            <p:nvPicPr>
              <p:cNvPr id="67599" name="Picture 10" descr="FuturePerspectivesPlotsUpdategm2Finale_LHCparabolaUpdateOct0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9696" r="59660"/>
              <a:stretch>
                <a:fillRect/>
              </a:stretch>
            </p:blipFill>
            <p:spPr bwMode="auto">
              <a:xfrm>
                <a:off x="1349" y="1214"/>
                <a:ext cx="2803" cy="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7600" name="Group 11"/>
              <p:cNvGrpSpPr>
                <a:grpSpLocks/>
              </p:cNvGrpSpPr>
              <p:nvPr/>
            </p:nvGrpSpPr>
            <p:grpSpPr bwMode="auto">
              <a:xfrm>
                <a:off x="1440" y="3150"/>
                <a:ext cx="2577" cy="497"/>
                <a:chOff x="1440" y="3150"/>
                <a:chExt cx="2577" cy="497"/>
              </a:xfrm>
            </p:grpSpPr>
            <p:sp>
              <p:nvSpPr>
                <p:cNvPr id="702476" name="Line 12"/>
                <p:cNvSpPr>
                  <a:spLocks noChangeShapeType="1"/>
                </p:cNvSpPr>
                <p:nvPr/>
              </p:nvSpPr>
              <p:spPr bwMode="auto">
                <a:xfrm>
                  <a:off x="1727" y="3216"/>
                  <a:ext cx="2290" cy="0"/>
                </a:xfrm>
                <a:prstGeom prst="line">
                  <a:avLst/>
                </a:prstGeom>
                <a:noFill/>
                <a:ln w="12700">
                  <a:solidFill>
                    <a:srgbClr val="DD08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02477" name="Line 13"/>
                <p:cNvSpPr>
                  <a:spLocks noChangeShapeType="1"/>
                </p:cNvSpPr>
                <p:nvPr/>
              </p:nvSpPr>
              <p:spPr bwMode="auto">
                <a:xfrm>
                  <a:off x="1726" y="3503"/>
                  <a:ext cx="2259" cy="0"/>
                </a:xfrm>
                <a:prstGeom prst="line">
                  <a:avLst/>
                </a:prstGeom>
                <a:noFill/>
                <a:ln w="12700">
                  <a:solidFill>
                    <a:srgbClr val="DD08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0247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40" y="3150"/>
                  <a:ext cx="191" cy="4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>
                    <a:spcBef>
                      <a:spcPct val="0"/>
                    </a:spcBef>
                    <a:defRPr/>
                  </a:pPr>
                  <a:r>
                    <a:rPr lang="en-US" sz="1400">
                      <a:solidFill>
                        <a:srgbClr val="DD0806"/>
                      </a:solidFill>
                      <a:cs typeface="Arial" charset="0"/>
                    </a:rPr>
                    <a:t>2s</a:t>
                  </a:r>
                </a:p>
                <a:p>
                  <a:pPr eaLnBrk="0" hangingPunct="0">
                    <a:spcBef>
                      <a:spcPct val="0"/>
                    </a:spcBef>
                    <a:defRPr/>
                  </a:pPr>
                  <a:endParaRPr lang="en-US" sz="1400">
                    <a:solidFill>
                      <a:srgbClr val="DD0806"/>
                    </a:solidFill>
                    <a:cs typeface="Arial" charset="0"/>
                  </a:endParaRPr>
                </a:p>
                <a:p>
                  <a:pPr eaLnBrk="0" hangingPunct="0">
                    <a:spcBef>
                      <a:spcPct val="0"/>
                    </a:spcBef>
                    <a:defRPr/>
                  </a:pPr>
                  <a:r>
                    <a:rPr lang="en-US" sz="1400">
                      <a:solidFill>
                        <a:srgbClr val="DD0806"/>
                      </a:solidFill>
                      <a:cs typeface="Arial" charset="0"/>
                    </a:rPr>
                    <a:t>1s</a:t>
                  </a:r>
                </a:p>
              </p:txBody>
            </p:sp>
          </p:grpSp>
        </p:grpSp>
        <p:sp>
          <p:nvSpPr>
            <p:cNvPr id="702479" name="Text Box 15"/>
            <p:cNvSpPr txBox="1">
              <a:spLocks noChangeArrowheads="1"/>
            </p:cNvSpPr>
            <p:nvPr/>
          </p:nvSpPr>
          <p:spPr bwMode="auto">
            <a:xfrm>
              <a:off x="4081" y="835"/>
              <a:ext cx="527" cy="15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400">
                  <a:cs typeface="Arial" charset="0"/>
                </a:rPr>
                <a:t>Sfitter</a:t>
              </a:r>
            </a:p>
          </p:txBody>
        </p:sp>
      </p:grpSp>
      <p:sp>
        <p:nvSpPr>
          <p:cNvPr id="702480" name="Text Box 16"/>
          <p:cNvSpPr txBox="1">
            <a:spLocks noChangeArrowheads="1"/>
          </p:cNvSpPr>
          <p:nvPr/>
        </p:nvSpPr>
        <p:spPr bwMode="auto">
          <a:xfrm>
            <a:off x="7162800" y="4800600"/>
            <a:ext cx="1828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SPS1a; </a:t>
            </a:r>
            <a:r>
              <a:rPr lang="en-US">
                <a:solidFill>
                  <a:schemeClr val="hlink"/>
                </a:solidFill>
                <a:cs typeface="Arial" charset="0"/>
              </a:rPr>
              <a:t>LHC 100 fb-1 at   14 TeV</a:t>
            </a: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02481" name="Text Box 17"/>
          <p:cNvSpPr txBox="1">
            <a:spLocks noChangeArrowheads="1"/>
          </p:cNvSpPr>
          <p:nvPr/>
        </p:nvSpPr>
        <p:spPr bwMode="auto">
          <a:xfrm>
            <a:off x="6705600" y="9144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445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tan </a:t>
            </a:r>
            <a:r>
              <a:rPr lang="en-US" i="1">
                <a:cs typeface="Arial" charset="0"/>
              </a:rPr>
              <a:t>b</a:t>
            </a:r>
            <a:r>
              <a:rPr lang="en-US">
                <a:cs typeface="Arial" charset="0"/>
              </a:rPr>
              <a:t> sensitivity</a:t>
            </a:r>
          </a:p>
        </p:txBody>
      </p:sp>
      <p:sp>
        <p:nvSpPr>
          <p:cNvPr id="702482" name="Text Box 18"/>
          <p:cNvSpPr txBox="1">
            <a:spLocks noChangeArrowheads="1"/>
          </p:cNvSpPr>
          <p:nvPr/>
        </p:nvSpPr>
        <p:spPr bwMode="auto">
          <a:xfrm>
            <a:off x="762000" y="4510088"/>
            <a:ext cx="3886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e.g. Super Symmetry</a:t>
            </a:r>
          </a:p>
        </p:txBody>
      </p:sp>
      <p:sp>
        <p:nvSpPr>
          <p:cNvPr id="67596" name="TextBox 1"/>
          <p:cNvSpPr txBox="1">
            <a:spLocks noChangeArrowheads="1"/>
          </p:cNvSpPr>
          <p:nvPr/>
        </p:nvSpPr>
        <p:spPr bwMode="auto">
          <a:xfrm>
            <a:off x="2057400" y="1905000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Future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E4ADF68-2EC2-6B4B-BE15-EBABA301BB9E}" type="slidenum">
              <a:rPr lang="en-US"/>
              <a:pPr>
                <a:defRPr/>
              </a:pPr>
              <a:t>56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2296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7BAA2C3F-52B2-9D4D-A0D6-261994EF5B6D}" type="slidenum">
              <a:rPr lang="en-US"/>
              <a:pPr>
                <a:defRPr/>
              </a:pPr>
              <a:t>57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75779" name="Footer Placeholder 4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sz="1400" b="0">
                <a:solidFill>
                  <a:schemeClr val="tx1"/>
                </a:solidFill>
              </a:rPr>
              <a:t>January 2009</a:t>
            </a:r>
          </a:p>
        </p:txBody>
      </p:sp>
      <p:sp>
        <p:nvSpPr>
          <p:cNvPr id="8192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Yoke fully assembled</a:t>
            </a:r>
          </a:p>
        </p:txBody>
      </p:sp>
      <p:pic>
        <p:nvPicPr>
          <p:cNvPr id="819204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" b="4819"/>
          <a:stretch>
            <a:fillRect/>
          </a:stretch>
        </p:blipFill>
        <p:spPr>
          <a:xfrm>
            <a:off x="612775" y="609600"/>
            <a:ext cx="8074025" cy="6019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90600" y="6553200"/>
            <a:ext cx="7162800" cy="304800"/>
          </a:xfrm>
        </p:spPr>
        <p:txBody>
          <a:bodyPr/>
          <a:lstStyle/>
          <a:p>
            <a:pPr>
              <a:defRPr/>
            </a:pPr>
            <a:r>
              <a:rPr lang="en-US"/>
              <a:t>B. Lee Roberts for the New Muon (g-2) Collaboration – DPF 10 August  2011</a:t>
            </a:r>
            <a:endParaRPr lang="en-US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8E5CDDB-9BA0-2F4F-BD77-3A6792953BE0}" type="slidenum">
              <a:rPr lang="en-US"/>
              <a:pPr>
                <a:defRPr/>
              </a:pPr>
              <a:t>58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- p. </a:t>
            </a:r>
            <a:fld id="{6869BD0B-72D5-D44F-83A3-6D2D4B3D19F7}" type="slidenum">
              <a:rPr lang="en-US"/>
              <a:pPr>
                <a:defRPr/>
              </a:pPr>
              <a:t>59</a:t>
            </a:fld>
            <a:r>
              <a:rPr lang="en-US" dirty="0" smtClean="0"/>
              <a:t>/</a:t>
            </a:r>
            <a:r>
              <a:rPr lang="en-US" dirty="0"/>
              <a:t>29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088"/>
            <a:ext cx="2971800" cy="1839912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E821 achieved 0.54 ppm;  </a:t>
            </a:r>
            <a:r>
              <a:rPr lang="en-US" sz="2400" i="1" smtClean="0"/>
              <a:t>e</a:t>
            </a:r>
            <a:r>
              <a:rPr lang="en-US" sz="2400" i="1" baseline="30000" smtClean="0"/>
              <a:t>+</a:t>
            </a:r>
            <a:r>
              <a:rPr lang="en-US" sz="2400" i="1" smtClean="0"/>
              <a:t>e</a:t>
            </a:r>
            <a:r>
              <a:rPr lang="en-US" sz="2400" i="1" baseline="30000" smtClean="0"/>
              <a:t>-</a:t>
            </a:r>
            <a:r>
              <a:rPr lang="en-US" sz="2400" smtClean="0"/>
              <a:t> based theory 0.49 ppm Hint is 3.2 – 3.6 </a:t>
            </a:r>
            <a:r>
              <a:rPr lang="en-US" sz="2400" i="1" smtClean="0">
                <a:latin typeface="Symbol" charset="0"/>
              </a:rPr>
              <a:t>s</a:t>
            </a:r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5181600"/>
            <a:ext cx="6261100" cy="61228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92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6566" name="Picture 4" descr="ans01rc_final_notau-MdRR07-pp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" r="3999" b="1508"/>
          <a:stretch>
            <a:fillRect/>
          </a:stretch>
        </p:blipFill>
        <p:spPr bwMode="auto">
          <a:xfrm>
            <a:off x="3581400" y="76200"/>
            <a:ext cx="5410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161925" y="152400"/>
            <a:ext cx="8921750" cy="5040313"/>
            <a:chOff x="-1105545" y="2448142"/>
            <a:chExt cx="8922381" cy="5039981"/>
          </a:xfrm>
        </p:grpSpPr>
        <p:pic>
          <p:nvPicPr>
            <p:cNvPr id="6" name="Picture 5" descr="txp_fig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105545" y="6996482"/>
              <a:ext cx="8922381" cy="4916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99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699991" rotWithShape="0">
                      <a:scrgbClr r="0" g="0" b="0">
                        <a:alpha val="74998"/>
                      </a:scrgbClr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99400" name="Rectangle 8"/>
            <p:cNvSpPr>
              <a:spLocks noChangeArrowheads="1"/>
            </p:cNvSpPr>
            <p:nvPr/>
          </p:nvSpPr>
          <p:spPr bwMode="auto">
            <a:xfrm>
              <a:off x="5486221" y="2448142"/>
              <a:ext cx="230204" cy="14381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99401" name="Text Box 9"/>
            <p:cNvSpPr txBox="1">
              <a:spLocks noChangeArrowheads="1"/>
            </p:cNvSpPr>
            <p:nvPr/>
          </p:nvSpPr>
          <p:spPr bwMode="auto">
            <a:xfrm rot="16200000">
              <a:off x="3570865" y="5258599"/>
              <a:ext cx="1417544" cy="39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 err="1">
                  <a:solidFill>
                    <a:srgbClr val="FFF413"/>
                  </a:solidFill>
                  <a:latin typeface="cmmi8" charset="0"/>
                  <a:cs typeface="Arial" charset="0"/>
                </a:rPr>
                <a:t>e</a:t>
              </a:r>
              <a:r>
                <a:rPr lang="en-US" i="1" baseline="30000" dirty="0" err="1">
                  <a:solidFill>
                    <a:srgbClr val="FFF413"/>
                  </a:solidFill>
                  <a:cs typeface="Arial" charset="0"/>
                </a:rPr>
                <a:t>+</a:t>
              </a:r>
              <a:r>
                <a:rPr lang="en-US" dirty="0" err="1">
                  <a:solidFill>
                    <a:srgbClr val="FFF413"/>
                  </a:solidFill>
                  <a:latin typeface="cmmi8" charset="0"/>
                  <a:cs typeface="Arial" charset="0"/>
                </a:rPr>
                <a:t>e</a:t>
              </a:r>
              <a:r>
                <a:rPr lang="en-US" i="1" baseline="30000" dirty="0">
                  <a:solidFill>
                    <a:srgbClr val="FFF413"/>
                  </a:solidFill>
                  <a:cs typeface="Arial" charset="0"/>
                </a:rPr>
                <a:t>-</a:t>
              </a:r>
              <a:r>
                <a:rPr lang="en-US" sz="1400" dirty="0">
                  <a:solidFill>
                    <a:srgbClr val="FFF413"/>
                  </a:solidFill>
                  <a:cs typeface="Arial" charset="0"/>
                </a:rPr>
                <a:t> theory</a:t>
              </a:r>
            </a:p>
          </p:txBody>
        </p:sp>
      </p:grpSp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4114800"/>
            <a:ext cx="6554675" cy="5098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699992" rotWithShape="0">
                    <a:scrgbClr r="0" g="0" b="0">
                      <a:alpha val="74998"/>
                    </a:sc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 bwMode="auto">
          <a:xfrm>
            <a:off x="304800" y="2570163"/>
            <a:ext cx="25908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 b="0" dirty="0">
                <a:cs typeface="Arial" charset="0"/>
              </a:rPr>
              <a:t>Theory: </a:t>
            </a:r>
            <a:r>
              <a:rPr lang="en-US" sz="1800" b="0" dirty="0" err="1">
                <a:cs typeface="Arial" charset="0"/>
              </a:rPr>
              <a:t>Davier</a:t>
            </a:r>
            <a:r>
              <a:rPr lang="en-US" sz="1800" b="0" dirty="0">
                <a:cs typeface="Arial" charset="0"/>
              </a:rPr>
              <a:t>, et al., Eur. Phys. J.  C (2011) 71: 1515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90600" y="6553200"/>
            <a:ext cx="716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000" b="0">
                <a:cs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G. Venanzoni for the New </a:t>
            </a:r>
            <a:r>
              <a:rPr lang="en-US" dirty="0" err="1" smtClean="0"/>
              <a:t>Muon</a:t>
            </a:r>
            <a:r>
              <a:rPr lang="en-US" dirty="0" smtClean="0"/>
              <a:t> (g-2) Collaboration – PHIPSI11, September 2011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5867400"/>
            <a:ext cx="3441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~3.5 “standard deviations”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6019800"/>
            <a:ext cx="2749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Hint of new physics?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B. Lee Roberts,  University of Sussex – 8 July  2011</a:t>
            </a:r>
            <a:endParaRPr lang="en-US" sz="1400"/>
          </a:p>
        </p:txBody>
      </p:sp>
      <p:sp>
        <p:nvSpPr>
          <p:cNvPr id="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55ADB579-CF96-D049-B68C-E95C451F456C}" type="slidenum">
              <a:rPr lang="en-US"/>
              <a:pPr>
                <a:defRPr/>
              </a:pPr>
              <a:t>60</a:t>
            </a:fld>
            <a:r>
              <a:rPr lang="en-US"/>
              <a:t>/57</a:t>
            </a:r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088"/>
            <a:ext cx="8229600" cy="5365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Systematic errors on </a:t>
            </a:r>
            <a:r>
              <a:rPr lang="el-GR" i="1" dirty="0" smtClean="0"/>
              <a:t>ω</a:t>
            </a:r>
            <a:r>
              <a:rPr lang="en-US" i="1" baseline="-25000" dirty="0" smtClean="0">
                <a:latin typeface="cmmi8" charset="0"/>
              </a:rPr>
              <a:t>a</a:t>
            </a:r>
            <a:r>
              <a:rPr lang="en-US" i="1" baseline="-25000" dirty="0" smtClean="0"/>
              <a:t>  </a:t>
            </a:r>
            <a:r>
              <a:rPr lang="en-US" dirty="0" smtClean="0"/>
              <a:t>(ppm)</a:t>
            </a:r>
            <a:endParaRPr lang="el-GR" dirty="0" smtClean="0"/>
          </a:p>
        </p:txBody>
      </p:sp>
      <p:graphicFrame>
        <p:nvGraphicFramePr>
          <p:cNvPr id="734431" name="Group 223"/>
          <p:cNvGraphicFramePr>
            <a:graphicFrameLocks noGrp="1"/>
          </p:cNvGraphicFramePr>
          <p:nvPr>
            <p:ph idx="1"/>
          </p:nvPr>
        </p:nvGraphicFramePr>
        <p:xfrm>
          <a:off x="304800" y="1066800"/>
          <a:ext cx="8077200" cy="4657722"/>
        </p:xfrm>
        <a:graphic>
          <a:graphicData uri="http://schemas.openxmlformats.org/drawingml/2006/table">
            <a:tbl>
              <a:tblPr/>
              <a:tblGrid>
                <a:gridCol w="3290888"/>
                <a:gridCol w="1271587"/>
                <a:gridCol w="1195388"/>
                <a:gridCol w="1100137"/>
                <a:gridCol w="1219200"/>
              </a:tblGrid>
              <a:tr h="457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systematic</a:t>
                      </a:r>
                      <a:endParaRPr kumimoji="0" lang="el-GR" sz="2400" b="0" i="0" u="none" strike="noStrike" cap="none" normalizeH="0" baseline="-2500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1999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2000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2001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Future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Pile-up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0.08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AGS Background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0.015*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Lost Muons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0.09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Timing Shifts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0.10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E-Field, Pitch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0.08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Fitting/Binning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0.06*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CBO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0.05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Beam Debunching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0.04*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Gain Change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0.13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0.02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0.31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0.21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~0.07</a:t>
                      </a:r>
                    </a:p>
                  </a:txBody>
                  <a:tcPr marT="45726" marB="45726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4285" name="Text Box 77"/>
          <p:cNvSpPr txBox="1">
            <a:spLocks noChangeArrowheads="1"/>
          </p:cNvSpPr>
          <p:nvPr/>
        </p:nvSpPr>
        <p:spPr bwMode="auto">
          <a:xfrm>
            <a:off x="7467600" y="5943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sz="1800">
                <a:cs typeface="Arial" charset="0"/>
              </a:rPr>
              <a:t>Σ</a:t>
            </a:r>
            <a:r>
              <a:rPr lang="en-US" sz="1800">
                <a:cs typeface="Arial" charset="0"/>
              </a:rPr>
              <a:t>* = 0.11</a:t>
            </a:r>
            <a:endParaRPr lang="el-GR" sz="1800">
              <a:cs typeface="Arial" charset="0"/>
            </a:endParaRPr>
          </a:p>
        </p:txBody>
      </p:sp>
      <p:sp>
        <p:nvSpPr>
          <p:cNvPr id="734287" name="Rectangle 79"/>
          <p:cNvSpPr>
            <a:spLocks noChangeArrowheads="1"/>
          </p:cNvSpPr>
          <p:nvPr/>
        </p:nvSpPr>
        <p:spPr bwMode="auto">
          <a:xfrm>
            <a:off x="3535363" y="5334000"/>
            <a:ext cx="3581400" cy="381000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88" name="Oval 80"/>
          <p:cNvSpPr>
            <a:spLocks noChangeArrowheads="1"/>
          </p:cNvSpPr>
          <p:nvPr/>
        </p:nvSpPr>
        <p:spPr bwMode="auto">
          <a:xfrm>
            <a:off x="5943600" y="14478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89" name="Oval 81"/>
          <p:cNvSpPr>
            <a:spLocks noChangeArrowheads="1"/>
          </p:cNvSpPr>
          <p:nvPr/>
        </p:nvSpPr>
        <p:spPr bwMode="auto">
          <a:xfrm>
            <a:off x="5943600" y="48006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290" name="Oval 82"/>
          <p:cNvSpPr>
            <a:spLocks noChangeArrowheads="1"/>
          </p:cNvSpPr>
          <p:nvPr/>
        </p:nvSpPr>
        <p:spPr bwMode="auto">
          <a:xfrm>
            <a:off x="6019800" y="22860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2" name="Oval 224"/>
          <p:cNvSpPr>
            <a:spLocks noChangeArrowheads="1"/>
          </p:cNvSpPr>
          <p:nvPr/>
        </p:nvSpPr>
        <p:spPr bwMode="auto">
          <a:xfrm>
            <a:off x="7162800" y="6248400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3" name="Oval 225"/>
          <p:cNvSpPr>
            <a:spLocks noChangeArrowheads="1"/>
          </p:cNvSpPr>
          <p:nvPr/>
        </p:nvSpPr>
        <p:spPr bwMode="auto">
          <a:xfrm>
            <a:off x="304800" y="5791200"/>
            <a:ext cx="1066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34434" name="Text Box 226"/>
          <p:cNvSpPr txBox="1">
            <a:spLocks noChangeArrowheads="1"/>
          </p:cNvSpPr>
          <p:nvPr/>
        </p:nvSpPr>
        <p:spPr bwMode="auto">
          <a:xfrm>
            <a:off x="1600200" y="5807075"/>
            <a:ext cx="579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0000"/>
                </a:solidFill>
                <a:cs typeface="Arial" charset="0"/>
              </a:rPr>
              <a:t>better with Fermilab beam structure and improved detectors/electronics</a:t>
            </a:r>
          </a:p>
        </p:txBody>
      </p:sp>
    </p:spTree>
    <p:extLst>
      <p:ext uri="{BB962C8B-B14F-4D97-AF65-F5344CB8AC3E}">
        <p14:creationId xmlns:p14="http://schemas.microsoft.com/office/powerpoint/2010/main" val="2256459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990600" y="6553200"/>
            <a:ext cx="71628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B. Lee Roberts,  University of Sussex – 8 July  2011</a:t>
            </a:r>
            <a:endParaRPr lang="en-US" sz="140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p. </a:t>
            </a:r>
            <a:fld id="{2EA89A2A-2924-FF40-A25B-95EEC706BB57}" type="slidenum">
              <a:rPr lang="en-US"/>
              <a:pPr>
                <a:defRPr/>
              </a:pPr>
              <a:t>61</a:t>
            </a:fld>
            <a:r>
              <a:rPr lang="en-US"/>
              <a:t>/57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Why is the error 0.11 ppm?</a:t>
            </a:r>
          </a:p>
          <a:p>
            <a:pPr lvl="1" eaLnBrk="1" hangingPunct="1">
              <a:defRPr/>
            </a:pPr>
            <a:r>
              <a:rPr lang="en-US" dirty="0" smtClean="0"/>
              <a:t>That</a:t>
            </a:r>
            <a:r>
              <a:rPr lang="ja-JP" altLang="en-US" dirty="0" smtClean="0">
                <a:latin typeface="Arial"/>
              </a:rPr>
              <a:t>’</a:t>
            </a:r>
            <a:r>
              <a:rPr lang="en-US" dirty="0" smtClean="0"/>
              <a:t>s with </a:t>
            </a:r>
            <a:r>
              <a:rPr lang="en-US" i="1" dirty="0" smtClean="0"/>
              <a:t>existing</a:t>
            </a:r>
            <a:r>
              <a:rPr lang="en-US" dirty="0" smtClean="0"/>
              <a:t> knowledge and experience</a:t>
            </a:r>
          </a:p>
          <a:p>
            <a:pPr lvl="2" eaLnBrk="1" hangingPunct="1">
              <a:defRPr/>
            </a:pPr>
            <a:r>
              <a:rPr lang="en-US" dirty="0" smtClean="0"/>
              <a:t>with R&amp;D defined in proposal, it will get better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3" t="21945" r="10970" b="19202"/>
          <a:stretch>
            <a:fillRect/>
          </a:stretch>
        </p:blipFill>
        <p:spPr bwMode="auto">
          <a:xfrm>
            <a:off x="304800" y="2125663"/>
            <a:ext cx="8077200" cy="473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16133" name="Text Box 5"/>
          <p:cNvSpPr txBox="1">
            <a:spLocks noChangeArrowheads="1"/>
          </p:cNvSpPr>
          <p:nvPr/>
        </p:nvSpPr>
        <p:spPr bwMode="auto">
          <a:xfrm>
            <a:off x="7696200" y="2133600"/>
            <a:ext cx="9144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800">
                <a:cs typeface="Arial" charset="0"/>
              </a:rPr>
              <a:t>Next </a:t>
            </a:r>
          </a:p>
          <a:p>
            <a:pPr eaLnBrk="0" hangingPunct="0">
              <a:defRPr/>
            </a:pPr>
            <a:r>
              <a:rPr lang="en-US" sz="1800">
                <a:cs typeface="Arial" charset="0"/>
              </a:rPr>
              <a:t>(g-2)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088"/>
            <a:ext cx="8229600" cy="5365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Systematic errors on </a:t>
            </a:r>
            <a:r>
              <a:rPr lang="el-GR" i="1" dirty="0" smtClean="0"/>
              <a:t>ω</a:t>
            </a:r>
            <a:r>
              <a:rPr lang="en-US" i="1" baseline="-25000" dirty="0" smtClean="0">
                <a:latin typeface="cmmi8" charset="0"/>
              </a:rPr>
              <a:t>p</a:t>
            </a:r>
            <a:r>
              <a:rPr lang="en-US" i="1" baseline="-25000" dirty="0" smtClean="0"/>
              <a:t>  </a:t>
            </a:r>
            <a:r>
              <a:rPr lang="en-US" dirty="0" smtClean="0"/>
              <a:t>(ppm)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10927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AMSFONTS" val="True"/>
  <p:tag name="USEBOLDAMS" val="False"/>
  <p:tag name="TEX2PS" val="latex $(base).tex; dvips -D $(res) -E -o $(base).ps $(base).dvi"/>
  <p:tag name="EXTERNALEDITCOMMAND" val="notepad %"/>
  <p:tag name="GHOSTSCRIPTCOMMAND" val="gswin32c"/>
  <p:tag name="DEFAULTBITMAP" val="png256"/>
  <p:tag name="DEFAULTBLEND" val="False"/>
  <p:tag name="DEFAULTTRANSPARENT" val="True"/>
  <p:tag name="DEFAULTWORKAROUNDTRANSPARENCYBUG" val="False"/>
  <p:tag name="DEFAULTRESOLUTION" val="1200"/>
  <p:tag name="DEFAULTMAGNIFICATION" val="2"/>
  <p:tag name="DEFAULTDISPLAYSOURCE" val="\documentclass{slides}\pagestyle{empty}&#10;\usepackage{wasysym}&#10;\usepackage{color}&#10;\begin{document}&#10;\textcolor{&#10;&#10;\end{document}&#10;"/>
  <p:tag name="EMBEDFONTS" val="0"/>
  <p:tag name="DEFAULTFONTSIZE" val="10"/>
  <p:tag name="DEFAULTWORDWRAP" val="0"/>
  <p:tag name="DEFAULTWIDTH" val="500"/>
  <p:tag name="DEFAULTHEIGHT" val="3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$$ \pi^0, \eta, \eta' 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0"/>
  <p:tag name="PICTUREFILESIZE" val="62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a_{\mu,N_f=2}^{hvp} = 5.72(16) \times 10^{-8}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68"/>
  <p:tag name="PICTUREFILESIZE" val="270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{\footnotesize&#10;\begin{tabular}{lr}&#10;\hline \hline {\sc\small Contribution} &amp;&#10;{\sc\small  Result $(\times \, 10^{-11})$ units  }&#10;\\ \hline&#10;QED (leptons) &amp; $116~584~718.09\pm 0.14\pm 0.04_{\alpha}$ \\&#10;HVP(lo) &amp;&#10;$6~923 \pm&#10;42$\\&#10;HVP(ho) &amp;  $-97.9\pm 0.9$ \\&#10;HLxL &amp; $105\pm 26$ \\&#10;EW &amp; $154\pm 2_{Higgs} \pm 1_{had}$ \\&#10; \hline&#10; Total SM &amp; $116~591~802 \pm 42 \pm 26 \pm 2 \,(49_{tot})$\\&#10;  \hline\hline\&#10;\end{tabular}}&#10;\end{table}&#10;\end{document}&#10;"/>
  <p:tag name="FILENAME" val="TP_tmp"/>
  <p:tag name="FORMAT" val="png256"/>
  <p:tag name="RES" val="2400"/>
  <p:tag name="BLEND" val="0"/>
  <p:tag name="TRANSPARENT" val="1"/>
  <p:tag name="TBUG" val="0"/>
  <p:tag name="ALLOWFS" val="0"/>
  <p:tag name="ORIGWIDTH" val="209"/>
  <p:tag name="PICTUREFILESIZE" val="13645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red}{$$ \sigma_{\mbox{\rm \tiny exp}} = \pm 63 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8"/>
  <p:tag name="PICTUREFILESIZE" val="80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&#10;$\sigma_{\rm stat} = \pm 0.1\ {\rm ppm}$}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73"/>
  <p:tag name="PICTUREFILESIZE" val="1204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&#10;$\sigma_{\rm syst} = \pm 0.1\ {\rm ppm}$}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73"/>
  <p:tag name="PICTUREFILESIZE" val="1240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&#10;$\sigma= \pm 0.14\ {\rm ppm}$}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53"/>
  <p:tag name="PICTUREFILESIZE" val="1030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wasysym}&#10;\usepackage{color}&#10;\begin{document}&#10;\textcolor{red}{&#10;$\sigma_{\rm stat} = \pm 0.46\ {\rm ppm}$}&#10;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86"/>
  <p:tag name="PICTUREFILESIZE" val="138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wasysym}&#10;\usepackage{color}&#10;\begin{document}&#10;\textcolor{red}{&#10;$\sigma_{\rm syst} = \pm 0.28\ {\rm ppm}$}&#10;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86"/>
  <p:tag name="PICTUREFILESIZE" val="139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&#10;$\sigma= \pm 0.54\ {\rm ppm}$}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53"/>
  <p:tag name="PICTUREFILESIZE" val="1064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cyan}{&#10;$$\vec \omega_a \ = \   - \ {e \over m} &#10; a_{\mu} \vec B &#10;$$}&#10;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511"/>
  <p:tag name="BOXHEIGHT" val="680"/>
  <p:tag name="BOXFONT" val="10"/>
  <p:tag name="BOXWRAP" val="False"/>
  <p:tag name="WORKAROUNDTRANSPARENCYBUG" val="False"/>
  <p:tag name="ALLOWFONTSUBSTITUTION" val="False"/>
  <p:tag name="BITMAPFORMAT" val="png256"/>
  <p:tag name="ORIGWIDTH" val="156"/>
  <p:tag name="PICTUREFILESIZE" val="123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green}{$\pi^-$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"/>
  <p:tag name="PICTUREFILESIZE" val="209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magenta}{$$\rightarrow  \mu^- \bar \nu_\mu $$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4"/>
  <p:tag name="PICTUREFILESIZE" val="555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$e^{\pm}$ from $\mu^{\pm} \, \rightarrow \, e^\pm\, \nu \, \bar \nu$ are detected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40"/>
  <p:tag name="PICTUREFILESIZE" val="228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$$3.6 \times 10^9 \ e^-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23"/>
  <p:tag name="PICTUREFILESIZE" val="1007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red}{$$ \omega_a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3"/>
  <p:tag name="PICTUREFILESIZE" val="277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&#10;$f(t) \simeq  {N_0} e^{- {\lambda} t } &#10;[ 1 + {A} \cos {\omega_a} t + &#10;{\phi})] &#10;$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25"/>
  <p:tag name="PICTUREFILESIZE" val="2660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wasysym}&#10;\usepackage{color}&#10;\begin{document}&#10;\textcolor{black}{&#10;$$ a_{\mu} = { {\omega_a \over \omega_p}\over {\mu_{\mu} \over \mu_p} &#10;- {\omega_a \over \omega_p} }$$}&#10;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500"/>
  <p:tag name="BOXHEIGHT" val="388"/>
  <p:tag name="BOXFONT" val="10"/>
  <p:tag name="BOXWRAP" val="False"/>
  <p:tag name="WORKAROUNDTRANSPARENCYBUG" val="False"/>
  <p:tag name="ALLOWFONTSUBSTITUTION" val="False"/>
  <p:tag name="BITMAPFORMAT" val="png256"/>
  <p:tag name="ORIGWIDTH" val="124"/>
  <p:tag name="PICTUREFILESIZE" val="1799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\frac {\alpha}{2 \pi}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"/>
  <p:tag name="PICTUREFILESIZE" val="45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\left( \frac{\alpha}{\pi}\right)^2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8"/>
  <p:tag name="PICTUREFILESIZE" val="888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\left( \frac{\alpha}{\pi}\right)^3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8"/>
  <p:tag name="PICTUREFILESIZE" val="899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\left( \frac{\alpha}{\pi}\right)^3 \, + \, {\rm hadronic}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1"/>
  <p:tag name="PICTUREFILESIZE" val="1887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\left( \frac{\alpha}{\pi}\right)^4 \, + \, {\rm had}\, + \, {\rm weak} \, + \, ?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4"/>
  <p:tag name="PICTUREFILESIZE" val="236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&#10;\textcolor{black}{ \vec \omega_a \  = \  \omega_S - \omega_C  }  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49"/>
  <p:tag name="PICTUREFILESIZE" val="866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\textcolor{black}{ \ = \ } &#10;\textcolor{blue}{&#10; - \ {e \over m} &#10; a_{\mu} \vec B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951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&#10;\vec \omega_S= - g\frac{q \vec B }{ 2m}  &#10;- \frac{q \vec B }{ \gamma m }(1-\gamma)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44"/>
  <p:tag name="PICTUREFILESIZE" val="2837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 \vec  \omega_C = - \frac{q \vec B }{ m \gamma}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7"/>
  <p:tag name="PICTUREFILESIZE" val="1435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&#10;\textcolor{black}{ \vec \omega_a \  = \  \omega_S - \omega_C  }  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49"/>
  <p:tag name="PICTUREFILESIZE" val="866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\textcolor{black}{ \ = \ } &#10;\textcolor{blue}{&#10; - \ \frac{q}{m} &#10;\left[ a_{\mu} \vec B -&#10;\left( a_{\mu}- {1 \over \gamma^2 - 1} \right){ {\vec \beta \times \vec E }\over c }&#10;\right]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57"/>
  <p:tag name="PICTUREFILESIZE" val="374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red}{&#10;$ \gamma_{\rm magic} = 29.3$ \hfill\break&#10;$p_{\rm magic} = 3.09\ {\rm GeV/c}$&#10;}&#10;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210"/>
  <p:tag name="PICTUREFILESIZE" val="2858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&#10;$$  a_{\mu}({\rm SUSY}) &#10;\simeq ({\rm sgn} \mu) \ 130 \times 10^{-11}\ \tan \beta\ &#10;\left({100\ {\rm GeV}  \over \tilde m}\right)^2&#10;$$}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508"/>
  <p:tag name="PICTUREFILESIZE" val="5059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ack}{$$ &#10;\mu^+ \rightarrow e^+ \gamma;\ \mu^- + {\mathcal N} \rightarrow e^- + {\mathcal N} 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01"/>
  <p:tag name="PICTUREFILESIZE" val="1683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a_{\mu,N_f=2}^{hvp} = 5.72(16) \times 10^{-8}$$}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68"/>
  <p:tag name="PICTUREFILESIZE" val="270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red}{$$a_\mu^{\rm HLBL} = 105~(26) \times 10^{-11}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6"/>
  <p:tag name="PICTUREFILESIZE" val="2012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a_{\mu}^{ [{ \chi pt}]} =\left(\frac{\alpha}{\pi}&#10;\right)^3\left\{{\frac{N_c^2}{48\pi^2}&#10;\frac{m_{\mu}^2}{F_{\pi}^2}}\ln^2\left(\frac{{\mu}}{m} \right) +&#10;{\mathcal O}\left[\ln\left(\frac{{\mu}}{m}\right)+\kappa(\mu)&#10;\right]\right\}$$&#10;\end{document}&#10;"/>
  <p:tag name="FILENAME" val="TP_tmp"/>
  <p:tag name="FORMAT" val="png256"/>
  <p:tag name="RES" val="2400"/>
  <p:tag name="BLEND" val="0"/>
  <p:tag name="TRANSPARENT" val="1"/>
  <p:tag name="TBUG" val="0"/>
  <p:tag name="ALLOWFS" val="0"/>
  <p:tag name="ORIGWIDTH" val="252"/>
  <p:tag name="PICTUREFILESIZE" val="7000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red}{$$a_\mu^{\rm H6} = −97.9~(.9) \times 10^{-11}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5"/>
  <p:tag name="PICTUREFILESIZE" val="1813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\textcolor{red}{&#10;{\vec \omega} \ = \ } \textcolor{black}{&#10; - \ {e \over m} &#10;\left[ a_{\mu} \vec B -&#10;\left( a_{\mu}- {1 \over \gamma^2 - 1} \right){ {\vec \beta \times \vec E }\over c }&#10;\right]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85"/>
  <p:tag name="PICTUREFILESIZE" val="3894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 $$\textcolor{blue}{+} \ \textcolor{blue}{&#10;\frac{e}{2m}\left[ \eta  \left(  \frac{\vec E }{ c} +&#10;\vec \beta \times \vec B \right) \right]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5"/>
  <p:tag name="PICTUREFILESIZE" val="2985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$$&#10; \vec d = \eta  \left(\frac {Qe  }{ 2&#10;     mc}\right)&#10;\vec s &#10;$$}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1"/>
  <p:tag name="PICTUREFILESIZE" val="185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$ \textcolor{black} { N^{\pm}(t) \propto 1}$&#10;$\textcolor{red}{ +A_\mu \cos(\omega t + \phi) }$&#10;$\textcolor{blue}{ \mp A_{EDM} \sin (\omega t + \phi) }$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66"/>
  <p:tag name="PICTUREFILESIZE" val="3896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 \textcolor{blue}{$d_\mu &lt; 1.8 \times 10^{-19}$  (95\% CL) &#10;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75"/>
  <p:tag name="PICTUREFILESIZE" val="2179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$$\textcolor{red}{&#10;{\vec \omega} \ = \ } \textcolor{black}{&#10; - \ {e \over m} &#10;\left[ a_{\mu} \vec B -&#10;\left( a_{\mu}- {1 \over \gamma^2 - 1} \right){ {\vec \beta \times \vec E }\over c }&#10;\right]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85"/>
  <p:tag name="PICTUREFILESIZE" val="3894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 $$\textcolor{blue}{+} \ \textcolor{blue}{&#10;{e \over m}\left[ {\eta \over 2} \left( {\vec E \over c} +&#10;\vec \beta \times \vec B \right) \right] }&#10;$$&#10;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16"/>
  <p:tag name="PICTUREFILESIZE" val="292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}&#10;\begin{document}&#10;\textcolor{black}{&#10;$$d_{\mu}^{\rm NP} \simeq 3 \times 10^{-22}\left({a_{\mu}^{ \rm NP} \over&#10;3 \times 10^{-9}} \right)&#10;\tan \phi_{CP} \ \ {\rm e\cdot cm}&#10;$$&#10;where  $\phi_{CP}$ is a {\sl CP} violating phase.&#10;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453"/>
  <p:tag name="PICTUREFILESIZE" val="7845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textcolor{blue}{&#10;$$a_{\mu}^{ \rm NP} = 300(100) \times 10^{-11}$$&#10;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46"/>
  <p:tag name="PICTUREFILESIZE" val="1975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textcolor{red}{&#10;$ \Delta a_\mu ^{(\rm today)} =(287 \pm 80)\times10^{-11}&#10;$&#10;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17"/>
  <p:tag name="PICTUREFILESIZE" val="2659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blue}{&#10;$ a_\mu^{SM} = 116\,591\,802 \pm 49$\ (0.42\,ppm)&#10;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60"/>
  <p:tag name="PICTUREFILESIZE" val="2985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wasysym}&#10;\usepackage{color}&#10;\begin{document}&#10;\textcolor{red}{&#10;$ a_\mu^{E821} = 116\,592\,089(54)_{stat}(33)_{sys} (63)_{tot} \times&#10;10^{-11}$ }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490"/>
  <p:tag name="PICTUREFILESIZE" val="41989"/>
</p:tagLst>
</file>

<file path=ppt/theme/theme1.xml><?xml version="1.0" encoding="utf-8"?>
<a:theme xmlns:a="http://schemas.openxmlformats.org/drawingml/2006/main" name="Default Design">
  <a:themeElements>
    <a:clrScheme name="Default Design 13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FF0000"/>
      </a:hlink>
      <a:folHlink>
        <a:srgbClr val="3333FF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FF0000"/>
        </a:hlink>
        <a:folHlink>
          <a:srgbClr val="3333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PASCOS 98">
  <a:themeElements>
    <a:clrScheme name="5_PASCOS 98 8">
      <a:dk1>
        <a:srgbClr val="000000"/>
      </a:dk1>
      <a:lt1>
        <a:srgbClr val="FFFFFF"/>
      </a:lt1>
      <a:dk2>
        <a:srgbClr val="0000D4"/>
      </a:dk2>
      <a:lt2>
        <a:srgbClr val="000080"/>
      </a:lt2>
      <a:accent1>
        <a:srgbClr val="F20884"/>
      </a:accent1>
      <a:accent2>
        <a:srgbClr val="DD0806"/>
      </a:accent2>
      <a:accent3>
        <a:srgbClr val="FFFFFF"/>
      </a:accent3>
      <a:accent4>
        <a:srgbClr val="000000"/>
      </a:accent4>
      <a:accent5>
        <a:srgbClr val="F7AAC2"/>
      </a:accent5>
      <a:accent6>
        <a:srgbClr val="C80605"/>
      </a:accent6>
      <a:hlink>
        <a:srgbClr val="000000"/>
      </a:hlink>
      <a:folHlink>
        <a:srgbClr val="777777"/>
      </a:folHlink>
    </a:clrScheme>
    <a:fontScheme name="5_PASCOS 98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5_PASCOS 9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PASCOS 9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PASCOS 98 8">
        <a:dk1>
          <a:srgbClr val="000000"/>
        </a:dk1>
        <a:lt1>
          <a:srgbClr val="FFFFFF"/>
        </a:lt1>
        <a:dk2>
          <a:srgbClr val="0000D4"/>
        </a:dk2>
        <a:lt2>
          <a:srgbClr val="000080"/>
        </a:lt2>
        <a:accent1>
          <a:srgbClr val="F20884"/>
        </a:accent1>
        <a:accent2>
          <a:srgbClr val="DD0806"/>
        </a:accent2>
        <a:accent3>
          <a:srgbClr val="FFFFFF"/>
        </a:accent3>
        <a:accent4>
          <a:srgbClr val="000000"/>
        </a:accent4>
        <a:accent5>
          <a:srgbClr val="F7AAC2"/>
        </a:accent5>
        <a:accent6>
          <a:srgbClr val="C80605"/>
        </a:accent6>
        <a:hlink>
          <a:srgbClr val="000000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36154</TotalTime>
  <Words>4577</Words>
  <Application>Microsoft Macintosh PowerPoint</Application>
  <PresentationFormat>On-screen Show (4:3)</PresentationFormat>
  <Paragraphs>685</Paragraphs>
  <Slides>61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Default Design</vt:lpstr>
      <vt:lpstr>5_PASCOS 98</vt:lpstr>
      <vt:lpstr>Equation</vt:lpstr>
      <vt:lpstr>PowerPoint Presentation</vt:lpstr>
      <vt:lpstr>PowerPoint Presentation</vt:lpstr>
      <vt:lpstr>PowerPoint Presentation</vt:lpstr>
      <vt:lpstr>Measured Cross section for e+e- →p+ p-</vt:lpstr>
      <vt:lpstr>New KLOE result on e+e- →p+ p-  by ppg/mmg ratio (ISR)</vt:lpstr>
      <vt:lpstr>KLOE-2 to measure gg* → hadrons  to constrain HLBL</vt:lpstr>
      <vt:lpstr>What about the lattice?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arrival time spectrum of high-energy e-</vt:lpstr>
      <vt:lpstr>The magnetic field is measured and controlled using pulsed NMR and the free-induction decay.</vt:lpstr>
      <vt:lpstr>PowerPoint Presentation</vt:lpstr>
      <vt:lpstr>Polarized muons delivered and stored in the ring at the magic momentum, 3.094 GeV/c</vt:lpstr>
      <vt:lpstr>The 900-m long decay beam reduces the pion “flash” by x20 and leads to 6 – 12 times more stored muons per proton (compared to BNL)</vt:lpstr>
      <vt:lpstr>Upgrades at Fermilab</vt:lpstr>
      <vt:lpstr>Sikorsky S64F  12.5 T hook weight (Outer coil 8T)</vt:lpstr>
      <vt:lpstr>PowerPoint Presentation</vt:lpstr>
      <vt:lpstr>Thank  you for your attention!</vt:lpstr>
      <vt:lpstr>SPARES</vt:lpstr>
      <vt:lpstr>PowerPoint Presentation</vt:lpstr>
      <vt:lpstr>Spin Motion: Use Electric Field for Vertical Focusing      </vt:lpstr>
      <vt:lpstr>Muon (g-2) storage ring to be relocated to  FNAL</vt:lpstr>
      <vt:lpstr>The error budget for a new experiment represents a continuation of improvements already made during E821</vt:lpstr>
      <vt:lpstr>Summary (g-2)</vt:lpstr>
      <vt:lpstr>Goal is to be ready for data in 2016 with the magnet shimmed  </vt:lpstr>
      <vt:lpstr>PowerPoint Presentation</vt:lpstr>
      <vt:lpstr>PowerPoint Presentation</vt:lpstr>
      <vt:lpstr>PowerPoint Presentation</vt:lpstr>
      <vt:lpstr>PowerPoint Presentation</vt:lpstr>
      <vt:lpstr>aμ is sensitive to a wide range of new physics, e.g.SUSY</vt:lpstr>
      <vt:lpstr>Ring relocation to Fermilab</vt:lpstr>
      <vt:lpstr>PowerPoint Presentation</vt:lpstr>
      <vt:lpstr>PowerPoint Presentation</vt:lpstr>
      <vt:lpstr>Measured Cross section for e+e- →p+ p-</vt:lpstr>
      <vt:lpstr>What about the lattice?</vt:lpstr>
      <vt:lpstr>Other Models</vt:lpstr>
      <vt:lpstr>The error budget for a new experiment represents a continuation of improvements already made during E821</vt:lpstr>
      <vt:lpstr>Systematic errors on ωa  (ppm)</vt:lpstr>
      <vt:lpstr>The Precision Field: Systematic errors</vt:lpstr>
      <vt:lpstr>Hadronic Light-by-Light Contribution</vt:lpstr>
      <vt:lpstr>PowerPoint Presentation</vt:lpstr>
      <vt:lpstr>The p0 (Goldstone) contribution fixes sign of the contribution  From cpt and large Nc QCD </vt:lpstr>
      <vt:lpstr>EDMs in Storage Rings:  E821@ BNL</vt:lpstr>
      <vt:lpstr>Muon EDM in the BNL E821 Storage Ring</vt:lpstr>
      <vt:lpstr>How do we get rid of the (g  - 2) signal?</vt:lpstr>
      <vt:lpstr>aμ implications for the muon EDM assuming same New Physics participates  (recall that (Dtoday=255(80) X10-11 )</vt:lpstr>
      <vt:lpstr>Typical CMSSM 2D space showing g-2 effect (note: NOT an exclusion plot)</vt:lpstr>
      <vt:lpstr>Typical CMSSM 2D space showing g-2 effect (note: NOT an exclusion plot)</vt:lpstr>
      <vt:lpstr>PowerPoint Presentation</vt:lpstr>
      <vt:lpstr>PowerPoint Presentation</vt:lpstr>
      <vt:lpstr>Muon g-2 is a powerful discriminator between models; chiral-changing, flavor and CP conserving interaction.</vt:lpstr>
      <vt:lpstr>PowerPoint Presentation</vt:lpstr>
      <vt:lpstr>Yoke fully assembled</vt:lpstr>
      <vt:lpstr>PowerPoint Presentation</vt:lpstr>
      <vt:lpstr>E821 achieved 0.54 ppm;  e+e- based theory 0.49 ppm Hint is 3.2 – 3.6 s</vt:lpstr>
      <vt:lpstr>Systematic errors on ωa  (ppm)</vt:lpstr>
      <vt:lpstr>Systematic errors on ωp  (ppm)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 Roberts</dc:creator>
  <cp:lastModifiedBy>Graziano Venanzoni</cp:lastModifiedBy>
  <cp:revision>681</cp:revision>
  <cp:lastPrinted>2011-09-15T08:14:20Z</cp:lastPrinted>
  <dcterms:created xsi:type="dcterms:W3CDTF">2004-04-28T14:33:27Z</dcterms:created>
  <dcterms:modified xsi:type="dcterms:W3CDTF">2011-11-03T13:50:40Z</dcterms:modified>
</cp:coreProperties>
</file>