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93455" r:id="rId4"/>
    <p:sldMasterId id="2147493467" r:id="rId5"/>
  </p:sldMasterIdLst>
  <p:notesMasterIdLst>
    <p:notesMasterId r:id="rId25"/>
  </p:notesMasterIdLst>
  <p:handoutMasterIdLst>
    <p:handoutMasterId r:id="rId26"/>
  </p:handoutMasterIdLst>
  <p:sldIdLst>
    <p:sldId id="256" r:id="rId6"/>
    <p:sldId id="278" r:id="rId7"/>
    <p:sldId id="274" r:id="rId8"/>
    <p:sldId id="277" r:id="rId9"/>
    <p:sldId id="276" r:id="rId10"/>
    <p:sldId id="275" r:id="rId11"/>
    <p:sldId id="279" r:id="rId12"/>
    <p:sldId id="280" r:id="rId13"/>
    <p:sldId id="281" r:id="rId14"/>
    <p:sldId id="282" r:id="rId15"/>
    <p:sldId id="283" r:id="rId16"/>
    <p:sldId id="257" r:id="rId17"/>
    <p:sldId id="268" r:id="rId18"/>
    <p:sldId id="261" r:id="rId19"/>
    <p:sldId id="262" r:id="rId20"/>
    <p:sldId id="285" r:id="rId21"/>
    <p:sldId id="264" r:id="rId22"/>
    <p:sldId id="263" r:id="rId23"/>
    <p:sldId id="273" r:id="rId24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0" autoAdjust="0"/>
    <p:restoredTop sz="99630" autoAdjust="0"/>
  </p:normalViewPr>
  <p:slideViewPr>
    <p:cSldViewPr snapToGrid="0" snapToObjects="1">
      <p:cViewPr varScale="1">
        <p:scale>
          <a:sx n="83" d="100"/>
          <a:sy n="83" d="100"/>
        </p:scale>
        <p:origin x="-6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04AB6A-D37F-5D45-A8CE-CCA1379D8CE5}" type="datetimeFigureOut">
              <a:rPr lang="en-US" smtClean="0"/>
              <a:t>3/9/2015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9912D3-8B60-044D-A4B3-88D6BCE5E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6808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0578B6-CC27-1049-A27E-A5DA52687083}" type="datetimeFigureOut">
              <a:rPr lang="en-US" smtClean="0"/>
              <a:t>3/9/2015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812548-87D1-D64F-A763-0F6389FA3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55154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00" y="514350"/>
            <a:ext cx="3429000" cy="2571750"/>
          </a:xfrm>
          <a:ln/>
        </p:spPr>
      </p:sp>
      <p:sp>
        <p:nvSpPr>
          <p:cNvPr id="2631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latin typeface="Comic Sans MS" pitchFamily="-108" charset="0"/>
                <a:ea typeface="Arial" pitchFamily="-108" charset="0"/>
                <a:cs typeface="Arial" pitchFamily="-108" charset="0"/>
              </a:rPr>
              <a:t>consist of a MDC to measure charged track, </a:t>
            </a:r>
          </a:p>
          <a:p>
            <a:r>
              <a:rPr lang="en-US" dirty="0" smtClean="0">
                <a:latin typeface="Comic Sans MS" pitchFamily="-108" charset="0"/>
                <a:ea typeface="Arial" pitchFamily="-108" charset="0"/>
                <a:cs typeface="Arial" pitchFamily="-108" charset="0"/>
              </a:rPr>
              <a:t>Helium and Propane</a:t>
            </a:r>
            <a:r>
              <a:rPr lang="en-US" altLang="ja-JP" dirty="0" smtClean="0">
                <a:latin typeface="Comic Sans MS" pitchFamily="-108" charset="0"/>
                <a:ea typeface="Arial" pitchFamily="-108" charset="0"/>
                <a:cs typeface="Arial" pitchFamily="-108" charset="0"/>
              </a:rPr>
              <a:t> </a:t>
            </a:r>
            <a:endParaRPr lang="en-US" dirty="0" smtClean="0">
              <a:latin typeface="Comic Sans MS" pitchFamily="-108" charset="0"/>
              <a:ea typeface="Arial" pitchFamily="-108" charset="0"/>
              <a:cs typeface="Arial" pitchFamily="-108" charset="0"/>
            </a:endParaRPr>
          </a:p>
        </p:txBody>
      </p:sp>
      <p:sp>
        <p:nvSpPr>
          <p:cNvPr id="263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1CB2EE-90FD-AB4E-9860-DF51E0B1016E}" type="slidenum">
              <a:rPr lang="zh-CN" altLang="en-US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Kolkata - 31 Oct 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Felici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shot_0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36" y="851381"/>
            <a:ext cx="8229600" cy="2608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341"/>
            <a:ext cx="8229600" cy="622639"/>
          </a:xfrm>
        </p:spPr>
        <p:txBody>
          <a:bodyPr>
            <a:no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58121"/>
            <a:ext cx="8229600" cy="496804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-13228" y="6428610"/>
            <a:ext cx="6809865" cy="27070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1" name="Picture 10" descr="screenshot_0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7138" y="6205698"/>
            <a:ext cx="581309" cy="622831"/>
          </a:xfrm>
          <a:prstGeom prst="rect">
            <a:avLst/>
          </a:prstGeom>
        </p:spPr>
      </p:pic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1330591" y="6356351"/>
            <a:ext cx="5639871" cy="379355"/>
          </a:xfrm>
        </p:spPr>
        <p:txBody>
          <a:bodyPr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it-IT" smtClean="0"/>
              <a:t>Kolkata - 31 Oct 2014</a:t>
            </a:r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0953" y="6356351"/>
            <a:ext cx="1118912" cy="379082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G. Felici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3228" y="6428610"/>
            <a:ext cx="6809865" cy="27070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7" descr="screenshot_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7138" y="6205698"/>
            <a:ext cx="581309" cy="622831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1391073" y="6356351"/>
            <a:ext cx="5473546" cy="379355"/>
          </a:xfrm>
        </p:spPr>
        <p:txBody>
          <a:bodyPr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it-IT" smtClean="0"/>
              <a:t>Kolkata - 31 Oct 2014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1193" y="6356351"/>
            <a:ext cx="1285240" cy="379082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G. Felici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2623091"/>
            <a:ext cx="8229600" cy="1006231"/>
          </a:xfrm>
        </p:spPr>
        <p:txBody>
          <a:bodyPr>
            <a:noAutofit/>
          </a:bodyPr>
          <a:lstStyle>
            <a:lvl1pPr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Kolkata - 31 Oct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Felici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Kolkata - 31 Oct 2014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Felici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Kolkata - 31 Oct 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Felici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Kolkata - 31 Oct 2014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Felici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Kolkata - 31 Oct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Felici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Kolkata - 31 Oct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Felici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Kolkata - 31 Oct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Felici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Kolkata - 31 Oct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Felici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prstClr val="white"/>
              </a:solidFill>
              <a:latin typeface="Narkisi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7875" y="6172201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prstClr val="white"/>
              </a:solidFill>
              <a:latin typeface="Narkisim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Kolkata - 31 Oct 2014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G. Felici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F20DD1-03AA-4754-ABA1-AD7B30DF5E0F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529591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Kolkata - 31 Oct 2014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G. Felici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F9F7D9-15C8-45BE-A25E-350854E2BD47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5152511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prstClr val="white"/>
              </a:solidFill>
              <a:latin typeface="Narkisi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7875" y="6172201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prstClr val="white"/>
              </a:solidFill>
              <a:latin typeface="Narkisim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Kolkata - 31 Oct 2014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G. Felici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83E67-0ACD-4709-9C31-AF06CE4587B1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4595355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Kolkata - 31 Oct 2014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G. Felici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40B59-735E-47BE-BAD3-C972894B2924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2891715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5"/>
            <a:ext cx="3657600" cy="15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5"/>
            <a:ext cx="3657600" cy="15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3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3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Kolkata - 31 Oct 2014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G. Felici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BE2F1-17DC-4BDA-AEA0-B2A0558D1F2A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7394089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Kolkata - 31 Oct 2014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G. Felici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FA1D6-3518-4401-8ABF-51AFB5BF2B03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9073920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Kolkata - 31 Oct 2014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G. Felici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E3E5C-5744-4374-8364-49300EB870F4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9184335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1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4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Kolkata - 31 Oct 2014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G. Felici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2A81F-978A-4F25-A2D5-8E6DB9E771FD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9875097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2"/>
            <a:ext cx="7391400" cy="80486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Kolkata - 31 Oct 2014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G. Felici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77CCD-3C41-4F89-9382-F461F6E5C1C8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7766845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Kolkata - 31 Oct 2014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G. Felici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5FA21-EEFB-4827-BE55-F8FE486C0E2B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1787209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3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Kolkata - 31 Oct 2014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G. Felici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8EF01-E171-4633-AFDF-B904C6581F50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7598860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-69304" y="6597352"/>
            <a:ext cx="1905000" cy="313184"/>
          </a:xfrm>
          <a:prstGeom prst="rect">
            <a:avLst/>
          </a:prstGeom>
          <a:ln/>
        </p:spPr>
        <p:txBody>
          <a:bodyPr/>
          <a:lstStyle>
            <a:lvl1pPr algn="l">
              <a:defRPr sz="1400">
                <a:solidFill>
                  <a:srgbClr val="0070C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it-IT" smtClean="0"/>
              <a:t>Kolkata - 31 Oct 2014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597352"/>
            <a:ext cx="2895600" cy="313184"/>
          </a:xfrm>
          <a:prstGeom prst="rect">
            <a:avLst/>
          </a:prstGeom>
          <a:ln/>
        </p:spPr>
        <p:txBody>
          <a:bodyPr/>
          <a:lstStyle>
            <a:lvl1pPr>
              <a:defRPr sz="1400">
                <a:solidFill>
                  <a:srgbClr val="0070C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mtClean="0"/>
              <a:t>G. Felici</a:t>
            </a:r>
            <a:endParaRPr lang="en-US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275512" y="6597352"/>
            <a:ext cx="1905000" cy="288032"/>
          </a:xfrm>
          <a:prstGeom prst="rect">
            <a:avLst/>
          </a:prstGeom>
          <a:ln/>
        </p:spPr>
        <p:txBody>
          <a:bodyPr/>
          <a:lstStyle>
            <a:lvl1pPr algn="r">
              <a:defRPr sz="1400" b="0">
                <a:solidFill>
                  <a:srgbClr val="0070C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29ACD7A-6ECE-4959-A5FC-AD518CC335C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733505"/>
      </p:ext>
    </p:extLst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Kolkata - 31 Oct 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G. Felici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  <p:sldLayoutId id="2147493464" r:id="rId9"/>
    <p:sldLayoutId id="2147493465" r:id="rId10"/>
    <p:sldLayoutId id="2147493466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i="0" kern="1200">
          <a:solidFill>
            <a:schemeClr val="tx1"/>
          </a:solidFill>
          <a:latin typeface="Gill Sans Light"/>
          <a:ea typeface="+mn-ea"/>
          <a:cs typeface="Gill Sans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Gill Sans Light"/>
          <a:ea typeface="+mn-ea"/>
          <a:cs typeface="Gill Sans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Gill Sans Light"/>
          <a:ea typeface="+mn-ea"/>
          <a:cs typeface="Gill Sans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b="0" i="0" kern="1200">
          <a:solidFill>
            <a:schemeClr val="tx1"/>
          </a:solidFill>
          <a:latin typeface="Gill Sans Light"/>
          <a:ea typeface="+mn-ea"/>
          <a:cs typeface="Gill Sans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Gill Sans Light"/>
          <a:ea typeface="+mn-ea"/>
          <a:cs typeface="Gill Sans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685800"/>
            <a:ext cx="7543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smtClean="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  <a:ea typeface="ＭＳ Ｐゴシック" pitchFamily="34" charset="-128"/>
              </a:rPr>
              <a:t>Kolkata - 31 Oct 2014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4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smtClean="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  <a:latin typeface="Verdana" pitchFamily="34" charset="0"/>
                <a:ea typeface="ＭＳ Ｐゴシック" pitchFamily="34" charset="-128"/>
              </a:rPr>
              <a:t>G. Felici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4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C8C7BD0-4A0B-44E7-BB9A-8FFB07890B77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  <a:ea typeface="ＭＳ Ｐゴシック" pitchFamily="34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875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prstClr val="white"/>
              </a:solidFill>
              <a:latin typeface="Narkisim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7875" y="6172201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prstClr val="white"/>
              </a:solidFill>
              <a:latin typeface="Narkisim"/>
            </a:endParaRPr>
          </a:p>
        </p:txBody>
      </p:sp>
    </p:spTree>
    <p:extLst>
      <p:ext uri="{BB962C8B-B14F-4D97-AF65-F5344CB8AC3E}">
        <p14:creationId xmlns:p14="http://schemas.microsoft.com/office/powerpoint/2010/main" val="1702172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8" r:id="rId1"/>
    <p:sldLayoutId id="2147493469" r:id="rId2"/>
    <p:sldLayoutId id="2147493470" r:id="rId3"/>
    <p:sldLayoutId id="2147493471" r:id="rId4"/>
    <p:sldLayoutId id="2147493472" r:id="rId5"/>
    <p:sldLayoutId id="2147493473" r:id="rId6"/>
    <p:sldLayoutId id="2147493474" r:id="rId7"/>
    <p:sldLayoutId id="2147493475" r:id="rId8"/>
    <p:sldLayoutId id="2147493476" r:id="rId9"/>
    <p:sldLayoutId id="2147493477" r:id="rId10"/>
    <p:sldLayoutId id="2147493478" r:id="rId11"/>
    <p:sldLayoutId id="2147493479" r:id="rId12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54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3725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363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emf"/><Relationship Id="rId5" Type="http://schemas.openxmlformats.org/officeDocument/2006/relationships/image" Target="../media/image31.emf"/><Relationship Id="rId4" Type="http://schemas.openxmlformats.org/officeDocument/2006/relationships/image" Target="../media/image30.emf"/><Relationship Id="rId9" Type="http://schemas.openxmlformats.org/officeDocument/2006/relationships/image" Target="../media/image35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ront_sfondo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664507"/>
            <a:ext cx="4488003" cy="26904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9365" y="1202211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CGEM-IT project and </a:t>
            </a:r>
            <a:br>
              <a:rPr lang="en-US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beam test program 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1125" y="5410833"/>
            <a:ext cx="7422655" cy="601347"/>
          </a:xfrm>
        </p:spPr>
        <p:txBody>
          <a:bodyPr/>
          <a:lstStyle/>
          <a:p>
            <a:r>
              <a:rPr lang="it-IT" i="1" dirty="0" smtClean="0">
                <a:solidFill>
                  <a:schemeClr val="tx1"/>
                </a:solidFill>
              </a:rPr>
              <a:t>G. Felici for the FE-LNF-TO team </a:t>
            </a:r>
          </a:p>
          <a:p>
            <a:endParaRPr lang="it-IT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1327" y="344276"/>
            <a:ext cx="2362868" cy="11093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54" y="-1298"/>
            <a:ext cx="2025957" cy="19813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5730" y="6059217"/>
            <a:ext cx="8864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Partially supported by the Italian Ministry of Foreign Affairs under the Program of Great Relevance PGR-00136</a:t>
            </a:r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162761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823" t="159" r="-1458" b="5049"/>
          <a:stretch/>
        </p:blipFill>
        <p:spPr>
          <a:xfrm>
            <a:off x="-31355" y="42631"/>
            <a:ext cx="9175355" cy="6313721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Felici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Kolkata - 31 Oct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96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BESIII Collaboration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rcRect t="9761" b="9761"/>
          <a:stretch>
            <a:fillRect/>
          </a:stretch>
        </p:blipFill>
        <p:spPr/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Felici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Kolkata - 31 Oct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51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灯片编号占位符 3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/>
            <a:fld id="{BF87A0AE-DAEF-3248-B2BA-50B9E533C9D2}" type="slidenum">
              <a:rPr lang="zh-CN" altLang="en-US" sz="1400" b="0">
                <a:solidFill>
                  <a:prstClr val="black"/>
                </a:solidFill>
                <a:latin typeface="Times New Roman" pitchFamily="-108" charset="0"/>
                <a:ea typeface="宋体" pitchFamily="-108" charset="-122"/>
                <a:cs typeface="宋体" pitchFamily="-108" charset="-122"/>
              </a:rPr>
              <a:pPr algn="r"/>
              <a:t>4</a:t>
            </a:fld>
            <a:endParaRPr lang="en-US" altLang="zh-CN" sz="1400" b="0">
              <a:solidFill>
                <a:prstClr val="black"/>
              </a:solidFill>
              <a:latin typeface="Times New Roman" pitchFamily="-108" charset="0"/>
              <a:ea typeface="Arial" pitchFamily="-108" charset="0"/>
              <a:cs typeface="Arial" pitchFamily="-108" charset="0"/>
            </a:endParaRPr>
          </a:p>
        </p:txBody>
      </p:sp>
      <p:pic>
        <p:nvPicPr>
          <p:cNvPr id="262147" name="Picture 2" descr="magi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7000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2148" name="Picture 3" descr="bes_new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47800" y="1413405"/>
            <a:ext cx="5353050" cy="353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2149" name="Text Box 4"/>
          <p:cNvSpPr txBox="1">
            <a:spLocks noChangeArrowheads="1"/>
          </p:cNvSpPr>
          <p:nvPr/>
        </p:nvSpPr>
        <p:spPr bwMode="auto">
          <a:xfrm>
            <a:off x="76200" y="1025525"/>
            <a:ext cx="3352800" cy="346075"/>
          </a:xfrm>
          <a:prstGeom prst="rect">
            <a:avLst/>
          </a:prstGeom>
          <a:solidFill>
            <a:srgbClr val="FFFF66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600" dirty="0">
                <a:solidFill>
                  <a:srgbClr val="800000"/>
                </a:solidFill>
                <a:latin typeface="Times New Roman" pitchFamily="-108" charset="0"/>
                <a:ea typeface="宋体" pitchFamily="-108" charset="-122"/>
                <a:cs typeface="宋体" pitchFamily="-108" charset="-122"/>
              </a:rPr>
              <a:t>Magnet:  1 T   Super conducting</a:t>
            </a:r>
            <a:r>
              <a:rPr lang="en-US" sz="1600" dirty="0">
                <a:solidFill>
                  <a:srgbClr val="0000FF"/>
                </a:solidFill>
                <a:latin typeface="Times New Roman" pitchFamily="-108" charset="0"/>
                <a:ea typeface="宋体" pitchFamily="-108" charset="-122"/>
                <a:cs typeface="宋体" pitchFamily="-108" charset="-122"/>
              </a:rPr>
              <a:t> </a:t>
            </a:r>
          </a:p>
        </p:txBody>
      </p:sp>
      <p:sp>
        <p:nvSpPr>
          <p:cNvPr id="262150" name="Text Box 5"/>
          <p:cNvSpPr txBox="1">
            <a:spLocks noChangeArrowheads="1"/>
          </p:cNvSpPr>
          <p:nvPr/>
        </p:nvSpPr>
        <p:spPr bwMode="auto">
          <a:xfrm>
            <a:off x="6227763" y="1449388"/>
            <a:ext cx="2916237" cy="1319212"/>
          </a:xfrm>
          <a:prstGeom prst="rect">
            <a:avLst/>
          </a:prstGeom>
          <a:solidFill>
            <a:srgbClr val="FFFF66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lnSpc>
                <a:spcPct val="50000"/>
              </a:lnSpc>
            </a:pPr>
            <a:endParaRPr lang="zh-CN" altLang="en-US" sz="1400" dirty="0">
              <a:solidFill>
                <a:srgbClr val="0000FF"/>
              </a:solidFill>
              <a:latin typeface="Times New Roman" pitchFamily="-108" charset="0"/>
              <a:ea typeface="宋体" pitchFamily="-108" charset="-122"/>
              <a:cs typeface="宋体" pitchFamily="-108" charset="-122"/>
              <a:sym typeface="Symbol" pitchFamily="-108" charset="2"/>
            </a:endParaRPr>
          </a:p>
          <a:p>
            <a:pPr>
              <a:lnSpc>
                <a:spcPct val="80000"/>
              </a:lnSpc>
            </a:pPr>
            <a:r>
              <a:rPr lang="en-US" altLang="zh-CN" sz="1800" dirty="0">
                <a:solidFill>
                  <a:srgbClr val="0000FF"/>
                </a:solidFill>
                <a:ea typeface="Times New Roman" pitchFamily="-108" charset="0"/>
                <a:cs typeface="Times New Roman" pitchFamily="-108" charset="0"/>
                <a:sym typeface="Symbol" pitchFamily="-108" charset="2"/>
              </a:rPr>
              <a:t>MDC:  small cell &amp; </a:t>
            </a:r>
            <a:r>
              <a:rPr kumimoji="1" lang="en-US" altLang="zh-CN" sz="1800" dirty="0">
                <a:solidFill>
                  <a:prstClr val="black"/>
                </a:solidFill>
                <a:latin typeface="Times New Roman" pitchFamily="-108" charset="0"/>
                <a:ea typeface="Arial" pitchFamily="-108" charset="0"/>
                <a:cs typeface="Arial" pitchFamily="-108" charset="0"/>
              </a:rPr>
              <a:t>Gas: He/C</a:t>
            </a:r>
            <a:r>
              <a:rPr kumimoji="1" lang="en-US" altLang="zh-CN" sz="1800" baseline="-25000" dirty="0">
                <a:solidFill>
                  <a:prstClr val="black"/>
                </a:solidFill>
                <a:latin typeface="Times New Roman" pitchFamily="-108" charset="0"/>
                <a:ea typeface="Arial" pitchFamily="-108" charset="0"/>
                <a:cs typeface="Arial" pitchFamily="-108" charset="0"/>
              </a:rPr>
              <a:t>3</a:t>
            </a:r>
            <a:r>
              <a:rPr kumimoji="1" lang="en-US" altLang="zh-CN" sz="1800" dirty="0">
                <a:solidFill>
                  <a:prstClr val="black"/>
                </a:solidFill>
                <a:latin typeface="Times New Roman" pitchFamily="-108" charset="0"/>
                <a:ea typeface="Arial" pitchFamily="-108" charset="0"/>
                <a:cs typeface="Arial" pitchFamily="-108" charset="0"/>
              </a:rPr>
              <a:t>H</a:t>
            </a:r>
            <a:r>
              <a:rPr kumimoji="1" lang="en-US" altLang="zh-CN" sz="1800" baseline="-25000" dirty="0">
                <a:solidFill>
                  <a:prstClr val="black"/>
                </a:solidFill>
                <a:latin typeface="Times New Roman" pitchFamily="-108" charset="0"/>
                <a:ea typeface="Arial" pitchFamily="-108" charset="0"/>
                <a:cs typeface="Arial" pitchFamily="-108" charset="0"/>
              </a:rPr>
              <a:t>8</a:t>
            </a:r>
            <a:r>
              <a:rPr kumimoji="1" lang="en-US" altLang="zh-CN" sz="1800" dirty="0">
                <a:solidFill>
                  <a:prstClr val="black"/>
                </a:solidFill>
                <a:latin typeface="Times New Roman" pitchFamily="-108" charset="0"/>
                <a:ea typeface="Arial" pitchFamily="-108" charset="0"/>
                <a:cs typeface="Arial" pitchFamily="-108" charset="0"/>
              </a:rPr>
              <a:t> (60/40), 43 layers</a:t>
            </a:r>
            <a:endParaRPr lang="en-US" altLang="zh-CN" sz="1800" dirty="0">
              <a:solidFill>
                <a:srgbClr val="0000FF"/>
              </a:solidFill>
              <a:ea typeface="Times New Roman" pitchFamily="-108" charset="0"/>
              <a:cs typeface="Times New Roman" pitchFamily="-108" charset="0"/>
              <a:sym typeface="Symbol" pitchFamily="-108" charset="2"/>
            </a:endParaRPr>
          </a:p>
          <a:p>
            <a:pPr>
              <a:lnSpc>
                <a:spcPct val="80000"/>
              </a:lnSpc>
            </a:pPr>
            <a:r>
              <a:rPr lang="en-US" altLang="zh-CN" sz="1800" dirty="0">
                <a:solidFill>
                  <a:srgbClr val="0000FF"/>
                </a:solidFill>
                <a:latin typeface="Times New Roman" pitchFamily="-108" charset="0"/>
                <a:ea typeface="Times New Roman" pitchFamily="-108" charset="0"/>
                <a:cs typeface="Times New Roman" pitchFamily="-108" charset="0"/>
                <a:sym typeface="Symbol" pitchFamily="-108" charset="2"/>
              </a:rPr>
              <a:t>           </a:t>
            </a:r>
            <a:r>
              <a:rPr lang="en-US" altLang="zh-CN" sz="1800" baseline="-25000" dirty="0" err="1">
                <a:solidFill>
                  <a:srgbClr val="0000FF"/>
                </a:solidFill>
                <a:latin typeface="Times New Roman" pitchFamily="-108" charset="0"/>
                <a:ea typeface="Times New Roman" pitchFamily="-108" charset="0"/>
                <a:cs typeface="Times New Roman" pitchFamily="-108" charset="0"/>
                <a:sym typeface="Symbol" pitchFamily="-108" charset="2"/>
              </a:rPr>
              <a:t>xy</a:t>
            </a:r>
            <a:r>
              <a:rPr lang="en-US" altLang="zh-CN" sz="1800" dirty="0">
                <a:solidFill>
                  <a:srgbClr val="0000FF"/>
                </a:solidFill>
                <a:latin typeface="Times New Roman" pitchFamily="-108" charset="0"/>
                <a:ea typeface="Times New Roman" pitchFamily="-108" charset="0"/>
                <a:cs typeface="Times New Roman" pitchFamily="-108" charset="0"/>
                <a:sym typeface="Symbol" pitchFamily="-108" charset="2"/>
              </a:rPr>
              <a:t>=130 m</a:t>
            </a:r>
          </a:p>
          <a:p>
            <a:pPr eaLnBrk="0" hangingPunct="0">
              <a:lnSpc>
                <a:spcPct val="80000"/>
              </a:lnSpc>
            </a:pPr>
            <a:r>
              <a:rPr lang="en-US" sz="1800" dirty="0">
                <a:solidFill>
                  <a:srgbClr val="0000FF"/>
                </a:solidFill>
                <a:latin typeface="Times New Roman" pitchFamily="-108" charset="0"/>
                <a:ea typeface="Arial" pitchFamily="-108" charset="0"/>
                <a:cs typeface="Arial" pitchFamily="-108" charset="0"/>
              </a:rPr>
              <a:t>           </a:t>
            </a:r>
            <a:r>
              <a:rPr lang="en-US" sz="1800" dirty="0" err="1">
                <a:solidFill>
                  <a:srgbClr val="0000FF"/>
                </a:solidFill>
                <a:latin typeface="Symbol" pitchFamily="-108" charset="2"/>
                <a:ea typeface="Arial" pitchFamily="-108" charset="0"/>
                <a:cs typeface="Arial" pitchFamily="-108" charset="0"/>
              </a:rPr>
              <a:t>s</a:t>
            </a:r>
            <a:r>
              <a:rPr lang="en-US" sz="1800" baseline="-25000" dirty="0" err="1">
                <a:solidFill>
                  <a:srgbClr val="0000FF"/>
                </a:solidFill>
                <a:latin typeface="Times New Roman" pitchFamily="-108" charset="0"/>
                <a:ea typeface="Arial" pitchFamily="-108" charset="0"/>
                <a:cs typeface="Arial" pitchFamily="-108" charset="0"/>
              </a:rPr>
              <a:t>p</a:t>
            </a:r>
            <a:r>
              <a:rPr lang="en-US" sz="1800" dirty="0">
                <a:solidFill>
                  <a:srgbClr val="0000FF"/>
                </a:solidFill>
                <a:latin typeface="Times New Roman" pitchFamily="-108" charset="0"/>
                <a:ea typeface="Arial" pitchFamily="-108" charset="0"/>
                <a:cs typeface="Arial" pitchFamily="-108" charset="0"/>
              </a:rPr>
              <a:t>/p = 0.5% @1GeV</a:t>
            </a:r>
          </a:p>
          <a:p>
            <a:pPr eaLnBrk="0" hangingPunct="0">
              <a:lnSpc>
                <a:spcPct val="80000"/>
              </a:lnSpc>
            </a:pPr>
            <a:r>
              <a:rPr lang="en-US" sz="1800" dirty="0">
                <a:solidFill>
                  <a:srgbClr val="0000FF"/>
                </a:solidFill>
                <a:latin typeface="Times New Roman" pitchFamily="-108" charset="0"/>
                <a:ea typeface="Arial" pitchFamily="-108" charset="0"/>
                <a:cs typeface="Arial" pitchFamily="-108" charset="0"/>
              </a:rPr>
              <a:t>           </a:t>
            </a:r>
            <a:r>
              <a:rPr lang="en-US" sz="1800" dirty="0" err="1">
                <a:solidFill>
                  <a:srgbClr val="0000FF"/>
                </a:solidFill>
                <a:latin typeface="Times New Roman" pitchFamily="-108" charset="0"/>
                <a:ea typeface="Arial" pitchFamily="-108" charset="0"/>
                <a:cs typeface="Arial" pitchFamily="-108" charset="0"/>
              </a:rPr>
              <a:t>dE</a:t>
            </a:r>
            <a:r>
              <a:rPr lang="en-US" sz="1800" dirty="0">
                <a:solidFill>
                  <a:srgbClr val="0000FF"/>
                </a:solidFill>
                <a:latin typeface="Times New Roman" pitchFamily="-108" charset="0"/>
                <a:ea typeface="Arial" pitchFamily="-108" charset="0"/>
                <a:cs typeface="Arial" pitchFamily="-108" charset="0"/>
              </a:rPr>
              <a:t>/dx=6% </a:t>
            </a:r>
            <a:endParaRPr lang="en-US" altLang="zh-CN" sz="1800" dirty="0">
              <a:solidFill>
                <a:srgbClr val="0000FF"/>
              </a:solidFill>
              <a:latin typeface="Times New Roman" pitchFamily="-108" charset="0"/>
              <a:ea typeface="Arial" pitchFamily="-108" charset="0"/>
              <a:cs typeface="Arial" pitchFamily="-108" charset="0"/>
            </a:endParaRPr>
          </a:p>
        </p:txBody>
      </p:sp>
      <p:sp>
        <p:nvSpPr>
          <p:cNvPr id="262151" name="Line 6"/>
          <p:cNvSpPr>
            <a:spLocks noChangeShapeType="1"/>
          </p:cNvSpPr>
          <p:nvPr/>
        </p:nvSpPr>
        <p:spPr bwMode="auto">
          <a:xfrm flipH="1">
            <a:off x="4343400" y="1773238"/>
            <a:ext cx="2028825" cy="1350962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2400" b="0" u="sng">
              <a:solidFill>
                <a:prstClr val="black"/>
              </a:solidFill>
              <a:latin typeface="Times New Roman" pitchFamily="-108" charset="0"/>
              <a:ea typeface="Arial Unicode MS" pitchFamily="-108" charset="0"/>
              <a:cs typeface="Arial Unicode MS" pitchFamily="-108" charset="0"/>
            </a:endParaRPr>
          </a:p>
        </p:txBody>
      </p:sp>
      <p:sp>
        <p:nvSpPr>
          <p:cNvPr id="262152" name="Text Box 7"/>
          <p:cNvSpPr txBox="1">
            <a:spLocks noChangeArrowheads="1"/>
          </p:cNvSpPr>
          <p:nvPr/>
        </p:nvSpPr>
        <p:spPr bwMode="auto">
          <a:xfrm>
            <a:off x="6443663" y="3311525"/>
            <a:ext cx="2700337" cy="925513"/>
          </a:xfrm>
          <a:prstGeom prst="rect">
            <a:avLst/>
          </a:prstGeom>
          <a:solidFill>
            <a:srgbClr val="FFFF66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>
                <a:solidFill>
                  <a:srgbClr val="800000"/>
                </a:solidFill>
                <a:latin typeface="Times New Roman" pitchFamily="-108" charset="0"/>
                <a:ea typeface="Times New Roman" pitchFamily="-108" charset="0"/>
                <a:cs typeface="Times New Roman" pitchFamily="-108" charset="0"/>
              </a:rPr>
              <a:t>TOF:</a:t>
            </a:r>
          </a:p>
          <a:p>
            <a:pPr eaLnBrk="0" hangingPunct="0"/>
            <a:r>
              <a:rPr lang="en-US" altLang="zh-CN" sz="1800" dirty="0">
                <a:solidFill>
                  <a:srgbClr val="800000"/>
                </a:solidFill>
                <a:latin typeface="Times New Roman" pitchFamily="-108" charset="0"/>
                <a:ea typeface="Times New Roman" pitchFamily="-108" charset="0"/>
                <a:cs typeface="Times New Roman" pitchFamily="-108" charset="0"/>
                <a:sym typeface="Symbol" pitchFamily="-108" charset="2"/>
              </a:rPr>
              <a:t>   </a:t>
            </a:r>
            <a:r>
              <a:rPr lang="en-US" altLang="zh-CN" sz="1800" baseline="-25000" dirty="0">
                <a:solidFill>
                  <a:srgbClr val="800000"/>
                </a:solidFill>
                <a:latin typeface="Times New Roman" pitchFamily="-108" charset="0"/>
                <a:ea typeface="Times New Roman" pitchFamily="-108" charset="0"/>
                <a:cs typeface="Times New Roman" pitchFamily="-108" charset="0"/>
                <a:sym typeface="Symbol" pitchFamily="-108" charset="2"/>
              </a:rPr>
              <a:t>T</a:t>
            </a:r>
            <a:r>
              <a:rPr lang="en-US" altLang="zh-CN" sz="1800" dirty="0">
                <a:solidFill>
                  <a:srgbClr val="800000"/>
                </a:solidFill>
                <a:latin typeface="Times New Roman" pitchFamily="-108" charset="0"/>
                <a:ea typeface="Times New Roman" pitchFamily="-108" charset="0"/>
                <a:cs typeface="Times New Roman" pitchFamily="-108" charset="0"/>
                <a:sym typeface="Symbol" pitchFamily="-108" charset="2"/>
              </a:rPr>
              <a:t> =  100 </a:t>
            </a:r>
            <a:r>
              <a:rPr lang="en-US" altLang="zh-CN" sz="1800" dirty="0" err="1">
                <a:solidFill>
                  <a:srgbClr val="800000"/>
                </a:solidFill>
                <a:latin typeface="Times New Roman" pitchFamily="-108" charset="0"/>
                <a:ea typeface="Times New Roman" pitchFamily="-108" charset="0"/>
                <a:cs typeface="Times New Roman" pitchFamily="-108" charset="0"/>
                <a:sym typeface="Symbol" pitchFamily="-108" charset="2"/>
              </a:rPr>
              <a:t>ps</a:t>
            </a:r>
            <a:r>
              <a:rPr lang="en-US" altLang="zh-CN" sz="1800" dirty="0">
                <a:solidFill>
                  <a:srgbClr val="800000"/>
                </a:solidFill>
                <a:latin typeface="Times New Roman" pitchFamily="-108" charset="0"/>
                <a:ea typeface="Times New Roman" pitchFamily="-108" charset="0"/>
                <a:cs typeface="Times New Roman" pitchFamily="-108" charset="0"/>
                <a:sym typeface="Symbol" pitchFamily="-108" charset="2"/>
              </a:rPr>
              <a:t>   Barrel</a:t>
            </a:r>
          </a:p>
          <a:p>
            <a:pPr eaLnBrk="0" hangingPunct="0"/>
            <a:r>
              <a:rPr lang="en-US" sz="1800" dirty="0">
                <a:solidFill>
                  <a:srgbClr val="800000"/>
                </a:solidFill>
                <a:latin typeface="Times New Roman" pitchFamily="-108" charset="0"/>
                <a:ea typeface="Times New Roman" pitchFamily="-108" charset="0"/>
                <a:cs typeface="Times New Roman" pitchFamily="-108" charset="0"/>
                <a:sym typeface="Symbol" pitchFamily="-108" charset="2"/>
              </a:rPr>
              <a:t>            110 </a:t>
            </a:r>
            <a:r>
              <a:rPr lang="en-US" sz="1800" dirty="0" err="1">
                <a:solidFill>
                  <a:srgbClr val="800000"/>
                </a:solidFill>
                <a:latin typeface="Times New Roman" pitchFamily="-108" charset="0"/>
                <a:ea typeface="Times New Roman" pitchFamily="-108" charset="0"/>
                <a:cs typeface="Times New Roman" pitchFamily="-108" charset="0"/>
                <a:sym typeface="Symbol" pitchFamily="-108" charset="2"/>
              </a:rPr>
              <a:t>ps</a:t>
            </a:r>
            <a:r>
              <a:rPr lang="en-US" sz="1800" dirty="0">
                <a:solidFill>
                  <a:srgbClr val="800000"/>
                </a:solidFill>
                <a:latin typeface="Times New Roman" pitchFamily="-108" charset="0"/>
                <a:ea typeface="Times New Roman" pitchFamily="-108" charset="0"/>
                <a:cs typeface="Times New Roman" pitchFamily="-108" charset="0"/>
                <a:sym typeface="Symbol" pitchFamily="-108" charset="2"/>
              </a:rPr>
              <a:t>  </a:t>
            </a:r>
            <a:r>
              <a:rPr lang="en-US" sz="1800" dirty="0" err="1">
                <a:solidFill>
                  <a:srgbClr val="800000"/>
                </a:solidFill>
                <a:latin typeface="Times New Roman" pitchFamily="-108" charset="0"/>
                <a:ea typeface="Times New Roman" pitchFamily="-108" charset="0"/>
                <a:cs typeface="Times New Roman" pitchFamily="-108" charset="0"/>
                <a:sym typeface="Symbol" pitchFamily="-108" charset="2"/>
              </a:rPr>
              <a:t>Endcap</a:t>
            </a:r>
            <a:endParaRPr lang="en-US" sz="1800" dirty="0">
              <a:solidFill>
                <a:srgbClr val="800000"/>
              </a:solidFill>
              <a:latin typeface="Times New Roman" pitchFamily="-108" charset="0"/>
              <a:ea typeface="宋体" pitchFamily="-108" charset="-122"/>
              <a:cs typeface="宋体" pitchFamily="-108" charset="-122"/>
            </a:endParaRPr>
          </a:p>
        </p:txBody>
      </p:sp>
      <p:sp>
        <p:nvSpPr>
          <p:cNvPr id="262153" name="Line 8"/>
          <p:cNvSpPr>
            <a:spLocks noChangeShapeType="1"/>
          </p:cNvSpPr>
          <p:nvPr/>
        </p:nvSpPr>
        <p:spPr bwMode="auto">
          <a:xfrm flipH="1">
            <a:off x="4419600" y="3492500"/>
            <a:ext cx="1993900" cy="317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2400" b="0" u="sng">
              <a:solidFill>
                <a:prstClr val="black"/>
              </a:solidFill>
              <a:latin typeface="Times New Roman" pitchFamily="-108" charset="0"/>
              <a:ea typeface="Arial Unicode MS" pitchFamily="-108" charset="0"/>
              <a:cs typeface="Arial Unicode MS" pitchFamily="-108" charset="0"/>
            </a:endParaRPr>
          </a:p>
        </p:txBody>
      </p:sp>
      <p:sp>
        <p:nvSpPr>
          <p:cNvPr id="262154" name="Text Box 9"/>
          <p:cNvSpPr txBox="1">
            <a:spLocks noChangeArrowheads="1"/>
          </p:cNvSpPr>
          <p:nvPr/>
        </p:nvSpPr>
        <p:spPr bwMode="auto">
          <a:xfrm>
            <a:off x="6172200" y="4503738"/>
            <a:ext cx="2971800" cy="492125"/>
          </a:xfrm>
          <a:prstGeom prst="rect">
            <a:avLst/>
          </a:prstGeom>
          <a:solidFill>
            <a:srgbClr val="FFFF66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</a:pPr>
            <a:r>
              <a:rPr lang="en-US" sz="1600">
                <a:solidFill>
                  <a:srgbClr val="A50021"/>
                </a:solidFill>
                <a:latin typeface="Times New Roman" pitchFamily="-108" charset="0"/>
                <a:ea typeface="Times New Roman" pitchFamily="-108" charset="0"/>
                <a:cs typeface="Times New Roman" pitchFamily="-108" charset="0"/>
              </a:rPr>
              <a:t>Muon ID: 9 layer</a:t>
            </a:r>
            <a:r>
              <a:rPr lang="en-US" altLang="zh-CN" sz="1600">
                <a:solidFill>
                  <a:srgbClr val="A50021"/>
                </a:solidFill>
                <a:latin typeface="Times New Roman" pitchFamily="-108" charset="0"/>
                <a:ea typeface="Times New Roman" pitchFamily="-108" charset="0"/>
                <a:cs typeface="Times New Roman" pitchFamily="-108" charset="0"/>
              </a:rPr>
              <a:t>s</a:t>
            </a:r>
            <a:r>
              <a:rPr lang="en-US" sz="1600">
                <a:solidFill>
                  <a:srgbClr val="A50021"/>
                </a:solidFill>
                <a:latin typeface="Times New Roman" pitchFamily="-108" charset="0"/>
                <a:ea typeface="Times New Roman" pitchFamily="-108" charset="0"/>
                <a:cs typeface="Times New Roman" pitchFamily="-108" charset="0"/>
              </a:rPr>
              <a:t> RPC</a:t>
            </a:r>
            <a:endParaRPr lang="en-US" altLang="zh-CN" sz="1600">
              <a:solidFill>
                <a:srgbClr val="A50021"/>
              </a:solidFill>
              <a:latin typeface="Times New Roman" pitchFamily="-108" charset="0"/>
              <a:ea typeface="宋体" pitchFamily="-108" charset="-122"/>
              <a:cs typeface="宋体" pitchFamily="-108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1600">
                <a:solidFill>
                  <a:srgbClr val="A50021"/>
                </a:solidFill>
                <a:latin typeface="Times New Roman" pitchFamily="-108" charset="0"/>
                <a:ea typeface="宋体" pitchFamily="-108" charset="-122"/>
                <a:cs typeface="宋体" pitchFamily="-108" charset="-122"/>
              </a:rPr>
              <a:t>                8 layers for endcap</a:t>
            </a:r>
            <a:endParaRPr lang="en-US" sz="1600">
              <a:solidFill>
                <a:srgbClr val="A50021"/>
              </a:solidFill>
              <a:latin typeface="Times New Roman" pitchFamily="-108" charset="0"/>
              <a:ea typeface="Times New Roman" pitchFamily="-108" charset="0"/>
              <a:cs typeface="Times New Roman" pitchFamily="-108" charset="0"/>
            </a:endParaRPr>
          </a:p>
        </p:txBody>
      </p:sp>
      <p:sp>
        <p:nvSpPr>
          <p:cNvPr id="262155" name="Line 10"/>
          <p:cNvSpPr>
            <a:spLocks noChangeShapeType="1"/>
          </p:cNvSpPr>
          <p:nvPr/>
        </p:nvSpPr>
        <p:spPr bwMode="auto">
          <a:xfrm flipH="1" flipV="1">
            <a:off x="5791200" y="4038600"/>
            <a:ext cx="533400" cy="457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2400" b="0" u="sng">
              <a:solidFill>
                <a:prstClr val="black"/>
              </a:solidFill>
              <a:latin typeface="Times New Roman" pitchFamily="-108" charset="0"/>
              <a:ea typeface="Arial Unicode MS" pitchFamily="-108" charset="0"/>
              <a:cs typeface="Arial Unicode MS" pitchFamily="-108" charset="0"/>
            </a:endParaRPr>
          </a:p>
        </p:txBody>
      </p:sp>
      <p:sp>
        <p:nvSpPr>
          <p:cNvPr id="262156" name="Line 11"/>
          <p:cNvSpPr>
            <a:spLocks noChangeShapeType="1"/>
          </p:cNvSpPr>
          <p:nvPr/>
        </p:nvSpPr>
        <p:spPr bwMode="auto">
          <a:xfrm flipH="1" flipV="1">
            <a:off x="4876800" y="4572000"/>
            <a:ext cx="1447800" cy="228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2400" b="0" u="sng">
              <a:solidFill>
                <a:prstClr val="black"/>
              </a:solidFill>
              <a:latin typeface="Times New Roman" pitchFamily="-108" charset="0"/>
              <a:ea typeface="Arial Unicode MS" pitchFamily="-108" charset="0"/>
              <a:cs typeface="Arial Unicode MS" pitchFamily="-108" charset="0"/>
            </a:endParaRPr>
          </a:p>
        </p:txBody>
      </p:sp>
      <p:sp>
        <p:nvSpPr>
          <p:cNvPr id="262157" name="Text Box 12"/>
          <p:cNvSpPr txBox="1">
            <a:spLocks noChangeArrowheads="1"/>
          </p:cNvSpPr>
          <p:nvPr/>
        </p:nvSpPr>
        <p:spPr bwMode="auto">
          <a:xfrm>
            <a:off x="76200" y="4953000"/>
            <a:ext cx="2997200" cy="758825"/>
          </a:xfrm>
          <a:prstGeom prst="rect">
            <a:avLst/>
          </a:prstGeom>
          <a:solidFill>
            <a:srgbClr val="FFFF66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</a:pPr>
            <a:r>
              <a:rPr lang="en-US" sz="1800">
                <a:solidFill>
                  <a:srgbClr val="800000"/>
                </a:solidFill>
                <a:latin typeface="Times New Roman" pitchFamily="-108" charset="0"/>
                <a:ea typeface="Times New Roman" pitchFamily="-108" charset="0"/>
                <a:cs typeface="Times New Roman" pitchFamily="-108" charset="0"/>
              </a:rPr>
              <a:t>EMC:   CsI crystal, 28 cm</a:t>
            </a:r>
          </a:p>
          <a:p>
            <a:pPr>
              <a:lnSpc>
                <a:spcPct val="80000"/>
              </a:lnSpc>
            </a:pPr>
            <a:r>
              <a:rPr lang="en-US" sz="1800">
                <a:solidFill>
                  <a:srgbClr val="800000"/>
                </a:solidFill>
                <a:latin typeface="Times New Roman" pitchFamily="-108" charset="0"/>
                <a:ea typeface="Times New Roman" pitchFamily="-108" charset="0"/>
                <a:cs typeface="Times New Roman" pitchFamily="-108" charset="0"/>
              </a:rPr>
              <a:t>   </a:t>
            </a:r>
            <a:r>
              <a:rPr lang="en-US" sz="1800">
                <a:solidFill>
                  <a:srgbClr val="800000"/>
                </a:solidFill>
                <a:latin typeface="Times New Roman" pitchFamily="-108" charset="0"/>
                <a:ea typeface="Times New Roman" pitchFamily="-108" charset="0"/>
                <a:cs typeface="Times New Roman" pitchFamily="-108" charset="0"/>
                <a:sym typeface="Symbol" pitchFamily="-108" charset="2"/>
              </a:rPr>
              <a:t></a:t>
            </a:r>
            <a:r>
              <a:rPr lang="en-US" sz="1800">
                <a:solidFill>
                  <a:srgbClr val="800000"/>
                </a:solidFill>
                <a:latin typeface="Times New Roman" pitchFamily="-108" charset="0"/>
                <a:ea typeface="Times New Roman" pitchFamily="-108" charset="0"/>
                <a:cs typeface="Times New Roman" pitchFamily="-108" charset="0"/>
              </a:rPr>
              <a:t>E/E  = 2.5% @1 GeV</a:t>
            </a:r>
          </a:p>
          <a:p>
            <a:pPr>
              <a:lnSpc>
                <a:spcPct val="80000"/>
              </a:lnSpc>
            </a:pPr>
            <a:r>
              <a:rPr lang="en-US" altLang="zh-CN" sz="1800">
                <a:solidFill>
                  <a:srgbClr val="800000"/>
                </a:solidFill>
                <a:latin typeface="Times New Roman" pitchFamily="-108" charset="0"/>
                <a:ea typeface="Times New Roman" pitchFamily="-108" charset="0"/>
                <a:cs typeface="Times New Roman" pitchFamily="-108" charset="0"/>
                <a:sym typeface="Symbol" pitchFamily="-108" charset="2"/>
              </a:rPr>
              <a:t>   z = 0.6 cm/E</a:t>
            </a:r>
            <a:endParaRPr lang="en-US" sz="1800">
              <a:solidFill>
                <a:srgbClr val="800000"/>
              </a:solidFill>
              <a:latin typeface="Times New Roman" pitchFamily="-108" charset="0"/>
              <a:ea typeface="Times New Roman" pitchFamily="-108" charset="0"/>
              <a:cs typeface="Times New Roman" pitchFamily="-108" charset="0"/>
            </a:endParaRPr>
          </a:p>
        </p:txBody>
      </p:sp>
      <p:sp>
        <p:nvSpPr>
          <p:cNvPr id="262158" name="Line 13"/>
          <p:cNvSpPr>
            <a:spLocks noChangeShapeType="1"/>
          </p:cNvSpPr>
          <p:nvPr/>
        </p:nvSpPr>
        <p:spPr bwMode="auto">
          <a:xfrm flipV="1">
            <a:off x="2667000" y="3962400"/>
            <a:ext cx="1295400" cy="1066800"/>
          </a:xfrm>
          <a:prstGeom prst="line">
            <a:avLst/>
          </a:prstGeom>
          <a:noFill/>
          <a:ln w="28575">
            <a:solidFill>
              <a:srgbClr val="D60093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2400" b="0" u="sng">
              <a:solidFill>
                <a:prstClr val="black"/>
              </a:solidFill>
              <a:latin typeface="Times New Roman" pitchFamily="-108" charset="0"/>
              <a:ea typeface="Arial Unicode MS" pitchFamily="-108" charset="0"/>
              <a:cs typeface="Arial Unicode MS" pitchFamily="-108" charset="0"/>
            </a:endParaRPr>
          </a:p>
        </p:txBody>
      </p:sp>
      <p:sp>
        <p:nvSpPr>
          <p:cNvPr id="262159" name="Line 14"/>
          <p:cNvSpPr>
            <a:spLocks noChangeShapeType="1"/>
          </p:cNvSpPr>
          <p:nvPr/>
        </p:nvSpPr>
        <p:spPr bwMode="auto">
          <a:xfrm>
            <a:off x="1676400" y="1371600"/>
            <a:ext cx="2133600" cy="1143000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2400" b="0" u="sng">
              <a:solidFill>
                <a:prstClr val="black"/>
              </a:solidFill>
              <a:latin typeface="Times New Roman" pitchFamily="-108" charset="0"/>
              <a:ea typeface="Arial Unicode MS" pitchFamily="-108" charset="0"/>
              <a:cs typeface="Arial Unicode MS" pitchFamily="-108" charset="0"/>
            </a:endParaRPr>
          </a:p>
        </p:txBody>
      </p:sp>
      <p:sp>
        <p:nvSpPr>
          <p:cNvPr id="262160" name="Text Box 15"/>
          <p:cNvSpPr txBox="1">
            <a:spLocks noChangeArrowheads="1"/>
          </p:cNvSpPr>
          <p:nvPr/>
        </p:nvSpPr>
        <p:spPr bwMode="auto">
          <a:xfrm>
            <a:off x="3292475" y="4875213"/>
            <a:ext cx="2803525" cy="835025"/>
          </a:xfrm>
          <a:prstGeom prst="rect">
            <a:avLst/>
          </a:prstGeom>
          <a:solidFill>
            <a:srgbClr val="FFFF66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600">
                <a:solidFill>
                  <a:srgbClr val="0000FF"/>
                </a:solidFill>
                <a:latin typeface="Times New Roman" pitchFamily="-108" charset="0"/>
                <a:ea typeface="宋体" pitchFamily="-108" charset="-122"/>
                <a:cs typeface="宋体" pitchFamily="-108" charset="-122"/>
              </a:rPr>
              <a:t>Data Acquisition:</a:t>
            </a:r>
          </a:p>
          <a:p>
            <a:pPr eaLnBrk="0" hangingPunct="0"/>
            <a:r>
              <a:rPr lang="en-US" sz="1600">
                <a:solidFill>
                  <a:srgbClr val="0000FF"/>
                </a:solidFill>
                <a:latin typeface="Times New Roman" pitchFamily="-108" charset="0"/>
                <a:ea typeface="宋体" pitchFamily="-108" charset="-122"/>
                <a:cs typeface="宋体" pitchFamily="-108" charset="-122"/>
              </a:rPr>
              <a:t>  Event rate = 4 kHz</a:t>
            </a:r>
          </a:p>
          <a:p>
            <a:pPr eaLnBrk="0" hangingPunct="0"/>
            <a:r>
              <a:rPr lang="en-US" sz="1600">
                <a:solidFill>
                  <a:srgbClr val="0000FF"/>
                </a:solidFill>
                <a:latin typeface="Times New Roman" pitchFamily="-108" charset="0"/>
                <a:ea typeface="宋体" pitchFamily="-108" charset="-122"/>
                <a:cs typeface="宋体" pitchFamily="-108" charset="-122"/>
              </a:rPr>
              <a:t>  </a:t>
            </a:r>
            <a:r>
              <a:rPr lang="en-US" altLang="zh-CN" sz="1600">
                <a:solidFill>
                  <a:srgbClr val="0000FF"/>
                </a:solidFill>
                <a:latin typeface="Times New Roman" pitchFamily="-108" charset="0"/>
                <a:ea typeface="Arial" pitchFamily="-108" charset="0"/>
                <a:cs typeface="Arial" pitchFamily="-108" charset="0"/>
              </a:rPr>
              <a:t>Total data volume</a:t>
            </a:r>
            <a:r>
              <a:rPr lang="en-US" sz="1600">
                <a:solidFill>
                  <a:srgbClr val="0000FF"/>
                </a:solidFill>
                <a:latin typeface="Times New Roman" pitchFamily="-108" charset="0"/>
                <a:ea typeface="Arial" pitchFamily="-108" charset="0"/>
                <a:cs typeface="Arial" pitchFamily="-108" charset="0"/>
              </a:rPr>
              <a:t> ~ 50 MB/s</a:t>
            </a:r>
          </a:p>
        </p:txBody>
      </p:sp>
      <p:sp>
        <p:nvSpPr>
          <p:cNvPr id="262162" name="Text Box 17"/>
          <p:cNvSpPr txBox="1">
            <a:spLocks noChangeArrowheads="1"/>
          </p:cNvSpPr>
          <p:nvPr/>
        </p:nvSpPr>
        <p:spPr bwMode="auto">
          <a:xfrm>
            <a:off x="228600" y="5791200"/>
            <a:ext cx="7594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altLang="zh-CN" sz="2400">
                <a:solidFill>
                  <a:srgbClr val="CC0000"/>
                </a:solidFill>
                <a:latin typeface="Times New Roman" pitchFamily="-108" charset="0"/>
                <a:ea typeface="Arial" pitchFamily="-108" charset="0"/>
                <a:cs typeface="Arial" pitchFamily="-108" charset="0"/>
              </a:rPr>
              <a:t>The detector is hermetic for neutral and charged particle</a:t>
            </a:r>
          </a:p>
          <a:p>
            <a:r>
              <a:rPr kumimoji="1" lang="en-US" altLang="zh-CN" sz="2400">
                <a:solidFill>
                  <a:srgbClr val="CC0000"/>
                </a:solidFill>
                <a:latin typeface="Times New Roman" pitchFamily="-108" charset="0"/>
                <a:ea typeface="Arial" pitchFamily="-108" charset="0"/>
                <a:cs typeface="Arial" pitchFamily="-108" charset="0"/>
              </a:rPr>
              <a:t> with excellent resolution, PID, and large coverage. </a:t>
            </a:r>
          </a:p>
        </p:txBody>
      </p:sp>
      <p:grpSp>
        <p:nvGrpSpPr>
          <p:cNvPr id="2" name="Group 24"/>
          <p:cNvGrpSpPr/>
          <p:nvPr/>
        </p:nvGrpSpPr>
        <p:grpSpPr>
          <a:xfrm>
            <a:off x="1748375" y="3060700"/>
            <a:ext cx="646515" cy="543391"/>
            <a:chOff x="618075" y="2692400"/>
            <a:chExt cx="646515" cy="543391"/>
          </a:xfrm>
        </p:grpSpPr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618075" y="2743200"/>
              <a:ext cx="646515" cy="492591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1" name="Rectangle 20"/>
            <p:cNvSpPr>
              <a:spLocks/>
            </p:cNvSpPr>
            <p:nvPr/>
          </p:nvSpPr>
          <p:spPr>
            <a:xfrm>
              <a:off x="825491" y="2942825"/>
              <a:ext cx="236226" cy="92740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73100" y="2692400"/>
              <a:ext cx="5536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prstClr val="black"/>
                  </a:solidFill>
                </a:rPr>
                <a:t>ZDD</a:t>
              </a:r>
            </a:p>
          </p:txBody>
        </p:sp>
      </p:grpSp>
      <p:sp>
        <p:nvSpPr>
          <p:cNvPr id="26" name="Text Box 4"/>
          <p:cNvSpPr txBox="1">
            <a:spLocks noChangeArrowheads="1"/>
          </p:cNvSpPr>
          <p:nvPr/>
        </p:nvSpPr>
        <p:spPr bwMode="auto">
          <a:xfrm>
            <a:off x="88900" y="2282825"/>
            <a:ext cx="1308100" cy="830997"/>
          </a:xfrm>
          <a:prstGeom prst="rect">
            <a:avLst/>
          </a:prstGeom>
          <a:solidFill>
            <a:srgbClr val="FFFF66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600" dirty="0">
                <a:solidFill>
                  <a:srgbClr val="800000"/>
                </a:solidFill>
                <a:latin typeface="Times New Roman" pitchFamily="-108" charset="0"/>
                <a:ea typeface="宋体" pitchFamily="-108" charset="-122"/>
                <a:cs typeface="宋体" pitchFamily="-108" charset="-122"/>
              </a:rPr>
              <a:t>Zero Degree Detector </a:t>
            </a:r>
          </a:p>
          <a:p>
            <a:pPr eaLnBrk="0" hangingPunct="0"/>
            <a:r>
              <a:rPr lang="en-US" sz="1600" dirty="0">
                <a:solidFill>
                  <a:srgbClr val="800000"/>
                </a:solidFill>
                <a:latin typeface="Times New Roman" pitchFamily="-108" charset="0"/>
                <a:ea typeface="宋体" pitchFamily="-108" charset="-122"/>
                <a:cs typeface="宋体" pitchFamily="-108" charset="-122"/>
              </a:rPr>
              <a:t>new (2011) </a:t>
            </a:r>
            <a:endParaRPr lang="en-US" sz="1600" dirty="0">
              <a:solidFill>
                <a:srgbClr val="0000FF"/>
              </a:solidFill>
              <a:latin typeface="Times New Roman" pitchFamily="-108" charset="0"/>
              <a:ea typeface="宋体" pitchFamily="-108" charset="-122"/>
              <a:cs typeface="宋体" pitchFamily="-108" charset="-122"/>
            </a:endParaRPr>
          </a:p>
        </p:txBody>
      </p:sp>
      <p:sp>
        <p:nvSpPr>
          <p:cNvPr id="27" name="Line 14"/>
          <p:cNvSpPr>
            <a:spLocks noChangeShapeType="1"/>
          </p:cNvSpPr>
          <p:nvPr/>
        </p:nvSpPr>
        <p:spPr bwMode="auto">
          <a:xfrm>
            <a:off x="1358900" y="2755900"/>
            <a:ext cx="469900" cy="419100"/>
          </a:xfrm>
          <a:prstGeom prst="line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2400" b="0" u="sng">
              <a:solidFill>
                <a:prstClr val="black"/>
              </a:solidFill>
              <a:latin typeface="Times New Roman" pitchFamily="-108" charset="0"/>
              <a:ea typeface="Arial Unicode MS" pitchFamily="-108" charset="0"/>
              <a:cs typeface="Arial Unicode MS" pitchFamily="-108" charset="0"/>
            </a:endParaRPr>
          </a:p>
        </p:txBody>
      </p:sp>
      <p:sp>
        <p:nvSpPr>
          <p:cNvPr id="29" name="Text Box 16"/>
          <p:cNvSpPr txBox="1">
            <a:spLocks noChangeArrowheads="1"/>
          </p:cNvSpPr>
          <p:nvPr/>
        </p:nvSpPr>
        <p:spPr bwMode="auto">
          <a:xfrm>
            <a:off x="2438383" y="288399"/>
            <a:ext cx="34030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altLang="zh-CN" sz="3600" dirty="0" smtClean="0">
                <a:solidFill>
                  <a:srgbClr val="800000"/>
                </a:solidFill>
                <a:latin typeface="Times New Roman" pitchFamily="-108" charset="0"/>
                <a:ea typeface="Arial" pitchFamily="-108" charset="0"/>
                <a:cs typeface="Arial" pitchFamily="-108" charset="0"/>
              </a:rPr>
              <a:t>BESIII Detector</a:t>
            </a:r>
            <a:r>
              <a:rPr kumimoji="1" lang="en-US" altLang="zh-CN" sz="3600" dirty="0" smtClean="0">
                <a:solidFill>
                  <a:srgbClr val="09213B"/>
                </a:solidFill>
                <a:ea typeface="Arial" pitchFamily="-108" charset="0"/>
                <a:cs typeface="Arial" pitchFamily="-108" charset="0"/>
              </a:rPr>
              <a:t> </a:t>
            </a:r>
            <a:endParaRPr kumimoji="1" lang="en-US" altLang="zh-CN" sz="3600" dirty="0">
              <a:solidFill>
                <a:srgbClr val="09213B"/>
              </a:solidFill>
              <a:ea typeface="Arial" pitchFamily="-108" charset="0"/>
              <a:cs typeface="Arial" pitchFamily="-10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91200" y="127532"/>
            <a:ext cx="30723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CSI calorimeter</a:t>
            </a:r>
          </a:p>
          <a:p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Precision tracking</a:t>
            </a:r>
          </a:p>
          <a:p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Time-of-flight + </a:t>
            </a:r>
            <a:r>
              <a:rPr lang="en-US" sz="2000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/dx PID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Felici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Kolkata - 31 Oct 2014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69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82" b="-6919"/>
          <a:stretch/>
        </p:blipFill>
        <p:spPr>
          <a:xfrm>
            <a:off x="457200" y="172479"/>
            <a:ext cx="8229600" cy="6183872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Felici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Kolkata - 31 Oct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97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BESIII data set 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2368" r="1922" b="-4655"/>
          <a:stretch/>
        </p:blipFill>
        <p:spPr>
          <a:xfrm>
            <a:off x="457200" y="881980"/>
            <a:ext cx="8071452" cy="5474371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Felici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Kolkata - 31 Oct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65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BESIII Inner Tracker: MDC aging problems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Felici</a:t>
            </a:r>
            <a:endParaRPr lang="en-US" dirty="0"/>
          </a:p>
        </p:txBody>
      </p:sp>
      <p:sp>
        <p:nvSpPr>
          <p:cNvPr id="12" name="标题 1"/>
          <p:cNvSpPr txBox="1">
            <a:spLocks/>
          </p:cNvSpPr>
          <p:nvPr/>
        </p:nvSpPr>
        <p:spPr>
          <a:xfrm>
            <a:off x="302840" y="1129982"/>
            <a:ext cx="8229600" cy="777875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2"/>
                </a:solidFill>
                <a:latin typeface="Arial Blac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2"/>
                </a:solidFill>
                <a:latin typeface="Arial Blac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2"/>
                </a:solidFill>
                <a:latin typeface="Arial Blac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2"/>
                </a:solidFill>
                <a:latin typeface="Arial Blac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r>
              <a:rPr lang="en-US" altLang="zh-CN" sz="2200" kern="0" dirty="0" smtClean="0">
                <a:solidFill>
                  <a:srgbClr val="1808E6"/>
                </a:solidFill>
                <a:latin typeface="Arial" pitchFamily="34" charset="0"/>
                <a:cs typeface="Arial" pitchFamily="34" charset="0"/>
              </a:rPr>
              <a:t>Gain change from </a:t>
            </a:r>
            <a:r>
              <a:rPr lang="en-US" altLang="zh-CN" sz="2200" kern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2009</a:t>
            </a:r>
            <a:r>
              <a:rPr lang="en-US" altLang="zh-CN" sz="2200" kern="0" dirty="0" smtClean="0">
                <a:solidFill>
                  <a:srgbClr val="1808E6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altLang="zh-CN" sz="2200" kern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2014</a:t>
            </a:r>
            <a:r>
              <a:rPr lang="en-US" altLang="zh-CN" sz="2200" kern="0" dirty="0" smtClean="0">
                <a:solidFill>
                  <a:srgbClr val="1808E6"/>
                </a:solidFill>
                <a:latin typeface="Arial" pitchFamily="34" charset="0"/>
                <a:cs typeface="Arial" pitchFamily="34" charset="0"/>
              </a:rPr>
              <a:t> with </a:t>
            </a:r>
            <a:r>
              <a:rPr lang="en-US" altLang="zh-CN" sz="2200" kern="0" dirty="0" err="1" smtClean="0">
                <a:solidFill>
                  <a:srgbClr val="1808E6"/>
                </a:solidFill>
                <a:latin typeface="Arial" pitchFamily="34" charset="0"/>
                <a:cs typeface="Arial" pitchFamily="34" charset="0"/>
              </a:rPr>
              <a:t>Bhabha</a:t>
            </a:r>
            <a:r>
              <a:rPr lang="en-US" altLang="zh-CN" sz="2200" kern="0" dirty="0" smtClean="0">
                <a:solidFill>
                  <a:srgbClr val="1808E6"/>
                </a:solidFill>
                <a:latin typeface="Arial" pitchFamily="34" charset="0"/>
                <a:cs typeface="Arial" pitchFamily="34" charset="0"/>
              </a:rPr>
              <a:t> events</a:t>
            </a:r>
            <a:endParaRPr lang="zh-CN" altLang="en-US" sz="2200" kern="0" dirty="0" smtClean="0">
              <a:solidFill>
                <a:srgbClr val="1808E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179512" y="4960565"/>
            <a:ext cx="880375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US" altLang="zh-CN" sz="2000" dirty="0" smtClean="0">
                <a:solidFill>
                  <a:srgbClr val="FF000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Compared with 2009, now the  gas gains of first 5 layers decrease about 			            29% —14% </a:t>
            </a:r>
          </a:p>
          <a:p>
            <a:pPr marL="342900" indent="-342900">
              <a:buBlip>
                <a:blip r:embed="rId2"/>
              </a:buBlip>
            </a:pPr>
            <a:r>
              <a:rPr lang="en-US" sz="2000" dirty="0" smtClean="0">
                <a:solidFill>
                  <a:srgbClr val="292EFB"/>
                </a:solidFill>
                <a:latin typeface="Arial" pitchFamily="34" charset="0"/>
                <a:cs typeface="Arial" pitchFamily="34" charset="0"/>
              </a:rPr>
              <a:t>The gains of the first 10 layers have an obvious decrease</a:t>
            </a:r>
          </a:p>
          <a:p>
            <a:pPr marL="342900" indent="-342900">
              <a:buBlip>
                <a:blip r:embed="rId2"/>
              </a:buBlip>
            </a:pPr>
            <a:r>
              <a:rPr lang="en-US" altLang="zh-CN" sz="2000" dirty="0" smtClean="0">
                <a:solidFill>
                  <a:srgbClr val="00800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The gains of the layers in the outer chamber have nearly no change</a:t>
            </a:r>
            <a:endParaRPr lang="zh-CN" altLang="en-US" sz="2000" dirty="0">
              <a:solidFill>
                <a:srgbClr val="00800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0036" y="1618727"/>
            <a:ext cx="4875320" cy="3347986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Kolkata - 31 Oct 2014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990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BESIII Inner Tracker: MDC aging problems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Felici</a:t>
            </a:r>
            <a:endParaRPr lang="en-US" dirty="0"/>
          </a:p>
        </p:txBody>
      </p:sp>
      <p:sp>
        <p:nvSpPr>
          <p:cNvPr id="12" name="标题 1"/>
          <p:cNvSpPr txBox="1">
            <a:spLocks/>
          </p:cNvSpPr>
          <p:nvPr/>
        </p:nvSpPr>
        <p:spPr>
          <a:xfrm>
            <a:off x="302840" y="1349502"/>
            <a:ext cx="8229600" cy="777875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2"/>
                </a:solidFill>
                <a:latin typeface="Arial Blac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2"/>
                </a:solidFill>
                <a:latin typeface="Arial Blac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2"/>
                </a:solidFill>
                <a:latin typeface="Arial Blac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2"/>
                </a:solidFill>
                <a:latin typeface="Arial Blac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r>
              <a:rPr lang="en-US" altLang="zh-CN" sz="2200" kern="0" dirty="0" smtClean="0">
                <a:solidFill>
                  <a:srgbClr val="1808E6"/>
                </a:solidFill>
                <a:latin typeface="Arial" pitchFamily="34" charset="0"/>
                <a:cs typeface="Arial" pitchFamily="34" charset="0"/>
              </a:rPr>
              <a:t>Charge accumulation on INNER MDC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4" y="1828800"/>
            <a:ext cx="9144000" cy="31948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2861" y="5124348"/>
            <a:ext cx="9144000" cy="1204389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Kolkata - 31 Oct 2014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886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gem2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78505"/>
            <a:ext cx="6564136" cy="26854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CGEM detector for BESIII</a:t>
            </a:r>
            <a:endParaRPr lang="en-US" dirty="0"/>
          </a:p>
        </p:txBody>
      </p:sp>
      <p:pic>
        <p:nvPicPr>
          <p:cNvPr id="8" name="Picture 7" descr="screenshot_1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6086" y="4176801"/>
            <a:ext cx="4121471" cy="2055240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6600824" y="1160954"/>
            <a:ext cx="2534927" cy="25553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dirty="0" smtClean="0"/>
              <a:t>Three active layers</a:t>
            </a:r>
          </a:p>
          <a:p>
            <a:pPr>
              <a:lnSpc>
                <a:spcPct val="120000"/>
              </a:lnSpc>
            </a:pPr>
            <a:r>
              <a:rPr lang="en-US" sz="1800" dirty="0" smtClean="0"/>
              <a:t>Active area </a:t>
            </a:r>
          </a:p>
          <a:p>
            <a:pPr lvl="1">
              <a:lnSpc>
                <a:spcPct val="120000"/>
              </a:lnSpc>
            </a:pPr>
            <a:r>
              <a:rPr lang="en-US" sz="1600" dirty="0" smtClean="0"/>
              <a:t>L1 length 532 mm</a:t>
            </a:r>
          </a:p>
          <a:p>
            <a:pPr lvl="1">
              <a:lnSpc>
                <a:spcPct val="120000"/>
              </a:lnSpc>
            </a:pPr>
            <a:r>
              <a:rPr lang="en-US" sz="1600" dirty="0" smtClean="0"/>
              <a:t>L2 length: 690 mm</a:t>
            </a:r>
          </a:p>
          <a:p>
            <a:pPr lvl="1">
              <a:lnSpc>
                <a:spcPct val="120000"/>
              </a:lnSpc>
            </a:pPr>
            <a:r>
              <a:rPr lang="en-US" sz="1600" dirty="0" smtClean="0"/>
              <a:t>L3 length: 847 mm </a:t>
            </a:r>
            <a:endParaRPr lang="en-US" sz="1800" dirty="0" smtClean="0"/>
          </a:p>
          <a:p>
            <a:pPr>
              <a:lnSpc>
                <a:spcPct val="120000"/>
              </a:lnSpc>
            </a:pPr>
            <a:r>
              <a:rPr lang="en-US" sz="1800" dirty="0" smtClean="0"/>
              <a:t>Inner radius: 78 mm</a:t>
            </a:r>
          </a:p>
          <a:p>
            <a:pPr>
              <a:lnSpc>
                <a:spcPct val="120000"/>
              </a:lnSpc>
            </a:pPr>
            <a:r>
              <a:rPr lang="en-US" sz="1800" dirty="0" smtClean="0"/>
              <a:t>Outer radius: 178 mm</a:t>
            </a:r>
            <a:endParaRPr lang="en-US" sz="1800" dirty="0"/>
          </a:p>
        </p:txBody>
      </p:sp>
      <p:sp>
        <p:nvSpPr>
          <p:cNvPr id="10" name="TextBox 9"/>
          <p:cNvSpPr txBox="1"/>
          <p:nvPr/>
        </p:nvSpPr>
        <p:spPr>
          <a:xfrm>
            <a:off x="1778000" y="3732208"/>
            <a:ext cx="16273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Requirements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4253549"/>
            <a:ext cx="5440151" cy="209645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Rate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capability: ~10</a:t>
            </a:r>
            <a:r>
              <a:rPr lang="en-US" sz="1800" baseline="30000" dirty="0">
                <a:latin typeface="Arial" pitchFamily="34" charset="0"/>
                <a:cs typeface="Arial" pitchFamily="34" charset="0"/>
              </a:rPr>
              <a:t>4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Hz/cm</a:t>
            </a:r>
            <a:r>
              <a:rPr lang="en-US" sz="18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spcBef>
                <a:spcPts val="0"/>
              </a:spcBef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Spatial resolution: </a:t>
            </a:r>
            <a:r>
              <a:rPr lang="en-US" sz="1800" dirty="0" err="1">
                <a:latin typeface="Symbol" charset="2"/>
                <a:cs typeface="Symbol" charset="2"/>
              </a:rPr>
              <a:t>s</a:t>
            </a:r>
            <a:r>
              <a:rPr lang="en-US" sz="1800" baseline="-25000" dirty="0" err="1">
                <a:latin typeface="Arial" pitchFamily="34" charset="0"/>
                <a:cs typeface="Arial" pitchFamily="34" charset="0"/>
              </a:rPr>
              <a:t>xy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=~100</a:t>
            </a:r>
            <a:r>
              <a:rPr lang="el-GR" sz="1800" dirty="0">
                <a:latin typeface="Arial"/>
                <a:cs typeface="Arial"/>
              </a:rPr>
              <a:t>μ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m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1800" dirty="0" err="1">
                <a:latin typeface="Symbol" charset="2"/>
                <a:cs typeface="Symbol" charset="2"/>
              </a:rPr>
              <a:t>s</a:t>
            </a:r>
            <a:r>
              <a:rPr lang="en-US" sz="1800" baseline="-25000" dirty="0" err="1" smtClean="0">
                <a:latin typeface="Arial" pitchFamily="34" charset="0"/>
                <a:cs typeface="Arial" pitchFamily="34" charset="0"/>
              </a:rPr>
              <a:t>z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=~1mm</a:t>
            </a:r>
          </a:p>
          <a:p>
            <a:pPr>
              <a:spcBef>
                <a:spcPts val="0"/>
              </a:spcBef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Momentum resolution:: </a:t>
            </a:r>
            <a:r>
              <a:rPr lang="en-US" sz="1800" dirty="0" err="1">
                <a:latin typeface="Symbol" charset="2"/>
                <a:cs typeface="Symbol" charset="2"/>
              </a:rPr>
              <a:t>s</a:t>
            </a:r>
            <a:r>
              <a:rPr lang="en-US" sz="1800" baseline="-25000" dirty="0" err="1" smtClean="0">
                <a:latin typeface="Arial" pitchFamily="34" charset="0"/>
                <a:cs typeface="Arial" pitchFamily="34" charset="0"/>
              </a:rPr>
              <a:t>pt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/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P</a:t>
            </a:r>
            <a:r>
              <a:rPr lang="en-US" sz="1800" baseline="-25000" dirty="0" err="1">
                <a:latin typeface="Arial" pitchFamily="34" charset="0"/>
                <a:cs typeface="Arial" pitchFamily="34" charset="0"/>
              </a:rPr>
              <a:t>t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=~0.5% @1GeV</a:t>
            </a:r>
          </a:p>
          <a:p>
            <a:pPr>
              <a:spcBef>
                <a:spcPts val="0"/>
              </a:spcBef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Efficiency = ~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98%</a:t>
            </a:r>
          </a:p>
          <a:p>
            <a:pPr>
              <a:spcBef>
                <a:spcPts val="0"/>
              </a:spcBef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Material budget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≤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1.5%  all layers</a:t>
            </a:r>
          </a:p>
          <a:p>
            <a:pPr>
              <a:spcBef>
                <a:spcPts val="0"/>
              </a:spcBef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Coverage: 93% 4</a:t>
            </a:r>
            <a:r>
              <a:rPr lang="el-GR" sz="1800" dirty="0">
                <a:latin typeface="Arial"/>
                <a:cs typeface="Arial"/>
              </a:rPr>
              <a:t>π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Operation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duration ~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5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years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Felici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Kolkata - 31 Oct 2014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824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GEANT4 simulation</a:t>
            </a: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986" y="1127126"/>
            <a:ext cx="3662225" cy="2825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1681" y="4206875"/>
            <a:ext cx="1724659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1090" y="2525713"/>
            <a:ext cx="4170362" cy="36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745715" y="1317626"/>
            <a:ext cx="41703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CGEM detector has been added to the BESIII simulation in order to preliminary evaluate its possible performance.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81012" y="4048124"/>
            <a:ext cx="20269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lot of details in the simulation.</a:t>
            </a:r>
          </a:p>
          <a:p>
            <a:endParaRPr lang="en-US" dirty="0"/>
          </a:p>
          <a:p>
            <a:r>
              <a:rPr lang="en-US" dirty="0" smtClean="0"/>
              <a:t>Reconstruction code needs to be developed to fully evaluate the impact on the physics.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Felici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Kolkata - 31 Oct 2014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818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CGEM expected performance</a:t>
            </a:r>
            <a:endParaRPr lang="en-US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17" t="9091" r="8257"/>
          <a:stretch>
            <a:fillRect/>
          </a:stretch>
        </p:blipFill>
        <p:spPr bwMode="auto">
          <a:xfrm>
            <a:off x="-28575" y="1390663"/>
            <a:ext cx="4378325" cy="2948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8" name="Rettangolo 16"/>
          <p:cNvSpPr/>
          <p:nvPr/>
        </p:nvSpPr>
        <p:spPr>
          <a:xfrm>
            <a:off x="982663" y="3063875"/>
            <a:ext cx="3033712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000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宋体" charset="-122"/>
                <a:cs typeface="Calibri" pitchFamily="34" charset="0"/>
              </a:rPr>
              <a:t>BESIII B-Field </a:t>
            </a:r>
            <a:r>
              <a:rPr lang="en-US" sz="2000" dirty="0" err="1">
                <a:solidFill>
                  <a:srgbClr val="000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  <a:ea typeface="宋体" charset="-122"/>
                <a:cs typeface="Calibri" pitchFamily="34" charset="0"/>
              </a:rPr>
              <a:t>s</a:t>
            </a:r>
            <a:r>
              <a:rPr lang="en-US" sz="2000" baseline="-25000" dirty="0" err="1">
                <a:solidFill>
                  <a:srgbClr val="000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ea typeface="宋体" charset="-122"/>
                <a:cs typeface="Calibri" pitchFamily="34" charset="0"/>
              </a:rPr>
              <a:t>r</a:t>
            </a:r>
            <a:r>
              <a:rPr lang="en-US" sz="2000" baseline="-25000" dirty="0" err="1">
                <a:solidFill>
                  <a:srgbClr val="000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  <a:ea typeface="宋体" charset="-122"/>
                <a:cs typeface="Calibri" pitchFamily="34" charset="0"/>
              </a:rPr>
              <a:t>f</a:t>
            </a:r>
            <a:r>
              <a:rPr lang="en-US" sz="2000" baseline="-25000" dirty="0">
                <a:solidFill>
                  <a:srgbClr val="000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宋体" charset="-122"/>
                <a:cs typeface="Calibri" pitchFamily="34" charset="0"/>
              </a:rPr>
              <a:t>  </a:t>
            </a:r>
            <a:r>
              <a:rPr lang="en-US" sz="2000" dirty="0">
                <a:solidFill>
                  <a:srgbClr val="000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宋体" charset="-122"/>
                <a:cs typeface="Calibri" pitchFamily="34" charset="0"/>
              </a:rPr>
              <a:t>= 330 </a:t>
            </a:r>
            <a:r>
              <a:rPr lang="en-US" sz="2000" dirty="0">
                <a:solidFill>
                  <a:srgbClr val="000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  <a:ea typeface="宋体" charset="-122"/>
                <a:cs typeface="Calibri" pitchFamily="34" charset="0"/>
              </a:rPr>
              <a:t>m</a:t>
            </a:r>
            <a:r>
              <a:rPr lang="en-US" sz="2000" dirty="0">
                <a:solidFill>
                  <a:srgbClr val="000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宋体" charset="-122"/>
                <a:cs typeface="Calibri" pitchFamily="34" charset="0"/>
              </a:rPr>
              <a:t>m</a:t>
            </a:r>
            <a:endParaRPr lang="en-US" sz="2000" baseline="-25000" dirty="0">
              <a:solidFill>
                <a:srgbClr val="000000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宋体" charset="-122"/>
              <a:cs typeface="Calibri" pitchFamily="34" charset="0"/>
            </a:endParaRPr>
          </a:p>
        </p:txBody>
      </p:sp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3" cstate="print">
            <a:lum brigh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1"/>
          <a:stretch>
            <a:fillRect/>
          </a:stretch>
        </p:blipFill>
        <p:spPr bwMode="auto">
          <a:xfrm>
            <a:off x="4581839" y="1190624"/>
            <a:ext cx="4260535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Line 10"/>
          <p:cNvSpPr>
            <a:spLocks noChangeShapeType="1"/>
          </p:cNvSpPr>
          <p:nvPr/>
        </p:nvSpPr>
        <p:spPr bwMode="auto">
          <a:xfrm flipH="1" flipV="1">
            <a:off x="7604125" y="2174875"/>
            <a:ext cx="71438" cy="1000125"/>
          </a:xfrm>
          <a:prstGeom prst="line">
            <a:avLst/>
          </a:prstGeom>
          <a:noFill/>
          <a:ln w="28575">
            <a:solidFill>
              <a:srgbClr val="CC33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r" defTabSz="457200"/>
            <a:endParaRPr lang="en-US" sz="1200" b="0" smtClean="0">
              <a:solidFill>
                <a:srgbClr val="000000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 flipH="1" flipV="1">
            <a:off x="2873375" y="1924050"/>
            <a:ext cx="46038" cy="1143000"/>
          </a:xfrm>
          <a:prstGeom prst="line">
            <a:avLst/>
          </a:prstGeom>
          <a:noFill/>
          <a:ln w="28575">
            <a:solidFill>
              <a:srgbClr val="CC33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r" defTabSz="457200"/>
            <a:endParaRPr lang="en-US" sz="1200" b="0" smtClean="0">
              <a:solidFill>
                <a:srgbClr val="000000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12" name="Rettangolo 16"/>
          <p:cNvSpPr/>
          <p:nvPr/>
        </p:nvSpPr>
        <p:spPr>
          <a:xfrm>
            <a:off x="5897563" y="3143250"/>
            <a:ext cx="2935287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000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宋体" charset="-122"/>
                <a:cs typeface="Calibri" pitchFamily="34" charset="0"/>
              </a:rPr>
              <a:t>BESIII B-Field </a:t>
            </a:r>
            <a:r>
              <a:rPr lang="en-US" sz="2000" dirty="0" err="1">
                <a:solidFill>
                  <a:srgbClr val="000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  <a:ea typeface="宋体" charset="-122"/>
                <a:cs typeface="Calibri" pitchFamily="34" charset="0"/>
              </a:rPr>
              <a:t>s</a:t>
            </a:r>
            <a:r>
              <a:rPr lang="en-US" sz="2000" baseline="-25000" dirty="0" err="1">
                <a:solidFill>
                  <a:srgbClr val="000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ea typeface="宋体" charset="-122"/>
                <a:cs typeface="Calibri" pitchFamily="34" charset="0"/>
              </a:rPr>
              <a:t>z</a:t>
            </a:r>
            <a:r>
              <a:rPr lang="en-US" sz="2000" baseline="-25000" dirty="0">
                <a:solidFill>
                  <a:srgbClr val="000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宋体" charset="-122"/>
                <a:cs typeface="Calibri" pitchFamily="34" charset="0"/>
              </a:rPr>
              <a:t>  </a:t>
            </a:r>
            <a:r>
              <a:rPr lang="en-US" sz="2000" dirty="0">
                <a:solidFill>
                  <a:srgbClr val="000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宋体" charset="-122"/>
                <a:cs typeface="Calibri" pitchFamily="34" charset="0"/>
              </a:rPr>
              <a:t>= 400 </a:t>
            </a:r>
            <a:r>
              <a:rPr lang="en-US" sz="2000" dirty="0">
                <a:solidFill>
                  <a:srgbClr val="000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  <a:ea typeface="宋体" charset="-122"/>
                <a:cs typeface="Calibri" pitchFamily="34" charset="0"/>
              </a:rPr>
              <a:t>m</a:t>
            </a:r>
            <a:r>
              <a:rPr lang="en-US" sz="2000" dirty="0">
                <a:solidFill>
                  <a:srgbClr val="000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宋体" charset="-122"/>
                <a:cs typeface="Calibri" pitchFamily="34" charset="0"/>
              </a:rPr>
              <a:t>m</a:t>
            </a:r>
            <a:endParaRPr lang="en-US" sz="2000" baseline="-25000" dirty="0">
              <a:solidFill>
                <a:srgbClr val="000000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宋体" charset="-122"/>
              <a:cs typeface="Calibri" pitchFamily="34" charset="0"/>
            </a:endParaRPr>
          </a:p>
        </p:txBody>
      </p:sp>
      <p:sp>
        <p:nvSpPr>
          <p:cNvPr id="13" name="TextBox 17"/>
          <p:cNvSpPr txBox="1">
            <a:spLocks noChangeArrowheads="1"/>
          </p:cNvSpPr>
          <p:nvPr/>
        </p:nvSpPr>
        <p:spPr bwMode="auto">
          <a:xfrm>
            <a:off x="785813" y="1285875"/>
            <a:ext cx="7937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zh-CN" sz="4000" dirty="0" err="1" smtClean="0">
                <a:solidFill>
                  <a:srgbClr val="000000"/>
                </a:solidFill>
                <a:latin typeface="Symbol" pitchFamily="18" charset="2"/>
                <a:ea typeface="SimSun" pitchFamily="2" charset="-122"/>
              </a:rPr>
              <a:t>s</a:t>
            </a:r>
            <a:r>
              <a:rPr lang="en-US" altLang="zh-CN" sz="4000" baseline="-25000" dirty="0" err="1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r</a:t>
            </a:r>
            <a:r>
              <a:rPr lang="en-US" altLang="zh-CN" sz="4000" baseline="-25000" dirty="0" err="1" smtClean="0">
                <a:solidFill>
                  <a:srgbClr val="000000"/>
                </a:solidFill>
                <a:latin typeface="Symbol" pitchFamily="18" charset="2"/>
                <a:ea typeface="SimSun" pitchFamily="2" charset="-122"/>
              </a:rPr>
              <a:t>f</a:t>
            </a:r>
            <a:endParaRPr lang="zh-CN" altLang="en-US" sz="4000" dirty="0" smtClean="0">
              <a:solidFill>
                <a:srgbClr val="000000"/>
              </a:solidFill>
              <a:latin typeface="Symbol" pitchFamily="18" charset="2"/>
              <a:ea typeface="SimSun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56225" y="1214438"/>
            <a:ext cx="646113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4000" dirty="0" err="1">
                <a:solidFill>
                  <a:srgbClr val="000000"/>
                </a:solidFill>
                <a:latin typeface="Symbol" pitchFamily="18" charset="2"/>
                <a:ea typeface="宋体" charset="-122"/>
              </a:rPr>
              <a:t>s</a:t>
            </a:r>
            <a:r>
              <a:rPr lang="en-US" altLang="zh-CN" sz="4000" baseline="-25000" dirty="0" err="1">
                <a:solidFill>
                  <a:srgbClr val="000000"/>
                </a:solidFill>
                <a:latin typeface="Verdana"/>
                <a:ea typeface="宋体" charset="-122"/>
              </a:rPr>
              <a:t>z</a:t>
            </a:r>
            <a:endParaRPr lang="zh-CN" altLang="en-US" sz="4000" baseline="-25000" dirty="0">
              <a:solidFill>
                <a:srgbClr val="000000"/>
              </a:solidFill>
              <a:latin typeface="Verdana"/>
              <a:ea typeface="宋体" charset="-122"/>
            </a:endParaRPr>
          </a:p>
        </p:txBody>
      </p:sp>
      <p:graphicFrame>
        <p:nvGraphicFramePr>
          <p:cNvPr id="15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482208"/>
              </p:ext>
            </p:extLst>
          </p:nvPr>
        </p:nvGraphicFramePr>
        <p:xfrm>
          <a:off x="285750" y="4643438"/>
          <a:ext cx="8578850" cy="1188720"/>
        </p:xfrm>
        <a:graphic>
          <a:graphicData uri="http://schemas.openxmlformats.org/drawingml/2006/table">
            <a:tbl>
              <a:tblPr/>
              <a:tblGrid>
                <a:gridCol w="6230938"/>
                <a:gridCol w="1150937"/>
                <a:gridCol w="1196975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08E6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pitchFamily="34" charset="0"/>
                        </a:rPr>
                        <a:t>Readout 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808E6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808E6"/>
                          </a:solidFill>
                          <a:effectLst/>
                          <a:latin typeface="Symbol" pitchFamily="18" charset="2"/>
                          <a:ea typeface="SimSun" pitchFamily="2" charset="-122"/>
                          <a:cs typeface="Arial" pitchFamily="34" charset="0"/>
                        </a:rPr>
                        <a:t>s</a:t>
                      </a:r>
                      <a:r>
                        <a:rPr kumimoji="0" lang="en-US" altLang="zh-CN" sz="2000" b="1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rgbClr val="1808E6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pitchFamily="34" charset="0"/>
                        </a:rPr>
                        <a:t>r</a:t>
                      </a:r>
                      <a:r>
                        <a:rPr kumimoji="0" lang="en-US" altLang="zh-CN" sz="2000" b="1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rgbClr val="1808E6"/>
                          </a:solidFill>
                          <a:effectLst/>
                          <a:latin typeface="Symbol" pitchFamily="18" charset="2"/>
                          <a:ea typeface="SimSun" pitchFamily="2" charset="-122"/>
                          <a:cs typeface="Arial" pitchFamily="34" charset="0"/>
                        </a:rPr>
                        <a:t>f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08E6"/>
                          </a:solidFill>
                          <a:effectLst/>
                          <a:latin typeface="Symbol" pitchFamily="18" charset="2"/>
                          <a:ea typeface="SimSun" pitchFamily="2" charset="-122"/>
                          <a:cs typeface="Arial" pitchFamily="34" charset="0"/>
                        </a:rPr>
                        <a:t> (m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08E6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pitchFamily="34" charset="0"/>
                        </a:rPr>
                        <a:t>m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08E6"/>
                          </a:solidFill>
                          <a:effectLst/>
                          <a:latin typeface="Symbol" pitchFamily="18" charset="2"/>
                          <a:ea typeface="SimSun" pitchFamily="2" charset="-122"/>
                          <a:cs typeface="Arial" pitchFamily="34" charset="0"/>
                        </a:rPr>
                        <a:t>)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808E6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808E6"/>
                          </a:solidFill>
                          <a:effectLst/>
                          <a:latin typeface="Symbol" pitchFamily="18" charset="2"/>
                          <a:ea typeface="SimSun" pitchFamily="2" charset="-122"/>
                          <a:cs typeface="Arial" pitchFamily="34" charset="0"/>
                        </a:rPr>
                        <a:t>s</a:t>
                      </a:r>
                      <a:r>
                        <a:rPr kumimoji="0" lang="en-US" altLang="zh-CN" sz="2000" b="1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rgbClr val="1808E6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pitchFamily="34" charset="0"/>
                        </a:rPr>
                        <a:t>z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08E6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pitchFamily="34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08E6"/>
                          </a:solidFill>
                          <a:effectLst/>
                          <a:latin typeface="Symbol" pitchFamily="18" charset="2"/>
                          <a:ea typeface="SimSun" pitchFamily="2" charset="-122"/>
                          <a:cs typeface="Arial" pitchFamily="34" charset="0"/>
                        </a:rPr>
                        <a:t>(m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08E6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pitchFamily="34" charset="0"/>
                        </a:rPr>
                        <a:t>m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08E6"/>
                          </a:solidFill>
                          <a:effectLst/>
                          <a:latin typeface="Symbol" pitchFamily="18" charset="2"/>
                          <a:ea typeface="SimSun" pitchFamily="2" charset="-122"/>
                          <a:cs typeface="Arial" pitchFamily="34" charset="0"/>
                        </a:rPr>
                        <a:t>)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808E6"/>
                        </a:solidFill>
                        <a:effectLst/>
                        <a:latin typeface="Symbol" pitchFamily="18" charset="2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08E6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pitchFamily="34" charset="0"/>
                        </a:rPr>
                        <a:t>Digital readout   (Beam test  @2009)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808E6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808E6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pitchFamily="34" charset="0"/>
                        </a:rPr>
                        <a:t>330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1808E6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08E6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pitchFamily="34" charset="0"/>
                        </a:rPr>
                        <a:t>400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808E6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pitchFamily="34" charset="0"/>
                        </a:rPr>
                        <a:t>Analog readout </a:t>
                      </a: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pitchFamily="34" charset="0"/>
                        </a:rPr>
                        <a:t>(magnetic field effect avoided)*</a:t>
                      </a:r>
                      <a:endParaRPr kumimoji="0" lang="zh-CN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pitchFamily="34" charset="0"/>
                        </a:rPr>
                        <a:t>80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pitchFamily="34" charset="0"/>
                        </a:rPr>
                        <a:t>150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16" name="TextBox 19"/>
          <p:cNvSpPr txBox="1">
            <a:spLocks noChangeArrowheads="1"/>
          </p:cNvSpPr>
          <p:nvPr/>
        </p:nvSpPr>
        <p:spPr bwMode="auto">
          <a:xfrm>
            <a:off x="4786313" y="5917288"/>
            <a:ext cx="3797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zh-CN" sz="1800" dirty="0" smtClean="0">
                <a:solidFill>
                  <a:srgbClr val="008000"/>
                </a:solidFill>
                <a:latin typeface="Calibri" pitchFamily="34" charset="0"/>
                <a:ea typeface="SimSun" pitchFamily="2" charset="-122"/>
              </a:rPr>
              <a:t>* Taken as expected spatial resolution</a:t>
            </a:r>
            <a:endParaRPr lang="zh-CN" altLang="en-US" sz="1800" dirty="0" smtClean="0">
              <a:solidFill>
                <a:srgbClr val="008000"/>
              </a:solidFill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Felici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Kolkata - 31 Oct 2014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137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Purpose of beam test(s) …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5750"/>
            <a:ext cx="8229600" cy="466355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Validate GEM analog readout in magnetic field.</a:t>
            </a:r>
          </a:p>
          <a:p>
            <a:r>
              <a:rPr lang="en-US" sz="2400" dirty="0" smtClean="0"/>
              <a:t>Validate Garfield simulation and extract useful information for hit digitization.</a:t>
            </a:r>
          </a:p>
          <a:p>
            <a:r>
              <a:rPr lang="en-US" sz="2400" dirty="0" smtClean="0"/>
              <a:t>Validate the BESIII anode structure.</a:t>
            </a:r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Spatial resolution as function of the magnetic field</a:t>
            </a:r>
          </a:p>
          <a:p>
            <a:r>
              <a:rPr lang="en-US" sz="2400" dirty="0"/>
              <a:t>Cluster size as function of the magnetic field</a:t>
            </a:r>
          </a:p>
          <a:p>
            <a:r>
              <a:rPr lang="en-US" sz="2400" dirty="0" smtClean="0"/>
              <a:t>Perform </a:t>
            </a:r>
            <a:r>
              <a:rPr lang="en-US" sz="2400" dirty="0"/>
              <a:t>the same measurements at different gain</a:t>
            </a:r>
          </a:p>
          <a:p>
            <a:r>
              <a:rPr lang="en-US" sz="2400" dirty="0" smtClean="0"/>
              <a:t>Other </a:t>
            </a:r>
            <a:r>
              <a:rPr lang="en-US" sz="2400" dirty="0"/>
              <a:t>measurements:</a:t>
            </a:r>
          </a:p>
          <a:p>
            <a:pPr lvl="1"/>
            <a:r>
              <a:rPr lang="en-US" sz="2000" dirty="0"/>
              <a:t>efficiency</a:t>
            </a:r>
          </a:p>
          <a:p>
            <a:pPr lvl="1"/>
            <a:r>
              <a:rPr lang="en-US" sz="2000" dirty="0"/>
              <a:t>different gas mixture</a:t>
            </a:r>
          </a:p>
          <a:p>
            <a:endParaRPr lang="en-US" sz="2400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Felici</a:t>
            </a:r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78130" y="2773565"/>
            <a:ext cx="8229600" cy="42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… &amp; Some possible measurement to perform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Kolkata - 31 Oct 2014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83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BESIII beam test setup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Felici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90740" y="3879969"/>
            <a:ext cx="1023581" cy="0"/>
          </a:xfrm>
          <a:prstGeom prst="straightConnector1">
            <a:avLst/>
          </a:prstGeom>
          <a:ln w="5715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135113" y="3656662"/>
            <a:ext cx="97685" cy="47453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538702" y="3349613"/>
            <a:ext cx="224384" cy="10886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249301" y="3349613"/>
            <a:ext cx="224384" cy="10886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518100" y="3363569"/>
            <a:ext cx="224384" cy="108862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842719" y="3349613"/>
            <a:ext cx="224384" cy="10886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567274" y="3363569"/>
            <a:ext cx="224384" cy="10886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129892" y="3656662"/>
            <a:ext cx="97685" cy="47453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78100" y="3922480"/>
            <a:ext cx="11921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muon/pion</a:t>
            </a:r>
          </a:p>
          <a:p>
            <a:pPr algn="ctr"/>
            <a:r>
              <a:rPr lang="en-US" dirty="0" smtClean="0"/>
              <a:t>beam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403393" y="1530725"/>
            <a:ext cx="23410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BESIII test chamber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APV 25 analog readout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013926" y="1895860"/>
            <a:ext cx="1990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backward trigger</a:t>
            </a:r>
          </a:p>
          <a:p>
            <a:pPr algn="ctr"/>
            <a:r>
              <a:rPr lang="en-US" dirty="0" smtClean="0"/>
              <a:t>(</a:t>
            </a:r>
            <a:r>
              <a:rPr lang="en-US" dirty="0" err="1" smtClean="0"/>
              <a:t>scintillators+SiPM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44589" y="1977349"/>
            <a:ext cx="1990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forward trigger</a:t>
            </a:r>
          </a:p>
          <a:p>
            <a:pPr algn="ctr"/>
            <a:r>
              <a:rPr lang="en-US" dirty="0" smtClean="0"/>
              <a:t>(</a:t>
            </a:r>
            <a:r>
              <a:rPr lang="en-US" dirty="0" err="1" smtClean="0"/>
              <a:t>scintillators+SiPM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5345894" y="5130583"/>
            <a:ext cx="21379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Backward Tracking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two Kloe-2 chamber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with APV 25 readout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984957" y="5146728"/>
            <a:ext cx="21379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Forward Tracking</a:t>
            </a:r>
          </a:p>
          <a:p>
            <a:pPr algn="ctr"/>
            <a:r>
              <a:rPr lang="en-US" dirty="0" smtClean="0"/>
              <a:t>two Kloe-2 chamber</a:t>
            </a:r>
          </a:p>
          <a:p>
            <a:pPr algn="ctr"/>
            <a:r>
              <a:rPr lang="en-US" dirty="0" smtClean="0"/>
              <a:t>with APV 25 readout</a:t>
            </a:r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4624739" y="2217651"/>
            <a:ext cx="0" cy="102030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4" idx="2"/>
          </p:cNvCxnSpPr>
          <p:nvPr/>
        </p:nvCxnSpPr>
        <p:spPr>
          <a:xfrm>
            <a:off x="1139851" y="2623680"/>
            <a:ext cx="1037127" cy="93528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7213622" y="2623680"/>
            <a:ext cx="866311" cy="75384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endCxn id="27" idx="0"/>
          </p:cNvCxnSpPr>
          <p:nvPr/>
        </p:nvCxnSpPr>
        <p:spPr>
          <a:xfrm flipH="1">
            <a:off x="3053932" y="4562544"/>
            <a:ext cx="321551" cy="584184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endCxn id="27" idx="0"/>
          </p:cNvCxnSpPr>
          <p:nvPr/>
        </p:nvCxnSpPr>
        <p:spPr>
          <a:xfrm>
            <a:off x="2665401" y="4562544"/>
            <a:ext cx="388531" cy="584184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>
            <a:off x="6355741" y="4596725"/>
            <a:ext cx="321551" cy="584184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967210" y="4596725"/>
            <a:ext cx="388531" cy="584184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1516542" y="3884287"/>
            <a:ext cx="6563391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Kolkata - 31 Oct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717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BESIII beam test - readout anode design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Felici</a:t>
            </a:r>
            <a:endParaRPr lang="en-US" dirty="0"/>
          </a:p>
        </p:txBody>
      </p:sp>
      <p:pic>
        <p:nvPicPr>
          <p:cNvPr id="3" name="Picture 2" descr="stripBesRel2_red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868" y="2371549"/>
            <a:ext cx="3974980" cy="957905"/>
          </a:xfrm>
          <a:prstGeom prst="rect">
            <a:avLst/>
          </a:prstGeom>
        </p:spPr>
      </p:pic>
      <p:pic>
        <p:nvPicPr>
          <p:cNvPr id="8" name="Picture 7" descr="StripsKLOE_red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21" y="1715464"/>
            <a:ext cx="2884701" cy="22700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07160" y="1086252"/>
            <a:ext cx="2718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KLOE strips design</a:t>
            </a:r>
            <a:endParaRPr lang="en-US" dirty="0"/>
          </a:p>
          <a:p>
            <a:pPr algn="ctr"/>
            <a:r>
              <a:rPr lang="en-US" dirty="0" smtClean="0"/>
              <a:t>TRACKING CHAMBERS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594221" y="1737251"/>
            <a:ext cx="2467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BES strips design – rel1 COMPASS LIKE</a:t>
            </a:r>
            <a:endParaRPr lang="en-US" dirty="0"/>
          </a:p>
        </p:txBody>
      </p:sp>
      <p:pic>
        <p:nvPicPr>
          <p:cNvPr id="11" name="Picture 10" descr="StripBesJagged_red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326" y="4400757"/>
            <a:ext cx="2857500" cy="19812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30650" y="3884894"/>
            <a:ext cx="8254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BES strips design – rel2 </a:t>
            </a:r>
          </a:p>
          <a:p>
            <a:pPr algn="ctr"/>
            <a:r>
              <a:rPr lang="en-US" dirty="0" smtClean="0"/>
              <a:t>Tilted Angle + Jagged design to decrease parasitic capacitance (-30% from simulations)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Kolkata - 31 Oct 2014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0991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BESIII beam test </a:t>
            </a:r>
            <a:r>
              <a:rPr lang="en-US" dirty="0" smtClean="0"/>
              <a:t>– Readout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Felici</a:t>
            </a:r>
            <a:endParaRPr lang="en-US" dirty="0"/>
          </a:p>
        </p:txBody>
      </p:sp>
      <p:pic>
        <p:nvPicPr>
          <p:cNvPr id="8" name="Picture 7" descr="cameretta_APV_GASTONE_red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336" y="2263923"/>
            <a:ext cx="4066047" cy="304953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144383" y="3410155"/>
            <a:ext cx="2398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APV25</a:t>
            </a:r>
          </a:p>
          <a:p>
            <a:pPr algn="ctr"/>
            <a:r>
              <a:rPr lang="en-US" dirty="0" smtClean="0"/>
              <a:t>(ANALOG – 128 </a:t>
            </a:r>
            <a:r>
              <a:rPr lang="en-US" dirty="0" err="1" smtClean="0"/>
              <a:t>chs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000159" y="5396856"/>
            <a:ext cx="2398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GASTONE</a:t>
            </a:r>
          </a:p>
          <a:p>
            <a:pPr algn="ctr"/>
            <a:r>
              <a:rPr lang="en-US" dirty="0" smtClean="0"/>
              <a:t>(DIGITAL – 128 </a:t>
            </a:r>
            <a:r>
              <a:rPr lang="en-US" dirty="0" err="1" smtClean="0"/>
              <a:t>chs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62667" y="1247269"/>
            <a:ext cx="8124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DATA ACQUISITION SUPPORTS FULLY ANALOG, FULLY DIGITAL AS WELL AS MIXED MODE READOUT 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Kolkata - 31 Oct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714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950354" y="4634380"/>
            <a:ext cx="7736446" cy="1589651"/>
          </a:xfrm>
          <a:prstGeom prst="rect">
            <a:avLst/>
          </a:prstGeom>
          <a:noFill/>
          <a:ln w="25400">
            <a:solidFill>
              <a:schemeClr val="accent3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950355" y="1045625"/>
            <a:ext cx="7736446" cy="3496235"/>
          </a:xfrm>
          <a:prstGeom prst="rect">
            <a:avLst/>
          </a:prstGeom>
          <a:noFill/>
          <a:ln w="2540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Picture 43" descr="tracking#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064" y="1383028"/>
            <a:ext cx="2241550" cy="21907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BESIII beam test – </a:t>
            </a:r>
            <a:r>
              <a:rPr lang="en-US" dirty="0" smtClean="0"/>
              <a:t>Setup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Felici</a:t>
            </a:r>
            <a:endParaRPr lang="en-US" dirty="0"/>
          </a:p>
        </p:txBody>
      </p:sp>
      <p:pic>
        <p:nvPicPr>
          <p:cNvPr id="7" name="Picture 6" descr="cestelloCamereTB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220" y="1387345"/>
            <a:ext cx="2598304" cy="2931531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1995220" y="3570770"/>
            <a:ext cx="1573283" cy="880857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triangle" w="lg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rot="1740342">
            <a:off x="2056386" y="3874750"/>
            <a:ext cx="89328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≈76 cm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3720903" y="3913994"/>
            <a:ext cx="833966" cy="494664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triangle" w="lg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 rot="19789062">
            <a:off x="3729605" y="3882780"/>
            <a:ext cx="89328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≈39 cm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3619303" y="1387347"/>
            <a:ext cx="1" cy="2985052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triangle" w="lg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 rot="16200000">
            <a:off x="2967974" y="2636814"/>
            <a:ext cx="89328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≈71 cm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30841" y="1018015"/>
            <a:ext cx="2398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CHAMBERS SUPPORT</a:t>
            </a:r>
            <a:endParaRPr lang="en-US" dirty="0"/>
          </a:p>
        </p:txBody>
      </p:sp>
      <p:pic>
        <p:nvPicPr>
          <p:cNvPr id="40" name="Picture 39" descr="tracking#2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245" y="1575091"/>
            <a:ext cx="2235200" cy="2178050"/>
          </a:xfrm>
          <a:prstGeom prst="rect">
            <a:avLst/>
          </a:prstGeom>
        </p:spPr>
      </p:pic>
      <p:pic>
        <p:nvPicPr>
          <p:cNvPr id="41" name="Picture 40" descr="BesReadoutChamber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686" y="1735847"/>
            <a:ext cx="2235200" cy="2184400"/>
          </a:xfrm>
          <a:prstGeom prst="rect">
            <a:avLst/>
          </a:prstGeom>
        </p:spPr>
      </p:pic>
      <p:pic>
        <p:nvPicPr>
          <p:cNvPr id="42" name="Picture 41" descr="tracking#3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027" y="1876337"/>
            <a:ext cx="2241550" cy="2197100"/>
          </a:xfrm>
          <a:prstGeom prst="rect">
            <a:avLst/>
          </a:prstGeom>
        </p:spPr>
      </p:pic>
      <p:pic>
        <p:nvPicPr>
          <p:cNvPr id="43" name="Picture 42" descr="tracking#4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470" y="2024211"/>
            <a:ext cx="2241550" cy="219075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 rot="16200000">
            <a:off x="-1103413" y="3252284"/>
            <a:ext cx="3121226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≈ 1300 ANALOG RO channels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6" name="Picture 45" descr="crate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1412" y="4779027"/>
            <a:ext cx="1468657" cy="1217119"/>
          </a:xfrm>
          <a:prstGeom prst="rect">
            <a:avLst/>
          </a:prstGeom>
        </p:spPr>
      </p:pic>
      <p:pic>
        <p:nvPicPr>
          <p:cNvPr id="48" name="Picture 47" descr="HV_CRATE_CAEN_RED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423" y="4875928"/>
            <a:ext cx="2356641" cy="1078163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 rot="16200000">
            <a:off x="131484" y="2589532"/>
            <a:ext cx="2398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MAGNET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 rot="16200000">
            <a:off x="99218" y="5232380"/>
            <a:ext cx="2398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BEAM AREA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Kolkata - 31 Oct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1270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919" y="189556"/>
            <a:ext cx="8351881" cy="622639"/>
          </a:xfrm>
        </p:spPr>
        <p:txBody>
          <a:bodyPr/>
          <a:lstStyle/>
          <a:p>
            <a:r>
              <a:rPr lang="en-US" dirty="0"/>
              <a:t>Cosmic data: </a:t>
            </a:r>
            <a:r>
              <a:rPr lang="en-US" dirty="0" smtClean="0"/>
              <a:t>Spatial resolution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Felici</a:t>
            </a:r>
            <a:endParaRPr lang="en-US" dirty="0"/>
          </a:p>
        </p:txBody>
      </p:sp>
      <p:pic>
        <p:nvPicPr>
          <p:cNvPr id="7" name="Picture 6" descr="screenshot_0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69" y="1102662"/>
            <a:ext cx="8337926" cy="49875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692750" y="628124"/>
            <a:ext cx="2260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with digital readout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3591" y="5928393"/>
            <a:ext cx="3018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courtesy of </a:t>
            </a:r>
            <a:r>
              <a:rPr lang="en-US" dirty="0" err="1" smtClean="0"/>
              <a:t>Sandro</a:t>
            </a:r>
            <a:r>
              <a:rPr lang="en-US" dirty="0" smtClean="0"/>
              <a:t> </a:t>
            </a:r>
            <a:r>
              <a:rPr lang="en-US" dirty="0" err="1" smtClean="0"/>
              <a:t>Calcaterra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Kolkata - 31 Oct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5322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Cosmic data: Cluster size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Felici</a:t>
            </a:r>
            <a:endParaRPr lang="en-US" dirty="0"/>
          </a:p>
        </p:txBody>
      </p:sp>
      <p:pic>
        <p:nvPicPr>
          <p:cNvPr id="7" name="Picture 6" descr="screenshot_0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14" y="1063422"/>
            <a:ext cx="7287988" cy="507329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3591" y="5970264"/>
            <a:ext cx="3018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courtesy of </a:t>
            </a:r>
            <a:r>
              <a:rPr lang="en-US" dirty="0" err="1" smtClean="0"/>
              <a:t>Sandro</a:t>
            </a:r>
            <a:r>
              <a:rPr lang="en-US" dirty="0" smtClean="0"/>
              <a:t> </a:t>
            </a:r>
            <a:r>
              <a:rPr lang="en-US" dirty="0" err="1" smtClean="0"/>
              <a:t>Calcaterra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Kolkata - 31 Oct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9012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18976"/>
            <a:ext cx="8229600" cy="455322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Data acquisition based on APV25 system run smoothly (ATLAS parameters setup and DAQ system).</a:t>
            </a:r>
          </a:p>
          <a:p>
            <a:r>
              <a:rPr lang="en-US" dirty="0" smtClean="0"/>
              <a:t>Integration of tracking chambers, BES proto and mechanical structure is going on</a:t>
            </a:r>
          </a:p>
          <a:p>
            <a:r>
              <a:rPr lang="en-US" dirty="0" smtClean="0"/>
              <a:t>Setup details have been already discussed with RD51 collaboration.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Beam test will start on Nov 26 and end on Dec 14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Felici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Kolkata - 31 Oct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545523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mytemplate">
  <a:themeElements>
    <a:clrScheme name="Revolution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DDF53D"/>
      </a:accent2>
      <a:accent3>
        <a:srgbClr val="508709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Custom 1">
      <a:majorFont>
        <a:latin typeface="Verdana"/>
        <a:ea typeface=""/>
        <a:cs typeface=""/>
      </a:majorFont>
      <a:minorFont>
        <a:latin typeface="Narkisim"/>
        <a:ea typeface=""/>
        <a:cs typeface="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mytemplate.potx</Template>
  <TotalTime>65427</TotalTime>
  <Words>843</Words>
  <Application>Microsoft Office PowerPoint</Application>
  <PresentationFormat>On-screen Show (4:3)</PresentationFormat>
  <Paragraphs>191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mytemplate</vt:lpstr>
      <vt:lpstr>NewsPrint</vt:lpstr>
      <vt:lpstr>CGEM-IT project and  beam test program </vt:lpstr>
      <vt:lpstr>PowerPoint Presentation</vt:lpstr>
      <vt:lpstr>The BESIII Collaboration</vt:lpstr>
      <vt:lpstr>PowerPoint Presentation</vt:lpstr>
      <vt:lpstr>PowerPoint Presentation</vt:lpstr>
      <vt:lpstr>BESIII data set </vt:lpstr>
      <vt:lpstr>BESIII Inner Tracker: MDC aging problems</vt:lpstr>
      <vt:lpstr>BESIII Inner Tracker: MDC aging problems</vt:lpstr>
      <vt:lpstr>CGEM detector for BESIII</vt:lpstr>
      <vt:lpstr>GEANT4 simulation</vt:lpstr>
      <vt:lpstr>CGEM expected performance</vt:lpstr>
      <vt:lpstr>Purpose of beam test(s) …</vt:lpstr>
      <vt:lpstr>BESIII beam test setup</vt:lpstr>
      <vt:lpstr>BESIII beam test - readout anode design</vt:lpstr>
      <vt:lpstr>BESIII beam test – Readout</vt:lpstr>
      <vt:lpstr>BESIII beam test – Setup</vt:lpstr>
      <vt:lpstr>Cosmic data: Spatial resolution</vt:lpstr>
      <vt:lpstr>Cosmic data: Cluster size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acal</cp:lastModifiedBy>
  <cp:revision>575</cp:revision>
  <cp:lastPrinted>2014-01-30T11:10:02Z</cp:lastPrinted>
  <dcterms:created xsi:type="dcterms:W3CDTF">2010-04-12T23:12:02Z</dcterms:created>
  <dcterms:modified xsi:type="dcterms:W3CDTF">2015-03-09T16:08:47Z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