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99" r:id="rId11"/>
    <p:sldId id="268" r:id="rId12"/>
    <p:sldId id="281" r:id="rId13"/>
    <p:sldId id="282" r:id="rId14"/>
    <p:sldId id="264" r:id="rId15"/>
    <p:sldId id="265" r:id="rId16"/>
    <p:sldId id="266" r:id="rId17"/>
    <p:sldId id="267" r:id="rId18"/>
    <p:sldId id="269" r:id="rId19"/>
    <p:sldId id="270" r:id="rId20"/>
    <p:sldId id="272" r:id="rId21"/>
    <p:sldId id="284" r:id="rId22"/>
    <p:sldId id="279" r:id="rId23"/>
    <p:sldId id="280" r:id="rId24"/>
    <p:sldId id="278" r:id="rId25"/>
    <p:sldId id="274" r:id="rId26"/>
    <p:sldId id="301" r:id="rId27"/>
    <p:sldId id="271" r:id="rId28"/>
    <p:sldId id="277" r:id="rId29"/>
    <p:sldId id="275" r:id="rId30"/>
    <p:sldId id="286" r:id="rId31"/>
    <p:sldId id="287" r:id="rId32"/>
    <p:sldId id="288" r:id="rId33"/>
    <p:sldId id="289" r:id="rId34"/>
    <p:sldId id="290" r:id="rId35"/>
    <p:sldId id="291" r:id="rId36"/>
    <p:sldId id="283" r:id="rId37"/>
    <p:sldId id="302" r:id="rId38"/>
    <p:sldId id="292" r:id="rId39"/>
    <p:sldId id="294" r:id="rId40"/>
    <p:sldId id="295" r:id="rId41"/>
    <p:sldId id="297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298" r:id="rId53"/>
    <p:sldId id="296" r:id="rId54"/>
    <p:sldId id="293" r:id="rId55"/>
    <p:sldId id="300" r:id="rId56"/>
    <p:sldId id="273" r:id="rId57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8" autoAdjust="0"/>
    <p:restoredTop sz="94660"/>
  </p:normalViewPr>
  <p:slideViewPr>
    <p:cSldViewPr>
      <p:cViewPr varScale="1">
        <p:scale>
          <a:sx n="79" d="100"/>
          <a:sy n="79" d="100"/>
        </p:scale>
        <p:origin x="-13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0E79FC6-9FA2-43CF-AE7F-59940BB37BCB}" type="datetimeFigureOut">
              <a:rPr lang="it-IT"/>
              <a:pPr>
                <a:defRPr/>
              </a:pPr>
              <a:t>21/01/2015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t-IT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2148BD-C1B6-4AA5-8106-4AA738401B8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74957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894CAA-685C-4981-B9C0-BBA920A8B08E}" type="slidenum">
              <a:rPr lang="en-US" alt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it-IT" smtClean="0"/>
          </a:p>
        </p:txBody>
      </p:sp>
      <p:sp>
        <p:nvSpPr>
          <p:cNvPr id="4608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t-IT" smtClean="0"/>
              <a:t>visto dall’alto </a:t>
            </a:r>
          </a:p>
        </p:txBody>
      </p:sp>
      <p:sp>
        <p:nvSpPr>
          <p:cNvPr id="4608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 anchor="b"/>
          <a:lstStyle>
            <a:lvl1pPr defTabSz="509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42264013" indent="-41754425" defTabSz="509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509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46234350" indent="-44705588" defTabSz="509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46743938" indent="-44705588" defTabSz="509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47201138" indent="-44705588" defTabSz="509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47658338" indent="-44705588" defTabSz="509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48115538" indent="-44705588" defTabSz="509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48572738" indent="-44705588" defTabSz="509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AFE4863-0E7B-46F2-8BFC-075F45FE3712}" type="slidenum">
              <a:rPr lang="en-US" altLang="it-IT">
                <a:ea typeface="ＭＳ Ｐゴシック" pitchFamily="34" charset="-128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it-IT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57D54-31C9-4B83-8A03-D197BDC95C67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A54E0-BA28-4D80-B934-9F0ABD480A7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455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E7052-68DF-4739-9018-49D24327A959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0F683-1200-49CE-8A3C-745766593FC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666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1FA82-C153-4810-AE7C-E4A313F95CEE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90076-BC43-4E0B-AFA4-31DE292C3B2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652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7E0B6-E735-4A7E-A054-4FE08E7723EF}" type="datetime1">
              <a:rPr lang="it-IT" smtClean="0"/>
              <a:t>21/01/2015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CE8E8-D59D-4C61-8525-2DBFB0C1195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238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A4D7B-CAE5-437A-989C-3E22A075A439}" type="datetime1">
              <a:rPr lang="it-IT" smtClean="0"/>
              <a:t>21/01/2015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F979D-6F1C-409E-BA7D-C644183D893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5943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E3996-B28A-411D-8BB5-35DC15D27DBF}" type="datetime1">
              <a:rPr lang="it-IT" smtClean="0"/>
              <a:t>21/01/2015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9BDDE-8C9F-4A88-BA3E-8C4E5696F7B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61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38617-2DAA-4E5E-8611-654DD5075B17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42832-09FF-4488-B3E8-18D6FB2F9CE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175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AE7F4-7AFB-454A-9EDF-AF6045865E54}" type="datetime1">
              <a:rPr lang="it-IT" smtClean="0"/>
              <a:t>21/01/2015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70A22-3D48-4809-88AF-F9386D7019E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279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92AD0-75A5-498E-9A81-D950AF78C501}" type="datetime1">
              <a:rPr lang="it-IT" smtClean="0"/>
              <a:t>21/01/2015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E2416-244B-4C31-B0E1-FFEE1208441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44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8E3B2-0394-48AA-A97C-30AD48DA4704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0987A-E7F8-44F0-8C4F-4A04562231E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36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98E82-54DA-44E4-8103-DA16F59C2116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0F431-BC04-4F91-B406-077FF626EA1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38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title style</a:t>
            </a:r>
            <a:endParaRPr lang="it-IT" altLang="it-I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text styles</a:t>
            </a:r>
          </a:p>
          <a:p>
            <a:pPr lvl="1"/>
            <a:r>
              <a:rPr lang="en-US" altLang="it-IT" smtClean="0"/>
              <a:t>Second level</a:t>
            </a:r>
          </a:p>
          <a:p>
            <a:pPr lvl="2"/>
            <a:r>
              <a:rPr lang="en-US" altLang="it-IT" smtClean="0"/>
              <a:t>Third level</a:t>
            </a:r>
          </a:p>
          <a:p>
            <a:pPr lvl="3"/>
            <a:r>
              <a:rPr lang="en-US" altLang="it-IT" smtClean="0"/>
              <a:t>Fourth level</a:t>
            </a:r>
          </a:p>
          <a:p>
            <a:pPr lvl="4"/>
            <a:r>
              <a:rPr lang="en-US" altLang="it-IT" smtClean="0"/>
              <a:t>Fifth level</a:t>
            </a:r>
            <a:endParaRPr lang="it-IT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AAD6C8-6AF8-441E-9558-19AB222FBA1F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31A485-93FF-48F5-B115-37AA08AB1B6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nf.infn.it/esperimenti/bes3/_doc/Instrumentation/QDCvsADC.pdf" TargetMode="External"/><Relationship Id="rId2" Type="http://schemas.openxmlformats.org/officeDocument/2006/relationships/hyperlink" Target="http://www.lnf.infn.it/esperimenti/bes3/_doc/Instrumentation/CalibrationData.pdf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smtClean="0"/>
              <a:t>The Zero Degree Detector for BES3: status and outlook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altLang="it-IT" dirty="0" smtClean="0">
                <a:latin typeface="+mj-lt"/>
              </a:rPr>
              <a:t>A. Calcaterra, for the </a:t>
            </a:r>
            <a:br>
              <a:rPr lang="it-IT" altLang="it-IT" dirty="0" smtClean="0">
                <a:latin typeface="+mj-lt"/>
              </a:rPr>
            </a:br>
            <a:r>
              <a:rPr lang="it-IT" altLang="it-IT" dirty="0" smtClean="0">
                <a:latin typeface="+mj-lt"/>
              </a:rPr>
              <a:t>LNF-IHEP ZDD group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it-IT" dirty="0" smtClean="0">
                <a:latin typeface="+mj-lt"/>
              </a:rPr>
              <a:t>IHEP 2015-01-21</a:t>
            </a:r>
            <a:endParaRPr lang="en-GB" altLang="it-IT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mtClean="0"/>
              <a:t>Talk outline</a:t>
            </a:r>
            <a:endParaRPr lang="it-IT" altLang="it-IT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it-IT" smtClean="0"/>
              <a:t>Introduction</a:t>
            </a:r>
          </a:p>
          <a:p>
            <a:pPr eaLnBrk="1" hangingPunct="1"/>
            <a:r>
              <a:rPr lang="en-US" altLang="it-IT" smtClean="0"/>
              <a:t>ZDD hardware</a:t>
            </a:r>
          </a:p>
          <a:p>
            <a:pPr lvl="1" eaLnBrk="1" hangingPunct="1"/>
            <a:r>
              <a:rPr lang="en-US" altLang="it-IT" smtClean="0"/>
              <a:t>The detector</a:t>
            </a:r>
          </a:p>
          <a:p>
            <a:pPr lvl="1" eaLnBrk="1" hangingPunct="1"/>
            <a:r>
              <a:rPr lang="en-US" altLang="it-IT" smtClean="0"/>
              <a:t>The electronics</a:t>
            </a:r>
          </a:p>
          <a:p>
            <a:pPr eaLnBrk="1" hangingPunct="1"/>
            <a:r>
              <a:rPr lang="en-US" altLang="it-IT" smtClean="0"/>
              <a:t>ZDD firmware and online</a:t>
            </a:r>
          </a:p>
          <a:p>
            <a:pPr lvl="1" eaLnBrk="1" hangingPunct="1"/>
            <a:r>
              <a:rPr lang="en-US" altLang="it-IT" smtClean="0"/>
              <a:t>The raw data</a:t>
            </a:r>
          </a:p>
          <a:p>
            <a:pPr eaLnBrk="1" hangingPunct="1"/>
            <a:r>
              <a:rPr lang="en-US" altLang="it-IT" smtClean="0"/>
              <a:t>ZDD offline software</a:t>
            </a:r>
          </a:p>
          <a:p>
            <a:pPr eaLnBrk="1" hangingPunct="1"/>
            <a:r>
              <a:rPr lang="en-US" altLang="it-IT" smtClean="0"/>
              <a:t>ZDD Data Quality Monitor</a:t>
            </a:r>
            <a:endParaRPr lang="it-IT" altLang="it-IT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6D1BA-CCD3-4499-BA12-7DC9B1AFDB56}" type="slidenum">
              <a:rPr lang="it-IT"/>
              <a:pPr>
                <a:defRPr/>
              </a:pPr>
              <a:t>2</a:t>
            </a:fld>
            <a:endParaRPr lang="it-IT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46A045-999C-4148-A60B-FB9842C308F9}" type="datetime1">
              <a:rPr lang="it-IT" smtClean="0"/>
              <a:t>21/01/2015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 dirty="0" smtClean="0"/>
              <a:t>Introduction</a:t>
            </a:r>
            <a:endParaRPr lang="it-IT" altLang="it-IT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816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The ZDD was designed in </a:t>
            </a:r>
            <a:r>
              <a:rPr lang="en-US" sz="2400" dirty="0" err="1" smtClean="0"/>
              <a:t>Frascati</a:t>
            </a:r>
            <a:r>
              <a:rPr lang="en-US" sz="2400" dirty="0" smtClean="0"/>
              <a:t> in the year 2010, built, tested and installed in 2011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000" dirty="0" smtClean="0"/>
              <a:t>Not ready for integration in BESIII DAQ in 2011-2012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Start of real BESIII data taking in 2012-2013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000" dirty="0" smtClean="0"/>
              <a:t>DAQ errors! Data compression buggy, and also too slow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An upgrade was designed, built and installed in 2013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000" dirty="0" smtClean="0"/>
              <a:t>New preamps</a:t>
            </a:r>
            <a:r>
              <a:rPr lang="en-US" sz="2000" dirty="0"/>
              <a:t> </a:t>
            </a:r>
            <a:r>
              <a:rPr lang="en-US" sz="2000" dirty="0" smtClean="0"/>
              <a:t>in VME instead of NIM, “segmentation” strips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000" dirty="0" smtClean="0"/>
              <a:t>DAQ problems persisted also in 2013-2014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000" dirty="0" smtClean="0"/>
              <a:t>Data </a:t>
            </a:r>
            <a:r>
              <a:rPr lang="en-US" sz="2000" dirty="0" smtClean="0"/>
              <a:t>taking window too large for processor speed </a:t>
            </a:r>
            <a:r>
              <a:rPr lang="en-US" sz="2000" dirty="0" err="1" smtClean="0"/>
              <a:t>wrt</a:t>
            </a:r>
            <a:r>
              <a:rPr lang="en-US" sz="2000" dirty="0" smtClean="0"/>
              <a:t> L1* </a:t>
            </a:r>
            <a:r>
              <a:rPr lang="en-US" sz="2000" dirty="0" smtClean="0"/>
              <a:t>rate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000" dirty="0"/>
              <a:t>Latest CAEN firmware not buggy but still too </a:t>
            </a:r>
            <a:r>
              <a:rPr lang="en-US" sz="2000" dirty="0" smtClean="0"/>
              <a:t>slow</a:t>
            </a: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ZDD signal finally identified in spring-summer 2014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000" dirty="0" smtClean="0"/>
              <a:t>Data taking window halved, data compression algorithm runs fast </a:t>
            </a:r>
            <a:r>
              <a:rPr lang="en-US" sz="2000" dirty="0" smtClean="0"/>
              <a:t>enough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000" dirty="0" smtClean="0"/>
              <a:t>More reduction still possible</a:t>
            </a: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IHEP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1ECC4-5CCC-4281-AC7B-328B2229821F}" type="slidenum">
              <a:rPr lang="it-IT"/>
              <a:pPr>
                <a:defRPr/>
              </a:pPr>
              <a:t>3</a:t>
            </a:fld>
            <a:endParaRPr lang="it-IT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F817039-5C41-41E6-9111-A8CBB15DB722}" type="datetime1">
              <a:rPr lang="it-IT" smtClean="0"/>
              <a:t>21/01/2015</a:t>
            </a:fld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it-IT" smtClean="0"/>
              <a:t>Part I</a:t>
            </a:r>
            <a:endParaRPr lang="it-IT" altLang="it-IT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38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ZDD hardware and electronics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1EED51F-F7B0-4D77-BA41-F50829229E13}" type="datetime1">
              <a:rPr lang="it-IT" altLang="it-IT" smtClean="0"/>
              <a:t>21/01/2015</a:t>
            </a:fld>
            <a:endParaRPr lang="en-US" altLang="it-IT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IHEP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6915C-EE7F-42A7-94A5-B9B54181F869}" type="slidenum">
              <a:rPr lang="en-US" altLang="it-IT"/>
              <a:pPr>
                <a:defRPr/>
              </a:pPr>
              <a:t>5</a:t>
            </a:fld>
            <a:endParaRPr lang="en-US" altLang="it-IT"/>
          </a:p>
        </p:txBody>
      </p:sp>
      <p:sp>
        <p:nvSpPr>
          <p:cNvPr id="6149" name="Title 1"/>
          <p:cNvSpPr>
            <a:spLocks noGrp="1"/>
          </p:cNvSpPr>
          <p:nvPr>
            <p:ph type="title" idx="4294967295"/>
          </p:nvPr>
        </p:nvSpPr>
        <p:spPr>
          <a:xfrm>
            <a:off x="152400" y="-304800"/>
            <a:ext cx="8686800" cy="1441450"/>
          </a:xfrm>
        </p:spPr>
        <p:txBody>
          <a:bodyPr/>
          <a:lstStyle/>
          <a:p>
            <a:pPr eaLnBrk="1" hangingPunct="1"/>
            <a:r>
              <a:rPr lang="en-US" altLang="it-IT" sz="2400" b="1" smtClean="0"/>
              <a:t>ZDD (Zero Degree Detector) @ BESIII</a:t>
            </a:r>
          </a:p>
        </p:txBody>
      </p:sp>
      <p:pic>
        <p:nvPicPr>
          <p:cNvPr id="6150" name="Content Placeholder 3" descr="bes3-zdd2pd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69" r="-16269"/>
          <a:stretch>
            <a:fillRect/>
          </a:stretch>
        </p:blipFill>
        <p:spPr bwMode="auto">
          <a:xfrm>
            <a:off x="381000" y="609600"/>
            <a:ext cx="8380413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 rot="16200000" flipH="1">
            <a:off x="5866606" y="3923507"/>
            <a:ext cx="1587" cy="2590800"/>
          </a:xfrm>
          <a:prstGeom prst="line">
            <a:avLst/>
          </a:prstGeom>
          <a:noFill/>
          <a:ln w="25400">
            <a:solidFill>
              <a:schemeClr val="tx1"/>
            </a:solidFill>
            <a:bevel/>
            <a:headEnd type="arrow" w="med" len="med"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2" name="TextBox 6"/>
          <p:cNvSpPr txBox="1">
            <a:spLocks noChangeArrowheads="1"/>
          </p:cNvSpPr>
          <p:nvPr/>
        </p:nvSpPr>
        <p:spPr bwMode="auto">
          <a:xfrm>
            <a:off x="5583238" y="4773613"/>
            <a:ext cx="817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ea typeface="ＭＳ Ｐゴシック" pitchFamily="34" charset="-128"/>
              </a:rPr>
              <a:t>349cm</a:t>
            </a:r>
          </a:p>
        </p:txBody>
      </p:sp>
      <p:sp>
        <p:nvSpPr>
          <p:cNvPr id="6153" name="TextBox 7"/>
          <p:cNvSpPr txBox="1">
            <a:spLocks noChangeArrowheads="1"/>
          </p:cNvSpPr>
          <p:nvPr/>
        </p:nvSpPr>
        <p:spPr bwMode="auto">
          <a:xfrm>
            <a:off x="1778000" y="3352800"/>
            <a:ext cx="66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ea typeface="ＭＳ Ｐゴシック" pitchFamily="34" charset="-128"/>
              </a:rPr>
              <a:t>ZDD</a:t>
            </a:r>
            <a:r>
              <a:rPr lang="en-US" altLang="it-IT" sz="1800" baseline="-25000">
                <a:ea typeface="ＭＳ Ｐゴシック" pitchFamily="34" charset="-128"/>
              </a:rPr>
              <a:t>B</a:t>
            </a:r>
          </a:p>
        </p:txBody>
      </p:sp>
      <p:sp>
        <p:nvSpPr>
          <p:cNvPr id="6154" name="TextBox 8"/>
          <p:cNvSpPr txBox="1">
            <a:spLocks noChangeArrowheads="1"/>
          </p:cNvSpPr>
          <p:nvPr/>
        </p:nvSpPr>
        <p:spPr bwMode="auto">
          <a:xfrm>
            <a:off x="6781800" y="336391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ea typeface="ＭＳ Ｐゴシック" pitchFamily="34" charset="-128"/>
              </a:rPr>
              <a:t>ZDD</a:t>
            </a:r>
            <a:r>
              <a:rPr lang="en-US" altLang="it-IT" sz="1800" baseline="-25000">
                <a:ea typeface="ＭＳ Ｐゴシック" pitchFamily="34" charset="-128"/>
              </a:rPr>
              <a:t>F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" y="5410200"/>
            <a:ext cx="8686800" cy="701675"/>
          </a:xfrm>
          <a:prstGeom prst="rect">
            <a:avLst/>
          </a:prstGeom>
          <a:solidFill>
            <a:srgbClr val="D9E8F9"/>
          </a:solidFill>
          <a:ln>
            <a:noFill/>
          </a:ln>
          <a:effectLst>
            <a:outerShdw blurRad="50800" dist="38100" dir="2700000" algn="tl" rotWithShape="0">
              <a:srgbClr val="B1DDEB">
                <a:alpha val="42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charset="0"/>
              </a:defRPr>
            </a:lvl1pPr>
            <a:lvl2pPr marL="37931725" indent="-37474525">
              <a:defRPr>
                <a:solidFill>
                  <a:srgbClr val="000000"/>
                </a:solidFill>
                <a:latin typeface="Arial" charset="0"/>
              </a:defRPr>
            </a:lvl2pPr>
            <a:lvl3pPr>
              <a:defRPr>
                <a:solidFill>
                  <a:srgbClr val="000000"/>
                </a:solidFill>
                <a:latin typeface="Arial" charset="0"/>
              </a:defRPr>
            </a:lvl3pPr>
            <a:lvl4pPr>
              <a:defRPr>
                <a:solidFill>
                  <a:srgbClr val="000000"/>
                </a:solidFill>
                <a:latin typeface="Arial" charset="0"/>
              </a:defRPr>
            </a:lvl4pPr>
            <a:lvl5pPr>
              <a:defRPr>
                <a:solidFill>
                  <a:srgbClr val="000000"/>
                </a:solidFill>
                <a:latin typeface="Arial" charset="0"/>
              </a:defRPr>
            </a:lvl5pPr>
            <a:lvl6pPr marL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6pPr>
            <a:lvl7pPr marL="9144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7pPr>
            <a:lvl8pPr marL="1371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8pPr>
            <a:lvl9pPr marL="18288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it-IT" sz="2000" dirty="0" smtClean="0">
                <a:solidFill>
                  <a:srgbClr val="6F1C6E"/>
                </a:solidFill>
                <a:latin typeface="Calibri" pitchFamily="34" charset="0"/>
                <a:ea typeface="宋体" pitchFamily="2" charset="-122"/>
                <a:cs typeface="+mn-cs"/>
              </a:rPr>
              <a:t>P</a:t>
            </a:r>
            <a:r>
              <a:rPr kumimoji="1" lang="en-US" altLang="it-IT" sz="2000" dirty="0" smtClean="0">
                <a:latin typeface="Calibri" pitchFamily="34" charset="0"/>
                <a:ea typeface="宋体" pitchFamily="2" charset="-122"/>
                <a:cs typeface="+mn-cs"/>
              </a:rPr>
              <a:t>roposal accepted by INFN: substitution of one BESIII </a:t>
            </a:r>
            <a:r>
              <a:rPr kumimoji="1" lang="en-US" altLang="it-IT" sz="2000" dirty="0" err="1" smtClean="0">
                <a:latin typeface="Calibri" pitchFamily="34" charset="0"/>
                <a:ea typeface="宋体" pitchFamily="2" charset="-122"/>
                <a:cs typeface="+mn-cs"/>
              </a:rPr>
              <a:t>luminometer</a:t>
            </a:r>
            <a:r>
              <a:rPr kumimoji="1" lang="en-US" altLang="it-IT" sz="2000" dirty="0" smtClean="0">
                <a:latin typeface="Calibri" pitchFamily="34" charset="0"/>
                <a:ea typeface="宋体" pitchFamily="2" charset="-122"/>
                <a:cs typeface="+mn-cs"/>
              </a:rPr>
              <a:t> with a mini-calorimeter based on the KLOE </a:t>
            </a:r>
            <a:r>
              <a:rPr kumimoji="1" lang="en-US" altLang="it-IT" sz="2000" dirty="0" err="1" smtClean="0">
                <a:latin typeface="Calibri" pitchFamily="34" charset="0"/>
                <a:ea typeface="宋体" pitchFamily="2" charset="-122"/>
                <a:cs typeface="+mn-cs"/>
              </a:rPr>
              <a:t>Pb</a:t>
            </a:r>
            <a:r>
              <a:rPr kumimoji="1" lang="en-US" altLang="it-IT" sz="2000" dirty="0" smtClean="0">
                <a:latin typeface="Calibri" pitchFamily="34" charset="0"/>
                <a:ea typeface="宋体" pitchFamily="2" charset="-122"/>
                <a:cs typeface="+mn-cs"/>
              </a:rPr>
              <a:t>/Scintillating fibers technique </a:t>
            </a:r>
            <a:endParaRPr lang="en-US" altLang="it-IT" sz="2000" dirty="0" smtClean="0"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DSCN307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600075"/>
            <a:ext cx="789940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5A64EAF-804C-42E2-A389-A3B6EC1544B5}" type="datetime1">
              <a:rPr lang="it-IT" altLang="it-IT" smtClean="0"/>
              <a:t>21/01/2015</a:t>
            </a:fld>
            <a:endParaRPr lang="en-US" altLang="it-IT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IHEP</a:t>
            </a:r>
            <a:endParaRPr lang="en-US" altLang="it-IT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70FDE-388D-4738-BEA0-A5ED0DE99F81}" type="slidenum">
              <a:rPr lang="en-US" altLang="it-IT"/>
              <a:pPr>
                <a:defRPr/>
              </a:pPr>
              <a:t>6</a:t>
            </a:fld>
            <a:endParaRPr lang="en-US" altLang="it-IT"/>
          </a:p>
        </p:txBody>
      </p:sp>
      <p:sp>
        <p:nvSpPr>
          <p:cNvPr id="7174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 sz="2800" b="1" smtClean="0"/>
              <a:t>1° prototype  (courtesy of P326 – thanks!), machined in early September 2010</a:t>
            </a:r>
          </a:p>
        </p:txBody>
      </p:sp>
      <p:sp>
        <p:nvSpPr>
          <p:cNvPr id="7175" name="Text Box 4"/>
          <p:cNvSpPr txBox="1">
            <a:spLocks noChangeArrowheads="1"/>
          </p:cNvSpPr>
          <p:nvPr/>
        </p:nvSpPr>
        <p:spPr bwMode="auto">
          <a:xfrm>
            <a:off x="3111500" y="3608388"/>
            <a:ext cx="2355850" cy="34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Weight approx. 5 kg</a:t>
            </a:r>
            <a:endParaRPr lang="en-GB" altLang="it-IT" sz="180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362200" y="6172200"/>
            <a:ext cx="4953000" cy="0"/>
          </a:xfrm>
          <a:prstGeom prst="straightConnector1">
            <a:avLst/>
          </a:prstGeom>
          <a:ln w="2540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7" name="TextBox 3"/>
          <p:cNvSpPr txBox="1">
            <a:spLocks noChangeArrowheads="1"/>
          </p:cNvSpPr>
          <p:nvPr/>
        </p:nvSpPr>
        <p:spPr bwMode="auto">
          <a:xfrm>
            <a:off x="2590800" y="6172200"/>
            <a:ext cx="700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15cm</a:t>
            </a:r>
            <a:endParaRPr lang="it-IT" altLang="it-IT" sz="180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1828800" y="2514600"/>
            <a:ext cx="228600" cy="3276600"/>
          </a:xfrm>
          <a:prstGeom prst="straightConnector1">
            <a:avLst/>
          </a:prstGeom>
          <a:ln w="2540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1143000" y="3962400"/>
            <a:ext cx="754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11 cm</a:t>
            </a:r>
            <a:endParaRPr lang="it-IT" altLang="it-IT" sz="1800"/>
          </a:p>
        </p:txBody>
      </p:sp>
      <p:sp>
        <p:nvSpPr>
          <p:cNvPr id="7180" name="TextBox 13"/>
          <p:cNvSpPr txBox="1">
            <a:spLocks noChangeArrowheads="1"/>
          </p:cNvSpPr>
          <p:nvPr/>
        </p:nvSpPr>
        <p:spPr bwMode="auto">
          <a:xfrm>
            <a:off x="1306513" y="1655763"/>
            <a:ext cx="636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5 cm</a:t>
            </a:r>
            <a:endParaRPr lang="it-IT" altLang="it-IT" sz="180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828800" y="1447800"/>
            <a:ext cx="381000" cy="1066800"/>
          </a:xfrm>
          <a:prstGeom prst="straightConnector1">
            <a:avLst/>
          </a:prstGeom>
          <a:ln w="2540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9FDF917-77FF-4BA8-81B6-BB939D6B56EE}" type="datetime1">
              <a:rPr lang="it-IT" altLang="it-IT" smtClean="0"/>
              <a:t>21/01/2015</a:t>
            </a:fld>
            <a:endParaRPr lang="en-US" altLang="it-I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IHEP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685F6-518F-4D15-8A65-A68A214C5C65}" type="slidenum">
              <a:rPr lang="en-US" altLang="it-IT"/>
              <a:pPr>
                <a:defRPr/>
              </a:pPr>
              <a:t>7</a:t>
            </a:fld>
            <a:endParaRPr lang="en-US" altLang="it-IT"/>
          </a:p>
        </p:txBody>
      </p:sp>
      <p:sp>
        <p:nvSpPr>
          <p:cNvPr id="8197" name="Title 1"/>
          <p:cNvSpPr>
            <a:spLocks noGrp="1"/>
          </p:cNvSpPr>
          <p:nvPr>
            <p:ph type="title" idx="4294967295"/>
          </p:nvPr>
        </p:nvSpPr>
        <p:spPr>
          <a:xfrm>
            <a:off x="250825" y="76200"/>
            <a:ext cx="8642350" cy="1143000"/>
          </a:xfrm>
        </p:spPr>
        <p:txBody>
          <a:bodyPr/>
          <a:lstStyle/>
          <a:p>
            <a:pPr eaLnBrk="1" hangingPunct="1"/>
            <a:r>
              <a:rPr lang="en-US" altLang="it-IT" sz="2800" b="1" smtClean="0"/>
              <a:t>Picture of Pb/Sci.Fi. Array, scintillating material 60% of total (in volume)</a:t>
            </a:r>
          </a:p>
        </p:txBody>
      </p:sp>
      <p:pic>
        <p:nvPicPr>
          <p:cNvPr id="8198" name="Picture 2" descr="DSCN30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1204913"/>
            <a:ext cx="6319837" cy="473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4E13538-FF66-4EAA-9BE0-759C9F6CC7B5}" type="datetime1">
              <a:rPr lang="it-IT" altLang="it-IT" smtClean="0"/>
              <a:t>21/01/2015</a:t>
            </a:fld>
            <a:endParaRPr lang="en-US" altLang="it-IT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IHEP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DEA077-8037-49DF-88A6-27809C04A60E}" type="slidenum">
              <a:rPr lang="en-US" altLang="it-IT"/>
              <a:pPr>
                <a:defRPr/>
              </a:pPr>
              <a:t>8</a:t>
            </a:fld>
            <a:endParaRPr lang="en-US" altLang="it-IT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it-IT" sz="2400" smtClean="0"/>
              <a:t>Previous BESIII Lumi detector </a:t>
            </a:r>
            <a:r>
              <a:rPr lang="en-US" altLang="it-IT" sz="2400" b="1" smtClean="0"/>
              <a:t>in the East region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9375"/>
            <a:ext cx="6399213" cy="1752600"/>
          </a:xfrm>
        </p:spPr>
        <p:txBody>
          <a:bodyPr/>
          <a:lstStyle/>
          <a:p>
            <a:pPr marL="0" indent="0" algn="ctr" eaLnBrk="1" hangingPunct="1">
              <a:lnSpc>
                <a:spcPct val="93000"/>
              </a:lnSpc>
            </a:pPr>
            <a:endParaRPr lang="it-IT" altLang="it-IT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223" name="Picture 4" descr="DSCF68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225" y="709613"/>
            <a:ext cx="7151688" cy="538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rot="5400000">
            <a:off x="3251200" y="2108201"/>
            <a:ext cx="3176587" cy="379412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mtClean="0"/>
              <a:t>ZDD simplified view</a:t>
            </a:r>
            <a:endParaRPr lang="it-IT" altLang="it-IT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it-IT" smtClean="0"/>
              <a:t>We consider 4 sectors: Top Left, Top Right, Bottom Left and Bottom Right. There are 4 PMs in each sector</a:t>
            </a:r>
            <a:endParaRPr lang="it-IT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A440508-F867-4CBF-8CA1-BF24BB49B2BF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F4DDE6-5937-46D2-9D14-8A80F1061515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grpSp>
        <p:nvGrpSpPr>
          <p:cNvPr id="10247" name="Group 2"/>
          <p:cNvGrpSpPr>
            <a:grpSpLocks/>
          </p:cNvGrpSpPr>
          <p:nvPr/>
        </p:nvGrpSpPr>
        <p:grpSpPr bwMode="auto">
          <a:xfrm>
            <a:off x="4651375" y="2895600"/>
            <a:ext cx="3578225" cy="1501775"/>
            <a:chOff x="2103" y="2329"/>
            <a:chExt cx="7852" cy="3948"/>
          </a:xfrm>
        </p:grpSpPr>
        <p:sp>
          <p:nvSpPr>
            <p:cNvPr id="10261" name="AutoShape 3"/>
            <p:cNvSpPr>
              <a:spLocks noChangeArrowheads="1"/>
            </p:cNvSpPr>
            <p:nvPr/>
          </p:nvSpPr>
          <p:spPr bwMode="auto">
            <a:xfrm rot="-5400000">
              <a:off x="4055" y="377"/>
              <a:ext cx="3948" cy="7852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800"/>
            </a:p>
          </p:txBody>
        </p:sp>
        <p:sp>
          <p:nvSpPr>
            <p:cNvPr id="10262" name="Line 4"/>
            <p:cNvSpPr>
              <a:spLocks noChangeShapeType="1"/>
            </p:cNvSpPr>
            <p:nvPr/>
          </p:nvSpPr>
          <p:spPr bwMode="auto">
            <a:xfrm flipV="1">
              <a:off x="2559" y="2783"/>
              <a:ext cx="6863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63" name="Line 5"/>
            <p:cNvSpPr>
              <a:spLocks noChangeShapeType="1"/>
            </p:cNvSpPr>
            <p:nvPr/>
          </p:nvSpPr>
          <p:spPr bwMode="auto">
            <a:xfrm>
              <a:off x="3186" y="2329"/>
              <a:ext cx="969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64" name="Line 6"/>
            <p:cNvSpPr>
              <a:spLocks noChangeShapeType="1"/>
            </p:cNvSpPr>
            <p:nvPr/>
          </p:nvSpPr>
          <p:spPr bwMode="auto">
            <a:xfrm>
              <a:off x="5295" y="2329"/>
              <a:ext cx="912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65" name="Line 7"/>
            <p:cNvSpPr>
              <a:spLocks noChangeShapeType="1"/>
            </p:cNvSpPr>
            <p:nvPr/>
          </p:nvSpPr>
          <p:spPr bwMode="auto">
            <a:xfrm>
              <a:off x="7290" y="2329"/>
              <a:ext cx="855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66" name="Text Box 8"/>
            <p:cNvSpPr txBox="1">
              <a:spLocks noChangeArrowheads="1"/>
            </p:cNvSpPr>
            <p:nvPr/>
          </p:nvSpPr>
          <p:spPr bwMode="auto">
            <a:xfrm>
              <a:off x="5010" y="4381"/>
              <a:ext cx="3363" cy="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it-IT" sz="1400">
                  <a:latin typeface="Arial" charset="0"/>
                </a:rPr>
                <a:t>Upper calorimeter block</a:t>
              </a:r>
              <a:endParaRPr lang="it-IT" altLang="it-IT" sz="1800"/>
            </a:p>
          </p:txBody>
        </p:sp>
      </p:grpSp>
      <p:grpSp>
        <p:nvGrpSpPr>
          <p:cNvPr id="10248" name="Group 9"/>
          <p:cNvGrpSpPr>
            <a:grpSpLocks/>
          </p:cNvGrpSpPr>
          <p:nvPr/>
        </p:nvGrpSpPr>
        <p:grpSpPr bwMode="auto">
          <a:xfrm>
            <a:off x="4648200" y="4519613"/>
            <a:ext cx="3575050" cy="1500187"/>
            <a:chOff x="2103" y="2329"/>
            <a:chExt cx="7852" cy="3948"/>
          </a:xfrm>
        </p:grpSpPr>
        <p:sp>
          <p:nvSpPr>
            <p:cNvPr id="10255" name="AutoShape 10"/>
            <p:cNvSpPr>
              <a:spLocks noChangeArrowheads="1"/>
            </p:cNvSpPr>
            <p:nvPr/>
          </p:nvSpPr>
          <p:spPr bwMode="auto">
            <a:xfrm rot="-5400000">
              <a:off x="4055" y="377"/>
              <a:ext cx="3948" cy="7852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800"/>
            </a:p>
          </p:txBody>
        </p:sp>
        <p:sp>
          <p:nvSpPr>
            <p:cNvPr id="10256" name="Line 11"/>
            <p:cNvSpPr>
              <a:spLocks noChangeShapeType="1"/>
            </p:cNvSpPr>
            <p:nvPr/>
          </p:nvSpPr>
          <p:spPr bwMode="auto">
            <a:xfrm flipV="1">
              <a:off x="2559" y="2783"/>
              <a:ext cx="6863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57" name="Line 12"/>
            <p:cNvSpPr>
              <a:spLocks noChangeShapeType="1"/>
            </p:cNvSpPr>
            <p:nvPr/>
          </p:nvSpPr>
          <p:spPr bwMode="auto">
            <a:xfrm>
              <a:off x="3186" y="2329"/>
              <a:ext cx="969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58" name="Line 13"/>
            <p:cNvSpPr>
              <a:spLocks noChangeShapeType="1"/>
            </p:cNvSpPr>
            <p:nvPr/>
          </p:nvSpPr>
          <p:spPr bwMode="auto">
            <a:xfrm>
              <a:off x="5295" y="2329"/>
              <a:ext cx="912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59" name="Line 14"/>
            <p:cNvSpPr>
              <a:spLocks noChangeShapeType="1"/>
            </p:cNvSpPr>
            <p:nvPr/>
          </p:nvSpPr>
          <p:spPr bwMode="auto">
            <a:xfrm>
              <a:off x="7290" y="2329"/>
              <a:ext cx="855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60" name="Text Box 15"/>
            <p:cNvSpPr txBox="1">
              <a:spLocks noChangeArrowheads="1"/>
            </p:cNvSpPr>
            <p:nvPr/>
          </p:nvSpPr>
          <p:spPr bwMode="auto">
            <a:xfrm>
              <a:off x="5010" y="4381"/>
              <a:ext cx="3363" cy="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it-IT" sz="1400">
                  <a:latin typeface="Arial" charset="0"/>
                </a:rPr>
                <a:t>Lower calorimeter block</a:t>
              </a:r>
              <a:endParaRPr lang="it-IT" altLang="it-IT" sz="1800"/>
            </a:p>
          </p:txBody>
        </p:sp>
      </p:grpSp>
      <p:cxnSp>
        <p:nvCxnSpPr>
          <p:cNvPr id="22" name="Straight Connector 21"/>
          <p:cNvCxnSpPr/>
          <p:nvPr/>
        </p:nvCxnSpPr>
        <p:spPr>
          <a:xfrm>
            <a:off x="4800600" y="3048000"/>
            <a:ext cx="0" cy="1111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800600" y="4724400"/>
            <a:ext cx="0" cy="1111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295400" y="4397375"/>
            <a:ext cx="2667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2" name="TextBox 26"/>
          <p:cNvSpPr txBox="1">
            <a:spLocks noChangeArrowheads="1"/>
          </p:cNvSpPr>
          <p:nvPr/>
        </p:nvSpPr>
        <p:spPr bwMode="auto">
          <a:xfrm>
            <a:off x="1219200" y="4419600"/>
            <a:ext cx="2743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 dirty="0" smtClean="0">
                <a:solidFill>
                  <a:srgbClr val="FF0000"/>
                </a:solidFill>
              </a:rPr>
              <a:t> </a:t>
            </a:r>
            <a:r>
              <a:rPr lang="el-GR" altLang="it-IT" sz="1800" dirty="0" smtClean="0">
                <a:solidFill>
                  <a:srgbClr val="FF0000"/>
                </a:solidFill>
              </a:rPr>
              <a:t>γ</a:t>
            </a:r>
            <a:r>
              <a:rPr lang="en-US" altLang="it-IT" sz="1800" dirty="0" smtClean="0">
                <a:solidFill>
                  <a:srgbClr val="FF0000"/>
                </a:solidFill>
              </a:rPr>
              <a:t> (</a:t>
            </a:r>
            <a:r>
              <a:rPr lang="en-US" altLang="it-IT" sz="1800" dirty="0" err="1" smtClean="0">
                <a:solidFill>
                  <a:srgbClr val="FF0000"/>
                </a:solidFill>
              </a:rPr>
              <a:t>e</a:t>
            </a:r>
            <a:r>
              <a:rPr lang="en-US" altLang="it-IT" sz="1800" baseline="30000" dirty="0" err="1" smtClean="0">
                <a:solidFill>
                  <a:srgbClr val="FF0000"/>
                </a:solidFill>
              </a:rPr>
              <a:t>+</a:t>
            </a:r>
            <a:r>
              <a:rPr lang="en-US" altLang="it-IT" sz="1800" dirty="0" err="1" smtClean="0">
                <a:solidFill>
                  <a:srgbClr val="FF0000"/>
                </a:solidFill>
              </a:rPr>
              <a:t>e</a:t>
            </a:r>
            <a:r>
              <a:rPr lang="en-US" altLang="it-IT" sz="1800" baseline="30000" dirty="0" smtClean="0">
                <a:solidFill>
                  <a:srgbClr val="FF0000"/>
                </a:solidFill>
              </a:rPr>
              <a:t>-</a:t>
            </a:r>
            <a:r>
              <a:rPr lang="en-US" altLang="it-IT" sz="1800" dirty="0" smtClean="0">
                <a:solidFill>
                  <a:srgbClr val="FF0000"/>
                </a:solidFill>
              </a:rPr>
              <a:t>) direction </a:t>
            </a:r>
            <a:r>
              <a:rPr lang="en-US" altLang="it-IT" sz="1800" dirty="0">
                <a:solidFill>
                  <a:srgbClr val="FF0000"/>
                </a:solidFill>
              </a:rPr>
              <a:t>from IP</a:t>
            </a:r>
            <a:endParaRPr lang="it-IT" altLang="it-IT" sz="1800" dirty="0">
              <a:solidFill>
                <a:srgbClr val="FF0000"/>
              </a:solidFill>
            </a:endParaRPr>
          </a:p>
        </p:txBody>
      </p:sp>
      <p:sp>
        <p:nvSpPr>
          <p:cNvPr id="10253" name="TextBox 27"/>
          <p:cNvSpPr txBox="1">
            <a:spLocks noChangeArrowheads="1"/>
          </p:cNvSpPr>
          <p:nvPr/>
        </p:nvSpPr>
        <p:spPr bwMode="auto">
          <a:xfrm>
            <a:off x="2514600" y="3276600"/>
            <a:ext cx="19446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Top Left and Right sectors</a:t>
            </a:r>
            <a:endParaRPr lang="it-IT" altLang="it-IT" sz="1800"/>
          </a:p>
        </p:txBody>
      </p:sp>
      <p:sp>
        <p:nvSpPr>
          <p:cNvPr id="10254" name="TextBox 28"/>
          <p:cNvSpPr txBox="1">
            <a:spLocks noChangeArrowheads="1"/>
          </p:cNvSpPr>
          <p:nvPr/>
        </p:nvSpPr>
        <p:spPr bwMode="auto">
          <a:xfrm>
            <a:off x="2514600" y="5068888"/>
            <a:ext cx="1944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Bottom Left and Right sectors</a:t>
            </a:r>
            <a:endParaRPr lang="it-IT" alt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31D3062-39F8-480F-915A-6508A5234CDC}" type="datetime1">
              <a:rPr lang="it-IT" altLang="it-IT" smtClean="0"/>
              <a:t>21/01/2015</a:t>
            </a:fld>
            <a:endParaRPr lang="en-US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altLang="it-IT" smtClean="0"/>
              <a:t>IHEP</a:t>
            </a:r>
            <a:endParaRPr lang="en-US" alt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899F1D8-89BF-45DA-B137-96BEDDCFBC0F}" type="slidenum">
              <a:rPr lang="en-US" altLang="it-IT"/>
              <a:pPr/>
              <a:t>10</a:t>
            </a:fld>
            <a:endParaRPr lang="en-US" altLang="it-IT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it-IT" dirty="0" smtClean="0"/>
              <a:t>θ</a:t>
            </a:r>
            <a:r>
              <a:rPr lang="en-US" altLang="it-IT" dirty="0" smtClean="0"/>
              <a:t> distribution of radiation from IP</a:t>
            </a:r>
            <a:endParaRPr lang="it-IT" altLang="it-IT" dirty="0"/>
          </a:p>
        </p:txBody>
      </p:sp>
      <p:pic>
        <p:nvPicPr>
          <p:cNvPr id="45060" name="Picture 4" descr="dis-ang.pdf"/>
          <p:cNvPicPr>
            <a:picLocks noChangeAspect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225" y="1724025"/>
            <a:ext cx="4524375" cy="4524375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2057400"/>
            <a:ext cx="381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l-GR" altLang="it-IT" sz="2400" dirty="0" smtClean="0"/>
              <a:t>θ</a:t>
            </a:r>
            <a:r>
              <a:rPr lang="en-US" sz="2400" dirty="0" smtClean="0"/>
              <a:t> from ISR radiation peaks somewhat at 0 degrees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l-GR" altLang="it-IT" sz="2400" dirty="0" smtClean="0"/>
              <a:t>θ</a:t>
            </a:r>
            <a:r>
              <a:rPr lang="en-US" sz="2400" dirty="0" smtClean="0"/>
              <a:t> from Bremsstrahlung (background) also does it, but much more strongly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Keeping the ZDD away from the </a:t>
            </a:r>
            <a:r>
              <a:rPr lang="el-GR" altLang="it-IT" sz="2400" dirty="0" smtClean="0"/>
              <a:t>θ </a:t>
            </a:r>
            <a:r>
              <a:rPr lang="en-US" sz="2400" dirty="0" smtClean="0"/>
              <a:t>=0 region reduces background much</a:t>
            </a: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mtClean="0"/>
              <a:t>ZDD simplified view</a:t>
            </a:r>
            <a:endParaRPr lang="it-IT" altLang="it-IT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it-IT" dirty="0" smtClean="0"/>
              <a:t>One block has 8 channels, 2 cm wide: the “front” 2 </a:t>
            </a:r>
            <a:r>
              <a:rPr lang="en-US" altLang="it-IT" dirty="0" smtClean="0"/>
              <a:t>channels have </a:t>
            </a:r>
            <a:r>
              <a:rPr lang="en-US" altLang="it-IT" dirty="0" smtClean="0"/>
              <a:t>depth </a:t>
            </a:r>
            <a:r>
              <a:rPr lang="en-US" altLang="it-IT" dirty="0" smtClean="0">
                <a:solidFill>
                  <a:srgbClr val="FF0000"/>
                </a:solidFill>
              </a:rPr>
              <a:t>2 cm</a:t>
            </a:r>
            <a:r>
              <a:rPr lang="en-US" altLang="it-IT" dirty="0" smtClean="0"/>
              <a:t>, the </a:t>
            </a:r>
            <a:r>
              <a:rPr lang="en-US" altLang="it-IT" dirty="0" smtClean="0"/>
              <a:t>“back” </a:t>
            </a:r>
            <a:r>
              <a:rPr lang="en-US" altLang="it-IT" dirty="0" smtClean="0"/>
              <a:t>6 are </a:t>
            </a:r>
            <a:r>
              <a:rPr lang="en-US" altLang="it-IT" dirty="0" smtClean="0">
                <a:solidFill>
                  <a:srgbClr val="FF0000"/>
                </a:solidFill>
              </a:rPr>
              <a:t>4 cm</a:t>
            </a:r>
            <a:r>
              <a:rPr lang="en-US" altLang="it-IT" dirty="0" smtClean="0"/>
              <a:t> deep</a:t>
            </a:r>
          </a:p>
          <a:p>
            <a:pPr eaLnBrk="1" hangingPunct="1"/>
            <a:r>
              <a:rPr lang="en-US" altLang="it-IT" smtClean="0"/>
              <a:t>2 blocks have 16 </a:t>
            </a:r>
            <a:r>
              <a:rPr lang="en-US" altLang="it-IT" dirty="0" smtClean="0"/>
              <a:t>channels in all</a:t>
            </a:r>
            <a:endParaRPr lang="it-IT" altLang="it-I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100B762-B769-454A-882C-9BA9AA667B8D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33C7C-8C33-4F13-AB00-8E9B3FC1EC79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grpSp>
        <p:nvGrpSpPr>
          <p:cNvPr id="11271" name="Group 9"/>
          <p:cNvGrpSpPr>
            <a:grpSpLocks/>
          </p:cNvGrpSpPr>
          <p:nvPr/>
        </p:nvGrpSpPr>
        <p:grpSpPr bwMode="auto">
          <a:xfrm>
            <a:off x="4648200" y="4519613"/>
            <a:ext cx="3575050" cy="1500187"/>
            <a:chOff x="2103" y="2329"/>
            <a:chExt cx="7852" cy="3948"/>
          </a:xfrm>
        </p:grpSpPr>
        <p:sp>
          <p:nvSpPr>
            <p:cNvPr id="11276" name="AutoShape 10"/>
            <p:cNvSpPr>
              <a:spLocks noChangeArrowheads="1"/>
            </p:cNvSpPr>
            <p:nvPr/>
          </p:nvSpPr>
          <p:spPr bwMode="auto">
            <a:xfrm rot="-5400000">
              <a:off x="4055" y="377"/>
              <a:ext cx="3948" cy="7852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800"/>
            </a:p>
          </p:txBody>
        </p:sp>
        <p:sp>
          <p:nvSpPr>
            <p:cNvPr id="11277" name="Line 11"/>
            <p:cNvSpPr>
              <a:spLocks noChangeShapeType="1"/>
            </p:cNvSpPr>
            <p:nvPr/>
          </p:nvSpPr>
          <p:spPr bwMode="auto">
            <a:xfrm flipV="1">
              <a:off x="2559" y="2783"/>
              <a:ext cx="6863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>
              <a:off x="3186" y="2329"/>
              <a:ext cx="969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9" name="Line 13"/>
            <p:cNvSpPr>
              <a:spLocks noChangeShapeType="1"/>
            </p:cNvSpPr>
            <p:nvPr/>
          </p:nvSpPr>
          <p:spPr bwMode="auto">
            <a:xfrm>
              <a:off x="5295" y="2329"/>
              <a:ext cx="912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80" name="Line 14"/>
            <p:cNvSpPr>
              <a:spLocks noChangeShapeType="1"/>
            </p:cNvSpPr>
            <p:nvPr/>
          </p:nvSpPr>
          <p:spPr bwMode="auto">
            <a:xfrm>
              <a:off x="7290" y="2329"/>
              <a:ext cx="855" cy="9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81" name="Text Box 15"/>
            <p:cNvSpPr txBox="1">
              <a:spLocks noChangeArrowheads="1"/>
            </p:cNvSpPr>
            <p:nvPr/>
          </p:nvSpPr>
          <p:spPr bwMode="auto">
            <a:xfrm>
              <a:off x="5010" y="4381"/>
              <a:ext cx="3363" cy="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it-IT" sz="1400">
                  <a:latin typeface="Arial" charset="0"/>
                </a:rPr>
                <a:t>Lower calorimeter block</a:t>
              </a:r>
              <a:endParaRPr lang="it-IT" altLang="it-IT" sz="1800"/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4800600" y="4724400"/>
            <a:ext cx="0" cy="1111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295400" y="4397375"/>
            <a:ext cx="2667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TextBox 26"/>
          <p:cNvSpPr txBox="1">
            <a:spLocks noChangeArrowheads="1"/>
          </p:cNvSpPr>
          <p:nvPr/>
        </p:nvSpPr>
        <p:spPr bwMode="auto">
          <a:xfrm>
            <a:off x="1219200" y="4419600"/>
            <a:ext cx="2743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it-IT" sz="1800" dirty="0" smtClean="0">
                <a:solidFill>
                  <a:srgbClr val="FF0000"/>
                </a:solidFill>
              </a:rPr>
              <a:t>γ</a:t>
            </a:r>
            <a:r>
              <a:rPr lang="en-US" altLang="it-IT" sz="1800" dirty="0" smtClean="0">
                <a:solidFill>
                  <a:srgbClr val="FF0000"/>
                </a:solidFill>
              </a:rPr>
              <a:t> (or </a:t>
            </a:r>
            <a:r>
              <a:rPr lang="en-US" altLang="it-IT" sz="1800" dirty="0" err="1" smtClean="0">
                <a:solidFill>
                  <a:srgbClr val="FF0000"/>
                </a:solidFill>
              </a:rPr>
              <a:t>e</a:t>
            </a:r>
            <a:r>
              <a:rPr lang="en-US" altLang="it-IT" sz="1800" baseline="30000" dirty="0" err="1" smtClean="0">
                <a:solidFill>
                  <a:srgbClr val="FF0000"/>
                </a:solidFill>
              </a:rPr>
              <a:t>+</a:t>
            </a:r>
            <a:r>
              <a:rPr lang="en-US" altLang="it-IT" sz="1800" dirty="0" err="1" smtClean="0">
                <a:solidFill>
                  <a:srgbClr val="FF0000"/>
                </a:solidFill>
              </a:rPr>
              <a:t>e</a:t>
            </a:r>
            <a:r>
              <a:rPr lang="en-US" altLang="it-IT" sz="1800" baseline="30000" dirty="0" smtClean="0">
                <a:solidFill>
                  <a:srgbClr val="FF0000"/>
                </a:solidFill>
              </a:rPr>
              <a:t>-</a:t>
            </a:r>
            <a:r>
              <a:rPr lang="en-US" altLang="it-IT" sz="1800" dirty="0" smtClean="0">
                <a:solidFill>
                  <a:srgbClr val="FF0000"/>
                </a:solidFill>
              </a:rPr>
              <a:t>) </a:t>
            </a:r>
            <a:r>
              <a:rPr lang="en-US" altLang="it-IT" sz="1800" dirty="0" smtClean="0">
                <a:solidFill>
                  <a:srgbClr val="FF0000"/>
                </a:solidFill>
              </a:rPr>
              <a:t>direction </a:t>
            </a:r>
            <a:r>
              <a:rPr lang="en-US" altLang="it-IT" sz="1800" dirty="0">
                <a:solidFill>
                  <a:srgbClr val="FF0000"/>
                </a:solidFill>
              </a:rPr>
              <a:t>from IP</a:t>
            </a:r>
            <a:endParaRPr lang="it-IT" altLang="it-IT" sz="1800" dirty="0">
              <a:solidFill>
                <a:srgbClr val="FF0000"/>
              </a:solidFill>
            </a:endParaRPr>
          </a:p>
        </p:txBody>
      </p:sp>
      <p:sp>
        <p:nvSpPr>
          <p:cNvPr id="11275" name="TextBox 28"/>
          <p:cNvSpPr txBox="1">
            <a:spLocks noChangeArrowheads="1"/>
          </p:cNvSpPr>
          <p:nvPr/>
        </p:nvSpPr>
        <p:spPr bwMode="auto">
          <a:xfrm>
            <a:off x="2514600" y="5068888"/>
            <a:ext cx="1944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Bottom Left and Right sectors</a:t>
            </a:r>
            <a:endParaRPr lang="it-IT" altLang="it-IT" sz="1800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4953000" y="2590800"/>
            <a:ext cx="1465196" cy="1828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486944" y="3124200"/>
            <a:ext cx="3083652" cy="1295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84238"/>
          </a:xfrm>
        </p:spPr>
        <p:txBody>
          <a:bodyPr/>
          <a:lstStyle/>
          <a:p>
            <a:r>
              <a:rPr lang="en-US" altLang="it-IT" dirty="0" smtClean="0"/>
              <a:t>ZDD event (peak width </a:t>
            </a:r>
            <a:r>
              <a:rPr lang="en-US" altLang="it-IT" dirty="0" smtClean="0">
                <a:sym typeface="Symbol"/>
              </a:rPr>
              <a:t></a:t>
            </a:r>
            <a:r>
              <a:rPr lang="en-US" altLang="it-IT" dirty="0" smtClean="0"/>
              <a:t> 6÷10 ns)</a:t>
            </a:r>
            <a:endParaRPr lang="it-IT" altLang="it-IT" dirty="0" smtClean="0"/>
          </a:p>
        </p:txBody>
      </p:sp>
      <p:pic>
        <p:nvPicPr>
          <p:cNvPr id="1229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202613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082B5D-F3F1-4583-9C22-E38D509309AB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9BDDE-8C9F-4A88-BA3E-8C4E5696F7BC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2057400" y="2943761"/>
            <a:ext cx="259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8 channels in one calorimeter block share a common timeline within 2 ns</a:t>
            </a:r>
            <a:endParaRPr lang="it-IT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it-IT" smtClean="0"/>
              <a:t>ZDD “reconstruction”</a:t>
            </a:r>
            <a:endParaRPr lang="it-IT" altLang="it-IT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Find the “peaks”</a:t>
            </a:r>
          </a:p>
          <a:p>
            <a:pPr lvl="1">
              <a:defRPr/>
            </a:pPr>
            <a:r>
              <a:rPr lang="en-US" dirty="0" smtClean="0"/>
              <a:t>Mark the </a:t>
            </a:r>
            <a:r>
              <a:rPr lang="en-US" dirty="0" smtClean="0"/>
              <a:t>maximum height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Mark the time of </a:t>
            </a:r>
            <a:r>
              <a:rPr lang="en-US" dirty="0" smtClean="0"/>
              <a:t>this maximum</a:t>
            </a:r>
            <a:endParaRPr lang="en-US" dirty="0"/>
          </a:p>
          <a:p>
            <a:pPr lvl="1">
              <a:defRPr/>
            </a:pPr>
            <a:r>
              <a:rPr lang="en-US" dirty="0" smtClean="0"/>
              <a:t>Select “good” peaks using BESIII time info</a:t>
            </a:r>
          </a:p>
          <a:p>
            <a:pPr>
              <a:defRPr/>
            </a:pPr>
            <a:r>
              <a:rPr lang="en-US" dirty="0" smtClean="0"/>
              <a:t>Match peaks between individual channels</a:t>
            </a:r>
            <a:endParaRPr lang="en-US" dirty="0"/>
          </a:p>
          <a:p>
            <a:pPr>
              <a:defRPr/>
            </a:pPr>
            <a:r>
              <a:rPr lang="en-US" i="1" dirty="0" smtClean="0">
                <a:solidFill>
                  <a:srgbClr val="FF0000"/>
                </a:solidFill>
              </a:rPr>
              <a:t>Sum “peaks” over 4 channels in a row</a:t>
            </a:r>
          </a:p>
          <a:p>
            <a:pPr lvl="1">
              <a:defRPr/>
            </a:pPr>
            <a:r>
              <a:rPr lang="en-US" i="1" dirty="0" smtClean="0">
                <a:solidFill>
                  <a:srgbClr val="FF0000"/>
                </a:solidFill>
              </a:rPr>
              <a:t>Shower energy sharing, leaking corrections</a:t>
            </a:r>
          </a:p>
          <a:p>
            <a:pPr>
              <a:defRPr/>
            </a:pPr>
            <a:r>
              <a:rPr lang="en-US" i="1" dirty="0" smtClean="0">
                <a:solidFill>
                  <a:srgbClr val="FF0000"/>
                </a:solidFill>
              </a:rPr>
              <a:t>Compute energy</a:t>
            </a:r>
          </a:p>
          <a:p>
            <a:pPr lvl="1">
              <a:defRPr/>
            </a:pPr>
            <a:r>
              <a:rPr lang="en-US" i="1" dirty="0" smtClean="0">
                <a:solidFill>
                  <a:srgbClr val="FF0000"/>
                </a:solidFill>
              </a:rPr>
              <a:t>Applying calibration(s)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/>
          </a:p>
          <a:p>
            <a:pPr marL="457200" lvl="1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EB3D449-D95F-4A6B-BBDF-765A1CA77966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25F9-13D2-471B-9D88-0D3B8E60CAE3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 smtClean="0"/>
              <a:t>The “naked” ZDD</a:t>
            </a:r>
            <a:endParaRPr lang="it-IT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40E16EE-4B85-46CD-9BB2-2537208AAF77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9965E-10FB-4FCC-9BEC-19DFE82348E3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  <p:pic>
        <p:nvPicPr>
          <p:cNvPr id="14342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066800"/>
            <a:ext cx="7518400" cy="5638800"/>
          </a:xfrm>
        </p:spPr>
      </p:pic>
      <p:sp>
        <p:nvSpPr>
          <p:cNvPr id="14343" name="TextBox 9"/>
          <p:cNvSpPr txBox="1">
            <a:spLocks noChangeArrowheads="1"/>
          </p:cNvSpPr>
          <p:nvPr/>
        </p:nvSpPr>
        <p:spPr bwMode="auto">
          <a:xfrm>
            <a:off x="1828800" y="3744913"/>
            <a:ext cx="1549400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Pb-SciFi blocks</a:t>
            </a:r>
            <a:endParaRPr lang="it-IT" altLang="it-IT" sz="1800"/>
          </a:p>
        </p:txBody>
      </p:sp>
      <p:sp>
        <p:nvSpPr>
          <p:cNvPr id="14344" name="TextBox 10"/>
          <p:cNvSpPr txBox="1">
            <a:spLocks noChangeArrowheads="1"/>
          </p:cNvSpPr>
          <p:nvPr/>
        </p:nvSpPr>
        <p:spPr bwMode="auto">
          <a:xfrm>
            <a:off x="5791200" y="4800600"/>
            <a:ext cx="2265363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Readout fiber bundles</a:t>
            </a:r>
            <a:endParaRPr lang="it-IT" altLang="it-IT" sz="1800"/>
          </a:p>
        </p:txBody>
      </p:sp>
      <p:sp>
        <p:nvSpPr>
          <p:cNvPr id="14345" name="TextBox 11"/>
          <p:cNvSpPr txBox="1">
            <a:spLocks noChangeArrowheads="1"/>
          </p:cNvSpPr>
          <p:nvPr/>
        </p:nvSpPr>
        <p:spPr bwMode="auto">
          <a:xfrm>
            <a:off x="5772150" y="2667000"/>
            <a:ext cx="2146300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One Tungsten screen</a:t>
            </a:r>
            <a:endParaRPr lang="it-IT" altLang="it-IT" sz="180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029200" y="3124200"/>
            <a:ext cx="1752600" cy="11430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934200" y="5334000"/>
            <a:ext cx="228600" cy="3048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934200" y="4267200"/>
            <a:ext cx="838200" cy="3810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429000" y="3930650"/>
            <a:ext cx="1219200" cy="10795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429000" y="4038600"/>
            <a:ext cx="609600" cy="6096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7563" y="76200"/>
            <a:ext cx="4440237" cy="5921375"/>
          </a:xfrm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A133A46-A136-41A2-8AD3-4904DC6625B3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DDF633-8137-4FC1-BAA8-0EF290730AD6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  <p:pic>
        <p:nvPicPr>
          <p:cNvPr id="15367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6705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64617F1-8B70-4310-9BE8-7AB0904EB424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D58ED4-3B97-4871-A9C9-ED530F874E93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  <p:pic>
        <p:nvPicPr>
          <p:cNvPr id="1638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"/>
            <a:ext cx="63881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r="13258"/>
          <a:stretch>
            <a:fillRect/>
          </a:stretch>
        </p:blipFill>
        <p:spPr bwMode="auto">
          <a:xfrm>
            <a:off x="0" y="1943100"/>
            <a:ext cx="4389438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C6076E2-FE8E-46CA-9D3A-5EFDC0B237E9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CED7D-6A22-4BAB-91CC-046154E366A7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  <p:pic>
        <p:nvPicPr>
          <p:cNvPr id="1741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4" r="7159"/>
          <a:stretch>
            <a:fillRect/>
          </a:stretch>
        </p:blipFill>
        <p:spPr bwMode="auto">
          <a:xfrm>
            <a:off x="4953000" y="466725"/>
            <a:ext cx="365760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63" y="1143000"/>
            <a:ext cx="1227137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338138" y="3048000"/>
            <a:ext cx="438626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800"/>
              <a:t>The “final” result: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800"/>
              <a:t>a huge amount of work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800"/>
              <a:t>mostly made by Mario Anelli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800"/>
              <a:t>in Frascati, with much help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800"/>
              <a:t>by Zhen Xue at IHEP, and Zhu Kejun</a:t>
            </a:r>
            <a:endParaRPr lang="it-IT" altLang="it-IT" sz="2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mtClean="0"/>
              <a:t>ZDD electronics (“front end”)</a:t>
            </a:r>
            <a:endParaRPr lang="it-IT" altLang="it-IT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it-IT" dirty="0" smtClean="0"/>
              <a:t>The </a:t>
            </a:r>
            <a:r>
              <a:rPr lang="en-US" altLang="it-IT" dirty="0" smtClean="0"/>
              <a:t>electric signals </a:t>
            </a:r>
            <a:r>
              <a:rPr lang="en-US" altLang="it-IT" dirty="0" smtClean="0"/>
              <a:t>from 16 phototube reach the “Yellow box” (or “happy box</a:t>
            </a:r>
            <a:r>
              <a:rPr lang="en-US" altLang="it-IT" dirty="0" smtClean="0"/>
              <a:t>”)</a:t>
            </a:r>
            <a:endParaRPr lang="en-US" altLang="it-IT" dirty="0" smtClean="0"/>
          </a:p>
          <a:p>
            <a:pPr eaLnBrk="1" hangingPunct="1"/>
            <a:r>
              <a:rPr lang="en-US" altLang="it-IT" dirty="0" smtClean="0"/>
              <a:t>The “yellow box” has 16 </a:t>
            </a:r>
            <a:r>
              <a:rPr lang="en-US" altLang="it-IT" dirty="0" smtClean="0"/>
              <a:t>preamplifiers (</a:t>
            </a:r>
            <a:r>
              <a:rPr lang="en-US" altLang="it-IT" dirty="0" smtClean="0"/>
              <a:t>x2) and shapers, to drive the signals on ~18m of 50</a:t>
            </a:r>
            <a:r>
              <a:rPr lang="en-US" altLang="it-IT" dirty="0" smtClean="0">
                <a:sym typeface="Symbol" pitchFamily="18" charset="2"/>
              </a:rPr>
              <a:t> RG136 cable to the ZDD VME crate</a:t>
            </a:r>
          </a:p>
          <a:p>
            <a:pPr eaLnBrk="1" hangingPunct="1"/>
            <a:r>
              <a:rPr lang="en-US" altLang="it-IT" dirty="0" smtClean="0">
                <a:sym typeface="Symbol" pitchFamily="18" charset="2"/>
              </a:rPr>
              <a:t>The VME crate has </a:t>
            </a:r>
            <a:r>
              <a:rPr lang="en-US" altLang="it-IT" dirty="0" smtClean="0">
                <a:sym typeface="Symbol" pitchFamily="18" charset="2"/>
              </a:rPr>
              <a:t>two </a:t>
            </a:r>
            <a:r>
              <a:rPr lang="en-US" altLang="it-IT" dirty="0" smtClean="0">
                <a:sym typeface="Symbol" pitchFamily="18" charset="2"/>
              </a:rPr>
              <a:t>8-channel </a:t>
            </a:r>
            <a:r>
              <a:rPr lang="en-US" altLang="it-IT" dirty="0" err="1" smtClean="0">
                <a:sym typeface="Symbol" pitchFamily="18" charset="2"/>
              </a:rPr>
              <a:t>FlashADC</a:t>
            </a:r>
            <a:r>
              <a:rPr lang="en-US" altLang="it-IT" dirty="0" smtClean="0">
                <a:sym typeface="Symbol" pitchFamily="18" charset="2"/>
              </a:rPr>
              <a:t> made by CAEN, model V1721</a:t>
            </a:r>
            <a:endParaRPr lang="it-IT" altLang="it-I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0814FEA-C9F3-419F-B28B-21D91159A872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2D8BCB-27A2-42F6-8DA6-7676953E50E2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 dirty="0" smtClean="0"/>
              <a:t>The CAEN V1721</a:t>
            </a:r>
            <a:endParaRPr lang="it-IT" altLang="it-IT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53000"/>
          </a:xfrm>
        </p:spPr>
        <p:txBody>
          <a:bodyPr/>
          <a:lstStyle/>
          <a:p>
            <a:pPr eaLnBrk="1" hangingPunct="1"/>
            <a:r>
              <a:rPr lang="en-US" altLang="it-IT" dirty="0" smtClean="0"/>
              <a:t>A V1721 really is an 8-line </a:t>
            </a:r>
            <a:r>
              <a:rPr lang="en-US" altLang="it-IT" dirty="0" smtClean="0"/>
              <a:t>oscilloscope </a:t>
            </a:r>
            <a:r>
              <a:rPr lang="en-US" altLang="it-IT" dirty="0" smtClean="0"/>
              <a:t>with </a:t>
            </a:r>
            <a:r>
              <a:rPr lang="en-US" altLang="it-IT" dirty="0" smtClean="0"/>
              <a:t>one vertical scale </a:t>
            </a:r>
            <a:r>
              <a:rPr lang="en-US" altLang="it-IT" dirty="0" smtClean="0"/>
              <a:t>of 1V</a:t>
            </a:r>
            <a:r>
              <a:rPr lang="en-US" altLang="it-IT" baseline="-25000" dirty="0" smtClean="0"/>
              <a:t>pp</a:t>
            </a:r>
            <a:r>
              <a:rPr lang="en-US" altLang="it-IT" dirty="0" smtClean="0"/>
              <a:t> (</a:t>
            </a:r>
            <a:r>
              <a:rPr lang="en-US" altLang="it-IT" dirty="0" smtClean="0"/>
              <a:t>8-bit samples) </a:t>
            </a:r>
            <a:r>
              <a:rPr lang="en-US" altLang="it-IT" dirty="0" smtClean="0"/>
              <a:t>and a </a:t>
            </a:r>
            <a:r>
              <a:rPr lang="en-US" altLang="it-IT" dirty="0" smtClean="0"/>
              <a:t>common </a:t>
            </a:r>
            <a:r>
              <a:rPr lang="en-US" altLang="it-IT" dirty="0" smtClean="0"/>
              <a:t>timescale of 2 </a:t>
            </a:r>
            <a:r>
              <a:rPr lang="en-US" altLang="it-IT" dirty="0" smtClean="0"/>
              <a:t>ns/sample</a:t>
            </a:r>
            <a:endParaRPr lang="en-US" altLang="it-IT" dirty="0" smtClean="0"/>
          </a:p>
          <a:p>
            <a:pPr eaLnBrk="1" hangingPunct="1"/>
            <a:r>
              <a:rPr lang="en-US" altLang="it-IT" dirty="0" err="1" smtClean="0"/>
              <a:t>N</a:t>
            </a:r>
            <a:r>
              <a:rPr lang="en-US" altLang="it-IT" baseline="-25000" dirty="0" err="1" smtClean="0"/>
              <a:t>samples</a:t>
            </a:r>
            <a:r>
              <a:rPr lang="en-US" altLang="it-IT" dirty="0" smtClean="0"/>
              <a:t>/event </a:t>
            </a:r>
            <a:r>
              <a:rPr lang="en-US" altLang="it-IT" dirty="0" smtClean="0"/>
              <a:t>(or window </a:t>
            </a:r>
            <a:r>
              <a:rPr lang="en-US" altLang="it-IT" dirty="0" smtClean="0"/>
              <a:t>width) </a:t>
            </a:r>
            <a:r>
              <a:rPr lang="en-US" altLang="it-IT" dirty="0" smtClean="0"/>
              <a:t>may be programmed</a:t>
            </a:r>
          </a:p>
          <a:p>
            <a:pPr eaLnBrk="1" hangingPunct="1"/>
            <a:r>
              <a:rPr lang="en-US" altLang="it-IT" dirty="0" smtClean="0"/>
              <a:t>It must be ≥  8 </a:t>
            </a:r>
            <a:r>
              <a:rPr lang="en-US" altLang="it-IT" dirty="0" err="1" smtClean="0">
                <a:latin typeface="Symbol" pitchFamily="18" charset="2"/>
              </a:rPr>
              <a:t>m</a:t>
            </a:r>
            <a:r>
              <a:rPr lang="en-US" altLang="it-IT" dirty="0" err="1" smtClean="0"/>
              <a:t>s</a:t>
            </a:r>
            <a:r>
              <a:rPr lang="en-US" altLang="it-IT" dirty="0" smtClean="0"/>
              <a:t>, the L1* trigger latency</a:t>
            </a:r>
          </a:p>
          <a:p>
            <a:pPr eaLnBrk="1" hangingPunct="1"/>
            <a:r>
              <a:rPr lang="en-US" altLang="it-IT" dirty="0" smtClean="0"/>
              <a:t>Total required memory per event = </a:t>
            </a:r>
            <a:r>
              <a:rPr lang="en-US" altLang="it-IT" dirty="0" smtClean="0"/>
              <a:t>64kb</a:t>
            </a:r>
          </a:p>
          <a:p>
            <a:pPr lvl="1" eaLnBrk="1" hangingPunct="1"/>
            <a:r>
              <a:rPr lang="en-US" altLang="it-IT" dirty="0" smtClean="0"/>
              <a:t>…a </a:t>
            </a:r>
            <a:r>
              <a:rPr lang="en-US" altLang="it-IT" dirty="0" smtClean="0"/>
              <a:t>big problem for VME bandwidth and storage</a:t>
            </a:r>
            <a:r>
              <a:rPr lang="en-US" altLang="it-IT" dirty="0" smtClean="0"/>
              <a:t>!</a:t>
            </a:r>
          </a:p>
          <a:p>
            <a:pPr lvl="1" eaLnBrk="1" hangingPunct="1"/>
            <a:r>
              <a:rPr lang="en-US" altLang="it-IT" dirty="0" smtClean="0">
                <a:solidFill>
                  <a:srgbClr val="FF0000"/>
                </a:solidFill>
              </a:rPr>
              <a:t>“natural width” of one ZDD event is ≈100 ns</a:t>
            </a:r>
            <a:endParaRPr lang="it-IT" altLang="it-IT" dirty="0" smtClean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6648158-FEBF-41A0-8286-0851486A3AB9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3888B-EF2F-481F-A2F5-A8ABC4B887E3}" type="slidenum">
              <a:rPr lang="it-IT" smtClean="0"/>
              <a:pPr>
                <a:defRPr/>
              </a:pPr>
              <a:t>19</a:t>
            </a:fld>
            <a:endParaRPr lang="it-I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 dirty="0" smtClean="0"/>
              <a:t>V1721 firmware</a:t>
            </a:r>
            <a:endParaRPr lang="it-IT" altLang="it-IT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it-IT" dirty="0" smtClean="0"/>
              <a:t>Help from CAEN was obtained</a:t>
            </a:r>
          </a:p>
          <a:p>
            <a:pPr lvl="1" eaLnBrk="1" hangingPunct="1"/>
            <a:r>
              <a:rPr lang="en-US" altLang="it-IT" dirty="0" smtClean="0"/>
              <a:t>read out only the beginning of this window</a:t>
            </a:r>
          </a:p>
          <a:p>
            <a:pPr lvl="1" eaLnBrk="1" hangingPunct="1"/>
            <a:r>
              <a:rPr lang="en-US" altLang="it-IT" dirty="0" smtClean="0"/>
              <a:t>reduction of data from 64kb/</a:t>
            </a:r>
            <a:r>
              <a:rPr lang="en-US" altLang="it-IT" dirty="0" err="1" smtClean="0"/>
              <a:t>evt</a:t>
            </a:r>
            <a:r>
              <a:rPr lang="en-US" altLang="it-IT" dirty="0" smtClean="0"/>
              <a:t> to </a:t>
            </a:r>
            <a:r>
              <a:rPr lang="en-US" altLang="it-IT" dirty="0" smtClean="0"/>
              <a:t>26kb/</a:t>
            </a:r>
            <a:r>
              <a:rPr lang="en-US" altLang="it-IT" dirty="0" err="1" smtClean="0"/>
              <a:t>evt</a:t>
            </a:r>
            <a:endParaRPr lang="en-US" altLang="it-IT" dirty="0" smtClean="0"/>
          </a:p>
          <a:p>
            <a:pPr lvl="1" eaLnBrk="1" hangingPunct="1"/>
            <a:r>
              <a:rPr lang="en-US" altLang="it-IT" dirty="0" smtClean="0"/>
              <a:t>…still too much</a:t>
            </a:r>
            <a:endParaRPr lang="en-US" altLang="it-IT" dirty="0" smtClean="0"/>
          </a:p>
          <a:p>
            <a:pPr eaLnBrk="1" hangingPunct="1"/>
            <a:r>
              <a:rPr lang="en-US" altLang="it-IT" dirty="0" smtClean="0"/>
              <a:t>The V1721 can run a compression algorithm on the data buffer (</a:t>
            </a:r>
            <a:r>
              <a:rPr lang="en-US" altLang="it-IT" dirty="0" err="1" smtClean="0"/>
              <a:t>Z</a:t>
            </a:r>
            <a:r>
              <a:rPr lang="en-US" altLang="it-IT" sz="2000" dirty="0" err="1" smtClean="0"/>
              <a:t>ero</a:t>
            </a:r>
            <a:r>
              <a:rPr lang="en-US" altLang="it-IT" dirty="0" err="1" smtClean="0"/>
              <a:t>L</a:t>
            </a:r>
            <a:r>
              <a:rPr lang="en-US" altLang="it-IT" sz="2000" dirty="0" err="1" smtClean="0"/>
              <a:t>ength</a:t>
            </a:r>
            <a:r>
              <a:rPr lang="en-US" altLang="it-IT" dirty="0" err="1" smtClean="0"/>
              <a:t>E</a:t>
            </a:r>
            <a:r>
              <a:rPr lang="en-US" altLang="it-IT" sz="2000" dirty="0" err="1" smtClean="0"/>
              <a:t>ncoding</a:t>
            </a:r>
            <a:r>
              <a:rPr lang="en-US" altLang="it-IT" dirty="0" smtClean="0"/>
              <a:t>, ZLE)</a:t>
            </a:r>
          </a:p>
          <a:p>
            <a:pPr lvl="1" eaLnBrk="1" hangingPunct="1"/>
            <a:r>
              <a:rPr lang="en-US" altLang="it-IT" dirty="0" smtClean="0"/>
              <a:t>this reduced data size by a factor ~10</a:t>
            </a:r>
          </a:p>
          <a:p>
            <a:pPr lvl="1" eaLnBrk="1" hangingPunct="1"/>
            <a:r>
              <a:rPr lang="en-US" altLang="it-IT" dirty="0" smtClean="0"/>
              <a:t>…but took time!</a:t>
            </a:r>
          </a:p>
          <a:p>
            <a:pPr lvl="1" eaLnBrk="1" hangingPunct="1"/>
            <a:r>
              <a:rPr lang="en-US" altLang="it-IT" dirty="0" smtClean="0"/>
              <a:t>many DAQ errors “ZDD not ready”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D344004-9374-4A99-A20A-3857F468ADF7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80EAE-F6E2-4930-85D9-635C1A6E711C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it-IT" smtClean="0"/>
              <a:t>The ZDD data structure</a:t>
            </a:r>
            <a:endParaRPr lang="it-IT" altLang="it-IT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590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This time is relative to the </a:t>
            </a:r>
            <a:r>
              <a:rPr lang="en-US" dirty="0" smtClean="0">
                <a:solidFill>
                  <a:srgbClr val="FF0000"/>
                </a:solidFill>
              </a:rPr>
              <a:t>start</a:t>
            </a:r>
            <a:r>
              <a:rPr lang="en-US" dirty="0" smtClean="0"/>
              <a:t> of the ZDD data buffer, so (indirectly) to L1*, that closes the buffer</a:t>
            </a:r>
          </a:p>
          <a:p>
            <a:pPr>
              <a:defRPr/>
            </a:pPr>
            <a:r>
              <a:rPr lang="en-US" dirty="0" smtClean="0"/>
              <a:t>Only the </a:t>
            </a:r>
            <a:r>
              <a:rPr lang="en-US" dirty="0" smtClean="0">
                <a:solidFill>
                  <a:srgbClr val="92D050"/>
                </a:solidFill>
              </a:rPr>
              <a:t>first part</a:t>
            </a:r>
            <a:r>
              <a:rPr lang="en-US" dirty="0" smtClean="0"/>
              <a:t> of the buffer, 1600 ns, is analyzed. The </a:t>
            </a:r>
            <a:r>
              <a:rPr lang="en-US" dirty="0" smtClean="0">
                <a:solidFill>
                  <a:srgbClr val="FF0000"/>
                </a:solidFill>
              </a:rPr>
              <a:t>second part</a:t>
            </a:r>
            <a:r>
              <a:rPr lang="en-US" dirty="0" smtClean="0"/>
              <a:t> is thrown away.</a:t>
            </a:r>
          </a:p>
          <a:p>
            <a:pPr marL="0" indent="0">
              <a:buFont typeface="Arial" charset="0"/>
              <a:buNone/>
              <a:defRPr/>
            </a:pPr>
            <a:endParaRPr lang="it-IT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667000" y="5664200"/>
            <a:ext cx="5562600" cy="0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7848600" y="5740400"/>
            <a:ext cx="91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/>
              <a:t>L1*</a:t>
            </a:r>
            <a:endParaRPr lang="it-IT" altLang="it-IT"/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76200" y="5688013"/>
            <a:ext cx="2133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/>
              <a:t>L1*-8200ns</a:t>
            </a:r>
            <a:endParaRPr lang="it-IT" altLang="it-IT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381000" y="5664200"/>
            <a:ext cx="2286000" cy="0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81000" y="55626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67000" y="55626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524000" y="3352800"/>
            <a:ext cx="1371600" cy="220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962400" y="3810000"/>
            <a:ext cx="182880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0D0C2-BFC5-41A9-BD0F-F7FFA207FE82}" type="datetime1">
              <a:rPr lang="it-IT" smtClean="0"/>
              <a:t>21/01/2015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0F683-1200-49CE-8A3C-745766593FC0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  <p:sp>
        <p:nvSpPr>
          <p:cNvPr id="7" name="TextBox 6"/>
          <p:cNvSpPr txBox="1"/>
          <p:nvPr/>
        </p:nvSpPr>
        <p:spPr>
          <a:xfrm>
            <a:off x="2743200" y="5715000"/>
            <a:ext cx="4662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line of samples/channel, times 16 channels</a:t>
            </a:r>
            <a:endParaRPr lang="it-IT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3" y="4419600"/>
            <a:ext cx="598167" cy="1182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52 0.00278 L 0.15781 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84238"/>
          </a:xfrm>
        </p:spPr>
        <p:txBody>
          <a:bodyPr/>
          <a:lstStyle/>
          <a:p>
            <a:r>
              <a:rPr lang="en-US" altLang="it-IT" smtClean="0"/>
              <a:t>Before ZLE</a:t>
            </a:r>
            <a:endParaRPr lang="it-IT" altLang="it-IT" smtClean="0"/>
          </a:p>
        </p:txBody>
      </p:sp>
      <p:pic>
        <p:nvPicPr>
          <p:cNvPr id="2355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202613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865188" y="6335713"/>
            <a:ext cx="5668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The complete waveform is read out, including the baseline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77629B-AE9F-422C-9F48-ABA20BFD2611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9BDDE-8C9F-4A88-BA3E-8C4E5696F7BC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/>
          <a:lstStyle/>
          <a:p>
            <a:r>
              <a:rPr lang="it-IT" altLang="it-IT" smtClean="0"/>
              <a:t>After ZLE</a:t>
            </a: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15340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1133475" y="6019800"/>
            <a:ext cx="6978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The fADC removes all portions of the baseline below a certain threshold.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Only data for “fragments” are read out</a:t>
            </a:r>
            <a:endParaRPr lang="it-IT" altLang="it-IT" sz="180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71800" y="3352800"/>
            <a:ext cx="3200400" cy="331311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971800" y="1981200"/>
            <a:ext cx="3200400" cy="468471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590800" y="3352800"/>
            <a:ext cx="381000" cy="331311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162800" y="3276600"/>
            <a:ext cx="228600" cy="2895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3BD4F5-ED39-4913-960E-18DD2B7AE502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9BDDE-8C9F-4A88-BA3E-8C4E5696F7BC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smtClean="0"/>
              <a:t>The ZLE algorithm</a:t>
            </a:r>
            <a:endParaRPr lang="it-IT" altLang="it-IT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altLang="it-IT" dirty="0" smtClean="0"/>
              <a:t>Advantage: </a:t>
            </a:r>
            <a:r>
              <a:rPr lang="en-US" altLang="it-IT" dirty="0" smtClean="0"/>
              <a:t>data reduction of 10x</a:t>
            </a:r>
          </a:p>
          <a:p>
            <a:pPr lvl="1"/>
            <a:r>
              <a:rPr lang="en-US" altLang="it-IT" dirty="0" smtClean="0"/>
              <a:t>Depends very much </a:t>
            </a:r>
            <a:r>
              <a:rPr lang="en-US" altLang="it-IT" dirty="0" smtClean="0"/>
              <a:t>on </a:t>
            </a:r>
            <a:r>
              <a:rPr lang="en-US" altLang="it-IT" dirty="0" smtClean="0"/>
              <a:t>ZDD HV</a:t>
            </a:r>
            <a:endParaRPr lang="it-IT" altLang="it-IT" dirty="0" smtClean="0"/>
          </a:p>
          <a:p>
            <a:r>
              <a:rPr lang="en-US" altLang="it-IT" dirty="0" smtClean="0"/>
              <a:t>Disadvantage: baseline is lost</a:t>
            </a:r>
          </a:p>
          <a:p>
            <a:r>
              <a:rPr lang="en-US" altLang="it-IT" dirty="0" smtClean="0"/>
              <a:t>Disadvantage: the “fragment” width is a multiple of 16 ns</a:t>
            </a:r>
          </a:p>
          <a:p>
            <a:pPr lvl="1"/>
            <a:r>
              <a:rPr lang="en-US" altLang="it-IT" dirty="0" smtClean="0"/>
              <a:t>More than one peak may be “captured” in the </a:t>
            </a:r>
            <a:r>
              <a:rPr lang="en-US" altLang="it-IT" dirty="0" smtClean="0"/>
              <a:t>picture, which is the good one?</a:t>
            </a:r>
            <a:endParaRPr lang="en-US" altLang="it-IT" dirty="0" smtClean="0"/>
          </a:p>
          <a:p>
            <a:r>
              <a:rPr lang="en-US" altLang="it-IT" dirty="0" smtClean="0"/>
              <a:t>ZLE “undone” in offline reconstruction and redone “right” (more about this later)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3A80B12-477B-401F-992A-8BC7C6216482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A8A51A-6B95-4A67-8623-401036E4DCD9}" type="slidenum">
              <a:rPr lang="it-IT" smtClean="0"/>
              <a:pPr>
                <a:defRPr/>
              </a:pPr>
              <a:t>24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mtClean="0"/>
              <a:t>Status in 2013</a:t>
            </a:r>
            <a:endParaRPr lang="it-IT" altLang="it-IT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it-IT" dirty="0" smtClean="0"/>
              <a:t>The ZDD could not run regularly.</a:t>
            </a:r>
          </a:p>
          <a:p>
            <a:pPr eaLnBrk="1" hangingPunct="1"/>
            <a:r>
              <a:rPr lang="en-US" altLang="it-IT" dirty="0" smtClean="0"/>
              <a:t>Needed to reduce the ZDD data window</a:t>
            </a:r>
          </a:p>
          <a:p>
            <a:pPr lvl="1" eaLnBrk="1" hangingPunct="1"/>
            <a:r>
              <a:rPr lang="en-US" altLang="it-IT" dirty="0" smtClean="0"/>
              <a:t>But first one needed to </a:t>
            </a:r>
            <a:r>
              <a:rPr lang="en-US" altLang="it-IT" dirty="0" smtClean="0"/>
              <a:t>find </a:t>
            </a:r>
            <a:r>
              <a:rPr lang="en-US" altLang="it-IT" dirty="0" smtClean="0"/>
              <a:t>the ZDD </a:t>
            </a:r>
            <a:r>
              <a:rPr lang="en-US" altLang="it-IT" dirty="0" smtClean="0"/>
              <a:t>timing</a:t>
            </a:r>
          </a:p>
          <a:p>
            <a:pPr eaLnBrk="1" hangingPunct="1"/>
            <a:r>
              <a:rPr lang="en-US" altLang="it-IT" dirty="0" smtClean="0"/>
              <a:t>The ZDD sees everything!</a:t>
            </a:r>
          </a:p>
          <a:p>
            <a:pPr lvl="1" eaLnBrk="1" hangingPunct="1"/>
            <a:r>
              <a:rPr lang="en-US" altLang="it-IT" dirty="0" smtClean="0"/>
              <a:t>Also signals having no relation to L1*</a:t>
            </a:r>
          </a:p>
          <a:p>
            <a:pPr lvl="1" eaLnBrk="1" hangingPunct="1"/>
            <a:r>
              <a:rPr lang="en-US" altLang="it-IT" dirty="0" smtClean="0"/>
              <a:t>Conversely, L1* events have very rarely photons in the ZDD (solid angle very small!)</a:t>
            </a:r>
          </a:p>
          <a:p>
            <a:pPr eaLnBrk="1" hangingPunct="1"/>
            <a:r>
              <a:rPr lang="en-US" altLang="it-IT" dirty="0" smtClean="0"/>
              <a:t>If we plot “everything” there is no ZDD signal, and cannot reduce the window length</a:t>
            </a:r>
            <a:endParaRPr lang="it-IT" altLang="it-I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A1BEECE-608D-427E-8303-45286D9A0DEA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90DDB-9672-4DF5-B169-7E5A87EFC10E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F38617-2DAA-4E5E-8611-654DD5075B17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42832-09FF-4488-B3E8-18D6FB2F9CE6}" type="slidenum">
              <a:rPr lang="it-IT" smtClean="0"/>
              <a:pPr>
                <a:defRPr/>
              </a:pPr>
              <a:t>26</a:t>
            </a:fld>
            <a:endParaRPr lang="it-IT"/>
          </a:p>
        </p:txBody>
      </p:sp>
      <p:sp>
        <p:nvSpPr>
          <p:cNvPr id="7" name="TextBox 6"/>
          <p:cNvSpPr txBox="1"/>
          <p:nvPr/>
        </p:nvSpPr>
        <p:spPr>
          <a:xfrm>
            <a:off x="559588" y="609600"/>
            <a:ext cx="7974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Typical “inclusive” ZDD plots of peak times (ns)</a:t>
            </a:r>
            <a:endParaRPr lang="it-IT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504950"/>
            <a:ext cx="75819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 smtClean="0"/>
              <a:t>Many thanks!</a:t>
            </a:r>
            <a:endParaRPr lang="it-IT" altLang="it-IT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05400"/>
          </a:xfrm>
        </p:spPr>
        <p:txBody>
          <a:bodyPr/>
          <a:lstStyle/>
          <a:p>
            <a:pPr eaLnBrk="1" hangingPunct="1"/>
            <a:r>
              <a:rPr lang="en-US" altLang="it-IT" sz="2800" smtClean="0"/>
              <a:t>…to Liu Zhenan for trigger discussion, and one memorable lesson!</a:t>
            </a:r>
          </a:p>
          <a:p>
            <a:pPr eaLnBrk="1" hangingPunct="1"/>
            <a:r>
              <a:rPr lang="en-US" altLang="it-IT" sz="2800" smtClean="0"/>
              <a:t>…to Jing Dapeng, Zhao Jingzhou, and the Frascati SELF service, for interfacing the BESIII trigger and protocols to our boards</a:t>
            </a:r>
          </a:p>
          <a:p>
            <a:pPr eaLnBrk="1" hangingPunct="1"/>
            <a:r>
              <a:rPr lang="en-US" altLang="it-IT" sz="2800" smtClean="0"/>
              <a:t>…to Li Fei and Ji Xiaolu for writing the online code and reading out the VME</a:t>
            </a:r>
          </a:p>
          <a:p>
            <a:pPr eaLnBrk="1" hangingPunct="1"/>
            <a:r>
              <a:rPr lang="en-US" altLang="it-IT" sz="2800" smtClean="0"/>
              <a:t>…to Maura Pieracci from CAEN, for fixing and modifying the CAEN firmware</a:t>
            </a:r>
          </a:p>
          <a:p>
            <a:pPr eaLnBrk="1" hangingPunct="1"/>
            <a:r>
              <a:rPr lang="en-US" altLang="it-IT" sz="2800" smtClean="0"/>
              <a:t>…to Cai Xiao, Niu Shunli and many others for much help</a:t>
            </a:r>
            <a:endParaRPr lang="it-IT" altLang="it-IT" sz="280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79021A-852B-4B9D-A364-BA5140400BE0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B94057-3833-4A77-8807-906A4030C9DC}" type="slidenum">
              <a:rPr lang="it-IT" smtClean="0"/>
              <a:pPr>
                <a:defRPr/>
              </a:pPr>
              <a:t>27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it-IT" smtClean="0"/>
              <a:t>Part II</a:t>
            </a:r>
            <a:endParaRPr lang="it-IT" altLang="it-IT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71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ZDD offline code</a:t>
            </a:r>
          </a:p>
          <a:p>
            <a:pPr>
              <a:defRPr/>
            </a:pPr>
            <a:r>
              <a:rPr lang="en-US" dirty="0" smtClean="0"/>
              <a:t>Present performance and status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 smtClean="0"/>
              <a:t>Searching for the ZDD signal</a:t>
            </a:r>
            <a:endParaRPr lang="it-IT" altLang="it-IT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it-IT" dirty="0" smtClean="0"/>
              <a:t>Plot “selected data”: </a:t>
            </a:r>
            <a:r>
              <a:rPr lang="en-US" altLang="it-IT" dirty="0" err="1" smtClean="0"/>
              <a:t>e</a:t>
            </a:r>
            <a:r>
              <a:rPr lang="en-US" altLang="it-IT" baseline="30000" dirty="0" err="1" smtClean="0"/>
              <a:t>+</a:t>
            </a:r>
            <a:r>
              <a:rPr lang="en-US" altLang="it-IT" dirty="0" err="1" smtClean="0"/>
              <a:t>e</a:t>
            </a:r>
            <a:r>
              <a:rPr lang="en-US" altLang="it-IT" baseline="30000" dirty="0" err="1" smtClean="0"/>
              <a:t>-</a:t>
            </a:r>
            <a:r>
              <a:rPr lang="en-US" altLang="it-IT" dirty="0" err="1" smtClean="0">
                <a:latin typeface="Symbol" pitchFamily="18" charset="2"/>
              </a:rPr>
              <a:t>g</a:t>
            </a:r>
            <a:r>
              <a:rPr lang="en-US" altLang="it-IT" dirty="0" smtClean="0"/>
              <a:t> events</a:t>
            </a:r>
          </a:p>
          <a:p>
            <a:pPr eaLnBrk="1" hangingPunct="1"/>
            <a:r>
              <a:rPr lang="en-US" altLang="it-IT" dirty="0" err="1" smtClean="0"/>
              <a:t>Yadi</a:t>
            </a:r>
            <a:r>
              <a:rPr lang="en-US" altLang="it-IT" dirty="0" smtClean="0"/>
              <a:t> Wang in </a:t>
            </a:r>
            <a:r>
              <a:rPr lang="en-US" altLang="it-IT" dirty="0" err="1" smtClean="0"/>
              <a:t>Frascati</a:t>
            </a:r>
            <a:r>
              <a:rPr lang="en-US" altLang="it-IT" dirty="0" smtClean="0"/>
              <a:t> </a:t>
            </a:r>
            <a:r>
              <a:rPr lang="en-US" altLang="it-IT" dirty="0" smtClean="0"/>
              <a:t>did the selection:</a:t>
            </a:r>
            <a:endParaRPr lang="en-US" altLang="it-IT" dirty="0" smtClean="0"/>
          </a:p>
          <a:p>
            <a:pPr lvl="1" eaLnBrk="1" hangingPunct="1"/>
            <a:r>
              <a:rPr lang="en-US" altLang="it-IT" dirty="0" smtClean="0"/>
              <a:t>2 charged tracks, total charge 0</a:t>
            </a:r>
          </a:p>
          <a:p>
            <a:pPr lvl="1" eaLnBrk="1" hangingPunct="1"/>
            <a:r>
              <a:rPr lang="en-US" altLang="it-IT" dirty="0" smtClean="0"/>
              <a:t>Less than 10 neutrals</a:t>
            </a:r>
          </a:p>
          <a:p>
            <a:pPr lvl="1" eaLnBrk="1" hangingPunct="1"/>
            <a:r>
              <a:rPr lang="en-US" altLang="it-IT" dirty="0" smtClean="0"/>
              <a:t>E(e</a:t>
            </a:r>
            <a:r>
              <a:rPr lang="en-US" altLang="it-IT" baseline="30000" dirty="0" smtClean="0"/>
              <a:t>+</a:t>
            </a:r>
            <a:r>
              <a:rPr lang="en-US" altLang="it-IT" dirty="0" smtClean="0"/>
              <a:t>) &gt; 0.6 GeV/c</a:t>
            </a:r>
            <a:r>
              <a:rPr lang="en-US" altLang="it-IT" baseline="30000" dirty="0" smtClean="0"/>
              <a:t>2</a:t>
            </a:r>
            <a:r>
              <a:rPr lang="en-US" altLang="it-IT" dirty="0" smtClean="0"/>
              <a:t> and E(e</a:t>
            </a:r>
            <a:r>
              <a:rPr lang="en-US" altLang="it-IT" baseline="30000" dirty="0" smtClean="0"/>
              <a:t>-</a:t>
            </a:r>
            <a:r>
              <a:rPr lang="en-US" altLang="it-IT" dirty="0" smtClean="0"/>
              <a:t>) &gt; 0.6 GeV/c</a:t>
            </a:r>
            <a:r>
              <a:rPr lang="en-US" altLang="it-IT" baseline="30000" dirty="0" smtClean="0"/>
              <a:t>2</a:t>
            </a:r>
          </a:p>
          <a:p>
            <a:pPr lvl="1" eaLnBrk="1" hangingPunct="1"/>
            <a:r>
              <a:rPr lang="en-US" altLang="it-IT" dirty="0" smtClean="0"/>
              <a:t>A successful vertex </a:t>
            </a:r>
            <a:r>
              <a:rPr lang="en-US" altLang="it-IT" dirty="0" smtClean="0"/>
              <a:t>fit</a:t>
            </a:r>
          </a:p>
          <a:p>
            <a:pPr lvl="1"/>
            <a:r>
              <a:rPr lang="en-US" altLang="it-IT" dirty="0" smtClean="0"/>
              <a:t>A “strong” missing photon: </a:t>
            </a:r>
            <a:r>
              <a:rPr lang="en-US" altLang="it-IT" dirty="0" err="1" smtClean="0"/>
              <a:t>E</a:t>
            </a:r>
            <a:r>
              <a:rPr lang="en-US" altLang="it-IT" baseline="-25000" dirty="0" err="1" smtClean="0"/>
              <a:t>miss</a:t>
            </a:r>
            <a:r>
              <a:rPr lang="en-US" altLang="it-IT" dirty="0" smtClean="0"/>
              <a:t>&gt;0.4 GeV</a:t>
            </a:r>
          </a:p>
          <a:p>
            <a:pPr lvl="1"/>
            <a:r>
              <a:rPr lang="en-US" altLang="it-IT" dirty="0" smtClean="0"/>
              <a:t>A low polar emission angle: |cos(</a:t>
            </a:r>
            <a:r>
              <a:rPr lang="el-GR" altLang="it-IT" dirty="0" smtClean="0"/>
              <a:t>θ</a:t>
            </a:r>
            <a:r>
              <a:rPr lang="el-GR" altLang="it-IT" baseline="-25000" dirty="0" smtClean="0"/>
              <a:t>γ</a:t>
            </a:r>
            <a:r>
              <a:rPr lang="en-US" altLang="it-IT" dirty="0" smtClean="0"/>
              <a:t>)| &gt; 0.98</a:t>
            </a:r>
            <a:endParaRPr lang="it-IT" altLang="it-IT" dirty="0" smtClean="0"/>
          </a:p>
          <a:p>
            <a:pPr lvl="1" eaLnBrk="1" hangingPunct="1"/>
            <a:endParaRPr lang="en-US" altLang="it-IT" dirty="0" smtClean="0"/>
          </a:p>
          <a:p>
            <a:pPr marL="457200" lvl="1" indent="0" eaLnBrk="1" hangingPunct="1">
              <a:buNone/>
            </a:pPr>
            <a:endParaRPr lang="en-US" altLang="it-I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61C2F4B-5D24-429B-9490-0E21D90DB025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C96030-D06D-4C78-950E-018F1352B2D2}" type="slidenum">
              <a:rPr lang="it-IT" smtClean="0"/>
              <a:pPr>
                <a:defRPr/>
              </a:pPr>
              <a:t>29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0"/>
            <a:ext cx="75819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1905000" y="2895600"/>
            <a:ext cx="187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FF0000"/>
                </a:solidFill>
              </a:rPr>
              <a:t>ZDD bottom block</a:t>
            </a:r>
            <a:endParaRPr lang="it-IT" altLang="it-IT" sz="1800">
              <a:solidFill>
                <a:srgbClr val="FF0000"/>
              </a:solidFill>
            </a:endParaRP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5881688" y="2895600"/>
            <a:ext cx="1500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FF0000"/>
                </a:solidFill>
              </a:rPr>
              <a:t>ZDD top block</a:t>
            </a:r>
            <a:endParaRPr lang="it-IT" altLang="it-IT" sz="1800">
              <a:solidFill>
                <a:srgbClr val="FF0000"/>
              </a:solidFill>
            </a:endParaRP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457200" y="4191000"/>
            <a:ext cx="8153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it-IT" sz="2400"/>
              <a:t>The </a:t>
            </a:r>
            <a:r>
              <a:rPr lang="en-US" altLang="it-IT" sz="2400">
                <a:solidFill>
                  <a:srgbClr val="FF0000"/>
                </a:solidFill>
              </a:rPr>
              <a:t>red histogram</a:t>
            </a:r>
            <a:r>
              <a:rPr lang="en-US" altLang="it-IT" sz="2400"/>
              <a:t> shows ZDD “fragment times” (16 ns/bin) when the missing photon points to the ZDD side (cos(</a:t>
            </a:r>
            <a:r>
              <a:rPr lang="el-GR" altLang="it-IT" sz="2400"/>
              <a:t>θ</a:t>
            </a:r>
            <a:r>
              <a:rPr lang="el-GR" altLang="it-IT" sz="2400" baseline="-25000"/>
              <a:t>γ</a:t>
            </a:r>
            <a:r>
              <a:rPr lang="en-US" altLang="it-IT" sz="2400"/>
              <a:t>) &gt; 0.98)</a:t>
            </a:r>
          </a:p>
          <a:p>
            <a:pPr eaLnBrk="1" hangingPunct="1">
              <a:spcBef>
                <a:spcPct val="0"/>
              </a:spcBef>
            </a:pPr>
            <a:r>
              <a:rPr lang="en-US" altLang="it-IT" sz="2400"/>
              <a:t>The black histogram shows ZDD “fragment times” when the missing photon points to the other side (cos(</a:t>
            </a:r>
            <a:r>
              <a:rPr lang="el-GR" altLang="it-IT" sz="2400"/>
              <a:t>θ</a:t>
            </a:r>
            <a:r>
              <a:rPr lang="el-GR" altLang="it-IT" sz="2400" baseline="-25000"/>
              <a:t>γ</a:t>
            </a:r>
            <a:r>
              <a:rPr lang="en-US" altLang="it-IT" sz="2400"/>
              <a:t>) &lt;- 0.98)</a:t>
            </a:r>
          </a:p>
          <a:p>
            <a:pPr eaLnBrk="1" hangingPunct="1">
              <a:spcBef>
                <a:spcPct val="0"/>
              </a:spcBef>
            </a:pPr>
            <a:r>
              <a:rPr lang="en-US" altLang="it-IT" sz="2400"/>
              <a:t>There is a clear accumulation around +200 ns in both plots, FWHM </a:t>
            </a:r>
            <a:r>
              <a:rPr lang="en-US" altLang="it-IT" sz="2400">
                <a:sym typeface="Symbol" pitchFamily="18" charset="2"/>
              </a:rPr>
              <a:t></a:t>
            </a:r>
            <a:r>
              <a:rPr lang="en-US" altLang="it-IT" sz="2400"/>
              <a:t>40-50 ns wide</a:t>
            </a:r>
            <a:endParaRPr lang="it-IT" altLang="it-IT" sz="24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27D0AB-9396-452A-B53D-E6B995F381AE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42832-09FF-4488-B3E8-18D6FB2F9CE6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0"/>
            <a:ext cx="75819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1905000" y="2895600"/>
            <a:ext cx="187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FF0000"/>
                </a:solidFill>
              </a:rPr>
              <a:t>ZDD bottom block</a:t>
            </a:r>
            <a:endParaRPr lang="it-IT" altLang="it-IT" sz="1800">
              <a:solidFill>
                <a:srgbClr val="FF0000"/>
              </a:solidFill>
            </a:endParaRP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5881688" y="2895600"/>
            <a:ext cx="1500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FF0000"/>
                </a:solidFill>
              </a:rPr>
              <a:t>ZDD top block</a:t>
            </a:r>
            <a:endParaRPr lang="it-IT" altLang="it-IT" sz="1800">
              <a:solidFill>
                <a:srgbClr val="FF0000"/>
              </a:solidFill>
            </a:endParaRP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457200" y="5405438"/>
            <a:ext cx="815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400" dirty="0"/>
              <a:t>The same plot, zoomed (2ns/bin) on the interesting region. </a:t>
            </a:r>
            <a:endParaRPr lang="it-IT" altLang="it-IT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7C975B-8AE1-45A5-B44F-A0A39EDB0CA4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42832-09FF-4488-B3E8-18D6FB2F9CE6}" type="slidenum">
              <a:rPr lang="it-IT" smtClean="0"/>
              <a:pPr>
                <a:defRPr/>
              </a:pPr>
              <a:t>31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050" y="0"/>
            <a:ext cx="7581900" cy="4495800"/>
          </a:xfrm>
        </p:spPr>
      </p:pic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457200" y="4191000"/>
            <a:ext cx="8153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it-IT" sz="2400" dirty="0"/>
              <a:t>Here we correct the timing by subtracting the BESIII “Event start time”, the time scale </a:t>
            </a:r>
            <a:r>
              <a:rPr lang="en-US" altLang="it-IT" sz="2400" dirty="0" smtClean="0"/>
              <a:t>is 2ns/bin as before</a:t>
            </a:r>
            <a:endParaRPr lang="en-US" altLang="it-IT" sz="2400" dirty="0"/>
          </a:p>
          <a:p>
            <a:pPr eaLnBrk="1" hangingPunct="1">
              <a:spcBef>
                <a:spcPct val="0"/>
              </a:spcBef>
            </a:pPr>
            <a:r>
              <a:rPr lang="en-US" altLang="it-IT" sz="2400" dirty="0"/>
              <a:t>The event-to-event variation of the L1* latency is removed</a:t>
            </a:r>
          </a:p>
          <a:p>
            <a:pPr eaLnBrk="1" hangingPunct="1">
              <a:spcBef>
                <a:spcPct val="0"/>
              </a:spcBef>
            </a:pPr>
            <a:r>
              <a:rPr lang="en-US" altLang="it-IT" sz="2400" dirty="0"/>
              <a:t>Both peaks are much narrower, and the time shift is because the L1* trigger cable enters the ZDD “bottom” FADC first</a:t>
            </a:r>
          </a:p>
          <a:p>
            <a:pPr eaLnBrk="1" hangingPunct="1">
              <a:spcBef>
                <a:spcPct val="0"/>
              </a:spcBef>
            </a:pPr>
            <a:r>
              <a:rPr lang="en-US" altLang="it-IT" sz="2400" dirty="0"/>
              <a:t>The widths (not </a:t>
            </a:r>
            <a:r>
              <a:rPr lang="en-US" altLang="it-IT" sz="2400" dirty="0" err="1"/>
              <a:t>gaussian</a:t>
            </a:r>
            <a:r>
              <a:rPr lang="en-US" altLang="it-IT" sz="2400" dirty="0"/>
              <a:t>, </a:t>
            </a:r>
            <a:r>
              <a:rPr lang="en-US" altLang="it-IT" sz="2400" dirty="0">
                <a:sym typeface="Symbol" pitchFamily="18" charset="2"/>
              </a:rPr>
              <a:t>16ns) are due to the FADCs “trigger sensing” granularity</a:t>
            </a:r>
            <a:endParaRPr lang="it-IT" altLang="it-IT" sz="2400" dirty="0"/>
          </a:p>
        </p:txBody>
      </p:sp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1905000" y="3124200"/>
            <a:ext cx="187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FF0000"/>
                </a:solidFill>
              </a:rPr>
              <a:t>ZDD bottom block</a:t>
            </a:r>
            <a:endParaRPr lang="it-IT" altLang="it-IT" sz="1800">
              <a:solidFill>
                <a:srgbClr val="FF0000"/>
              </a:solidFill>
            </a:endParaRPr>
          </a:p>
        </p:txBody>
      </p:sp>
      <p:sp>
        <p:nvSpPr>
          <p:cNvPr id="33797" name="TextBox 6"/>
          <p:cNvSpPr txBox="1">
            <a:spLocks noChangeArrowheads="1"/>
          </p:cNvSpPr>
          <p:nvPr/>
        </p:nvSpPr>
        <p:spPr bwMode="auto">
          <a:xfrm>
            <a:off x="5881688" y="3135313"/>
            <a:ext cx="1500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FF0000"/>
                </a:solidFill>
              </a:rPr>
              <a:t>ZDD top block</a:t>
            </a:r>
            <a:endParaRPr lang="it-IT" altLang="it-IT" sz="1800">
              <a:solidFill>
                <a:srgbClr val="FF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B41EC8-A06A-4548-89DF-9E9757CD8C9F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0F683-1200-49CE-8A3C-745766593FC0}" type="slidenum">
              <a:rPr lang="it-IT" smtClean="0"/>
              <a:pPr>
                <a:defRPr/>
              </a:pPr>
              <a:t>32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it-IT" smtClean="0"/>
              <a:t>Countercheck 1</a:t>
            </a:r>
            <a:endParaRPr lang="it-IT" altLang="it-IT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096962"/>
          </a:xfrm>
        </p:spPr>
        <p:txBody>
          <a:bodyPr/>
          <a:lstStyle/>
          <a:p>
            <a:r>
              <a:rPr lang="en-US" altLang="it-IT" dirty="0" smtClean="0"/>
              <a:t>The same plot, for the “bad” control sample </a:t>
            </a:r>
            <a:br>
              <a:rPr lang="en-US" altLang="it-IT" dirty="0" smtClean="0"/>
            </a:br>
            <a:r>
              <a:rPr lang="en-US" altLang="it-IT" dirty="0" smtClean="0"/>
              <a:t>0.8 &lt; |cos(</a:t>
            </a:r>
            <a:r>
              <a:rPr lang="el-GR" altLang="it-IT" dirty="0" smtClean="0"/>
              <a:t>θ</a:t>
            </a:r>
            <a:r>
              <a:rPr lang="el-GR" altLang="it-IT" baseline="-25000" dirty="0" smtClean="0"/>
              <a:t>γ</a:t>
            </a:r>
            <a:r>
              <a:rPr lang="en-US" altLang="it-IT" dirty="0" smtClean="0"/>
              <a:t>)| &lt; 0.97 </a:t>
            </a:r>
            <a:endParaRPr lang="it-IT" altLang="it-IT" dirty="0" smtClean="0"/>
          </a:p>
        </p:txBody>
      </p:sp>
      <p:pic>
        <p:nvPicPr>
          <p:cNvPr id="3482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914400"/>
            <a:ext cx="75819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74CF9-AB7F-41E8-8881-666F84E87436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0F683-1200-49CE-8A3C-745766593FC0}" type="slidenum">
              <a:rPr lang="it-IT" smtClean="0"/>
              <a:pPr>
                <a:defRPr/>
              </a:pPr>
              <a:t>33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it-IT" smtClean="0"/>
              <a:t>Countercheck 2</a:t>
            </a:r>
            <a:endParaRPr lang="it-IT" altLang="it-IT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5608638"/>
            <a:ext cx="8229600" cy="1096962"/>
          </a:xfrm>
        </p:spPr>
        <p:txBody>
          <a:bodyPr/>
          <a:lstStyle/>
          <a:p>
            <a:r>
              <a:rPr lang="en-US" altLang="it-IT" smtClean="0"/>
              <a:t>The same plot, for a “bad” FADC time window, starting at -7200ns before L1* </a:t>
            </a:r>
            <a:endParaRPr lang="it-IT" altLang="it-IT" smtClean="0"/>
          </a:p>
        </p:txBody>
      </p:sp>
      <p:pic>
        <p:nvPicPr>
          <p:cNvPr id="3584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181100"/>
            <a:ext cx="75819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C27C88-0B1F-4BB0-9AF1-5D382230F198}" type="datetime1">
              <a:rPr lang="it-IT" smtClean="0"/>
              <a:t>21/01/2015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0F683-1200-49CE-8A3C-745766593FC0}" type="slidenum">
              <a:rPr lang="it-IT" smtClean="0"/>
              <a:pPr>
                <a:defRPr/>
              </a:pPr>
              <a:t>34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it-IT" smtClean="0"/>
              <a:t>Results of analysis</a:t>
            </a:r>
            <a:endParaRPr lang="it-IT" altLang="it-IT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We have demonstrated that accumulations of ZDD hits correlate strongly with 2 BESIII subsystems:</a:t>
            </a:r>
          </a:p>
          <a:p>
            <a:pPr lvl="1">
              <a:defRPr/>
            </a:pPr>
            <a:r>
              <a:rPr lang="en-US" dirty="0" smtClean="0"/>
              <a:t>The MDC because the accumulation </a:t>
            </a:r>
            <a:r>
              <a:rPr lang="en-US" dirty="0" smtClean="0">
                <a:solidFill>
                  <a:srgbClr val="FF0000"/>
                </a:solidFill>
              </a:rPr>
              <a:t>depends on the polar angle of the missing photon</a:t>
            </a:r>
          </a:p>
          <a:p>
            <a:pPr lvl="1">
              <a:defRPr/>
            </a:pPr>
            <a:r>
              <a:rPr lang="en-US" dirty="0" smtClean="0"/>
              <a:t>The TOF because the timing </a:t>
            </a:r>
            <a:r>
              <a:rPr lang="en-US" dirty="0" smtClean="0">
                <a:solidFill>
                  <a:srgbClr val="FF0000"/>
                </a:solidFill>
              </a:rPr>
              <a:t>is made more precise by using the event t</a:t>
            </a:r>
            <a:r>
              <a:rPr lang="en-US" baseline="-25000" dirty="0" smtClean="0">
                <a:solidFill>
                  <a:srgbClr val="FF0000"/>
                </a:solidFill>
              </a:rPr>
              <a:t>0</a:t>
            </a:r>
          </a:p>
          <a:p>
            <a:pPr>
              <a:defRPr/>
            </a:pPr>
            <a:r>
              <a:rPr lang="en-US" dirty="0" smtClean="0"/>
              <a:t>Also, we have shown that if we shift the trigger window, the correlation vanishes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F27E5F-DFD2-4A63-BC5C-AB2A532444C2}" type="datetime1">
              <a:rPr lang="it-IT" smtClean="0"/>
              <a:t>21/01/2015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0F683-1200-49CE-8A3C-745766593FC0}" type="slidenum">
              <a:rPr lang="it-IT" smtClean="0"/>
              <a:pPr>
                <a:defRPr/>
              </a:pPr>
              <a:t>35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smtClean="0"/>
              <a:t>Present ZDD status</a:t>
            </a:r>
            <a:endParaRPr lang="it-IT" altLang="it-IT" smtClean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t-IT" smtClean="0"/>
              <a:t>The time window has been halved: 800 ns</a:t>
            </a:r>
          </a:p>
          <a:p>
            <a:pPr lvl="1"/>
            <a:r>
              <a:rPr lang="en-US" altLang="it-IT" smtClean="0"/>
              <a:t>ZLE algorithm (still necessary!) runs faster</a:t>
            </a:r>
          </a:p>
          <a:p>
            <a:pPr lvl="1"/>
            <a:r>
              <a:rPr lang="en-US" altLang="it-IT" smtClean="0"/>
              <a:t>No more “ZDD not ready” DAQ crashes</a:t>
            </a:r>
          </a:p>
          <a:p>
            <a:pPr lvl="1"/>
            <a:r>
              <a:rPr lang="en-US" altLang="it-IT" smtClean="0"/>
              <a:t>More reduction is possible</a:t>
            </a:r>
          </a:p>
          <a:p>
            <a:r>
              <a:rPr lang="en-US" altLang="it-IT" smtClean="0"/>
              <a:t>ZDD timing histograms routinely produced in DQM</a:t>
            </a:r>
          </a:p>
          <a:p>
            <a:pPr lvl="1"/>
            <a:r>
              <a:rPr lang="en-US" altLang="it-IT" smtClean="0"/>
              <a:t>Must make sure that L1* timing does not change</a:t>
            </a:r>
            <a:endParaRPr lang="it-IT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2119B64-7DBD-47A4-A9E6-C2AD2BFFDEEB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EE7F62-DA7D-4B63-BA03-1847FC7E81E3}" type="slidenum">
              <a:rPr lang="it-IT" smtClean="0"/>
              <a:pPr>
                <a:defRPr/>
              </a:pPr>
              <a:t>36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mage from today’s DQM</a:t>
            </a:r>
            <a:br>
              <a:rPr lang="en-US" dirty="0" smtClean="0"/>
            </a:br>
            <a:r>
              <a:rPr lang="en-US" sz="4000" dirty="0" smtClean="0"/>
              <a:t>ZDD signals from left and right sectors</a:t>
            </a:r>
            <a:endParaRPr lang="it-I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BE3996-B28A-411D-8BB5-35DC15D27DBF}" type="datetime1">
              <a:rPr lang="it-IT" smtClean="0"/>
              <a:t>21/01/2015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9BDDE-8C9F-4A88-BA3E-8C4E5696F7BC}" type="slidenum">
              <a:rPr lang="it-IT" smtClean="0"/>
              <a:pPr>
                <a:defRPr/>
              </a:pPr>
              <a:t>37</a:t>
            </a:fld>
            <a:endParaRPr lang="it-I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" t="20018" r="1539" b="13559"/>
          <a:stretch/>
        </p:blipFill>
        <p:spPr>
          <a:xfrm>
            <a:off x="350520" y="2242457"/>
            <a:ext cx="8412480" cy="4005943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4572000" y="1417638"/>
            <a:ext cx="914400" cy="282779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439410"/>
            <a:ext cx="914400" cy="282779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73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smtClean="0"/>
              <a:t>ZDD software</a:t>
            </a:r>
            <a:endParaRPr lang="it-IT" altLang="it-IT" smtClean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t-IT" smtClean="0"/>
              <a:t>All in package </a:t>
            </a:r>
            <a:r>
              <a:rPr lang="en-US" altLang="it-IT" b="1" smtClean="0">
                <a:latin typeface="Courier New" pitchFamily="49" charset="0"/>
                <a:cs typeface="Courier New" pitchFamily="49" charset="0"/>
              </a:rPr>
              <a:t>ZddReconAlg</a:t>
            </a:r>
            <a:r>
              <a:rPr lang="en-US" altLang="it-IT" smtClean="0"/>
              <a:t>, written by Zou Jaheng</a:t>
            </a:r>
            <a:endParaRPr lang="it-IT" altLang="it-IT" smtClean="0"/>
          </a:p>
          <a:p>
            <a:pPr lvl="1"/>
            <a:r>
              <a:rPr lang="en-US" altLang="it-IT" smtClean="0"/>
              <a:t>Preliminary checks, make sure ZDD event is good</a:t>
            </a:r>
          </a:p>
          <a:p>
            <a:pPr lvl="1"/>
            <a:r>
              <a:rPr lang="en-US" altLang="it-IT" smtClean="0"/>
              <a:t>Get event t</a:t>
            </a:r>
            <a:r>
              <a:rPr lang="en-US" altLang="it-IT" baseline="-25000" smtClean="0"/>
              <a:t>0</a:t>
            </a:r>
            <a:r>
              <a:rPr lang="en-US" altLang="it-IT" smtClean="0"/>
              <a:t> from TOF system</a:t>
            </a:r>
          </a:p>
          <a:p>
            <a:pPr lvl="1"/>
            <a:r>
              <a:rPr lang="en-US" altLang="it-IT" smtClean="0"/>
              <a:t>“Undo” ZLE and find again peaks</a:t>
            </a:r>
          </a:p>
          <a:p>
            <a:pPr lvl="1"/>
            <a:r>
              <a:rPr lang="en-US" altLang="it-IT" smtClean="0"/>
              <a:t>Correct peak time using t</a:t>
            </a:r>
            <a:r>
              <a:rPr lang="en-US" altLang="it-IT" baseline="-25000" smtClean="0"/>
              <a:t>0</a:t>
            </a:r>
          </a:p>
          <a:p>
            <a:pPr lvl="1"/>
            <a:endParaRPr lang="en-US" altLang="it-IT" smtClean="0"/>
          </a:p>
          <a:p>
            <a:pPr lvl="1"/>
            <a:endParaRPr lang="en-US" altLang="it-IT" smtClean="0"/>
          </a:p>
          <a:p>
            <a:pPr lvl="1"/>
            <a:endParaRPr lang="en-US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3CD0A3C-7617-4D17-81CA-43FD8205DA40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2DA1FC-732A-42E1-9B69-15300775737D}" type="slidenum">
              <a:rPr lang="it-IT" smtClean="0"/>
              <a:pPr>
                <a:defRPr/>
              </a:pPr>
              <a:t>38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it-IT" smtClean="0"/>
              <a:t>Next (“simple”) steps</a:t>
            </a:r>
            <a:endParaRPr lang="it-IT" altLang="it-IT" smtClean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>
              <a:defRPr/>
            </a:pPr>
            <a:r>
              <a:rPr lang="en-US" altLang="it-IT" dirty="0" smtClean="0"/>
              <a:t>Implement “simultaneity” (1)</a:t>
            </a:r>
          </a:p>
          <a:p>
            <a:pPr lvl="1">
              <a:defRPr/>
            </a:pPr>
            <a:r>
              <a:rPr lang="en-US" altLang="it-IT" dirty="0" smtClean="0"/>
              <a:t>Different channels in one </a:t>
            </a:r>
            <a:r>
              <a:rPr lang="en-US" altLang="it-IT" dirty="0" err="1" smtClean="0"/>
              <a:t>fADC</a:t>
            </a:r>
            <a:r>
              <a:rPr lang="en-US" altLang="it-IT" dirty="0" smtClean="0"/>
              <a:t> (one ZDD block) have the same timing</a:t>
            </a:r>
          </a:p>
          <a:p>
            <a:pPr lvl="1">
              <a:defRPr/>
            </a:pPr>
            <a:r>
              <a:rPr lang="en-US" altLang="it-IT" dirty="0" smtClean="0"/>
              <a:t>Consider, for summing, only peaks synchronous in different channels</a:t>
            </a:r>
          </a:p>
          <a:p>
            <a:pPr>
              <a:defRPr/>
            </a:pPr>
            <a:r>
              <a:rPr lang="en-US" altLang="it-IT" dirty="0" smtClean="0"/>
              <a:t>Find and subtract baselines</a:t>
            </a:r>
          </a:p>
          <a:p>
            <a:pPr lvl="1">
              <a:defRPr/>
            </a:pPr>
            <a:r>
              <a:rPr lang="en-US" altLang="it-IT" dirty="0" smtClean="0"/>
              <a:t>Special runs (no ZLE, short window, no data)?</a:t>
            </a:r>
          </a:p>
          <a:p>
            <a:pPr lvl="1">
              <a:defRPr/>
            </a:pPr>
            <a:r>
              <a:rPr lang="en-US" altLang="it-IT" dirty="0" smtClean="0"/>
              <a:t>Baselines depend much on HV</a:t>
            </a:r>
          </a:p>
          <a:p>
            <a:pPr lvl="1">
              <a:defRPr/>
            </a:pPr>
            <a:endParaRPr lang="en-US" altLang="it-IT" dirty="0" smtClean="0"/>
          </a:p>
          <a:p>
            <a:pPr marL="514350" indent="-514350">
              <a:buFont typeface="+mj-lt"/>
              <a:buAutoNum type="arabicParenR"/>
              <a:defRPr/>
            </a:pPr>
            <a:r>
              <a:rPr lang="en-US" altLang="it-IT" sz="2000" dirty="0" smtClean="0"/>
              <a:t>First version already written by Wang </a:t>
            </a:r>
            <a:r>
              <a:rPr lang="en-US" altLang="it-IT" sz="2000" dirty="0" err="1" smtClean="0"/>
              <a:t>Yadi</a:t>
            </a:r>
            <a:r>
              <a:rPr lang="en-US" altLang="it-IT" sz="2000" dirty="0"/>
              <a:t> </a:t>
            </a:r>
            <a:r>
              <a:rPr lang="en-US" altLang="it-IT" sz="2000" dirty="0" smtClean="0"/>
              <a:t>as a ROOT macro, </a:t>
            </a:r>
            <a:r>
              <a:rPr lang="en-US" altLang="it-IT" sz="2000" dirty="0" smtClean="0"/>
              <a:t>soon to be moved </a:t>
            </a:r>
            <a:r>
              <a:rPr lang="en-US" altLang="it-IT" sz="2000" dirty="0" smtClean="0"/>
              <a:t>to the offline code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8CF4E47-217A-4D94-863F-39C5C52E9838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9BE79F-6446-4FAF-9084-37BE76F5EE7E}" type="slidenum">
              <a:rPr lang="it-IT" smtClean="0"/>
              <a:pPr>
                <a:defRPr/>
              </a:pPr>
              <a:t>39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it-IT" smtClean="0"/>
              <a:t>Status of energy calibrations</a:t>
            </a:r>
            <a:endParaRPr lang="it-IT" altLang="it-IT" smtClean="0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>
              <a:defRPr/>
            </a:pPr>
            <a:r>
              <a:rPr lang="en-US" altLang="it-IT" dirty="0" smtClean="0"/>
              <a:t>Data from the 2010 tests in </a:t>
            </a:r>
            <a:r>
              <a:rPr lang="en-US" altLang="it-IT" dirty="0" err="1" smtClean="0"/>
              <a:t>Frascati</a:t>
            </a:r>
            <a:endParaRPr lang="en-US" altLang="it-IT" dirty="0" smtClean="0"/>
          </a:p>
          <a:p>
            <a:pPr>
              <a:defRPr/>
            </a:pPr>
            <a:r>
              <a:rPr lang="en-US" altLang="it-IT" dirty="0" smtClean="0"/>
              <a:t>From the Beam Test Facility (1):</a:t>
            </a:r>
          </a:p>
          <a:p>
            <a:pPr lvl="1">
              <a:defRPr/>
            </a:pPr>
            <a:r>
              <a:rPr lang="en-US" altLang="it-IT" dirty="0" smtClean="0"/>
              <a:t>No </a:t>
            </a:r>
            <a:r>
              <a:rPr lang="en-US" altLang="it-IT" dirty="0" err="1" smtClean="0"/>
              <a:t>fADC</a:t>
            </a:r>
            <a:r>
              <a:rPr lang="en-US" altLang="it-IT" dirty="0" smtClean="0"/>
              <a:t>, we used a common ADC (CAEN V786)</a:t>
            </a:r>
          </a:p>
          <a:p>
            <a:pPr lvl="1">
              <a:defRPr/>
            </a:pPr>
            <a:r>
              <a:rPr lang="it-IT" altLang="it-IT" dirty="0" smtClean="0"/>
              <a:t>450 MeV ≈ 300pC ( </a:t>
            </a:r>
            <a:r>
              <a:rPr lang="it-IT" altLang="it-IT" dirty="0" smtClean="0">
                <a:sym typeface="Symbol"/>
              </a:rPr>
              <a:t> </a:t>
            </a:r>
            <a:r>
              <a:rPr lang="it-IT" altLang="it-IT" dirty="0" smtClean="0"/>
              <a:t>on PM channels)</a:t>
            </a:r>
          </a:p>
          <a:p>
            <a:pPr lvl="1">
              <a:defRPr/>
            </a:pPr>
            <a:r>
              <a:rPr lang="it-IT" altLang="it-IT" dirty="0" smtClean="0"/>
              <a:t>Shower profile distribution among layers</a:t>
            </a:r>
          </a:p>
          <a:p>
            <a:pPr>
              <a:defRPr/>
            </a:pPr>
            <a:r>
              <a:rPr lang="en-US" altLang="it-IT" dirty="0" smtClean="0"/>
              <a:t>From cosmic data (2)</a:t>
            </a:r>
          </a:p>
          <a:p>
            <a:pPr lvl="1">
              <a:defRPr/>
            </a:pPr>
            <a:r>
              <a:rPr lang="en-US" altLang="it-IT" dirty="0" smtClean="0"/>
              <a:t>FADC conversion value = 10÷15 mV/</a:t>
            </a:r>
            <a:r>
              <a:rPr lang="en-US" altLang="it-IT" dirty="0" err="1" smtClean="0"/>
              <a:t>pC</a:t>
            </a:r>
            <a:endParaRPr lang="en-US" altLang="it-IT" dirty="0" smtClean="0"/>
          </a:p>
          <a:p>
            <a:pPr lvl="1">
              <a:defRPr/>
            </a:pPr>
            <a:r>
              <a:rPr lang="en-US" altLang="it-IT" dirty="0" smtClean="0"/>
              <a:t>Happy Box gain: about factor 2 </a:t>
            </a:r>
          </a:p>
          <a:p>
            <a:pPr marL="514350" lvl="1" indent="-514350">
              <a:buFont typeface="+mj-lt"/>
              <a:buAutoNum type="arabicParenR"/>
              <a:defRPr/>
            </a:pPr>
            <a:r>
              <a:rPr lang="it-IT" altLang="it-IT" sz="1800" dirty="0" smtClean="0">
                <a:hlinkClick r:id="rId2"/>
              </a:rPr>
              <a:t>www.lnf.infn.it/esperimenti/bes3/_doc/Instrumentation/CalibrationData.pdf</a:t>
            </a:r>
            <a:endParaRPr lang="it-IT" altLang="it-IT" sz="1800" dirty="0" smtClean="0"/>
          </a:p>
          <a:p>
            <a:pPr marL="514350" lvl="1" indent="-514350">
              <a:buFont typeface="+mj-lt"/>
              <a:buAutoNum type="arabicParenR"/>
              <a:defRPr/>
            </a:pPr>
            <a:r>
              <a:rPr lang="it-IT" altLang="it-IT" sz="1800" dirty="0" smtClean="0">
                <a:hlinkClick r:id="rId3"/>
              </a:rPr>
              <a:t>www.lnf.infn.it/esperimenti/bes3/_doc/Instrumentation/QDCvsADC.pdf</a:t>
            </a:r>
            <a:endParaRPr lang="it-IT" altLang="it-IT" sz="1800" dirty="0" smtClean="0"/>
          </a:p>
          <a:p>
            <a:pPr marL="0" indent="0">
              <a:buFont typeface="Arial" charset="0"/>
              <a:buNone/>
              <a:defRPr/>
            </a:pPr>
            <a:endParaRPr lang="it-IT" altLang="it-IT" dirty="0" smtClean="0"/>
          </a:p>
          <a:p>
            <a:pPr marL="0" indent="0">
              <a:buFont typeface="Arial" charset="0"/>
              <a:buNone/>
              <a:defRPr/>
            </a:pPr>
            <a:endParaRPr lang="it-IT" altLang="it-I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65AE5C-570B-4491-851C-6A72B03D19F9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CF0CC-DF1E-4DB4-9430-D1B8100099F3}" type="slidenum">
              <a:rPr lang="it-IT" smtClean="0"/>
              <a:pPr>
                <a:defRPr/>
              </a:pPr>
              <a:t>40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it-IT" smtClean="0"/>
              <a:t>How to re-calibrate energy</a:t>
            </a:r>
            <a:endParaRPr lang="it-IT" altLang="it-IT" smtClean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r>
              <a:rPr lang="en-US" altLang="it-IT" dirty="0" smtClean="0"/>
              <a:t>Radiative </a:t>
            </a:r>
            <a:r>
              <a:rPr lang="en-US" altLang="it-IT" dirty="0" err="1" smtClean="0"/>
              <a:t>Bhabha</a:t>
            </a:r>
            <a:r>
              <a:rPr lang="en-US" altLang="it-IT" dirty="0" smtClean="0"/>
              <a:t> was the key to ZDD timing</a:t>
            </a:r>
          </a:p>
          <a:p>
            <a:r>
              <a:rPr lang="en-US" altLang="it-IT" dirty="0" smtClean="0"/>
              <a:t>We </a:t>
            </a:r>
            <a:r>
              <a:rPr lang="en-US" altLang="it-IT" dirty="0" smtClean="0"/>
              <a:t>plan to use it also for E calibration</a:t>
            </a:r>
          </a:p>
          <a:p>
            <a:pPr lvl="1"/>
            <a:r>
              <a:rPr lang="en-US" altLang="it-IT" dirty="0" smtClean="0"/>
              <a:t>Identify and “clean” events a maximum</a:t>
            </a:r>
          </a:p>
          <a:p>
            <a:pPr lvl="1"/>
            <a:r>
              <a:rPr lang="en-US" altLang="it-IT" dirty="0" smtClean="0"/>
              <a:t>Compute “ZDD energy” (</a:t>
            </a:r>
            <a:r>
              <a:rPr lang="en-US" altLang="it-IT" dirty="0" smtClean="0">
                <a:sym typeface="Symbol" pitchFamily="18" charset="2"/>
              </a:rPr>
              <a:t> </a:t>
            </a:r>
            <a:r>
              <a:rPr lang="en-US" altLang="it-IT" dirty="0" smtClean="0"/>
              <a:t>over channels)</a:t>
            </a:r>
          </a:p>
          <a:p>
            <a:pPr lvl="1"/>
            <a:r>
              <a:rPr lang="en-US" altLang="it-IT" dirty="0" smtClean="0"/>
              <a:t>Energy of missing photon from BESIII event</a:t>
            </a:r>
          </a:p>
          <a:p>
            <a:pPr lvl="1"/>
            <a:r>
              <a:rPr lang="en-US" altLang="it-IT" dirty="0" smtClean="0"/>
              <a:t>Once events are “clean enough” BESIII energy must correlate with “ZDD energy”</a:t>
            </a:r>
          </a:p>
          <a:p>
            <a:pPr lvl="1"/>
            <a:r>
              <a:rPr lang="en-US" altLang="it-IT" dirty="0" smtClean="0"/>
              <a:t>Sharing of shower energy between channels is known at 450 MeV from BTF test runs</a:t>
            </a:r>
            <a:endParaRPr lang="it-IT" altLang="it-I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1ABABAF-0C10-4715-B7BD-06F786473C37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1B3CBB-E4DF-49BE-934A-85176355E6D2}" type="slidenum">
              <a:rPr lang="it-IT" smtClean="0"/>
              <a:pPr>
                <a:defRPr/>
              </a:pPr>
              <a:t>41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Part III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ZDD upgrade</a:t>
            </a:r>
          </a:p>
          <a:p>
            <a:r>
              <a:rPr lang="en-US" dirty="0" smtClean="0"/>
              <a:t>What can it accomplish?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613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ISR </a:t>
            </a:r>
            <a:r>
              <a:rPr lang="en-US" dirty="0" smtClean="0"/>
              <a:t>(converted) </a:t>
            </a:r>
            <a:r>
              <a:rPr lang="el-GR" dirty="0" smtClean="0"/>
              <a:t>γ</a:t>
            </a:r>
            <a:r>
              <a:rPr lang="en-US" dirty="0" smtClean="0"/>
              <a:t>’</a:t>
            </a:r>
            <a:r>
              <a:rPr lang="en-US" dirty="0" smtClean="0"/>
              <a:t>s </a:t>
            </a:r>
            <a:r>
              <a:rPr lang="en-US" dirty="0" smtClean="0"/>
              <a:t>hit the ZDD closer to the edge than to the center</a:t>
            </a:r>
          </a:p>
          <a:p>
            <a:pPr lvl="1"/>
            <a:r>
              <a:rPr lang="en-US" dirty="0" smtClean="0"/>
              <a:t>ZDD face (top half)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Photon expected impact region</a:t>
            </a:r>
          </a:p>
          <a:p>
            <a:r>
              <a:rPr lang="en-US" dirty="0" smtClean="0"/>
              <a:t>Showers are not fully contained, and energy resolution will be worse than expected</a:t>
            </a:r>
            <a:endParaRPr lang="it-IT" dirty="0"/>
          </a:p>
        </p:txBody>
      </p:sp>
      <p:sp>
        <p:nvSpPr>
          <p:cNvPr id="4" name="Rectangle 3"/>
          <p:cNvSpPr/>
          <p:nvPr/>
        </p:nvSpPr>
        <p:spPr>
          <a:xfrm>
            <a:off x="7239000" y="2514600"/>
            <a:ext cx="7620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191000" y="2971800"/>
            <a:ext cx="2895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7239000" y="4114800"/>
            <a:ext cx="457200" cy="4572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 8"/>
          <p:cNvSpPr/>
          <p:nvPr/>
        </p:nvSpPr>
        <p:spPr>
          <a:xfrm>
            <a:off x="7086600" y="4191000"/>
            <a:ext cx="381000" cy="381000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14000">
                <a:srgbClr val="FFC000"/>
              </a:gs>
              <a:gs pos="88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943600" y="4419600"/>
            <a:ext cx="1066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7239000" y="1905000"/>
            <a:ext cx="6477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039100" y="1905000"/>
            <a:ext cx="6477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039100" y="3886200"/>
            <a:ext cx="6477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25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be done?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Unfortunately this effect can not always be corrected, the </a:t>
            </a: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 impact point is unknown</a:t>
            </a:r>
          </a:p>
          <a:p>
            <a:r>
              <a:rPr lang="en-US" dirty="0" smtClean="0"/>
              <a:t>Some </a:t>
            </a:r>
            <a:r>
              <a:rPr lang="en-US" dirty="0">
                <a:latin typeface="Symbol" pitchFamily="18" charset="2"/>
              </a:rPr>
              <a:t>g</a:t>
            </a:r>
            <a:r>
              <a:rPr lang="en-US" dirty="0" smtClean="0"/>
              <a:t>‘s (1/3 </a:t>
            </a:r>
            <a:r>
              <a:rPr lang="en-US" dirty="0" smtClean="0">
                <a:sym typeface="Wingdings" pitchFamily="2" charset="2"/>
              </a:rPr>
              <a:t> 1/2) will convert in the beam pipe window</a:t>
            </a:r>
          </a:p>
          <a:p>
            <a:r>
              <a:rPr lang="en-US" dirty="0" smtClean="0">
                <a:sym typeface="Wingdings" pitchFamily="2" charset="2"/>
              </a:rPr>
              <a:t>The (narrow opening angle) resulting </a:t>
            </a:r>
            <a:r>
              <a:rPr lang="en-US" dirty="0" err="1" smtClean="0">
                <a:sym typeface="Wingdings" pitchFamily="2" charset="2"/>
              </a:rPr>
              <a:t>e</a:t>
            </a:r>
            <a:r>
              <a:rPr lang="en-US" baseline="30000" dirty="0" err="1" smtClean="0">
                <a:sym typeface="Wingdings" pitchFamily="2" charset="2"/>
              </a:rPr>
              <a:t>+</a:t>
            </a:r>
            <a:r>
              <a:rPr lang="en-US" dirty="0" err="1" smtClean="0">
                <a:sym typeface="Wingdings" pitchFamily="2" charset="2"/>
              </a:rPr>
              <a:t>e</a:t>
            </a:r>
            <a:r>
              <a:rPr lang="en-US" baseline="30000" dirty="0" smtClean="0">
                <a:sym typeface="Wingdings" pitchFamily="2" charset="2"/>
              </a:rPr>
              <a:t>-</a:t>
            </a:r>
            <a:r>
              <a:rPr lang="en-US" dirty="0" smtClean="0">
                <a:sym typeface="Wingdings" pitchFamily="2" charset="2"/>
              </a:rPr>
              <a:t> pair could be detected by an array of small scintillators</a:t>
            </a:r>
            <a:endParaRPr lang="en-US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932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array</a:t>
            </a:r>
            <a:endParaRPr lang="it-IT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Mario </a:t>
            </a:r>
            <a:r>
              <a:rPr lang="en-US" dirty="0" err="1" smtClean="0"/>
              <a:t>Anelli</a:t>
            </a:r>
            <a:r>
              <a:rPr lang="en-US" dirty="0" smtClean="0"/>
              <a:t> in </a:t>
            </a:r>
            <a:r>
              <a:rPr lang="en-US" dirty="0" err="1" smtClean="0"/>
              <a:t>Frascati</a:t>
            </a:r>
            <a:r>
              <a:rPr lang="en-US" dirty="0" smtClean="0"/>
              <a:t> built 2 arrays of 8 small scintillators each, of size (5 x 6 x 100) mm</a:t>
            </a:r>
            <a:r>
              <a:rPr lang="en-US" baseline="30000" dirty="0" smtClean="0"/>
              <a:t>3</a:t>
            </a:r>
            <a:r>
              <a:rPr lang="en-US" dirty="0" smtClean="0"/>
              <a:t>, read by green scintillating fibers</a:t>
            </a:r>
          </a:p>
          <a:p>
            <a:r>
              <a:rPr lang="en-US" dirty="0" smtClean="0"/>
              <a:t>These fibers are connected to a </a:t>
            </a:r>
            <a:r>
              <a:rPr lang="en-US" dirty="0" err="1" smtClean="0"/>
              <a:t>multianode</a:t>
            </a:r>
            <a:r>
              <a:rPr lang="en-US" dirty="0" smtClean="0"/>
              <a:t> Hamamatsu PM, </a:t>
            </a:r>
            <a:r>
              <a:rPr lang="it-IT" dirty="0" smtClean="0"/>
              <a:t>H7546-200, with 64 channels (gains equal within ~20%)</a:t>
            </a:r>
          </a:p>
          <a:p>
            <a:r>
              <a:rPr lang="en-US" dirty="0"/>
              <a:t>T</a:t>
            </a:r>
            <a:r>
              <a:rPr lang="en-US" dirty="0" smtClean="0"/>
              <a:t>he 16 channels with most similar gains </a:t>
            </a:r>
            <a:r>
              <a:rPr lang="en-US" smtClean="0"/>
              <a:t>are chosen, </a:t>
            </a:r>
            <a:r>
              <a:rPr lang="en-US" dirty="0" smtClean="0"/>
              <a:t>8 for the bottom ZDD and 8 for the top ZDD</a:t>
            </a:r>
          </a:p>
        </p:txBody>
      </p:sp>
    </p:spTree>
    <p:extLst>
      <p:ext uri="{BB962C8B-B14F-4D97-AF65-F5344CB8AC3E}">
        <p14:creationId xmlns:p14="http://schemas.microsoft.com/office/powerpoint/2010/main" val="11330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scintillators</a:t>
            </a:r>
            <a:endParaRPr lang="it-IT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400"/>
            <a:ext cx="7086600" cy="5314950"/>
          </a:xfrm>
        </p:spPr>
      </p:pic>
    </p:spTree>
    <p:extLst>
      <p:ext uri="{BB962C8B-B14F-4D97-AF65-F5344CB8AC3E}">
        <p14:creationId xmlns:p14="http://schemas.microsoft.com/office/powerpoint/2010/main" val="288280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frontend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multianode</a:t>
            </a:r>
            <a:r>
              <a:rPr lang="en-US" dirty="0" smtClean="0"/>
              <a:t> PM is connected to a local group of electronic boards made and tested in </a:t>
            </a:r>
            <a:r>
              <a:rPr lang="en-US" dirty="0" err="1" smtClean="0"/>
              <a:t>Frascati</a:t>
            </a:r>
            <a:r>
              <a:rPr lang="en-US" dirty="0" smtClean="0"/>
              <a:t>, for amplifying and CF-discriminating signals</a:t>
            </a:r>
          </a:p>
          <a:p>
            <a:r>
              <a:rPr lang="en-US" dirty="0" smtClean="0"/>
              <a:t>Tests </a:t>
            </a:r>
            <a:r>
              <a:rPr lang="en-US" dirty="0" smtClean="0"/>
              <a:t>were </a:t>
            </a:r>
            <a:r>
              <a:rPr lang="en-US" dirty="0" smtClean="0"/>
              <a:t>successfully made with a </a:t>
            </a:r>
            <a:r>
              <a:rPr lang="en-US" dirty="0" smtClean="0">
                <a:latin typeface="Symbol" pitchFamily="18" charset="2"/>
              </a:rPr>
              <a:t>b</a:t>
            </a:r>
            <a:r>
              <a:rPr lang="en-US" dirty="0" smtClean="0"/>
              <a:t> source looking at LVDS signals on a scope: all </a:t>
            </a:r>
            <a:r>
              <a:rPr lang="en-US" dirty="0" smtClean="0"/>
              <a:t>channels </a:t>
            </a:r>
            <a:r>
              <a:rPr lang="en-US" dirty="0" smtClean="0"/>
              <a:t>working</a:t>
            </a:r>
          </a:p>
          <a:p>
            <a:r>
              <a:rPr lang="en-US" dirty="0" smtClean="0"/>
              <a:t>In July </a:t>
            </a:r>
            <a:r>
              <a:rPr lang="en-US" dirty="0" smtClean="0"/>
              <a:t>2013 at the LNF BTF discriminated signals from the frontend were sent</a:t>
            </a:r>
            <a:r>
              <a:rPr lang="en-US" dirty="0"/>
              <a:t>, via a 20m twisted-pairs cable, to a TDC CAEN V1190</a:t>
            </a:r>
            <a:endParaRPr lang="en-US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335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scintillator arrays</a:t>
            </a:r>
            <a:endParaRPr lang="it-I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400"/>
            <a:ext cx="7086599" cy="5314949"/>
          </a:xfrm>
        </p:spPr>
      </p:pic>
    </p:spTree>
    <p:extLst>
      <p:ext uri="{BB962C8B-B14F-4D97-AF65-F5344CB8AC3E}">
        <p14:creationId xmlns:p14="http://schemas.microsoft.com/office/powerpoint/2010/main" val="185878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completed device</a:t>
            </a:r>
            <a:endParaRPr lang="it-I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400"/>
            <a:ext cx="7086600" cy="5314950"/>
          </a:xfrm>
        </p:spPr>
      </p:pic>
    </p:spTree>
    <p:extLst>
      <p:ext uri="{BB962C8B-B14F-4D97-AF65-F5344CB8AC3E}">
        <p14:creationId xmlns:p14="http://schemas.microsoft.com/office/powerpoint/2010/main" val="360986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readout</a:t>
            </a:r>
            <a:endParaRPr lang="it-I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219200"/>
            <a:ext cx="3984498" cy="5312664"/>
          </a:xfrm>
        </p:spPr>
      </p:pic>
    </p:spTree>
    <p:extLst>
      <p:ext uri="{BB962C8B-B14F-4D97-AF65-F5344CB8AC3E}">
        <p14:creationId xmlns:p14="http://schemas.microsoft.com/office/powerpoint/2010/main" val="424653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dirty="0" smtClean="0"/>
              <a:t>In the East </a:t>
            </a:r>
            <a:r>
              <a:rPr lang="en-US" altLang="it-IT" dirty="0" smtClean="0"/>
              <a:t>BESIII area</a:t>
            </a:r>
            <a:endParaRPr lang="it-IT" altLang="it-IT" dirty="0" smtClean="0"/>
          </a:p>
        </p:txBody>
      </p:sp>
      <p:pic>
        <p:nvPicPr>
          <p:cNvPr id="717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646238"/>
            <a:ext cx="3394075" cy="4525962"/>
          </a:xfrm>
        </p:spPr>
      </p:pic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5029200" y="1600200"/>
            <a:ext cx="274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3600" dirty="0"/>
              <a:t>ZDD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3600" dirty="0"/>
              <a:t>ZDD Upgrade</a:t>
            </a:r>
            <a:endParaRPr lang="it-IT" altLang="it-IT" sz="36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581400" y="1981200"/>
            <a:ext cx="1447800" cy="127635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743200" y="2514600"/>
            <a:ext cx="2286000" cy="198120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5" name="Content Placeholder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43250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steps…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Insert the ZDD in the BESIII simulation</a:t>
            </a:r>
          </a:p>
          <a:p>
            <a:r>
              <a:rPr lang="en-US" sz="2800" dirty="0" smtClean="0"/>
              <a:t>Verify that the “strips” ZDD upgrade works</a:t>
            </a:r>
          </a:p>
          <a:p>
            <a:r>
              <a:rPr lang="en-US" sz="2800" dirty="0" smtClean="0"/>
              <a:t>Check that the MAPM can be read by the V1190</a:t>
            </a:r>
          </a:p>
          <a:p>
            <a:r>
              <a:rPr lang="en-US" sz="2800" dirty="0" smtClean="0"/>
              <a:t>Check that the V1190 can be read by DAQ without problems</a:t>
            </a:r>
          </a:p>
          <a:p>
            <a:r>
              <a:rPr lang="en-US" sz="2800" dirty="0" smtClean="0"/>
              <a:t>Check that the timing is correct</a:t>
            </a:r>
          </a:p>
          <a:p>
            <a:r>
              <a:rPr lang="en-US" sz="2800" dirty="0" smtClean="0"/>
              <a:t>Write the offline code</a:t>
            </a:r>
            <a:endParaRPr lang="it-IT" sz="2800" dirty="0" smtClean="0"/>
          </a:p>
          <a:p>
            <a:r>
              <a:rPr lang="en-US" sz="2800" dirty="0" smtClean="0"/>
              <a:t>...finally use the strip info to correct the energy measurement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7CC261-9C2E-4EB3-9875-FDBE49629FF2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0F683-1200-49CE-8A3C-745766593FC0}" type="slidenum">
              <a:rPr lang="it-IT" smtClean="0"/>
              <a:pPr>
                <a:defRPr/>
              </a:pPr>
              <a:t>52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299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smtClean="0"/>
              <a:t>Conclusions</a:t>
            </a:r>
            <a:endParaRPr lang="it-IT" altLang="it-IT" smtClean="0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t-IT" smtClean="0"/>
              <a:t>The ZDD with 2014 has finally entered the BESIII world</a:t>
            </a:r>
          </a:p>
          <a:p>
            <a:r>
              <a:rPr lang="en-US" altLang="it-IT" smtClean="0"/>
              <a:t>It has been used as a luminosity monitor since 3 years</a:t>
            </a:r>
          </a:p>
          <a:p>
            <a:r>
              <a:rPr lang="en-US" altLang="it-IT" smtClean="0"/>
              <a:t>…it is time to start using it also as a calorimeter</a:t>
            </a:r>
          </a:p>
          <a:p>
            <a:pPr lvl="1"/>
            <a:r>
              <a:rPr lang="en-US" altLang="it-IT" smtClean="0"/>
              <a:t>… but it will take much effort.</a:t>
            </a:r>
          </a:p>
          <a:p>
            <a:pPr lvl="1"/>
            <a:r>
              <a:rPr lang="en-US" altLang="it-IT" smtClean="0"/>
              <a:t>Everybody is welcome to enjoy the results!</a:t>
            </a:r>
            <a:endParaRPr lang="it-IT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62E9980-EC51-4C2B-BDDB-1BB9DA637491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D7A9E-6F13-47C4-9687-37490A832387}" type="slidenum">
              <a:rPr lang="it-IT" smtClean="0"/>
              <a:pPr>
                <a:defRPr/>
              </a:pPr>
              <a:t>53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mtClean="0"/>
              <a:t>More thanks!</a:t>
            </a:r>
            <a:endParaRPr lang="it-IT" altLang="it-IT" smtClean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it-IT" sz="2800" dirty="0" smtClean="0"/>
              <a:t>…to </a:t>
            </a:r>
            <a:r>
              <a:rPr lang="en-US" altLang="it-IT" sz="2800" dirty="0" err="1" smtClean="0"/>
              <a:t>Yadi</a:t>
            </a:r>
            <a:r>
              <a:rPr lang="en-US" altLang="it-IT" sz="2800" dirty="0" smtClean="0"/>
              <a:t> Wang for writing the radiative </a:t>
            </a:r>
            <a:r>
              <a:rPr lang="en-US" altLang="it-IT" sz="2800" dirty="0" err="1" smtClean="0"/>
              <a:t>Bhabha</a:t>
            </a:r>
            <a:r>
              <a:rPr lang="en-US" altLang="it-IT" sz="2800" dirty="0" smtClean="0"/>
              <a:t> selection, and teaching me how to read the data</a:t>
            </a:r>
          </a:p>
          <a:p>
            <a:pPr eaLnBrk="1" hangingPunct="1"/>
            <a:r>
              <a:rPr lang="en-US" altLang="it-IT" sz="2800" dirty="0" smtClean="0"/>
              <a:t>…to Zou </a:t>
            </a:r>
            <a:r>
              <a:rPr lang="en-US" altLang="it-IT" sz="2800" dirty="0" err="1" smtClean="0"/>
              <a:t>Jaheng</a:t>
            </a:r>
            <a:r>
              <a:rPr lang="en-US" altLang="it-IT" sz="2800" dirty="0" smtClean="0"/>
              <a:t> for writing the ZDD reconstruction code, and showing me how to change it</a:t>
            </a:r>
          </a:p>
          <a:p>
            <a:pPr eaLnBrk="1" hangingPunct="1"/>
            <a:r>
              <a:rPr lang="en-US" altLang="it-IT" sz="2800" dirty="0" smtClean="0"/>
              <a:t>…to Guan </a:t>
            </a:r>
            <a:r>
              <a:rPr lang="en-US" altLang="it-IT" sz="2800" dirty="0" err="1" smtClean="0"/>
              <a:t>Yinghui</a:t>
            </a:r>
            <a:r>
              <a:rPr lang="en-US" altLang="it-IT" sz="2800" dirty="0" smtClean="0"/>
              <a:t> and Sun </a:t>
            </a:r>
            <a:r>
              <a:rPr lang="en-US" altLang="it-IT" sz="2800" dirty="0" err="1" smtClean="0"/>
              <a:t>Shengsen</a:t>
            </a:r>
            <a:r>
              <a:rPr lang="en-US" altLang="it-IT" sz="2800" dirty="0" smtClean="0"/>
              <a:t> for useful discussion about the BESIII t</a:t>
            </a:r>
            <a:r>
              <a:rPr lang="en-US" altLang="it-IT" sz="2800" baseline="-25000" dirty="0" smtClean="0"/>
              <a:t>0</a:t>
            </a:r>
            <a:r>
              <a:rPr lang="en-US" altLang="it-IT" sz="2800" dirty="0" smtClean="0"/>
              <a:t> value</a:t>
            </a:r>
          </a:p>
          <a:p>
            <a:pPr eaLnBrk="1" hangingPunct="1"/>
            <a:r>
              <a:rPr lang="en-US" altLang="it-IT" sz="2800" dirty="0" smtClean="0"/>
              <a:t>…to Yuan </a:t>
            </a:r>
            <a:r>
              <a:rPr lang="en-US" altLang="it-IT" sz="2800" dirty="0" err="1" smtClean="0"/>
              <a:t>Wenlong</a:t>
            </a:r>
            <a:r>
              <a:rPr lang="en-US" altLang="it-IT" sz="2800" dirty="0" smtClean="0"/>
              <a:t> and </a:t>
            </a:r>
            <a:r>
              <a:rPr lang="en-US" altLang="it-IT" sz="2800" dirty="0" err="1" smtClean="0"/>
              <a:t>Ji</a:t>
            </a:r>
            <a:r>
              <a:rPr lang="en-US" altLang="it-IT" sz="2800" dirty="0" smtClean="0"/>
              <a:t> </a:t>
            </a:r>
            <a:r>
              <a:rPr lang="en-US" altLang="it-IT" sz="2800" dirty="0" err="1" smtClean="0"/>
              <a:t>Xiaobin</a:t>
            </a:r>
            <a:r>
              <a:rPr lang="en-US" altLang="it-IT" sz="2800" dirty="0" smtClean="0"/>
              <a:t> for doing the ZDD DQM code and page</a:t>
            </a:r>
          </a:p>
          <a:p>
            <a:pPr eaLnBrk="1" hangingPunct="1"/>
            <a:r>
              <a:rPr lang="en-US" altLang="it-IT" sz="2800" smtClean="0"/>
              <a:t>…and to all other people missing from this list, and the previous ones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9B739EC-F284-48AC-AAE6-DCCFD0DDE1A0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93EC7-6B05-4E52-A471-5B811F07E9B6}" type="slidenum">
              <a:rPr lang="it-IT" smtClean="0"/>
              <a:pPr>
                <a:defRPr/>
              </a:pPr>
              <a:t>54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Spares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6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997AC93-415F-4186-AC54-2598F78F3E21}" type="datetime1">
              <a:rPr lang="it-IT" smtClean="0"/>
              <a:t>21/01/2015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IHEP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25C49C-51FA-4C44-AC06-D3E85B3F354C}" type="slidenum">
              <a:rPr lang="it-IT" smtClean="0"/>
              <a:pPr>
                <a:defRPr/>
              </a:pPr>
              <a:t>56</a:t>
            </a:fld>
            <a:endParaRPr lang="it-IT"/>
          </a:p>
        </p:txBody>
      </p:sp>
      <p:pic>
        <p:nvPicPr>
          <p:cNvPr id="22533" name="图片 1" descr="readout_sche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59436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Box 11"/>
          <p:cNvSpPr txBox="1">
            <a:spLocks noChangeArrowheads="1"/>
          </p:cNvSpPr>
          <p:nvPr/>
        </p:nvSpPr>
        <p:spPr bwMode="auto">
          <a:xfrm>
            <a:off x="6553200" y="5029200"/>
            <a:ext cx="1174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L1* comes</a:t>
            </a:r>
            <a:endParaRPr lang="it-IT" altLang="it-IT" sz="1800"/>
          </a:p>
        </p:txBody>
      </p:sp>
      <p:grpSp>
        <p:nvGrpSpPr>
          <p:cNvPr id="22535" name="Group 14"/>
          <p:cNvGrpSpPr>
            <a:grpSpLocks/>
          </p:cNvGrpSpPr>
          <p:nvPr/>
        </p:nvGrpSpPr>
        <p:grpSpPr bwMode="auto">
          <a:xfrm>
            <a:off x="1219200" y="4267200"/>
            <a:ext cx="5791200" cy="685800"/>
            <a:chOff x="1219200" y="3733800"/>
            <a:chExt cx="5791200" cy="685800"/>
          </a:xfrm>
        </p:grpSpPr>
        <p:sp>
          <p:nvSpPr>
            <p:cNvPr id="8" name="Rectangle 7"/>
            <p:cNvSpPr/>
            <p:nvPr/>
          </p:nvSpPr>
          <p:spPr>
            <a:xfrm>
              <a:off x="1219200" y="3962400"/>
              <a:ext cx="21336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352800" y="3962400"/>
              <a:ext cx="3124200" cy="30480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77000" y="3962400"/>
              <a:ext cx="533400" cy="3048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71600" y="4114800"/>
              <a:ext cx="2133600" cy="30480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1219200" y="3733800"/>
              <a:ext cx="5791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Down Arrow 15"/>
          <p:cNvSpPr/>
          <p:nvPr/>
        </p:nvSpPr>
        <p:spPr>
          <a:xfrm>
            <a:off x="2133600" y="5105400"/>
            <a:ext cx="304800" cy="57785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2537" name="TextBox 16"/>
          <p:cNvSpPr txBox="1">
            <a:spLocks noChangeArrowheads="1"/>
          </p:cNvSpPr>
          <p:nvPr/>
        </p:nvSpPr>
        <p:spPr bwMode="auto">
          <a:xfrm>
            <a:off x="1524000" y="5715000"/>
            <a:ext cx="1647825" cy="3698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Global Memory</a:t>
            </a:r>
            <a:endParaRPr lang="it-IT" altLang="it-IT" sz="1800"/>
          </a:p>
        </p:txBody>
      </p:sp>
      <p:sp>
        <p:nvSpPr>
          <p:cNvPr id="22538" name="TextBox 17"/>
          <p:cNvSpPr txBox="1">
            <a:spLocks noChangeArrowheads="1"/>
          </p:cNvSpPr>
          <p:nvPr/>
        </p:nvSpPr>
        <p:spPr bwMode="auto">
          <a:xfrm>
            <a:off x="4200525" y="5715000"/>
            <a:ext cx="1057275" cy="3698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Read Out</a:t>
            </a:r>
            <a:endParaRPr lang="it-IT" altLang="it-IT" sz="1800"/>
          </a:p>
        </p:txBody>
      </p:sp>
      <p:sp>
        <p:nvSpPr>
          <p:cNvPr id="19" name="Down Arrow 18"/>
          <p:cNvSpPr/>
          <p:nvPr/>
        </p:nvSpPr>
        <p:spPr>
          <a:xfrm rot="16200000">
            <a:off x="3597275" y="5654675"/>
            <a:ext cx="304800" cy="57785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21" name="Straight Connector 20"/>
          <p:cNvCxnSpPr/>
          <p:nvPr/>
        </p:nvCxnSpPr>
        <p:spPr>
          <a:xfrm>
            <a:off x="304800" y="3581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1" name="TextBox 21"/>
          <p:cNvSpPr txBox="1">
            <a:spLocks noChangeArrowheads="1"/>
          </p:cNvSpPr>
          <p:nvPr/>
        </p:nvSpPr>
        <p:spPr bwMode="auto">
          <a:xfrm>
            <a:off x="7548563" y="381000"/>
            <a:ext cx="1290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BESIII world</a:t>
            </a:r>
            <a:endParaRPr lang="it-IT" altLang="it-IT" sz="1800"/>
          </a:p>
        </p:txBody>
      </p:sp>
      <p:sp>
        <p:nvSpPr>
          <p:cNvPr id="22542" name="TextBox 22"/>
          <p:cNvSpPr txBox="1">
            <a:spLocks noChangeArrowheads="1"/>
          </p:cNvSpPr>
          <p:nvPr/>
        </p:nvSpPr>
        <p:spPr bwMode="auto">
          <a:xfrm>
            <a:off x="7548563" y="3744913"/>
            <a:ext cx="1169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ZDD world</a:t>
            </a:r>
            <a:endParaRPr lang="it-IT" altLang="it-IT" sz="1800"/>
          </a:p>
        </p:txBody>
      </p:sp>
      <p:sp>
        <p:nvSpPr>
          <p:cNvPr id="22543" name="TextBox 23"/>
          <p:cNvSpPr txBox="1">
            <a:spLocks noChangeArrowheads="1"/>
          </p:cNvSpPr>
          <p:nvPr/>
        </p:nvSpPr>
        <p:spPr bwMode="auto">
          <a:xfrm>
            <a:off x="762000" y="3821113"/>
            <a:ext cx="987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-8160 ns</a:t>
            </a:r>
            <a:endParaRPr lang="it-IT" altLang="it-IT" sz="180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219200" y="41148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352800" y="41148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6" name="TextBox 35"/>
          <p:cNvSpPr txBox="1">
            <a:spLocks noChangeArrowheads="1"/>
          </p:cNvSpPr>
          <p:nvPr/>
        </p:nvSpPr>
        <p:spPr bwMode="auto">
          <a:xfrm>
            <a:off x="2822575" y="3821113"/>
            <a:ext cx="987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-6560 ns</a:t>
            </a:r>
            <a:endParaRPr lang="it-IT" altLang="it-IT" sz="1800"/>
          </a:p>
        </p:txBody>
      </p:sp>
      <p:sp>
        <p:nvSpPr>
          <p:cNvPr id="22547" name="TextBox 1"/>
          <p:cNvSpPr txBox="1">
            <a:spLocks noChangeArrowheads="1"/>
          </p:cNvSpPr>
          <p:nvPr/>
        </p:nvSpPr>
        <p:spPr bwMode="auto">
          <a:xfrm>
            <a:off x="3865563" y="2971800"/>
            <a:ext cx="93503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-8500ns</a:t>
            </a:r>
            <a:endParaRPr lang="it-IT" altLang="it-IT" sz="1800"/>
          </a:p>
        </p:txBody>
      </p:sp>
      <p:sp>
        <p:nvSpPr>
          <p:cNvPr id="22548" name="TextBox 1"/>
          <p:cNvSpPr txBox="1">
            <a:spLocks noChangeArrowheads="1"/>
          </p:cNvSpPr>
          <p:nvPr/>
        </p:nvSpPr>
        <p:spPr bwMode="auto">
          <a:xfrm>
            <a:off x="6858000" y="1143000"/>
            <a:ext cx="16764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800"/>
              <a:t>We must locate t</a:t>
            </a:r>
            <a:r>
              <a:rPr lang="en-US" altLang="it-IT" sz="1800" baseline="-25000"/>
              <a:t>0</a:t>
            </a:r>
            <a:r>
              <a:rPr lang="en-US" altLang="it-IT" sz="1800"/>
              <a:t> in this region for each event with TOF trigger</a:t>
            </a:r>
            <a:endParaRPr lang="it-IT" altLang="it-IT" sz="180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419600" y="1600200"/>
            <a:ext cx="2324100" cy="280988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2971800" y="1928813"/>
            <a:ext cx="1409700" cy="2871787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3537</TotalTime>
  <Words>2358</Words>
  <Application>Microsoft Office PowerPoint</Application>
  <PresentationFormat>On-screen Show (4:3)</PresentationFormat>
  <Paragraphs>399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Calibri</vt:lpstr>
      <vt:lpstr>Arial</vt:lpstr>
      <vt:lpstr>ＭＳ Ｐゴシック</vt:lpstr>
      <vt:lpstr>宋体</vt:lpstr>
      <vt:lpstr>Symbol</vt:lpstr>
      <vt:lpstr>Courier New</vt:lpstr>
      <vt:lpstr>Office Theme</vt:lpstr>
      <vt:lpstr>The Zero Degree Detector for BES3: status and outlook</vt:lpstr>
      <vt:lpstr>Talk outline</vt:lpstr>
      <vt:lpstr>Introduction</vt:lpstr>
      <vt:lpstr>Part I</vt:lpstr>
      <vt:lpstr>ZDD (Zero Degree Detector) @ BESIII</vt:lpstr>
      <vt:lpstr>1° prototype  (courtesy of P326 – thanks!), machined in early September 2010</vt:lpstr>
      <vt:lpstr>Picture of Pb/Sci.Fi. Array, scintillating material 60% of total (in volume)</vt:lpstr>
      <vt:lpstr>Previous BESIII Lumi detector in the East region</vt:lpstr>
      <vt:lpstr>ZDD simplified view</vt:lpstr>
      <vt:lpstr>θ distribution of radiation from IP</vt:lpstr>
      <vt:lpstr>ZDD simplified view</vt:lpstr>
      <vt:lpstr>ZDD event (peak width  6÷10 ns)</vt:lpstr>
      <vt:lpstr>ZDD “reconstruction”</vt:lpstr>
      <vt:lpstr>The “naked” ZDD</vt:lpstr>
      <vt:lpstr>PowerPoint Presentation</vt:lpstr>
      <vt:lpstr>PowerPoint Presentation</vt:lpstr>
      <vt:lpstr>PowerPoint Presentation</vt:lpstr>
      <vt:lpstr>ZDD electronics (“front end”)</vt:lpstr>
      <vt:lpstr>The CAEN V1721</vt:lpstr>
      <vt:lpstr>V1721 firmware</vt:lpstr>
      <vt:lpstr>The ZDD data structure</vt:lpstr>
      <vt:lpstr>Before ZLE</vt:lpstr>
      <vt:lpstr>After ZLE</vt:lpstr>
      <vt:lpstr>The ZLE algorithm</vt:lpstr>
      <vt:lpstr>Status in 2013</vt:lpstr>
      <vt:lpstr>PowerPoint Presentation</vt:lpstr>
      <vt:lpstr>Many thanks!</vt:lpstr>
      <vt:lpstr>Part II</vt:lpstr>
      <vt:lpstr>Searching for the ZDD signal</vt:lpstr>
      <vt:lpstr>PowerPoint Presentation</vt:lpstr>
      <vt:lpstr>PowerPoint Presentation</vt:lpstr>
      <vt:lpstr>PowerPoint Presentation</vt:lpstr>
      <vt:lpstr>Countercheck 1</vt:lpstr>
      <vt:lpstr>Countercheck 2</vt:lpstr>
      <vt:lpstr>Results of analysis</vt:lpstr>
      <vt:lpstr>Present ZDD status</vt:lpstr>
      <vt:lpstr>image from today’s DQM ZDD signals from left and right sectors</vt:lpstr>
      <vt:lpstr>ZDD software</vt:lpstr>
      <vt:lpstr>Next (“simple”) steps</vt:lpstr>
      <vt:lpstr>Status of energy calibrations</vt:lpstr>
      <vt:lpstr>How to re-calibrate energy</vt:lpstr>
      <vt:lpstr>Part III</vt:lpstr>
      <vt:lpstr>The problem</vt:lpstr>
      <vt:lpstr>What can be done?</vt:lpstr>
      <vt:lpstr>The array</vt:lpstr>
      <vt:lpstr>The scintillators</vt:lpstr>
      <vt:lpstr>The frontend</vt:lpstr>
      <vt:lpstr>The scintillator arrays</vt:lpstr>
      <vt:lpstr>The completed device</vt:lpstr>
      <vt:lpstr>The readout</vt:lpstr>
      <vt:lpstr>In the East BESIII area</vt:lpstr>
      <vt:lpstr>Next steps…</vt:lpstr>
      <vt:lpstr>Conclusions</vt:lpstr>
      <vt:lpstr>More thanks!</vt:lpstr>
      <vt:lpstr>Spares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Zero Degree Detector for BES3: status and outlook</dc:title>
  <dc:creator>acal</dc:creator>
  <cp:lastModifiedBy>acal</cp:lastModifiedBy>
  <cp:revision>56</cp:revision>
  <dcterms:created xsi:type="dcterms:W3CDTF">2015-01-13T14:36:19Z</dcterms:created>
  <dcterms:modified xsi:type="dcterms:W3CDTF">2015-01-21T03:08:06Z</dcterms:modified>
</cp:coreProperties>
</file>