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5" r:id="rId6"/>
    <p:sldId id="264" r:id="rId7"/>
    <p:sldId id="267" r:id="rId8"/>
    <p:sldId id="268" r:id="rId9"/>
    <p:sldId id="266" r:id="rId10"/>
    <p:sldId id="269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474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169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3052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9566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3052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1515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2947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8201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9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8034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3409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A1082-CC01-45AE-9A8F-E6A3FBFDA7BF}" type="datetimeFigureOut">
              <a:rPr lang="it-IT" smtClean="0"/>
              <a:t>09/09/2014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468AB-500C-4423-87FD-A63A1AA5F13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6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ZDD data structure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Each ZDD channel produces a positive “waveform”, one 8-bit sample every 2 ns</a:t>
            </a:r>
          </a:p>
          <a:p>
            <a:r>
              <a:rPr lang="en-US" dirty="0" smtClean="0"/>
              <a:t>This waveform is then </a:t>
            </a:r>
            <a:r>
              <a:rPr lang="en-US" dirty="0" err="1" smtClean="0"/>
              <a:t>splitted</a:t>
            </a:r>
            <a:r>
              <a:rPr lang="en-US" dirty="0" smtClean="0"/>
              <a:t> in “fragments”: a sequence of contiguous data samples, each one above a given threshold</a:t>
            </a:r>
          </a:p>
          <a:p>
            <a:r>
              <a:rPr lang="en-US" dirty="0"/>
              <a:t>E</a:t>
            </a:r>
            <a:r>
              <a:rPr lang="en-US" dirty="0" smtClean="0"/>
              <a:t>ach “cluster” gives a </a:t>
            </a:r>
            <a:r>
              <a:rPr lang="en-US" dirty="0" smtClean="0">
                <a:solidFill>
                  <a:srgbClr val="FF0000"/>
                </a:solidFill>
              </a:rPr>
              <a:t>maximum</a:t>
            </a:r>
            <a:r>
              <a:rPr lang="en-US" dirty="0" smtClean="0"/>
              <a:t> (biggest sample, for calorimetric analysis to come) and a </a:t>
            </a:r>
            <a:r>
              <a:rPr lang="en-US" dirty="0" smtClean="0">
                <a:solidFill>
                  <a:srgbClr val="FF0000"/>
                </a:solidFill>
              </a:rPr>
              <a:t>time</a:t>
            </a:r>
            <a:r>
              <a:rPr lang="en-US" dirty="0" smtClean="0"/>
              <a:t> for this maximum (used in this analysis)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44336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ZDD data structure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590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This time is relative to the </a:t>
            </a:r>
            <a:r>
              <a:rPr lang="en-US" dirty="0" smtClean="0">
                <a:solidFill>
                  <a:srgbClr val="FF0000"/>
                </a:solidFill>
              </a:rPr>
              <a:t>start</a:t>
            </a:r>
            <a:r>
              <a:rPr lang="en-US" dirty="0" smtClean="0"/>
              <a:t> of the ZDD data buffer, so (indirectly) to L1*, that closes the buffer</a:t>
            </a:r>
          </a:p>
          <a:p>
            <a:r>
              <a:rPr lang="en-US" dirty="0" smtClean="0"/>
              <a:t>Only the </a:t>
            </a:r>
            <a:r>
              <a:rPr lang="en-US" dirty="0" smtClean="0">
                <a:solidFill>
                  <a:srgbClr val="92D050"/>
                </a:solidFill>
              </a:rPr>
              <a:t>first part</a:t>
            </a:r>
            <a:r>
              <a:rPr lang="en-US" dirty="0" smtClean="0"/>
              <a:t> of the buffer, 1600 ns, is analyzed. The </a:t>
            </a:r>
            <a:r>
              <a:rPr lang="en-US" dirty="0" smtClean="0">
                <a:solidFill>
                  <a:srgbClr val="FF0000"/>
                </a:solidFill>
              </a:rPr>
              <a:t>second part</a:t>
            </a:r>
            <a:r>
              <a:rPr lang="en-US" dirty="0" smtClean="0"/>
              <a:t> is thrown away.</a:t>
            </a:r>
          </a:p>
          <a:p>
            <a:pPr marL="0" indent="0">
              <a:buNone/>
            </a:pPr>
            <a:endParaRPr lang="it-IT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667000" y="5663625"/>
            <a:ext cx="5562600" cy="0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848600" y="5739825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L1*</a:t>
            </a:r>
            <a:endParaRPr lang="it-IT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" y="568845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L1*-8200ns</a:t>
            </a:r>
            <a:endParaRPr lang="it-IT" sz="3200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381000" y="5663625"/>
            <a:ext cx="2286000" cy="0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81000" y="5562600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667000" y="5562600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524000" y="3352800"/>
            <a:ext cx="1371600" cy="220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962400" y="3810000"/>
            <a:ext cx="1828800" cy="175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146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ZDD signal timing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ZDD is sensitive to most of the BEPCII beam crossings. There is much background!</a:t>
            </a:r>
          </a:p>
          <a:p>
            <a:r>
              <a:rPr lang="en-US" dirty="0" smtClean="0"/>
              <a:t>We must maximize the probability of a hit in the ZDD</a:t>
            </a:r>
          </a:p>
          <a:p>
            <a:r>
              <a:rPr lang="en-US" dirty="0" smtClean="0"/>
              <a:t>In addition to the radiative </a:t>
            </a:r>
            <a:r>
              <a:rPr lang="en-US" dirty="0" err="1" smtClean="0"/>
              <a:t>Bhabha</a:t>
            </a:r>
            <a:r>
              <a:rPr lang="en-US" dirty="0" smtClean="0"/>
              <a:t> selection we require:</a:t>
            </a:r>
          </a:p>
          <a:p>
            <a:pPr lvl="1"/>
            <a:r>
              <a:rPr lang="en-US" dirty="0" smtClean="0"/>
              <a:t>A “strong” missing photon: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miss</a:t>
            </a:r>
            <a:r>
              <a:rPr lang="en-US" dirty="0" smtClean="0"/>
              <a:t>&gt;0.4 </a:t>
            </a:r>
            <a:r>
              <a:rPr lang="en-US" dirty="0" err="1" smtClean="0"/>
              <a:t>GeV</a:t>
            </a:r>
            <a:endParaRPr lang="en-US" dirty="0" smtClean="0"/>
          </a:p>
          <a:p>
            <a:pPr lvl="1"/>
            <a:r>
              <a:rPr lang="en-US" dirty="0" smtClean="0"/>
              <a:t>A low emission angle: |cos(</a:t>
            </a:r>
            <a:r>
              <a:rPr lang="el-GR" dirty="0" smtClean="0"/>
              <a:t>θ</a:t>
            </a:r>
            <a:r>
              <a:rPr lang="el-GR" baseline="-25000" dirty="0" smtClean="0"/>
              <a:t>γ</a:t>
            </a:r>
            <a:r>
              <a:rPr lang="en-US" dirty="0" smtClean="0"/>
              <a:t>)| &gt; 0.98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48696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0"/>
            <a:ext cx="7581900" cy="449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2895600"/>
            <a:ext cx="1737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ZDD bottom half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81577" y="2895600"/>
            <a:ext cx="1357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ZDD top half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191000"/>
            <a:ext cx="8153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</a:t>
            </a:r>
            <a:r>
              <a:rPr lang="en-US" sz="2400" dirty="0" smtClean="0">
                <a:solidFill>
                  <a:srgbClr val="FF0000"/>
                </a:solidFill>
              </a:rPr>
              <a:t>red histogram</a:t>
            </a:r>
            <a:r>
              <a:rPr lang="en-US" sz="2400" dirty="0" smtClean="0"/>
              <a:t> shows ZDD “fragment times” (16 ns/bin) when the missing photon points to the ZDD side (</a:t>
            </a:r>
            <a:r>
              <a:rPr lang="en-US" sz="2400" dirty="0" smtClean="0"/>
              <a:t>cos(</a:t>
            </a:r>
            <a:r>
              <a:rPr lang="el-GR" sz="2400" dirty="0" smtClean="0"/>
              <a:t>θ</a:t>
            </a:r>
            <a:r>
              <a:rPr lang="el-GR" sz="2400" baseline="-25000" dirty="0" smtClean="0"/>
              <a:t>γ</a:t>
            </a:r>
            <a:r>
              <a:rPr lang="en-US" sz="2400" dirty="0" smtClean="0"/>
              <a:t>) &gt; 0.98)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black</a:t>
            </a:r>
            <a:r>
              <a:rPr lang="en-US" sz="2400" dirty="0" smtClean="0"/>
              <a:t> histogram shows ZDD “fragment times” when the missing photon points to the other side (cos(</a:t>
            </a:r>
            <a:r>
              <a:rPr lang="el-GR" sz="2400" dirty="0" smtClean="0"/>
              <a:t>θ</a:t>
            </a:r>
            <a:r>
              <a:rPr lang="el-GR" sz="2400" baseline="-25000" dirty="0" smtClean="0"/>
              <a:t>γ</a:t>
            </a:r>
            <a:r>
              <a:rPr lang="en-US" sz="2400" dirty="0" smtClean="0"/>
              <a:t>) &lt;- 0.98)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There is a clear accumulation around +200 ns in both plots, FWHM </a:t>
            </a:r>
            <a:r>
              <a:rPr lang="en-US" sz="2400" dirty="0" smtClean="0">
                <a:sym typeface="Symbol"/>
              </a:rPr>
              <a:t></a:t>
            </a:r>
            <a:r>
              <a:rPr lang="en-US" sz="2400" dirty="0" smtClean="0"/>
              <a:t>40-50 ns wide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631704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0"/>
            <a:ext cx="7581900" cy="449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2895600"/>
            <a:ext cx="1737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ZDD bottom half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81577" y="2895600"/>
            <a:ext cx="1357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ZDD top half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405735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same plot, zoomed (2ns/bin) on the interesting region.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334148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0"/>
            <a:ext cx="7581900" cy="4495800"/>
          </a:xfrm>
        </p:spPr>
      </p:pic>
      <p:sp>
        <p:nvSpPr>
          <p:cNvPr id="5" name="TextBox 4"/>
          <p:cNvSpPr txBox="1"/>
          <p:nvPr/>
        </p:nvSpPr>
        <p:spPr>
          <a:xfrm>
            <a:off x="457200" y="4191000"/>
            <a:ext cx="8153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Here we correct the timing by subtracting the BESIII “Event start time”, the time scale is again 2ns/bin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</a:t>
            </a:r>
            <a:r>
              <a:rPr lang="en-US" sz="2400" dirty="0" smtClean="0"/>
              <a:t>he event-to-event variation of the L1* latency is removed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Both peaks are much narrower, and the time shift is because the L1* trigger cable enters the ZDD “bottom” FADC first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widths (not </a:t>
            </a:r>
            <a:r>
              <a:rPr lang="en-US" sz="2400" dirty="0" err="1" smtClean="0"/>
              <a:t>gaussian</a:t>
            </a:r>
            <a:r>
              <a:rPr lang="en-US" sz="2400" dirty="0" smtClean="0"/>
              <a:t>, </a:t>
            </a:r>
            <a:r>
              <a:rPr lang="en-US" sz="2400" dirty="0" smtClean="0">
                <a:sym typeface="Symbol"/>
              </a:rPr>
              <a:t>16ns) are due to the FADCs “trigger sensing” granularity</a:t>
            </a:r>
            <a:endParaRPr lang="it-IT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3124200"/>
            <a:ext cx="1737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ZDD bottom half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81577" y="3135868"/>
            <a:ext cx="1357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ZDD top half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620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Countercheck 1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08637"/>
            <a:ext cx="8229600" cy="1096963"/>
          </a:xfrm>
        </p:spPr>
        <p:txBody>
          <a:bodyPr/>
          <a:lstStyle/>
          <a:p>
            <a:r>
              <a:rPr lang="en-US" dirty="0" smtClean="0"/>
              <a:t>The same plot, for</a:t>
            </a:r>
            <a:r>
              <a:rPr lang="en-US" dirty="0" smtClean="0"/>
              <a:t> the “bad” control sample </a:t>
            </a:r>
            <a:br>
              <a:rPr lang="en-US" dirty="0" smtClean="0"/>
            </a:br>
            <a:r>
              <a:rPr lang="en-US" dirty="0" smtClean="0"/>
              <a:t>0.8 &lt; |cos(</a:t>
            </a:r>
            <a:r>
              <a:rPr lang="el-GR" dirty="0" smtClean="0"/>
              <a:t>θ</a:t>
            </a:r>
            <a:r>
              <a:rPr lang="el-GR" baseline="-25000" dirty="0" smtClean="0"/>
              <a:t>γ</a:t>
            </a:r>
            <a:r>
              <a:rPr lang="en-US" dirty="0" smtClean="0"/>
              <a:t>)| &lt; 0.97</a:t>
            </a:r>
            <a:r>
              <a:rPr lang="en-US" dirty="0" smtClean="0"/>
              <a:t> </a:t>
            </a:r>
            <a:endParaRPr lang="it-I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1219200"/>
            <a:ext cx="75819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83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Countercheck 2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08637"/>
            <a:ext cx="8229600" cy="1096963"/>
          </a:xfrm>
        </p:spPr>
        <p:txBody>
          <a:bodyPr>
            <a:normAutofit/>
          </a:bodyPr>
          <a:lstStyle/>
          <a:p>
            <a:r>
              <a:rPr lang="en-US" dirty="0" smtClean="0"/>
              <a:t>The same plot, for</a:t>
            </a:r>
            <a:r>
              <a:rPr lang="en-US" dirty="0" smtClean="0"/>
              <a:t> a “bad” FADC time window, starting at -7200ns before L1*</a:t>
            </a:r>
            <a:r>
              <a:rPr lang="en-US" dirty="0" smtClean="0"/>
              <a:t> </a:t>
            </a:r>
            <a:endParaRPr lang="it-I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1181100"/>
            <a:ext cx="75819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38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dirty="0" smtClean="0"/>
              <a:t>We have demonstrated that accumulations of ZDD hits correlate strongly with 2 BESIII subsystems:</a:t>
            </a:r>
          </a:p>
          <a:p>
            <a:pPr lvl="1"/>
            <a:r>
              <a:rPr lang="en-US" dirty="0" smtClean="0"/>
              <a:t>The MDC because the accumulation </a:t>
            </a:r>
            <a:r>
              <a:rPr lang="en-US" dirty="0" smtClean="0">
                <a:solidFill>
                  <a:srgbClr val="FF0000"/>
                </a:solidFill>
              </a:rPr>
              <a:t>depends on the polar angle of the missing photon</a:t>
            </a:r>
          </a:p>
          <a:p>
            <a:pPr lvl="1"/>
            <a:r>
              <a:rPr lang="en-US" dirty="0" smtClean="0"/>
              <a:t>The TOF because the timing </a:t>
            </a:r>
            <a:r>
              <a:rPr lang="en-US" dirty="0" smtClean="0">
                <a:solidFill>
                  <a:srgbClr val="FF0000"/>
                </a:solidFill>
              </a:rPr>
              <a:t>is made more precise by using the event t</a:t>
            </a:r>
            <a:r>
              <a:rPr lang="en-US" baseline="-25000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dirty="0" smtClean="0"/>
              <a:t>Also, we have shown that if we shift the trigger window, the correlation vanishes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5839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Outlook for the 2014-2015 run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3916363"/>
          </a:xfrm>
        </p:spPr>
        <p:txBody>
          <a:bodyPr/>
          <a:lstStyle/>
          <a:p>
            <a:r>
              <a:rPr lang="en-US" dirty="0" smtClean="0"/>
              <a:t>The ZDD start of the time window appears correct</a:t>
            </a:r>
          </a:p>
          <a:p>
            <a:r>
              <a:rPr lang="en-US" dirty="0" smtClean="0"/>
              <a:t>The time window will be shortened to 400 ns from 1600</a:t>
            </a:r>
            <a:r>
              <a:rPr lang="en-US" dirty="0" smtClean="0">
                <a:sym typeface="Wingdings" panose="05000000000000000000" pitchFamily="2" charset="2"/>
              </a:rPr>
              <a:t>much more tolerable for DAQ</a:t>
            </a:r>
            <a:endParaRPr lang="en-US" dirty="0" smtClean="0"/>
          </a:p>
          <a:p>
            <a:r>
              <a:rPr lang="en-US" dirty="0" smtClean="0"/>
              <a:t>The ZDD signal will become part of the BESIII DQM, and will be monitored by ZDD people to make sure that it does not move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989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516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The ZDD data structure</vt:lpstr>
      <vt:lpstr>The ZDD data structure</vt:lpstr>
      <vt:lpstr>Finding the ZDD signal timing</vt:lpstr>
      <vt:lpstr>PowerPoint Presentation</vt:lpstr>
      <vt:lpstr>PowerPoint Presentation</vt:lpstr>
      <vt:lpstr>PowerPoint Presentation</vt:lpstr>
      <vt:lpstr>Countercheck 1</vt:lpstr>
      <vt:lpstr>Countercheck 2</vt:lpstr>
      <vt:lpstr>Conclusions</vt:lpstr>
      <vt:lpstr>Outlook for the 2014-2015 run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acal</dc:creator>
  <cp:lastModifiedBy>acal</cp:lastModifiedBy>
  <cp:revision>12</cp:revision>
  <dcterms:created xsi:type="dcterms:W3CDTF">2014-09-09T08:08:46Z</dcterms:created>
  <dcterms:modified xsi:type="dcterms:W3CDTF">2014-09-09T09:46:02Z</dcterms:modified>
</cp:coreProperties>
</file>