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93455" r:id="rId4"/>
    <p:sldMasterId id="2147493467" r:id="rId5"/>
  </p:sldMasterIdLst>
  <p:notesMasterIdLst>
    <p:notesMasterId r:id="rId37"/>
  </p:notesMasterIdLst>
  <p:handoutMasterIdLst>
    <p:handoutMasterId r:id="rId38"/>
  </p:handoutMasterIdLst>
  <p:sldIdLst>
    <p:sldId id="256" r:id="rId6"/>
    <p:sldId id="309" r:id="rId7"/>
    <p:sldId id="326" r:id="rId8"/>
    <p:sldId id="317" r:id="rId9"/>
    <p:sldId id="319" r:id="rId10"/>
    <p:sldId id="321" r:id="rId11"/>
    <p:sldId id="346" r:id="rId12"/>
    <p:sldId id="322" r:id="rId13"/>
    <p:sldId id="343" r:id="rId14"/>
    <p:sldId id="323" r:id="rId15"/>
    <p:sldId id="310" r:id="rId16"/>
    <p:sldId id="324" r:id="rId17"/>
    <p:sldId id="311" r:id="rId18"/>
    <p:sldId id="347" r:id="rId19"/>
    <p:sldId id="312" r:id="rId20"/>
    <p:sldId id="313" r:id="rId21"/>
    <p:sldId id="345" r:id="rId22"/>
    <p:sldId id="348" r:id="rId23"/>
    <p:sldId id="342" r:id="rId24"/>
    <p:sldId id="334" r:id="rId25"/>
    <p:sldId id="336" r:id="rId26"/>
    <p:sldId id="337" r:id="rId27"/>
    <p:sldId id="341" r:id="rId28"/>
    <p:sldId id="329" r:id="rId29"/>
    <p:sldId id="339" r:id="rId30"/>
    <p:sldId id="327" r:id="rId31"/>
    <p:sldId id="328" r:id="rId32"/>
    <p:sldId id="316" r:id="rId33"/>
    <p:sldId id="344" r:id="rId34"/>
    <p:sldId id="308" r:id="rId35"/>
    <p:sldId id="338" r:id="rId36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0" autoAdjust="0"/>
    <p:restoredTop sz="99630" autoAdjust="0"/>
  </p:normalViewPr>
  <p:slideViewPr>
    <p:cSldViewPr snapToGrid="0" snapToObjects="1">
      <p:cViewPr varScale="1">
        <p:scale>
          <a:sx n="83" d="100"/>
          <a:sy n="83" d="100"/>
        </p:scale>
        <p:origin x="-6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v>Exec. Prog. Italy</c:v>
          </c:tx>
          <c:spPr>
            <a:solidFill>
              <a:srgbClr val="CC0000"/>
            </a:solidFill>
          </c:spPr>
          <c:invertIfNegative val="0"/>
          <c:cat>
            <c:numRef>
              <c:f>Sheet1!$B$17:$F$17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Sheet1!$B$18:$F$18</c:f>
              <c:numCache>
                <c:formatCode>General</c:formatCode>
                <c:ptCount val="5"/>
                <c:pt idx="0">
                  <c:v>80</c:v>
                </c:pt>
                <c:pt idx="1">
                  <c:v>80</c:v>
                </c:pt>
                <c:pt idx="2">
                  <c:v>78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v>INFN</c:v>
          </c:tx>
          <c:spPr>
            <a:solidFill>
              <a:schemeClr val="accent1"/>
            </a:solidFill>
          </c:spPr>
          <c:invertIfNegative val="0"/>
          <c:cat>
            <c:numRef>
              <c:f>Sheet1!$B$17:$F$17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Sheet1!$B$19:$F$19</c:f>
              <c:numCache>
                <c:formatCode>General</c:formatCode>
                <c:ptCount val="5"/>
                <c:pt idx="0">
                  <c:v>37</c:v>
                </c:pt>
                <c:pt idx="1">
                  <c:v>138</c:v>
                </c:pt>
                <c:pt idx="2">
                  <c:v>160.5</c:v>
                </c:pt>
                <c:pt idx="3">
                  <c:v>219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v>Outsource</c:v>
          </c:tx>
          <c:spPr>
            <a:solidFill>
              <a:schemeClr val="accent3">
                <a:lumMod val="75000"/>
              </a:schemeClr>
            </a:solidFill>
          </c:spPr>
          <c:invertIfNegative val="0"/>
          <c:val>
            <c:numRef>
              <c:f>Sheet1!$B$20:$F$20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75</c:v>
                </c:pt>
                <c:pt idx="3">
                  <c:v>75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252413824"/>
        <c:axId val="252415360"/>
      </c:barChart>
      <c:catAx>
        <c:axId val="25241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52415360"/>
        <c:crosses val="autoZero"/>
        <c:auto val="1"/>
        <c:lblAlgn val="ctr"/>
        <c:lblOffset val="100"/>
        <c:noMultiLvlLbl val="0"/>
      </c:catAx>
      <c:valAx>
        <c:axId val="25241536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k-euro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25241382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/>
            </a:pPr>
            <a:endParaRPr lang="it-IT"/>
          </a:p>
        </c:txPr>
      </c:dTable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4AB6A-D37F-5D45-A8CE-CCA1379D8CE5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9912D3-8B60-044D-A4B3-88D6BCE5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808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578B6-CC27-1049-A27E-A5DA52687083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12548-87D1-D64F-A763-0F6389FA3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5515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/>
          </p:cNvSpPr>
          <p:nvPr>
            <p:ph type="sldNum" sz="quarter" idx="5"/>
          </p:nvPr>
        </p:nvSpPr>
        <p:spPr>
          <a:xfrm>
            <a:off x="0" y="0"/>
            <a:ext cx="0" cy="0"/>
          </a:xfrm>
        </p:spPr>
        <p:txBody>
          <a:bodyPr wrap="square" lIns="85468" tIns="42734" rIns="85468" bIns="42734" anchor="t" anchorCtr="0"/>
          <a:lstStyle/>
          <a:p>
            <a:pPr algn="l">
              <a:defRPr/>
            </a:pPr>
            <a:fld id="{BCC2DC64-C9EE-4350-878A-3C81D8415A04}" type="slidenum">
              <a:rPr>
                <a:solidFill>
                  <a:prstClr val="black"/>
                </a:solidFill>
              </a:rPr>
              <a:pPr algn="l">
                <a:defRPr/>
              </a:pPr>
              <a:t>21</a:t>
            </a:fld>
            <a:endParaRPr lang="de-DE" sz="270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857500" y="515938"/>
            <a:ext cx="3430588" cy="25717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5364" name="Rectangle 3"/>
          <p:cNvSpPr>
            <a:spLocks noGrp="1"/>
          </p:cNvSpPr>
          <p:nvPr>
            <p:ph type="body" sz="quarter" idx="1"/>
          </p:nvPr>
        </p:nvSpPr>
        <p:spPr bwMode="auto">
          <a:xfrm>
            <a:off x="1219200" y="3257550"/>
            <a:ext cx="6707717" cy="2190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468" tIns="42734" rIns="85468" bIns="42734" numCol="1" anchor="t" anchorCtr="0" compatLnSpc="1">
            <a:prstTxWarp prst="textNoShape">
              <a:avLst/>
            </a:prstTxWarp>
          </a:bodyPr>
          <a:lstStyle/>
          <a:p>
            <a:endParaRPr lang="de-DE" sz="27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812548-87D1-D64F-A763-0F6389FA37C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12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shot_0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36" y="851380"/>
            <a:ext cx="8229600" cy="2608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339"/>
            <a:ext cx="8229600" cy="622639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8120"/>
            <a:ext cx="8229600" cy="496804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-13228" y="6428609"/>
            <a:ext cx="6809865" cy="27070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 descr="screenshot_0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7135" y="6205696"/>
            <a:ext cx="581309" cy="622831"/>
          </a:xfrm>
          <a:prstGeom prst="rect">
            <a:avLst/>
          </a:prstGeom>
        </p:spPr>
      </p:pic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1330588" y="6356350"/>
            <a:ext cx="5639871" cy="379355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0953" y="6356351"/>
            <a:ext cx="1118912" cy="37908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3228" y="6428609"/>
            <a:ext cx="6809865" cy="27070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 descr="screenshot_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7135" y="6205696"/>
            <a:ext cx="581309" cy="622831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391073" y="6356351"/>
            <a:ext cx="5473546" cy="379354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1193" y="6356351"/>
            <a:ext cx="1285240" cy="37908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2623091"/>
            <a:ext cx="8229600" cy="1006230"/>
          </a:xfrm>
        </p:spPr>
        <p:txBody>
          <a:bodyPr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Winter Collaboration Meeting Huangshang University - November 23-27, 2013 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Cibinetto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20DD1-03AA-4754-ABA1-AD7B30DF5E0F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29591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Winter Collaboration Meeting Huangshang University - November 23-27, 2013 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Cibinetto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9F7D9-15C8-45BE-A25E-350854E2BD47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15251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Winter Collaboration Meeting Huangshang University - November 23-27, 2013 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Cibinetto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83E67-0ACD-4709-9C31-AF06CE4587B1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459535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Winter Collaboration Meeting Huangshang University - November 23-27, 2013 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Cibinetto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40B59-735E-47BE-BAD3-C972894B2924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89171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Winter Collaboration Meeting Huangshang University - November 23-27, 2013 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Cibinetto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BE2F1-17DC-4BDA-AEA0-B2A0558D1F2A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394089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Winter Collaboration Meeting Huangshang University - November 23-27, 2013 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Cibinetto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FA1D6-3518-4401-8ABF-51AFB5BF2B03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07392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Winter Collaboration Meeting Huangshang University - November 23-27, 2013 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Cibinetto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E3E5C-5744-4374-8364-49300EB870F4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918433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Winter Collaboration Meeting Huangshang University - November 23-27, 2013 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Cibinetto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2A81F-978A-4F25-A2D5-8E6DB9E771FD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87509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Winter Collaboration Meeting Huangshang University - November 23-27, 2013 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Cibinetto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77CCD-3C41-4F89-9382-F461F6E5C1C8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776684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Winter Collaboration Meeting Huangshang University - November 23-27, 2013 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Cibinetto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5FA21-EEFB-4827-BE55-F8FE486C0E2B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1787209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Winter Collaboration Meeting Huangshang University - November 23-27, 2013 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G. Cibinetto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8EF01-E171-4633-AFDF-B904C6581F50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7598860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-69304" y="6597352"/>
            <a:ext cx="1905000" cy="313184"/>
          </a:xfrm>
          <a:prstGeom prst="rect">
            <a:avLst/>
          </a:prstGeom>
          <a:ln/>
        </p:spPr>
        <p:txBody>
          <a:bodyPr/>
          <a:lstStyle>
            <a:lvl1pPr algn="l">
              <a:defRPr sz="1400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597352"/>
            <a:ext cx="2895600" cy="313184"/>
          </a:xfrm>
          <a:prstGeom prst="rect">
            <a:avLst/>
          </a:prstGeom>
          <a:ln/>
        </p:spPr>
        <p:txBody>
          <a:bodyPr/>
          <a:lstStyle>
            <a:lvl1pPr>
              <a:defRPr sz="1400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75512" y="6597352"/>
            <a:ext cx="1905000" cy="288032"/>
          </a:xfrm>
          <a:prstGeom prst="rect">
            <a:avLst/>
          </a:prstGeom>
          <a:ln/>
        </p:spPr>
        <p:txBody>
          <a:bodyPr/>
          <a:lstStyle>
            <a:lvl1pPr algn="r">
              <a:defRPr sz="1400" b="0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29ACD7A-6ECE-4959-A5FC-AD518CC335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733505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BESIII Winter Collaboration Meeting Huangshang University - November 23-27, 2013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G. Cibinetto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Gill Sans Light"/>
          <a:ea typeface="+mn-ea"/>
          <a:cs typeface="Gill Sans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Gill Sans Light"/>
          <a:ea typeface="+mn-ea"/>
          <a:cs typeface="Gill Sans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Gill Sans Light"/>
          <a:ea typeface="+mn-ea"/>
          <a:cs typeface="Gill Sans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Gill Sans Light"/>
          <a:ea typeface="+mn-ea"/>
          <a:cs typeface="Gill Sans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Gill Sans Light"/>
          <a:ea typeface="+mn-ea"/>
          <a:cs typeface="Gill Sans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smtClean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  <a:ea typeface="ＭＳ Ｐゴシック" pitchFamily="34" charset="-128"/>
              </a:rPr>
              <a:t>BESIII Winter Collaboration Meeting Huangshang University - November 23-27, 2013 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smtClean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Verdana" pitchFamily="34" charset="0"/>
                <a:ea typeface="ＭＳ Ｐゴシック" pitchFamily="34" charset="-128"/>
              </a:rPr>
              <a:t>G. Cibinetto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8C7BD0-4A0B-44E7-BB9A-8FFB07890B77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</p:spTree>
    <p:extLst>
      <p:ext uri="{BB962C8B-B14F-4D97-AF65-F5344CB8AC3E}">
        <p14:creationId xmlns:p14="http://schemas.microsoft.com/office/powerpoint/2010/main" val="1702172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  <p:sldLayoutId id="2147493479" r:id="rId12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ssy_prova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31"/>
          <a:stretch/>
        </p:blipFill>
        <p:spPr>
          <a:xfrm>
            <a:off x="0" y="876872"/>
            <a:ext cx="9144000" cy="41237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83791"/>
            <a:ext cx="7772400" cy="175577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CGEM-IT </a:t>
            </a:r>
            <a:r>
              <a:rPr lang="en-US" dirty="0" smtClean="0">
                <a:solidFill>
                  <a:schemeClr val="accent1"/>
                </a:solidFill>
              </a:rPr>
              <a:t>project update</a:t>
            </a:r>
            <a:endParaRPr lang="en-US" i="1" cap="small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89542"/>
            <a:ext cx="6400800" cy="1535302"/>
          </a:xfrm>
        </p:spPr>
        <p:txBody>
          <a:bodyPr>
            <a:normAutofit/>
          </a:bodyPr>
          <a:lstStyle/>
          <a:p>
            <a:r>
              <a:rPr lang="en-US" sz="2800" i="1" dirty="0" smtClean="0"/>
              <a:t>Gianluigi Cibinetto</a:t>
            </a:r>
          </a:p>
          <a:p>
            <a:r>
              <a:rPr lang="en-US" sz="2400" dirty="0"/>
              <a:t>(INFN </a:t>
            </a:r>
            <a:r>
              <a:rPr lang="en-US" sz="2400" dirty="0" smtClean="0"/>
              <a:t>Ferrara)</a:t>
            </a:r>
          </a:p>
          <a:p>
            <a:r>
              <a:rPr lang="en-US" sz="2400" dirty="0" smtClean="0"/>
              <a:t>on behalf of the CGEM group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607782" y="928426"/>
            <a:ext cx="61055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The BESIII Winter Collaboration Meeting</a:t>
            </a:r>
          </a:p>
          <a:p>
            <a:pPr algn="ctr"/>
            <a:r>
              <a:rPr lang="en-US" sz="2400" dirty="0" err="1" smtClean="0"/>
              <a:t>Huangshang</a:t>
            </a:r>
            <a:r>
              <a:rPr lang="en-US" sz="2400" dirty="0" smtClean="0"/>
              <a:t> University - November 23-27, 2013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75" y="5155629"/>
            <a:ext cx="1116810" cy="10922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8591" y="5219130"/>
            <a:ext cx="1365265" cy="109221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4648200" cy="4572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Project Co-financed by the Italian Ministry for Foreign Affairs (MAE)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27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Introduction</a:t>
            </a:r>
          </a:p>
          <a:p>
            <a:endParaRPr lang="en-US" dirty="0"/>
          </a:p>
          <a:p>
            <a:r>
              <a:rPr lang="en-US" dirty="0" smtClean="0"/>
              <a:t>Mechanics of the detector</a:t>
            </a:r>
          </a:p>
          <a:p>
            <a:pPr lvl="1"/>
            <a:r>
              <a:rPr lang="en-US" dirty="0" smtClean="0"/>
              <a:t>Mechanical constraint</a:t>
            </a:r>
          </a:p>
          <a:p>
            <a:pPr lvl="1"/>
            <a:r>
              <a:rPr lang="en-US" dirty="0" smtClean="0"/>
              <a:t>Test cathode construction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ayer-2 final design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Cosmic ray setup for a planar prototype</a:t>
            </a:r>
          </a:p>
          <a:p>
            <a:endParaRPr lang="en-US" dirty="0" smtClean="0"/>
          </a:p>
          <a:p>
            <a:r>
              <a:rPr lang="en-US" dirty="0"/>
              <a:t>Plans for the frontend </a:t>
            </a:r>
            <a:r>
              <a:rPr lang="en-US" dirty="0" smtClean="0"/>
              <a:t>electronics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Budget, CDR and schedule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BESIII Winter Collaboration Meeting </a:t>
            </a:r>
            <a:r>
              <a:rPr lang="en-US" dirty="0" err="1" smtClean="0"/>
              <a:t>Huangshang</a:t>
            </a:r>
            <a:r>
              <a:rPr lang="en-US" dirty="0" smtClean="0"/>
              <a:t>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5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GEM in a nutshell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78" y="4000500"/>
            <a:ext cx="4327571" cy="27650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0" y="1079500"/>
            <a:ext cx="5857875" cy="2857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55010" t="6145" b="15642"/>
          <a:stretch/>
        </p:blipFill>
        <p:spPr>
          <a:xfrm>
            <a:off x="3455759" y="1539875"/>
            <a:ext cx="1098226" cy="1905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7778" y="1028957"/>
            <a:ext cx="3120722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 thin polymer foil, metal-</a:t>
            </a:r>
            <a:r>
              <a:rPr lang="en-US" dirty="0" smtClean="0"/>
              <a:t>coated on </a:t>
            </a:r>
            <a:r>
              <a:rPr lang="en-US" dirty="0"/>
              <a:t>both sides, is </a:t>
            </a:r>
            <a:r>
              <a:rPr lang="en-US" dirty="0" smtClean="0"/>
              <a:t>chemically pierced </a:t>
            </a:r>
            <a:r>
              <a:rPr lang="en-US" dirty="0"/>
              <a:t>by a high density of holes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On application of a </a:t>
            </a:r>
            <a:r>
              <a:rPr lang="en-US" dirty="0" smtClean="0"/>
              <a:t>voltage gradient</a:t>
            </a:r>
            <a:r>
              <a:rPr lang="en-US" dirty="0"/>
              <a:t>, electrons released </a:t>
            </a:r>
            <a:r>
              <a:rPr lang="en-US" dirty="0" smtClean="0"/>
              <a:t>on the </a:t>
            </a:r>
            <a:r>
              <a:rPr lang="en-US" dirty="0"/>
              <a:t>top side drift into the hole</a:t>
            </a:r>
            <a:r>
              <a:rPr lang="en-US" dirty="0" smtClean="0"/>
              <a:t>, multiply </a:t>
            </a:r>
            <a:r>
              <a:rPr lang="en-US" dirty="0"/>
              <a:t>in avalanche and </a:t>
            </a:r>
            <a:r>
              <a:rPr lang="en-US" dirty="0" smtClean="0"/>
              <a:t>transfer the </a:t>
            </a:r>
            <a:r>
              <a:rPr lang="en-US" dirty="0"/>
              <a:t>other side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668584" y="4269085"/>
            <a:ext cx="439604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Proportional gains above 10</a:t>
            </a:r>
            <a:r>
              <a:rPr lang="en-US" baseline="30000" dirty="0"/>
              <a:t>3</a:t>
            </a:r>
            <a:r>
              <a:rPr lang="en-US" dirty="0"/>
              <a:t> </a:t>
            </a:r>
            <a:r>
              <a:rPr lang="en-US" dirty="0" smtClean="0"/>
              <a:t>are obtained </a:t>
            </a:r>
            <a:r>
              <a:rPr lang="en-US" dirty="0"/>
              <a:t>in most common gases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Cascaded </a:t>
            </a:r>
            <a:r>
              <a:rPr lang="en-US" dirty="0"/>
              <a:t>GEMs permit </a:t>
            </a:r>
            <a:r>
              <a:rPr lang="en-US" dirty="0" smtClean="0"/>
              <a:t>to obtain </a:t>
            </a:r>
            <a:r>
              <a:rPr lang="en-US" dirty="0"/>
              <a:t>larger </a:t>
            </a:r>
            <a:r>
              <a:rPr lang="en-US" dirty="0" smtClean="0"/>
              <a:t>gains</a:t>
            </a:r>
          </a:p>
          <a:p>
            <a:endParaRPr lang="en-US" dirty="0" smtClean="0"/>
          </a:p>
          <a:p>
            <a:r>
              <a:rPr lang="en-US" dirty="0" smtClean="0"/>
              <a:t>Spatial resolution determined by chamber and readout electrode geometries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612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gem2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28" y="3716333"/>
            <a:ext cx="6564136" cy="26854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CGEM based Inner Tracker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8" name="Picture 7" descr="screenshot_1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78" y="1489079"/>
            <a:ext cx="4121471" cy="2055240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584950" y="3787176"/>
            <a:ext cx="2534927" cy="25553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dirty="0" smtClean="0"/>
              <a:t>Three active layers</a:t>
            </a:r>
          </a:p>
          <a:p>
            <a:pPr>
              <a:lnSpc>
                <a:spcPct val="120000"/>
              </a:lnSpc>
            </a:pPr>
            <a:r>
              <a:rPr lang="en-US" sz="1800" dirty="0" smtClean="0"/>
              <a:t>Active area </a:t>
            </a:r>
          </a:p>
          <a:p>
            <a:pPr lvl="1">
              <a:lnSpc>
                <a:spcPct val="120000"/>
              </a:lnSpc>
            </a:pPr>
            <a:r>
              <a:rPr lang="en-US" sz="1600" dirty="0" smtClean="0"/>
              <a:t>L1 length 532 mm</a:t>
            </a:r>
          </a:p>
          <a:p>
            <a:pPr lvl="1">
              <a:lnSpc>
                <a:spcPct val="120000"/>
              </a:lnSpc>
            </a:pPr>
            <a:r>
              <a:rPr lang="en-US" sz="1600" dirty="0" smtClean="0"/>
              <a:t>L2 length: 690 mm</a:t>
            </a:r>
          </a:p>
          <a:p>
            <a:pPr lvl="1">
              <a:lnSpc>
                <a:spcPct val="120000"/>
              </a:lnSpc>
            </a:pPr>
            <a:r>
              <a:rPr lang="en-US" sz="1600" dirty="0" smtClean="0"/>
              <a:t>L3 length: 847 mm </a:t>
            </a:r>
            <a:endParaRPr lang="en-US" sz="1800" dirty="0" smtClean="0"/>
          </a:p>
          <a:p>
            <a:pPr>
              <a:lnSpc>
                <a:spcPct val="120000"/>
              </a:lnSpc>
            </a:pPr>
            <a:r>
              <a:rPr lang="en-US" sz="1800" dirty="0" smtClean="0"/>
              <a:t>Inner radius: 78 mm</a:t>
            </a:r>
          </a:p>
          <a:p>
            <a:pPr>
              <a:lnSpc>
                <a:spcPct val="120000"/>
              </a:lnSpc>
            </a:pPr>
            <a:r>
              <a:rPr lang="en-US" sz="1800" dirty="0" smtClean="0"/>
              <a:t>Outer radius: 178 mm</a:t>
            </a:r>
            <a:endParaRPr lang="en-US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5966274" y="1098524"/>
            <a:ext cx="16273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Requirements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2919" y="1509727"/>
            <a:ext cx="5123334" cy="250664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Rate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capability: ~10</a:t>
            </a:r>
            <a:r>
              <a:rPr lang="en-US" sz="1800" baseline="30000" dirty="0">
                <a:latin typeface="Arial" pitchFamily="34" charset="0"/>
                <a:cs typeface="Arial" pitchFamily="34" charset="0"/>
              </a:rPr>
              <a:t>4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Hz/cm</a:t>
            </a:r>
            <a:r>
              <a:rPr lang="en-US" sz="18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Spatial resolution: </a:t>
            </a:r>
            <a:r>
              <a:rPr lang="en-US" sz="1800" dirty="0" err="1">
                <a:solidFill>
                  <a:srgbClr val="FF0000"/>
                </a:solidFill>
                <a:latin typeface="Symbol" charset="2"/>
                <a:cs typeface="Symbol" charset="2"/>
              </a:rPr>
              <a:t>s</a:t>
            </a:r>
            <a:r>
              <a:rPr lang="en-US" sz="1800" baseline="-25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xy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=~100</a:t>
            </a:r>
            <a:r>
              <a:rPr lang="el-GR" sz="1800" dirty="0">
                <a:solidFill>
                  <a:srgbClr val="FF0000"/>
                </a:solidFill>
                <a:latin typeface="Arial"/>
                <a:cs typeface="Arial"/>
              </a:rPr>
              <a:t>μ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 </a:t>
            </a:r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800" dirty="0" err="1">
                <a:solidFill>
                  <a:srgbClr val="FF0000"/>
                </a:solidFill>
                <a:latin typeface="Symbol" charset="2"/>
                <a:cs typeface="Symbol" charset="2"/>
              </a:rPr>
              <a:t>s</a:t>
            </a:r>
            <a:r>
              <a:rPr lang="en-US" sz="1800" baseline="-25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=~1mm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Momentum resolution:: </a:t>
            </a:r>
            <a:r>
              <a:rPr lang="en-US" sz="1800" dirty="0" err="1">
                <a:solidFill>
                  <a:srgbClr val="FF0000"/>
                </a:solidFill>
                <a:latin typeface="Symbol" charset="2"/>
                <a:cs typeface="Symbol" charset="2"/>
              </a:rPr>
              <a:t>s</a:t>
            </a:r>
            <a:r>
              <a:rPr lang="en-US" sz="1800" baseline="-25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pt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1800" baseline="-25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=~0.5% @1GeV</a:t>
            </a:r>
          </a:p>
          <a:p>
            <a:pPr>
              <a:spcBef>
                <a:spcPts val="0"/>
              </a:spcBef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Efficiency = ~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98%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Material budget </a:t>
            </a:r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≤ 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1.5%  all layers</a:t>
            </a:r>
          </a:p>
          <a:p>
            <a:pPr>
              <a:spcBef>
                <a:spcPts val="0"/>
              </a:spcBef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Coverage: 93% 4</a:t>
            </a:r>
            <a:r>
              <a:rPr lang="el-GR" sz="1800" dirty="0">
                <a:latin typeface="Arial"/>
                <a:cs typeface="Arial"/>
              </a:rPr>
              <a:t>π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Operation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duration ~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5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years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2924" y="1009594"/>
            <a:ext cx="2670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 cylindrical triple GEM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78064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CGEM expected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3631"/>
            <a:ext cx="8229600" cy="26356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CN" sz="2000" kern="0" dirty="0">
                <a:solidFill>
                  <a:schemeClr val="accent1"/>
                </a:solidFill>
                <a:ea typeface="SimSun" pitchFamily="2" charset="-122"/>
              </a:rPr>
              <a:t>CGEM inner detector  </a:t>
            </a:r>
            <a:r>
              <a:rPr lang="en-US" altLang="zh-CN" sz="2000" kern="0" dirty="0" smtClean="0">
                <a:solidFill>
                  <a:schemeClr val="accent1"/>
                </a:solidFill>
                <a:ea typeface="SimSun" pitchFamily="2" charset="-122"/>
              </a:rPr>
              <a:t>(</a:t>
            </a:r>
            <a:r>
              <a:rPr lang="en-US" altLang="zh-CN" sz="2000" b="1" kern="0" dirty="0" err="1" smtClean="0">
                <a:solidFill>
                  <a:schemeClr val="accent1"/>
                </a:solidFill>
                <a:ea typeface="SimSun" pitchFamily="2" charset="-122"/>
              </a:rPr>
              <a:t>wrt</a:t>
            </a:r>
            <a:r>
              <a:rPr lang="en-US" altLang="zh-CN" sz="2000" b="1" kern="0" dirty="0" smtClean="0">
                <a:solidFill>
                  <a:schemeClr val="accent1"/>
                </a:solidFill>
                <a:ea typeface="SimSun" pitchFamily="2" charset="-122"/>
              </a:rPr>
              <a:t> </a:t>
            </a:r>
            <a:r>
              <a:rPr lang="en-US" altLang="zh-CN" sz="2000" kern="0" dirty="0" smtClean="0">
                <a:solidFill>
                  <a:schemeClr val="accent1"/>
                </a:solidFill>
                <a:ea typeface="SimSun" pitchFamily="2" charset="-122"/>
              </a:rPr>
              <a:t>MDC </a:t>
            </a:r>
            <a:r>
              <a:rPr lang="en-US" altLang="zh-CN" sz="2000" kern="0" dirty="0">
                <a:solidFill>
                  <a:schemeClr val="accent1"/>
                </a:solidFill>
                <a:ea typeface="SimSun" pitchFamily="2" charset="-122"/>
              </a:rPr>
              <a:t>inner detector</a:t>
            </a:r>
            <a:r>
              <a:rPr lang="en-US" altLang="zh-CN" sz="2000" kern="0" dirty="0" smtClean="0">
                <a:solidFill>
                  <a:schemeClr val="accent1"/>
                </a:solidFill>
                <a:ea typeface="SimSun" pitchFamily="2" charset="-122"/>
              </a:rPr>
              <a:t>)</a:t>
            </a:r>
            <a:endParaRPr lang="en-US" altLang="zh-CN" sz="2000" kern="0" dirty="0">
              <a:solidFill>
                <a:schemeClr val="accent1"/>
              </a:solidFill>
              <a:ea typeface="SimSun" pitchFamily="2" charset="-122"/>
            </a:endParaRPr>
          </a:p>
          <a:p>
            <a:pPr>
              <a:buClr>
                <a:schemeClr val="hlink"/>
              </a:buClr>
              <a:buFont typeface="Wingdings" pitchFamily="2" charset="2"/>
              <a:buChar char="Ø"/>
            </a:pPr>
            <a:r>
              <a:rPr lang="en-US" altLang="zh-CN" sz="1800" b="1" kern="0" dirty="0">
                <a:solidFill>
                  <a:schemeClr val="accent1"/>
                </a:solidFill>
                <a:ea typeface="SimSun" pitchFamily="2" charset="-122"/>
              </a:rPr>
              <a:t>Improves </a:t>
            </a:r>
            <a:r>
              <a:rPr lang="en-US" altLang="zh-CN" sz="1800" b="1" kern="0" dirty="0" err="1">
                <a:solidFill>
                  <a:schemeClr val="accent1"/>
                </a:solidFill>
                <a:ea typeface="SimSun" pitchFamily="2" charset="-122"/>
              </a:rPr>
              <a:t>dz</a:t>
            </a:r>
            <a:r>
              <a:rPr lang="en-US" altLang="zh-CN" sz="1800" b="1" kern="0" dirty="0">
                <a:solidFill>
                  <a:schemeClr val="accent1"/>
                </a:solidFill>
                <a:ea typeface="SimSun" pitchFamily="2" charset="-122"/>
              </a:rPr>
              <a:t> resolution significantly</a:t>
            </a:r>
            <a:r>
              <a:rPr lang="en-US" altLang="zh-CN" sz="1800" kern="0" dirty="0">
                <a:solidFill>
                  <a:schemeClr val="accent1"/>
                </a:solidFill>
                <a:ea typeface="SimSun" pitchFamily="2" charset="-122"/>
              </a:rPr>
              <a:t>  </a:t>
            </a:r>
            <a:br>
              <a:rPr lang="en-US" altLang="zh-CN" sz="1800" kern="0" dirty="0">
                <a:solidFill>
                  <a:schemeClr val="accent1"/>
                </a:solidFill>
                <a:ea typeface="SimSun" pitchFamily="2" charset="-122"/>
              </a:rPr>
            </a:br>
            <a:r>
              <a:rPr lang="en-US" altLang="zh-CN" sz="1800" kern="0" dirty="0">
                <a:solidFill>
                  <a:schemeClr val="accent1"/>
                </a:solidFill>
                <a:ea typeface="SimSun" pitchFamily="2" charset="-122"/>
              </a:rPr>
              <a:t>(by a factor of 2.6~6</a:t>
            </a:r>
            <a:r>
              <a:rPr lang="en-US" altLang="zh-CN" sz="1800" kern="0" dirty="0" smtClean="0">
                <a:solidFill>
                  <a:schemeClr val="accent1"/>
                </a:solidFill>
                <a:ea typeface="SimSun" pitchFamily="2" charset="-122"/>
              </a:rPr>
              <a:t>)</a:t>
            </a:r>
            <a:endParaRPr lang="en-US" altLang="zh-CN" sz="1800" kern="0" dirty="0">
              <a:solidFill>
                <a:schemeClr val="accent1"/>
              </a:solidFill>
              <a:ea typeface="SimSun" pitchFamily="2" charset="-122"/>
            </a:endParaRPr>
          </a:p>
          <a:p>
            <a:pPr>
              <a:buClr>
                <a:schemeClr val="hlink"/>
              </a:buClr>
              <a:buFont typeface="Wingdings" pitchFamily="2" charset="2"/>
              <a:buChar char="Ø"/>
            </a:pPr>
            <a:r>
              <a:rPr lang="en-US" altLang="zh-CN" sz="1800" b="1" kern="0" dirty="0">
                <a:solidFill>
                  <a:schemeClr val="accent1"/>
                </a:solidFill>
                <a:ea typeface="SimSun" pitchFamily="2" charset="-122"/>
              </a:rPr>
              <a:t>Comparable </a:t>
            </a:r>
            <a:r>
              <a:rPr lang="en-US" altLang="zh-CN" sz="1800" b="1" kern="0" dirty="0" err="1">
                <a:solidFill>
                  <a:schemeClr val="accent1"/>
                </a:solidFill>
                <a:ea typeface="SimSun" pitchFamily="2" charset="-122"/>
              </a:rPr>
              <a:t>dr</a:t>
            </a:r>
            <a:r>
              <a:rPr lang="en-US" altLang="zh-CN" sz="1800" b="1" kern="0" dirty="0">
                <a:solidFill>
                  <a:schemeClr val="accent1"/>
                </a:solidFill>
                <a:ea typeface="SimSun" pitchFamily="2" charset="-122"/>
              </a:rPr>
              <a:t> resolution </a:t>
            </a:r>
          </a:p>
          <a:p>
            <a:pPr>
              <a:buClr>
                <a:schemeClr val="hlink"/>
              </a:buClr>
              <a:buNone/>
            </a:pPr>
            <a:r>
              <a:rPr lang="en-US" altLang="zh-CN" sz="1800" b="1" kern="0" dirty="0">
                <a:solidFill>
                  <a:schemeClr val="accent1"/>
                </a:solidFill>
                <a:ea typeface="SimSun" pitchFamily="2" charset="-122"/>
              </a:rPr>
              <a:t>     </a:t>
            </a:r>
            <a:r>
              <a:rPr lang="en-US" altLang="zh-CN" sz="1800" kern="0" dirty="0">
                <a:solidFill>
                  <a:schemeClr val="accent1"/>
                </a:solidFill>
                <a:ea typeface="SimSun" pitchFamily="2" charset="-122"/>
              </a:rPr>
              <a:t>(~5% poorer for low momentum tracks </a:t>
            </a:r>
            <a:r>
              <a:rPr lang="en-US" altLang="zh-CN" sz="1800" kern="0" dirty="0" smtClean="0">
                <a:solidFill>
                  <a:schemeClr val="accent1"/>
                </a:solidFill>
                <a:ea typeface="SimSun" pitchFamily="2" charset="-122"/>
              </a:rPr>
              <a:t>)</a:t>
            </a:r>
            <a:endParaRPr lang="en-US" altLang="zh-CN" sz="1800" kern="0" dirty="0">
              <a:solidFill>
                <a:schemeClr val="accent1"/>
              </a:solidFill>
              <a:ea typeface="SimSun" pitchFamily="2" charset="-122"/>
            </a:endParaRPr>
          </a:p>
          <a:p>
            <a:pPr>
              <a:buClr>
                <a:schemeClr val="hlink"/>
              </a:buClr>
              <a:buFont typeface="Wingdings" pitchFamily="2" charset="2"/>
              <a:buChar char="Ø"/>
            </a:pPr>
            <a:r>
              <a:rPr lang="en-US" altLang="zh-CN" sz="1800" b="1" kern="0" dirty="0">
                <a:solidFill>
                  <a:schemeClr val="accent1"/>
                </a:solidFill>
                <a:ea typeface="SimSun" pitchFamily="2" charset="-122"/>
              </a:rPr>
              <a:t>Comparable momentum resolution </a:t>
            </a:r>
          </a:p>
          <a:p>
            <a:pPr>
              <a:buClr>
                <a:schemeClr val="hlink"/>
              </a:buClr>
              <a:buNone/>
            </a:pPr>
            <a:r>
              <a:rPr lang="en-US" altLang="zh-CN" sz="1800" b="1" kern="0" dirty="0">
                <a:solidFill>
                  <a:schemeClr val="accent1"/>
                </a:solidFill>
                <a:ea typeface="SimSun" pitchFamily="2" charset="-122"/>
              </a:rPr>
              <a:t>     </a:t>
            </a:r>
            <a:r>
              <a:rPr lang="en-US" altLang="zh-CN" sz="1800" kern="0" dirty="0">
                <a:solidFill>
                  <a:schemeClr val="accent1"/>
                </a:solidFill>
                <a:ea typeface="SimSun" pitchFamily="2" charset="-122"/>
              </a:rPr>
              <a:t>(~5% better for high momentum tracks</a:t>
            </a:r>
            <a:r>
              <a:rPr lang="en-US" altLang="zh-CN" sz="1800" kern="0" dirty="0" smtClean="0">
                <a:solidFill>
                  <a:schemeClr val="accent1"/>
                </a:solidFill>
                <a:ea typeface="SimSun" pitchFamily="2" charset="-122"/>
              </a:rPr>
              <a:t>)</a:t>
            </a:r>
            <a:endParaRPr lang="en-US" altLang="zh-CN" sz="1800" kern="0" dirty="0">
              <a:solidFill>
                <a:schemeClr val="accent1"/>
              </a:solidFill>
              <a:ea typeface="SimSun" pitchFamily="2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26" y="1444255"/>
            <a:ext cx="3130550" cy="241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553957"/>
              </p:ext>
            </p:extLst>
          </p:nvPr>
        </p:nvGraphicFramePr>
        <p:xfrm>
          <a:off x="314325" y="4738688"/>
          <a:ext cx="8475663" cy="1177105"/>
        </p:xfrm>
        <a:graphic>
          <a:graphicData uri="http://schemas.openxmlformats.org/drawingml/2006/table">
            <a:tbl>
              <a:tblPr firstRow="1">
                <a:tableStyleId>{3C2FFA5D-87B4-456A-9821-1D502468CF0F}</a:tableStyleId>
              </a:tblPr>
              <a:tblGrid>
                <a:gridCol w="6155990"/>
                <a:gridCol w="1137094"/>
                <a:gridCol w="1182579"/>
              </a:tblGrid>
              <a:tr h="384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Readout 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Symbol" charset="2"/>
                          <a:cs typeface="Symbol" charset="2"/>
                        </a:rPr>
                        <a:t>s</a:t>
                      </a:r>
                      <a:r>
                        <a:rPr kumimoji="0" lang="en-US" altLang="zh-CN" sz="1800" u="none" strike="noStrike" cap="none" normalizeH="0" baseline="-25000" dirty="0" err="1" smtClean="0">
                          <a:ln>
                            <a:noFill/>
                          </a:ln>
                          <a:effectLst/>
                        </a:rPr>
                        <a:t>rf</a:t>
                      </a:r>
                      <a:r>
                        <a:rPr kumimoji="0" lang="en-US" altLang="zh-CN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(</a:t>
                      </a:r>
                      <a:r>
                        <a:rPr kumimoji="0" lang="en-US" altLang="zh-CN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mbol" charset="2"/>
                          <a:cs typeface="Symbol" charset="2"/>
                        </a:rPr>
                        <a:t>m</a:t>
                      </a:r>
                      <a:r>
                        <a:rPr kumimoji="0" lang="en-US" altLang="zh-CN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m)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Symbol" charset="2"/>
                          <a:cs typeface="Symbol" charset="2"/>
                        </a:rPr>
                        <a:t>s</a:t>
                      </a:r>
                      <a:r>
                        <a:rPr kumimoji="0" lang="en-US" altLang="zh-CN" sz="1800" u="none" strike="noStrike" cap="none" normalizeH="0" baseline="-25000" dirty="0" err="1" smtClean="0">
                          <a:ln>
                            <a:noFill/>
                          </a:ln>
                          <a:effectLst/>
                        </a:rPr>
                        <a:t>z</a:t>
                      </a:r>
                      <a:r>
                        <a:rPr kumimoji="0" lang="en-US" altLang="zh-CN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(</a:t>
                      </a:r>
                      <a:r>
                        <a:rPr kumimoji="0" lang="en-US" altLang="zh-CN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mbol" charset="2"/>
                          <a:cs typeface="Symbol" charset="2"/>
                        </a:rPr>
                        <a:t>m</a:t>
                      </a:r>
                      <a:r>
                        <a:rPr kumimoji="0" lang="en-US" altLang="zh-CN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m)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Symbol" pitchFamily="18" charset="2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horzOverflow="overflow"/>
                </a:tc>
              </a:tr>
              <a:tr h="384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Digital readout   (Beam test  @2009)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330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400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</a:tr>
              <a:tr h="384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Analog readout </a:t>
                      </a:r>
                      <a:r>
                        <a:rPr kumimoji="0" lang="en-US" altLang="zh-CN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(magnetic field effect avoided)*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80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150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  <p:sp>
        <p:nvSpPr>
          <p:cNvPr id="10" name="TextBox 19"/>
          <p:cNvSpPr txBox="1">
            <a:spLocks noChangeArrowheads="1"/>
          </p:cNvSpPr>
          <p:nvPr/>
        </p:nvSpPr>
        <p:spPr bwMode="auto">
          <a:xfrm>
            <a:off x="5183188" y="5956064"/>
            <a:ext cx="3797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zh-CN" sz="1800" dirty="0" smtClean="0">
                <a:solidFill>
                  <a:srgbClr val="800000"/>
                </a:solidFill>
                <a:latin typeface="Calibri" pitchFamily="34" charset="0"/>
                <a:ea typeface="SimSun" pitchFamily="2" charset="-122"/>
              </a:rPr>
              <a:t>* Taken as expected spatial resolution</a:t>
            </a:r>
            <a:endParaRPr lang="zh-CN" altLang="en-US" sz="1800" dirty="0" smtClean="0">
              <a:solidFill>
                <a:srgbClr val="800000"/>
              </a:solidFill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01749" y="1120103"/>
            <a:ext cx="284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800000"/>
                </a:solidFill>
              </a:rPr>
              <a:t>From GEANT4 simulation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54149" y="4243270"/>
            <a:ext cx="284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800000"/>
                </a:solidFill>
              </a:rPr>
              <a:t>From KLOE beam test</a:t>
            </a:r>
            <a:endParaRPr lang="en-US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620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119" y="2283201"/>
            <a:ext cx="4164869" cy="248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MAE project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381000" y="1222190"/>
            <a:ext cx="822960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Clr>
                <a:srgbClr val="333399"/>
              </a:buClr>
              <a:buSzPct val="85000"/>
              <a:buFont typeface="Arial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  <a:latin typeface="+mj-lt"/>
                <a:cs typeface="MS PGothic" charset="0"/>
              </a:rPr>
              <a:t>Design</a:t>
            </a:r>
            <a:r>
              <a:rPr lang="en-US" sz="2000" dirty="0" smtClean="0">
                <a:solidFill>
                  <a:schemeClr val="accent1"/>
                </a:solidFill>
                <a:latin typeface="+mj-lt"/>
                <a:cs typeface="MS PGothic" charset="0"/>
              </a:rPr>
              <a:t>, construction </a:t>
            </a:r>
            <a:r>
              <a:rPr lang="en-US" sz="2000" dirty="0">
                <a:solidFill>
                  <a:schemeClr val="accent1"/>
                </a:solidFill>
                <a:latin typeface="+mj-lt"/>
                <a:cs typeface="MS PGothic" charset="0"/>
              </a:rPr>
              <a:t>and test of a CGEM </a:t>
            </a:r>
            <a:r>
              <a:rPr lang="en-US" sz="2000" dirty="0" smtClean="0">
                <a:solidFill>
                  <a:schemeClr val="accent1"/>
                </a:solidFill>
                <a:latin typeface="+mj-lt"/>
                <a:cs typeface="MS PGothic" charset="0"/>
              </a:rPr>
              <a:t>prototype and readout electronics funded by </a:t>
            </a:r>
            <a:r>
              <a:rPr lang="en-US" sz="2000" dirty="0">
                <a:solidFill>
                  <a:schemeClr val="accent1"/>
                </a:solidFill>
                <a:latin typeface="+mj-lt"/>
                <a:cs typeface="MS PGothic" charset="0"/>
              </a:rPr>
              <a:t>the Foreign Affairs </a:t>
            </a:r>
            <a:r>
              <a:rPr lang="en-US" sz="2000" dirty="0" smtClean="0">
                <a:solidFill>
                  <a:schemeClr val="accent1"/>
                </a:solidFill>
                <a:latin typeface="+mj-lt"/>
                <a:cs typeface="MS PGothic" charset="0"/>
              </a:rPr>
              <a:t>Ministry agreement </a:t>
            </a:r>
            <a:r>
              <a:rPr lang="en-US" sz="2000" dirty="0">
                <a:solidFill>
                  <a:schemeClr val="accent1"/>
                </a:solidFill>
                <a:latin typeface="+mj-lt"/>
                <a:cs typeface="MS PGothic" charset="0"/>
              </a:rPr>
              <a:t>of scientific cooperation for a Joint laboratory </a:t>
            </a:r>
            <a:r>
              <a:rPr lang="ja-JP" altLang="en-US" sz="2000" dirty="0">
                <a:solidFill>
                  <a:srgbClr val="800000"/>
                </a:solidFill>
                <a:latin typeface="+mj-lt"/>
                <a:cs typeface="MS PGothic" charset="0"/>
              </a:rPr>
              <a:t>“</a:t>
            </a:r>
            <a:r>
              <a:rPr lang="en-US" sz="2000" dirty="0">
                <a:solidFill>
                  <a:srgbClr val="800000"/>
                </a:solidFill>
                <a:latin typeface="+mj-lt"/>
                <a:cs typeface="MS PGothic" charset="0"/>
              </a:rPr>
              <a:t>INFN-IHEP</a:t>
            </a:r>
            <a:r>
              <a:rPr lang="en-US" sz="2000" dirty="0" smtClean="0">
                <a:solidFill>
                  <a:srgbClr val="800000"/>
                </a:solidFill>
                <a:latin typeface="+mj-lt"/>
                <a:cs typeface="MS PGothic" charset="0"/>
              </a:rPr>
              <a:t>”.</a:t>
            </a:r>
            <a:endParaRPr lang="en-US" sz="2000" dirty="0" smtClean="0">
              <a:solidFill>
                <a:schemeClr val="accent1"/>
              </a:solidFill>
              <a:latin typeface="+mj-lt"/>
              <a:cs typeface="MS PGothic" charset="0"/>
            </a:endParaRPr>
          </a:p>
          <a:p>
            <a:pPr marL="342900" indent="-342900">
              <a:lnSpc>
                <a:spcPct val="80000"/>
              </a:lnSpc>
              <a:buClr>
                <a:srgbClr val="333399"/>
              </a:buClr>
              <a:buSzPct val="85000"/>
              <a:buFont typeface="Arial" pitchFamily="34" charset="0"/>
              <a:buChar char="•"/>
            </a:pPr>
            <a:endParaRPr lang="en-US" sz="2000" dirty="0">
              <a:solidFill>
                <a:schemeClr val="accent1"/>
              </a:solidFill>
              <a:latin typeface="Constantia" charset="0"/>
              <a:cs typeface="MS PGothic" charset="0"/>
            </a:endParaRPr>
          </a:p>
        </p:txBody>
      </p:sp>
      <p:pic>
        <p:nvPicPr>
          <p:cNvPr id="9" name="Picture 103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74"/>
          <a:stretch/>
        </p:blipFill>
        <p:spPr bwMode="auto">
          <a:xfrm>
            <a:off x="4896988" y="2070097"/>
            <a:ext cx="3674409" cy="271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19240" y="2117722"/>
            <a:ext cx="3107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</a:rPr>
              <a:t>360,000 euros in three years!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199" y="5102047"/>
            <a:ext cx="84486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2013 budget almost exhausted (see next slide)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February 2014: </a:t>
            </a:r>
            <a:r>
              <a:rPr lang="en-US" dirty="0"/>
              <a:t>relation to MAE concerning 1</a:t>
            </a:r>
            <a:r>
              <a:rPr lang="en-US" baseline="30000" dirty="0"/>
              <a:t>st</a:t>
            </a:r>
            <a:r>
              <a:rPr lang="en-US" dirty="0"/>
              <a:t> year activities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March-</a:t>
            </a:r>
            <a:r>
              <a:rPr lang="en-US" dirty="0" smtClean="0"/>
              <a:t>April 2014: </a:t>
            </a:r>
            <a:r>
              <a:rPr lang="en-US" dirty="0"/>
              <a:t>MAE approval of relation, and reimbursement to INFN (40 </a:t>
            </a:r>
            <a:r>
              <a:rPr lang="en-US" dirty="0" err="1" smtClean="0"/>
              <a:t>kEuros</a:t>
            </a:r>
            <a:r>
              <a:rPr lang="en-US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April-June: expect 2014 budget available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44625" y="4627387"/>
            <a:ext cx="306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Status of the project</a:t>
            </a:r>
            <a:endParaRPr lang="en-US" sz="24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391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of MAE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Two </a:t>
            </a:r>
            <a:r>
              <a:rPr lang="en-US" sz="2400" dirty="0"/>
              <a:t>budgets have been allocated in 2013 by INFN</a:t>
            </a:r>
          </a:p>
          <a:p>
            <a:pPr lvl="1"/>
            <a:r>
              <a:rPr lang="en-US" sz="2000" dirty="0"/>
              <a:t>INFN own financing (40 </a:t>
            </a:r>
            <a:r>
              <a:rPr lang="en-US" sz="2000" dirty="0" err="1"/>
              <a:t>kE</a:t>
            </a:r>
            <a:r>
              <a:rPr lang="en-US" sz="2000" dirty="0"/>
              <a:t>) in July</a:t>
            </a:r>
          </a:p>
          <a:p>
            <a:pPr lvl="1"/>
            <a:r>
              <a:rPr lang="en-US" sz="2000" dirty="0"/>
              <a:t>MAE contribution (40 </a:t>
            </a:r>
            <a:r>
              <a:rPr lang="en-US" sz="2000" dirty="0" err="1"/>
              <a:t>kE</a:t>
            </a:r>
            <a:r>
              <a:rPr lang="en-US" sz="2000" dirty="0"/>
              <a:t>) in November, advanced by INFN, to be recovered next spring from MAE and immediately re-advanced for 2014</a:t>
            </a:r>
            <a:endParaRPr lang="it-IT" sz="2000" dirty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 smtClean="0"/>
              <a:t>One </a:t>
            </a:r>
            <a:r>
              <a:rPr lang="en-US" sz="2400" dirty="0"/>
              <a:t>extra-budget (20 </a:t>
            </a:r>
            <a:r>
              <a:rPr lang="en-US" sz="2400" dirty="0" err="1"/>
              <a:t>kE</a:t>
            </a:r>
            <a:r>
              <a:rPr lang="en-US" sz="2400" dirty="0"/>
              <a:t>) procured as Ferrara “startup” extra-help</a:t>
            </a:r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762250" y="2841625"/>
            <a:ext cx="62706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almost exhausted: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	</a:t>
            </a:r>
            <a:r>
              <a:rPr lang="en-US" sz="2000" dirty="0" smtClean="0"/>
              <a:t>lab setup and R&amp;D,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	</a:t>
            </a:r>
            <a:r>
              <a:rPr lang="en-US" sz="2000" dirty="0" smtClean="0"/>
              <a:t>electrodes for construction of the first layer of CGEM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762250" y="5137150"/>
            <a:ext cx="59245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exhausted: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	</a:t>
            </a:r>
            <a:r>
              <a:rPr lang="en-US" sz="2000" dirty="0" smtClean="0"/>
              <a:t>material and tooling for test cathode construction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	molds and tooling for first layer construction</a:t>
            </a:r>
            <a:endParaRPr lang="en-US" sz="2000" dirty="0"/>
          </a:p>
        </p:txBody>
      </p:sp>
      <p:sp>
        <p:nvSpPr>
          <p:cNvPr id="9" name="Bent-Up Arrow 8"/>
          <p:cNvSpPr/>
          <p:nvPr/>
        </p:nvSpPr>
        <p:spPr>
          <a:xfrm rot="5400000">
            <a:off x="1653458" y="2788519"/>
            <a:ext cx="833435" cy="780898"/>
          </a:xfrm>
          <a:prstGeom prst="bentUpArrow">
            <a:avLst>
              <a:gd name="adj1" fmla="val 35527"/>
              <a:gd name="adj2" fmla="val 25000"/>
              <a:gd name="adj3" fmla="val 25000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ent-Up Arrow 9"/>
          <p:cNvSpPr/>
          <p:nvPr/>
        </p:nvSpPr>
        <p:spPr>
          <a:xfrm rot="5400000">
            <a:off x="1653458" y="5163419"/>
            <a:ext cx="833435" cy="780898"/>
          </a:xfrm>
          <a:prstGeom prst="bentUpArrow">
            <a:avLst>
              <a:gd name="adj1" fmla="val 35527"/>
              <a:gd name="adj2" fmla="val 25000"/>
              <a:gd name="adj3" fmla="val 25000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329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path toward a CGEM-IT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00756" y="1473021"/>
            <a:ext cx="7078133" cy="492377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R&amp;D program (Jun 2013 – Jun 2014)</a:t>
            </a:r>
            <a:endParaRPr lang="en-US" sz="2000" dirty="0"/>
          </a:p>
          <a:p>
            <a:r>
              <a:rPr lang="en-US" sz="2000" dirty="0" smtClean="0"/>
              <a:t>First layer funded under the MAE agreement </a:t>
            </a:r>
          </a:p>
          <a:p>
            <a:pPr lvl="1"/>
            <a:r>
              <a:rPr lang="en-US" sz="1800" dirty="0" smtClean="0"/>
              <a:t>design (Sep-Nov 2013)</a:t>
            </a:r>
          </a:p>
          <a:p>
            <a:pPr lvl="1"/>
            <a:r>
              <a:rPr lang="en-US" sz="1800" dirty="0" smtClean="0"/>
              <a:t>construction (May 2014 – Jul 2015)</a:t>
            </a:r>
          </a:p>
          <a:p>
            <a:r>
              <a:rPr lang="en-US" sz="2000" b="1" dirty="0" smtClean="0">
                <a:solidFill>
                  <a:srgbClr val="800000"/>
                </a:solidFill>
              </a:rPr>
              <a:t>Review of the project and CDR approval by the BESIII collaboration (June 2014)</a:t>
            </a:r>
          </a:p>
          <a:p>
            <a:r>
              <a:rPr lang="en-US" sz="2000" dirty="0" smtClean="0"/>
              <a:t>Second layer </a:t>
            </a:r>
          </a:p>
          <a:p>
            <a:pPr lvl="1"/>
            <a:r>
              <a:rPr lang="en-US" sz="1800" dirty="0" smtClean="0"/>
              <a:t>design (Dec 2013 – Mar 2014)</a:t>
            </a:r>
          </a:p>
          <a:p>
            <a:pPr lvl="1"/>
            <a:r>
              <a:rPr lang="en-US" sz="1800" dirty="0" smtClean="0"/>
              <a:t>construction (Feb-Nov 2015)</a:t>
            </a:r>
          </a:p>
          <a:p>
            <a:r>
              <a:rPr lang="en-US" sz="2000" dirty="0" smtClean="0"/>
              <a:t>Third layer </a:t>
            </a:r>
          </a:p>
          <a:p>
            <a:pPr lvl="1"/>
            <a:r>
              <a:rPr lang="en-US" sz="1800" dirty="0" smtClean="0"/>
              <a:t>design</a:t>
            </a:r>
          </a:p>
          <a:p>
            <a:pPr lvl="1"/>
            <a:r>
              <a:rPr lang="en-US" sz="1800" dirty="0" smtClean="0"/>
              <a:t>construction (Jul 2015 – Mar 2016)</a:t>
            </a:r>
          </a:p>
          <a:p>
            <a:r>
              <a:rPr lang="en-US" sz="2000" dirty="0" smtClean="0"/>
              <a:t>Test and integration (Jan-May 2016)</a:t>
            </a:r>
          </a:p>
          <a:p>
            <a:r>
              <a:rPr lang="en-US" sz="2000" dirty="0" smtClean="0"/>
              <a:t>Ready for installation (Jan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2017)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7475" t="13569" b="12040"/>
          <a:stretch/>
        </p:blipFill>
        <p:spPr>
          <a:xfrm>
            <a:off x="6553200" y="2535454"/>
            <a:ext cx="2486377" cy="133374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3779" y="1068309"/>
            <a:ext cx="7769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To go from one layer to the complete IT there’s a long way to walk</a:t>
            </a:r>
            <a:endParaRPr lang="en-US" sz="2000" dirty="0">
              <a:solidFill>
                <a:srgbClr val="8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16500" y="1520646"/>
            <a:ext cx="168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in </a:t>
            </a:r>
            <a:r>
              <a:rPr lang="en-US" dirty="0" err="1" smtClean="0">
                <a:solidFill>
                  <a:schemeClr val="accent1"/>
                </a:solidFill>
              </a:rPr>
              <a:t>progres</a:t>
            </a:r>
            <a:r>
              <a:rPr lang="en-US" dirty="0" smtClean="0">
                <a:solidFill>
                  <a:schemeClr val="accent1"/>
                </a:solidFill>
              </a:rPr>
              <a:t>…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71900" y="2208250"/>
            <a:ext cx="168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completed!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024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Activities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869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Mechanical constraints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8" name="Picture 7" descr="screenshot_17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01"/>
          <a:stretch/>
        </p:blipFill>
        <p:spPr>
          <a:xfrm>
            <a:off x="118735" y="1058333"/>
            <a:ext cx="7403610" cy="2778849"/>
          </a:xfrm>
          <a:prstGeom prst="rect">
            <a:avLst/>
          </a:prstGeom>
        </p:spPr>
      </p:pic>
      <p:pic>
        <p:nvPicPr>
          <p:cNvPr id="9" name="Picture 8" descr="screenshot_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6277" y="3969746"/>
            <a:ext cx="3487723" cy="2795012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5614412" y="1772508"/>
            <a:ext cx="483914" cy="90718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5763406" y="2679697"/>
            <a:ext cx="97685" cy="161898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861091" y="2679697"/>
            <a:ext cx="2930546" cy="129004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4111" y="3766628"/>
            <a:ext cx="5727301" cy="2526927"/>
          </a:xfrm>
        </p:spPr>
        <p:txBody>
          <a:bodyPr>
            <a:noAutofit/>
          </a:bodyPr>
          <a:lstStyle/>
          <a:p>
            <a:r>
              <a:rPr lang="en-US" sz="1800" dirty="0" smtClean="0"/>
              <a:t>We had meeting @ IHEP in September where we discussed many integration and installation details.</a:t>
            </a:r>
          </a:p>
          <a:p>
            <a:endParaRPr lang="en-US" sz="1800" dirty="0"/>
          </a:p>
          <a:p>
            <a:r>
              <a:rPr lang="en-US" sz="1800" dirty="0"/>
              <a:t>V</a:t>
            </a:r>
            <a:r>
              <a:rPr lang="en-US" sz="1800" dirty="0" smtClean="0"/>
              <a:t>ery </a:t>
            </a:r>
            <a:r>
              <a:rPr lang="en-US" sz="1800" dirty="0"/>
              <a:t>limited space to play </a:t>
            </a:r>
            <a:r>
              <a:rPr lang="en-US" sz="1800" dirty="0" smtClean="0"/>
              <a:t>with: the </a:t>
            </a:r>
            <a:r>
              <a:rPr lang="en-US" sz="1800" dirty="0"/>
              <a:t>beam pipe </a:t>
            </a:r>
            <a:r>
              <a:rPr lang="en-US" sz="1800" dirty="0" smtClean="0"/>
              <a:t>supports close </a:t>
            </a:r>
            <a:r>
              <a:rPr lang="en-US" sz="1800" dirty="0"/>
              <a:t>most of the space in z direction.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 smtClean="0"/>
              <a:t>The outcome of the discussion drove few detector design modifications.</a:t>
            </a:r>
          </a:p>
        </p:txBody>
      </p:sp>
    </p:spTree>
    <p:extLst>
      <p:ext uri="{BB962C8B-B14F-4D97-AF65-F5344CB8AC3E}">
        <p14:creationId xmlns:p14="http://schemas.microsoft.com/office/powerpoint/2010/main" val="1404572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Mechanical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6370"/>
            <a:ext cx="8229600" cy="280547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 </a:t>
            </a:r>
            <a:r>
              <a:rPr lang="en-US" sz="2400" dirty="0"/>
              <a:t>carbon fiber cylinder is needed to close the outer drift </a:t>
            </a:r>
            <a:r>
              <a:rPr lang="en-US" sz="2400" dirty="0" smtClean="0"/>
              <a:t>chamber</a:t>
            </a:r>
            <a:r>
              <a:rPr lang="en-US" sz="2400" dirty="0"/>
              <a:t>.</a:t>
            </a:r>
            <a:endParaRPr lang="en-US" sz="2400" dirty="0" smtClean="0"/>
          </a:p>
          <a:p>
            <a:r>
              <a:rPr lang="en-US" sz="2400" dirty="0" smtClean="0"/>
              <a:t>New supporting flanges to install the CGEM-IT and the carbon fiber cylinder </a:t>
            </a:r>
            <a:r>
              <a:rPr lang="en-US" sz="2400" dirty="0"/>
              <a:t>will be designed by Ferrara </a:t>
            </a:r>
            <a:r>
              <a:rPr lang="en-US" sz="2400" dirty="0" smtClean="0"/>
              <a:t>engineers.</a:t>
            </a:r>
          </a:p>
          <a:p>
            <a:r>
              <a:rPr lang="en-US" sz="2400" dirty="0" smtClean="0"/>
              <a:t>The drift chamber mockup @ IHEP will be used to test the new supporting flanges and the installation procedure.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Picture 6" descr="DSC005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6" y="3746501"/>
            <a:ext cx="3416298" cy="2562224"/>
          </a:xfrm>
          <a:prstGeom prst="rect">
            <a:avLst/>
          </a:prstGeom>
        </p:spPr>
      </p:pic>
      <p:pic>
        <p:nvPicPr>
          <p:cNvPr id="8" name="Picture 7" descr="DSC0054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412" y="3746502"/>
            <a:ext cx="3416299" cy="256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541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Rohacell</a:t>
            </a:r>
            <a:r>
              <a:rPr lang="en-US" dirty="0"/>
              <a:t> based </a:t>
            </a:r>
            <a:r>
              <a:rPr lang="en-US" dirty="0" smtClean="0"/>
              <a:t>cathode (and anode)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BESIII Winter Collaboration Meeting </a:t>
            </a:r>
            <a:r>
              <a:rPr lang="en-US" dirty="0" err="1" smtClean="0"/>
              <a:t>Huangshang</a:t>
            </a:r>
            <a:r>
              <a:rPr lang="en-US" dirty="0" smtClean="0"/>
              <a:t>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0134075"/>
              </p:ext>
            </p:extLst>
          </p:nvPr>
        </p:nvGraphicFramePr>
        <p:xfrm>
          <a:off x="4514850" y="3172955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Equation" r:id="rId3" imgW="114300" imgH="165100" progId="Equation.3">
                  <p:embed/>
                </p:oleObj>
              </mc:Choice>
              <mc:Fallback>
                <p:oleObj name="Equation" r:id="rId3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4850" y="3172955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437923" y="908912"/>
            <a:ext cx="4220123" cy="2278910"/>
            <a:chOff x="2544" y="2543"/>
            <a:chExt cx="3168" cy="1825"/>
          </a:xfrm>
        </p:grpSpPr>
        <p:grpSp>
          <p:nvGrpSpPr>
            <p:cNvPr id="12" name="Group 5"/>
            <p:cNvGrpSpPr>
              <a:grpSpLocks/>
            </p:cNvGrpSpPr>
            <p:nvPr/>
          </p:nvGrpSpPr>
          <p:grpSpPr bwMode="auto">
            <a:xfrm>
              <a:off x="2544" y="2543"/>
              <a:ext cx="3168" cy="1825"/>
              <a:chOff x="2496" y="529"/>
              <a:chExt cx="2832" cy="1529"/>
            </a:xfrm>
          </p:grpSpPr>
          <p:sp>
            <p:nvSpPr>
              <p:cNvPr id="17" name="Rectangle 6"/>
              <p:cNvSpPr>
                <a:spLocks noChangeArrowheads="1"/>
              </p:cNvSpPr>
              <p:nvPr/>
            </p:nvSpPr>
            <p:spPr bwMode="auto">
              <a:xfrm>
                <a:off x="2592" y="624"/>
                <a:ext cx="2592" cy="12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/>
                <a:endParaRPr lang="it-IT">
                  <a:latin typeface="Comic Sans MS" charset="0"/>
                </a:endParaRPr>
              </a:p>
            </p:txBody>
          </p:sp>
          <p:grpSp>
            <p:nvGrpSpPr>
              <p:cNvPr id="18" name="Group 7"/>
              <p:cNvGrpSpPr>
                <a:grpSpLocks/>
              </p:cNvGrpSpPr>
              <p:nvPr/>
            </p:nvGrpSpPr>
            <p:grpSpPr bwMode="auto">
              <a:xfrm>
                <a:off x="2496" y="529"/>
                <a:ext cx="2832" cy="1529"/>
                <a:chOff x="2496" y="529"/>
                <a:chExt cx="2832" cy="1529"/>
              </a:xfrm>
            </p:grpSpPr>
            <p:sp>
              <p:nvSpPr>
                <p:cNvPr id="19" name="Arc 8"/>
                <p:cNvSpPr>
                  <a:spLocks/>
                </p:cNvSpPr>
                <p:nvPr/>
              </p:nvSpPr>
              <p:spPr bwMode="auto">
                <a:xfrm rot="-2684492">
                  <a:off x="3599" y="1567"/>
                  <a:ext cx="480" cy="48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" name="Arc 9"/>
                <p:cNvSpPr>
                  <a:spLocks/>
                </p:cNvSpPr>
                <p:nvPr/>
              </p:nvSpPr>
              <p:spPr bwMode="auto">
                <a:xfrm rot="-2684492">
                  <a:off x="3362" y="978"/>
                  <a:ext cx="972" cy="97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27000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" name="Arc 10"/>
                <p:cNvSpPr>
                  <a:spLocks/>
                </p:cNvSpPr>
                <p:nvPr/>
              </p:nvSpPr>
              <p:spPr bwMode="auto">
                <a:xfrm rot="-2684492">
                  <a:off x="3362" y="978"/>
                  <a:ext cx="972" cy="97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57150">
                  <a:solidFill>
                    <a:srgbClr val="CC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" name="Arc 11"/>
                <p:cNvSpPr>
                  <a:spLocks/>
                </p:cNvSpPr>
                <p:nvPr/>
              </p:nvSpPr>
              <p:spPr bwMode="auto">
                <a:xfrm rot="-2684492">
                  <a:off x="3432" y="1172"/>
                  <a:ext cx="816" cy="81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27000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Arc 12"/>
                <p:cNvSpPr>
                  <a:spLocks/>
                </p:cNvSpPr>
                <p:nvPr/>
              </p:nvSpPr>
              <p:spPr bwMode="auto">
                <a:xfrm rot="-2684492">
                  <a:off x="3432" y="1172"/>
                  <a:ext cx="816" cy="81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57150">
                  <a:solidFill>
                    <a:srgbClr val="CC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" name="Line 13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3225" y="1228"/>
                  <a:ext cx="31" cy="231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" name="Line 14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3367" y="1120"/>
                  <a:ext cx="69" cy="215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" name="Line 15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3538" y="1071"/>
                  <a:ext cx="123" cy="200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" name="Line 16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3714" y="1090"/>
                  <a:ext cx="145" cy="138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" name="Line 17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3906" y="1129"/>
                  <a:ext cx="146" cy="100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Line 18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4067" y="1187"/>
                  <a:ext cx="161" cy="66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" name="Line 19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4233" y="1291"/>
                  <a:ext cx="155" cy="42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" name="Line 20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4374" y="1384"/>
                  <a:ext cx="169" cy="22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" name="Line 21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3391" y="1391"/>
                  <a:ext cx="39" cy="216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" name="Line 22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3512" y="1334"/>
                  <a:ext cx="85" cy="207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" name="Line 23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3647" y="1315"/>
                  <a:ext cx="115" cy="154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" name="Line 24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3780" y="1310"/>
                  <a:ext cx="131" cy="123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" name="Line 25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3915" y="1348"/>
                  <a:ext cx="170" cy="108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" name="Line 26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4049" y="1402"/>
                  <a:ext cx="169" cy="70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Line 27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4175" y="1493"/>
                  <a:ext cx="177" cy="31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9" name="Group 28"/>
                <p:cNvGrpSpPr>
                  <a:grpSpLocks/>
                </p:cNvGrpSpPr>
                <p:nvPr/>
              </p:nvGrpSpPr>
              <p:grpSpPr bwMode="auto">
                <a:xfrm rot="-2684492">
                  <a:off x="3266" y="767"/>
                  <a:ext cx="1152" cy="1152"/>
                  <a:chOff x="2256" y="1045"/>
                  <a:chExt cx="972" cy="971"/>
                </a:xfrm>
              </p:grpSpPr>
              <p:sp>
                <p:nvSpPr>
                  <p:cNvPr id="68" name="Arc 29"/>
                  <p:cNvSpPr>
                    <a:spLocks/>
                  </p:cNvSpPr>
                  <p:nvPr/>
                </p:nvSpPr>
                <p:spPr bwMode="auto">
                  <a:xfrm>
                    <a:off x="2256" y="1045"/>
                    <a:ext cx="972" cy="971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127000">
                    <a:solidFill>
                      <a:srgbClr val="FFCC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9" name="Arc 30"/>
                  <p:cNvSpPr>
                    <a:spLocks/>
                  </p:cNvSpPr>
                  <p:nvPr/>
                </p:nvSpPr>
                <p:spPr bwMode="auto">
                  <a:xfrm>
                    <a:off x="2256" y="1045"/>
                    <a:ext cx="972" cy="971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57150">
                    <a:solidFill>
                      <a:srgbClr val="CC33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0" name="Line 31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3243" y="994"/>
                  <a:ext cx="77" cy="238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Line 32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3076" y="1136"/>
                  <a:ext cx="31" cy="223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Line 33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3444" y="940"/>
                  <a:ext cx="116" cy="192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Line 34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3644" y="895"/>
                  <a:ext cx="146" cy="169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Line 35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3860" y="943"/>
                  <a:ext cx="170" cy="130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Line 36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4055" y="982"/>
                  <a:ext cx="192" cy="108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Line 37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4243" y="1084"/>
                  <a:ext cx="185" cy="69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Line 38"/>
                <p:cNvSpPr>
                  <a:spLocks noChangeShapeType="1"/>
                </p:cNvSpPr>
                <p:nvPr/>
              </p:nvSpPr>
              <p:spPr bwMode="auto">
                <a:xfrm rot="18915508" flipV="1">
                  <a:off x="4414" y="1201"/>
                  <a:ext cx="222" cy="31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Arc 39"/>
                <p:cNvSpPr>
                  <a:spLocks/>
                </p:cNvSpPr>
                <p:nvPr/>
              </p:nvSpPr>
              <p:spPr bwMode="auto">
                <a:xfrm rot="-2684492">
                  <a:off x="3176" y="553"/>
                  <a:ext cx="1343" cy="1343"/>
                </a:xfrm>
                <a:custGeom>
                  <a:avLst/>
                  <a:gdLst>
                    <a:gd name="T0" fmla="*/ 0 w 21591"/>
                    <a:gd name="T1" fmla="*/ 0 h 21597"/>
                    <a:gd name="T2" fmla="*/ 0 w 21591"/>
                    <a:gd name="T3" fmla="*/ 0 h 21597"/>
                    <a:gd name="T4" fmla="*/ 0 w 21591"/>
                    <a:gd name="T5" fmla="*/ 0 h 21597"/>
                    <a:gd name="T6" fmla="*/ 0 60000 65536"/>
                    <a:gd name="T7" fmla="*/ 0 60000 65536"/>
                    <a:gd name="T8" fmla="*/ 0 60000 65536"/>
                    <a:gd name="T9" fmla="*/ 0 w 21591"/>
                    <a:gd name="T10" fmla="*/ 0 h 21597"/>
                    <a:gd name="T11" fmla="*/ 21591 w 21591"/>
                    <a:gd name="T12" fmla="*/ 21597 h 2159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591" h="21597" fill="none" extrusionOk="0">
                      <a:moveTo>
                        <a:pt x="386" y="0"/>
                      </a:moveTo>
                      <a:cubicBezTo>
                        <a:pt x="11919" y="207"/>
                        <a:pt x="21255" y="9439"/>
                        <a:pt x="21590" y="20969"/>
                      </a:cubicBezTo>
                    </a:path>
                    <a:path w="21591" h="21597" stroke="0" extrusionOk="0">
                      <a:moveTo>
                        <a:pt x="386" y="0"/>
                      </a:moveTo>
                      <a:cubicBezTo>
                        <a:pt x="11919" y="207"/>
                        <a:pt x="21255" y="9439"/>
                        <a:pt x="21590" y="20969"/>
                      </a:cubicBezTo>
                      <a:lnTo>
                        <a:pt x="0" y="21597"/>
                      </a:lnTo>
                      <a:lnTo>
                        <a:pt x="386" y="0"/>
                      </a:lnTo>
                      <a:close/>
                    </a:path>
                  </a:pathLst>
                </a:custGeom>
                <a:noFill/>
                <a:ln w="57150">
                  <a:solidFill>
                    <a:srgbClr val="FFCC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9" name="Arc 40"/>
                <p:cNvSpPr>
                  <a:spLocks/>
                </p:cNvSpPr>
                <p:nvPr/>
              </p:nvSpPr>
              <p:spPr bwMode="auto">
                <a:xfrm rot="-2684492">
                  <a:off x="3176" y="529"/>
                  <a:ext cx="1344" cy="13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57150">
                  <a:solidFill>
                    <a:srgbClr val="CC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0" name="Arc 41"/>
                <p:cNvSpPr>
                  <a:spLocks/>
                </p:cNvSpPr>
                <p:nvPr/>
              </p:nvSpPr>
              <p:spPr bwMode="auto">
                <a:xfrm rot="-2684492">
                  <a:off x="3599" y="1578"/>
                  <a:ext cx="480" cy="48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57150">
                  <a:solidFill>
                    <a:srgbClr val="CC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" name="Line 42"/>
                <p:cNvSpPr>
                  <a:spLocks noChangeShapeType="1"/>
                </p:cNvSpPr>
                <p:nvPr/>
              </p:nvSpPr>
              <p:spPr bwMode="auto">
                <a:xfrm rot="-2684492">
                  <a:off x="3365" y="1604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sm" len="med"/>
                  <a:tailEnd type="triangle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Line 43"/>
                <p:cNvSpPr>
                  <a:spLocks noChangeShapeType="1"/>
                </p:cNvSpPr>
                <p:nvPr/>
              </p:nvSpPr>
              <p:spPr bwMode="auto">
                <a:xfrm rot="-2684492">
                  <a:off x="2914" y="1221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sm" len="med"/>
                  <a:tailEnd type="triangle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Line 44"/>
                <p:cNvSpPr>
                  <a:spLocks noChangeShapeType="1"/>
                </p:cNvSpPr>
                <p:nvPr/>
              </p:nvSpPr>
              <p:spPr bwMode="auto">
                <a:xfrm rot="-2684492">
                  <a:off x="3055" y="1363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sm" len="med"/>
                  <a:tailEnd type="triangle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Line 45"/>
                <p:cNvSpPr>
                  <a:spLocks noChangeShapeType="1"/>
                </p:cNvSpPr>
                <p:nvPr/>
              </p:nvSpPr>
              <p:spPr bwMode="auto">
                <a:xfrm rot="-2684492">
                  <a:off x="3179" y="1488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sm" len="med"/>
                  <a:tailEnd type="triangle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2928" y="1680"/>
                  <a:ext cx="432" cy="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9pPr>
                </a:lstStyle>
                <a:p>
                  <a:pPr algn="r" defTabSz="914400" eaLnBrk="1" hangingPunct="1">
                    <a:spcBef>
                      <a:spcPct val="5000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alibri" charset="0"/>
                    </a:rPr>
                    <a:t>3 mm</a:t>
                  </a:r>
                </a:p>
              </p:txBody>
            </p:sp>
            <p:sp>
              <p:nvSpPr>
                <p:cNvPr id="56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2496" y="1247"/>
                  <a:ext cx="432" cy="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9pPr>
                </a:lstStyle>
                <a:p>
                  <a:pPr algn="r" defTabSz="914400" eaLnBrk="1" hangingPunct="1">
                    <a:spcBef>
                      <a:spcPct val="5000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alibri" charset="0"/>
                    </a:rPr>
                    <a:t>2 mm</a:t>
                  </a:r>
                </a:p>
              </p:txBody>
            </p:sp>
            <p:sp>
              <p:nvSpPr>
                <p:cNvPr id="57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2640" y="1384"/>
                  <a:ext cx="432" cy="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9pPr>
                </a:lstStyle>
                <a:p>
                  <a:pPr algn="r" defTabSz="914400" eaLnBrk="1" hangingPunct="1">
                    <a:spcBef>
                      <a:spcPct val="5000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alibri" charset="0"/>
                    </a:rPr>
                    <a:t>2 mm</a:t>
                  </a:r>
                </a:p>
              </p:txBody>
            </p:sp>
            <p:sp>
              <p:nvSpPr>
                <p:cNvPr id="58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2776" y="1523"/>
                  <a:ext cx="432" cy="1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9pPr>
                </a:lstStyle>
                <a:p>
                  <a:pPr algn="r" defTabSz="914400" eaLnBrk="1" hangingPunct="1">
                    <a:spcBef>
                      <a:spcPct val="5000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alibri" charset="0"/>
                    </a:rPr>
                    <a:t>2 mm</a:t>
                  </a:r>
                </a:p>
              </p:txBody>
            </p:sp>
            <p:sp>
              <p:nvSpPr>
                <p:cNvPr id="59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4176" y="1747"/>
                  <a:ext cx="528" cy="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9pPr>
                </a:lstStyle>
                <a:p>
                  <a:pPr defTabSz="914400" eaLnBrk="1" hangingPunct="1">
                    <a:spcBef>
                      <a:spcPct val="5000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alibri" charset="0"/>
                    </a:rPr>
                    <a:t>Cathode</a:t>
                  </a:r>
                </a:p>
              </p:txBody>
            </p:sp>
            <p:sp>
              <p:nvSpPr>
                <p:cNvPr id="60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4392" y="1560"/>
                  <a:ext cx="527" cy="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9pPr>
                </a:lstStyle>
                <a:p>
                  <a:pPr defTabSz="914400" eaLnBrk="1" hangingPunct="1">
                    <a:spcBef>
                      <a:spcPct val="5000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alibri" charset="0"/>
                    </a:rPr>
                    <a:t>GEM 1</a:t>
                  </a:r>
                </a:p>
              </p:txBody>
            </p:sp>
            <p:sp>
              <p:nvSpPr>
                <p:cNvPr id="61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4521" y="1432"/>
                  <a:ext cx="527" cy="1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9pPr>
                </a:lstStyle>
                <a:p>
                  <a:pPr defTabSz="914400" eaLnBrk="1" hangingPunct="1">
                    <a:spcBef>
                      <a:spcPct val="5000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alibri" charset="0"/>
                    </a:rPr>
                    <a:t>GEM 2</a:t>
                  </a:r>
                </a:p>
              </p:txBody>
            </p:sp>
            <p:sp>
              <p:nvSpPr>
                <p:cNvPr id="62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4656" y="1296"/>
                  <a:ext cx="528" cy="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9pPr>
                </a:lstStyle>
                <a:p>
                  <a:pPr defTabSz="914400" eaLnBrk="1" hangingPunct="1">
                    <a:spcBef>
                      <a:spcPct val="5000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alibri" charset="0"/>
                    </a:rPr>
                    <a:t>GEM 3</a:t>
                  </a:r>
                </a:p>
              </p:txBody>
            </p:sp>
            <p:sp>
              <p:nvSpPr>
                <p:cNvPr id="63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4800" y="1123"/>
                  <a:ext cx="528" cy="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9pPr>
                </a:lstStyle>
                <a:p>
                  <a:pPr defTabSz="914400" eaLnBrk="1" hangingPunct="1">
                    <a:spcBef>
                      <a:spcPct val="5000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alibri" charset="0"/>
                    </a:rPr>
                    <a:t>Anode</a:t>
                  </a:r>
                </a:p>
              </p:txBody>
            </p:sp>
            <p:grpSp>
              <p:nvGrpSpPr>
                <p:cNvPr id="64" name="Group 55"/>
                <p:cNvGrpSpPr>
                  <a:grpSpLocks/>
                </p:cNvGrpSpPr>
                <p:nvPr/>
              </p:nvGrpSpPr>
              <p:grpSpPr bwMode="auto">
                <a:xfrm rot="-2298767">
                  <a:off x="3545" y="695"/>
                  <a:ext cx="240" cy="141"/>
                  <a:chOff x="4294" y="444"/>
                  <a:chExt cx="240" cy="141"/>
                </a:xfrm>
              </p:grpSpPr>
              <p:sp>
                <p:nvSpPr>
                  <p:cNvPr id="66" name="Freeform 56"/>
                  <p:cNvSpPr>
                    <a:spLocks/>
                  </p:cNvSpPr>
                  <p:nvPr/>
                </p:nvSpPr>
                <p:spPr bwMode="auto">
                  <a:xfrm rot="12607043" flipH="1">
                    <a:off x="4294" y="485"/>
                    <a:ext cx="240" cy="100"/>
                  </a:xfrm>
                  <a:custGeom>
                    <a:avLst/>
                    <a:gdLst>
                      <a:gd name="T0" fmla="*/ 0 w 48"/>
                      <a:gd name="T1" fmla="*/ 0 h 240"/>
                      <a:gd name="T2" fmla="*/ 0 w 48"/>
                      <a:gd name="T3" fmla="*/ 0 h 240"/>
                      <a:gd name="T4" fmla="*/ 2147483647 w 48"/>
                      <a:gd name="T5" fmla="*/ 0 h 240"/>
                      <a:gd name="T6" fmla="*/ 0 60000 65536"/>
                      <a:gd name="T7" fmla="*/ 0 60000 65536"/>
                      <a:gd name="T8" fmla="*/ 0 60000 65536"/>
                      <a:gd name="T9" fmla="*/ 0 w 48"/>
                      <a:gd name="T10" fmla="*/ 0 h 240"/>
                      <a:gd name="T11" fmla="*/ 48 w 48"/>
                      <a:gd name="T12" fmla="*/ 240 h 24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8" h="240">
                        <a:moveTo>
                          <a:pt x="0" y="0"/>
                        </a:moveTo>
                        <a:lnTo>
                          <a:pt x="0" y="240"/>
                        </a:lnTo>
                        <a:lnTo>
                          <a:pt x="48" y="240"/>
                        </a:ln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rot="10800000"/>
                  <a:lstStyle/>
                  <a:p>
                    <a:endParaRPr lang="en-US"/>
                  </a:p>
                </p:txBody>
              </p:sp>
              <p:sp>
                <p:nvSpPr>
                  <p:cNvPr id="67" name="AutoShape 57"/>
                  <p:cNvSpPr>
                    <a:spLocks noChangeArrowheads="1"/>
                  </p:cNvSpPr>
                  <p:nvPr/>
                </p:nvSpPr>
                <p:spPr bwMode="auto">
                  <a:xfrm rot="7207043" flipH="1">
                    <a:off x="4392" y="420"/>
                    <a:ext cx="96" cy="14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defTabSz="914400"/>
                    <a:endParaRPr lang="it-IT">
                      <a:latin typeface="Comic Sans MS" charset="0"/>
                    </a:endParaRPr>
                  </a:p>
                </p:txBody>
              </p:sp>
            </p:grpSp>
            <p:sp>
              <p:nvSpPr>
                <p:cNvPr id="65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3744" y="627"/>
                  <a:ext cx="528" cy="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charset="0"/>
                      <a:ea typeface="MS PGothic" charset="0"/>
                      <a:cs typeface="MS PGothic" charset="0"/>
                    </a:defRPr>
                  </a:lvl9pPr>
                </a:lstStyle>
                <a:p>
                  <a:pPr algn="r" defTabSz="914400" eaLnBrk="1" hangingPunct="1">
                    <a:spcBef>
                      <a:spcPct val="5000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alibri" charset="0"/>
                    </a:rPr>
                    <a:t>Read-out</a:t>
                  </a:r>
                </a:p>
              </p:txBody>
            </p:sp>
          </p:grpSp>
        </p:grpSp>
        <p:sp>
          <p:nvSpPr>
            <p:cNvPr id="13" name="WordArt 59"/>
            <p:cNvSpPr>
              <a:spLocks noChangeArrowheads="1" noChangeShapeType="1" noTextEdit="1"/>
            </p:cNvSpPr>
            <p:nvPr/>
          </p:nvSpPr>
          <p:spPr bwMode="auto">
            <a:xfrm>
              <a:off x="3696" y="3744"/>
              <a:ext cx="692" cy="240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1156580"/>
                </a:avLst>
              </a:prstTxWarp>
            </a:bodyPr>
            <a:lstStyle/>
            <a:p>
              <a:pPr algn="ctr"/>
              <a:r>
                <a:rPr lang="en-US" sz="10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DejaVu LGC Sans Condensed"/>
                  <a:ea typeface="DejaVu LGC Sans Condensed"/>
                  <a:cs typeface="DejaVu LGC Sans Condensed"/>
                </a:rPr>
                <a:t>Conversion &amp; Drift</a:t>
              </a:r>
            </a:p>
          </p:txBody>
        </p:sp>
        <p:sp>
          <p:nvSpPr>
            <p:cNvPr id="14" name="WordArt 60"/>
            <p:cNvSpPr>
              <a:spLocks noChangeArrowheads="1" noChangeShapeType="1" noTextEdit="1"/>
            </p:cNvSpPr>
            <p:nvPr/>
          </p:nvSpPr>
          <p:spPr bwMode="auto">
            <a:xfrm>
              <a:off x="3840" y="3429"/>
              <a:ext cx="432" cy="82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1262828"/>
                </a:avLst>
              </a:prstTxWarp>
            </a:bodyPr>
            <a:lstStyle/>
            <a:p>
              <a:pPr algn="ctr"/>
              <a:r>
                <a:rPr lang="en-US" sz="10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DejaVu LGC Sans Condensed"/>
                  <a:ea typeface="DejaVu LGC Sans Condensed"/>
                  <a:cs typeface="DejaVu LGC Sans Condensed"/>
                </a:rPr>
                <a:t>Transfer 1</a:t>
              </a:r>
            </a:p>
          </p:txBody>
        </p:sp>
        <p:sp>
          <p:nvSpPr>
            <p:cNvPr id="15" name="WordArt 61"/>
            <p:cNvSpPr>
              <a:spLocks noChangeArrowheads="1" noChangeShapeType="1" noTextEdit="1"/>
            </p:cNvSpPr>
            <p:nvPr/>
          </p:nvSpPr>
          <p:spPr bwMode="auto">
            <a:xfrm>
              <a:off x="3778" y="3223"/>
              <a:ext cx="528" cy="144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1778828"/>
                </a:avLst>
              </a:prstTxWarp>
            </a:bodyPr>
            <a:lstStyle/>
            <a:p>
              <a:pPr algn="ctr"/>
              <a:r>
                <a:rPr lang="en-US" sz="12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ea typeface="Arial"/>
                  <a:cs typeface="Arial"/>
                </a:rPr>
                <a:t>Transfer 2</a:t>
              </a:r>
            </a:p>
          </p:txBody>
        </p:sp>
        <p:sp>
          <p:nvSpPr>
            <p:cNvPr id="16" name="WordArt 62"/>
            <p:cNvSpPr>
              <a:spLocks noChangeArrowheads="1" noChangeShapeType="1" noTextEdit="1"/>
            </p:cNvSpPr>
            <p:nvPr/>
          </p:nvSpPr>
          <p:spPr bwMode="auto">
            <a:xfrm>
              <a:off x="3744" y="3020"/>
              <a:ext cx="576" cy="144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1955068"/>
                </a:avLst>
              </a:prstTxWarp>
            </a:bodyPr>
            <a:lstStyle/>
            <a:p>
              <a:pPr algn="ctr"/>
              <a:r>
                <a:rPr lang="en-US" sz="12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ea typeface="Arial"/>
                  <a:cs typeface="Arial"/>
                </a:rPr>
                <a:t>Induction</a:t>
              </a:r>
            </a:p>
          </p:txBody>
        </p:sp>
      </p:grpSp>
      <p:cxnSp>
        <p:nvCxnSpPr>
          <p:cNvPr id="70" name="Straight Connector 69"/>
          <p:cNvCxnSpPr>
            <a:endCxn id="72" idx="1"/>
          </p:cNvCxnSpPr>
          <p:nvPr/>
        </p:nvCxnSpPr>
        <p:spPr>
          <a:xfrm flipV="1">
            <a:off x="2582740" y="1699464"/>
            <a:ext cx="3027800" cy="9249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endCxn id="72" idx="3"/>
          </p:cNvCxnSpPr>
          <p:nvPr/>
        </p:nvCxnSpPr>
        <p:spPr>
          <a:xfrm flipV="1">
            <a:off x="2532496" y="2430428"/>
            <a:ext cx="3078044" cy="2282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5137212" y="1548076"/>
            <a:ext cx="3232088" cy="1033740"/>
          </a:xfrm>
          <a:prstGeom prst="ellipse">
            <a:avLst/>
          </a:prstGeom>
          <a:noFill/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/>
          <p:cNvCxnSpPr/>
          <p:nvPr/>
        </p:nvCxnSpPr>
        <p:spPr>
          <a:xfrm>
            <a:off x="5740400" y="1727532"/>
            <a:ext cx="1905000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5740400" y="1778332"/>
            <a:ext cx="1905000" cy="0"/>
          </a:xfrm>
          <a:prstGeom prst="line">
            <a:avLst/>
          </a:prstGeom>
          <a:ln w="76200" cmpd="sng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5756051" y="2393568"/>
            <a:ext cx="1905000" cy="0"/>
          </a:xfrm>
          <a:prstGeom prst="line">
            <a:avLst/>
          </a:prstGeom>
          <a:ln>
            <a:solidFill>
              <a:srgbClr val="FF66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5740400" y="1817293"/>
            <a:ext cx="1901825" cy="230541"/>
          </a:xfrm>
          <a:prstGeom prst="rect">
            <a:avLst/>
          </a:prstGeom>
          <a:blipFill rotWithShape="1">
            <a:blip r:embed="rId5"/>
            <a:tile tx="0" ty="0" sx="100000" sy="100000" flip="none" algn="tl"/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/>
          <p:nvPr/>
        </p:nvCxnSpPr>
        <p:spPr>
          <a:xfrm>
            <a:off x="5740400" y="2060386"/>
            <a:ext cx="19050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5740176" y="2078064"/>
            <a:ext cx="1901825" cy="230541"/>
          </a:xfrm>
          <a:prstGeom prst="rect">
            <a:avLst/>
          </a:prstGeom>
          <a:blipFill rotWithShape="1">
            <a:blip r:embed="rId5"/>
            <a:tile tx="0" ty="0" sx="100000" sy="100000" flip="none" algn="tl"/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5740400" y="2345778"/>
            <a:ext cx="1905000" cy="0"/>
          </a:xfrm>
          <a:prstGeom prst="line">
            <a:avLst/>
          </a:prstGeom>
          <a:ln w="76200" cmpd="sng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H="1">
            <a:off x="5102225" y="1778332"/>
            <a:ext cx="638175" cy="1016491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V="1">
            <a:off x="5102225" y="2345778"/>
            <a:ext cx="637951" cy="45649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3838092" y="2801620"/>
            <a:ext cx="3423133" cy="338554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Copper cladded 50 (or 25) </a:t>
            </a:r>
            <a:r>
              <a:rPr lang="en-US" sz="1600" dirty="0" smtClean="0">
                <a:latin typeface="Symbol"/>
              </a:rPr>
              <a:t>m</a:t>
            </a:r>
            <a:r>
              <a:rPr lang="en-US" sz="1600" dirty="0" smtClean="0"/>
              <a:t>m </a:t>
            </a:r>
            <a:r>
              <a:rPr lang="en-US" sz="1600" dirty="0" err="1" smtClean="0"/>
              <a:t>Kapton</a:t>
            </a:r>
            <a:endParaRPr lang="en-US" sz="1600" dirty="0">
              <a:latin typeface="Symbol"/>
            </a:endParaRPr>
          </a:p>
        </p:txBody>
      </p:sp>
      <p:cxnSp>
        <p:nvCxnSpPr>
          <p:cNvPr id="83" name="Straight Arrow Connector 82"/>
          <p:cNvCxnSpPr>
            <a:stCxn id="85" idx="0"/>
          </p:cNvCxnSpPr>
          <p:nvPr/>
        </p:nvCxnSpPr>
        <p:spPr>
          <a:xfrm flipH="1" flipV="1">
            <a:off x="7248526" y="2194757"/>
            <a:ext cx="785488" cy="11660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85" idx="0"/>
          </p:cNvCxnSpPr>
          <p:nvPr/>
        </p:nvCxnSpPr>
        <p:spPr>
          <a:xfrm flipH="1" flipV="1">
            <a:off x="7404100" y="1926033"/>
            <a:ext cx="629914" cy="14347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7191375" y="3360774"/>
            <a:ext cx="1685277" cy="338554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1 mm </a:t>
            </a:r>
            <a:r>
              <a:rPr lang="en-US" sz="1600" dirty="0" err="1" smtClean="0"/>
              <a:t>Rohacell</a:t>
            </a:r>
            <a:r>
              <a:rPr lang="en-US" sz="1600" dirty="0" smtClean="0"/>
              <a:t> 31</a:t>
            </a:r>
            <a:endParaRPr lang="en-US" sz="1600" dirty="0">
              <a:latin typeface="Symbol"/>
            </a:endParaRPr>
          </a:p>
        </p:txBody>
      </p:sp>
      <p:cxnSp>
        <p:nvCxnSpPr>
          <p:cNvPr id="86" name="Elbow Connector 85"/>
          <p:cNvCxnSpPr>
            <a:stCxn id="87" idx="0"/>
          </p:cNvCxnSpPr>
          <p:nvPr/>
        </p:nvCxnSpPr>
        <p:spPr>
          <a:xfrm rot="16200000" flipV="1">
            <a:off x="7793980" y="1908409"/>
            <a:ext cx="479114" cy="783070"/>
          </a:xfrm>
          <a:prstGeom prst="bentConnector2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7731512" y="2539501"/>
            <a:ext cx="1387119" cy="338554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25 </a:t>
            </a:r>
            <a:r>
              <a:rPr lang="en-US" sz="1600" dirty="0" smtClean="0">
                <a:latin typeface="Symbol"/>
              </a:rPr>
              <a:t>m</a:t>
            </a:r>
            <a:r>
              <a:rPr lang="en-US" sz="1600" dirty="0" smtClean="0"/>
              <a:t>m </a:t>
            </a:r>
            <a:r>
              <a:rPr lang="en-US" sz="1600" dirty="0" err="1" smtClean="0"/>
              <a:t>Kapton</a:t>
            </a:r>
            <a:endParaRPr lang="en-US" sz="1600" dirty="0">
              <a:latin typeface="Symbol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910667" y="1235227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cathode layout</a:t>
            </a:r>
            <a:endParaRPr lang="en-US" sz="1400" b="1" dirty="0"/>
          </a:p>
        </p:txBody>
      </p:sp>
      <p:pic>
        <p:nvPicPr>
          <p:cNvPr id="8" name="Picture 7" descr="IMG_156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69" y="3085450"/>
            <a:ext cx="2221284" cy="3330300"/>
          </a:xfrm>
          <a:prstGeom prst="rect">
            <a:avLst/>
          </a:prstGeom>
        </p:spPr>
      </p:pic>
      <p:sp>
        <p:nvSpPr>
          <p:cNvPr id="101" name="TextBox 100"/>
          <p:cNvSpPr txBox="1"/>
          <p:nvPr/>
        </p:nvSpPr>
        <p:spPr>
          <a:xfrm>
            <a:off x="3341200" y="3889375"/>
            <a:ext cx="553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Rohacell</a:t>
            </a:r>
            <a:r>
              <a:rPr lang="en-US" dirty="0" smtClean="0"/>
              <a:t> is a very light material that will be replace the honeycomb in the cathode and anode construction with substantial reduction of the thickness of the detector</a:t>
            </a:r>
            <a:endParaRPr lang="en-US" dirty="0"/>
          </a:p>
        </p:txBody>
      </p:sp>
      <p:graphicFrame>
        <p:nvGraphicFramePr>
          <p:cNvPr id="103" name="Table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890107"/>
              </p:ext>
            </p:extLst>
          </p:nvPr>
        </p:nvGraphicFramePr>
        <p:xfrm>
          <a:off x="3474550" y="4890036"/>
          <a:ext cx="4914988" cy="100584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090376"/>
                <a:gridCol w="1380017"/>
                <a:gridCol w="1444595"/>
              </a:tblGrid>
              <a:tr h="19409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Rohacell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Honeycomb</a:t>
                      </a:r>
                      <a:endParaRPr lang="en-US" sz="1600" dirty="0"/>
                    </a:p>
                  </a:txBody>
                  <a:tcPr/>
                </a:tc>
              </a:tr>
              <a:tr h="19409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# of</a:t>
                      </a:r>
                      <a:r>
                        <a:rPr lang="en-US" sz="1600" baseline="0" dirty="0" smtClean="0"/>
                        <a:t> X</a:t>
                      </a:r>
                      <a:r>
                        <a:rPr lang="en-US" sz="1600" baseline="-25000" dirty="0" smtClean="0"/>
                        <a:t>0</a:t>
                      </a:r>
                      <a:r>
                        <a:rPr lang="en-US" sz="1600" baseline="0" dirty="0" smtClean="0"/>
                        <a:t> for 1 layer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0.39</a:t>
                      </a:r>
                    </a:p>
                  </a:txBody>
                  <a:tcPr/>
                </a:tc>
              </a:tr>
              <a:tr h="19409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# of</a:t>
                      </a:r>
                      <a:r>
                        <a:rPr lang="en-US" sz="1600" baseline="0" dirty="0" smtClean="0"/>
                        <a:t> X</a:t>
                      </a:r>
                      <a:r>
                        <a:rPr lang="en-US" sz="1600" baseline="-25000" dirty="0" smtClean="0"/>
                        <a:t>0</a:t>
                      </a:r>
                      <a:r>
                        <a:rPr lang="en-US" sz="1600" baseline="0" dirty="0" smtClean="0"/>
                        <a:t> for 3 layers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0.72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1.17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22" name="Straight Arrow Connector 121"/>
          <p:cNvCxnSpPr/>
          <p:nvPr/>
        </p:nvCxnSpPr>
        <p:spPr>
          <a:xfrm flipH="1">
            <a:off x="2252320" y="4238625"/>
            <a:ext cx="1081376" cy="0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Rectangle 104"/>
          <p:cNvSpPr/>
          <p:nvPr/>
        </p:nvSpPr>
        <p:spPr>
          <a:xfrm>
            <a:off x="3347871" y="6002893"/>
            <a:ext cx="5621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</a:rPr>
              <a:t>This technique has been successfully tested in Ferrara</a:t>
            </a:r>
            <a:endParaRPr lang="en-US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941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251" y="259339"/>
            <a:ext cx="8512174" cy="622639"/>
          </a:xfrm>
        </p:spPr>
        <p:txBody>
          <a:bodyPr/>
          <a:lstStyle/>
          <a:p>
            <a:r>
              <a:rPr lang="en-US" dirty="0" err="1" smtClean="0"/>
              <a:t>Rohacell</a:t>
            </a:r>
            <a:r>
              <a:rPr lang="en-US" dirty="0" smtClean="0"/>
              <a:t> technique tested on a fake cathode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Picture 6" descr="IMG_155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25" y="1045425"/>
            <a:ext cx="4222750" cy="2814068"/>
          </a:xfrm>
          <a:prstGeom prst="rect">
            <a:avLst/>
          </a:prstGeom>
        </p:spPr>
      </p:pic>
      <p:pic>
        <p:nvPicPr>
          <p:cNvPr id="8" name="Picture 7" descr="IMG_155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6" y="3980433"/>
            <a:ext cx="4222750" cy="2814067"/>
          </a:xfrm>
          <a:prstGeom prst="rect">
            <a:avLst/>
          </a:prstGeom>
        </p:spPr>
      </p:pic>
      <p:pic>
        <p:nvPicPr>
          <p:cNvPr id="10" name="Picture 9" descr="IMG_154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6" y="1045427"/>
            <a:ext cx="4222750" cy="2814066"/>
          </a:xfrm>
          <a:prstGeom prst="rect">
            <a:avLst/>
          </a:prstGeom>
        </p:spPr>
      </p:pic>
      <p:pic>
        <p:nvPicPr>
          <p:cNvPr id="11" name="Picture 10" descr="IMG_1557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25" y="3980433"/>
            <a:ext cx="4222750" cy="28140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9251" y="1190625"/>
            <a:ext cx="3524249" cy="369332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rohacell</a:t>
            </a:r>
            <a:r>
              <a:rPr lang="en-US" dirty="0" smtClean="0">
                <a:solidFill>
                  <a:schemeClr val="bg1"/>
                </a:solidFill>
              </a:rPr>
              <a:t> wrapped around the mold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03750" y="3426435"/>
            <a:ext cx="2147887" cy="369332"/>
          </a:xfrm>
          <a:prstGeom prst="rect">
            <a:avLst/>
          </a:prstGeom>
          <a:solidFill>
            <a:srgbClr val="80000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rohacell</a:t>
            </a:r>
            <a:r>
              <a:rPr lang="en-US" dirty="0" smtClean="0">
                <a:solidFill>
                  <a:schemeClr val="bg1"/>
                </a:solidFill>
              </a:rPr>
              <a:t> machined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984500" y="3980433"/>
            <a:ext cx="1619250" cy="797942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6264221" y="2794000"/>
            <a:ext cx="487416" cy="406400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890833" y="4234418"/>
            <a:ext cx="3811841" cy="369332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cathode foil wrapped on the </a:t>
            </a:r>
            <a:r>
              <a:rPr lang="en-US" dirty="0" err="1" smtClean="0">
                <a:solidFill>
                  <a:schemeClr val="bg1"/>
                </a:solidFill>
              </a:rPr>
              <a:t>rohacell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76543" y="5969853"/>
            <a:ext cx="2447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800000"/>
                </a:solidFill>
              </a:rPr>
              <a:t>impressive robustness</a:t>
            </a:r>
            <a:endParaRPr lang="en-US" sz="24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018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49" y="1237119"/>
            <a:ext cx="4159251" cy="222325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Several months of ideas, sketches, discussions, designs, assembly simulations, drawing reviews led us </a:t>
            </a:r>
            <a:r>
              <a:rPr lang="en-US" sz="2000" dirty="0" smtClean="0">
                <a:solidFill>
                  <a:srgbClr val="9C0001"/>
                </a:solidFill>
              </a:rPr>
              <a:t>very close to the completion of the first layer design </a:t>
            </a:r>
            <a:r>
              <a:rPr lang="en-US" sz="2000" dirty="0" smtClean="0"/>
              <a:t>(will be layer number 2, the middle one).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6" descr="man-drawing-h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6" y="1281810"/>
            <a:ext cx="3502330" cy="2013840"/>
          </a:xfrm>
          <a:prstGeom prst="rect">
            <a:avLst/>
          </a:prstGeom>
        </p:spPr>
      </p:pic>
      <p:pic>
        <p:nvPicPr>
          <p:cNvPr id="8" name="Picture 7" descr="images.jpe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r="16439" b="5435"/>
          <a:stretch/>
        </p:blipFill>
        <p:spPr>
          <a:xfrm>
            <a:off x="8468089" y="1238735"/>
            <a:ext cx="552085" cy="888515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539750" y="3279775"/>
            <a:ext cx="8083550" cy="282257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The mechanics (</a:t>
            </a:r>
            <a:r>
              <a:rPr lang="en-US" sz="2600" dirty="0" smtClean="0"/>
              <a:t>except</a:t>
            </a:r>
            <a:r>
              <a:rPr lang="en-US" sz="2400" dirty="0" smtClean="0"/>
              <a:t> for the anode design) has been validated last week.</a:t>
            </a:r>
          </a:p>
          <a:p>
            <a:endParaRPr lang="en-US" sz="2400" dirty="0"/>
          </a:p>
          <a:p>
            <a:r>
              <a:rPr lang="en-US" sz="2400" dirty="0" smtClean="0">
                <a:solidFill>
                  <a:srgbClr val="9C0001"/>
                </a:solidFill>
              </a:rPr>
              <a:t>The tooling for construction and assembly is ready to be manufactured:</a:t>
            </a:r>
            <a:r>
              <a:rPr lang="en-US" sz="2400" dirty="0" smtClean="0"/>
              <a:t> orders will be placed next week.</a:t>
            </a:r>
          </a:p>
          <a:p>
            <a:endParaRPr lang="en-US" sz="2400" dirty="0" smtClean="0"/>
          </a:p>
          <a:p>
            <a:r>
              <a:rPr lang="en-US" sz="2400" dirty="0" smtClean="0"/>
              <a:t>A large area has been allocated in Ferrara for the cathode and anode production that will take place next year.</a:t>
            </a:r>
          </a:p>
          <a:p>
            <a:endParaRPr lang="en-US" sz="2400" dirty="0"/>
          </a:p>
          <a:p>
            <a:r>
              <a:rPr lang="en-US" sz="2400" dirty="0" smtClean="0"/>
              <a:t>The clean room used for </a:t>
            </a:r>
            <a:r>
              <a:rPr lang="en-US" sz="2400" dirty="0" err="1" smtClean="0"/>
              <a:t>Kloe</a:t>
            </a:r>
            <a:r>
              <a:rPr lang="en-US" sz="2400" dirty="0" smtClean="0"/>
              <a:t> CGEM detector construction in Frascati has been refurbished and adapted for the BESIII detector assembly.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7564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2 mechanical design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8" name="Picture 7" descr="Assy_zoo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08" y="1778000"/>
            <a:ext cx="8542210" cy="4175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07125" y="2752209"/>
            <a:ext cx="2479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Anode external shield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485901" y="4936609"/>
            <a:ext cx="207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Cathode internal shield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749426" y="3676134"/>
            <a:ext cx="2070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HV connectors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" y="6079609"/>
            <a:ext cx="157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Gas inlets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6313234" y="3920946"/>
            <a:ext cx="1758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Frontend card</a:t>
            </a:r>
          </a:p>
          <a:p>
            <a:r>
              <a:rPr lang="en-US" sz="2000" dirty="0" smtClean="0"/>
              <a:t>location</a:t>
            </a:r>
            <a:endParaRPr lang="en-US" sz="2000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5413375" y="3920946"/>
            <a:ext cx="893510" cy="308915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5565775" y="4382262"/>
            <a:ext cx="747459" cy="888238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4794251" y="2752210"/>
            <a:ext cx="1518983" cy="1324034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443544" y="2921703"/>
            <a:ext cx="0" cy="770306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580069" y="3508375"/>
            <a:ext cx="372806" cy="320160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580069" y="3980935"/>
            <a:ext cx="642681" cy="401327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491169" y="4180960"/>
            <a:ext cx="731581" cy="1089540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682626" y="4628832"/>
            <a:ext cx="253999" cy="1450777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457200" y="5628621"/>
            <a:ext cx="320675" cy="435114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22908" y="1016000"/>
            <a:ext cx="82019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Assembly of the layer composed by a cathode, 3 GEM foils and the anode, each independently pre-assembled.</a:t>
            </a:r>
            <a:endParaRPr lang="en-US" sz="2000" dirty="0"/>
          </a:p>
        </p:txBody>
      </p:sp>
      <p:sp>
        <p:nvSpPr>
          <p:cNvPr id="44" name="TextBox 43"/>
          <p:cNvSpPr txBox="1"/>
          <p:nvPr/>
        </p:nvSpPr>
        <p:spPr>
          <a:xfrm>
            <a:off x="-6047" y="1778000"/>
            <a:ext cx="12300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Durostone</a:t>
            </a:r>
            <a:r>
              <a:rPr lang="en-US" dirty="0" smtClean="0"/>
              <a:t> rings for detector support</a:t>
            </a:r>
            <a:endParaRPr lang="en-US" dirty="0"/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1009247" y="2415145"/>
            <a:ext cx="476654" cy="737174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1050522" y="2111375"/>
            <a:ext cx="556029" cy="186295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3765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ssemblato_gem3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8" b="8881"/>
          <a:stretch/>
        </p:blipFill>
        <p:spPr>
          <a:xfrm>
            <a:off x="2762250" y="3714750"/>
            <a:ext cx="6350000" cy="26257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Molds for layer 2 construction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8" name="Picture 7" descr="Assemblato_catodo_zoo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1098675"/>
            <a:ext cx="5032375" cy="24596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625" y="1051050"/>
            <a:ext cx="2143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Cathode mold</a:t>
            </a:r>
            <a:endParaRPr lang="en-US" sz="2400" dirty="0">
              <a:solidFill>
                <a:srgbClr val="8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91300" y="5807200"/>
            <a:ext cx="2143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GEM mold</a:t>
            </a:r>
            <a:endParaRPr lang="en-US" sz="2400" dirty="0">
              <a:solidFill>
                <a:srgbClr val="8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1873" y="1492250"/>
            <a:ext cx="1555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Cathode foil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7500" y="4877316"/>
            <a:ext cx="1222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GEM foil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03312" y="3818235"/>
            <a:ext cx="1666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Aluminum rings for correct positioning during assembly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477124" y="2954635"/>
            <a:ext cx="1666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Aluminum ring for assembly 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49711" y="3330403"/>
            <a:ext cx="2189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Durostone</a:t>
            </a:r>
            <a:r>
              <a:rPr lang="en-US" dirty="0" smtClean="0"/>
              <a:t> rings for detector support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270500" y="1114550"/>
            <a:ext cx="365125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Each of the five detector skins (cathode + 3 GEMs + anode) is pre-assembled on an aluminum mold.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Each skin has its own mold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2190750" y="2173107"/>
            <a:ext cx="762002" cy="1645128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587625" y="4445000"/>
            <a:ext cx="1270000" cy="573564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191501" y="3600966"/>
            <a:ext cx="142874" cy="542409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032500" y="3818235"/>
            <a:ext cx="1946275" cy="271204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206875" y="4089439"/>
            <a:ext cx="650875" cy="929125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3571873" y="2428875"/>
            <a:ext cx="1079502" cy="901528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42876" y="5438180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</a:rPr>
              <a:t>Molds and aluminum ring design ready!</a:t>
            </a:r>
          </a:p>
        </p:txBody>
      </p:sp>
    </p:spTree>
    <p:extLst>
      <p:ext uri="{BB962C8B-B14F-4D97-AF65-F5344CB8AC3E}">
        <p14:creationId xmlns:p14="http://schemas.microsoft.com/office/powerpoint/2010/main" val="1986333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 complete layer will look like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8" name="Picture 7" descr="Assembly-te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4" r="9202"/>
          <a:stretch/>
        </p:blipFill>
        <p:spPr>
          <a:xfrm>
            <a:off x="120954" y="1049738"/>
            <a:ext cx="8912850" cy="531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284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Anode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8121"/>
            <a:ext cx="8229600" cy="171208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The simulation of readout circuit has just started in </a:t>
            </a:r>
            <a:r>
              <a:rPr lang="en-US" sz="2000" b="1" dirty="0" smtClean="0">
                <a:solidFill>
                  <a:srgbClr val="800000"/>
                </a:solidFill>
              </a:rPr>
              <a:t>Ferrara and Frascati </a:t>
            </a:r>
            <a:r>
              <a:rPr lang="en-US" sz="2000" b="1" dirty="0" smtClean="0"/>
              <a:t>in order to study the coupling effects of the strips and ground planes.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Two different anode design have been taken into account for comparison.</a:t>
            </a:r>
            <a:endParaRPr lang="en-US" sz="20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" name="Picture 6" descr="screenshot_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74" y="2733675"/>
            <a:ext cx="3709623" cy="2743200"/>
          </a:xfrm>
          <a:prstGeom prst="rect">
            <a:avLst/>
          </a:prstGeom>
        </p:spPr>
      </p:pic>
      <p:pic>
        <p:nvPicPr>
          <p:cNvPr id="8" name="Picture 7" descr="screenshot_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580" y="2870200"/>
            <a:ext cx="3685757" cy="2590800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390783" y="5596015"/>
            <a:ext cx="8229600" cy="816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/>
              <a:t>Preliminary results show a ~30% reduction in the coupling capacitance for the jagged design.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17500" y="2813050"/>
            <a:ext cx="2508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</a:rPr>
              <a:t>Linear design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64075" y="2873376"/>
            <a:ext cx="2508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</a:rPr>
              <a:t>Jagged design</a:t>
            </a:r>
            <a:endParaRPr lang="en-US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17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planar prototype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1249" y="3095625"/>
            <a:ext cx="4222751" cy="357187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Cosmic </a:t>
            </a:r>
            <a:r>
              <a:rPr lang="en-US" sz="2000" dirty="0"/>
              <a:t>telescope </a:t>
            </a:r>
            <a:r>
              <a:rPr lang="en-US" sz="2000" dirty="0" smtClean="0"/>
              <a:t>is in place @ </a:t>
            </a:r>
            <a:r>
              <a:rPr lang="en-US" sz="2000" dirty="0" smtClean="0">
                <a:solidFill>
                  <a:srgbClr val="800000"/>
                </a:solidFill>
              </a:rPr>
              <a:t>LNF</a:t>
            </a:r>
          </a:p>
          <a:p>
            <a:r>
              <a:rPr lang="en-US" sz="2000" dirty="0" smtClean="0"/>
              <a:t>HV and gas system are ready</a:t>
            </a:r>
          </a:p>
          <a:p>
            <a:r>
              <a:rPr lang="en-US" sz="2000" dirty="0" smtClean="0"/>
              <a:t>Trigger system ready</a:t>
            </a:r>
          </a:p>
          <a:p>
            <a:r>
              <a:rPr lang="en-US" sz="2000" dirty="0" smtClean="0"/>
              <a:t>Telescope DAQ </a:t>
            </a:r>
            <a:r>
              <a:rPr lang="en-US" sz="2000" dirty="0" err="1" smtClean="0"/>
              <a:t>sw</a:t>
            </a:r>
            <a:r>
              <a:rPr lang="en-US" sz="2000" dirty="0" smtClean="0"/>
              <a:t> tested in </a:t>
            </a:r>
            <a:r>
              <a:rPr lang="en-US" sz="2000" dirty="0" smtClean="0">
                <a:solidFill>
                  <a:srgbClr val="800000"/>
                </a:solidFill>
              </a:rPr>
              <a:t>Ferrara</a:t>
            </a:r>
          </a:p>
          <a:p>
            <a:r>
              <a:rPr lang="en-US" sz="2000" dirty="0" smtClean="0"/>
              <a:t>Analysis software under way</a:t>
            </a:r>
          </a:p>
          <a:p>
            <a:r>
              <a:rPr lang="en-US" sz="2000" dirty="0" smtClean="0"/>
              <a:t>GEM foils for test chamber purchased from CERN</a:t>
            </a:r>
          </a:p>
          <a:p>
            <a:r>
              <a:rPr lang="en-US" sz="2000" dirty="0" smtClean="0"/>
              <a:t>Waiting for the readout plane and electronics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14010" y="1168924"/>
            <a:ext cx="5893115" cy="13393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The BESIII readout will be substantially different from the KLOE2 one: </a:t>
            </a:r>
          </a:p>
          <a:p>
            <a:pPr lvl="1"/>
            <a:r>
              <a:rPr lang="en-US" sz="1600" dirty="0" smtClean="0"/>
              <a:t>it must be tested on a small scale prototype (</a:t>
            </a:r>
            <a:r>
              <a:rPr lang="en-US" sz="1600" dirty="0"/>
              <a:t>10x10 cm</a:t>
            </a:r>
            <a:r>
              <a:rPr lang="en-US" sz="1600" baseline="30000" dirty="0"/>
              <a:t>2</a:t>
            </a:r>
            <a:r>
              <a:rPr lang="en-US" sz="1600" dirty="0"/>
              <a:t> planar GEM</a:t>
            </a:r>
            <a:r>
              <a:rPr lang="en-US" sz="1600" dirty="0" smtClean="0"/>
              <a:t> chamber).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8296" y="1264174"/>
            <a:ext cx="2098901" cy="1736201"/>
          </a:xfrm>
          <a:prstGeom prst="rect">
            <a:avLst/>
          </a:prstGeom>
        </p:spPr>
      </p:pic>
      <p:pic>
        <p:nvPicPr>
          <p:cNvPr id="11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80"/>
          <a:stretch/>
        </p:blipFill>
        <p:spPr>
          <a:xfrm rot="16200000">
            <a:off x="1667303" y="2984923"/>
            <a:ext cx="3650396" cy="2952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-12700" y="2764231"/>
            <a:ext cx="39624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5"/>
                </a:solidFill>
              </a:rPr>
              <a:t>Top tracking chamber</a:t>
            </a:r>
          </a:p>
          <a:p>
            <a:endParaRPr lang="en-US" sz="1600" dirty="0" smtClean="0">
              <a:solidFill>
                <a:schemeClr val="accent5"/>
              </a:solidFill>
            </a:endParaRPr>
          </a:p>
          <a:p>
            <a:r>
              <a:rPr lang="en-US" sz="1600" dirty="0" smtClean="0">
                <a:solidFill>
                  <a:schemeClr val="accent5"/>
                </a:solidFill>
              </a:rPr>
              <a:t>Top counter</a:t>
            </a:r>
          </a:p>
          <a:p>
            <a:endParaRPr lang="en-US" sz="1600" dirty="0">
              <a:solidFill>
                <a:schemeClr val="accent5"/>
              </a:solidFill>
            </a:endParaRPr>
          </a:p>
          <a:p>
            <a:endParaRPr lang="en-US" sz="1600" dirty="0" smtClean="0">
              <a:solidFill>
                <a:schemeClr val="accent5"/>
              </a:solidFill>
            </a:endParaRPr>
          </a:p>
          <a:p>
            <a:r>
              <a:rPr lang="en-US" sz="1600" dirty="0" smtClean="0">
                <a:solidFill>
                  <a:schemeClr val="accent5"/>
                </a:solidFill>
              </a:rPr>
              <a:t>Space free for </a:t>
            </a:r>
          </a:p>
          <a:p>
            <a:r>
              <a:rPr lang="en-US" sz="1600" dirty="0" smtClean="0">
                <a:solidFill>
                  <a:schemeClr val="accent5"/>
                </a:solidFill>
              </a:rPr>
              <a:t>test chamber</a:t>
            </a:r>
            <a:endParaRPr lang="en-US" sz="1600" dirty="0">
              <a:solidFill>
                <a:schemeClr val="accent5"/>
              </a:solidFill>
            </a:endParaRPr>
          </a:p>
          <a:p>
            <a:endParaRPr lang="en-US" sz="1600" dirty="0">
              <a:solidFill>
                <a:schemeClr val="accent5"/>
              </a:solidFill>
            </a:endParaRPr>
          </a:p>
          <a:p>
            <a:endParaRPr lang="en-US" sz="1600" dirty="0" smtClean="0">
              <a:solidFill>
                <a:schemeClr val="accent5"/>
              </a:solidFill>
            </a:endParaRPr>
          </a:p>
          <a:p>
            <a:r>
              <a:rPr lang="en-US" sz="1600" dirty="0" smtClean="0">
                <a:solidFill>
                  <a:schemeClr val="accent5"/>
                </a:solidFill>
              </a:rPr>
              <a:t>Two bottom tracking </a:t>
            </a:r>
          </a:p>
          <a:p>
            <a:r>
              <a:rPr lang="en-US" sz="1600" dirty="0" smtClean="0">
                <a:solidFill>
                  <a:schemeClr val="accent5"/>
                </a:solidFill>
              </a:rPr>
              <a:t>chambers</a:t>
            </a:r>
          </a:p>
          <a:p>
            <a:endParaRPr lang="en-US" sz="1600" dirty="0" smtClean="0">
              <a:solidFill>
                <a:schemeClr val="accent5"/>
              </a:solidFill>
            </a:endParaRPr>
          </a:p>
          <a:p>
            <a:r>
              <a:rPr lang="en-US" sz="1600" dirty="0" smtClean="0">
                <a:solidFill>
                  <a:schemeClr val="accent5"/>
                </a:solidFill>
              </a:rPr>
              <a:t>Bottom counter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6016625" y="1825625"/>
            <a:ext cx="460375" cy="539750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968501" y="2952750"/>
            <a:ext cx="952499" cy="79375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239865" y="3168650"/>
            <a:ext cx="1681135" cy="276226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330588" y="4302125"/>
            <a:ext cx="1876162" cy="0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984376" y="5159375"/>
            <a:ext cx="1365249" cy="142875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1492250" y="5708650"/>
            <a:ext cx="1787525" cy="212725"/>
          </a:xfrm>
          <a:prstGeom prst="straightConnector1">
            <a:avLst/>
          </a:prstGeom>
          <a:ln w="57150" cmpd="sng">
            <a:solidFill>
              <a:schemeClr val="accent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032000" y="2540850"/>
            <a:ext cx="2911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800000"/>
                </a:solidFill>
              </a:rPr>
              <a:t>Frascati cosmic ray telescope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820135" y="961353"/>
            <a:ext cx="2106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800000"/>
                </a:solidFill>
              </a:rPr>
              <a:t>10x10 cm</a:t>
            </a:r>
            <a:r>
              <a:rPr lang="en-US" sz="1600" baseline="30000" dirty="0">
                <a:solidFill>
                  <a:srgbClr val="800000"/>
                </a:solidFill>
              </a:rPr>
              <a:t>2</a:t>
            </a:r>
            <a:r>
              <a:rPr lang="en-US" sz="1600" dirty="0">
                <a:solidFill>
                  <a:srgbClr val="800000"/>
                </a:solidFill>
              </a:rPr>
              <a:t> planar GEM</a:t>
            </a:r>
          </a:p>
        </p:txBody>
      </p:sp>
    </p:spTree>
    <p:extLst>
      <p:ext uri="{BB962C8B-B14F-4D97-AF65-F5344CB8AC3E}">
        <p14:creationId xmlns:p14="http://schemas.microsoft.com/office/powerpoint/2010/main" val="274510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 smtClean="0">
                <a:ea typeface="SimSun" pitchFamily="2" charset="-122"/>
              </a:rPr>
              <a:t>CGEM IT </a:t>
            </a:r>
            <a:r>
              <a:rPr lang="en-US" sz="3200" dirty="0" err="1" smtClean="0">
                <a:ea typeface="SimSun" pitchFamily="2" charset="-122"/>
              </a:rPr>
              <a:t>FrontEnd</a:t>
            </a:r>
            <a:r>
              <a:rPr lang="en-US" sz="3200" dirty="0" smtClean="0">
                <a:ea typeface="SimSun" pitchFamily="2" charset="-122"/>
              </a:rPr>
              <a:t> electronics</a:t>
            </a:r>
            <a:endParaRPr lang="it-IT" sz="3200" dirty="0" smtClean="0">
              <a:ea typeface="SimSun" pitchFamily="2" charset="-122"/>
            </a:endParaRPr>
          </a:p>
        </p:txBody>
      </p:sp>
      <p:sp>
        <p:nvSpPr>
          <p:cNvPr id="34820" name="Content Placeholder 2"/>
          <p:cNvSpPr>
            <a:spLocks noGrp="1"/>
          </p:cNvSpPr>
          <p:nvPr>
            <p:ph idx="1"/>
          </p:nvPr>
        </p:nvSpPr>
        <p:spPr>
          <a:xfrm>
            <a:off x="457200" y="1235570"/>
            <a:ext cx="8686800" cy="4968043"/>
          </a:xfrm>
        </p:spPr>
        <p:txBody>
          <a:bodyPr/>
          <a:lstStyle/>
          <a:p>
            <a:pPr marL="342900" indent="-342900"/>
            <a:r>
              <a:rPr lang="en-US" sz="2100" dirty="0" smtClean="0"/>
              <a:t>Readout ASIC for CGEM: </a:t>
            </a:r>
          </a:p>
          <a:p>
            <a:pPr marL="539750" lvl="1" indent="-285750"/>
            <a:r>
              <a:rPr lang="en-US" sz="2100" dirty="0" smtClean="0"/>
              <a:t>Modify/adapt the existing TOF-PET ASIC</a:t>
            </a:r>
          </a:p>
          <a:p>
            <a:pPr marL="539750" lvl="1" indent="-285750">
              <a:buFont typeface="Wingdings" pitchFamily="2" charset="2"/>
              <a:buNone/>
            </a:pPr>
            <a:r>
              <a:rPr lang="en-US" sz="2100" dirty="0" smtClean="0"/>
              <a:t>  (</a:t>
            </a:r>
            <a:r>
              <a:rPr lang="en-US" sz="2100" dirty="0" err="1" smtClean="0"/>
              <a:t>Rolo</a:t>
            </a:r>
            <a:r>
              <a:rPr lang="en-US" sz="2100" dirty="0" smtClean="0"/>
              <a:t>, </a:t>
            </a:r>
            <a:r>
              <a:rPr lang="en-US" sz="2100" dirty="0" err="1" smtClean="0"/>
              <a:t>Rivetti</a:t>
            </a:r>
            <a:r>
              <a:rPr lang="en-US" sz="2100" dirty="0" smtClean="0"/>
              <a:t> </a:t>
            </a:r>
            <a:r>
              <a:rPr lang="en-US" sz="2100" i="1" dirty="0" smtClean="0"/>
              <a:t>et al. </a:t>
            </a:r>
            <a:r>
              <a:rPr lang="en-US" sz="2100" b="1" dirty="0" smtClean="0">
                <a:solidFill>
                  <a:srgbClr val="800000"/>
                </a:solidFill>
              </a:rPr>
              <a:t>[INFN Turin]</a:t>
            </a:r>
            <a:r>
              <a:rPr lang="en-US" sz="2100" dirty="0" smtClean="0"/>
              <a:t> </a:t>
            </a:r>
            <a:r>
              <a:rPr lang="it-IT" sz="1800" dirty="0" smtClean="0">
                <a:solidFill>
                  <a:schemeClr val="tx2"/>
                </a:solidFill>
              </a:rPr>
              <a:t>http://iopscience.iop.org/1748-0221/8/02/C02050</a:t>
            </a:r>
            <a:r>
              <a:rPr lang="it-IT" sz="1800" dirty="0" smtClean="0"/>
              <a:t>)</a:t>
            </a:r>
            <a:endParaRPr lang="en-US" sz="2100" dirty="0" smtClean="0"/>
          </a:p>
          <a:p>
            <a:pPr marL="539750" lvl="1" indent="-285750">
              <a:buFont typeface="Wingdings" pitchFamily="2" charset="2"/>
              <a:buNone/>
            </a:pPr>
            <a:r>
              <a:rPr lang="en-US" sz="2100" dirty="0" smtClean="0"/>
              <a:t>   in IBM 130nm for PET applications</a:t>
            </a:r>
          </a:p>
          <a:p>
            <a:pPr marL="539750" lvl="1" indent="-285750">
              <a:lnSpc>
                <a:spcPct val="70000"/>
              </a:lnSpc>
              <a:buFont typeface="Wingdings" pitchFamily="2" charset="2"/>
              <a:buNone/>
            </a:pPr>
            <a:endParaRPr lang="en-US" sz="1200" dirty="0" smtClean="0"/>
          </a:p>
          <a:p>
            <a:pPr marL="342900" indent="-342900"/>
            <a:r>
              <a:rPr lang="en-US" sz="2100" dirty="0" smtClean="0"/>
              <a:t>Re-design a </a:t>
            </a:r>
            <a:r>
              <a:rPr lang="en-US" sz="2100" b="1" dirty="0" smtClean="0">
                <a:solidFill>
                  <a:srgbClr val="C00000"/>
                </a:solidFill>
              </a:rPr>
              <a:t>new analogue FE </a:t>
            </a:r>
            <a:r>
              <a:rPr lang="en-US" sz="2100" dirty="0" smtClean="0"/>
              <a:t>(suited for CGEM signals)</a:t>
            </a:r>
          </a:p>
          <a:p>
            <a:pPr marL="342900" indent="-342900">
              <a:lnSpc>
                <a:spcPct val="70000"/>
              </a:lnSpc>
              <a:buFont typeface="Wingdings" pitchFamily="2" charset="2"/>
              <a:buNone/>
            </a:pPr>
            <a:endParaRPr lang="en-US" sz="2100" dirty="0" smtClean="0"/>
          </a:p>
          <a:p>
            <a:pPr marL="342900" indent="-342900"/>
            <a:r>
              <a:rPr lang="en-US" sz="2100" dirty="0" smtClean="0"/>
              <a:t>Use of the </a:t>
            </a:r>
            <a:r>
              <a:rPr lang="en-US" sz="2100" b="1" dirty="0" smtClean="0">
                <a:solidFill>
                  <a:srgbClr val="C00000"/>
                </a:solidFill>
              </a:rPr>
              <a:t>same </a:t>
            </a:r>
            <a:r>
              <a:rPr lang="en-US" sz="2100" b="1" dirty="0" err="1" smtClean="0">
                <a:solidFill>
                  <a:srgbClr val="C00000"/>
                </a:solidFill>
              </a:rPr>
              <a:t>BackEnd</a:t>
            </a:r>
            <a:r>
              <a:rPr lang="en-US" sz="2100" b="1" dirty="0" smtClean="0">
                <a:solidFill>
                  <a:srgbClr val="C00000"/>
                </a:solidFill>
              </a:rPr>
              <a:t> </a:t>
            </a:r>
            <a:r>
              <a:rPr lang="en-US" sz="2100" dirty="0" smtClean="0"/>
              <a:t>of  TOF-PET </a:t>
            </a:r>
          </a:p>
          <a:p>
            <a:pPr marL="342900" indent="-342900">
              <a:lnSpc>
                <a:spcPct val="70000"/>
              </a:lnSpc>
              <a:spcBef>
                <a:spcPct val="15000"/>
              </a:spcBef>
              <a:buFont typeface="Wingdings" pitchFamily="2" charset="2"/>
              <a:buNone/>
            </a:pPr>
            <a:endParaRPr lang="en-US" sz="1900" dirty="0" smtClean="0"/>
          </a:p>
          <a:p>
            <a:pPr marL="342900" indent="-342900"/>
            <a:r>
              <a:rPr lang="en-US" sz="2100" dirty="0" smtClean="0"/>
              <a:t>Migration to a newer and cheaper technology: </a:t>
            </a:r>
            <a:br>
              <a:rPr lang="en-US" sz="2100" dirty="0" smtClean="0"/>
            </a:br>
            <a:r>
              <a:rPr lang="en-US" sz="2100" dirty="0" smtClean="0"/>
              <a:t>IBM 130nm </a:t>
            </a:r>
            <a:r>
              <a:rPr lang="en-US" sz="2100" dirty="0" smtClean="0">
                <a:sym typeface="Symbol" pitchFamily="18" charset="2"/>
              </a:rPr>
              <a:t> </a:t>
            </a:r>
            <a:r>
              <a:rPr lang="en-US" sz="2100" b="1" dirty="0" smtClean="0">
                <a:solidFill>
                  <a:srgbClr val="C00000"/>
                </a:solidFill>
              </a:rPr>
              <a:t>UMC 110 nm</a:t>
            </a:r>
          </a:p>
          <a:p>
            <a:pPr marL="342900" indent="-342900">
              <a:spcBef>
                <a:spcPct val="0"/>
              </a:spcBef>
              <a:buFont typeface="Wingdings" pitchFamily="2" charset="2"/>
              <a:buNone/>
            </a:pPr>
            <a:r>
              <a:rPr lang="en-US" sz="2700" dirty="0" smtClean="0"/>
              <a:t>	</a:t>
            </a:r>
            <a:r>
              <a:rPr lang="en-US" sz="2100" dirty="0" smtClean="0"/>
              <a:t>should be exportable to China (implemented in Italy)</a:t>
            </a:r>
          </a:p>
          <a:p>
            <a:pPr marL="342900" indent="-342900">
              <a:spcBef>
                <a:spcPct val="55000"/>
              </a:spcBef>
            </a:pPr>
            <a:r>
              <a:rPr lang="en-US" sz="2100" dirty="0" smtClean="0"/>
              <a:t>Integration and </a:t>
            </a:r>
            <a:r>
              <a:rPr lang="en-US" sz="2100" dirty="0"/>
              <a:t>d</a:t>
            </a:r>
            <a:r>
              <a:rPr lang="en-US" sz="2100" dirty="0" smtClean="0"/>
              <a:t>evelopment of the new ASIC for CGEM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9FF980-9D4A-449C-8237-92026EF17CCC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20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14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0" y="3695700"/>
            <a:ext cx="1143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102"/>
          <a:stretch/>
        </p:blipFill>
        <p:spPr bwMode="auto">
          <a:xfrm>
            <a:off x="179511" y="955352"/>
            <a:ext cx="8500337" cy="5442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5536" y="1505743"/>
            <a:ext cx="1944216" cy="30476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55776" y="1840523"/>
            <a:ext cx="2664296" cy="271291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95232" y="1865784"/>
            <a:ext cx="18742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Same </a:t>
            </a:r>
            <a:r>
              <a:rPr lang="en-US" sz="1600" b="1" dirty="0" err="1" smtClean="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BackEnd</a:t>
            </a:r>
            <a:endParaRPr lang="it-IT" sz="1600" b="1" dirty="0">
              <a:solidFill>
                <a:srgbClr val="0066CC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2700" y="1505744"/>
            <a:ext cx="12298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AD0101"/>
                </a:solidFill>
                <a:latin typeface="Verdana" pitchFamily="34" charset="0"/>
                <a:ea typeface="ＭＳ Ｐゴシック" pitchFamily="34" charset="-128"/>
              </a:rPr>
              <a:t>New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err="1" smtClean="0">
                <a:solidFill>
                  <a:srgbClr val="AD0101"/>
                </a:solidFill>
                <a:latin typeface="Verdana" pitchFamily="34" charset="0"/>
                <a:ea typeface="ＭＳ Ｐゴシック" pitchFamily="34" charset="-128"/>
              </a:rPr>
              <a:t>FrontEnd</a:t>
            </a:r>
            <a:endParaRPr lang="it-IT" sz="1600" b="1" dirty="0">
              <a:solidFill>
                <a:srgbClr val="AD0101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28804" y="1577752"/>
            <a:ext cx="2824812" cy="584775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64 Channels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b</a:t>
            </a:r>
            <a:r>
              <a:rPr lang="en-US" sz="1600" b="1" smtClean="0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ut </a:t>
            </a:r>
            <a:r>
              <a:rPr lang="en-US" sz="1600" b="1" dirty="0" smtClean="0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New Pad geometry</a:t>
            </a:r>
            <a:endParaRPr lang="it-IT" sz="1600" b="1" dirty="0">
              <a:solidFill>
                <a:prstClr val="white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2204" y="3780383"/>
            <a:ext cx="1279516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Input stage</a:t>
            </a:r>
            <a:endParaRPr lang="it-IT" sz="1200" b="1" dirty="0" smtClean="0">
              <a:solidFill>
                <a:prstClr val="white"/>
              </a:solidFill>
              <a:latin typeface="Verdana" pitchFamily="34" charset="0"/>
              <a:ea typeface="ＭＳ Ｐゴシック" pitchFamily="34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+ Linear </a:t>
            </a:r>
            <a:r>
              <a:rPr lang="en-US" sz="1200" b="1" dirty="0" err="1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ToT</a:t>
            </a:r>
            <a:endParaRPr lang="it-IT" sz="1200" b="1" dirty="0">
              <a:solidFill>
                <a:prstClr val="white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16420" y="3780383"/>
            <a:ext cx="1133644" cy="461665"/>
          </a:xfrm>
          <a:prstGeom prst="rect">
            <a:avLst/>
          </a:prstGeom>
          <a:solidFill>
            <a:srgbClr val="0066CC"/>
          </a:solidFill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b</a:t>
            </a:r>
            <a:r>
              <a:rPr lang="it-IT" sz="1200" b="1" dirty="0" smtClean="0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ut SEU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 smtClean="0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Protection 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181730"/>
            <a:ext cx="8229600" cy="622639"/>
          </a:xfrm>
        </p:spPr>
        <p:txBody>
          <a:bodyPr/>
          <a:lstStyle/>
          <a:p>
            <a:r>
              <a:rPr lang="en-US" sz="3200" dirty="0">
                <a:solidFill>
                  <a:srgbClr val="0C5986"/>
                </a:solidFill>
                <a:latin typeface="Verdana"/>
                <a:ea typeface="SimSun" pitchFamily="2" charset="-122"/>
              </a:rPr>
              <a:t>From TOFPET to the New CGEM </a:t>
            </a:r>
            <a:r>
              <a:rPr lang="en-US" sz="3200" dirty="0" smtClean="0">
                <a:solidFill>
                  <a:srgbClr val="0C5986"/>
                </a:solidFill>
                <a:latin typeface="Verdana"/>
                <a:ea typeface="SimSun" pitchFamily="2" charset="-122"/>
              </a:rPr>
              <a:t>ASIC</a:t>
            </a:r>
            <a:endParaRPr lang="en-US" sz="32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92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C5986"/>
                </a:solidFill>
                <a:latin typeface="Verdana"/>
                <a:ea typeface="SimSun" pitchFamily="2" charset="-122"/>
              </a:rPr>
              <a:t>NEW CGEM ASIC : Basic </a:t>
            </a:r>
            <a:r>
              <a:rPr lang="en-US" dirty="0" smtClean="0">
                <a:solidFill>
                  <a:srgbClr val="0C5986"/>
                </a:solidFill>
                <a:latin typeface="Verdana"/>
                <a:ea typeface="SimSun" pitchFamily="2" charset="-122"/>
              </a:rPr>
              <a:t>Features</a:t>
            </a:r>
            <a:endParaRPr lang="en-US" dirty="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158120"/>
            <a:ext cx="8229600" cy="4968043"/>
          </a:xfrm>
        </p:spPr>
        <p:txBody>
          <a:bodyPr>
            <a:normAutofit fontScale="92500" lnSpcReduction="10000"/>
          </a:bodyPr>
          <a:lstStyle/>
          <a:p>
            <a:pPr marL="0" indent="-180000">
              <a:lnSpc>
                <a:spcPct val="150000"/>
              </a:lnSpc>
              <a:spcBef>
                <a:spcPts val="0"/>
              </a:spcBef>
            </a:pPr>
            <a:r>
              <a:rPr lang="en-US" sz="2200" dirty="0" smtClean="0"/>
              <a:t>UMC 110 nm technology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 (limited power consumption, </a:t>
            </a:r>
            <a:r>
              <a:rPr lang="en-US" sz="2200" dirty="0" smtClean="0">
                <a:solidFill>
                  <a:srgbClr val="C00000"/>
                </a:solidFill>
              </a:rPr>
              <a:t>to be tested for radiation tolerance</a:t>
            </a:r>
            <a:r>
              <a:rPr lang="en-US" sz="2200" dirty="0" smtClean="0">
                <a:solidFill>
                  <a:schemeClr val="tx1"/>
                </a:solidFill>
              </a:rPr>
              <a:t>)</a:t>
            </a:r>
          </a:p>
          <a:p>
            <a:pPr marL="0" lvl="1" indent="-180000"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Input charge: </a:t>
            </a:r>
            <a:r>
              <a:rPr lang="en-US" dirty="0" smtClean="0"/>
              <a:t>3-</a:t>
            </a:r>
            <a:r>
              <a:rPr lang="en-US" dirty="0"/>
              <a:t>5</a:t>
            </a:r>
            <a:r>
              <a:rPr lang="en-US" dirty="0" smtClean="0"/>
              <a:t>0 </a:t>
            </a:r>
            <a:r>
              <a:rPr lang="en-US" dirty="0" err="1"/>
              <a:t>fC</a:t>
            </a:r>
            <a:endParaRPr lang="en-US" dirty="0"/>
          </a:p>
          <a:p>
            <a:pPr marL="0" lvl="1" indent="-180000"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Sensor capacitance </a:t>
            </a:r>
            <a:r>
              <a:rPr lang="en-US" dirty="0" smtClean="0"/>
              <a:t>100-150 pF</a:t>
            </a:r>
          </a:p>
          <a:p>
            <a:pPr marL="0" lvl="1" indent="-180000"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Input rate (single strip): 7-15 </a:t>
            </a:r>
            <a:r>
              <a:rPr lang="en-US" dirty="0" smtClean="0"/>
              <a:t>kHz</a:t>
            </a:r>
          </a:p>
          <a:p>
            <a:pPr marL="0" lvl="1" indent="-180000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Time and Charge measurements by independent TDCs</a:t>
            </a:r>
          </a:p>
          <a:p>
            <a:pPr marL="0" lvl="1" indent="-180000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TDC </a:t>
            </a:r>
            <a:r>
              <a:rPr lang="en-US" dirty="0"/>
              <a:t>time binning </a:t>
            </a:r>
            <a:r>
              <a:rPr lang="en-US" dirty="0" smtClean="0"/>
              <a:t> &gt; </a:t>
            </a:r>
            <a:r>
              <a:rPr lang="en-US" dirty="0"/>
              <a:t>50 </a:t>
            </a:r>
            <a:r>
              <a:rPr lang="en-US" dirty="0" err="1"/>
              <a:t>ps</a:t>
            </a:r>
            <a:r>
              <a:rPr lang="en-US" dirty="0"/>
              <a:t> </a:t>
            </a:r>
            <a:endParaRPr lang="en-US" dirty="0" smtClean="0">
              <a:solidFill>
                <a:srgbClr val="C00000"/>
              </a:solidFill>
            </a:endParaRPr>
          </a:p>
          <a:p>
            <a:pPr marL="0" lvl="1" indent="-180000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Double threshold discrimination</a:t>
            </a:r>
          </a:p>
          <a:p>
            <a:pPr marL="0" lvl="1" indent="-180000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Time over Threshold (</a:t>
            </a:r>
            <a:r>
              <a:rPr lang="en-US" dirty="0" err="1" smtClean="0"/>
              <a:t>ToT</a:t>
            </a:r>
            <a:r>
              <a:rPr lang="en-US" dirty="0" smtClean="0"/>
              <a:t>) to measure the charge</a:t>
            </a:r>
          </a:p>
          <a:p>
            <a:pPr marL="0" lvl="1" indent="-180000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</a:rPr>
              <a:t>Power consumption </a:t>
            </a:r>
            <a:r>
              <a:rPr lang="en-US" dirty="0" smtClean="0">
                <a:solidFill>
                  <a:srgbClr val="C00000"/>
                </a:solidFill>
              </a:rPr>
              <a:t>&lt; 7 </a:t>
            </a:r>
            <a:r>
              <a:rPr lang="en-US" dirty="0" err="1" smtClean="0">
                <a:solidFill>
                  <a:srgbClr val="C00000"/>
                </a:solidFill>
              </a:rPr>
              <a:t>mW</a:t>
            </a:r>
            <a:r>
              <a:rPr lang="en-US" dirty="0" smtClean="0">
                <a:solidFill>
                  <a:srgbClr val="C00000"/>
                </a:solidFill>
              </a:rPr>
              <a:t> p/channel  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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   4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mW</a:t>
            </a:r>
            <a:r>
              <a:rPr lang="en-US" dirty="0">
                <a:solidFill>
                  <a:srgbClr val="C00000"/>
                </a:solidFill>
              </a:rPr>
              <a:t> p/channel </a:t>
            </a:r>
            <a:r>
              <a:rPr lang="en-US" dirty="0" smtClean="0">
                <a:solidFill>
                  <a:schemeClr val="tx1"/>
                </a:solidFill>
              </a:rPr>
              <a:t>feasible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48DDA9-D535-40EF-9CD5-13A74147C8D6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22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49926" y="4087002"/>
            <a:ext cx="4204997" cy="307777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  <a:sym typeface="Symbol"/>
              </a:rPr>
              <a:t>   C</a:t>
            </a:r>
            <a:r>
              <a:rPr lang="it-IT" sz="14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</a:rPr>
              <a:t>GEM needed time resolution ~ 1 ns</a:t>
            </a:r>
            <a:endParaRPr lang="it-IT" sz="1400" b="1" dirty="0">
              <a:solidFill>
                <a:srgbClr val="C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23698" y="5010448"/>
            <a:ext cx="2307042" cy="307777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  <a:sym typeface="Symbol"/>
              </a:rPr>
              <a:t>   C</a:t>
            </a:r>
            <a:r>
              <a:rPr lang="it-IT" sz="14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</a:rPr>
              <a:t>GEM: Linear ToT</a:t>
            </a:r>
            <a:endParaRPr lang="it-IT" sz="1400" b="1" dirty="0">
              <a:solidFill>
                <a:srgbClr val="C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93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and schedule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6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for electronics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8" name="Picture 7" descr="cgem_fee_schedule_2013090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8932"/>
            <a:ext cx="9144000" cy="528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14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for detector construction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7" name="Picture 6" descr="cgem_det_schedule_2013090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47750"/>
            <a:ext cx="9144000" cy="5322829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981222" y="1199445"/>
            <a:ext cx="0" cy="5156905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24222" y="1368780"/>
            <a:ext cx="69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R&amp;D</a:t>
            </a:r>
            <a:endParaRPr lang="en-US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76622" y="2381951"/>
            <a:ext cx="1210588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f</a:t>
            </a:r>
            <a:r>
              <a:rPr lang="en-US" b="1" dirty="0" smtClean="0">
                <a:solidFill>
                  <a:srgbClr val="FFFF00"/>
                </a:solidFill>
              </a:rPr>
              <a:t>irst layer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50436" y="3917239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second layer</a:t>
            </a:r>
            <a:endParaRPr lang="en-US" b="1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32281" y="5283185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third layer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81943" y="5771693"/>
            <a:ext cx="19452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</a:rPr>
              <a:t>CDR approval by the BESIII collaboration</a:t>
            </a:r>
            <a:endParaRPr lang="en-US" sz="1600" dirty="0">
              <a:solidFill>
                <a:srgbClr val="008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4572000" y="6011333"/>
            <a:ext cx="381000" cy="127000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38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for the CDR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0645"/>
            <a:ext cx="8229600" cy="46504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During the last BESIII-Italy meeting (4 and 5 Sep. 2013) we dedicated a full session to the planning of the CDR.</a:t>
            </a:r>
          </a:p>
          <a:p>
            <a:endParaRPr lang="en-US" sz="2400" dirty="0"/>
          </a:p>
          <a:p>
            <a:r>
              <a:rPr lang="en-US" sz="2400" dirty="0" smtClean="0"/>
              <a:t>Formal approval for the CGEM based </a:t>
            </a:r>
            <a:r>
              <a:rPr lang="en-US" sz="2400" dirty="0"/>
              <a:t>IT is needed by BESIII collaboration.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The CDR will be reviewed during the June 2014 collaboration meeting.</a:t>
            </a:r>
          </a:p>
          <a:p>
            <a:endParaRPr lang="en-US" sz="2400" dirty="0"/>
          </a:p>
          <a:p>
            <a:r>
              <a:rPr lang="en-US" sz="2400" dirty="0" smtClean="0"/>
              <a:t>A detailed structure of the CDR has been prepared and discussed with BESIII colleagues.</a:t>
            </a:r>
          </a:p>
          <a:p>
            <a:endParaRPr lang="en-US" sz="2400" dirty="0"/>
          </a:p>
          <a:p>
            <a:r>
              <a:rPr lang="en-US" sz="2400" dirty="0" smtClean="0"/>
              <a:t>A repository has been setup at IHEP.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46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the effort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50" y="999369"/>
            <a:ext cx="4813301" cy="5371209"/>
          </a:xfrm>
        </p:spPr>
        <p:txBody>
          <a:bodyPr>
            <a:noAutofit/>
          </a:bodyPr>
          <a:lstStyle/>
          <a:p>
            <a:pPr lvl="0">
              <a:buFont typeface="+mj-lt"/>
              <a:buAutoNum type="arabicPeriod"/>
            </a:pPr>
            <a:r>
              <a:rPr lang="en-US" sz="1400" b="1" dirty="0"/>
              <a:t> </a:t>
            </a:r>
            <a:r>
              <a:rPr lang="en-US" sz="1400" b="1" dirty="0" smtClean="0"/>
              <a:t>Introduction</a:t>
            </a:r>
            <a:endParaRPr lang="en-US" sz="1100" b="1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The present BESIII Inner Tracker</a:t>
            </a:r>
            <a:endParaRPr lang="en-US" sz="1000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Luminosity Issues</a:t>
            </a:r>
            <a:endParaRPr lang="en-US" sz="1000" dirty="0"/>
          </a:p>
          <a:p>
            <a:pPr lvl="2">
              <a:buFont typeface="+mj-lt"/>
              <a:buAutoNum type="arabicPeriod"/>
            </a:pPr>
            <a:r>
              <a:rPr lang="en-US" sz="1100" dirty="0"/>
              <a:t>Present and expected backgrounds</a:t>
            </a:r>
            <a:endParaRPr lang="en-US" sz="900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Inner Tracker Upgrade Requirements</a:t>
            </a:r>
            <a:endParaRPr lang="en-US" sz="1000" dirty="0"/>
          </a:p>
          <a:p>
            <a:pPr lvl="0">
              <a:buFont typeface="+mj-lt"/>
              <a:buAutoNum type="arabicPeriod"/>
            </a:pPr>
            <a:r>
              <a:rPr lang="en-US" sz="1400" b="1" dirty="0"/>
              <a:t>Detector </a:t>
            </a:r>
            <a:r>
              <a:rPr lang="en-US" sz="1400" b="1" dirty="0" smtClean="0"/>
              <a:t>design</a:t>
            </a:r>
            <a:endParaRPr lang="en-US" sz="1100" b="1" dirty="0" smtClean="0"/>
          </a:p>
          <a:p>
            <a:pPr lvl="1">
              <a:buFont typeface="+mj-lt"/>
              <a:buAutoNum type="arabicPeriod"/>
            </a:pPr>
            <a:r>
              <a:rPr lang="en-US" sz="1200" dirty="0" smtClean="0"/>
              <a:t>Operating principle of a triple Cylindrical GEM detector</a:t>
            </a:r>
            <a:endParaRPr lang="en-US" sz="1000" dirty="0" smtClean="0"/>
          </a:p>
          <a:p>
            <a:pPr lvl="2">
              <a:buFont typeface="+mj-lt"/>
              <a:buAutoNum type="arabicPeriod"/>
            </a:pPr>
            <a:r>
              <a:rPr lang="en-US" sz="1100" dirty="0" smtClean="0"/>
              <a:t>The </a:t>
            </a:r>
            <a:r>
              <a:rPr lang="en-US" sz="1100" dirty="0"/>
              <a:t>KLOE2 Inner Tracker: know-how and first results</a:t>
            </a:r>
            <a:endParaRPr lang="en-US" sz="900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BESIII CGEM </a:t>
            </a:r>
            <a:r>
              <a:rPr lang="en-US" sz="1200" dirty="0" smtClean="0"/>
              <a:t>innovations</a:t>
            </a:r>
            <a:endParaRPr lang="en-US" sz="1000" dirty="0"/>
          </a:p>
          <a:p>
            <a:pPr lvl="2">
              <a:buFont typeface="+mj-lt"/>
              <a:buAutoNum type="arabicPeriod"/>
            </a:pPr>
            <a:r>
              <a:rPr lang="en-US" sz="1100" dirty="0" err="1"/>
              <a:t>Rohacell</a:t>
            </a:r>
            <a:endParaRPr lang="en-US" sz="900" dirty="0"/>
          </a:p>
          <a:p>
            <a:pPr lvl="2">
              <a:buFont typeface="+mj-lt"/>
              <a:buAutoNum type="arabicPeriod"/>
            </a:pPr>
            <a:r>
              <a:rPr lang="en-US" sz="1100" dirty="0"/>
              <a:t>Anode design</a:t>
            </a:r>
            <a:endParaRPr lang="en-US" sz="900" dirty="0"/>
          </a:p>
          <a:p>
            <a:pPr lvl="2">
              <a:buFont typeface="+mj-lt"/>
              <a:buAutoNum type="arabicPeriod"/>
            </a:pPr>
            <a:r>
              <a:rPr lang="en-US" sz="1100" dirty="0"/>
              <a:t>Analog vs. digital, expectations and measurements</a:t>
            </a:r>
            <a:endParaRPr lang="en-US" sz="900" dirty="0"/>
          </a:p>
          <a:p>
            <a:pPr lvl="0">
              <a:buFont typeface="+mj-lt"/>
              <a:buAutoNum type="arabicPeriod"/>
            </a:pPr>
            <a:r>
              <a:rPr lang="en-US" sz="1400" b="1" dirty="0"/>
              <a:t>The BESIII CGEM-</a:t>
            </a:r>
            <a:r>
              <a:rPr lang="en-US" sz="1400" b="1" dirty="0" smtClean="0"/>
              <a:t>IT</a:t>
            </a:r>
            <a:endParaRPr lang="en-US" sz="1100" b="1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CGEM-IT </a:t>
            </a:r>
            <a:r>
              <a:rPr lang="en-US" sz="1200" dirty="0" err="1"/>
              <a:t>vs</a:t>
            </a:r>
            <a:r>
              <a:rPr lang="en-US" sz="1200" dirty="0"/>
              <a:t> DC-</a:t>
            </a:r>
            <a:r>
              <a:rPr lang="en-US" sz="1200" dirty="0" smtClean="0"/>
              <a:t>IT</a:t>
            </a:r>
            <a:endParaRPr lang="en-US" sz="1000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Mechanical Design</a:t>
            </a:r>
            <a:endParaRPr lang="en-US" sz="1000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Tooling and Construction</a:t>
            </a:r>
            <a:endParaRPr lang="en-US" sz="1000" dirty="0"/>
          </a:p>
          <a:p>
            <a:pPr lvl="0">
              <a:buFont typeface="+mj-lt"/>
              <a:buAutoNum type="arabicPeriod"/>
            </a:pPr>
            <a:r>
              <a:rPr lang="en-US" sz="1400" b="1" dirty="0"/>
              <a:t>Simulation of Cylindrical GEM Inner </a:t>
            </a:r>
            <a:r>
              <a:rPr lang="en-US" sz="1400" b="1" dirty="0" smtClean="0"/>
              <a:t>Tracker</a:t>
            </a:r>
            <a:endParaRPr lang="en-US" sz="1100" b="1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Parametric Simulations (Liang)</a:t>
            </a:r>
            <a:endParaRPr lang="en-US" sz="1000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CGEM-IT full Offline </a:t>
            </a:r>
            <a:r>
              <a:rPr lang="en-US" sz="1200" dirty="0" smtClean="0"/>
              <a:t>Reconstruction</a:t>
            </a:r>
            <a:endParaRPr lang="en-US" sz="1000" dirty="0"/>
          </a:p>
          <a:p>
            <a:pPr lvl="2">
              <a:buFont typeface="+mj-lt"/>
              <a:buAutoNum type="arabicPeriod"/>
            </a:pPr>
            <a:r>
              <a:rPr lang="en-US" sz="1100" dirty="0"/>
              <a:t>Pattern Recognition</a:t>
            </a:r>
            <a:endParaRPr lang="en-US" sz="900" dirty="0"/>
          </a:p>
          <a:p>
            <a:pPr lvl="2">
              <a:buFont typeface="+mj-lt"/>
              <a:buAutoNum type="arabicPeriod"/>
            </a:pPr>
            <a:r>
              <a:rPr lang="en-US" sz="1100" dirty="0"/>
              <a:t>Tracking</a:t>
            </a:r>
            <a:endParaRPr lang="en-US" sz="900" dirty="0"/>
          </a:p>
          <a:p>
            <a:pPr lvl="2">
              <a:buFont typeface="+mj-lt"/>
              <a:buAutoNum type="arabicPeriod"/>
            </a:pPr>
            <a:r>
              <a:rPr lang="en-US" sz="1100" dirty="0"/>
              <a:t>Acceptance, Resolutions and Reconstruction Efficiencies</a:t>
            </a:r>
            <a:endParaRPr lang="en-US" sz="900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Monte Carlo simulation </a:t>
            </a:r>
            <a:r>
              <a:rPr lang="en-US" sz="1200" dirty="0" smtClean="0"/>
              <a:t>results</a:t>
            </a:r>
            <a:endParaRPr lang="en-US" sz="1000" dirty="0"/>
          </a:p>
          <a:p>
            <a:pPr lvl="2">
              <a:buFont typeface="+mj-lt"/>
              <a:buAutoNum type="arabicPeriod"/>
            </a:pPr>
            <a:r>
              <a:rPr lang="en-US" sz="1100" dirty="0"/>
              <a:t>Physics </a:t>
            </a:r>
            <a:r>
              <a:rPr lang="en-US" sz="1100" dirty="0" smtClean="0"/>
              <a:t>Benchmark</a:t>
            </a:r>
            <a:endParaRPr lang="en-US" sz="9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873626" y="1143910"/>
            <a:ext cx="4273550" cy="530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5"/>
            </a:pPr>
            <a:r>
              <a:rPr lang="en-US" sz="1400" b="1" dirty="0" smtClean="0"/>
              <a:t>Front End Electronics</a:t>
            </a:r>
            <a:endParaRPr lang="en-US" sz="1100" b="1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Requirements</a:t>
            </a:r>
            <a:endParaRPr lang="en-US" sz="1050" dirty="0" smtClean="0"/>
          </a:p>
          <a:p>
            <a:pPr lvl="2">
              <a:buFont typeface="+mj-lt"/>
              <a:buAutoNum type="arabicPeriod" startAt="5"/>
            </a:pPr>
            <a:r>
              <a:rPr lang="en-US" sz="1100" dirty="0" smtClean="0"/>
              <a:t>Power Consumption</a:t>
            </a:r>
            <a:endParaRPr lang="en-US" sz="90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System Block Description</a:t>
            </a:r>
            <a:endParaRPr lang="en-US" sz="105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On-Detector Electronics</a:t>
            </a:r>
            <a:endParaRPr lang="en-US" sz="1050" dirty="0" smtClean="0"/>
          </a:p>
          <a:p>
            <a:pPr lvl="2">
              <a:buFont typeface="+mj-lt"/>
              <a:buAutoNum type="arabicPeriod" startAt="5"/>
            </a:pPr>
            <a:r>
              <a:rPr lang="en-US" sz="1100" dirty="0" smtClean="0"/>
              <a:t>ASIC</a:t>
            </a:r>
            <a:endParaRPr lang="en-US" sz="90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Off-Detector Electronics</a:t>
            </a:r>
            <a:endParaRPr lang="en-US" sz="1050" dirty="0" smtClean="0"/>
          </a:p>
          <a:p>
            <a:pPr>
              <a:buFont typeface="+mj-lt"/>
              <a:buAutoNum type="arabicPeriod" startAt="5"/>
            </a:pPr>
            <a:r>
              <a:rPr lang="en-US" sz="1400" b="1" dirty="0" smtClean="0"/>
              <a:t>DAQ and Trigger</a:t>
            </a:r>
            <a:endParaRPr lang="en-US" sz="1100" b="1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Requirements</a:t>
            </a:r>
            <a:endParaRPr lang="en-US" sz="105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Dead time and bandwidth</a:t>
            </a:r>
            <a:endParaRPr lang="en-US" sz="105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Possible second level trigger future upgrades</a:t>
            </a:r>
            <a:endParaRPr lang="en-US" sz="105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Storage</a:t>
            </a:r>
            <a:endParaRPr lang="en-US" sz="1050" dirty="0" smtClean="0"/>
          </a:p>
          <a:p>
            <a:pPr>
              <a:buFont typeface="+mj-lt"/>
              <a:buAutoNum type="arabicPeriod" startAt="5"/>
            </a:pPr>
            <a:r>
              <a:rPr lang="en-US" sz="1400" b="1" dirty="0" smtClean="0"/>
              <a:t>Integration of the CGEM-IT with the Spectrometer</a:t>
            </a:r>
            <a:endParaRPr lang="en-US" sz="1100" b="1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Mechanical design</a:t>
            </a:r>
            <a:endParaRPr lang="en-US" sz="1050" dirty="0" smtClean="0"/>
          </a:p>
          <a:p>
            <a:pPr lvl="2">
              <a:buFont typeface="+mj-lt"/>
              <a:buAutoNum type="arabicPeriod" startAt="5"/>
            </a:pPr>
            <a:r>
              <a:rPr lang="en-US" sz="1100" dirty="0" smtClean="0"/>
              <a:t>Interfacing with beam pipe</a:t>
            </a:r>
            <a:endParaRPr lang="en-US" sz="900" dirty="0" smtClean="0"/>
          </a:p>
          <a:p>
            <a:pPr lvl="2">
              <a:buFont typeface="+mj-lt"/>
              <a:buAutoNum type="arabicPeriod" startAt="5"/>
            </a:pPr>
            <a:r>
              <a:rPr lang="en-US" sz="1100" dirty="0" smtClean="0"/>
              <a:t>Interfacing with Outer DC</a:t>
            </a:r>
            <a:endParaRPr lang="en-US" sz="90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Power Dissipation and Cooling</a:t>
            </a:r>
            <a:endParaRPr lang="en-US" sz="105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Gas Systems</a:t>
            </a:r>
            <a:endParaRPr lang="en-US" sz="105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HV Systems</a:t>
            </a:r>
            <a:endParaRPr lang="en-US" sz="105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Slow Controls</a:t>
            </a:r>
            <a:endParaRPr lang="en-US" sz="1050" dirty="0" smtClean="0"/>
          </a:p>
          <a:p>
            <a:pPr>
              <a:buFont typeface="+mj-lt"/>
              <a:buAutoNum type="arabicPeriod" startAt="5"/>
            </a:pPr>
            <a:r>
              <a:rPr lang="en-US" sz="1400" b="1" dirty="0" smtClean="0"/>
              <a:t>Money, manpower, schedule, task subdivision…..</a:t>
            </a:r>
            <a:endParaRPr lang="en-US" sz="11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5109" y="1040947"/>
            <a:ext cx="429001" cy="2813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5719" y="1040947"/>
            <a:ext cx="452670" cy="2991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5719" y="2124680"/>
            <a:ext cx="452670" cy="2991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5719" y="3659969"/>
            <a:ext cx="452670" cy="2991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0534" y="4569635"/>
            <a:ext cx="429001" cy="2813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5942" y="4551791"/>
            <a:ext cx="452670" cy="2991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4687" y="1154746"/>
            <a:ext cx="452670" cy="2991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4687" y="2718258"/>
            <a:ext cx="429001" cy="28131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3555" y="4115258"/>
            <a:ext cx="429001" cy="28131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8963" y="4097414"/>
            <a:ext cx="452670" cy="2991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3555" y="5876325"/>
            <a:ext cx="429001" cy="28131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8963" y="5858481"/>
            <a:ext cx="452670" cy="29915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5109" y="3665040"/>
            <a:ext cx="429001" cy="28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1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Preliminary spending profile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0" y="5969000"/>
            <a:ext cx="774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Total			117			217		      333.5		       294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32079" y="1127125"/>
            <a:ext cx="8800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full construction cost for 3 CGEM layers is about 940 </a:t>
            </a:r>
            <a:r>
              <a:rPr lang="en-US" dirty="0" err="1" smtClean="0"/>
              <a:t>kEuros</a:t>
            </a:r>
            <a:r>
              <a:rPr lang="en-US" dirty="0"/>
              <a:t> </a:t>
            </a:r>
            <a:r>
              <a:rPr lang="en-US" dirty="0" smtClean="0"/>
              <a:t>(not including manpower, integration and installation). INFN has requested an external contribution of ~150 </a:t>
            </a:r>
            <a:r>
              <a:rPr lang="en-US" dirty="0" err="1" smtClean="0"/>
              <a:t>kEuros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1" name="Right Brace 10"/>
          <p:cNvSpPr/>
          <p:nvPr/>
        </p:nvSpPr>
        <p:spPr>
          <a:xfrm rot="16200000">
            <a:off x="3385344" y="710407"/>
            <a:ext cx="666750" cy="3675062"/>
          </a:xfrm>
          <a:prstGeom prst="rightBrace">
            <a:avLst/>
          </a:prstGeom>
          <a:noFill/>
          <a:ln w="57150" cmpd="sng">
            <a:solidFill>
              <a:srgbClr val="FF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38463" y="1880710"/>
            <a:ext cx="5686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8000"/>
                </a:solidFill>
              </a:rPr>
              <a:t>+ Exec. </a:t>
            </a:r>
            <a:r>
              <a:rPr lang="en-US" b="1" dirty="0" err="1">
                <a:solidFill>
                  <a:srgbClr val="FF8000"/>
                </a:solidFill>
              </a:rPr>
              <a:t>P</a:t>
            </a:r>
            <a:r>
              <a:rPr lang="en-US" b="1" dirty="0" err="1" smtClean="0">
                <a:solidFill>
                  <a:srgbClr val="FF8000"/>
                </a:solidFill>
              </a:rPr>
              <a:t>rog</a:t>
            </a:r>
            <a:r>
              <a:rPr lang="en-US" b="1" dirty="0" smtClean="0">
                <a:solidFill>
                  <a:srgbClr val="FF8000"/>
                </a:solidFill>
              </a:rPr>
              <a:t>. 120 </a:t>
            </a:r>
            <a:r>
              <a:rPr lang="en-US" b="1" dirty="0" err="1" smtClean="0">
                <a:solidFill>
                  <a:srgbClr val="FF8000"/>
                </a:solidFill>
              </a:rPr>
              <a:t>kEuros</a:t>
            </a:r>
            <a:r>
              <a:rPr lang="en-US" b="1" dirty="0" smtClean="0">
                <a:solidFill>
                  <a:srgbClr val="FF8000"/>
                </a:solidFill>
              </a:rPr>
              <a:t> from IHEP for manpower</a:t>
            </a:r>
            <a:endParaRPr lang="en-US" b="1" dirty="0">
              <a:solidFill>
                <a:srgbClr val="FF8000"/>
              </a:solidFill>
            </a:endParaRPr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201575"/>
              </p:ext>
            </p:extLst>
          </p:nvPr>
        </p:nvGraphicFramePr>
        <p:xfrm>
          <a:off x="255890" y="2495550"/>
          <a:ext cx="8430909" cy="3473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2108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outlook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3370"/>
            <a:ext cx="8229600" cy="496804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Many updates, since the last meeting, have been presented here</a:t>
            </a:r>
          </a:p>
          <a:p>
            <a:pPr lvl="1"/>
            <a:r>
              <a:rPr lang="en-US" dirty="0" smtClean="0"/>
              <a:t>integration, fake cathode, mechanics and planar prototype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Substantial improvements have been done in the detector design</a:t>
            </a:r>
          </a:p>
          <a:p>
            <a:pPr lvl="1"/>
            <a:r>
              <a:rPr lang="en-US" dirty="0" smtClean="0"/>
              <a:t>The first big step toward the construction of a layer will be done next week when we’ll place the order for the tooling</a:t>
            </a:r>
          </a:p>
          <a:p>
            <a:endParaRPr lang="en-US" dirty="0" smtClean="0"/>
          </a:p>
          <a:p>
            <a:r>
              <a:rPr lang="en-US" dirty="0" smtClean="0"/>
              <a:t>We are facing a very intense 2014 with the CDR preparation, the construction of the first layer and the development of the frontend electronics.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The schedule is very tight but we’ll make it; come and join the fun!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497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65250" y="6355474"/>
            <a:ext cx="5542512" cy="381876"/>
          </a:xfrm>
        </p:spPr>
        <p:txBody>
          <a:bodyPr/>
          <a:lstStyle/>
          <a:p>
            <a:r>
              <a:rPr lang="en-US" dirty="0" smtClean="0"/>
              <a:t>BESIII Winter Collaboration Meeting </a:t>
            </a:r>
            <a:r>
              <a:rPr lang="en-US" dirty="0" err="1" smtClean="0"/>
              <a:t>Huangshang</a:t>
            </a:r>
            <a:r>
              <a:rPr lang="en-US" dirty="0" smtClean="0"/>
              <a:t>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7570" y="2123679"/>
            <a:ext cx="3759715" cy="2235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9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spending profile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BESIII Winter Collaboration Meeting Huangshang University - November 23-27, 2013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Cibinetto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31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277767"/>
              </p:ext>
            </p:extLst>
          </p:nvPr>
        </p:nvGraphicFramePr>
        <p:xfrm>
          <a:off x="120953" y="1269997"/>
          <a:ext cx="8832545" cy="493418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220851"/>
                <a:gridCol w="1101949"/>
                <a:gridCol w="1101949"/>
                <a:gridCol w="1101949"/>
                <a:gridCol w="1101949"/>
                <a:gridCol w="1101949"/>
                <a:gridCol w="1101949"/>
              </a:tblGrid>
              <a:tr h="437284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2013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2014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2015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Total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372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C5986"/>
                          </a:solidFill>
                          <a:effectLst/>
                        </a:rPr>
                        <a:t>Clean room preparation</a:t>
                      </a:r>
                      <a:endParaRPr lang="en-US" sz="1800" b="0" i="0" u="none" strike="noStrike" dirty="0">
                        <a:solidFill>
                          <a:srgbClr val="0C5986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12700" marR="12700" marT="12700" marB="0" anchor="b"/>
                </a:tc>
              </a:tr>
              <a:tr h="4372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C5986"/>
                          </a:solidFill>
                          <a:effectLst/>
                        </a:rPr>
                        <a:t>Planar prototype</a:t>
                      </a:r>
                      <a:endParaRPr lang="en-US" sz="1800" b="0" i="0" u="none" strike="noStrike" dirty="0">
                        <a:solidFill>
                          <a:srgbClr val="0C5986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</a:t>
                      </a:r>
                    </a:p>
                  </a:txBody>
                  <a:tcPr marL="12700" marR="12700" marT="12700" marB="0" anchor="b"/>
                </a:tc>
              </a:tr>
              <a:tr h="4372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C5986"/>
                          </a:solidFill>
                          <a:effectLst/>
                        </a:rPr>
                        <a:t>Layer 1</a:t>
                      </a:r>
                      <a:endParaRPr lang="en-US" sz="1800" b="0" i="0" u="none" strike="noStrike" dirty="0">
                        <a:solidFill>
                          <a:srgbClr val="0C5986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12700" marR="12700" marT="12700" marB="0" anchor="b"/>
                </a:tc>
              </a:tr>
              <a:tr h="4372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C5986"/>
                          </a:solidFill>
                          <a:effectLst/>
                        </a:rPr>
                        <a:t>Layer 2</a:t>
                      </a:r>
                      <a:endParaRPr lang="en-US" sz="1800" b="0" i="0" u="none" strike="noStrike" dirty="0">
                        <a:solidFill>
                          <a:srgbClr val="0C5986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12700" marR="12700" marT="12700" marB="0" anchor="b"/>
                </a:tc>
              </a:tr>
              <a:tr h="4372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C5986"/>
                          </a:solidFill>
                          <a:effectLst/>
                        </a:rPr>
                        <a:t>Layer 3</a:t>
                      </a:r>
                      <a:endParaRPr lang="en-US" sz="1800" b="0" i="0" u="none" strike="noStrike" dirty="0">
                        <a:solidFill>
                          <a:srgbClr val="0C5986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12700" marR="12700" marT="12700" marB="0" anchor="b"/>
                </a:tc>
              </a:tr>
              <a:tr h="4372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C5986"/>
                          </a:solidFill>
                          <a:effectLst/>
                        </a:rPr>
                        <a:t>Off-</a:t>
                      </a:r>
                      <a:r>
                        <a:rPr lang="en-US" sz="1800" b="0" u="none" strike="noStrike" dirty="0" err="1">
                          <a:solidFill>
                            <a:srgbClr val="0C5986"/>
                          </a:solidFill>
                          <a:effectLst/>
                        </a:rPr>
                        <a:t>det</a:t>
                      </a:r>
                      <a:r>
                        <a:rPr lang="en-US" sz="1800" b="0" u="none" strike="noStrike" dirty="0">
                          <a:solidFill>
                            <a:srgbClr val="0C5986"/>
                          </a:solidFill>
                          <a:effectLst/>
                        </a:rPr>
                        <a:t> electronics</a:t>
                      </a:r>
                      <a:endParaRPr lang="en-US" sz="1800" b="0" i="0" u="none" strike="noStrike" dirty="0">
                        <a:solidFill>
                          <a:srgbClr val="0C5986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146</a:t>
                      </a:r>
                    </a:p>
                  </a:txBody>
                  <a:tcPr marL="12700" marR="12700" marT="12700" marB="0" anchor="b"/>
                </a:tc>
              </a:tr>
              <a:tr h="4372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C5986"/>
                          </a:solidFill>
                          <a:effectLst/>
                        </a:rPr>
                        <a:t>On-</a:t>
                      </a:r>
                      <a:r>
                        <a:rPr lang="en-US" sz="1800" b="0" u="none" strike="noStrike" dirty="0" err="1">
                          <a:solidFill>
                            <a:srgbClr val="0C5986"/>
                          </a:solidFill>
                          <a:effectLst/>
                        </a:rPr>
                        <a:t>det</a:t>
                      </a:r>
                      <a:r>
                        <a:rPr lang="en-US" sz="1800" b="0" u="none" strike="noStrike" dirty="0">
                          <a:solidFill>
                            <a:srgbClr val="0C5986"/>
                          </a:solidFill>
                          <a:effectLst/>
                        </a:rPr>
                        <a:t> electronics</a:t>
                      </a:r>
                      <a:endParaRPr lang="en-US" sz="1800" b="0" i="0" u="none" strike="noStrike" dirty="0">
                        <a:solidFill>
                          <a:srgbClr val="0C5986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</a:t>
                      </a:r>
                    </a:p>
                  </a:txBody>
                  <a:tcPr marL="12700" marR="12700" marT="12700" marB="0" anchor="b"/>
                </a:tc>
              </a:tr>
              <a:tr h="4372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C5986"/>
                          </a:solidFill>
                          <a:effectLst/>
                        </a:rPr>
                        <a:t>ASIC</a:t>
                      </a:r>
                      <a:endParaRPr lang="en-US" sz="1800" b="0" i="0" u="none" strike="noStrike" dirty="0">
                        <a:solidFill>
                          <a:srgbClr val="0C5986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281</a:t>
                      </a:r>
                    </a:p>
                  </a:txBody>
                  <a:tcPr marL="12700" marR="12700" marT="12700" marB="0" anchor="b"/>
                </a:tc>
              </a:tr>
              <a:tr h="4372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C5986"/>
                          </a:solidFill>
                          <a:effectLst/>
                        </a:rPr>
                        <a:t>Integration</a:t>
                      </a:r>
                      <a:endParaRPr lang="en-US" sz="1800" b="0" i="0" u="none" strike="noStrike" dirty="0">
                        <a:solidFill>
                          <a:srgbClr val="0C5986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12700" marR="12700" marT="12700" marB="0" anchor="b"/>
                </a:tc>
              </a:tr>
              <a:tr h="4372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rgbClr val="0C5986"/>
                          </a:solidFill>
                          <a:effectLst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0C5986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857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52026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Custom 1">
      <a:majorFont>
        <a:latin typeface="Verdana"/>
        <a:ea typeface=""/>
        <a:cs typeface=""/>
      </a:majorFont>
      <a:minorFont>
        <a:latin typeface="Narkisim"/>
        <a:ea typeface=""/>
        <a:cs typeface="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sharepoint/v3/field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49148</TotalTime>
  <Words>2292</Words>
  <Application>Microsoft Office PowerPoint</Application>
  <PresentationFormat>On-screen Show (4:3)</PresentationFormat>
  <Paragraphs>496</Paragraphs>
  <Slides>31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Office Theme</vt:lpstr>
      <vt:lpstr>NewsPrint</vt:lpstr>
      <vt:lpstr>Equation</vt:lpstr>
      <vt:lpstr>CGEM-IT project update</vt:lpstr>
      <vt:lpstr>Outline</vt:lpstr>
      <vt:lpstr>GEM in a nutshell</vt:lpstr>
      <vt:lpstr>A CGEM based Inner Tracker</vt:lpstr>
      <vt:lpstr>CGEM expected performance</vt:lpstr>
      <vt:lpstr>The MAE project</vt:lpstr>
      <vt:lpstr>Status of MAE budget</vt:lpstr>
      <vt:lpstr>The path toward a CGEM-IT</vt:lpstr>
      <vt:lpstr>Activities update</vt:lpstr>
      <vt:lpstr>Mechanical constraints</vt:lpstr>
      <vt:lpstr>Mechanical integration</vt:lpstr>
      <vt:lpstr>A Rohacell based cathode (and anode)</vt:lpstr>
      <vt:lpstr>Rohacell technique tested on a fake cathode</vt:lpstr>
      <vt:lpstr>Detector design</vt:lpstr>
      <vt:lpstr>Layer 2 mechanical design</vt:lpstr>
      <vt:lpstr>Molds for layer 2 construction</vt:lpstr>
      <vt:lpstr>How the complete layer will look like</vt:lpstr>
      <vt:lpstr>Anode simulation</vt:lpstr>
      <vt:lpstr>The planar prototype</vt:lpstr>
      <vt:lpstr>CGEM IT FrontEnd electronics</vt:lpstr>
      <vt:lpstr>From TOFPET to the New CGEM ASIC</vt:lpstr>
      <vt:lpstr>NEW CGEM ASIC : Basic Features</vt:lpstr>
      <vt:lpstr>Budget and schedule</vt:lpstr>
      <vt:lpstr>Schedule for electronics</vt:lpstr>
      <vt:lpstr>Schedule for detector construction</vt:lpstr>
      <vt:lpstr>Schedule for the CDR</vt:lpstr>
      <vt:lpstr>Sharing the effort</vt:lpstr>
      <vt:lpstr>Preliminary spending profile</vt:lpstr>
      <vt:lpstr>Summary and outlook</vt:lpstr>
      <vt:lpstr>PowerPoint Presentation</vt:lpstr>
      <vt:lpstr>Preliminary spending profile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acal</cp:lastModifiedBy>
  <cp:revision>462</cp:revision>
  <cp:lastPrinted>2013-09-02T14:25:25Z</cp:lastPrinted>
  <dcterms:created xsi:type="dcterms:W3CDTF">2010-04-12T23:12:02Z</dcterms:created>
  <dcterms:modified xsi:type="dcterms:W3CDTF">2014-01-27T13:01:31Z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