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93455" r:id="rId4"/>
    <p:sldMasterId id="2147493480" r:id="rId5"/>
  </p:sldMasterIdLst>
  <p:notesMasterIdLst>
    <p:notesMasterId r:id="rId55"/>
  </p:notesMasterIdLst>
  <p:handoutMasterIdLst>
    <p:handoutMasterId r:id="rId56"/>
  </p:handoutMasterIdLst>
  <p:sldIdLst>
    <p:sldId id="256" r:id="rId6"/>
    <p:sldId id="309" r:id="rId7"/>
    <p:sldId id="335" r:id="rId8"/>
    <p:sldId id="336" r:id="rId9"/>
    <p:sldId id="337" r:id="rId10"/>
    <p:sldId id="339" r:id="rId11"/>
    <p:sldId id="351" r:id="rId12"/>
    <p:sldId id="352" r:id="rId13"/>
    <p:sldId id="338" r:id="rId14"/>
    <p:sldId id="387" r:id="rId15"/>
    <p:sldId id="360" r:id="rId16"/>
    <p:sldId id="340" r:id="rId17"/>
    <p:sldId id="370" r:id="rId18"/>
    <p:sldId id="342" r:id="rId19"/>
    <p:sldId id="344" r:id="rId20"/>
    <p:sldId id="345" r:id="rId21"/>
    <p:sldId id="390" r:id="rId22"/>
    <p:sldId id="353" r:id="rId23"/>
    <p:sldId id="346" r:id="rId24"/>
    <p:sldId id="341" r:id="rId25"/>
    <p:sldId id="388" r:id="rId26"/>
    <p:sldId id="354" r:id="rId27"/>
    <p:sldId id="355" r:id="rId28"/>
    <p:sldId id="356" r:id="rId29"/>
    <p:sldId id="357" r:id="rId30"/>
    <p:sldId id="358" r:id="rId31"/>
    <p:sldId id="359" r:id="rId32"/>
    <p:sldId id="372" r:id="rId33"/>
    <p:sldId id="383" r:id="rId34"/>
    <p:sldId id="384" r:id="rId35"/>
    <p:sldId id="385" r:id="rId36"/>
    <p:sldId id="386" r:id="rId37"/>
    <p:sldId id="361" r:id="rId38"/>
    <p:sldId id="374" r:id="rId39"/>
    <p:sldId id="375" r:id="rId40"/>
    <p:sldId id="376" r:id="rId41"/>
    <p:sldId id="377" r:id="rId42"/>
    <p:sldId id="391" r:id="rId43"/>
    <p:sldId id="349" r:id="rId44"/>
    <p:sldId id="369" r:id="rId45"/>
    <p:sldId id="363" r:id="rId46"/>
    <p:sldId id="364" r:id="rId47"/>
    <p:sldId id="392" r:id="rId48"/>
    <p:sldId id="334" r:id="rId49"/>
    <p:sldId id="379" r:id="rId50"/>
    <p:sldId id="380" r:id="rId51"/>
    <p:sldId id="381" r:id="rId52"/>
    <p:sldId id="382" r:id="rId53"/>
    <p:sldId id="389" r:id="rId54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48" autoAdjust="0"/>
    <p:restoredTop sz="99630" autoAdjust="0"/>
  </p:normalViewPr>
  <p:slideViewPr>
    <p:cSldViewPr snapToGrid="0" snapToObjects="1">
      <p:cViewPr varScale="1">
        <p:scale>
          <a:sx n="84" d="100"/>
          <a:sy n="84" d="100"/>
        </p:scale>
        <p:origin x="-72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04AB6A-D37F-5D45-A8CE-CCA1379D8CE5}" type="datetimeFigureOut">
              <a:rPr lang="en-US" smtClean="0"/>
              <a:t>1/27/2014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9912D3-8B60-044D-A4B3-88D6BCE5E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68085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0578B6-CC27-1049-A27E-A5DA52687083}" type="datetimeFigureOut">
              <a:rPr lang="en-US" smtClean="0"/>
              <a:t>1/27/2014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812548-87D1-D64F-A763-0F6389FA3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55154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/>
          </p:cNvSpPr>
          <p:nvPr>
            <p:ph type="sldNum" sz="quarter" idx="5"/>
          </p:nvPr>
        </p:nvSpPr>
        <p:spPr>
          <a:xfrm>
            <a:off x="0" y="0"/>
            <a:ext cx="0" cy="0"/>
          </a:xfrm>
        </p:spPr>
        <p:txBody>
          <a:bodyPr wrap="square" lIns="85468" tIns="42734" rIns="85468" bIns="42734" anchor="t" anchorCtr="0"/>
          <a:lstStyle/>
          <a:p>
            <a:pPr algn="l">
              <a:defRPr/>
            </a:pPr>
            <a:fld id="{22FEE586-3985-4578-A301-345151990D03}" type="slidenum">
              <a:rPr>
                <a:solidFill>
                  <a:prstClr val="black"/>
                </a:solidFill>
              </a:rPr>
              <a:pPr algn="l">
                <a:defRPr/>
              </a:pPr>
              <a:t>35</a:t>
            </a:fld>
            <a:endParaRPr lang="de-DE" sz="2700">
              <a:solidFill>
                <a:srgbClr val="000000"/>
              </a:solidFill>
              <a:latin typeface="Arial" pitchFamily="34"/>
              <a:cs typeface="Arial" pitchFamily="34"/>
            </a:endParaRPr>
          </a:p>
        </p:txBody>
      </p:sp>
      <p:sp>
        <p:nvSpPr>
          <p:cNvPr id="3" name="Slide Image Placeholder 2"/>
          <p:cNvSpPr>
            <a:spLocks noGrp="1" noRot="1" noChangeAspect="1" noResize="1"/>
          </p:cNvSpPr>
          <p:nvPr>
            <p:ph type="sldImg"/>
          </p:nvPr>
        </p:nvSpPr>
        <p:spPr>
          <a:xfrm>
            <a:off x="2857500" y="515938"/>
            <a:ext cx="3430588" cy="257175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</a:ln>
        </p:spPr>
      </p:sp>
      <p:sp>
        <p:nvSpPr>
          <p:cNvPr id="14340" name="Rectangle 3"/>
          <p:cNvSpPr>
            <a:spLocks noGrp="1"/>
          </p:cNvSpPr>
          <p:nvPr>
            <p:ph type="body" sz="quarter" idx="1"/>
          </p:nvPr>
        </p:nvSpPr>
        <p:spPr bwMode="auto">
          <a:xfrm>
            <a:off x="1219200" y="3257550"/>
            <a:ext cx="6707717" cy="2190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5468" tIns="42734" rIns="85468" bIns="42734" numCol="1" anchor="t" anchorCtr="0" compatLnSpc="1">
            <a:prstTxWarp prst="textNoShape">
              <a:avLst/>
            </a:prstTxWarp>
          </a:bodyPr>
          <a:lstStyle/>
          <a:p>
            <a:endParaRPr lang="de-DE" sz="27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/>
          </p:cNvSpPr>
          <p:nvPr>
            <p:ph type="sldNum" sz="quarter" idx="5"/>
          </p:nvPr>
        </p:nvSpPr>
        <p:spPr>
          <a:xfrm>
            <a:off x="0" y="0"/>
            <a:ext cx="0" cy="0"/>
          </a:xfrm>
        </p:spPr>
        <p:txBody>
          <a:bodyPr wrap="square" lIns="85468" tIns="42734" rIns="85468" bIns="42734" anchor="t" anchorCtr="0"/>
          <a:lstStyle/>
          <a:p>
            <a:pPr algn="l">
              <a:defRPr/>
            </a:pPr>
            <a:fld id="{BCC2DC64-C9EE-4350-878A-3C81D8415A04}" type="slidenum">
              <a:rPr>
                <a:solidFill>
                  <a:prstClr val="black"/>
                </a:solidFill>
              </a:rPr>
              <a:pPr algn="l">
                <a:defRPr/>
              </a:pPr>
              <a:t>36</a:t>
            </a:fld>
            <a:endParaRPr lang="de-DE" sz="2700">
              <a:solidFill>
                <a:srgbClr val="000000"/>
              </a:solidFill>
              <a:latin typeface="Arial" pitchFamily="34"/>
              <a:cs typeface="Arial" pitchFamily="34"/>
            </a:endParaRPr>
          </a:p>
        </p:txBody>
      </p:sp>
      <p:sp>
        <p:nvSpPr>
          <p:cNvPr id="3" name="Slide Image Placeholder 2"/>
          <p:cNvSpPr>
            <a:spLocks noGrp="1" noRot="1" noChangeAspect="1" noResize="1"/>
          </p:cNvSpPr>
          <p:nvPr>
            <p:ph type="sldImg"/>
          </p:nvPr>
        </p:nvSpPr>
        <p:spPr>
          <a:xfrm>
            <a:off x="2857500" y="515938"/>
            <a:ext cx="3430588" cy="257175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</a:ln>
        </p:spPr>
      </p:sp>
      <p:sp>
        <p:nvSpPr>
          <p:cNvPr id="15364" name="Rectangle 3"/>
          <p:cNvSpPr>
            <a:spLocks noGrp="1"/>
          </p:cNvSpPr>
          <p:nvPr>
            <p:ph type="body" sz="quarter" idx="1"/>
          </p:nvPr>
        </p:nvSpPr>
        <p:spPr bwMode="auto">
          <a:xfrm>
            <a:off x="1219200" y="3257550"/>
            <a:ext cx="6707717" cy="2190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5468" tIns="42734" rIns="85468" bIns="42734" numCol="1" anchor="t" anchorCtr="0" compatLnSpc="1">
            <a:prstTxWarp prst="textNoShape">
              <a:avLst/>
            </a:prstTxWarp>
          </a:bodyPr>
          <a:lstStyle/>
          <a:p>
            <a:endParaRPr lang="de-DE" sz="27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/>
          </p:cNvSpPr>
          <p:nvPr>
            <p:ph type="sldNum" sz="quarter" idx="5"/>
          </p:nvPr>
        </p:nvSpPr>
        <p:spPr>
          <a:xfrm>
            <a:off x="0" y="0"/>
            <a:ext cx="0" cy="0"/>
          </a:xfrm>
        </p:spPr>
        <p:txBody>
          <a:bodyPr wrap="square" lIns="85468" tIns="42734" rIns="85468" bIns="42734" anchor="t" anchorCtr="0"/>
          <a:lstStyle/>
          <a:p>
            <a:pPr algn="l">
              <a:defRPr/>
            </a:pPr>
            <a:fld id="{86F9BA1F-E783-428C-B405-4E6C65342DAB}" type="slidenum">
              <a:rPr>
                <a:solidFill>
                  <a:prstClr val="black"/>
                </a:solidFill>
              </a:rPr>
              <a:pPr algn="l">
                <a:defRPr/>
              </a:pPr>
              <a:t>45</a:t>
            </a:fld>
            <a:endParaRPr lang="de-DE" sz="2700">
              <a:solidFill>
                <a:srgbClr val="000000"/>
              </a:solidFill>
              <a:latin typeface="Arial" pitchFamily="34"/>
              <a:cs typeface="Arial" pitchFamily="34"/>
            </a:endParaRPr>
          </a:p>
        </p:txBody>
      </p:sp>
      <p:sp>
        <p:nvSpPr>
          <p:cNvPr id="3" name="Slide Image Placeholder 2"/>
          <p:cNvSpPr>
            <a:spLocks noGrp="1" noRot="1" noChangeAspect="1" noResize="1"/>
          </p:cNvSpPr>
          <p:nvPr>
            <p:ph type="sldImg"/>
          </p:nvPr>
        </p:nvSpPr>
        <p:spPr>
          <a:xfrm>
            <a:off x="2857500" y="515938"/>
            <a:ext cx="3430588" cy="257175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</a:ln>
        </p:spPr>
      </p:sp>
      <p:sp>
        <p:nvSpPr>
          <p:cNvPr id="16388" name="Rectangle 3"/>
          <p:cNvSpPr>
            <a:spLocks noGrp="1"/>
          </p:cNvSpPr>
          <p:nvPr>
            <p:ph type="body" sz="quarter" idx="1"/>
          </p:nvPr>
        </p:nvSpPr>
        <p:spPr bwMode="auto">
          <a:xfrm>
            <a:off x="1219200" y="3257550"/>
            <a:ext cx="6707717" cy="2190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5468" tIns="42734" rIns="85468" bIns="42734" numCol="1" anchor="t" anchorCtr="0" compatLnSpc="1">
            <a:prstTxWarp prst="textNoShape">
              <a:avLst/>
            </a:prstTxWarp>
          </a:bodyPr>
          <a:lstStyle/>
          <a:p>
            <a:endParaRPr lang="de-DE" sz="27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/>
          </p:cNvSpPr>
          <p:nvPr>
            <p:ph type="sldNum" sz="quarter" idx="5"/>
          </p:nvPr>
        </p:nvSpPr>
        <p:spPr>
          <a:xfrm>
            <a:off x="0" y="0"/>
            <a:ext cx="0" cy="0"/>
          </a:xfrm>
        </p:spPr>
        <p:txBody>
          <a:bodyPr wrap="square" lIns="85468" tIns="42734" rIns="85468" bIns="42734" anchor="t" anchorCtr="0"/>
          <a:lstStyle/>
          <a:p>
            <a:pPr algn="l">
              <a:defRPr/>
            </a:pPr>
            <a:fld id="{D22FBC3D-43C6-462B-9DBC-96CEA5EAA855}" type="slidenum">
              <a:rPr>
                <a:solidFill>
                  <a:prstClr val="black"/>
                </a:solidFill>
              </a:rPr>
              <a:pPr algn="l">
                <a:defRPr/>
              </a:pPr>
              <a:t>46</a:t>
            </a:fld>
            <a:endParaRPr lang="de-DE" sz="2700">
              <a:solidFill>
                <a:srgbClr val="000000"/>
              </a:solidFill>
              <a:latin typeface="Arial" pitchFamily="34"/>
              <a:cs typeface="Arial" pitchFamily="34"/>
            </a:endParaRPr>
          </a:p>
        </p:txBody>
      </p:sp>
      <p:sp>
        <p:nvSpPr>
          <p:cNvPr id="3" name="Slide Image Placeholder 2"/>
          <p:cNvSpPr>
            <a:spLocks noGrp="1" noRot="1" noChangeAspect="1" noResize="1"/>
          </p:cNvSpPr>
          <p:nvPr>
            <p:ph type="sldImg"/>
          </p:nvPr>
        </p:nvSpPr>
        <p:spPr>
          <a:xfrm>
            <a:off x="2857500" y="515938"/>
            <a:ext cx="3430588" cy="257175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</a:ln>
        </p:spPr>
      </p:sp>
      <p:sp>
        <p:nvSpPr>
          <p:cNvPr id="17412" name="Rectangle 3"/>
          <p:cNvSpPr>
            <a:spLocks noGrp="1"/>
          </p:cNvSpPr>
          <p:nvPr>
            <p:ph type="body" sz="quarter" idx="1"/>
          </p:nvPr>
        </p:nvSpPr>
        <p:spPr bwMode="auto">
          <a:xfrm>
            <a:off x="1219200" y="3257550"/>
            <a:ext cx="6707717" cy="2190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5468" tIns="42734" rIns="85468" bIns="42734" numCol="1" anchor="t" anchorCtr="0" compatLnSpc="1">
            <a:prstTxWarp prst="textNoShape">
              <a:avLst/>
            </a:prstTxWarp>
          </a:bodyPr>
          <a:lstStyle/>
          <a:p>
            <a:endParaRPr lang="de-DE" sz="27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/>
          </p:cNvSpPr>
          <p:nvPr>
            <p:ph type="sldNum" sz="quarter" idx="5"/>
          </p:nvPr>
        </p:nvSpPr>
        <p:spPr>
          <a:xfrm>
            <a:off x="0" y="0"/>
            <a:ext cx="0" cy="0"/>
          </a:xfrm>
        </p:spPr>
        <p:txBody>
          <a:bodyPr wrap="square" lIns="85468" tIns="42734" rIns="85468" bIns="42734" anchor="t" anchorCtr="0"/>
          <a:lstStyle/>
          <a:p>
            <a:pPr algn="l">
              <a:defRPr/>
            </a:pPr>
            <a:fld id="{404A6CA4-DDB5-4930-A7B1-27A4B7DCDBAE}" type="slidenum">
              <a:rPr>
                <a:solidFill>
                  <a:prstClr val="black"/>
                </a:solidFill>
              </a:rPr>
              <a:pPr algn="l">
                <a:defRPr/>
              </a:pPr>
              <a:t>47</a:t>
            </a:fld>
            <a:endParaRPr lang="de-DE" sz="2700">
              <a:solidFill>
                <a:srgbClr val="000000"/>
              </a:solidFill>
              <a:latin typeface="Arial" pitchFamily="34"/>
              <a:cs typeface="Arial" pitchFamily="34"/>
            </a:endParaRPr>
          </a:p>
        </p:txBody>
      </p:sp>
      <p:sp>
        <p:nvSpPr>
          <p:cNvPr id="3" name="Slide Image Placeholder 2"/>
          <p:cNvSpPr>
            <a:spLocks noGrp="1" noRot="1" noChangeAspect="1" noResize="1"/>
          </p:cNvSpPr>
          <p:nvPr>
            <p:ph type="sldImg"/>
          </p:nvPr>
        </p:nvSpPr>
        <p:spPr>
          <a:xfrm>
            <a:off x="2857500" y="515938"/>
            <a:ext cx="3430588" cy="257175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</a:ln>
        </p:spPr>
      </p:sp>
      <p:sp>
        <p:nvSpPr>
          <p:cNvPr id="18436" name="Rectangle 3"/>
          <p:cNvSpPr>
            <a:spLocks noGrp="1"/>
          </p:cNvSpPr>
          <p:nvPr>
            <p:ph type="body" sz="quarter" idx="1"/>
          </p:nvPr>
        </p:nvSpPr>
        <p:spPr bwMode="auto">
          <a:xfrm>
            <a:off x="1219200" y="3257550"/>
            <a:ext cx="6707717" cy="2190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5468" tIns="42734" rIns="85468" bIns="42734" numCol="1" anchor="t" anchorCtr="0" compatLnSpc="1">
            <a:prstTxWarp prst="textNoShape">
              <a:avLst/>
            </a:prstTxWarp>
          </a:bodyPr>
          <a:lstStyle/>
          <a:p>
            <a:endParaRPr lang="de-DE" sz="27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BESIII Physics Workshop, IHEP 2013-09-22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Calcaterra, for BESIII-Italy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E988-FB04-AB4E-BE5A-59F242AF7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shot_0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36" y="851380"/>
            <a:ext cx="8229600" cy="2608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339"/>
            <a:ext cx="8229600" cy="622639"/>
          </a:xfrm>
        </p:spPr>
        <p:txBody>
          <a:bodyPr>
            <a:no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58120"/>
            <a:ext cx="8229600" cy="496804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-13228" y="6428609"/>
            <a:ext cx="6809865" cy="27070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1" name="Picture 10" descr="screenshot_0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7135" y="6205696"/>
            <a:ext cx="581309" cy="622831"/>
          </a:xfrm>
          <a:prstGeom prst="rect">
            <a:avLst/>
          </a:prstGeom>
        </p:spPr>
      </p:pic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2471499" y="6370579"/>
            <a:ext cx="4081700" cy="365125"/>
          </a:xfrm>
        </p:spPr>
        <p:txBody>
          <a:bodyPr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it-IT" smtClean="0"/>
              <a:t>BESIII Physics Workshop, IHEP 2013-09-22</a:t>
            </a:r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7512" y="6370307"/>
            <a:ext cx="2153987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A. Calcaterra, for BESIII-Italy</a:t>
            </a:r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066355A-084C-D24E-9AD2-7E4FC41EA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3228" y="6428609"/>
            <a:ext cx="6809865" cy="27070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8" name="Picture 7" descr="screenshot_0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7135" y="6205696"/>
            <a:ext cx="581309" cy="622831"/>
          </a:xfrm>
          <a:prstGeom prst="rect">
            <a:avLst/>
          </a:prstGeom>
        </p:spPr>
      </p:pic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2208779" y="6370579"/>
            <a:ext cx="4587858" cy="365125"/>
          </a:xfrm>
        </p:spPr>
        <p:txBody>
          <a:bodyPr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it-IT" smtClean="0"/>
              <a:t>BESIII Physics Workshop, IHEP 2013-09-22</a:t>
            </a: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7512" y="6370307"/>
            <a:ext cx="2153987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A. Calcaterra, for BESIII-Italy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066355A-084C-D24E-9AD2-7E4FC41EA6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57200" y="2623091"/>
            <a:ext cx="8229600" cy="1006230"/>
          </a:xfrm>
        </p:spPr>
        <p:txBody>
          <a:bodyPr>
            <a:noAutofit/>
          </a:bodyPr>
          <a:lstStyle>
            <a:lvl1pPr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394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BESIII Physics Workshop, IHEP 2013-09-22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Calcaterra, for BESIII-Italy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594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BESIII Physics Workshop, IHEP 2013-09-22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Calcaterra, for BESIII-Italy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824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BESIII Physics Workshop, IHEP 2013-09-22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Calcaterra, for BESIII-Italy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712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BESIII Physics Workshop, IHEP 2013-09-22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Calcaterra, for BESIII-Italy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224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BESIII Physics Workshop, IHEP 2013-09-22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Calcaterra, for BESIII-Italy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220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BESIII Physics Workshop, IHEP 2013-09-22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Calcaterra, for BESIII-Italy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983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BESIII Physics Workshop, IHEP 2013-09-22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Calcaterra, for BESIII-Italy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317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BESIII Physics Workshop, IHEP 2013-09-22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Calcaterra, for BESIII-Italy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9964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200">
              <a:solidFill>
                <a:prstClr val="white"/>
              </a:solidFill>
              <a:latin typeface="Narkisim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200">
              <a:solidFill>
                <a:prstClr val="white"/>
              </a:solidFill>
              <a:latin typeface="Narkisim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  <a:latin typeface="Narkisim"/>
              </a:rPr>
              <a:t>BESIII Physics Workshop, IHEP 2013-09-22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  <a:latin typeface="Narkisim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t>A. Calcaterra, for BESIII-Italy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F20DD1-03AA-4754-ABA1-AD7B30DF5E0F}" type="slidenum">
              <a:rPr lang="it-IT">
                <a:solidFill>
                  <a:prstClr val="black">
                    <a:lumMod val="85000"/>
                    <a:lumOff val="15000"/>
                  </a:prstClr>
                </a:solidFill>
                <a:latin typeface="Verdana"/>
              </a:rPr>
              <a:pPr>
                <a:defRPr/>
              </a:pPr>
              <a:t>‹#›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7271135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  <a:latin typeface="Narkisim"/>
              </a:rPr>
              <a:t>BESIII Physics Workshop, IHEP 2013-09-22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  <a:latin typeface="Narkisim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t>A. Calcaterra, for BESIII-Italy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F9F7D9-15C8-45BE-A25E-350854E2BD47}" type="slidenum">
              <a:rPr lang="it-IT">
                <a:solidFill>
                  <a:prstClr val="black">
                    <a:lumMod val="85000"/>
                    <a:lumOff val="15000"/>
                  </a:prstClr>
                </a:solidFill>
                <a:latin typeface="Verdana"/>
              </a:rPr>
              <a:pPr>
                <a:defRPr/>
              </a:pPr>
              <a:t>‹#›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3443657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200">
              <a:solidFill>
                <a:prstClr val="white"/>
              </a:solidFill>
              <a:latin typeface="Narkisim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200">
              <a:solidFill>
                <a:prstClr val="white"/>
              </a:solidFill>
              <a:latin typeface="Narkisim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/>
          <a:lstStyle>
            <a:lvl1pPr algn="l">
              <a:defRPr sz="54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  <a:latin typeface="Narkisim"/>
              </a:rPr>
              <a:t>BESIII Physics Workshop, IHEP 2013-09-22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  <a:latin typeface="Narkisim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t>A. Calcaterra, for BESIII-Italy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583E67-0ACD-4709-9C31-AF06CE4587B1}" type="slidenum">
              <a:rPr lang="it-IT">
                <a:solidFill>
                  <a:prstClr val="black">
                    <a:lumMod val="85000"/>
                    <a:lumOff val="15000"/>
                  </a:prstClr>
                </a:solidFill>
                <a:latin typeface="Verdana"/>
              </a:rPr>
              <a:pPr>
                <a:defRPr/>
              </a:pPr>
              <a:t>‹#›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3220567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  <a:latin typeface="Narkisim"/>
              </a:rPr>
              <a:t>BESIII Physics Workshop, IHEP 2013-09-22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  <a:latin typeface="Narkisim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t>A. Calcaterra, for BESIII-Italy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840B59-735E-47BE-BAD3-C972894B2924}" type="slidenum">
              <a:rPr lang="it-IT">
                <a:solidFill>
                  <a:prstClr val="black">
                    <a:lumMod val="85000"/>
                    <a:lumOff val="15000"/>
                  </a:prstClr>
                </a:solidFill>
                <a:latin typeface="Verdana"/>
              </a:rPr>
              <a:pPr>
                <a:defRPr/>
              </a:pPr>
              <a:t>‹#›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1421152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7588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6450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  <a:latin typeface="Narkisim"/>
              </a:rPr>
              <a:t>BESIII Physics Workshop, IHEP 2013-09-22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  <a:latin typeface="Narkisim"/>
            </a:endParaRPr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t>A. Calcaterra, for BESIII-Italy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5BE2F1-17DC-4BDA-AEA0-B2A0558D1F2A}" type="slidenum">
              <a:rPr lang="it-IT">
                <a:solidFill>
                  <a:prstClr val="black">
                    <a:lumMod val="85000"/>
                    <a:lumOff val="15000"/>
                  </a:prstClr>
                </a:solidFill>
                <a:latin typeface="Verdana"/>
              </a:rPr>
              <a:pPr>
                <a:defRPr/>
              </a:pPr>
              <a:t>‹#›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2035029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  <a:latin typeface="Narkisim"/>
              </a:rPr>
              <a:t>BESIII Physics Workshop, IHEP 2013-09-22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  <a:latin typeface="Narkisim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t>A. Calcaterra, for BESIII-Italy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8FA1D6-3518-4401-8ABF-51AFB5BF2B03}" type="slidenum">
              <a:rPr lang="it-IT">
                <a:solidFill>
                  <a:prstClr val="black">
                    <a:lumMod val="85000"/>
                    <a:lumOff val="15000"/>
                  </a:prstClr>
                </a:solidFill>
                <a:latin typeface="Verdana"/>
              </a:rPr>
              <a:pPr>
                <a:defRPr/>
              </a:pPr>
              <a:t>‹#›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4928171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  <a:latin typeface="Narkisim"/>
              </a:rPr>
              <a:t>BESIII Physics Workshop, IHEP 2013-09-22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  <a:latin typeface="Narkisim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t>A. Calcaterra, for BESIII-Italy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1E3E5C-5744-4374-8364-49300EB870F4}" type="slidenum">
              <a:rPr lang="it-IT">
                <a:solidFill>
                  <a:prstClr val="black">
                    <a:lumMod val="85000"/>
                    <a:lumOff val="15000"/>
                  </a:prstClr>
                </a:solidFill>
                <a:latin typeface="Verdana"/>
              </a:rPr>
              <a:pPr>
                <a:defRPr/>
              </a:pPr>
              <a:t>‹#›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9969753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1677194" y="2515394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  <a:latin typeface="Narkisim"/>
              </a:rPr>
              <a:t>BESIII Physics Workshop, IHEP 2013-09-22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  <a:latin typeface="Narkisim"/>
            </a:endParaRP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t>A. Calcaterra, for BESIII-Italy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E2A81F-978A-4F25-A2D5-8E6DB9E771FD}" type="slidenum">
              <a:rPr lang="it-IT">
                <a:solidFill>
                  <a:prstClr val="black">
                    <a:lumMod val="85000"/>
                    <a:lumOff val="15000"/>
                  </a:prstClr>
                </a:solidFill>
                <a:latin typeface="Verdana"/>
              </a:rPr>
              <a:pPr>
                <a:defRPr/>
              </a:pPr>
              <a:t>‹#›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5522547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  <a:latin typeface="Narkisim"/>
              </a:rPr>
              <a:t>BESIII Physics Workshop, IHEP 2013-09-22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  <a:latin typeface="Narkisim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t>A. Calcaterra, for BESIII-Italy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077CCD-3C41-4F89-9382-F461F6E5C1C8}" type="slidenum">
              <a:rPr lang="it-IT">
                <a:solidFill>
                  <a:prstClr val="black">
                    <a:lumMod val="85000"/>
                    <a:lumOff val="15000"/>
                  </a:prstClr>
                </a:solidFill>
                <a:latin typeface="Verdana"/>
              </a:rPr>
              <a:pPr>
                <a:defRPr/>
              </a:pPr>
              <a:t>‹#›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40035672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  <a:latin typeface="Narkisim"/>
              </a:rPr>
              <a:t>BESIII Physics Workshop, IHEP 2013-09-22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  <a:latin typeface="Narkisim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t>A. Calcaterra, for BESIII-Italy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5FA21-EEFB-4827-BE55-F8FE486C0E2B}" type="slidenum">
              <a:rPr lang="it-IT">
                <a:solidFill>
                  <a:prstClr val="black">
                    <a:lumMod val="85000"/>
                    <a:lumOff val="15000"/>
                  </a:prstClr>
                </a:solidFill>
                <a:latin typeface="Verdana"/>
              </a:rPr>
              <a:pPr>
                <a:defRPr/>
              </a:pPr>
              <a:t>‹#›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4949911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  <a:latin typeface="Narkisim"/>
              </a:rPr>
              <a:t>BESIII Physics Workshop, IHEP 2013-09-22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  <a:latin typeface="Narkisim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t>A. Calcaterra, for BESIII-Italy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B8EF01-E171-4633-AFDF-B904C6581F50}" type="slidenum">
              <a:rPr lang="it-IT">
                <a:solidFill>
                  <a:prstClr val="black">
                    <a:lumMod val="85000"/>
                    <a:lumOff val="15000"/>
                  </a:prstClr>
                </a:solidFill>
                <a:latin typeface="Verdana"/>
              </a:rPr>
              <a:pPr>
                <a:defRPr/>
              </a:pPr>
              <a:t>‹#›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524511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 smtClean="0"/>
              <a:t>BESIII Physics Workshop, IHEP 2013-09-22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A. Calcaterra, for BESIII-Italy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57" r:id="rId2"/>
    <p:sldLayoutId id="2147493458" r:id="rId3"/>
    <p:sldLayoutId id="2147493459" r:id="rId4"/>
    <p:sldLayoutId id="2147493460" r:id="rId5"/>
    <p:sldLayoutId id="2147493461" r:id="rId6"/>
    <p:sldLayoutId id="2147493462" r:id="rId7"/>
    <p:sldLayoutId id="2147493463" r:id="rId8"/>
    <p:sldLayoutId id="2147493464" r:id="rId9"/>
    <p:sldLayoutId id="2147493465" r:id="rId10"/>
    <p:sldLayoutId id="2147493466" r:id="rId11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0" i="0" kern="1200">
          <a:solidFill>
            <a:schemeClr val="tx1"/>
          </a:solidFill>
          <a:latin typeface="Gill Sans Light"/>
          <a:ea typeface="+mn-ea"/>
          <a:cs typeface="Gill Sans Ligh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b="0" i="0" kern="1200">
          <a:solidFill>
            <a:schemeClr val="tx1"/>
          </a:solidFill>
          <a:latin typeface="Gill Sans Light"/>
          <a:ea typeface="+mn-ea"/>
          <a:cs typeface="Gill Sans Ligh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Gill Sans Light"/>
          <a:ea typeface="+mn-ea"/>
          <a:cs typeface="Gill Sans Ligh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b="0" i="0" kern="1200">
          <a:solidFill>
            <a:schemeClr val="tx1"/>
          </a:solidFill>
          <a:latin typeface="Gill Sans Light"/>
          <a:ea typeface="+mn-ea"/>
          <a:cs typeface="Gill Sans Ligh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b="0" i="0" kern="1200">
          <a:solidFill>
            <a:schemeClr val="tx1"/>
          </a:solidFill>
          <a:latin typeface="Gill Sans Light"/>
          <a:ea typeface="+mn-ea"/>
          <a:cs typeface="Gill Sans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62000" y="4572000"/>
            <a:ext cx="67818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62000" y="685800"/>
            <a:ext cx="7543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smtClean="0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  <a:latin typeface="Narkisim"/>
                <a:ea typeface="ＭＳ Ｐゴシック" pitchFamily="34" charset="-128"/>
              </a:rPr>
              <a:t>BESIII Physics Workshop, IHEP 2013-09-22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  <a:latin typeface="Narkisim"/>
              <a:ea typeface="ＭＳ Ｐゴシック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0" y="6208713"/>
            <a:ext cx="4873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smtClean="0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  <a:latin typeface="Verdana" pitchFamily="34" charset="0"/>
                <a:ea typeface="ＭＳ Ｐゴシック" pitchFamily="34" charset="-128"/>
              </a:rPr>
              <a:t>A. Calcaterra, for BESIII-Italy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  <a:latin typeface="Verdana" pitchFamily="34" charset="0"/>
              <a:ea typeface="ＭＳ Ｐゴシック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8013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C8C7BD0-4A0B-44E7-BB9A-8FFB07890B77}" type="slidenum">
              <a:rPr lang="it-IT">
                <a:solidFill>
                  <a:prstClr val="black">
                    <a:lumMod val="85000"/>
                    <a:lumOff val="15000"/>
                  </a:prstClr>
                </a:solidFill>
                <a:latin typeface="Verdana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  <a:latin typeface="Verdana"/>
              <a:ea typeface="ＭＳ Ｐゴシック" pitchFamily="34" charset="-12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77875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200">
              <a:solidFill>
                <a:prstClr val="white"/>
              </a:solidFill>
              <a:latin typeface="Narkisim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200">
              <a:solidFill>
                <a:prstClr val="white"/>
              </a:solidFill>
              <a:latin typeface="Narkisim"/>
            </a:endParaRPr>
          </a:p>
        </p:txBody>
      </p:sp>
    </p:spTree>
    <p:extLst>
      <p:ext uri="{BB962C8B-B14F-4D97-AF65-F5344CB8AC3E}">
        <p14:creationId xmlns:p14="http://schemas.microsoft.com/office/powerpoint/2010/main" val="951645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81" r:id="rId1"/>
    <p:sldLayoutId id="2147493482" r:id="rId2"/>
    <p:sldLayoutId id="2147493483" r:id="rId3"/>
    <p:sldLayoutId id="2147493484" r:id="rId4"/>
    <p:sldLayoutId id="2147493485" r:id="rId5"/>
    <p:sldLayoutId id="2147493486" r:id="rId6"/>
    <p:sldLayoutId id="2147493487" r:id="rId7"/>
    <p:sldLayoutId id="2147493488" r:id="rId8"/>
    <p:sldLayoutId id="2147493489" r:id="rId9"/>
    <p:sldLayoutId id="2147493490" r:id="rId10"/>
    <p:sldLayoutId id="2147493491" r:id="rId11"/>
  </p:sldLayoutIdLst>
  <p:hf hdr="0"/>
  <p:txStyles>
    <p:titleStyle>
      <a:lvl1pPr algn="l" rtl="0" fontAlgn="base">
        <a:spcBef>
          <a:spcPct val="0"/>
        </a:spcBef>
        <a:spcAft>
          <a:spcPct val="0"/>
        </a:spcAft>
        <a:defRPr sz="54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3725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363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5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6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7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383791"/>
            <a:ext cx="7772400" cy="1755775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BESIII Cylindrical </a:t>
            </a:r>
            <a:r>
              <a:rPr lang="en-US" dirty="0">
                <a:solidFill>
                  <a:schemeClr val="tx2"/>
                </a:solidFill>
              </a:rPr>
              <a:t>GEM </a:t>
            </a:r>
            <a:r>
              <a:rPr lang="en-US" dirty="0" smtClean="0">
                <a:solidFill>
                  <a:schemeClr val="tx2"/>
                </a:solidFill>
              </a:rPr>
              <a:t>IT</a:t>
            </a:r>
            <a:br>
              <a:rPr lang="en-US" dirty="0" smtClean="0">
                <a:solidFill>
                  <a:schemeClr val="tx2"/>
                </a:solidFill>
              </a:rPr>
            </a:br>
            <a:r>
              <a:rPr lang="en-US" dirty="0" smtClean="0">
                <a:solidFill>
                  <a:schemeClr val="tx2"/>
                </a:solidFill>
              </a:rPr>
              <a:t>Project for BESIII</a:t>
            </a:r>
            <a:endParaRPr lang="en-US" i="1" cap="small" dirty="0">
              <a:solidFill>
                <a:schemeClr val="tx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718642"/>
            <a:ext cx="6400800" cy="1099449"/>
          </a:xfrm>
        </p:spPr>
        <p:txBody>
          <a:bodyPr>
            <a:normAutofit/>
          </a:bodyPr>
          <a:lstStyle/>
          <a:p>
            <a:r>
              <a:rPr lang="en-US" sz="2800" i="1" dirty="0" err="1" smtClean="0"/>
              <a:t>Sandro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Calcaterra</a:t>
            </a:r>
            <a:endParaRPr lang="en-US" sz="2800" i="1" dirty="0" smtClean="0"/>
          </a:p>
          <a:p>
            <a:r>
              <a:rPr lang="en-US" sz="2400" dirty="0" smtClean="0"/>
              <a:t>(LNF-INFN)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1679073" y="981101"/>
            <a:ext cx="57980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/>
              <a:t>BESIII Physics Workshop</a:t>
            </a:r>
          </a:p>
          <a:p>
            <a:pPr algn="ctr"/>
            <a:r>
              <a:rPr lang="en-US" sz="2400" dirty="0" smtClean="0"/>
              <a:t>IHEP, 2013-09-22</a:t>
            </a: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731" y="4017686"/>
            <a:ext cx="1587738" cy="15527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3009" y="4002006"/>
            <a:ext cx="2151244" cy="172099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0"/>
            <a:ext cx="4648200" cy="4572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Project Co-financed by the Italian Ministry for Foreign Affairs (MAE)</a:t>
            </a:r>
            <a:endParaRPr lang="it-I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277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8529"/>
            <a:ext cx="8229600" cy="3255264"/>
          </a:xfrm>
        </p:spPr>
        <p:txBody>
          <a:bodyPr>
            <a:normAutofit/>
          </a:bodyPr>
          <a:lstStyle/>
          <a:p>
            <a:r>
              <a:rPr lang="en-US" sz="3200" dirty="0" smtClean="0"/>
              <a:t>Purpose of this work</a:t>
            </a:r>
          </a:p>
          <a:p>
            <a:r>
              <a:rPr lang="en-US" sz="3200" dirty="0" smtClean="0"/>
              <a:t>Mechanics issues</a:t>
            </a:r>
          </a:p>
          <a:p>
            <a:r>
              <a:rPr lang="en-US" sz="3200" dirty="0" smtClean="0"/>
              <a:t>Cosmic ray setup</a:t>
            </a:r>
          </a:p>
          <a:p>
            <a:r>
              <a:rPr lang="en-US" sz="3200" dirty="0" smtClean="0"/>
              <a:t>Plans for the frontend electronics</a:t>
            </a:r>
          </a:p>
          <a:p>
            <a:r>
              <a:rPr lang="en-US" sz="3200" dirty="0" smtClean="0"/>
              <a:t>Writing a Conceptual Design Report</a:t>
            </a:r>
          </a:p>
          <a:p>
            <a:endParaRPr lang="en-US" sz="32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BESIII Physics Workshop, IHEP 2013-09-22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Calcaterra, for BESIII-Italy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359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 Drift Chamber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BESIII Physics Workshop, IHEP 2013-09-22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Calcaterra, for BESIII-Italy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3</a:t>
            </a:fld>
            <a:endParaRPr lang="en-US"/>
          </a:p>
        </p:txBody>
      </p:sp>
      <p:grpSp>
        <p:nvGrpSpPr>
          <p:cNvPr id="7" name="Gruppo 71"/>
          <p:cNvGrpSpPr/>
          <p:nvPr/>
        </p:nvGrpSpPr>
        <p:grpSpPr>
          <a:xfrm>
            <a:off x="214282" y="1725669"/>
            <a:ext cx="8786841" cy="3030603"/>
            <a:chOff x="214282" y="1133079"/>
            <a:chExt cx="8786841" cy="3030603"/>
          </a:xfrm>
        </p:grpSpPr>
        <p:pic>
          <p:nvPicPr>
            <p:cNvPr id="8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500562" y="1142985"/>
              <a:ext cx="4500561" cy="30206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9" name="Text Box 13"/>
            <p:cNvSpPr txBox="1">
              <a:spLocks noChangeArrowheads="1"/>
            </p:cNvSpPr>
            <p:nvPr/>
          </p:nvSpPr>
          <p:spPr bwMode="auto">
            <a:xfrm>
              <a:off x="5572132" y="1285860"/>
              <a:ext cx="2960308" cy="336550"/>
            </a:xfrm>
            <a:prstGeom prst="rect">
              <a:avLst/>
            </a:prstGeom>
            <a:solidFill>
              <a:srgbClr val="E2F11B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 smtClean="0">
                  <a:solidFill>
                    <a:srgbClr val="1808E6"/>
                  </a:solidFill>
                  <a:ea typeface="宋体" pitchFamily="2" charset="-122"/>
                </a:rPr>
                <a:t>Gain change of each layer</a:t>
              </a:r>
              <a:endParaRPr lang="en-US" altLang="zh-CN" sz="1600" b="1" dirty="0">
                <a:solidFill>
                  <a:srgbClr val="1808E6"/>
                </a:solidFill>
                <a:ea typeface="宋体" pitchFamily="2" charset="-122"/>
              </a:endParaRPr>
            </a:p>
          </p:txBody>
        </p:sp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14282" y="1133079"/>
              <a:ext cx="4296664" cy="30103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1" name="Text Box 9"/>
            <p:cNvSpPr txBox="1">
              <a:spLocks noChangeArrowheads="1"/>
            </p:cNvSpPr>
            <p:nvPr/>
          </p:nvSpPr>
          <p:spPr bwMode="auto">
            <a:xfrm>
              <a:off x="1357290" y="2071678"/>
              <a:ext cx="2592388" cy="336550"/>
            </a:xfrm>
            <a:prstGeom prst="rect">
              <a:avLst/>
            </a:prstGeom>
            <a:solidFill>
              <a:srgbClr val="E2F11B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 smtClean="0">
                  <a:solidFill>
                    <a:srgbClr val="1808E6"/>
                  </a:solidFill>
                  <a:ea typeface="宋体" pitchFamily="2" charset="-122"/>
                </a:rPr>
                <a:t>Q value of each layer </a:t>
              </a:r>
              <a:endParaRPr lang="zh-CN" altLang="en-US" sz="1600" b="1" dirty="0">
                <a:solidFill>
                  <a:srgbClr val="1808E6"/>
                </a:solidFill>
                <a:ea typeface="宋体" pitchFamily="2" charset="-122"/>
              </a:endParaRPr>
            </a:p>
          </p:txBody>
        </p:sp>
      </p:grpSp>
      <p:sp>
        <p:nvSpPr>
          <p:cNvPr id="12" name="标题 1"/>
          <p:cNvSpPr txBox="1">
            <a:spLocks/>
          </p:cNvSpPr>
          <p:nvPr/>
        </p:nvSpPr>
        <p:spPr>
          <a:xfrm>
            <a:off x="302840" y="1129982"/>
            <a:ext cx="8229600" cy="777875"/>
          </a:xfrm>
          <a:prstGeom prst="rect">
            <a:avLst/>
          </a:prstGeom>
        </p:spPr>
        <p:txBody>
          <a:bodyPr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2"/>
                </a:solidFill>
                <a:latin typeface="Arial Blac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2"/>
                </a:solidFill>
                <a:latin typeface="Arial Blac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2"/>
                </a:solidFill>
                <a:latin typeface="Arial Blac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2"/>
                </a:solidFill>
                <a:latin typeface="Arial Blac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2"/>
                </a:solidFill>
                <a:latin typeface="Arial Blac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2"/>
                </a:solidFill>
                <a:latin typeface="Arial Blac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2"/>
                </a:solidFill>
                <a:latin typeface="Arial Blac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2"/>
                </a:solidFill>
                <a:latin typeface="Arial Black" pitchFamily="34" charset="0"/>
              </a:defRPr>
            </a:lvl9pPr>
          </a:lstStyle>
          <a:p>
            <a:r>
              <a:rPr lang="en-US" altLang="zh-CN" sz="2200" kern="0" dirty="0" smtClean="0">
                <a:solidFill>
                  <a:srgbClr val="1808E6"/>
                </a:solidFill>
                <a:latin typeface="Arial" pitchFamily="34" charset="0"/>
                <a:cs typeface="Arial" pitchFamily="34" charset="0"/>
              </a:rPr>
              <a:t>Gain change over </a:t>
            </a:r>
            <a:r>
              <a:rPr lang="en-US" altLang="zh-CN" sz="2200" kern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2009</a:t>
            </a:r>
            <a:r>
              <a:rPr lang="en-US" altLang="zh-CN" sz="2200" kern="0" dirty="0" smtClean="0">
                <a:solidFill>
                  <a:srgbClr val="1808E6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altLang="zh-CN" sz="2200" kern="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2013</a:t>
            </a:r>
            <a:r>
              <a:rPr lang="en-US" altLang="zh-CN" sz="2200" kern="0" dirty="0" smtClean="0">
                <a:solidFill>
                  <a:srgbClr val="1808E6"/>
                </a:solidFill>
                <a:latin typeface="Arial" pitchFamily="34" charset="0"/>
                <a:cs typeface="Arial" pitchFamily="34" charset="0"/>
              </a:rPr>
              <a:t> with </a:t>
            </a:r>
            <a:r>
              <a:rPr lang="en-US" altLang="zh-CN" sz="2200" kern="0" dirty="0" err="1" smtClean="0">
                <a:solidFill>
                  <a:srgbClr val="1808E6"/>
                </a:solidFill>
                <a:latin typeface="Arial" pitchFamily="34" charset="0"/>
                <a:cs typeface="Arial" pitchFamily="34" charset="0"/>
              </a:rPr>
              <a:t>Bhabha</a:t>
            </a:r>
            <a:r>
              <a:rPr lang="en-US" altLang="zh-CN" sz="2200" kern="0" dirty="0" smtClean="0">
                <a:solidFill>
                  <a:srgbClr val="1808E6"/>
                </a:solidFill>
                <a:latin typeface="Arial" pitchFamily="34" charset="0"/>
                <a:cs typeface="Arial" pitchFamily="34" charset="0"/>
              </a:rPr>
              <a:t> events</a:t>
            </a:r>
            <a:endParaRPr lang="zh-CN" altLang="en-US" sz="2200" kern="0" dirty="0" smtClean="0">
              <a:solidFill>
                <a:srgbClr val="1808E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6"/>
          <p:cNvSpPr txBox="1">
            <a:spLocks noChangeArrowheads="1"/>
          </p:cNvSpPr>
          <p:nvPr/>
        </p:nvSpPr>
        <p:spPr bwMode="auto">
          <a:xfrm>
            <a:off x="179512" y="4960565"/>
            <a:ext cx="880375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Blip>
                <a:blip r:embed="rId4"/>
              </a:buBlip>
            </a:pPr>
            <a:r>
              <a:rPr lang="en-US" altLang="zh-CN" sz="2000" dirty="0" smtClean="0">
                <a:solidFill>
                  <a:srgbClr val="FF0000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Compared with 2009, now the  gas gains of first 5 layers decrease about 			            26% —14% </a:t>
            </a:r>
          </a:p>
          <a:p>
            <a:pPr marL="342900" indent="-342900">
              <a:buBlip>
                <a:blip r:embed="rId4"/>
              </a:buBlip>
            </a:pPr>
            <a:r>
              <a:rPr lang="en-US" sz="2000" dirty="0" smtClean="0">
                <a:solidFill>
                  <a:srgbClr val="292EFB"/>
                </a:solidFill>
                <a:latin typeface="Arial" pitchFamily="34" charset="0"/>
                <a:cs typeface="Arial" pitchFamily="34" charset="0"/>
              </a:rPr>
              <a:t>The gains of the first 10 layers show an obvious decrease</a:t>
            </a:r>
          </a:p>
          <a:p>
            <a:pPr marL="342900" indent="-342900">
              <a:buBlip>
                <a:blip r:embed="rId4"/>
              </a:buBlip>
            </a:pPr>
            <a:r>
              <a:rPr lang="en-US" altLang="zh-CN" sz="2000" dirty="0" smtClean="0">
                <a:solidFill>
                  <a:srgbClr val="008000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The gains of the layers in the outer chamber show no change</a:t>
            </a:r>
            <a:endParaRPr lang="zh-CN" altLang="en-US" sz="2000" dirty="0">
              <a:solidFill>
                <a:srgbClr val="008000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5981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Replacement of the inner drift chamber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BESIII Physics Workshop, IHEP 2013-09-22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Calcaterra, for BESIII-Italy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7" name="内容占位符 2"/>
          <p:cNvSpPr>
            <a:spLocks noGrp="1"/>
          </p:cNvSpPr>
          <p:nvPr>
            <p:ph idx="4294967295"/>
          </p:nvPr>
        </p:nvSpPr>
        <p:spPr>
          <a:xfrm>
            <a:off x="266360" y="1387019"/>
            <a:ext cx="8715375" cy="4870672"/>
          </a:xfrm>
        </p:spPr>
        <p:txBody>
          <a:bodyPr>
            <a:noAutofit/>
          </a:bodyPr>
          <a:lstStyle/>
          <a:p>
            <a:pPr>
              <a:buBlip>
                <a:blip r:embed="rId2"/>
              </a:buBlip>
            </a:pPr>
            <a:r>
              <a:rPr lang="en-US" altLang="zh-CN" sz="2200" dirty="0" smtClean="0">
                <a:solidFill>
                  <a:srgbClr val="1808E6"/>
                </a:solidFill>
              </a:rPr>
              <a:t>A new inner drift chamber is under construction, and will be finished in next April</a:t>
            </a:r>
          </a:p>
          <a:p>
            <a:pPr>
              <a:buBlip>
                <a:blip r:embed="rId2"/>
              </a:buBlip>
            </a:pPr>
            <a:r>
              <a:rPr lang="en-US" altLang="zh-CN" sz="2200" dirty="0" smtClean="0">
                <a:solidFill>
                  <a:srgbClr val="1808E6"/>
                </a:solidFill>
              </a:rPr>
              <a:t>A different end plate is used, to shorten the wire length and reduce backgrounds</a:t>
            </a:r>
          </a:p>
          <a:p>
            <a:pPr>
              <a:buBlip>
                <a:blip r:embed="rId2"/>
              </a:buBlip>
            </a:pPr>
            <a:endParaRPr lang="en-US" altLang="zh-CN" sz="2200" dirty="0" smtClean="0">
              <a:solidFill>
                <a:srgbClr val="1808E6"/>
              </a:solidFill>
            </a:endParaRPr>
          </a:p>
          <a:p>
            <a:pPr>
              <a:buBlip>
                <a:blip r:embed="rId2"/>
              </a:buBlip>
            </a:pPr>
            <a:endParaRPr lang="en-US" altLang="zh-CN" sz="2200" dirty="0">
              <a:solidFill>
                <a:srgbClr val="1808E6"/>
              </a:solidFill>
            </a:endParaRPr>
          </a:p>
          <a:p>
            <a:pPr>
              <a:buBlip>
                <a:blip r:embed="rId2"/>
              </a:buBlip>
            </a:pPr>
            <a:endParaRPr lang="en-US" altLang="zh-CN" sz="2200" dirty="0" smtClean="0">
              <a:solidFill>
                <a:srgbClr val="1808E6"/>
              </a:solidFill>
            </a:endParaRPr>
          </a:p>
          <a:p>
            <a:pPr>
              <a:buBlip>
                <a:blip r:embed="rId2"/>
              </a:buBlip>
            </a:pPr>
            <a:endParaRPr lang="en-US" altLang="zh-CN" sz="2200" dirty="0">
              <a:solidFill>
                <a:srgbClr val="1808E6"/>
              </a:solidFill>
            </a:endParaRPr>
          </a:p>
          <a:p>
            <a:pPr>
              <a:buBlip>
                <a:blip r:embed="rId2"/>
              </a:buBlip>
            </a:pPr>
            <a:endParaRPr lang="en-US" altLang="zh-CN" sz="2200" dirty="0" smtClean="0">
              <a:solidFill>
                <a:srgbClr val="1808E6"/>
              </a:solidFill>
            </a:endParaRPr>
          </a:p>
          <a:p>
            <a:pPr>
              <a:buBlip>
                <a:blip r:embed="rId2"/>
              </a:buBlip>
            </a:pPr>
            <a:r>
              <a:rPr lang="en-US" altLang="zh-CN" sz="2200" dirty="0" smtClean="0">
                <a:solidFill>
                  <a:srgbClr val="1808E6"/>
                </a:solidFill>
              </a:rPr>
              <a:t>The new inner drift chamber will be installed in 2015 but an expected luminosity doubling jeopardizes its lifetime.</a:t>
            </a:r>
            <a:endParaRPr lang="zh-CN" altLang="en-US" sz="2200" dirty="0">
              <a:solidFill>
                <a:srgbClr val="1808E6"/>
              </a:solidFill>
            </a:endParaRP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67" t="16736" r="1959" b="16737"/>
          <a:stretch>
            <a:fillRect/>
          </a:stretch>
        </p:blipFill>
        <p:spPr bwMode="auto">
          <a:xfrm>
            <a:off x="4719599" y="3181020"/>
            <a:ext cx="4013203" cy="156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lum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490" t="8064" r="5897" b="32465"/>
          <a:stretch>
            <a:fillRect/>
          </a:stretch>
        </p:blipFill>
        <p:spPr bwMode="auto">
          <a:xfrm>
            <a:off x="308813" y="3253720"/>
            <a:ext cx="3642297" cy="1409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标题 1"/>
          <p:cNvSpPr txBox="1">
            <a:spLocks/>
          </p:cNvSpPr>
          <p:nvPr/>
        </p:nvSpPr>
        <p:spPr>
          <a:xfrm>
            <a:off x="5340488" y="3191321"/>
            <a:ext cx="2927941" cy="3549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0" i="0" u="none" strike="noStrike" kern="1200" cap="none" spc="0" normalizeH="0" baseline="0" noProof="0" dirty="0" smtClean="0">
                <a:ln>
                  <a:noFill/>
                </a:ln>
                <a:solidFill>
                  <a:srgbClr val="1F029A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New</a:t>
            </a:r>
            <a:r>
              <a:rPr kumimoji="0" lang="en-US" altLang="zh-CN" b="0" i="0" u="none" strike="noStrike" kern="1200" cap="none" spc="0" normalizeH="0" noProof="0" dirty="0" smtClean="0">
                <a:ln>
                  <a:noFill/>
                </a:ln>
                <a:solidFill>
                  <a:srgbClr val="1F029A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inner chamber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rgbClr val="1F029A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标题 1"/>
          <p:cNvSpPr txBox="1">
            <a:spLocks/>
          </p:cNvSpPr>
          <p:nvPr/>
        </p:nvSpPr>
        <p:spPr>
          <a:xfrm>
            <a:off x="746544" y="3253720"/>
            <a:ext cx="2927941" cy="3549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0" i="0" u="none" strike="noStrike" kern="1200" cap="none" spc="0" normalizeH="0" baseline="0" noProof="0" dirty="0" smtClean="0">
                <a:ln>
                  <a:noFill/>
                </a:ln>
                <a:solidFill>
                  <a:srgbClr val="1F029A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Old inner</a:t>
            </a:r>
            <a:r>
              <a:rPr kumimoji="0" lang="en-US" altLang="zh-CN" b="0" i="0" u="none" strike="noStrike" kern="1200" cap="none" spc="0" normalizeH="0" noProof="0" dirty="0" smtClean="0">
                <a:ln>
                  <a:noFill/>
                </a:ln>
                <a:solidFill>
                  <a:srgbClr val="1F029A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chamber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rgbClr val="1F029A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380109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gem2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078505"/>
            <a:ext cx="6564136" cy="26854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CGEM detector for BESIII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4253549"/>
            <a:ext cx="5440151" cy="209645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Rate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capability: ~10</a:t>
            </a:r>
            <a:r>
              <a:rPr lang="en-US" sz="1800" baseline="30000" dirty="0">
                <a:latin typeface="Arial" pitchFamily="34" charset="0"/>
                <a:cs typeface="Arial" pitchFamily="34" charset="0"/>
              </a:rPr>
              <a:t>4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Hz/cm</a:t>
            </a:r>
            <a:r>
              <a:rPr lang="en-US" sz="1800" baseline="30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spcBef>
                <a:spcPts val="0"/>
              </a:spcBef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Spatial resolution: </a:t>
            </a:r>
            <a:r>
              <a:rPr lang="en-US" sz="1800" dirty="0" err="1">
                <a:latin typeface="Arial" pitchFamily="34" charset="0"/>
                <a:cs typeface="Arial" pitchFamily="34" charset="0"/>
              </a:rPr>
              <a:t>s</a:t>
            </a:r>
            <a:r>
              <a:rPr lang="en-US" sz="1800" baseline="-25000" dirty="0" err="1">
                <a:latin typeface="Arial" pitchFamily="34" charset="0"/>
                <a:cs typeface="Arial" pitchFamily="34" charset="0"/>
              </a:rPr>
              <a:t>xy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 =~100</a:t>
            </a:r>
            <a:r>
              <a:rPr lang="el-GR" sz="1800" dirty="0">
                <a:latin typeface="Arial"/>
                <a:cs typeface="Arial"/>
              </a:rPr>
              <a:t>μ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m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US" sz="1800" dirty="0" err="1">
                <a:latin typeface="Arial" pitchFamily="34" charset="0"/>
                <a:cs typeface="Arial" pitchFamily="34" charset="0"/>
              </a:rPr>
              <a:t>s</a:t>
            </a:r>
            <a:r>
              <a:rPr lang="en-US" sz="1800" baseline="-25000" dirty="0" err="1">
                <a:latin typeface="Arial" pitchFamily="34" charset="0"/>
                <a:cs typeface="Arial" pitchFamily="34" charset="0"/>
              </a:rPr>
              <a:t>z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=~1mm</a:t>
            </a:r>
          </a:p>
          <a:p>
            <a:pPr>
              <a:spcBef>
                <a:spcPts val="0"/>
              </a:spcBef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Momentum resolution:: </a:t>
            </a:r>
            <a:r>
              <a:rPr lang="en-US" sz="1800" dirty="0" err="1">
                <a:latin typeface="Arial" pitchFamily="34" charset="0"/>
                <a:cs typeface="Arial" pitchFamily="34" charset="0"/>
              </a:rPr>
              <a:t>s</a:t>
            </a:r>
            <a:r>
              <a:rPr lang="en-US" sz="1800" baseline="-25000" dirty="0" err="1">
                <a:latin typeface="Arial" pitchFamily="34" charset="0"/>
                <a:cs typeface="Arial" pitchFamily="34" charset="0"/>
              </a:rPr>
              <a:t>pt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/</a:t>
            </a:r>
            <a:r>
              <a:rPr lang="en-US" sz="1800" dirty="0" err="1">
                <a:latin typeface="Arial" pitchFamily="34" charset="0"/>
                <a:cs typeface="Arial" pitchFamily="34" charset="0"/>
              </a:rPr>
              <a:t>P</a:t>
            </a:r>
            <a:r>
              <a:rPr lang="en-US" sz="1800" baseline="-25000" dirty="0" err="1">
                <a:latin typeface="Arial" pitchFamily="34" charset="0"/>
                <a:cs typeface="Arial" pitchFamily="34" charset="0"/>
              </a:rPr>
              <a:t>t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 =~0.5% @1GeV</a:t>
            </a:r>
          </a:p>
          <a:p>
            <a:pPr>
              <a:spcBef>
                <a:spcPts val="0"/>
              </a:spcBef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Efficiency=~98%</a:t>
            </a:r>
          </a:p>
          <a:p>
            <a:pPr>
              <a:spcBef>
                <a:spcPts val="0"/>
              </a:spcBef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Material budget &lt;= 1.5%  all layers</a:t>
            </a:r>
          </a:p>
          <a:p>
            <a:pPr>
              <a:spcBef>
                <a:spcPts val="0"/>
              </a:spcBef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Coverage: 93% 4</a:t>
            </a:r>
            <a:r>
              <a:rPr lang="el-GR" sz="1800" dirty="0">
                <a:latin typeface="Arial"/>
                <a:cs typeface="Arial"/>
              </a:rPr>
              <a:t>π</a:t>
            </a:r>
            <a:endParaRPr lang="en-US" sz="1800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Operation duration~ 5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years</a:t>
            </a:r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BESIII Physics Workshop, IHEP 2013-09-22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Calcaterra, for BESIII-Italy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8" name="Picture 7" descr="screenshot_1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6086" y="4176801"/>
            <a:ext cx="4121471" cy="2055240"/>
          </a:xfrm>
          <a:prstGeom prst="rect">
            <a:avLst/>
          </a:prstGeom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6327648" y="1160954"/>
            <a:ext cx="2808104" cy="25553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Gill Sans Light"/>
                <a:ea typeface="+mn-ea"/>
                <a:cs typeface="Gill Sans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Gill Sans Light"/>
                <a:ea typeface="+mn-ea"/>
                <a:cs typeface="Gill Sans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Gill Sans Light"/>
                <a:ea typeface="+mn-ea"/>
                <a:cs typeface="Gill Sans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Gill Sans Light"/>
                <a:ea typeface="+mn-ea"/>
                <a:cs typeface="Gill Sans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Gill Sans Light"/>
                <a:ea typeface="+mn-ea"/>
                <a:cs typeface="Gill Sans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dirty="0" smtClean="0"/>
              <a:t>Three active layers</a:t>
            </a:r>
          </a:p>
          <a:p>
            <a:pPr>
              <a:lnSpc>
                <a:spcPct val="120000"/>
              </a:lnSpc>
            </a:pPr>
            <a:r>
              <a:rPr lang="en-US" sz="1800" dirty="0" smtClean="0"/>
              <a:t>Active area </a:t>
            </a:r>
          </a:p>
          <a:p>
            <a:pPr lvl="1">
              <a:lnSpc>
                <a:spcPct val="120000"/>
              </a:lnSpc>
            </a:pPr>
            <a:r>
              <a:rPr lang="en-US" sz="1600" dirty="0" smtClean="0"/>
              <a:t>L1 length 532 mm</a:t>
            </a:r>
          </a:p>
          <a:p>
            <a:pPr lvl="1">
              <a:lnSpc>
                <a:spcPct val="120000"/>
              </a:lnSpc>
            </a:pPr>
            <a:r>
              <a:rPr lang="en-US" sz="1600" dirty="0" smtClean="0"/>
              <a:t>L2 length: 690 mm</a:t>
            </a:r>
          </a:p>
          <a:p>
            <a:pPr lvl="1">
              <a:lnSpc>
                <a:spcPct val="120000"/>
              </a:lnSpc>
            </a:pPr>
            <a:r>
              <a:rPr lang="en-US" sz="1600" dirty="0" smtClean="0"/>
              <a:t>L3 length: 847 mm </a:t>
            </a:r>
            <a:endParaRPr lang="en-US" sz="1800" dirty="0" smtClean="0"/>
          </a:p>
          <a:p>
            <a:pPr>
              <a:lnSpc>
                <a:spcPct val="120000"/>
              </a:lnSpc>
            </a:pPr>
            <a:r>
              <a:rPr lang="en-US" sz="1800" dirty="0" smtClean="0"/>
              <a:t>Inner radius: 78 mm</a:t>
            </a:r>
          </a:p>
          <a:p>
            <a:pPr>
              <a:lnSpc>
                <a:spcPct val="120000"/>
              </a:lnSpc>
            </a:pPr>
            <a:r>
              <a:rPr lang="en-US" sz="1800" dirty="0" smtClean="0"/>
              <a:t>Outer radius: 178 mm</a:t>
            </a:r>
            <a:endParaRPr lang="en-US" sz="1800" dirty="0"/>
          </a:p>
        </p:txBody>
      </p:sp>
      <p:sp>
        <p:nvSpPr>
          <p:cNvPr id="10" name="TextBox 9"/>
          <p:cNvSpPr txBox="1"/>
          <p:nvPr/>
        </p:nvSpPr>
        <p:spPr>
          <a:xfrm>
            <a:off x="1778000" y="3732208"/>
            <a:ext cx="16273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Requirements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167684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GEANT4 simulation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BESIII Physics Workshop, IHEP 2013-09-22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Calcaterra, for BESIII-Italy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0986" y="1127126"/>
            <a:ext cx="3662225" cy="2825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11681" y="4206875"/>
            <a:ext cx="1724659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1090" y="2525713"/>
            <a:ext cx="4170362" cy="367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745715" y="1317626"/>
            <a:ext cx="41703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 CGEM detector has been added to the BESIII simulation in order to preliminary evaluate its possible performance.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81012" y="4048124"/>
            <a:ext cx="202698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 lot of details in the simulation.</a:t>
            </a:r>
          </a:p>
          <a:p>
            <a:endParaRPr lang="en-US" dirty="0"/>
          </a:p>
          <a:p>
            <a:r>
              <a:rPr lang="en-US" dirty="0" smtClean="0"/>
              <a:t>Reconstruction code needs to be developed to fully evaluate the impact on the physics.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5612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CGEM point resolution vs. B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BESIII Physics Workshop, IHEP 2013-09-22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Calcaterra, for BESIII-Italy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17" t="9091" r="8257"/>
          <a:stretch>
            <a:fillRect/>
          </a:stretch>
        </p:blipFill>
        <p:spPr bwMode="auto">
          <a:xfrm>
            <a:off x="-28575" y="1390663"/>
            <a:ext cx="4378325" cy="2948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8" name="Rettangolo 16"/>
          <p:cNvSpPr/>
          <p:nvPr/>
        </p:nvSpPr>
        <p:spPr>
          <a:xfrm>
            <a:off x="982663" y="3063875"/>
            <a:ext cx="3033712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rgbClr val="00000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宋体" charset="-122"/>
                <a:cs typeface="Calibri" pitchFamily="34" charset="0"/>
              </a:rPr>
              <a:t>BESIII B-Field </a:t>
            </a:r>
            <a:r>
              <a:rPr lang="en-US" sz="2000" dirty="0" err="1">
                <a:solidFill>
                  <a:srgbClr val="00000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  <a:ea typeface="宋体" charset="-122"/>
                <a:cs typeface="Calibri" pitchFamily="34" charset="0"/>
              </a:rPr>
              <a:t>s</a:t>
            </a:r>
            <a:r>
              <a:rPr lang="en-US" sz="2000" baseline="-25000" dirty="0" err="1">
                <a:solidFill>
                  <a:srgbClr val="00000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/>
                <a:ea typeface="宋体" charset="-122"/>
                <a:cs typeface="Calibri" pitchFamily="34" charset="0"/>
              </a:rPr>
              <a:t>r</a:t>
            </a:r>
            <a:r>
              <a:rPr lang="en-US" sz="2000" baseline="-25000" dirty="0" err="1">
                <a:solidFill>
                  <a:srgbClr val="00000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  <a:ea typeface="宋体" charset="-122"/>
                <a:cs typeface="Calibri" pitchFamily="34" charset="0"/>
              </a:rPr>
              <a:t>f</a:t>
            </a:r>
            <a:r>
              <a:rPr lang="en-US" sz="2000" baseline="-25000" dirty="0">
                <a:solidFill>
                  <a:srgbClr val="00000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宋体" charset="-122"/>
                <a:cs typeface="Calibri" pitchFamily="34" charset="0"/>
              </a:rPr>
              <a:t>  </a:t>
            </a:r>
            <a:r>
              <a:rPr lang="en-US" sz="2000" dirty="0">
                <a:solidFill>
                  <a:srgbClr val="00000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宋体" charset="-122"/>
                <a:cs typeface="Calibri" pitchFamily="34" charset="0"/>
              </a:rPr>
              <a:t>= 330 </a:t>
            </a:r>
            <a:r>
              <a:rPr lang="en-US" sz="2000" dirty="0">
                <a:solidFill>
                  <a:srgbClr val="00000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  <a:ea typeface="宋体" charset="-122"/>
                <a:cs typeface="Calibri" pitchFamily="34" charset="0"/>
              </a:rPr>
              <a:t>m</a:t>
            </a:r>
            <a:r>
              <a:rPr lang="en-US" sz="2000" dirty="0">
                <a:solidFill>
                  <a:srgbClr val="00000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宋体" charset="-122"/>
                <a:cs typeface="Calibri" pitchFamily="34" charset="0"/>
              </a:rPr>
              <a:t>m</a:t>
            </a:r>
            <a:endParaRPr lang="en-US" sz="2000" baseline="-25000" dirty="0">
              <a:solidFill>
                <a:srgbClr val="000000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宋体" charset="-122"/>
              <a:cs typeface="Calibri" pitchFamily="34" charset="0"/>
            </a:endParaRPr>
          </a:p>
        </p:txBody>
      </p:sp>
      <p:pic>
        <p:nvPicPr>
          <p:cNvPr id="9" name="Picture 10"/>
          <p:cNvPicPr>
            <a:picLocks noChangeAspect="1" noChangeArrowheads="1"/>
          </p:cNvPicPr>
          <p:nvPr/>
        </p:nvPicPr>
        <p:blipFill>
          <a:blip r:embed="rId3" cstate="print">
            <a:lum brigh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31"/>
          <a:stretch>
            <a:fillRect/>
          </a:stretch>
        </p:blipFill>
        <p:spPr bwMode="auto">
          <a:xfrm>
            <a:off x="4581839" y="1190624"/>
            <a:ext cx="4260535" cy="319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Line 10"/>
          <p:cNvSpPr>
            <a:spLocks noChangeShapeType="1"/>
          </p:cNvSpPr>
          <p:nvPr/>
        </p:nvSpPr>
        <p:spPr bwMode="auto">
          <a:xfrm flipH="1" flipV="1">
            <a:off x="7604125" y="2174875"/>
            <a:ext cx="71438" cy="1000125"/>
          </a:xfrm>
          <a:prstGeom prst="line">
            <a:avLst/>
          </a:prstGeom>
          <a:noFill/>
          <a:ln w="28575">
            <a:solidFill>
              <a:srgbClr val="CC33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r" defTabSz="457200"/>
            <a:endParaRPr lang="en-US" sz="1200" b="0" smtClean="0">
              <a:solidFill>
                <a:srgbClr val="000000"/>
              </a:solidFill>
              <a:latin typeface="Verdana" pitchFamily="34" charset="0"/>
              <a:ea typeface="ＭＳ Ｐゴシック" pitchFamily="34" charset="-128"/>
            </a:endParaRPr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 flipH="1" flipV="1">
            <a:off x="2873375" y="1924050"/>
            <a:ext cx="46038" cy="1143000"/>
          </a:xfrm>
          <a:prstGeom prst="line">
            <a:avLst/>
          </a:prstGeom>
          <a:noFill/>
          <a:ln w="28575">
            <a:solidFill>
              <a:srgbClr val="CC33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r" defTabSz="457200"/>
            <a:endParaRPr lang="en-US" sz="1200" b="0" smtClean="0">
              <a:solidFill>
                <a:srgbClr val="000000"/>
              </a:solidFill>
              <a:latin typeface="Verdana" pitchFamily="34" charset="0"/>
              <a:ea typeface="ＭＳ Ｐゴシック" pitchFamily="34" charset="-128"/>
            </a:endParaRPr>
          </a:p>
        </p:txBody>
      </p:sp>
      <p:sp>
        <p:nvSpPr>
          <p:cNvPr id="12" name="Rettangolo 16"/>
          <p:cNvSpPr/>
          <p:nvPr/>
        </p:nvSpPr>
        <p:spPr>
          <a:xfrm>
            <a:off x="5897563" y="3143250"/>
            <a:ext cx="2935287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rgbClr val="00000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宋体" charset="-122"/>
                <a:cs typeface="Calibri" pitchFamily="34" charset="0"/>
              </a:rPr>
              <a:t>BESIII B-Field </a:t>
            </a:r>
            <a:r>
              <a:rPr lang="en-US" sz="2000" dirty="0" err="1">
                <a:solidFill>
                  <a:srgbClr val="00000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  <a:ea typeface="宋体" charset="-122"/>
                <a:cs typeface="Calibri" pitchFamily="34" charset="0"/>
              </a:rPr>
              <a:t>s</a:t>
            </a:r>
            <a:r>
              <a:rPr lang="en-US" sz="2000" baseline="-25000" dirty="0" err="1">
                <a:solidFill>
                  <a:srgbClr val="00000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/>
                <a:ea typeface="宋体" charset="-122"/>
                <a:cs typeface="Calibri" pitchFamily="34" charset="0"/>
              </a:rPr>
              <a:t>z</a:t>
            </a:r>
            <a:r>
              <a:rPr lang="en-US" sz="2000" baseline="-25000" dirty="0">
                <a:solidFill>
                  <a:srgbClr val="00000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宋体" charset="-122"/>
                <a:cs typeface="Calibri" pitchFamily="34" charset="0"/>
              </a:rPr>
              <a:t>  </a:t>
            </a:r>
            <a:r>
              <a:rPr lang="en-US" sz="2000" dirty="0">
                <a:solidFill>
                  <a:srgbClr val="00000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宋体" charset="-122"/>
                <a:cs typeface="Calibri" pitchFamily="34" charset="0"/>
              </a:rPr>
              <a:t>= 400 </a:t>
            </a:r>
            <a:r>
              <a:rPr lang="en-US" sz="2000" dirty="0">
                <a:solidFill>
                  <a:srgbClr val="00000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  <a:ea typeface="宋体" charset="-122"/>
                <a:cs typeface="Calibri" pitchFamily="34" charset="0"/>
              </a:rPr>
              <a:t>m</a:t>
            </a:r>
            <a:r>
              <a:rPr lang="en-US" sz="2000" dirty="0">
                <a:solidFill>
                  <a:srgbClr val="00000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宋体" charset="-122"/>
                <a:cs typeface="Calibri" pitchFamily="34" charset="0"/>
              </a:rPr>
              <a:t>m</a:t>
            </a:r>
            <a:endParaRPr lang="en-US" sz="2000" baseline="-25000" dirty="0">
              <a:solidFill>
                <a:srgbClr val="000000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宋体" charset="-122"/>
              <a:cs typeface="Calibri" pitchFamily="34" charset="0"/>
            </a:endParaRPr>
          </a:p>
        </p:txBody>
      </p:sp>
      <p:sp>
        <p:nvSpPr>
          <p:cNvPr id="13" name="TextBox 17"/>
          <p:cNvSpPr txBox="1">
            <a:spLocks noChangeArrowheads="1"/>
          </p:cNvSpPr>
          <p:nvPr/>
        </p:nvSpPr>
        <p:spPr bwMode="auto">
          <a:xfrm>
            <a:off x="785813" y="1285875"/>
            <a:ext cx="7937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zh-CN" sz="4000" dirty="0" err="1" smtClean="0">
                <a:solidFill>
                  <a:srgbClr val="000000"/>
                </a:solidFill>
                <a:latin typeface="Symbol" pitchFamily="18" charset="2"/>
                <a:ea typeface="SimSun" pitchFamily="2" charset="-122"/>
              </a:rPr>
              <a:t>s</a:t>
            </a:r>
            <a:r>
              <a:rPr lang="en-US" altLang="zh-CN" sz="4000" baseline="-25000" dirty="0" err="1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r</a:t>
            </a:r>
            <a:r>
              <a:rPr lang="en-US" altLang="zh-CN" sz="4000" baseline="-25000" dirty="0" err="1" smtClean="0">
                <a:solidFill>
                  <a:srgbClr val="000000"/>
                </a:solidFill>
                <a:latin typeface="Symbol" pitchFamily="18" charset="2"/>
                <a:ea typeface="SimSun" pitchFamily="2" charset="-122"/>
              </a:rPr>
              <a:t>f</a:t>
            </a:r>
            <a:endParaRPr lang="zh-CN" altLang="en-US" sz="4000" dirty="0" smtClean="0">
              <a:solidFill>
                <a:srgbClr val="000000"/>
              </a:solidFill>
              <a:latin typeface="Symbol" pitchFamily="18" charset="2"/>
              <a:ea typeface="SimSun" pitchFamily="2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56225" y="1214438"/>
            <a:ext cx="646113" cy="708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4000" dirty="0" err="1">
                <a:solidFill>
                  <a:srgbClr val="000000"/>
                </a:solidFill>
                <a:latin typeface="Symbol" pitchFamily="18" charset="2"/>
                <a:ea typeface="宋体" charset="-122"/>
              </a:rPr>
              <a:t>s</a:t>
            </a:r>
            <a:r>
              <a:rPr lang="en-US" altLang="zh-CN" sz="4000" baseline="-25000" dirty="0" err="1">
                <a:solidFill>
                  <a:srgbClr val="000000"/>
                </a:solidFill>
                <a:latin typeface="Verdana"/>
                <a:ea typeface="宋体" charset="-122"/>
              </a:rPr>
              <a:t>z</a:t>
            </a:r>
            <a:endParaRPr lang="zh-CN" altLang="en-US" sz="4000" baseline="-25000" dirty="0">
              <a:solidFill>
                <a:srgbClr val="000000"/>
              </a:solidFill>
              <a:latin typeface="Verdana"/>
              <a:ea typeface="宋体" charset="-122"/>
            </a:endParaRPr>
          </a:p>
        </p:txBody>
      </p:sp>
      <p:graphicFrame>
        <p:nvGraphicFramePr>
          <p:cNvPr id="15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0309641"/>
              </p:ext>
            </p:extLst>
          </p:nvPr>
        </p:nvGraphicFramePr>
        <p:xfrm>
          <a:off x="285750" y="4643438"/>
          <a:ext cx="8578850" cy="1188720"/>
        </p:xfrm>
        <a:graphic>
          <a:graphicData uri="http://schemas.openxmlformats.org/drawingml/2006/table">
            <a:tbl>
              <a:tblPr/>
              <a:tblGrid>
                <a:gridCol w="6230938"/>
                <a:gridCol w="1150937"/>
                <a:gridCol w="1196975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808E6"/>
                          </a:solidFill>
                          <a:effectLst/>
                          <a:latin typeface="Verdana" pitchFamily="34" charset="0"/>
                          <a:ea typeface="SimSun" pitchFamily="2" charset="-122"/>
                          <a:cs typeface="Arial" pitchFamily="34" charset="0"/>
                        </a:rPr>
                        <a:t>Readout </a:t>
                      </a: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808E6"/>
                        </a:solidFill>
                        <a:effectLst/>
                        <a:latin typeface="Verdana" pitchFamily="34" charset="0"/>
                        <a:ea typeface="SimSun" pitchFamily="2" charset="-122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1808E6"/>
                          </a:solidFill>
                          <a:effectLst/>
                          <a:latin typeface="Symbol" pitchFamily="18" charset="2"/>
                          <a:ea typeface="SimSun" pitchFamily="2" charset="-122"/>
                          <a:cs typeface="Arial" pitchFamily="34" charset="0"/>
                        </a:rPr>
                        <a:t>s</a:t>
                      </a:r>
                      <a:r>
                        <a:rPr kumimoji="0" lang="en-US" altLang="zh-CN" sz="2000" b="1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rgbClr val="1808E6"/>
                          </a:solidFill>
                          <a:effectLst/>
                          <a:latin typeface="Verdana" pitchFamily="34" charset="0"/>
                          <a:ea typeface="SimSun" pitchFamily="2" charset="-122"/>
                          <a:cs typeface="Arial" pitchFamily="34" charset="0"/>
                        </a:rPr>
                        <a:t>r</a:t>
                      </a:r>
                      <a:r>
                        <a:rPr kumimoji="0" lang="en-US" altLang="zh-CN" sz="2000" b="1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rgbClr val="1808E6"/>
                          </a:solidFill>
                          <a:effectLst/>
                          <a:latin typeface="Symbol" pitchFamily="18" charset="2"/>
                          <a:ea typeface="SimSun" pitchFamily="2" charset="-122"/>
                          <a:cs typeface="Arial" pitchFamily="34" charset="0"/>
                        </a:rPr>
                        <a:t>f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808E6"/>
                          </a:solidFill>
                          <a:effectLst/>
                          <a:latin typeface="Symbol" pitchFamily="18" charset="2"/>
                          <a:ea typeface="SimSun" pitchFamily="2" charset="-122"/>
                          <a:cs typeface="Arial" pitchFamily="34" charset="0"/>
                        </a:rPr>
                        <a:t> (m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808E6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pitchFamily="34" charset="0"/>
                        </a:rPr>
                        <a:t>m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808E6"/>
                          </a:solidFill>
                          <a:effectLst/>
                          <a:latin typeface="Symbol" pitchFamily="18" charset="2"/>
                          <a:ea typeface="SimSun" pitchFamily="2" charset="-122"/>
                          <a:cs typeface="Arial" pitchFamily="34" charset="0"/>
                        </a:rPr>
                        <a:t>)</a:t>
                      </a: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808E6"/>
                        </a:solidFill>
                        <a:effectLst/>
                        <a:latin typeface="Verdana" pitchFamily="34" charset="0"/>
                        <a:ea typeface="SimSun" pitchFamily="2" charset="-122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1808E6"/>
                          </a:solidFill>
                          <a:effectLst/>
                          <a:latin typeface="Symbol" pitchFamily="18" charset="2"/>
                          <a:ea typeface="SimSun" pitchFamily="2" charset="-122"/>
                          <a:cs typeface="Arial" pitchFamily="34" charset="0"/>
                        </a:rPr>
                        <a:t>s</a:t>
                      </a:r>
                      <a:r>
                        <a:rPr kumimoji="0" lang="en-US" altLang="zh-CN" sz="2000" b="1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rgbClr val="1808E6"/>
                          </a:solidFill>
                          <a:effectLst/>
                          <a:latin typeface="Verdana" pitchFamily="34" charset="0"/>
                          <a:ea typeface="SimSun" pitchFamily="2" charset="-122"/>
                          <a:cs typeface="Arial" pitchFamily="34" charset="0"/>
                        </a:rPr>
                        <a:t>z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808E6"/>
                          </a:solidFill>
                          <a:effectLst/>
                          <a:latin typeface="Verdana" pitchFamily="34" charset="0"/>
                          <a:ea typeface="SimSun" pitchFamily="2" charset="-122"/>
                          <a:cs typeface="Arial" pitchFamily="34" charset="0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808E6"/>
                          </a:solidFill>
                          <a:effectLst/>
                          <a:latin typeface="Symbol" pitchFamily="18" charset="2"/>
                          <a:ea typeface="SimSun" pitchFamily="2" charset="-122"/>
                          <a:cs typeface="Arial" pitchFamily="34" charset="0"/>
                        </a:rPr>
                        <a:t>(m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808E6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pitchFamily="34" charset="0"/>
                        </a:rPr>
                        <a:t>m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808E6"/>
                          </a:solidFill>
                          <a:effectLst/>
                          <a:latin typeface="Symbol" pitchFamily="18" charset="2"/>
                          <a:ea typeface="SimSun" pitchFamily="2" charset="-122"/>
                          <a:cs typeface="Arial" pitchFamily="34" charset="0"/>
                        </a:rPr>
                        <a:t>)</a:t>
                      </a: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808E6"/>
                        </a:solidFill>
                        <a:effectLst/>
                        <a:latin typeface="Symbol" pitchFamily="18" charset="2"/>
                        <a:ea typeface="SimSun" pitchFamily="2" charset="-122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F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808E6"/>
                          </a:solidFill>
                          <a:effectLst/>
                          <a:latin typeface="Verdana" pitchFamily="34" charset="0"/>
                          <a:ea typeface="SimSun" pitchFamily="2" charset="-122"/>
                          <a:cs typeface="Arial" pitchFamily="34" charset="0"/>
                        </a:rPr>
                        <a:t>Digital readout   (KLOE Beam test in 2009)</a:t>
                      </a: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808E6"/>
                        </a:solidFill>
                        <a:effectLst/>
                        <a:latin typeface="Verdana" pitchFamily="34" charset="0"/>
                        <a:ea typeface="SimSun" pitchFamily="2" charset="-122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808E6"/>
                          </a:solidFill>
                          <a:effectLst/>
                          <a:latin typeface="Verdana" pitchFamily="34" charset="0"/>
                          <a:ea typeface="SimSun" pitchFamily="2" charset="-122"/>
                          <a:cs typeface="Arial" pitchFamily="34" charset="0"/>
                        </a:rPr>
                        <a:t>330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1808E6"/>
                        </a:solidFill>
                        <a:effectLst/>
                        <a:latin typeface="Verdana" pitchFamily="34" charset="0"/>
                        <a:ea typeface="SimSun" pitchFamily="2" charset="-122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808E6"/>
                          </a:solidFill>
                          <a:effectLst/>
                          <a:latin typeface="Verdana" pitchFamily="34" charset="0"/>
                          <a:ea typeface="SimSun" pitchFamily="2" charset="-122"/>
                          <a:cs typeface="Arial" pitchFamily="34" charset="0"/>
                        </a:rPr>
                        <a:t>400</a:t>
                      </a: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808E6"/>
                        </a:solidFill>
                        <a:effectLst/>
                        <a:latin typeface="Verdana" pitchFamily="34" charset="0"/>
                        <a:ea typeface="SimSun" pitchFamily="2" charset="-122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Verdana" pitchFamily="34" charset="0"/>
                          <a:ea typeface="SimSun" pitchFamily="2" charset="-122"/>
                          <a:cs typeface="Arial" pitchFamily="34" charset="0"/>
                        </a:rPr>
                        <a:t>Analog readout </a:t>
                      </a: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Verdana" pitchFamily="34" charset="0"/>
                          <a:ea typeface="SimSun" pitchFamily="2" charset="-122"/>
                          <a:cs typeface="Arial" pitchFamily="34" charset="0"/>
                        </a:rPr>
                        <a:t>(magnetic field effect avoided)*</a:t>
                      </a:r>
                      <a:endParaRPr kumimoji="0" lang="zh-CN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Verdana" pitchFamily="34" charset="0"/>
                        <a:ea typeface="SimSun" pitchFamily="2" charset="-122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Verdana" pitchFamily="34" charset="0"/>
                          <a:ea typeface="SimSun" pitchFamily="2" charset="-122"/>
                          <a:cs typeface="Arial" pitchFamily="34" charset="0"/>
                        </a:rPr>
                        <a:t>80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Verdana" pitchFamily="34" charset="0"/>
                        <a:ea typeface="SimSun" pitchFamily="2" charset="-122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Verdana" pitchFamily="34" charset="0"/>
                          <a:ea typeface="SimSun" pitchFamily="2" charset="-122"/>
                          <a:cs typeface="Arial" pitchFamily="34" charset="0"/>
                        </a:rPr>
                        <a:t>150</a:t>
                      </a: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Verdana" pitchFamily="34" charset="0"/>
                        <a:ea typeface="SimSun" pitchFamily="2" charset="-122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sp>
        <p:nvSpPr>
          <p:cNvPr id="16" name="TextBox 19"/>
          <p:cNvSpPr txBox="1">
            <a:spLocks noChangeArrowheads="1"/>
          </p:cNvSpPr>
          <p:nvPr/>
        </p:nvSpPr>
        <p:spPr bwMode="auto">
          <a:xfrm>
            <a:off x="4786313" y="6072188"/>
            <a:ext cx="37973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zh-CN" sz="1800" dirty="0" smtClean="0">
                <a:solidFill>
                  <a:srgbClr val="1808E6"/>
                </a:solidFill>
                <a:latin typeface="Calibri" pitchFamily="34" charset="0"/>
                <a:ea typeface="SimSun" pitchFamily="2" charset="-122"/>
              </a:rPr>
              <a:t>* Taken as expected spatial resolution</a:t>
            </a:r>
            <a:endParaRPr lang="zh-CN" altLang="en-US" sz="1800" dirty="0" smtClean="0">
              <a:solidFill>
                <a:srgbClr val="1808E6"/>
              </a:solidFill>
              <a:latin typeface="Calibri" pitchFamily="34" charset="0"/>
              <a:ea typeface="SimSun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243000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CGEM expected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altLang="zh-CN" sz="3200" kern="0" dirty="0">
                <a:solidFill>
                  <a:schemeClr val="accent1"/>
                </a:solidFill>
                <a:ea typeface="SimSun" pitchFamily="2" charset="-122"/>
              </a:rPr>
              <a:t>CGEM inner detector  (</a:t>
            </a:r>
            <a:r>
              <a:rPr lang="en-US" altLang="zh-CN" sz="3200" b="1" kern="0" dirty="0" err="1" smtClean="0">
                <a:solidFill>
                  <a:schemeClr val="accent1"/>
                </a:solidFill>
                <a:ea typeface="SimSun" pitchFamily="2" charset="-122"/>
              </a:rPr>
              <a:t>Vs</a:t>
            </a:r>
            <a:r>
              <a:rPr lang="en-US" altLang="zh-CN" sz="3200" kern="0" dirty="0" smtClean="0">
                <a:solidFill>
                  <a:schemeClr val="accent1"/>
                </a:solidFill>
                <a:ea typeface="SimSun" pitchFamily="2" charset="-122"/>
              </a:rPr>
              <a:t> </a:t>
            </a:r>
            <a:r>
              <a:rPr lang="en-US" altLang="zh-CN" sz="3200" kern="0" dirty="0">
                <a:solidFill>
                  <a:schemeClr val="accent1"/>
                </a:solidFill>
                <a:ea typeface="SimSun" pitchFamily="2" charset="-122"/>
              </a:rPr>
              <a:t>MDC inner detector)</a:t>
            </a:r>
          </a:p>
          <a:p>
            <a:pPr>
              <a:buNone/>
            </a:pPr>
            <a:endParaRPr lang="en-US" altLang="zh-CN" sz="3200" kern="0" dirty="0">
              <a:solidFill>
                <a:schemeClr val="accent1"/>
              </a:solidFill>
              <a:ea typeface="SimSun" pitchFamily="2" charset="-122"/>
            </a:endParaRPr>
          </a:p>
          <a:p>
            <a:pPr>
              <a:buClr>
                <a:schemeClr val="hlink"/>
              </a:buClr>
              <a:buFont typeface="Wingdings" pitchFamily="2" charset="2"/>
              <a:buChar char="Ø"/>
            </a:pPr>
            <a:r>
              <a:rPr lang="en-US" altLang="zh-CN" b="1" kern="0" dirty="0">
                <a:solidFill>
                  <a:schemeClr val="accent1"/>
                </a:solidFill>
                <a:ea typeface="SimSun" pitchFamily="2" charset="-122"/>
              </a:rPr>
              <a:t>Improves </a:t>
            </a:r>
            <a:r>
              <a:rPr lang="en-US" altLang="zh-CN" b="1" kern="0" dirty="0" err="1">
                <a:solidFill>
                  <a:schemeClr val="accent1"/>
                </a:solidFill>
                <a:ea typeface="SimSun" pitchFamily="2" charset="-122"/>
              </a:rPr>
              <a:t>dz</a:t>
            </a:r>
            <a:r>
              <a:rPr lang="en-US" altLang="zh-CN" b="1" kern="0" dirty="0">
                <a:solidFill>
                  <a:schemeClr val="accent1"/>
                </a:solidFill>
                <a:ea typeface="SimSun" pitchFamily="2" charset="-122"/>
              </a:rPr>
              <a:t> resolution significantly</a:t>
            </a:r>
            <a:r>
              <a:rPr lang="en-US" altLang="zh-CN" kern="0" dirty="0">
                <a:solidFill>
                  <a:schemeClr val="accent1"/>
                </a:solidFill>
                <a:ea typeface="SimSun" pitchFamily="2" charset="-122"/>
              </a:rPr>
              <a:t>  </a:t>
            </a:r>
            <a:br>
              <a:rPr lang="en-US" altLang="zh-CN" kern="0" dirty="0">
                <a:solidFill>
                  <a:schemeClr val="accent1"/>
                </a:solidFill>
                <a:ea typeface="SimSun" pitchFamily="2" charset="-122"/>
              </a:rPr>
            </a:br>
            <a:r>
              <a:rPr lang="en-US" altLang="zh-CN" kern="0" dirty="0">
                <a:solidFill>
                  <a:schemeClr val="accent1"/>
                </a:solidFill>
                <a:ea typeface="SimSun" pitchFamily="2" charset="-122"/>
              </a:rPr>
              <a:t>(by a factor of 2.6~6)</a:t>
            </a:r>
          </a:p>
          <a:p>
            <a:pPr>
              <a:buClr>
                <a:schemeClr val="hlink"/>
              </a:buClr>
              <a:buFont typeface="Wingdings" pitchFamily="2" charset="2"/>
              <a:buChar char="Ø"/>
            </a:pPr>
            <a:endParaRPr lang="en-US" altLang="zh-CN" kern="0" dirty="0">
              <a:solidFill>
                <a:schemeClr val="accent1"/>
              </a:solidFill>
              <a:ea typeface="SimSun" pitchFamily="2" charset="-122"/>
            </a:endParaRPr>
          </a:p>
          <a:p>
            <a:pPr>
              <a:buClr>
                <a:schemeClr val="hlink"/>
              </a:buClr>
              <a:buFont typeface="Wingdings" pitchFamily="2" charset="2"/>
              <a:buChar char="Ø"/>
            </a:pPr>
            <a:r>
              <a:rPr lang="en-US" altLang="zh-CN" b="1" kern="0" dirty="0">
                <a:solidFill>
                  <a:schemeClr val="accent1"/>
                </a:solidFill>
                <a:ea typeface="SimSun" pitchFamily="2" charset="-122"/>
              </a:rPr>
              <a:t>Comparable </a:t>
            </a:r>
            <a:r>
              <a:rPr lang="en-US" altLang="zh-CN" b="1" kern="0" dirty="0" err="1">
                <a:solidFill>
                  <a:schemeClr val="accent1"/>
                </a:solidFill>
                <a:ea typeface="SimSun" pitchFamily="2" charset="-122"/>
              </a:rPr>
              <a:t>dr</a:t>
            </a:r>
            <a:r>
              <a:rPr lang="en-US" altLang="zh-CN" b="1" kern="0" dirty="0">
                <a:solidFill>
                  <a:schemeClr val="accent1"/>
                </a:solidFill>
                <a:ea typeface="SimSun" pitchFamily="2" charset="-122"/>
              </a:rPr>
              <a:t> resolution </a:t>
            </a:r>
          </a:p>
          <a:p>
            <a:pPr>
              <a:buClr>
                <a:schemeClr val="hlink"/>
              </a:buClr>
              <a:buNone/>
            </a:pPr>
            <a:r>
              <a:rPr lang="en-US" altLang="zh-CN" b="1" kern="0" dirty="0">
                <a:solidFill>
                  <a:schemeClr val="accent1"/>
                </a:solidFill>
                <a:ea typeface="SimSun" pitchFamily="2" charset="-122"/>
              </a:rPr>
              <a:t>     </a:t>
            </a:r>
            <a:r>
              <a:rPr lang="en-US" altLang="zh-CN" kern="0" dirty="0">
                <a:solidFill>
                  <a:schemeClr val="accent1"/>
                </a:solidFill>
                <a:ea typeface="SimSun" pitchFamily="2" charset="-122"/>
              </a:rPr>
              <a:t>(~5% poorer for low momentum tracks )</a:t>
            </a:r>
          </a:p>
          <a:p>
            <a:pPr>
              <a:buClr>
                <a:schemeClr val="hlink"/>
              </a:buClr>
              <a:buFont typeface="Wingdings" pitchFamily="2" charset="2"/>
              <a:buChar char="Ø"/>
            </a:pPr>
            <a:endParaRPr lang="en-US" altLang="zh-CN" kern="0" dirty="0">
              <a:solidFill>
                <a:schemeClr val="accent1"/>
              </a:solidFill>
              <a:ea typeface="SimSun" pitchFamily="2" charset="-122"/>
            </a:endParaRPr>
          </a:p>
          <a:p>
            <a:pPr>
              <a:buClr>
                <a:schemeClr val="hlink"/>
              </a:buClr>
              <a:buFont typeface="Wingdings" pitchFamily="2" charset="2"/>
              <a:buChar char="Ø"/>
            </a:pPr>
            <a:r>
              <a:rPr lang="en-US" altLang="zh-CN" b="1" kern="0" dirty="0">
                <a:solidFill>
                  <a:schemeClr val="accent1"/>
                </a:solidFill>
                <a:ea typeface="SimSun" pitchFamily="2" charset="-122"/>
              </a:rPr>
              <a:t>Comparable momentum resolution </a:t>
            </a:r>
          </a:p>
          <a:p>
            <a:pPr>
              <a:buClr>
                <a:schemeClr val="hlink"/>
              </a:buClr>
              <a:buNone/>
            </a:pPr>
            <a:r>
              <a:rPr lang="en-US" altLang="zh-CN" b="1" kern="0" dirty="0">
                <a:solidFill>
                  <a:schemeClr val="accent1"/>
                </a:solidFill>
                <a:ea typeface="SimSun" pitchFamily="2" charset="-122"/>
              </a:rPr>
              <a:t>     </a:t>
            </a:r>
            <a:r>
              <a:rPr lang="en-US" altLang="zh-CN" kern="0" dirty="0">
                <a:solidFill>
                  <a:schemeClr val="accent1"/>
                </a:solidFill>
                <a:ea typeface="SimSun" pitchFamily="2" charset="-122"/>
              </a:rPr>
              <a:t>(~5% better for high momentum tracks)</a:t>
            </a:r>
          </a:p>
          <a:p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BESIII Physics Workshop, IHEP 2013-09-22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Calcaterra, for BESIII-Italy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6250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03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3589" y="3603625"/>
            <a:ext cx="4613045" cy="275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layer: construction goals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BESIII Physics Workshop, IHEP 2013-09-22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Calcaterra, for BESIII-Italy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7" name="Rectangle 6"/>
          <p:cNvSpPr>
            <a:spLocks/>
          </p:cNvSpPr>
          <p:nvPr/>
        </p:nvSpPr>
        <p:spPr bwMode="auto">
          <a:xfrm>
            <a:off x="381000" y="1371600"/>
            <a:ext cx="8229600" cy="250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buClr>
                <a:srgbClr val="333399"/>
              </a:buClr>
              <a:buSzPct val="85000"/>
              <a:buFont typeface="Arial" pitchFamily="34" charset="0"/>
              <a:buChar char="•"/>
            </a:pPr>
            <a:r>
              <a:rPr lang="en-US" sz="2000" dirty="0">
                <a:solidFill>
                  <a:schemeClr val="accent1"/>
                </a:solidFill>
                <a:latin typeface="Constantia" charset="0"/>
                <a:cs typeface="MS PGothic" charset="0"/>
              </a:rPr>
              <a:t>Design</a:t>
            </a:r>
            <a:r>
              <a:rPr lang="en-US" sz="2000" dirty="0" smtClean="0">
                <a:solidFill>
                  <a:schemeClr val="accent1"/>
                </a:solidFill>
                <a:latin typeface="Constantia" charset="0"/>
                <a:cs typeface="MS PGothic" charset="0"/>
              </a:rPr>
              <a:t>, construction </a:t>
            </a:r>
            <a:r>
              <a:rPr lang="en-US" sz="2000" dirty="0">
                <a:solidFill>
                  <a:schemeClr val="accent1"/>
                </a:solidFill>
                <a:latin typeface="Constantia" charset="0"/>
                <a:cs typeface="MS PGothic" charset="0"/>
              </a:rPr>
              <a:t>and test of a CGEM prototype, </a:t>
            </a:r>
            <a:r>
              <a:rPr lang="en-US" sz="2000" dirty="0" smtClean="0">
                <a:solidFill>
                  <a:schemeClr val="accent1"/>
                </a:solidFill>
                <a:latin typeface="Constantia" charset="0"/>
                <a:cs typeface="MS PGothic" charset="0"/>
              </a:rPr>
              <a:t>in </a:t>
            </a:r>
            <a:r>
              <a:rPr lang="en-US" sz="2000" dirty="0">
                <a:solidFill>
                  <a:schemeClr val="accent1"/>
                </a:solidFill>
                <a:latin typeface="Constantia" charset="0"/>
                <a:cs typeface="MS PGothic" charset="0"/>
              </a:rPr>
              <a:t>case first layer of a new CGEM Inner Tracking </a:t>
            </a:r>
          </a:p>
          <a:p>
            <a:pPr marL="342900" indent="-342900">
              <a:lnSpc>
                <a:spcPct val="80000"/>
              </a:lnSpc>
              <a:buClr>
                <a:srgbClr val="333399"/>
              </a:buClr>
              <a:buSzPct val="85000"/>
              <a:buFont typeface="Arial" pitchFamily="34" charset="0"/>
              <a:buChar char="•"/>
            </a:pPr>
            <a:endParaRPr lang="en-US" sz="2000" dirty="0">
              <a:solidFill>
                <a:schemeClr val="accent1"/>
              </a:solidFill>
              <a:latin typeface="Constantia" charset="0"/>
              <a:cs typeface="MS PGothic" charset="0"/>
            </a:endParaRPr>
          </a:p>
          <a:p>
            <a:pPr marL="342900" indent="-342900">
              <a:lnSpc>
                <a:spcPct val="80000"/>
              </a:lnSpc>
              <a:buClr>
                <a:srgbClr val="333399"/>
              </a:buClr>
              <a:buSzPct val="85000"/>
              <a:buFont typeface="Arial" pitchFamily="34" charset="0"/>
              <a:buChar char="•"/>
            </a:pPr>
            <a:r>
              <a:rPr lang="en-US" sz="2000" dirty="0">
                <a:solidFill>
                  <a:schemeClr val="accent1"/>
                </a:solidFill>
                <a:latin typeface="Constantia" charset="0"/>
                <a:cs typeface="MS PGothic" charset="0"/>
              </a:rPr>
              <a:t>Design</a:t>
            </a:r>
            <a:r>
              <a:rPr lang="en-US" sz="2000" dirty="0" smtClean="0">
                <a:solidFill>
                  <a:schemeClr val="accent1"/>
                </a:solidFill>
                <a:latin typeface="Constantia" charset="0"/>
                <a:cs typeface="MS PGothic" charset="0"/>
              </a:rPr>
              <a:t>, construction </a:t>
            </a:r>
            <a:r>
              <a:rPr lang="en-US" sz="2000" dirty="0">
                <a:solidFill>
                  <a:schemeClr val="accent1"/>
                </a:solidFill>
                <a:latin typeface="Constantia" charset="0"/>
                <a:cs typeface="MS PGothic" charset="0"/>
              </a:rPr>
              <a:t>and test of an analog readout </a:t>
            </a:r>
            <a:r>
              <a:rPr lang="en-US" sz="2000" dirty="0" smtClean="0">
                <a:solidFill>
                  <a:schemeClr val="accent1"/>
                </a:solidFill>
                <a:latin typeface="Constantia" charset="0"/>
                <a:cs typeface="MS PGothic" charset="0"/>
              </a:rPr>
              <a:t>system to </a:t>
            </a:r>
            <a:r>
              <a:rPr lang="en-US" sz="2000" dirty="0">
                <a:solidFill>
                  <a:schemeClr val="accent1"/>
                </a:solidFill>
                <a:latin typeface="Constantia" charset="0"/>
                <a:cs typeface="MS PGothic" charset="0"/>
              </a:rPr>
              <a:t>achieve  &lt;  100 </a:t>
            </a:r>
            <a:r>
              <a:rPr lang="en-US" sz="2000" dirty="0" smtClean="0">
                <a:solidFill>
                  <a:schemeClr val="accent1"/>
                </a:solidFill>
                <a:latin typeface="Constantia" charset="0"/>
                <a:cs typeface="MS PGothic" charset="0"/>
                <a:sym typeface="Symbol"/>
              </a:rPr>
              <a:t></a:t>
            </a:r>
            <a:r>
              <a:rPr lang="en-US" sz="2000" dirty="0" smtClean="0">
                <a:solidFill>
                  <a:schemeClr val="accent1"/>
                </a:solidFill>
                <a:latin typeface="Constantia" charset="0"/>
                <a:cs typeface="MS PGothic" charset="0"/>
              </a:rPr>
              <a:t>m  </a:t>
            </a:r>
            <a:r>
              <a:rPr lang="en-US" sz="2000" dirty="0" err="1">
                <a:solidFill>
                  <a:schemeClr val="accent1"/>
                </a:solidFill>
                <a:latin typeface="Constantia" charset="0"/>
                <a:cs typeface="MS PGothic" charset="0"/>
              </a:rPr>
              <a:t>xy</a:t>
            </a:r>
            <a:r>
              <a:rPr lang="en-US" sz="2000" dirty="0">
                <a:solidFill>
                  <a:schemeClr val="accent1"/>
                </a:solidFill>
                <a:latin typeface="Constantia" charset="0"/>
                <a:cs typeface="MS PGothic" charset="0"/>
              </a:rPr>
              <a:t> and  &lt; 200 </a:t>
            </a:r>
            <a:r>
              <a:rPr lang="en-US" sz="2000" dirty="0" smtClean="0">
                <a:solidFill>
                  <a:schemeClr val="accent1"/>
                </a:solidFill>
                <a:latin typeface="Constantia" charset="0"/>
                <a:cs typeface="MS PGothic" charset="0"/>
                <a:sym typeface="Symbol"/>
              </a:rPr>
              <a:t></a:t>
            </a:r>
            <a:r>
              <a:rPr lang="en-US" sz="2000" dirty="0" smtClean="0">
                <a:solidFill>
                  <a:schemeClr val="accent1"/>
                </a:solidFill>
                <a:latin typeface="Constantia" charset="0"/>
                <a:cs typeface="MS PGothic" charset="0"/>
              </a:rPr>
              <a:t>m</a:t>
            </a:r>
            <a:r>
              <a:rPr lang="en-US" sz="1000" dirty="0" smtClean="0">
                <a:solidFill>
                  <a:schemeClr val="accent1"/>
                </a:solidFill>
                <a:latin typeface="Arial" charset="0"/>
                <a:cs typeface="MS PGothic" charset="0"/>
              </a:rPr>
              <a:t>  </a:t>
            </a:r>
            <a:r>
              <a:rPr lang="en-US" sz="2000" dirty="0">
                <a:solidFill>
                  <a:schemeClr val="accent1"/>
                </a:solidFill>
                <a:latin typeface="Constantia" charset="0"/>
                <a:cs typeface="MS PGothic" charset="0"/>
              </a:rPr>
              <a:t>z resolutions</a:t>
            </a:r>
          </a:p>
          <a:p>
            <a:pPr marL="342900" indent="-342900">
              <a:lnSpc>
                <a:spcPct val="80000"/>
              </a:lnSpc>
              <a:buClr>
                <a:srgbClr val="333399"/>
              </a:buClr>
              <a:buSzPct val="85000"/>
              <a:buFont typeface="Arial" pitchFamily="34" charset="0"/>
              <a:buChar char="•"/>
            </a:pPr>
            <a:endParaRPr lang="en-US" sz="2000" dirty="0">
              <a:solidFill>
                <a:schemeClr val="accent1"/>
              </a:solidFill>
              <a:latin typeface="Constantia" charset="0"/>
              <a:cs typeface="MS PGothic" charset="0"/>
            </a:endParaRPr>
          </a:p>
          <a:p>
            <a:pPr marL="342900" indent="-342900">
              <a:lnSpc>
                <a:spcPct val="80000"/>
              </a:lnSpc>
              <a:buClr>
                <a:srgbClr val="333399"/>
              </a:buClr>
              <a:buSzPct val="85000"/>
              <a:buFont typeface="Arial" pitchFamily="34" charset="0"/>
              <a:buChar char="•"/>
            </a:pPr>
            <a:r>
              <a:rPr lang="en-US" sz="2000" dirty="0">
                <a:solidFill>
                  <a:schemeClr val="accent1"/>
                </a:solidFill>
                <a:latin typeface="Constantia" charset="0"/>
                <a:cs typeface="MS PGothic" charset="0"/>
              </a:rPr>
              <a:t>Budget (euros</a:t>
            </a:r>
            <a:r>
              <a:rPr lang="en-US" sz="2000" dirty="0" smtClean="0">
                <a:solidFill>
                  <a:schemeClr val="accent1"/>
                </a:solidFill>
                <a:latin typeface="Constantia" charset="0"/>
                <a:cs typeface="MS PGothic" charset="0"/>
              </a:rPr>
              <a:t>) </a:t>
            </a:r>
            <a:r>
              <a:rPr lang="en-US" sz="2000" dirty="0">
                <a:solidFill>
                  <a:schemeClr val="accent1"/>
                </a:solidFill>
                <a:latin typeface="Constantia" charset="0"/>
                <a:cs typeface="MS PGothic" charset="0"/>
              </a:rPr>
              <a:t>requested to Foreign Affairs Ministry, </a:t>
            </a:r>
            <a:r>
              <a:rPr lang="en-US" sz="2000" dirty="0" smtClean="0">
                <a:solidFill>
                  <a:schemeClr val="accent1"/>
                </a:solidFill>
                <a:latin typeface="Constantia" charset="0"/>
                <a:cs typeface="MS PGothic" charset="0"/>
              </a:rPr>
              <a:t>following the Agreement </a:t>
            </a:r>
            <a:r>
              <a:rPr lang="en-US" sz="2000" dirty="0">
                <a:solidFill>
                  <a:schemeClr val="accent1"/>
                </a:solidFill>
                <a:latin typeface="Constantia" charset="0"/>
                <a:cs typeface="MS PGothic" charset="0"/>
              </a:rPr>
              <a:t>of scientific cooperation </a:t>
            </a:r>
            <a:r>
              <a:rPr lang="en-US" sz="2000" dirty="0" smtClean="0">
                <a:solidFill>
                  <a:schemeClr val="accent1"/>
                </a:solidFill>
                <a:latin typeface="Constantia" charset="0"/>
                <a:cs typeface="MS PGothic" charset="0"/>
              </a:rPr>
              <a:t>for </a:t>
            </a:r>
            <a:r>
              <a:rPr lang="en-US" sz="2000" dirty="0">
                <a:solidFill>
                  <a:schemeClr val="accent1"/>
                </a:solidFill>
                <a:latin typeface="Constantia" charset="0"/>
                <a:cs typeface="MS PGothic" charset="0"/>
              </a:rPr>
              <a:t>a Joint laboratory </a:t>
            </a:r>
            <a:r>
              <a:rPr lang="ja-JP" altLang="en-US" sz="2000" dirty="0">
                <a:solidFill>
                  <a:srgbClr val="800000"/>
                </a:solidFill>
                <a:latin typeface="Constantia" charset="0"/>
                <a:cs typeface="MS PGothic" charset="0"/>
              </a:rPr>
              <a:t>“</a:t>
            </a:r>
            <a:r>
              <a:rPr lang="en-US" sz="2000" dirty="0">
                <a:solidFill>
                  <a:srgbClr val="800000"/>
                </a:solidFill>
                <a:latin typeface="Constantia" charset="0"/>
                <a:cs typeface="MS PGothic" charset="0"/>
              </a:rPr>
              <a:t>INFN-</a:t>
            </a:r>
            <a:r>
              <a:rPr lang="en-US" sz="2000" dirty="0" smtClean="0">
                <a:solidFill>
                  <a:srgbClr val="800000"/>
                </a:solidFill>
                <a:latin typeface="Constantia" charset="0"/>
                <a:cs typeface="MS PGothic" charset="0"/>
              </a:rPr>
              <a:t>IHEP”</a:t>
            </a:r>
            <a:endParaRPr lang="en-US" sz="2000" dirty="0">
              <a:solidFill>
                <a:srgbClr val="800000"/>
              </a:solidFill>
              <a:latin typeface="Constantia" charset="0"/>
              <a:cs typeface="MS PGothic" charset="0"/>
            </a:endParaRPr>
          </a:p>
        </p:txBody>
      </p:sp>
      <p:pic>
        <p:nvPicPr>
          <p:cNvPr id="9" name="Picture 103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97449" y="3651251"/>
            <a:ext cx="3627771" cy="254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86199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path toward a CGEM-IT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00756" y="1581451"/>
            <a:ext cx="7078133" cy="4923770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 smtClean="0"/>
              <a:t>R&amp;D program (Jun 2013 – Jun 2014)</a:t>
            </a:r>
            <a:endParaRPr lang="en-US" sz="2000" dirty="0"/>
          </a:p>
          <a:p>
            <a:r>
              <a:rPr lang="en-US" sz="2000" dirty="0" smtClean="0"/>
              <a:t>First layer funded under the MAE agreement </a:t>
            </a:r>
          </a:p>
          <a:p>
            <a:pPr lvl="1"/>
            <a:r>
              <a:rPr lang="en-US" sz="1800" dirty="0" smtClean="0"/>
              <a:t>design (Sep-Nov 2013)</a:t>
            </a:r>
          </a:p>
          <a:p>
            <a:pPr lvl="1"/>
            <a:r>
              <a:rPr lang="en-US" sz="1800" dirty="0" smtClean="0"/>
              <a:t>construction (May 2014 – Jul 2015)</a:t>
            </a:r>
          </a:p>
          <a:p>
            <a:r>
              <a:rPr lang="en-US" sz="2000" b="1" dirty="0" smtClean="0">
                <a:solidFill>
                  <a:srgbClr val="800000"/>
                </a:solidFill>
              </a:rPr>
              <a:t>Write a Conceptual Design Report (CDR)</a:t>
            </a:r>
            <a:br>
              <a:rPr lang="en-US" sz="2000" b="1" dirty="0" smtClean="0">
                <a:solidFill>
                  <a:srgbClr val="800000"/>
                </a:solidFill>
              </a:rPr>
            </a:br>
            <a:r>
              <a:rPr lang="en-US" sz="2000" b="1" dirty="0" smtClean="0">
                <a:solidFill>
                  <a:srgbClr val="800000"/>
                </a:solidFill>
              </a:rPr>
              <a:t>(winter 2013/spring 2014)</a:t>
            </a:r>
          </a:p>
          <a:p>
            <a:r>
              <a:rPr lang="en-US" sz="2000" b="1" dirty="0" smtClean="0">
                <a:solidFill>
                  <a:srgbClr val="800000"/>
                </a:solidFill>
              </a:rPr>
              <a:t>Submission of the CDR to BESIII for approval</a:t>
            </a:r>
            <a:br>
              <a:rPr lang="en-US" sz="2000" b="1" dirty="0" smtClean="0">
                <a:solidFill>
                  <a:srgbClr val="800000"/>
                </a:solidFill>
              </a:rPr>
            </a:br>
            <a:r>
              <a:rPr lang="en-US" sz="2000" b="1" dirty="0" smtClean="0">
                <a:solidFill>
                  <a:srgbClr val="800000"/>
                </a:solidFill>
              </a:rPr>
              <a:t>(June 2014). </a:t>
            </a:r>
          </a:p>
          <a:p>
            <a:r>
              <a:rPr lang="en-US" sz="2000" dirty="0" smtClean="0"/>
              <a:t>Second layer </a:t>
            </a:r>
          </a:p>
          <a:p>
            <a:pPr lvl="1"/>
            <a:r>
              <a:rPr lang="en-US" sz="1800" dirty="0" smtClean="0"/>
              <a:t>design (Dec 2013 – Mar 2014)</a:t>
            </a:r>
          </a:p>
          <a:p>
            <a:pPr lvl="1"/>
            <a:r>
              <a:rPr lang="en-US" sz="1800" dirty="0" smtClean="0"/>
              <a:t>construction (Feb-Nov 2015)</a:t>
            </a:r>
          </a:p>
          <a:p>
            <a:r>
              <a:rPr lang="en-US" sz="2000" dirty="0" smtClean="0"/>
              <a:t>Third layer </a:t>
            </a:r>
          </a:p>
          <a:p>
            <a:pPr lvl="1"/>
            <a:r>
              <a:rPr lang="en-US" sz="1800" dirty="0" smtClean="0"/>
              <a:t>design</a:t>
            </a:r>
          </a:p>
          <a:p>
            <a:pPr lvl="1"/>
            <a:r>
              <a:rPr lang="en-US" sz="1800" dirty="0" smtClean="0"/>
              <a:t>construction (Jul 2015 – Mar 2016)</a:t>
            </a:r>
          </a:p>
          <a:p>
            <a:r>
              <a:rPr lang="en-US" sz="2000" dirty="0" smtClean="0"/>
              <a:t>Test and integration (Jan-May 2016)</a:t>
            </a:r>
          </a:p>
          <a:p>
            <a:r>
              <a:rPr lang="en-US" sz="2000" dirty="0" smtClean="0"/>
              <a:t>Ready for installation (Jan 1</a:t>
            </a:r>
            <a:r>
              <a:rPr lang="en-US" sz="2000" baseline="30000" dirty="0" smtClean="0"/>
              <a:t>st</a:t>
            </a:r>
            <a:r>
              <a:rPr lang="en-US" sz="2000" dirty="0" smtClean="0"/>
              <a:t> 2017)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BESIII Physics Workshop, IHEP 2013-09-22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Calcaterra, for BESIII-Italy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7475" t="13569" b="12040"/>
          <a:stretch/>
        </p:blipFill>
        <p:spPr>
          <a:xfrm>
            <a:off x="6553200" y="2504474"/>
            <a:ext cx="2486377" cy="133374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3779" y="1114779"/>
            <a:ext cx="77695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800000"/>
                </a:solidFill>
              </a:rPr>
              <a:t>Much effort needed to go from one layer to the complete IT</a:t>
            </a:r>
            <a:endParaRPr lang="en-US" sz="2000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8697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BESIII Physics Workshop, IHEP 2013-09-22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Calcaterra, for BESIII-Italy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mechanical drawings (Fe)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8840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Constraints!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BESIII Physics Workshop, IHEP 2013-09-22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Calcaterra, for BESIII-Italy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8" name="Picture 7" descr="screenshot_17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501"/>
          <a:stretch/>
        </p:blipFill>
        <p:spPr>
          <a:xfrm>
            <a:off x="118735" y="1058333"/>
            <a:ext cx="7403610" cy="2778849"/>
          </a:xfrm>
          <a:prstGeom prst="rect">
            <a:avLst/>
          </a:prstGeom>
        </p:spPr>
      </p:pic>
      <p:pic>
        <p:nvPicPr>
          <p:cNvPr id="9" name="Picture 8" descr="screenshot_1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6277" y="3969746"/>
            <a:ext cx="3487723" cy="2795012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5614412" y="1772508"/>
            <a:ext cx="483914" cy="907189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flipH="1">
            <a:off x="5763406" y="2679697"/>
            <a:ext cx="97685" cy="161898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861091" y="2679697"/>
            <a:ext cx="2930546" cy="129004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4111" y="4072128"/>
            <a:ext cx="5727301" cy="2221427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1800" dirty="0" smtClean="0"/>
              <a:t>We had a first interaction with Chinese engineers to understand the mechanical constrains for the inner tracker.</a:t>
            </a:r>
            <a:endParaRPr lang="en-US" sz="1800" dirty="0"/>
          </a:p>
          <a:p>
            <a:pPr>
              <a:spcBef>
                <a:spcPts val="0"/>
              </a:spcBef>
            </a:pPr>
            <a:r>
              <a:rPr lang="en-US" sz="1800" dirty="0" smtClean="0"/>
              <a:t>Doable but very limited space.</a:t>
            </a:r>
          </a:p>
          <a:p>
            <a:pPr>
              <a:spcBef>
                <a:spcPts val="0"/>
              </a:spcBef>
            </a:pPr>
            <a:r>
              <a:rPr lang="en-US" sz="1800" dirty="0" smtClean="0"/>
              <a:t>The beam pipe support closes most of the space in z direction.</a:t>
            </a:r>
          </a:p>
          <a:p>
            <a:pPr>
              <a:spcBef>
                <a:spcPts val="0"/>
              </a:spcBef>
            </a:pPr>
            <a:r>
              <a:rPr lang="en-US" sz="1800" dirty="0" smtClean="0"/>
              <a:t>The </a:t>
            </a:r>
            <a:r>
              <a:rPr lang="en-US" sz="1800" dirty="0"/>
              <a:t>KLOE2 design </a:t>
            </a:r>
            <a:r>
              <a:rPr lang="en-US" sz="1800" dirty="0" smtClean="0"/>
              <a:t>needs modification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2028998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screenshot_17-5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1792" y="1089657"/>
            <a:ext cx="8156448" cy="30537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51124" y="259339"/>
            <a:ext cx="6035675" cy="622639"/>
          </a:xfrm>
        </p:spPr>
        <p:txBody>
          <a:bodyPr/>
          <a:lstStyle/>
          <a:p>
            <a:r>
              <a:rPr lang="en-US" dirty="0" smtClean="0"/>
              <a:t>CGEM conceptual design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BESIII Physics Workshop, IHEP 2013-09-22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Calcaterra, for BESIII-Italy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8" name="Picture 7" descr="screenshot_17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328"/>
            <a:ext cx="2918230" cy="1135050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511647" y="-25210"/>
            <a:ext cx="987761" cy="907188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74625" y="4143375"/>
            <a:ext cx="896937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 plan to use three layers of the same length in order to facilitate the mechanics of the installation and the robustness of the structure.</a:t>
            </a:r>
          </a:p>
          <a:p>
            <a:endParaRPr lang="en-US" dirty="0"/>
          </a:p>
          <a:p>
            <a:r>
              <a:rPr lang="en-US" dirty="0" smtClean="0"/>
              <a:t>For the two innermost layers the electronics will be placed inside the gaps between the chambers.</a:t>
            </a:r>
          </a:p>
          <a:p>
            <a:endParaRPr lang="en-US" dirty="0"/>
          </a:p>
          <a:p>
            <a:r>
              <a:rPr lang="en-US" dirty="0" smtClean="0"/>
              <a:t>The design for the outermost layer will be evaluated after a meeting with BESIII people scheduled tomorrow.</a:t>
            </a:r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5249333" y="1665111"/>
            <a:ext cx="832556" cy="352778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081889" y="1199445"/>
            <a:ext cx="24694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About 10 cm outside the active area.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3038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cathode design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BESIII Physics Workshop, IHEP 2013-09-22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Calcaterra, for BESIII-Italy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7" name="Picture 6" descr="CathodeBWD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9" t="5639"/>
          <a:stretch/>
        </p:blipFill>
        <p:spPr>
          <a:xfrm>
            <a:off x="3238499" y="1097354"/>
            <a:ext cx="5854087" cy="2993799"/>
          </a:xfrm>
          <a:prstGeom prst="rect">
            <a:avLst/>
          </a:prstGeom>
        </p:spPr>
      </p:pic>
      <p:pic>
        <p:nvPicPr>
          <p:cNvPr id="8" name="Picture 7" descr="halfCathode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189" t="5370" r="24594"/>
          <a:stretch/>
        </p:blipFill>
        <p:spPr>
          <a:xfrm>
            <a:off x="247862" y="3000702"/>
            <a:ext cx="3418971" cy="380147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37341" y="1097354"/>
            <a:ext cx="31011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Preliminary solid model of the cathode has been done and it is currently under discussion within the collaboration.</a:t>
            </a:r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407644" y="5995964"/>
            <a:ext cx="418649" cy="21042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916599" y="6339926"/>
            <a:ext cx="418649" cy="21042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1356294" y="6310885"/>
            <a:ext cx="418649" cy="21042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8701848" y="2133141"/>
            <a:ext cx="418649" cy="155767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8310003" y="2020358"/>
            <a:ext cx="418649" cy="155767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7946068" y="2214629"/>
            <a:ext cx="418649" cy="155767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1991784" y="3790482"/>
            <a:ext cx="621282" cy="635104"/>
          </a:xfrm>
          <a:prstGeom prst="ellipse">
            <a:avLst/>
          </a:prstGeom>
          <a:noFill/>
          <a:ln w="38100" cmpd="sng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639720" y="2382189"/>
            <a:ext cx="2389754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Space for housing the HV connectors</a:t>
            </a: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9" name="Straight Arrow Connector 18"/>
          <p:cNvCxnSpPr>
            <a:endCxn id="17" idx="0"/>
          </p:cNvCxnSpPr>
          <p:nvPr/>
        </p:nvCxnSpPr>
        <p:spPr>
          <a:xfrm>
            <a:off x="2185686" y="2953077"/>
            <a:ext cx="116739" cy="837405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089914" y="3468780"/>
            <a:ext cx="17585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3"/>
                </a:solidFill>
              </a:rPr>
              <a:t>positioning holes</a:t>
            </a:r>
            <a:endParaRPr lang="en-US" dirty="0">
              <a:solidFill>
                <a:schemeClr val="accent3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5864353" y="3389405"/>
            <a:ext cx="1324381" cy="264041"/>
          </a:xfrm>
          <a:prstGeom prst="straightConnector1">
            <a:avLst/>
          </a:prstGeom>
          <a:ln>
            <a:solidFill>
              <a:schemeClr val="accent3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20" idx="3"/>
          </p:cNvCxnSpPr>
          <p:nvPr/>
        </p:nvCxnSpPr>
        <p:spPr>
          <a:xfrm flipV="1">
            <a:off x="5848478" y="2651125"/>
            <a:ext cx="1438147" cy="1002321"/>
          </a:xfrm>
          <a:prstGeom prst="straightConnector1">
            <a:avLst/>
          </a:prstGeom>
          <a:ln>
            <a:solidFill>
              <a:schemeClr val="accent3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2771817" y="3838112"/>
            <a:ext cx="1318097" cy="663013"/>
          </a:xfrm>
          <a:prstGeom prst="straightConnector1">
            <a:avLst/>
          </a:prstGeom>
          <a:ln>
            <a:solidFill>
              <a:schemeClr val="accent3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>
            <a:off x="2613066" y="3838107"/>
            <a:ext cx="1476848" cy="1730638"/>
          </a:xfrm>
          <a:prstGeom prst="straightConnector1">
            <a:avLst/>
          </a:prstGeom>
          <a:ln>
            <a:solidFill>
              <a:schemeClr val="accent3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5" name="Picture 24" descr="CathodeGas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7250" y="4237414"/>
            <a:ext cx="4065684" cy="2149948"/>
          </a:xfrm>
          <a:prstGeom prst="rect">
            <a:avLst/>
          </a:prstGeom>
        </p:spPr>
      </p:pic>
      <p:cxnSp>
        <p:nvCxnSpPr>
          <p:cNvPr id="41" name="Straight Arrow Connector 40"/>
          <p:cNvCxnSpPr/>
          <p:nvPr/>
        </p:nvCxnSpPr>
        <p:spPr>
          <a:xfrm flipH="1">
            <a:off x="6213988" y="4889500"/>
            <a:ext cx="263012" cy="25586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H="1">
            <a:off x="7041353" y="5345562"/>
            <a:ext cx="263012" cy="25586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H="1">
            <a:off x="7846312" y="5424937"/>
            <a:ext cx="263012" cy="25586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H="1">
            <a:off x="5553716" y="5593212"/>
            <a:ext cx="263012" cy="25586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H="1">
            <a:off x="6452241" y="6063112"/>
            <a:ext cx="263012" cy="25586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H="1">
            <a:off x="7303141" y="6183762"/>
            <a:ext cx="263012" cy="25586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45012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CGEM layer design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BESIII Physics Workshop, IHEP 2013-09-22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Calcaterra, for BESIII-Italy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158120"/>
            <a:ext cx="8229600" cy="1284311"/>
          </a:xfrm>
        </p:spPr>
        <p:txBody>
          <a:bodyPr>
            <a:normAutofit/>
          </a:bodyPr>
          <a:lstStyle/>
          <a:p>
            <a:r>
              <a:rPr lang="en-US" sz="2000" dirty="0" smtClean="0"/>
              <a:t>3D model of the one of the cylindrical GEM layer showing the internal and external rings.</a:t>
            </a:r>
            <a:endParaRPr lang="en-US" sz="2000" dirty="0"/>
          </a:p>
        </p:txBody>
      </p:sp>
      <p:pic>
        <p:nvPicPr>
          <p:cNvPr id="8" name="Picture 7" descr="AssemblyL1_gem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767" y="2061836"/>
            <a:ext cx="7951310" cy="350690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67459" y="5568745"/>
            <a:ext cx="17025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inner ring on one side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071510" y="4928414"/>
            <a:ext cx="17025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outer ring on the other side</a:t>
            </a:r>
            <a:endParaRPr lang="en-US" dirty="0"/>
          </a:p>
        </p:txBody>
      </p:sp>
      <p:cxnSp>
        <p:nvCxnSpPr>
          <p:cNvPr id="11" name="Straight Arrow Connector 10"/>
          <p:cNvCxnSpPr>
            <a:stCxn id="10" idx="0"/>
          </p:cNvCxnSpPr>
          <p:nvPr/>
        </p:nvCxnSpPr>
        <p:spPr>
          <a:xfrm flipV="1">
            <a:off x="7922764" y="4268238"/>
            <a:ext cx="247569" cy="660176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9" idx="0"/>
          </p:cNvCxnSpPr>
          <p:nvPr/>
        </p:nvCxnSpPr>
        <p:spPr>
          <a:xfrm flipV="1">
            <a:off x="1018713" y="4928414"/>
            <a:ext cx="152509" cy="640331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26732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anode conceptual design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BESIII Physics Workshop, IHEP 2013-09-22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Calcaterra, for BESIII-Italy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7" name="Picture 6" descr="anodeFeeCar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11" y="3908003"/>
            <a:ext cx="4372624" cy="2253930"/>
          </a:xfrm>
          <a:prstGeom prst="rect">
            <a:avLst/>
          </a:prstGeom>
        </p:spPr>
      </p:pic>
      <p:pic>
        <p:nvPicPr>
          <p:cNvPr id="8" name="Picture 7" descr="Anod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8304" y="3894891"/>
            <a:ext cx="5269414" cy="2324064"/>
          </a:xfrm>
          <a:prstGeom prst="rect">
            <a:avLst/>
          </a:prstGeom>
        </p:spPr>
      </p:pic>
      <p:pic>
        <p:nvPicPr>
          <p:cNvPr id="9" name="Picture 8" descr="AssemblyL1_front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8304" y="1129014"/>
            <a:ext cx="5269414" cy="232406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5222" y="1030237"/>
            <a:ext cx="340077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anode design will be finalized once the studies with simulations and planar prototype will be finished (May 2014).</a:t>
            </a:r>
          </a:p>
          <a:p>
            <a:endParaRPr lang="en-US" dirty="0"/>
          </a:p>
          <a:p>
            <a:r>
              <a:rPr lang="en-US" dirty="0" smtClean="0"/>
              <a:t>Nevertheless we need to address many mechanical constraints now to be sure that our design will match perfectly other parts of the detector.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42720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Anode simulation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560" y="4925663"/>
            <a:ext cx="8696772" cy="1646286"/>
          </a:xfrm>
        </p:spPr>
        <p:txBody>
          <a:bodyPr>
            <a:normAutofit/>
          </a:bodyPr>
          <a:lstStyle/>
          <a:p>
            <a:r>
              <a:rPr lang="en-US" sz="1800" dirty="0" smtClean="0"/>
              <a:t>A simulation (performed with ANSYS Maxwell) is under way to study the couplings both between the strip planes and between a strip plane and ground.</a:t>
            </a:r>
          </a:p>
          <a:p>
            <a:r>
              <a:rPr lang="en-US" sz="1800" dirty="0" smtClean="0"/>
              <a:t>Any chance to reduce the capacitance will be investigated.</a:t>
            </a:r>
          </a:p>
          <a:p>
            <a:r>
              <a:rPr lang="en-US" sz="1800" dirty="0" smtClean="0"/>
              <a:t>The deadline for this task is May 1</a:t>
            </a:r>
            <a:r>
              <a:rPr lang="en-US" sz="1800" baseline="30000" dirty="0" smtClean="0"/>
              <a:t>st</a:t>
            </a:r>
            <a:r>
              <a:rPr lang="en-US" sz="1800" dirty="0" smtClean="0"/>
              <a:t> 2014.</a:t>
            </a:r>
            <a:endParaRPr lang="en-US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BESIII Physics Workshop, IHEP 2013-09-22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Calcaterra, for BESIII-Italy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7" name="Picture 3" descr="2D GEM READOUT.tif                                             0000C1DBNEW G3                         B6F39FBC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65986"/>
            <a:ext cx="3171962" cy="2644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140127" y="3798988"/>
            <a:ext cx="67976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196850">
              <a:buFont typeface="Arial" pitchFamily="34" charset="0"/>
              <a:buChar char="•"/>
            </a:pPr>
            <a:r>
              <a:rPr lang="en-US" i="1" dirty="0" smtClean="0">
                <a:solidFill>
                  <a:srgbClr val="1808E6"/>
                </a:solidFill>
                <a:latin typeface="Calibri" pitchFamily="34" charset="0"/>
                <a:ea typeface="ＭＳ Ｐゴシック" pitchFamily="34" charset="-128"/>
              </a:rPr>
              <a:t>Due to diffusion the charge cloud collected on the readout board is bigger than the strip width </a:t>
            </a:r>
            <a:r>
              <a:rPr lang="en-US" b="0" i="1" dirty="0" smtClean="0">
                <a:solidFill>
                  <a:srgbClr val="1808E6"/>
                </a:solidFill>
                <a:latin typeface="Calibri" pitchFamily="34" charset="0"/>
                <a:ea typeface="ＭＳ Ｐゴシック" pitchFamily="34" charset="-128"/>
              </a:rPr>
              <a:t>and a weighting method is used for calculate the exact track position in two dimensions</a:t>
            </a:r>
          </a:p>
        </p:txBody>
      </p:sp>
      <p:pic>
        <p:nvPicPr>
          <p:cNvPr id="9" name="Picture 6" descr="StripCompas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7167" y="1127125"/>
            <a:ext cx="4592063" cy="1748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6935788" y="2614375"/>
            <a:ext cx="2316162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800" b="0" dirty="0" smtClean="0">
                <a:solidFill>
                  <a:srgbClr val="0070C0"/>
                </a:solidFill>
                <a:latin typeface="Calibri" pitchFamily="34" charset="0"/>
              </a:rPr>
              <a:t>Pitch X strips: 650 </a:t>
            </a:r>
            <a:r>
              <a:rPr lang="en-US" sz="1800" b="0" dirty="0" smtClean="0">
                <a:solidFill>
                  <a:srgbClr val="0070C0"/>
                </a:solidFill>
                <a:latin typeface="Symbol" pitchFamily="18" charset="2"/>
              </a:rPr>
              <a:t>m</a:t>
            </a:r>
            <a:r>
              <a:rPr lang="en-US" sz="1800" b="0" dirty="0" smtClean="0">
                <a:solidFill>
                  <a:srgbClr val="0070C0"/>
                </a:solidFill>
                <a:latin typeface="Calibri" pitchFamily="34" charset="0"/>
              </a:rPr>
              <a:t>m</a:t>
            </a:r>
          </a:p>
          <a:p>
            <a:pPr eaLnBrk="1" hangingPunct="1"/>
            <a:r>
              <a:rPr lang="en-US" sz="1800" b="0" dirty="0" smtClean="0">
                <a:solidFill>
                  <a:srgbClr val="0070C0"/>
                </a:solidFill>
                <a:latin typeface="Calibri" pitchFamily="34" charset="0"/>
              </a:rPr>
              <a:t>Width X strips: 350 </a:t>
            </a:r>
            <a:r>
              <a:rPr lang="en-US" sz="1800" b="0" dirty="0" smtClean="0">
                <a:solidFill>
                  <a:srgbClr val="0070C0"/>
                </a:solidFill>
                <a:latin typeface="Symbol" pitchFamily="18" charset="2"/>
              </a:rPr>
              <a:t>m</a:t>
            </a:r>
            <a:r>
              <a:rPr lang="en-US" sz="1800" b="0" dirty="0" smtClean="0">
                <a:solidFill>
                  <a:srgbClr val="0070C0"/>
                </a:solidFill>
                <a:latin typeface="Calibri" pitchFamily="34" charset="0"/>
              </a:rPr>
              <a:t>m</a:t>
            </a:r>
          </a:p>
          <a:p>
            <a:pPr eaLnBrk="1" hangingPunct="1"/>
            <a:r>
              <a:rPr lang="en-US" sz="1800" b="0" dirty="0" smtClean="0">
                <a:solidFill>
                  <a:srgbClr val="0070C0"/>
                </a:solidFill>
                <a:latin typeface="Calibri" pitchFamily="34" charset="0"/>
              </a:rPr>
              <a:t>Width V strips: 80 </a:t>
            </a:r>
            <a:r>
              <a:rPr lang="en-US" sz="1800" b="0" dirty="0" smtClean="0">
                <a:solidFill>
                  <a:srgbClr val="0070C0"/>
                </a:solidFill>
                <a:latin typeface="Symbol" pitchFamily="18" charset="2"/>
              </a:rPr>
              <a:t>m</a:t>
            </a:r>
            <a:r>
              <a:rPr lang="en-US" sz="1800" b="0" dirty="0" smtClean="0">
                <a:solidFill>
                  <a:srgbClr val="0070C0"/>
                </a:solidFill>
                <a:latin typeface="Calibri" pitchFamily="34" charset="0"/>
              </a:rPr>
              <a:t>m</a:t>
            </a:r>
          </a:p>
          <a:p>
            <a:pPr eaLnBrk="1" hangingPunct="1"/>
            <a:r>
              <a:rPr lang="en-US" sz="1800" b="0" dirty="0" err="1" smtClean="0">
                <a:solidFill>
                  <a:srgbClr val="0070C0"/>
                </a:solidFill>
                <a:latin typeface="Calibri" pitchFamily="34" charset="0"/>
              </a:rPr>
              <a:t>Kapton</a:t>
            </a:r>
            <a:r>
              <a:rPr lang="en-US" sz="1800" b="0" dirty="0" smtClean="0">
                <a:solidFill>
                  <a:srgbClr val="0070C0"/>
                </a:solidFill>
                <a:latin typeface="Calibri" pitchFamily="34" charset="0"/>
              </a:rPr>
              <a:t>: 50 </a:t>
            </a:r>
            <a:r>
              <a:rPr lang="en-US" sz="1800" b="0" dirty="0" smtClean="0">
                <a:solidFill>
                  <a:srgbClr val="0070C0"/>
                </a:solidFill>
                <a:latin typeface="Symbol" pitchFamily="18" charset="2"/>
              </a:rPr>
              <a:t>m</a:t>
            </a:r>
            <a:r>
              <a:rPr lang="en-US" sz="1800" b="0" dirty="0" smtClean="0">
                <a:solidFill>
                  <a:srgbClr val="0070C0"/>
                </a:solidFill>
                <a:latin typeface="Calibri" pitchFamily="34" charset="0"/>
              </a:rPr>
              <a:t>m</a:t>
            </a:r>
          </a:p>
          <a:p>
            <a:pPr eaLnBrk="1" hangingPunct="1"/>
            <a:r>
              <a:rPr lang="en-US" sz="1800" b="0" dirty="0" smtClean="0">
                <a:solidFill>
                  <a:srgbClr val="0070C0"/>
                </a:solidFill>
                <a:latin typeface="Calibri" pitchFamily="34" charset="0"/>
              </a:rPr>
              <a:t>Cu: 5 </a:t>
            </a:r>
            <a:r>
              <a:rPr lang="en-US" sz="1800" b="0" dirty="0" smtClean="0">
                <a:solidFill>
                  <a:srgbClr val="0070C0"/>
                </a:solidFill>
                <a:latin typeface="Symbol" pitchFamily="18" charset="2"/>
              </a:rPr>
              <a:t>m</a:t>
            </a:r>
            <a:r>
              <a:rPr lang="en-US" sz="1800" b="0" dirty="0" smtClean="0">
                <a:solidFill>
                  <a:srgbClr val="0070C0"/>
                </a:solidFill>
                <a:latin typeface="Calibri" pitchFamily="34" charset="0"/>
              </a:rPr>
              <a:t>m</a:t>
            </a:r>
          </a:p>
          <a:p>
            <a:pPr eaLnBrk="1" hangingPunct="1"/>
            <a:endParaRPr lang="it-IT" sz="1800" b="0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6847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of the assembly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BESIII Physics Workshop, IHEP 2013-09-22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Calcaterra, for BESIII-Italy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7" name="Picture 6" descr="AssemblyL1_sez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029"/>
          <a:stretch/>
        </p:blipFill>
        <p:spPr>
          <a:xfrm>
            <a:off x="1393477" y="1590827"/>
            <a:ext cx="6672501" cy="4032943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>
            <a:off x="5351561" y="2285936"/>
            <a:ext cx="394403" cy="38802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5732010" y="2380569"/>
            <a:ext cx="13954" cy="544313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5843649" y="2980709"/>
            <a:ext cx="1144308" cy="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625127" y="3217974"/>
            <a:ext cx="1307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the gas path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9580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One-layer assembly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BESIII Physics Workshop, IHEP 2013-09-22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Calcaterra, for BESIII-Italy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7" name="Picture 6" descr="AssemblyL1_imm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5795" y="1429871"/>
            <a:ext cx="8414113" cy="4414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8230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Before freezing the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60576"/>
            <a:ext cx="8229600" cy="4565587"/>
          </a:xfrm>
        </p:spPr>
        <p:txBody>
          <a:bodyPr>
            <a:normAutofit/>
          </a:bodyPr>
          <a:lstStyle/>
          <a:p>
            <a:r>
              <a:rPr lang="en-US" dirty="0" err="1" smtClean="0"/>
              <a:t>Rohacell</a:t>
            </a:r>
            <a:r>
              <a:rPr lang="en-US" dirty="0" smtClean="0"/>
              <a:t> based fake cathode to be done in Ferrara (end of September).</a:t>
            </a:r>
          </a:p>
          <a:p>
            <a:r>
              <a:rPr lang="en-US" dirty="0" smtClean="0"/>
              <a:t>Discuss mechanical constraints with Chinese engineers (we have two days of meetings at IHEP on the 25</a:t>
            </a:r>
            <a:r>
              <a:rPr lang="en-US" baseline="30000" dirty="0" smtClean="0"/>
              <a:t>th</a:t>
            </a:r>
            <a:r>
              <a:rPr lang="en-US" dirty="0" smtClean="0"/>
              <a:t>-26</a:t>
            </a:r>
            <a:r>
              <a:rPr lang="en-US" baseline="30000" dirty="0" smtClean="0"/>
              <a:t>th</a:t>
            </a:r>
            <a:r>
              <a:rPr lang="en-US" dirty="0" smtClean="0"/>
              <a:t> ).</a:t>
            </a:r>
          </a:p>
          <a:p>
            <a:r>
              <a:rPr lang="en-US" dirty="0" smtClean="0"/>
              <a:t>Evaluate the space needed the HV, signal and gas connectors, and cooling tubes.</a:t>
            </a:r>
          </a:p>
          <a:p>
            <a:r>
              <a:rPr lang="en-US" dirty="0" smtClean="0"/>
              <a:t>Evaluate FE board dimensions, concurrently with final anode design (will be done in 2014).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BESIII Physics Workshop, IHEP 2013-09-22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Calcaterra, for BESIII-Italy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6508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Tooling for detector construction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proper tooling for </a:t>
            </a:r>
            <a:r>
              <a:rPr lang="en-US" dirty="0" smtClean="0"/>
              <a:t>cathode and GEM layers </a:t>
            </a:r>
            <a:r>
              <a:rPr lang="en-US" dirty="0"/>
              <a:t>construction has been </a:t>
            </a:r>
            <a:r>
              <a:rPr lang="en-US" dirty="0" smtClean="0"/>
              <a:t>designed.</a:t>
            </a:r>
            <a:endParaRPr lang="en-US" dirty="0"/>
          </a:p>
          <a:p>
            <a:r>
              <a:rPr lang="en-US" dirty="0" smtClean="0"/>
              <a:t>Assembly procedures have been discussed.</a:t>
            </a:r>
            <a:endParaRPr lang="en-US" dirty="0"/>
          </a:p>
          <a:p>
            <a:r>
              <a:rPr lang="en-US" dirty="0" smtClean="0"/>
              <a:t>Manpower needed for construction and assembly has been evaluated.</a:t>
            </a:r>
          </a:p>
          <a:p>
            <a:r>
              <a:rPr lang="en-US" dirty="0" smtClean="0"/>
              <a:t>We </a:t>
            </a:r>
            <a:r>
              <a:rPr lang="en-US" dirty="0"/>
              <a:t>w</a:t>
            </a:r>
            <a:r>
              <a:rPr lang="en-US" dirty="0" smtClean="0"/>
              <a:t>ill reuse as much as possible the tooling and the expertise from KLOE2.</a:t>
            </a:r>
            <a:endParaRPr lang="en-US" dirty="0"/>
          </a:p>
          <a:p>
            <a:r>
              <a:rPr lang="en-US" dirty="0" smtClean="0"/>
              <a:t>Careful review of the tooling design is under way (very important since the procurement of the material will start soon).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BESIII Physics Workshop, IHEP 2013-09-22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Calcaterra, for BESIII-Italy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0634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The cathode </a:t>
            </a:r>
            <a:r>
              <a:rPr lang="en-US" sz="3200" dirty="0" smtClean="0"/>
              <a:t>assembly tooling and </a:t>
            </a:r>
            <a:r>
              <a:rPr lang="en-US" sz="3200" dirty="0"/>
              <a:t>procedure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BESIII Physics Workshop, IHEP 2013-09-22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Calcaterra, for BESIII-Italy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7" name="Picture 6" descr="Assemblato_catodo_L1_espl_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12528"/>
            <a:ext cx="9144000" cy="403294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5708242"/>
            <a:ext cx="17395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Mold positioning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8200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The cathode assembly tooling and procedure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BESIII Physics Workshop, IHEP 2013-09-22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Calcaterra, for BESIII-Italy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7" name="Picture 6" descr="Assemblato_catodo_L1_espl_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12528"/>
            <a:ext cx="9144000" cy="403294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5550405"/>
            <a:ext cx="69268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Position </a:t>
            </a:r>
            <a:r>
              <a:rPr lang="en-US" dirty="0" err="1" smtClean="0"/>
              <a:t>vetronite</a:t>
            </a:r>
            <a:r>
              <a:rPr lang="en-US" dirty="0" smtClean="0"/>
              <a:t> rings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4163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The cathode assembly tooling and procedure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BESIII Physics Workshop, IHEP 2013-09-22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Calcaterra, for BESIII-Italy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7" name="Picture 6" descr="Assemblato_catodo_L1_espl_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16890"/>
            <a:ext cx="9144000" cy="403294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578549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Glue and machine the </a:t>
            </a:r>
            <a:r>
              <a:rPr lang="en-US" dirty="0" err="1" smtClean="0"/>
              <a:t>Rohacell</a:t>
            </a:r>
            <a:r>
              <a:rPr lang="en-US" dirty="0" smtClean="0"/>
              <a:t> structure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2065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The cathode assembly tooling and procedure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BESIII Physics Workshop, IHEP 2013-09-22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Calcaterra, for BESIII-Italy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7" name="Picture 6" descr="Assemblato_catodo_L1_espl_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13444"/>
            <a:ext cx="9144000" cy="403294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5756550"/>
            <a:ext cx="28424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Complete support structure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3675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The cathode assembly tooling and procedure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BESIII Physics Workshop, IHEP 2013-09-22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Calcaterra, for BESIII-Italy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7" name="Picture 6" descr="Assemblato_catodo_L1_espl_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16890"/>
            <a:ext cx="9144000" cy="403294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5730795"/>
            <a:ext cx="23759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Glue the cathode sheet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5711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The cathode assembly tooling and procedure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BESIII Physics Workshop, IHEP 2013-09-22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Calcaterra, for BESIII-Italy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7" name="Picture 6" descr="Assemblato_catodo_L1_espl_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12528"/>
            <a:ext cx="9144000" cy="403294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574079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Glue the GEM 1 supporting 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96704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Schedule for detector construction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BESIII Physics Workshop, IHEP 2013-09-22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Calcaterra, for BESIII-Italy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7" name="Picture 6" descr="cgem_det_schedule_20130905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47750"/>
            <a:ext cx="9144000" cy="5322829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4981222" y="1199445"/>
            <a:ext cx="0" cy="5156905"/>
          </a:xfrm>
          <a:prstGeom prst="line">
            <a:avLst/>
          </a:prstGeom>
          <a:ln w="38100" cmpd="sng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124222" y="1368780"/>
            <a:ext cx="699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R&amp;D</a:t>
            </a:r>
            <a:endParaRPr lang="en-US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76622" y="2381951"/>
            <a:ext cx="1210588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f</a:t>
            </a:r>
            <a:r>
              <a:rPr lang="en-US" b="1" dirty="0" smtClean="0">
                <a:solidFill>
                  <a:srgbClr val="FFFF00"/>
                </a:solidFill>
              </a:rPr>
              <a:t>irst layer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50436" y="3917239"/>
            <a:ext cx="1518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6600"/>
                </a:solidFill>
              </a:rPr>
              <a:t>second layer</a:t>
            </a:r>
            <a:endParaRPr lang="en-US" b="1" dirty="0">
              <a:solidFill>
                <a:srgbClr val="FF66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332281" y="5283185"/>
            <a:ext cx="1300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third layer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81943" y="5771693"/>
            <a:ext cx="194528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8000"/>
                </a:solidFill>
              </a:rPr>
              <a:t>CDR approval by the BESIII collaboration</a:t>
            </a:r>
            <a:endParaRPr lang="en-US" sz="1600" dirty="0">
              <a:solidFill>
                <a:srgbClr val="008000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4572000" y="6011333"/>
            <a:ext cx="381000" cy="127000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61074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Zoom to the first layer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BESIII Physics Workshop, IHEP 2013-09-22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Calcaterra, for BESIII-Italy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7" name="Picture 6" descr="cgem_det_schedule_20130905.pdf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5586" b="54203"/>
          <a:stretch/>
        </p:blipFill>
        <p:spPr>
          <a:xfrm>
            <a:off x="0" y="1047750"/>
            <a:ext cx="8890000" cy="5132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8621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BESIII Physics Workshop, IHEP 2013-09-22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Calcaterra, for BESIII-Italy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planar prototype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5561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8778" y="259339"/>
            <a:ext cx="8988778" cy="622639"/>
          </a:xfrm>
        </p:spPr>
        <p:txBody>
          <a:bodyPr/>
          <a:lstStyle/>
          <a:p>
            <a:r>
              <a:rPr lang="it-IT" sz="3200" b="1" dirty="0">
                <a:solidFill>
                  <a:srgbClr val="0070C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CGEM first </a:t>
            </a:r>
            <a:r>
              <a:rPr lang="it-IT" sz="3200" b="1" dirty="0" err="1">
                <a:solidFill>
                  <a:srgbClr val="0070C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layer</a:t>
            </a:r>
            <a:r>
              <a:rPr lang="it-IT" sz="3200" b="1" dirty="0">
                <a:solidFill>
                  <a:srgbClr val="0070C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: </a:t>
            </a:r>
            <a:r>
              <a:rPr lang="it-IT" sz="3200" b="1" dirty="0" err="1">
                <a:solidFill>
                  <a:srgbClr val="0070C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cosmic</a:t>
            </a:r>
            <a:r>
              <a:rPr lang="it-IT" sz="3200" b="1" dirty="0">
                <a:solidFill>
                  <a:srgbClr val="0070C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test setup (LNF-FE-TO</a:t>
            </a:r>
            <a:r>
              <a:rPr lang="it-IT" sz="3200" b="1" dirty="0" smtClean="0">
                <a:solidFill>
                  <a:srgbClr val="0070C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)</a:t>
            </a:r>
            <a:endParaRPr lang="en-US" sz="3200" dirty="0"/>
          </a:p>
        </p:txBody>
      </p:sp>
      <p:sp>
        <p:nvSpPr>
          <p:cNvPr id="7885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Blip>
                <a:blip r:embed="rId2"/>
              </a:buBlip>
            </a:pPr>
            <a:r>
              <a:rPr lang="en-US" sz="1800" dirty="0" smtClean="0">
                <a:solidFill>
                  <a:srgbClr val="1808E6"/>
                </a:solidFill>
              </a:rPr>
              <a:t>The COMPASS-type readout layer is substantially different from the KLOE2 one</a:t>
            </a:r>
          </a:p>
          <a:p>
            <a:pPr>
              <a:spcBef>
                <a:spcPct val="50000"/>
              </a:spcBef>
              <a:buBlip>
                <a:blip r:embed="rId2"/>
              </a:buBlip>
            </a:pPr>
            <a:r>
              <a:rPr lang="en-US" sz="1800" dirty="0" smtClean="0">
                <a:solidFill>
                  <a:srgbClr val="1808E6"/>
                </a:solidFill>
              </a:rPr>
              <a:t>It must be tested, before employ in a full-scale cylindrical prototype</a:t>
            </a:r>
          </a:p>
          <a:p>
            <a:pPr>
              <a:spcBef>
                <a:spcPct val="50000"/>
              </a:spcBef>
              <a:buBlip>
                <a:blip r:embed="rId2"/>
              </a:buBlip>
            </a:pPr>
            <a:r>
              <a:rPr lang="en-US" sz="1800" dirty="0" smtClean="0">
                <a:solidFill>
                  <a:srgbClr val="1808E6"/>
                </a:solidFill>
              </a:rPr>
              <a:t>KLOE2 cosmic-ray telescope borrowed </a:t>
            </a:r>
          </a:p>
          <a:p>
            <a:pPr marL="0" indent="0">
              <a:spcBef>
                <a:spcPct val="10000"/>
              </a:spcBef>
              <a:buNone/>
            </a:pPr>
            <a:r>
              <a:rPr lang="en-US" sz="1800" dirty="0" smtClean="0">
                <a:solidFill>
                  <a:srgbClr val="1808E6"/>
                </a:solidFill>
              </a:rPr>
              <a:t>	(3 complete and working planar GEM chambers of KLOE2 type)</a:t>
            </a:r>
          </a:p>
          <a:p>
            <a:pPr>
              <a:spcBef>
                <a:spcPct val="50000"/>
              </a:spcBef>
              <a:buBlip>
                <a:blip r:embed="rId2"/>
              </a:buBlip>
            </a:pPr>
            <a:r>
              <a:rPr lang="en-US" sz="1800" dirty="0" smtClean="0">
                <a:solidFill>
                  <a:srgbClr val="1808E6"/>
                </a:solidFill>
              </a:rPr>
              <a:t>To these we will add a small (10x10 cm</a:t>
            </a:r>
            <a:r>
              <a:rPr lang="en-US" sz="1800" baseline="30000" dirty="0" smtClean="0">
                <a:solidFill>
                  <a:srgbClr val="1808E6"/>
                </a:solidFill>
              </a:rPr>
              <a:t>2</a:t>
            </a:r>
            <a:r>
              <a:rPr lang="en-US" sz="1800" dirty="0" smtClean="0">
                <a:solidFill>
                  <a:srgbClr val="1808E6"/>
                </a:solidFill>
              </a:rPr>
              <a:t>) planar chamber with GEMs, and a COMPASS-type readout layer</a:t>
            </a:r>
          </a:p>
          <a:p>
            <a:pPr>
              <a:spcBef>
                <a:spcPct val="80000"/>
              </a:spcBef>
              <a:buBlip>
                <a:blip r:embed="rId2"/>
              </a:buBlip>
            </a:pPr>
            <a:r>
              <a:rPr lang="en-US" sz="1800" dirty="0">
                <a:solidFill>
                  <a:srgbClr val="1808E6"/>
                </a:solidFill>
              </a:rPr>
              <a:t>P</a:t>
            </a:r>
            <a:r>
              <a:rPr lang="en-US" sz="1800" dirty="0" smtClean="0">
                <a:solidFill>
                  <a:srgbClr val="1808E6"/>
                </a:solidFill>
              </a:rPr>
              <a:t>lanar GEM chamber kit from CERN ordered and arrived in LNF</a:t>
            </a:r>
          </a:p>
          <a:p>
            <a:pPr>
              <a:spcBef>
                <a:spcPct val="80000"/>
              </a:spcBef>
              <a:buBlip>
                <a:blip r:embed="rId2"/>
              </a:buBlip>
            </a:pPr>
            <a:r>
              <a:rPr lang="en-US" sz="1800" dirty="0" smtClean="0">
                <a:solidFill>
                  <a:srgbClr val="1808E6"/>
                </a:solidFill>
              </a:rPr>
              <a:t>Build, test and operate setup, to characterize </a:t>
            </a:r>
            <a:r>
              <a:rPr lang="en-US" sz="1800" smtClean="0">
                <a:solidFill>
                  <a:srgbClr val="1808E6"/>
                </a:solidFill>
              </a:rPr>
              <a:t>COMPASS-type readout </a:t>
            </a:r>
            <a:endParaRPr lang="en-US" sz="1800" dirty="0" smtClean="0">
              <a:solidFill>
                <a:srgbClr val="1808E6"/>
              </a:solidFill>
            </a:endParaRPr>
          </a:p>
          <a:p>
            <a:pPr>
              <a:spcBef>
                <a:spcPct val="80000"/>
              </a:spcBef>
              <a:buBlip>
                <a:blip r:embed="rId2"/>
              </a:buBlip>
            </a:pPr>
            <a:r>
              <a:rPr lang="en-US" sz="1800" dirty="0" smtClean="0">
                <a:solidFill>
                  <a:srgbClr val="1808E6"/>
                </a:solidFill>
              </a:rPr>
              <a:t>Start taking cosmic data, beam if possible </a:t>
            </a:r>
          </a:p>
          <a:p>
            <a:pPr>
              <a:spcBef>
                <a:spcPct val="80000"/>
              </a:spcBef>
              <a:buBlip>
                <a:blip r:embed="rId2"/>
              </a:buBlip>
            </a:pPr>
            <a:r>
              <a:rPr lang="en-US" sz="1800" dirty="0" smtClean="0">
                <a:solidFill>
                  <a:srgbClr val="1808E6"/>
                </a:solidFill>
              </a:rPr>
              <a:t>Small rate if few channels: will take time</a:t>
            </a:r>
          </a:p>
          <a:p>
            <a:pPr>
              <a:buFont typeface="Wingdings" pitchFamily="2" charset="2"/>
              <a:buNone/>
            </a:pPr>
            <a:endParaRPr lang="en-US" sz="1800" dirty="0" smtClean="0"/>
          </a:p>
          <a:p>
            <a:endParaRPr lang="it-IT" sz="1800" dirty="0" smtClean="0"/>
          </a:p>
          <a:p>
            <a:pPr>
              <a:spcBef>
                <a:spcPct val="50000"/>
              </a:spcBef>
            </a:pPr>
            <a:endParaRPr lang="it-IT" sz="1800" dirty="0" smtClean="0">
              <a:solidFill>
                <a:srgbClr val="1808E6"/>
              </a:solidFill>
            </a:endParaRPr>
          </a:p>
        </p:txBody>
      </p:sp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BESIII Physics Workshop, IHEP 2013-09-22</a:t>
            </a:r>
            <a:endParaRPr lang="en-US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en-US" smtClean="0"/>
              <a:t>A. Calcaterra, for BESIII-Italy</a:t>
            </a:r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9ACD7A-6ECE-4959-A5FC-AD518CC335C7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28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Schedule for planar prototype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BESIII Physics Workshop, IHEP 2013-09-22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Calcaterra, for BESIII-Italy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11" name="Picture 10" descr="planar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38423"/>
            <a:ext cx="9144000" cy="4476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8648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BESIII Physics Workshop, IHEP 2013-09-22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Calcaterra, for BESIII-Italy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Plans for electronics design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5428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3200" dirty="0" smtClean="0">
                <a:solidFill>
                  <a:srgbClr val="000090"/>
                </a:solidFill>
                <a:ea typeface="SimSun" pitchFamily="2" charset="-122"/>
              </a:rPr>
              <a:t>CGEM IT </a:t>
            </a:r>
            <a:r>
              <a:rPr lang="en-US" sz="3200" dirty="0" err="1" smtClean="0">
                <a:solidFill>
                  <a:srgbClr val="000090"/>
                </a:solidFill>
                <a:ea typeface="SimSun" pitchFamily="2" charset="-122"/>
              </a:rPr>
              <a:t>FrontEnd</a:t>
            </a:r>
            <a:r>
              <a:rPr lang="en-US" sz="3200" dirty="0" smtClean="0">
                <a:solidFill>
                  <a:srgbClr val="000090"/>
                </a:solidFill>
                <a:ea typeface="SimSun" pitchFamily="2" charset="-122"/>
              </a:rPr>
              <a:t> electronics</a:t>
            </a:r>
            <a:endParaRPr lang="it-IT" sz="3200" dirty="0" smtClean="0">
              <a:solidFill>
                <a:srgbClr val="000090"/>
              </a:solidFill>
              <a:ea typeface="SimSun" pitchFamily="2" charset="-122"/>
            </a:endParaRPr>
          </a:p>
        </p:txBody>
      </p:sp>
      <p:sp>
        <p:nvSpPr>
          <p:cNvPr id="3482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/>
            <a:r>
              <a:rPr lang="en-US" sz="2100" dirty="0" smtClean="0"/>
              <a:t>Readout ASIC for CGEM: </a:t>
            </a:r>
          </a:p>
          <a:p>
            <a:pPr marL="539750" lvl="1" indent="-285750"/>
            <a:r>
              <a:rPr lang="en-US" sz="2100" dirty="0" smtClean="0"/>
              <a:t>Modify/adapt the existing TOF-PET ASIC</a:t>
            </a:r>
          </a:p>
          <a:p>
            <a:pPr marL="539750" lvl="1" indent="-285750">
              <a:buFont typeface="Wingdings" pitchFamily="2" charset="2"/>
              <a:buNone/>
            </a:pPr>
            <a:r>
              <a:rPr lang="en-US" sz="2100" dirty="0" smtClean="0"/>
              <a:t>  (</a:t>
            </a:r>
            <a:r>
              <a:rPr lang="en-US" sz="2100" dirty="0" err="1" smtClean="0"/>
              <a:t>Rolo</a:t>
            </a:r>
            <a:r>
              <a:rPr lang="en-US" sz="2100" dirty="0" smtClean="0"/>
              <a:t>, </a:t>
            </a:r>
            <a:r>
              <a:rPr lang="en-US" sz="2100" dirty="0" err="1" smtClean="0"/>
              <a:t>Rivetti</a:t>
            </a:r>
            <a:r>
              <a:rPr lang="en-US" sz="2100" dirty="0" smtClean="0"/>
              <a:t> </a:t>
            </a:r>
            <a:r>
              <a:rPr lang="en-US" sz="2100" i="1" dirty="0" smtClean="0"/>
              <a:t>et al.</a:t>
            </a:r>
            <a:r>
              <a:rPr lang="en-US" sz="2100" dirty="0" smtClean="0"/>
              <a:t> </a:t>
            </a:r>
            <a:r>
              <a:rPr lang="it-IT" sz="1800" dirty="0" smtClean="0">
                <a:solidFill>
                  <a:schemeClr val="tx2"/>
                </a:solidFill>
              </a:rPr>
              <a:t>http://iopscience.iop.org/1748-0221/8/02/C02050</a:t>
            </a:r>
            <a:r>
              <a:rPr lang="it-IT" sz="1800" dirty="0" smtClean="0"/>
              <a:t>)</a:t>
            </a:r>
            <a:endParaRPr lang="en-US" sz="2100" dirty="0" smtClean="0"/>
          </a:p>
          <a:p>
            <a:pPr marL="539750" lvl="1" indent="-285750">
              <a:buFont typeface="Wingdings" pitchFamily="2" charset="2"/>
              <a:buNone/>
            </a:pPr>
            <a:r>
              <a:rPr lang="en-US" sz="2100" dirty="0" smtClean="0"/>
              <a:t>   in IBM 130nm for PET applications</a:t>
            </a:r>
          </a:p>
          <a:p>
            <a:pPr marL="539750" lvl="1" indent="-285750">
              <a:lnSpc>
                <a:spcPct val="70000"/>
              </a:lnSpc>
              <a:buFont typeface="Wingdings" pitchFamily="2" charset="2"/>
              <a:buNone/>
            </a:pPr>
            <a:endParaRPr lang="en-US" sz="1200" dirty="0" smtClean="0"/>
          </a:p>
          <a:p>
            <a:pPr marL="342900" indent="-342900"/>
            <a:r>
              <a:rPr lang="en-US" sz="2100" dirty="0" smtClean="0"/>
              <a:t>Re-design a </a:t>
            </a:r>
            <a:r>
              <a:rPr lang="en-US" sz="2100" b="1" dirty="0" smtClean="0">
                <a:solidFill>
                  <a:srgbClr val="C00000"/>
                </a:solidFill>
              </a:rPr>
              <a:t>new analogue FE </a:t>
            </a:r>
            <a:r>
              <a:rPr lang="en-US" sz="2100" dirty="0" smtClean="0"/>
              <a:t>(suited for CGEM signals)</a:t>
            </a:r>
          </a:p>
          <a:p>
            <a:pPr marL="342900" indent="-342900">
              <a:lnSpc>
                <a:spcPct val="70000"/>
              </a:lnSpc>
              <a:buFont typeface="Wingdings" pitchFamily="2" charset="2"/>
              <a:buNone/>
            </a:pPr>
            <a:endParaRPr lang="en-US" sz="2100" dirty="0" smtClean="0"/>
          </a:p>
          <a:p>
            <a:pPr marL="342900" indent="-342900"/>
            <a:r>
              <a:rPr lang="en-US" sz="2100" dirty="0" smtClean="0"/>
              <a:t>Use of the </a:t>
            </a:r>
            <a:r>
              <a:rPr lang="en-US" sz="2100" b="1" dirty="0" smtClean="0">
                <a:solidFill>
                  <a:srgbClr val="C00000"/>
                </a:solidFill>
              </a:rPr>
              <a:t>same </a:t>
            </a:r>
            <a:r>
              <a:rPr lang="en-US" sz="2100" b="1" dirty="0" err="1" smtClean="0">
                <a:solidFill>
                  <a:srgbClr val="C00000"/>
                </a:solidFill>
              </a:rPr>
              <a:t>BackEnd</a:t>
            </a:r>
            <a:r>
              <a:rPr lang="en-US" sz="2100" b="1" dirty="0" smtClean="0">
                <a:solidFill>
                  <a:srgbClr val="C00000"/>
                </a:solidFill>
              </a:rPr>
              <a:t> </a:t>
            </a:r>
            <a:r>
              <a:rPr lang="en-US" sz="2100" dirty="0" smtClean="0"/>
              <a:t>of TOF-PET </a:t>
            </a:r>
          </a:p>
          <a:p>
            <a:pPr marL="342900" indent="-342900">
              <a:lnSpc>
                <a:spcPct val="70000"/>
              </a:lnSpc>
              <a:spcBef>
                <a:spcPct val="15000"/>
              </a:spcBef>
              <a:buFont typeface="Wingdings" pitchFamily="2" charset="2"/>
              <a:buNone/>
            </a:pPr>
            <a:endParaRPr lang="en-US" sz="1900" dirty="0" smtClean="0"/>
          </a:p>
          <a:p>
            <a:pPr marL="342900" indent="-342900"/>
            <a:r>
              <a:rPr lang="en-US" sz="2100" dirty="0" smtClean="0"/>
              <a:t>Migration to a newer and cheaper technology: </a:t>
            </a:r>
            <a:br>
              <a:rPr lang="en-US" sz="2100" dirty="0" smtClean="0"/>
            </a:br>
            <a:r>
              <a:rPr lang="en-US" sz="2100" dirty="0" smtClean="0"/>
              <a:t>IBM 130nm </a:t>
            </a:r>
            <a:r>
              <a:rPr lang="en-US" sz="2100" dirty="0" smtClean="0">
                <a:sym typeface="Symbol" pitchFamily="18" charset="2"/>
              </a:rPr>
              <a:t> </a:t>
            </a:r>
            <a:r>
              <a:rPr lang="en-US" sz="2100" b="1" dirty="0" smtClean="0">
                <a:solidFill>
                  <a:srgbClr val="C00000"/>
                </a:solidFill>
              </a:rPr>
              <a:t>UMC 110 nm</a:t>
            </a:r>
          </a:p>
          <a:p>
            <a:pPr marL="342900" indent="-342900">
              <a:spcBef>
                <a:spcPct val="0"/>
              </a:spcBef>
              <a:buFont typeface="Wingdings" pitchFamily="2" charset="2"/>
              <a:buNone/>
            </a:pPr>
            <a:r>
              <a:rPr lang="en-US" sz="2700" dirty="0" smtClean="0"/>
              <a:t>	</a:t>
            </a:r>
            <a:r>
              <a:rPr lang="en-US" sz="2200" dirty="0" smtClean="0"/>
              <a:t>should be exportable in China (implemented in Italy)</a:t>
            </a:r>
          </a:p>
          <a:p>
            <a:pPr marL="342900" indent="-342900">
              <a:spcBef>
                <a:spcPct val="55000"/>
              </a:spcBef>
            </a:pPr>
            <a:r>
              <a:rPr lang="en-US" sz="2100" dirty="0" smtClean="0"/>
              <a:t>Integration and Development of  the new ASIC for CGEM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9FF980-9D4A-449C-8237-92026EF17CCC}" type="slidenum">
              <a:rPr lang="it-IT">
                <a:solidFill>
                  <a:prstClr val="black">
                    <a:lumMod val="85000"/>
                    <a:lumOff val="15000"/>
                  </a:prstClr>
                </a:solidFill>
                <a:latin typeface="Verdana"/>
              </a:rPr>
              <a:pPr>
                <a:defRPr/>
              </a:pPr>
              <a:t>34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  <a:latin typeface="Verdana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970088" y="1087438"/>
            <a:ext cx="667702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BESIII Physics Workshop, IHEP 2013-09-22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Calcaterra, for BESIII-Italy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8419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0" y="3314700"/>
            <a:ext cx="1143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496" y="1015999"/>
            <a:ext cx="7200800" cy="534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1"/>
          <p:cNvSpPr txBox="1">
            <a:spLocks/>
          </p:cNvSpPr>
          <p:nvPr/>
        </p:nvSpPr>
        <p:spPr bwMode="auto">
          <a:xfrm>
            <a:off x="-29268" y="6360720"/>
            <a:ext cx="8568952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5400" kern="120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5400">
                <a:solidFill>
                  <a:srgbClr val="262626"/>
                </a:solidFill>
                <a:latin typeface="Impact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5400">
                <a:solidFill>
                  <a:srgbClr val="262626"/>
                </a:solidFill>
                <a:latin typeface="Impact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5400">
                <a:solidFill>
                  <a:srgbClr val="262626"/>
                </a:solidFill>
                <a:latin typeface="Impact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5400">
                <a:solidFill>
                  <a:srgbClr val="262626"/>
                </a:solidFill>
                <a:latin typeface="Impact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/>
            <a:r>
              <a:rPr lang="en-US" sz="2800" b="1" dirty="0" smtClean="0">
                <a:solidFill>
                  <a:srgbClr val="800000"/>
                </a:solidFill>
                <a:latin typeface="Verdana"/>
              </a:rPr>
              <a:t>Front End not suited for GEM signals</a:t>
            </a:r>
          </a:p>
        </p:txBody>
      </p:sp>
      <p:sp>
        <p:nvSpPr>
          <p:cNvPr id="2" name="Rectangle 1"/>
          <p:cNvSpPr/>
          <p:nvPr/>
        </p:nvSpPr>
        <p:spPr>
          <a:xfrm>
            <a:off x="4781393" y="2573203"/>
            <a:ext cx="3002745" cy="276999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non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dirty="0" smtClean="0">
                <a:solidFill>
                  <a:srgbClr val="C00000"/>
                </a:solidFill>
                <a:latin typeface="Verdana" pitchFamily="34" charset="0"/>
                <a:ea typeface="ＭＳ Ｐゴシック" pitchFamily="34" charset="-128"/>
                <a:sym typeface="Symbol"/>
              </a:rPr>
              <a:t>   </a:t>
            </a:r>
            <a:r>
              <a:rPr lang="it-IT" sz="1200" b="1" dirty="0" smtClean="0">
                <a:solidFill>
                  <a:srgbClr val="C00000"/>
                </a:solidFill>
                <a:latin typeface="Verdana" pitchFamily="34" charset="0"/>
                <a:ea typeface="ＭＳ Ｐゴシック" pitchFamily="34" charset="-128"/>
              </a:rPr>
              <a:t>GEM Input </a:t>
            </a:r>
            <a:r>
              <a:rPr lang="it-IT" sz="1200" b="1" dirty="0">
                <a:solidFill>
                  <a:srgbClr val="C00000"/>
                </a:solidFill>
                <a:latin typeface="Verdana" pitchFamily="34" charset="0"/>
                <a:ea typeface="ＭＳ Ｐゴシック" pitchFamily="34" charset="-128"/>
              </a:rPr>
              <a:t>charge : 5 - 20 fC </a:t>
            </a:r>
          </a:p>
        </p:txBody>
      </p:sp>
      <p:sp>
        <p:nvSpPr>
          <p:cNvPr id="7" name="Rectangle 6"/>
          <p:cNvSpPr/>
          <p:nvPr/>
        </p:nvSpPr>
        <p:spPr>
          <a:xfrm>
            <a:off x="5868144" y="4933731"/>
            <a:ext cx="2715808" cy="276999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non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dirty="0" smtClean="0">
                <a:solidFill>
                  <a:srgbClr val="C00000"/>
                </a:solidFill>
                <a:latin typeface="Verdana" pitchFamily="34" charset="0"/>
                <a:ea typeface="ＭＳ Ｐゴシック" pitchFamily="34" charset="-128"/>
                <a:sym typeface="Symbol"/>
              </a:rPr>
              <a:t>   </a:t>
            </a:r>
            <a:r>
              <a:rPr lang="it-IT" sz="1200" b="1" dirty="0" smtClean="0">
                <a:solidFill>
                  <a:srgbClr val="C00000"/>
                </a:solidFill>
                <a:latin typeface="Verdana" pitchFamily="34" charset="0"/>
                <a:ea typeface="ＭＳ Ｐゴシック" pitchFamily="34" charset="-128"/>
              </a:rPr>
              <a:t>GEM Power cons. &lt; 7 mW</a:t>
            </a:r>
            <a:endParaRPr lang="it-IT" sz="1200" b="1" dirty="0">
              <a:solidFill>
                <a:srgbClr val="C00000"/>
              </a:solidFill>
              <a:latin typeface="Verdana" pitchFamily="34" charset="0"/>
              <a:ea typeface="ＭＳ Ｐゴシック" pitchFamily="34" charset="-12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675676" y="3218197"/>
            <a:ext cx="3640740" cy="276999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non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dirty="0" smtClean="0">
                <a:solidFill>
                  <a:srgbClr val="C00000"/>
                </a:solidFill>
                <a:latin typeface="Verdana" pitchFamily="34" charset="0"/>
                <a:ea typeface="ＭＳ Ｐゴシック" pitchFamily="34" charset="-128"/>
                <a:sym typeface="Symbol"/>
              </a:rPr>
              <a:t>   C</a:t>
            </a:r>
            <a:r>
              <a:rPr lang="it-IT" sz="1200" b="1" dirty="0" smtClean="0">
                <a:solidFill>
                  <a:srgbClr val="C00000"/>
                </a:solidFill>
                <a:latin typeface="Verdana" pitchFamily="34" charset="0"/>
                <a:ea typeface="ＭＳ Ｐゴシック" pitchFamily="34" charset="-128"/>
              </a:rPr>
              <a:t>GEM needed time resolution ~ 1 ns</a:t>
            </a:r>
            <a:endParaRPr lang="it-IT" sz="1200" b="1" dirty="0">
              <a:solidFill>
                <a:srgbClr val="C00000"/>
              </a:solidFill>
              <a:latin typeface="Verdana" pitchFamily="34" charset="0"/>
              <a:ea typeface="ＭＳ Ｐゴシック" pitchFamily="34" charset="-12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28263" y="4515622"/>
            <a:ext cx="3231975" cy="276999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non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dirty="0" smtClean="0">
                <a:solidFill>
                  <a:srgbClr val="C00000"/>
                </a:solidFill>
                <a:latin typeface="Verdana" pitchFamily="34" charset="0"/>
                <a:ea typeface="ＭＳ Ｐゴシック" pitchFamily="34" charset="-128"/>
                <a:sym typeface="Symbol"/>
              </a:rPr>
              <a:t>   </a:t>
            </a:r>
            <a:r>
              <a:rPr lang="it-IT" sz="1200" b="1" dirty="0" smtClean="0">
                <a:solidFill>
                  <a:srgbClr val="C00000"/>
                </a:solidFill>
                <a:latin typeface="Verdana" pitchFamily="34" charset="0"/>
                <a:ea typeface="ＭＳ Ｐゴシック" pitchFamily="34" charset="-128"/>
              </a:rPr>
              <a:t>GEM Capacitance: 100-150 pF </a:t>
            </a:r>
            <a:endParaRPr lang="it-IT" sz="1200" b="1" dirty="0">
              <a:solidFill>
                <a:srgbClr val="C00000"/>
              </a:solidFill>
              <a:latin typeface="Verdana" pitchFamily="34" charset="0"/>
              <a:ea typeface="ＭＳ Ｐゴシック" pitchFamily="34" charset="-128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C5986"/>
                </a:solidFill>
                <a:latin typeface="Verdana"/>
                <a:ea typeface="SimSun" pitchFamily="2" charset="-122"/>
              </a:rPr>
              <a:t>TOF-PET: Basic </a:t>
            </a:r>
            <a:r>
              <a:rPr lang="en-US" dirty="0" smtClean="0">
                <a:solidFill>
                  <a:srgbClr val="0C5986"/>
                </a:solidFill>
                <a:latin typeface="Verdana"/>
                <a:ea typeface="SimSun" pitchFamily="2" charset="-122"/>
              </a:rPr>
              <a:t>Features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BESIII Physics Workshop, IHEP 2013-09-22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Calcaterra, for BESIII-Italy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1196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0" y="3314700"/>
            <a:ext cx="1143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1" y="574351"/>
            <a:ext cx="8500337" cy="598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395536" y="1124743"/>
            <a:ext cx="1944216" cy="304769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it-IT" sz="1200">
              <a:solidFill>
                <a:prstClr val="white"/>
              </a:solidFill>
              <a:latin typeface="Narkisim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55776" y="1459523"/>
            <a:ext cx="2664296" cy="2712914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it-IT" sz="1200">
              <a:solidFill>
                <a:prstClr val="white"/>
              </a:solidFill>
              <a:latin typeface="Narkisim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95232" y="1484784"/>
            <a:ext cx="187423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0066CC"/>
                </a:solidFill>
                <a:latin typeface="Verdana" pitchFamily="34" charset="0"/>
                <a:ea typeface="ＭＳ Ｐゴシック" pitchFamily="34" charset="-128"/>
              </a:rPr>
              <a:t>Same </a:t>
            </a:r>
            <a:r>
              <a:rPr lang="en-US" sz="1600" b="1" dirty="0" err="1" smtClean="0">
                <a:solidFill>
                  <a:srgbClr val="0066CC"/>
                </a:solidFill>
                <a:latin typeface="Verdana" pitchFamily="34" charset="0"/>
                <a:ea typeface="ＭＳ Ｐゴシック" pitchFamily="34" charset="-128"/>
              </a:rPr>
              <a:t>BackEnd</a:t>
            </a:r>
            <a:endParaRPr lang="it-IT" sz="1600" b="1" dirty="0">
              <a:solidFill>
                <a:srgbClr val="0066CC"/>
              </a:solidFill>
              <a:latin typeface="Verdana" pitchFamily="34" charset="0"/>
              <a:ea typeface="ＭＳ Ｐゴシック" pitchFamily="34" charset="-12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52700" y="1124744"/>
            <a:ext cx="12298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AD0101"/>
                </a:solidFill>
                <a:latin typeface="Verdana" pitchFamily="34" charset="0"/>
                <a:ea typeface="ＭＳ Ｐゴシック" pitchFamily="34" charset="-128"/>
              </a:rPr>
              <a:t>New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err="1" smtClean="0">
                <a:solidFill>
                  <a:srgbClr val="AD0101"/>
                </a:solidFill>
                <a:latin typeface="Verdana" pitchFamily="34" charset="0"/>
                <a:ea typeface="ＭＳ Ｐゴシック" pitchFamily="34" charset="-128"/>
              </a:rPr>
              <a:t>FrontEnd</a:t>
            </a:r>
            <a:endParaRPr lang="it-IT" sz="1600" b="1" dirty="0">
              <a:solidFill>
                <a:srgbClr val="AD0101"/>
              </a:solidFill>
              <a:latin typeface="Verdana" pitchFamily="34" charset="0"/>
              <a:ea typeface="ＭＳ Ｐゴシック" pitchFamily="34" charset="-12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28804" y="1196752"/>
            <a:ext cx="2824812" cy="584775"/>
          </a:xfrm>
          <a:prstGeom prst="rect">
            <a:avLst/>
          </a:prstGeom>
          <a:solidFill>
            <a:srgbClr val="00B0F0"/>
          </a:solidFill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prstClr val="white"/>
                </a:solidFill>
                <a:latin typeface="Verdana" pitchFamily="34" charset="0"/>
                <a:ea typeface="ＭＳ Ｐゴシック" pitchFamily="34" charset="-128"/>
              </a:rPr>
              <a:t>64 Channels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prstClr val="white"/>
                </a:solidFill>
                <a:latin typeface="Verdana" pitchFamily="34" charset="0"/>
                <a:ea typeface="ＭＳ Ｐゴシック" pitchFamily="34" charset="-128"/>
              </a:rPr>
              <a:t>b</a:t>
            </a:r>
            <a:r>
              <a:rPr lang="en-US" sz="1600" b="1" smtClean="0">
                <a:solidFill>
                  <a:prstClr val="white"/>
                </a:solidFill>
                <a:latin typeface="Verdana" pitchFamily="34" charset="0"/>
                <a:ea typeface="ＭＳ Ｐゴシック" pitchFamily="34" charset="-128"/>
              </a:rPr>
              <a:t>ut </a:t>
            </a:r>
            <a:r>
              <a:rPr lang="en-US" sz="1600" b="1" dirty="0" smtClean="0">
                <a:solidFill>
                  <a:prstClr val="white"/>
                </a:solidFill>
                <a:latin typeface="Verdana" pitchFamily="34" charset="0"/>
                <a:ea typeface="ＭＳ Ｐゴシック" pitchFamily="34" charset="-128"/>
              </a:rPr>
              <a:t>New Pad geometry</a:t>
            </a:r>
            <a:endParaRPr lang="it-IT" sz="1600" b="1" dirty="0">
              <a:solidFill>
                <a:prstClr val="white"/>
              </a:solidFill>
              <a:latin typeface="Verdana" pitchFamily="34" charset="0"/>
              <a:ea typeface="ＭＳ Ｐゴシック" pitchFamily="34" charset="-12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72204" y="3399383"/>
            <a:ext cx="1279516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 smtClean="0">
                <a:solidFill>
                  <a:prstClr val="white"/>
                </a:solidFill>
                <a:latin typeface="Verdana" pitchFamily="34" charset="0"/>
                <a:ea typeface="ＭＳ Ｐゴシック" pitchFamily="34" charset="-128"/>
              </a:rPr>
              <a:t>Input stage</a:t>
            </a:r>
            <a:endParaRPr lang="it-IT" sz="1200" b="1" dirty="0" smtClean="0">
              <a:solidFill>
                <a:prstClr val="white"/>
              </a:solidFill>
              <a:latin typeface="Verdana" pitchFamily="34" charset="0"/>
              <a:ea typeface="ＭＳ Ｐゴシック" pitchFamily="34" charset="-128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 smtClean="0">
                <a:solidFill>
                  <a:prstClr val="white"/>
                </a:solidFill>
                <a:latin typeface="Verdana" pitchFamily="34" charset="0"/>
                <a:ea typeface="ＭＳ Ｐゴシック" pitchFamily="34" charset="-128"/>
              </a:rPr>
              <a:t>+ Linear </a:t>
            </a:r>
            <a:r>
              <a:rPr lang="en-US" sz="1200" b="1" dirty="0" err="1">
                <a:solidFill>
                  <a:prstClr val="white"/>
                </a:solidFill>
                <a:latin typeface="Verdana" pitchFamily="34" charset="0"/>
                <a:ea typeface="ＭＳ Ｐゴシック" pitchFamily="34" charset="-128"/>
              </a:rPr>
              <a:t>ToT</a:t>
            </a:r>
            <a:endParaRPr lang="it-IT" sz="1200" b="1" dirty="0">
              <a:solidFill>
                <a:prstClr val="white"/>
              </a:solidFill>
              <a:latin typeface="Verdana" pitchFamily="34" charset="0"/>
              <a:ea typeface="ＭＳ Ｐゴシック" pitchFamily="34" charset="-128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716420" y="3399383"/>
            <a:ext cx="1133644" cy="461665"/>
          </a:xfrm>
          <a:prstGeom prst="rect">
            <a:avLst/>
          </a:prstGeom>
          <a:solidFill>
            <a:srgbClr val="0066CC"/>
          </a:solidFill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dirty="0">
                <a:solidFill>
                  <a:prstClr val="white"/>
                </a:solidFill>
                <a:latin typeface="Verdana" pitchFamily="34" charset="0"/>
                <a:ea typeface="ＭＳ Ｐゴシック" pitchFamily="34" charset="-128"/>
              </a:rPr>
              <a:t>b</a:t>
            </a:r>
            <a:r>
              <a:rPr lang="it-IT" sz="1200" b="1" dirty="0" smtClean="0">
                <a:solidFill>
                  <a:prstClr val="white"/>
                </a:solidFill>
                <a:latin typeface="Verdana" pitchFamily="34" charset="0"/>
                <a:ea typeface="ＭＳ Ｐゴシック" pitchFamily="34" charset="-128"/>
              </a:rPr>
              <a:t>ut SEU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dirty="0" smtClean="0">
                <a:solidFill>
                  <a:prstClr val="white"/>
                </a:solidFill>
                <a:latin typeface="Verdana" pitchFamily="34" charset="0"/>
                <a:ea typeface="ＭＳ Ｐゴシック" pitchFamily="34" charset="-128"/>
              </a:rPr>
              <a:t>Protection 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-8770"/>
            <a:ext cx="8229600" cy="622639"/>
          </a:xfrm>
        </p:spPr>
        <p:txBody>
          <a:bodyPr/>
          <a:lstStyle/>
          <a:p>
            <a:r>
              <a:rPr lang="en-US" sz="3200" dirty="0">
                <a:solidFill>
                  <a:srgbClr val="0C5986"/>
                </a:solidFill>
                <a:latin typeface="Verdana"/>
                <a:ea typeface="SimSun" pitchFamily="2" charset="-122"/>
              </a:rPr>
              <a:t>From TOFPET to the New CGEM </a:t>
            </a:r>
            <a:r>
              <a:rPr lang="en-US" sz="3200" dirty="0" smtClean="0">
                <a:solidFill>
                  <a:srgbClr val="0C5986"/>
                </a:solidFill>
                <a:latin typeface="Verdana"/>
                <a:ea typeface="SimSun" pitchFamily="2" charset="-122"/>
              </a:rPr>
              <a:t>ASIC</a:t>
            </a:r>
            <a:endParaRPr lang="en-US" sz="3200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BESIII Physics Workshop, IHEP 2013-09-22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Calcaterra, for BESIII-Italy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4785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C5986"/>
                </a:solidFill>
                <a:latin typeface="Verdana"/>
                <a:ea typeface="SimSun" pitchFamily="2" charset="-122"/>
              </a:rPr>
              <a:t>NEW CGEM ASIC : Basic </a:t>
            </a:r>
            <a:r>
              <a:rPr lang="en-US" dirty="0" smtClean="0">
                <a:solidFill>
                  <a:srgbClr val="0C5986"/>
                </a:solidFill>
                <a:latin typeface="Verdana"/>
                <a:ea typeface="SimSun" pitchFamily="2" charset="-122"/>
              </a:rPr>
              <a:t>Features</a:t>
            </a:r>
            <a:endParaRPr lang="en-US" dirty="0"/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-180000">
              <a:lnSpc>
                <a:spcPct val="150000"/>
              </a:lnSpc>
              <a:spcBef>
                <a:spcPts val="0"/>
              </a:spcBef>
            </a:pPr>
            <a:r>
              <a:rPr lang="en-US" sz="2200" dirty="0" smtClean="0"/>
              <a:t>UMC 110 nm technology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smtClean="0">
                <a:solidFill>
                  <a:schemeClr val="tx1"/>
                </a:solidFill>
              </a:rPr>
              <a:t> (limited power consumption, </a:t>
            </a:r>
            <a:r>
              <a:rPr lang="en-US" sz="2200" dirty="0" smtClean="0">
                <a:solidFill>
                  <a:srgbClr val="C00000"/>
                </a:solidFill>
              </a:rPr>
              <a:t>to be tested for radiation tolerance</a:t>
            </a:r>
            <a:r>
              <a:rPr lang="en-US" sz="2200" dirty="0" smtClean="0">
                <a:solidFill>
                  <a:schemeClr val="tx1"/>
                </a:solidFill>
              </a:rPr>
              <a:t>)</a:t>
            </a:r>
          </a:p>
          <a:p>
            <a:pPr marL="0" lvl="1" indent="-180000">
              <a:lnSpc>
                <a:spcPct val="150000"/>
              </a:lnSpc>
              <a:spcBef>
                <a:spcPts val="0"/>
              </a:spcBef>
            </a:pPr>
            <a:r>
              <a:rPr lang="en-US" dirty="0"/>
              <a:t>Input charge: 5-20 </a:t>
            </a:r>
            <a:r>
              <a:rPr lang="en-US" dirty="0" err="1"/>
              <a:t>fC</a:t>
            </a:r>
            <a:endParaRPr lang="en-US" dirty="0"/>
          </a:p>
          <a:p>
            <a:pPr marL="0" lvl="1" indent="-180000">
              <a:lnSpc>
                <a:spcPct val="150000"/>
              </a:lnSpc>
              <a:spcBef>
                <a:spcPts val="0"/>
              </a:spcBef>
            </a:pPr>
            <a:r>
              <a:rPr lang="en-US" dirty="0"/>
              <a:t>Sensor capacitance </a:t>
            </a:r>
            <a:r>
              <a:rPr lang="en-US" dirty="0" smtClean="0"/>
              <a:t>100-150 pF</a:t>
            </a:r>
          </a:p>
          <a:p>
            <a:pPr marL="0" lvl="1" indent="-180000">
              <a:lnSpc>
                <a:spcPct val="150000"/>
              </a:lnSpc>
              <a:spcBef>
                <a:spcPts val="0"/>
              </a:spcBef>
            </a:pPr>
            <a:r>
              <a:rPr lang="en-US" dirty="0"/>
              <a:t>Input rate (single strip): 7-15 </a:t>
            </a:r>
            <a:r>
              <a:rPr lang="en-US" dirty="0" smtClean="0"/>
              <a:t>kHz</a:t>
            </a:r>
          </a:p>
          <a:p>
            <a:pPr marL="0" lvl="1" indent="-180000">
              <a:lnSpc>
                <a:spcPct val="150000"/>
              </a:lnSpc>
              <a:spcBef>
                <a:spcPts val="0"/>
              </a:spcBef>
            </a:pPr>
            <a:r>
              <a:rPr lang="en-US" dirty="0" smtClean="0"/>
              <a:t>Time and Charge measurements by independent TDCs</a:t>
            </a:r>
          </a:p>
          <a:p>
            <a:pPr marL="0" lvl="1" indent="-180000">
              <a:lnSpc>
                <a:spcPct val="150000"/>
              </a:lnSpc>
              <a:spcBef>
                <a:spcPts val="0"/>
              </a:spcBef>
            </a:pPr>
            <a:r>
              <a:rPr lang="en-US" dirty="0" smtClean="0"/>
              <a:t>TDC </a:t>
            </a:r>
            <a:r>
              <a:rPr lang="en-US" dirty="0"/>
              <a:t>time binning </a:t>
            </a:r>
            <a:r>
              <a:rPr lang="en-US" dirty="0" smtClean="0"/>
              <a:t> &gt; </a:t>
            </a:r>
            <a:r>
              <a:rPr lang="en-US" dirty="0"/>
              <a:t>50 </a:t>
            </a:r>
            <a:r>
              <a:rPr lang="en-US" dirty="0" err="1"/>
              <a:t>ps</a:t>
            </a:r>
            <a:r>
              <a:rPr lang="en-US" dirty="0"/>
              <a:t> </a:t>
            </a:r>
            <a:endParaRPr lang="en-US" dirty="0" smtClean="0">
              <a:solidFill>
                <a:srgbClr val="C00000"/>
              </a:solidFill>
            </a:endParaRPr>
          </a:p>
          <a:p>
            <a:pPr marL="0" lvl="1" indent="-180000">
              <a:lnSpc>
                <a:spcPct val="150000"/>
              </a:lnSpc>
              <a:spcBef>
                <a:spcPts val="0"/>
              </a:spcBef>
            </a:pPr>
            <a:r>
              <a:rPr lang="en-US" dirty="0" smtClean="0"/>
              <a:t>Double threshold discrimination</a:t>
            </a:r>
          </a:p>
          <a:p>
            <a:pPr marL="0" lvl="1" indent="-180000">
              <a:lnSpc>
                <a:spcPct val="150000"/>
              </a:lnSpc>
              <a:spcBef>
                <a:spcPts val="0"/>
              </a:spcBef>
            </a:pPr>
            <a:r>
              <a:rPr lang="en-US" dirty="0" smtClean="0"/>
              <a:t>Time over Threshold (</a:t>
            </a:r>
            <a:r>
              <a:rPr lang="en-US" dirty="0" err="1" smtClean="0"/>
              <a:t>ToT</a:t>
            </a:r>
            <a:r>
              <a:rPr lang="en-US" dirty="0" smtClean="0"/>
              <a:t>) to measure the charge</a:t>
            </a:r>
          </a:p>
          <a:p>
            <a:pPr marL="0" lvl="1" indent="-180000">
              <a:lnSpc>
                <a:spcPct val="150000"/>
              </a:lnSpc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</a:rPr>
              <a:t>Power consumption </a:t>
            </a:r>
            <a:r>
              <a:rPr lang="en-US" dirty="0" smtClean="0">
                <a:solidFill>
                  <a:srgbClr val="C00000"/>
                </a:solidFill>
              </a:rPr>
              <a:t>&lt; 7 </a:t>
            </a:r>
            <a:r>
              <a:rPr lang="en-US" dirty="0" err="1" smtClean="0">
                <a:solidFill>
                  <a:srgbClr val="C00000"/>
                </a:solidFill>
              </a:rPr>
              <a:t>mW</a:t>
            </a:r>
            <a:r>
              <a:rPr lang="en-US" dirty="0" smtClean="0">
                <a:solidFill>
                  <a:srgbClr val="C00000"/>
                </a:solidFill>
              </a:rPr>
              <a:t> /channel   </a:t>
            </a:r>
            <a:r>
              <a:rPr lang="en-US" dirty="0" smtClean="0">
                <a:solidFill>
                  <a:schemeClr val="tx1"/>
                </a:solidFill>
                <a:sym typeface="Symbol"/>
              </a:rPr>
              <a:t></a:t>
            </a:r>
            <a:r>
              <a:rPr lang="en-US" dirty="0" smtClean="0">
                <a:solidFill>
                  <a:srgbClr val="C00000"/>
                </a:solidFill>
                <a:sym typeface="Wingdings" pitchFamily="2" charset="2"/>
              </a:rPr>
              <a:t>   4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mW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/</a:t>
            </a:r>
            <a:r>
              <a:rPr lang="en-US" dirty="0">
                <a:solidFill>
                  <a:srgbClr val="C00000"/>
                </a:solidFill>
              </a:rPr>
              <a:t>channel </a:t>
            </a:r>
            <a:r>
              <a:rPr lang="en-US" dirty="0" smtClean="0">
                <a:solidFill>
                  <a:schemeClr val="tx1"/>
                </a:solidFill>
              </a:rPr>
              <a:t>feasible</a:t>
            </a:r>
            <a:endParaRPr lang="en-US" dirty="0" smtClean="0">
              <a:solidFill>
                <a:srgbClr val="C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48DDA9-D535-40EF-9CD5-13A74147C8D6}" type="slidenum">
              <a:rPr lang="it-IT">
                <a:solidFill>
                  <a:prstClr val="black">
                    <a:lumMod val="85000"/>
                    <a:lumOff val="15000"/>
                  </a:prstClr>
                </a:solidFill>
                <a:latin typeface="Verdana"/>
              </a:rPr>
              <a:pPr>
                <a:defRPr/>
              </a:pPr>
              <a:t>37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  <a:latin typeface="Verdana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908175" y="1052513"/>
            <a:ext cx="667702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3908422" y="3830970"/>
            <a:ext cx="4204997" cy="307777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non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it-IT" sz="1400" b="1" dirty="0" smtClean="0">
                <a:solidFill>
                  <a:srgbClr val="C00000"/>
                </a:solidFill>
                <a:latin typeface="Verdana" pitchFamily="34" charset="0"/>
                <a:ea typeface="ＭＳ Ｐゴシック" pitchFamily="34" charset="-128"/>
                <a:sym typeface="Symbol"/>
              </a:rPr>
              <a:t>   C</a:t>
            </a:r>
            <a:r>
              <a:rPr lang="it-IT" sz="1400" b="1" dirty="0" smtClean="0">
                <a:solidFill>
                  <a:srgbClr val="C00000"/>
                </a:solidFill>
                <a:latin typeface="Verdana" pitchFamily="34" charset="0"/>
                <a:ea typeface="ＭＳ Ｐゴシック" pitchFamily="34" charset="-128"/>
              </a:rPr>
              <a:t>GEM needed time resolution ~ 1 ns</a:t>
            </a:r>
            <a:endParaRPr lang="it-IT" sz="1400" b="1" dirty="0">
              <a:solidFill>
                <a:srgbClr val="C00000"/>
              </a:solidFill>
              <a:latin typeface="Verdana" pitchFamily="34" charset="0"/>
              <a:ea typeface="ＭＳ Ｐゴシック" pitchFamily="34" charset="-12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808914" y="4693456"/>
            <a:ext cx="2307042" cy="307777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non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it-IT" sz="1400" b="1" dirty="0" smtClean="0">
                <a:solidFill>
                  <a:srgbClr val="C00000"/>
                </a:solidFill>
                <a:latin typeface="Verdana" pitchFamily="34" charset="0"/>
                <a:ea typeface="ＭＳ Ｐゴシック" pitchFamily="34" charset="-128"/>
                <a:sym typeface="Symbol"/>
              </a:rPr>
              <a:t>   C</a:t>
            </a:r>
            <a:r>
              <a:rPr lang="it-IT" sz="1400" b="1" dirty="0" smtClean="0">
                <a:solidFill>
                  <a:srgbClr val="C00000"/>
                </a:solidFill>
                <a:latin typeface="Verdana" pitchFamily="34" charset="0"/>
                <a:ea typeface="ＭＳ Ｐゴシック" pitchFamily="34" charset="-128"/>
              </a:rPr>
              <a:t>GEM: Linear ToT</a:t>
            </a:r>
            <a:endParaRPr lang="it-IT" sz="1400" b="1" dirty="0">
              <a:solidFill>
                <a:srgbClr val="C00000"/>
              </a:solidFill>
              <a:latin typeface="Verdana" pitchFamily="34" charset="0"/>
              <a:ea typeface="ＭＳ Ｐゴシック" pitchFamily="34" charset="-128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BESIII Physics Workshop, IHEP 2013-09-22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Calcaterra, for BESIII-Italy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195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creenshot_0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0272" y="1763657"/>
            <a:ext cx="4367883" cy="149449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 Voltage distribution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BESIII Physics Workshop, IHEP 2013-09-22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Calcaterra, for BESIII-Italy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38</a:t>
            </a:fld>
            <a:endParaRPr lang="en-US"/>
          </a:p>
        </p:txBody>
      </p:sp>
      <p:pic>
        <p:nvPicPr>
          <p:cNvPr id="7" name="Picture 6" descr="screenshot_0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369" y="1103701"/>
            <a:ext cx="6053705" cy="980965"/>
          </a:xfrm>
          <a:prstGeom prst="rect">
            <a:avLst/>
          </a:prstGeom>
        </p:spPr>
      </p:pic>
      <p:pic>
        <p:nvPicPr>
          <p:cNvPr id="9" name="Picture 8" descr="screenshot_0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84903"/>
            <a:ext cx="5232045" cy="3617498"/>
          </a:xfrm>
          <a:prstGeom prst="rect">
            <a:avLst/>
          </a:prstGeom>
        </p:spPr>
      </p:pic>
      <p:pic>
        <p:nvPicPr>
          <p:cNvPr id="10" name="Picture 9" descr="screenshot_04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059" y="3392849"/>
            <a:ext cx="2866231" cy="296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02885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Schedule for electronics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BESIII Physics Workshop, IHEP 2013-09-22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Calcaterra, for BESIII-Italy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39</a:t>
            </a:fld>
            <a:endParaRPr lang="en-US"/>
          </a:p>
        </p:txBody>
      </p:sp>
      <p:pic>
        <p:nvPicPr>
          <p:cNvPr id="8" name="Picture 7" descr="cgem_fee_schedule_20130905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86557"/>
            <a:ext cx="9144000" cy="5284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773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BESIII Physics Workshop, IHEP 2013-09-22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Calcaterra, for BESIII-Italy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Conceptual Design Report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564582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 for the CDR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16609"/>
            <a:ext cx="8229600" cy="3864864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During the last BESIII-Italy meeting (4 and 5 Sep. 2013) we dedicated a full session to the planning of the CDR.</a:t>
            </a:r>
          </a:p>
          <a:p>
            <a:endParaRPr lang="en-US" sz="2400" dirty="0"/>
          </a:p>
          <a:p>
            <a:r>
              <a:rPr lang="en-US" sz="2400" dirty="0" smtClean="0"/>
              <a:t>The CDR will be submitted to BESIII some time before the June 2014 Collaboration </a:t>
            </a:r>
            <a:r>
              <a:rPr lang="en-US" sz="2400" dirty="0"/>
              <a:t>M</a:t>
            </a:r>
            <a:r>
              <a:rPr lang="en-US" sz="2400" dirty="0" smtClean="0"/>
              <a:t>eeting</a:t>
            </a:r>
          </a:p>
          <a:p>
            <a:endParaRPr lang="en-US" sz="2400" dirty="0"/>
          </a:p>
          <a:p>
            <a:r>
              <a:rPr lang="en-US" sz="2400" dirty="0" smtClean="0"/>
              <a:t>We expect from that Meeting the final go-ahead to proceed with the construction plan</a:t>
            </a:r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A detailed Table of Content has been prepared, discussed with Chinese colleagues </a:t>
            </a:r>
            <a:r>
              <a:rPr lang="en-US" sz="2400" smtClean="0"/>
              <a:t>and approved.</a:t>
            </a: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BESIII Physics Workshop, IHEP 2013-09-22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Calcaterra, for BESIII-Italy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1021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Sharing the effort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50" y="999369"/>
            <a:ext cx="4813301" cy="5371209"/>
          </a:xfrm>
        </p:spPr>
        <p:txBody>
          <a:bodyPr>
            <a:noAutofit/>
          </a:bodyPr>
          <a:lstStyle/>
          <a:p>
            <a:pPr lvl="0">
              <a:buFont typeface="+mj-lt"/>
              <a:buAutoNum type="arabicPeriod"/>
            </a:pPr>
            <a:r>
              <a:rPr lang="en-US" sz="1400" b="1" dirty="0"/>
              <a:t> </a:t>
            </a:r>
            <a:r>
              <a:rPr lang="en-US" sz="1400" b="1" dirty="0" smtClean="0"/>
              <a:t>Introduction</a:t>
            </a:r>
            <a:endParaRPr lang="en-US" sz="1100" b="1" dirty="0"/>
          </a:p>
          <a:p>
            <a:pPr lvl="1">
              <a:buFont typeface="+mj-lt"/>
              <a:buAutoNum type="arabicPeriod"/>
            </a:pPr>
            <a:r>
              <a:rPr lang="en-US" sz="1200" dirty="0"/>
              <a:t>The present BESIII Inner Tracker</a:t>
            </a:r>
            <a:endParaRPr lang="en-US" sz="1000" dirty="0"/>
          </a:p>
          <a:p>
            <a:pPr lvl="1">
              <a:buFont typeface="+mj-lt"/>
              <a:buAutoNum type="arabicPeriod"/>
            </a:pPr>
            <a:r>
              <a:rPr lang="en-US" sz="1200" dirty="0"/>
              <a:t>Luminosity Issues</a:t>
            </a:r>
            <a:endParaRPr lang="en-US" sz="1000" dirty="0"/>
          </a:p>
          <a:p>
            <a:pPr lvl="2">
              <a:buFont typeface="+mj-lt"/>
              <a:buAutoNum type="arabicPeriod"/>
            </a:pPr>
            <a:r>
              <a:rPr lang="en-US" sz="1100" dirty="0"/>
              <a:t>Present and expected backgrounds</a:t>
            </a:r>
            <a:endParaRPr lang="en-US" sz="900" dirty="0"/>
          </a:p>
          <a:p>
            <a:pPr lvl="1">
              <a:buFont typeface="+mj-lt"/>
              <a:buAutoNum type="arabicPeriod"/>
            </a:pPr>
            <a:r>
              <a:rPr lang="en-US" sz="1200" dirty="0"/>
              <a:t>Inner Tracker Upgrade Requirements</a:t>
            </a:r>
            <a:endParaRPr lang="en-US" sz="1000" dirty="0"/>
          </a:p>
          <a:p>
            <a:pPr lvl="0">
              <a:buFont typeface="+mj-lt"/>
              <a:buAutoNum type="arabicPeriod"/>
            </a:pPr>
            <a:r>
              <a:rPr lang="en-US" sz="1400" b="1" dirty="0"/>
              <a:t>Detector </a:t>
            </a:r>
            <a:r>
              <a:rPr lang="en-US" sz="1400" b="1" dirty="0" smtClean="0"/>
              <a:t>design</a:t>
            </a:r>
            <a:endParaRPr lang="en-US" sz="1100" b="1" dirty="0" smtClean="0"/>
          </a:p>
          <a:p>
            <a:pPr lvl="1">
              <a:buFont typeface="+mj-lt"/>
              <a:buAutoNum type="arabicPeriod"/>
            </a:pPr>
            <a:r>
              <a:rPr lang="en-US" sz="1200" dirty="0" smtClean="0"/>
              <a:t>Operating principle of a triple Cylindrical GEM detector</a:t>
            </a:r>
            <a:endParaRPr lang="en-US" sz="1000" dirty="0" smtClean="0"/>
          </a:p>
          <a:p>
            <a:pPr lvl="2">
              <a:buFont typeface="+mj-lt"/>
              <a:buAutoNum type="arabicPeriod"/>
            </a:pPr>
            <a:r>
              <a:rPr lang="en-US" sz="1100" dirty="0" smtClean="0"/>
              <a:t>The </a:t>
            </a:r>
            <a:r>
              <a:rPr lang="en-US" sz="1100" dirty="0"/>
              <a:t>KLOE2 Inner Tracker: know-how and first results</a:t>
            </a:r>
            <a:endParaRPr lang="en-US" sz="900" dirty="0"/>
          </a:p>
          <a:p>
            <a:pPr lvl="1">
              <a:buFont typeface="+mj-lt"/>
              <a:buAutoNum type="arabicPeriod"/>
            </a:pPr>
            <a:r>
              <a:rPr lang="en-US" sz="1200" dirty="0"/>
              <a:t>BESIII CGEM </a:t>
            </a:r>
            <a:r>
              <a:rPr lang="en-US" sz="1200" dirty="0" smtClean="0"/>
              <a:t>innovations</a:t>
            </a:r>
            <a:endParaRPr lang="en-US" sz="1000" dirty="0"/>
          </a:p>
          <a:p>
            <a:pPr lvl="2">
              <a:buFont typeface="+mj-lt"/>
              <a:buAutoNum type="arabicPeriod"/>
            </a:pPr>
            <a:r>
              <a:rPr lang="en-US" sz="1100" dirty="0" err="1"/>
              <a:t>Rohacell</a:t>
            </a:r>
            <a:endParaRPr lang="en-US" sz="900" dirty="0"/>
          </a:p>
          <a:p>
            <a:pPr lvl="2">
              <a:buFont typeface="+mj-lt"/>
              <a:buAutoNum type="arabicPeriod"/>
            </a:pPr>
            <a:r>
              <a:rPr lang="en-US" sz="1100" dirty="0"/>
              <a:t>Anode design</a:t>
            </a:r>
            <a:endParaRPr lang="en-US" sz="900" dirty="0"/>
          </a:p>
          <a:p>
            <a:pPr lvl="2">
              <a:buFont typeface="+mj-lt"/>
              <a:buAutoNum type="arabicPeriod"/>
            </a:pPr>
            <a:r>
              <a:rPr lang="en-US" sz="1100" dirty="0"/>
              <a:t>Analog vs. digital, expectations and measurements</a:t>
            </a:r>
            <a:endParaRPr lang="en-US" sz="900" dirty="0"/>
          </a:p>
          <a:p>
            <a:pPr lvl="0">
              <a:buFont typeface="+mj-lt"/>
              <a:buAutoNum type="arabicPeriod"/>
            </a:pPr>
            <a:r>
              <a:rPr lang="en-US" sz="1400" b="1" dirty="0"/>
              <a:t>The BESIII CGEM-</a:t>
            </a:r>
            <a:r>
              <a:rPr lang="en-US" sz="1400" b="1" dirty="0" smtClean="0"/>
              <a:t>IT</a:t>
            </a:r>
            <a:endParaRPr lang="en-US" sz="1100" b="1" dirty="0"/>
          </a:p>
          <a:p>
            <a:pPr lvl="1">
              <a:buFont typeface="+mj-lt"/>
              <a:buAutoNum type="arabicPeriod"/>
            </a:pPr>
            <a:r>
              <a:rPr lang="en-US" sz="1200" dirty="0"/>
              <a:t>CGEM-IT </a:t>
            </a:r>
            <a:r>
              <a:rPr lang="en-US" sz="1200" dirty="0" err="1"/>
              <a:t>vs</a:t>
            </a:r>
            <a:r>
              <a:rPr lang="en-US" sz="1200" dirty="0"/>
              <a:t> DC-</a:t>
            </a:r>
            <a:r>
              <a:rPr lang="en-US" sz="1200" dirty="0" smtClean="0"/>
              <a:t>IT</a:t>
            </a:r>
            <a:endParaRPr lang="en-US" sz="1000" dirty="0"/>
          </a:p>
          <a:p>
            <a:pPr lvl="1">
              <a:buFont typeface="+mj-lt"/>
              <a:buAutoNum type="arabicPeriod"/>
            </a:pPr>
            <a:r>
              <a:rPr lang="en-US" sz="1200" dirty="0"/>
              <a:t>Mechanical Design</a:t>
            </a:r>
            <a:endParaRPr lang="en-US" sz="1000" dirty="0"/>
          </a:p>
          <a:p>
            <a:pPr lvl="1">
              <a:buFont typeface="+mj-lt"/>
              <a:buAutoNum type="arabicPeriod"/>
            </a:pPr>
            <a:r>
              <a:rPr lang="en-US" sz="1200" dirty="0"/>
              <a:t>Tooling and Construction</a:t>
            </a:r>
            <a:endParaRPr lang="en-US" sz="1000" dirty="0"/>
          </a:p>
          <a:p>
            <a:pPr lvl="0">
              <a:buFont typeface="+mj-lt"/>
              <a:buAutoNum type="arabicPeriod"/>
            </a:pPr>
            <a:r>
              <a:rPr lang="en-US" sz="1400" b="1" dirty="0"/>
              <a:t>Simulation of Cylindrical GEM Inner </a:t>
            </a:r>
            <a:r>
              <a:rPr lang="en-US" sz="1400" b="1" dirty="0" smtClean="0"/>
              <a:t>Tracker</a:t>
            </a:r>
            <a:endParaRPr lang="en-US" sz="1100" b="1" dirty="0"/>
          </a:p>
          <a:p>
            <a:pPr lvl="1">
              <a:buFont typeface="+mj-lt"/>
              <a:buAutoNum type="arabicPeriod"/>
            </a:pPr>
            <a:r>
              <a:rPr lang="en-US" sz="1200" dirty="0"/>
              <a:t>Parametric Simulations (Liang)</a:t>
            </a:r>
            <a:endParaRPr lang="en-US" sz="1000" dirty="0"/>
          </a:p>
          <a:p>
            <a:pPr lvl="1">
              <a:buFont typeface="+mj-lt"/>
              <a:buAutoNum type="arabicPeriod"/>
            </a:pPr>
            <a:r>
              <a:rPr lang="en-US" sz="1200" dirty="0"/>
              <a:t>CGEM-IT full Offline </a:t>
            </a:r>
            <a:r>
              <a:rPr lang="en-US" sz="1200" dirty="0" smtClean="0"/>
              <a:t>Reconstruction</a:t>
            </a:r>
            <a:endParaRPr lang="en-US" sz="1000" dirty="0"/>
          </a:p>
          <a:p>
            <a:pPr lvl="2">
              <a:buFont typeface="+mj-lt"/>
              <a:buAutoNum type="arabicPeriod"/>
            </a:pPr>
            <a:r>
              <a:rPr lang="en-US" sz="1100" dirty="0"/>
              <a:t>Pattern Recognition</a:t>
            </a:r>
            <a:endParaRPr lang="en-US" sz="900" dirty="0"/>
          </a:p>
          <a:p>
            <a:pPr lvl="2">
              <a:buFont typeface="+mj-lt"/>
              <a:buAutoNum type="arabicPeriod"/>
            </a:pPr>
            <a:r>
              <a:rPr lang="en-US" sz="1100" dirty="0"/>
              <a:t>Tracking</a:t>
            </a:r>
            <a:endParaRPr lang="en-US" sz="900" dirty="0"/>
          </a:p>
          <a:p>
            <a:pPr lvl="2">
              <a:buFont typeface="+mj-lt"/>
              <a:buAutoNum type="arabicPeriod"/>
            </a:pPr>
            <a:r>
              <a:rPr lang="en-US" sz="1100" dirty="0"/>
              <a:t>Acceptance, Resolutions and Reconstruction Efficiencies</a:t>
            </a:r>
            <a:endParaRPr lang="en-US" sz="900" dirty="0"/>
          </a:p>
          <a:p>
            <a:pPr lvl="1">
              <a:buFont typeface="+mj-lt"/>
              <a:buAutoNum type="arabicPeriod"/>
            </a:pPr>
            <a:r>
              <a:rPr lang="en-US" sz="1200" dirty="0"/>
              <a:t>Monte Carlo simulation </a:t>
            </a:r>
            <a:r>
              <a:rPr lang="en-US" sz="1200" dirty="0" smtClean="0"/>
              <a:t>results</a:t>
            </a:r>
            <a:endParaRPr lang="en-US" sz="1000" dirty="0"/>
          </a:p>
          <a:p>
            <a:pPr lvl="2">
              <a:buFont typeface="+mj-lt"/>
              <a:buAutoNum type="arabicPeriod"/>
            </a:pPr>
            <a:r>
              <a:rPr lang="en-US" sz="1100" dirty="0"/>
              <a:t>Physics </a:t>
            </a:r>
            <a:r>
              <a:rPr lang="en-US" sz="1100" dirty="0" smtClean="0"/>
              <a:t>Benchmark</a:t>
            </a:r>
            <a:endParaRPr lang="en-US" sz="9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BESIII Physics Workshop, IHEP 2013-09-22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Calcaterra, for BESIII-Italy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873626" y="1143910"/>
            <a:ext cx="4273550" cy="53060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Gill Sans Light"/>
                <a:ea typeface="+mn-ea"/>
                <a:cs typeface="Gill Sans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Gill Sans Light"/>
                <a:ea typeface="+mn-ea"/>
                <a:cs typeface="Gill Sans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Gill Sans Light"/>
                <a:ea typeface="+mn-ea"/>
                <a:cs typeface="Gill Sans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Gill Sans Light"/>
                <a:ea typeface="+mn-ea"/>
                <a:cs typeface="Gill Sans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Gill Sans Light"/>
                <a:ea typeface="+mn-ea"/>
                <a:cs typeface="Gill Sans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+mj-lt"/>
              <a:buAutoNum type="arabicPeriod" startAt="5"/>
            </a:pPr>
            <a:r>
              <a:rPr lang="en-US" sz="1400" b="1" dirty="0" smtClean="0"/>
              <a:t>Front End Electronics</a:t>
            </a:r>
            <a:endParaRPr lang="en-US" sz="1100" b="1" dirty="0" smtClean="0"/>
          </a:p>
          <a:p>
            <a:pPr lvl="1">
              <a:buFont typeface="+mj-lt"/>
              <a:buAutoNum type="arabicPeriod" startAt="5"/>
            </a:pPr>
            <a:r>
              <a:rPr lang="en-US" sz="1200" dirty="0" smtClean="0"/>
              <a:t>Requirements</a:t>
            </a:r>
            <a:endParaRPr lang="en-US" sz="1050" dirty="0" smtClean="0"/>
          </a:p>
          <a:p>
            <a:pPr lvl="2">
              <a:buFont typeface="+mj-lt"/>
              <a:buAutoNum type="arabicPeriod" startAt="5"/>
            </a:pPr>
            <a:r>
              <a:rPr lang="en-US" sz="1100" dirty="0" smtClean="0"/>
              <a:t>Power Consumption</a:t>
            </a:r>
            <a:endParaRPr lang="en-US" sz="900" dirty="0" smtClean="0"/>
          </a:p>
          <a:p>
            <a:pPr lvl="1">
              <a:buFont typeface="+mj-lt"/>
              <a:buAutoNum type="arabicPeriod" startAt="5"/>
            </a:pPr>
            <a:r>
              <a:rPr lang="en-US" sz="1200" dirty="0" smtClean="0"/>
              <a:t>System Block Description</a:t>
            </a:r>
            <a:endParaRPr lang="en-US" sz="1050" dirty="0" smtClean="0"/>
          </a:p>
          <a:p>
            <a:pPr lvl="1">
              <a:buFont typeface="+mj-lt"/>
              <a:buAutoNum type="arabicPeriod" startAt="5"/>
            </a:pPr>
            <a:r>
              <a:rPr lang="en-US" sz="1200" dirty="0" smtClean="0"/>
              <a:t>On-Detector Electronics</a:t>
            </a:r>
            <a:endParaRPr lang="en-US" sz="1050" dirty="0" smtClean="0"/>
          </a:p>
          <a:p>
            <a:pPr lvl="2">
              <a:buFont typeface="+mj-lt"/>
              <a:buAutoNum type="arabicPeriod" startAt="5"/>
            </a:pPr>
            <a:r>
              <a:rPr lang="en-US" sz="1100" dirty="0" smtClean="0"/>
              <a:t>ASIC</a:t>
            </a:r>
            <a:endParaRPr lang="en-US" sz="900" dirty="0" smtClean="0"/>
          </a:p>
          <a:p>
            <a:pPr lvl="1">
              <a:buFont typeface="+mj-lt"/>
              <a:buAutoNum type="arabicPeriod" startAt="5"/>
            </a:pPr>
            <a:r>
              <a:rPr lang="en-US" sz="1200" dirty="0" smtClean="0"/>
              <a:t>Off-Detector Electronics</a:t>
            </a:r>
            <a:endParaRPr lang="en-US" sz="1050" dirty="0" smtClean="0"/>
          </a:p>
          <a:p>
            <a:pPr>
              <a:buFont typeface="+mj-lt"/>
              <a:buAutoNum type="arabicPeriod" startAt="5"/>
            </a:pPr>
            <a:r>
              <a:rPr lang="en-US" sz="1400" b="1" dirty="0" smtClean="0"/>
              <a:t>DAQ and Trigger</a:t>
            </a:r>
            <a:endParaRPr lang="en-US" sz="1100" b="1" dirty="0" smtClean="0"/>
          </a:p>
          <a:p>
            <a:pPr lvl="1">
              <a:buFont typeface="+mj-lt"/>
              <a:buAutoNum type="arabicPeriod" startAt="5"/>
            </a:pPr>
            <a:r>
              <a:rPr lang="en-US" sz="1200" dirty="0" smtClean="0"/>
              <a:t>Requirements</a:t>
            </a:r>
            <a:endParaRPr lang="en-US" sz="1050" dirty="0" smtClean="0"/>
          </a:p>
          <a:p>
            <a:pPr lvl="1">
              <a:buFont typeface="+mj-lt"/>
              <a:buAutoNum type="arabicPeriod" startAt="5"/>
            </a:pPr>
            <a:r>
              <a:rPr lang="en-US" sz="1200" dirty="0" smtClean="0"/>
              <a:t>Dead time and bandwidth</a:t>
            </a:r>
            <a:endParaRPr lang="en-US" sz="1050" dirty="0" smtClean="0"/>
          </a:p>
          <a:p>
            <a:pPr lvl="1">
              <a:buFont typeface="+mj-lt"/>
              <a:buAutoNum type="arabicPeriod" startAt="5"/>
            </a:pPr>
            <a:r>
              <a:rPr lang="en-US" sz="1200" dirty="0" smtClean="0"/>
              <a:t>Possible second level trigger future upgrades</a:t>
            </a:r>
            <a:endParaRPr lang="en-US" sz="1050" dirty="0" smtClean="0"/>
          </a:p>
          <a:p>
            <a:pPr lvl="1">
              <a:buFont typeface="+mj-lt"/>
              <a:buAutoNum type="arabicPeriod" startAt="5"/>
            </a:pPr>
            <a:r>
              <a:rPr lang="en-US" sz="1200" dirty="0" smtClean="0"/>
              <a:t>Storage</a:t>
            </a:r>
            <a:endParaRPr lang="en-US" sz="1050" dirty="0" smtClean="0"/>
          </a:p>
          <a:p>
            <a:pPr>
              <a:buFont typeface="+mj-lt"/>
              <a:buAutoNum type="arabicPeriod" startAt="5"/>
            </a:pPr>
            <a:r>
              <a:rPr lang="en-US" sz="1400" b="1" dirty="0" smtClean="0"/>
              <a:t>Integration of the CGEM-IT with the Spectrometer</a:t>
            </a:r>
            <a:endParaRPr lang="en-US" sz="1100" b="1" dirty="0" smtClean="0"/>
          </a:p>
          <a:p>
            <a:pPr lvl="1">
              <a:buFont typeface="+mj-lt"/>
              <a:buAutoNum type="arabicPeriod" startAt="5"/>
            </a:pPr>
            <a:r>
              <a:rPr lang="en-US" sz="1200" dirty="0" smtClean="0"/>
              <a:t>Mechanical design</a:t>
            </a:r>
            <a:endParaRPr lang="en-US" sz="1050" dirty="0" smtClean="0"/>
          </a:p>
          <a:p>
            <a:pPr lvl="2">
              <a:buFont typeface="+mj-lt"/>
              <a:buAutoNum type="arabicPeriod" startAt="5"/>
            </a:pPr>
            <a:r>
              <a:rPr lang="en-US" sz="1100" dirty="0" smtClean="0"/>
              <a:t>Interfacing with beam pipe</a:t>
            </a:r>
            <a:endParaRPr lang="en-US" sz="900" dirty="0" smtClean="0"/>
          </a:p>
          <a:p>
            <a:pPr lvl="2">
              <a:buFont typeface="+mj-lt"/>
              <a:buAutoNum type="arabicPeriod" startAt="5"/>
            </a:pPr>
            <a:r>
              <a:rPr lang="en-US" sz="1100" dirty="0" smtClean="0"/>
              <a:t>Interfacing with Outer DC</a:t>
            </a:r>
            <a:endParaRPr lang="en-US" sz="900" dirty="0" smtClean="0"/>
          </a:p>
          <a:p>
            <a:pPr lvl="1">
              <a:buFont typeface="+mj-lt"/>
              <a:buAutoNum type="arabicPeriod" startAt="5"/>
            </a:pPr>
            <a:r>
              <a:rPr lang="en-US" sz="1200" dirty="0" smtClean="0"/>
              <a:t>Power Dissipation and Cooling</a:t>
            </a:r>
            <a:endParaRPr lang="en-US" sz="1050" dirty="0" smtClean="0"/>
          </a:p>
          <a:p>
            <a:pPr lvl="1">
              <a:buFont typeface="+mj-lt"/>
              <a:buAutoNum type="arabicPeriod" startAt="5"/>
            </a:pPr>
            <a:r>
              <a:rPr lang="en-US" sz="1200" dirty="0" smtClean="0"/>
              <a:t>Gas Systems</a:t>
            </a:r>
            <a:endParaRPr lang="en-US" sz="1050" dirty="0" smtClean="0"/>
          </a:p>
          <a:p>
            <a:pPr lvl="1">
              <a:buFont typeface="+mj-lt"/>
              <a:buAutoNum type="arabicPeriod" startAt="5"/>
            </a:pPr>
            <a:r>
              <a:rPr lang="en-US" sz="1200" dirty="0" smtClean="0"/>
              <a:t>HV Systems</a:t>
            </a:r>
            <a:endParaRPr lang="en-US" sz="1050" dirty="0" smtClean="0"/>
          </a:p>
          <a:p>
            <a:pPr lvl="1">
              <a:buFont typeface="+mj-lt"/>
              <a:buAutoNum type="arabicPeriod" startAt="5"/>
            </a:pPr>
            <a:r>
              <a:rPr lang="en-US" sz="1200" dirty="0" smtClean="0"/>
              <a:t>Slow Controls</a:t>
            </a:r>
            <a:endParaRPr lang="en-US" sz="1050" dirty="0" smtClean="0"/>
          </a:p>
          <a:p>
            <a:pPr>
              <a:buFont typeface="+mj-lt"/>
              <a:buAutoNum type="arabicPeriod" startAt="5"/>
            </a:pPr>
            <a:r>
              <a:rPr lang="en-US" sz="1400" b="1" dirty="0" smtClean="0"/>
              <a:t>Money, manpower, schedule, task subdivision…..</a:t>
            </a:r>
            <a:endParaRPr lang="en-US" sz="11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5109" y="1040947"/>
            <a:ext cx="429001" cy="28131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15719" y="1040947"/>
            <a:ext cx="452670" cy="29915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15719" y="2124680"/>
            <a:ext cx="452670" cy="29915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15719" y="3659969"/>
            <a:ext cx="452670" cy="29915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30534" y="4569635"/>
            <a:ext cx="429001" cy="28131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5942" y="4551791"/>
            <a:ext cx="452670" cy="29915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4687" y="1154746"/>
            <a:ext cx="452670" cy="29915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4687" y="2718258"/>
            <a:ext cx="429001" cy="28131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73555" y="4115258"/>
            <a:ext cx="429001" cy="28131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28963" y="4097414"/>
            <a:ext cx="452670" cy="29915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73555" y="5876325"/>
            <a:ext cx="429001" cy="28131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28963" y="5858481"/>
            <a:ext cx="452670" cy="299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9927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BESIII Physics Workshop, IHEP 2013-09-22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Calcaterra, for BESIII-Italy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457200" y="1755648"/>
            <a:ext cx="8229600" cy="411448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Gill Sans Light"/>
                <a:ea typeface="+mn-ea"/>
                <a:cs typeface="Gill Sans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Gill Sans Light"/>
                <a:ea typeface="+mn-ea"/>
                <a:cs typeface="Gill Sans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Gill Sans Light"/>
                <a:ea typeface="+mn-ea"/>
                <a:cs typeface="Gill Sans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Gill Sans Light"/>
                <a:ea typeface="+mn-ea"/>
                <a:cs typeface="Gill Sans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Gill Sans Light"/>
                <a:ea typeface="+mn-ea"/>
                <a:cs typeface="Gill Sans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Thanks </a:t>
            </a:r>
            <a:r>
              <a:rPr lang="en-US" sz="2400" dirty="0" smtClean="0"/>
              <a:t>to BESIII authors of talks </a:t>
            </a:r>
            <a:r>
              <a:rPr lang="en-US" sz="2400" dirty="0"/>
              <a:t>at the April </a:t>
            </a:r>
            <a:r>
              <a:rPr lang="en-US" sz="2400" dirty="0" smtClean="0"/>
              <a:t>Workshop </a:t>
            </a:r>
            <a:r>
              <a:rPr lang="en-US" sz="2400" dirty="0"/>
              <a:t>in </a:t>
            </a:r>
            <a:r>
              <a:rPr lang="en-US" sz="2400" dirty="0" err="1"/>
              <a:t>Frascati</a:t>
            </a:r>
            <a:r>
              <a:rPr lang="en-US" sz="2400" dirty="0"/>
              <a:t>!</a:t>
            </a:r>
          </a:p>
          <a:p>
            <a:pPr lvl="1"/>
            <a:r>
              <a:rPr lang="en-US" altLang="zh-CN" sz="2000" dirty="0"/>
              <a:t>Dong </a:t>
            </a:r>
            <a:r>
              <a:rPr lang="en-US" altLang="zh-CN" sz="2000" dirty="0" err="1" smtClean="0"/>
              <a:t>Mingyi</a:t>
            </a:r>
            <a:endParaRPr lang="en-US" altLang="zh-CN" sz="2000" dirty="0" smtClean="0"/>
          </a:p>
          <a:p>
            <a:pPr lvl="1"/>
            <a:r>
              <a:rPr lang="en-US" altLang="zh-CN" sz="2000" dirty="0" smtClean="0"/>
              <a:t>Wang </a:t>
            </a:r>
            <a:r>
              <a:rPr lang="en-US" altLang="zh-CN" sz="2000" dirty="0" err="1" smtClean="0"/>
              <a:t>Liangliang</a:t>
            </a:r>
            <a:endParaRPr lang="en-US" altLang="zh-CN" sz="2000" dirty="0" smtClean="0"/>
          </a:p>
          <a:p>
            <a:pPr lvl="1"/>
            <a:r>
              <a:rPr lang="en-US" altLang="zh-CN" sz="2000" dirty="0" err="1" smtClean="0"/>
              <a:t>Xiu</a:t>
            </a:r>
            <a:r>
              <a:rPr lang="en-US" altLang="zh-CN" sz="2000" dirty="0" smtClean="0"/>
              <a:t> </a:t>
            </a:r>
            <a:r>
              <a:rPr lang="en-US" altLang="zh-CN" sz="2000" dirty="0" err="1" smtClean="0"/>
              <a:t>Qinglei</a:t>
            </a:r>
            <a:endParaRPr lang="en-US" altLang="zh-CN" sz="2000" dirty="0" smtClean="0"/>
          </a:p>
          <a:p>
            <a:pPr lvl="1"/>
            <a:r>
              <a:rPr lang="en-US" altLang="zh-CN" sz="2000" dirty="0"/>
              <a:t>Ye </a:t>
            </a:r>
            <a:r>
              <a:rPr lang="en-US" altLang="zh-CN" sz="2000" dirty="0" smtClean="0"/>
              <a:t>Mei</a:t>
            </a:r>
          </a:p>
          <a:p>
            <a:r>
              <a:rPr lang="en-US" sz="2400" dirty="0" smtClean="0"/>
              <a:t>Thanks to </a:t>
            </a:r>
            <a:r>
              <a:rPr lang="en-US" sz="2400" dirty="0" err="1" smtClean="0"/>
              <a:t>Qun</a:t>
            </a:r>
            <a:r>
              <a:rPr lang="en-US" sz="2400" dirty="0" smtClean="0"/>
              <a:t> </a:t>
            </a:r>
            <a:r>
              <a:rPr lang="en-US" sz="2400" dirty="0" err="1" smtClean="0"/>
              <a:t>Ouyang</a:t>
            </a:r>
            <a:r>
              <a:rPr lang="en-US" sz="2400" dirty="0" smtClean="0"/>
              <a:t> for help in preparing </a:t>
            </a:r>
            <a:r>
              <a:rPr lang="en-US" sz="2400" smtClean="0"/>
              <a:t>the CDR!</a:t>
            </a:r>
            <a:endParaRPr lang="en-US" sz="2400" dirty="0" smtClean="0"/>
          </a:p>
          <a:p>
            <a:r>
              <a:rPr lang="en-US" sz="2400" dirty="0" smtClean="0"/>
              <a:t>Thanks to G. </a:t>
            </a:r>
            <a:r>
              <a:rPr lang="en-US" sz="2400" dirty="0" err="1" smtClean="0"/>
              <a:t>Morello</a:t>
            </a:r>
            <a:r>
              <a:rPr lang="en-US" sz="2400" dirty="0" smtClean="0"/>
              <a:t> (KLOE2)</a:t>
            </a:r>
          </a:p>
          <a:p>
            <a:pPr lvl="1"/>
            <a:r>
              <a:rPr lang="en-US" sz="2000" dirty="0" smtClean="0"/>
              <a:t>KLOE2 beam test data</a:t>
            </a:r>
          </a:p>
          <a:p>
            <a:r>
              <a:rPr lang="en-US" sz="2400" dirty="0" smtClean="0"/>
              <a:t>Thanks </a:t>
            </a:r>
            <a:r>
              <a:rPr lang="en-US" sz="2400" dirty="0"/>
              <a:t>to Gigi </a:t>
            </a:r>
            <a:r>
              <a:rPr lang="en-US" sz="2400" dirty="0" err="1"/>
              <a:t>Cibinetto</a:t>
            </a:r>
            <a:r>
              <a:rPr lang="en-US" sz="2400" dirty="0"/>
              <a:t> (FE)! </a:t>
            </a:r>
            <a:endParaRPr lang="en-US" sz="2400" dirty="0" smtClean="0"/>
          </a:p>
          <a:p>
            <a:pPr lvl="1"/>
            <a:r>
              <a:rPr lang="en-US" sz="2000" dirty="0" smtClean="0"/>
              <a:t>Author of the remaining of these slides</a:t>
            </a:r>
            <a:endParaRPr lang="it-IT" sz="2000" dirty="0"/>
          </a:p>
          <a:p>
            <a:pPr marL="0" indent="0">
              <a:buNone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01644759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BESIII Physics Workshop, IHEP 2013-09-22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Calcaterra, for BESIII-Italy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40603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0" y="3314700"/>
            <a:ext cx="1143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717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35496" y="5765194"/>
            <a:ext cx="2464136" cy="400110"/>
          </a:xfrm>
          <a:prstGeom prst="rect">
            <a:avLst/>
          </a:prstGeom>
          <a:ln>
            <a:solidFill>
              <a:srgbClr val="3333CC"/>
            </a:solidFill>
          </a:ln>
        </p:spPr>
        <p:txBody>
          <a:bodyPr wrap="non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it-IT" sz="2000" b="1" dirty="0" smtClean="0">
                <a:solidFill>
                  <a:srgbClr val="3333CC"/>
                </a:solidFill>
                <a:latin typeface="Verdana" pitchFamily="34" charset="0"/>
                <a:ea typeface="ＭＳ Ｐゴシック" pitchFamily="34" charset="-128"/>
              </a:rPr>
              <a:t>Current TOFPET</a:t>
            </a:r>
            <a:endParaRPr lang="it-IT" sz="2000" dirty="0">
              <a:solidFill>
                <a:srgbClr val="3333CC"/>
              </a:solidFill>
              <a:latin typeface="Verdana" pitchFamily="34" charset="0"/>
              <a:ea typeface="ＭＳ Ｐゴシック" pitchFamily="34" charset="-128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  <a:latin typeface="Narkisim"/>
              </a:rPr>
              <a:t>BESIII Physics Workshop, IHEP 2013-09-22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  <a:latin typeface="Narkisim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t>A. Calcaterra, for BESIII-Italy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1E3E5C-5744-4374-8364-49300EB870F4}" type="slidenum">
              <a:rPr lang="it-IT" smtClean="0">
                <a:solidFill>
                  <a:prstClr val="black">
                    <a:lumMod val="85000"/>
                    <a:lumOff val="15000"/>
                  </a:prstClr>
                </a:solidFill>
                <a:latin typeface="Verdana"/>
              </a:rPr>
              <a:pPr>
                <a:defRPr/>
              </a:pPr>
              <a:t>45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1709981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0" y="3314700"/>
            <a:ext cx="1143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717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79512" y="940658"/>
            <a:ext cx="2464136" cy="400110"/>
          </a:xfrm>
          <a:prstGeom prst="rect">
            <a:avLst/>
          </a:prstGeom>
          <a:ln>
            <a:solidFill>
              <a:srgbClr val="3333CC"/>
            </a:solidFill>
          </a:ln>
        </p:spPr>
        <p:txBody>
          <a:bodyPr wrap="non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it-IT" sz="2000" b="1" dirty="0" smtClean="0">
                <a:solidFill>
                  <a:srgbClr val="3333CC"/>
                </a:solidFill>
                <a:latin typeface="Verdana" pitchFamily="34" charset="0"/>
                <a:ea typeface="ＭＳ Ｐゴシック" pitchFamily="34" charset="-128"/>
              </a:rPr>
              <a:t>Current TOFPET</a:t>
            </a:r>
            <a:endParaRPr lang="it-IT" sz="2000" dirty="0">
              <a:solidFill>
                <a:srgbClr val="3333CC"/>
              </a:solidFill>
              <a:latin typeface="Verdana" pitchFamily="34" charset="0"/>
              <a:ea typeface="ＭＳ Ｐゴシック" pitchFamily="34" charset="-128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  <a:latin typeface="Narkisim"/>
              </a:rPr>
              <a:t>BESIII Physics Workshop, IHEP 2013-09-22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  <a:latin typeface="Narkisim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t>A. Calcaterra, for BESIII-Italy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1E3E5C-5744-4374-8364-49300EB870F4}" type="slidenum">
              <a:rPr lang="it-IT" smtClean="0">
                <a:solidFill>
                  <a:prstClr val="black">
                    <a:lumMod val="85000"/>
                    <a:lumOff val="15000"/>
                  </a:prstClr>
                </a:solidFill>
                <a:latin typeface="Verdana"/>
              </a:rPr>
              <a:pPr>
                <a:defRPr/>
              </a:pPr>
              <a:t>46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441057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0" y="3314700"/>
            <a:ext cx="1143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717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>
            <a:off x="1115616" y="2708920"/>
            <a:ext cx="6840760" cy="0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3771605" y="2348880"/>
            <a:ext cx="1808507" cy="338554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it-IT" sz="1600" b="1" dirty="0" smtClean="0">
                <a:solidFill>
                  <a:srgbClr val="C00000"/>
                </a:solidFill>
                <a:latin typeface="Verdana" pitchFamily="34" charset="0"/>
                <a:ea typeface="ＭＳ Ｐゴシック" pitchFamily="34" charset="-128"/>
              </a:rPr>
              <a:t>Pad-free edge</a:t>
            </a:r>
            <a:endParaRPr lang="it-IT" sz="1600" dirty="0">
              <a:solidFill>
                <a:prstClr val="black"/>
              </a:solidFill>
              <a:latin typeface="Verdana" pitchFamily="34" charset="0"/>
              <a:ea typeface="ＭＳ Ｐゴシック" pitchFamily="34" charset="-12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428344" y="836712"/>
            <a:ext cx="2464136" cy="400110"/>
          </a:xfrm>
          <a:prstGeom prst="rect">
            <a:avLst/>
          </a:prstGeom>
          <a:ln>
            <a:solidFill>
              <a:srgbClr val="3333CC"/>
            </a:solidFill>
          </a:ln>
        </p:spPr>
        <p:txBody>
          <a:bodyPr wrap="non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it-IT" sz="2000" b="1" dirty="0" smtClean="0">
                <a:solidFill>
                  <a:srgbClr val="3333CC"/>
                </a:solidFill>
                <a:latin typeface="Verdana" pitchFamily="34" charset="0"/>
                <a:ea typeface="ＭＳ Ｐゴシック" pitchFamily="34" charset="-128"/>
              </a:rPr>
              <a:t>Current TOFPET</a:t>
            </a:r>
            <a:endParaRPr lang="it-IT" sz="2000" dirty="0">
              <a:solidFill>
                <a:srgbClr val="3333CC"/>
              </a:solidFill>
              <a:latin typeface="Verdana" pitchFamily="34" charset="0"/>
              <a:ea typeface="ＭＳ Ｐゴシック" pitchFamily="34" charset="-128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  <a:latin typeface="Narkisim"/>
              </a:rPr>
              <a:t>BESIII Physics Workshop, IHEP 2013-09-22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  <a:latin typeface="Narkisim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t>A. Calcaterra, for BESIII-Italy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1E3E5C-5744-4374-8364-49300EB870F4}" type="slidenum">
              <a:rPr lang="it-IT" smtClean="0">
                <a:solidFill>
                  <a:prstClr val="black">
                    <a:lumMod val="85000"/>
                    <a:lumOff val="15000"/>
                  </a:prstClr>
                </a:solidFill>
                <a:latin typeface="Verdana"/>
              </a:rPr>
              <a:pPr>
                <a:defRPr/>
              </a:pPr>
              <a:t>47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7910937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48DDA9-D535-40EF-9CD5-13A74147C8D6}" type="slidenum">
              <a:rPr lang="it-IT">
                <a:solidFill>
                  <a:prstClr val="black">
                    <a:lumMod val="85000"/>
                    <a:lumOff val="15000"/>
                  </a:prstClr>
                </a:solidFill>
                <a:latin typeface="Verdana"/>
              </a:rPr>
              <a:pPr>
                <a:defRPr/>
              </a:pPr>
              <a:t>48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  <a:latin typeface="Verdana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908175" y="1052513"/>
            <a:ext cx="667702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 txBox="1">
            <a:spLocks/>
          </p:cNvSpPr>
          <p:nvPr/>
        </p:nvSpPr>
        <p:spPr bwMode="auto">
          <a:xfrm>
            <a:off x="2268538" y="-27384"/>
            <a:ext cx="6875462" cy="360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5400" kern="120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5400">
                <a:solidFill>
                  <a:srgbClr val="262626"/>
                </a:solidFill>
                <a:latin typeface="Impact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5400">
                <a:solidFill>
                  <a:srgbClr val="262626"/>
                </a:solidFill>
                <a:latin typeface="Impact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5400">
                <a:solidFill>
                  <a:srgbClr val="262626"/>
                </a:solidFill>
                <a:latin typeface="Impact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5400">
                <a:solidFill>
                  <a:srgbClr val="262626"/>
                </a:solidFill>
                <a:latin typeface="Impact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defTabSz="914400"/>
            <a:r>
              <a:rPr lang="en-US" sz="2400" dirty="0" smtClean="0">
                <a:solidFill>
                  <a:prstClr val="white"/>
                </a:solidFill>
                <a:latin typeface="Verdana"/>
                <a:ea typeface="SimSun" pitchFamily="2" charset="-122"/>
              </a:rPr>
              <a:t>CGEM Specifications</a:t>
            </a:r>
            <a:endParaRPr lang="it-IT" sz="2400" dirty="0" smtClean="0">
              <a:solidFill>
                <a:prstClr val="white"/>
              </a:solidFill>
              <a:latin typeface="Verdana"/>
              <a:ea typeface="SimSun" pitchFamily="2" charset="-122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152400" y="1052736"/>
            <a:ext cx="8991600" cy="54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73050" indent="-2730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3725" indent="-2730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363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•"/>
              <a:defRPr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•"/>
              <a:defRPr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-180000" defTabSz="914400">
              <a:lnSpc>
                <a:spcPct val="150000"/>
              </a:lnSpc>
              <a:spcBef>
                <a:spcPts val="0"/>
              </a:spcBef>
              <a:buClr>
                <a:srgbClr val="AD0101"/>
              </a:buClr>
            </a:pPr>
            <a:r>
              <a:rPr lang="en-US" sz="1800" dirty="0" smtClean="0">
                <a:solidFill>
                  <a:srgbClr val="303030"/>
                </a:solidFill>
                <a:latin typeface="Narkisim"/>
              </a:rPr>
              <a:t>Input charge: 5-20 </a:t>
            </a:r>
            <a:r>
              <a:rPr lang="en-US" sz="1800" dirty="0" err="1" smtClean="0">
                <a:solidFill>
                  <a:srgbClr val="303030"/>
                </a:solidFill>
                <a:latin typeface="Narkisim"/>
              </a:rPr>
              <a:t>fC</a:t>
            </a:r>
            <a:endParaRPr lang="en-US" sz="1800" dirty="0" smtClean="0">
              <a:solidFill>
                <a:srgbClr val="303030"/>
              </a:solidFill>
              <a:latin typeface="Narkisim"/>
            </a:endParaRPr>
          </a:p>
          <a:p>
            <a:pPr marL="0" indent="-180000" defTabSz="914400">
              <a:lnSpc>
                <a:spcPct val="150000"/>
              </a:lnSpc>
              <a:spcBef>
                <a:spcPts val="0"/>
              </a:spcBef>
              <a:buClr>
                <a:srgbClr val="AD0101"/>
              </a:buClr>
            </a:pPr>
            <a:r>
              <a:rPr lang="en-US" sz="1800" dirty="0" err="1" smtClean="0">
                <a:solidFill>
                  <a:srgbClr val="303030"/>
                </a:solidFill>
                <a:latin typeface="Narkisim"/>
              </a:rPr>
              <a:t>Cstrip</a:t>
            </a:r>
            <a:r>
              <a:rPr lang="en-US" sz="1800" dirty="0" smtClean="0">
                <a:solidFill>
                  <a:srgbClr val="303030"/>
                </a:solidFill>
                <a:latin typeface="Narkisim"/>
              </a:rPr>
              <a:t> 100-150 pF</a:t>
            </a:r>
          </a:p>
          <a:p>
            <a:pPr marL="0" indent="-180000" defTabSz="914400">
              <a:lnSpc>
                <a:spcPct val="150000"/>
              </a:lnSpc>
              <a:spcBef>
                <a:spcPts val="0"/>
              </a:spcBef>
              <a:buClr>
                <a:srgbClr val="AD0101"/>
              </a:buClr>
            </a:pPr>
            <a:r>
              <a:rPr lang="en-US" sz="1800" dirty="0" smtClean="0">
                <a:solidFill>
                  <a:srgbClr val="303030"/>
                </a:solidFill>
                <a:latin typeface="Narkisim"/>
              </a:rPr>
              <a:t>Input rate (single strip): 7-15 kHz</a:t>
            </a:r>
          </a:p>
          <a:p>
            <a:pPr marL="0" indent="-180000" defTabSz="914400">
              <a:lnSpc>
                <a:spcPct val="150000"/>
              </a:lnSpc>
              <a:spcBef>
                <a:spcPts val="0"/>
              </a:spcBef>
              <a:buClr>
                <a:srgbClr val="AD0101"/>
              </a:buClr>
            </a:pPr>
            <a:r>
              <a:rPr lang="en-US" sz="1800" dirty="0" smtClean="0">
                <a:solidFill>
                  <a:srgbClr val="303030"/>
                </a:solidFill>
                <a:latin typeface="Narkisim"/>
              </a:rPr>
              <a:t>Trigger latency: 8-9 </a:t>
            </a:r>
            <a:r>
              <a:rPr lang="en-US" sz="1800" dirty="0" smtClean="0">
                <a:solidFill>
                  <a:srgbClr val="303030"/>
                </a:solidFill>
                <a:latin typeface="Narkisim"/>
                <a:sym typeface="Symbol"/>
              </a:rPr>
              <a:t></a:t>
            </a:r>
            <a:r>
              <a:rPr lang="en-US" sz="1800" dirty="0" smtClean="0">
                <a:solidFill>
                  <a:srgbClr val="303030"/>
                </a:solidFill>
                <a:latin typeface="Narkisim"/>
              </a:rPr>
              <a:t>s    -   Dead time. 4 </a:t>
            </a:r>
            <a:r>
              <a:rPr lang="en-US" sz="1800" dirty="0" smtClean="0">
                <a:solidFill>
                  <a:srgbClr val="303030"/>
                </a:solidFill>
                <a:latin typeface="Narkisim"/>
                <a:sym typeface="Symbol"/>
              </a:rPr>
              <a:t></a:t>
            </a:r>
            <a:r>
              <a:rPr lang="en-US" sz="1800" dirty="0" smtClean="0">
                <a:solidFill>
                  <a:srgbClr val="303030"/>
                </a:solidFill>
                <a:latin typeface="Narkisim"/>
              </a:rPr>
              <a:t>s</a:t>
            </a:r>
          </a:p>
          <a:p>
            <a:pPr marL="0" indent="-180000" defTabSz="914400">
              <a:lnSpc>
                <a:spcPct val="150000"/>
              </a:lnSpc>
              <a:spcBef>
                <a:spcPts val="0"/>
              </a:spcBef>
              <a:buClr>
                <a:srgbClr val="AD0101"/>
              </a:buClr>
            </a:pPr>
            <a:r>
              <a:rPr lang="en-US" sz="1800" dirty="0" smtClean="0">
                <a:solidFill>
                  <a:srgbClr val="303030"/>
                </a:solidFill>
                <a:latin typeface="Narkisim"/>
              </a:rPr>
              <a:t>Trigger rate: 1-2 kHz</a:t>
            </a:r>
          </a:p>
          <a:p>
            <a:pPr marL="0" indent="-180000" defTabSz="914400">
              <a:lnSpc>
                <a:spcPct val="150000"/>
              </a:lnSpc>
              <a:spcBef>
                <a:spcPts val="0"/>
              </a:spcBef>
              <a:buClr>
                <a:srgbClr val="AD0101"/>
              </a:buClr>
            </a:pPr>
            <a:r>
              <a:rPr lang="en-US" sz="1800" dirty="0" smtClean="0">
                <a:solidFill>
                  <a:srgbClr val="303030"/>
                </a:solidFill>
                <a:latin typeface="Narkisim"/>
              </a:rPr>
              <a:t>Input impedance 120-300 </a:t>
            </a:r>
            <a:r>
              <a:rPr lang="en-US" sz="1800" dirty="0" smtClean="0">
                <a:solidFill>
                  <a:srgbClr val="303030"/>
                </a:solidFill>
                <a:latin typeface="Narkisim"/>
                <a:sym typeface="Symbol"/>
              </a:rPr>
              <a:t></a:t>
            </a:r>
          </a:p>
          <a:p>
            <a:pPr marL="0" indent="-180000" defTabSz="914400">
              <a:lnSpc>
                <a:spcPct val="150000"/>
              </a:lnSpc>
              <a:spcBef>
                <a:spcPts val="0"/>
              </a:spcBef>
              <a:buClr>
                <a:srgbClr val="AD0101"/>
              </a:buClr>
            </a:pPr>
            <a:r>
              <a:rPr lang="en-US" sz="1800" dirty="0" smtClean="0">
                <a:solidFill>
                  <a:srgbClr val="303030"/>
                </a:solidFill>
                <a:latin typeface="Narkisim"/>
                <a:sym typeface="Symbol"/>
              </a:rPr>
              <a:t>Charge sensitivity 20-40 mV/</a:t>
            </a:r>
            <a:r>
              <a:rPr lang="en-US" sz="1800" dirty="0" err="1" smtClean="0">
                <a:solidFill>
                  <a:srgbClr val="303030"/>
                </a:solidFill>
                <a:latin typeface="Narkisim"/>
                <a:sym typeface="Symbol"/>
              </a:rPr>
              <a:t>fC</a:t>
            </a:r>
            <a:endParaRPr lang="en-US" sz="1800" dirty="0" smtClean="0">
              <a:solidFill>
                <a:srgbClr val="303030"/>
              </a:solidFill>
              <a:latin typeface="Narkisim"/>
              <a:sym typeface="Symbol"/>
            </a:endParaRPr>
          </a:p>
          <a:p>
            <a:pPr marL="0" indent="-180000" defTabSz="914400">
              <a:lnSpc>
                <a:spcPct val="150000"/>
              </a:lnSpc>
              <a:spcBef>
                <a:spcPts val="0"/>
              </a:spcBef>
              <a:buClr>
                <a:srgbClr val="AD0101"/>
              </a:buClr>
            </a:pPr>
            <a:r>
              <a:rPr lang="en-US" sz="1800" dirty="0" smtClean="0">
                <a:solidFill>
                  <a:srgbClr val="303030"/>
                </a:solidFill>
                <a:latin typeface="Narkisim"/>
                <a:sym typeface="Symbol"/>
              </a:rPr>
              <a:t>Shaping time: 50-100 ns</a:t>
            </a:r>
          </a:p>
          <a:p>
            <a:pPr marL="0" indent="-180000" defTabSz="914400">
              <a:lnSpc>
                <a:spcPct val="150000"/>
              </a:lnSpc>
              <a:spcBef>
                <a:spcPts val="0"/>
              </a:spcBef>
              <a:buClr>
                <a:srgbClr val="AD0101"/>
              </a:buClr>
            </a:pPr>
            <a:r>
              <a:rPr lang="en-US" sz="1800" dirty="0" smtClean="0">
                <a:solidFill>
                  <a:srgbClr val="303030"/>
                </a:solidFill>
                <a:latin typeface="Narkisim"/>
                <a:sym typeface="Symbol"/>
              </a:rPr>
              <a:t>ENC </a:t>
            </a:r>
            <a:r>
              <a:rPr lang="en-US" sz="1800" dirty="0">
                <a:solidFill>
                  <a:srgbClr val="303030"/>
                </a:solidFill>
                <a:latin typeface="Narkisim"/>
                <a:sym typeface="Symbol"/>
              </a:rPr>
              <a:t>: 400e+40e/pF  to </a:t>
            </a:r>
            <a:r>
              <a:rPr lang="en-US" sz="1800" dirty="0" smtClean="0">
                <a:solidFill>
                  <a:srgbClr val="303030"/>
                </a:solidFill>
                <a:latin typeface="Narkisim"/>
                <a:sym typeface="Symbol"/>
              </a:rPr>
              <a:t>600e+60e/pF</a:t>
            </a:r>
          </a:p>
          <a:p>
            <a:pPr marL="0" indent="-180000" defTabSz="914400">
              <a:lnSpc>
                <a:spcPct val="150000"/>
              </a:lnSpc>
              <a:spcBef>
                <a:spcPts val="0"/>
              </a:spcBef>
              <a:buClr>
                <a:srgbClr val="AD0101"/>
              </a:buClr>
            </a:pPr>
            <a:r>
              <a:rPr lang="en-US" sz="1800" dirty="0" smtClean="0">
                <a:solidFill>
                  <a:srgbClr val="303030"/>
                </a:solidFill>
                <a:latin typeface="Narkisim"/>
                <a:sym typeface="Symbol"/>
              </a:rPr>
              <a:t>Charge </a:t>
            </a:r>
            <a:r>
              <a:rPr lang="en-US" sz="1800" dirty="0" err="1" smtClean="0">
                <a:solidFill>
                  <a:srgbClr val="303030"/>
                </a:solidFill>
                <a:latin typeface="Narkisim"/>
                <a:sym typeface="Symbol"/>
              </a:rPr>
              <a:t>meas</a:t>
            </a:r>
            <a:r>
              <a:rPr lang="en-US" sz="1800" dirty="0" smtClean="0">
                <a:solidFill>
                  <a:srgbClr val="303030"/>
                </a:solidFill>
                <a:latin typeface="Narkisim"/>
                <a:sym typeface="Symbol"/>
              </a:rPr>
              <a:t> resolution: 7-8 bits</a:t>
            </a:r>
          </a:p>
          <a:p>
            <a:pPr marL="0" indent="-180000" defTabSz="914400">
              <a:lnSpc>
                <a:spcPct val="150000"/>
              </a:lnSpc>
              <a:spcBef>
                <a:spcPts val="0"/>
              </a:spcBef>
              <a:buClr>
                <a:srgbClr val="AD0101"/>
              </a:buClr>
            </a:pPr>
            <a:r>
              <a:rPr lang="en-US" sz="1800" dirty="0" smtClean="0">
                <a:solidFill>
                  <a:srgbClr val="303030"/>
                </a:solidFill>
                <a:latin typeface="Narkisim"/>
              </a:rPr>
              <a:t>Time </a:t>
            </a:r>
            <a:r>
              <a:rPr lang="en-US" sz="1800" dirty="0" err="1" smtClean="0">
                <a:solidFill>
                  <a:srgbClr val="303030"/>
                </a:solidFill>
                <a:latin typeface="Narkisim"/>
              </a:rPr>
              <a:t>meas</a:t>
            </a:r>
            <a:r>
              <a:rPr lang="en-US" sz="1800" dirty="0" smtClean="0">
                <a:solidFill>
                  <a:srgbClr val="303030"/>
                </a:solidFill>
                <a:latin typeface="Narkisim"/>
              </a:rPr>
              <a:t> resolution: 10-20 ns</a:t>
            </a:r>
          </a:p>
          <a:p>
            <a:pPr marL="0" lvl="1" indent="-180000" defTabSz="914400">
              <a:lnSpc>
                <a:spcPct val="150000"/>
              </a:lnSpc>
              <a:spcBef>
                <a:spcPts val="0"/>
              </a:spcBef>
              <a:buClr>
                <a:srgbClr val="AD0101"/>
              </a:buClr>
            </a:pPr>
            <a:r>
              <a:rPr lang="en-US" sz="1800" dirty="0" smtClean="0">
                <a:solidFill>
                  <a:prstClr val="black"/>
                </a:solidFill>
                <a:latin typeface="Narkisim"/>
              </a:rPr>
              <a:t>Power consumption </a:t>
            </a:r>
            <a:r>
              <a:rPr lang="en-US" sz="1800" dirty="0" smtClean="0">
                <a:solidFill>
                  <a:srgbClr val="C00000"/>
                </a:solidFill>
                <a:latin typeface="Narkisim"/>
              </a:rPr>
              <a:t>&lt; 7 </a:t>
            </a:r>
            <a:r>
              <a:rPr lang="en-US" sz="1800" dirty="0" err="1" smtClean="0">
                <a:solidFill>
                  <a:srgbClr val="C00000"/>
                </a:solidFill>
                <a:latin typeface="Narkisim"/>
              </a:rPr>
              <a:t>mW</a:t>
            </a:r>
            <a:r>
              <a:rPr lang="en-US" sz="1800" dirty="0" smtClean="0">
                <a:solidFill>
                  <a:srgbClr val="C00000"/>
                </a:solidFill>
                <a:latin typeface="Narkisim"/>
              </a:rPr>
              <a:t> p/channel   </a:t>
            </a:r>
            <a:r>
              <a:rPr lang="en-US" sz="1800" dirty="0" smtClean="0">
                <a:solidFill>
                  <a:prstClr val="black"/>
                </a:solidFill>
                <a:latin typeface="Narkisim"/>
                <a:sym typeface="Symbol"/>
              </a:rPr>
              <a:t></a:t>
            </a:r>
            <a:r>
              <a:rPr lang="en-US" sz="1800" dirty="0" smtClean="0">
                <a:solidFill>
                  <a:srgbClr val="C00000"/>
                </a:solidFill>
                <a:latin typeface="Narkisim"/>
                <a:sym typeface="Wingdings" pitchFamily="2" charset="2"/>
              </a:rPr>
              <a:t>   4</a:t>
            </a:r>
            <a:r>
              <a:rPr lang="en-US" sz="1800" dirty="0" smtClean="0">
                <a:solidFill>
                  <a:srgbClr val="C00000"/>
                </a:solidFill>
                <a:latin typeface="Narkisim"/>
              </a:rPr>
              <a:t> </a:t>
            </a:r>
            <a:r>
              <a:rPr lang="en-US" sz="1800" dirty="0" err="1" smtClean="0">
                <a:solidFill>
                  <a:srgbClr val="C00000"/>
                </a:solidFill>
                <a:latin typeface="Narkisim"/>
              </a:rPr>
              <a:t>mW</a:t>
            </a:r>
            <a:r>
              <a:rPr lang="en-US" sz="1800" dirty="0" smtClean="0">
                <a:solidFill>
                  <a:srgbClr val="C00000"/>
                </a:solidFill>
                <a:latin typeface="Narkisim"/>
              </a:rPr>
              <a:t> p/channel </a:t>
            </a:r>
            <a:r>
              <a:rPr lang="en-US" sz="1800" dirty="0" smtClean="0">
                <a:solidFill>
                  <a:prstClr val="black"/>
                </a:solidFill>
                <a:latin typeface="Narkisim"/>
              </a:rPr>
              <a:t>feasible</a:t>
            </a:r>
            <a:endParaRPr lang="en-US" sz="1800" dirty="0" smtClean="0">
              <a:solidFill>
                <a:srgbClr val="C00000"/>
              </a:solidFill>
              <a:latin typeface="Narkisim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7504" y="1124743"/>
            <a:ext cx="8477696" cy="136815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it-IT" sz="1200">
              <a:solidFill>
                <a:prstClr val="white"/>
              </a:solidFill>
              <a:latin typeface="Narkisim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7504" y="2564905"/>
            <a:ext cx="8477696" cy="72007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it-IT" sz="1200">
              <a:solidFill>
                <a:prstClr val="white"/>
              </a:solidFill>
              <a:latin typeface="Narkisim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7504" y="3429001"/>
            <a:ext cx="8477696" cy="151216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it-IT" sz="1200">
              <a:solidFill>
                <a:prstClr val="white"/>
              </a:solidFill>
              <a:latin typeface="Narkisim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7504" y="5013176"/>
            <a:ext cx="8477696" cy="86409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it-IT" sz="1200">
              <a:solidFill>
                <a:prstClr val="white"/>
              </a:solidFill>
              <a:latin typeface="Narkisim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226191" y="1484784"/>
            <a:ext cx="179408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0066CC"/>
                </a:solidFill>
                <a:latin typeface="Verdana" pitchFamily="34" charset="0"/>
                <a:ea typeface="ＭＳ Ｐゴシック" pitchFamily="34" charset="-128"/>
              </a:rPr>
              <a:t>Detector Spec</a:t>
            </a:r>
            <a:endParaRPr lang="it-IT" sz="1600" b="1" dirty="0">
              <a:solidFill>
                <a:srgbClr val="0066CC"/>
              </a:solidFill>
              <a:latin typeface="Verdana" pitchFamily="34" charset="0"/>
              <a:ea typeface="ＭＳ Ｐゴシック" pitchFamily="34" charset="-128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860032" y="3954542"/>
            <a:ext cx="336983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0066CC"/>
                </a:solidFill>
                <a:latin typeface="Verdana" pitchFamily="34" charset="0"/>
                <a:ea typeface="ＭＳ Ｐゴシック" pitchFamily="34" charset="-128"/>
              </a:rPr>
              <a:t>Input section (</a:t>
            </a:r>
            <a:r>
              <a:rPr lang="en-US" sz="1600" b="1" dirty="0" err="1" smtClean="0">
                <a:solidFill>
                  <a:srgbClr val="0066CC"/>
                </a:solidFill>
                <a:latin typeface="Verdana" pitchFamily="34" charset="0"/>
                <a:ea typeface="ＭＳ Ｐゴシック" pitchFamily="34" charset="-128"/>
              </a:rPr>
              <a:t>pre+shaper</a:t>
            </a:r>
            <a:r>
              <a:rPr lang="en-US" sz="1600" b="1" dirty="0" smtClean="0">
                <a:solidFill>
                  <a:srgbClr val="0066CC"/>
                </a:solidFill>
                <a:latin typeface="Verdana" pitchFamily="34" charset="0"/>
                <a:ea typeface="ＭＳ Ｐゴシック" pitchFamily="34" charset="-128"/>
              </a:rPr>
              <a:t>)</a:t>
            </a:r>
            <a:endParaRPr lang="it-IT" sz="1600" b="1" dirty="0">
              <a:solidFill>
                <a:srgbClr val="0066CC"/>
              </a:solidFill>
              <a:latin typeface="Verdana" pitchFamily="34" charset="0"/>
              <a:ea typeface="ＭＳ Ｐゴシック" pitchFamily="34" charset="-128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932919" y="5250686"/>
            <a:ext cx="295144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0066CC"/>
                </a:solidFill>
                <a:latin typeface="Verdana" pitchFamily="34" charset="0"/>
                <a:ea typeface="ＭＳ Ｐゴシック" pitchFamily="34" charset="-128"/>
              </a:rPr>
              <a:t>Data conversion section</a:t>
            </a:r>
            <a:endParaRPr lang="it-IT" sz="1600" b="1" dirty="0">
              <a:solidFill>
                <a:srgbClr val="0066CC"/>
              </a:solidFill>
              <a:latin typeface="Verdana" pitchFamily="34" charset="0"/>
              <a:ea typeface="ＭＳ Ｐゴシック" pitchFamily="34" charset="-128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932040" y="2802414"/>
            <a:ext cx="20425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0066CC"/>
                </a:solidFill>
                <a:latin typeface="Verdana" pitchFamily="34" charset="0"/>
                <a:ea typeface="ＭＳ Ｐゴシック" pitchFamily="34" charset="-128"/>
              </a:rPr>
              <a:t>Readout section</a:t>
            </a:r>
            <a:endParaRPr lang="it-IT" sz="1600" b="1" dirty="0">
              <a:solidFill>
                <a:srgbClr val="0066CC"/>
              </a:solidFill>
              <a:latin typeface="Verdana" pitchFamily="34" charset="0"/>
              <a:ea typeface="ＭＳ Ｐゴシック" pitchFamily="34" charset="-128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  <a:latin typeface="Narkisim"/>
              </a:rPr>
              <a:t>BESIII Physics Workshop, IHEP 2013-09-22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  <a:latin typeface="Narkisim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t>A. Calcaterra, for BESIII-Italy</a:t>
            </a:r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351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Manpower for the construction of one layer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61444"/>
            <a:ext cx="8229600" cy="4404606"/>
          </a:xfrm>
        </p:spPr>
        <p:txBody>
          <a:bodyPr>
            <a:normAutofit/>
          </a:bodyPr>
          <a:lstStyle/>
          <a:p>
            <a:r>
              <a:rPr lang="en-US" sz="2200" dirty="0" smtClean="0"/>
              <a:t>GEM foils test (@ LNF): 1 physicist and/or 1 technician for 1 week – full time.</a:t>
            </a:r>
          </a:p>
          <a:p>
            <a:endParaRPr lang="en-US" sz="2200" dirty="0" smtClean="0"/>
          </a:p>
          <a:p>
            <a:r>
              <a:rPr lang="en-US" sz="2200" dirty="0" smtClean="0"/>
              <a:t>GEM gluing on the molds </a:t>
            </a:r>
            <a:r>
              <a:rPr lang="en-US" sz="2200" dirty="0"/>
              <a:t>(@ LNF)</a:t>
            </a:r>
            <a:r>
              <a:rPr lang="en-US" sz="2200" dirty="0" smtClean="0"/>
              <a:t>: 2 or 3 </a:t>
            </a:r>
            <a:r>
              <a:rPr lang="en-US" sz="2200" dirty="0" err="1" smtClean="0"/>
              <a:t>phys</a:t>
            </a:r>
            <a:r>
              <a:rPr lang="en-US" sz="2200" dirty="0" smtClean="0"/>
              <a:t>/techs + 1 supervisor for 2 months – full time</a:t>
            </a:r>
          </a:p>
          <a:p>
            <a:endParaRPr lang="en-US" sz="2200" dirty="0" smtClean="0"/>
          </a:p>
          <a:p>
            <a:r>
              <a:rPr lang="en-US" sz="2200" dirty="0" smtClean="0"/>
              <a:t>Cathode and anode construction (in Ferrara): 2 </a:t>
            </a:r>
            <a:r>
              <a:rPr lang="en-US" sz="2200" dirty="0"/>
              <a:t>or 3 </a:t>
            </a:r>
            <a:r>
              <a:rPr lang="en-US" sz="2200" dirty="0" err="1"/>
              <a:t>phys</a:t>
            </a:r>
            <a:r>
              <a:rPr lang="en-US" sz="2200" dirty="0"/>
              <a:t>/techs + 1 supervisor for 2 months – full time</a:t>
            </a:r>
            <a:endParaRPr lang="en-US" sz="2200" dirty="0" smtClean="0"/>
          </a:p>
          <a:p>
            <a:endParaRPr lang="en-US" sz="2200" dirty="0" smtClean="0"/>
          </a:p>
          <a:p>
            <a:r>
              <a:rPr lang="en-US" sz="2200" dirty="0" smtClean="0"/>
              <a:t>Assembly of the detector (@ LNF): </a:t>
            </a:r>
            <a:r>
              <a:rPr lang="en-US" sz="2200" dirty="0"/>
              <a:t>2 or 3 </a:t>
            </a:r>
            <a:r>
              <a:rPr lang="en-US" sz="2200" dirty="0" err="1"/>
              <a:t>phys</a:t>
            </a:r>
            <a:r>
              <a:rPr lang="en-US" sz="2200" dirty="0"/>
              <a:t>/techs + 1 supervisor for 2 </a:t>
            </a:r>
            <a:r>
              <a:rPr lang="en-US" sz="2200" dirty="0" smtClean="0"/>
              <a:t>weeks </a:t>
            </a:r>
            <a:r>
              <a:rPr lang="en-US" sz="2200" dirty="0"/>
              <a:t>– full </a:t>
            </a:r>
            <a:r>
              <a:rPr lang="en-US" sz="2200" dirty="0" smtClean="0"/>
              <a:t>time.</a:t>
            </a:r>
            <a:endParaRPr lang="en-US" sz="2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BESIII Physics Workshop, IHEP 2013-09-22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Calcaterra, for BESIII-Italy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95114" y="1213555"/>
            <a:ext cx="74083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From KLOE and our own evaluations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21035012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Office Theme">
  <a:themeElements>
    <a:clrScheme name="Revolution">
      <a:dk1>
        <a:sysClr val="windowText" lastClr="000000"/>
      </a:dk1>
      <a:lt1>
        <a:sysClr val="window" lastClr="FFFFFF"/>
      </a:lt1>
      <a:dk2>
        <a:srgbClr val="1B3861"/>
      </a:dk2>
      <a:lt2>
        <a:srgbClr val="38ABED"/>
      </a:lt2>
      <a:accent1>
        <a:srgbClr val="0C5986"/>
      </a:accent1>
      <a:accent2>
        <a:srgbClr val="DDF53D"/>
      </a:accent2>
      <a:accent3>
        <a:srgbClr val="508709"/>
      </a:accent3>
      <a:accent4>
        <a:srgbClr val="BF5E00"/>
      </a:accent4>
      <a:accent5>
        <a:srgbClr val="9C0001"/>
      </a:accent5>
      <a:accent6>
        <a:srgbClr val="660075"/>
      </a:accent6>
      <a:hlink>
        <a:srgbClr val="ABF24D"/>
      </a:hlink>
      <a:folHlink>
        <a:srgbClr val="A0E7FB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Custom 1">
      <a:majorFont>
        <a:latin typeface="Verdana"/>
        <a:ea typeface=""/>
        <a:cs typeface=""/>
      </a:majorFont>
      <a:minorFont>
        <a:latin typeface="Narkisim"/>
        <a:ea typeface=""/>
        <a:cs typeface="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Props1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B6F2769-7194-4217-93D3-3AF3A4742282}">
  <ds:schemaRefs>
    <ds:schemaRef ds:uri="http://purl.org/dc/elements/1.1/"/>
    <ds:schemaRef ds:uri="http://purl.org/dc/dcmitype/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schemas.microsoft.com/sharepoint/v3/field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FNEMasterTemplateForThemePreview.pptx</Template>
  <TotalTime>41609</TotalTime>
  <Words>2428</Words>
  <Application>Microsoft Office PowerPoint</Application>
  <PresentationFormat>On-screen Show (4:3)</PresentationFormat>
  <Paragraphs>470</Paragraphs>
  <Slides>49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49</vt:i4>
      </vt:variant>
    </vt:vector>
  </HeadingPairs>
  <TitlesOfParts>
    <vt:vector size="51" baseType="lpstr">
      <vt:lpstr>Office Theme</vt:lpstr>
      <vt:lpstr>1_NewsPrint</vt:lpstr>
      <vt:lpstr>BESIII Cylindrical GEM IT Project for BESIII</vt:lpstr>
      <vt:lpstr>Outline</vt:lpstr>
      <vt:lpstr>Present Drift Chamber</vt:lpstr>
      <vt:lpstr>Replacement of the inner drift chamber </vt:lpstr>
      <vt:lpstr>CGEM detector for BESIII</vt:lpstr>
      <vt:lpstr>GEANT4 simulation</vt:lpstr>
      <vt:lpstr>CGEM point resolution vs. B</vt:lpstr>
      <vt:lpstr>CGEM expected performance</vt:lpstr>
      <vt:lpstr>First layer: construction goals</vt:lpstr>
      <vt:lpstr>The path toward a CGEM-IT</vt:lpstr>
      <vt:lpstr>First mechanical drawings (Fe)</vt:lpstr>
      <vt:lpstr>Constraints!</vt:lpstr>
      <vt:lpstr>CGEM conceptual design</vt:lpstr>
      <vt:lpstr>The cathode design</vt:lpstr>
      <vt:lpstr>CGEM layer design</vt:lpstr>
      <vt:lpstr>The anode conceptual design</vt:lpstr>
      <vt:lpstr>Anode simulation</vt:lpstr>
      <vt:lpstr>Section of the assembly</vt:lpstr>
      <vt:lpstr>One-layer assembly</vt:lpstr>
      <vt:lpstr>Before freezing the design</vt:lpstr>
      <vt:lpstr>Tooling for detector construction</vt:lpstr>
      <vt:lpstr>The cathode assembly tooling and procedure</vt:lpstr>
      <vt:lpstr>The cathode assembly tooling and procedure</vt:lpstr>
      <vt:lpstr>The cathode assembly tooling and procedure</vt:lpstr>
      <vt:lpstr>The cathode assembly tooling and procedure</vt:lpstr>
      <vt:lpstr>The cathode assembly tooling and procedure</vt:lpstr>
      <vt:lpstr>The cathode assembly tooling and procedure</vt:lpstr>
      <vt:lpstr>Schedule for detector construction</vt:lpstr>
      <vt:lpstr>Zoom to the first layer</vt:lpstr>
      <vt:lpstr>The planar prototype</vt:lpstr>
      <vt:lpstr>CGEM first layer: cosmic test setup (LNF-FE-TO)</vt:lpstr>
      <vt:lpstr>Schedule for planar prototype</vt:lpstr>
      <vt:lpstr>Plans for electronics design</vt:lpstr>
      <vt:lpstr>CGEM IT FrontEnd electronics</vt:lpstr>
      <vt:lpstr>TOF-PET: Basic Features</vt:lpstr>
      <vt:lpstr>From TOFPET to the New CGEM ASIC</vt:lpstr>
      <vt:lpstr>NEW CGEM ASIC : Basic Features</vt:lpstr>
      <vt:lpstr>High Voltage distribution</vt:lpstr>
      <vt:lpstr>Schedule for electronics</vt:lpstr>
      <vt:lpstr>The Conceptual Design Report</vt:lpstr>
      <vt:lpstr>Plan for the CDR</vt:lpstr>
      <vt:lpstr>Sharing the effort</vt:lpstr>
      <vt:lpstr>Acknowledgements</vt:lpstr>
      <vt:lpstr>Spares</vt:lpstr>
      <vt:lpstr>PowerPoint Presentation</vt:lpstr>
      <vt:lpstr>PowerPoint Presentation</vt:lpstr>
      <vt:lpstr>PowerPoint Presentation</vt:lpstr>
      <vt:lpstr>PowerPoint Presentation</vt:lpstr>
      <vt:lpstr>Manpower for the construction of one layer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FileNewTemplate</dc:title>
  <dc:creator>Diana</dc:creator>
  <cp:lastModifiedBy>acal</cp:lastModifiedBy>
  <cp:revision>417</cp:revision>
  <cp:lastPrinted>2013-09-02T14:25:25Z</cp:lastPrinted>
  <dcterms:created xsi:type="dcterms:W3CDTF">2010-04-12T23:12:02Z</dcterms:created>
  <dcterms:modified xsi:type="dcterms:W3CDTF">2014-01-27T12:41:13Z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