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1" r:id="rId4"/>
    <p:sldId id="258" r:id="rId5"/>
    <p:sldId id="259" r:id="rId6"/>
    <p:sldId id="260" r:id="rId7"/>
    <p:sldId id="261" r:id="rId8"/>
    <p:sldId id="262" r:id="rId9"/>
    <p:sldId id="264" r:id="rId10"/>
    <p:sldId id="263" r:id="rId11"/>
    <p:sldId id="265" r:id="rId12"/>
    <p:sldId id="292" r:id="rId13"/>
    <p:sldId id="269" r:id="rId14"/>
    <p:sldId id="270" r:id="rId15"/>
    <p:sldId id="271" r:id="rId16"/>
    <p:sldId id="272" r:id="rId17"/>
    <p:sldId id="273" r:id="rId18"/>
    <p:sldId id="268" r:id="rId19"/>
    <p:sldId id="267" r:id="rId20"/>
    <p:sldId id="274" r:id="rId21"/>
    <p:sldId id="275" r:id="rId22"/>
    <p:sldId id="276" r:id="rId23"/>
    <p:sldId id="286" r:id="rId24"/>
    <p:sldId id="277" r:id="rId25"/>
    <p:sldId id="278" r:id="rId26"/>
    <p:sldId id="290" r:id="rId27"/>
    <p:sldId id="293" r:id="rId28"/>
    <p:sldId id="280" r:id="rId29"/>
    <p:sldId id="282" r:id="rId30"/>
    <p:sldId id="281" r:id="rId31"/>
    <p:sldId id="283" r:id="rId32"/>
    <p:sldId id="284" r:id="rId33"/>
    <p:sldId id="287" r:id="rId34"/>
    <p:sldId id="288" r:id="rId35"/>
    <p:sldId id="289" r:id="rId36"/>
    <p:sldId id="285" r:id="rId3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852"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Cartel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bossi\Documents\Cartel1.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Cartel1"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invertIfNegative val="0"/>
          <c:val>
            <c:numRef>
              <c:f>Foglio1!$A$1:$A$20</c:f>
              <c:numCache>
                <c:formatCode>General</c:formatCode>
                <c:ptCount val="20"/>
                <c:pt idx="0">
                  <c:v>50</c:v>
                </c:pt>
                <c:pt idx="1">
                  <c:v>48</c:v>
                </c:pt>
                <c:pt idx="2">
                  <c:v>45</c:v>
                </c:pt>
                <c:pt idx="3">
                  <c:v>42</c:v>
                </c:pt>
                <c:pt idx="4">
                  <c:v>41</c:v>
                </c:pt>
                <c:pt idx="5">
                  <c:v>41</c:v>
                </c:pt>
                <c:pt idx="6">
                  <c:v>38</c:v>
                </c:pt>
                <c:pt idx="7">
                  <c:v>36</c:v>
                </c:pt>
                <c:pt idx="8">
                  <c:v>35</c:v>
                </c:pt>
                <c:pt idx="9">
                  <c:v>33</c:v>
                </c:pt>
                <c:pt idx="10">
                  <c:v>33</c:v>
                </c:pt>
                <c:pt idx="11">
                  <c:v>34</c:v>
                </c:pt>
                <c:pt idx="12">
                  <c:v>31</c:v>
                </c:pt>
                <c:pt idx="13">
                  <c:v>30</c:v>
                </c:pt>
                <c:pt idx="14">
                  <c:v>30</c:v>
                </c:pt>
                <c:pt idx="15">
                  <c:v>29</c:v>
                </c:pt>
                <c:pt idx="16">
                  <c:v>28</c:v>
                </c:pt>
                <c:pt idx="17">
                  <c:v>29</c:v>
                </c:pt>
                <c:pt idx="18">
                  <c:v>26</c:v>
                </c:pt>
                <c:pt idx="19">
                  <c:v>25</c:v>
                </c:pt>
              </c:numCache>
            </c:numRef>
          </c:val>
        </c:ser>
        <c:dLbls>
          <c:showLegendKey val="0"/>
          <c:showVal val="0"/>
          <c:showCatName val="0"/>
          <c:showSerName val="0"/>
          <c:showPercent val="0"/>
          <c:showBubbleSize val="0"/>
        </c:dLbls>
        <c:gapWidth val="150"/>
        <c:axId val="63082496"/>
        <c:axId val="150291584"/>
      </c:barChart>
      <c:catAx>
        <c:axId val="63082496"/>
        <c:scaling>
          <c:orientation val="minMax"/>
        </c:scaling>
        <c:delete val="0"/>
        <c:axPos val="b"/>
        <c:majorTickMark val="out"/>
        <c:minorTickMark val="none"/>
        <c:tickLblPos val="nextTo"/>
        <c:crossAx val="150291584"/>
        <c:crosses val="autoZero"/>
        <c:auto val="1"/>
        <c:lblAlgn val="ctr"/>
        <c:lblOffset val="100"/>
        <c:noMultiLvlLbl val="0"/>
      </c:catAx>
      <c:valAx>
        <c:axId val="150291584"/>
        <c:scaling>
          <c:orientation val="minMax"/>
        </c:scaling>
        <c:delete val="0"/>
        <c:axPos val="l"/>
        <c:majorGridlines/>
        <c:numFmt formatCode="General" sourceLinked="1"/>
        <c:majorTickMark val="out"/>
        <c:minorTickMark val="none"/>
        <c:tickLblPos val="nextTo"/>
        <c:crossAx val="63082496"/>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1988407699037624E-2"/>
          <c:y val="7.3193271295633494E-2"/>
          <c:w val="0.89745603674540686"/>
          <c:h val="0.83566284896206156"/>
        </c:manualLayout>
      </c:layout>
      <c:barChart>
        <c:barDir val="col"/>
        <c:grouping val="clustered"/>
        <c:varyColors val="0"/>
        <c:ser>
          <c:idx val="0"/>
          <c:order val="0"/>
          <c:invertIfNegative val="0"/>
          <c:val>
            <c:numRef>
              <c:f>Foglio1!$A$1:$A$20</c:f>
              <c:numCache>
                <c:formatCode>General</c:formatCode>
                <c:ptCount val="20"/>
                <c:pt idx="0">
                  <c:v>50</c:v>
                </c:pt>
                <c:pt idx="1">
                  <c:v>48</c:v>
                </c:pt>
                <c:pt idx="2">
                  <c:v>45</c:v>
                </c:pt>
                <c:pt idx="3">
                  <c:v>42</c:v>
                </c:pt>
                <c:pt idx="4">
                  <c:v>41</c:v>
                </c:pt>
                <c:pt idx="5">
                  <c:v>41</c:v>
                </c:pt>
                <c:pt idx="6">
                  <c:v>38</c:v>
                </c:pt>
                <c:pt idx="7">
                  <c:v>36</c:v>
                </c:pt>
                <c:pt idx="8">
                  <c:v>35</c:v>
                </c:pt>
                <c:pt idx="9">
                  <c:v>33</c:v>
                </c:pt>
                <c:pt idx="10">
                  <c:v>33</c:v>
                </c:pt>
                <c:pt idx="11">
                  <c:v>34</c:v>
                </c:pt>
                <c:pt idx="12">
                  <c:v>31</c:v>
                </c:pt>
                <c:pt idx="13">
                  <c:v>30</c:v>
                </c:pt>
                <c:pt idx="14">
                  <c:v>30</c:v>
                </c:pt>
                <c:pt idx="15">
                  <c:v>41</c:v>
                </c:pt>
                <c:pt idx="16">
                  <c:v>28</c:v>
                </c:pt>
                <c:pt idx="17">
                  <c:v>29</c:v>
                </c:pt>
                <c:pt idx="18">
                  <c:v>26</c:v>
                </c:pt>
                <c:pt idx="19">
                  <c:v>25</c:v>
                </c:pt>
              </c:numCache>
            </c:numRef>
          </c:val>
        </c:ser>
        <c:dLbls>
          <c:showLegendKey val="0"/>
          <c:showVal val="0"/>
          <c:showCatName val="0"/>
          <c:showSerName val="0"/>
          <c:showPercent val="0"/>
          <c:showBubbleSize val="0"/>
        </c:dLbls>
        <c:gapWidth val="150"/>
        <c:axId val="63084032"/>
        <c:axId val="150293312"/>
      </c:barChart>
      <c:catAx>
        <c:axId val="63084032"/>
        <c:scaling>
          <c:orientation val="minMax"/>
        </c:scaling>
        <c:delete val="0"/>
        <c:axPos val="b"/>
        <c:majorTickMark val="out"/>
        <c:minorTickMark val="none"/>
        <c:tickLblPos val="nextTo"/>
        <c:crossAx val="150293312"/>
        <c:crosses val="autoZero"/>
        <c:auto val="1"/>
        <c:lblAlgn val="ctr"/>
        <c:lblOffset val="100"/>
        <c:noMultiLvlLbl val="0"/>
      </c:catAx>
      <c:valAx>
        <c:axId val="150293312"/>
        <c:scaling>
          <c:orientation val="minMax"/>
        </c:scaling>
        <c:delete val="0"/>
        <c:axPos val="l"/>
        <c:majorGridlines/>
        <c:numFmt formatCode="General" sourceLinked="1"/>
        <c:majorTickMark val="out"/>
        <c:minorTickMark val="none"/>
        <c:tickLblPos val="nextTo"/>
        <c:crossAx val="63084032"/>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invertIfNegative val="0"/>
          <c:val>
            <c:numRef>
              <c:f>Foglio1!$A$1:$A$10</c:f>
              <c:numCache>
                <c:formatCode>General</c:formatCode>
                <c:ptCount val="10"/>
                <c:pt idx="0">
                  <c:v>98</c:v>
                </c:pt>
                <c:pt idx="1">
                  <c:v>87</c:v>
                </c:pt>
                <c:pt idx="2">
                  <c:v>82</c:v>
                </c:pt>
                <c:pt idx="3">
                  <c:v>74</c:v>
                </c:pt>
                <c:pt idx="4">
                  <c:v>68</c:v>
                </c:pt>
                <c:pt idx="5">
                  <c:v>67</c:v>
                </c:pt>
                <c:pt idx="6">
                  <c:v>61</c:v>
                </c:pt>
                <c:pt idx="7">
                  <c:v>71</c:v>
                </c:pt>
                <c:pt idx="8">
                  <c:v>57</c:v>
                </c:pt>
                <c:pt idx="9">
                  <c:v>51</c:v>
                </c:pt>
              </c:numCache>
            </c:numRef>
          </c:val>
        </c:ser>
        <c:dLbls>
          <c:showLegendKey val="0"/>
          <c:showVal val="0"/>
          <c:showCatName val="0"/>
          <c:showSerName val="0"/>
          <c:showPercent val="0"/>
          <c:showBubbleSize val="0"/>
        </c:dLbls>
        <c:gapWidth val="150"/>
        <c:axId val="63136768"/>
        <c:axId val="150295616"/>
      </c:barChart>
      <c:catAx>
        <c:axId val="63136768"/>
        <c:scaling>
          <c:orientation val="minMax"/>
        </c:scaling>
        <c:delete val="0"/>
        <c:axPos val="b"/>
        <c:majorTickMark val="out"/>
        <c:minorTickMark val="none"/>
        <c:tickLblPos val="nextTo"/>
        <c:crossAx val="150295616"/>
        <c:crosses val="autoZero"/>
        <c:auto val="1"/>
        <c:lblAlgn val="ctr"/>
        <c:lblOffset val="100"/>
        <c:noMultiLvlLbl val="0"/>
      </c:catAx>
      <c:valAx>
        <c:axId val="150295616"/>
        <c:scaling>
          <c:orientation val="minMax"/>
        </c:scaling>
        <c:delete val="0"/>
        <c:axPos val="l"/>
        <c:majorGridlines/>
        <c:numFmt formatCode="General" sourceLinked="1"/>
        <c:majorTickMark val="out"/>
        <c:minorTickMark val="none"/>
        <c:tickLblPos val="nextTo"/>
        <c:crossAx val="63136768"/>
        <c:crosses val="autoZero"/>
        <c:crossBetween val="between"/>
      </c:valAx>
    </c:plotArea>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t-I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t-IT"/>
          </a:p>
        </p:txBody>
      </p:sp>
      <p:sp>
        <p:nvSpPr>
          <p:cNvPr id="4" name="Date Placeholder 3"/>
          <p:cNvSpPr>
            <a:spLocks noGrp="1"/>
          </p:cNvSpPr>
          <p:nvPr>
            <p:ph type="dt" sz="half" idx="10"/>
          </p:nvPr>
        </p:nvSpPr>
        <p:spPr/>
        <p:txBody>
          <a:bodyPr/>
          <a:lstStyle/>
          <a:p>
            <a:fld id="{2E0BE9A9-3220-4AE0-950E-C0DD83FFD9F1}" type="datetimeFigureOut">
              <a:rPr lang="it-IT" smtClean="0"/>
              <a:t>19/02/2015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C268F51-8AE2-40FE-99EE-E0ACDDB93C08}" type="slidenum">
              <a:rPr lang="it-IT" smtClean="0"/>
              <a:t>‹#›</a:t>
            </a:fld>
            <a:endParaRPr lang="it-IT"/>
          </a:p>
        </p:txBody>
      </p:sp>
    </p:spTree>
    <p:extLst>
      <p:ext uri="{BB962C8B-B14F-4D97-AF65-F5344CB8AC3E}">
        <p14:creationId xmlns:p14="http://schemas.microsoft.com/office/powerpoint/2010/main" val="3943284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p>
            <a:fld id="{2E0BE9A9-3220-4AE0-950E-C0DD83FFD9F1}" type="datetimeFigureOut">
              <a:rPr lang="it-IT" smtClean="0"/>
              <a:t>19/02/2015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C268F51-8AE2-40FE-99EE-E0ACDDB93C08}" type="slidenum">
              <a:rPr lang="it-IT" smtClean="0"/>
              <a:t>‹#›</a:t>
            </a:fld>
            <a:endParaRPr lang="it-IT"/>
          </a:p>
        </p:txBody>
      </p:sp>
    </p:spTree>
    <p:extLst>
      <p:ext uri="{BB962C8B-B14F-4D97-AF65-F5344CB8AC3E}">
        <p14:creationId xmlns:p14="http://schemas.microsoft.com/office/powerpoint/2010/main" val="1424156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t-I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0BE9A9-3220-4AE0-950E-C0DD83FFD9F1}" type="datetimeFigureOut">
              <a:rPr lang="it-IT" smtClean="0"/>
              <a:t>19/02/2015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C268F51-8AE2-40FE-99EE-E0ACDDB93C08}" type="slidenum">
              <a:rPr lang="it-IT" smtClean="0"/>
              <a:t>‹#›</a:t>
            </a:fld>
            <a:endParaRPr lang="it-IT"/>
          </a:p>
        </p:txBody>
      </p:sp>
    </p:spTree>
    <p:extLst>
      <p:ext uri="{BB962C8B-B14F-4D97-AF65-F5344CB8AC3E}">
        <p14:creationId xmlns:p14="http://schemas.microsoft.com/office/powerpoint/2010/main" val="2374681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Date Placeholder 4"/>
          <p:cNvSpPr>
            <a:spLocks noGrp="1"/>
          </p:cNvSpPr>
          <p:nvPr>
            <p:ph type="dt" sz="half" idx="10"/>
          </p:nvPr>
        </p:nvSpPr>
        <p:spPr/>
        <p:txBody>
          <a:bodyPr/>
          <a:lstStyle/>
          <a:p>
            <a:fld id="{2E0BE9A9-3220-4AE0-950E-C0DD83FFD9F1}" type="datetimeFigureOut">
              <a:rPr lang="it-IT" smtClean="0"/>
              <a:t>19/02/2015</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C268F51-8AE2-40FE-99EE-E0ACDDB93C08}" type="slidenum">
              <a:rPr lang="it-IT" smtClean="0"/>
              <a:t>‹#›</a:t>
            </a:fld>
            <a:endParaRPr lang="it-IT"/>
          </a:p>
        </p:txBody>
      </p:sp>
    </p:spTree>
    <p:extLst>
      <p:ext uri="{BB962C8B-B14F-4D97-AF65-F5344CB8AC3E}">
        <p14:creationId xmlns:p14="http://schemas.microsoft.com/office/powerpoint/2010/main" val="1867927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t-I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7" name="Date Placeholder 6"/>
          <p:cNvSpPr>
            <a:spLocks noGrp="1"/>
          </p:cNvSpPr>
          <p:nvPr>
            <p:ph type="dt" sz="half" idx="10"/>
          </p:nvPr>
        </p:nvSpPr>
        <p:spPr/>
        <p:txBody>
          <a:bodyPr/>
          <a:lstStyle/>
          <a:p>
            <a:fld id="{2E0BE9A9-3220-4AE0-950E-C0DD83FFD9F1}" type="datetimeFigureOut">
              <a:rPr lang="it-IT" smtClean="0"/>
              <a:t>19/02/2015</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0C268F51-8AE2-40FE-99EE-E0ACDDB93C08}" type="slidenum">
              <a:rPr lang="it-IT" smtClean="0"/>
              <a:t>‹#›</a:t>
            </a:fld>
            <a:endParaRPr lang="it-IT"/>
          </a:p>
        </p:txBody>
      </p:sp>
    </p:spTree>
    <p:extLst>
      <p:ext uri="{BB962C8B-B14F-4D97-AF65-F5344CB8AC3E}">
        <p14:creationId xmlns:p14="http://schemas.microsoft.com/office/powerpoint/2010/main" val="3059536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Date Placeholder 2"/>
          <p:cNvSpPr>
            <a:spLocks noGrp="1"/>
          </p:cNvSpPr>
          <p:nvPr>
            <p:ph type="dt" sz="half" idx="10"/>
          </p:nvPr>
        </p:nvSpPr>
        <p:spPr/>
        <p:txBody>
          <a:bodyPr/>
          <a:lstStyle/>
          <a:p>
            <a:fld id="{2E0BE9A9-3220-4AE0-950E-C0DD83FFD9F1}" type="datetimeFigureOut">
              <a:rPr lang="it-IT" smtClean="0"/>
              <a:t>19/02/2015</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0C268F51-8AE2-40FE-99EE-E0ACDDB93C08}" type="slidenum">
              <a:rPr lang="it-IT" smtClean="0"/>
              <a:t>‹#›</a:t>
            </a:fld>
            <a:endParaRPr lang="it-IT"/>
          </a:p>
        </p:txBody>
      </p:sp>
    </p:spTree>
    <p:extLst>
      <p:ext uri="{BB962C8B-B14F-4D97-AF65-F5344CB8AC3E}">
        <p14:creationId xmlns:p14="http://schemas.microsoft.com/office/powerpoint/2010/main" val="4130778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0BE9A9-3220-4AE0-950E-C0DD83FFD9F1}" type="datetimeFigureOut">
              <a:rPr lang="it-IT" smtClean="0"/>
              <a:t>19/02/2015</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0C268F51-8AE2-40FE-99EE-E0ACDDB93C08}" type="slidenum">
              <a:rPr lang="it-IT" smtClean="0"/>
              <a:t>‹#›</a:t>
            </a:fld>
            <a:endParaRPr lang="it-IT"/>
          </a:p>
        </p:txBody>
      </p:sp>
    </p:spTree>
    <p:extLst>
      <p:ext uri="{BB962C8B-B14F-4D97-AF65-F5344CB8AC3E}">
        <p14:creationId xmlns:p14="http://schemas.microsoft.com/office/powerpoint/2010/main" val="2030526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t-I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0BE9A9-3220-4AE0-950E-C0DD83FFD9F1}" type="datetimeFigureOut">
              <a:rPr lang="it-IT" smtClean="0"/>
              <a:t>19/02/2015</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C268F51-8AE2-40FE-99EE-E0ACDDB93C08}" type="slidenum">
              <a:rPr lang="it-IT" smtClean="0"/>
              <a:t>‹#›</a:t>
            </a:fld>
            <a:endParaRPr lang="it-IT"/>
          </a:p>
        </p:txBody>
      </p:sp>
    </p:spTree>
    <p:extLst>
      <p:ext uri="{BB962C8B-B14F-4D97-AF65-F5344CB8AC3E}">
        <p14:creationId xmlns:p14="http://schemas.microsoft.com/office/powerpoint/2010/main" val="478947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t-I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0BE9A9-3220-4AE0-950E-C0DD83FFD9F1}" type="datetimeFigureOut">
              <a:rPr lang="it-IT" smtClean="0"/>
              <a:t>19/02/2015</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C268F51-8AE2-40FE-99EE-E0ACDDB93C08}" type="slidenum">
              <a:rPr lang="it-IT" smtClean="0"/>
              <a:t>‹#›</a:t>
            </a:fld>
            <a:endParaRPr lang="it-IT"/>
          </a:p>
        </p:txBody>
      </p:sp>
    </p:spTree>
    <p:extLst>
      <p:ext uri="{BB962C8B-B14F-4D97-AF65-F5344CB8AC3E}">
        <p14:creationId xmlns:p14="http://schemas.microsoft.com/office/powerpoint/2010/main" val="4085700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p>
            <a:fld id="{2E0BE9A9-3220-4AE0-950E-C0DD83FFD9F1}" type="datetimeFigureOut">
              <a:rPr lang="it-IT" smtClean="0"/>
              <a:t>19/02/2015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C268F51-8AE2-40FE-99EE-E0ACDDB93C08}" type="slidenum">
              <a:rPr lang="it-IT" smtClean="0"/>
              <a:t>‹#›</a:t>
            </a:fld>
            <a:endParaRPr lang="it-IT"/>
          </a:p>
        </p:txBody>
      </p:sp>
    </p:spTree>
    <p:extLst>
      <p:ext uri="{BB962C8B-B14F-4D97-AF65-F5344CB8AC3E}">
        <p14:creationId xmlns:p14="http://schemas.microsoft.com/office/powerpoint/2010/main" val="3532238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t-I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p>
            <a:fld id="{2E0BE9A9-3220-4AE0-950E-C0DD83FFD9F1}" type="datetimeFigureOut">
              <a:rPr lang="it-IT" smtClean="0"/>
              <a:t>19/02/2015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C268F51-8AE2-40FE-99EE-E0ACDDB93C08}" type="slidenum">
              <a:rPr lang="it-IT" smtClean="0"/>
              <a:t>‹#›</a:t>
            </a:fld>
            <a:endParaRPr lang="it-IT"/>
          </a:p>
        </p:txBody>
      </p:sp>
    </p:spTree>
    <p:extLst>
      <p:ext uri="{BB962C8B-B14F-4D97-AF65-F5344CB8AC3E}">
        <p14:creationId xmlns:p14="http://schemas.microsoft.com/office/powerpoint/2010/main" val="3254225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t-I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0BE9A9-3220-4AE0-950E-C0DD83FFD9F1}" type="datetimeFigureOut">
              <a:rPr lang="it-IT" smtClean="0"/>
              <a:t>19/02/2015</a:t>
            </a:fld>
            <a:endParaRPr lang="it-I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268F51-8AE2-40FE-99EE-E0ACDDB93C08}" type="slidenum">
              <a:rPr lang="it-IT" smtClean="0"/>
              <a:t>‹#›</a:t>
            </a:fld>
            <a:endParaRPr lang="it-IT"/>
          </a:p>
        </p:txBody>
      </p:sp>
    </p:spTree>
    <p:extLst>
      <p:ext uri="{BB962C8B-B14F-4D97-AF65-F5344CB8AC3E}">
        <p14:creationId xmlns:p14="http://schemas.microsoft.com/office/powerpoint/2010/main" val="331050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image" Target="../media/image10.png"/><Relationship Id="rId16"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9.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30.wmf"/></Relationships>
</file>

<file path=ppt/slides/_rels/slide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t-IT" dirty="0" smtClean="0"/>
              <a:t>The search for the dark light</a:t>
            </a:r>
            <a:endParaRPr lang="it-IT" dirty="0"/>
          </a:p>
        </p:txBody>
      </p:sp>
      <p:sp>
        <p:nvSpPr>
          <p:cNvPr id="3" name="Subtitle 2"/>
          <p:cNvSpPr>
            <a:spLocks noGrp="1"/>
          </p:cNvSpPr>
          <p:nvPr>
            <p:ph type="subTitle" idx="1"/>
          </p:nvPr>
        </p:nvSpPr>
        <p:spPr/>
        <p:txBody>
          <a:bodyPr/>
          <a:lstStyle/>
          <a:p>
            <a:r>
              <a:rPr lang="it-IT" dirty="0" smtClean="0"/>
              <a:t>Fabio Bossi </a:t>
            </a:r>
          </a:p>
          <a:p>
            <a:r>
              <a:rPr lang="it-IT" dirty="0" smtClean="0"/>
              <a:t>INFN-LNF</a:t>
            </a:r>
            <a:endParaRPr lang="it-IT" dirty="0"/>
          </a:p>
        </p:txBody>
      </p:sp>
    </p:spTree>
    <p:extLst>
      <p:ext uri="{BB962C8B-B14F-4D97-AF65-F5344CB8AC3E}">
        <p14:creationId xmlns:p14="http://schemas.microsoft.com/office/powerpoint/2010/main" val="19834958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1187460"/>
            <a:ext cx="8136904" cy="707886"/>
          </a:xfrm>
          <a:prstGeom prst="rect">
            <a:avLst/>
          </a:prstGeom>
          <a:noFill/>
        </p:spPr>
        <p:txBody>
          <a:bodyPr wrap="square" rtlCol="0">
            <a:spAutoFit/>
          </a:bodyPr>
          <a:lstStyle/>
          <a:p>
            <a:r>
              <a:rPr lang="it-IT" sz="2000" dirty="0" smtClean="0"/>
              <a:t>Talking about «dark light» may seem an oximore. We naturally connect the idea of darkness with that of absence of light. </a:t>
            </a:r>
            <a:endParaRPr lang="it-IT" sz="2000" dirty="0"/>
          </a:p>
        </p:txBody>
      </p:sp>
      <p:sp>
        <p:nvSpPr>
          <p:cNvPr id="3" name="TextBox 2"/>
          <p:cNvSpPr txBox="1"/>
          <p:nvPr/>
        </p:nvSpPr>
        <p:spPr>
          <a:xfrm>
            <a:off x="467544" y="2197313"/>
            <a:ext cx="8136904" cy="1015663"/>
          </a:xfrm>
          <a:prstGeom prst="rect">
            <a:avLst/>
          </a:prstGeom>
          <a:noFill/>
        </p:spPr>
        <p:txBody>
          <a:bodyPr wrap="square" rtlCol="0">
            <a:spAutoFit/>
          </a:bodyPr>
          <a:lstStyle/>
          <a:p>
            <a:r>
              <a:rPr lang="it-IT" sz="2000" dirty="0" smtClean="0"/>
              <a:t>In our macroscopic everyday’s world this is in fact correct, not only from the point of view of our instinctive perception but also from that of a rigorous physical description of reality.  </a:t>
            </a:r>
            <a:endParaRPr lang="it-IT" sz="2000" dirty="0"/>
          </a:p>
        </p:txBody>
      </p:sp>
      <p:sp>
        <p:nvSpPr>
          <p:cNvPr id="4" name="TextBox 3"/>
          <p:cNvSpPr txBox="1"/>
          <p:nvPr/>
        </p:nvSpPr>
        <p:spPr>
          <a:xfrm>
            <a:off x="539552" y="3432482"/>
            <a:ext cx="8136904" cy="1015663"/>
          </a:xfrm>
          <a:prstGeom prst="rect">
            <a:avLst/>
          </a:prstGeom>
          <a:noFill/>
        </p:spPr>
        <p:txBody>
          <a:bodyPr wrap="square" rtlCol="0">
            <a:spAutoFit/>
          </a:bodyPr>
          <a:lstStyle/>
          <a:p>
            <a:r>
              <a:rPr lang="it-IT" sz="2000" dirty="0" smtClean="0"/>
              <a:t>Darkness is equivalent to absence of communication with the outside world, communication that can be performed only by means of electromagnetic waves catched by our «antennas» (including our eyes) i.e. </a:t>
            </a:r>
            <a:r>
              <a:rPr lang="it-IT" sz="2000" dirty="0"/>
              <a:t>b</a:t>
            </a:r>
            <a:r>
              <a:rPr lang="it-IT" sz="2000" dirty="0" smtClean="0"/>
              <a:t>y means of light</a:t>
            </a:r>
            <a:endParaRPr lang="it-IT" sz="2000" dirty="0"/>
          </a:p>
        </p:txBody>
      </p:sp>
      <p:sp>
        <p:nvSpPr>
          <p:cNvPr id="5" name="TextBox 4"/>
          <p:cNvSpPr txBox="1"/>
          <p:nvPr/>
        </p:nvSpPr>
        <p:spPr>
          <a:xfrm>
            <a:off x="539552" y="4789601"/>
            <a:ext cx="8136904" cy="1015663"/>
          </a:xfrm>
          <a:prstGeom prst="rect">
            <a:avLst/>
          </a:prstGeom>
          <a:noFill/>
        </p:spPr>
        <p:txBody>
          <a:bodyPr wrap="square" rtlCol="0">
            <a:spAutoFit/>
          </a:bodyPr>
          <a:lstStyle/>
          <a:p>
            <a:r>
              <a:rPr lang="it-IT" sz="2000" dirty="0" smtClean="0"/>
              <a:t>If we switch however to the microscopic world of Particle Physics this relation is not anymore so obvious and things become more tricky and intriguing</a:t>
            </a:r>
            <a:endParaRPr lang="it-IT" sz="2000" dirty="0"/>
          </a:p>
        </p:txBody>
      </p:sp>
    </p:spTree>
    <p:extLst>
      <p:ext uri="{BB962C8B-B14F-4D97-AF65-F5344CB8AC3E}">
        <p14:creationId xmlns:p14="http://schemas.microsoft.com/office/powerpoint/2010/main" val="33623078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03548" y="725174"/>
            <a:ext cx="8136904" cy="461665"/>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dirty="0" smtClean="0"/>
              <a:t>What is light?</a:t>
            </a:r>
            <a:endParaRPr lang="it-IT" sz="2400" b="1" dirty="0"/>
          </a:p>
        </p:txBody>
      </p:sp>
      <p:sp>
        <p:nvSpPr>
          <p:cNvPr id="8" name="TextBox 7"/>
          <p:cNvSpPr txBox="1"/>
          <p:nvPr/>
        </p:nvSpPr>
        <p:spPr>
          <a:xfrm>
            <a:off x="467544" y="1372706"/>
            <a:ext cx="8136904" cy="400110"/>
          </a:xfrm>
          <a:prstGeom prst="rect">
            <a:avLst/>
          </a:prstGeom>
          <a:noFill/>
        </p:spPr>
        <p:txBody>
          <a:bodyPr wrap="square" rtlCol="0">
            <a:spAutoFit/>
          </a:bodyPr>
          <a:lstStyle/>
          <a:p>
            <a:r>
              <a:rPr lang="it-IT" sz="2000" dirty="0" smtClean="0"/>
              <a:t>The quest for understanding the actual nature of light is as old as mankind</a:t>
            </a:r>
            <a:endParaRPr lang="it-IT" sz="2000" dirty="0"/>
          </a:p>
        </p:txBody>
      </p:sp>
      <p:sp>
        <p:nvSpPr>
          <p:cNvPr id="9" name="TextBox 8"/>
          <p:cNvSpPr txBox="1"/>
          <p:nvPr/>
        </p:nvSpPr>
        <p:spPr>
          <a:xfrm>
            <a:off x="539552" y="1988840"/>
            <a:ext cx="3096344" cy="2554545"/>
          </a:xfrm>
          <a:prstGeom prst="rect">
            <a:avLst/>
          </a:prstGeom>
          <a:noFill/>
        </p:spPr>
        <p:txBody>
          <a:bodyPr wrap="square" rtlCol="0">
            <a:spAutoFit/>
          </a:bodyPr>
          <a:lstStyle/>
          <a:p>
            <a:r>
              <a:rPr lang="it-IT" sz="2000" dirty="0" smtClean="0"/>
              <a:t>In modern times, Newton himself elaborated a theory according which light is made of minuscule particles, which obey the same laws of physics as other masses, like planets and stars</a:t>
            </a:r>
            <a:endParaRPr lang="it-IT" sz="2000" dirty="0"/>
          </a:p>
        </p:txBody>
      </p:sp>
      <p:sp>
        <p:nvSpPr>
          <p:cNvPr id="10" name="TextBox 9"/>
          <p:cNvSpPr txBox="1"/>
          <p:nvPr/>
        </p:nvSpPr>
        <p:spPr>
          <a:xfrm>
            <a:off x="467544" y="4697849"/>
            <a:ext cx="3600400" cy="1323439"/>
          </a:xfrm>
          <a:prstGeom prst="rect">
            <a:avLst/>
          </a:prstGeom>
          <a:noFill/>
        </p:spPr>
        <p:txBody>
          <a:bodyPr wrap="square" rtlCol="0">
            <a:spAutoFit/>
          </a:bodyPr>
          <a:lstStyle/>
          <a:p>
            <a:r>
              <a:rPr lang="it-IT" sz="2000" dirty="0" smtClean="0"/>
              <a:t>The fact that we do not observe gravitational effects on light rays is due to the fact that the speed of these particles is so great</a:t>
            </a:r>
            <a:endParaRPr lang="it-IT" sz="20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39952" y="2348880"/>
            <a:ext cx="4665043" cy="3106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42298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7544" y="908720"/>
            <a:ext cx="8136904" cy="1323439"/>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As you probably very well know, Newton’s theory had to be surerseded by a different one, due mainly to Maxwell: light is nothing more or different than an electromagnetic wave of given frequency (or the superposition of many of them)  produced by the motion of electric charges </a:t>
            </a:r>
            <a:endParaRPr lang="it-IT" sz="2000" dirty="0"/>
          </a:p>
        </p:txBody>
      </p:sp>
      <p:sp>
        <p:nvSpPr>
          <p:cNvPr id="4" name="TextBox 3"/>
          <p:cNvSpPr txBox="1"/>
          <p:nvPr/>
        </p:nvSpPr>
        <p:spPr>
          <a:xfrm>
            <a:off x="467544" y="3729806"/>
            <a:ext cx="8136904" cy="1323439"/>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In the Sun or in a filament of a bulb, the motion of the electrons and protons heated at high temperature (a few thousands Kelvin degrees) produces emission of these waves which we eventually see with our detectors (our eyes for instance)</a:t>
            </a:r>
            <a:endParaRPr lang="it-IT" sz="2000" dirty="0"/>
          </a:p>
        </p:txBody>
      </p:sp>
      <p:sp>
        <p:nvSpPr>
          <p:cNvPr id="6" name="TextBox 5"/>
          <p:cNvSpPr txBox="1"/>
          <p:nvPr/>
        </p:nvSpPr>
        <p:spPr>
          <a:xfrm>
            <a:off x="467544" y="5241974"/>
            <a:ext cx="8136904" cy="1015663"/>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With the advent of Quantum Mechanics, however, a different description of light has emerged: it is now described as the manifestation of the presence of a specific type of particles, the photons</a:t>
            </a:r>
            <a:endParaRPr lang="it-IT" sz="2000" dirty="0"/>
          </a:p>
        </p:txBody>
      </p:sp>
      <p:sp>
        <p:nvSpPr>
          <p:cNvPr id="7" name="TextBox 6"/>
          <p:cNvSpPr txBox="1"/>
          <p:nvPr/>
        </p:nvSpPr>
        <p:spPr>
          <a:xfrm>
            <a:off x="467544" y="2636912"/>
            <a:ext cx="8136904" cy="707886"/>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An electromagnetic wave is, in turn, an oscillating electromagnetic field which propagates in space at a well defined speed, the speed of light in fact </a:t>
            </a:r>
            <a:endParaRPr lang="it-IT" sz="2000" dirty="0"/>
          </a:p>
        </p:txBody>
      </p:sp>
    </p:spTree>
    <p:extLst>
      <p:ext uri="{BB962C8B-B14F-4D97-AF65-F5344CB8AC3E}">
        <p14:creationId xmlns:p14="http://schemas.microsoft.com/office/powerpoint/2010/main" val="6734188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daviddarling.info/images/photoelectric_effec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3706" y="2204864"/>
            <a:ext cx="2952750" cy="24003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67544" y="764704"/>
            <a:ext cx="8136904" cy="1015663"/>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This concept was firstly introduced by Einstein in 1905 to explain the puzzling (at that time) results of the electrons emission from a metallic surface by an incident light beam, the so called «photoelectric effect»    </a:t>
            </a:r>
            <a:endParaRPr lang="it-IT" sz="2000" dirty="0"/>
          </a:p>
        </p:txBody>
      </p:sp>
      <p:sp>
        <p:nvSpPr>
          <p:cNvPr id="4" name="TextBox 3"/>
          <p:cNvSpPr txBox="1"/>
          <p:nvPr/>
        </p:nvSpPr>
        <p:spPr>
          <a:xfrm>
            <a:off x="251520" y="2060848"/>
            <a:ext cx="5256584" cy="2585323"/>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Since electrons are emitted independently of the beam intensity, but depending on whether a frequency threshold is exceeded, Einstein proposed that light may be seen as made of particles each one carrying an energy proportional to the frequency through the Plank’s constant, E = h</a:t>
            </a:r>
            <a:r>
              <a:rPr lang="it-IT" dirty="0" smtClean="0">
                <a:latin typeface="Symbol" panose="05050102010706020507" pitchFamily="18" charset="2"/>
              </a:rPr>
              <a:t>n</a:t>
            </a:r>
            <a:r>
              <a:rPr lang="it-IT" dirty="0" smtClean="0"/>
              <a:t>. Single electrons can thus acquire the energy of single photons and be emitted out of the metal if this energy is higher than the electron’s binding energy</a:t>
            </a:r>
            <a:endParaRPr lang="it-IT" dirty="0"/>
          </a:p>
        </p:txBody>
      </p:sp>
      <p:sp>
        <p:nvSpPr>
          <p:cNvPr id="5" name="TextBox 4"/>
          <p:cNvSpPr txBox="1"/>
          <p:nvPr/>
        </p:nvSpPr>
        <p:spPr>
          <a:xfrm>
            <a:off x="323528" y="5097958"/>
            <a:ext cx="8136904" cy="1015663"/>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For the sake of historical rigour, it was in fact this work that laid the foundations for the advent of Quantum Mechanics (and for which Einstein was awarded the Nobel prize)    </a:t>
            </a:r>
            <a:endParaRPr lang="it-IT" sz="2000" dirty="0"/>
          </a:p>
        </p:txBody>
      </p:sp>
    </p:spTree>
    <p:extLst>
      <p:ext uri="{BB962C8B-B14F-4D97-AF65-F5344CB8AC3E}">
        <p14:creationId xmlns:p14="http://schemas.microsoft.com/office/powerpoint/2010/main" val="24637801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620688"/>
            <a:ext cx="8136904" cy="1015663"/>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In the zoo of elementary particles known as of today, and described by the Standard Model of particle physics, the photon has its own specific and well defined place, among the so called </a:t>
            </a:r>
            <a:r>
              <a:rPr lang="it-IT" sz="2000" b="1" dirty="0" smtClean="0"/>
              <a:t>«force carriers» </a:t>
            </a:r>
            <a:r>
              <a:rPr lang="it-IT" sz="2000" dirty="0" smtClean="0"/>
              <a:t>or </a:t>
            </a:r>
            <a:r>
              <a:rPr lang="it-IT" sz="2000" b="1" dirty="0" smtClean="0"/>
              <a:t>«gauge bosons»   </a:t>
            </a:r>
            <a:endParaRPr lang="it-IT" sz="2000" b="1" dirty="0"/>
          </a:p>
        </p:txBody>
      </p:sp>
      <p:pic>
        <p:nvPicPr>
          <p:cNvPr id="2050" name="Picture 2" descr="http://www.mi.infn.it/~troncon/viaggioalcern/contenutiImg/particelleElementar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3802" y="1958330"/>
            <a:ext cx="2152294" cy="247513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11560" y="5097958"/>
            <a:ext cx="8136904" cy="707886"/>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The other type of fundamental particles are the </a:t>
            </a:r>
            <a:r>
              <a:rPr lang="it-IT" sz="2000" b="1" dirty="0" smtClean="0"/>
              <a:t>«matter particles», leptons</a:t>
            </a:r>
            <a:r>
              <a:rPr lang="it-IT" sz="2000" dirty="0" smtClean="0"/>
              <a:t> and </a:t>
            </a:r>
            <a:r>
              <a:rPr lang="it-IT" sz="2000" b="1" dirty="0" smtClean="0"/>
              <a:t>quarks</a:t>
            </a:r>
            <a:r>
              <a:rPr lang="it-IT" sz="2000" dirty="0" smtClean="0"/>
              <a:t>,  the basic bricks of which the entire visible world is composed </a:t>
            </a:r>
            <a:endParaRPr lang="it-IT" sz="2000" dirty="0"/>
          </a:p>
        </p:txBody>
      </p:sp>
    </p:spTree>
    <p:extLst>
      <p:ext uri="{BB962C8B-B14F-4D97-AF65-F5344CB8AC3E}">
        <p14:creationId xmlns:p14="http://schemas.microsoft.com/office/powerpoint/2010/main" val="5668322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620688"/>
            <a:ext cx="8136904" cy="461665"/>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dirty="0" smtClean="0"/>
              <a:t>What does actually mean «force carrier»?   </a:t>
            </a:r>
            <a:endParaRPr lang="it-IT" sz="2400" b="1" dirty="0"/>
          </a:p>
        </p:txBody>
      </p:sp>
      <p:sp>
        <p:nvSpPr>
          <p:cNvPr id="3" name="TextBox 2"/>
          <p:cNvSpPr txBox="1"/>
          <p:nvPr/>
        </p:nvSpPr>
        <p:spPr>
          <a:xfrm>
            <a:off x="395536" y="1268760"/>
            <a:ext cx="8136904" cy="1015663"/>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It means that it interacts, i.e. exchanges energy and momentum, with any particle which carries electric charge or magnetic momentum according to the (quantum) laws of electromagnetism (QED)  </a:t>
            </a:r>
            <a:endParaRPr lang="it-IT" sz="2000" dirty="0"/>
          </a:p>
        </p:txBody>
      </p:sp>
      <p:sp>
        <p:nvSpPr>
          <p:cNvPr id="4" name="TextBox 3"/>
          <p:cNvSpPr txBox="1"/>
          <p:nvPr/>
        </p:nvSpPr>
        <p:spPr>
          <a:xfrm>
            <a:off x="467544" y="2348880"/>
            <a:ext cx="8136904" cy="1015663"/>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Moreover, any pair of particles with electromagnetic charge, interact between each other by the exchange of a (virtual) photon, according to the same laws  </a:t>
            </a:r>
            <a:endParaRPr lang="it-IT" sz="2000" dirty="0"/>
          </a:p>
        </p:txBody>
      </p:sp>
      <p:pic>
        <p:nvPicPr>
          <p:cNvPr id="3074" name="Picture 2" descr="http://upload.wikimedia.org/wikipedia/commons/thumb/d/d2/Bhabha_scattering_s-channel.svg/641px-Bhabha_scattering_s-channel.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257"/>
          <a:stretch/>
        </p:blipFill>
        <p:spPr bwMode="auto">
          <a:xfrm>
            <a:off x="1626313" y="4504802"/>
            <a:ext cx="1937574" cy="168672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upload.wikimedia.org/wikipedia/commons/thumb/1/1f/Feynmann_Diagram_Gluon_Radiation.svg/2000px-Feynmann_Diagram_Gluon_Radiation.svg.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0" t="2810" r="40" b="8755"/>
          <a:stretch/>
        </p:blipFill>
        <p:spPr bwMode="auto">
          <a:xfrm>
            <a:off x="4716016" y="4648818"/>
            <a:ext cx="2736304" cy="158849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95536" y="3501008"/>
            <a:ext cx="8136904" cy="1015663"/>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This processes are often pictorially represented by the so called </a:t>
            </a:r>
            <a:r>
              <a:rPr lang="it-IT" sz="2000" b="1" dirty="0" smtClean="0"/>
              <a:t>Feynman</a:t>
            </a:r>
            <a:r>
              <a:rPr lang="it-IT" sz="2000" dirty="0" smtClean="0"/>
              <a:t> </a:t>
            </a:r>
            <a:r>
              <a:rPr lang="it-IT" sz="2000" b="1" dirty="0" smtClean="0"/>
              <a:t>diagrams</a:t>
            </a:r>
            <a:r>
              <a:rPr lang="it-IT" sz="2000" dirty="0" smtClean="0"/>
              <a:t>, which have a strong visual impact, but also a well defined mathematical meaning  </a:t>
            </a:r>
            <a:endParaRPr lang="it-IT" sz="2000" dirty="0"/>
          </a:p>
        </p:txBody>
      </p:sp>
    </p:spTree>
    <p:extLst>
      <p:ext uri="{BB962C8B-B14F-4D97-AF65-F5344CB8AC3E}">
        <p14:creationId xmlns:p14="http://schemas.microsoft.com/office/powerpoint/2010/main" val="14263793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8910" y="908720"/>
            <a:ext cx="8136904" cy="1015663"/>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In the Standard Model there are other force carriers besides the photon, each one sensitive to the «charge» related to a specific type of fundamental interaction</a:t>
            </a:r>
            <a:endParaRPr lang="it-IT" sz="2000" dirty="0"/>
          </a:p>
        </p:txBody>
      </p:sp>
      <p:sp>
        <p:nvSpPr>
          <p:cNvPr id="3" name="TextBox 2"/>
          <p:cNvSpPr txBox="1"/>
          <p:nvPr/>
        </p:nvSpPr>
        <p:spPr>
          <a:xfrm>
            <a:off x="395536" y="1844824"/>
            <a:ext cx="8136904" cy="1323439"/>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it-IT" sz="2000" dirty="0" smtClean="0"/>
              <a:t>The 8 </a:t>
            </a:r>
            <a:r>
              <a:rPr lang="it-IT" sz="2000" b="1" dirty="0" smtClean="0"/>
              <a:t>gluons</a:t>
            </a:r>
            <a:r>
              <a:rPr lang="it-IT" sz="2000" dirty="0" smtClean="0"/>
              <a:t>, sensitive to the «colour» charge of the </a:t>
            </a:r>
            <a:r>
              <a:rPr lang="it-IT" sz="2000" b="1" dirty="0" smtClean="0"/>
              <a:t>Strong Nuclear Interaction</a:t>
            </a:r>
          </a:p>
          <a:p>
            <a:pPr marL="342900" indent="-342900">
              <a:buFont typeface="Arial" panose="020B0604020202020204" pitchFamily="34" charset="0"/>
              <a:buChar char="•"/>
            </a:pPr>
            <a:r>
              <a:rPr lang="it-IT" sz="2000" dirty="0" smtClean="0"/>
              <a:t>The </a:t>
            </a:r>
            <a:r>
              <a:rPr lang="it-IT" sz="2000" b="1" dirty="0" smtClean="0"/>
              <a:t>W</a:t>
            </a:r>
            <a:r>
              <a:rPr lang="it-IT" sz="2000" b="1" baseline="30000" dirty="0" smtClean="0"/>
              <a:t>+</a:t>
            </a:r>
            <a:r>
              <a:rPr lang="it-IT" sz="2000" dirty="0" smtClean="0"/>
              <a:t>,</a:t>
            </a:r>
            <a:r>
              <a:rPr lang="it-IT" sz="2000" b="1" dirty="0" smtClean="0"/>
              <a:t>W</a:t>
            </a:r>
            <a:r>
              <a:rPr lang="it-IT" sz="2000" b="1" baseline="30000" dirty="0">
                <a:sym typeface="Symbol"/>
              </a:rPr>
              <a:t></a:t>
            </a:r>
            <a:r>
              <a:rPr lang="it-IT" sz="2000" dirty="0" smtClean="0"/>
              <a:t> and </a:t>
            </a:r>
            <a:r>
              <a:rPr lang="it-IT" sz="2000" b="1" dirty="0" smtClean="0"/>
              <a:t>Z</a:t>
            </a:r>
            <a:r>
              <a:rPr lang="it-IT" sz="2000" b="1" baseline="30000" dirty="0" smtClean="0"/>
              <a:t>0</a:t>
            </a:r>
            <a:r>
              <a:rPr lang="it-IT" sz="2000" dirty="0" smtClean="0"/>
              <a:t> sensitive to the «weak» charge of the </a:t>
            </a:r>
            <a:r>
              <a:rPr lang="it-IT" sz="2000" b="1" dirty="0" smtClean="0"/>
              <a:t>Weak Nuclear Interaction</a:t>
            </a:r>
            <a:endParaRPr lang="it-IT" sz="2000" b="1" dirty="0"/>
          </a:p>
        </p:txBody>
      </p:sp>
      <p:sp>
        <p:nvSpPr>
          <p:cNvPr id="4" name="TextBox 3"/>
          <p:cNvSpPr txBox="1"/>
          <p:nvPr/>
        </p:nvSpPr>
        <p:spPr>
          <a:xfrm>
            <a:off x="418910" y="3205425"/>
            <a:ext cx="8136904" cy="1015663"/>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a:t>D</a:t>
            </a:r>
            <a:r>
              <a:rPr lang="it-IT" sz="2000" dirty="0" smtClean="0"/>
              <a:t>ifferently from the photon that does not have an electromagnetic charge, they instead carry the same charge which they are sensitive to, so they can </a:t>
            </a:r>
            <a:r>
              <a:rPr lang="it-IT" sz="2000" b="1" dirty="0" smtClean="0"/>
              <a:t>«autointeract» </a:t>
            </a:r>
            <a:r>
              <a:rPr lang="it-IT" sz="2000" dirty="0" smtClean="0"/>
              <a:t>via diagrams of the type below</a:t>
            </a:r>
            <a:endParaRPr lang="it-IT" sz="2000" dirty="0"/>
          </a:p>
        </p:txBody>
      </p:sp>
      <p:pic>
        <p:nvPicPr>
          <p:cNvPr id="1026" name="Picture 2" descr="http://cronodon.com/sitebuilder/images/QCD_1-670x366.jpg"/>
          <p:cNvPicPr>
            <a:picLocks noChangeAspect="1" noChangeArrowheads="1"/>
          </p:cNvPicPr>
          <p:nvPr/>
        </p:nvPicPr>
        <p:blipFill rotWithShape="1">
          <a:blip r:embed="rId2">
            <a:extLst>
              <a:ext uri="{28A0092B-C50C-407E-A947-70E740481C1C}">
                <a14:useLocalDpi xmlns:a14="http://schemas.microsoft.com/office/drawing/2010/main" val="0"/>
              </a:ext>
            </a:extLst>
          </a:blip>
          <a:srcRect l="56063" b="17889"/>
          <a:stretch/>
        </p:blipFill>
        <p:spPr bwMode="auto">
          <a:xfrm>
            <a:off x="611560" y="4293096"/>
            <a:ext cx="1969191" cy="20103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blogs.uslhc.us/wp-content/uploads/2010/06/W4ver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4527121"/>
            <a:ext cx="5976664" cy="1494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0181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620688"/>
            <a:ext cx="8424936" cy="707886"/>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The strenght of the coupling for the various interactions (i.e. </a:t>
            </a:r>
            <a:r>
              <a:rPr lang="it-IT" sz="2000" dirty="0"/>
              <a:t>t</a:t>
            </a:r>
            <a:r>
              <a:rPr lang="it-IT" sz="2000" dirty="0" smtClean="0"/>
              <a:t>he strenght of the unit charge of each of these forces) is very different. Approximately one has:</a:t>
            </a:r>
            <a:endParaRPr lang="it-IT" sz="2000" dirty="0"/>
          </a:p>
        </p:txBody>
      </p:sp>
      <p:sp>
        <p:nvSpPr>
          <p:cNvPr id="4" name="TextBox 3"/>
          <p:cNvSpPr txBox="1"/>
          <p:nvPr/>
        </p:nvSpPr>
        <p:spPr>
          <a:xfrm>
            <a:off x="467544" y="1700808"/>
            <a:ext cx="8136904" cy="461665"/>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2400" dirty="0" smtClean="0"/>
              <a:t>Q</a:t>
            </a:r>
            <a:r>
              <a:rPr lang="it-IT" sz="2400" baseline="-25000" dirty="0" smtClean="0"/>
              <a:t>strong</a:t>
            </a:r>
            <a:r>
              <a:rPr lang="it-IT" sz="2400" dirty="0" smtClean="0"/>
              <a:t>   :    Q</a:t>
            </a:r>
            <a:r>
              <a:rPr lang="it-IT" sz="2400" baseline="-25000" dirty="0" smtClean="0"/>
              <a:t>e.m.</a:t>
            </a:r>
            <a:r>
              <a:rPr lang="it-IT" sz="2400" dirty="0" smtClean="0"/>
              <a:t>     :    Q</a:t>
            </a:r>
            <a:r>
              <a:rPr lang="it-IT" sz="2400" baseline="-25000" dirty="0" smtClean="0"/>
              <a:t>weak</a:t>
            </a:r>
            <a:endParaRPr lang="it-IT" sz="2400" baseline="-25000" dirty="0"/>
          </a:p>
        </p:txBody>
      </p:sp>
      <p:sp>
        <p:nvSpPr>
          <p:cNvPr id="5" name="TextBox 4"/>
          <p:cNvSpPr txBox="1"/>
          <p:nvPr/>
        </p:nvSpPr>
        <p:spPr>
          <a:xfrm>
            <a:off x="467544" y="2276872"/>
            <a:ext cx="8136904" cy="461665"/>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2400" dirty="0"/>
              <a:t> </a:t>
            </a:r>
            <a:r>
              <a:rPr lang="it-IT" sz="2400" dirty="0" smtClean="0"/>
              <a:t>         1       :     0.01   :     0.000001</a:t>
            </a:r>
            <a:endParaRPr lang="it-IT" sz="2400" baseline="-25000" dirty="0"/>
          </a:p>
        </p:txBody>
      </p:sp>
      <p:sp>
        <p:nvSpPr>
          <p:cNvPr id="6" name="TextBox 5"/>
          <p:cNvSpPr txBox="1"/>
          <p:nvPr/>
        </p:nvSpPr>
        <p:spPr>
          <a:xfrm>
            <a:off x="539552" y="3102039"/>
            <a:ext cx="8136904" cy="400110"/>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a:t>w</a:t>
            </a:r>
            <a:r>
              <a:rPr lang="it-IT" sz="2000" dirty="0" smtClean="0"/>
              <a:t>hich clearly explains the reason of the names «Strong» and «Weak»</a:t>
            </a:r>
            <a:endParaRPr lang="it-IT" sz="2000" dirty="0"/>
          </a:p>
        </p:txBody>
      </p:sp>
      <p:sp>
        <p:nvSpPr>
          <p:cNvPr id="8" name="TextBox 7"/>
          <p:cNvSpPr txBox="1"/>
          <p:nvPr/>
        </p:nvSpPr>
        <p:spPr>
          <a:xfrm>
            <a:off x="539552" y="3873242"/>
            <a:ext cx="8424936" cy="400110"/>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All of the force carriers have </a:t>
            </a:r>
            <a:r>
              <a:rPr lang="it-IT" sz="2000" b="1" dirty="0" smtClean="0"/>
              <a:t>spin 1</a:t>
            </a:r>
            <a:r>
              <a:rPr lang="it-IT" sz="2000" dirty="0" smtClean="0"/>
              <a:t> (in the slang they are </a:t>
            </a:r>
            <a:r>
              <a:rPr lang="it-IT" sz="2000" b="1" dirty="0" smtClean="0"/>
              <a:t>«vector bosons»</a:t>
            </a:r>
            <a:r>
              <a:rPr lang="it-IT" sz="2000" dirty="0" smtClean="0"/>
              <a:t>). </a:t>
            </a:r>
            <a:endParaRPr lang="it-IT" sz="2000" dirty="0"/>
          </a:p>
        </p:txBody>
      </p:sp>
      <p:sp>
        <p:nvSpPr>
          <p:cNvPr id="9" name="TextBox 8"/>
          <p:cNvSpPr txBox="1"/>
          <p:nvPr/>
        </p:nvSpPr>
        <p:spPr>
          <a:xfrm>
            <a:off x="539552" y="4613066"/>
            <a:ext cx="8424936" cy="707886"/>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The photon and the gluons are </a:t>
            </a:r>
            <a:r>
              <a:rPr lang="it-IT" sz="2000" b="1" dirty="0" smtClean="0"/>
              <a:t>massless</a:t>
            </a:r>
            <a:r>
              <a:rPr lang="it-IT" sz="2000" dirty="0" smtClean="0"/>
              <a:t> while the carriers of the weak force are rather heavy, approximately 80-90 times the mass of a proton (</a:t>
            </a:r>
            <a:r>
              <a:rPr lang="it-IT" sz="2000" b="1" dirty="0" smtClean="0"/>
              <a:t>80-90 GeV</a:t>
            </a:r>
            <a:r>
              <a:rPr lang="it-IT" sz="2000" dirty="0" smtClean="0"/>
              <a:t>) </a:t>
            </a:r>
            <a:endParaRPr lang="it-IT" sz="2000" dirty="0"/>
          </a:p>
        </p:txBody>
      </p:sp>
    </p:spTree>
    <p:extLst>
      <p:ext uri="{BB962C8B-B14F-4D97-AF65-F5344CB8AC3E}">
        <p14:creationId xmlns:p14="http://schemas.microsoft.com/office/powerpoint/2010/main" val="9578862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620688"/>
            <a:ext cx="8136904" cy="707886"/>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Leptons and quarks can carry more than one type of charge, so </a:t>
            </a:r>
            <a:r>
              <a:rPr lang="it-IT" sz="2000" b="1" dirty="0" smtClean="0"/>
              <a:t>they can be sensitive to more than one type of interaction </a:t>
            </a:r>
            <a:endParaRPr lang="it-IT" sz="2000" b="1" dirty="0"/>
          </a:p>
        </p:txBody>
      </p:sp>
      <p:sp>
        <p:nvSpPr>
          <p:cNvPr id="3" name="TextBox 2"/>
          <p:cNvSpPr txBox="1"/>
          <p:nvPr/>
        </p:nvSpPr>
        <p:spPr>
          <a:xfrm>
            <a:off x="467544" y="1713582"/>
            <a:ext cx="3960440" cy="1323439"/>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For instance the muon that can be </a:t>
            </a:r>
            <a:r>
              <a:rPr lang="it-IT" sz="2000" b="1" dirty="0" smtClean="0"/>
              <a:t>produced</a:t>
            </a:r>
            <a:r>
              <a:rPr lang="it-IT" sz="2000" dirty="0" smtClean="0"/>
              <a:t> in pairs by Electromagnetic </a:t>
            </a:r>
            <a:r>
              <a:rPr lang="it-IT" sz="2000" dirty="0"/>
              <a:t>I</a:t>
            </a:r>
            <a:r>
              <a:rPr lang="it-IT" sz="2000" dirty="0" smtClean="0"/>
              <a:t>nteractions via a diagram of the type: </a:t>
            </a:r>
            <a:endParaRPr lang="it-IT" sz="2000" dirty="0"/>
          </a:p>
        </p:txBody>
      </p:sp>
      <p:pic>
        <p:nvPicPr>
          <p:cNvPr id="2050" name="Picture 2" descr="https://kjende.web.cern.ch/kjende/images/Feynman/MyonKoordinaten.png"/>
          <p:cNvPicPr>
            <a:picLocks noChangeAspect="1" noChangeArrowheads="1"/>
          </p:cNvPicPr>
          <p:nvPr/>
        </p:nvPicPr>
        <p:blipFill rotWithShape="1">
          <a:blip r:embed="rId2">
            <a:extLst>
              <a:ext uri="{28A0092B-C50C-407E-A947-70E740481C1C}">
                <a14:useLocalDpi xmlns:a14="http://schemas.microsoft.com/office/drawing/2010/main" val="0"/>
              </a:ext>
            </a:extLst>
          </a:blip>
          <a:srcRect l="16548" b="18062"/>
          <a:stretch/>
        </p:blipFill>
        <p:spPr bwMode="auto">
          <a:xfrm>
            <a:off x="5375814" y="3140968"/>
            <a:ext cx="2508554" cy="22238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i.stack.imgur.com/h1Rp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7059" y="1484784"/>
            <a:ext cx="2981325" cy="15335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39552" y="3861048"/>
            <a:ext cx="3672408" cy="1015663"/>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Can then </a:t>
            </a:r>
            <a:r>
              <a:rPr lang="it-IT" sz="2000" b="1" dirty="0" smtClean="0"/>
              <a:t>decay</a:t>
            </a:r>
            <a:r>
              <a:rPr lang="it-IT" sz="2000" dirty="0" smtClean="0"/>
              <a:t> via Weak </a:t>
            </a:r>
            <a:r>
              <a:rPr lang="it-IT" sz="2000" dirty="0"/>
              <a:t>I</a:t>
            </a:r>
            <a:r>
              <a:rPr lang="it-IT" sz="2000" dirty="0" smtClean="0"/>
              <a:t>nteractions via a diagram of the type:  </a:t>
            </a:r>
            <a:endParaRPr lang="it-IT" sz="2000" dirty="0"/>
          </a:p>
        </p:txBody>
      </p:sp>
      <p:sp>
        <p:nvSpPr>
          <p:cNvPr id="7" name="TextBox 6"/>
          <p:cNvSpPr txBox="1"/>
          <p:nvPr/>
        </p:nvSpPr>
        <p:spPr>
          <a:xfrm>
            <a:off x="619944" y="5602014"/>
            <a:ext cx="7984504" cy="1015663"/>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In fact, among the various types of «matter particles» only the three types of neutrino are sensitive only to the Weak Interaction. This is the reason for they are so elusive</a:t>
            </a:r>
            <a:endParaRPr lang="it-IT" sz="2000" dirty="0"/>
          </a:p>
        </p:txBody>
      </p:sp>
    </p:spTree>
    <p:extLst>
      <p:ext uri="{BB962C8B-B14F-4D97-AF65-F5344CB8AC3E}">
        <p14:creationId xmlns:p14="http://schemas.microsoft.com/office/powerpoint/2010/main" val="38183571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219" y="476672"/>
            <a:ext cx="8136904" cy="1323439"/>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I would like to underline the fact that the existence of photons (as well as of the other vector bosons) is not a mathematical artifact, just useful for our calculations. In our experiments we actually do </a:t>
            </a:r>
            <a:r>
              <a:rPr lang="it-IT" sz="2000" b="1" dirty="0" smtClean="0"/>
              <a:t>«see» </a:t>
            </a:r>
            <a:r>
              <a:rPr lang="it-IT" sz="2000" dirty="0" smtClean="0"/>
              <a:t>single photons as products of well understood processes</a:t>
            </a:r>
            <a:endParaRPr lang="it-IT" sz="2000" dirty="0"/>
          </a:p>
        </p:txBody>
      </p:sp>
      <p:grpSp>
        <p:nvGrpSpPr>
          <p:cNvPr id="4" name="Group 4"/>
          <p:cNvGrpSpPr>
            <a:grpSpLocks/>
          </p:cNvGrpSpPr>
          <p:nvPr/>
        </p:nvGrpSpPr>
        <p:grpSpPr bwMode="auto">
          <a:xfrm>
            <a:off x="539552" y="2046312"/>
            <a:ext cx="4010025" cy="4191000"/>
            <a:chOff x="2832" y="1348"/>
            <a:chExt cx="2928" cy="2972"/>
          </a:xfrm>
        </p:grpSpPr>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2" y="4139"/>
              <a:ext cx="2928"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2" y="3958"/>
              <a:ext cx="2928"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2" y="3777"/>
              <a:ext cx="2928"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2" y="3596"/>
              <a:ext cx="2928"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2" y="3415"/>
              <a:ext cx="2928"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32" y="3234"/>
              <a:ext cx="2928"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32" y="3053"/>
              <a:ext cx="2928"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32" y="2872"/>
              <a:ext cx="2928"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32" y="2691"/>
              <a:ext cx="2928"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32" y="2510"/>
              <a:ext cx="2928"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32" y="2329"/>
              <a:ext cx="2928"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32" y="2148"/>
              <a:ext cx="2928"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32" y="1967"/>
              <a:ext cx="2928"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32" y="1786"/>
              <a:ext cx="2928"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32" y="1604"/>
              <a:ext cx="2928"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832" y="1423"/>
              <a:ext cx="2928"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832" y="1348"/>
              <a:ext cx="2928" cy="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extBox 21"/>
          <p:cNvSpPr txBox="1"/>
          <p:nvPr/>
        </p:nvSpPr>
        <p:spPr>
          <a:xfrm>
            <a:off x="5004048" y="2073622"/>
            <a:ext cx="3960440" cy="3785652"/>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For instance in the event depicted here, we observe 4 photons producing a signal in the KLOE detector, together with other charged particles called pions. For all of these particles we are able to determine their energies and flight directions, so that we can eventually reconstruct how and when they were produced (from the decay of other two particles called neutral kaons, in fact)  </a:t>
            </a:r>
            <a:endParaRPr lang="it-IT" sz="2000" dirty="0"/>
          </a:p>
        </p:txBody>
      </p:sp>
    </p:spTree>
    <p:extLst>
      <p:ext uri="{BB962C8B-B14F-4D97-AF65-F5344CB8AC3E}">
        <p14:creationId xmlns:p14="http://schemas.microsoft.com/office/powerpoint/2010/main" val="38401762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3"/>
          <p:cNvSpPr txBox="1">
            <a:spLocks noChangeArrowheads="1"/>
          </p:cNvSpPr>
          <p:nvPr/>
        </p:nvSpPr>
        <p:spPr bwMode="auto">
          <a:xfrm>
            <a:off x="251520" y="836712"/>
            <a:ext cx="77755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it-IT" altLang="it-IT" sz="2400" b="1" dirty="0" smtClean="0">
                <a:latin typeface="Calibri" pitchFamily="34" charset="0"/>
              </a:rPr>
              <a:t>However this is NOT the entire story</a:t>
            </a:r>
            <a:endParaRPr lang="it-IT" altLang="it-IT" sz="2400" b="1" dirty="0">
              <a:latin typeface="Calibri" pitchFamily="34" charset="0"/>
            </a:endParaRPr>
          </a:p>
        </p:txBody>
      </p:sp>
      <p:sp>
        <p:nvSpPr>
          <p:cNvPr id="4" name="CasellaDiTesto 3"/>
          <p:cNvSpPr txBox="1">
            <a:spLocks noChangeArrowheads="1"/>
          </p:cNvSpPr>
          <p:nvPr/>
        </p:nvSpPr>
        <p:spPr bwMode="auto">
          <a:xfrm>
            <a:off x="684213" y="1772816"/>
            <a:ext cx="77755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dirty="0" smtClean="0">
                <a:latin typeface="Calibri" pitchFamily="34" charset="0"/>
              </a:rPr>
              <a:t>In fact it seems that there is  </a:t>
            </a:r>
            <a:r>
              <a:rPr lang="it-IT" altLang="it-IT" sz="2000" b="1" dirty="0" smtClean="0">
                <a:latin typeface="Calibri" pitchFamily="34" charset="0"/>
              </a:rPr>
              <a:t>A LOT MORE </a:t>
            </a:r>
            <a:r>
              <a:rPr lang="it-IT" altLang="it-IT" sz="2000" dirty="0" smtClean="0">
                <a:latin typeface="Calibri" pitchFamily="34" charset="0"/>
              </a:rPr>
              <a:t>to be understood in our Universe. Something </a:t>
            </a:r>
            <a:r>
              <a:rPr lang="it-IT" altLang="it-IT" sz="2000" b="1" dirty="0" smtClean="0">
                <a:latin typeface="Calibri" pitchFamily="34" charset="0"/>
              </a:rPr>
              <a:t>NEW</a:t>
            </a:r>
            <a:r>
              <a:rPr lang="it-IT" altLang="it-IT" sz="2000" dirty="0" smtClean="0">
                <a:latin typeface="Calibri" pitchFamily="34" charset="0"/>
              </a:rPr>
              <a:t>, something </a:t>
            </a:r>
            <a:r>
              <a:rPr lang="it-IT" altLang="it-IT" sz="2000" b="1" dirty="0" smtClean="0">
                <a:latin typeface="Calibri" pitchFamily="34" charset="0"/>
              </a:rPr>
              <a:t>DARK</a:t>
            </a:r>
            <a:endParaRPr lang="it-IT" altLang="it-IT" sz="2000" b="1" dirty="0">
              <a:latin typeface="Calibri" pitchFamily="34" charset="0"/>
            </a:endParaRPr>
          </a:p>
        </p:txBody>
      </p:sp>
      <p:pic>
        <p:nvPicPr>
          <p:cNvPr id="3076" name="Picture 4" descr="http://3.bp.blogspot.com/_jFGHdZVCvrs/TKaJWycMYmI/AAAAAAAAAIU/rCl1P4QSCNE/s1600/03-07+Dark+Side+of+the+Forc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672" y="2852936"/>
            <a:ext cx="5041686" cy="3782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9445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3"/>
          <p:cNvSpPr txBox="1">
            <a:spLocks noChangeArrowheads="1"/>
          </p:cNvSpPr>
          <p:nvPr/>
        </p:nvSpPr>
        <p:spPr bwMode="auto">
          <a:xfrm>
            <a:off x="684213" y="665401"/>
            <a:ext cx="77755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dirty="0" smtClean="0">
                <a:latin typeface="Calibri" pitchFamily="34" charset="0"/>
              </a:rPr>
              <a:t>There is astrophysical evidence, which has become nowadays rather solid,  about the fact that the vast majority of matter existing in the Universe is not made up of ordinary matter</a:t>
            </a:r>
            <a:r>
              <a:rPr lang="it-IT" altLang="it-IT" sz="2000" i="1" dirty="0" smtClean="0">
                <a:solidFill>
                  <a:srgbClr val="FF0000"/>
                </a:solidFill>
                <a:latin typeface="Calibri" pitchFamily="34" charset="0"/>
              </a:rPr>
              <a:t> </a:t>
            </a:r>
            <a:r>
              <a:rPr lang="it-IT" altLang="it-IT" sz="2000" dirty="0" smtClean="0">
                <a:latin typeface="Calibri" pitchFamily="34" charset="0"/>
              </a:rPr>
              <a:t>(i.e. by those particles which  obey the Standard Model)</a:t>
            </a:r>
            <a:endParaRPr lang="it-IT" altLang="it-IT" sz="2000" dirty="0">
              <a:latin typeface="Calibri" pitchFamily="34" charset="0"/>
            </a:endParaRPr>
          </a:p>
        </p:txBody>
      </p:sp>
      <p:sp>
        <p:nvSpPr>
          <p:cNvPr id="3" name="CasellaDiTesto 3"/>
          <p:cNvSpPr txBox="1">
            <a:spLocks noChangeArrowheads="1"/>
          </p:cNvSpPr>
          <p:nvPr/>
        </p:nvSpPr>
        <p:spPr bwMode="auto">
          <a:xfrm>
            <a:off x="678585" y="3023953"/>
            <a:ext cx="77755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Clr>
                <a:srgbClr val="FF0000"/>
              </a:buClr>
              <a:buFont typeface="Arial" charset="0"/>
              <a:buAutoNum type="arabicPeriod"/>
            </a:pPr>
            <a:r>
              <a:rPr lang="it-IT" altLang="it-IT" sz="2000" dirty="0">
                <a:latin typeface="Calibri" pitchFamily="34" charset="0"/>
              </a:rPr>
              <a:t> </a:t>
            </a:r>
            <a:r>
              <a:rPr lang="it-IT" altLang="it-IT" sz="2000" dirty="0" smtClean="0">
                <a:latin typeface="Calibri" pitchFamily="34" charset="0"/>
              </a:rPr>
              <a:t>Spiral galaxies rotation curves</a:t>
            </a:r>
            <a:endParaRPr lang="it-IT" altLang="it-IT" sz="2000" dirty="0">
              <a:latin typeface="Calibri" pitchFamily="34" charset="0"/>
            </a:endParaRPr>
          </a:p>
          <a:p>
            <a:pPr eaLnBrk="1" hangingPunct="1">
              <a:buClr>
                <a:srgbClr val="FF0000"/>
              </a:buClr>
              <a:buFont typeface="Arial" charset="0"/>
              <a:buAutoNum type="arabicPeriod"/>
            </a:pPr>
            <a:r>
              <a:rPr lang="it-IT" altLang="it-IT" sz="2000" dirty="0">
                <a:latin typeface="Calibri" pitchFamily="34" charset="0"/>
              </a:rPr>
              <a:t> </a:t>
            </a:r>
            <a:r>
              <a:rPr lang="it-IT" altLang="it-IT" sz="2000" dirty="0" smtClean="0">
                <a:latin typeface="Calibri" pitchFamily="34" charset="0"/>
              </a:rPr>
              <a:t>Velocity dispersion of elliptical galaxies </a:t>
            </a:r>
            <a:endParaRPr lang="it-IT" altLang="it-IT" sz="2000" dirty="0">
              <a:latin typeface="Calibri" pitchFamily="34" charset="0"/>
            </a:endParaRPr>
          </a:p>
          <a:p>
            <a:pPr eaLnBrk="1" hangingPunct="1">
              <a:buClr>
                <a:srgbClr val="FF0000"/>
              </a:buClr>
              <a:buFont typeface="Arial" charset="0"/>
              <a:buAutoNum type="arabicPeriod"/>
            </a:pPr>
            <a:r>
              <a:rPr lang="it-IT" altLang="it-IT" sz="2000" dirty="0">
                <a:latin typeface="Calibri" pitchFamily="34" charset="0"/>
              </a:rPr>
              <a:t> </a:t>
            </a:r>
            <a:r>
              <a:rPr lang="it-IT" altLang="it-IT" sz="2000" dirty="0" smtClean="0">
                <a:latin typeface="Calibri" pitchFamily="34" charset="0"/>
              </a:rPr>
              <a:t>Gravitational lensing effects</a:t>
            </a:r>
            <a:endParaRPr lang="it-IT" altLang="it-IT" sz="2000" dirty="0">
              <a:latin typeface="Calibri" pitchFamily="34" charset="0"/>
            </a:endParaRPr>
          </a:p>
        </p:txBody>
      </p:sp>
      <p:sp>
        <p:nvSpPr>
          <p:cNvPr id="4" name="CasellaDiTesto 3"/>
          <p:cNvSpPr txBox="1">
            <a:spLocks noChangeArrowheads="1"/>
          </p:cNvSpPr>
          <p:nvPr/>
        </p:nvSpPr>
        <p:spPr bwMode="auto">
          <a:xfrm>
            <a:off x="684213" y="4522788"/>
            <a:ext cx="77755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b="1" i="1" dirty="0" smtClean="0">
                <a:latin typeface="Calibri" pitchFamily="34" charset="0"/>
              </a:rPr>
              <a:t>None of the above mentioned phenomena can be correctely described by taking into account only the gravitational forces induced  by the matter that we can see </a:t>
            </a:r>
            <a:endParaRPr lang="it-IT" altLang="it-IT" sz="2000" b="1" i="1" dirty="0">
              <a:solidFill>
                <a:srgbClr val="0000CC"/>
              </a:solidFill>
              <a:latin typeface="Calibri" pitchFamily="34" charset="0"/>
            </a:endParaRPr>
          </a:p>
        </p:txBody>
      </p:sp>
      <p:sp>
        <p:nvSpPr>
          <p:cNvPr id="5" name="CasellaDiTesto 3"/>
          <p:cNvSpPr txBox="1">
            <a:spLocks noChangeArrowheads="1"/>
          </p:cNvSpPr>
          <p:nvPr/>
        </p:nvSpPr>
        <p:spPr bwMode="auto">
          <a:xfrm>
            <a:off x="684213" y="2452826"/>
            <a:ext cx="7775575" cy="400110"/>
          </a:xfrm>
          <a:prstGeom prst="rect">
            <a:avLst/>
          </a:prstGeom>
          <a:noFill/>
          <a:ln w="9525">
            <a:noFill/>
            <a:miter lim="800000"/>
            <a:headEnd/>
            <a:tailEnd/>
          </a:ln>
        </p:spPr>
        <p:txBody>
          <a:bodyPr>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sz="2000" dirty="0" smtClean="0">
                <a:latin typeface="Calibri" pitchFamily="34" charset="0"/>
              </a:rPr>
              <a:t>This evidence comes from:</a:t>
            </a:r>
            <a:endParaRPr lang="it-IT" sz="2000" baseline="30000" dirty="0"/>
          </a:p>
        </p:txBody>
      </p:sp>
    </p:spTree>
    <p:extLst>
      <p:ext uri="{BB962C8B-B14F-4D97-AF65-F5344CB8AC3E}">
        <p14:creationId xmlns:p14="http://schemas.microsoft.com/office/powerpoint/2010/main" val="28572217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rotationCurv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2763" y="352425"/>
            <a:ext cx="8118475" cy="615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4934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3"/>
          <p:cNvSpPr txBox="1">
            <a:spLocks noChangeArrowheads="1"/>
          </p:cNvSpPr>
          <p:nvPr/>
        </p:nvSpPr>
        <p:spPr bwMode="auto">
          <a:xfrm>
            <a:off x="684213" y="908050"/>
            <a:ext cx="77755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dirty="0" smtClean="0">
                <a:latin typeface="Calibri" pitchFamily="34" charset="0"/>
              </a:rPr>
              <a:t>It is obviously possible to try to explain these observations with the hypothesis that the laws of dynamics that we know are not valid anymore at large distances or for specific acceleration values</a:t>
            </a:r>
            <a:endParaRPr lang="it-IT" altLang="it-IT" sz="2000" i="1" dirty="0">
              <a:solidFill>
                <a:srgbClr val="0000CC"/>
              </a:solidFill>
              <a:latin typeface="Calibri" pitchFamily="34" charset="0"/>
            </a:endParaRPr>
          </a:p>
        </p:txBody>
      </p:sp>
      <p:sp>
        <p:nvSpPr>
          <p:cNvPr id="3" name="CasellaDiTesto 3"/>
          <p:cNvSpPr txBox="1">
            <a:spLocks noChangeArrowheads="1"/>
          </p:cNvSpPr>
          <p:nvPr/>
        </p:nvSpPr>
        <p:spPr bwMode="auto">
          <a:xfrm>
            <a:off x="684213" y="2589213"/>
            <a:ext cx="77755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dirty="0" smtClean="0">
                <a:latin typeface="Calibri" pitchFamily="34" charset="0"/>
              </a:rPr>
              <a:t>For instance the so called </a:t>
            </a:r>
            <a:r>
              <a:rPr lang="it-IT" altLang="it-IT" sz="2000" dirty="0">
                <a:solidFill>
                  <a:srgbClr val="FF0000"/>
                </a:solidFill>
                <a:latin typeface="Calibri" pitchFamily="34" charset="0"/>
              </a:rPr>
              <a:t>MO</a:t>
            </a:r>
            <a:r>
              <a:rPr lang="it-IT" altLang="it-IT" sz="2000" dirty="0">
                <a:latin typeface="Calibri" pitchFamily="34" charset="0"/>
              </a:rPr>
              <a:t>dified </a:t>
            </a:r>
            <a:r>
              <a:rPr lang="it-IT" altLang="it-IT" sz="2000" dirty="0">
                <a:solidFill>
                  <a:srgbClr val="FF0000"/>
                </a:solidFill>
                <a:latin typeface="Calibri" pitchFamily="34" charset="0"/>
              </a:rPr>
              <a:t>N</a:t>
            </a:r>
            <a:r>
              <a:rPr lang="it-IT" altLang="it-IT" sz="2000" dirty="0">
                <a:latin typeface="Calibri" pitchFamily="34" charset="0"/>
              </a:rPr>
              <a:t>ewtonian </a:t>
            </a:r>
            <a:r>
              <a:rPr lang="it-IT" altLang="it-IT" sz="2000" dirty="0">
                <a:solidFill>
                  <a:srgbClr val="FF0000"/>
                </a:solidFill>
                <a:latin typeface="Calibri" pitchFamily="34" charset="0"/>
              </a:rPr>
              <a:t>D</a:t>
            </a:r>
            <a:r>
              <a:rPr lang="it-IT" altLang="it-IT" sz="2000" dirty="0">
                <a:latin typeface="Calibri" pitchFamily="34" charset="0"/>
              </a:rPr>
              <a:t>ynamics </a:t>
            </a:r>
            <a:r>
              <a:rPr lang="it-IT" altLang="it-IT" sz="2000" dirty="0" smtClean="0">
                <a:latin typeface="Calibri" pitchFamily="34" charset="0"/>
              </a:rPr>
              <a:t>model assumes that in the presence of a gravitational potential Newton’s law is modified as:</a:t>
            </a:r>
            <a:endParaRPr lang="it-IT" altLang="it-IT" sz="2000" dirty="0">
              <a:latin typeface="Calibri" pitchFamily="34" charset="0"/>
            </a:endParaRPr>
          </a:p>
        </p:txBody>
      </p:sp>
      <p:graphicFrame>
        <p:nvGraphicFramePr>
          <p:cNvPr id="4" name="Object 5"/>
          <p:cNvGraphicFramePr>
            <a:graphicFrameLocks noChangeAspect="1"/>
          </p:cNvGraphicFramePr>
          <p:nvPr>
            <p:extLst>
              <p:ext uri="{D42A27DB-BD31-4B8C-83A1-F6EECF244321}">
                <p14:modId xmlns:p14="http://schemas.microsoft.com/office/powerpoint/2010/main" val="2138690826"/>
              </p:ext>
            </p:extLst>
          </p:nvPr>
        </p:nvGraphicFramePr>
        <p:xfrm>
          <a:off x="2915816" y="3645024"/>
          <a:ext cx="2160587" cy="1117600"/>
        </p:xfrm>
        <a:graphic>
          <a:graphicData uri="http://schemas.openxmlformats.org/presentationml/2006/ole">
            <mc:AlternateContent xmlns:mc="http://schemas.openxmlformats.org/markup-compatibility/2006">
              <mc:Choice xmlns:v="urn:schemas-microsoft-com:vml" Requires="v">
                <p:oleObj spid="_x0000_s1068" name="Equazione" r:id="rId3" imgW="990360" imgH="482400" progId="Equation.3">
                  <p:embed/>
                </p:oleObj>
              </mc:Choice>
              <mc:Fallback>
                <p:oleObj name="Equazione" r:id="rId3" imgW="990360" imgH="482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3645024"/>
                        <a:ext cx="2160587" cy="111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CasellaDiTesto 3"/>
          <p:cNvSpPr txBox="1">
            <a:spLocks noChangeArrowheads="1"/>
          </p:cNvSpPr>
          <p:nvPr/>
        </p:nvSpPr>
        <p:spPr bwMode="auto">
          <a:xfrm>
            <a:off x="684213" y="5099050"/>
            <a:ext cx="7775575" cy="707886"/>
          </a:xfrm>
          <a:prstGeom prst="rect">
            <a:avLst/>
          </a:prstGeom>
          <a:noFill/>
          <a:ln w="9525">
            <a:noFill/>
            <a:miter lim="800000"/>
            <a:headEnd/>
            <a:tailEnd/>
          </a:ln>
        </p:spPr>
        <p:txBody>
          <a:bodyPr>
            <a:spAutoFit/>
          </a:bodyPr>
          <a:lstStyle/>
          <a:p>
            <a:pPr>
              <a:defRPr/>
            </a:pPr>
            <a:r>
              <a:rPr lang="it-IT" sz="2000" dirty="0" smtClean="0">
                <a:latin typeface="Calibri" pitchFamily="34" charset="0"/>
              </a:rPr>
              <a:t>Where </a:t>
            </a:r>
            <a:r>
              <a:rPr lang="it-IT" sz="2000" dirty="0">
                <a:latin typeface="Calibri" pitchFamily="34" charset="0"/>
                <a:sym typeface="Symbol"/>
              </a:rPr>
              <a:t> </a:t>
            </a:r>
            <a:r>
              <a:rPr lang="it-IT" sz="2000" dirty="0" smtClean="0">
                <a:latin typeface="Calibri" pitchFamily="34" charset="0"/>
                <a:sym typeface="Symbol"/>
              </a:rPr>
              <a:t>is a not well defined function equal to 1 when </a:t>
            </a:r>
            <a:r>
              <a:rPr lang="it-IT" sz="2000" dirty="0">
                <a:latin typeface="Calibri" pitchFamily="34" charset="0"/>
                <a:sym typeface="Symbol"/>
              </a:rPr>
              <a:t>a &gt;&gt; a</a:t>
            </a:r>
            <a:r>
              <a:rPr lang="it-IT" sz="2000" baseline="-25000" dirty="0">
                <a:latin typeface="Calibri" pitchFamily="34" charset="0"/>
                <a:sym typeface="Symbol"/>
              </a:rPr>
              <a:t>0</a:t>
            </a:r>
            <a:r>
              <a:rPr lang="it-IT" sz="2000" dirty="0">
                <a:latin typeface="Calibri" pitchFamily="34" charset="0"/>
                <a:sym typeface="Symbol"/>
              </a:rPr>
              <a:t>  </a:t>
            </a:r>
            <a:r>
              <a:rPr lang="it-IT" sz="2000" dirty="0" smtClean="0">
                <a:latin typeface="Calibri" pitchFamily="34" charset="0"/>
                <a:sym typeface="Symbol"/>
              </a:rPr>
              <a:t>(newtonian limit)  which becomes </a:t>
            </a:r>
            <a:r>
              <a:rPr lang="it-IT" sz="2000" dirty="0">
                <a:cs typeface="Arial"/>
                <a:sym typeface="Symbol"/>
              </a:rPr>
              <a:t>0</a:t>
            </a:r>
            <a:r>
              <a:rPr lang="it-IT" sz="2000" dirty="0">
                <a:latin typeface="Arial"/>
                <a:cs typeface="Arial"/>
                <a:sym typeface="Symbol"/>
              </a:rPr>
              <a:t> </a:t>
            </a:r>
            <a:r>
              <a:rPr lang="it-IT" sz="2000" dirty="0" smtClean="0">
                <a:cs typeface="Arial"/>
                <a:sym typeface="Symbol"/>
              </a:rPr>
              <a:t>when </a:t>
            </a:r>
            <a:r>
              <a:rPr lang="it-IT" sz="2000" dirty="0">
                <a:cs typeface="Arial"/>
                <a:sym typeface="Symbol"/>
              </a:rPr>
              <a:t>a </a:t>
            </a:r>
            <a:r>
              <a:rPr lang="it-IT" sz="2000" dirty="0">
                <a:latin typeface="Arial"/>
                <a:cs typeface="Arial"/>
                <a:sym typeface="Symbol"/>
              </a:rPr>
              <a:t>→ </a:t>
            </a:r>
            <a:r>
              <a:rPr lang="it-IT" sz="2000" dirty="0" smtClean="0">
                <a:cs typeface="Arial"/>
                <a:sym typeface="Symbol"/>
              </a:rPr>
              <a:t>0, with </a:t>
            </a:r>
            <a:r>
              <a:rPr lang="it-IT" sz="2000" dirty="0">
                <a:cs typeface="Arial"/>
                <a:sym typeface="Symbol"/>
              </a:rPr>
              <a:t>a</a:t>
            </a:r>
            <a:r>
              <a:rPr lang="it-IT" sz="2000" baseline="-25000" dirty="0">
                <a:cs typeface="Arial"/>
                <a:sym typeface="Symbol"/>
              </a:rPr>
              <a:t>0</a:t>
            </a:r>
            <a:r>
              <a:rPr lang="it-IT" sz="2000" dirty="0">
                <a:cs typeface="Arial"/>
                <a:sym typeface="Symbol"/>
              </a:rPr>
              <a:t>  10</a:t>
            </a:r>
            <a:r>
              <a:rPr lang="it-IT" sz="2000" baseline="30000" dirty="0">
                <a:cs typeface="Arial"/>
                <a:sym typeface="Symbol"/>
              </a:rPr>
              <a:t>8</a:t>
            </a:r>
            <a:r>
              <a:rPr lang="it-IT" sz="2000" dirty="0">
                <a:cs typeface="Arial"/>
                <a:sym typeface="Symbol"/>
              </a:rPr>
              <a:t> cms</a:t>
            </a:r>
            <a:r>
              <a:rPr lang="it-IT" sz="2000" baseline="30000" dirty="0">
                <a:cs typeface="Arial"/>
                <a:sym typeface="Symbol"/>
              </a:rPr>
              <a:t>2  </a:t>
            </a:r>
            <a:endParaRPr lang="it-IT" sz="2000" baseline="30000" dirty="0"/>
          </a:p>
        </p:txBody>
      </p:sp>
    </p:spTree>
    <p:extLst>
      <p:ext uri="{BB962C8B-B14F-4D97-AF65-F5344CB8AC3E}">
        <p14:creationId xmlns:p14="http://schemas.microsoft.com/office/powerpoint/2010/main" val="21713261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3"/>
          <p:cNvSpPr txBox="1">
            <a:spLocks noChangeArrowheads="1"/>
          </p:cNvSpPr>
          <p:nvPr/>
        </p:nvSpPr>
        <p:spPr bwMode="auto">
          <a:xfrm>
            <a:off x="684213" y="692150"/>
            <a:ext cx="7775575" cy="1323439"/>
          </a:xfrm>
          <a:prstGeom prst="rect">
            <a:avLst/>
          </a:prstGeom>
          <a:noFill/>
          <a:ln w="9525">
            <a:noFill/>
            <a:miter lim="800000"/>
            <a:headEnd/>
            <a:tailEnd/>
          </a:ln>
        </p:spPr>
        <p:txBody>
          <a:bodyPr>
            <a:spAutoFit/>
          </a:bodyPr>
          <a:lstStyle/>
          <a:p>
            <a:pPr>
              <a:defRPr/>
            </a:pPr>
            <a:r>
              <a:rPr lang="it-IT" sz="2000" dirty="0" smtClean="0">
                <a:latin typeface="Calibri" pitchFamily="34" charset="0"/>
              </a:rPr>
              <a:t>However the most popular explanation of these phenomena among the physicists  is that they are due to </a:t>
            </a:r>
            <a:r>
              <a:rPr lang="it-IT" sz="2000" b="1" dirty="0" smtClean="0">
                <a:latin typeface="Calibri" pitchFamily="34" charset="0"/>
              </a:rPr>
              <a:t>a new type of matter particles</a:t>
            </a:r>
            <a:r>
              <a:rPr lang="it-IT" sz="2000" dirty="0" smtClean="0">
                <a:latin typeface="Calibri" pitchFamily="34" charset="0"/>
              </a:rPr>
              <a:t>, which is </a:t>
            </a:r>
            <a:r>
              <a:rPr lang="it-IT" sz="2000" b="1" dirty="0" smtClean="0">
                <a:latin typeface="Calibri" pitchFamily="34" charset="0"/>
              </a:rPr>
              <a:t>electrically neutral </a:t>
            </a:r>
            <a:r>
              <a:rPr lang="it-IT" sz="2000" dirty="0" smtClean="0">
                <a:latin typeface="Calibri" pitchFamily="34" charset="0"/>
              </a:rPr>
              <a:t>and </a:t>
            </a:r>
            <a:r>
              <a:rPr lang="it-IT" sz="2000" b="1" dirty="0" smtClean="0">
                <a:latin typeface="Calibri" pitchFamily="34" charset="0"/>
              </a:rPr>
              <a:t>stable</a:t>
            </a:r>
            <a:r>
              <a:rPr lang="it-IT" sz="2000" dirty="0" smtClean="0">
                <a:latin typeface="Calibri" pitchFamily="34" charset="0"/>
              </a:rPr>
              <a:t>, and which populates the Universe in a </a:t>
            </a:r>
            <a:r>
              <a:rPr lang="it-IT" sz="2000" b="1" dirty="0">
                <a:latin typeface="Calibri" pitchFamily="34" charset="0"/>
              </a:rPr>
              <a:t>5:1</a:t>
            </a:r>
            <a:r>
              <a:rPr lang="it-IT" sz="2000" dirty="0">
                <a:latin typeface="Calibri" pitchFamily="34" charset="0"/>
              </a:rPr>
              <a:t> </a:t>
            </a:r>
            <a:r>
              <a:rPr lang="it-IT" sz="2000" dirty="0" smtClean="0">
                <a:latin typeface="Calibri" pitchFamily="34" charset="0"/>
              </a:rPr>
              <a:t> ratio with respect to baryonic ordinary matter</a:t>
            </a:r>
            <a:endParaRPr lang="it-IT" sz="2000" baseline="30000" dirty="0"/>
          </a:p>
        </p:txBody>
      </p:sp>
      <p:sp>
        <p:nvSpPr>
          <p:cNvPr id="3" name="CasellaDiTesto 3"/>
          <p:cNvSpPr txBox="1">
            <a:spLocks noChangeArrowheads="1"/>
          </p:cNvSpPr>
          <p:nvPr/>
        </p:nvSpPr>
        <p:spPr bwMode="auto">
          <a:xfrm>
            <a:off x="698530" y="2636912"/>
            <a:ext cx="7775575" cy="707886"/>
          </a:xfrm>
          <a:prstGeom prst="rect">
            <a:avLst/>
          </a:prstGeom>
          <a:noFill/>
          <a:ln w="9525">
            <a:noFill/>
            <a:miter lim="800000"/>
            <a:headEnd/>
            <a:tailEnd/>
          </a:ln>
        </p:spPr>
        <p:txBody>
          <a:bodyPr>
            <a:spAutoFit/>
          </a:bodyPr>
          <a:lstStyle/>
          <a:p>
            <a:pPr>
              <a:defRPr/>
            </a:pPr>
            <a:r>
              <a:rPr lang="it-IT" sz="2000" dirty="0" smtClean="0">
                <a:latin typeface="Calibri" pitchFamily="34" charset="0"/>
              </a:rPr>
              <a:t>There exist several hypothesis on the actual nature of this mysterious </a:t>
            </a:r>
            <a:r>
              <a:rPr lang="it-IT" sz="2000" b="1" dirty="0" smtClean="0">
                <a:latin typeface="Calibri" pitchFamily="34" charset="0"/>
              </a:rPr>
              <a:t>Dark Matter</a:t>
            </a:r>
            <a:r>
              <a:rPr lang="it-IT" sz="2000" dirty="0" smtClean="0">
                <a:latin typeface="Calibri" pitchFamily="34" charset="0"/>
              </a:rPr>
              <a:t>, none of which has been experimentally proven to date</a:t>
            </a:r>
            <a:endParaRPr lang="it-IT" sz="2000" baseline="30000" dirty="0"/>
          </a:p>
        </p:txBody>
      </p:sp>
      <p:sp>
        <p:nvSpPr>
          <p:cNvPr id="5" name="CasellaDiTesto 3"/>
          <p:cNvSpPr txBox="1">
            <a:spLocks noChangeArrowheads="1"/>
          </p:cNvSpPr>
          <p:nvPr/>
        </p:nvSpPr>
        <p:spPr bwMode="auto">
          <a:xfrm>
            <a:off x="611560" y="3945250"/>
            <a:ext cx="7775575" cy="1631216"/>
          </a:xfrm>
          <a:prstGeom prst="rect">
            <a:avLst/>
          </a:prstGeom>
          <a:noFill/>
          <a:ln w="9525">
            <a:noFill/>
            <a:miter lim="800000"/>
            <a:headEnd/>
            <a:tailEnd/>
          </a:ln>
        </p:spPr>
        <p:txBody>
          <a:bodyPr>
            <a:spAutoFit/>
          </a:bodyPr>
          <a:lstStyle/>
          <a:p>
            <a:pPr>
              <a:defRPr/>
            </a:pPr>
            <a:r>
              <a:rPr lang="it-IT" sz="2000" dirty="0" smtClean="0">
                <a:latin typeface="Calibri" pitchFamily="34" charset="0"/>
              </a:rPr>
              <a:t>For instance,  in the so called Supersymmetry framework, a class of models particularly intriguing for a number of theoretical reasons, there exist a natural candidate for the purpose, named Neutralino. However no evidence has been obtained so far on the Neutralino nor on any other kind of supersymmetric particle</a:t>
            </a:r>
            <a:endParaRPr lang="it-IT" sz="2000" baseline="30000" dirty="0"/>
          </a:p>
        </p:txBody>
      </p:sp>
    </p:spTree>
    <p:extLst>
      <p:ext uri="{BB962C8B-B14F-4D97-AF65-F5344CB8AC3E}">
        <p14:creationId xmlns:p14="http://schemas.microsoft.com/office/powerpoint/2010/main" val="31265404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3"/>
          <p:cNvSpPr txBox="1">
            <a:spLocks noChangeArrowheads="1"/>
          </p:cNvSpPr>
          <p:nvPr/>
        </p:nvSpPr>
        <p:spPr bwMode="auto">
          <a:xfrm>
            <a:off x="611560" y="776898"/>
            <a:ext cx="7775575" cy="707886"/>
          </a:xfrm>
          <a:prstGeom prst="rect">
            <a:avLst/>
          </a:prstGeom>
          <a:noFill/>
          <a:ln w="9525">
            <a:noFill/>
            <a:miter lim="800000"/>
            <a:headEnd/>
            <a:tailEnd/>
          </a:ln>
        </p:spPr>
        <p:txBody>
          <a:bodyPr>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sz="2000" dirty="0" smtClean="0">
                <a:latin typeface="Calibri" pitchFamily="34" charset="0"/>
              </a:rPr>
              <a:t>One very important constraint imposed on the nature od Dark Matter comes however from Cosmology</a:t>
            </a:r>
            <a:endParaRPr lang="it-IT" sz="2000" baseline="30000" dirty="0"/>
          </a:p>
        </p:txBody>
      </p:sp>
      <p:sp>
        <p:nvSpPr>
          <p:cNvPr id="3" name="CasellaDiTesto 3"/>
          <p:cNvSpPr txBox="1">
            <a:spLocks noChangeArrowheads="1"/>
          </p:cNvSpPr>
          <p:nvPr/>
        </p:nvSpPr>
        <p:spPr bwMode="auto">
          <a:xfrm>
            <a:off x="539552" y="1988840"/>
            <a:ext cx="7775575" cy="1323439"/>
          </a:xfrm>
          <a:prstGeom prst="rect">
            <a:avLst/>
          </a:prstGeom>
          <a:noFill/>
          <a:ln w="9525">
            <a:noFill/>
            <a:miter lim="800000"/>
            <a:headEnd/>
            <a:tailEnd/>
          </a:ln>
        </p:spPr>
        <p:txBody>
          <a:bodyPr>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sz="2000" dirty="0" smtClean="0">
                <a:latin typeface="Calibri" pitchFamily="34" charset="0"/>
              </a:rPr>
              <a:t>In fact, in the early time of the Universe, just after the Big Bang, when its dimensions were much smaller than today, the interactions of the DM with photons and ordinary matter must have been such not to prevent galaxy formation and the correct</a:t>
            </a:r>
            <a:r>
              <a:rPr lang="it-IT" sz="2000" dirty="0">
                <a:latin typeface="Calibri" pitchFamily="34" charset="0"/>
              </a:rPr>
              <a:t> </a:t>
            </a:r>
            <a:r>
              <a:rPr lang="it-IT" sz="2000" dirty="0" smtClean="0">
                <a:latin typeface="Calibri" pitchFamily="34" charset="0"/>
              </a:rPr>
              <a:t>ordinary/dark matter relic abundances </a:t>
            </a:r>
            <a:endParaRPr lang="it-IT" sz="2000" baseline="30000" dirty="0"/>
          </a:p>
        </p:txBody>
      </p:sp>
      <p:sp>
        <p:nvSpPr>
          <p:cNvPr id="4" name="CasellaDiTesto 3"/>
          <p:cNvSpPr txBox="1">
            <a:spLocks noChangeArrowheads="1"/>
          </p:cNvSpPr>
          <p:nvPr/>
        </p:nvSpPr>
        <p:spPr bwMode="auto">
          <a:xfrm>
            <a:off x="539552" y="3717032"/>
            <a:ext cx="7775575" cy="1015663"/>
          </a:xfrm>
          <a:prstGeom prst="rect">
            <a:avLst/>
          </a:prstGeom>
          <a:noFill/>
          <a:ln w="9525">
            <a:noFill/>
            <a:miter lim="800000"/>
            <a:headEnd/>
            <a:tailEnd/>
          </a:ln>
        </p:spPr>
        <p:txBody>
          <a:bodyPr>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sz="2000" b="1" i="1" dirty="0" smtClean="0">
                <a:latin typeface="Calibri" pitchFamily="34" charset="0"/>
              </a:rPr>
              <a:t>In other words we cannot have a DM candidate that would have made the presently observed Universe (including ourselves) impossible to exist!</a:t>
            </a:r>
            <a:endParaRPr lang="it-IT" sz="2000" b="1" i="1" baseline="30000" dirty="0"/>
          </a:p>
        </p:txBody>
      </p:sp>
      <p:sp>
        <p:nvSpPr>
          <p:cNvPr id="5" name="CasellaDiTesto 3"/>
          <p:cNvSpPr txBox="1">
            <a:spLocks noChangeArrowheads="1"/>
          </p:cNvSpPr>
          <p:nvPr/>
        </p:nvSpPr>
        <p:spPr bwMode="auto">
          <a:xfrm>
            <a:off x="539552" y="4869160"/>
            <a:ext cx="7775575" cy="1015663"/>
          </a:xfrm>
          <a:prstGeom prst="rect">
            <a:avLst/>
          </a:prstGeom>
          <a:noFill/>
          <a:ln w="9525">
            <a:noFill/>
            <a:miter lim="800000"/>
            <a:headEnd/>
            <a:tailEnd/>
          </a:ln>
        </p:spPr>
        <p:txBody>
          <a:bodyPr>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sz="2000" dirty="0" smtClean="0">
                <a:latin typeface="Calibri" pitchFamily="34" charset="0"/>
              </a:rPr>
              <a:t>This is a strong constraint. Any time a new DM candidate is hypothesized calculations must prove that it is compatible with cosmological observations</a:t>
            </a:r>
            <a:endParaRPr lang="it-IT" sz="2000" baseline="30000" dirty="0"/>
          </a:p>
        </p:txBody>
      </p:sp>
    </p:spTree>
    <p:extLst>
      <p:ext uri="{BB962C8B-B14F-4D97-AF65-F5344CB8AC3E}">
        <p14:creationId xmlns:p14="http://schemas.microsoft.com/office/powerpoint/2010/main" val="31258787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a:spLocks noChangeArrowheads="1"/>
          </p:cNvSpPr>
          <p:nvPr/>
        </p:nvSpPr>
        <p:spPr bwMode="auto">
          <a:xfrm>
            <a:off x="323528" y="3560802"/>
            <a:ext cx="85693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dirty="0">
                <a:latin typeface="Calibri" pitchFamily="34" charset="0"/>
              </a:rPr>
              <a:t>On the other hand, no clear-cut evidence for WIMPS has been obtained to date, so one may argue whether alternative models of the DM nature and interactions must be taken into consideration </a:t>
            </a:r>
          </a:p>
        </p:txBody>
      </p:sp>
      <p:sp>
        <p:nvSpPr>
          <p:cNvPr id="4" name="CasellaDiTesto 3"/>
          <p:cNvSpPr txBox="1">
            <a:spLocks noChangeArrowheads="1"/>
          </p:cNvSpPr>
          <p:nvPr/>
        </p:nvSpPr>
        <p:spPr bwMode="auto">
          <a:xfrm>
            <a:off x="250824" y="4941168"/>
            <a:ext cx="85693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dirty="0" smtClean="0">
                <a:latin typeface="Calibri" pitchFamily="34" charset="0"/>
              </a:rPr>
              <a:t>In fact </a:t>
            </a:r>
            <a:r>
              <a:rPr lang="it-IT" altLang="it-IT" sz="2000" b="1" dirty="0" smtClean="0">
                <a:latin typeface="Calibri" pitchFamily="34" charset="0"/>
              </a:rPr>
              <a:t>new </a:t>
            </a:r>
            <a:r>
              <a:rPr lang="it-IT" altLang="it-IT" sz="2000" b="1" dirty="0">
                <a:latin typeface="Calibri" pitchFamily="34" charset="0"/>
              </a:rPr>
              <a:t>interactions </a:t>
            </a:r>
            <a:r>
              <a:rPr lang="it-IT" altLang="it-IT" sz="2000" dirty="0">
                <a:latin typeface="Calibri" pitchFamily="34" charset="0"/>
              </a:rPr>
              <a:t>in the dark sector naturally arise in a variety of theories </a:t>
            </a:r>
            <a:r>
              <a:rPr lang="it-IT" altLang="it-IT" sz="2000" dirty="0" smtClean="0">
                <a:latin typeface="Calibri" pitchFamily="34" charset="0"/>
              </a:rPr>
              <a:t>beyond the SM</a:t>
            </a:r>
            <a:r>
              <a:rPr lang="it-IT" altLang="it-IT" sz="2000" dirty="0">
                <a:latin typeface="Calibri" pitchFamily="34" charset="0"/>
              </a:rPr>
              <a:t>, and are thus well motivated from a theoretical point of view </a:t>
            </a:r>
          </a:p>
        </p:txBody>
      </p:sp>
      <p:sp>
        <p:nvSpPr>
          <p:cNvPr id="5" name="CasellaDiTesto 3"/>
          <p:cNvSpPr txBox="1">
            <a:spLocks noChangeArrowheads="1"/>
          </p:cNvSpPr>
          <p:nvPr/>
        </p:nvSpPr>
        <p:spPr bwMode="auto">
          <a:xfrm>
            <a:off x="395536" y="809417"/>
            <a:ext cx="7992888" cy="1323439"/>
          </a:xfrm>
          <a:prstGeom prst="rect">
            <a:avLst/>
          </a:prstGeom>
          <a:noFill/>
          <a:ln w="9525">
            <a:noFill/>
            <a:miter lim="800000"/>
            <a:headEnd/>
            <a:tailEnd/>
          </a:ln>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sz="2000" dirty="0" smtClean="0">
                <a:latin typeface="Calibri" pitchFamily="34" charset="0"/>
              </a:rPr>
              <a:t>It has been proven that any hypothetical massive particles sensitive to the weak interaction (</a:t>
            </a:r>
            <a:r>
              <a:rPr lang="it-IT" sz="2000" b="1" dirty="0" smtClean="0">
                <a:latin typeface="Calibri" pitchFamily="34" charset="0"/>
              </a:rPr>
              <a:t>WIMP</a:t>
            </a:r>
            <a:r>
              <a:rPr lang="it-IT" sz="2000" dirty="0" smtClean="0">
                <a:latin typeface="Calibri" pitchFamily="34" charset="0"/>
              </a:rPr>
              <a:t>) would naturally be able to produce the correct relic abundance, a fact that has been often dubbed as «the WIMP miracle». The above mentioned Neutralino is such a kind of particle in fact</a:t>
            </a:r>
            <a:endParaRPr lang="it-IT" sz="2000" baseline="30000" dirty="0"/>
          </a:p>
        </p:txBody>
      </p:sp>
      <p:sp>
        <p:nvSpPr>
          <p:cNvPr id="6" name="CasellaDiTesto 3"/>
          <p:cNvSpPr txBox="1">
            <a:spLocks noChangeArrowheads="1"/>
          </p:cNvSpPr>
          <p:nvPr/>
        </p:nvSpPr>
        <p:spPr bwMode="auto">
          <a:xfrm>
            <a:off x="396825" y="2433082"/>
            <a:ext cx="7775575" cy="707886"/>
          </a:xfrm>
          <a:prstGeom prst="rect">
            <a:avLst/>
          </a:prstGeom>
          <a:noFill/>
          <a:ln w="9525">
            <a:noFill/>
            <a:miter lim="800000"/>
            <a:headEnd/>
            <a:tailEnd/>
          </a:ln>
        </p:spPr>
        <p:txBody>
          <a:bodyPr>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sz="2000" dirty="0" smtClean="0">
                <a:latin typeface="Calibri" pitchFamily="34" charset="0"/>
              </a:rPr>
              <a:t>For this reason a lot of attention and experimental efforts have been put in the last two decades in the search for this kind of particles</a:t>
            </a:r>
            <a:endParaRPr lang="it-IT" sz="2000" baseline="30000" dirty="0"/>
          </a:p>
        </p:txBody>
      </p:sp>
    </p:spTree>
    <p:extLst>
      <p:ext uri="{BB962C8B-B14F-4D97-AF65-F5344CB8AC3E}">
        <p14:creationId xmlns:p14="http://schemas.microsoft.com/office/powerpoint/2010/main" val="16272795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3"/>
          <p:cNvSpPr txBox="1">
            <a:spLocks noChangeArrowheads="1"/>
          </p:cNvSpPr>
          <p:nvPr/>
        </p:nvSpPr>
        <p:spPr bwMode="auto">
          <a:xfrm>
            <a:off x="250825" y="1568986"/>
            <a:ext cx="85693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dirty="0">
                <a:latin typeface="Calibri" pitchFamily="34" charset="0"/>
              </a:rPr>
              <a:t>Before  briefly discussing two of these models, let me underline some facts which are worth considering, in my opinion:  </a:t>
            </a:r>
          </a:p>
        </p:txBody>
      </p:sp>
      <p:sp>
        <p:nvSpPr>
          <p:cNvPr id="7" name="CasellaDiTesto 4"/>
          <p:cNvSpPr txBox="1">
            <a:spLocks noChangeArrowheads="1"/>
          </p:cNvSpPr>
          <p:nvPr/>
        </p:nvSpPr>
        <p:spPr bwMode="auto">
          <a:xfrm>
            <a:off x="250825" y="2707173"/>
            <a:ext cx="8137599" cy="3170099"/>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Arial" charset="0"/>
              <a:buChar char="•"/>
            </a:pPr>
            <a:r>
              <a:rPr lang="it-IT" altLang="it-IT" sz="2000" dirty="0">
                <a:latin typeface="Calibri" pitchFamily="34" charset="0"/>
              </a:rPr>
              <a:t> The SM accounts for  only </a:t>
            </a:r>
            <a:r>
              <a:rPr lang="it-IT" altLang="it-IT" sz="2000" dirty="0">
                <a:latin typeface="Calibri" pitchFamily="34" charset="0"/>
                <a:sym typeface="Symbol" pitchFamily="18" charset="2"/>
              </a:rPr>
              <a:t>20% of the matter budget of the Universe , </a:t>
            </a:r>
            <a:r>
              <a:rPr lang="it-IT" altLang="it-IT" sz="2000" dirty="0" smtClean="0">
                <a:latin typeface="Calibri" pitchFamily="34" charset="0"/>
                <a:sym typeface="Symbol" pitchFamily="18" charset="2"/>
              </a:rPr>
              <a:t>still it </a:t>
            </a:r>
            <a:r>
              <a:rPr lang="it-IT" altLang="it-IT" sz="2000" dirty="0">
                <a:latin typeface="Calibri" pitchFamily="34" charset="0"/>
                <a:sym typeface="Symbol" pitchFamily="18" charset="2"/>
              </a:rPr>
              <a:t>is rather rich in particle’s content and </a:t>
            </a:r>
            <a:r>
              <a:rPr lang="it-IT" altLang="it-IT" sz="2000" dirty="0" smtClean="0">
                <a:latin typeface="Calibri" pitchFamily="34" charset="0"/>
                <a:sym typeface="Symbol" pitchFamily="18" charset="2"/>
              </a:rPr>
              <a:t>interactions</a:t>
            </a:r>
          </a:p>
          <a:p>
            <a:pPr eaLnBrk="1" hangingPunct="1">
              <a:buFont typeface="Arial" charset="0"/>
              <a:buChar char="•"/>
            </a:pPr>
            <a:r>
              <a:rPr lang="it-IT" altLang="it-IT" sz="2000" dirty="0" smtClean="0">
                <a:latin typeface="Calibri" pitchFamily="34" charset="0"/>
                <a:sym typeface="Symbol" pitchFamily="18" charset="2"/>
              </a:rPr>
              <a:t> </a:t>
            </a:r>
            <a:r>
              <a:rPr lang="it-IT" altLang="it-IT" sz="2000" dirty="0">
                <a:latin typeface="Calibri" pitchFamily="34" charset="0"/>
                <a:sym typeface="Symbol" pitchFamily="18" charset="2"/>
              </a:rPr>
              <a:t>Its actual structure  is </a:t>
            </a:r>
            <a:r>
              <a:rPr lang="it-IT" altLang="it-IT" sz="2000" dirty="0" smtClean="0">
                <a:latin typeface="Calibri" pitchFamily="34" charset="0"/>
                <a:sym typeface="Symbol" pitchFamily="18" charset="2"/>
              </a:rPr>
              <a:t>determined </a:t>
            </a:r>
            <a:r>
              <a:rPr lang="it-IT" altLang="it-IT" sz="2000" dirty="0">
                <a:latin typeface="Calibri" pitchFamily="34" charset="0"/>
                <a:sym typeface="Symbol" pitchFamily="18" charset="2"/>
              </a:rPr>
              <a:t>by phenomenology and not by first principles</a:t>
            </a:r>
          </a:p>
          <a:p>
            <a:pPr eaLnBrk="1" hangingPunct="1">
              <a:buFont typeface="Arial" charset="0"/>
              <a:buChar char="•"/>
            </a:pPr>
            <a:r>
              <a:rPr lang="it-IT" altLang="it-IT" sz="2000" dirty="0">
                <a:latin typeface="Calibri" pitchFamily="34" charset="0"/>
                <a:sym typeface="Symbol" pitchFamily="18" charset="2"/>
              </a:rPr>
              <a:t> There is no good reason (but economicity) to believe that the remaining 80% of matter must be composed of a much poorer spectrum of states and </a:t>
            </a:r>
            <a:r>
              <a:rPr lang="it-IT" altLang="it-IT" sz="2000" dirty="0" smtClean="0">
                <a:latin typeface="Calibri" pitchFamily="34" charset="0"/>
                <a:sym typeface="Symbol" pitchFamily="18" charset="2"/>
              </a:rPr>
              <a:t>forces</a:t>
            </a:r>
            <a:endParaRPr lang="it-IT" altLang="it-IT" sz="2000" dirty="0">
              <a:latin typeface="Calibri" pitchFamily="34" charset="0"/>
              <a:sym typeface="Symbol" pitchFamily="18" charset="2"/>
            </a:endParaRPr>
          </a:p>
          <a:p>
            <a:pPr eaLnBrk="1" hangingPunct="1">
              <a:buFont typeface="Arial" charset="0"/>
              <a:buChar char="•"/>
            </a:pPr>
            <a:r>
              <a:rPr lang="it-IT" altLang="it-IT" sz="2000" dirty="0">
                <a:latin typeface="Calibri" pitchFamily="34" charset="0"/>
                <a:sym typeface="Symbol" pitchFamily="18" charset="2"/>
              </a:rPr>
              <a:t> On the other hand, since our experiments are sensitive to SM interactions,  the key point for us is to understand if and how this dark world interacts with the SM one, besides </a:t>
            </a:r>
            <a:r>
              <a:rPr lang="it-IT" altLang="it-IT" sz="2000" dirty="0" smtClean="0">
                <a:latin typeface="Calibri" pitchFamily="34" charset="0"/>
                <a:sym typeface="Symbol" pitchFamily="18" charset="2"/>
              </a:rPr>
              <a:t>gravity</a:t>
            </a:r>
            <a:endParaRPr lang="it-IT" altLang="it-IT" sz="2000" dirty="0">
              <a:latin typeface="Calibri" pitchFamily="34" charset="0"/>
            </a:endParaRPr>
          </a:p>
        </p:txBody>
      </p:sp>
      <p:sp>
        <p:nvSpPr>
          <p:cNvPr id="4" name="CasellaDiTesto 3"/>
          <p:cNvSpPr txBox="1">
            <a:spLocks noChangeArrowheads="1"/>
          </p:cNvSpPr>
          <p:nvPr/>
        </p:nvSpPr>
        <p:spPr bwMode="auto">
          <a:xfrm>
            <a:off x="395536" y="735087"/>
            <a:ext cx="8569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400" b="1" dirty="0" smtClean="0">
                <a:latin typeface="Calibri" pitchFamily="34" charset="0"/>
              </a:rPr>
              <a:t>This is the most important slide </a:t>
            </a:r>
            <a:r>
              <a:rPr lang="it-IT" altLang="it-IT" sz="2400" dirty="0" smtClean="0">
                <a:latin typeface="Calibri" pitchFamily="34" charset="0"/>
              </a:rPr>
              <a:t>(so please, wake up!)</a:t>
            </a:r>
            <a:endParaRPr lang="it-IT" altLang="it-IT" sz="2400" dirty="0">
              <a:latin typeface="Calibri" pitchFamily="34" charset="0"/>
            </a:endParaRPr>
          </a:p>
        </p:txBody>
      </p:sp>
    </p:spTree>
    <p:extLst>
      <p:ext uri="{BB962C8B-B14F-4D97-AF65-F5344CB8AC3E}">
        <p14:creationId xmlns:p14="http://schemas.microsoft.com/office/powerpoint/2010/main" val="9318872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a:spLocks noChangeArrowheads="1"/>
          </p:cNvSpPr>
          <p:nvPr/>
        </p:nvSpPr>
        <p:spPr bwMode="auto">
          <a:xfrm>
            <a:off x="250825" y="649568"/>
            <a:ext cx="85693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dirty="0" smtClean="0">
                <a:latin typeface="Calibri" pitchFamily="34" charset="0"/>
              </a:rPr>
              <a:t>In a very famous paper</a:t>
            </a:r>
            <a:r>
              <a:rPr lang="it-IT" altLang="it-IT" sz="2000" i="1" dirty="0" smtClean="0">
                <a:latin typeface="Times New Roman" pitchFamily="18" charset="0"/>
                <a:cs typeface="Times New Roman" pitchFamily="18" charset="0"/>
              </a:rPr>
              <a:t> </a:t>
            </a:r>
            <a:r>
              <a:rPr lang="it-IT" altLang="it-IT" sz="2000" dirty="0">
                <a:latin typeface="Calibri" pitchFamily="34" charset="0"/>
              </a:rPr>
              <a:t>Arkani-Hamed et al. have proposed a model  consisting of a (at least) 3-states heavy (</a:t>
            </a:r>
            <a:r>
              <a:rPr lang="it-IT" altLang="it-IT" sz="2000" dirty="0">
                <a:latin typeface="Calibri" pitchFamily="34" charset="0"/>
                <a:sym typeface="Symbol" pitchFamily="18" charset="2"/>
              </a:rPr>
              <a:t>800 GeV)</a:t>
            </a:r>
            <a:r>
              <a:rPr lang="it-IT" altLang="it-IT" sz="2000" dirty="0">
                <a:latin typeface="Calibri" pitchFamily="34" charset="0"/>
              </a:rPr>
              <a:t> DM with mass splittings of order 100 keV  and 1 MeV</a:t>
            </a:r>
          </a:p>
        </p:txBody>
      </p:sp>
      <p:cxnSp>
        <p:nvCxnSpPr>
          <p:cNvPr id="3" name="Connettore 1 4"/>
          <p:cNvCxnSpPr/>
          <p:nvPr/>
        </p:nvCxnSpPr>
        <p:spPr>
          <a:xfrm>
            <a:off x="2987675" y="2997200"/>
            <a:ext cx="8636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 name="Connettore 1 8"/>
          <p:cNvCxnSpPr/>
          <p:nvPr/>
        </p:nvCxnSpPr>
        <p:spPr>
          <a:xfrm flipV="1">
            <a:off x="3851275" y="2205038"/>
            <a:ext cx="720725" cy="79216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 name="Connettore 1 9"/>
          <p:cNvCxnSpPr/>
          <p:nvPr/>
        </p:nvCxnSpPr>
        <p:spPr>
          <a:xfrm>
            <a:off x="4572000" y="2205038"/>
            <a:ext cx="8636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 name="Connettore 1 11"/>
          <p:cNvCxnSpPr/>
          <p:nvPr/>
        </p:nvCxnSpPr>
        <p:spPr>
          <a:xfrm>
            <a:off x="3851275" y="2997200"/>
            <a:ext cx="158432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Connettore 1 14"/>
          <p:cNvCxnSpPr/>
          <p:nvPr/>
        </p:nvCxnSpPr>
        <p:spPr>
          <a:xfrm>
            <a:off x="3851275" y="2997200"/>
            <a:ext cx="720725" cy="2873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Connettore 1 17"/>
          <p:cNvCxnSpPr/>
          <p:nvPr/>
        </p:nvCxnSpPr>
        <p:spPr>
          <a:xfrm>
            <a:off x="4572000" y="3284538"/>
            <a:ext cx="8636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CasellaDiTesto 18"/>
          <p:cNvSpPr txBox="1">
            <a:spLocks noChangeArrowheads="1"/>
          </p:cNvSpPr>
          <p:nvPr/>
        </p:nvSpPr>
        <p:spPr bwMode="auto">
          <a:xfrm>
            <a:off x="250825" y="3884613"/>
            <a:ext cx="85693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dirty="0">
                <a:latin typeface="Calibri" pitchFamily="34" charset="0"/>
              </a:rPr>
              <a:t>These states are charged under a non-Abelian symmetry with one light ( </a:t>
            </a:r>
            <a:r>
              <a:rPr lang="it-IT" altLang="it-IT" sz="2000" dirty="0">
                <a:latin typeface="Calibri" pitchFamily="34" charset="0"/>
                <a:sym typeface="Symbol" pitchFamily="18" charset="2"/>
              </a:rPr>
              <a:t></a:t>
            </a:r>
            <a:r>
              <a:rPr lang="it-IT" altLang="it-IT" sz="2000" dirty="0">
                <a:latin typeface="Calibri" pitchFamily="34" charset="0"/>
              </a:rPr>
              <a:t>1 GeV) force carrier, </a:t>
            </a:r>
            <a:r>
              <a:rPr lang="it-IT" altLang="it-IT" sz="2000" dirty="0">
                <a:latin typeface="Calibri" pitchFamily="34" charset="0"/>
                <a:sym typeface="Symbol" pitchFamily="18" charset="2"/>
              </a:rPr>
              <a:t>’</a:t>
            </a:r>
            <a:r>
              <a:rPr lang="it-IT" altLang="it-IT" sz="2000" dirty="0">
                <a:latin typeface="Calibri" pitchFamily="34" charset="0"/>
              </a:rPr>
              <a:t> and at least another </a:t>
            </a:r>
            <a:r>
              <a:rPr lang="it-IT" altLang="it-IT" sz="2000" dirty="0">
                <a:latin typeface="Calibri" pitchFamily="34" charset="0"/>
                <a:sym typeface="Symbol" pitchFamily="18" charset="2"/>
              </a:rPr>
              <a:t>10 times heavier, ’’</a:t>
            </a:r>
            <a:endParaRPr lang="it-IT" altLang="it-IT" sz="2000" dirty="0">
              <a:latin typeface="Calibri" pitchFamily="34" charset="0"/>
            </a:endParaRPr>
          </a:p>
        </p:txBody>
      </p:sp>
      <p:sp>
        <p:nvSpPr>
          <p:cNvPr id="10" name="CasellaDiTesto 19"/>
          <p:cNvSpPr txBox="1">
            <a:spLocks noChangeArrowheads="1"/>
          </p:cNvSpPr>
          <p:nvPr/>
        </p:nvSpPr>
        <p:spPr bwMode="auto">
          <a:xfrm>
            <a:off x="5651500" y="2967038"/>
            <a:ext cx="504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400">
                <a:latin typeface="Calibri" pitchFamily="34" charset="0"/>
                <a:sym typeface="Symbol" pitchFamily="18" charset="2"/>
              </a:rPr>
              <a:t></a:t>
            </a:r>
            <a:r>
              <a:rPr lang="it-IT" altLang="it-IT" sz="2400" baseline="-25000">
                <a:latin typeface="Calibri" pitchFamily="34" charset="0"/>
                <a:sym typeface="Symbol" pitchFamily="18" charset="2"/>
              </a:rPr>
              <a:t>1</a:t>
            </a:r>
            <a:endParaRPr lang="it-IT" altLang="it-IT" sz="2400" baseline="-25000">
              <a:latin typeface="Calibri" pitchFamily="34" charset="0"/>
            </a:endParaRPr>
          </a:p>
        </p:txBody>
      </p:sp>
      <p:sp>
        <p:nvSpPr>
          <p:cNvPr id="11" name="CasellaDiTesto 20"/>
          <p:cNvSpPr txBox="1">
            <a:spLocks noChangeArrowheads="1"/>
          </p:cNvSpPr>
          <p:nvPr/>
        </p:nvSpPr>
        <p:spPr bwMode="auto">
          <a:xfrm>
            <a:off x="5651500" y="2708275"/>
            <a:ext cx="504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400">
                <a:latin typeface="Calibri" pitchFamily="34" charset="0"/>
                <a:sym typeface="Symbol" pitchFamily="18" charset="2"/>
              </a:rPr>
              <a:t></a:t>
            </a:r>
            <a:r>
              <a:rPr lang="it-IT" altLang="it-IT" sz="2400" baseline="-25000">
                <a:latin typeface="Calibri" pitchFamily="34" charset="0"/>
                <a:sym typeface="Symbol" pitchFamily="18" charset="2"/>
              </a:rPr>
              <a:t>2</a:t>
            </a:r>
            <a:endParaRPr lang="it-IT" altLang="it-IT" sz="2400" baseline="-25000">
              <a:latin typeface="Calibri" pitchFamily="34" charset="0"/>
            </a:endParaRPr>
          </a:p>
        </p:txBody>
      </p:sp>
      <p:sp>
        <p:nvSpPr>
          <p:cNvPr id="12" name="CasellaDiTesto 21"/>
          <p:cNvSpPr txBox="1">
            <a:spLocks noChangeArrowheads="1"/>
          </p:cNvSpPr>
          <p:nvPr/>
        </p:nvSpPr>
        <p:spPr bwMode="auto">
          <a:xfrm>
            <a:off x="5651500" y="1916113"/>
            <a:ext cx="504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400">
                <a:latin typeface="Calibri" pitchFamily="34" charset="0"/>
                <a:sym typeface="Symbol" pitchFamily="18" charset="2"/>
              </a:rPr>
              <a:t></a:t>
            </a:r>
            <a:r>
              <a:rPr lang="it-IT" altLang="it-IT" sz="2400" baseline="-25000">
                <a:latin typeface="Calibri" pitchFamily="34" charset="0"/>
                <a:sym typeface="Symbol" pitchFamily="18" charset="2"/>
              </a:rPr>
              <a:t>3</a:t>
            </a:r>
            <a:endParaRPr lang="it-IT" altLang="it-IT" sz="2400" baseline="-25000">
              <a:latin typeface="Calibri" pitchFamily="34" charset="0"/>
            </a:endParaRPr>
          </a:p>
        </p:txBody>
      </p:sp>
      <p:cxnSp>
        <p:nvCxnSpPr>
          <p:cNvPr id="14" name="Connettore 2 15"/>
          <p:cNvCxnSpPr/>
          <p:nvPr/>
        </p:nvCxnSpPr>
        <p:spPr>
          <a:xfrm>
            <a:off x="6300788" y="2133600"/>
            <a:ext cx="0" cy="790575"/>
          </a:xfrm>
          <a:prstGeom prst="straightConnector1">
            <a:avLst/>
          </a:prstGeom>
          <a:ln>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Connettore 2 18"/>
          <p:cNvCxnSpPr/>
          <p:nvPr/>
        </p:nvCxnSpPr>
        <p:spPr>
          <a:xfrm>
            <a:off x="6300788" y="2997200"/>
            <a:ext cx="0" cy="360363"/>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 name="CasellaDiTesto 19"/>
          <p:cNvSpPr txBox="1">
            <a:spLocks noChangeArrowheads="1"/>
          </p:cNvSpPr>
          <p:nvPr/>
        </p:nvSpPr>
        <p:spPr bwMode="auto">
          <a:xfrm>
            <a:off x="6516688" y="2339975"/>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a:t> </a:t>
            </a:r>
            <a:r>
              <a:rPr lang="it-IT" altLang="it-IT">
                <a:solidFill>
                  <a:srgbClr val="C00000"/>
                </a:solidFill>
                <a:sym typeface="Symbol" pitchFamily="18" charset="2"/>
              </a:rPr>
              <a:t></a:t>
            </a:r>
            <a:r>
              <a:rPr lang="it-IT" altLang="it-IT">
                <a:solidFill>
                  <a:srgbClr val="C00000"/>
                </a:solidFill>
              </a:rPr>
              <a:t>1MeV</a:t>
            </a:r>
          </a:p>
        </p:txBody>
      </p:sp>
      <p:sp>
        <p:nvSpPr>
          <p:cNvPr id="17" name="CasellaDiTesto 20"/>
          <p:cNvSpPr txBox="1">
            <a:spLocks noChangeArrowheads="1"/>
          </p:cNvSpPr>
          <p:nvPr/>
        </p:nvSpPr>
        <p:spPr bwMode="auto">
          <a:xfrm>
            <a:off x="6516688" y="2916238"/>
            <a:ext cx="12239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dirty="0"/>
              <a:t> </a:t>
            </a:r>
            <a:r>
              <a:rPr lang="it-IT" altLang="it-IT" dirty="0">
                <a:solidFill>
                  <a:srgbClr val="FF0000"/>
                </a:solidFill>
                <a:sym typeface="Symbol" pitchFamily="18" charset="2"/>
              </a:rPr>
              <a:t></a:t>
            </a:r>
            <a:r>
              <a:rPr lang="it-IT" altLang="it-IT" dirty="0">
                <a:solidFill>
                  <a:srgbClr val="FF0000"/>
                </a:solidFill>
              </a:rPr>
              <a:t>100keV</a:t>
            </a:r>
          </a:p>
        </p:txBody>
      </p:sp>
      <p:sp>
        <p:nvSpPr>
          <p:cNvPr id="18" name="CasellaDiTesto 20"/>
          <p:cNvSpPr txBox="1">
            <a:spLocks noChangeArrowheads="1"/>
          </p:cNvSpPr>
          <p:nvPr/>
        </p:nvSpPr>
        <p:spPr bwMode="auto">
          <a:xfrm>
            <a:off x="1475656" y="2780928"/>
            <a:ext cx="12961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dirty="0"/>
              <a:t> </a:t>
            </a:r>
            <a:r>
              <a:rPr lang="it-IT" altLang="it-IT" dirty="0" smtClean="0">
                <a:solidFill>
                  <a:srgbClr val="FF0000"/>
                </a:solidFill>
                <a:sym typeface="Symbol" pitchFamily="18" charset="2"/>
              </a:rPr>
              <a:t>800 </a:t>
            </a:r>
            <a:r>
              <a:rPr lang="it-IT" altLang="it-IT" dirty="0">
                <a:solidFill>
                  <a:srgbClr val="FF0000"/>
                </a:solidFill>
                <a:sym typeface="Symbol" pitchFamily="18" charset="2"/>
              </a:rPr>
              <a:t>G</a:t>
            </a:r>
            <a:r>
              <a:rPr lang="it-IT" altLang="it-IT" dirty="0" smtClean="0">
                <a:solidFill>
                  <a:srgbClr val="FF0000"/>
                </a:solidFill>
              </a:rPr>
              <a:t>eV</a:t>
            </a:r>
            <a:endParaRPr lang="it-IT" altLang="it-IT" dirty="0">
              <a:solidFill>
                <a:srgbClr val="FF0000"/>
              </a:solidFill>
            </a:endParaRPr>
          </a:p>
        </p:txBody>
      </p:sp>
    </p:spTree>
    <p:extLst>
      <p:ext uri="{BB962C8B-B14F-4D97-AF65-F5344CB8AC3E}">
        <p14:creationId xmlns:p14="http://schemas.microsoft.com/office/powerpoint/2010/main" val="24515902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2"/>
          <p:cNvSpPr txBox="1">
            <a:spLocks noChangeArrowheads="1"/>
          </p:cNvSpPr>
          <p:nvPr/>
        </p:nvSpPr>
        <p:spPr bwMode="auto">
          <a:xfrm>
            <a:off x="500063" y="765175"/>
            <a:ext cx="8143875" cy="707886"/>
          </a:xfrm>
          <a:prstGeom prst="rect">
            <a:avLst/>
          </a:prstGeom>
          <a:noFill/>
          <a:ln w="9525">
            <a:noFill/>
            <a:miter lim="800000"/>
            <a:headEnd/>
            <a:tailEnd/>
          </a:ln>
        </p:spPr>
        <p:txBody>
          <a:bodyPr>
            <a:spAutoFit/>
          </a:bodyPr>
          <a:lstStyle/>
          <a:p>
            <a:pPr>
              <a:defRPr/>
            </a:pPr>
            <a:r>
              <a:rPr lang="it-IT" sz="2000" dirty="0" smtClean="0">
                <a:latin typeface="+mn-lt"/>
              </a:rPr>
              <a:t>So called Asymmetric </a:t>
            </a:r>
            <a:r>
              <a:rPr lang="it-IT" sz="2000" dirty="0">
                <a:latin typeface="+mn-lt"/>
              </a:rPr>
              <a:t>DM models (</a:t>
            </a:r>
            <a:r>
              <a:rPr lang="it-IT" sz="2000" b="1" dirty="0">
                <a:latin typeface="+mn-lt"/>
              </a:rPr>
              <a:t>ADM</a:t>
            </a:r>
            <a:r>
              <a:rPr lang="it-IT" sz="2000" dirty="0">
                <a:latin typeface="+mn-lt"/>
              </a:rPr>
              <a:t>) provide  a natural way to account for light ( </a:t>
            </a:r>
            <a:r>
              <a:rPr lang="it-IT" sz="2000" dirty="0">
                <a:latin typeface="+mn-lt"/>
                <a:sym typeface="Symbol"/>
              </a:rPr>
              <a:t></a:t>
            </a:r>
            <a:r>
              <a:rPr lang="it-IT" sz="2000" dirty="0">
                <a:latin typeface="+mn-lt"/>
              </a:rPr>
              <a:t>10 GeV) DM particles  </a:t>
            </a:r>
          </a:p>
        </p:txBody>
      </p:sp>
      <p:sp>
        <p:nvSpPr>
          <p:cNvPr id="3" name="CasellaDiTesto 2"/>
          <p:cNvSpPr txBox="1">
            <a:spLocks noChangeArrowheads="1"/>
          </p:cNvSpPr>
          <p:nvPr/>
        </p:nvSpPr>
        <p:spPr bwMode="auto">
          <a:xfrm>
            <a:off x="500063" y="2013808"/>
            <a:ext cx="8143875" cy="1631216"/>
          </a:xfrm>
          <a:prstGeom prst="rect">
            <a:avLst/>
          </a:prstGeom>
          <a:noFill/>
          <a:ln w="9525">
            <a:noFill/>
            <a:miter lim="800000"/>
            <a:headEnd/>
            <a:tailEnd/>
          </a:ln>
        </p:spPr>
        <p:txBody>
          <a:bodyPr>
            <a:spAutoFit/>
          </a:bodyPr>
          <a:lstStyle/>
          <a:p>
            <a:pPr>
              <a:defRPr/>
            </a:pPr>
            <a:r>
              <a:rPr lang="it-IT" sz="2000" dirty="0" smtClean="0">
                <a:latin typeface="+mn-lt"/>
              </a:rPr>
              <a:t>In </a:t>
            </a:r>
            <a:r>
              <a:rPr lang="it-IT" sz="2000" dirty="0">
                <a:latin typeface="+mn-lt"/>
              </a:rPr>
              <a:t>these </a:t>
            </a:r>
            <a:r>
              <a:rPr lang="it-IT" sz="2000" dirty="0" smtClean="0">
                <a:latin typeface="+mn-lt"/>
              </a:rPr>
              <a:t>scenarios, DM particles have antimatter counterparts exactely as our ordinary matter components.   </a:t>
            </a:r>
            <a:r>
              <a:rPr lang="it-IT" sz="2000" dirty="0"/>
              <a:t>B</a:t>
            </a:r>
            <a:r>
              <a:rPr lang="it-IT" sz="2000" dirty="0" smtClean="0">
                <a:latin typeface="+mn-lt"/>
              </a:rPr>
              <a:t>oth </a:t>
            </a:r>
            <a:r>
              <a:rPr lang="it-IT" sz="2000" dirty="0">
                <a:latin typeface="+mn-lt"/>
              </a:rPr>
              <a:t>DM and </a:t>
            </a:r>
            <a:r>
              <a:rPr lang="it-IT" sz="2000" dirty="0" smtClean="0">
                <a:latin typeface="+mn-lt"/>
              </a:rPr>
              <a:t>anti-DM </a:t>
            </a:r>
            <a:r>
              <a:rPr lang="it-IT" sz="2000" dirty="0">
                <a:latin typeface="+mn-lt"/>
              </a:rPr>
              <a:t>populate the thermal bath in the early Universe; however, </a:t>
            </a:r>
            <a:r>
              <a:rPr lang="it-IT" sz="2000" dirty="0" smtClean="0"/>
              <a:t>exactely as in the case of ordinary matter, a matter-antimatter asymmetry mechanism has left one of the two component only at present times</a:t>
            </a:r>
            <a:endParaRPr lang="it-IT" sz="2000" baseline="-25000" dirty="0">
              <a:solidFill>
                <a:srgbClr val="FF0000"/>
              </a:solidFill>
              <a:latin typeface="+mn-lt"/>
            </a:endParaRPr>
          </a:p>
        </p:txBody>
      </p:sp>
      <p:sp>
        <p:nvSpPr>
          <p:cNvPr id="4" name="CasellaDiTesto 2"/>
          <p:cNvSpPr txBox="1">
            <a:spLocks noChangeArrowheads="1"/>
          </p:cNvSpPr>
          <p:nvPr/>
        </p:nvSpPr>
        <p:spPr bwMode="auto">
          <a:xfrm>
            <a:off x="500063" y="4079974"/>
            <a:ext cx="8143875" cy="1077218"/>
          </a:xfrm>
          <a:prstGeom prst="rect">
            <a:avLst/>
          </a:prstGeom>
          <a:noFill/>
          <a:ln w="9525">
            <a:noFill/>
            <a:miter lim="800000"/>
            <a:headEnd/>
            <a:tailEnd/>
          </a:ln>
        </p:spPr>
        <p:txBody>
          <a:bodyPr>
            <a:spAutoFit/>
          </a:bodyPr>
          <a:lstStyle/>
          <a:p>
            <a:pPr>
              <a:defRPr/>
            </a:pPr>
            <a:r>
              <a:rPr lang="it-IT" sz="2400" dirty="0">
                <a:latin typeface="+mn-lt"/>
              </a:rPr>
              <a:t> </a:t>
            </a:r>
            <a:r>
              <a:rPr lang="it-IT" sz="2000" dirty="0"/>
              <a:t>T. Lin et al</a:t>
            </a:r>
            <a:r>
              <a:rPr lang="it-IT" sz="2000" dirty="0" smtClean="0"/>
              <a:t>.,</a:t>
            </a:r>
            <a:r>
              <a:rPr lang="it-IT" sz="2000" i="1" dirty="0" smtClean="0">
                <a:latin typeface="Times New Roman" pitchFamily="18" charset="0"/>
                <a:cs typeface="Times New Roman" pitchFamily="18" charset="0"/>
              </a:rPr>
              <a:t> </a:t>
            </a:r>
            <a:r>
              <a:rPr lang="it-IT" sz="2000" dirty="0"/>
              <a:t>have shown that in the context of these </a:t>
            </a:r>
            <a:r>
              <a:rPr lang="it-IT" sz="2000" dirty="0" smtClean="0"/>
              <a:t>models all cosmological constraints can be satisfied, provided </a:t>
            </a:r>
            <a:r>
              <a:rPr lang="it-IT" sz="2000" dirty="0"/>
              <a:t>that DM annhilation is mediated by a light force carrier</a:t>
            </a:r>
          </a:p>
        </p:txBody>
      </p:sp>
    </p:spTree>
    <p:extLst>
      <p:ext uri="{BB962C8B-B14F-4D97-AF65-F5344CB8AC3E}">
        <p14:creationId xmlns:p14="http://schemas.microsoft.com/office/powerpoint/2010/main" val="10155837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2"/>
          <p:cNvSpPr txBox="1">
            <a:spLocks noChangeArrowheads="1"/>
          </p:cNvSpPr>
          <p:nvPr/>
        </p:nvSpPr>
        <p:spPr bwMode="auto">
          <a:xfrm>
            <a:off x="500063" y="836712"/>
            <a:ext cx="8143875" cy="1323439"/>
          </a:xfrm>
          <a:prstGeom prst="rect">
            <a:avLst/>
          </a:prstGeom>
          <a:noFill/>
          <a:ln w="9525">
            <a:noFill/>
            <a:miter lim="800000"/>
            <a:headEnd/>
            <a:tailEnd/>
          </a:ln>
        </p:spPr>
        <p:txBody>
          <a:bodyPr>
            <a:spAutoFit/>
          </a:bodyPr>
          <a:lstStyle/>
          <a:p>
            <a:pPr>
              <a:defRPr/>
            </a:pPr>
            <a:r>
              <a:rPr lang="it-IT" sz="2000" dirty="0" smtClean="0"/>
              <a:t>Besides the details, these two (and also other) models have the common feature to postulate the existence of a </a:t>
            </a:r>
            <a:r>
              <a:rPr lang="it-IT" sz="2000" b="1" dirty="0" smtClean="0"/>
              <a:t>new light force carrier</a:t>
            </a:r>
            <a:r>
              <a:rPr lang="it-IT" sz="2000" dirty="0" smtClean="0"/>
              <a:t>, with the same quantum numbers of the photon but with a small but nn zero mass, which from now on we call generically </a:t>
            </a:r>
            <a:r>
              <a:rPr lang="it-IT" sz="2000" b="1" dirty="0" smtClean="0"/>
              <a:t>«dark photon» </a:t>
            </a:r>
            <a:r>
              <a:rPr lang="it-IT" sz="2000" dirty="0" smtClean="0"/>
              <a:t>or </a:t>
            </a:r>
            <a:r>
              <a:rPr lang="it-IT" sz="2000" b="1" dirty="0" smtClean="0">
                <a:latin typeface="Symbol" panose="05050102010706020507" pitchFamily="18" charset="2"/>
              </a:rPr>
              <a:t>g</a:t>
            </a:r>
            <a:r>
              <a:rPr lang="it-IT" sz="2000" b="1" dirty="0" smtClean="0"/>
              <a:t>’</a:t>
            </a:r>
            <a:endParaRPr lang="it-IT" sz="2000" b="1" dirty="0"/>
          </a:p>
        </p:txBody>
      </p:sp>
      <p:sp>
        <p:nvSpPr>
          <p:cNvPr id="3" name="CasellaDiTesto 2"/>
          <p:cNvSpPr txBox="1">
            <a:spLocks noChangeArrowheads="1"/>
          </p:cNvSpPr>
          <p:nvPr/>
        </p:nvSpPr>
        <p:spPr bwMode="auto">
          <a:xfrm>
            <a:off x="500063" y="2433082"/>
            <a:ext cx="8143875" cy="707886"/>
          </a:xfrm>
          <a:prstGeom prst="rect">
            <a:avLst/>
          </a:prstGeom>
          <a:noFill/>
          <a:ln w="9525">
            <a:noFill/>
            <a:miter lim="800000"/>
            <a:headEnd/>
            <a:tailEnd/>
          </a:ln>
        </p:spPr>
        <p:txBody>
          <a:bodyPr>
            <a:spAutoFit/>
          </a:bodyPr>
          <a:lstStyle/>
          <a:p>
            <a:pPr>
              <a:defRPr/>
            </a:pPr>
            <a:r>
              <a:rPr lang="it-IT" sz="2000" dirty="0" smtClean="0"/>
              <a:t>It is postulated that ordinary particles can have a very small coupling with the dark photons, allowed by some subtle quantum-mechanical effect</a:t>
            </a:r>
            <a:endParaRPr lang="it-IT" sz="2000" dirty="0"/>
          </a:p>
        </p:txBody>
      </p:sp>
      <p:sp>
        <p:nvSpPr>
          <p:cNvPr id="4" name="CasellaDiTesto 2"/>
          <p:cNvSpPr txBox="1">
            <a:spLocks noChangeArrowheads="1"/>
          </p:cNvSpPr>
          <p:nvPr/>
        </p:nvSpPr>
        <p:spPr bwMode="auto">
          <a:xfrm>
            <a:off x="539552" y="3501008"/>
            <a:ext cx="8143875" cy="1015663"/>
          </a:xfrm>
          <a:prstGeom prst="rect">
            <a:avLst/>
          </a:prstGeom>
          <a:noFill/>
          <a:ln w="9525">
            <a:noFill/>
            <a:miter lim="800000"/>
            <a:headEnd/>
            <a:tailEnd/>
          </a:ln>
        </p:spPr>
        <p:txBody>
          <a:bodyPr>
            <a:spAutoFit/>
          </a:bodyPr>
          <a:lstStyle/>
          <a:p>
            <a:pPr>
              <a:defRPr/>
            </a:pPr>
            <a:r>
              <a:rPr lang="it-IT" sz="2000" dirty="0"/>
              <a:t>T</a:t>
            </a:r>
            <a:r>
              <a:rPr lang="it-IT" sz="2000" dirty="0" smtClean="0"/>
              <a:t>his small coupling is generally labelled by a parameter </a:t>
            </a:r>
            <a:r>
              <a:rPr lang="it-IT" sz="2000" b="1" dirty="0" smtClean="0">
                <a:latin typeface="Symbol" panose="05050102010706020507" pitchFamily="18" charset="2"/>
              </a:rPr>
              <a:t>e</a:t>
            </a:r>
            <a:r>
              <a:rPr lang="it-IT" sz="2000" dirty="0" smtClean="0"/>
              <a:t> which gives the strenght of the </a:t>
            </a:r>
            <a:r>
              <a:rPr lang="it-IT" sz="2000" b="1" dirty="0" smtClean="0"/>
              <a:t>«dark charge» </a:t>
            </a:r>
            <a:r>
              <a:rPr lang="it-IT" sz="2000" dirty="0" smtClean="0"/>
              <a:t>of ordinary matter with respect to its electromagnetic charge</a:t>
            </a:r>
            <a:endParaRPr lang="it-IT" sz="2000" dirty="0"/>
          </a:p>
        </p:txBody>
      </p:sp>
      <p:sp>
        <p:nvSpPr>
          <p:cNvPr id="5" name="CasellaDiTesto 2"/>
          <p:cNvSpPr txBox="1">
            <a:spLocks noChangeArrowheads="1"/>
          </p:cNvSpPr>
          <p:nvPr/>
        </p:nvSpPr>
        <p:spPr bwMode="auto">
          <a:xfrm>
            <a:off x="539552" y="4861609"/>
            <a:ext cx="8143875" cy="1323439"/>
          </a:xfrm>
          <a:prstGeom prst="rect">
            <a:avLst/>
          </a:prstGeom>
          <a:noFill/>
          <a:ln w="9525">
            <a:noFill/>
            <a:miter lim="800000"/>
            <a:headEnd/>
            <a:tailEnd/>
          </a:ln>
        </p:spPr>
        <p:txBody>
          <a:bodyPr>
            <a:spAutoFit/>
          </a:bodyPr>
          <a:lstStyle/>
          <a:p>
            <a:pPr>
              <a:defRPr/>
            </a:pPr>
            <a:r>
              <a:rPr lang="it-IT" sz="2000" dirty="0" smtClean="0"/>
              <a:t>If </a:t>
            </a:r>
            <a:r>
              <a:rPr lang="it-IT" sz="2000" dirty="0" smtClean="0">
                <a:latin typeface="Symbol" panose="05050102010706020507" pitchFamily="18" charset="2"/>
              </a:rPr>
              <a:t>e</a:t>
            </a:r>
            <a:r>
              <a:rPr lang="it-IT" sz="2000" dirty="0" smtClean="0"/>
              <a:t> was exactely 0, then the dark and ordinary world would be kept totally separate but for gravitational effects. However there are several puzzling astrophysical measurements that would suggest that it may be in the (rather wide) range </a:t>
            </a:r>
            <a:r>
              <a:rPr lang="it-IT" sz="2000" b="1" dirty="0" smtClean="0"/>
              <a:t>10</a:t>
            </a:r>
            <a:r>
              <a:rPr lang="it-IT" sz="2000" b="1" baseline="30000" dirty="0" smtClean="0"/>
              <a:t>-3</a:t>
            </a:r>
            <a:r>
              <a:rPr lang="it-IT" sz="2000" b="1" dirty="0" smtClean="0"/>
              <a:t> – 10</a:t>
            </a:r>
            <a:r>
              <a:rPr lang="it-IT" sz="2000" b="1" baseline="30000" dirty="0" smtClean="0"/>
              <a:t>-8 </a:t>
            </a:r>
            <a:endParaRPr lang="it-IT" sz="2000" b="1" baseline="30000" dirty="0"/>
          </a:p>
        </p:txBody>
      </p:sp>
    </p:spTree>
    <p:extLst>
      <p:ext uri="{BB962C8B-B14F-4D97-AF65-F5344CB8AC3E}">
        <p14:creationId xmlns:p14="http://schemas.microsoft.com/office/powerpoint/2010/main" val="922303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3"/>
          <p:cNvSpPr txBox="1">
            <a:spLocks noChangeArrowheads="1"/>
          </p:cNvSpPr>
          <p:nvPr/>
        </p:nvSpPr>
        <p:spPr bwMode="auto">
          <a:xfrm>
            <a:off x="395536" y="476672"/>
            <a:ext cx="8569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400" b="1" dirty="0" smtClean="0">
                <a:latin typeface="Calibri" pitchFamily="34" charset="0"/>
              </a:rPr>
              <a:t>Can we «see» a Dark Photon?</a:t>
            </a:r>
            <a:endParaRPr lang="it-IT" altLang="it-IT" sz="2400" b="1" dirty="0">
              <a:latin typeface="Calibri" pitchFamily="34" charset="0"/>
            </a:endParaRPr>
          </a:p>
        </p:txBody>
      </p:sp>
      <p:sp>
        <p:nvSpPr>
          <p:cNvPr id="3" name="CasellaDiTesto 2"/>
          <p:cNvSpPr txBox="1">
            <a:spLocks noChangeArrowheads="1"/>
          </p:cNvSpPr>
          <p:nvPr/>
        </p:nvSpPr>
        <p:spPr bwMode="auto">
          <a:xfrm>
            <a:off x="619944" y="1412776"/>
            <a:ext cx="8143875" cy="400110"/>
          </a:xfrm>
          <a:prstGeom prst="rect">
            <a:avLst/>
          </a:prstGeom>
          <a:noFill/>
          <a:ln w="9525">
            <a:noFill/>
            <a:miter lim="800000"/>
            <a:headEnd/>
            <a:tailEnd/>
          </a:ln>
        </p:spPr>
        <p:txBody>
          <a:bodyPr>
            <a:spAutoFit/>
          </a:bodyPr>
          <a:lstStyle/>
          <a:p>
            <a:pPr>
              <a:defRPr/>
            </a:pPr>
            <a:r>
              <a:rPr lang="it-IT" sz="2000" dirty="0" smtClean="0"/>
              <a:t>Well, this depends on the details of the physics model that are behind it.  </a:t>
            </a:r>
            <a:endParaRPr lang="it-IT" sz="2000" dirty="0"/>
          </a:p>
        </p:txBody>
      </p:sp>
      <p:sp>
        <p:nvSpPr>
          <p:cNvPr id="4" name="CasellaDiTesto 2"/>
          <p:cNvSpPr txBox="1">
            <a:spLocks noChangeArrowheads="1"/>
          </p:cNvSpPr>
          <p:nvPr/>
        </p:nvSpPr>
        <p:spPr bwMode="auto">
          <a:xfrm>
            <a:off x="619944" y="2204864"/>
            <a:ext cx="8143875" cy="707886"/>
          </a:xfrm>
          <a:prstGeom prst="rect">
            <a:avLst/>
          </a:prstGeom>
          <a:noFill/>
          <a:ln w="9525">
            <a:noFill/>
            <a:miter lim="800000"/>
            <a:headEnd/>
            <a:tailEnd/>
          </a:ln>
        </p:spPr>
        <p:txBody>
          <a:bodyPr>
            <a:spAutoFit/>
          </a:bodyPr>
          <a:lstStyle/>
          <a:p>
            <a:pPr>
              <a:defRPr/>
            </a:pPr>
            <a:r>
              <a:rPr lang="it-IT" sz="2000" dirty="0" smtClean="0"/>
              <a:t>If one supposes that in the «dark sector» there exists new particles, </a:t>
            </a:r>
            <a:r>
              <a:rPr lang="it-IT" sz="2000" dirty="0" smtClean="0">
                <a:latin typeface="Symbol" panose="05050102010706020507" pitchFamily="18" charset="2"/>
              </a:rPr>
              <a:t>c</a:t>
            </a:r>
            <a:r>
              <a:rPr lang="it-IT" sz="2000" dirty="0" smtClean="0"/>
              <a:t>, that couple predominantly with the </a:t>
            </a:r>
            <a:r>
              <a:rPr lang="it-IT" sz="2000" dirty="0" smtClean="0">
                <a:latin typeface="Symbol" panose="05050102010706020507" pitchFamily="18" charset="2"/>
              </a:rPr>
              <a:t>g</a:t>
            </a:r>
            <a:r>
              <a:rPr lang="it-IT" sz="2000" dirty="0" smtClean="0"/>
              <a:t>’, then the latter can decay </a:t>
            </a:r>
          </a:p>
        </p:txBody>
      </p:sp>
      <p:sp>
        <p:nvSpPr>
          <p:cNvPr id="5" name="CasellaDiTesto 2"/>
          <p:cNvSpPr txBox="1">
            <a:spLocks noChangeArrowheads="1"/>
          </p:cNvSpPr>
          <p:nvPr/>
        </p:nvSpPr>
        <p:spPr bwMode="auto">
          <a:xfrm>
            <a:off x="611560" y="3356992"/>
            <a:ext cx="8143875" cy="1015663"/>
          </a:xfrm>
          <a:prstGeom prst="rect">
            <a:avLst/>
          </a:prstGeom>
          <a:noFill/>
          <a:ln w="9525">
            <a:noFill/>
            <a:miter lim="800000"/>
            <a:headEnd/>
            <a:tailEnd/>
          </a:ln>
        </p:spPr>
        <p:txBody>
          <a:bodyPr>
            <a:spAutoFit/>
          </a:bodyPr>
          <a:lstStyle/>
          <a:p>
            <a:pPr marL="457200" indent="-457200">
              <a:buFont typeface="+mj-lt"/>
              <a:buAutoNum type="arabicPeriod"/>
              <a:defRPr/>
            </a:pPr>
            <a:r>
              <a:rPr lang="it-IT" sz="2000" dirty="0" smtClean="0"/>
              <a:t>If m</a:t>
            </a:r>
            <a:r>
              <a:rPr lang="it-IT" sz="2000" baseline="-25000" dirty="0" smtClean="0">
                <a:latin typeface="Symbol" panose="05050102010706020507" pitchFamily="18" charset="2"/>
              </a:rPr>
              <a:t>g</a:t>
            </a:r>
            <a:r>
              <a:rPr lang="it-IT" sz="2000" baseline="-25000" dirty="0" smtClean="0"/>
              <a:t>‘</a:t>
            </a:r>
            <a:r>
              <a:rPr lang="it-IT" sz="2000" dirty="0" smtClean="0"/>
              <a:t> &lt; m</a:t>
            </a:r>
            <a:r>
              <a:rPr lang="it-IT" sz="2000" baseline="-25000" dirty="0" smtClean="0">
                <a:latin typeface="Symbol" panose="05050102010706020507" pitchFamily="18" charset="2"/>
              </a:rPr>
              <a:t>c</a:t>
            </a:r>
            <a:r>
              <a:rPr lang="it-IT" sz="2000" dirty="0"/>
              <a:t> </a:t>
            </a:r>
            <a:r>
              <a:rPr lang="it-IT" sz="2000" dirty="0" smtClean="0"/>
              <a:t> only into  standard model particles (electrons, muons ecc...) so that the decay will be </a:t>
            </a:r>
            <a:r>
              <a:rPr lang="it-IT" sz="2000" b="1" dirty="0" smtClean="0"/>
              <a:t>visible</a:t>
            </a:r>
          </a:p>
          <a:p>
            <a:pPr marL="457200" indent="-457200">
              <a:buFont typeface="+mj-lt"/>
              <a:buAutoNum type="arabicPeriod"/>
              <a:defRPr/>
            </a:pPr>
            <a:r>
              <a:rPr lang="it-IT" sz="2000" dirty="0" smtClean="0"/>
              <a:t>If </a:t>
            </a:r>
            <a:r>
              <a:rPr lang="it-IT" sz="2000" dirty="0"/>
              <a:t>m</a:t>
            </a:r>
            <a:r>
              <a:rPr lang="it-IT" sz="2000" baseline="-25000" dirty="0">
                <a:latin typeface="Symbol" panose="05050102010706020507" pitchFamily="18" charset="2"/>
              </a:rPr>
              <a:t>g</a:t>
            </a:r>
            <a:r>
              <a:rPr lang="it-IT" sz="2000" baseline="-25000" dirty="0"/>
              <a:t>‘</a:t>
            </a:r>
            <a:r>
              <a:rPr lang="it-IT" sz="2000" dirty="0"/>
              <a:t> </a:t>
            </a:r>
            <a:r>
              <a:rPr lang="it-IT" sz="2000" dirty="0" smtClean="0"/>
              <a:t>&gt; m</a:t>
            </a:r>
            <a:r>
              <a:rPr lang="it-IT" sz="2000" baseline="-25000" dirty="0" smtClean="0">
                <a:latin typeface="Symbol" panose="05050102010706020507" pitchFamily="18" charset="2"/>
              </a:rPr>
              <a:t>c</a:t>
            </a:r>
            <a:r>
              <a:rPr lang="it-IT" sz="2000" dirty="0" smtClean="0"/>
              <a:t> only into dark matter particles, so the decay will be </a:t>
            </a:r>
            <a:r>
              <a:rPr lang="it-IT" sz="2000" b="1" dirty="0" smtClean="0"/>
              <a:t>invisible</a:t>
            </a:r>
            <a:endParaRPr lang="it-IT" sz="2000" b="1" dirty="0"/>
          </a:p>
        </p:txBody>
      </p:sp>
      <p:sp>
        <p:nvSpPr>
          <p:cNvPr id="6" name="CasellaDiTesto 2"/>
          <p:cNvSpPr txBox="1">
            <a:spLocks noChangeArrowheads="1"/>
          </p:cNvSpPr>
          <p:nvPr/>
        </p:nvSpPr>
        <p:spPr bwMode="auto">
          <a:xfrm>
            <a:off x="611560" y="4953362"/>
            <a:ext cx="8143875" cy="400110"/>
          </a:xfrm>
          <a:prstGeom prst="rect">
            <a:avLst/>
          </a:prstGeom>
          <a:noFill/>
          <a:ln w="9525">
            <a:noFill/>
            <a:miter lim="800000"/>
            <a:headEnd/>
            <a:tailEnd/>
          </a:ln>
        </p:spPr>
        <p:txBody>
          <a:bodyPr>
            <a:spAutoFit/>
          </a:bodyPr>
          <a:lstStyle/>
          <a:p>
            <a:pPr>
              <a:defRPr/>
            </a:pPr>
            <a:r>
              <a:rPr lang="it-IT" sz="2000" dirty="0" smtClean="0"/>
              <a:t>Don’t be pessimistic however: </a:t>
            </a:r>
            <a:r>
              <a:rPr lang="it-IT" sz="2000" b="1" i="1" dirty="0" smtClean="0"/>
              <a:t>also invisible decays can be seen!</a:t>
            </a:r>
          </a:p>
        </p:txBody>
      </p:sp>
    </p:spTree>
    <p:extLst>
      <p:ext uri="{BB962C8B-B14F-4D97-AF65-F5344CB8AC3E}">
        <p14:creationId xmlns:p14="http://schemas.microsoft.com/office/powerpoint/2010/main" val="35478050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a:spLocks noChangeArrowheads="1"/>
          </p:cNvSpPr>
          <p:nvPr/>
        </p:nvSpPr>
        <p:spPr bwMode="auto">
          <a:xfrm>
            <a:off x="467544" y="685145"/>
            <a:ext cx="8143875" cy="707886"/>
          </a:xfrm>
          <a:prstGeom prst="rect">
            <a:avLst/>
          </a:prstGeom>
          <a:noFill/>
          <a:ln w="9525">
            <a:noFill/>
            <a:miter lim="800000"/>
            <a:headEnd/>
            <a:tailEnd/>
          </a:ln>
        </p:spPr>
        <p:txBody>
          <a:bodyPr>
            <a:spAutoFit/>
          </a:bodyPr>
          <a:lstStyle/>
          <a:p>
            <a:pPr>
              <a:defRPr/>
            </a:pPr>
            <a:r>
              <a:rPr lang="it-IT" sz="2000" b="1" i="1" dirty="0" smtClean="0"/>
              <a:t>The striking consequence of this, is that if </a:t>
            </a:r>
            <a:r>
              <a:rPr lang="it-IT" sz="2000" b="1" i="1" dirty="0" smtClean="0">
                <a:latin typeface="Symbol" panose="05050102010706020507" pitchFamily="18" charset="2"/>
              </a:rPr>
              <a:t>e</a:t>
            </a:r>
            <a:r>
              <a:rPr lang="it-IT" sz="2000" b="1" i="1" dirty="0" smtClean="0"/>
              <a:t> is non-zero then dark photons can be produced and observed in laboratory experiments  </a:t>
            </a:r>
            <a:endParaRPr lang="it-IT" sz="2000" b="1" i="1" dirty="0"/>
          </a:p>
        </p:txBody>
      </p:sp>
      <p:sp>
        <p:nvSpPr>
          <p:cNvPr id="4" name="CasellaDiTesto 2"/>
          <p:cNvSpPr txBox="1">
            <a:spLocks noChangeArrowheads="1"/>
          </p:cNvSpPr>
          <p:nvPr/>
        </p:nvSpPr>
        <p:spPr bwMode="auto">
          <a:xfrm>
            <a:off x="467544" y="1628800"/>
            <a:ext cx="8143875" cy="1015663"/>
          </a:xfrm>
          <a:prstGeom prst="rect">
            <a:avLst/>
          </a:prstGeom>
          <a:noFill/>
          <a:ln w="9525">
            <a:noFill/>
            <a:miter lim="800000"/>
            <a:headEnd/>
            <a:tailEnd/>
          </a:ln>
        </p:spPr>
        <p:txBody>
          <a:bodyPr>
            <a:spAutoFit/>
          </a:bodyPr>
          <a:lstStyle/>
          <a:p>
            <a:pPr>
              <a:defRPr/>
            </a:pPr>
            <a:r>
              <a:rPr lang="it-IT" sz="2000" dirty="0" smtClean="0"/>
              <a:t>In fact, any process that  produces a photon in the ordinary world can produce a dark photon with probabiity suppressed by a factor </a:t>
            </a:r>
            <a:r>
              <a:rPr lang="it-IT" sz="2000" dirty="0" smtClean="0">
                <a:latin typeface="Symbol" panose="05050102010706020507" pitchFamily="18" charset="2"/>
              </a:rPr>
              <a:t>e</a:t>
            </a:r>
            <a:r>
              <a:rPr lang="it-IT" sz="2000" baseline="30000" dirty="0" smtClean="0"/>
              <a:t>2</a:t>
            </a:r>
            <a:r>
              <a:rPr lang="it-IT" sz="2000" dirty="0" smtClean="0"/>
              <a:t> (rather  small, to be honest) </a:t>
            </a:r>
            <a:endParaRPr lang="it-IT" sz="2000" dirty="0"/>
          </a:p>
        </p:txBody>
      </p:sp>
      <p:sp>
        <p:nvSpPr>
          <p:cNvPr id="5" name="Figura a mano libera 1"/>
          <p:cNvSpPr/>
          <p:nvPr/>
        </p:nvSpPr>
        <p:spPr>
          <a:xfrm>
            <a:off x="2340049" y="3183433"/>
            <a:ext cx="939800" cy="287338"/>
          </a:xfrm>
          <a:custGeom>
            <a:avLst/>
            <a:gdLst>
              <a:gd name="connsiteX0" fmla="*/ 10160 w 939800"/>
              <a:gd name="connsiteY0" fmla="*/ 1107440 h 1925320"/>
              <a:gd name="connsiteX1" fmla="*/ 25400 w 939800"/>
              <a:gd name="connsiteY1" fmla="*/ 177800 h 1925320"/>
              <a:gd name="connsiteX2" fmla="*/ 162560 w 939800"/>
              <a:gd name="connsiteY2" fmla="*/ 1915160 h 1925320"/>
              <a:gd name="connsiteX3" fmla="*/ 208280 w 939800"/>
              <a:gd name="connsiteY3" fmla="*/ 238760 h 1925320"/>
              <a:gd name="connsiteX4" fmla="*/ 314960 w 939800"/>
              <a:gd name="connsiteY4" fmla="*/ 1808480 h 1925320"/>
              <a:gd name="connsiteX5" fmla="*/ 391160 w 939800"/>
              <a:gd name="connsiteY5" fmla="*/ 269240 h 1925320"/>
              <a:gd name="connsiteX6" fmla="*/ 482600 w 939800"/>
              <a:gd name="connsiteY6" fmla="*/ 1899920 h 1925320"/>
              <a:gd name="connsiteX7" fmla="*/ 558800 w 939800"/>
              <a:gd name="connsiteY7" fmla="*/ 269240 h 1925320"/>
              <a:gd name="connsiteX8" fmla="*/ 589280 w 939800"/>
              <a:gd name="connsiteY8" fmla="*/ 284480 h 1925320"/>
              <a:gd name="connsiteX9" fmla="*/ 635000 w 939800"/>
              <a:gd name="connsiteY9" fmla="*/ 1869440 h 1925320"/>
              <a:gd name="connsiteX10" fmla="*/ 756920 w 939800"/>
              <a:gd name="connsiteY10" fmla="*/ 314960 h 1925320"/>
              <a:gd name="connsiteX11" fmla="*/ 848360 w 939800"/>
              <a:gd name="connsiteY11" fmla="*/ 1899920 h 1925320"/>
              <a:gd name="connsiteX12" fmla="*/ 939800 w 939800"/>
              <a:gd name="connsiteY12" fmla="*/ 421640 h 1925320"/>
              <a:gd name="connsiteX13" fmla="*/ 939800 w 939800"/>
              <a:gd name="connsiteY13" fmla="*/ 421640 h 1925320"/>
              <a:gd name="connsiteX14" fmla="*/ 939800 w 939800"/>
              <a:gd name="connsiteY14" fmla="*/ 421640 h 1925320"/>
              <a:gd name="connsiteX15" fmla="*/ 909320 w 939800"/>
              <a:gd name="connsiteY15" fmla="*/ 375920 h 1925320"/>
              <a:gd name="connsiteX16" fmla="*/ 939800 w 939800"/>
              <a:gd name="connsiteY16" fmla="*/ 345440 h 1925320"/>
              <a:gd name="connsiteX17" fmla="*/ 939800 w 939800"/>
              <a:gd name="connsiteY17" fmla="*/ 345440 h 1925320"/>
              <a:gd name="connsiteX18" fmla="*/ 894080 w 939800"/>
              <a:gd name="connsiteY18" fmla="*/ 421640 h 19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39800" h="1925320">
                <a:moveTo>
                  <a:pt x="10160" y="1107440"/>
                </a:moveTo>
                <a:cubicBezTo>
                  <a:pt x="5080" y="575310"/>
                  <a:pt x="0" y="43180"/>
                  <a:pt x="25400" y="177800"/>
                </a:cubicBezTo>
                <a:cubicBezTo>
                  <a:pt x="50800" y="312420"/>
                  <a:pt x="132080" y="1905000"/>
                  <a:pt x="162560" y="1915160"/>
                </a:cubicBezTo>
                <a:cubicBezTo>
                  <a:pt x="193040" y="1925320"/>
                  <a:pt x="182880" y="256540"/>
                  <a:pt x="208280" y="238760"/>
                </a:cubicBezTo>
                <a:cubicBezTo>
                  <a:pt x="233680" y="220980"/>
                  <a:pt x="284480" y="1803400"/>
                  <a:pt x="314960" y="1808480"/>
                </a:cubicBezTo>
                <a:cubicBezTo>
                  <a:pt x="345440" y="1813560"/>
                  <a:pt x="363220" y="254000"/>
                  <a:pt x="391160" y="269240"/>
                </a:cubicBezTo>
                <a:cubicBezTo>
                  <a:pt x="419100" y="284480"/>
                  <a:pt x="454660" y="1899920"/>
                  <a:pt x="482600" y="1899920"/>
                </a:cubicBezTo>
                <a:cubicBezTo>
                  <a:pt x="510540" y="1899920"/>
                  <a:pt x="541020" y="538480"/>
                  <a:pt x="558800" y="269240"/>
                </a:cubicBezTo>
                <a:cubicBezTo>
                  <a:pt x="576580" y="0"/>
                  <a:pt x="576580" y="17780"/>
                  <a:pt x="589280" y="284480"/>
                </a:cubicBezTo>
                <a:cubicBezTo>
                  <a:pt x="601980" y="551180"/>
                  <a:pt x="607060" y="1864360"/>
                  <a:pt x="635000" y="1869440"/>
                </a:cubicBezTo>
                <a:cubicBezTo>
                  <a:pt x="662940" y="1874520"/>
                  <a:pt x="721360" y="309880"/>
                  <a:pt x="756920" y="314960"/>
                </a:cubicBezTo>
                <a:cubicBezTo>
                  <a:pt x="792480" y="320040"/>
                  <a:pt x="817880" y="1882140"/>
                  <a:pt x="848360" y="1899920"/>
                </a:cubicBezTo>
                <a:cubicBezTo>
                  <a:pt x="878840" y="1917700"/>
                  <a:pt x="939800" y="421640"/>
                  <a:pt x="939800" y="421640"/>
                </a:cubicBezTo>
                <a:lnTo>
                  <a:pt x="939800" y="421640"/>
                </a:lnTo>
                <a:lnTo>
                  <a:pt x="939800" y="421640"/>
                </a:lnTo>
                <a:cubicBezTo>
                  <a:pt x="934720" y="414020"/>
                  <a:pt x="909320" y="388620"/>
                  <a:pt x="909320" y="375920"/>
                </a:cubicBezTo>
                <a:lnTo>
                  <a:pt x="939800" y="345440"/>
                </a:lnTo>
                <a:lnTo>
                  <a:pt x="939800" y="345440"/>
                </a:lnTo>
                <a:lnTo>
                  <a:pt x="894080" y="421640"/>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t-IT"/>
          </a:p>
        </p:txBody>
      </p:sp>
      <p:cxnSp>
        <p:nvCxnSpPr>
          <p:cNvPr id="6" name="Connettore 2 2"/>
          <p:cNvCxnSpPr/>
          <p:nvPr/>
        </p:nvCxnSpPr>
        <p:spPr>
          <a:xfrm>
            <a:off x="1474862" y="3327896"/>
            <a:ext cx="865187"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Connettore 2 3"/>
          <p:cNvCxnSpPr/>
          <p:nvPr/>
        </p:nvCxnSpPr>
        <p:spPr>
          <a:xfrm>
            <a:off x="2340049" y="3327896"/>
            <a:ext cx="0" cy="863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Connettore 2 4"/>
          <p:cNvCxnSpPr/>
          <p:nvPr/>
        </p:nvCxnSpPr>
        <p:spPr>
          <a:xfrm flipH="1">
            <a:off x="1403424" y="4120058"/>
            <a:ext cx="936625"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9" name="Figura a mano libera 5"/>
          <p:cNvSpPr/>
          <p:nvPr/>
        </p:nvSpPr>
        <p:spPr>
          <a:xfrm>
            <a:off x="2340049" y="3975596"/>
            <a:ext cx="939800" cy="287337"/>
          </a:xfrm>
          <a:custGeom>
            <a:avLst/>
            <a:gdLst>
              <a:gd name="connsiteX0" fmla="*/ 10160 w 939800"/>
              <a:gd name="connsiteY0" fmla="*/ 1107440 h 1925320"/>
              <a:gd name="connsiteX1" fmla="*/ 25400 w 939800"/>
              <a:gd name="connsiteY1" fmla="*/ 177800 h 1925320"/>
              <a:gd name="connsiteX2" fmla="*/ 162560 w 939800"/>
              <a:gd name="connsiteY2" fmla="*/ 1915160 h 1925320"/>
              <a:gd name="connsiteX3" fmla="*/ 208280 w 939800"/>
              <a:gd name="connsiteY3" fmla="*/ 238760 h 1925320"/>
              <a:gd name="connsiteX4" fmla="*/ 314960 w 939800"/>
              <a:gd name="connsiteY4" fmla="*/ 1808480 h 1925320"/>
              <a:gd name="connsiteX5" fmla="*/ 391160 w 939800"/>
              <a:gd name="connsiteY5" fmla="*/ 269240 h 1925320"/>
              <a:gd name="connsiteX6" fmla="*/ 482600 w 939800"/>
              <a:gd name="connsiteY6" fmla="*/ 1899920 h 1925320"/>
              <a:gd name="connsiteX7" fmla="*/ 558800 w 939800"/>
              <a:gd name="connsiteY7" fmla="*/ 269240 h 1925320"/>
              <a:gd name="connsiteX8" fmla="*/ 589280 w 939800"/>
              <a:gd name="connsiteY8" fmla="*/ 284480 h 1925320"/>
              <a:gd name="connsiteX9" fmla="*/ 635000 w 939800"/>
              <a:gd name="connsiteY9" fmla="*/ 1869440 h 1925320"/>
              <a:gd name="connsiteX10" fmla="*/ 756920 w 939800"/>
              <a:gd name="connsiteY10" fmla="*/ 314960 h 1925320"/>
              <a:gd name="connsiteX11" fmla="*/ 848360 w 939800"/>
              <a:gd name="connsiteY11" fmla="*/ 1899920 h 1925320"/>
              <a:gd name="connsiteX12" fmla="*/ 939800 w 939800"/>
              <a:gd name="connsiteY12" fmla="*/ 421640 h 1925320"/>
              <a:gd name="connsiteX13" fmla="*/ 939800 w 939800"/>
              <a:gd name="connsiteY13" fmla="*/ 421640 h 1925320"/>
              <a:gd name="connsiteX14" fmla="*/ 939800 w 939800"/>
              <a:gd name="connsiteY14" fmla="*/ 421640 h 1925320"/>
              <a:gd name="connsiteX15" fmla="*/ 909320 w 939800"/>
              <a:gd name="connsiteY15" fmla="*/ 375920 h 1925320"/>
              <a:gd name="connsiteX16" fmla="*/ 939800 w 939800"/>
              <a:gd name="connsiteY16" fmla="*/ 345440 h 1925320"/>
              <a:gd name="connsiteX17" fmla="*/ 939800 w 939800"/>
              <a:gd name="connsiteY17" fmla="*/ 345440 h 1925320"/>
              <a:gd name="connsiteX18" fmla="*/ 894080 w 939800"/>
              <a:gd name="connsiteY18" fmla="*/ 421640 h 19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39800" h="1925320">
                <a:moveTo>
                  <a:pt x="10160" y="1107440"/>
                </a:moveTo>
                <a:cubicBezTo>
                  <a:pt x="5080" y="575310"/>
                  <a:pt x="0" y="43180"/>
                  <a:pt x="25400" y="177800"/>
                </a:cubicBezTo>
                <a:cubicBezTo>
                  <a:pt x="50800" y="312420"/>
                  <a:pt x="132080" y="1905000"/>
                  <a:pt x="162560" y="1915160"/>
                </a:cubicBezTo>
                <a:cubicBezTo>
                  <a:pt x="193040" y="1925320"/>
                  <a:pt x="182880" y="256540"/>
                  <a:pt x="208280" y="238760"/>
                </a:cubicBezTo>
                <a:cubicBezTo>
                  <a:pt x="233680" y="220980"/>
                  <a:pt x="284480" y="1803400"/>
                  <a:pt x="314960" y="1808480"/>
                </a:cubicBezTo>
                <a:cubicBezTo>
                  <a:pt x="345440" y="1813560"/>
                  <a:pt x="363220" y="254000"/>
                  <a:pt x="391160" y="269240"/>
                </a:cubicBezTo>
                <a:cubicBezTo>
                  <a:pt x="419100" y="284480"/>
                  <a:pt x="454660" y="1899920"/>
                  <a:pt x="482600" y="1899920"/>
                </a:cubicBezTo>
                <a:cubicBezTo>
                  <a:pt x="510540" y="1899920"/>
                  <a:pt x="541020" y="538480"/>
                  <a:pt x="558800" y="269240"/>
                </a:cubicBezTo>
                <a:cubicBezTo>
                  <a:pt x="576580" y="0"/>
                  <a:pt x="576580" y="17780"/>
                  <a:pt x="589280" y="284480"/>
                </a:cubicBezTo>
                <a:cubicBezTo>
                  <a:pt x="601980" y="551180"/>
                  <a:pt x="607060" y="1864360"/>
                  <a:pt x="635000" y="1869440"/>
                </a:cubicBezTo>
                <a:cubicBezTo>
                  <a:pt x="662940" y="1874520"/>
                  <a:pt x="721360" y="309880"/>
                  <a:pt x="756920" y="314960"/>
                </a:cubicBezTo>
                <a:cubicBezTo>
                  <a:pt x="792480" y="320040"/>
                  <a:pt x="817880" y="1882140"/>
                  <a:pt x="848360" y="1899920"/>
                </a:cubicBezTo>
                <a:cubicBezTo>
                  <a:pt x="878840" y="1917700"/>
                  <a:pt x="939800" y="421640"/>
                  <a:pt x="939800" y="421640"/>
                </a:cubicBezTo>
                <a:lnTo>
                  <a:pt x="939800" y="421640"/>
                </a:lnTo>
                <a:lnTo>
                  <a:pt x="939800" y="421640"/>
                </a:lnTo>
                <a:cubicBezTo>
                  <a:pt x="934720" y="414020"/>
                  <a:pt x="909320" y="388620"/>
                  <a:pt x="909320" y="375920"/>
                </a:cubicBezTo>
                <a:lnTo>
                  <a:pt x="939800" y="345440"/>
                </a:lnTo>
                <a:lnTo>
                  <a:pt x="939800" y="345440"/>
                </a:lnTo>
                <a:lnTo>
                  <a:pt x="894080" y="421640"/>
                </a:lnTo>
              </a:path>
            </a:pathLst>
          </a:custGeom>
          <a:ln>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t-IT"/>
          </a:p>
        </p:txBody>
      </p:sp>
      <p:sp>
        <p:nvSpPr>
          <p:cNvPr id="10" name="CasellaDiTesto 17"/>
          <p:cNvSpPr txBox="1">
            <a:spLocks noChangeArrowheads="1"/>
          </p:cNvSpPr>
          <p:nvPr/>
        </p:nvSpPr>
        <p:spPr bwMode="auto">
          <a:xfrm>
            <a:off x="3348112" y="3038971"/>
            <a:ext cx="431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400">
                <a:sym typeface="Symbol" pitchFamily="18" charset="2"/>
              </a:rPr>
              <a:t>’</a:t>
            </a:r>
            <a:endParaRPr lang="it-IT" altLang="it-IT" sz="2400"/>
          </a:p>
        </p:txBody>
      </p:sp>
      <p:sp>
        <p:nvSpPr>
          <p:cNvPr id="11" name="CasellaDiTesto 23"/>
          <p:cNvSpPr txBox="1">
            <a:spLocks noChangeArrowheads="1"/>
          </p:cNvSpPr>
          <p:nvPr/>
        </p:nvSpPr>
        <p:spPr bwMode="auto">
          <a:xfrm>
            <a:off x="3348112" y="3831133"/>
            <a:ext cx="43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400">
                <a:sym typeface="Symbol" pitchFamily="18" charset="2"/>
              </a:rPr>
              <a:t></a:t>
            </a:r>
            <a:endParaRPr lang="it-IT" altLang="it-IT" sz="2400"/>
          </a:p>
        </p:txBody>
      </p:sp>
      <p:sp>
        <p:nvSpPr>
          <p:cNvPr id="12" name="CasellaDiTesto 25"/>
          <p:cNvSpPr txBox="1">
            <a:spLocks noChangeArrowheads="1"/>
          </p:cNvSpPr>
          <p:nvPr/>
        </p:nvSpPr>
        <p:spPr bwMode="auto">
          <a:xfrm>
            <a:off x="900187" y="3831133"/>
            <a:ext cx="5032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dirty="0"/>
              <a:t>e</a:t>
            </a:r>
            <a:r>
              <a:rPr lang="it-IT" altLang="it-IT" sz="2400" baseline="30000" dirty="0"/>
              <a:t>+</a:t>
            </a:r>
          </a:p>
        </p:txBody>
      </p:sp>
      <p:sp>
        <p:nvSpPr>
          <p:cNvPr id="13" name="CasellaDiTesto 29"/>
          <p:cNvSpPr txBox="1">
            <a:spLocks noChangeArrowheads="1"/>
          </p:cNvSpPr>
          <p:nvPr/>
        </p:nvSpPr>
        <p:spPr bwMode="auto">
          <a:xfrm>
            <a:off x="900187" y="3081833"/>
            <a:ext cx="5032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dirty="0"/>
              <a:t>e</a:t>
            </a:r>
            <a:r>
              <a:rPr lang="it-IT" altLang="it-IT" sz="2400" baseline="30000" dirty="0"/>
              <a:t>-</a:t>
            </a:r>
          </a:p>
        </p:txBody>
      </p:sp>
      <p:cxnSp>
        <p:nvCxnSpPr>
          <p:cNvPr id="14" name="Connettore 2 10"/>
          <p:cNvCxnSpPr/>
          <p:nvPr/>
        </p:nvCxnSpPr>
        <p:spPr>
          <a:xfrm>
            <a:off x="5146824" y="3068712"/>
            <a:ext cx="865187"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Connettore 2 11"/>
          <p:cNvCxnSpPr/>
          <p:nvPr/>
        </p:nvCxnSpPr>
        <p:spPr>
          <a:xfrm>
            <a:off x="6154886" y="3429074"/>
            <a:ext cx="86518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Figura a mano libera 12"/>
          <p:cNvSpPr/>
          <p:nvPr/>
        </p:nvSpPr>
        <p:spPr>
          <a:xfrm rot="5400000">
            <a:off x="5831830" y="3609255"/>
            <a:ext cx="647700" cy="287338"/>
          </a:xfrm>
          <a:custGeom>
            <a:avLst/>
            <a:gdLst>
              <a:gd name="connsiteX0" fmla="*/ 10160 w 939800"/>
              <a:gd name="connsiteY0" fmla="*/ 1107440 h 1925320"/>
              <a:gd name="connsiteX1" fmla="*/ 25400 w 939800"/>
              <a:gd name="connsiteY1" fmla="*/ 177800 h 1925320"/>
              <a:gd name="connsiteX2" fmla="*/ 162560 w 939800"/>
              <a:gd name="connsiteY2" fmla="*/ 1915160 h 1925320"/>
              <a:gd name="connsiteX3" fmla="*/ 208280 w 939800"/>
              <a:gd name="connsiteY3" fmla="*/ 238760 h 1925320"/>
              <a:gd name="connsiteX4" fmla="*/ 314960 w 939800"/>
              <a:gd name="connsiteY4" fmla="*/ 1808480 h 1925320"/>
              <a:gd name="connsiteX5" fmla="*/ 391160 w 939800"/>
              <a:gd name="connsiteY5" fmla="*/ 269240 h 1925320"/>
              <a:gd name="connsiteX6" fmla="*/ 482600 w 939800"/>
              <a:gd name="connsiteY6" fmla="*/ 1899920 h 1925320"/>
              <a:gd name="connsiteX7" fmla="*/ 558800 w 939800"/>
              <a:gd name="connsiteY7" fmla="*/ 269240 h 1925320"/>
              <a:gd name="connsiteX8" fmla="*/ 589280 w 939800"/>
              <a:gd name="connsiteY8" fmla="*/ 284480 h 1925320"/>
              <a:gd name="connsiteX9" fmla="*/ 635000 w 939800"/>
              <a:gd name="connsiteY9" fmla="*/ 1869440 h 1925320"/>
              <a:gd name="connsiteX10" fmla="*/ 756920 w 939800"/>
              <a:gd name="connsiteY10" fmla="*/ 314960 h 1925320"/>
              <a:gd name="connsiteX11" fmla="*/ 848360 w 939800"/>
              <a:gd name="connsiteY11" fmla="*/ 1899920 h 1925320"/>
              <a:gd name="connsiteX12" fmla="*/ 939800 w 939800"/>
              <a:gd name="connsiteY12" fmla="*/ 421640 h 1925320"/>
              <a:gd name="connsiteX13" fmla="*/ 939800 w 939800"/>
              <a:gd name="connsiteY13" fmla="*/ 421640 h 1925320"/>
              <a:gd name="connsiteX14" fmla="*/ 939800 w 939800"/>
              <a:gd name="connsiteY14" fmla="*/ 421640 h 1925320"/>
              <a:gd name="connsiteX15" fmla="*/ 909320 w 939800"/>
              <a:gd name="connsiteY15" fmla="*/ 375920 h 1925320"/>
              <a:gd name="connsiteX16" fmla="*/ 939800 w 939800"/>
              <a:gd name="connsiteY16" fmla="*/ 345440 h 1925320"/>
              <a:gd name="connsiteX17" fmla="*/ 939800 w 939800"/>
              <a:gd name="connsiteY17" fmla="*/ 345440 h 1925320"/>
              <a:gd name="connsiteX18" fmla="*/ 894080 w 939800"/>
              <a:gd name="connsiteY18" fmla="*/ 421640 h 19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39800" h="1925320">
                <a:moveTo>
                  <a:pt x="10160" y="1107440"/>
                </a:moveTo>
                <a:cubicBezTo>
                  <a:pt x="5080" y="575310"/>
                  <a:pt x="0" y="43180"/>
                  <a:pt x="25400" y="177800"/>
                </a:cubicBezTo>
                <a:cubicBezTo>
                  <a:pt x="50800" y="312420"/>
                  <a:pt x="132080" y="1905000"/>
                  <a:pt x="162560" y="1915160"/>
                </a:cubicBezTo>
                <a:cubicBezTo>
                  <a:pt x="193040" y="1925320"/>
                  <a:pt x="182880" y="256540"/>
                  <a:pt x="208280" y="238760"/>
                </a:cubicBezTo>
                <a:cubicBezTo>
                  <a:pt x="233680" y="220980"/>
                  <a:pt x="284480" y="1803400"/>
                  <a:pt x="314960" y="1808480"/>
                </a:cubicBezTo>
                <a:cubicBezTo>
                  <a:pt x="345440" y="1813560"/>
                  <a:pt x="363220" y="254000"/>
                  <a:pt x="391160" y="269240"/>
                </a:cubicBezTo>
                <a:cubicBezTo>
                  <a:pt x="419100" y="284480"/>
                  <a:pt x="454660" y="1899920"/>
                  <a:pt x="482600" y="1899920"/>
                </a:cubicBezTo>
                <a:cubicBezTo>
                  <a:pt x="510540" y="1899920"/>
                  <a:pt x="541020" y="538480"/>
                  <a:pt x="558800" y="269240"/>
                </a:cubicBezTo>
                <a:cubicBezTo>
                  <a:pt x="576580" y="0"/>
                  <a:pt x="576580" y="17780"/>
                  <a:pt x="589280" y="284480"/>
                </a:cubicBezTo>
                <a:cubicBezTo>
                  <a:pt x="601980" y="551180"/>
                  <a:pt x="607060" y="1864360"/>
                  <a:pt x="635000" y="1869440"/>
                </a:cubicBezTo>
                <a:cubicBezTo>
                  <a:pt x="662940" y="1874520"/>
                  <a:pt x="721360" y="309880"/>
                  <a:pt x="756920" y="314960"/>
                </a:cubicBezTo>
                <a:cubicBezTo>
                  <a:pt x="792480" y="320040"/>
                  <a:pt x="817880" y="1882140"/>
                  <a:pt x="848360" y="1899920"/>
                </a:cubicBezTo>
                <a:cubicBezTo>
                  <a:pt x="878840" y="1917700"/>
                  <a:pt x="939800" y="421640"/>
                  <a:pt x="939800" y="421640"/>
                </a:cubicBezTo>
                <a:lnTo>
                  <a:pt x="939800" y="421640"/>
                </a:lnTo>
                <a:lnTo>
                  <a:pt x="939800" y="421640"/>
                </a:lnTo>
                <a:cubicBezTo>
                  <a:pt x="934720" y="414020"/>
                  <a:pt x="909320" y="388620"/>
                  <a:pt x="909320" y="375920"/>
                </a:cubicBezTo>
                <a:lnTo>
                  <a:pt x="939800" y="345440"/>
                </a:lnTo>
                <a:lnTo>
                  <a:pt x="939800" y="345440"/>
                </a:lnTo>
                <a:lnTo>
                  <a:pt x="894080" y="421640"/>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t-IT"/>
          </a:p>
        </p:txBody>
      </p:sp>
      <p:sp>
        <p:nvSpPr>
          <p:cNvPr id="17" name="Connettore 13"/>
          <p:cNvSpPr/>
          <p:nvPr/>
        </p:nvSpPr>
        <p:spPr>
          <a:xfrm>
            <a:off x="6012011" y="4076774"/>
            <a:ext cx="360363" cy="431800"/>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8" name="Figura a mano libera 14"/>
          <p:cNvSpPr/>
          <p:nvPr/>
        </p:nvSpPr>
        <p:spPr>
          <a:xfrm>
            <a:off x="6007249" y="2852812"/>
            <a:ext cx="939800" cy="287337"/>
          </a:xfrm>
          <a:custGeom>
            <a:avLst/>
            <a:gdLst>
              <a:gd name="connsiteX0" fmla="*/ 10160 w 939800"/>
              <a:gd name="connsiteY0" fmla="*/ 1107440 h 1925320"/>
              <a:gd name="connsiteX1" fmla="*/ 25400 w 939800"/>
              <a:gd name="connsiteY1" fmla="*/ 177800 h 1925320"/>
              <a:gd name="connsiteX2" fmla="*/ 162560 w 939800"/>
              <a:gd name="connsiteY2" fmla="*/ 1915160 h 1925320"/>
              <a:gd name="connsiteX3" fmla="*/ 208280 w 939800"/>
              <a:gd name="connsiteY3" fmla="*/ 238760 h 1925320"/>
              <a:gd name="connsiteX4" fmla="*/ 314960 w 939800"/>
              <a:gd name="connsiteY4" fmla="*/ 1808480 h 1925320"/>
              <a:gd name="connsiteX5" fmla="*/ 391160 w 939800"/>
              <a:gd name="connsiteY5" fmla="*/ 269240 h 1925320"/>
              <a:gd name="connsiteX6" fmla="*/ 482600 w 939800"/>
              <a:gd name="connsiteY6" fmla="*/ 1899920 h 1925320"/>
              <a:gd name="connsiteX7" fmla="*/ 558800 w 939800"/>
              <a:gd name="connsiteY7" fmla="*/ 269240 h 1925320"/>
              <a:gd name="connsiteX8" fmla="*/ 589280 w 939800"/>
              <a:gd name="connsiteY8" fmla="*/ 284480 h 1925320"/>
              <a:gd name="connsiteX9" fmla="*/ 635000 w 939800"/>
              <a:gd name="connsiteY9" fmla="*/ 1869440 h 1925320"/>
              <a:gd name="connsiteX10" fmla="*/ 756920 w 939800"/>
              <a:gd name="connsiteY10" fmla="*/ 314960 h 1925320"/>
              <a:gd name="connsiteX11" fmla="*/ 848360 w 939800"/>
              <a:gd name="connsiteY11" fmla="*/ 1899920 h 1925320"/>
              <a:gd name="connsiteX12" fmla="*/ 939800 w 939800"/>
              <a:gd name="connsiteY12" fmla="*/ 421640 h 1925320"/>
              <a:gd name="connsiteX13" fmla="*/ 939800 w 939800"/>
              <a:gd name="connsiteY13" fmla="*/ 421640 h 1925320"/>
              <a:gd name="connsiteX14" fmla="*/ 939800 w 939800"/>
              <a:gd name="connsiteY14" fmla="*/ 421640 h 1925320"/>
              <a:gd name="connsiteX15" fmla="*/ 909320 w 939800"/>
              <a:gd name="connsiteY15" fmla="*/ 375920 h 1925320"/>
              <a:gd name="connsiteX16" fmla="*/ 939800 w 939800"/>
              <a:gd name="connsiteY16" fmla="*/ 345440 h 1925320"/>
              <a:gd name="connsiteX17" fmla="*/ 939800 w 939800"/>
              <a:gd name="connsiteY17" fmla="*/ 345440 h 1925320"/>
              <a:gd name="connsiteX18" fmla="*/ 894080 w 939800"/>
              <a:gd name="connsiteY18" fmla="*/ 421640 h 19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39800" h="1925320">
                <a:moveTo>
                  <a:pt x="10160" y="1107440"/>
                </a:moveTo>
                <a:cubicBezTo>
                  <a:pt x="5080" y="575310"/>
                  <a:pt x="0" y="43180"/>
                  <a:pt x="25400" y="177800"/>
                </a:cubicBezTo>
                <a:cubicBezTo>
                  <a:pt x="50800" y="312420"/>
                  <a:pt x="132080" y="1905000"/>
                  <a:pt x="162560" y="1915160"/>
                </a:cubicBezTo>
                <a:cubicBezTo>
                  <a:pt x="193040" y="1925320"/>
                  <a:pt x="182880" y="256540"/>
                  <a:pt x="208280" y="238760"/>
                </a:cubicBezTo>
                <a:cubicBezTo>
                  <a:pt x="233680" y="220980"/>
                  <a:pt x="284480" y="1803400"/>
                  <a:pt x="314960" y="1808480"/>
                </a:cubicBezTo>
                <a:cubicBezTo>
                  <a:pt x="345440" y="1813560"/>
                  <a:pt x="363220" y="254000"/>
                  <a:pt x="391160" y="269240"/>
                </a:cubicBezTo>
                <a:cubicBezTo>
                  <a:pt x="419100" y="284480"/>
                  <a:pt x="454660" y="1899920"/>
                  <a:pt x="482600" y="1899920"/>
                </a:cubicBezTo>
                <a:cubicBezTo>
                  <a:pt x="510540" y="1899920"/>
                  <a:pt x="541020" y="538480"/>
                  <a:pt x="558800" y="269240"/>
                </a:cubicBezTo>
                <a:cubicBezTo>
                  <a:pt x="576580" y="0"/>
                  <a:pt x="576580" y="17780"/>
                  <a:pt x="589280" y="284480"/>
                </a:cubicBezTo>
                <a:cubicBezTo>
                  <a:pt x="601980" y="551180"/>
                  <a:pt x="607060" y="1864360"/>
                  <a:pt x="635000" y="1869440"/>
                </a:cubicBezTo>
                <a:cubicBezTo>
                  <a:pt x="662940" y="1874520"/>
                  <a:pt x="721360" y="309880"/>
                  <a:pt x="756920" y="314960"/>
                </a:cubicBezTo>
                <a:cubicBezTo>
                  <a:pt x="792480" y="320040"/>
                  <a:pt x="817880" y="1882140"/>
                  <a:pt x="848360" y="1899920"/>
                </a:cubicBezTo>
                <a:cubicBezTo>
                  <a:pt x="878840" y="1917700"/>
                  <a:pt x="939800" y="421640"/>
                  <a:pt x="939800" y="421640"/>
                </a:cubicBezTo>
                <a:lnTo>
                  <a:pt x="939800" y="421640"/>
                </a:lnTo>
                <a:lnTo>
                  <a:pt x="939800" y="421640"/>
                </a:lnTo>
                <a:cubicBezTo>
                  <a:pt x="934720" y="414020"/>
                  <a:pt x="909320" y="388620"/>
                  <a:pt x="909320" y="375920"/>
                </a:cubicBezTo>
                <a:lnTo>
                  <a:pt x="939800" y="345440"/>
                </a:lnTo>
                <a:lnTo>
                  <a:pt x="939800" y="345440"/>
                </a:lnTo>
                <a:lnTo>
                  <a:pt x="894080" y="421640"/>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t-IT"/>
          </a:p>
        </p:txBody>
      </p:sp>
      <p:cxnSp>
        <p:nvCxnSpPr>
          <p:cNvPr id="19" name="Connettore 2 15"/>
          <p:cNvCxnSpPr>
            <a:endCxn id="16" idx="0"/>
          </p:cNvCxnSpPr>
          <p:nvPr/>
        </p:nvCxnSpPr>
        <p:spPr>
          <a:xfrm>
            <a:off x="5938986" y="2995687"/>
            <a:ext cx="195263" cy="43973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CasellaDiTesto 19"/>
          <p:cNvSpPr txBox="1">
            <a:spLocks noChangeArrowheads="1"/>
          </p:cNvSpPr>
          <p:nvPr/>
        </p:nvSpPr>
        <p:spPr bwMode="auto">
          <a:xfrm>
            <a:off x="7091511" y="2636912"/>
            <a:ext cx="431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400">
                <a:sym typeface="Symbol" pitchFamily="18" charset="2"/>
              </a:rPr>
              <a:t>’</a:t>
            </a:r>
            <a:endParaRPr lang="it-IT" altLang="it-IT" sz="2400"/>
          </a:p>
        </p:txBody>
      </p:sp>
      <p:sp>
        <p:nvSpPr>
          <p:cNvPr id="21" name="CasellaDiTesto 32"/>
          <p:cNvSpPr txBox="1">
            <a:spLocks noChangeArrowheads="1"/>
          </p:cNvSpPr>
          <p:nvPr/>
        </p:nvSpPr>
        <p:spPr bwMode="auto">
          <a:xfrm>
            <a:off x="4643586" y="2822649"/>
            <a:ext cx="5032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dirty="0"/>
              <a:t>e</a:t>
            </a:r>
            <a:r>
              <a:rPr lang="it-IT" altLang="it-IT" sz="2400" baseline="30000" dirty="0"/>
              <a:t>-</a:t>
            </a:r>
          </a:p>
        </p:txBody>
      </p:sp>
      <p:sp>
        <p:nvSpPr>
          <p:cNvPr id="22" name="CasellaDiTesto 34"/>
          <p:cNvSpPr txBox="1">
            <a:spLocks noChangeArrowheads="1"/>
          </p:cNvSpPr>
          <p:nvPr/>
        </p:nvSpPr>
        <p:spPr bwMode="auto">
          <a:xfrm>
            <a:off x="7091511" y="3244914"/>
            <a:ext cx="5048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dirty="0"/>
              <a:t>e</a:t>
            </a:r>
            <a:r>
              <a:rPr lang="it-IT" altLang="it-IT" sz="2400" baseline="30000" dirty="0"/>
              <a:t>-</a:t>
            </a:r>
          </a:p>
        </p:txBody>
      </p:sp>
      <p:sp>
        <p:nvSpPr>
          <p:cNvPr id="23" name="CasellaDiTesto 35"/>
          <p:cNvSpPr txBox="1">
            <a:spLocks noChangeArrowheads="1"/>
          </p:cNvSpPr>
          <p:nvPr/>
        </p:nvSpPr>
        <p:spPr bwMode="auto">
          <a:xfrm>
            <a:off x="5938986" y="4046612"/>
            <a:ext cx="504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400" i="1">
                <a:latin typeface="Calisto MT" pitchFamily="18" charset="0"/>
              </a:rPr>
              <a:t>N</a:t>
            </a:r>
          </a:p>
        </p:txBody>
      </p:sp>
      <p:sp>
        <p:nvSpPr>
          <p:cNvPr id="24" name="CasellaDiTesto 2"/>
          <p:cNvSpPr txBox="1">
            <a:spLocks noChangeArrowheads="1"/>
          </p:cNvSpPr>
          <p:nvPr/>
        </p:nvSpPr>
        <p:spPr bwMode="auto">
          <a:xfrm>
            <a:off x="179512" y="4581128"/>
            <a:ext cx="4104456"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i="1" dirty="0">
                <a:latin typeface="Calibri" panose="020F0502020204030204" pitchFamily="34" charset="0"/>
              </a:rPr>
              <a:t>Radiative production in e</a:t>
            </a:r>
            <a:r>
              <a:rPr lang="it-IT" altLang="it-IT" sz="2000" i="1" baseline="30000" dirty="0">
                <a:latin typeface="Calibri" panose="020F0502020204030204" pitchFamily="34" charset="0"/>
              </a:rPr>
              <a:t>+</a:t>
            </a:r>
            <a:r>
              <a:rPr lang="it-IT" altLang="it-IT" sz="2000" i="1" dirty="0">
                <a:latin typeface="Calibri" panose="020F0502020204030204" pitchFamily="34" charset="0"/>
              </a:rPr>
              <a:t>e</a:t>
            </a:r>
            <a:r>
              <a:rPr lang="it-IT" altLang="it-IT" sz="2000" i="1" baseline="30000" dirty="0">
                <a:latin typeface="Calibri" panose="020F0502020204030204" pitchFamily="34" charset="0"/>
                <a:sym typeface="Symbol" pitchFamily="18" charset="2"/>
              </a:rPr>
              <a:t></a:t>
            </a:r>
            <a:r>
              <a:rPr lang="it-IT" altLang="it-IT" sz="2000" i="1" dirty="0">
                <a:latin typeface="Calibri" panose="020F0502020204030204" pitchFamily="34" charset="0"/>
              </a:rPr>
              <a:t> collisions</a:t>
            </a:r>
          </a:p>
        </p:txBody>
      </p:sp>
      <p:sp>
        <p:nvSpPr>
          <p:cNvPr id="25" name="CasellaDiTesto 2"/>
          <p:cNvSpPr txBox="1">
            <a:spLocks noChangeArrowheads="1"/>
          </p:cNvSpPr>
          <p:nvPr/>
        </p:nvSpPr>
        <p:spPr bwMode="auto">
          <a:xfrm>
            <a:off x="4572422" y="4581128"/>
            <a:ext cx="46800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000" i="1" dirty="0">
                <a:latin typeface="Symbol" panose="05050102010706020507" pitchFamily="18" charset="2"/>
              </a:rPr>
              <a:t>g</a:t>
            </a:r>
            <a:r>
              <a:rPr lang="it-IT" altLang="it-IT" sz="2000" i="1" dirty="0" smtClean="0">
                <a:latin typeface="Calibri" panose="020F0502020204030204" pitchFamily="34" charset="0"/>
              </a:rPr>
              <a:t>’ emission in electron-nucleon scattering</a:t>
            </a:r>
            <a:endParaRPr lang="it-IT" altLang="it-IT" sz="2000" i="1" dirty="0">
              <a:latin typeface="Calibri" panose="020F0502020204030204" pitchFamily="34" charset="0"/>
            </a:endParaRPr>
          </a:p>
        </p:txBody>
      </p:sp>
      <p:sp>
        <p:nvSpPr>
          <p:cNvPr id="26" name="CasellaDiTesto 2"/>
          <p:cNvSpPr txBox="1">
            <a:spLocks noChangeArrowheads="1"/>
          </p:cNvSpPr>
          <p:nvPr/>
        </p:nvSpPr>
        <p:spPr bwMode="auto">
          <a:xfrm>
            <a:off x="604589" y="5301208"/>
            <a:ext cx="8143875" cy="1015663"/>
          </a:xfrm>
          <a:prstGeom prst="rect">
            <a:avLst/>
          </a:prstGeom>
          <a:noFill/>
          <a:ln w="9525">
            <a:noFill/>
            <a:miter lim="800000"/>
            <a:headEnd/>
            <a:tailEnd/>
          </a:ln>
        </p:spPr>
        <p:txBody>
          <a:bodyPr>
            <a:spAutoFit/>
          </a:bodyPr>
          <a:lstStyle/>
          <a:p>
            <a:pPr>
              <a:defRPr/>
            </a:pPr>
            <a:r>
              <a:rPr lang="it-IT" sz="2000" dirty="0" smtClean="0"/>
              <a:t>Motivated by these arguments, several experiments in the world have started the hunt for the dark photon by studying in detail some «standard» event </a:t>
            </a:r>
            <a:endParaRPr lang="it-IT" sz="2000" dirty="0"/>
          </a:p>
        </p:txBody>
      </p:sp>
    </p:spTree>
    <p:extLst>
      <p:ext uri="{BB962C8B-B14F-4D97-AF65-F5344CB8AC3E}">
        <p14:creationId xmlns:p14="http://schemas.microsoft.com/office/powerpoint/2010/main" val="912393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2"/>
          <p:cNvSpPr txBox="1">
            <a:spLocks noChangeArrowheads="1"/>
          </p:cNvSpPr>
          <p:nvPr/>
        </p:nvSpPr>
        <p:spPr bwMode="auto">
          <a:xfrm>
            <a:off x="467544" y="685145"/>
            <a:ext cx="8143875" cy="1015663"/>
          </a:xfrm>
          <a:prstGeom prst="rect">
            <a:avLst/>
          </a:prstGeom>
          <a:noFill/>
          <a:ln w="9525">
            <a:noFill/>
            <a:miter lim="800000"/>
            <a:headEnd/>
            <a:tailEnd/>
          </a:ln>
        </p:spPr>
        <p:txBody>
          <a:bodyPr>
            <a:spAutoFit/>
          </a:bodyPr>
          <a:lstStyle/>
          <a:p>
            <a:pPr>
              <a:defRPr/>
            </a:pPr>
            <a:r>
              <a:rPr lang="it-IT" sz="2000" dirty="0" smtClean="0"/>
              <a:t>The common line of reasoning of them all is the following: if a </a:t>
            </a:r>
            <a:r>
              <a:rPr lang="it-IT" sz="2000" dirty="0" smtClean="0">
                <a:latin typeface="Symbol" panose="05050102010706020507" pitchFamily="18" charset="2"/>
              </a:rPr>
              <a:t>g</a:t>
            </a:r>
            <a:r>
              <a:rPr lang="it-IT" sz="2000" dirty="0" smtClean="0"/>
              <a:t>’ has the same quantum numbers of the photon it must appear in all the processes which involve a </a:t>
            </a:r>
            <a:r>
              <a:rPr lang="it-IT" sz="2000" dirty="0" smtClean="0">
                <a:latin typeface="Symbol" panose="05050102010706020507" pitchFamily="18" charset="2"/>
              </a:rPr>
              <a:t>g</a:t>
            </a:r>
            <a:r>
              <a:rPr lang="it-IT" sz="2000" dirty="0" smtClean="0"/>
              <a:t>, with two main differences:</a:t>
            </a:r>
            <a:endParaRPr lang="it-IT" sz="2000" dirty="0"/>
          </a:p>
        </p:txBody>
      </p:sp>
      <p:sp>
        <p:nvSpPr>
          <p:cNvPr id="5" name="CasellaDiTesto 2"/>
          <p:cNvSpPr txBox="1">
            <a:spLocks noChangeArrowheads="1"/>
          </p:cNvSpPr>
          <p:nvPr/>
        </p:nvSpPr>
        <p:spPr bwMode="auto">
          <a:xfrm>
            <a:off x="611560" y="1988840"/>
            <a:ext cx="8143875" cy="1323439"/>
          </a:xfrm>
          <a:prstGeom prst="rect">
            <a:avLst/>
          </a:prstGeom>
          <a:noFill/>
          <a:ln w="9525">
            <a:noFill/>
            <a:miter lim="800000"/>
            <a:headEnd/>
            <a:tailEnd/>
          </a:ln>
        </p:spPr>
        <p:txBody>
          <a:bodyPr>
            <a:spAutoFit/>
          </a:bodyPr>
          <a:lstStyle/>
          <a:p>
            <a:pPr marL="457200" indent="-457200">
              <a:buFont typeface="+mj-lt"/>
              <a:buAutoNum type="arabicPeriod"/>
              <a:defRPr/>
            </a:pPr>
            <a:r>
              <a:rPr lang="it-IT" sz="2000" dirty="0" smtClean="0"/>
              <a:t>It is suppressed by a factor </a:t>
            </a:r>
            <a:r>
              <a:rPr lang="it-IT" sz="2000" dirty="0" smtClean="0">
                <a:latin typeface="Symbol" panose="05050102010706020507" pitchFamily="18" charset="2"/>
              </a:rPr>
              <a:t>e</a:t>
            </a:r>
            <a:r>
              <a:rPr lang="it-IT" sz="2000" baseline="30000" dirty="0" smtClean="0"/>
              <a:t>2</a:t>
            </a:r>
            <a:r>
              <a:rPr lang="it-IT" sz="2000" dirty="0" smtClean="0"/>
              <a:t> with respect to ordinary electrodynamics</a:t>
            </a:r>
          </a:p>
          <a:p>
            <a:pPr marL="457200" indent="-457200">
              <a:buFont typeface="+mj-lt"/>
              <a:buAutoNum type="arabicPeriod"/>
              <a:defRPr/>
            </a:pPr>
            <a:r>
              <a:rPr lang="it-IT" sz="2000" dirty="0" smtClean="0"/>
              <a:t>Differently from the QED processes that produce photons of all the allowed energies, the «dark» process must be concentrated at the energy equal to the mass of the </a:t>
            </a:r>
            <a:r>
              <a:rPr lang="it-IT" sz="2000" dirty="0" smtClean="0">
                <a:latin typeface="Symbol" panose="05050102010706020507" pitchFamily="18" charset="2"/>
              </a:rPr>
              <a:t>g</a:t>
            </a:r>
            <a:r>
              <a:rPr lang="it-IT" sz="2000" dirty="0" smtClean="0"/>
              <a:t>’</a:t>
            </a:r>
            <a:endParaRPr lang="it-IT" sz="2000" dirty="0"/>
          </a:p>
        </p:txBody>
      </p:sp>
      <p:sp>
        <p:nvSpPr>
          <p:cNvPr id="6" name="CasellaDiTesto 2"/>
          <p:cNvSpPr txBox="1">
            <a:spLocks noChangeArrowheads="1"/>
          </p:cNvSpPr>
          <p:nvPr/>
        </p:nvSpPr>
        <p:spPr bwMode="auto">
          <a:xfrm>
            <a:off x="611560" y="3565465"/>
            <a:ext cx="8143875" cy="400110"/>
          </a:xfrm>
          <a:prstGeom prst="rect">
            <a:avLst/>
          </a:prstGeom>
          <a:noFill/>
          <a:ln w="9525">
            <a:noFill/>
            <a:miter lim="800000"/>
            <a:headEnd/>
            <a:tailEnd/>
          </a:ln>
        </p:spPr>
        <p:txBody>
          <a:bodyPr>
            <a:spAutoFit/>
          </a:bodyPr>
          <a:lstStyle/>
          <a:p>
            <a:pPr>
              <a:defRPr/>
            </a:pPr>
            <a:r>
              <a:rPr lang="it-IT" sz="2000" dirty="0" smtClean="0"/>
              <a:t>So, the name of the game for all the experiments is the following</a:t>
            </a:r>
          </a:p>
        </p:txBody>
      </p:sp>
      <p:sp>
        <p:nvSpPr>
          <p:cNvPr id="9" name="CasellaDiTesto 2"/>
          <p:cNvSpPr txBox="1">
            <a:spLocks noChangeArrowheads="1"/>
          </p:cNvSpPr>
          <p:nvPr/>
        </p:nvSpPr>
        <p:spPr bwMode="auto">
          <a:xfrm>
            <a:off x="539552" y="4469050"/>
            <a:ext cx="8143875" cy="1015663"/>
          </a:xfrm>
          <a:prstGeom prst="rect">
            <a:avLst/>
          </a:prstGeom>
          <a:noFill/>
          <a:ln w="9525">
            <a:noFill/>
            <a:miter lim="800000"/>
            <a:headEnd/>
            <a:tailEnd/>
          </a:ln>
        </p:spPr>
        <p:txBody>
          <a:bodyPr>
            <a:spAutoFit/>
          </a:bodyPr>
          <a:lstStyle/>
          <a:p>
            <a:pPr marL="457200" indent="-457200">
              <a:buFont typeface="+mj-lt"/>
              <a:buAutoNum type="alphaUcPeriod"/>
              <a:defRPr/>
            </a:pPr>
            <a:r>
              <a:rPr lang="it-IT" sz="2000" i="1" dirty="0" smtClean="0"/>
              <a:t>Produce as many events as possible to look for very rare phenomena</a:t>
            </a:r>
          </a:p>
          <a:p>
            <a:pPr marL="457200" indent="-457200">
              <a:buFont typeface="+mj-lt"/>
              <a:buAutoNum type="alphaUcPeriod"/>
              <a:defRPr/>
            </a:pPr>
            <a:r>
              <a:rPr lang="it-IT" sz="2000" i="1" dirty="0" smtClean="0"/>
              <a:t>Be extremely powerful in the measurement of the masses, to discriminate as much as possible «dark» events from QED ones </a:t>
            </a:r>
          </a:p>
        </p:txBody>
      </p:sp>
    </p:spTree>
    <p:extLst>
      <p:ext uri="{BB962C8B-B14F-4D97-AF65-F5344CB8AC3E}">
        <p14:creationId xmlns:p14="http://schemas.microsoft.com/office/powerpoint/2010/main" val="35368824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2"/>
          <p:cNvSpPr txBox="1">
            <a:spLocks noChangeArrowheads="1"/>
          </p:cNvSpPr>
          <p:nvPr/>
        </p:nvSpPr>
        <p:spPr bwMode="auto">
          <a:xfrm>
            <a:off x="467544" y="1435810"/>
            <a:ext cx="8143875" cy="707886"/>
          </a:xfrm>
          <a:prstGeom prst="rect">
            <a:avLst/>
          </a:prstGeom>
          <a:noFill/>
          <a:ln w="9525">
            <a:noFill/>
            <a:miter lim="800000"/>
            <a:headEnd/>
            <a:tailEnd/>
          </a:ln>
        </p:spPr>
        <p:txBody>
          <a:bodyPr>
            <a:spAutoFit/>
          </a:bodyPr>
          <a:lstStyle/>
          <a:p>
            <a:pPr>
              <a:defRPr/>
            </a:pPr>
            <a:r>
              <a:rPr lang="it-IT" sz="2000" dirty="0" smtClean="0"/>
              <a:t>Here in Frascati we have been performing these searches using data from the KLOE experiment, exploiting two different processes</a:t>
            </a:r>
            <a:endParaRPr lang="it-IT" sz="2000" dirty="0"/>
          </a:p>
        </p:txBody>
      </p:sp>
      <p:sp>
        <p:nvSpPr>
          <p:cNvPr id="4" name="CasellaDiTesto 3"/>
          <p:cNvSpPr txBox="1">
            <a:spLocks noChangeArrowheads="1"/>
          </p:cNvSpPr>
          <p:nvPr/>
        </p:nvSpPr>
        <p:spPr bwMode="auto">
          <a:xfrm>
            <a:off x="2267744" y="2485307"/>
            <a:ext cx="3959597" cy="830997"/>
          </a:xfrm>
          <a:prstGeom prst="rect">
            <a:avLst/>
          </a:prstGeom>
          <a:noFill/>
          <a:ln w="9525">
            <a:noFill/>
            <a:miter lim="800000"/>
            <a:headEnd/>
            <a:tailEnd/>
          </a:ln>
        </p:spPr>
        <p:txBody>
          <a:bodyPr wrap="square">
            <a:spAutoFit/>
          </a:bodyPr>
          <a:lstStyle/>
          <a:p>
            <a:pPr marL="457200" indent="-457200">
              <a:buFont typeface="+mj-lt"/>
              <a:buAutoNum type="arabicPeriod"/>
              <a:defRPr/>
            </a:pPr>
            <a:r>
              <a:rPr lang="it-IT" sz="2400" dirty="0">
                <a:latin typeface="+mn-lt"/>
              </a:rPr>
              <a:t>e</a:t>
            </a:r>
            <a:r>
              <a:rPr lang="it-IT" sz="2400" baseline="30000" dirty="0">
                <a:latin typeface="+mn-lt"/>
                <a:sym typeface="Symbol"/>
              </a:rPr>
              <a:t></a:t>
            </a:r>
            <a:r>
              <a:rPr lang="it-IT" sz="2400" dirty="0">
                <a:latin typeface="+mn-lt"/>
                <a:sym typeface="Symbol"/>
              </a:rPr>
              <a:t>e</a:t>
            </a:r>
            <a:r>
              <a:rPr lang="it-IT" sz="2400" baseline="30000" dirty="0">
                <a:latin typeface="+mn-lt"/>
                <a:sym typeface="Symbol"/>
              </a:rPr>
              <a:t></a:t>
            </a:r>
            <a:r>
              <a:rPr lang="it-IT" sz="2400" dirty="0">
                <a:latin typeface="+mn-lt"/>
                <a:sym typeface="Symbol"/>
              </a:rPr>
              <a:t> </a:t>
            </a:r>
            <a:r>
              <a:rPr lang="it-IT" sz="2400" dirty="0">
                <a:latin typeface="Arial"/>
                <a:cs typeface="Arial"/>
                <a:sym typeface="Symbol"/>
              </a:rPr>
              <a:t>→ </a:t>
            </a:r>
            <a:r>
              <a:rPr lang="it-IT" sz="2400" dirty="0" smtClean="0">
                <a:solidFill>
                  <a:srgbClr val="FF0000"/>
                </a:solidFill>
                <a:latin typeface="Arial"/>
                <a:cs typeface="Arial"/>
                <a:sym typeface="Symbol"/>
              </a:rPr>
              <a:t></a:t>
            </a:r>
            <a:r>
              <a:rPr lang="it-IT" sz="2400" dirty="0" smtClean="0">
                <a:latin typeface="Arial"/>
                <a:cs typeface="Arial"/>
                <a:sym typeface="Symbol"/>
              </a:rPr>
              <a:t></a:t>
            </a:r>
            <a:r>
              <a:rPr lang="it-IT" sz="2400" dirty="0" smtClean="0">
                <a:solidFill>
                  <a:srgbClr val="FF0000"/>
                </a:solidFill>
                <a:latin typeface="Arial"/>
                <a:cs typeface="Arial"/>
                <a:sym typeface="Symbol"/>
              </a:rPr>
              <a:t></a:t>
            </a:r>
            <a:r>
              <a:rPr lang="it-IT" sz="2400" baseline="30000" dirty="0" smtClean="0">
                <a:solidFill>
                  <a:srgbClr val="FF0000"/>
                </a:solidFill>
                <a:latin typeface="Arial"/>
                <a:cs typeface="Arial"/>
                <a:sym typeface="Symbol"/>
              </a:rPr>
              <a:t></a:t>
            </a:r>
            <a:r>
              <a:rPr lang="it-IT" sz="2400" dirty="0" smtClean="0">
                <a:solidFill>
                  <a:srgbClr val="FF0000"/>
                </a:solidFill>
                <a:latin typeface="Arial"/>
                <a:cs typeface="Arial"/>
                <a:sym typeface="Symbol"/>
              </a:rPr>
              <a:t></a:t>
            </a:r>
            <a:r>
              <a:rPr lang="it-IT" sz="2400" baseline="30000" dirty="0" smtClean="0">
                <a:solidFill>
                  <a:srgbClr val="FF0000"/>
                </a:solidFill>
                <a:latin typeface="Arial"/>
                <a:cs typeface="Arial"/>
                <a:sym typeface="Symbol"/>
              </a:rPr>
              <a:t></a:t>
            </a:r>
            <a:r>
              <a:rPr lang="it-IT" sz="2400" dirty="0" smtClean="0">
                <a:latin typeface="Arial"/>
                <a:cs typeface="Arial"/>
                <a:sym typeface="Symbol"/>
              </a:rPr>
              <a:t></a:t>
            </a:r>
            <a:endParaRPr lang="it-IT" sz="2400" dirty="0">
              <a:latin typeface="Arial"/>
              <a:cs typeface="Arial"/>
              <a:sym typeface="Symbol"/>
            </a:endParaRPr>
          </a:p>
          <a:p>
            <a:pPr marL="457200" indent="-457200">
              <a:buFont typeface="+mj-lt"/>
              <a:buAutoNum type="arabicPeriod"/>
              <a:defRPr/>
            </a:pPr>
            <a:r>
              <a:rPr lang="it-IT" sz="2400" dirty="0" smtClean="0"/>
              <a:t>e</a:t>
            </a:r>
            <a:r>
              <a:rPr lang="it-IT" sz="2400" baseline="30000" dirty="0">
                <a:sym typeface="Symbol"/>
              </a:rPr>
              <a:t></a:t>
            </a:r>
            <a:r>
              <a:rPr lang="it-IT" sz="2400" dirty="0">
                <a:sym typeface="Symbol"/>
              </a:rPr>
              <a:t>e</a:t>
            </a:r>
            <a:r>
              <a:rPr lang="it-IT" sz="2400" baseline="30000" dirty="0">
                <a:sym typeface="Symbol"/>
              </a:rPr>
              <a:t></a:t>
            </a:r>
            <a:r>
              <a:rPr lang="it-IT" sz="2400" dirty="0">
                <a:sym typeface="Symbol"/>
              </a:rPr>
              <a:t> </a:t>
            </a:r>
            <a:r>
              <a:rPr lang="it-IT" sz="2400" dirty="0">
                <a:latin typeface="Arial"/>
                <a:cs typeface="Arial"/>
                <a:sym typeface="Symbol"/>
              </a:rPr>
              <a:t>→ </a:t>
            </a:r>
            <a:r>
              <a:rPr lang="it-IT" sz="2400" dirty="0" smtClean="0">
                <a:latin typeface="+mn-lt"/>
                <a:cs typeface="Arial"/>
                <a:sym typeface="Symbol"/>
              </a:rPr>
              <a:t> </a:t>
            </a:r>
            <a:r>
              <a:rPr lang="it-IT" sz="2400" dirty="0" smtClean="0">
                <a:latin typeface="Arial"/>
                <a:cs typeface="Arial"/>
                <a:sym typeface="Symbol"/>
              </a:rPr>
              <a:t>→ </a:t>
            </a:r>
            <a:r>
              <a:rPr lang="it-IT" sz="2400" dirty="0" smtClean="0">
                <a:solidFill>
                  <a:srgbClr val="FF0000"/>
                </a:solidFill>
                <a:latin typeface="Arial"/>
                <a:cs typeface="Arial"/>
                <a:sym typeface="Symbol"/>
              </a:rPr>
              <a:t></a:t>
            </a:r>
            <a:r>
              <a:rPr lang="it-IT" sz="2400" dirty="0" smtClean="0">
                <a:latin typeface="Arial"/>
                <a:cs typeface="Arial"/>
                <a:sym typeface="Symbol"/>
              </a:rPr>
              <a:t> </a:t>
            </a:r>
            <a:r>
              <a:rPr lang="it-IT" sz="2400" dirty="0">
                <a:latin typeface="Arial"/>
                <a:cs typeface="Arial"/>
                <a:sym typeface="Symbol"/>
              </a:rPr>
              <a:t></a:t>
            </a:r>
            <a:r>
              <a:rPr lang="it-IT" sz="2400" dirty="0">
                <a:solidFill>
                  <a:srgbClr val="FF0000"/>
                </a:solidFill>
                <a:latin typeface="+mn-lt"/>
                <a:cs typeface="Arial"/>
                <a:sym typeface="Symbol"/>
              </a:rPr>
              <a:t>e</a:t>
            </a:r>
            <a:r>
              <a:rPr lang="it-IT" sz="2400" baseline="30000" dirty="0">
                <a:solidFill>
                  <a:srgbClr val="FF0000"/>
                </a:solidFill>
                <a:latin typeface="Arial"/>
                <a:cs typeface="Arial"/>
                <a:sym typeface="Symbol"/>
              </a:rPr>
              <a:t></a:t>
            </a:r>
            <a:r>
              <a:rPr lang="it-IT" sz="2400" dirty="0">
                <a:solidFill>
                  <a:srgbClr val="FF0000"/>
                </a:solidFill>
                <a:latin typeface="+mn-lt"/>
                <a:cs typeface="Arial"/>
                <a:sym typeface="Symbol"/>
              </a:rPr>
              <a:t>e</a:t>
            </a:r>
            <a:r>
              <a:rPr lang="it-IT" sz="2400" baseline="30000" dirty="0">
                <a:solidFill>
                  <a:srgbClr val="FF0000"/>
                </a:solidFill>
                <a:latin typeface="Arial"/>
                <a:cs typeface="Arial"/>
                <a:sym typeface="Symbol"/>
              </a:rPr>
              <a:t></a:t>
            </a:r>
            <a:endParaRPr lang="it-IT" sz="2400" baseline="30000" dirty="0">
              <a:solidFill>
                <a:srgbClr val="FF0000"/>
              </a:solidFill>
            </a:endParaRPr>
          </a:p>
        </p:txBody>
      </p:sp>
      <p:sp>
        <p:nvSpPr>
          <p:cNvPr id="5" name="CasellaDiTesto 3"/>
          <p:cNvSpPr txBox="1">
            <a:spLocks noChangeArrowheads="1"/>
          </p:cNvSpPr>
          <p:nvPr/>
        </p:nvSpPr>
        <p:spPr bwMode="auto">
          <a:xfrm>
            <a:off x="671477" y="3958024"/>
            <a:ext cx="7775575" cy="1631216"/>
          </a:xfrm>
          <a:prstGeom prst="rect">
            <a:avLst/>
          </a:prstGeom>
          <a:noFill/>
          <a:ln w="9525">
            <a:noFill/>
            <a:miter lim="800000"/>
            <a:headEnd/>
            <a:tailEnd/>
          </a:ln>
        </p:spPr>
        <p:txBody>
          <a:bodyPr>
            <a:spAutoFit/>
          </a:bodyPr>
          <a:lstStyle/>
          <a:p>
            <a:pPr>
              <a:defRPr/>
            </a:pPr>
            <a:r>
              <a:rPr lang="it-IT" sz="2000" dirty="0">
                <a:latin typeface="Calibri" pitchFamily="34" charset="0"/>
              </a:rPr>
              <a:t>In </a:t>
            </a:r>
            <a:r>
              <a:rPr lang="it-IT" sz="2000" dirty="0" smtClean="0">
                <a:latin typeface="Calibri" pitchFamily="34" charset="0"/>
              </a:rPr>
              <a:t>both cases there is a «standard» QED process with exactely the same final state but extremely more likely to occur. However the pair of  muons/electrons from QED have an </a:t>
            </a:r>
            <a:r>
              <a:rPr lang="it-IT" sz="2000" b="1" dirty="0" smtClean="0">
                <a:latin typeface="Calibri" pitchFamily="34" charset="0"/>
              </a:rPr>
              <a:t>invariant mass </a:t>
            </a:r>
            <a:r>
              <a:rPr lang="it-IT" sz="2000" dirty="0" smtClean="0">
                <a:latin typeface="Calibri" pitchFamily="34" charset="0"/>
              </a:rPr>
              <a:t>which can take a </a:t>
            </a:r>
            <a:r>
              <a:rPr lang="it-IT" sz="2000" b="1" dirty="0" smtClean="0">
                <a:latin typeface="Calibri" pitchFamily="34" charset="0"/>
              </a:rPr>
              <a:t>continuum</a:t>
            </a:r>
            <a:r>
              <a:rPr lang="it-IT" sz="2000" dirty="0" smtClean="0">
                <a:latin typeface="Calibri" pitchFamily="34" charset="0"/>
              </a:rPr>
              <a:t> of possible values. Instead that from «dark» events must be concentrated at  </a:t>
            </a:r>
            <a:r>
              <a:rPr lang="it-IT" sz="2000" b="1" dirty="0" smtClean="0">
                <a:latin typeface="Calibri" pitchFamily="34" charset="0"/>
              </a:rPr>
              <a:t>a single value</a:t>
            </a:r>
            <a:r>
              <a:rPr lang="it-IT" sz="2000" dirty="0" smtClean="0">
                <a:latin typeface="Calibri" pitchFamily="34" charset="0"/>
              </a:rPr>
              <a:t>, equal to the dark photon mass in fact  </a:t>
            </a:r>
            <a:endParaRPr lang="it-IT" sz="2000" baseline="30000" dirty="0"/>
          </a:p>
        </p:txBody>
      </p:sp>
    </p:spTree>
    <p:extLst>
      <p:ext uri="{BB962C8B-B14F-4D97-AF65-F5344CB8AC3E}">
        <p14:creationId xmlns:p14="http://schemas.microsoft.com/office/powerpoint/2010/main" val="22845341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1331913" y="3068638"/>
          <a:ext cx="5976937" cy="720725"/>
        </p:xfrm>
        <a:graphic>
          <a:graphicData uri="http://schemas.openxmlformats.org/presentationml/2006/ole">
            <mc:AlternateContent xmlns:mc="http://schemas.openxmlformats.org/markup-compatibility/2006">
              <mc:Choice xmlns:v="urn:schemas-microsoft-com:vml" Requires="v">
                <p:oleObj spid="_x0000_s2052" name="Equazione" r:id="rId3" imgW="2832100" imgH="279400" progId="Equation.3">
                  <p:embed/>
                </p:oleObj>
              </mc:Choice>
              <mc:Fallback>
                <p:oleObj name="Equazione" r:id="rId3" imgW="2832100" imgH="2794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3068638"/>
                        <a:ext cx="5976937"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CasellaDiTesto 2"/>
          <p:cNvSpPr txBox="1">
            <a:spLocks noChangeArrowheads="1"/>
          </p:cNvSpPr>
          <p:nvPr/>
        </p:nvSpPr>
        <p:spPr bwMode="auto">
          <a:xfrm>
            <a:off x="619944" y="1124744"/>
            <a:ext cx="8143875" cy="1015663"/>
          </a:xfrm>
          <a:prstGeom prst="rect">
            <a:avLst/>
          </a:prstGeom>
          <a:noFill/>
          <a:ln w="9525">
            <a:noFill/>
            <a:miter lim="800000"/>
            <a:headEnd/>
            <a:tailEnd/>
          </a:ln>
        </p:spPr>
        <p:txBody>
          <a:bodyPr>
            <a:spAutoFit/>
          </a:bodyPr>
          <a:lstStyle/>
          <a:p>
            <a:pPr>
              <a:defRPr/>
            </a:pPr>
            <a:r>
              <a:rPr lang="it-IT" sz="2000" dirty="0" smtClean="0"/>
              <a:t>The invariant mass is a quantity which can be computed from the energies, directions and masses of the observed particles, and which corresponds to the mass of the «mother» particle from which they have been produced</a:t>
            </a:r>
            <a:endParaRPr lang="it-IT" sz="2000" dirty="0"/>
          </a:p>
        </p:txBody>
      </p:sp>
      <p:sp>
        <p:nvSpPr>
          <p:cNvPr id="4" name="CasellaDiTesto 2"/>
          <p:cNvSpPr txBox="1">
            <a:spLocks noChangeArrowheads="1"/>
          </p:cNvSpPr>
          <p:nvPr/>
        </p:nvSpPr>
        <p:spPr bwMode="auto">
          <a:xfrm>
            <a:off x="611560" y="4645585"/>
            <a:ext cx="8143875" cy="1015663"/>
          </a:xfrm>
          <a:prstGeom prst="rect">
            <a:avLst/>
          </a:prstGeom>
          <a:noFill/>
          <a:ln w="9525">
            <a:noFill/>
            <a:miter lim="800000"/>
            <a:headEnd/>
            <a:tailEnd/>
          </a:ln>
        </p:spPr>
        <p:txBody>
          <a:bodyPr>
            <a:spAutoFit/>
          </a:bodyPr>
          <a:lstStyle/>
          <a:p>
            <a:pPr>
              <a:defRPr/>
            </a:pPr>
            <a:r>
              <a:rPr lang="it-IT" sz="2000" dirty="0" smtClean="0"/>
              <a:t>Differently from, for instance, lengths and velocities it takes always the same value independently of the observer’s reference frame (hence the name «invariant»).</a:t>
            </a:r>
            <a:endParaRPr lang="it-IT" sz="2000" dirty="0"/>
          </a:p>
        </p:txBody>
      </p:sp>
    </p:spTree>
    <p:extLst>
      <p:ext uri="{BB962C8B-B14F-4D97-AF65-F5344CB8AC3E}">
        <p14:creationId xmlns:p14="http://schemas.microsoft.com/office/powerpoint/2010/main" val="2753362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2"/>
          <p:cNvSpPr txBox="1">
            <a:spLocks noChangeArrowheads="1"/>
          </p:cNvSpPr>
          <p:nvPr/>
        </p:nvSpPr>
        <p:spPr bwMode="auto">
          <a:xfrm>
            <a:off x="467544" y="685145"/>
            <a:ext cx="8143875" cy="400110"/>
          </a:xfrm>
          <a:prstGeom prst="rect">
            <a:avLst/>
          </a:prstGeom>
          <a:noFill/>
          <a:ln w="9525">
            <a:noFill/>
            <a:miter lim="800000"/>
            <a:headEnd/>
            <a:tailEnd/>
          </a:ln>
        </p:spPr>
        <p:txBody>
          <a:bodyPr>
            <a:spAutoFit/>
          </a:bodyPr>
          <a:lstStyle/>
          <a:p>
            <a:pPr>
              <a:defRPr/>
            </a:pPr>
            <a:r>
              <a:rPr lang="it-IT" sz="2000" dirty="0" smtClean="0"/>
              <a:t>For instance in case 2., the measurement strategy would be </a:t>
            </a:r>
            <a:endParaRPr lang="it-IT" sz="2000" dirty="0"/>
          </a:p>
        </p:txBody>
      </p:sp>
      <p:sp>
        <p:nvSpPr>
          <p:cNvPr id="4" name="CasellaDiTesto 3"/>
          <p:cNvSpPr txBox="1">
            <a:spLocks noChangeArrowheads="1"/>
          </p:cNvSpPr>
          <p:nvPr/>
        </p:nvSpPr>
        <p:spPr bwMode="auto">
          <a:xfrm>
            <a:off x="703136" y="1436762"/>
            <a:ext cx="7775575" cy="707886"/>
          </a:xfrm>
          <a:prstGeom prst="rect">
            <a:avLst/>
          </a:prstGeom>
          <a:noFill/>
          <a:ln w="9525">
            <a:noFill/>
            <a:miter lim="800000"/>
            <a:headEnd/>
            <a:tailEnd/>
          </a:ln>
        </p:spPr>
        <p:txBody>
          <a:bodyPr>
            <a:spAutoFit/>
          </a:bodyPr>
          <a:lstStyle/>
          <a:p>
            <a:pPr marL="457200" indent="-457200">
              <a:buFont typeface="+mj-lt"/>
              <a:buAutoNum type="arabicPeriod"/>
              <a:defRPr/>
            </a:pPr>
            <a:r>
              <a:rPr lang="it-IT" sz="2000" dirty="0" smtClean="0">
                <a:latin typeface="Calibri" pitchFamily="34" charset="0"/>
              </a:rPr>
              <a:t>Select events of the type </a:t>
            </a:r>
            <a:r>
              <a:rPr lang="it-IT" sz="2000" dirty="0">
                <a:latin typeface="Calibri" pitchFamily="34" charset="0"/>
                <a:sym typeface="Symbol"/>
              </a:rPr>
              <a:t> </a:t>
            </a:r>
            <a:r>
              <a:rPr lang="it-IT" sz="2000" dirty="0">
                <a:latin typeface="Arial"/>
                <a:cs typeface="Arial"/>
                <a:sym typeface="Symbol"/>
              </a:rPr>
              <a:t>→ </a:t>
            </a:r>
            <a:r>
              <a:rPr lang="it-IT" sz="2000" dirty="0">
                <a:cs typeface="Arial"/>
                <a:sym typeface="Symbol"/>
              </a:rPr>
              <a:t>e</a:t>
            </a:r>
            <a:r>
              <a:rPr lang="it-IT" sz="2000" baseline="30000" dirty="0">
                <a:latin typeface="Arial"/>
                <a:cs typeface="Arial"/>
                <a:sym typeface="Symbol"/>
              </a:rPr>
              <a:t></a:t>
            </a:r>
            <a:r>
              <a:rPr lang="it-IT" sz="2000" dirty="0">
                <a:cs typeface="Arial"/>
                <a:sym typeface="Symbol"/>
              </a:rPr>
              <a:t>e</a:t>
            </a:r>
            <a:r>
              <a:rPr lang="it-IT" sz="2000" baseline="30000" dirty="0">
                <a:latin typeface="Arial"/>
                <a:cs typeface="Arial"/>
                <a:sym typeface="Symbol"/>
              </a:rPr>
              <a:t></a:t>
            </a:r>
          </a:p>
          <a:p>
            <a:pPr marL="457200" indent="-457200">
              <a:buFont typeface="+mj-lt"/>
              <a:buAutoNum type="arabicPeriod"/>
              <a:defRPr/>
            </a:pPr>
            <a:r>
              <a:rPr lang="it-IT" sz="2000" dirty="0" smtClean="0">
                <a:cs typeface="Arial"/>
                <a:sym typeface="Symbol"/>
              </a:rPr>
              <a:t>Build the invariant mass distribution of the e</a:t>
            </a:r>
            <a:r>
              <a:rPr lang="it-IT" sz="2000" baseline="30000" dirty="0" smtClean="0">
                <a:cs typeface="Arial"/>
                <a:sym typeface="Symbol"/>
              </a:rPr>
              <a:t>+</a:t>
            </a:r>
            <a:r>
              <a:rPr lang="it-IT" sz="2000" dirty="0" smtClean="0">
                <a:cs typeface="Arial"/>
                <a:sym typeface="Symbol"/>
              </a:rPr>
              <a:t>e</a:t>
            </a:r>
            <a:r>
              <a:rPr lang="it-IT" sz="2000" baseline="30000" dirty="0" smtClean="0">
                <a:cs typeface="Arial"/>
                <a:sym typeface="Symbol"/>
              </a:rPr>
              <a:t></a:t>
            </a:r>
            <a:r>
              <a:rPr lang="it-IT" sz="2000" dirty="0" smtClean="0">
                <a:cs typeface="Arial"/>
                <a:sym typeface="Symbol"/>
              </a:rPr>
              <a:t> pair</a:t>
            </a:r>
            <a:endParaRPr lang="it-IT" sz="2000" baseline="30000" dirty="0"/>
          </a:p>
        </p:txBody>
      </p:sp>
      <p:sp>
        <p:nvSpPr>
          <p:cNvPr id="5" name="CasellaDiTesto 2"/>
          <p:cNvSpPr txBox="1">
            <a:spLocks noChangeArrowheads="1"/>
          </p:cNvSpPr>
          <p:nvPr/>
        </p:nvSpPr>
        <p:spPr bwMode="auto">
          <a:xfrm>
            <a:off x="467544" y="2420888"/>
            <a:ext cx="8143875" cy="1015663"/>
          </a:xfrm>
          <a:prstGeom prst="rect">
            <a:avLst/>
          </a:prstGeom>
          <a:noFill/>
          <a:ln w="9525">
            <a:noFill/>
            <a:miter lim="800000"/>
            <a:headEnd/>
            <a:tailEnd/>
          </a:ln>
        </p:spPr>
        <p:txBody>
          <a:bodyPr>
            <a:spAutoFit/>
          </a:bodyPr>
          <a:lstStyle/>
          <a:p>
            <a:pPr>
              <a:defRPr/>
            </a:pPr>
            <a:r>
              <a:rPr lang="it-IT" sz="2000" dirty="0" smtClean="0"/>
              <a:t>In case of absence of signal this distribution would look like the left plot below. In the presence of a positive signal it would show a peak in a well defined position, as in the plot on the right </a:t>
            </a:r>
            <a:endParaRPr lang="it-IT" sz="2000" dirty="0"/>
          </a:p>
        </p:txBody>
      </p:sp>
      <p:graphicFrame>
        <p:nvGraphicFramePr>
          <p:cNvPr id="6" name="Grafico 4"/>
          <p:cNvGraphicFramePr/>
          <p:nvPr>
            <p:extLst>
              <p:ext uri="{D42A27DB-BD31-4B8C-83A1-F6EECF244321}">
                <p14:modId xmlns:p14="http://schemas.microsoft.com/office/powerpoint/2010/main" val="2608366059"/>
              </p:ext>
            </p:extLst>
          </p:nvPr>
        </p:nvGraphicFramePr>
        <p:xfrm>
          <a:off x="356277" y="3789040"/>
          <a:ext cx="4176464"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afico 9"/>
          <p:cNvGraphicFramePr/>
          <p:nvPr>
            <p:extLst>
              <p:ext uri="{D42A27DB-BD31-4B8C-83A1-F6EECF244321}">
                <p14:modId xmlns:p14="http://schemas.microsoft.com/office/powerpoint/2010/main" val="3224754737"/>
              </p:ext>
            </p:extLst>
          </p:nvPr>
        </p:nvGraphicFramePr>
        <p:xfrm>
          <a:off x="4539481" y="3717032"/>
          <a:ext cx="4572000" cy="2794000"/>
        </p:xfrm>
        <a:graphic>
          <a:graphicData uri="http://schemas.openxmlformats.org/drawingml/2006/chart">
            <c:chart xmlns:c="http://schemas.openxmlformats.org/drawingml/2006/chart" xmlns:r="http://schemas.openxmlformats.org/officeDocument/2006/relationships" r:id="rId3"/>
          </a:graphicData>
        </a:graphic>
      </p:graphicFrame>
      <p:sp>
        <p:nvSpPr>
          <p:cNvPr id="9" name="Ovale 10"/>
          <p:cNvSpPr/>
          <p:nvPr/>
        </p:nvSpPr>
        <p:spPr>
          <a:xfrm>
            <a:off x="7740650" y="4220567"/>
            <a:ext cx="719138" cy="9366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extLst>
      <p:ext uri="{BB962C8B-B14F-4D97-AF65-F5344CB8AC3E}">
        <p14:creationId xmlns:p14="http://schemas.microsoft.com/office/powerpoint/2010/main" val="20702698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fico 6"/>
          <p:cNvGraphicFramePr/>
          <p:nvPr>
            <p:extLst>
              <p:ext uri="{D42A27DB-BD31-4B8C-83A1-F6EECF244321}">
                <p14:modId xmlns:p14="http://schemas.microsoft.com/office/powerpoint/2010/main" val="1105767236"/>
              </p:ext>
            </p:extLst>
          </p:nvPr>
        </p:nvGraphicFramePr>
        <p:xfrm>
          <a:off x="1691680" y="3212976"/>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4" name="CasellaDiTesto 3"/>
          <p:cNvSpPr txBox="1">
            <a:spLocks noChangeArrowheads="1"/>
          </p:cNvSpPr>
          <p:nvPr/>
        </p:nvSpPr>
        <p:spPr bwMode="auto">
          <a:xfrm>
            <a:off x="684213" y="704890"/>
            <a:ext cx="7775575" cy="707886"/>
          </a:xfrm>
          <a:prstGeom prst="rect">
            <a:avLst/>
          </a:prstGeom>
          <a:noFill/>
          <a:ln w="9525">
            <a:noFill/>
            <a:miter lim="800000"/>
            <a:headEnd/>
            <a:tailEnd/>
          </a:ln>
        </p:spPr>
        <p:txBody>
          <a:bodyPr>
            <a:spAutoFit/>
          </a:bodyPr>
          <a:lstStyle/>
          <a:p>
            <a:pPr>
              <a:defRPr/>
            </a:pPr>
            <a:r>
              <a:rPr lang="it-IT" sz="2000" dirty="0" smtClean="0">
                <a:latin typeface="Calibri" pitchFamily="34" charset="0"/>
              </a:rPr>
              <a:t>The width of the bins of the two previous distributions is determined by the resolution with which the invariant mass is measured</a:t>
            </a:r>
            <a:endParaRPr lang="it-IT" sz="2000" i="1" baseline="30000" dirty="0">
              <a:solidFill>
                <a:srgbClr val="0000CC"/>
              </a:solidFill>
            </a:endParaRPr>
          </a:p>
        </p:txBody>
      </p:sp>
      <p:sp>
        <p:nvSpPr>
          <p:cNvPr id="5" name="CasellaDiTesto 3"/>
          <p:cNvSpPr txBox="1">
            <a:spLocks noChangeArrowheads="1"/>
          </p:cNvSpPr>
          <p:nvPr/>
        </p:nvSpPr>
        <p:spPr bwMode="auto">
          <a:xfrm>
            <a:off x="684213" y="1773238"/>
            <a:ext cx="7775575" cy="1015663"/>
          </a:xfrm>
          <a:prstGeom prst="rect">
            <a:avLst/>
          </a:prstGeom>
          <a:noFill/>
          <a:ln w="9525">
            <a:noFill/>
            <a:miter lim="800000"/>
            <a:headEnd/>
            <a:tailEnd/>
          </a:ln>
        </p:spPr>
        <p:txBody>
          <a:bodyPr>
            <a:spAutoFit/>
          </a:bodyPr>
          <a:lstStyle/>
          <a:p>
            <a:pPr>
              <a:defRPr/>
            </a:pPr>
            <a:r>
              <a:rPr lang="it-IT" sz="2000" dirty="0" smtClean="0">
                <a:latin typeface="Calibri" pitchFamily="34" charset="0"/>
              </a:rPr>
              <a:t>This fact is very important. If one would have a resolution worst by a factor of 2, for instance, the right distribution would look like the plot reported below. The peak is much less evident! </a:t>
            </a:r>
            <a:endParaRPr lang="it-IT" sz="2000" i="1" baseline="30000" dirty="0">
              <a:solidFill>
                <a:srgbClr val="0000CC"/>
              </a:solidFill>
            </a:endParaRPr>
          </a:p>
        </p:txBody>
      </p:sp>
    </p:spTree>
    <p:extLst>
      <p:ext uri="{BB962C8B-B14F-4D97-AF65-F5344CB8AC3E}">
        <p14:creationId xmlns:p14="http://schemas.microsoft.com/office/powerpoint/2010/main" val="29737084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3"/>
          <p:cNvSpPr txBox="1">
            <a:spLocks noChangeArrowheads="1"/>
          </p:cNvSpPr>
          <p:nvPr/>
        </p:nvSpPr>
        <p:spPr bwMode="auto">
          <a:xfrm>
            <a:off x="684213" y="941388"/>
            <a:ext cx="7775575" cy="707886"/>
          </a:xfrm>
          <a:prstGeom prst="rect">
            <a:avLst/>
          </a:prstGeom>
          <a:noFill/>
          <a:ln w="9525">
            <a:noFill/>
            <a:miter lim="800000"/>
            <a:headEnd/>
            <a:tailEnd/>
          </a:ln>
        </p:spPr>
        <p:txBody>
          <a:bodyPr>
            <a:spAutoFit/>
          </a:bodyPr>
          <a:lstStyle/>
          <a:p>
            <a:pPr>
              <a:defRPr/>
            </a:pPr>
            <a:r>
              <a:rPr lang="it-IT" sz="2000" dirty="0" smtClean="0">
                <a:latin typeface="Symbol" panose="05050102010706020507" pitchFamily="18" charset="2"/>
              </a:rPr>
              <a:t>F</a:t>
            </a:r>
            <a:r>
              <a:rPr lang="it-IT" sz="2000" dirty="0" smtClean="0">
                <a:latin typeface="Calibri" pitchFamily="34" charset="0"/>
              </a:rPr>
              <a:t> mesons are produced by the LNF collider DA</a:t>
            </a:r>
            <a:r>
              <a:rPr lang="it-IT" sz="2000" dirty="0" smtClean="0">
                <a:latin typeface="Symbol" panose="05050102010706020507" pitchFamily="18" charset="2"/>
              </a:rPr>
              <a:t>F</a:t>
            </a:r>
            <a:r>
              <a:rPr lang="it-IT" sz="2000" dirty="0" smtClean="0">
                <a:latin typeface="Calibri" pitchFamily="34" charset="0"/>
              </a:rPr>
              <a:t>NE. One looks therefore for the presence of an </a:t>
            </a:r>
            <a:r>
              <a:rPr lang="it-IT" sz="2000" dirty="0" smtClean="0">
                <a:latin typeface="Calibri" pitchFamily="34" charset="0"/>
                <a:sym typeface="Symbol"/>
              </a:rPr>
              <a:t> meson and</a:t>
            </a:r>
            <a:r>
              <a:rPr lang="it-IT" sz="2000" dirty="0" smtClean="0">
                <a:latin typeface="Calibri" pitchFamily="34" charset="0"/>
              </a:rPr>
              <a:t> e</a:t>
            </a:r>
            <a:r>
              <a:rPr lang="it-IT" sz="2000" baseline="30000" dirty="0">
                <a:latin typeface="Calibri" pitchFamily="34" charset="0"/>
              </a:rPr>
              <a:t>±</a:t>
            </a:r>
            <a:r>
              <a:rPr lang="it-IT" sz="2000" i="1" dirty="0">
                <a:solidFill>
                  <a:srgbClr val="0000CC"/>
                </a:solidFill>
                <a:latin typeface="Calibri" pitchFamily="34" charset="0"/>
              </a:rPr>
              <a:t> </a:t>
            </a:r>
            <a:r>
              <a:rPr lang="it-IT" sz="2000" dirty="0" smtClean="0">
                <a:latin typeface="Calibri" pitchFamily="34" charset="0"/>
              </a:rPr>
              <a:t>pair</a:t>
            </a:r>
            <a:endParaRPr lang="it-IT" sz="2000" baseline="30000" dirty="0"/>
          </a:p>
        </p:txBody>
      </p:sp>
      <p:sp>
        <p:nvSpPr>
          <p:cNvPr id="3" name="CasellaDiTesto 3"/>
          <p:cNvSpPr txBox="1">
            <a:spLocks noChangeArrowheads="1"/>
          </p:cNvSpPr>
          <p:nvPr/>
        </p:nvSpPr>
        <p:spPr bwMode="auto">
          <a:xfrm>
            <a:off x="684213" y="2133600"/>
            <a:ext cx="7775575" cy="707886"/>
          </a:xfrm>
          <a:prstGeom prst="rect">
            <a:avLst/>
          </a:prstGeom>
          <a:noFill/>
          <a:ln w="9525">
            <a:noFill/>
            <a:miter lim="800000"/>
            <a:headEnd/>
            <a:tailEnd/>
          </a:ln>
        </p:spPr>
        <p:txBody>
          <a:bodyPr>
            <a:spAutoFit/>
          </a:bodyPr>
          <a:lstStyle/>
          <a:p>
            <a:pPr>
              <a:defRPr/>
            </a:pPr>
            <a:r>
              <a:rPr lang="it-IT" sz="2000" dirty="0" smtClean="0">
                <a:latin typeface="Calibri" pitchFamily="34" charset="0"/>
              </a:rPr>
              <a:t>The </a:t>
            </a:r>
            <a:r>
              <a:rPr lang="it-IT" sz="2000" dirty="0">
                <a:latin typeface="Calibri" pitchFamily="34" charset="0"/>
                <a:sym typeface="Symbol"/>
              </a:rPr>
              <a:t></a:t>
            </a:r>
            <a:r>
              <a:rPr lang="it-IT" sz="2000" dirty="0">
                <a:effectLst>
                  <a:outerShdw blurRad="38100" dist="38100" dir="2700000" algn="tl">
                    <a:srgbClr val="000000">
                      <a:alpha val="43137"/>
                    </a:srgbClr>
                  </a:outerShdw>
                </a:effectLst>
                <a:latin typeface="Calibri" pitchFamily="34" charset="0"/>
                <a:sym typeface="Symbol"/>
              </a:rPr>
              <a:t> </a:t>
            </a:r>
            <a:r>
              <a:rPr lang="it-IT" sz="2000" dirty="0" smtClean="0">
                <a:latin typeface="Calibri" pitchFamily="34" charset="0"/>
                <a:sym typeface="Symbol"/>
              </a:rPr>
              <a:t>is recognised by its decay products </a:t>
            </a:r>
            <a:r>
              <a:rPr lang="it-IT" sz="2000" dirty="0" smtClean="0">
                <a:latin typeface="Calibri" pitchFamily="34" charset="0"/>
              </a:rPr>
              <a:t> that can be either 6 photons </a:t>
            </a:r>
            <a:r>
              <a:rPr lang="it-IT" sz="2000" dirty="0" smtClean="0">
                <a:solidFill>
                  <a:srgbClr val="0000CC"/>
                </a:solidFill>
                <a:latin typeface="Calibri" pitchFamily="34" charset="0"/>
              </a:rPr>
              <a:t> </a:t>
            </a:r>
            <a:r>
              <a:rPr lang="it-IT" sz="2000" dirty="0" smtClean="0">
                <a:latin typeface="Calibri" pitchFamily="34" charset="0"/>
              </a:rPr>
              <a:t>or 2 photons and 2 charged tracks</a:t>
            </a:r>
            <a:endParaRPr lang="it-IT" sz="2000" i="1" baseline="30000" dirty="0">
              <a:solidFill>
                <a:srgbClr val="0000CC"/>
              </a:solidFill>
            </a:endParaRPr>
          </a:p>
        </p:txBody>
      </p:sp>
      <p:sp>
        <p:nvSpPr>
          <p:cNvPr id="4" name="CasellaDiTesto 3"/>
          <p:cNvSpPr txBox="1">
            <a:spLocks noChangeArrowheads="1"/>
          </p:cNvSpPr>
          <p:nvPr/>
        </p:nvSpPr>
        <p:spPr bwMode="auto">
          <a:xfrm>
            <a:off x="684213" y="3284984"/>
            <a:ext cx="7775575" cy="1323439"/>
          </a:xfrm>
          <a:prstGeom prst="rect">
            <a:avLst/>
          </a:prstGeom>
          <a:noFill/>
          <a:ln w="9525">
            <a:noFill/>
            <a:miter lim="800000"/>
            <a:headEnd/>
            <a:tailEnd/>
          </a:ln>
        </p:spPr>
        <p:txBody>
          <a:bodyPr>
            <a:spAutoFit/>
          </a:bodyPr>
          <a:lstStyle/>
          <a:p>
            <a:pPr>
              <a:defRPr/>
            </a:pPr>
            <a:r>
              <a:rPr lang="it-IT" sz="2000" dirty="0" smtClean="0">
                <a:latin typeface="Calibri" pitchFamily="34" charset="0"/>
              </a:rPr>
              <a:t>Every single event with these features is selected and studied to determine if its kinematics is compatible with the searched events (i.e. </a:t>
            </a:r>
            <a:r>
              <a:rPr lang="it-IT" sz="2000" dirty="0">
                <a:latin typeface="Calibri" pitchFamily="34" charset="0"/>
              </a:rPr>
              <a:t>i</a:t>
            </a:r>
            <a:r>
              <a:rPr lang="it-IT" sz="2000" dirty="0" smtClean="0">
                <a:latin typeface="Calibri" pitchFamily="34" charset="0"/>
              </a:rPr>
              <a:t>f  their energies/momenta/directions are compatible with the presence of an </a:t>
            </a:r>
            <a:r>
              <a:rPr lang="it-IT" sz="2000" dirty="0">
                <a:latin typeface="Calibri" pitchFamily="34" charset="0"/>
                <a:sym typeface="Symbol"/>
              </a:rPr>
              <a:t></a:t>
            </a:r>
            <a:r>
              <a:rPr lang="it-IT" sz="2000" dirty="0">
                <a:latin typeface="Calibri" pitchFamily="34" charset="0"/>
              </a:rPr>
              <a:t> </a:t>
            </a:r>
            <a:r>
              <a:rPr lang="it-IT" sz="2000" dirty="0" smtClean="0">
                <a:latin typeface="Calibri" pitchFamily="34" charset="0"/>
              </a:rPr>
              <a:t>and a </a:t>
            </a:r>
            <a:r>
              <a:rPr lang="it-IT" sz="2000" dirty="0">
                <a:latin typeface="Calibri" pitchFamily="34" charset="0"/>
              </a:rPr>
              <a:t>e</a:t>
            </a:r>
            <a:r>
              <a:rPr lang="it-IT" sz="2000" baseline="30000" dirty="0" smtClean="0">
                <a:latin typeface="Calibri" pitchFamily="34" charset="0"/>
              </a:rPr>
              <a:t>± </a:t>
            </a:r>
            <a:r>
              <a:rPr lang="it-IT" sz="2000" dirty="0" smtClean="0">
                <a:latin typeface="Calibri" pitchFamily="34" charset="0"/>
              </a:rPr>
              <a:t>pair)</a:t>
            </a:r>
            <a:endParaRPr lang="it-IT" sz="2000" i="1" baseline="30000" dirty="0">
              <a:solidFill>
                <a:srgbClr val="0000CC"/>
              </a:solidFill>
            </a:endParaRPr>
          </a:p>
        </p:txBody>
      </p:sp>
      <p:sp>
        <p:nvSpPr>
          <p:cNvPr id="6" name="CasellaDiTesto 3"/>
          <p:cNvSpPr txBox="1">
            <a:spLocks noChangeArrowheads="1"/>
          </p:cNvSpPr>
          <p:nvPr/>
        </p:nvSpPr>
        <p:spPr bwMode="auto">
          <a:xfrm>
            <a:off x="755576" y="5097378"/>
            <a:ext cx="7775575" cy="707886"/>
          </a:xfrm>
          <a:prstGeom prst="rect">
            <a:avLst/>
          </a:prstGeom>
          <a:noFill/>
          <a:ln w="9525">
            <a:noFill/>
            <a:miter lim="800000"/>
            <a:headEnd/>
            <a:tailEnd/>
          </a:ln>
        </p:spPr>
        <p:txBody>
          <a:bodyPr>
            <a:spAutoFit/>
          </a:bodyPr>
          <a:lstStyle/>
          <a:p>
            <a:pPr>
              <a:defRPr/>
            </a:pPr>
            <a:r>
              <a:rPr lang="it-IT" sz="2000" dirty="0" smtClean="0">
                <a:latin typeface="Calibri" pitchFamily="34" charset="0"/>
              </a:rPr>
              <a:t>Some final cleaning is performed to reject particularly nasty instrumental effects...</a:t>
            </a:r>
            <a:endParaRPr lang="it-IT" sz="2000" i="1" baseline="30000" dirty="0">
              <a:solidFill>
                <a:srgbClr val="0000CC"/>
              </a:solidFill>
            </a:endParaRPr>
          </a:p>
        </p:txBody>
      </p:sp>
    </p:spTree>
    <p:extLst>
      <p:ext uri="{BB962C8B-B14F-4D97-AF65-F5344CB8AC3E}">
        <p14:creationId xmlns:p14="http://schemas.microsoft.com/office/powerpoint/2010/main" val="34835950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3"/>
          <p:cNvSpPr txBox="1">
            <a:spLocks noChangeArrowheads="1"/>
          </p:cNvSpPr>
          <p:nvPr/>
        </p:nvSpPr>
        <p:spPr bwMode="auto">
          <a:xfrm>
            <a:off x="684857" y="620688"/>
            <a:ext cx="7775575" cy="400110"/>
          </a:xfrm>
          <a:prstGeom prst="rect">
            <a:avLst/>
          </a:prstGeom>
          <a:noFill/>
          <a:ln w="9525">
            <a:noFill/>
            <a:miter lim="800000"/>
            <a:headEnd/>
            <a:tailEnd/>
          </a:ln>
        </p:spPr>
        <p:txBody>
          <a:bodyPr>
            <a:spAutoFit/>
          </a:bodyPr>
          <a:lstStyle/>
          <a:p>
            <a:pPr>
              <a:defRPr/>
            </a:pPr>
            <a:r>
              <a:rPr lang="it-IT" sz="2000" dirty="0" smtClean="0">
                <a:latin typeface="Calibri" pitchFamily="34" charset="0"/>
              </a:rPr>
              <a:t>...and finally here there are the two invariant mass distributions</a:t>
            </a:r>
            <a:endParaRPr lang="it-IT" sz="2000" i="1" baseline="30000" dirty="0">
              <a:solidFill>
                <a:srgbClr val="0000CC"/>
              </a:solidFill>
            </a:endParaRPr>
          </a:p>
        </p:txBody>
      </p:sp>
      <p:pic>
        <p:nvPicPr>
          <p:cNvPr id="3" name="Immagine 3" descr="jj14.jpg"/>
          <p:cNvPicPr>
            <a:picLocks noChangeAspect="1"/>
          </p:cNvPicPr>
          <p:nvPr/>
        </p:nvPicPr>
        <p:blipFill>
          <a:blip r:embed="rId2">
            <a:extLst>
              <a:ext uri="{28A0092B-C50C-407E-A947-70E740481C1C}">
                <a14:useLocalDpi xmlns:a14="http://schemas.microsoft.com/office/drawing/2010/main" val="0"/>
              </a:ext>
            </a:extLst>
          </a:blip>
          <a:srcRect l="9050" t="15451" r="49213" b="27710"/>
          <a:stretch>
            <a:fillRect/>
          </a:stretch>
        </p:blipFill>
        <p:spPr bwMode="auto">
          <a:xfrm>
            <a:off x="539626" y="1916832"/>
            <a:ext cx="3816350"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magine 2" descr="sarra35.jpg"/>
          <p:cNvPicPr>
            <a:picLocks noChangeAspect="1"/>
          </p:cNvPicPr>
          <p:nvPr/>
        </p:nvPicPr>
        <p:blipFill>
          <a:blip r:embed="rId3">
            <a:extLst>
              <a:ext uri="{28A0092B-C50C-407E-A947-70E740481C1C}">
                <a14:useLocalDpi xmlns:a14="http://schemas.microsoft.com/office/drawing/2010/main" val="0"/>
              </a:ext>
            </a:extLst>
          </a:blip>
          <a:srcRect l="53937" t="45544" r="3539" b="11012"/>
          <a:stretch>
            <a:fillRect/>
          </a:stretch>
        </p:blipFill>
        <p:spPr bwMode="auto">
          <a:xfrm>
            <a:off x="4450208" y="2060848"/>
            <a:ext cx="4586288"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5724128" y="1691516"/>
            <a:ext cx="2016224" cy="369332"/>
          </a:xfrm>
          <a:prstGeom prst="rect">
            <a:avLst/>
          </a:prstGeom>
          <a:noFill/>
        </p:spPr>
        <p:txBody>
          <a:bodyPr wrap="square" rtlCol="0">
            <a:spAutoFit/>
          </a:bodyPr>
          <a:lstStyle/>
          <a:p>
            <a:r>
              <a:rPr lang="it-IT" dirty="0" smtClean="0"/>
              <a:t>6 photons events</a:t>
            </a:r>
            <a:endParaRPr lang="it-IT" dirty="0"/>
          </a:p>
        </p:txBody>
      </p:sp>
      <p:sp>
        <p:nvSpPr>
          <p:cNvPr id="6" name="TextBox 5"/>
          <p:cNvSpPr txBox="1"/>
          <p:nvPr/>
        </p:nvSpPr>
        <p:spPr>
          <a:xfrm>
            <a:off x="899592" y="1484784"/>
            <a:ext cx="3096344" cy="369332"/>
          </a:xfrm>
          <a:prstGeom prst="rect">
            <a:avLst/>
          </a:prstGeom>
          <a:noFill/>
        </p:spPr>
        <p:txBody>
          <a:bodyPr wrap="square" rtlCol="0">
            <a:spAutoFit/>
          </a:bodyPr>
          <a:lstStyle/>
          <a:p>
            <a:r>
              <a:rPr lang="it-IT" dirty="0"/>
              <a:t>2</a:t>
            </a:r>
            <a:r>
              <a:rPr lang="it-IT" dirty="0" smtClean="0"/>
              <a:t> photons and 2 tracks events</a:t>
            </a:r>
            <a:endParaRPr lang="it-IT" dirty="0"/>
          </a:p>
        </p:txBody>
      </p:sp>
      <p:sp>
        <p:nvSpPr>
          <p:cNvPr id="7" name="CasellaDiTesto 3"/>
          <p:cNvSpPr txBox="1">
            <a:spLocks noChangeArrowheads="1"/>
          </p:cNvSpPr>
          <p:nvPr/>
        </p:nvSpPr>
        <p:spPr bwMode="auto">
          <a:xfrm>
            <a:off x="836613" y="5838825"/>
            <a:ext cx="7775575" cy="461963"/>
          </a:xfrm>
          <a:prstGeom prst="rect">
            <a:avLst/>
          </a:prstGeom>
          <a:solidFill>
            <a:srgbClr val="FFFF00"/>
          </a:solidFill>
          <a:ln w="9525">
            <a:noFill/>
            <a:miter lim="800000"/>
            <a:headEnd/>
            <a:tailEnd/>
          </a:ln>
        </p:spPr>
        <p:txBody>
          <a:bodyPr>
            <a:spAutoFit/>
          </a:bodyPr>
          <a:lstStyle/>
          <a:p>
            <a:pPr algn="ctr">
              <a:defRPr/>
            </a:pPr>
            <a:r>
              <a:rPr lang="it-IT" sz="2400" i="1" dirty="0">
                <a:solidFill>
                  <a:srgbClr val="FF0000"/>
                </a:solidFill>
                <a:latin typeface="Calibri" pitchFamily="34" charset="0"/>
              </a:rPr>
              <a:t>Damn it! </a:t>
            </a:r>
            <a:r>
              <a:rPr lang="it-IT" sz="2400" i="1" dirty="0" smtClean="0">
                <a:solidFill>
                  <a:srgbClr val="FF0000"/>
                </a:solidFill>
                <a:latin typeface="Calibri" pitchFamily="34" charset="0"/>
              </a:rPr>
              <a:t>No peaks, no trip to Stockholm!</a:t>
            </a:r>
            <a:endParaRPr lang="it-IT" sz="2400" i="1" baseline="30000" dirty="0">
              <a:solidFill>
                <a:srgbClr val="FF0000"/>
              </a:solidFill>
              <a:latin typeface="+mn-lt"/>
            </a:endParaRPr>
          </a:p>
        </p:txBody>
      </p:sp>
    </p:spTree>
    <p:extLst>
      <p:ext uri="{BB962C8B-B14F-4D97-AF65-F5344CB8AC3E}">
        <p14:creationId xmlns:p14="http://schemas.microsoft.com/office/powerpoint/2010/main" val="140150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692696"/>
            <a:ext cx="8136904" cy="707886"/>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As for the KLOE case, many other experiments is the world have tried to find evidence for this dark light, all of them without success </a:t>
            </a:r>
            <a:endParaRPr lang="it-IT" sz="2000" dirty="0"/>
          </a:p>
        </p:txBody>
      </p:sp>
      <p:sp>
        <p:nvSpPr>
          <p:cNvPr id="3" name="TextBox 2"/>
          <p:cNvSpPr txBox="1"/>
          <p:nvPr/>
        </p:nvSpPr>
        <p:spPr>
          <a:xfrm>
            <a:off x="611560" y="1785010"/>
            <a:ext cx="8136904" cy="1015663"/>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Still we keep searching. It may well be that the «dark charge» of SM particles, i.e. </a:t>
            </a:r>
            <a:r>
              <a:rPr lang="it-IT" sz="2000" dirty="0"/>
              <a:t>t</a:t>
            </a:r>
            <a:r>
              <a:rPr lang="it-IT" sz="2000" dirty="0" smtClean="0"/>
              <a:t>he </a:t>
            </a:r>
            <a:r>
              <a:rPr lang="it-IT" sz="2000" dirty="0" smtClean="0">
                <a:latin typeface="Symbol" panose="05050102010706020507" pitchFamily="18" charset="2"/>
              </a:rPr>
              <a:t>e</a:t>
            </a:r>
            <a:r>
              <a:rPr lang="it-IT" sz="2000" dirty="0" smtClean="0"/>
              <a:t> parameter, is smaller than what it is possible to observe with our detectors </a:t>
            </a:r>
            <a:endParaRPr lang="it-IT" sz="2000" dirty="0"/>
          </a:p>
        </p:txBody>
      </p:sp>
      <p:sp>
        <p:nvSpPr>
          <p:cNvPr id="4" name="TextBox 3"/>
          <p:cNvSpPr txBox="1"/>
          <p:nvPr/>
        </p:nvSpPr>
        <p:spPr>
          <a:xfrm>
            <a:off x="611560" y="3205425"/>
            <a:ext cx="8136904" cy="1015663"/>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For this reason new experiments are being designed and built in many laboratories, including this one, to improve our sensitivities to smaller and smaller dark charges</a:t>
            </a:r>
            <a:endParaRPr lang="it-IT" sz="2000" dirty="0"/>
          </a:p>
        </p:txBody>
      </p:sp>
      <p:sp>
        <p:nvSpPr>
          <p:cNvPr id="5" name="TextBox 4"/>
          <p:cNvSpPr txBox="1"/>
          <p:nvPr/>
        </p:nvSpPr>
        <p:spPr>
          <a:xfrm>
            <a:off x="611560" y="4573577"/>
            <a:ext cx="8136904" cy="707886"/>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In particular a new line of reseaarch is concentrating upon the possibility of detecting </a:t>
            </a:r>
            <a:r>
              <a:rPr lang="it-IT" sz="2000" b="1" dirty="0" smtClean="0"/>
              <a:t>invisible </a:t>
            </a:r>
            <a:r>
              <a:rPr lang="it-IT" sz="2000" dirty="0" smtClean="0"/>
              <a:t>dark photon decays</a:t>
            </a:r>
            <a:endParaRPr lang="it-IT" sz="2000" dirty="0"/>
          </a:p>
        </p:txBody>
      </p:sp>
    </p:spTree>
    <p:extLst>
      <p:ext uri="{BB962C8B-B14F-4D97-AF65-F5344CB8AC3E}">
        <p14:creationId xmlns:p14="http://schemas.microsoft.com/office/powerpoint/2010/main" val="29002159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2"/>
          <p:cNvSpPr txBox="1">
            <a:spLocks noChangeArrowheads="1"/>
          </p:cNvSpPr>
          <p:nvPr/>
        </p:nvSpPr>
        <p:spPr bwMode="auto">
          <a:xfrm>
            <a:off x="611188" y="476672"/>
            <a:ext cx="7921625" cy="1015663"/>
          </a:xfrm>
          <a:prstGeom prst="rect">
            <a:avLst/>
          </a:prstGeom>
          <a:noFill/>
          <a:ln w="9525">
            <a:noFill/>
            <a:miter lim="800000"/>
            <a:headEnd/>
            <a:tailEnd/>
          </a:ln>
        </p:spPr>
        <p:txBody>
          <a:bodyPr>
            <a:spAutoFit/>
          </a:bodyPr>
          <a:lstStyle/>
          <a:p>
            <a:pPr>
              <a:defRPr/>
            </a:pPr>
            <a:r>
              <a:rPr lang="it-IT" sz="2000" dirty="0">
                <a:latin typeface="+mn-lt"/>
              </a:rPr>
              <a:t>The idea is to use a positron beam hitting a properly studied target, and precisely measuring the single photon produced by events </a:t>
            </a:r>
            <a:r>
              <a:rPr lang="it-IT" sz="2000" dirty="0" smtClean="0">
                <a:latin typeface="+mn-lt"/>
              </a:rPr>
              <a:t>of the type    e</a:t>
            </a:r>
            <a:r>
              <a:rPr lang="it-IT" sz="2000" baseline="30000" dirty="0" smtClean="0">
                <a:latin typeface="+mn-lt"/>
              </a:rPr>
              <a:t>+</a:t>
            </a:r>
            <a:r>
              <a:rPr lang="it-IT" sz="2000" dirty="0" smtClean="0">
                <a:latin typeface="+mn-lt"/>
              </a:rPr>
              <a:t>e</a:t>
            </a:r>
            <a:r>
              <a:rPr lang="it-IT" sz="2000" baseline="30000" dirty="0">
                <a:latin typeface="+mn-lt"/>
                <a:sym typeface="Symbol"/>
              </a:rPr>
              <a:t></a:t>
            </a:r>
            <a:r>
              <a:rPr lang="it-IT" sz="2000" dirty="0">
                <a:latin typeface="+mn-lt"/>
                <a:sym typeface="Symbol"/>
              </a:rPr>
              <a:t> </a:t>
            </a:r>
            <a:r>
              <a:rPr lang="it-IT" sz="2000" dirty="0">
                <a:latin typeface="Arial"/>
                <a:cs typeface="Arial"/>
                <a:sym typeface="Symbol"/>
              </a:rPr>
              <a:t>→ ’ →   </a:t>
            </a:r>
            <a:r>
              <a:rPr lang="it-IT" sz="2000" i="1" dirty="0">
                <a:cs typeface="Arial"/>
                <a:sym typeface="Symbol"/>
              </a:rPr>
              <a:t>anything</a:t>
            </a:r>
            <a:endParaRPr lang="it-IT" sz="2000" i="1" dirty="0"/>
          </a:p>
        </p:txBody>
      </p:sp>
      <p:sp>
        <p:nvSpPr>
          <p:cNvPr id="3" name="Rectangle 3"/>
          <p:cNvSpPr>
            <a:spLocks noChangeArrowheads="1"/>
          </p:cNvSpPr>
          <p:nvPr/>
        </p:nvSpPr>
        <p:spPr bwMode="auto">
          <a:xfrm>
            <a:off x="2696195" y="2178646"/>
            <a:ext cx="36513" cy="333375"/>
          </a:xfrm>
          <a:prstGeom prst="rect">
            <a:avLst/>
          </a:prstGeom>
          <a:solidFill>
            <a:srgbClr val="00B8FF"/>
          </a:solidFill>
          <a:ln w="9525">
            <a:solidFill>
              <a:srgbClr val="000000"/>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it-IT" altLang="it-IT"/>
          </a:p>
        </p:txBody>
      </p:sp>
      <p:sp>
        <p:nvSpPr>
          <p:cNvPr id="4" name="Line 4"/>
          <p:cNvSpPr>
            <a:spLocks noChangeShapeType="1"/>
          </p:cNvSpPr>
          <p:nvPr/>
        </p:nvSpPr>
        <p:spPr bwMode="auto">
          <a:xfrm>
            <a:off x="2038970" y="2335808"/>
            <a:ext cx="703263" cy="158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5" name="AutoShape 5"/>
          <p:cNvSpPr>
            <a:spLocks noChangeArrowheads="1"/>
          </p:cNvSpPr>
          <p:nvPr/>
        </p:nvSpPr>
        <p:spPr bwMode="auto">
          <a:xfrm rot="16200000">
            <a:off x="5496545" y="1673821"/>
            <a:ext cx="720725" cy="1368425"/>
          </a:xfrm>
          <a:prstGeom prst="can">
            <a:avLst>
              <a:gd name="adj" fmla="val 47467"/>
            </a:avLst>
          </a:prstGeom>
          <a:solidFill>
            <a:srgbClr val="00B8FF"/>
          </a:solidFill>
          <a:ln w="9525">
            <a:solidFill>
              <a:srgbClr val="000000"/>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it-IT" altLang="it-IT"/>
          </a:p>
        </p:txBody>
      </p:sp>
      <p:sp>
        <p:nvSpPr>
          <p:cNvPr id="6" name="Oval 6"/>
          <p:cNvSpPr>
            <a:spLocks noChangeArrowheads="1"/>
          </p:cNvSpPr>
          <p:nvPr/>
        </p:nvSpPr>
        <p:spPr bwMode="auto">
          <a:xfrm>
            <a:off x="5275883" y="2238971"/>
            <a:ext cx="111125" cy="212725"/>
          </a:xfrm>
          <a:prstGeom prst="ellipse">
            <a:avLst/>
          </a:prstGeom>
          <a:solidFill>
            <a:srgbClr val="00B8FF"/>
          </a:solidFill>
          <a:ln w="9525">
            <a:solidFill>
              <a:srgbClr val="000000"/>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it-IT" altLang="it-IT"/>
          </a:p>
        </p:txBody>
      </p:sp>
      <p:sp>
        <p:nvSpPr>
          <p:cNvPr id="7" name="Line 7"/>
          <p:cNvSpPr>
            <a:spLocks noChangeShapeType="1"/>
          </p:cNvSpPr>
          <p:nvPr/>
        </p:nvSpPr>
        <p:spPr bwMode="auto">
          <a:xfrm flipV="1">
            <a:off x="2732708" y="2069108"/>
            <a:ext cx="2598737" cy="252413"/>
          </a:xfrm>
          <a:prstGeom prst="line">
            <a:avLst/>
          </a:prstGeom>
          <a:noFill/>
          <a:ln w="952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it-IT"/>
          </a:p>
        </p:txBody>
      </p:sp>
      <p:sp>
        <p:nvSpPr>
          <p:cNvPr id="8" name="AutoShape 8"/>
          <p:cNvSpPr>
            <a:spLocks noChangeArrowheads="1"/>
          </p:cNvSpPr>
          <p:nvPr/>
        </p:nvSpPr>
        <p:spPr bwMode="auto">
          <a:xfrm rot="10800000">
            <a:off x="3040683" y="1916708"/>
            <a:ext cx="379412" cy="739775"/>
          </a:xfrm>
          <a:prstGeom prst="triangle">
            <a:avLst>
              <a:gd name="adj" fmla="val 50000"/>
            </a:avLst>
          </a:prstGeom>
          <a:solidFill>
            <a:srgbClr val="00B8FF"/>
          </a:solidFill>
          <a:ln w="9525">
            <a:solidFill>
              <a:srgbClr val="000000"/>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it-IT" altLang="it-IT"/>
          </a:p>
        </p:txBody>
      </p:sp>
      <p:sp>
        <p:nvSpPr>
          <p:cNvPr id="9" name="Line 9"/>
          <p:cNvSpPr>
            <a:spLocks noChangeShapeType="1"/>
          </p:cNvSpPr>
          <p:nvPr/>
        </p:nvSpPr>
        <p:spPr bwMode="auto">
          <a:xfrm flipV="1">
            <a:off x="2723183" y="2327871"/>
            <a:ext cx="490537" cy="127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0" name="Line 10"/>
          <p:cNvSpPr>
            <a:spLocks noChangeShapeType="1"/>
          </p:cNvSpPr>
          <p:nvPr/>
        </p:nvSpPr>
        <p:spPr bwMode="auto">
          <a:xfrm>
            <a:off x="3240708" y="2353271"/>
            <a:ext cx="2635250" cy="7239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1" name="Line 11"/>
          <p:cNvSpPr>
            <a:spLocks noChangeShapeType="1"/>
          </p:cNvSpPr>
          <p:nvPr/>
        </p:nvSpPr>
        <p:spPr bwMode="auto">
          <a:xfrm flipV="1">
            <a:off x="1577008" y="2316758"/>
            <a:ext cx="5780087" cy="39688"/>
          </a:xfrm>
          <a:prstGeom prst="line">
            <a:avLst/>
          </a:prstGeom>
          <a:noFill/>
          <a:ln w="9525">
            <a:solidFill>
              <a:srgbClr val="000000"/>
            </a:solidFill>
            <a:prstDash val="sysDashDotDot"/>
            <a:round/>
            <a:headEnd/>
            <a:tailEnd/>
          </a:ln>
          <a:extLst>
            <a:ext uri="{909E8E84-426E-40DD-AFC4-6F175D3DCCD1}">
              <a14:hiddenFill xmlns:a14="http://schemas.microsoft.com/office/drawing/2010/main">
                <a:noFill/>
              </a14:hiddenFill>
            </a:ext>
          </a:extLst>
        </p:spPr>
        <p:txBody>
          <a:bodyPr/>
          <a:lstStyle/>
          <a:p>
            <a:endParaRPr lang="it-IT"/>
          </a:p>
        </p:txBody>
      </p:sp>
      <p:sp>
        <p:nvSpPr>
          <p:cNvPr id="12" name="Text Box 12"/>
          <p:cNvSpPr txBox="1">
            <a:spLocks noChangeArrowheads="1"/>
          </p:cNvSpPr>
          <p:nvPr/>
        </p:nvSpPr>
        <p:spPr bwMode="auto">
          <a:xfrm>
            <a:off x="1043608" y="2705696"/>
            <a:ext cx="246380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50400" rIns="0" bIns="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9pPr>
          </a:lstStyle>
          <a:p>
            <a:pPr eaLnBrk="1" hangingPunct="1"/>
            <a:r>
              <a:rPr lang="en-US" altLang="it-IT" sz="2000">
                <a:solidFill>
                  <a:srgbClr val="000000"/>
                </a:solidFill>
              </a:rPr>
              <a:t>M</a:t>
            </a:r>
            <a:r>
              <a:rPr lang="en-US" altLang="it-IT" sz="2000" baseline="-33000">
                <a:solidFill>
                  <a:srgbClr val="000000"/>
                </a:solidFill>
              </a:rPr>
              <a:t>miss</a:t>
            </a:r>
            <a:r>
              <a:rPr lang="en-US" altLang="it-IT" sz="2000" baseline="33000">
                <a:solidFill>
                  <a:srgbClr val="000000"/>
                </a:solidFill>
              </a:rPr>
              <a:t>2</a:t>
            </a:r>
            <a:r>
              <a:rPr lang="en-US" altLang="it-IT" sz="2000">
                <a:solidFill>
                  <a:srgbClr val="000000"/>
                </a:solidFill>
              </a:rPr>
              <a:t> = (p</a:t>
            </a:r>
            <a:r>
              <a:rPr lang="en-US" altLang="it-IT" sz="2000" baseline="-33000">
                <a:solidFill>
                  <a:srgbClr val="000000"/>
                </a:solidFill>
              </a:rPr>
              <a:t>pos</a:t>
            </a:r>
            <a:r>
              <a:rPr lang="en-US" altLang="it-IT" sz="2000">
                <a:solidFill>
                  <a:srgbClr val="000000"/>
                </a:solidFill>
              </a:rPr>
              <a:t> + p</a:t>
            </a:r>
            <a:r>
              <a:rPr lang="en-US" altLang="it-IT" sz="2000" baseline="-33000">
                <a:solidFill>
                  <a:srgbClr val="000000"/>
                </a:solidFill>
              </a:rPr>
              <a:t>elec</a:t>
            </a:r>
            <a:r>
              <a:rPr lang="en-US" altLang="it-IT" sz="2000">
                <a:solidFill>
                  <a:srgbClr val="000000"/>
                </a:solidFill>
              </a:rPr>
              <a:t> - p</a:t>
            </a:r>
            <a:r>
              <a:rPr lang="en-US" altLang="it-IT" sz="2000" baseline="-33000">
                <a:solidFill>
                  <a:srgbClr val="000000"/>
                </a:solidFill>
                <a:latin typeface="Symbol" pitchFamily="18" charset="2"/>
              </a:rPr>
              <a:t>g</a:t>
            </a:r>
            <a:r>
              <a:rPr lang="en-US" altLang="it-IT" sz="2000">
                <a:solidFill>
                  <a:srgbClr val="000000"/>
                </a:solidFill>
              </a:rPr>
              <a:t>)</a:t>
            </a:r>
            <a:r>
              <a:rPr lang="en-US" altLang="it-IT" sz="2000" baseline="33000">
                <a:solidFill>
                  <a:srgbClr val="000000"/>
                </a:solidFill>
              </a:rPr>
              <a:t>2</a:t>
            </a:r>
          </a:p>
        </p:txBody>
      </p:sp>
      <p:sp>
        <p:nvSpPr>
          <p:cNvPr id="13" name="Text Box 13"/>
          <p:cNvSpPr txBox="1">
            <a:spLocks noChangeArrowheads="1"/>
          </p:cNvSpPr>
          <p:nvPr/>
        </p:nvSpPr>
        <p:spPr bwMode="auto">
          <a:xfrm>
            <a:off x="6879258" y="2340571"/>
            <a:ext cx="9604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45360" rIns="0" bIns="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9pPr>
          </a:lstStyle>
          <a:p>
            <a:pPr eaLnBrk="1" hangingPunct="1"/>
            <a:r>
              <a:rPr lang="en-US" altLang="it-IT">
                <a:solidFill>
                  <a:srgbClr val="000000"/>
                </a:solidFill>
              </a:rPr>
              <a:t>Beam axis</a:t>
            </a:r>
          </a:p>
        </p:txBody>
      </p:sp>
      <p:sp>
        <p:nvSpPr>
          <p:cNvPr id="14" name="Text Box 14"/>
          <p:cNvSpPr txBox="1">
            <a:spLocks noChangeArrowheads="1"/>
          </p:cNvSpPr>
          <p:nvPr/>
        </p:nvSpPr>
        <p:spPr bwMode="auto">
          <a:xfrm>
            <a:off x="2107233" y="2026246"/>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60480" rIns="0" bIns="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9pPr>
          </a:lstStyle>
          <a:p>
            <a:pPr eaLnBrk="1" hangingPunct="1"/>
            <a:r>
              <a:rPr lang="en-US" altLang="it-IT">
                <a:solidFill>
                  <a:srgbClr val="000000"/>
                </a:solidFill>
              </a:rPr>
              <a:t>е</a:t>
            </a:r>
            <a:r>
              <a:rPr lang="en-US" altLang="it-IT" baseline="33000">
                <a:solidFill>
                  <a:srgbClr val="000000"/>
                </a:solidFill>
              </a:rPr>
              <a:t>+</a:t>
            </a:r>
          </a:p>
        </p:txBody>
      </p:sp>
      <p:sp>
        <p:nvSpPr>
          <p:cNvPr id="16" name="Text Box 15"/>
          <p:cNvSpPr txBox="1">
            <a:spLocks noChangeArrowheads="1"/>
          </p:cNvSpPr>
          <p:nvPr/>
        </p:nvSpPr>
        <p:spPr bwMode="auto">
          <a:xfrm>
            <a:off x="4270995" y="1700808"/>
            <a:ext cx="125413"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36288" rIns="0" bIns="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9pPr>
          </a:lstStyle>
          <a:p>
            <a:pPr eaLnBrk="1" hangingPunct="1">
              <a:lnSpc>
                <a:spcPct val="88000"/>
              </a:lnSpc>
            </a:pPr>
            <a:r>
              <a:rPr lang="en-US" altLang="it-IT" dirty="0">
                <a:solidFill>
                  <a:srgbClr val="000000"/>
                </a:solidFill>
                <a:latin typeface="Symbol" pitchFamily="18" charset="2"/>
              </a:rPr>
              <a:t>g</a:t>
            </a:r>
          </a:p>
        </p:txBody>
      </p:sp>
      <p:sp>
        <p:nvSpPr>
          <p:cNvPr id="17" name="TextBox 16"/>
          <p:cNvSpPr txBox="1"/>
          <p:nvPr/>
        </p:nvSpPr>
        <p:spPr>
          <a:xfrm>
            <a:off x="611560" y="4149080"/>
            <a:ext cx="8136904" cy="1323439"/>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dirty="0" smtClean="0"/>
              <a:t>By the precise knowledge of the energies and  directions of the incoming beam and of the outgoing photon one can reconstruct the </a:t>
            </a:r>
            <a:r>
              <a:rPr lang="it-IT" sz="2000" b="1" dirty="0" smtClean="0"/>
              <a:t>missing mass </a:t>
            </a:r>
            <a:r>
              <a:rPr lang="it-IT" sz="2000" dirty="0" smtClean="0"/>
              <a:t>of the event, that (as in the previous case for the visible decays) </a:t>
            </a:r>
            <a:r>
              <a:rPr lang="it-IT" sz="2000" b="1" dirty="0" smtClean="0"/>
              <a:t>peaks on the mass value of the dark photon  </a:t>
            </a:r>
            <a:endParaRPr lang="it-IT" sz="2000" b="1" dirty="0"/>
          </a:p>
        </p:txBody>
      </p:sp>
      <p:sp>
        <p:nvSpPr>
          <p:cNvPr id="18" name="Text Box 15"/>
          <p:cNvSpPr txBox="1">
            <a:spLocks noChangeArrowheads="1"/>
          </p:cNvSpPr>
          <p:nvPr/>
        </p:nvSpPr>
        <p:spPr bwMode="auto">
          <a:xfrm>
            <a:off x="6012160" y="2852936"/>
            <a:ext cx="216024"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36288" rIns="0" bIns="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9pPr>
          </a:lstStyle>
          <a:p>
            <a:pPr eaLnBrk="1" hangingPunct="1">
              <a:lnSpc>
                <a:spcPct val="88000"/>
              </a:lnSpc>
            </a:pPr>
            <a:r>
              <a:rPr lang="en-US" altLang="it-IT" dirty="0" smtClean="0">
                <a:solidFill>
                  <a:srgbClr val="000000"/>
                </a:solidFill>
                <a:latin typeface="Symbol" pitchFamily="18" charset="2"/>
              </a:rPr>
              <a:t>g</a:t>
            </a:r>
            <a:r>
              <a:rPr lang="en-US" altLang="it-IT" dirty="0" smtClean="0">
                <a:solidFill>
                  <a:srgbClr val="000000"/>
                </a:solidFill>
                <a:latin typeface="Symbol" pitchFamily="18" charset="2"/>
                <a:sym typeface="Symbol"/>
              </a:rPr>
              <a:t></a:t>
            </a:r>
            <a:endParaRPr lang="en-US" altLang="it-IT" dirty="0">
              <a:solidFill>
                <a:srgbClr val="000000"/>
              </a:solidFill>
              <a:latin typeface="Symbol" pitchFamily="18" charset="2"/>
            </a:endParaRPr>
          </a:p>
        </p:txBody>
      </p:sp>
    </p:spTree>
    <p:extLst>
      <p:ext uri="{BB962C8B-B14F-4D97-AF65-F5344CB8AC3E}">
        <p14:creationId xmlns:p14="http://schemas.microsoft.com/office/powerpoint/2010/main" val="27631108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9"/>
          <p:cNvSpPr txBox="1">
            <a:spLocks noChangeArrowheads="1"/>
          </p:cNvSpPr>
          <p:nvPr/>
        </p:nvSpPr>
        <p:spPr bwMode="auto">
          <a:xfrm>
            <a:off x="323850" y="836613"/>
            <a:ext cx="8416925" cy="707886"/>
          </a:xfrm>
          <a:prstGeom prst="rect">
            <a:avLst/>
          </a:prstGeom>
          <a:noFill/>
          <a:ln w="9525">
            <a:noFill/>
            <a:miter lim="800000"/>
            <a:headEnd/>
            <a:tailEnd/>
          </a:ln>
        </p:spPr>
        <p:txBody>
          <a:bodyPr>
            <a:spAutoFit/>
          </a:bodyPr>
          <a:lstStyle/>
          <a:p>
            <a:pPr>
              <a:defRPr/>
            </a:pPr>
            <a:r>
              <a:rPr lang="it-IT" sz="2000" dirty="0">
                <a:latin typeface="+mn-lt"/>
              </a:rPr>
              <a:t>An alternative, ambitious and,  in my opinion, very attractive approach is to try to </a:t>
            </a:r>
            <a:r>
              <a:rPr lang="it-IT" sz="2000" b="1" i="1" dirty="0">
                <a:latin typeface="+mn-lt"/>
              </a:rPr>
              <a:t>produce and detect </a:t>
            </a:r>
            <a:r>
              <a:rPr lang="it-IT" sz="2000" b="1" i="1" dirty="0" smtClean="0">
                <a:latin typeface="+mn-lt"/>
              </a:rPr>
              <a:t>light dark matter particles</a:t>
            </a:r>
            <a:r>
              <a:rPr lang="it-IT" sz="2000" dirty="0" smtClean="0">
                <a:latin typeface="+mn-lt"/>
              </a:rPr>
              <a:t> </a:t>
            </a:r>
            <a:r>
              <a:rPr lang="it-IT" sz="2000" dirty="0">
                <a:latin typeface="+mn-lt"/>
              </a:rPr>
              <a:t>from </a:t>
            </a:r>
            <a:r>
              <a:rPr lang="it-IT" sz="2000" dirty="0">
                <a:latin typeface="+mn-lt"/>
                <a:sym typeface="Symbol"/>
              </a:rPr>
              <a:t>’ decays</a:t>
            </a:r>
            <a:endParaRPr lang="it-IT" sz="2000" dirty="0">
              <a:latin typeface="+mn-lt"/>
            </a:endParaRPr>
          </a:p>
        </p:txBody>
      </p:sp>
      <p:pic>
        <p:nvPicPr>
          <p:cNvPr id="3" name="Immagine 4" descr="p2p.jpg"/>
          <p:cNvPicPr>
            <a:picLocks noChangeAspect="1"/>
          </p:cNvPicPr>
          <p:nvPr/>
        </p:nvPicPr>
        <p:blipFill>
          <a:blip r:embed="rId2" cstate="print">
            <a:extLst>
              <a:ext uri="{28A0092B-C50C-407E-A947-70E740481C1C}">
                <a14:useLocalDpi xmlns:a14="http://schemas.microsoft.com/office/drawing/2010/main" val="0"/>
              </a:ext>
            </a:extLst>
          </a:blip>
          <a:srcRect l="58916" t="9052" b="62601"/>
          <a:stretch>
            <a:fillRect/>
          </a:stretch>
        </p:blipFill>
        <p:spPr bwMode="auto">
          <a:xfrm>
            <a:off x="4932363" y="1925563"/>
            <a:ext cx="2351087"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magine 5" descr="p1p.jpg"/>
          <p:cNvPicPr>
            <a:picLocks noChangeAspect="1"/>
          </p:cNvPicPr>
          <p:nvPr/>
        </p:nvPicPr>
        <p:blipFill>
          <a:blip r:embed="rId3">
            <a:extLst>
              <a:ext uri="{28A0092B-C50C-407E-A947-70E740481C1C}">
                <a14:useLocalDpi xmlns:a14="http://schemas.microsoft.com/office/drawing/2010/main" val="0"/>
              </a:ext>
            </a:extLst>
          </a:blip>
          <a:srcRect l="51486" t="32150" r="5428" b="50000"/>
          <a:stretch>
            <a:fillRect/>
          </a:stretch>
        </p:blipFill>
        <p:spPr bwMode="auto">
          <a:xfrm>
            <a:off x="1042988" y="2276400"/>
            <a:ext cx="3071812"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sellaDiTesto 9"/>
          <p:cNvSpPr txBox="1">
            <a:spLocks noChangeArrowheads="1"/>
          </p:cNvSpPr>
          <p:nvPr/>
        </p:nvSpPr>
        <p:spPr bwMode="auto">
          <a:xfrm>
            <a:off x="395536" y="4665330"/>
            <a:ext cx="8416925" cy="1323439"/>
          </a:xfrm>
          <a:prstGeom prst="rect">
            <a:avLst/>
          </a:prstGeom>
          <a:noFill/>
          <a:ln w="9525">
            <a:noFill/>
            <a:miter lim="800000"/>
            <a:headEnd/>
            <a:tailEnd/>
          </a:ln>
        </p:spPr>
        <p:txBody>
          <a:bodyPr>
            <a:spAutoFit/>
          </a:bodyPr>
          <a:lstStyle/>
          <a:p>
            <a:pPr>
              <a:defRPr/>
            </a:pPr>
            <a:r>
              <a:rPr lang="it-IT" sz="2000" dirty="0" smtClean="0"/>
              <a:t>This can be done by smashing an electron beam onto a target, filtering the products of this reaction by a large wall of concrete (to stop all the ordinary matter particles) and wait for a signal downstream the wall that can be due only to non standard «dark» particles</a:t>
            </a:r>
            <a:endParaRPr lang="it-IT" sz="2000" dirty="0">
              <a:latin typeface="+mn-lt"/>
            </a:endParaRPr>
          </a:p>
        </p:txBody>
      </p:sp>
    </p:spTree>
    <p:extLst>
      <p:ext uri="{BB962C8B-B14F-4D97-AF65-F5344CB8AC3E}">
        <p14:creationId xmlns:p14="http://schemas.microsoft.com/office/powerpoint/2010/main" val="2706711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9"/>
          <p:cNvSpPr txBox="1">
            <a:spLocks noChangeArrowheads="1"/>
          </p:cNvSpPr>
          <p:nvPr/>
        </p:nvSpPr>
        <p:spPr bwMode="auto">
          <a:xfrm>
            <a:off x="323850" y="836613"/>
            <a:ext cx="8416925" cy="707886"/>
          </a:xfrm>
          <a:prstGeom prst="rect">
            <a:avLst/>
          </a:prstGeom>
          <a:noFill/>
          <a:ln w="9525">
            <a:noFill/>
            <a:miter lim="800000"/>
            <a:headEnd/>
            <a:tailEnd/>
          </a:ln>
        </p:spPr>
        <p:txBody>
          <a:bodyPr>
            <a:spAutoFit/>
          </a:bodyPr>
          <a:lstStyle/>
          <a:p>
            <a:pPr>
              <a:defRPr/>
            </a:pPr>
            <a:r>
              <a:rPr lang="it-IT" sz="2000" dirty="0" smtClean="0"/>
              <a:t>In the second case we would catch two birds with one stone: the dark photon </a:t>
            </a:r>
            <a:r>
              <a:rPr lang="it-IT" sz="2000" b="1" dirty="0" smtClean="0"/>
              <a:t>AND</a:t>
            </a:r>
            <a:r>
              <a:rPr lang="it-IT" sz="2000" dirty="0" smtClean="0"/>
              <a:t> the light dark matter particles!</a:t>
            </a:r>
            <a:endParaRPr lang="it-IT" sz="2000" dirty="0">
              <a:latin typeface="+mn-lt"/>
            </a:endParaRPr>
          </a:p>
        </p:txBody>
      </p:sp>
      <p:sp>
        <p:nvSpPr>
          <p:cNvPr id="3" name="CasellaDiTesto 9"/>
          <p:cNvSpPr txBox="1">
            <a:spLocks noChangeArrowheads="1"/>
          </p:cNvSpPr>
          <p:nvPr/>
        </p:nvSpPr>
        <p:spPr bwMode="auto">
          <a:xfrm>
            <a:off x="323528" y="2001034"/>
            <a:ext cx="8416925" cy="1015663"/>
          </a:xfrm>
          <a:prstGeom prst="rect">
            <a:avLst/>
          </a:prstGeom>
          <a:noFill/>
          <a:ln w="9525">
            <a:noFill/>
            <a:miter lim="800000"/>
            <a:headEnd/>
            <a:tailEnd/>
          </a:ln>
        </p:spPr>
        <p:txBody>
          <a:bodyPr>
            <a:spAutoFit/>
          </a:bodyPr>
          <a:lstStyle/>
          <a:p>
            <a:pPr>
              <a:defRPr/>
            </a:pPr>
            <a:r>
              <a:rPr lang="it-IT" sz="2000" dirty="0" smtClean="0"/>
              <a:t>Obviously, i make the story very simple, maybe too much simple. There is a large number of technical details that make these experiments rather difficult to be performed</a:t>
            </a:r>
            <a:endParaRPr lang="it-IT" sz="2000" dirty="0">
              <a:latin typeface="+mn-lt"/>
            </a:endParaRPr>
          </a:p>
        </p:txBody>
      </p:sp>
      <p:sp>
        <p:nvSpPr>
          <p:cNvPr id="4" name="CasellaDiTesto 9"/>
          <p:cNvSpPr txBox="1">
            <a:spLocks noChangeArrowheads="1"/>
          </p:cNvSpPr>
          <p:nvPr/>
        </p:nvSpPr>
        <p:spPr bwMode="auto">
          <a:xfrm>
            <a:off x="395536" y="3441194"/>
            <a:ext cx="8416925" cy="707886"/>
          </a:xfrm>
          <a:prstGeom prst="rect">
            <a:avLst/>
          </a:prstGeom>
          <a:noFill/>
          <a:ln w="9525">
            <a:noFill/>
            <a:miter lim="800000"/>
            <a:headEnd/>
            <a:tailEnd/>
          </a:ln>
        </p:spPr>
        <p:txBody>
          <a:bodyPr>
            <a:spAutoFit/>
          </a:bodyPr>
          <a:lstStyle/>
          <a:p>
            <a:pPr>
              <a:defRPr/>
            </a:pPr>
            <a:r>
              <a:rPr lang="it-IT" sz="2000" dirty="0" smtClean="0"/>
              <a:t>Still, we and our colleagues in Germany, USA, Russia, Japan, Switzerland...are very determined in carrying them out. </a:t>
            </a:r>
            <a:endParaRPr lang="it-IT" sz="2000" dirty="0">
              <a:latin typeface="+mn-lt"/>
            </a:endParaRPr>
          </a:p>
        </p:txBody>
      </p:sp>
      <p:sp>
        <p:nvSpPr>
          <p:cNvPr id="5" name="CasellaDiTesto 9"/>
          <p:cNvSpPr txBox="1">
            <a:spLocks noChangeArrowheads="1"/>
          </p:cNvSpPr>
          <p:nvPr/>
        </p:nvSpPr>
        <p:spPr bwMode="auto">
          <a:xfrm>
            <a:off x="467544" y="4593322"/>
            <a:ext cx="8416925" cy="400110"/>
          </a:xfrm>
          <a:prstGeom prst="rect">
            <a:avLst/>
          </a:prstGeom>
          <a:noFill/>
          <a:ln w="9525">
            <a:noFill/>
            <a:miter lim="800000"/>
            <a:headEnd/>
            <a:tailEnd/>
          </a:ln>
        </p:spPr>
        <p:txBody>
          <a:bodyPr>
            <a:spAutoFit/>
          </a:bodyPr>
          <a:lstStyle/>
          <a:p>
            <a:pPr>
              <a:defRPr/>
            </a:pPr>
            <a:r>
              <a:rPr lang="it-IT" sz="2000" dirty="0" smtClean="0"/>
              <a:t>Big surprises can come at any moment: be prepared!</a:t>
            </a:r>
            <a:endParaRPr lang="it-IT" sz="2000" dirty="0">
              <a:latin typeface="+mn-lt"/>
            </a:endParaRPr>
          </a:p>
        </p:txBody>
      </p:sp>
    </p:spTree>
    <p:extLst>
      <p:ext uri="{BB962C8B-B14F-4D97-AF65-F5344CB8AC3E}">
        <p14:creationId xmlns:p14="http://schemas.microsoft.com/office/powerpoint/2010/main" val="26813503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3"/>
          <p:cNvSpPr txBox="1">
            <a:spLocks noChangeArrowheads="1"/>
          </p:cNvSpPr>
          <p:nvPr/>
        </p:nvSpPr>
        <p:spPr bwMode="auto">
          <a:xfrm>
            <a:off x="395536" y="476672"/>
            <a:ext cx="8569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it-IT" sz="2400" b="1" dirty="0" smtClean="0">
                <a:latin typeface="Calibri" pitchFamily="34" charset="0"/>
              </a:rPr>
              <a:t>Concluding:</a:t>
            </a:r>
            <a:endParaRPr lang="it-IT" altLang="it-IT" sz="2400" b="1" dirty="0">
              <a:latin typeface="Calibri" pitchFamily="34" charset="0"/>
            </a:endParaRPr>
          </a:p>
        </p:txBody>
      </p:sp>
      <p:sp>
        <p:nvSpPr>
          <p:cNvPr id="3" name="TextBox 2"/>
          <p:cNvSpPr txBox="1"/>
          <p:nvPr/>
        </p:nvSpPr>
        <p:spPr>
          <a:xfrm>
            <a:off x="467544" y="1268760"/>
            <a:ext cx="8136904" cy="4093428"/>
          </a:xfrm>
          <a:prstGeom prst="rect">
            <a:avLst/>
          </a:prstGeom>
          <a:noFill/>
          <a:ln>
            <a:solidFill>
              <a:srgbClr val="FF0000"/>
            </a:solidFill>
          </a:ln>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it-IT" sz="2000" dirty="0" smtClean="0"/>
              <a:t>Modern Particle Physics teaches us that light is nothing more and nothing less than the manifestation of one specific «carrier» of one specific fundamental force of Nature: the electromagnetic force </a:t>
            </a:r>
          </a:p>
          <a:p>
            <a:pPr marL="342900" indent="-342900">
              <a:buFont typeface="Arial" panose="020B0604020202020204" pitchFamily="34" charset="0"/>
              <a:buChar char="•"/>
            </a:pPr>
            <a:r>
              <a:rPr lang="it-IT" sz="2000" dirty="0" smtClean="0"/>
              <a:t>Other fundamental forces with their own carriers exist and have been observed and studied in great detail</a:t>
            </a:r>
          </a:p>
          <a:p>
            <a:pPr marL="342900" indent="-342900">
              <a:buFont typeface="Arial" panose="020B0604020202020204" pitchFamily="34" charset="0"/>
              <a:buChar char="•"/>
            </a:pPr>
            <a:r>
              <a:rPr lang="it-IT" sz="2000" dirty="0" smtClean="0"/>
              <a:t>Astrophysics tells us that this cannot be the end of the story: there is matter, other than the ordinary one, in an unbelievably overwhelming proportion with respect to the one that we know</a:t>
            </a:r>
          </a:p>
          <a:p>
            <a:pPr marL="342900" indent="-342900">
              <a:buFont typeface="Arial" panose="020B0604020202020204" pitchFamily="34" charset="0"/>
              <a:buChar char="•"/>
            </a:pPr>
            <a:r>
              <a:rPr lang="it-IT" sz="2000" dirty="0" smtClean="0"/>
              <a:t>There might well be therefore new interactions about which we don’t know anything with their own carriers, messangers of a «hidden» and potentially extremely rich world</a:t>
            </a:r>
          </a:p>
          <a:p>
            <a:pPr marL="342900" indent="-342900">
              <a:buFont typeface="Arial" panose="020B0604020202020204" pitchFamily="34" charset="0"/>
              <a:buChar char="•"/>
            </a:pPr>
            <a:r>
              <a:rPr lang="it-IT" sz="2000" dirty="0" smtClean="0"/>
              <a:t>We have just started the search for this new world. Be prepared to surprises!</a:t>
            </a:r>
            <a:endParaRPr lang="it-IT" sz="2000" dirty="0"/>
          </a:p>
        </p:txBody>
      </p:sp>
    </p:spTree>
    <p:extLst>
      <p:ext uri="{BB962C8B-B14F-4D97-AF65-F5344CB8AC3E}">
        <p14:creationId xmlns:p14="http://schemas.microsoft.com/office/powerpoint/2010/main" val="12846332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3685</TotalTime>
  <Words>3505</Words>
  <Application>Microsoft Office PowerPoint</Application>
  <PresentationFormat>On-screen Show (4:3)</PresentationFormat>
  <Paragraphs>151</Paragraphs>
  <Slides>36</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36</vt:i4>
      </vt:variant>
    </vt:vector>
  </HeadingPairs>
  <TitlesOfParts>
    <vt:vector size="39" baseType="lpstr">
      <vt:lpstr>Office Theme</vt:lpstr>
      <vt:lpstr>Equazione</vt:lpstr>
      <vt:lpstr>Microsoft Equation 3.0</vt:lpstr>
      <vt:lpstr>The search for the dark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search for invisible light</dc:title>
  <dc:creator>bossi</dc:creator>
  <cp:lastModifiedBy>bossi</cp:lastModifiedBy>
  <cp:revision>100</cp:revision>
  <dcterms:created xsi:type="dcterms:W3CDTF">2015-02-01T14:42:16Z</dcterms:created>
  <dcterms:modified xsi:type="dcterms:W3CDTF">2015-02-19T08:36:20Z</dcterms:modified>
</cp:coreProperties>
</file>