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6"/>
  </p:notesMasterIdLst>
  <p:sldIdLst>
    <p:sldId id="332" r:id="rId2"/>
    <p:sldId id="270" r:id="rId3"/>
    <p:sldId id="269" r:id="rId4"/>
    <p:sldId id="257" r:id="rId5"/>
    <p:sldId id="336" r:id="rId6"/>
    <p:sldId id="268" r:id="rId7"/>
    <p:sldId id="272" r:id="rId8"/>
    <p:sldId id="293" r:id="rId9"/>
    <p:sldId id="294" r:id="rId10"/>
    <p:sldId id="271" r:id="rId11"/>
    <p:sldId id="276" r:id="rId12"/>
    <p:sldId id="296" r:id="rId13"/>
    <p:sldId id="297" r:id="rId14"/>
    <p:sldId id="302" r:id="rId15"/>
    <p:sldId id="303" r:id="rId16"/>
    <p:sldId id="277" r:id="rId17"/>
    <p:sldId id="278" r:id="rId18"/>
    <p:sldId id="279" r:id="rId19"/>
    <p:sldId id="334" r:id="rId20"/>
    <p:sldId id="322" r:id="rId21"/>
    <p:sldId id="280" r:id="rId22"/>
    <p:sldId id="324" r:id="rId23"/>
    <p:sldId id="325" r:id="rId24"/>
    <p:sldId id="323" r:id="rId25"/>
    <p:sldId id="326" r:id="rId26"/>
    <p:sldId id="327" r:id="rId27"/>
    <p:sldId id="335" r:id="rId28"/>
    <p:sldId id="298" r:id="rId29"/>
    <p:sldId id="286" r:id="rId30"/>
    <p:sldId id="304" r:id="rId31"/>
    <p:sldId id="307" r:id="rId32"/>
    <p:sldId id="312" r:id="rId33"/>
    <p:sldId id="309" r:id="rId34"/>
    <p:sldId id="311" r:id="rId35"/>
    <p:sldId id="313" r:id="rId36"/>
    <p:sldId id="315" r:id="rId37"/>
    <p:sldId id="317" r:id="rId38"/>
    <p:sldId id="299" r:id="rId39"/>
    <p:sldId id="305" r:id="rId40"/>
    <p:sldId id="337" r:id="rId41"/>
    <p:sldId id="300" r:id="rId42"/>
    <p:sldId id="275" r:id="rId43"/>
    <p:sldId id="330" r:id="rId44"/>
    <p:sldId id="333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0409" autoAdjust="0"/>
  </p:normalViewPr>
  <p:slideViewPr>
    <p:cSldViewPr>
      <p:cViewPr varScale="1">
        <p:scale>
          <a:sx n="74" d="100"/>
          <a:sy n="74" d="100"/>
        </p:scale>
        <p:origin x="-126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9B689-729F-4034-862D-E20B8F9F94BF}" type="datetimeFigureOut">
              <a:rPr lang="it-IT" smtClean="0"/>
              <a:t>08/03/2014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A80D7-F40C-4CFE-943E-3410330D9D1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1477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 smtClean="0">
                <a:latin typeface="Maiandra GD" pitchFamily="34" charset="0"/>
              </a:rPr>
              <a:t>La costante di accoppiamemto è un numero: alfa. Definisce la scala della natura (grandezza degli atomi e di tutte le cosa fatte dagli atomi, l’intensità e i colori della luce, la forza del magnetismo e tasso metobolico della vita stessa. Controlla tutto ciò che vediamo.</a:t>
            </a:r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A80D7-F40C-4CFE-943E-3410330D9D1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9982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4AB3A0D-6141-4DFC-A281-C445FBDBE753}" type="datetime1">
              <a:rPr lang="en-US" smtClean="0"/>
              <a:t>3/8/2014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F211CDD-5A96-45C6-87E1-E3B9EF59987A}" type="datetime1">
              <a:rPr lang="en-US" smtClean="0"/>
              <a:t>3/8/2014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4E36E90-440C-4492-A4A0-BCF66BFBC172}" type="datetime1">
              <a:rPr lang="en-US" smtClean="0"/>
              <a:t>3/8/2014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D8AC9F-8C2F-4ABD-8E74-ECB85AA66179}" type="datetime1">
              <a:rPr lang="en-US" smtClean="0"/>
              <a:t>3/8/2014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DCDB76C-210C-48DB-8863-85D61A3F4C47}" type="datetime1">
              <a:rPr lang="en-US" smtClean="0"/>
              <a:t>3/8/2014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A7498F9-B2FE-4E80-8CEC-ECAB632F672E}" type="datetime1">
              <a:rPr lang="en-US" smtClean="0"/>
              <a:t>3/8/2014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6E84D7EE-0FC4-478F-898C-34E46A18C19D}" type="datetime1">
              <a:rPr lang="en-US" smtClean="0"/>
              <a:t>3/8/2014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16FF2D9-62F5-48AE-AADD-FABBA2607BEE}" type="datetime1">
              <a:rPr lang="en-US" smtClean="0"/>
              <a:t>3/8/2014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 eaLnBrk="1" latinLnBrk="0" hangingPunct="1"/>
            <a:fld id="{2444D6FC-6E39-4974-AA77-589BC97FDDDE}" type="datetime1">
              <a:rPr lang="en-US" smtClean="0"/>
              <a:t>3/8/2014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82CA32B0-0F26-40AB-9A17-E4ABC2982C03}" type="datetime1">
              <a:rPr lang="en-US" smtClean="0"/>
              <a:t>3/8/2014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E5B2697-33ED-4918-AC67-10D368418193}" type="datetime1">
              <a:rPr lang="en-US" smtClean="0"/>
              <a:t>3/8/2014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eaLnBrk="1" latinLnBrk="0" hangingPunct="1"/>
            <a:fld id="{E46FE699-7AFA-46F1-A9E6-2DC4055F9A8F}" type="datetime1">
              <a:rPr lang="en-US" smtClean="0"/>
              <a:t>3/8/2014</a:t>
            </a:fld>
            <a:endParaRPr lang="en-US" sz="100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0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13" Type="http://schemas.openxmlformats.org/officeDocument/2006/relationships/image" Target="../media/image44.jpeg"/><Relationship Id="rId3" Type="http://schemas.openxmlformats.org/officeDocument/2006/relationships/image" Target="../media/image9.jpeg"/><Relationship Id="rId7" Type="http://schemas.openxmlformats.org/officeDocument/2006/relationships/image" Target="../media/image82.jpeg"/><Relationship Id="rId12" Type="http://schemas.openxmlformats.org/officeDocument/2006/relationships/image" Target="../media/image4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11" Type="http://schemas.openxmlformats.org/officeDocument/2006/relationships/image" Target="../media/image42.gif"/><Relationship Id="rId5" Type="http://schemas.openxmlformats.org/officeDocument/2006/relationships/image" Target="../media/image54.jpeg"/><Relationship Id="rId10" Type="http://schemas.openxmlformats.org/officeDocument/2006/relationships/image" Target="../media/image84.jpeg"/><Relationship Id="rId4" Type="http://schemas.openxmlformats.org/officeDocument/2006/relationships/image" Target="../media/image28.jpeg"/><Relationship Id="rId9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gi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latin typeface="Maiandra GD" pitchFamily="34" charset="0"/>
              </a:rPr>
              <a:t>I 65 anni che hanno portato al</a:t>
            </a:r>
            <a:br>
              <a:rPr lang="it-IT" dirty="0" smtClean="0">
                <a:latin typeface="Maiandra GD" pitchFamily="34" charset="0"/>
              </a:rPr>
            </a:br>
            <a:r>
              <a:rPr lang="it-IT" dirty="0" smtClean="0">
                <a:latin typeface="Maiandra GD" pitchFamily="34" charset="0"/>
              </a:rPr>
              <a:t> bosone di higgs</a:t>
            </a:r>
            <a:endParaRPr lang="it-IT" dirty="0">
              <a:latin typeface="Maiandra G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latin typeface="Maiandra GD" pitchFamily="34" charset="0"/>
              </a:rPr>
              <a:t>Danilo Domenici</a:t>
            </a:r>
            <a:endParaRPr lang="it-IT" dirty="0">
              <a:latin typeface="Maiandra G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07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3" y="130622"/>
            <a:ext cx="8766718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4 Giugno 1947: Shelter Island (NY)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3074" name="Picture 2" descr="http://www.hamptonswatercompany.com/assets/media.Business/Rams-Head-Inn-Pre-Recep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2033" y="1268760"/>
            <a:ext cx="3672408" cy="24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graphics8.nytimes.com/images/2008/05/20/science/20lamb.1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3861048"/>
            <a:ext cx="1974573" cy="290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64949" y="4471952"/>
            <a:ext cx="1571547" cy="147732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Maiandra GD" pitchFamily="34" charset="0"/>
              </a:rPr>
              <a:t>Willis Lamb </a:t>
            </a:r>
          </a:p>
          <a:p>
            <a:pPr algn="ctr"/>
            <a:endParaRPr lang="it-IT" dirty="0">
              <a:latin typeface="Maiandra GD" pitchFamily="34" charset="0"/>
            </a:endParaRPr>
          </a:p>
          <a:p>
            <a:pPr algn="ctr"/>
            <a:r>
              <a:rPr lang="it-IT" dirty="0" smtClean="0">
                <a:latin typeface="Maiandra GD" pitchFamily="34" charset="0"/>
              </a:rPr>
              <a:t>Nobel ’55</a:t>
            </a:r>
          </a:p>
          <a:p>
            <a:pPr algn="ctr"/>
            <a:r>
              <a:rPr lang="it-IT" dirty="0">
                <a:latin typeface="Maiandra GD" pitchFamily="34" charset="0"/>
              </a:rPr>
              <a:t>p</a:t>
            </a:r>
            <a:r>
              <a:rPr lang="it-IT" dirty="0" smtClean="0">
                <a:latin typeface="Maiandra GD" pitchFamily="34" charset="0"/>
              </a:rPr>
              <a:t>er il </a:t>
            </a:r>
          </a:p>
          <a:p>
            <a:pPr algn="ctr"/>
            <a:r>
              <a:rPr lang="it-IT" dirty="0" smtClean="0">
                <a:latin typeface="Maiandra GD" pitchFamily="34" charset="0"/>
              </a:rPr>
              <a:t>«Lamb shift»</a:t>
            </a:r>
            <a:endParaRPr lang="it-IT" dirty="0">
              <a:latin typeface="Maiandra G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735087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2"/>
                </a:solidFill>
                <a:latin typeface="Maiandra GD" pitchFamily="34" charset="0"/>
              </a:rPr>
              <a:t>La teoria di Dirac ha un problema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5" y="1196752"/>
            <a:ext cx="5114528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3"/>
                </a:solidFill>
                <a:latin typeface="Maiandra GD" pitchFamily="34" charset="0"/>
              </a:rPr>
              <a:t>Conference</a:t>
            </a:r>
            <a:r>
              <a:rPr lang="en-US" sz="2000" dirty="0">
                <a:solidFill>
                  <a:schemeClr val="accent3"/>
                </a:solidFill>
                <a:latin typeface="Maiandra GD" pitchFamily="34" charset="0"/>
              </a:rPr>
              <a:t> on </a:t>
            </a:r>
            <a:r>
              <a:rPr lang="en-US" sz="2000" dirty="0" smtClean="0">
                <a:solidFill>
                  <a:schemeClr val="accent3"/>
                </a:solidFill>
                <a:latin typeface="Maiandra GD" pitchFamily="34" charset="0"/>
              </a:rPr>
              <a:t>the                               Foundations of Quantum Mechanics</a:t>
            </a:r>
            <a:r>
              <a:rPr lang="en-US" sz="2000" dirty="0">
                <a:latin typeface="Maiandra GD" pitchFamily="34" charset="0"/>
              </a:rPr>
              <a:t> </a:t>
            </a:r>
            <a:endParaRPr lang="it-IT" sz="2000" dirty="0">
              <a:latin typeface="Maiandra GD" pitchFamily="34" charset="0"/>
            </a:endParaRPr>
          </a:p>
          <a:p>
            <a:pPr algn="ctr"/>
            <a:r>
              <a:rPr lang="it-IT" dirty="0" smtClean="0">
                <a:latin typeface="Maiandra GD" pitchFamily="34" charset="0"/>
              </a:rPr>
              <a:t>La prima conferenza di fisica dopo la guerra</a:t>
            </a:r>
          </a:p>
          <a:p>
            <a:pPr algn="ctr"/>
            <a:endParaRPr lang="it-IT" dirty="0">
              <a:latin typeface="Maiandra GD" pitchFamily="34" charset="0"/>
            </a:endParaRPr>
          </a:p>
          <a:p>
            <a:pPr algn="ctr"/>
            <a:r>
              <a:rPr lang="it-IT" dirty="0" smtClean="0">
                <a:latin typeface="Maiandra GD" pitchFamily="34" charset="0"/>
              </a:rPr>
              <a:t>Vi partecipa un giovane fisico americano:</a:t>
            </a:r>
          </a:p>
          <a:p>
            <a:pPr algn="ctr"/>
            <a:r>
              <a:rPr lang="it-IT" dirty="0" smtClean="0">
                <a:solidFill>
                  <a:schemeClr val="accent2"/>
                </a:solidFill>
                <a:latin typeface="Maiandra GD" pitchFamily="34" charset="0"/>
              </a:rPr>
              <a:t>Willis Lamb</a:t>
            </a:r>
          </a:p>
          <a:p>
            <a:pPr algn="ctr"/>
            <a:endParaRPr lang="it-IT" dirty="0">
              <a:latin typeface="Maiandra GD" pitchFamily="34" charset="0"/>
            </a:endParaRPr>
          </a:p>
          <a:p>
            <a:pPr algn="ctr"/>
            <a:r>
              <a:rPr lang="it-IT" dirty="0" smtClean="0">
                <a:latin typeface="Maiandra GD" pitchFamily="34" charset="0"/>
              </a:rPr>
              <a:t>Presentando il suo seminario                         Robert Oppenheimer annuncia:                              </a:t>
            </a:r>
            <a:r>
              <a:rPr lang="it-IT" dirty="0" smtClean="0">
                <a:solidFill>
                  <a:schemeClr val="accent1"/>
                </a:solidFill>
                <a:latin typeface="Maiandra GD" pitchFamily="34" charset="0"/>
              </a:rPr>
              <a:t>«</a:t>
            </a:r>
            <a:r>
              <a:rPr lang="it-IT" dirty="0">
                <a:solidFill>
                  <a:schemeClr val="accent1"/>
                </a:solidFill>
                <a:latin typeface="Maiandra GD" pitchFamily="34" charset="0"/>
              </a:rPr>
              <a:t>Un nuovo capitolo della fisica è di fronte a noi</a:t>
            </a:r>
            <a:r>
              <a:rPr lang="it-IT" dirty="0" smtClean="0">
                <a:solidFill>
                  <a:schemeClr val="accent1"/>
                </a:solidFill>
                <a:latin typeface="Maiandra GD" pitchFamily="34" charset="0"/>
              </a:rPr>
              <a:t>»</a:t>
            </a:r>
          </a:p>
          <a:p>
            <a:pPr algn="ctr"/>
            <a:endParaRPr lang="it-IT" dirty="0">
              <a:latin typeface="Maiandra GD" pitchFamily="34" charset="0"/>
            </a:endParaRPr>
          </a:p>
          <a:p>
            <a:pPr algn="ctr"/>
            <a:r>
              <a:rPr lang="it-IT" dirty="0">
                <a:latin typeface="Maiandra GD" pitchFamily="34" charset="0"/>
              </a:rPr>
              <a:t>Lamb aveva lavorato al MIT sulle microonde durante la guerra e misura con estrema precisione i livelli energetici dell’atomo di Idrogeno</a:t>
            </a:r>
            <a:r>
              <a:rPr lang="it-IT" dirty="0" smtClean="0">
                <a:latin typeface="Maiandra GD" pitchFamily="34" charset="0"/>
              </a:rPr>
              <a:t>, dimostrando che </a:t>
            </a:r>
            <a:r>
              <a:rPr lang="it-IT" dirty="0">
                <a:latin typeface="Maiandra GD" pitchFamily="34" charset="0"/>
              </a:rPr>
              <a:t>la teoria di Dirac è sbagliata per 1/1’000’000</a:t>
            </a:r>
          </a:p>
          <a:p>
            <a:pPr algn="ctr"/>
            <a:endParaRPr lang="it-IT" dirty="0" smtClean="0">
              <a:latin typeface="Maiandra GD" pitchFamily="34" charset="0"/>
            </a:endParaRPr>
          </a:p>
        </p:txBody>
      </p:sp>
      <p:pic>
        <p:nvPicPr>
          <p:cNvPr id="1028" name="Picture 4" descr="http://www.astronomyknowhow.com/pics-res/hydrogen-spectr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" t="3527" r="3092" b="60790"/>
          <a:stretch/>
        </p:blipFill>
        <p:spPr bwMode="auto">
          <a:xfrm>
            <a:off x="805883" y="5805264"/>
            <a:ext cx="3717771" cy="99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2506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1" y="130622"/>
            <a:ext cx="8694710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Equazione di Dirac (1928)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4098" name="Picture 2" descr="http://www.dirac.ch/images/diracpaul_westmin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4769213"/>
            <a:ext cx="2952328" cy="197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upload.wikimedia.org/wikipedia/commons/7/7d/Dirac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971922"/>
            <a:ext cx="2232248" cy="2788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1" y="1017521"/>
            <a:ext cx="5136883" cy="15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04248" y="3717032"/>
            <a:ext cx="15597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 smtClean="0">
                <a:latin typeface="Maiandra GD" pitchFamily="34" charset="0"/>
              </a:rPr>
              <a:t>P. A. M. Dirac</a:t>
            </a:r>
          </a:p>
          <a:p>
            <a:pPr algn="ctr"/>
            <a:r>
              <a:rPr lang="it-IT" smtClean="0">
                <a:latin typeface="Maiandra GD" pitchFamily="34" charset="0"/>
              </a:rPr>
              <a:t>Nobel ‘33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47609" y="2974172"/>
                <a:ext cx="3320766" cy="757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4000" b="0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𝑖</m:t>
                      </m:r>
                      <m:sSup>
                        <m:sSupPr>
                          <m:ctrlPr>
                            <a:rPr lang="it-IT" sz="4000" b="0" i="1" smtClean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4000" b="0" i="1" smtClean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𝛾</m:t>
                          </m:r>
                        </m:e>
                        <m:sup>
                          <m:r>
                            <a:rPr lang="it-IT" sz="4000" b="0" i="1" smtClean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</m:sup>
                      </m:sSup>
                      <m:sSub>
                        <m:sSubPr>
                          <m:ctrlPr>
                            <a:rPr lang="it-IT" sz="4000" b="0" i="1" smtClean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sz="4000" b="0" i="1" smtClean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𝜕</m:t>
                          </m:r>
                        </m:e>
                        <m:sub>
                          <m:r>
                            <a:rPr lang="it-IT" sz="4000" b="0" i="1" smtClean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</m:sub>
                      </m:sSub>
                      <m:r>
                        <a:rPr lang="it-IT" sz="4000" b="0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𝜓</m:t>
                      </m:r>
                      <m:r>
                        <a:rPr lang="it-IT" sz="4000" b="0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it-IT" sz="4000" b="0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it-IT" sz="4000" b="0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𝜓</m:t>
                      </m:r>
                    </m:oMath>
                  </m:oMathPara>
                </a14:m>
                <a:endParaRPr lang="it-IT" sz="4000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609" y="2974172"/>
                <a:ext cx="3320766" cy="7573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79512" y="4266619"/>
            <a:ext cx="5688632" cy="2114710"/>
          </a:xfrm>
        </p:spPr>
        <p:txBody>
          <a:bodyPr>
            <a:noAutofit/>
          </a:bodyPr>
          <a:lstStyle/>
          <a:p>
            <a:r>
              <a:rPr lang="it-IT" sz="1800" dirty="0" smtClean="0">
                <a:latin typeface="Maiandra GD" pitchFamily="34" charset="0"/>
              </a:rPr>
              <a:t>Nel </a:t>
            </a:r>
            <a:r>
              <a:rPr lang="it-IT" sz="1800" dirty="0">
                <a:latin typeface="Maiandra GD" pitchFamily="34" charset="0"/>
              </a:rPr>
              <a:t>1928 </a:t>
            </a:r>
            <a:r>
              <a:rPr lang="it-IT" sz="1800" dirty="0" smtClean="0">
                <a:solidFill>
                  <a:schemeClr val="accent2"/>
                </a:solidFill>
                <a:latin typeface="Maiandra GD" pitchFamily="34" charset="0"/>
              </a:rPr>
              <a:t>Paul Adrien Maurice Dirac </a:t>
            </a:r>
            <a:r>
              <a:rPr lang="it-IT" sz="1800" dirty="0">
                <a:latin typeface="Maiandra GD" pitchFamily="34" charset="0"/>
              </a:rPr>
              <a:t>formula una teoria relavistica, che incorpora elegantemente lo spin dell’elettrone e predice l’esistenza </a:t>
            </a:r>
            <a:r>
              <a:rPr lang="it-IT" sz="1800" dirty="0" smtClean="0">
                <a:latin typeface="Maiandra GD" pitchFamily="34" charset="0"/>
              </a:rPr>
              <a:t>dell’antielettrone</a:t>
            </a:r>
          </a:p>
          <a:p>
            <a:pPr marL="36576" indent="0">
              <a:buNone/>
            </a:pPr>
            <a:endParaRPr lang="it-IT" sz="1800" dirty="0" smtClean="0">
              <a:latin typeface="Maiandra GD" pitchFamily="34" charset="0"/>
            </a:endParaRPr>
          </a:p>
          <a:p>
            <a:r>
              <a:rPr lang="it-IT" sz="1800" dirty="0">
                <a:latin typeface="Maiandra GD" pitchFamily="34" charset="0"/>
              </a:rPr>
              <a:t>Fino alla scoperta di Lamb tutta la fisica atomica era in accordo con l’equazione di </a:t>
            </a:r>
            <a:r>
              <a:rPr lang="it-IT" sz="1800" dirty="0" smtClean="0">
                <a:latin typeface="Maiandra GD" pitchFamily="34" charset="0"/>
              </a:rPr>
              <a:t>Dirac</a:t>
            </a:r>
            <a:endParaRPr lang="it-IT" sz="1800" dirty="0">
              <a:latin typeface="Maiandra G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15616" y="2780928"/>
            <a:ext cx="4032448" cy="122413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76" name="Picture 4" descr="http://ecx.images-amazon.com/images/I/518WdcTMGkL._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7" y="836712"/>
            <a:ext cx="2256268" cy="363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5295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1" y="130622"/>
            <a:ext cx="8694710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Giovani fisici a Shelter Island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2972" y="1124744"/>
            <a:ext cx="8011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 indent="0" algn="ctr">
              <a:buNone/>
            </a:pPr>
            <a:r>
              <a:rPr lang="it-IT" sz="2000" dirty="0">
                <a:latin typeface="Maiandra GD" pitchFamily="34" charset="0"/>
              </a:rPr>
              <a:t>2 </a:t>
            </a:r>
            <a:r>
              <a:rPr lang="it-IT" sz="2000" dirty="0" smtClean="0">
                <a:latin typeface="Maiandra GD" pitchFamily="34" charset="0"/>
              </a:rPr>
              <a:t>fisici teorici americani 29enni </a:t>
            </a:r>
            <a:r>
              <a:rPr lang="it-IT" sz="2000" dirty="0">
                <a:latin typeface="Maiandra GD" pitchFamily="34" charset="0"/>
              </a:rPr>
              <a:t>erano presenti al </a:t>
            </a:r>
            <a:r>
              <a:rPr lang="it-IT" sz="2000" dirty="0" smtClean="0">
                <a:latin typeface="Maiandra GD" pitchFamily="34" charset="0"/>
              </a:rPr>
              <a:t>seminario </a:t>
            </a:r>
            <a:r>
              <a:rPr lang="it-IT" sz="2000" dirty="0">
                <a:latin typeface="Maiandra GD" pitchFamily="34" charset="0"/>
              </a:rPr>
              <a:t>di </a:t>
            </a:r>
            <a:r>
              <a:rPr lang="it-IT" sz="2000" dirty="0" smtClean="0">
                <a:latin typeface="Maiandra GD" pitchFamily="34" charset="0"/>
              </a:rPr>
              <a:t>Lamb</a:t>
            </a:r>
            <a:endParaRPr lang="it-IT" sz="2000" dirty="0">
              <a:latin typeface="Maiandra GD" pitchFamily="34" charset="0"/>
            </a:endParaRPr>
          </a:p>
        </p:txBody>
      </p:sp>
      <p:pic>
        <p:nvPicPr>
          <p:cNvPr id="1044" name="Picture 20" descr="http://upload.wikimedia.org/wikipedia/commons/thumb/3/3c/Schwinger.jpg/220px-Schwin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5577" y="1628800"/>
            <a:ext cx="209550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971600" y="4613066"/>
            <a:ext cx="2203454" cy="40011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36576" indent="0" algn="ctr">
              <a:buNone/>
            </a:pPr>
            <a:r>
              <a:rPr lang="it-IT" sz="2000" dirty="0" smtClean="0">
                <a:solidFill>
                  <a:schemeClr val="accent2"/>
                </a:solidFill>
                <a:latin typeface="Maiandra GD" pitchFamily="34" charset="0"/>
              </a:rPr>
              <a:t>Julian Schwinger</a:t>
            </a:r>
            <a:endParaRPr lang="it-IT" sz="2000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68691" y="4613066"/>
            <a:ext cx="2511896" cy="40011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36576" indent="0" algn="ctr">
              <a:buNone/>
            </a:pPr>
            <a:r>
              <a:rPr lang="it-IT" sz="2000" dirty="0" smtClean="0">
                <a:solidFill>
                  <a:schemeClr val="accent2"/>
                </a:solidFill>
                <a:latin typeface="Maiandra GD" pitchFamily="34" charset="0"/>
              </a:rPr>
              <a:t>Richard Feynman</a:t>
            </a:r>
            <a:endParaRPr lang="it-IT" sz="2000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92972" y="5085184"/>
            <a:ext cx="79580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 indent="0" algn="ctr">
              <a:buNone/>
            </a:pPr>
            <a:r>
              <a:rPr lang="it-IT" sz="2000" dirty="0" smtClean="0">
                <a:latin typeface="Maiandra GD" pitchFamily="34" charset="0"/>
              </a:rPr>
              <a:t>Entrambi capiscono che la visione di Dirac dell’elettrone è troppo semplicistica e che la soluzione si trova nelle</a:t>
            </a:r>
          </a:p>
          <a:p>
            <a:pPr marL="36576" indent="0" algn="ctr">
              <a:buNone/>
            </a:pPr>
            <a:r>
              <a:rPr lang="it-IT" sz="2000" b="1" dirty="0" smtClean="0">
                <a:solidFill>
                  <a:schemeClr val="accent3"/>
                </a:solidFill>
                <a:latin typeface="Maiandra GD" pitchFamily="34" charset="0"/>
              </a:rPr>
              <a:t>Teorie Quantistiche di Campo </a:t>
            </a:r>
            <a:r>
              <a:rPr lang="it-IT" sz="2000" dirty="0">
                <a:latin typeface="Maiandra GD" pitchFamily="34" charset="0"/>
              </a:rPr>
              <a:t> </a:t>
            </a:r>
            <a:r>
              <a:rPr lang="it-IT" sz="2000" dirty="0" smtClean="0">
                <a:latin typeface="Maiandra GD" pitchFamily="34" charset="0"/>
              </a:rPr>
              <a:t>(o Teorie di Gauge)</a:t>
            </a:r>
          </a:p>
          <a:p>
            <a:pPr marL="36576" indent="0" algn="ctr">
              <a:buNone/>
            </a:pPr>
            <a:r>
              <a:rPr lang="it-IT" sz="2000" dirty="0" smtClean="0">
                <a:latin typeface="Maiandra GD" pitchFamily="34" charset="0"/>
              </a:rPr>
              <a:t>Nel 1948 sviluppano </a:t>
            </a:r>
            <a:r>
              <a:rPr lang="it-IT" sz="2000" dirty="0">
                <a:latin typeface="Maiandra GD" pitchFamily="34" charset="0"/>
              </a:rPr>
              <a:t>(indipendentemente) </a:t>
            </a:r>
            <a:r>
              <a:rPr lang="it-IT" sz="2000" dirty="0" smtClean="0">
                <a:latin typeface="Maiandra GD" pitchFamily="34" charset="0"/>
              </a:rPr>
              <a:t>una </a:t>
            </a:r>
            <a:endParaRPr lang="it-IT" sz="2000" dirty="0">
              <a:latin typeface="Maiandra GD" pitchFamily="34" charset="0"/>
            </a:endParaRPr>
          </a:p>
          <a:p>
            <a:pPr marL="36576" indent="0" algn="ctr">
              <a:buNone/>
            </a:pPr>
            <a:r>
              <a:rPr lang="it-IT" sz="2000" dirty="0">
                <a:latin typeface="Maiandra GD" pitchFamily="34" charset="0"/>
              </a:rPr>
              <a:t>Teoria Quantistica di Campo chiamata </a:t>
            </a:r>
            <a:r>
              <a:rPr lang="it-IT" sz="2000" b="1" dirty="0">
                <a:solidFill>
                  <a:schemeClr val="accent1"/>
                </a:solidFill>
                <a:latin typeface="Maiandra GD" pitchFamily="34" charset="0"/>
              </a:rPr>
              <a:t>Elettrodinamica </a:t>
            </a:r>
            <a:r>
              <a:rPr lang="it-IT" sz="2000" b="1" dirty="0" smtClean="0">
                <a:solidFill>
                  <a:schemeClr val="accent1"/>
                </a:solidFill>
                <a:latin typeface="Maiandra GD" pitchFamily="34" charset="0"/>
              </a:rPr>
              <a:t>Quantistica</a:t>
            </a:r>
            <a:endParaRPr lang="it-IT" sz="2000" dirty="0">
              <a:latin typeface="Maiandra GD" pitchFamily="34" charset="0"/>
            </a:endParaRPr>
          </a:p>
        </p:txBody>
      </p:sp>
      <p:pic>
        <p:nvPicPr>
          <p:cNvPr id="12" name="Picture 4" descr="http://bressanini-lescienze.blogautore.espresso.repubblica.it/files/2009/03/feynm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1628800"/>
            <a:ext cx="2601022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55576" y="692696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2"/>
                </a:solidFill>
                <a:latin typeface="Maiandra GD" pitchFamily="34" charset="0"/>
              </a:rPr>
              <a:t>Schwinger e Feynman risolvono il problema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4987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3" y="130622"/>
            <a:ext cx="8766718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QED: Elettrodinamica Quantistica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7976" y="641180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2"/>
                </a:solidFill>
                <a:latin typeface="Maiandra GD" pitchFamily="34" charset="0"/>
              </a:rPr>
              <a:t>Un nuovo modo di descrivere la natura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11560" y="4285827"/>
            <a:ext cx="2520280" cy="2383533"/>
            <a:chOff x="1115616" y="3645024"/>
            <a:chExt cx="2664296" cy="2664296"/>
          </a:xfrm>
        </p:grpSpPr>
        <p:sp>
          <p:nvSpPr>
            <p:cNvPr id="8" name="Rectangle 7"/>
            <p:cNvSpPr/>
            <p:nvPr/>
          </p:nvSpPr>
          <p:spPr>
            <a:xfrm>
              <a:off x="1115616" y="3645024"/>
              <a:ext cx="2664296" cy="266429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9" name="Picture 2" descr="http://upload.wikimedia.org/wikipedia/commons/thumb/f/f5/Electron-positron-scattering.svg/220px-Electron-positron-scattering.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3933056"/>
              <a:ext cx="2095500" cy="2095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5</a:t>
            </a:fld>
            <a:endParaRPr kumimoji="0" lang="en-US"/>
          </a:p>
        </p:txBody>
      </p:sp>
      <p:sp>
        <p:nvSpPr>
          <p:cNvPr id="18" name="Rectangle 17"/>
          <p:cNvSpPr/>
          <p:nvPr/>
        </p:nvSpPr>
        <p:spPr>
          <a:xfrm>
            <a:off x="251520" y="3286725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 indent="0" algn="ctr">
              <a:buNone/>
            </a:pPr>
            <a:r>
              <a:rPr lang="it-IT" dirty="0">
                <a:latin typeface="Maiandra GD" pitchFamily="34" charset="0"/>
              </a:rPr>
              <a:t>La </a:t>
            </a:r>
            <a:r>
              <a:rPr lang="it-IT" dirty="0" smtClean="0">
                <a:latin typeface="Maiandra GD" pitchFamily="34" charset="0"/>
              </a:rPr>
              <a:t>teoria gode dell’</a:t>
            </a:r>
            <a:r>
              <a:rPr lang="it-IT" dirty="0" smtClean="0">
                <a:solidFill>
                  <a:schemeClr val="accent3"/>
                </a:solidFill>
                <a:latin typeface="Maiandra GD" pitchFamily="34" charset="0"/>
              </a:rPr>
              <a:t>invarianza </a:t>
            </a:r>
            <a:r>
              <a:rPr lang="it-IT" dirty="0">
                <a:solidFill>
                  <a:schemeClr val="accent3"/>
                </a:solidFill>
                <a:latin typeface="Maiandra GD" pitchFamily="34" charset="0"/>
              </a:rPr>
              <a:t>di Gauge</a:t>
            </a:r>
            <a:r>
              <a:rPr lang="it-IT" dirty="0">
                <a:latin typeface="Maiandra GD" pitchFamily="34" charset="0"/>
              </a:rPr>
              <a:t>: </a:t>
            </a:r>
            <a:r>
              <a:rPr lang="it-IT" dirty="0" smtClean="0">
                <a:latin typeface="Maiandra GD" pitchFamily="34" charset="0"/>
              </a:rPr>
              <a:t>le equazioni </a:t>
            </a:r>
            <a:r>
              <a:rPr lang="it-IT" dirty="0">
                <a:latin typeface="Maiandra GD" pitchFamily="34" charset="0"/>
              </a:rPr>
              <a:t>fondamentali </a:t>
            </a:r>
            <a:r>
              <a:rPr lang="it-IT" dirty="0" smtClean="0">
                <a:latin typeface="Maiandra GD" pitchFamily="34" charset="0"/>
              </a:rPr>
              <a:t>danno </a:t>
            </a:r>
            <a:r>
              <a:rPr lang="it-IT" dirty="0">
                <a:latin typeface="Maiandra GD" pitchFamily="34" charset="0"/>
              </a:rPr>
              <a:t>lo stesso risultato finale indipendentemente dalla scelta («gauge») di alcuni termini matematici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23928" y="4156045"/>
            <a:ext cx="4680520" cy="2585323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Maiandra GD" pitchFamily="34" charset="0"/>
              </a:rPr>
              <a:t>Dalla </a:t>
            </a:r>
            <a:r>
              <a:rPr lang="it-IT" dirty="0" smtClean="0">
                <a:solidFill>
                  <a:schemeClr val="accent2"/>
                </a:solidFill>
                <a:latin typeface="Maiandra GD" pitchFamily="34" charset="0"/>
              </a:rPr>
              <a:t>conservazione della Carica Elettrica </a:t>
            </a:r>
            <a:r>
              <a:rPr lang="it-IT" dirty="0" smtClean="0">
                <a:latin typeface="Maiandra GD" pitchFamily="34" charset="0"/>
              </a:rPr>
              <a:t>e dall’invarianza di gauge locale è prodotta la </a:t>
            </a:r>
            <a:r>
              <a:rPr lang="it-IT" b="1" dirty="0" smtClean="0">
                <a:solidFill>
                  <a:schemeClr val="accent1"/>
                </a:solidFill>
                <a:latin typeface="Maiandra GD" pitchFamily="34" charset="0"/>
              </a:rPr>
              <a:t>Forza Elettromagnetica</a:t>
            </a:r>
          </a:p>
          <a:p>
            <a:pPr algn="ctr"/>
            <a:endParaRPr lang="it-IT" dirty="0" smtClean="0">
              <a:latin typeface="Maiandra GD" pitchFamily="34" charset="0"/>
            </a:endParaRPr>
          </a:p>
          <a:p>
            <a:pPr algn="ctr"/>
            <a:r>
              <a:rPr lang="it-IT" dirty="0" smtClean="0">
                <a:latin typeface="Maiandra GD" pitchFamily="34" charset="0"/>
              </a:rPr>
              <a:t>Il </a:t>
            </a:r>
            <a:r>
              <a:rPr lang="it-IT" dirty="0" smtClean="0">
                <a:solidFill>
                  <a:schemeClr val="accent2"/>
                </a:solidFill>
                <a:latin typeface="Maiandra GD" pitchFamily="34" charset="0"/>
              </a:rPr>
              <a:t>Bosone trasmettitore</a:t>
            </a:r>
            <a:r>
              <a:rPr lang="it-IT" dirty="0" smtClean="0">
                <a:latin typeface="Maiandra GD" pitchFamily="34" charset="0"/>
              </a:rPr>
              <a:t> </a:t>
            </a:r>
            <a:r>
              <a:rPr lang="it-IT" dirty="0">
                <a:latin typeface="Maiandra GD" pitchFamily="34" charset="0"/>
              </a:rPr>
              <a:t>della </a:t>
            </a:r>
            <a:r>
              <a:rPr lang="it-IT" dirty="0" smtClean="0">
                <a:latin typeface="Maiandra GD" pitchFamily="34" charset="0"/>
              </a:rPr>
              <a:t>Forza Elettromagnetica è il </a:t>
            </a:r>
            <a:r>
              <a:rPr lang="it-IT" b="1" dirty="0" smtClean="0">
                <a:solidFill>
                  <a:schemeClr val="accent1"/>
                </a:solidFill>
                <a:latin typeface="Maiandra GD" pitchFamily="34" charset="0"/>
              </a:rPr>
              <a:t>Fotone</a:t>
            </a:r>
            <a:endParaRPr lang="it-IT" b="1" dirty="0">
              <a:solidFill>
                <a:schemeClr val="accent1"/>
              </a:solidFill>
              <a:latin typeface="Maiandra GD" pitchFamily="34" charset="0"/>
            </a:endParaRPr>
          </a:p>
          <a:p>
            <a:pPr algn="ctr"/>
            <a:endParaRPr lang="it-IT" dirty="0">
              <a:latin typeface="Maiandra GD" pitchFamily="34" charset="0"/>
            </a:endParaRPr>
          </a:p>
          <a:p>
            <a:pPr algn="ctr"/>
            <a:r>
              <a:rPr lang="it-IT" dirty="0" smtClean="0">
                <a:latin typeface="Maiandra GD" pitchFamily="34" charset="0"/>
              </a:rPr>
              <a:t>Un elettrone ed un positrone interagiscono emettendo ed assorbendo un fotone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75928" y="1124744"/>
            <a:ext cx="8640960" cy="432048"/>
          </a:xfrm>
          <a:prstGeom prst="rect">
            <a:avLst/>
          </a:prstGeom>
        </p:spPr>
        <p:txBody>
          <a:bodyPr vert="horz">
            <a:no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 algn="ctr">
              <a:buNone/>
            </a:pPr>
            <a:r>
              <a:rPr lang="it-IT" sz="1800" dirty="0" smtClean="0">
                <a:latin typeface="Maiandra GD" pitchFamily="34" charset="0"/>
              </a:rPr>
              <a:t>Materia e Radiazione </a:t>
            </a:r>
            <a:r>
              <a:rPr lang="it-IT" sz="1800" dirty="0">
                <a:latin typeface="Maiandra GD" pitchFamily="34" charset="0"/>
              </a:rPr>
              <a:t>sono </a:t>
            </a:r>
            <a:r>
              <a:rPr lang="it-IT" sz="1800" dirty="0" smtClean="0">
                <a:latin typeface="Maiandra GD" pitchFamily="34" charset="0"/>
              </a:rPr>
              <a:t>descritte </a:t>
            </a:r>
            <a:r>
              <a:rPr lang="it-IT" sz="1800" dirty="0">
                <a:latin typeface="Maiandra GD" pitchFamily="34" charset="0"/>
              </a:rPr>
              <a:t>in termini </a:t>
            </a:r>
            <a:r>
              <a:rPr lang="it-IT" sz="1800" dirty="0" smtClean="0">
                <a:latin typeface="Maiandra GD" pitchFamily="34" charset="0"/>
              </a:rPr>
              <a:t>di «Campi»</a:t>
            </a:r>
          </a:p>
        </p:txBody>
      </p:sp>
      <p:pic>
        <p:nvPicPr>
          <p:cNvPr id="20" name="Picture 2" descr="http://www.nobelprize.org/nobel_prizes/physics/laureates/1938/fermi_postcar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2"/>
          <a:stretch/>
        </p:blipFill>
        <p:spPr bwMode="auto">
          <a:xfrm>
            <a:off x="372554" y="1430543"/>
            <a:ext cx="1111486" cy="143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http://newspoint.co.za/sites/default/files/imagecache/photostory/Satyendra-Nath-Bo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696" y="1507242"/>
            <a:ext cx="1278010" cy="135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1772072" y="1556792"/>
            <a:ext cx="1992997" cy="1477328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accent3"/>
                </a:solidFill>
                <a:latin typeface="Maiandra GD" pitchFamily="34" charset="0"/>
              </a:rPr>
              <a:t>Fermioni</a:t>
            </a:r>
          </a:p>
          <a:p>
            <a:pPr algn="ctr"/>
            <a:r>
              <a:rPr lang="it-IT" dirty="0" smtClean="0">
                <a:solidFill>
                  <a:schemeClr val="accent3"/>
                </a:solidFill>
                <a:latin typeface="Maiandra GD" pitchFamily="34" charset="0"/>
              </a:rPr>
              <a:t>particelle </a:t>
            </a:r>
            <a:r>
              <a:rPr lang="it-IT" dirty="0">
                <a:solidFill>
                  <a:schemeClr val="accent3"/>
                </a:solidFill>
                <a:latin typeface="Maiandra GD" pitchFamily="34" charset="0"/>
              </a:rPr>
              <a:t>che </a:t>
            </a:r>
            <a:r>
              <a:rPr lang="it-IT" dirty="0" smtClean="0">
                <a:solidFill>
                  <a:schemeClr val="accent3"/>
                </a:solidFill>
                <a:latin typeface="Maiandra GD" pitchFamily="34" charset="0"/>
              </a:rPr>
              <a:t>costituiscono                                                                           </a:t>
            </a:r>
            <a:r>
              <a:rPr lang="it-IT" dirty="0">
                <a:solidFill>
                  <a:schemeClr val="accent3"/>
                </a:solidFill>
                <a:latin typeface="Maiandra GD" pitchFamily="34" charset="0"/>
              </a:rPr>
              <a:t>la </a:t>
            </a:r>
            <a:r>
              <a:rPr lang="it-IT" dirty="0" smtClean="0">
                <a:solidFill>
                  <a:schemeClr val="accent3"/>
                </a:solidFill>
                <a:latin typeface="Maiandra GD" pitchFamily="34" charset="0"/>
              </a:rPr>
              <a:t>materia</a:t>
            </a:r>
          </a:p>
          <a:p>
            <a:pPr algn="ctr"/>
            <a:r>
              <a:rPr lang="it-IT" dirty="0" smtClean="0">
                <a:solidFill>
                  <a:schemeClr val="accent3"/>
                </a:solidFill>
                <a:latin typeface="Maiandra GD" pitchFamily="34" charset="0"/>
              </a:rPr>
              <a:t>(elettroni</a:t>
            </a:r>
            <a:r>
              <a:rPr lang="it-IT" dirty="0">
                <a:solidFill>
                  <a:schemeClr val="accent3"/>
                </a:solidFill>
                <a:latin typeface="Maiandra GD" pitchFamily="34" charset="0"/>
              </a:rPr>
              <a:t>, quark)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84440" y="1556792"/>
            <a:ext cx="1872208" cy="1477328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accent3"/>
                </a:solidFill>
                <a:latin typeface="Maiandra GD" pitchFamily="34" charset="0"/>
              </a:rPr>
              <a:t>Bosoni</a:t>
            </a:r>
          </a:p>
          <a:p>
            <a:pPr algn="ctr"/>
            <a:endParaRPr lang="it-IT" b="1" dirty="0" smtClean="0">
              <a:solidFill>
                <a:schemeClr val="accent3"/>
              </a:solidFill>
              <a:latin typeface="Maiandra GD" pitchFamily="34" charset="0"/>
            </a:endParaRPr>
          </a:p>
          <a:p>
            <a:pPr algn="ctr"/>
            <a:r>
              <a:rPr lang="it-IT" dirty="0" smtClean="0">
                <a:solidFill>
                  <a:schemeClr val="accent3"/>
                </a:solidFill>
                <a:latin typeface="Maiandra GD" pitchFamily="34" charset="0"/>
              </a:rPr>
              <a:t>particelle che</a:t>
            </a:r>
          </a:p>
          <a:p>
            <a:pPr algn="ctr"/>
            <a:r>
              <a:rPr lang="it-IT" dirty="0">
                <a:solidFill>
                  <a:schemeClr val="accent3"/>
                </a:solidFill>
                <a:latin typeface="Maiandra GD" pitchFamily="34" charset="0"/>
              </a:rPr>
              <a:t>t</a:t>
            </a:r>
            <a:r>
              <a:rPr lang="it-IT" dirty="0" smtClean="0">
                <a:solidFill>
                  <a:schemeClr val="accent3"/>
                </a:solidFill>
                <a:latin typeface="Maiandra GD" pitchFamily="34" charset="0"/>
              </a:rPr>
              <a:t>rasportano</a:t>
            </a:r>
          </a:p>
          <a:p>
            <a:pPr algn="ctr"/>
            <a:r>
              <a:rPr lang="it-IT" dirty="0" smtClean="0">
                <a:solidFill>
                  <a:schemeClr val="accent3"/>
                </a:solidFill>
                <a:latin typeface="Maiandra GD" pitchFamily="34" charset="0"/>
              </a:rPr>
              <a:t>le </a:t>
            </a:r>
            <a:r>
              <a:rPr lang="it-IT" dirty="0">
                <a:solidFill>
                  <a:schemeClr val="accent3"/>
                </a:solidFill>
                <a:latin typeface="Maiandra GD" pitchFamily="34" charset="0"/>
              </a:rPr>
              <a:t>forze (fotoni)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61657" y="2827607"/>
            <a:ext cx="12987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dirty="0">
                <a:latin typeface="Maiandra GD" pitchFamily="34" charset="0"/>
              </a:rPr>
              <a:t>Enrico Fermi</a:t>
            </a:r>
            <a:endParaRPr lang="it-IT" sz="1600" dirty="0"/>
          </a:p>
        </p:txBody>
      </p:sp>
      <p:sp>
        <p:nvSpPr>
          <p:cNvPr id="25" name="Rectangle 24"/>
          <p:cNvSpPr/>
          <p:nvPr/>
        </p:nvSpPr>
        <p:spPr>
          <a:xfrm>
            <a:off x="7004023" y="2820181"/>
            <a:ext cx="20473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dirty="0">
                <a:latin typeface="Maiandra GD" pitchFamily="34" charset="0"/>
              </a:rPr>
              <a:t>Satyendra Nath Bose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34080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3" y="130622"/>
            <a:ext cx="8766718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La QED unisce 3 grandi teorie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1028" name="Picture 4" descr="http://saltimortali.files.wordpress.com/2010/05/maxwell.jpg?w=4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0809" y="1166845"/>
            <a:ext cx="1454912" cy="181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mail.colonial.net/~hkaiter/astronomyimages1011/einsteinemc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107" y="3140968"/>
            <a:ext cx="161925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upload.wikimedia.org/wikipedia/commons/thumb/1/1f/Schrodinger.jpg/220px-Schroding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4047" y="4856198"/>
            <a:ext cx="1416065" cy="200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gothers.com/file/pic/photo/2013/03/fbbf2a28594e9948bde7dc9ed9bbe0f9_10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89641" y="5190835"/>
            <a:ext cx="3418863" cy="146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9552" y="1166845"/>
            <a:ext cx="25131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solidFill>
                  <a:schemeClr val="accent2"/>
                </a:solidFill>
                <a:latin typeface="Maiandra GD" pitchFamily="34" charset="0"/>
              </a:rPr>
              <a:t>Elettromagnetismo di Maxwell (‘800)</a:t>
            </a:r>
          </a:p>
        </p:txBody>
      </p:sp>
      <p:pic>
        <p:nvPicPr>
          <p:cNvPr id="1040" name="Picture 16" descr="http://viswakeerthy.files.wordpress.com/2013/06/god-said-maxwell-equatio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113" b="26539"/>
          <a:stretch/>
        </p:blipFill>
        <p:spPr bwMode="auto">
          <a:xfrm>
            <a:off x="3677945" y="1166845"/>
            <a:ext cx="2622247" cy="181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6768" y="1988840"/>
            <a:ext cx="3001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 indent="0" algn="ctr">
              <a:buNone/>
            </a:pPr>
            <a:r>
              <a:rPr lang="it-IT" dirty="0">
                <a:latin typeface="Maiandra GD" pitchFamily="34" charset="0"/>
              </a:rPr>
              <a:t>Descrizione della luce come un’onda em a velocità costante</a:t>
            </a:r>
          </a:p>
        </p:txBody>
      </p:sp>
      <p:sp>
        <p:nvSpPr>
          <p:cNvPr id="7" name="Rectangle 6"/>
          <p:cNvSpPr/>
          <p:nvPr/>
        </p:nvSpPr>
        <p:spPr>
          <a:xfrm>
            <a:off x="807415" y="3242707"/>
            <a:ext cx="23586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solidFill>
                  <a:schemeClr val="accent2"/>
                </a:solidFill>
                <a:latin typeface="Maiandra GD" pitchFamily="34" charset="0"/>
              </a:rPr>
              <a:t>Relatività speciale di Einstein (1905)</a:t>
            </a:r>
          </a:p>
        </p:txBody>
      </p:sp>
      <p:pic>
        <p:nvPicPr>
          <p:cNvPr id="1042" name="Picture 18" descr="http://upload.wikimedia.org/wikipedia/commons/thumb/a/a0/Einstein_patentoffice.jpg/459px-Einstein_patentoffic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3140968"/>
            <a:ext cx="1388941" cy="181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75366" y="4052332"/>
            <a:ext cx="3734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76" indent="0" algn="ctr">
              <a:buNone/>
            </a:pPr>
            <a:r>
              <a:rPr lang="it-IT" dirty="0">
                <a:latin typeface="Maiandra GD" pitchFamily="34" charset="0"/>
              </a:rPr>
              <a:t>Conversione della massa in energia</a:t>
            </a:r>
          </a:p>
        </p:txBody>
      </p:sp>
      <p:sp>
        <p:nvSpPr>
          <p:cNvPr id="9" name="Rectangle 8"/>
          <p:cNvSpPr/>
          <p:nvPr/>
        </p:nvSpPr>
        <p:spPr>
          <a:xfrm>
            <a:off x="474104" y="5149213"/>
            <a:ext cx="30252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solidFill>
                  <a:schemeClr val="accent2"/>
                </a:solidFill>
                <a:latin typeface="Maiandra GD" pitchFamily="34" charset="0"/>
              </a:rPr>
              <a:t>Meccanica quantistica (anni </a:t>
            </a:r>
            <a:r>
              <a:rPr lang="it-IT" sz="2000" dirty="0" smtClean="0">
                <a:solidFill>
                  <a:schemeClr val="accent2"/>
                </a:solidFill>
                <a:latin typeface="Maiandra GD" pitchFamily="34" charset="0"/>
              </a:rPr>
              <a:t>‘20</a:t>
            </a:r>
            <a:r>
              <a:rPr lang="it-IT" sz="2000" dirty="0">
                <a:solidFill>
                  <a:schemeClr val="accent2"/>
                </a:solidFill>
                <a:latin typeface="Maiandra GD" pitchFamily="34" charset="0"/>
              </a:rPr>
              <a:t>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7504" y="5939649"/>
            <a:ext cx="3636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 indent="0" algn="ctr">
              <a:buNone/>
            </a:pPr>
            <a:r>
              <a:rPr lang="it-IT" dirty="0">
                <a:latin typeface="Maiandra GD" pitchFamily="34" charset="0"/>
              </a:rPr>
              <a:t>Spiegazione della stabilità degli atomi e dei loro </a:t>
            </a:r>
            <a:r>
              <a:rPr lang="it-IT" dirty="0" smtClean="0">
                <a:latin typeface="Maiandra GD" pitchFamily="34" charset="0"/>
              </a:rPr>
              <a:t>spettri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3566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1" y="130622"/>
            <a:ext cx="8694710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Lo spazio vuoto non è vuoto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53611" y="2905780"/>
                <a:ext cx="3168352" cy="523220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800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it-IT" sz="2800" b="0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it-IT" sz="2800" b="0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∙∆</m:t>
                      </m:r>
                      <m:r>
                        <a:rPr lang="it-IT" sz="2800" b="0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it-IT" sz="2800" b="0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≥ℏ</m:t>
                      </m:r>
                    </m:oMath>
                  </m:oMathPara>
                </a14:m>
                <a:endParaRPr lang="it-IT" sz="2800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611" y="2905780"/>
                <a:ext cx="3168352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accent3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55576" y="692696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smtClean="0">
                <a:solidFill>
                  <a:schemeClr val="accent2"/>
                </a:solidFill>
                <a:latin typeface="Maiandra GD" pitchFamily="34" charset="0"/>
              </a:rPr>
              <a:t>Meraviglie della Mondo Quantistico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pic>
        <p:nvPicPr>
          <p:cNvPr id="4098" name="Picture 2" descr="http://hendrix2.uoregon.edu/~imamura/123cs/images/Hawking-Radiation_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" t="2502" r="1100" b="2126"/>
          <a:stretch/>
        </p:blipFill>
        <p:spPr bwMode="auto">
          <a:xfrm>
            <a:off x="4716016" y="4653136"/>
            <a:ext cx="3320251" cy="20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1520" y="1273206"/>
            <a:ext cx="8568952" cy="3595954"/>
          </a:xfrm>
        </p:spPr>
        <p:txBody>
          <a:bodyPr>
            <a:noAutofit/>
          </a:bodyPr>
          <a:lstStyle/>
          <a:p>
            <a:r>
              <a:rPr lang="it-IT" sz="2000" dirty="0">
                <a:latin typeface="Maiandra GD" pitchFamily="34" charset="0"/>
              </a:rPr>
              <a:t>La teoria di Dirac, come tutta la meccanica classica, considera l’elettrone isolato nel </a:t>
            </a:r>
            <a:r>
              <a:rPr lang="it-IT" sz="2000" dirty="0" smtClean="0">
                <a:latin typeface="Maiandra GD" pitchFamily="34" charset="0"/>
              </a:rPr>
              <a:t>vuoto</a:t>
            </a:r>
          </a:p>
          <a:p>
            <a:r>
              <a:rPr lang="it-IT" sz="2000" dirty="0">
                <a:latin typeface="Maiandra GD" pitchFamily="34" charset="0"/>
              </a:rPr>
              <a:t>Ma il vuoto (assenza di massa ed energia) deve essere ripensato in virtù del </a:t>
            </a:r>
            <a:r>
              <a:rPr lang="it-IT" sz="2000" dirty="0">
                <a:solidFill>
                  <a:schemeClr val="accent1"/>
                </a:solidFill>
                <a:latin typeface="Maiandra GD" pitchFamily="34" charset="0"/>
              </a:rPr>
              <a:t>Principio di Indeterminazione di </a:t>
            </a:r>
            <a:r>
              <a:rPr lang="it-IT" sz="2000" dirty="0" smtClean="0">
                <a:solidFill>
                  <a:schemeClr val="accent1"/>
                </a:solidFill>
                <a:latin typeface="Maiandra GD" pitchFamily="34" charset="0"/>
              </a:rPr>
              <a:t>Heisenberg</a:t>
            </a:r>
            <a:endParaRPr lang="it-IT" sz="2000" dirty="0">
              <a:solidFill>
                <a:schemeClr val="accent1"/>
              </a:solidFill>
              <a:latin typeface="Maiandra GD" pitchFamily="34" charset="0"/>
            </a:endParaRPr>
          </a:p>
          <a:p>
            <a:endParaRPr lang="it-IT" sz="2000" dirty="0" smtClean="0">
              <a:latin typeface="Maiandra GD" pitchFamily="34" charset="0"/>
            </a:endParaRPr>
          </a:p>
          <a:p>
            <a:endParaRPr lang="it-IT" sz="2000" dirty="0" smtClean="0">
              <a:latin typeface="Maiandra GD" pitchFamily="34" charset="0"/>
            </a:endParaRPr>
          </a:p>
          <a:p>
            <a:endParaRPr lang="it-IT" sz="2000" dirty="0">
              <a:latin typeface="Maiandra GD" pitchFamily="34" charset="0"/>
            </a:endParaRPr>
          </a:p>
          <a:p>
            <a:r>
              <a:rPr lang="it-IT" sz="2000" dirty="0" smtClean="0">
                <a:latin typeface="Maiandra GD" pitchFamily="34" charset="0"/>
              </a:rPr>
              <a:t>Si </a:t>
            </a:r>
            <a:r>
              <a:rPr lang="it-IT" sz="2000" dirty="0">
                <a:latin typeface="Maiandra GD" pitchFamily="34" charset="0"/>
              </a:rPr>
              <a:t>può creare energia dal nulla! </a:t>
            </a:r>
            <a:r>
              <a:rPr lang="it-IT" sz="2000" dirty="0" smtClean="0">
                <a:latin typeface="Maiandra GD" pitchFamily="34" charset="0"/>
              </a:rPr>
              <a:t>(basta </a:t>
            </a:r>
            <a:r>
              <a:rPr lang="it-IT" sz="2000" dirty="0">
                <a:latin typeface="Maiandra GD" pitchFamily="34" charset="0"/>
              </a:rPr>
              <a:t>che duri poco...)</a:t>
            </a:r>
          </a:p>
          <a:p>
            <a:r>
              <a:rPr lang="it-IT" sz="2000" dirty="0">
                <a:latin typeface="Maiandra GD" pitchFamily="34" charset="0"/>
              </a:rPr>
              <a:t>Poiché la Massa è Energia (E = mc</a:t>
            </a:r>
            <a:r>
              <a:rPr lang="it-IT" sz="2000" baseline="30000" dirty="0">
                <a:latin typeface="Maiandra GD" pitchFamily="34" charset="0"/>
              </a:rPr>
              <a:t>2</a:t>
            </a:r>
            <a:r>
              <a:rPr lang="it-IT" sz="2000" dirty="0">
                <a:latin typeface="Maiandra GD" pitchFamily="34" charset="0"/>
              </a:rPr>
              <a:t>) il vuoto quantistico è pieno di </a:t>
            </a:r>
            <a:r>
              <a:rPr lang="it-IT" sz="2000" dirty="0" smtClean="0">
                <a:solidFill>
                  <a:schemeClr val="accent2"/>
                </a:solidFill>
                <a:latin typeface="Maiandra GD" pitchFamily="34" charset="0"/>
              </a:rPr>
              <a:t>coppie di particelle virtuali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7</a:t>
            </a:fld>
            <a:endParaRPr kumimoji="0" lang="en-US"/>
          </a:p>
        </p:txBody>
      </p:sp>
      <p:sp>
        <p:nvSpPr>
          <p:cNvPr id="5" name="Rectangle 4"/>
          <p:cNvSpPr/>
          <p:nvPr/>
        </p:nvSpPr>
        <p:spPr>
          <a:xfrm>
            <a:off x="611560" y="5120024"/>
            <a:ext cx="3563888" cy="1477328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Maiandra GD" pitchFamily="34" charset="0"/>
              </a:rPr>
              <a:t>L’elettrone </a:t>
            </a:r>
            <a:r>
              <a:rPr lang="it-IT" dirty="0" smtClean="0">
                <a:latin typeface="Maiandra GD" pitchFamily="34" charset="0"/>
              </a:rPr>
              <a:t>interagisce </a:t>
            </a:r>
          </a:p>
          <a:p>
            <a:pPr algn="ctr"/>
            <a:r>
              <a:rPr lang="it-IT" dirty="0" smtClean="0">
                <a:latin typeface="Maiandra GD" pitchFamily="34" charset="0"/>
              </a:rPr>
              <a:t>(scambia </a:t>
            </a:r>
            <a:r>
              <a:rPr lang="it-IT" dirty="0">
                <a:latin typeface="Maiandra GD" pitchFamily="34" charset="0"/>
              </a:rPr>
              <a:t>fotoni) </a:t>
            </a:r>
            <a:r>
              <a:rPr lang="it-IT" dirty="0" smtClean="0">
                <a:latin typeface="Maiandra GD" pitchFamily="34" charset="0"/>
              </a:rPr>
              <a:t>con queste particelle che ne «</a:t>
            </a:r>
            <a:r>
              <a:rPr lang="it-IT" dirty="0">
                <a:latin typeface="Maiandra GD" pitchFamily="34" charset="0"/>
              </a:rPr>
              <a:t>spostano» </a:t>
            </a:r>
            <a:endParaRPr lang="it-IT" dirty="0" smtClean="0">
              <a:latin typeface="Maiandra GD" pitchFamily="34" charset="0"/>
            </a:endParaRPr>
          </a:p>
          <a:p>
            <a:pPr algn="ctr"/>
            <a:r>
              <a:rPr lang="it-IT" dirty="0" smtClean="0">
                <a:latin typeface="Maiandra GD" pitchFamily="34" charset="0"/>
              </a:rPr>
              <a:t>i </a:t>
            </a:r>
            <a:r>
              <a:rPr lang="it-IT" dirty="0">
                <a:latin typeface="Maiandra GD" pitchFamily="34" charset="0"/>
              </a:rPr>
              <a:t>livelli energetici                                                                    (Lamb shift!)</a:t>
            </a:r>
          </a:p>
        </p:txBody>
      </p:sp>
    </p:spTree>
    <p:extLst>
      <p:ext uri="{BB962C8B-B14F-4D97-AF65-F5344CB8AC3E}">
        <p14:creationId xmlns:p14="http://schemas.microsoft.com/office/powerpoint/2010/main" val="303822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19256" cy="576064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it-IT" sz="2400" dirty="0" smtClean="0">
                <a:latin typeface="Maiandra GD" pitchFamily="34" charset="0"/>
              </a:rPr>
              <a:t>3 semplici regole di base su cui è basata la QED</a:t>
            </a:r>
            <a:endParaRPr lang="it-IT" sz="2400" dirty="0">
              <a:latin typeface="Maiandra GD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1" y="130622"/>
            <a:ext cx="8694710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I Diagrammi di Feynman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7976" y="663079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smtClean="0">
                <a:solidFill>
                  <a:schemeClr val="accent2"/>
                </a:solidFill>
                <a:latin typeface="Maiandra GD" pitchFamily="34" charset="0"/>
              </a:rPr>
              <a:t>Richard inventa i numeri arabi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29142" y="2204864"/>
            <a:ext cx="50512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 smtClean="0">
                <a:latin typeface="Maiandra GD" pitchFamily="34" charset="0"/>
              </a:rPr>
              <a:t>Un Elettrone si propaga nello spazio-tempo</a:t>
            </a:r>
            <a:endParaRPr lang="it-IT" sz="2000" dirty="0"/>
          </a:p>
        </p:txBody>
      </p:sp>
      <p:sp>
        <p:nvSpPr>
          <p:cNvPr id="9" name="Rectangle 8"/>
          <p:cNvSpPr/>
          <p:nvPr/>
        </p:nvSpPr>
        <p:spPr>
          <a:xfrm>
            <a:off x="3729142" y="3604954"/>
            <a:ext cx="48296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 smtClean="0">
                <a:latin typeface="Maiandra GD" pitchFamily="34" charset="0"/>
              </a:rPr>
              <a:t>Un Fotone si propaga nello spazio-tempo</a:t>
            </a:r>
            <a:endParaRPr lang="it-IT" sz="2000" dirty="0"/>
          </a:p>
        </p:txBody>
      </p:sp>
      <p:sp>
        <p:nvSpPr>
          <p:cNvPr id="10" name="Rectangle 9"/>
          <p:cNvSpPr/>
          <p:nvPr/>
        </p:nvSpPr>
        <p:spPr>
          <a:xfrm>
            <a:off x="3729142" y="5045114"/>
            <a:ext cx="36643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 smtClean="0">
                <a:latin typeface="Maiandra GD" pitchFamily="34" charset="0"/>
              </a:rPr>
              <a:t>Un Elettrone emette un Fotone</a:t>
            </a:r>
            <a:endParaRPr lang="it-IT" sz="2000" dirty="0"/>
          </a:p>
        </p:txBody>
      </p:sp>
      <p:pic>
        <p:nvPicPr>
          <p:cNvPr id="13" name="Picture 2" descr="http://upload.wikimedia.org/wikipedia/commons/5/50/Qed_rule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1892" y="1700808"/>
            <a:ext cx="3066120" cy="470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32798" y="2204864"/>
            <a:ext cx="288032" cy="37600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2865046" y="2204864"/>
            <a:ext cx="288032" cy="37600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632798" y="3629055"/>
            <a:ext cx="288032" cy="37600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2865046" y="3629055"/>
            <a:ext cx="288032" cy="37600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ctangle 16"/>
          <p:cNvSpPr/>
          <p:nvPr/>
        </p:nvSpPr>
        <p:spPr>
          <a:xfrm>
            <a:off x="920830" y="4149080"/>
            <a:ext cx="288032" cy="37600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ctangle 17"/>
          <p:cNvSpPr/>
          <p:nvPr/>
        </p:nvSpPr>
        <p:spPr>
          <a:xfrm>
            <a:off x="785198" y="5949280"/>
            <a:ext cx="288032" cy="37600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ctangle 18"/>
          <p:cNvSpPr/>
          <p:nvPr/>
        </p:nvSpPr>
        <p:spPr>
          <a:xfrm>
            <a:off x="2865046" y="5141223"/>
            <a:ext cx="288032" cy="37600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2" name="Group 21"/>
          <p:cNvGrpSpPr/>
          <p:nvPr/>
        </p:nvGrpSpPr>
        <p:grpSpPr>
          <a:xfrm>
            <a:off x="3419872" y="1700807"/>
            <a:ext cx="5256584" cy="4708091"/>
            <a:chOff x="3563888" y="1700808"/>
            <a:chExt cx="5256584" cy="4708091"/>
          </a:xfrm>
        </p:grpSpPr>
        <p:sp>
          <p:nvSpPr>
            <p:cNvPr id="21" name="Rectangle 20"/>
            <p:cNvSpPr/>
            <p:nvPr/>
          </p:nvSpPr>
          <p:spPr>
            <a:xfrm>
              <a:off x="6876256" y="1700808"/>
              <a:ext cx="1944216" cy="469444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0" name="Picture 2" descr="http://upload.wikimedia.org/wikipedia/commons/5/50/Qed_rules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63888" y="1700808"/>
              <a:ext cx="4119343" cy="4708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TextBox 22"/>
          <p:cNvSpPr txBox="1"/>
          <p:nvPr/>
        </p:nvSpPr>
        <p:spPr>
          <a:xfrm>
            <a:off x="1760366" y="3212976"/>
            <a:ext cx="456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smtClean="0">
                <a:solidFill>
                  <a:schemeClr val="bg1"/>
                </a:solidFill>
                <a:sym typeface="Symbol"/>
              </a:rPr>
              <a:t></a:t>
            </a:r>
            <a:endParaRPr lang="it-IT" sz="280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93038" y="4994012"/>
            <a:ext cx="456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smtClean="0">
                <a:solidFill>
                  <a:schemeClr val="bg1"/>
                </a:solidFill>
                <a:sym typeface="Symbol"/>
              </a:rPr>
              <a:t></a:t>
            </a:r>
            <a:endParaRPr lang="it-IT" sz="280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60366" y="1753652"/>
            <a:ext cx="456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e</a:t>
            </a:r>
            <a:endParaRPr lang="it-IT" sz="2800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4262" y="4201924"/>
            <a:ext cx="456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e</a:t>
            </a:r>
            <a:endParaRPr lang="it-IT" sz="2800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4262" y="5786100"/>
            <a:ext cx="456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e</a:t>
            </a:r>
            <a:endParaRPr lang="it-IT" sz="2800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8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5814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3" y="130622"/>
            <a:ext cx="8766718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Il Problema degli Infiniti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9</a:t>
            </a:fld>
            <a:endParaRPr kumimoji="0" lang="en-US"/>
          </a:p>
        </p:txBody>
      </p:sp>
      <p:pic>
        <p:nvPicPr>
          <p:cNvPr id="17" name="Picture 2" descr="http://www.quantumdiaries.org/wp-content/uploads/2012/06/vacuumpolz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30" y="1066789"/>
            <a:ext cx="2704992" cy="270499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9" name="Picture 2" descr="http://farm5.static.flickr.com/4039/4413614188_e82d8b2f0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548" y="4318995"/>
            <a:ext cx="3466356" cy="230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3851920" y="1052736"/>
            <a:ext cx="5112568" cy="5400600"/>
          </a:xfrm>
        </p:spPr>
        <p:txBody>
          <a:bodyPr>
            <a:noAutofit/>
          </a:bodyPr>
          <a:lstStyle/>
          <a:p>
            <a:r>
              <a:rPr lang="it-IT" sz="1800" dirty="0" smtClean="0">
                <a:latin typeface="Maiandra GD" pitchFamily="34" charset="0"/>
              </a:rPr>
              <a:t>La </a:t>
            </a:r>
            <a:r>
              <a:rPr lang="it-IT" sz="1800" dirty="0">
                <a:latin typeface="Maiandra GD" pitchFamily="34" charset="0"/>
              </a:rPr>
              <a:t>polarizzazione del vuoto scherma la «vera» carica </a:t>
            </a:r>
            <a:r>
              <a:rPr lang="it-IT" sz="1800" dirty="0" smtClean="0">
                <a:latin typeface="Maiandra GD" pitchFamily="34" charset="0"/>
              </a:rPr>
              <a:t>dell’elettrone</a:t>
            </a:r>
          </a:p>
          <a:p>
            <a:endParaRPr lang="it-IT" sz="1800" dirty="0">
              <a:latin typeface="Maiandra GD" pitchFamily="34" charset="0"/>
            </a:endParaRPr>
          </a:p>
          <a:p>
            <a:r>
              <a:rPr lang="it-IT" sz="1800" dirty="0">
                <a:latin typeface="Maiandra GD" pitchFamily="34" charset="0"/>
              </a:rPr>
              <a:t>Usando microscopi </a:t>
            </a:r>
            <a:r>
              <a:rPr lang="it-IT" sz="1800" dirty="0" smtClean="0">
                <a:latin typeface="Maiandra GD" pitchFamily="34" charset="0"/>
              </a:rPr>
              <a:t>con risoluzione sempre </a:t>
            </a:r>
            <a:r>
              <a:rPr lang="it-IT" sz="1800" dirty="0">
                <a:latin typeface="Maiandra GD" pitchFamily="34" charset="0"/>
              </a:rPr>
              <a:t>più </a:t>
            </a:r>
            <a:r>
              <a:rPr lang="it-IT" sz="1800" dirty="0" smtClean="0">
                <a:latin typeface="Maiandra GD" pitchFamily="34" charset="0"/>
              </a:rPr>
              <a:t>alta </a:t>
            </a:r>
            <a:r>
              <a:rPr lang="it-IT" sz="1800" dirty="0">
                <a:latin typeface="Maiandra GD" pitchFamily="34" charset="0"/>
              </a:rPr>
              <a:t>ci si avvicina sempre </a:t>
            </a:r>
            <a:r>
              <a:rPr lang="it-IT" sz="1800" dirty="0" smtClean="0">
                <a:latin typeface="Maiandra GD" pitchFamily="34" charset="0"/>
              </a:rPr>
              <a:t>più all’elettrone </a:t>
            </a:r>
            <a:r>
              <a:rPr lang="it-IT" sz="1800" dirty="0">
                <a:latin typeface="Maiandra GD" pitchFamily="34" charset="0"/>
              </a:rPr>
              <a:t>e la sua </a:t>
            </a:r>
            <a:r>
              <a:rPr lang="it-IT" sz="1800" dirty="0">
                <a:solidFill>
                  <a:schemeClr val="accent3"/>
                </a:solidFill>
                <a:latin typeface="Maiandra GD" pitchFamily="34" charset="0"/>
              </a:rPr>
              <a:t>carica appare aumentare</a:t>
            </a:r>
          </a:p>
          <a:p>
            <a:endParaRPr lang="it-IT" sz="1800" dirty="0" smtClean="0">
              <a:latin typeface="Maiandra GD" pitchFamily="34" charset="0"/>
            </a:endParaRPr>
          </a:p>
          <a:p>
            <a:r>
              <a:rPr lang="it-IT" sz="1800" dirty="0">
                <a:latin typeface="Maiandra GD" pitchFamily="34" charset="0"/>
              </a:rPr>
              <a:t>C</a:t>
            </a:r>
            <a:r>
              <a:rPr lang="it-IT" sz="1800" dirty="0" smtClean="0">
                <a:latin typeface="Maiandra GD" pitchFamily="34" charset="0"/>
              </a:rPr>
              <a:t>alcoliamo </a:t>
            </a:r>
            <a:r>
              <a:rPr lang="it-IT" sz="1800" dirty="0">
                <a:latin typeface="Maiandra GD" pitchFamily="34" charset="0"/>
              </a:rPr>
              <a:t>il valore teorico </a:t>
            </a:r>
            <a:r>
              <a:rPr lang="it-IT" sz="1800" dirty="0" smtClean="0">
                <a:latin typeface="Maiandra GD" pitchFamily="34" charset="0"/>
              </a:rPr>
              <a:t>della carica a risoluzione infinita </a:t>
            </a:r>
            <a:r>
              <a:rPr lang="it-IT" sz="1800" dirty="0" smtClean="0">
                <a:solidFill>
                  <a:schemeClr val="accent2"/>
                </a:solidFill>
                <a:latin typeface="Maiandra GD" pitchFamily="34" charset="0"/>
              </a:rPr>
              <a:t>si trova infinito</a:t>
            </a:r>
            <a:r>
              <a:rPr lang="it-IT" sz="1800" dirty="0">
                <a:solidFill>
                  <a:schemeClr val="accent2"/>
                </a:solidFill>
                <a:latin typeface="Maiandra GD" pitchFamily="34" charset="0"/>
              </a:rPr>
              <a:t>!</a:t>
            </a:r>
          </a:p>
          <a:p>
            <a:endParaRPr lang="it-IT" sz="1800" dirty="0" smtClean="0">
              <a:latin typeface="Maiandra GD" pitchFamily="34" charset="0"/>
            </a:endParaRPr>
          </a:p>
          <a:p>
            <a:r>
              <a:rPr lang="it-IT" sz="1800" dirty="0" smtClean="0">
                <a:latin typeface="Maiandra GD" pitchFamily="34" charset="0"/>
              </a:rPr>
              <a:t>Ma </a:t>
            </a:r>
            <a:r>
              <a:rPr lang="it-IT" sz="1800" dirty="0">
                <a:latin typeface="Maiandra GD" pitchFamily="34" charset="0"/>
              </a:rPr>
              <a:t>nessun microsopio ha una risoluzione infinita, quindi il «vero» valore della carica non è mai raggiunto (come l’orizzonte)</a:t>
            </a:r>
          </a:p>
          <a:p>
            <a:endParaRPr lang="it-IT" sz="1800" dirty="0" smtClean="0">
              <a:latin typeface="Maiandra GD" pitchFamily="34" charset="0"/>
            </a:endParaRPr>
          </a:p>
          <a:p>
            <a:r>
              <a:rPr lang="it-IT" sz="1800" dirty="0" smtClean="0">
                <a:latin typeface="Maiandra GD" pitchFamily="34" charset="0"/>
              </a:rPr>
              <a:t>Quello che si vuole calcolare è </a:t>
            </a:r>
            <a:r>
              <a:rPr lang="it-IT" sz="1800" dirty="0" smtClean="0">
                <a:solidFill>
                  <a:schemeClr val="accent3"/>
                </a:solidFill>
                <a:latin typeface="Maiandra GD" pitchFamily="34" charset="0"/>
              </a:rPr>
              <a:t>il valore della carica alla risoluzione del nostro esperimento</a:t>
            </a:r>
          </a:p>
          <a:p>
            <a:endParaRPr lang="it-IT" sz="1800" dirty="0" smtClean="0">
              <a:solidFill>
                <a:schemeClr val="accent2"/>
              </a:solidFill>
              <a:latin typeface="Maiandra G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0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3" y="130622"/>
            <a:ext cx="8766718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La Rinormalizzazione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140968"/>
            <a:ext cx="8522809" cy="2088232"/>
          </a:xfrm>
        </p:spPr>
        <p:txBody>
          <a:bodyPr>
            <a:noAutofit/>
          </a:bodyPr>
          <a:lstStyle/>
          <a:p>
            <a:pPr marL="36576" indent="0" algn="ctr">
              <a:buNone/>
            </a:pPr>
            <a:r>
              <a:rPr lang="it-IT" sz="1800" dirty="0" smtClean="0">
                <a:latin typeface="Maiandra GD" pitchFamily="34" charset="0"/>
              </a:rPr>
              <a:t>La teoria non è completamente inutile: predice che </a:t>
            </a:r>
            <a:r>
              <a:rPr lang="el-GR" sz="1800" i="1" dirty="0" smtClean="0">
                <a:latin typeface="Candara"/>
              </a:rPr>
              <a:t>φ</a:t>
            </a:r>
            <a:r>
              <a:rPr lang="it-IT" sz="1800" i="1" dirty="0">
                <a:latin typeface="Candara"/>
              </a:rPr>
              <a:t>2</a:t>
            </a:r>
            <a:r>
              <a:rPr lang="it-IT" sz="1800" i="1" dirty="0" smtClean="0">
                <a:latin typeface="Candara"/>
              </a:rPr>
              <a:t> / </a:t>
            </a:r>
            <a:r>
              <a:rPr lang="el-GR" sz="1800" i="1" dirty="0" smtClean="0">
                <a:latin typeface="Candara"/>
              </a:rPr>
              <a:t>φ</a:t>
            </a:r>
            <a:r>
              <a:rPr lang="it-IT" sz="1800" i="1" dirty="0" smtClean="0">
                <a:latin typeface="Candara"/>
              </a:rPr>
              <a:t>1 = 2</a:t>
            </a:r>
            <a:endParaRPr lang="it-IT" sz="1800" i="1" dirty="0" smtClean="0">
              <a:latin typeface="Maiandra GD" pitchFamily="34" charset="0"/>
            </a:endParaRPr>
          </a:p>
          <a:p>
            <a:pPr marL="36576" indent="0" algn="ctr">
              <a:buNone/>
            </a:pPr>
            <a:r>
              <a:rPr lang="it-IT" sz="1800" dirty="0" smtClean="0">
                <a:latin typeface="Maiandra GD" pitchFamily="34" charset="0"/>
              </a:rPr>
              <a:t>Se abbiamo già misurato sperimentalmente </a:t>
            </a:r>
            <a:r>
              <a:rPr lang="el-GR" sz="1800" i="1" dirty="0">
                <a:latin typeface="Candara"/>
              </a:rPr>
              <a:t>φ</a:t>
            </a:r>
            <a:r>
              <a:rPr lang="it-IT" sz="1800" i="1" dirty="0">
                <a:latin typeface="Candara"/>
              </a:rPr>
              <a:t>1</a:t>
            </a:r>
            <a:r>
              <a:rPr lang="it-IT" sz="1800" dirty="0" smtClean="0">
                <a:latin typeface="Maiandra GD" pitchFamily="34" charset="0"/>
              </a:rPr>
              <a:t>, la teoria predice </a:t>
            </a:r>
            <a:r>
              <a:rPr lang="el-GR" sz="1800" i="1" dirty="0" smtClean="0">
                <a:latin typeface="Candara"/>
              </a:rPr>
              <a:t>φ</a:t>
            </a:r>
            <a:r>
              <a:rPr lang="it-IT" sz="1800" i="1" dirty="0" smtClean="0">
                <a:latin typeface="Candara"/>
              </a:rPr>
              <a:t>2</a:t>
            </a:r>
            <a:endParaRPr lang="it-IT" sz="1800" dirty="0" smtClean="0">
              <a:latin typeface="Maiandra GD" pitchFamily="34" charset="0"/>
            </a:endParaRPr>
          </a:p>
          <a:p>
            <a:pPr marL="36576" indent="0" algn="ctr">
              <a:buNone/>
            </a:pPr>
            <a:r>
              <a:rPr lang="it-IT" sz="1800" dirty="0">
                <a:latin typeface="Maiandra GD" pitchFamily="34" charset="0"/>
              </a:rPr>
              <a:t>Nella QED basta misurare 2 grandezze:</a:t>
            </a:r>
          </a:p>
          <a:p>
            <a:pPr marL="36576" indent="0" algn="ctr">
              <a:buNone/>
            </a:pPr>
            <a:r>
              <a:rPr lang="it-IT" sz="1800" dirty="0">
                <a:solidFill>
                  <a:schemeClr val="accent1"/>
                </a:solidFill>
                <a:latin typeface="Maiandra GD" pitchFamily="34" charset="0"/>
              </a:rPr>
              <a:t>massa dell’elettrone (m = 511 keV)</a:t>
            </a:r>
          </a:p>
          <a:p>
            <a:pPr marL="36576" indent="0" algn="ctr">
              <a:buNone/>
            </a:pPr>
            <a:r>
              <a:rPr lang="it-IT" sz="1800" dirty="0">
                <a:solidFill>
                  <a:schemeClr val="accent1"/>
                </a:solidFill>
                <a:latin typeface="Maiandra GD" pitchFamily="34" charset="0"/>
              </a:rPr>
              <a:t>carica dell’elettrone (e = 1.6 </a:t>
            </a:r>
            <a:r>
              <a:rPr lang="it-IT" sz="1800" dirty="0">
                <a:solidFill>
                  <a:schemeClr val="accent1"/>
                </a:solidFill>
                <a:latin typeface="Candara"/>
              </a:rPr>
              <a:t>× 10</a:t>
            </a:r>
            <a:r>
              <a:rPr lang="it-IT" sz="1800" baseline="30000" dirty="0">
                <a:solidFill>
                  <a:schemeClr val="accent1"/>
                </a:solidFill>
                <a:latin typeface="Candara"/>
              </a:rPr>
              <a:t>-19</a:t>
            </a:r>
            <a:r>
              <a:rPr lang="it-IT" sz="1800" dirty="0">
                <a:solidFill>
                  <a:schemeClr val="accent1"/>
                </a:solidFill>
                <a:latin typeface="Candara"/>
              </a:rPr>
              <a:t> C</a:t>
            </a:r>
            <a:r>
              <a:rPr lang="it-IT" sz="1800" dirty="0" smtClean="0">
                <a:solidFill>
                  <a:schemeClr val="accent1"/>
                </a:solidFill>
                <a:latin typeface="Maiandra GD" pitchFamily="34" charset="0"/>
              </a:rPr>
              <a:t>)</a:t>
            </a:r>
          </a:p>
          <a:p>
            <a:pPr marL="36576" indent="0" algn="ctr">
              <a:buNone/>
            </a:pPr>
            <a:r>
              <a:rPr lang="it-IT" sz="1800" dirty="0">
                <a:latin typeface="Maiandra GD" pitchFamily="34" charset="0"/>
              </a:rPr>
              <a:t>Tutto il resto si ottiene </a:t>
            </a:r>
            <a:r>
              <a:rPr lang="it-IT" sz="1800" dirty="0" smtClean="0">
                <a:latin typeface="Maiandra GD" pitchFamily="34" charset="0"/>
              </a:rPr>
              <a:t>dalla teoria</a:t>
            </a:r>
            <a:endParaRPr lang="it-IT" sz="1800" dirty="0">
              <a:latin typeface="Maiandra GD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10</a:t>
            </a:fld>
            <a:endParaRPr kumimoji="0"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411760" y="1233306"/>
            <a:ext cx="4536503" cy="1691638"/>
            <a:chOff x="2130816" y="1170563"/>
            <a:chExt cx="4536503" cy="16916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4139952" y="1268761"/>
                  <a:ext cx="2423292" cy="691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i="1" smtClean="0">
                            <a:latin typeface="Cambria Math"/>
                            <a:ea typeface="Cambria Math"/>
                          </a:rPr>
                          <m:t>𝜑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1=2 ×</m:t>
                        </m:r>
                        <m:nary>
                          <m:nary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sup>
                          <m:e>
                            <m:f>
                              <m:fPr>
                                <m:ctrlP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𝑑𝑥</m:t>
                                </m:r>
                              </m:num>
                              <m:den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=∞</m:t>
                            </m:r>
                          </m:e>
                        </m:nary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9952" y="1268761"/>
                  <a:ext cx="2423292" cy="691664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Rectangle 5"/>
            <p:cNvSpPr/>
            <p:nvPr/>
          </p:nvSpPr>
          <p:spPr>
            <a:xfrm>
              <a:off x="2130816" y="1170563"/>
              <a:ext cx="4536503" cy="1691638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02269" y="1429927"/>
              <a:ext cx="183768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576"/>
              <a:r>
                <a:rPr lang="it-IT" dirty="0">
                  <a:latin typeface="Maiandra GD" pitchFamily="34" charset="0"/>
                </a:rPr>
                <a:t>Grandezza </a:t>
              </a:r>
              <a:r>
                <a:rPr lang="it-IT" dirty="0" smtClean="0">
                  <a:latin typeface="Maiandra GD" pitchFamily="34" charset="0"/>
                </a:rPr>
                <a:t>fisica </a:t>
              </a:r>
              <a:endParaRPr lang="it-IT" dirty="0">
                <a:latin typeface="Maiandra GD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139952" y="2089265"/>
                  <a:ext cx="2371996" cy="691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i="1" smtClean="0">
                            <a:latin typeface="Cambria Math"/>
                            <a:ea typeface="Cambria Math"/>
                          </a:rPr>
                          <m:t>𝜑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2=4×</m:t>
                        </m:r>
                        <m:nary>
                          <m:nary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sup>
                          <m:e>
                            <m:f>
                              <m:fPr>
                                <m:ctrlP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𝑑𝑥</m:t>
                                </m:r>
                              </m:num>
                              <m:den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=∞</m:t>
                            </m:r>
                          </m:e>
                        </m:nary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9952" y="2089265"/>
                  <a:ext cx="2371996" cy="691664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 9"/>
            <p:cNvSpPr/>
            <p:nvPr/>
          </p:nvSpPr>
          <p:spPr>
            <a:xfrm>
              <a:off x="2302269" y="2250431"/>
              <a:ext cx="183768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576"/>
              <a:r>
                <a:rPr lang="it-IT" dirty="0">
                  <a:latin typeface="Maiandra GD" pitchFamily="34" charset="0"/>
                </a:rPr>
                <a:t>Grandezza </a:t>
              </a:r>
              <a:r>
                <a:rPr lang="it-IT" dirty="0" smtClean="0">
                  <a:latin typeface="Maiandra GD" pitchFamily="34" charset="0"/>
                </a:rPr>
                <a:t>fisica </a:t>
              </a:r>
              <a:endParaRPr lang="it-IT" dirty="0">
                <a:latin typeface="Maiandra GD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907976" y="663079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2"/>
                </a:solidFill>
                <a:latin typeface="Maiandra GD" pitchFamily="34" charset="0"/>
              </a:rPr>
              <a:t>Nascondiamo gli infiniti sotto il tappeto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1212" y="5385989"/>
            <a:ext cx="8013236" cy="1015663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36576" indent="0" algn="ctr">
              <a:buNone/>
            </a:pPr>
            <a:r>
              <a:rPr lang="it-IT" sz="2000" dirty="0">
                <a:latin typeface="Maiandra GD" pitchFamily="34" charset="0"/>
              </a:rPr>
              <a:t>La filosofia della rinormalizzazione è difficile e </a:t>
            </a:r>
            <a:r>
              <a:rPr lang="it-IT" sz="2000" dirty="0" smtClean="0">
                <a:latin typeface="Maiandra GD" pitchFamily="34" charset="0"/>
              </a:rPr>
              <a:t>controversa</a:t>
            </a:r>
          </a:p>
          <a:p>
            <a:pPr marL="36576" indent="0" algn="ctr">
              <a:buNone/>
            </a:pPr>
            <a:r>
              <a:rPr lang="it-IT" sz="2000" dirty="0" smtClean="0">
                <a:solidFill>
                  <a:schemeClr val="accent3"/>
                </a:solidFill>
                <a:latin typeface="Maiandra GD" pitchFamily="34" charset="0"/>
              </a:rPr>
              <a:t>Ma le </a:t>
            </a:r>
            <a:r>
              <a:rPr lang="it-IT" sz="2000" dirty="0">
                <a:solidFill>
                  <a:schemeClr val="accent3"/>
                </a:solidFill>
                <a:latin typeface="Maiandra GD" pitchFamily="34" charset="0"/>
              </a:rPr>
              <a:t>sue implicazioni le </a:t>
            </a:r>
            <a:r>
              <a:rPr lang="it-IT" sz="2000" dirty="0" smtClean="0">
                <a:solidFill>
                  <a:schemeClr val="accent3"/>
                </a:solidFill>
                <a:latin typeface="Maiandra GD" pitchFamily="34" charset="0"/>
              </a:rPr>
              <a:t>abbiamo verificate </a:t>
            </a:r>
            <a:r>
              <a:rPr lang="it-IT" sz="2000" dirty="0">
                <a:solidFill>
                  <a:schemeClr val="accent3"/>
                </a:solidFill>
                <a:latin typeface="Maiandra GD" pitchFamily="34" charset="0"/>
              </a:rPr>
              <a:t>con estrema </a:t>
            </a:r>
            <a:r>
              <a:rPr lang="it-IT" sz="2000" dirty="0" smtClean="0">
                <a:solidFill>
                  <a:schemeClr val="accent3"/>
                </a:solidFill>
                <a:latin typeface="Maiandra GD" pitchFamily="34" charset="0"/>
              </a:rPr>
              <a:t>accuratezza</a:t>
            </a:r>
          </a:p>
          <a:p>
            <a:pPr marL="36576" indent="0" algn="ctr">
              <a:buNone/>
            </a:pPr>
            <a:r>
              <a:rPr lang="it-IT" sz="2000" dirty="0" smtClean="0">
                <a:latin typeface="Maiandra GD" pitchFamily="34" charset="0"/>
              </a:rPr>
              <a:t>Nessuno è contento ma funziona!</a:t>
            </a:r>
            <a:endParaRPr lang="it-IT" sz="2000" dirty="0">
              <a:latin typeface="Maiandra G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1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3" y="130622"/>
            <a:ext cx="8766718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Tutti pazzi per la QED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5" name="Picture 6" descr="http://universe-review.ca/I15-64-YangMill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1772816"/>
            <a:ext cx="3128714" cy="296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7544" y="908720"/>
            <a:ext cx="83325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latin typeface="Maiandra GD" pitchFamily="34" charset="0"/>
              </a:rPr>
              <a:t>Nel 1965 Schwinger e Feynman vinceranno il Nobel per aver inventato la QED e aver dimostrato la sua </a:t>
            </a:r>
            <a:r>
              <a:rPr lang="it-IT" sz="2000" dirty="0" smtClean="0">
                <a:solidFill>
                  <a:schemeClr val="accent3"/>
                </a:solidFill>
                <a:latin typeface="Maiandra GD" pitchFamily="34" charset="0"/>
              </a:rPr>
              <a:t>«rinormalizzabilità»</a:t>
            </a:r>
            <a:endParaRPr lang="it-IT" sz="2000" dirty="0">
              <a:solidFill>
                <a:schemeClr val="accent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4797152"/>
            <a:ext cx="81884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latin typeface="Maiandra GD" pitchFamily="34" charset="0"/>
              </a:rPr>
              <a:t>Nel 1955 </a:t>
            </a:r>
            <a:r>
              <a:rPr lang="it-IT" sz="2000" dirty="0" smtClean="0">
                <a:solidFill>
                  <a:schemeClr val="accent2"/>
                </a:solidFill>
                <a:latin typeface="Maiandra GD" pitchFamily="34" charset="0"/>
              </a:rPr>
              <a:t>Chen Ning Yang </a:t>
            </a:r>
            <a:r>
              <a:rPr lang="it-IT" sz="2000" dirty="0" smtClean="0">
                <a:latin typeface="Maiandra GD" pitchFamily="34" charset="0"/>
              </a:rPr>
              <a:t>e </a:t>
            </a:r>
            <a:r>
              <a:rPr lang="it-IT" sz="2000" dirty="0" smtClean="0">
                <a:solidFill>
                  <a:schemeClr val="accent2"/>
                </a:solidFill>
                <a:latin typeface="Maiandra GD" pitchFamily="34" charset="0"/>
              </a:rPr>
              <a:t>Robert Mills </a:t>
            </a:r>
            <a:r>
              <a:rPr lang="it-IT" sz="2000" dirty="0" smtClean="0">
                <a:latin typeface="Maiandra GD" pitchFamily="34" charset="0"/>
              </a:rPr>
              <a:t>a Brookhaven </a:t>
            </a:r>
          </a:p>
          <a:p>
            <a:pPr algn="ctr"/>
            <a:r>
              <a:rPr lang="it-IT" sz="2000" dirty="0" smtClean="0">
                <a:latin typeface="Maiandra GD" pitchFamily="34" charset="0"/>
              </a:rPr>
              <a:t>estendono la QED ad un caso più generico </a:t>
            </a:r>
          </a:p>
          <a:p>
            <a:pPr algn="ctr"/>
            <a:r>
              <a:rPr lang="it-IT" sz="2000" dirty="0" smtClean="0">
                <a:latin typeface="Maiandra GD" pitchFamily="34" charset="0"/>
              </a:rPr>
              <a:t>in cui la conservazione del gauge è più ampia</a:t>
            </a:r>
          </a:p>
          <a:p>
            <a:pPr algn="ctr"/>
            <a:endParaRPr lang="it-IT" sz="2000" dirty="0" smtClean="0">
              <a:latin typeface="Maiandra GD" pitchFamily="34" charset="0"/>
            </a:endParaRPr>
          </a:p>
          <a:p>
            <a:pPr algn="ctr"/>
            <a:r>
              <a:rPr lang="it-IT" sz="2000" dirty="0" smtClean="0">
                <a:latin typeface="Maiandra GD" pitchFamily="34" charset="0"/>
              </a:rPr>
              <a:t>La teoria di Yang-Mills è matematicamente potente ed elegante ma</a:t>
            </a:r>
          </a:p>
          <a:p>
            <a:pPr algn="ctr"/>
            <a:r>
              <a:rPr lang="it-IT" sz="2000" dirty="0" smtClean="0">
                <a:latin typeface="Maiandra GD" pitchFamily="34" charset="0"/>
              </a:rPr>
              <a:t> </a:t>
            </a:r>
            <a:r>
              <a:rPr lang="it-IT" sz="2000" dirty="0" smtClean="0">
                <a:solidFill>
                  <a:schemeClr val="accent3"/>
                </a:solidFill>
                <a:latin typeface="Maiandra GD" pitchFamily="34" charset="0"/>
              </a:rPr>
              <a:t>non si applica a nessuna realtà fisica conosciuta</a:t>
            </a:r>
            <a:endParaRPr lang="it-IT" sz="2000" dirty="0">
              <a:solidFill>
                <a:schemeClr val="accent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8157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3" y="130622"/>
            <a:ext cx="8766718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Proviamo con la Forza Debole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7975" y="3933056"/>
            <a:ext cx="8224465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 lvl="0" algn="ctr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it-IT" sz="2000" dirty="0" smtClean="0">
                <a:latin typeface="Maiandra GD" pitchFamily="34" charset="0"/>
              </a:rPr>
              <a:t>Esempio di processo debole è il decadimeto beta del neutrone:</a:t>
            </a:r>
          </a:p>
          <a:p>
            <a:pPr marL="36576" lvl="0" algn="ctr">
              <a:spcBef>
                <a:spcPct val="20000"/>
              </a:spcBef>
              <a:buClr>
                <a:srgbClr val="6EA0B0"/>
              </a:buClr>
              <a:buSzPct val="80000"/>
            </a:pPr>
            <a:endParaRPr lang="it-IT" sz="2000" dirty="0" smtClean="0">
              <a:latin typeface="Maiandra GD" pitchFamily="34" charset="0"/>
            </a:endParaRPr>
          </a:p>
          <a:p>
            <a:pPr marL="36576" lvl="0" algn="ctr">
              <a:spcBef>
                <a:spcPct val="20000"/>
              </a:spcBef>
              <a:buClr>
                <a:srgbClr val="6EA0B0"/>
              </a:buClr>
              <a:buSzPct val="80000"/>
            </a:pPr>
            <a:endParaRPr lang="it-IT" sz="2000" dirty="0" smtClean="0">
              <a:latin typeface="Maiandra GD" pitchFamily="34" charset="0"/>
            </a:endParaRPr>
          </a:p>
          <a:p>
            <a:pPr marL="36576" lvl="0" algn="ctr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it-IT" sz="2000" dirty="0">
                <a:latin typeface="Maiandra GD" pitchFamily="34" charset="0"/>
              </a:rPr>
              <a:t>Negli anni ‘50 gli esperimenti con i raggi cosmici </a:t>
            </a:r>
            <a:r>
              <a:rPr lang="it-IT" sz="2000" dirty="0" smtClean="0">
                <a:latin typeface="Maiandra GD" pitchFamily="34" charset="0"/>
              </a:rPr>
              <a:t>avevano rivelato </a:t>
            </a:r>
            <a:r>
              <a:rPr lang="it-IT" sz="2000" dirty="0">
                <a:solidFill>
                  <a:schemeClr val="accent1"/>
                </a:solidFill>
                <a:latin typeface="Maiandra GD" pitchFamily="34" charset="0"/>
              </a:rPr>
              <a:t>analogie </a:t>
            </a:r>
            <a:r>
              <a:rPr lang="it-IT" sz="2000" dirty="0" smtClean="0">
                <a:solidFill>
                  <a:schemeClr val="accent1"/>
                </a:solidFill>
                <a:latin typeface="Maiandra GD" pitchFamily="34" charset="0"/>
              </a:rPr>
              <a:t>tra la </a:t>
            </a:r>
            <a:r>
              <a:rPr lang="it-IT" sz="2000" dirty="0">
                <a:solidFill>
                  <a:schemeClr val="accent1"/>
                </a:solidFill>
                <a:latin typeface="Maiandra GD" pitchFamily="34" charset="0"/>
              </a:rPr>
              <a:t>forza debole e la forza elettromagnetica</a:t>
            </a:r>
            <a:endParaRPr lang="it-IT" sz="2000" dirty="0" smtClean="0">
              <a:solidFill>
                <a:schemeClr val="accent1"/>
              </a:solidFill>
              <a:latin typeface="Maiandra GD" pitchFamily="34" charset="0"/>
            </a:endParaRPr>
          </a:p>
          <a:p>
            <a:pPr marL="36576" lvl="0" algn="ctr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it-IT" sz="2000" dirty="0" smtClean="0">
                <a:latin typeface="Maiandra GD" pitchFamily="34" charset="0"/>
              </a:rPr>
              <a:t>Schwinger vuole «sposare» forza EM e debole estendendo la QED    </a:t>
            </a:r>
          </a:p>
          <a:p>
            <a:pPr marL="36576" lvl="0" algn="ctr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it-IT" sz="2000" dirty="0" smtClean="0">
                <a:latin typeface="Maiandra GD" pitchFamily="34" charset="0"/>
              </a:rPr>
              <a:t>in una Teoria Quantistica di Campo più generica</a:t>
            </a:r>
          </a:p>
          <a:p>
            <a:pPr marL="36576" lvl="0" algn="ctr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it-IT" sz="2000" dirty="0" smtClean="0">
                <a:latin typeface="Maiandra GD" pitchFamily="34" charset="0"/>
              </a:rPr>
              <a:t>(tipo quella di Yang-Mills)</a:t>
            </a:r>
          </a:p>
        </p:txBody>
      </p:sp>
      <p:sp>
        <p:nvSpPr>
          <p:cNvPr id="3" name="AutoShape 2" descr="http://upload.wikimedia.org/wikipedia/commons/a/a4/Electron-positron-annihilatio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" name="AutoShape 4" descr="http://upload.wikimedia.org/wikipedia/commons/a/a4/Electron-positron-annihilation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" name="AutoShape 6" descr="http://upload.wikimedia.org/wikipedia/commons/a/a4/Electron-positron-annihilation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AutoShape 8" descr="http://upload.wikimedia.org/wikipedia/commons/a/a4/Electron-positron-annihilation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7" name="Picture 13" descr="C:\Users\danilo\Dropbox\LNF\Divulgazione\Picture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3"/>
          <a:stretch/>
        </p:blipFill>
        <p:spPr bwMode="auto">
          <a:xfrm>
            <a:off x="251859" y="1756028"/>
            <a:ext cx="3146717" cy="206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15" descr="http://upload.wikimedia.org/wikipedia/commons/a/aa/Beta-minus_Decay.sv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pSp>
        <p:nvGrpSpPr>
          <p:cNvPr id="17" name="Group 16"/>
          <p:cNvGrpSpPr/>
          <p:nvPr/>
        </p:nvGrpSpPr>
        <p:grpSpPr>
          <a:xfrm>
            <a:off x="5228850" y="1764058"/>
            <a:ext cx="2969884" cy="2073294"/>
            <a:chOff x="5508104" y="4221088"/>
            <a:chExt cx="2808312" cy="1872208"/>
          </a:xfrm>
        </p:grpSpPr>
        <p:sp>
          <p:nvSpPr>
            <p:cNvPr id="16" name="Rectangle 15"/>
            <p:cNvSpPr/>
            <p:nvPr/>
          </p:nvSpPr>
          <p:spPr>
            <a:xfrm>
              <a:off x="5508104" y="4221088"/>
              <a:ext cx="2808312" cy="18722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041" name="Picture 17" descr="C:\Users\danilo\Desktop\1000px-Beta-minus_Decay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3340" y="4254941"/>
              <a:ext cx="2664296" cy="18117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Rectangle 17"/>
          <p:cNvSpPr/>
          <p:nvPr/>
        </p:nvSpPr>
        <p:spPr>
          <a:xfrm>
            <a:off x="559838" y="1139269"/>
            <a:ext cx="2530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accent2"/>
                </a:solidFill>
                <a:latin typeface="Maiandra GD" pitchFamily="34" charset="0"/>
              </a:rPr>
              <a:t>Forza Nucleare </a:t>
            </a:r>
            <a:r>
              <a:rPr lang="it-IT" b="1" dirty="0" smtClean="0">
                <a:solidFill>
                  <a:schemeClr val="accent2"/>
                </a:solidFill>
                <a:latin typeface="Maiandra GD" pitchFamily="34" charset="0"/>
              </a:rPr>
              <a:t>Forte</a:t>
            </a:r>
          </a:p>
          <a:p>
            <a:pPr algn="ctr"/>
            <a:r>
              <a:rPr lang="it-IT" b="1" dirty="0" smtClean="0">
                <a:solidFill>
                  <a:schemeClr val="accent2"/>
                </a:solidFill>
                <a:latin typeface="Maiandra GD" pitchFamily="34" charset="0"/>
              </a:rPr>
              <a:t>tiene </a:t>
            </a:r>
            <a:r>
              <a:rPr lang="it-IT" b="1" dirty="0">
                <a:solidFill>
                  <a:schemeClr val="accent2"/>
                </a:solidFill>
                <a:latin typeface="Maiandra GD" pitchFamily="34" charset="0"/>
              </a:rPr>
              <a:t>insieme i nulcei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55575" y="769937"/>
            <a:ext cx="879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Maiandra GD" pitchFamily="34" charset="0"/>
              </a:rPr>
              <a:t>A livello microscopico oltre alla forza Elettromagnetica esistono: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71208" y="1139269"/>
            <a:ext cx="24851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>
                <a:solidFill>
                  <a:schemeClr val="accent2"/>
                </a:solidFill>
                <a:latin typeface="Maiandra GD" pitchFamily="34" charset="0"/>
              </a:rPr>
              <a:t>Forza Nucleare </a:t>
            </a:r>
            <a:r>
              <a:rPr lang="it-IT" b="1" dirty="0" smtClean="0">
                <a:solidFill>
                  <a:schemeClr val="accent2"/>
                </a:solidFill>
                <a:latin typeface="Maiandra GD" pitchFamily="34" charset="0"/>
              </a:rPr>
              <a:t>Debole</a:t>
            </a:r>
          </a:p>
          <a:p>
            <a:pPr algn="ctr"/>
            <a:r>
              <a:rPr lang="it-IT" b="1" dirty="0" smtClean="0">
                <a:solidFill>
                  <a:schemeClr val="accent2"/>
                </a:solidFill>
                <a:latin typeface="Maiandra GD" pitchFamily="34" charset="0"/>
              </a:rPr>
              <a:t>disintegra </a:t>
            </a:r>
            <a:r>
              <a:rPr lang="it-IT" b="1" dirty="0">
                <a:solidFill>
                  <a:schemeClr val="accent2"/>
                </a:solidFill>
                <a:latin typeface="Maiandra GD" pitchFamily="34" charset="0"/>
              </a:rPr>
              <a:t>i nuclei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033837" y="4437112"/>
                <a:ext cx="2474267" cy="461665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1" i="1" smtClean="0">
                          <a:solidFill>
                            <a:schemeClr val="accent3"/>
                          </a:solidFill>
                          <a:latin typeface="Cambria Math"/>
                        </a:rPr>
                        <m:t>𝒏</m:t>
                      </m:r>
                      <m:r>
                        <a:rPr lang="it-IT" sz="2400" b="1" i="1" smtClean="0">
                          <a:solidFill>
                            <a:schemeClr val="accent3"/>
                          </a:solidFill>
                          <a:latin typeface="Cambria Math"/>
                        </a:rPr>
                        <m:t> →</m:t>
                      </m:r>
                      <m:r>
                        <a:rPr lang="it-IT" sz="2400" b="1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it-IT" sz="2400" b="1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it-IT" sz="2400" b="1" i="1" smtClean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400" b="1" i="1" smtClean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𝒆</m:t>
                          </m:r>
                        </m:e>
                        <m:sup>
                          <m:r>
                            <a:rPr lang="it-IT" sz="2400" b="1" i="1" smtClean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  <m:r>
                        <a:rPr lang="it-IT" sz="2400" b="1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it-IT" sz="2400" b="1" i="1" smtClean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𝝂</m:t>
                      </m:r>
                    </m:oMath>
                  </m:oMathPara>
                </a14:m>
                <a:endParaRPr lang="it-IT" sz="2400" b="1" i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3837" y="4437112"/>
                <a:ext cx="2474267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11538"/>
                </a:stretch>
              </a:blipFill>
              <a:ln>
                <a:solidFill>
                  <a:schemeClr val="accent3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8121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3" y="130622"/>
            <a:ext cx="8766718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La SU(2)xU(1) di Glashow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23082" y="6233622"/>
            <a:ext cx="6345262" cy="40011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2"/>
                </a:solidFill>
                <a:latin typeface="Maiandra GD" pitchFamily="34" charset="0"/>
              </a:rPr>
              <a:t>Ma i bosoni pesanti rompono la rinormalizzabilità!</a:t>
            </a:r>
            <a:endParaRPr lang="it-IT" sz="2000" b="1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7976" y="663079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smtClean="0">
                <a:solidFill>
                  <a:schemeClr val="accent2"/>
                </a:solidFill>
                <a:latin typeface="Maiandra GD" pitchFamily="34" charset="0"/>
              </a:rPr>
              <a:t>Il matrimonio s’ha da fare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pic>
        <p:nvPicPr>
          <p:cNvPr id="5" name="Picture 2" descr="http://www.dec.ufcg.edu.br/biografias/sheldo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3212976"/>
            <a:ext cx="2046844" cy="292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://upload.wikimedia.org/wikipedia/commons/a/a4/Electron-positron-annihilatio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5" descr="http://upload.wikimedia.org/wikipedia/commons/a/a4/Electron-positron-annihilation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1" name="Picture 10" descr="http://www.a-levelphysicstutor.com/images/nuclear/feynman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053" y="1052736"/>
            <a:ext cx="21431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93032" y="2840737"/>
            <a:ext cx="587196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it-IT" sz="2000" dirty="0">
                <a:latin typeface="Maiandra GD" pitchFamily="34" charset="0"/>
              </a:rPr>
              <a:t>Schwinger incarica un suo </a:t>
            </a:r>
            <a:r>
              <a:rPr lang="it-IT" sz="2000" dirty="0" smtClean="0">
                <a:latin typeface="Maiandra GD" pitchFamily="34" charset="0"/>
              </a:rPr>
              <a:t>dottorando               Sheldon </a:t>
            </a:r>
            <a:r>
              <a:rPr lang="it-IT" sz="2000" dirty="0">
                <a:latin typeface="Maiandra GD" pitchFamily="34" charset="0"/>
              </a:rPr>
              <a:t>Lee Glashow </a:t>
            </a:r>
            <a:r>
              <a:rPr lang="it-IT" sz="2000" dirty="0" smtClean="0">
                <a:latin typeface="Maiandra GD" pitchFamily="34" charset="0"/>
              </a:rPr>
              <a:t>di </a:t>
            </a:r>
            <a:r>
              <a:rPr lang="it-IT" sz="2000" dirty="0">
                <a:latin typeface="Maiandra GD" pitchFamily="34" charset="0"/>
              </a:rPr>
              <a:t>studiare il problema, e di verificare la possibilità di una </a:t>
            </a:r>
            <a:r>
              <a:rPr lang="it-IT" sz="2000" b="1" dirty="0">
                <a:solidFill>
                  <a:schemeClr val="accent1"/>
                </a:solidFill>
                <a:latin typeface="Maiandra GD" pitchFamily="34" charset="0"/>
              </a:rPr>
              <a:t>Teoria </a:t>
            </a:r>
            <a:r>
              <a:rPr lang="it-IT" sz="2000" b="1" dirty="0" smtClean="0">
                <a:solidFill>
                  <a:schemeClr val="accent1"/>
                </a:solidFill>
                <a:latin typeface="Maiandra GD" pitchFamily="34" charset="0"/>
              </a:rPr>
              <a:t>Elettrodebole</a:t>
            </a:r>
          </a:p>
          <a:p>
            <a:pPr marL="36576">
              <a:spcBef>
                <a:spcPct val="20000"/>
              </a:spcBef>
              <a:buClr>
                <a:srgbClr val="6EA0B0"/>
              </a:buClr>
              <a:buSzPct val="80000"/>
            </a:pPr>
            <a:endParaRPr lang="it-IT" sz="2000" b="1" dirty="0">
              <a:solidFill>
                <a:schemeClr val="accent1"/>
              </a:solidFill>
              <a:latin typeface="Maiandra GD" pitchFamily="34" charset="0"/>
            </a:endParaRPr>
          </a:p>
          <a:p>
            <a:pPr marL="36576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it-IT" sz="2000" dirty="0" smtClean="0">
                <a:latin typeface="Maiandra GD" pitchFamily="34" charset="0"/>
              </a:rPr>
              <a:t>Glashow formula la cosiddetta </a:t>
            </a:r>
            <a:r>
              <a:rPr lang="it-IT" sz="2000" dirty="0">
                <a:solidFill>
                  <a:schemeClr val="accent2"/>
                </a:solidFill>
                <a:latin typeface="Maiandra GD" pitchFamily="34" charset="0"/>
              </a:rPr>
              <a:t>SU(2)xU(1</a:t>
            </a:r>
            <a:r>
              <a:rPr lang="it-IT" sz="2000" dirty="0" smtClean="0">
                <a:solidFill>
                  <a:schemeClr val="accent2"/>
                </a:solidFill>
                <a:latin typeface="Maiandra GD" pitchFamily="34" charset="0"/>
              </a:rPr>
              <a:t>)</a:t>
            </a:r>
            <a:r>
              <a:rPr lang="it-IT" sz="2000" dirty="0" smtClean="0">
                <a:latin typeface="Maiandra GD" pitchFamily="34" charset="0"/>
              </a:rPr>
              <a:t>: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it-IT" sz="2000" dirty="0" smtClean="0">
                <a:latin typeface="Maiandra GD" pitchFamily="34" charset="0"/>
              </a:rPr>
              <a:t>forza EM </a:t>
            </a:r>
            <a:r>
              <a:rPr lang="it-IT" sz="2000" dirty="0">
                <a:latin typeface="Maiandra GD" pitchFamily="34" charset="0"/>
              </a:rPr>
              <a:t>e debole hanno la stessa </a:t>
            </a:r>
            <a:r>
              <a:rPr lang="it-IT" sz="2000" dirty="0" smtClean="0">
                <a:latin typeface="Maiandra GD" pitchFamily="34" charset="0"/>
              </a:rPr>
              <a:t>intensità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it-IT" sz="2000" dirty="0" smtClean="0">
                <a:latin typeface="Maiandra GD" pitchFamily="34" charset="0"/>
              </a:rPr>
              <a:t>forza </a:t>
            </a:r>
            <a:r>
              <a:rPr lang="it-IT" sz="2000" dirty="0">
                <a:latin typeface="Maiandra GD" pitchFamily="34" charset="0"/>
              </a:rPr>
              <a:t>debole è a corto </a:t>
            </a:r>
            <a:r>
              <a:rPr lang="it-IT" sz="2000" dirty="0" smtClean="0">
                <a:latin typeface="Maiandra GD" pitchFamily="34" charset="0"/>
              </a:rPr>
              <a:t>raggio (&lt;10</a:t>
            </a:r>
            <a:r>
              <a:rPr lang="it-IT" sz="2000" baseline="30000" dirty="0" smtClean="0">
                <a:latin typeface="Candara"/>
              </a:rPr>
              <a:t>–15</a:t>
            </a:r>
            <a:r>
              <a:rPr lang="it-IT" sz="2000" dirty="0" smtClean="0">
                <a:latin typeface="Candara"/>
              </a:rPr>
              <a:t> m)</a:t>
            </a:r>
            <a:endParaRPr lang="it-IT" sz="2000" dirty="0" smtClean="0">
              <a:latin typeface="Maiandra GD" pitchFamily="34" charset="0"/>
            </a:endParaRP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it-IT" sz="2000" dirty="0" smtClean="0">
                <a:latin typeface="Maiandra GD" pitchFamily="34" charset="0"/>
              </a:rPr>
              <a:t>bosoni </a:t>
            </a:r>
            <a:r>
              <a:rPr lang="it-IT" sz="2000" dirty="0">
                <a:latin typeface="Maiandra GD" pitchFamily="34" charset="0"/>
              </a:rPr>
              <a:t>deboli hanno massa molto grande </a:t>
            </a:r>
            <a:r>
              <a:rPr lang="it-IT" sz="2000" dirty="0" smtClean="0">
                <a:latin typeface="Maiandra GD" pitchFamily="34" charset="0"/>
              </a:rPr>
              <a:t>        (</a:t>
            </a:r>
            <a:r>
              <a:rPr lang="en-US" sz="2000" dirty="0" smtClean="0">
                <a:latin typeface="Maiandra GD" pitchFamily="34" charset="0"/>
              </a:rPr>
              <a:t>~ </a:t>
            </a:r>
            <a:r>
              <a:rPr lang="it-IT" sz="2000" dirty="0" smtClean="0">
                <a:latin typeface="Maiandra GD" pitchFamily="34" charset="0"/>
              </a:rPr>
              <a:t>100 M</a:t>
            </a:r>
            <a:r>
              <a:rPr lang="it-IT" sz="2000" baseline="-25000" dirty="0" smtClean="0">
                <a:latin typeface="Maiandra GD" pitchFamily="34" charset="0"/>
              </a:rPr>
              <a:t>p</a:t>
            </a:r>
            <a:r>
              <a:rPr lang="it-IT" sz="2000" dirty="0" smtClean="0">
                <a:latin typeface="Maiandra GD" pitchFamily="34" charset="0"/>
              </a:rPr>
              <a:t> ecco perché nessuno li ha mai visti!)</a:t>
            </a:r>
            <a:endParaRPr lang="it-IT" sz="2000" dirty="0">
              <a:latin typeface="Maiandra GD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13</a:t>
            </a:fld>
            <a:endParaRPr kumimoji="0" lang="en-US"/>
          </a:p>
        </p:txBody>
      </p:sp>
      <p:sp>
        <p:nvSpPr>
          <p:cNvPr id="14" name="Rectangle 13"/>
          <p:cNvSpPr/>
          <p:nvPr/>
        </p:nvSpPr>
        <p:spPr>
          <a:xfrm>
            <a:off x="323528" y="1124744"/>
            <a:ext cx="61926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it-IT" sz="2000" dirty="0" smtClean="0">
                <a:latin typeface="Maiandra GD" pitchFamily="34" charset="0"/>
              </a:rPr>
              <a:t> Ci </a:t>
            </a:r>
            <a:r>
              <a:rPr lang="it-IT" sz="2000" dirty="0" smtClean="0">
                <a:latin typeface="Maiandra GD" pitchFamily="34" charset="0"/>
              </a:rPr>
              <a:t>sono 2 problemi: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it-IT" sz="2000" dirty="0" smtClean="0">
                <a:latin typeface="Maiandra GD" pitchFamily="34" charset="0"/>
              </a:rPr>
              <a:t>La forza «debole» è molto più debole di quella EM</a:t>
            </a:r>
            <a:endParaRPr lang="it-IT" sz="2000" dirty="0">
              <a:latin typeface="Maiandra GD" pitchFamily="34" charset="0"/>
            </a:endParaRP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it-IT" sz="2000" dirty="0">
                <a:latin typeface="Maiandra GD" pitchFamily="34" charset="0"/>
              </a:rPr>
              <a:t>I</a:t>
            </a:r>
            <a:r>
              <a:rPr lang="it-IT" sz="2000" dirty="0" smtClean="0">
                <a:latin typeface="Maiandra GD" pitchFamily="34" charset="0"/>
              </a:rPr>
              <a:t> </a:t>
            </a:r>
            <a:r>
              <a:rPr lang="it-IT" sz="2000" dirty="0" smtClean="0">
                <a:latin typeface="Maiandra GD" pitchFamily="34" charset="0"/>
              </a:rPr>
              <a:t>bosoni</a:t>
            </a:r>
            <a:r>
              <a:rPr lang="it-IT" sz="2000" dirty="0" smtClean="0">
                <a:latin typeface="Maiandra GD" pitchFamily="34" charset="0"/>
              </a:rPr>
              <a:t> </a:t>
            </a:r>
            <a:r>
              <a:rPr lang="it-IT" sz="2000" dirty="0">
                <a:latin typeface="Maiandra GD" pitchFamily="34" charset="0"/>
              </a:rPr>
              <a:t>deboli devono essere </a:t>
            </a:r>
            <a:r>
              <a:rPr lang="it-IT" sz="2000" dirty="0" smtClean="0">
                <a:latin typeface="Maiandra GD" pitchFamily="34" charset="0"/>
              </a:rPr>
              <a:t>carichi (W</a:t>
            </a:r>
            <a:r>
              <a:rPr lang="it-IT" sz="2000" baseline="30000" dirty="0" smtClean="0">
                <a:latin typeface="Maiandra GD" pitchFamily="34" charset="0"/>
              </a:rPr>
              <a:t>+</a:t>
            </a:r>
            <a:r>
              <a:rPr lang="it-IT" sz="2000" dirty="0" smtClean="0">
                <a:latin typeface="Maiandra GD" pitchFamily="34" charset="0"/>
              </a:rPr>
              <a:t> W</a:t>
            </a:r>
            <a:r>
              <a:rPr lang="it-IT" sz="2000" baseline="30000" dirty="0" smtClean="0">
                <a:latin typeface="Maiandra GD" pitchFamily="34" charset="0"/>
              </a:rPr>
              <a:t>–</a:t>
            </a:r>
            <a:r>
              <a:rPr lang="it-IT" sz="2000" dirty="0" smtClean="0">
                <a:latin typeface="Maiandra GD" pitchFamily="34" charset="0"/>
              </a:rPr>
              <a:t>): </a:t>
            </a:r>
            <a:r>
              <a:rPr lang="it-IT" sz="2000" dirty="0" smtClean="0">
                <a:latin typeface="Maiandra GD" pitchFamily="34" charset="0"/>
              </a:rPr>
              <a:t>ma </a:t>
            </a:r>
            <a:r>
              <a:rPr lang="it-IT" sz="2000" dirty="0" smtClean="0">
                <a:latin typeface="Maiandra GD" pitchFamily="34" charset="0"/>
              </a:rPr>
              <a:t>particelle cariche prive </a:t>
            </a:r>
            <a:r>
              <a:rPr lang="it-IT" sz="2000" dirty="0" smtClean="0">
                <a:latin typeface="Maiandra GD" pitchFamily="34" charset="0"/>
              </a:rPr>
              <a:t>di massa non </a:t>
            </a:r>
            <a:r>
              <a:rPr lang="it-IT" sz="2000" dirty="0" smtClean="0">
                <a:latin typeface="Maiandra GD" pitchFamily="34" charset="0"/>
              </a:rPr>
              <a:t>esistono!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74764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19" y="130622"/>
            <a:ext cx="8694711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Simmetrie in Natura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8" name="Picture 2" descr="http://upload.wikimedia.org/wikipedia/commons/f/f5/Taj_Mahal_20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4572000" y="1700808"/>
            <a:ext cx="377066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upload.wikimedia.org/wikipedia/commons/f/f5/Taj_Mahal_20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584" y="1700808"/>
            <a:ext cx="3758845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upload.wikimedia.org/wikipedia/commons/f/f5/Taj_Mahal_20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 flipH="1">
            <a:off x="827584" y="1700808"/>
            <a:ext cx="377066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upload.wikimedia.org/wikipedia/commons/f/f5/Taj_Mahal_20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583821" y="1700808"/>
            <a:ext cx="3758845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4572000" y="1484784"/>
            <a:ext cx="0" cy="4896544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07976" y="663079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smtClean="0">
                <a:solidFill>
                  <a:schemeClr val="accent2"/>
                </a:solidFill>
                <a:latin typeface="Maiandra GD" pitchFamily="34" charset="0"/>
              </a:rPr>
              <a:t>Simmetria perfetta: Taj Mahal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5527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-1.70213E-6 L -0.41077 -0.000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51" y="-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63645E-6 L 0.40833 -2.6364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www.hotel-licorne.com/wp-content/gallery/activite-culture/cathedrale-roue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61424" y="1340768"/>
            <a:ext cx="243085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hotel-licorne.com/wp-content/gallery/activite-culture/cathedrale-roue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40448" y="1340768"/>
            <a:ext cx="242097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www.hotel-licorne.com/wp-content/gallery/activite-culture/cathedrale-roue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2240448" y="1340768"/>
            <a:ext cx="243085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hotel-licorne.com/wp-content/gallery/activite-culture/cathedrale-roue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675090" y="1340768"/>
            <a:ext cx="241719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1519" y="130622"/>
            <a:ext cx="8694711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Simmetrie in Natura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7976" y="591071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smtClean="0">
                <a:solidFill>
                  <a:schemeClr val="accent2"/>
                </a:solidFill>
                <a:latin typeface="Maiandra GD" pitchFamily="34" charset="0"/>
              </a:rPr>
              <a:t>Simmetria rotta: </a:t>
            </a:r>
            <a:r>
              <a:rPr lang="it-IT" sz="2400" b="1">
                <a:solidFill>
                  <a:schemeClr val="accent2"/>
                </a:solidFill>
                <a:latin typeface="Maiandra GD" pitchFamily="34" charset="0"/>
              </a:rPr>
              <a:t>Cattedrale di </a:t>
            </a:r>
            <a:r>
              <a:rPr lang="it-IT" sz="2400" b="1" smtClean="0">
                <a:solidFill>
                  <a:schemeClr val="accent2"/>
                </a:solidFill>
                <a:latin typeface="Maiandra GD" pitchFamily="34" charset="0"/>
              </a:rPr>
              <a:t>Rouen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661424" y="1196752"/>
            <a:ext cx="0" cy="5544616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7346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1" y="130622"/>
            <a:ext cx="8694710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Rottura Spontanea della Simmetria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11560" y="3573016"/>
            <a:ext cx="3456384" cy="3123017"/>
            <a:chOff x="1475656" y="3573016"/>
            <a:chExt cx="3456384" cy="3123017"/>
          </a:xfrm>
        </p:grpSpPr>
        <p:sp>
          <p:nvSpPr>
            <p:cNvPr id="3" name="Rectangle 2"/>
            <p:cNvSpPr/>
            <p:nvPr/>
          </p:nvSpPr>
          <p:spPr>
            <a:xfrm>
              <a:off x="1475656" y="3573016"/>
              <a:ext cx="3456384" cy="312301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052" name="Picture 4" descr="http://onlytheblogknowsbrooklyn.com/wp-content/uploads/2010/12/snowflake1-filtere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1752" y="3919751"/>
              <a:ext cx="2200420" cy="2425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4" name="Picture 6" descr="http://m5.i.pbase.com/u18/ronnie_14187/upload/36165125.MiscWaterDrops12230202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3438" y="908720"/>
            <a:ext cx="4209002" cy="246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5537" y="789672"/>
            <a:ext cx="37444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latin typeface="Maiandra GD" pitchFamily="34" charset="0"/>
              </a:rPr>
              <a:t>Le leggi fisiche che governano i legami molecolari dell’acqua non dipendono dalla </a:t>
            </a:r>
          </a:p>
          <a:p>
            <a:pPr algn="ctr"/>
            <a:r>
              <a:rPr lang="it-IT" sz="2000" dirty="0" smtClean="0">
                <a:latin typeface="Maiandra GD" pitchFamily="34" charset="0"/>
              </a:rPr>
              <a:t>direzione nello spazio</a:t>
            </a:r>
          </a:p>
          <a:p>
            <a:pPr algn="ctr"/>
            <a:endParaRPr lang="it-IT" sz="2000" dirty="0" smtClean="0">
              <a:latin typeface="Maiandra GD" pitchFamily="34" charset="0"/>
            </a:endParaRPr>
          </a:p>
          <a:p>
            <a:pPr algn="ctr"/>
            <a:endParaRPr lang="it-IT" sz="2000" dirty="0">
              <a:latin typeface="Maiandra GD" pitchFamily="34" charset="0"/>
            </a:endParaRPr>
          </a:p>
          <a:p>
            <a:pPr algn="ctr"/>
            <a:r>
              <a:rPr lang="it-IT" sz="2000" b="1" dirty="0" smtClean="0">
                <a:solidFill>
                  <a:schemeClr val="accent3"/>
                </a:solidFill>
                <a:latin typeface="Maiandra GD" pitchFamily="34" charset="0"/>
              </a:rPr>
              <a:t>simmetria perfetta</a:t>
            </a:r>
            <a:r>
              <a:rPr lang="it-IT" sz="2000" b="1" dirty="0" smtClean="0">
                <a:latin typeface="Maiandra GD" pitchFamily="34" charset="0"/>
              </a:rPr>
              <a:t> </a:t>
            </a:r>
          </a:p>
          <a:p>
            <a:pPr algn="ctr"/>
            <a:r>
              <a:rPr lang="it-IT" sz="2000" dirty="0" smtClean="0">
                <a:latin typeface="Maiandra GD" pitchFamily="34" charset="0"/>
              </a:rPr>
              <a:t>della goccia d’acqua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55731" y="3990543"/>
            <a:ext cx="37444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latin typeface="Maiandra GD" pitchFamily="34" charset="0"/>
              </a:rPr>
              <a:t>Ma quando la temperatura scende sotto lo 0 °C avviene </a:t>
            </a:r>
            <a:r>
              <a:rPr lang="it-IT" sz="2000" dirty="0">
                <a:latin typeface="Maiandra GD" pitchFamily="34" charset="0"/>
              </a:rPr>
              <a:t>l</a:t>
            </a:r>
            <a:r>
              <a:rPr lang="it-IT" sz="2000" dirty="0" smtClean="0">
                <a:latin typeface="Maiandra GD" pitchFamily="34" charset="0"/>
              </a:rPr>
              <a:t>a </a:t>
            </a:r>
            <a:r>
              <a:rPr lang="it-IT" sz="2000" b="1" dirty="0" smtClean="0">
                <a:solidFill>
                  <a:schemeClr val="accent2"/>
                </a:solidFill>
                <a:latin typeface="Maiandra GD" pitchFamily="34" charset="0"/>
              </a:rPr>
              <a:t>transizione di fase</a:t>
            </a:r>
            <a:endParaRPr lang="it-IT" sz="2000" dirty="0">
              <a:latin typeface="Maiandra GD" pitchFamily="34" charset="0"/>
            </a:endParaRPr>
          </a:p>
          <a:p>
            <a:pPr algn="ctr"/>
            <a:r>
              <a:rPr lang="it-IT" sz="2000" dirty="0">
                <a:latin typeface="Maiandra GD" pitchFamily="34" charset="0"/>
              </a:rPr>
              <a:t>d</a:t>
            </a:r>
            <a:r>
              <a:rPr lang="it-IT" sz="2000" dirty="0" smtClean="0">
                <a:latin typeface="Maiandra GD" pitchFamily="34" charset="0"/>
              </a:rPr>
              <a:t>a gocce d’acqua</a:t>
            </a:r>
          </a:p>
          <a:p>
            <a:pPr algn="ctr"/>
            <a:r>
              <a:rPr lang="it-IT" sz="2000" dirty="0" smtClean="0">
                <a:latin typeface="Maiandra GD" pitchFamily="34" charset="0"/>
              </a:rPr>
              <a:t>a cristalli di ghiaccio</a:t>
            </a:r>
          </a:p>
          <a:p>
            <a:pPr algn="ctr"/>
            <a:endParaRPr lang="it-IT" sz="2000" dirty="0" smtClean="0">
              <a:latin typeface="Maiandra GD" pitchFamily="34" charset="0"/>
            </a:endParaRPr>
          </a:p>
          <a:p>
            <a:pPr algn="ctr"/>
            <a:endParaRPr lang="it-IT" sz="2000" dirty="0">
              <a:latin typeface="Maiandra GD" pitchFamily="34" charset="0"/>
            </a:endParaRPr>
          </a:p>
          <a:p>
            <a:pPr algn="ctr"/>
            <a:r>
              <a:rPr lang="it-IT" sz="2000" b="1" dirty="0" smtClean="0">
                <a:solidFill>
                  <a:schemeClr val="accent3"/>
                </a:solidFill>
                <a:latin typeface="Maiandra GD" pitchFamily="34" charset="0"/>
              </a:rPr>
              <a:t>la simmetria è rotta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16</a:t>
            </a:fld>
            <a:endParaRPr kumimoji="0" lang="en-US"/>
          </a:p>
        </p:txBody>
      </p:sp>
      <p:sp>
        <p:nvSpPr>
          <p:cNvPr id="7" name="Down Arrow 6"/>
          <p:cNvSpPr/>
          <p:nvPr/>
        </p:nvSpPr>
        <p:spPr>
          <a:xfrm>
            <a:off x="1907704" y="2212912"/>
            <a:ext cx="720080" cy="3519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Down Arrow 10"/>
          <p:cNvSpPr/>
          <p:nvPr/>
        </p:nvSpPr>
        <p:spPr>
          <a:xfrm>
            <a:off x="6067899" y="5733256"/>
            <a:ext cx="720080" cy="3519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667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199" y="130622"/>
            <a:ext cx="8489031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L’asino di Buridan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5536" y="1755060"/>
            <a:ext cx="8352929" cy="3474140"/>
            <a:chOff x="395536" y="1916832"/>
            <a:chExt cx="8352929" cy="3474140"/>
          </a:xfrm>
        </p:grpSpPr>
        <p:sp>
          <p:nvSpPr>
            <p:cNvPr id="2" name="Rectangle 1"/>
            <p:cNvSpPr/>
            <p:nvPr/>
          </p:nvSpPr>
          <p:spPr>
            <a:xfrm>
              <a:off x="395537" y="1916832"/>
              <a:ext cx="8352928" cy="129614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3076" name="Picture 4" descr="http://static.giantbomb.com/uploads/original/1/19745/689222-dnk_before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1916832"/>
              <a:ext cx="2607618" cy="34732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http://us.123rf.com/400wm/400/400/dulsita/dulsita1105/dulsita110500002/9459311-mazzo-di-carote-isolato-su-sfondo-bianco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95536" y="3113062"/>
              <a:ext cx="3138975" cy="2277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http://us.123rf.com/400wm/400/400/dulsita/dulsita1105/dulsita110500002/9459311-mazzo-di-carote-isolato-su-sfondo-bianco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9489" y="3113062"/>
              <a:ext cx="3138975" cy="2277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 rot="5400000">
              <a:off x="4300836" y="2943368"/>
              <a:ext cx="2227889" cy="38941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785827" y="2024132"/>
              <a:ext cx="948613" cy="1947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411099" y="890964"/>
            <a:ext cx="4393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2"/>
                </a:solidFill>
                <a:latin typeface="Maiandra GD" pitchFamily="34" charset="0"/>
              </a:rPr>
              <a:t>Jean Buridan</a:t>
            </a:r>
          </a:p>
          <a:p>
            <a:pPr algn="ctr"/>
            <a:r>
              <a:rPr lang="it-IT" sz="2000" dirty="0" smtClean="0">
                <a:latin typeface="Maiandra GD" pitchFamily="34" charset="0"/>
              </a:rPr>
              <a:t>(filosofo e logico, 1350)</a:t>
            </a:r>
            <a:endParaRPr lang="it-IT" sz="2000" dirty="0">
              <a:latin typeface="Maiandra G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7625" y="5373216"/>
            <a:ext cx="64960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Maiandra GD" pitchFamily="34" charset="0"/>
              </a:rPr>
              <a:t>Poiché la situazione è perfettamente simmetrica l’asino non sa decidersi e muore di fame</a:t>
            </a:r>
          </a:p>
          <a:p>
            <a:pPr algn="ctr"/>
            <a:r>
              <a:rPr lang="it-IT" sz="2000" dirty="0" smtClean="0">
                <a:latin typeface="Maiandra GD" pitchFamily="34" charset="0"/>
              </a:rPr>
              <a:t>In realtà la Natura preferisce </a:t>
            </a:r>
            <a:r>
              <a:rPr lang="it-IT" sz="2000" b="1" dirty="0" smtClean="0">
                <a:solidFill>
                  <a:schemeClr val="accent1"/>
                </a:solidFill>
                <a:latin typeface="Maiandra GD" pitchFamily="34" charset="0"/>
              </a:rPr>
              <a:t>rompere la simmetria </a:t>
            </a:r>
            <a:r>
              <a:rPr lang="it-IT" sz="2000" dirty="0" smtClean="0">
                <a:latin typeface="Maiandra GD" pitchFamily="34" charset="0"/>
              </a:rPr>
              <a:t>e far sopravvivere l’asino</a:t>
            </a:r>
            <a:endParaRPr lang="it-IT" sz="2000" dirty="0">
              <a:latin typeface="Maiandra GD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17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3872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199" y="130622"/>
            <a:ext cx="8489031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Il Plasma di Anderson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4098" name="Picture 2" descr="File:Anderson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4655259"/>
            <a:ext cx="1815579" cy="217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bbc.co.uk/schools/gcsebitesize/science/images/18_radio_wave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234" y="2348880"/>
            <a:ext cx="4365288" cy="233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5241" y="764704"/>
            <a:ext cx="85852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Maiandra GD" pitchFamily="34" charset="0"/>
              </a:rPr>
              <a:t>La </a:t>
            </a:r>
            <a:r>
              <a:rPr lang="it-IT" dirty="0" smtClean="0">
                <a:solidFill>
                  <a:schemeClr val="accent3"/>
                </a:solidFill>
                <a:latin typeface="Maiandra GD" pitchFamily="34" charset="0"/>
              </a:rPr>
              <a:t>Ionosfera</a:t>
            </a:r>
            <a:r>
              <a:rPr lang="it-IT" dirty="0" smtClean="0">
                <a:latin typeface="Maiandra GD" pitchFamily="34" charset="0"/>
              </a:rPr>
              <a:t> (100÷300 km) è una fascia dell’atmosfera </a:t>
            </a:r>
          </a:p>
          <a:p>
            <a:pPr algn="ctr"/>
            <a:r>
              <a:rPr lang="it-IT" dirty="0" smtClean="0">
                <a:latin typeface="Maiandra GD" pitchFamily="34" charset="0"/>
              </a:rPr>
              <a:t>completamente ionizzata dalla radiazione solare (</a:t>
            </a:r>
            <a:r>
              <a:rPr lang="it-IT" b="1" dirty="0" smtClean="0">
                <a:solidFill>
                  <a:schemeClr val="accent3"/>
                </a:solidFill>
                <a:latin typeface="Maiandra GD" pitchFamily="34" charset="0"/>
              </a:rPr>
              <a:t>plasma</a:t>
            </a:r>
            <a:r>
              <a:rPr lang="it-IT" dirty="0" smtClean="0">
                <a:latin typeface="Maiandra GD" pitchFamily="34" charset="0"/>
              </a:rPr>
              <a:t>)</a:t>
            </a:r>
          </a:p>
          <a:p>
            <a:pPr algn="ctr"/>
            <a:r>
              <a:rPr lang="it-IT" dirty="0" smtClean="0">
                <a:solidFill>
                  <a:schemeClr val="accent2"/>
                </a:solidFill>
                <a:latin typeface="Maiandra GD" pitchFamily="34" charset="0"/>
              </a:rPr>
              <a:t>In un plasma la disposizione degli ioni positivi rompe la simmetria spaziale</a:t>
            </a:r>
            <a:r>
              <a:rPr lang="it-IT" dirty="0" smtClean="0">
                <a:latin typeface="Maiandra GD" pitchFamily="34" charset="0"/>
              </a:rPr>
              <a:t>  </a:t>
            </a:r>
          </a:p>
          <a:p>
            <a:pPr algn="ctr"/>
            <a:r>
              <a:rPr lang="it-IT" dirty="0" smtClean="0">
                <a:latin typeface="Maiandra GD" pitchFamily="34" charset="0"/>
              </a:rPr>
              <a:t>Un </a:t>
            </a:r>
            <a:r>
              <a:rPr lang="it-IT" dirty="0">
                <a:latin typeface="Maiandra GD" pitchFamily="34" charset="0"/>
              </a:rPr>
              <a:t>plasma riflette </a:t>
            </a:r>
            <a:r>
              <a:rPr lang="it-IT" dirty="0" smtClean="0">
                <a:latin typeface="Maiandra GD" pitchFamily="34" charset="0"/>
              </a:rPr>
              <a:t>tutte le </a:t>
            </a:r>
            <a:r>
              <a:rPr lang="it-IT" dirty="0">
                <a:latin typeface="Maiandra GD" pitchFamily="34" charset="0"/>
              </a:rPr>
              <a:t>onde EM sotto una frequenza </a:t>
            </a:r>
            <a:r>
              <a:rPr lang="it-IT" dirty="0" smtClean="0">
                <a:latin typeface="Maiandra GD" pitchFamily="34" charset="0"/>
              </a:rPr>
              <a:t>caratteristica detta</a:t>
            </a:r>
          </a:p>
          <a:p>
            <a:pPr algn="ctr"/>
            <a:r>
              <a:rPr lang="it-IT" dirty="0" smtClean="0">
                <a:latin typeface="Maiandra GD" pitchFamily="34" charset="0"/>
              </a:rPr>
              <a:t>Frequenza </a:t>
            </a:r>
            <a:r>
              <a:rPr lang="it-IT" dirty="0">
                <a:latin typeface="Maiandra GD" pitchFamily="34" charset="0"/>
              </a:rPr>
              <a:t>di </a:t>
            </a:r>
            <a:r>
              <a:rPr lang="it-IT" dirty="0" smtClean="0">
                <a:latin typeface="Maiandra GD" pitchFamily="34" charset="0"/>
              </a:rPr>
              <a:t>Plasma: per </a:t>
            </a:r>
            <a:r>
              <a:rPr lang="it-IT" dirty="0">
                <a:latin typeface="Maiandra GD" pitchFamily="34" charset="0"/>
              </a:rPr>
              <a:t>la Ionosfera è 30 MHz (Onde corte</a:t>
            </a:r>
            <a:r>
              <a:rPr lang="it-IT" dirty="0" smtClean="0">
                <a:latin typeface="Maiandra GD" pitchFamily="34" charset="0"/>
              </a:rPr>
              <a:t>)</a:t>
            </a:r>
            <a:endParaRPr lang="it-IT" dirty="0">
              <a:latin typeface="Maiandra GD" pitchFamily="34" charset="0"/>
            </a:endParaRPr>
          </a:p>
        </p:txBody>
      </p:sp>
      <p:pic>
        <p:nvPicPr>
          <p:cNvPr id="4102" name="Picture 6" descr="http://space.irfu.se/~andris/plasma/waves/Langmuir_wav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4133" y="2436320"/>
            <a:ext cx="3040615" cy="215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18</a:t>
            </a:fld>
            <a:endParaRPr kumimoji="0"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2556" y="4896203"/>
            <a:ext cx="5991612" cy="1917173"/>
          </a:xfrm>
        </p:spPr>
        <p:txBody>
          <a:bodyPr>
            <a:noAutofit/>
          </a:bodyPr>
          <a:lstStyle/>
          <a:p>
            <a:r>
              <a:rPr lang="it-IT" sz="1800" dirty="0" smtClean="0">
                <a:latin typeface="Maiandra GD" panose="020E0502030308020204" pitchFamily="34" charset="0"/>
              </a:rPr>
              <a:t>Una </a:t>
            </a:r>
            <a:r>
              <a:rPr lang="it-IT" sz="1800" dirty="0">
                <a:latin typeface="Maiandra GD" panose="020E0502030308020204" pitchFamily="34" charset="0"/>
              </a:rPr>
              <a:t>frequenza minima </a:t>
            </a:r>
            <a:r>
              <a:rPr lang="it-IT" sz="1800" dirty="0" smtClean="0">
                <a:latin typeface="Maiandra GD" panose="020E0502030308020204" pitchFamily="34" charset="0"/>
              </a:rPr>
              <a:t>corrisponde </a:t>
            </a:r>
            <a:r>
              <a:rPr lang="it-IT" sz="1800" dirty="0">
                <a:latin typeface="Maiandra GD" panose="020E0502030308020204" pitchFamily="34" charset="0"/>
              </a:rPr>
              <a:t>ad un’energia</a:t>
            </a:r>
          </a:p>
          <a:p>
            <a:r>
              <a:rPr lang="it-IT" sz="1800" dirty="0">
                <a:latin typeface="Maiandra GD" panose="020E0502030308020204" pitchFamily="34" charset="0"/>
              </a:rPr>
              <a:t>L’energia minima di una </a:t>
            </a:r>
            <a:r>
              <a:rPr lang="it-IT" sz="1800" dirty="0" smtClean="0">
                <a:latin typeface="Maiandra GD" panose="020E0502030308020204" pitchFamily="34" charset="0"/>
              </a:rPr>
              <a:t>particella è </a:t>
            </a:r>
            <a:r>
              <a:rPr lang="it-IT" sz="1800" dirty="0">
                <a:latin typeface="Maiandra GD" panose="020E0502030308020204" pitchFamily="34" charset="0"/>
              </a:rPr>
              <a:t>la sua massa</a:t>
            </a:r>
          </a:p>
          <a:p>
            <a:r>
              <a:rPr lang="it-IT" sz="1800" dirty="0">
                <a:latin typeface="Maiandra GD" panose="020E0502030308020204" pitchFamily="34" charset="0"/>
              </a:rPr>
              <a:t>Se vivessimo dentro un plasma  </a:t>
            </a:r>
            <a:r>
              <a:rPr lang="it-IT" sz="1800" dirty="0" smtClean="0">
                <a:latin typeface="Maiandra GD" panose="020E0502030308020204" pitchFamily="34" charset="0"/>
              </a:rPr>
              <a:t>                                      </a:t>
            </a:r>
            <a:r>
              <a:rPr lang="it-IT" sz="1800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i fotoni </a:t>
            </a:r>
            <a:r>
              <a:rPr lang="it-IT" sz="1800" dirty="0">
                <a:solidFill>
                  <a:schemeClr val="accent1"/>
                </a:solidFill>
                <a:latin typeface="Maiandra GD" pitchFamily="34" charset="0"/>
              </a:rPr>
              <a:t>sembrerebbero avere </a:t>
            </a:r>
            <a:r>
              <a:rPr lang="it-IT" sz="1800" dirty="0" smtClean="0">
                <a:solidFill>
                  <a:schemeClr val="accent1"/>
                </a:solidFill>
                <a:latin typeface="Maiandra GD" pitchFamily="34" charset="0"/>
              </a:rPr>
              <a:t>massa</a:t>
            </a:r>
          </a:p>
          <a:p>
            <a:r>
              <a:rPr lang="it-IT" sz="1800" dirty="0">
                <a:latin typeface="Maiandra GD" pitchFamily="34" charset="0"/>
              </a:rPr>
              <a:t>Philip Anderson </a:t>
            </a:r>
            <a:r>
              <a:rPr lang="it-IT" sz="1800" dirty="0" smtClean="0">
                <a:latin typeface="Maiandra GD" pitchFamily="34" charset="0"/>
              </a:rPr>
              <a:t>(Nobel ’77) intuì che un meccanismo simile poteva </a:t>
            </a:r>
            <a:r>
              <a:rPr lang="it-IT" sz="1800" dirty="0" smtClean="0">
                <a:solidFill>
                  <a:schemeClr val="accent2"/>
                </a:solidFill>
                <a:latin typeface="Maiandra GD" pitchFamily="34" charset="0"/>
              </a:rPr>
              <a:t>dare massa ai bosoni deboli</a:t>
            </a:r>
          </a:p>
          <a:p>
            <a:endParaRPr lang="it-IT" sz="1800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91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66290" y="836712"/>
            <a:ext cx="6155098" cy="2673665"/>
            <a:chOff x="1666290" y="836712"/>
            <a:chExt cx="6155098" cy="2673665"/>
          </a:xfrm>
        </p:grpSpPr>
        <p:pic>
          <p:nvPicPr>
            <p:cNvPr id="6150" name="Picture 6" descr="http://higgs.ph.ed.ac.uk/sites/default/files/Higgs1954_0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5951" y="836712"/>
              <a:ext cx="2065437" cy="26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2" name="Picture 8" descr="http://upload.wikimedia.org/wikipedia/commons/0/0a/Robert_Brout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6290" y="836713"/>
              <a:ext cx="1969606" cy="26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8" name="Picture 14" descr="http://i.dailymail.co.uk/i/pix/2012/07/04/article-2168557-13ECAA41000005DC-844_634x36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658733" y="836713"/>
              <a:ext cx="2112013" cy="26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199" y="130622"/>
            <a:ext cx="8489031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1964 </a:t>
            </a:r>
            <a:r>
              <a:rPr lang="en-US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- </a:t>
            </a:r>
            <a:r>
              <a:rPr lang="en-US" sz="4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Brout</a:t>
            </a:r>
            <a:r>
              <a:rPr lang="en-US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, </a:t>
            </a:r>
            <a:r>
              <a:rPr lang="en-US" sz="4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Englert</a:t>
            </a:r>
            <a:r>
              <a:rPr lang="en-US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 e Higgs 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2" name="AutoShape 4" descr="data:image/jpeg;base64,/9j/4AAQSkZJRgABAQAAAQABAAD/2wCEAAkGBxQTEhUUEhQUFBQUFxcUFxQYFxQXFBgXFBQXFxcXFxcYHCggGBwlHBQUITEhJSksLi4uFx8zODMsNygtLisBCgoKDQ0OFA8PFCwcFBwsLCwsLCwsLCwsLCwsLCssLCwsLCwsLCwsLCwsLCwsLCwsLCwsLCwsLCwsLCwsLCw3LP/AABEIAP8AxQMBIgACEQEDEQH/xAAcAAAABwEBAAAAAAAAAAAAAAABAgMEBQYHAAj/xABAEAABAgMFBQUFBQgBBQAAAAABAAIDBBEFEiExQQZRYXGBBxMikaEyscHR8BQjQlLhFTNicoKSovHCJENTo7L/xAAXAQEBAQEAAAAAAAAAAAAAAAAAAQID/8QAGxEBAQEBAQEBAQAAAAAAAAAAAAERAiExQRL/2gAMAwEAAhEDEQA/ANQLUFEs5qKWrISIRaJYhBRBzGoxajMaj3UCN1dcSoCSmIwaCThRUdRNY8w1uZCo+0/aRDhVbCF91MxlzWf2jtlHjE1o0DHDXrnVZtRt/wC0oeV4eYRxMtORBWAMtl9faPA1qpSzdrXwxiXEA5V0U0bS2KCjhZ/Zm1LX4XsjqclcpG0WPAo4HRUPUCUQXVQULijAIaIE6IhSpCTcEBVxC5CgKgQlAoDBcgXKKnriKWpYhFIWwjRFS1EWigGGlCEDAqHt9tn9lbchu+8IqMiAN5TcEhtdtnCkhQ+N5FQ0ehO5ZBb+3UxM1BdcYc2twFN1VA2hajo73OiOJc7MnmPIYKNfStMW76LNuoWmIlcK5ZOrocacUWG4kEZ6/qlZaVv5NrvwKmWWXQA4Cmoz5EaqCMl5E54fonDYVOmFMxwUiwNoRhoDu5hIxIAvAcB79fTzQObLlai8BhWhGu74q1WTIvZXEt6nEVUNZ7S1hGRNS0jeKYc8sCnMW1ojwKeHRxBww+gOiC6SNrljwHmrSBddip6BaLXLIftDvzE6p/Kz7hgSfX13q6NbZGacilaKi2VbjxqCFbLNtNsQZ0OoK1KHZCTcE4ISTkCJQFKFEIQFIRUcopCg5cuXILKQiEJYhEIWlIkIqVcEk5BB7V2x9nl3uqcqCm8rzfbVpOixXPLi7HjjxWvdrFo3IJaDjQinAmnw9VhZqeuu9Y/UpR8bCnVAH6j3hJOZTVKSkK8eSqJqzoz8KGg6qwSsYFoN0uNPFp6HPMeSa2PZxoMPrqrNZll4jCumCyqFiybneJraHdoQdN+mq6FIPNLzSCMjrux8loEtY9BkeScusOuQpwVwU2DCo0NdQ41yoa6Hck5xrQ3Bpx3D1PHNXmFs7jUjNBObO1FR7kwZqGEnI9dUtLxNBgdxzVlnLILKinSmHQqEmpFprX9aqBeQqCQKV4/DcVPScWhABuvbqPiqhBmrmDiDuONc8ipWy5+lLziRlXduBO5UaTZU+Hih9oZ/NPnhVCXnsbwwc3Ch1G7mrVJTIiww8arUoEhEISpCKUCTgilKORHFQFC5GAQIq1EJNwSrkm5aQk4JJ4Srk2mol1pO4EoMJ7W5usxcOQw50/2s5e6isO3tod7OxXDKuFc8teqrYh3jhUrAUlYBeQBicqLQbD2OOF4Y+5E2EsZv7xwG4LRJYUwGiBhZuzxAoC0DfRWORsljRjiUEBwUlAVBoUADROAxGhMSparFJNajGElGhLtGCqIOes0P4KuT+z5rewdpSlOqvMYJpEapYMft+yLgLgDQe03hXcouzotx1K+Fw13ZjyxWt2vZzYgIIFaf6WT2rZxgvdSt2tSN2OJHxCzYJ+BGu4DFprUVx4FpVg2PtCkUwnHB9SAdHD5hZ5CnDDddcTQi81wOFDgE/sq2vv4VMxEAPXCh9UlGzOCTISwyqikLYQIRCEs4IjgshIrlzlyirSUm5HRHBbQk9NpqHeaRvBCcOST0HlTbGRfAm4sN4Io40O9tcD9blHSoqRxWu9tlmB0NkQNF4Ei9XGhNaLKbEhVjNB3j3rI1nZ2BchMHBWKCoeRyCl4BUD6XcpaUUVAClpUUVgfwnJQFEhhCFoHBRw5EDUNFQV6bvTglIPCBo8KibeQGso//AFX6wV7ilUztBbelnjcCRzCxRnFqC9LlwI8DyG6G4T7J5VCR2FhGPPQ2UJxDjybjVQEK0D3LmE4Y4c6fJaT2DyjS+PEIq4BgadwN6vnh5KSDYmjAIHNStEDgthu4JJwThw+vrqknhSqbkLkpRcsixFJvR3FJldEJuSTglSk3KDNu2GQc6XvDBrDePHTDzWJyDqRW06lep7Sk2xobobwC1wII4Fec9qrBdJTJYQQw4tf+YAg5rNg0Kyol5oKnZXFVTZ2LWE0g6KyS8YNFSVBMQW0KkpdyiGTjaCpwSkG0GDMqiyseKLr6hmz40NUb7eFrRMd6uvKvzFqhuv19FNBtENXDkKn3JotiRilQDLdDvZBPGoHoTVPGT5PtBNCkwqLt0+kEk5Zeau5fVU/tAg/9OdxIWaMPEti4DgQeB+vRbX2IWaWy8WMa3Yj7rKjNrBQu86josxkbGdGjsgMziRLnIVxJ5CpXpCx7NZLwYcGGKMhtDR0Tn0O0UhHAQUWwk4JJwThwSLws0JALkeiFRUu5EJQuKIVpBXFJuRnIjkBFXdtNmGT0AsOD2+KG7c4fA5KxKt7dzTocu11CWX2h9M7pBx86JRntiSroMK5EF17KtdXS6aHpxT6FAx8dRgDR24iow5EHqiMggk3X3mON8AkkZfMnzSdo4sIFa6gYVrxWA9jWmy4WsZCFDi8shcvac0qGndowXikNoaAATDIJ51Yfe0plN2F38Oj3lrgcAa01FDRKWZs8yE1/eOMZ7wPFR2FOLsSckFgse02l1BED2upQnwuB/K4b+IwVyZZoLbxiNApX8VB1pRZx9luOl+6BB7wNde1FbxphhgwHpxWtyovQiN7SPMKwZhbs/VxulzmNwFARU0xJrkBWmKiRbkSC0RAwXS4NqG1prUuNTQAVwHmrBJ2dFMItjNq5kRzX5jFhox2BxBaGnqU8ZKtEMw3Qg5h0qR5EZKBlYO3Pf1aGu8Ireu3mEA03NPorNJWtf8Jh04tIunlx4FRNkyYggiDCDb2dSXHDSrlOSNlOwJwOu8qhZkYgYQ3V3FzR/wDJKjrckokeHQsaKGoBeanrdVkMEMCYTD80og7E2WhQXCYewMiBpGDnEY5mh15Ka2Zt8zD3sLCwN9muZA1Tm8H+0cGgYcUys6U7uYBGTqjD4oLMhQBGWgQpMhKlJlRRKLkYrlA/ciOSjgk3LaEyiORyikqAhCj7dlhEgRGOyLSeoxB8wpEqPtx1IEU/wH1CDMqNYWBpGWI+fOql4cIUApyPBRVoSoa68NafP4KYk4xuXSAQcaHfvB0WAk6zxWvqlIMiK/E4p5LMJ0PI0Kc9wqIyNDq/lgPdVXOQh0h47lVpdtYg4FWqCCGqwNpmVo4PGTvC/wCBPuRIkkMwnzXYY5FEunRUJS8IDROnRMMEm1h1oiOBQJx3plMDwp69iaTDcFAytCyyIpiNPtBuu4DBStnsN6HU6GqM6EX4uw4cEtLmsQAZNaUwSCFAhVHJNyUSbkHUQrguUU/KSclSk3LSEiioxRSoClN5+BfhvZ+ZpHmE5KI5BmNoQyGioxafcaEe9OoT8lIbYytzxgeF5x4O/VQsu/ALAm5eOlokao+tyjoBKeMIGaohbLt1oiua7Bzcwef16Kzu2jYYbnXhdaKu5AVVTtey7znOYKF2B6apjsxKR2Pe17W3cs6nNTRYbH27gzDiyGHihoLzSK8QFb5SNUCqgJGwWB4ilovbwBgrE2gGC1A4KTcEIOC6qoSeEwmWqTceij5yGXeEGhdgDnQ76KUOI0TjonMlBoKnN2PyCZSNnxKgxnNNMg2tDxNR6KVCsBlyELlQCI5KBEcoOC5AEKinzkm5KOSZWkEc1EISlURQFKK4I5CAoGk3Lte0tcAWkUIKzaE0jwnMEg8xgVpzwqHbMv3cy8Uwf94P6va/yDlOgWE5F+0b8AiA4KPmbO76t9zg0VwaSPUYrImoUZjiAXgV3lSX7KaCHiI0N31VJlrEJdSE9zT/ABEuHrj6qXZs1NAj75lMxg4/GiC4wY7Q3B4PVEizzAfaHmoBmz5I++jvOlGBrR7ifVANjILj3gMUPGRMR58wTQqi0wItUteUVKNLBQ6J6HqhVzk3hxKxWDj7gSujxKBNbJiX443NB8yEFiIQgLnIwC0OAQFGCAoAARXBKURXBQJhcuXKKkHJNyUekytIIURHKKUAIChC4qBJ6r211mmJCERgq+FV2GZafaHoD04qxkJNwQZlLxgQE+ggUpvUZtE0S809oFGEhwAyF4Akcq1TqTig0NVgITUKK01Z5oBOzxoAGYa4qxysFrs1LwYLW7kwVyyhM5xAPJWWXNBjmnHhTd5Wg3jZov2gBIzccDNV20bXpgMToNVBKWjaP4W4kqVsCDdc2uZqT5Ku2FJkm+/M+ilLYst0zCfBY8w3vFWPBIIc3xNy4gJBcyEFFnPZVtrEmCZSbNY7AS1xpVwbg5rt7hv16LSaLX0ECGiNRcqCoHBHogKgQIXIVyin7gkiE4cEk4LSEiEWiOQgQFuriEaiGiBItRCEsQiFqgzrb6VBj/zQx6FwPwVLk7RdAddfW6MjwV+23jNdEZdxu32E8RSo6GoVQtKQD1i/RNSdstNCD6qT/a4pmsvi1guo6rRvGR+RSjbSH/mHr8k0aQNoGjNwCCNtJDA9oLN3TTDiYhdyBTiTguiHwtNN5TRYJ+3nPNG410GZT2xLJcXX4me7d+qPY9kAUJFTqSrNLw6YIFZeFTAKZsyWpV50FB8T8ENn2Zq/AbtT8lEdplvCTkXlppEijuoYGYLgauH8oqedFuTPRgk1bDoU/EmIBoWzESIw6UMRxx4EGnIr0JsdtdAn4dYZpEAF+Efbad43jivLsR2Ke2PakSWisiwXlj2GoI9Qd4O5ZlxHrUhdRVTYDbiHaDC0gMmGDxw9CPzM4cNFbqLaiURHBKkJMoESuQlcoqSeknBKuST1UJFAjEIAEAI1EICq22e3srZ7aRHX4pFWwm0Ljz0aOJQWhwVU2s26lJKG+9FY6KAbsJpDnl1MAQMhXUrDtqu0ydnCW3+4hH/twyRUfxPzPoOCphPqoNt2FLpqzWvPiiQ4sZz95ESIXuPOrqqRfK1CZdijqSg4xH/BX20LHr4oYAJzboeW4rOCkxLJa8EOaCCqzaewxreh4D8ui0tkroQQRpqlocnXNTBlcnstEr4m4K42XY4YKUVvbItFMPipKUsgHF46fNWQQMhZbn4NGG85BWaz7IZCx9p28/AaKRhwwBQCiBxW5zgRiOABJNAMSTkAN681dqO1n22aNw/cwqw4Y0Ir4n/1H0AWgdte2Xds+xQXeN4rGIzazRnN2vDmsIe6qz1d8QAKEORELFBJ2PakWXiCLBe5j21o4csjvHBalsz2zOFGTsO9p3sPA8yw59D0WPApKE+iTR69se2oE0y/LxGxBrQ4jg5uYPNPHBeTbHtyLLvD4MR0Nw1ac+BGo5rYdk+1pj6MnBcdgO9b7B4uH4Vf6Vpt1ciS8wx7Q5jg5rsQ4GoPIrlRJORCFT9oe06QliR3nevH4Yfix/myCze3e26YfUS0JkIfmf43eWQ9U2Dc3UGajJ/aGVggmLHhM5vbXyqvMNrbYTkwT3sxFIP4Q663ybRQb4pOqm0bZt52wsDTCs/xOOBjkeFv8gPtHjlzWKTMw6I4viOL3uNXOcSSTvJKSXKgV1dNPr5BAuQbd2Ih32V17IxXlnKja+oK1yCMFnfZxZ/dScqcr7bx5uLvmtJhhSKRtTuIcMxI7mw2t/GSBThXXkqfNbayMM4RS/XwMefMkAKmdr1uxIs22CP3EIUH8UUfvCeVQ0cnb1SoalqPSGzE9BmoXfQSXC8WGooWluhGmBB5EKbAWL9i9uhk5ElHGgjw+8aNO8hZ04lh/wDWtpW+b4OVQ7R9rBZ8sXAgxolWQmnfTF5G5vvoNVbI0UNaXOIDWgkk5AAVJK8s9ou1Bn5t8UH7pvghDcwE403uOPXgp1cFan5p0R7nvcXOcS5ziSSScSSU1RyK4/W5cVhCaMgohVAhJhHRUHMcnUF6ZgpZhSwWKyNq5mXaWwYr2tONAcOgOSFV0OXLILEekSUdyItwcgXLlVcuXJSFBLq0FboLjkKAZnHmECacSEsYkRjBm5wHqm6tfZ1I95PQgcmVcemHxUtG/WNK93AgMGTGgeRU7aE4IUB8TVrSQN7smjq4gJpLN8LODj8002pfe7uCM3OvEcGZf5EH+lFY3tyD3kBhNXNY57jqS92Z/tKgXOICe7VNbHmYz2EgXrrSHHEQxcqOBoT1TKQlasFXOrvJJ8wVhEr2fWXMRJ+DMQhRsB7XEnUVo4dWlwXpkGqp+x1mw4cswwwKOaCDvBFaqzwo4bDJcQAwEknIAY1PRdORnfbhtT3EsJWGfvJkG9T8MIHxf3Hw8ry89vcp3bfaAz05GmPwuN2GNRDbgweWJ4uKgSVi3agqBGRXIA5oHFcuKo4ItMOFT6U+YRwBqiBUAQjMXFq6GgOAuRlyyCPGKI4JeK3FIuVgTQoQ1DdWlcAuIRgEVxURzBitJ7IJSsZ76aho6Ak/BZzB3rZeyGVpBa7V5e7/ACuj0apVjVZJuHI/BVDbm3GwIcWJe+9iAwIA1yo5/IEuNeQU9O2q2BCeXEgkGmFaUBLj0AJ40WD2/az5mMYrsB7LGaMY32W/EnUkqWqSguAbROJUUTQZJ1KrKNl7MZ/vJTuycYLrvG67xN/5Doo7tm2g+zyXctNIk1WHhmIbaGIeoIZ/Wq/2YWkWTphaRobv7odHD0v+ap/axbRmbRijG5A+4YP5fbPV5d0AW98FOKLdQriogCUQlGJSRSASUFSjAIwVBRD3rgEaqFqmgC1EAxSpKSGaQKtKFFXI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5364088" y="3564348"/>
            <a:ext cx="2984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Maiandra GD" pitchFamily="34" charset="0"/>
              </a:rPr>
              <a:t>Peter Higgs</a:t>
            </a:r>
          </a:p>
          <a:p>
            <a:pPr algn="ctr"/>
            <a:r>
              <a:rPr lang="it-IT" dirty="0" smtClean="0">
                <a:latin typeface="Maiandra GD" pitchFamily="34" charset="0"/>
              </a:rPr>
              <a:t>Università di Edinburgo</a:t>
            </a:r>
          </a:p>
        </p:txBody>
      </p:sp>
      <p:sp>
        <p:nvSpPr>
          <p:cNvPr id="7" name="Rectangle 6"/>
          <p:cNvSpPr/>
          <p:nvPr/>
        </p:nvSpPr>
        <p:spPr>
          <a:xfrm>
            <a:off x="6156176" y="6237312"/>
            <a:ext cx="1366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>
                <a:latin typeface="Maiandra GD" pitchFamily="34" charset="0"/>
              </a:rPr>
              <a:t>Nobel 2013</a:t>
            </a:r>
          </a:p>
        </p:txBody>
      </p:sp>
      <p:sp>
        <p:nvSpPr>
          <p:cNvPr id="8" name="Rectangle 7"/>
          <p:cNvSpPr/>
          <p:nvPr/>
        </p:nvSpPr>
        <p:spPr>
          <a:xfrm>
            <a:off x="3937102" y="6237312"/>
            <a:ext cx="1366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>
                <a:latin typeface="Maiandra GD" pitchFamily="34" charset="0"/>
              </a:rPr>
              <a:t>Nobel 2013</a:t>
            </a:r>
          </a:p>
        </p:txBody>
      </p:sp>
      <p:sp>
        <p:nvSpPr>
          <p:cNvPr id="9" name="Rectangle 8"/>
          <p:cNvSpPr/>
          <p:nvPr/>
        </p:nvSpPr>
        <p:spPr>
          <a:xfrm>
            <a:off x="2267744" y="6237312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>
                <a:latin typeface="Maiandra GD" pitchFamily="34" charset="0"/>
              </a:rPr>
              <a:t>† 2011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875881" y="3568541"/>
            <a:ext cx="3909659" cy="650806"/>
            <a:chOff x="1875881" y="3568541"/>
            <a:chExt cx="3909659" cy="650806"/>
          </a:xfrm>
        </p:grpSpPr>
        <p:sp>
          <p:nvSpPr>
            <p:cNvPr id="16" name="TextBox 15"/>
            <p:cNvSpPr txBox="1"/>
            <p:nvPr/>
          </p:nvSpPr>
          <p:spPr>
            <a:xfrm>
              <a:off x="3635896" y="3573016"/>
              <a:ext cx="21496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>
                  <a:latin typeface="Maiandra GD" pitchFamily="34" charset="0"/>
                </a:rPr>
                <a:t>François Englert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875881" y="3568541"/>
              <a:ext cx="1543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>
                  <a:latin typeface="Maiandra GD" pitchFamily="34" charset="0"/>
                </a:rPr>
                <a:t>Robert Brout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492490" y="3850015"/>
              <a:ext cx="2409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dirty="0">
                  <a:latin typeface="Maiandra GD" pitchFamily="34" charset="0"/>
                </a:rPr>
                <a:t>Università di </a:t>
              </a:r>
              <a:r>
                <a:rPr lang="it-IT" dirty="0" smtClean="0">
                  <a:latin typeface="Maiandra GD" pitchFamily="34" charset="0"/>
                </a:rPr>
                <a:t>Bruxelles</a:t>
              </a:r>
              <a:endParaRPr lang="it-IT" dirty="0">
                <a:latin typeface="Maiandra GD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693808" y="3573016"/>
            <a:ext cx="6124028" cy="2677157"/>
            <a:chOff x="1693808" y="3560155"/>
            <a:chExt cx="6124028" cy="2677157"/>
          </a:xfrm>
        </p:grpSpPr>
        <p:pic>
          <p:nvPicPr>
            <p:cNvPr id="6154" name="Picture 10" descr="http://www.deredactie.be/polopoly_fs/1.1749561!image/784253431.jpg_gen/derivatives/landscape670/784253431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693808" y="3563648"/>
              <a:ext cx="1942088" cy="26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62" name="Picture 18" descr="http://4.bp.blogspot.com/-78hvqoJ4aCI/UlQuIq2tOGI/AAAAAAAA-gE/zfOf0WD_K9A/s640/Belgian+physicist+Francois+Englert,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618888" y="3563648"/>
              <a:ext cx="2186126" cy="2673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64" name="Picture 20" descr="http://news.xinhuanet.com/english/photo/2012-07/07/131700407_31n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724128" y="3560155"/>
              <a:ext cx="2093708" cy="2677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19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4234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199" y="130622"/>
            <a:ext cx="8489031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Il Meccanismo BEH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1028" name="Picture 4" descr="http://usersguidetotheuniverse.com/wp-content/uploads/2012/09/nphys1874-f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6757" y="1268760"/>
            <a:ext cx="4665724" cy="288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26356" y="692696"/>
            <a:ext cx="6630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smtClean="0">
                <a:solidFill>
                  <a:schemeClr val="accent2"/>
                </a:solidFill>
                <a:latin typeface="Maiandra GD" panose="020E0502030308020204" pitchFamily="34" charset="0"/>
              </a:rPr>
              <a:t>Il modello del sombrero o della </a:t>
            </a:r>
            <a:r>
              <a:rPr lang="it-IT" sz="2400" b="1">
                <a:solidFill>
                  <a:schemeClr val="accent2"/>
                </a:solidFill>
                <a:latin typeface="Maiandra GD" panose="020E0502030308020204" pitchFamily="34" charset="0"/>
              </a:rPr>
              <a:t>bottiglia di vino</a:t>
            </a:r>
          </a:p>
        </p:txBody>
      </p:sp>
      <p:sp>
        <p:nvSpPr>
          <p:cNvPr id="5" name="Rectangle 4"/>
          <p:cNvSpPr/>
          <p:nvPr/>
        </p:nvSpPr>
        <p:spPr>
          <a:xfrm>
            <a:off x="395536" y="5517232"/>
            <a:ext cx="8491660" cy="1015663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2"/>
                </a:solidFill>
                <a:latin typeface="Maiandra GD" panose="020E0502030308020204" pitchFamily="34" charset="0"/>
              </a:rPr>
              <a:t>Le </a:t>
            </a:r>
            <a:r>
              <a:rPr lang="it-IT" sz="2000" b="1" dirty="0">
                <a:solidFill>
                  <a:schemeClr val="accent2"/>
                </a:solidFill>
                <a:latin typeface="Maiandra GD" panose="020E0502030308020204" pitchFamily="34" charset="0"/>
              </a:rPr>
              <a:t>particelle interagiscono con questo campo acquistando massa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  <a:latin typeface="Maiandra GD" panose="020E0502030308020204" pitchFamily="34" charset="0"/>
              </a:rPr>
              <a:t>Il </a:t>
            </a:r>
            <a:r>
              <a:rPr lang="it-IT" sz="2000" b="1" dirty="0">
                <a:solidFill>
                  <a:schemeClr val="accent2"/>
                </a:solidFill>
                <a:latin typeface="Maiandra GD" panose="020E0502030308020204" pitchFamily="34" charset="0"/>
              </a:rPr>
              <a:t>fotone NON interagisce col campo BEH</a:t>
            </a:r>
          </a:p>
          <a:p>
            <a:pPr algn="ctr"/>
            <a:r>
              <a:rPr lang="it-IT" sz="2000" b="1" dirty="0">
                <a:solidFill>
                  <a:schemeClr val="accent2"/>
                </a:solidFill>
                <a:latin typeface="Maiandra GD" panose="020E0502030308020204" pitchFamily="34" charset="0"/>
              </a:rPr>
              <a:t>I bosoni deboli interagiscono col campo BEH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01475" y="1844824"/>
            <a:ext cx="8691006" cy="3564396"/>
          </a:xfrm>
        </p:spPr>
        <p:txBody>
          <a:bodyPr>
            <a:noAutofit/>
          </a:bodyPr>
          <a:lstStyle/>
          <a:p>
            <a:r>
              <a:rPr lang="it-IT" sz="2000" dirty="0">
                <a:latin typeface="Maiandra GD" panose="020E0502030308020204" pitchFamily="34" charset="0"/>
              </a:rPr>
              <a:t>Esiste un </a:t>
            </a:r>
            <a:r>
              <a:rPr lang="it-IT" sz="2000" dirty="0">
                <a:solidFill>
                  <a:schemeClr val="accent1"/>
                </a:solidFill>
                <a:latin typeface="Maiandra GD" panose="020E0502030308020204" pitchFamily="34" charset="0"/>
              </a:rPr>
              <a:t>campo scalare</a:t>
            </a:r>
            <a:r>
              <a:rPr lang="it-IT" sz="2000" dirty="0">
                <a:latin typeface="Maiandra GD" panose="020E0502030308020204" pitchFamily="34" charset="0"/>
              </a:rPr>
              <a:t> </a:t>
            </a:r>
            <a:r>
              <a:rPr lang="it-IT" sz="2000" dirty="0" smtClean="0">
                <a:latin typeface="Maiandra GD" panose="020E0502030308020204" pitchFamily="34" charset="0"/>
              </a:rPr>
              <a:t>che                                                          riempie </a:t>
            </a:r>
            <a:r>
              <a:rPr lang="it-IT" sz="2000" dirty="0">
                <a:latin typeface="Maiandra GD" panose="020E0502030308020204" pitchFamily="34" charset="0"/>
              </a:rPr>
              <a:t>tutto lo </a:t>
            </a:r>
            <a:r>
              <a:rPr lang="it-IT" sz="2000" dirty="0" smtClean="0">
                <a:latin typeface="Maiandra GD" panose="020E0502030308020204" pitchFamily="34" charset="0"/>
              </a:rPr>
              <a:t>spazio</a:t>
            </a:r>
          </a:p>
          <a:p>
            <a:endParaRPr lang="it-IT" sz="2000" dirty="0" smtClean="0">
              <a:latin typeface="Maiandra GD" panose="020E0502030308020204" pitchFamily="34" charset="0"/>
            </a:endParaRPr>
          </a:p>
          <a:p>
            <a:r>
              <a:rPr lang="it-IT" sz="2000" dirty="0" smtClean="0">
                <a:latin typeface="Maiandra GD" panose="020E0502030308020204" pitchFamily="34" charset="0"/>
              </a:rPr>
              <a:t>All’inizio </a:t>
            </a:r>
            <a:r>
              <a:rPr lang="it-IT" sz="2000" dirty="0">
                <a:latin typeface="Maiandra GD" panose="020E0502030308020204" pitchFamily="34" charset="0"/>
              </a:rPr>
              <a:t>dell’Universo il </a:t>
            </a:r>
            <a:r>
              <a:rPr lang="it-IT" sz="2000" dirty="0" smtClean="0">
                <a:latin typeface="Maiandra GD" panose="020E0502030308020204" pitchFamily="34" charset="0"/>
              </a:rPr>
              <a:t>                                                                valore del </a:t>
            </a:r>
            <a:r>
              <a:rPr lang="it-IT" sz="2000" dirty="0">
                <a:latin typeface="Maiandra GD" panose="020E0502030308020204" pitchFamily="34" charset="0"/>
              </a:rPr>
              <a:t>campo era </a:t>
            </a:r>
            <a:r>
              <a:rPr lang="it-IT" sz="2000" dirty="0" smtClean="0">
                <a:latin typeface="Maiandra GD" panose="020E0502030308020204" pitchFamily="34" charset="0"/>
              </a:rPr>
              <a:t>zero                                                                    ovunque </a:t>
            </a:r>
            <a:r>
              <a:rPr lang="it-IT" sz="2000" dirty="0">
                <a:latin typeface="Maiandra GD" panose="020E0502030308020204" pitchFamily="34" charset="0"/>
              </a:rPr>
              <a:t>(</a:t>
            </a:r>
            <a:r>
              <a:rPr lang="it-IT" sz="2000" dirty="0">
                <a:solidFill>
                  <a:schemeClr val="accent3"/>
                </a:solidFill>
                <a:latin typeface="Maiandra GD" panose="020E0502030308020204" pitchFamily="34" charset="0"/>
              </a:rPr>
              <a:t>simmetria perfetta</a:t>
            </a:r>
            <a:r>
              <a:rPr lang="it-IT" sz="2000" dirty="0">
                <a:latin typeface="Maiandra GD" panose="020E0502030308020204" pitchFamily="34" charset="0"/>
              </a:rPr>
              <a:t>)</a:t>
            </a:r>
          </a:p>
          <a:p>
            <a:endParaRPr lang="it-IT" sz="2000" dirty="0" smtClean="0">
              <a:latin typeface="Maiandra GD" panose="020E0502030308020204" pitchFamily="34" charset="0"/>
            </a:endParaRPr>
          </a:p>
          <a:p>
            <a:r>
              <a:rPr lang="it-IT" sz="2000" dirty="0" smtClean="0">
                <a:latin typeface="Maiandra GD" panose="020E0502030308020204" pitchFamily="34" charset="0"/>
              </a:rPr>
              <a:t>Quando </a:t>
            </a:r>
            <a:r>
              <a:rPr lang="it-IT" sz="2000" dirty="0">
                <a:latin typeface="Maiandra GD" panose="020E0502030308020204" pitchFamily="34" charset="0"/>
              </a:rPr>
              <a:t>l’Universo si è raffreddato (dopo 10</a:t>
            </a:r>
            <a:r>
              <a:rPr lang="it-IT" sz="2000" baseline="30000" dirty="0">
                <a:latin typeface="Maiandra GD" panose="020E0502030308020204" pitchFamily="34" charset="0"/>
              </a:rPr>
              <a:t>-10</a:t>
            </a:r>
            <a:r>
              <a:rPr lang="it-IT" sz="2000" dirty="0">
                <a:latin typeface="Maiandra GD" panose="020E0502030308020204" pitchFamily="34" charset="0"/>
              </a:rPr>
              <a:t> s la temperatura è scesa sotto i 10</a:t>
            </a:r>
            <a:r>
              <a:rPr lang="it-IT" sz="2000" baseline="30000" dirty="0">
                <a:latin typeface="Maiandra GD" panose="020E0502030308020204" pitchFamily="34" charset="0"/>
              </a:rPr>
              <a:t>15</a:t>
            </a:r>
            <a:r>
              <a:rPr lang="it-IT" sz="2000" dirty="0">
                <a:latin typeface="Maiandra GD" pitchFamily="34" charset="0"/>
              </a:rPr>
              <a:t> K) si è avuta una transizione di fase: </a:t>
            </a:r>
            <a:r>
              <a:rPr lang="it-IT" sz="2000" dirty="0">
                <a:solidFill>
                  <a:schemeClr val="accent1"/>
                </a:solidFill>
                <a:latin typeface="Maiandra GD" pitchFamily="34" charset="0"/>
              </a:rPr>
              <a:t>la simmetria si è rotta </a:t>
            </a:r>
            <a:r>
              <a:rPr lang="it-IT" sz="2000" dirty="0">
                <a:latin typeface="Maiandra GD" pitchFamily="34" charset="0"/>
              </a:rPr>
              <a:t>e il campo ha assunto un valore </a:t>
            </a:r>
            <a:r>
              <a:rPr lang="it-IT" sz="2000" dirty="0" smtClean="0">
                <a:latin typeface="Maiandra GD" pitchFamily="34" charset="0"/>
              </a:rPr>
              <a:t>diverso da zero</a:t>
            </a:r>
            <a:endParaRPr lang="it-IT" sz="2000" dirty="0">
              <a:latin typeface="Maiandra G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4081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7505" y="130622"/>
            <a:ext cx="8838726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Higgs e la Thatcher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59632" y="764704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>
                <a:latin typeface="Maiandra GD" pitchFamily="34" charset="0"/>
              </a:rPr>
              <a:t>Nel</a:t>
            </a:r>
            <a:r>
              <a:rPr lang="en-US" dirty="0" smtClean="0">
                <a:latin typeface="Maiandra GD" pitchFamily="34" charset="0"/>
              </a:rPr>
              <a:t> 1993 Mr. </a:t>
            </a:r>
            <a:r>
              <a:rPr lang="en-US" dirty="0" err="1" smtClean="0">
                <a:latin typeface="Maiandra GD" pitchFamily="34" charset="0"/>
              </a:rPr>
              <a:t>Waldegrave</a:t>
            </a:r>
            <a:r>
              <a:rPr lang="en-US" dirty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il</a:t>
            </a:r>
            <a:r>
              <a:rPr lang="en-US" dirty="0" smtClean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ministro</a:t>
            </a:r>
            <a:r>
              <a:rPr lang="en-US" dirty="0" smtClean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della</a:t>
            </a:r>
            <a:r>
              <a:rPr lang="en-US" dirty="0" smtClean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Scienza</a:t>
            </a:r>
            <a:r>
              <a:rPr lang="en-US" dirty="0" smtClean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Inglese</a:t>
            </a:r>
            <a:r>
              <a:rPr lang="en-US" dirty="0" smtClean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chiese</a:t>
            </a:r>
            <a:r>
              <a:rPr lang="en-US" dirty="0" smtClean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che</a:t>
            </a:r>
            <a:r>
              <a:rPr lang="en-US" dirty="0" smtClean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gli</a:t>
            </a:r>
            <a:r>
              <a:rPr lang="en-US" dirty="0" smtClean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spiegassero</a:t>
            </a:r>
            <a:r>
              <a:rPr lang="en-US" dirty="0" smtClean="0">
                <a:latin typeface="Maiandra GD" pitchFamily="34" charset="0"/>
              </a:rPr>
              <a:t> in </a:t>
            </a:r>
            <a:r>
              <a:rPr lang="en-US" dirty="0" err="1" smtClean="0">
                <a:latin typeface="Maiandra GD" pitchFamily="34" charset="0"/>
              </a:rPr>
              <a:t>maniera</a:t>
            </a:r>
            <a:r>
              <a:rPr lang="en-US" dirty="0" smtClean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semplice</a:t>
            </a:r>
            <a:r>
              <a:rPr lang="en-US" dirty="0" smtClean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il</a:t>
            </a:r>
            <a:r>
              <a:rPr lang="en-US" dirty="0" smtClean="0">
                <a:latin typeface="Maiandra GD" pitchFamily="34" charset="0"/>
              </a:rPr>
              <a:t> </a:t>
            </a:r>
            <a:r>
              <a:rPr lang="en-US" dirty="0" err="1" smtClean="0">
                <a:latin typeface="Maiandra GD" pitchFamily="34" charset="0"/>
              </a:rPr>
              <a:t>bosone</a:t>
            </a:r>
            <a:r>
              <a:rPr lang="en-US" dirty="0" smtClean="0">
                <a:latin typeface="Maiandra GD" pitchFamily="34" charset="0"/>
              </a:rPr>
              <a:t> di Higgs</a:t>
            </a:r>
            <a:endParaRPr lang="en-US" dirty="0">
              <a:latin typeface="Maiandra GD" pitchFamily="34" charset="0"/>
            </a:endParaRPr>
          </a:p>
        </p:txBody>
      </p:sp>
      <p:pic>
        <p:nvPicPr>
          <p:cNvPr id="5124" name="Picture 4" descr="http://www.hep.ucl.ac.uk/~djm/higgs/higgs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1926" y="1741189"/>
            <a:ext cx="4680148" cy="334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331640" y="5313982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err="1" smtClean="0">
                <a:latin typeface="Maiandra GD" pitchFamily="34" charset="0"/>
              </a:rPr>
              <a:t>Siamo</a:t>
            </a:r>
            <a:r>
              <a:rPr lang="en-US" sz="2000" dirty="0" smtClean="0">
                <a:latin typeface="Maiandra GD" pitchFamily="34" charset="0"/>
              </a:rPr>
              <a:t> ad un party in </a:t>
            </a:r>
            <a:r>
              <a:rPr lang="en-US" sz="2000" dirty="0" err="1" smtClean="0">
                <a:latin typeface="Maiandra GD" pitchFamily="34" charset="0"/>
              </a:rPr>
              <a:t>onore</a:t>
            </a:r>
            <a:r>
              <a:rPr lang="en-US" sz="2000" dirty="0" smtClean="0">
                <a:latin typeface="Maiandra GD" pitchFamily="34" charset="0"/>
              </a:rPr>
              <a:t> del Primo </a:t>
            </a:r>
            <a:r>
              <a:rPr lang="en-US" sz="2000" dirty="0" err="1" smtClean="0">
                <a:latin typeface="Maiandra GD" pitchFamily="34" charset="0"/>
              </a:rPr>
              <a:t>Ministro</a:t>
            </a:r>
            <a:endParaRPr lang="en-US" sz="2000" dirty="0" smtClean="0">
              <a:latin typeface="Maiandra GD" pitchFamily="34" charset="0"/>
            </a:endParaRPr>
          </a:p>
          <a:p>
            <a:pPr algn="ctr"/>
            <a:r>
              <a:rPr lang="en-US" sz="2000" dirty="0" err="1" smtClean="0">
                <a:latin typeface="Maiandra GD" pitchFamily="34" charset="0"/>
              </a:rPr>
              <a:t>Giornalisti</a:t>
            </a:r>
            <a:r>
              <a:rPr lang="en-US" sz="2000" dirty="0" smtClean="0">
                <a:latin typeface="Maiandra GD" pitchFamily="34" charset="0"/>
              </a:rPr>
              <a:t> e </a:t>
            </a:r>
            <a:r>
              <a:rPr lang="en-US" sz="2000" dirty="0" err="1" smtClean="0">
                <a:latin typeface="Maiandra GD" pitchFamily="34" charset="0"/>
              </a:rPr>
              <a:t>politici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riempiono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unifomemente</a:t>
            </a:r>
            <a:r>
              <a:rPr lang="en-US" sz="2000" dirty="0" smtClean="0">
                <a:latin typeface="Maiandra GD" pitchFamily="34" charset="0"/>
              </a:rPr>
              <a:t> lo </a:t>
            </a:r>
            <a:r>
              <a:rPr lang="en-US" sz="2000" dirty="0" err="1" smtClean="0">
                <a:latin typeface="Maiandra GD" pitchFamily="34" charset="0"/>
              </a:rPr>
              <a:t>spazio</a:t>
            </a:r>
            <a:endParaRPr lang="en-US" sz="2000" dirty="0" smtClean="0">
              <a:latin typeface="Maiandra GD" pitchFamily="34" charset="0"/>
            </a:endParaRPr>
          </a:p>
          <a:p>
            <a:pPr algn="ctr"/>
            <a:r>
              <a:rPr lang="en-US" sz="2000" dirty="0" smtClean="0">
                <a:latin typeface="Maiandra GD" pitchFamily="34" charset="0"/>
              </a:rPr>
              <a:t>Un </a:t>
            </a:r>
            <a:r>
              <a:rPr lang="en-US" sz="2000" dirty="0" err="1" smtClean="0">
                <a:latin typeface="Maiandra GD" pitchFamily="34" charset="0"/>
              </a:rPr>
              <a:t>anonimo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riesce</a:t>
            </a:r>
            <a:r>
              <a:rPr lang="en-US" sz="2000" dirty="0" smtClean="0">
                <a:latin typeface="Maiandra GD" pitchFamily="34" charset="0"/>
              </a:rPr>
              <a:t> ad </a:t>
            </a:r>
            <a:r>
              <a:rPr lang="en-US" sz="2000" dirty="0" err="1" smtClean="0">
                <a:latin typeface="Maiandra GD" pitchFamily="34" charset="0"/>
              </a:rPr>
              <a:t>attraversare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l’aula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senza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problemi</a:t>
            </a:r>
            <a:endParaRPr lang="it-IT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5272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7505" y="130622"/>
            <a:ext cx="8838726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Higgs e la Thatcher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1640" y="5085184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Maiandra GD" pitchFamily="34" charset="0"/>
              </a:rPr>
              <a:t>Il Primo </a:t>
            </a:r>
            <a:r>
              <a:rPr lang="en-US" sz="2000" dirty="0" err="1" smtClean="0">
                <a:latin typeface="Maiandra GD" pitchFamily="34" charset="0"/>
              </a:rPr>
              <a:t>Ministro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appare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sulla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porta</a:t>
            </a:r>
            <a:endParaRPr lang="en-US" sz="2000" dirty="0" smtClean="0">
              <a:latin typeface="Maiandra GD" pitchFamily="34" charset="0"/>
            </a:endParaRPr>
          </a:p>
        </p:txBody>
      </p:sp>
      <p:pic>
        <p:nvPicPr>
          <p:cNvPr id="7" name="Picture 8" descr="http://sciencereview.berkeley.edu/wp-content/uploads/2013/04/feat_02_03_thatcher_carto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64624" y="1412776"/>
            <a:ext cx="4814752" cy="334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3037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7505" y="130622"/>
            <a:ext cx="8838726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Higgs e la Thatcher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1640" y="5085184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err="1" smtClean="0">
                <a:latin typeface="Maiandra GD" pitchFamily="34" charset="0"/>
              </a:rPr>
              <a:t>Immediatamente</a:t>
            </a:r>
            <a:r>
              <a:rPr lang="en-US" sz="2000" dirty="0" smtClean="0">
                <a:latin typeface="Maiandra GD" pitchFamily="34" charset="0"/>
              </a:rPr>
              <a:t> le </a:t>
            </a:r>
            <a:r>
              <a:rPr lang="en-US" sz="2000" dirty="0" err="1" smtClean="0">
                <a:latin typeface="Maiandra GD" pitchFamily="34" charset="0"/>
              </a:rPr>
              <a:t>persone</a:t>
            </a:r>
            <a:r>
              <a:rPr lang="en-US" sz="2000" dirty="0" smtClean="0">
                <a:latin typeface="Maiandra GD" pitchFamily="34" charset="0"/>
              </a:rPr>
              <a:t> le </a:t>
            </a:r>
            <a:r>
              <a:rPr lang="en-US" sz="2000" dirty="0" err="1" smtClean="0">
                <a:latin typeface="Maiandra GD" pitchFamily="34" charset="0"/>
              </a:rPr>
              <a:t>si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accalcano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attorno</a:t>
            </a:r>
            <a:endParaRPr lang="en-US" sz="2000" dirty="0" smtClean="0">
              <a:latin typeface="Maiandra GD" pitchFamily="34" charset="0"/>
            </a:endParaRPr>
          </a:p>
        </p:txBody>
      </p:sp>
      <p:pic>
        <p:nvPicPr>
          <p:cNvPr id="8" name="Picture 6" descr="http://www.hep.ucl.ac.uk/~djm/higgs/higgs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2050" y="1468969"/>
            <a:ext cx="4919900" cy="334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5056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7505" y="130622"/>
            <a:ext cx="8838726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Higgs e la Thatcher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8" name="Picture 8" descr="http://sciencereview.berkeley.edu/wp-content/uploads/2013/04/feat_02_03_thatcher_carto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16392" y="1435471"/>
            <a:ext cx="4911216" cy="341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331640" y="5085184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Maiandra GD" pitchFamily="34" charset="0"/>
              </a:rPr>
              <a:t>Il Primo </a:t>
            </a:r>
            <a:r>
              <a:rPr lang="en-US" sz="2000" dirty="0" err="1" smtClean="0">
                <a:latin typeface="Maiandra GD" pitchFamily="34" charset="0"/>
              </a:rPr>
              <a:t>Ministro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attraversa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l’aula</a:t>
            </a:r>
            <a:r>
              <a:rPr lang="en-US" sz="2000" dirty="0" smtClean="0">
                <a:latin typeface="Maiandra GD" pitchFamily="34" charset="0"/>
              </a:rPr>
              <a:t> con </a:t>
            </a:r>
            <a:r>
              <a:rPr lang="en-US" sz="2000" dirty="0" err="1" smtClean="0">
                <a:latin typeface="Maiandra GD" pitchFamily="34" charset="0"/>
              </a:rPr>
              <a:t>grande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fatica</a:t>
            </a:r>
            <a:endParaRPr lang="en-US" sz="2000" dirty="0" smtClean="0">
              <a:latin typeface="Maiandra GD" pitchFamily="34" charset="0"/>
            </a:endParaRPr>
          </a:p>
          <a:p>
            <a:pPr algn="ctr"/>
            <a:r>
              <a:rPr lang="en-US" sz="2000" dirty="0" smtClean="0">
                <a:latin typeface="Maiandra GD" pitchFamily="34" charset="0"/>
              </a:rPr>
              <a:t>Come se la </a:t>
            </a:r>
            <a:r>
              <a:rPr lang="en-US" sz="2000" dirty="0" err="1" smtClean="0">
                <a:latin typeface="Maiandra GD" pitchFamily="34" charset="0"/>
              </a:rPr>
              <a:t>sua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massa</a:t>
            </a:r>
            <a:r>
              <a:rPr lang="en-US" sz="2000" dirty="0" smtClean="0">
                <a:latin typeface="Maiandra GD" pitchFamily="34" charset="0"/>
              </a:rPr>
              <a:t> fosse molto </a:t>
            </a:r>
            <a:r>
              <a:rPr lang="en-US" sz="2000" dirty="0" err="1" smtClean="0">
                <a:latin typeface="Maiandra GD" pitchFamily="34" charset="0"/>
              </a:rPr>
              <a:t>più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grande</a:t>
            </a:r>
            <a:r>
              <a:rPr lang="en-US" sz="2000" dirty="0" smtClean="0">
                <a:latin typeface="Maiandra GD" pitchFamily="34" charset="0"/>
              </a:rPr>
              <a:t>, </a:t>
            </a:r>
            <a:r>
              <a:rPr lang="en-US" sz="2000" dirty="0" err="1" smtClean="0">
                <a:latin typeface="Maiandra GD" pitchFamily="34" charset="0"/>
              </a:rPr>
              <a:t>perché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si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deve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portare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dietro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tutte</a:t>
            </a:r>
            <a:r>
              <a:rPr lang="en-US" sz="2000" dirty="0" smtClean="0">
                <a:latin typeface="Maiandra GD" pitchFamily="34" charset="0"/>
              </a:rPr>
              <a:t> le </a:t>
            </a:r>
            <a:r>
              <a:rPr lang="en-US" sz="2000" dirty="0" err="1" smtClean="0">
                <a:latin typeface="Maiandra GD" pitchFamily="34" charset="0"/>
              </a:rPr>
              <a:t>persone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che</a:t>
            </a:r>
            <a:r>
              <a:rPr lang="en-US" sz="2000" dirty="0" smtClean="0">
                <a:latin typeface="Maiandra GD" pitchFamily="34" charset="0"/>
              </a:rPr>
              <a:t> le </a:t>
            </a:r>
            <a:r>
              <a:rPr lang="en-US" sz="2000" dirty="0" err="1" smtClean="0">
                <a:latin typeface="Maiandra GD" pitchFamily="34" charset="0"/>
              </a:rPr>
              <a:t>stanno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intorno</a:t>
            </a:r>
            <a:endParaRPr lang="en-US" sz="2000" dirty="0" smtClean="0">
              <a:latin typeface="Maiandra G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1023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7505" y="130622"/>
            <a:ext cx="8838726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Higgs e la Thatcher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1600" y="4449886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Maiandra GD" pitchFamily="34" charset="0"/>
              </a:rPr>
              <a:t>Se </a:t>
            </a:r>
            <a:r>
              <a:rPr lang="en-US" sz="2000" dirty="0" err="1" smtClean="0">
                <a:latin typeface="Maiandra GD" pitchFamily="34" charset="0"/>
              </a:rPr>
              <a:t>qualcuno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annuncia</a:t>
            </a:r>
            <a:r>
              <a:rPr lang="en-US" sz="2000" dirty="0" smtClean="0">
                <a:latin typeface="Maiandra GD" pitchFamily="34" charset="0"/>
              </a:rPr>
              <a:t> la </a:t>
            </a:r>
            <a:r>
              <a:rPr lang="en-US" sz="2000" dirty="0" err="1" smtClean="0">
                <a:latin typeface="Maiandra GD" pitchFamily="34" charset="0"/>
              </a:rPr>
              <a:t>presenza</a:t>
            </a:r>
            <a:r>
              <a:rPr lang="en-US" sz="2000" dirty="0" smtClean="0">
                <a:latin typeface="Maiandra GD" pitchFamily="34" charset="0"/>
              </a:rPr>
              <a:t> del Primo </a:t>
            </a:r>
            <a:r>
              <a:rPr lang="en-US" sz="2000" dirty="0" err="1" smtClean="0">
                <a:latin typeface="Maiandra GD" pitchFamily="34" charset="0"/>
              </a:rPr>
              <a:t>Ministro</a:t>
            </a:r>
            <a:r>
              <a:rPr lang="en-US" sz="2000" dirty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si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può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avere</a:t>
            </a:r>
            <a:r>
              <a:rPr lang="en-US" sz="2000" dirty="0" smtClean="0">
                <a:latin typeface="Maiandra GD" pitchFamily="34" charset="0"/>
              </a:rPr>
              <a:t> un </a:t>
            </a:r>
            <a:r>
              <a:rPr lang="en-US" sz="2000" dirty="0" err="1" smtClean="0">
                <a:latin typeface="Maiandra GD" pitchFamily="34" charset="0"/>
              </a:rPr>
              <a:t>raggruppamento</a:t>
            </a:r>
            <a:r>
              <a:rPr lang="en-US" sz="2000" dirty="0" smtClean="0">
                <a:latin typeface="Maiandra GD" pitchFamily="34" charset="0"/>
              </a:rPr>
              <a:t> di </a:t>
            </a:r>
            <a:r>
              <a:rPr lang="en-US" sz="2000" dirty="0" err="1" smtClean="0">
                <a:latin typeface="Maiandra GD" pitchFamily="34" charset="0"/>
              </a:rPr>
              <a:t>persone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che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si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passano</a:t>
            </a:r>
            <a:r>
              <a:rPr lang="en-US" sz="2000" dirty="0" smtClean="0">
                <a:latin typeface="Maiandra GD" pitchFamily="34" charset="0"/>
              </a:rPr>
              <a:t> la </a:t>
            </a:r>
            <a:r>
              <a:rPr lang="en-US" sz="2000" dirty="0" err="1" smtClean="0">
                <a:latin typeface="Maiandra GD" pitchFamily="34" charset="0"/>
              </a:rPr>
              <a:t>parola</a:t>
            </a:r>
            <a:endParaRPr lang="en-US" sz="2000" dirty="0" smtClean="0">
              <a:latin typeface="Maiandra GD" pitchFamily="34" charset="0"/>
            </a:endParaRPr>
          </a:p>
          <a:p>
            <a:pPr algn="ctr"/>
            <a:r>
              <a:rPr lang="en-US" sz="2000" dirty="0" smtClean="0">
                <a:latin typeface="Maiandra GD" pitchFamily="34" charset="0"/>
              </a:rPr>
              <a:t>Il </a:t>
            </a:r>
            <a:r>
              <a:rPr lang="en-US" sz="2000" dirty="0" err="1" smtClean="0">
                <a:latin typeface="Maiandra GD" pitchFamily="34" charset="0"/>
              </a:rPr>
              <a:t>raggruppamento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procede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anch’esso</a:t>
            </a:r>
            <a:r>
              <a:rPr lang="en-US" sz="2000" dirty="0" smtClean="0">
                <a:latin typeface="Maiandra GD" pitchFamily="34" charset="0"/>
              </a:rPr>
              <a:t> a </a:t>
            </a:r>
            <a:r>
              <a:rPr lang="en-US" sz="2000" dirty="0" err="1" smtClean="0">
                <a:latin typeface="Maiandra GD" pitchFamily="34" charset="0"/>
              </a:rPr>
              <a:t>fatica</a:t>
            </a:r>
            <a:r>
              <a:rPr lang="en-US" sz="2000" dirty="0" smtClean="0">
                <a:latin typeface="Maiandra GD" pitchFamily="34" charset="0"/>
              </a:rPr>
              <a:t> </a:t>
            </a:r>
            <a:r>
              <a:rPr lang="en-US" sz="2000" dirty="0" err="1" smtClean="0">
                <a:latin typeface="Maiandra GD" pitchFamily="34" charset="0"/>
              </a:rPr>
              <a:t>lungo</a:t>
            </a:r>
            <a:r>
              <a:rPr lang="en-US" sz="2000" dirty="0" smtClean="0">
                <a:latin typeface="Maiandra GD" pitchFamily="34" charset="0"/>
              </a:rPr>
              <a:t> la </a:t>
            </a:r>
            <a:r>
              <a:rPr lang="en-US" sz="2000" dirty="0" err="1" smtClean="0">
                <a:latin typeface="Maiandra GD" pitchFamily="34" charset="0"/>
              </a:rPr>
              <a:t>sala</a:t>
            </a:r>
            <a:endParaRPr lang="en-US" sz="2000" dirty="0" smtClean="0">
              <a:latin typeface="Maiandra GD" pitchFamily="34" charset="0"/>
            </a:endParaRPr>
          </a:p>
        </p:txBody>
      </p:sp>
      <p:pic>
        <p:nvPicPr>
          <p:cNvPr id="7" name="Picture 2" descr="http://www.hep.ucl.ac.uk/~djm/higgs/higgs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392" y="921494"/>
            <a:ext cx="4911216" cy="349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411760" y="5541039"/>
            <a:ext cx="4464496" cy="1323439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accent2"/>
                </a:solidFill>
                <a:latin typeface="Maiandra GD" pitchFamily="34" charset="0"/>
              </a:rPr>
              <a:t>Folla</a:t>
            </a:r>
            <a:r>
              <a:rPr lang="en-US" sz="2000" b="1" dirty="0" smtClean="0">
                <a:solidFill>
                  <a:schemeClr val="accent2"/>
                </a:solidFill>
                <a:latin typeface="Maiandra GD" pitchFamily="34" charset="0"/>
              </a:rPr>
              <a:t> = campo BEH</a:t>
            </a:r>
          </a:p>
          <a:p>
            <a:pPr algn="ctr"/>
            <a:r>
              <a:rPr lang="en-US" sz="2000" b="1" dirty="0" err="1" smtClean="0">
                <a:solidFill>
                  <a:schemeClr val="accent2"/>
                </a:solidFill>
                <a:latin typeface="Maiandra GD" pitchFamily="34" charset="0"/>
              </a:rPr>
              <a:t>Sconosciuto</a:t>
            </a:r>
            <a:r>
              <a:rPr lang="en-US" sz="2000" b="1" dirty="0" smtClean="0">
                <a:solidFill>
                  <a:schemeClr val="accent2"/>
                </a:solidFill>
                <a:latin typeface="Maiandra GD" pitchFamily="34" charset="0"/>
              </a:rPr>
              <a:t> = </a:t>
            </a:r>
            <a:r>
              <a:rPr lang="en-US" sz="2000" b="1" dirty="0" err="1" smtClean="0">
                <a:solidFill>
                  <a:schemeClr val="accent2"/>
                </a:solidFill>
                <a:latin typeface="Maiandra GD" pitchFamily="34" charset="0"/>
              </a:rPr>
              <a:t>fotone</a:t>
            </a:r>
            <a:endParaRPr lang="en-US" sz="2000" b="1" dirty="0" smtClean="0">
              <a:solidFill>
                <a:schemeClr val="accent2"/>
              </a:solidFill>
              <a:latin typeface="Maiandra GD" pitchFamily="34" charset="0"/>
            </a:endParaRPr>
          </a:p>
          <a:p>
            <a:pPr algn="ctr"/>
            <a:r>
              <a:rPr lang="en-US" sz="2000" b="1" dirty="0" smtClean="0">
                <a:solidFill>
                  <a:schemeClr val="accent2"/>
                </a:solidFill>
                <a:latin typeface="Maiandra GD" pitchFamily="34" charset="0"/>
              </a:rPr>
              <a:t>Primo </a:t>
            </a:r>
            <a:r>
              <a:rPr lang="en-US" sz="2000" b="1" dirty="0" err="1" smtClean="0">
                <a:solidFill>
                  <a:schemeClr val="accent2"/>
                </a:solidFill>
                <a:latin typeface="Maiandra GD" pitchFamily="34" charset="0"/>
              </a:rPr>
              <a:t>Ministro</a:t>
            </a:r>
            <a:r>
              <a:rPr lang="en-US" sz="2000" b="1" dirty="0" smtClean="0">
                <a:solidFill>
                  <a:schemeClr val="accent2"/>
                </a:solidFill>
                <a:latin typeface="Maiandra GD" pitchFamily="34" charset="0"/>
              </a:rPr>
              <a:t> = </a:t>
            </a:r>
            <a:r>
              <a:rPr lang="en-US" sz="2000" b="1" dirty="0" err="1" smtClean="0">
                <a:solidFill>
                  <a:schemeClr val="accent2"/>
                </a:solidFill>
                <a:latin typeface="Maiandra GD" pitchFamily="34" charset="0"/>
              </a:rPr>
              <a:t>bosone</a:t>
            </a:r>
            <a:r>
              <a:rPr lang="en-US" sz="2000" b="1" dirty="0" smtClean="0">
                <a:solidFill>
                  <a:schemeClr val="accent2"/>
                </a:solidFill>
                <a:latin typeface="Maiandra GD" pitchFamily="34" charset="0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Maiandra GD" pitchFamily="34" charset="0"/>
              </a:rPr>
              <a:t>debole</a:t>
            </a:r>
            <a:endParaRPr lang="en-US" sz="2000" b="1" dirty="0" smtClean="0">
              <a:solidFill>
                <a:schemeClr val="accent2"/>
              </a:solidFill>
              <a:latin typeface="Maiandra GD" pitchFamily="34" charset="0"/>
            </a:endParaRPr>
          </a:p>
          <a:p>
            <a:pPr algn="ctr"/>
            <a:r>
              <a:rPr lang="en-US" sz="2000" b="1" dirty="0" err="1" smtClean="0">
                <a:solidFill>
                  <a:schemeClr val="accent2"/>
                </a:solidFill>
                <a:latin typeface="Maiandra GD" pitchFamily="34" charset="0"/>
              </a:rPr>
              <a:t>Raggruppamento</a:t>
            </a:r>
            <a:r>
              <a:rPr lang="en-US" sz="2000" b="1" dirty="0" smtClean="0">
                <a:solidFill>
                  <a:schemeClr val="accent2"/>
                </a:solidFill>
                <a:latin typeface="Maiandra GD" pitchFamily="34" charset="0"/>
              </a:rPr>
              <a:t> = </a:t>
            </a:r>
            <a:r>
              <a:rPr lang="en-US" sz="2000" b="1" dirty="0" err="1" smtClean="0">
                <a:solidFill>
                  <a:schemeClr val="accent2"/>
                </a:solidFill>
                <a:latin typeface="Maiandra GD" pitchFamily="34" charset="0"/>
              </a:rPr>
              <a:t>bosone</a:t>
            </a:r>
            <a:r>
              <a:rPr lang="en-US" sz="2000" b="1" dirty="0" smtClean="0">
                <a:solidFill>
                  <a:schemeClr val="accent2"/>
                </a:solidFill>
                <a:latin typeface="Maiandra GD" pitchFamily="34" charset="0"/>
              </a:rPr>
              <a:t> di Higgs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831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3" y="130622"/>
            <a:ext cx="8766718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Il Modello di Weinberg-Salam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3" name="Picture 4" descr="http://www.nndb.com/people/945/000099648/steven-weinberg-1-siz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6382" y="784787"/>
            <a:ext cx="2078838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www.nndb.com/people/948/000099651/abdus-salam-1-siz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8629" y="784787"/>
            <a:ext cx="1854925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1520" y="1814171"/>
            <a:ext cx="2222854" cy="646331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Maiandra GD" panose="020E0502030308020204" pitchFamily="34" charset="0"/>
              </a:rPr>
              <a:t>Steven </a:t>
            </a:r>
            <a:r>
              <a:rPr lang="it-IT" dirty="0" smtClean="0">
                <a:latin typeface="Maiandra GD" panose="020E0502030308020204" pitchFamily="34" charset="0"/>
              </a:rPr>
              <a:t>Weinberg Berkeley University</a:t>
            </a:r>
            <a:endParaRPr lang="it-IT" dirty="0"/>
          </a:p>
        </p:txBody>
      </p:sp>
      <p:sp>
        <p:nvSpPr>
          <p:cNvPr id="7" name="Rectangle 6"/>
          <p:cNvSpPr/>
          <p:nvPr/>
        </p:nvSpPr>
        <p:spPr>
          <a:xfrm>
            <a:off x="6722846" y="1814171"/>
            <a:ext cx="2097626" cy="646331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Maiandra GD" panose="020E0502030308020204" pitchFamily="34" charset="0"/>
              </a:rPr>
              <a:t>Abdus </a:t>
            </a:r>
            <a:r>
              <a:rPr lang="it-IT" dirty="0" smtClean="0">
                <a:latin typeface="Maiandra GD" panose="020E0502030308020204" pitchFamily="34" charset="0"/>
              </a:rPr>
              <a:t>Salam Imperial College</a:t>
            </a:r>
            <a:endParaRPr lang="it-IT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79512" y="3645024"/>
            <a:ext cx="8763013" cy="3068960"/>
          </a:xfrm>
        </p:spPr>
        <p:txBody>
          <a:bodyPr>
            <a:noAutofit/>
          </a:bodyPr>
          <a:lstStyle/>
          <a:p>
            <a:r>
              <a:rPr lang="it-IT" sz="2000" dirty="0" smtClean="0">
                <a:latin typeface="Maiandra GD" panose="020E0502030308020204" pitchFamily="34" charset="0"/>
              </a:rPr>
              <a:t>Nel 1964 escono gli articoli di Brout, Englert, Higgs sul Meccanismo BEH </a:t>
            </a:r>
            <a:r>
              <a:rPr lang="it-IT" sz="2000" dirty="0" smtClean="0">
                <a:solidFill>
                  <a:schemeClr val="accent3"/>
                </a:solidFill>
                <a:latin typeface="Maiandra GD" panose="020E0502030308020204" pitchFamily="34" charset="0"/>
              </a:rPr>
              <a:t>(solo quello di Higgs parla dell’esistenza di un bosone)</a:t>
            </a:r>
          </a:p>
          <a:p>
            <a:r>
              <a:rPr lang="it-IT" sz="2000" dirty="0" smtClean="0">
                <a:latin typeface="Maiandra GD" panose="020E0502030308020204" pitchFamily="34" charset="0"/>
              </a:rPr>
              <a:t>Weinberg e Salam </a:t>
            </a:r>
            <a:r>
              <a:rPr lang="it-IT" sz="2000" dirty="0">
                <a:latin typeface="Maiandra GD" panose="020E0502030308020204" pitchFamily="34" charset="0"/>
              </a:rPr>
              <a:t>mettono insieme la </a:t>
            </a:r>
            <a:r>
              <a:rPr lang="it-IT" sz="2000" dirty="0">
                <a:solidFill>
                  <a:schemeClr val="accent2"/>
                </a:solidFill>
                <a:latin typeface="Maiandra GD" panose="020E0502030308020204" pitchFamily="34" charset="0"/>
              </a:rPr>
              <a:t>SU(2)xU(1) e il Meccanismo </a:t>
            </a:r>
            <a:r>
              <a:rPr lang="it-IT" sz="2000" dirty="0" smtClean="0">
                <a:solidFill>
                  <a:schemeClr val="accent2"/>
                </a:solidFill>
                <a:latin typeface="Maiandra GD" panose="020E0502030308020204" pitchFamily="34" charset="0"/>
              </a:rPr>
              <a:t>BEH</a:t>
            </a:r>
            <a:r>
              <a:rPr lang="it-IT" sz="2000" dirty="0" smtClean="0">
                <a:latin typeface="Maiandra GD" panose="020E0502030308020204" pitchFamily="34" charset="0"/>
              </a:rPr>
              <a:t>:   </a:t>
            </a:r>
            <a:r>
              <a:rPr lang="it-IT" sz="2000" b="1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la </a:t>
            </a:r>
            <a:r>
              <a:rPr lang="it-IT" sz="2000" b="1" dirty="0">
                <a:solidFill>
                  <a:schemeClr val="accent1"/>
                </a:solidFill>
                <a:latin typeface="Maiandra GD" panose="020E0502030308020204" pitchFamily="34" charset="0"/>
              </a:rPr>
              <a:t>Teoria Elettrodebole è fatta</a:t>
            </a:r>
            <a:r>
              <a:rPr lang="it-IT" sz="2000" b="1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!</a:t>
            </a:r>
          </a:p>
          <a:p>
            <a:r>
              <a:rPr lang="it-IT" sz="2000" dirty="0" smtClean="0">
                <a:latin typeface="Maiandra GD" panose="020E0502030308020204" pitchFamily="34" charset="0"/>
              </a:rPr>
              <a:t>L’articolo </a:t>
            </a:r>
            <a:r>
              <a:rPr lang="it-IT" sz="2000" dirty="0">
                <a:latin typeface="Maiandra GD" panose="020E0502030308020204" pitchFamily="34" charset="0"/>
              </a:rPr>
              <a:t>di Weinberg del </a:t>
            </a:r>
            <a:r>
              <a:rPr lang="it-IT" sz="2000" dirty="0" smtClean="0">
                <a:latin typeface="Maiandra GD" panose="020E0502030308020204" pitchFamily="34" charset="0"/>
              </a:rPr>
              <a:t>1967 è il più </a:t>
            </a:r>
            <a:r>
              <a:rPr lang="it-IT" sz="2000" dirty="0">
                <a:latin typeface="Maiandra GD" panose="020E0502030308020204" pitchFamily="34" charset="0"/>
              </a:rPr>
              <a:t>citato </a:t>
            </a:r>
            <a:r>
              <a:rPr lang="it-IT" sz="2000" dirty="0" smtClean="0">
                <a:latin typeface="Maiandra GD" panose="020E0502030308020204" pitchFamily="34" charset="0"/>
              </a:rPr>
              <a:t>nella storia della fisica</a:t>
            </a:r>
          </a:p>
          <a:p>
            <a:r>
              <a:rPr lang="it-IT" sz="2000" dirty="0">
                <a:latin typeface="Maiandra GD" panose="020E0502030308020204" pitchFamily="34" charset="0"/>
              </a:rPr>
              <a:t>Manca </a:t>
            </a:r>
            <a:r>
              <a:rPr lang="it-IT" sz="2000" dirty="0" smtClean="0">
                <a:latin typeface="Maiandra GD" panose="020E0502030308020204" pitchFamily="34" charset="0"/>
              </a:rPr>
              <a:t>però ancora la </a:t>
            </a:r>
            <a:r>
              <a:rPr lang="it-IT" sz="2000" dirty="0">
                <a:latin typeface="Maiandra GD" panose="020E0502030308020204" pitchFamily="34" charset="0"/>
              </a:rPr>
              <a:t>prova </a:t>
            </a:r>
            <a:r>
              <a:rPr lang="it-IT" sz="2000" dirty="0" smtClean="0">
                <a:latin typeface="Maiandra GD" panose="020E0502030308020204" pitchFamily="34" charset="0"/>
              </a:rPr>
              <a:t>della consistenza matematica della teoria        («is this model renormalizable?» conclude Weinberg)</a:t>
            </a:r>
          </a:p>
          <a:p>
            <a:r>
              <a:rPr lang="it-IT" sz="2000" dirty="0" smtClean="0">
                <a:latin typeface="Maiandra GD" panose="020E0502030308020204" pitchFamily="34" charset="0"/>
              </a:rPr>
              <a:t>Weinberg, Salam e Glashow vincono il Nobel nel 1979 per la formulazione della Teoria Elettrodebole</a:t>
            </a:r>
          </a:p>
          <a:p>
            <a:endParaRPr lang="it-IT" sz="2000" dirty="0">
              <a:latin typeface="Maiandra G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0642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1" y="130622"/>
            <a:ext cx="8694710" cy="1066130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Rinormalizzazione della                   Teoria Elettrodebole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3" name="Picture 2" descr="http://testweb.science.uu.nl/itf/Foto's/staff/gerard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1385400"/>
            <a:ext cx="3456384" cy="230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5536" y="2156042"/>
            <a:ext cx="2304256" cy="646331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Maiandra GD" panose="020E0502030308020204" pitchFamily="34" charset="0"/>
              </a:rPr>
              <a:t>Gerardus ‘t </a:t>
            </a:r>
            <a:r>
              <a:rPr lang="it-IT" dirty="0" smtClean="0">
                <a:latin typeface="Maiandra GD" panose="020E0502030308020204" pitchFamily="34" charset="0"/>
              </a:rPr>
              <a:t>Hooft Università </a:t>
            </a:r>
            <a:r>
              <a:rPr lang="it-IT" dirty="0">
                <a:latin typeface="Maiandra GD" panose="020E0502030308020204" pitchFamily="34" charset="0"/>
              </a:rPr>
              <a:t>di Utrecht </a:t>
            </a:r>
            <a:endParaRPr lang="it-IT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79512" y="3861048"/>
            <a:ext cx="8763013" cy="1872208"/>
          </a:xfrm>
        </p:spPr>
        <p:txBody>
          <a:bodyPr>
            <a:noAutofit/>
          </a:bodyPr>
          <a:lstStyle/>
          <a:p>
            <a:pPr marL="36576" indent="0" algn="ctr">
              <a:buNone/>
            </a:pPr>
            <a:r>
              <a:rPr lang="it-IT" sz="2000" dirty="0" smtClean="0">
                <a:latin typeface="Maiandra GD" panose="020E0502030308020204" pitchFamily="34" charset="0"/>
              </a:rPr>
              <a:t>Nel 1971 (a 25 anni) nella tesi di dottorato (tutor Martinus Veltman) dimostra </a:t>
            </a:r>
            <a:r>
              <a:rPr lang="it-IT" sz="2000" b="1" dirty="0" smtClean="0">
                <a:solidFill>
                  <a:schemeClr val="accent2"/>
                </a:solidFill>
                <a:latin typeface="Maiandra GD" panose="020E0502030308020204" pitchFamily="34" charset="0"/>
              </a:rPr>
              <a:t>la rinormalizzazione </a:t>
            </a:r>
            <a:r>
              <a:rPr lang="it-IT" sz="2000" b="1" dirty="0">
                <a:solidFill>
                  <a:schemeClr val="accent2"/>
                </a:solidFill>
                <a:latin typeface="Maiandra GD" panose="020E0502030308020204" pitchFamily="34" charset="0"/>
              </a:rPr>
              <a:t>della </a:t>
            </a:r>
            <a:r>
              <a:rPr lang="it-IT" sz="2000" b="1" dirty="0" smtClean="0">
                <a:solidFill>
                  <a:schemeClr val="accent2"/>
                </a:solidFill>
                <a:latin typeface="Maiandra GD" panose="020E0502030308020204" pitchFamily="34" charset="0"/>
              </a:rPr>
              <a:t>Teoria Elettrodebole</a:t>
            </a:r>
            <a:endParaRPr lang="it-IT" sz="2000" b="1" dirty="0">
              <a:solidFill>
                <a:schemeClr val="accent2"/>
              </a:solidFill>
              <a:latin typeface="Maiandra GD" panose="020E0502030308020204" pitchFamily="34" charset="0"/>
            </a:endParaRPr>
          </a:p>
          <a:p>
            <a:pPr marL="36576" indent="0" algn="ctr">
              <a:buNone/>
            </a:pPr>
            <a:r>
              <a:rPr lang="it-IT" sz="2000" dirty="0" smtClean="0">
                <a:latin typeface="Maiandra GD" panose="020E0502030308020204" pitchFamily="34" charset="0"/>
              </a:rPr>
              <a:t>Per effettuare i conti complicatissimi si usano per la prima volta dei </a:t>
            </a:r>
            <a:r>
              <a:rPr lang="it-IT" sz="2000" dirty="0" smtClean="0">
                <a:solidFill>
                  <a:schemeClr val="accent3"/>
                </a:solidFill>
                <a:latin typeface="Maiandra GD" panose="020E0502030308020204" pitchFamily="34" charset="0"/>
              </a:rPr>
              <a:t>supercalcolatori del CERN</a:t>
            </a:r>
          </a:p>
          <a:p>
            <a:pPr marL="36576" indent="0" algn="ctr">
              <a:buNone/>
            </a:pPr>
            <a:r>
              <a:rPr lang="it-IT" sz="2000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Nel 1999 ‘t Hooft e Veltman vincono il premio Nobel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27</a:t>
            </a:fld>
            <a:endParaRPr kumimoji="0" lang="en-US"/>
          </a:p>
        </p:txBody>
      </p:sp>
      <p:sp>
        <p:nvSpPr>
          <p:cNvPr id="5" name="Rectangle 4"/>
          <p:cNvSpPr/>
          <p:nvPr/>
        </p:nvSpPr>
        <p:spPr>
          <a:xfrm>
            <a:off x="1043608" y="5889466"/>
            <a:ext cx="7056784" cy="707886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36576" indent="0" algn="ctr">
              <a:buNone/>
            </a:pPr>
            <a:r>
              <a:rPr lang="it-IT" sz="2000" dirty="0">
                <a:solidFill>
                  <a:schemeClr val="accent2"/>
                </a:solidFill>
                <a:latin typeface="Maiandra GD" panose="020E0502030308020204" pitchFamily="34" charset="0"/>
              </a:rPr>
              <a:t>Le forze elettromagnetica e debole sono finalmente descritte </a:t>
            </a:r>
          </a:p>
          <a:p>
            <a:pPr marL="36576" indent="0" algn="ctr">
              <a:buNone/>
            </a:pPr>
            <a:r>
              <a:rPr lang="it-IT" sz="2000" dirty="0">
                <a:solidFill>
                  <a:schemeClr val="accent2"/>
                </a:solidFill>
                <a:latin typeface="Maiandra GD" panose="020E0502030308020204" pitchFamily="34" charset="0"/>
              </a:rPr>
              <a:t>da un’unica Teoria Quantistica di Campo: ma i bosoni deboli?</a:t>
            </a:r>
          </a:p>
        </p:txBody>
      </p:sp>
    </p:spTree>
    <p:extLst>
      <p:ext uri="{BB962C8B-B14F-4D97-AF65-F5344CB8AC3E}">
        <p14:creationId xmlns:p14="http://schemas.microsoft.com/office/powerpoint/2010/main" val="391649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1" y="130622"/>
            <a:ext cx="8694710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La scoperta dei Bosoni Deboli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5" name="Picture 4" descr="http://www.giornalesentire.it/files/2008/04_Aprile/carlo_rubb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2520280" cy="292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cds.cern.ch/record/969170/files/780508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13"/>
          <a:stretch/>
        </p:blipFill>
        <p:spPr bwMode="auto">
          <a:xfrm>
            <a:off x="4932040" y="3671248"/>
            <a:ext cx="3891329" cy="292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347864" y="828728"/>
            <a:ext cx="5449197" cy="2672280"/>
          </a:xfrm>
        </p:spPr>
        <p:txBody>
          <a:bodyPr>
            <a:noAutofit/>
          </a:bodyPr>
          <a:lstStyle/>
          <a:p>
            <a:r>
              <a:rPr lang="it-IT" sz="2000" dirty="0" smtClean="0">
                <a:latin typeface="Maiandra GD" panose="020E0502030308020204" pitchFamily="34" charset="0"/>
              </a:rPr>
              <a:t>A </a:t>
            </a:r>
            <a:r>
              <a:rPr lang="it-IT" sz="2000" dirty="0">
                <a:latin typeface="Maiandra GD" panose="020E0502030308020204" pitchFamily="34" charset="0"/>
              </a:rPr>
              <a:t>fine anni 70 al CERN si sta costruendo il </a:t>
            </a:r>
            <a:r>
              <a:rPr lang="it-IT" sz="2000" dirty="0">
                <a:solidFill>
                  <a:schemeClr val="accent3"/>
                </a:solidFill>
                <a:latin typeface="Maiandra GD" panose="020E0502030308020204" pitchFamily="34" charset="0"/>
              </a:rPr>
              <a:t>Super Proto Sincrotrone (SPS) </a:t>
            </a:r>
            <a:r>
              <a:rPr lang="it-IT" sz="2000" dirty="0">
                <a:latin typeface="Maiandra GD" panose="020E0502030308020204" pitchFamily="34" charset="0"/>
              </a:rPr>
              <a:t>che accelera protoni all’energia di 270 </a:t>
            </a:r>
            <a:r>
              <a:rPr lang="it-IT" sz="2000" dirty="0" smtClean="0">
                <a:latin typeface="Maiandra GD" panose="020E0502030308020204" pitchFamily="34" charset="0"/>
              </a:rPr>
              <a:t>GeV</a:t>
            </a:r>
          </a:p>
          <a:p>
            <a:r>
              <a:rPr lang="it-IT" sz="2000" dirty="0" smtClean="0">
                <a:latin typeface="Maiandra GD" panose="020E0502030308020204" pitchFamily="34" charset="0"/>
              </a:rPr>
              <a:t>Per </a:t>
            </a:r>
            <a:r>
              <a:rPr lang="it-IT" sz="2000" dirty="0">
                <a:latin typeface="Maiandra GD" panose="020E0502030308020204" pitchFamily="34" charset="0"/>
              </a:rPr>
              <a:t>produrre W e Z servono 500-600 </a:t>
            </a:r>
            <a:r>
              <a:rPr lang="it-IT" sz="2000" dirty="0" smtClean="0">
                <a:latin typeface="Maiandra GD" panose="020E0502030308020204" pitchFamily="34" charset="0"/>
              </a:rPr>
              <a:t>GeV</a:t>
            </a:r>
          </a:p>
          <a:p>
            <a:r>
              <a:rPr lang="it-IT" sz="2000" b="1" dirty="0" smtClean="0">
                <a:solidFill>
                  <a:schemeClr val="accent2"/>
                </a:solidFill>
                <a:latin typeface="Maiandra GD" panose="020E0502030308020204" pitchFamily="34" charset="0"/>
              </a:rPr>
              <a:t>Carlo </a:t>
            </a:r>
            <a:r>
              <a:rPr lang="it-IT" sz="2000" b="1" dirty="0">
                <a:solidFill>
                  <a:schemeClr val="accent2"/>
                </a:solidFill>
                <a:latin typeface="Maiandra GD" panose="020E0502030308020204" pitchFamily="34" charset="0"/>
              </a:rPr>
              <a:t>Rubbia </a:t>
            </a:r>
            <a:r>
              <a:rPr lang="it-IT" sz="2000" dirty="0">
                <a:latin typeface="Maiandra GD" panose="020E0502030308020204" pitchFamily="34" charset="0"/>
              </a:rPr>
              <a:t>convince </a:t>
            </a:r>
            <a:r>
              <a:rPr lang="it-IT" sz="2000" dirty="0" smtClean="0">
                <a:latin typeface="Maiandra GD" panose="020E0502030308020204" pitchFamily="34" charset="0"/>
              </a:rPr>
              <a:t>il DG del CERN </a:t>
            </a:r>
            <a:r>
              <a:rPr lang="it-IT" sz="2000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John </a:t>
            </a:r>
            <a:r>
              <a:rPr lang="it-IT" sz="2000" dirty="0">
                <a:solidFill>
                  <a:schemeClr val="accent1"/>
                </a:solidFill>
                <a:latin typeface="Maiandra GD" panose="020E0502030308020204" pitchFamily="34" charset="0"/>
              </a:rPr>
              <a:t>Adams </a:t>
            </a:r>
            <a:r>
              <a:rPr lang="it-IT" sz="2000" dirty="0">
                <a:latin typeface="Maiandra GD" panose="020E0502030308020204" pitchFamily="34" charset="0"/>
              </a:rPr>
              <a:t>a modificare l’SPS per far collidere protoni e antiprotoni  </a:t>
            </a:r>
            <a:r>
              <a:rPr lang="it-IT" sz="2000" dirty="0" smtClean="0">
                <a:latin typeface="Maiandra GD" panose="020E0502030308020204" pitchFamily="34" charset="0"/>
              </a:rPr>
              <a:t>                 (</a:t>
            </a:r>
            <a:r>
              <a:rPr lang="it-IT" sz="2000" dirty="0">
                <a:latin typeface="Maiandra GD" pitchFamily="34" charset="0"/>
              </a:rPr>
              <a:t>un’idea di Touschek sviluppata a Frascati)</a:t>
            </a:r>
          </a:p>
          <a:p>
            <a:endParaRPr lang="it-IT" sz="2000" dirty="0">
              <a:latin typeface="Maiandra GD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79513" y="4149080"/>
            <a:ext cx="4608512" cy="2448272"/>
          </a:xfrm>
          <a:prstGeom prst="rect">
            <a:avLst/>
          </a:prstGeom>
        </p:spPr>
        <p:txBody>
          <a:bodyPr vert="horz">
            <a:no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 smtClean="0">
                <a:latin typeface="Maiandra GD" panose="020E0502030308020204" pitchFamily="34" charset="0"/>
              </a:rPr>
              <a:t>Il SppS entra in funzione nel 1981</a:t>
            </a:r>
          </a:p>
          <a:p>
            <a:r>
              <a:rPr lang="it-IT" sz="2000" dirty="0" smtClean="0">
                <a:latin typeface="Maiandra GD" panose="020E0502030308020204" pitchFamily="34" charset="0"/>
              </a:rPr>
              <a:t>Nel 1983 viene annunciata la scoperta dei bosoni deboli:           </a:t>
            </a:r>
            <a:r>
              <a:rPr lang="it-IT" sz="2000" b="1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W</a:t>
            </a:r>
            <a:r>
              <a:rPr lang="it-IT" sz="2000" b="1" baseline="30000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–</a:t>
            </a:r>
            <a:r>
              <a:rPr lang="it-IT" sz="2000" b="1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 e W</a:t>
            </a:r>
            <a:r>
              <a:rPr lang="it-IT" sz="2000" b="1" baseline="30000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+</a:t>
            </a:r>
            <a:r>
              <a:rPr lang="it-IT" sz="2000" b="1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 con massa 80.4 GeV        Z</a:t>
            </a:r>
            <a:r>
              <a:rPr lang="it-IT" sz="2000" b="1" baseline="30000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0</a:t>
            </a:r>
            <a:r>
              <a:rPr lang="it-IT" sz="2000" b="1" dirty="0" smtClean="0">
                <a:solidFill>
                  <a:schemeClr val="accent1"/>
                </a:solidFill>
                <a:latin typeface="Maiandra GD" panose="020E0502030308020204" pitchFamily="34" charset="0"/>
              </a:rPr>
              <a:t> con massa 91.2 GeV</a:t>
            </a:r>
          </a:p>
          <a:p>
            <a:r>
              <a:rPr lang="it-IT" sz="2000" dirty="0" smtClean="0">
                <a:latin typeface="Maiandra GD" panose="020E0502030308020204" pitchFamily="34" charset="0"/>
              </a:rPr>
              <a:t>Nel 1984 Rubbia vince il Nobel      (il primo del CERN)</a:t>
            </a:r>
            <a:endParaRPr lang="it-IT" sz="2000" dirty="0">
              <a:latin typeface="Maiandra GD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78746" y="4274356"/>
            <a:ext cx="1313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28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1213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199" y="130622"/>
            <a:ext cx="8489031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La scoperta dei bosoni deboli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2054" name="Picture 6" descr="https://cds.cern.ch/record/969744/files/8012587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4" y="884717"/>
            <a:ext cx="3816424" cy="254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hep.physics.indiana.edu/~hgevans/classes/graphics/particles/discovery/UA1_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777" y="3858264"/>
            <a:ext cx="4488433" cy="280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cds.cern.ch/record/916918/files/7411040X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884718"/>
            <a:ext cx="3816422" cy="254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home.web.cern.ch/sites/home.web.cern.ch/files/styles/medium/public/image/update-for_the_public/2013/05/z-boson.jpg?itok=XzPYKZF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6225" y="3858264"/>
            <a:ext cx="3926255" cy="280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763688" y="2970166"/>
            <a:ext cx="2592288" cy="434832"/>
          </a:xfrm>
        </p:spPr>
        <p:txBody>
          <a:bodyPr>
            <a:normAutofit fontScale="77500" lnSpcReduction="20000"/>
          </a:bodyPr>
          <a:lstStyle/>
          <a:p>
            <a:pPr marL="36576" indent="0" algn="ctr">
              <a:buNone/>
            </a:pPr>
            <a:r>
              <a:rPr lang="it-IT" smtClean="0">
                <a:latin typeface="Maiandra GD" pitchFamily="34" charset="0"/>
              </a:rPr>
              <a:t>il tunnes dell’SPS </a:t>
            </a:r>
            <a:endParaRPr lang="it-IT" dirty="0">
              <a:latin typeface="Maiandra GD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00192" y="888795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mtClean="0">
                <a:latin typeface="Maiandra GD" panose="020E0502030308020204" pitchFamily="34" charset="0"/>
              </a:rPr>
              <a:t>il rivelatore UA1</a:t>
            </a:r>
            <a:endParaRPr lang="it-IT" sz="2000">
              <a:latin typeface="Maiandra GD" panose="020E0502030308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5864" y="3892986"/>
            <a:ext cx="3336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mtClean="0">
                <a:latin typeface="Maiandra GD" panose="020E0502030308020204" pitchFamily="34" charset="0"/>
              </a:rPr>
              <a:t>un evento W</a:t>
            </a:r>
            <a:r>
              <a:rPr lang="it-IT" sz="2000" baseline="30000" smtClean="0">
                <a:latin typeface="Maiandra GD" panose="020E0502030308020204" pitchFamily="34" charset="0"/>
              </a:rPr>
              <a:t>–</a:t>
            </a:r>
            <a:r>
              <a:rPr lang="it-IT" sz="2000" smtClean="0">
                <a:latin typeface="Maiandra GD" panose="020E0502030308020204" pitchFamily="34" charset="0"/>
              </a:rPr>
              <a:t> </a:t>
            </a:r>
            <a:r>
              <a:rPr lang="it-IT" sz="2000" smtClean="0">
                <a:latin typeface="Maiandra GD" panose="020E0502030308020204" pitchFamily="34" charset="0"/>
                <a:sym typeface="Symbol"/>
              </a:rPr>
              <a:t> e</a:t>
            </a:r>
            <a:r>
              <a:rPr lang="it-IT" sz="2000" baseline="30000" smtClean="0">
                <a:latin typeface="Maiandra GD" panose="020E0502030308020204" pitchFamily="34" charset="0"/>
                <a:sym typeface="Symbol"/>
              </a:rPr>
              <a:t>–</a:t>
            </a:r>
            <a:r>
              <a:rPr lang="it-IT" sz="2000" smtClean="0">
                <a:latin typeface="Maiandra GD" panose="020E0502030308020204" pitchFamily="34" charset="0"/>
                <a:sym typeface="Symbol"/>
              </a:rPr>
              <a:t> v</a:t>
            </a:r>
            <a:endParaRPr lang="it-IT" sz="2000">
              <a:latin typeface="Maiandra GD" panose="020E0502030308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30320" y="3820978"/>
            <a:ext cx="3336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mtClean="0">
                <a:latin typeface="Maiandra GD" panose="020E0502030308020204" pitchFamily="34" charset="0"/>
              </a:rPr>
              <a:t>un evento Z</a:t>
            </a:r>
            <a:r>
              <a:rPr lang="it-IT" sz="2000" baseline="30000" smtClean="0">
                <a:latin typeface="Maiandra GD" panose="020E0502030308020204" pitchFamily="34" charset="0"/>
              </a:rPr>
              <a:t>0</a:t>
            </a:r>
            <a:r>
              <a:rPr lang="it-IT" sz="2000" smtClean="0">
                <a:latin typeface="Maiandra GD" panose="020E0502030308020204" pitchFamily="34" charset="0"/>
              </a:rPr>
              <a:t> </a:t>
            </a:r>
            <a:r>
              <a:rPr lang="it-IT" sz="2000" smtClean="0">
                <a:latin typeface="Maiandra GD" panose="020E0502030308020204" pitchFamily="34" charset="0"/>
                <a:sym typeface="Symbol"/>
              </a:rPr>
              <a:t> e</a:t>
            </a:r>
            <a:r>
              <a:rPr lang="it-IT" sz="2000" baseline="30000" smtClean="0">
                <a:latin typeface="Maiandra GD" panose="020E0502030308020204" pitchFamily="34" charset="0"/>
                <a:sym typeface="Symbol"/>
              </a:rPr>
              <a:t>– </a:t>
            </a:r>
            <a:r>
              <a:rPr lang="it-IT" sz="2000" smtClean="0">
                <a:latin typeface="Maiandra GD" panose="020E0502030308020204" pitchFamily="34" charset="0"/>
                <a:sym typeface="Symbol"/>
              </a:rPr>
              <a:t>e</a:t>
            </a:r>
            <a:r>
              <a:rPr lang="it-IT" sz="2000" baseline="30000" smtClean="0">
                <a:latin typeface="Maiandra GD" panose="020E0502030308020204" pitchFamily="34" charset="0"/>
                <a:sym typeface="Symbol"/>
              </a:rPr>
              <a:t>+</a:t>
            </a:r>
            <a:endParaRPr lang="it-IT" sz="2000" baseline="30000">
              <a:latin typeface="Maiandra GD" panose="020E0502030308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29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8196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199" y="130622"/>
            <a:ext cx="8489031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Il LEP al CERN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pic>
        <p:nvPicPr>
          <p:cNvPr id="3074" name="Picture 2" descr="http://particle.astro.ru.nl/accesscern/lep_sp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010" y="2564904"/>
            <a:ext cx="4022958" cy="410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ph.ed.ac.uk/particle-physics-experiment/img/cern_aeri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3409" y="1124744"/>
            <a:ext cx="4511079" cy="305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350776" y="4149080"/>
            <a:ext cx="4685720" cy="2636913"/>
          </a:xfrm>
        </p:spPr>
        <p:txBody>
          <a:bodyPr>
            <a:noAutofit/>
          </a:bodyPr>
          <a:lstStyle/>
          <a:p>
            <a:pPr marL="36576" indent="0" algn="ctr">
              <a:buNone/>
            </a:pPr>
            <a:r>
              <a:rPr lang="it-IT" sz="2000" dirty="0" smtClean="0">
                <a:latin typeface="Maiandra GD" pitchFamily="34" charset="0"/>
              </a:rPr>
              <a:t>Al LEP la Teoria Elettrodebole viene verificata sperimentalmente ad un livello </a:t>
            </a:r>
            <a:r>
              <a:rPr lang="it-IT" sz="2000" b="1" dirty="0" smtClean="0">
                <a:solidFill>
                  <a:schemeClr val="accent1"/>
                </a:solidFill>
                <a:latin typeface="Maiandra GD" pitchFamily="34" charset="0"/>
              </a:rPr>
              <a:t>di 1 parte su 10,000,000</a:t>
            </a:r>
            <a:endParaRPr lang="it-IT" sz="2000" b="1" dirty="0">
              <a:solidFill>
                <a:schemeClr val="accent1"/>
              </a:solidFill>
              <a:latin typeface="Maiandra GD" pitchFamily="34" charset="0"/>
            </a:endParaRPr>
          </a:p>
          <a:p>
            <a:pPr marL="36576" indent="0" algn="ctr">
              <a:buNone/>
            </a:pPr>
            <a:r>
              <a:rPr lang="it-IT" sz="2000" dirty="0" smtClean="0">
                <a:latin typeface="Maiandra GD" pitchFamily="34" charset="0"/>
              </a:rPr>
              <a:t>Come misurare la distanza Roma-NYC con la precisione di un capello !</a:t>
            </a:r>
          </a:p>
          <a:p>
            <a:pPr marL="36576" indent="0" algn="ctr">
              <a:buNone/>
            </a:pPr>
            <a:r>
              <a:rPr lang="it-IT" sz="2000" dirty="0">
                <a:latin typeface="Maiandra GD" pitchFamily="34" charset="0"/>
              </a:rPr>
              <a:t>Nel 2000 il LEP viene spinto fino all’energia di 120 GeV ma </a:t>
            </a:r>
            <a:r>
              <a:rPr lang="it-IT" sz="2000" dirty="0" smtClean="0">
                <a:latin typeface="Maiandra GD" pitchFamily="34" charset="0"/>
              </a:rPr>
              <a:t>                          il Bosone di Higgs non </a:t>
            </a:r>
            <a:r>
              <a:rPr lang="it-IT" sz="2000" dirty="0">
                <a:latin typeface="Maiandra GD" pitchFamily="34" charset="0"/>
              </a:rPr>
              <a:t>si trova</a:t>
            </a:r>
          </a:p>
          <a:p>
            <a:pPr marL="36576" indent="0" algn="ctr">
              <a:buNone/>
            </a:pPr>
            <a:endParaRPr lang="it-IT" sz="2000" dirty="0">
              <a:latin typeface="Maiandra G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9193" y="620688"/>
            <a:ext cx="6475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smtClean="0">
                <a:solidFill>
                  <a:schemeClr val="accent2"/>
                </a:solidFill>
                <a:latin typeface="Maiandra GD" panose="020E0502030308020204" pitchFamily="34" charset="0"/>
              </a:rPr>
              <a:t>Large Electron-Positron Collider</a:t>
            </a:r>
            <a:endParaRPr lang="it-IT" sz="2400" b="1">
              <a:solidFill>
                <a:schemeClr val="accent2"/>
              </a:solidFill>
              <a:latin typeface="Maiandra GD" panose="020E0502030308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1010" y="1124744"/>
            <a:ext cx="4038893" cy="1323439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latin typeface="Maiandra GD" pitchFamily="34" charset="0"/>
              </a:rPr>
              <a:t>Si collidono e</a:t>
            </a:r>
            <a:r>
              <a:rPr lang="it-IT" sz="2000" baseline="30000" dirty="0" smtClean="0">
                <a:latin typeface="Maiandra GD" panose="020E0502030308020204" pitchFamily="34" charset="0"/>
              </a:rPr>
              <a:t>–</a:t>
            </a:r>
            <a:r>
              <a:rPr lang="it-IT" sz="2000" dirty="0" smtClean="0">
                <a:latin typeface="Maiandra GD" panose="020E0502030308020204" pitchFamily="34" charset="0"/>
              </a:rPr>
              <a:t>/e</a:t>
            </a:r>
            <a:r>
              <a:rPr lang="it-IT" sz="2000" baseline="30000" dirty="0" smtClean="0">
                <a:latin typeface="Maiandra GD" panose="020E0502030308020204" pitchFamily="34" charset="0"/>
              </a:rPr>
              <a:t>+</a:t>
            </a:r>
            <a:r>
              <a:rPr lang="it-IT" sz="2000" dirty="0">
                <a:latin typeface="Maiandra GD" pitchFamily="34" charset="0"/>
              </a:rPr>
              <a:t> </a:t>
            </a:r>
            <a:r>
              <a:rPr lang="it-IT" sz="2000" dirty="0" smtClean="0">
                <a:latin typeface="Maiandra GD" pitchFamily="34" charset="0"/>
              </a:rPr>
              <a:t>a 100 GeV</a:t>
            </a:r>
            <a:endParaRPr lang="it-IT" sz="2000" dirty="0">
              <a:latin typeface="Maiandra GD" pitchFamily="34" charset="0"/>
            </a:endParaRPr>
          </a:p>
          <a:p>
            <a:pPr algn="ctr"/>
            <a:r>
              <a:rPr lang="it-IT" sz="2000" dirty="0" smtClean="0">
                <a:latin typeface="Maiandra GD" pitchFamily="34" charset="0"/>
              </a:rPr>
              <a:t>In un giorno si producono tanti bosoni deboli quanti ne aveva prodotti l’SppS in 3 anni!</a:t>
            </a:r>
            <a:endParaRPr lang="it-IT" sz="2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307090" y="2231498"/>
            <a:ext cx="1313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3767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jsa.files.wordpress.com/2012/07/med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664" y="1700808"/>
            <a:ext cx="3141223" cy="476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3353384"/>
            <a:ext cx="2304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8800" b="1" dirty="0" smtClean="0">
                <a:latin typeface="Gill Sans MT Condensed" pitchFamily="34" charset="0"/>
                <a:ea typeface="DotumChe" pitchFamily="49" charset="-127"/>
              </a:rPr>
              <a:t>DAMN</a:t>
            </a:r>
            <a:endParaRPr lang="it-IT" sz="8800" b="1" dirty="0">
              <a:latin typeface="Gill Sans MT Condensed" pitchFamily="34" charset="0"/>
              <a:ea typeface="DotumChe" pitchFamily="49" charset="-127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11960" y="1368544"/>
            <a:ext cx="4288777" cy="2020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08968" y="3861048"/>
            <a:ext cx="3627528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solidFill>
                  <a:schemeClr val="accent2"/>
                </a:solidFill>
                <a:latin typeface="Maiandra GD" panose="020E0502030308020204" pitchFamily="34" charset="0"/>
              </a:rPr>
              <a:t>«La particella maledetta»</a:t>
            </a:r>
          </a:p>
        </p:txBody>
      </p:sp>
      <p:sp>
        <p:nvSpPr>
          <p:cNvPr id="8" name="Rectangle 7"/>
          <p:cNvSpPr/>
          <p:nvPr/>
        </p:nvSpPr>
        <p:spPr>
          <a:xfrm>
            <a:off x="5580112" y="3861048"/>
            <a:ext cx="3096344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solidFill>
                  <a:schemeClr val="accent3"/>
                </a:solidFill>
                <a:latin typeface="Maiandra GD" panose="020E0502030308020204" pitchFamily="34" charset="0"/>
              </a:rPr>
              <a:t>«La particella di Dio»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4588" y="977759"/>
            <a:ext cx="4023356" cy="678659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2000" dirty="0" smtClean="0">
                <a:latin typeface="Maiandra GD" panose="020E0502030308020204" pitchFamily="34" charset="0"/>
              </a:rPr>
              <a:t>Leon Lederman (Nobel 88) scrisse un libro divulgativo nel 1994</a:t>
            </a:r>
            <a:endParaRPr lang="it-IT" altLang="en-US" sz="2000" dirty="0">
              <a:latin typeface="Maiandra GD" panose="020E0502030308020204" pitchFamily="34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199" y="130622"/>
            <a:ext cx="8489031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Manca solo il Bosone di Higgs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7976" y="620688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smtClean="0">
                <a:solidFill>
                  <a:schemeClr val="accent2"/>
                </a:solidFill>
                <a:latin typeface="Maiandra GD" pitchFamily="34" charset="0"/>
              </a:rPr>
              <a:t>Maledetta particella!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3608767" y="4653136"/>
            <a:ext cx="5535958" cy="208823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2000" dirty="0" smtClean="0">
                <a:latin typeface="Maiandra GD" panose="020E0502030308020204" pitchFamily="34" charset="0"/>
              </a:rPr>
              <a:t>Il titolo originale rifletteva l’ansia dei fisici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2000" dirty="0" smtClean="0">
                <a:latin typeface="Maiandra GD" panose="020E0502030308020204" pitchFamily="34" charset="0"/>
              </a:rPr>
              <a:t>per la mancata scoperta del bosone di Higgs</a:t>
            </a:r>
            <a:endParaRPr lang="it-IT" altLang="en-US" sz="2000" dirty="0">
              <a:latin typeface="Maiandra GD" panose="020E0502030308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altLang="en-US" sz="2000" dirty="0" smtClean="0">
              <a:latin typeface="Maiandra GD" panose="020E0502030308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2000" dirty="0" smtClean="0">
                <a:latin typeface="Maiandra GD" panose="020E0502030308020204" pitchFamily="34" charset="0"/>
              </a:rPr>
              <a:t>Un editore puritano cambiò il titolo: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2000" dirty="0" smtClean="0">
                <a:latin typeface="Maiandra GD" panose="020E0502030308020204" pitchFamily="34" charset="0"/>
              </a:rPr>
              <a:t>e fu un successo!</a:t>
            </a:r>
            <a:endParaRPr lang="it-IT" altLang="en-US" sz="2000" dirty="0">
              <a:latin typeface="Maiandra GD" panose="020E0502030308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5807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1" y="130622"/>
            <a:ext cx="8694710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Il Large Hadron Collider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7976" y="663079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smtClean="0">
                <a:solidFill>
                  <a:schemeClr val="accent2"/>
                </a:solidFill>
                <a:latin typeface="Maiandra GD" pitchFamily="34" charset="0"/>
              </a:rPr>
              <a:t>La macchina più grande mai costruita dall’uomo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pic>
        <p:nvPicPr>
          <p:cNvPr id="9" name="Picture 2" descr="http://scienceblogs.com/startswithabang/files/2013/08/CERN_LH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03648" y="1996140"/>
            <a:ext cx="6359712" cy="474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20" y="1173037"/>
            <a:ext cx="8608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smtClean="0">
                <a:latin typeface="Maiandra GD" panose="020E0502030308020204" pitchFamily="34" charset="0"/>
              </a:rPr>
              <a:t>Nel 2001, smantellato il LEP, viene costruito nello stesso tunnel l’LHC</a:t>
            </a:r>
          </a:p>
          <a:p>
            <a:pPr algn="ctr"/>
            <a:r>
              <a:rPr lang="it-IT" sz="2000" smtClean="0">
                <a:latin typeface="Maiandra GD" panose="020E0502030308020204" pitchFamily="34" charset="0"/>
              </a:rPr>
              <a:t>Entra in funzione nel 2010 collidendo protoni contro protoni a 8000 GeV</a:t>
            </a:r>
            <a:endParaRPr lang="it-IT" sz="2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5395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bubblews.com/assets/images/news/1566263736_13575707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87" y="28846"/>
            <a:ext cx="9114413" cy="682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6082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http://www.link2universe.net/wp-content/uploads/2011/12/Atlas_0511013_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2224" y="0"/>
            <a:ext cx="91507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9280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cds.cern.ch/record/1344500/files/0712017_02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73" r="5805"/>
          <a:stretch/>
        </p:blipFill>
        <p:spPr bwMode="auto">
          <a:xfrm>
            <a:off x="0" y="-72612"/>
            <a:ext cx="9144000" cy="693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1698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okc.albanova.se/blog/wp-content/uploads/2012/07/3d-605543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7885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cds.cern.ch/record/1598895/files/Hgammagamma1.png?subformat=icon-14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" y="1024518"/>
            <a:ext cx="9140602" cy="583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51521" y="130622"/>
            <a:ext cx="8694710" cy="562074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Un bosone di Higgs a CMS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1" y="1196751"/>
            <a:ext cx="1764196" cy="461665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smtClean="0">
                <a:solidFill>
                  <a:schemeClr val="bg1"/>
                </a:solidFill>
                <a:latin typeface="Maiandra GD" panose="020E0502030308020204" pitchFamily="34" charset="0"/>
              </a:rPr>
              <a:t>H </a:t>
            </a:r>
            <a:r>
              <a:rPr lang="it-IT" sz="2400" smtClean="0">
                <a:solidFill>
                  <a:schemeClr val="bg1"/>
                </a:solidFill>
                <a:latin typeface="Maiandra GD" panose="020E0502030308020204" pitchFamily="34" charset="0"/>
                <a:sym typeface="Symbol"/>
              </a:rPr>
              <a:t>  </a:t>
            </a:r>
            <a:endParaRPr lang="it-IT" sz="2400">
              <a:solidFill>
                <a:schemeClr val="bg1"/>
              </a:solidFill>
              <a:latin typeface="Maiandra GD" panose="020E0502030308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37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5043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1" y="130622"/>
            <a:ext cx="8694710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Nel 2012 l’annuncio dell’Higgs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112474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latin typeface="Maiandra GD" panose="020E0502030308020204" pitchFamily="34" charset="0"/>
              </a:rPr>
              <a:t>12 anni dopo il LEP il suo successore LHC trova il bosone di Higgs, con una massa di 125 GeV!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7976" y="663079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2"/>
                </a:solidFill>
                <a:latin typeface="Maiandra GD" pitchFamily="34" charset="0"/>
              </a:rPr>
              <a:t>Nato il 4 Luglio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pic>
        <p:nvPicPr>
          <p:cNvPr id="1026" name="Picture 2" descr="http://www.atlas.ch/photos/atlas_photos/selected-photos/plots/fig_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54" y="1952272"/>
            <a:ext cx="3070515" cy="294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newsline.linearcollider.org/wp-content/uploads/2012/07/Higgs-group-picture-1024x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934606"/>
            <a:ext cx="4287275" cy="285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anisn.it/matita_allegati/jpg/970_cover_gianotti_1231_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22" y="910928"/>
            <a:ext cx="2168476" cy="289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4" t="22699" r="31616" b="21513"/>
          <a:stretch/>
        </p:blipFill>
        <p:spPr bwMode="auto">
          <a:xfrm>
            <a:off x="245346" y="1916832"/>
            <a:ext cx="3102518" cy="36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547285" y="2491167"/>
            <a:ext cx="2520280" cy="1015663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solidFill>
                  <a:schemeClr val="accent2"/>
                </a:solidFill>
                <a:latin typeface="Maiandra GD" panose="020E0502030308020204" pitchFamily="34" charset="0"/>
              </a:rPr>
              <a:t>Sono passati 65 anni dalla rivoluzionaria scoperta di Lamb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38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2866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3" y="130622"/>
            <a:ext cx="8766718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Il Modello Standard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5725705"/>
            <a:ext cx="8352928" cy="10156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latin typeface="Maiandra GD" panose="020E0502030308020204" pitchFamily="34" charset="0"/>
              </a:rPr>
              <a:t>Il </a:t>
            </a:r>
            <a:r>
              <a:rPr lang="it-IT" sz="2000" dirty="0">
                <a:latin typeface="Maiandra GD" panose="020E0502030308020204" pitchFamily="34" charset="0"/>
              </a:rPr>
              <a:t>Bosone di Higgs </a:t>
            </a:r>
            <a:r>
              <a:rPr lang="it-IT" sz="2000" dirty="0" smtClean="0">
                <a:latin typeface="Maiandra GD" panose="020E0502030308020204" pitchFamily="34" charset="0"/>
              </a:rPr>
              <a:t>era il tassello </a:t>
            </a:r>
            <a:r>
              <a:rPr lang="it-IT" sz="2000" dirty="0">
                <a:latin typeface="Maiandra GD" panose="020E0502030308020204" pitchFamily="34" charset="0"/>
              </a:rPr>
              <a:t>mancante del Modello </a:t>
            </a:r>
            <a:r>
              <a:rPr lang="it-IT" sz="2000" dirty="0" smtClean="0">
                <a:latin typeface="Maiandra GD" panose="020E0502030308020204" pitchFamily="34" charset="0"/>
              </a:rPr>
              <a:t>Standard, </a:t>
            </a:r>
            <a:r>
              <a:rPr lang="it-IT" sz="2000" dirty="0">
                <a:latin typeface="Maiandra GD" panose="020E0502030308020204" pitchFamily="34" charset="0"/>
              </a:rPr>
              <a:t>che </a:t>
            </a:r>
            <a:r>
              <a:rPr lang="it-IT" sz="2000" dirty="0" smtClean="0">
                <a:latin typeface="Maiandra GD" panose="020E0502030308020204" pitchFamily="34" charset="0"/>
              </a:rPr>
              <a:t>dimostra </a:t>
            </a:r>
            <a:r>
              <a:rPr lang="it-IT" sz="2000" dirty="0">
                <a:latin typeface="Maiandra GD" panose="020E0502030308020204" pitchFamily="34" charset="0"/>
              </a:rPr>
              <a:t>l’esistenza del campo di Higgs, e quindi del meccanismo </a:t>
            </a:r>
            <a:r>
              <a:rPr lang="it-IT" sz="2000" dirty="0" smtClean="0">
                <a:latin typeface="Maiandra GD" panose="020E0502030308020204" pitchFamily="34" charset="0"/>
              </a:rPr>
              <a:t>BEH</a:t>
            </a:r>
          </a:p>
          <a:p>
            <a:pPr algn="ctr"/>
            <a:r>
              <a:rPr lang="it-IT" sz="2000" dirty="0">
                <a:latin typeface="Maiandra GD" panose="020E0502030308020204" pitchFamily="34" charset="0"/>
              </a:rPr>
              <a:t>c</a:t>
            </a:r>
            <a:r>
              <a:rPr lang="it-IT" sz="2000" dirty="0" smtClean="0">
                <a:latin typeface="Maiandra GD" panose="020E0502030308020204" pitchFamily="34" charset="0"/>
              </a:rPr>
              <a:t>on cui </a:t>
            </a:r>
            <a:r>
              <a:rPr lang="it-IT" sz="2000" dirty="0" smtClean="0">
                <a:solidFill>
                  <a:schemeClr val="accent2"/>
                </a:solidFill>
                <a:latin typeface="Maiandra GD" panose="020E0502030308020204" pitchFamily="34" charset="0"/>
              </a:rPr>
              <a:t>tutte le particelle elementari acquistano la loro massa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39</a:t>
            </a:fld>
            <a:endParaRPr kumimoji="0" lang="en-US"/>
          </a:p>
        </p:txBody>
      </p:sp>
      <p:pic>
        <p:nvPicPr>
          <p:cNvPr id="8" name="Immagine 3" descr="Standard_Model_From_Fermi_Lab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764704"/>
            <a:ext cx="5472608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22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199" y="130622"/>
            <a:ext cx="8489031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Il Modello Standard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77034" y="2060848"/>
            <a:ext cx="8064896" cy="784691"/>
            <a:chOff x="683568" y="5229200"/>
            <a:chExt cx="7655768" cy="784691"/>
          </a:xfrm>
          <a:noFill/>
        </p:grpSpPr>
        <p:sp>
          <p:nvSpPr>
            <p:cNvPr id="8" name="Rectangle 7"/>
            <p:cNvSpPr/>
            <p:nvPr/>
          </p:nvSpPr>
          <p:spPr>
            <a:xfrm>
              <a:off x="683568" y="5229200"/>
              <a:ext cx="7655768" cy="772380"/>
            </a:xfrm>
            <a:prstGeom prst="rect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accent2"/>
                </a:solidFill>
                <a:latin typeface="Maiandra GD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83568" y="5493877"/>
                  <a:ext cx="7655768" cy="520014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𝓛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=−</m:t>
                        </m:r>
                        <m:f>
                          <m:fPr>
                            <m:type m:val="lin"/>
                            <m:ctrlP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𝟒</m:t>
                            </m:r>
                          </m:den>
                        </m:f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𝑭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𝝁𝝂</m:t>
                            </m:r>
                          </m:sub>
                        </m:sSub>
                        <m:sSup>
                          <m:sSupPr>
                            <m:ctrlP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𝑭</m:t>
                            </m:r>
                          </m:e>
                          <m:sup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𝝁𝝂</m:t>
                            </m:r>
                          </m:sup>
                        </m:sSup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𝒊</m:t>
                        </m:r>
                        <m:acc>
                          <m:accPr>
                            <m:chr m:val="̅"/>
                            <m:ctrlP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𝝍</m:t>
                            </m:r>
                          </m:e>
                        </m:acc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𝑫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𝝍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𝒉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𝒄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.+</m:t>
                        </m:r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𝝍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𝒊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𝒊𝒋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𝝍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𝒋</m:t>
                            </m:r>
                          </m:sub>
                        </m:sSub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𝝓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𝒉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𝒄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.+</m:t>
                        </m:r>
                        <m:sSup>
                          <m:sSupPr>
                            <m:ctrlP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it-IT" sz="2000" b="1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it-IT" sz="2000" b="1" i="1">
                                        <a:solidFill>
                                          <a:schemeClr val="accent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2000" b="1" i="1">
                                        <a:solidFill>
                                          <a:schemeClr val="accent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𝑫</m:t>
                                    </m:r>
                                  </m:e>
                                  <m:sub>
                                    <m:r>
                                      <a:rPr lang="it-IT" sz="2000" b="1" i="1">
                                        <a:solidFill>
                                          <a:schemeClr val="accent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𝝁</m:t>
                                    </m:r>
                                  </m:sub>
                                </m:sSub>
                                <m:r>
                                  <a:rPr lang="it-IT" sz="2000" b="1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  <a:ea typeface="Cambria Math"/>
                                  </a:rPr>
                                  <m:t>𝝓</m:t>
                                </m:r>
                              </m:e>
                            </m:d>
                          </m:e>
                          <m:sup>
                            <m:r>
                              <a:rPr lang="it-IT" sz="2000" b="1" i="1" smtClean="0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𝑽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𝝓</m:t>
                        </m:r>
                        <m:r>
                          <a:rPr lang="it-IT" sz="2000" b="1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oMath>
                    </m:oMathPara>
                  </a14:m>
                  <a:endParaRPr lang="it-IT" sz="2000" b="1" baseline="0" dirty="0" smtClean="0">
                    <a:solidFill>
                      <a:schemeClr val="accent2"/>
                    </a:solidFill>
                    <a:latin typeface="Maiandra GD" pitchFamily="34" charset="0"/>
                    <a:ea typeface="Cambria Math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3568" y="5493877"/>
                  <a:ext cx="7655768" cy="82779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 9"/>
            <p:cNvSpPr/>
            <p:nvPr/>
          </p:nvSpPr>
          <p:spPr>
            <a:xfrm>
              <a:off x="827584" y="5229200"/>
              <a:ext cx="7367736" cy="40011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chemeClr val="accent2"/>
                  </a:solidFill>
                  <a:latin typeface="Maiandra GD" pitchFamily="34" charset="0"/>
                </a:rPr>
                <a:t>Lagrangiana</a:t>
              </a:r>
              <a:r>
                <a:rPr lang="en-US" sz="2000" b="1" dirty="0">
                  <a:solidFill>
                    <a:schemeClr val="accent2"/>
                  </a:solidFill>
                  <a:latin typeface="Maiandra GD" pitchFamily="34" charset="0"/>
                </a:rPr>
                <a:t> </a:t>
              </a:r>
              <a:r>
                <a:rPr lang="en-US" sz="2000" b="1" dirty="0" smtClean="0">
                  <a:solidFill>
                    <a:schemeClr val="accent2"/>
                  </a:solidFill>
                  <a:latin typeface="Maiandra GD" pitchFamily="34" charset="0"/>
                </a:rPr>
                <a:t>del </a:t>
              </a:r>
              <a:r>
                <a:rPr lang="en-US" sz="2000" b="1" dirty="0" err="1" smtClean="0">
                  <a:solidFill>
                    <a:schemeClr val="accent2"/>
                  </a:solidFill>
                  <a:latin typeface="Maiandra GD" pitchFamily="34" charset="0"/>
                </a:rPr>
                <a:t>Modello</a:t>
              </a:r>
              <a:r>
                <a:rPr lang="en-US" sz="2000" b="1" dirty="0" smtClean="0">
                  <a:solidFill>
                    <a:schemeClr val="accent2"/>
                  </a:solidFill>
                  <a:latin typeface="Maiandra GD" pitchFamily="34" charset="0"/>
                </a:rPr>
                <a:t> </a:t>
              </a:r>
              <a:r>
                <a:rPr lang="en-US" sz="2000" b="1" dirty="0">
                  <a:solidFill>
                    <a:schemeClr val="accent2"/>
                  </a:solidFill>
                  <a:latin typeface="Maiandra GD" pitchFamily="34" charset="0"/>
                </a:rPr>
                <a:t>Standard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224209" y="3707740"/>
            <a:ext cx="6839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Maiandra GD" pitchFamily="34" charset="0"/>
                <a:cs typeface="Calibri" pitchFamily="34" charset="0"/>
              </a:rPr>
              <a:t>E’ la funzione che descrive tutto l’universo (tranne la gravità)</a:t>
            </a:r>
            <a:endParaRPr lang="it-IT" dirty="0">
              <a:latin typeface="Maiandra GD" pitchFamily="34" charset="0"/>
              <a:cs typeface="Calibri" pitchFamily="34" charset="0"/>
            </a:endParaRPr>
          </a:p>
        </p:txBody>
      </p:sp>
      <p:pic>
        <p:nvPicPr>
          <p:cNvPr id="12" name="Picture 8" descr="C:\Users\danilo\Dropbox\LNF\Divulgazione\Gullace2012\shirt_the_standard_model-ra5fd302151574d2eb15644b6e97011d6_f0cj7_5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74291" y="4437112"/>
            <a:ext cx="1995418" cy="189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danilo\Dropbox\LNF\Divulgazione\Gullace2012\hat_the_standard_model-p148796809261031175bf3ey_4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48" y="4440759"/>
            <a:ext cx="2002312" cy="189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danilo\Dropbox\LNF\Divulgazione\Gullace2012\mug_the_standard_model-p168842313271622586envqn_4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1169" y="4519043"/>
            <a:ext cx="2002312" cy="180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57039" y="2914664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 smtClean="0">
                <a:latin typeface="Maiandra GD" pitchFamily="34" charset="0"/>
                <a:cs typeface="Calibri" pitchFamily="34" charset="0"/>
              </a:rPr>
              <a:t>bosoni</a:t>
            </a:r>
            <a:endParaRPr lang="it-IT" dirty="0"/>
          </a:p>
        </p:txBody>
      </p:sp>
      <p:sp>
        <p:nvSpPr>
          <p:cNvPr id="17" name="TextBox 16"/>
          <p:cNvSpPr txBox="1"/>
          <p:nvPr/>
        </p:nvSpPr>
        <p:spPr>
          <a:xfrm>
            <a:off x="875816" y="836712"/>
            <a:ext cx="751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Maiandra GD" pitchFamily="34" charset="0"/>
                <a:cs typeface="Calibri" pitchFamily="34" charset="0"/>
              </a:rPr>
              <a:t>Negli anni ’70 siamo riusciti a descrivere anche la Forza Forte in una Teoria Quantistica di Campo </a:t>
            </a:r>
            <a:r>
              <a:rPr lang="it-IT" dirty="0" smtClean="0">
                <a:solidFill>
                  <a:schemeClr val="accent3"/>
                </a:solidFill>
                <a:latin typeface="Maiandra GD" pitchFamily="34" charset="0"/>
                <a:cs typeface="Calibri" pitchFamily="34" charset="0"/>
              </a:rPr>
              <a:t>(Cromodinamica Quantistica)</a:t>
            </a:r>
            <a:r>
              <a:rPr lang="it-IT" dirty="0" smtClean="0">
                <a:latin typeface="Maiandra GD" pitchFamily="34" charset="0"/>
                <a:cs typeface="Calibri" pitchFamily="34" charset="0"/>
              </a:rPr>
              <a:t>, unificandola con quella Elettrodebole in un </a:t>
            </a:r>
            <a:r>
              <a:rPr lang="it-IT" dirty="0">
                <a:latin typeface="Maiandra GD" pitchFamily="34" charset="0"/>
                <a:cs typeface="Calibri" pitchFamily="34" charset="0"/>
              </a:rPr>
              <a:t>modello SU(2)xU(1)xSU(3</a:t>
            </a:r>
            <a:r>
              <a:rPr lang="it-IT" dirty="0" smtClean="0">
                <a:latin typeface="Maiandra GD" pitchFamily="34" charset="0"/>
                <a:cs typeface="Calibri" pitchFamily="34" charset="0"/>
              </a:rPr>
              <a:t>) anche detto </a:t>
            </a:r>
            <a:r>
              <a:rPr lang="it-IT" dirty="0" smtClean="0">
                <a:solidFill>
                  <a:schemeClr val="accent1"/>
                </a:solidFill>
                <a:latin typeface="Maiandra GD" pitchFamily="34" charset="0"/>
                <a:cs typeface="Calibri" pitchFamily="34" charset="0"/>
              </a:rPr>
              <a:t>Modello Standard delle Particelle e delle Interazioni Fondamentali</a:t>
            </a:r>
            <a:endParaRPr lang="it-IT" dirty="0">
              <a:solidFill>
                <a:schemeClr val="accent1"/>
              </a:solidFill>
              <a:latin typeface="Maiandra GD" pitchFamily="34" charset="0"/>
              <a:cs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15816" y="2914664"/>
            <a:ext cx="1034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 smtClean="0">
                <a:latin typeface="Maiandra GD" pitchFamily="34" charset="0"/>
                <a:cs typeface="Calibri" pitchFamily="34" charset="0"/>
              </a:rPr>
              <a:t>fermioni</a:t>
            </a:r>
            <a:endParaRPr lang="it-IT" dirty="0"/>
          </a:p>
        </p:txBody>
      </p:sp>
      <p:sp>
        <p:nvSpPr>
          <p:cNvPr id="19" name="Rectangle 18"/>
          <p:cNvSpPr/>
          <p:nvPr/>
        </p:nvSpPr>
        <p:spPr>
          <a:xfrm>
            <a:off x="4329826" y="2854677"/>
            <a:ext cx="1970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Maiandra GD" pitchFamily="34" charset="0"/>
                <a:cs typeface="Calibri" pitchFamily="34" charset="0"/>
              </a:rPr>
              <a:t>i</a:t>
            </a:r>
            <a:r>
              <a:rPr lang="it-IT" dirty="0" smtClean="0">
                <a:latin typeface="Maiandra GD" pitchFamily="34" charset="0"/>
                <a:cs typeface="Calibri" pitchFamily="34" charset="0"/>
              </a:rPr>
              <a:t>nterazione particelle - Higgs</a:t>
            </a:r>
            <a:endParaRPr lang="it-IT" dirty="0"/>
          </a:p>
        </p:txBody>
      </p:sp>
      <p:sp>
        <p:nvSpPr>
          <p:cNvPr id="21" name="Rectangle 20"/>
          <p:cNvSpPr/>
          <p:nvPr/>
        </p:nvSpPr>
        <p:spPr>
          <a:xfrm>
            <a:off x="7164288" y="2915652"/>
            <a:ext cx="10849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Maiandra GD" pitchFamily="34" charset="0"/>
                <a:cs typeface="Calibri" pitchFamily="34" charset="0"/>
              </a:rPr>
              <a:t>Higgs</a:t>
            </a:r>
            <a:endParaRPr lang="it-IT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40</a:t>
            </a:fld>
            <a:endParaRPr kumimoji="0" lang="en-US"/>
          </a:p>
        </p:txBody>
      </p:sp>
      <p:pic>
        <p:nvPicPr>
          <p:cNvPr id="24" name="Picture 2" descr="C:\Users\danilo\Dropbox\LNF\Divulgazione\Gullace2012\sm_lagrangian_UCDavis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808" y="918954"/>
            <a:ext cx="5496384" cy="593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2247224" y="5089216"/>
            <a:ext cx="4773048" cy="646331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/>
                </a:solidFill>
                <a:latin typeface="Maiandra GD" pitchFamily="34" charset="0"/>
              </a:rPr>
              <a:t>La cosa più incomprensibile dell’Universo</a:t>
            </a:r>
          </a:p>
          <a:p>
            <a:pPr algn="ctr"/>
            <a:r>
              <a:rPr lang="it-IT" b="1" dirty="0" smtClean="0">
                <a:solidFill>
                  <a:schemeClr val="accent1"/>
                </a:solidFill>
                <a:latin typeface="Maiandra GD" pitchFamily="34" charset="0"/>
              </a:rPr>
              <a:t> è che esso sia comprensibile – A. Einstein</a:t>
            </a:r>
          </a:p>
        </p:txBody>
      </p:sp>
    </p:spTree>
    <p:extLst>
      <p:ext uri="{BB962C8B-B14F-4D97-AF65-F5344CB8AC3E}">
        <p14:creationId xmlns:p14="http://schemas.microsoft.com/office/powerpoint/2010/main" val="424167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3/3c/Schwinger.jpg/220px-Schwin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04596"/>
            <a:ext cx="157908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ressanini-lescienze.blogautore.espresso.repubblica.it/files/2009/03/feynm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5345" y="104596"/>
            <a:ext cx="196002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dec.ufcg.edu.br/biografias/sheldol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447" y="104597"/>
            <a:ext cx="156414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nndb.com/people/945/000099648/steven-weinberg-1-size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2593" y="87142"/>
            <a:ext cx="1715457" cy="22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nndb.com/people/948/000099651/abdus-salam-1-siz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8050" y="104597"/>
            <a:ext cx="1522434" cy="222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s://encrypted-tbn2.gstatic.com/images?q=tbn:ANd9GcQR-BK1Jk_zREERzV_Im_1jjm6DiP6SEGyL5_IUX988Fw2ddW3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890" y="2324812"/>
            <a:ext cx="170241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testweb.science.uu.nl/itf/Foto's/staff/gerardth.JPG"/>
          <p:cNvPicPr>
            <a:picLocks noChangeAspect="1" noChangeArrowheads="1"/>
          </p:cNvPicPr>
          <p:nvPr/>
        </p:nvPicPr>
        <p:blipFill rotWithShape="1">
          <a:blip r:embed="rId8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23105" y="4593161"/>
            <a:ext cx="2092494" cy="222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giornalesentire.it/files/2008/04_Aprile/carlo_rubbi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5599" y="4581128"/>
            <a:ext cx="1913085" cy="222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s://www.ansa.it/webimages/foto_large/2012/12/19/1355934983427_gianotti.jpg"/>
          <p:cNvPicPr>
            <a:picLocks noChangeAspect="1" noChangeArrowheads="1"/>
          </p:cNvPicPr>
          <p:nvPr/>
        </p:nvPicPr>
        <p:blipFill>
          <a:blip r:embed="rId10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8684" y="4569095"/>
            <a:ext cx="218658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://higgs.ph.ed.ac.uk/sites/default/files/Higgs1954_0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1304" y="2324812"/>
            <a:ext cx="1724439" cy="22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upload.wikimedia.org/wikipedia/commons/0/0a/Robert_Brout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2171" y="2324813"/>
            <a:ext cx="1653293" cy="224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http://i.dailymail.co.uk/i/pix/2012/07/04/article-2168557-13ECAA41000005DC-844_634x360.jpg"/>
          <p:cNvPicPr>
            <a:picLocks noChangeAspect="1" noChangeArrowheads="1"/>
          </p:cNvPicPr>
          <p:nvPr/>
        </p:nvPicPr>
        <p:blipFill rotWithShape="1">
          <a:blip r:embed="rId1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95743" y="2324813"/>
            <a:ext cx="176332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8544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30622"/>
            <a:ext cx="8489031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L’Azione di Feynman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424936" cy="5145435"/>
          </a:xfrm>
        </p:spPr>
        <p:txBody>
          <a:bodyPr>
            <a:normAutofit fontScale="70000" lnSpcReduction="20000"/>
          </a:bodyPr>
          <a:lstStyle/>
          <a:p>
            <a:r>
              <a:rPr lang="it-IT" dirty="0">
                <a:latin typeface="Maiandra GD" pitchFamily="34" charset="0"/>
              </a:rPr>
              <a:t>U</a:t>
            </a:r>
            <a:r>
              <a:rPr lang="it-IT" dirty="0" smtClean="0">
                <a:latin typeface="Maiandra GD" pitchFamily="34" charset="0"/>
              </a:rPr>
              <a:t>n sistema fisico si può descrivere a partire dalla sua Energia E=T+V (Cinetica + Potenziale)</a:t>
            </a:r>
          </a:p>
          <a:p>
            <a:endParaRPr lang="it-IT" dirty="0" smtClean="0">
              <a:latin typeface="Maiandra GD" pitchFamily="34" charset="0"/>
            </a:endParaRPr>
          </a:p>
          <a:p>
            <a:r>
              <a:rPr lang="it-IT" dirty="0" smtClean="0">
                <a:latin typeface="Maiandra GD" pitchFamily="34" charset="0"/>
              </a:rPr>
              <a:t>Lagrange invece usava la differenza: L=T</a:t>
            </a:r>
            <a:r>
              <a:rPr lang="it-IT" dirty="0" smtClean="0">
                <a:latin typeface="Candara"/>
              </a:rPr>
              <a:t>–</a:t>
            </a:r>
            <a:r>
              <a:rPr lang="it-IT" dirty="0" smtClean="0">
                <a:latin typeface="Maiandra GD" pitchFamily="34" charset="0"/>
              </a:rPr>
              <a:t>V (Lagrangiana)</a:t>
            </a:r>
          </a:p>
          <a:p>
            <a:endParaRPr lang="it-IT" dirty="0" smtClean="0">
              <a:latin typeface="Maiandra GD" pitchFamily="34" charset="0"/>
            </a:endParaRPr>
          </a:p>
          <a:p>
            <a:r>
              <a:rPr lang="it-IT" dirty="0" smtClean="0">
                <a:latin typeface="Maiandra GD" pitchFamily="34" charset="0"/>
              </a:rPr>
              <a:t>In Meccanica Classica la natura segue sempre il cammino per cui </a:t>
            </a:r>
            <a:r>
              <a:rPr lang="it-IT" dirty="0">
                <a:latin typeface="Maiandra GD" pitchFamily="34" charset="0"/>
              </a:rPr>
              <a:t>è </a:t>
            </a:r>
            <a:r>
              <a:rPr lang="it-IT" dirty="0" smtClean="0">
                <a:latin typeface="Maiandra GD" pitchFamily="34" charset="0"/>
              </a:rPr>
              <a:t>minima l’Azione</a:t>
            </a:r>
          </a:p>
          <a:p>
            <a:pPr marL="36576" indent="0">
              <a:buNone/>
            </a:pPr>
            <a:endParaRPr lang="it-IT" dirty="0" smtClean="0">
              <a:latin typeface="Maiandra GD" pitchFamily="34" charset="0"/>
            </a:endParaRPr>
          </a:p>
          <a:p>
            <a:pPr marL="36576" indent="0">
              <a:buNone/>
            </a:pPr>
            <a:endParaRPr lang="it-IT" dirty="0" smtClean="0">
              <a:latin typeface="Maiandra GD" pitchFamily="34" charset="0"/>
            </a:endParaRPr>
          </a:p>
          <a:p>
            <a:r>
              <a:rPr lang="it-IT" dirty="0" smtClean="0">
                <a:latin typeface="Maiandra GD" pitchFamily="34" charset="0"/>
              </a:rPr>
              <a:t>In Meccanica Quantistica la natura segue TUTTI i percorsi</a:t>
            </a:r>
            <a:r>
              <a:rPr lang="it-IT" dirty="0">
                <a:latin typeface="Maiandra GD" pitchFamily="34" charset="0"/>
              </a:rPr>
              <a:t>, anche quelli assurdi (anche quelli indietro nel tempo, visto che la sua teoria è </a:t>
            </a:r>
            <a:r>
              <a:rPr lang="it-IT" dirty="0" smtClean="0">
                <a:latin typeface="Maiandra GD" pitchFamily="34" charset="0"/>
              </a:rPr>
              <a:t>relativistica)</a:t>
            </a:r>
          </a:p>
          <a:p>
            <a:r>
              <a:rPr lang="it-IT" dirty="0" smtClean="0">
                <a:latin typeface="Maiandra GD" pitchFamily="34" charset="0"/>
              </a:rPr>
              <a:t>La probabilità di andare da </a:t>
            </a:r>
            <a:r>
              <a:rPr lang="it-IT" i="1" dirty="0" smtClean="0">
                <a:latin typeface="Maiandra GD" pitchFamily="34" charset="0"/>
              </a:rPr>
              <a:t>a</a:t>
            </a:r>
            <a:r>
              <a:rPr lang="it-IT" dirty="0" smtClean="0">
                <a:latin typeface="Maiandra GD" pitchFamily="34" charset="0"/>
              </a:rPr>
              <a:t> a </a:t>
            </a:r>
            <a:r>
              <a:rPr lang="it-IT" i="1" dirty="0" smtClean="0">
                <a:latin typeface="Maiandra GD" pitchFamily="34" charset="0"/>
              </a:rPr>
              <a:t>b</a:t>
            </a:r>
            <a:r>
              <a:rPr lang="it-IT" dirty="0" smtClean="0">
                <a:latin typeface="Maiandra GD" pitchFamily="34" charset="0"/>
              </a:rPr>
              <a:t> è la somma (vettoriale) di tutte le ampiezze di probabilità calcolate per ogni percorso</a:t>
            </a:r>
          </a:p>
          <a:p>
            <a:r>
              <a:rPr lang="it-IT" dirty="0" smtClean="0">
                <a:latin typeface="Maiandra GD" pitchFamily="34" charset="0"/>
              </a:rPr>
              <a:t>Negli oggetti macroscopici (palle,proiettili) la maggiorparte dei percorsi si cancella e rimane il percorso classico</a:t>
            </a:r>
            <a:endParaRPr lang="it-IT" dirty="0">
              <a:latin typeface="Maiandra GD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23928" y="2780928"/>
                <a:ext cx="1331968" cy="4740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b="0" dirty="0" smtClean="0">
                    <a:latin typeface="Maiandra GD" pitchFamily="34" charset="0"/>
                    <a:ea typeface="Cambria Math"/>
                  </a:rPr>
                  <a:t>A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sub>
                      <m:sup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</m:sup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𝐿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𝑑𝑡</m:t>
                        </m:r>
                      </m:e>
                    </m:nary>
                  </m:oMath>
                </a14:m>
                <a:endParaRPr lang="it-IT" dirty="0">
                  <a:latin typeface="Maiandra GD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780928"/>
                <a:ext cx="1331968" cy="474041"/>
              </a:xfrm>
              <a:prstGeom prst="rect">
                <a:avLst/>
              </a:prstGeom>
              <a:blipFill rotWithShape="1">
                <a:blip r:embed="rId2"/>
                <a:stretch>
                  <a:fillRect l="-4128" t="-102564" r="-15138" b="-16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0676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3" y="130622"/>
            <a:ext cx="8766718" cy="562074"/>
          </a:xfrm>
        </p:spPr>
        <p:txBody>
          <a:bodyPr>
            <a:noAutofit/>
          </a:bodyPr>
          <a:lstStyle/>
          <a:p>
            <a:pPr algn="ctr"/>
            <a:r>
              <a:rPr lang="it-IT" sz="4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Teorie Quantistiche di Campo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7976" y="692696"/>
            <a:ext cx="756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smtClean="0">
                <a:solidFill>
                  <a:schemeClr val="accent2"/>
                </a:solidFill>
                <a:latin typeface="Maiandra GD" pitchFamily="34" charset="0"/>
              </a:rPr>
              <a:t>Un nuovo modo di descrivere la Natura</a:t>
            </a:r>
            <a:endParaRPr lang="it-IT" sz="2400" b="1" dirty="0">
              <a:solidFill>
                <a:schemeClr val="accent2"/>
              </a:solidFill>
              <a:latin typeface="Maiandra GD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6336704" cy="5328592"/>
          </a:xfrm>
        </p:spPr>
        <p:txBody>
          <a:bodyPr>
            <a:noAutofit/>
          </a:bodyPr>
          <a:lstStyle/>
          <a:p>
            <a:r>
              <a:rPr lang="it-IT" sz="2000" dirty="0" smtClean="0">
                <a:latin typeface="Maiandra GD" pitchFamily="34" charset="0"/>
              </a:rPr>
              <a:t>Le particelle elementari e le forze a cui sono sottoposte sono descritte in termini di «campi» Esistono 2 tipi di campi (quindi di particelle):</a:t>
            </a:r>
          </a:p>
          <a:p>
            <a:pPr marL="36576" indent="0">
              <a:buNone/>
            </a:pPr>
            <a:endParaRPr lang="it-IT" sz="2000" dirty="0">
              <a:latin typeface="Maiandra GD" pitchFamily="34" charset="0"/>
            </a:endParaRPr>
          </a:p>
          <a:p>
            <a:r>
              <a:rPr lang="it-IT" sz="2000" dirty="0" smtClean="0">
                <a:solidFill>
                  <a:schemeClr val="accent3"/>
                </a:solidFill>
                <a:latin typeface="Maiandra GD" pitchFamily="34" charset="0"/>
              </a:rPr>
              <a:t>Fermioni (da Enrico Fermi)</a:t>
            </a:r>
          </a:p>
          <a:p>
            <a:pPr lvl="1"/>
            <a:r>
              <a:rPr lang="it-IT" sz="1800" dirty="0" smtClean="0">
                <a:latin typeface="Maiandra GD" pitchFamily="34" charset="0"/>
              </a:rPr>
              <a:t>Sono le particelle elementari che                                                                            </a:t>
            </a:r>
            <a:r>
              <a:rPr lang="it-IT" sz="1800" dirty="0" smtClean="0">
                <a:solidFill>
                  <a:schemeClr val="accent2"/>
                </a:solidFill>
                <a:latin typeface="Maiandra GD" pitchFamily="34" charset="0"/>
              </a:rPr>
              <a:t>costituiscono la materia </a:t>
            </a:r>
            <a:r>
              <a:rPr lang="it-IT" sz="1800" dirty="0" smtClean="0">
                <a:latin typeface="Maiandra GD" pitchFamily="34" charset="0"/>
              </a:rPr>
              <a:t>(elettroni, quark)</a:t>
            </a:r>
          </a:p>
          <a:p>
            <a:pPr lvl="1"/>
            <a:r>
              <a:rPr lang="it-IT" sz="1800" dirty="0" smtClean="0">
                <a:latin typeface="Maiandra GD" pitchFamily="34" charset="0"/>
              </a:rPr>
              <a:t>Per qualche motivo misterioso hanno spin ½</a:t>
            </a:r>
          </a:p>
          <a:p>
            <a:pPr lvl="1"/>
            <a:r>
              <a:rPr lang="it-IT" sz="1800" dirty="0" smtClean="0">
                <a:latin typeface="Maiandra GD" pitchFamily="34" charset="0"/>
              </a:rPr>
              <a:t>Sono come i cuculi: non amano stare nello stesso nido</a:t>
            </a:r>
          </a:p>
          <a:p>
            <a:pPr lvl="1"/>
            <a:endParaRPr lang="it-IT" sz="1600" dirty="0">
              <a:latin typeface="Maiandra GD" pitchFamily="34" charset="0"/>
            </a:endParaRPr>
          </a:p>
          <a:p>
            <a:r>
              <a:rPr lang="it-IT" sz="2000" dirty="0" smtClean="0">
                <a:solidFill>
                  <a:schemeClr val="accent3"/>
                </a:solidFill>
                <a:latin typeface="Maiandra GD" pitchFamily="34" charset="0"/>
              </a:rPr>
              <a:t>Bosoni (da Satyendra Nath Bose)</a:t>
            </a:r>
          </a:p>
          <a:p>
            <a:pPr lvl="1"/>
            <a:r>
              <a:rPr lang="it-IT" sz="1800" dirty="0" smtClean="0">
                <a:latin typeface="Maiandra GD" pitchFamily="34" charset="0"/>
              </a:rPr>
              <a:t>Sono le particelle che </a:t>
            </a:r>
            <a:r>
              <a:rPr lang="it-IT" sz="1800" dirty="0" smtClean="0">
                <a:solidFill>
                  <a:schemeClr val="accent2"/>
                </a:solidFill>
                <a:latin typeface="Maiandra GD" pitchFamily="34" charset="0"/>
              </a:rPr>
              <a:t>trasportano le forze </a:t>
            </a:r>
            <a:r>
              <a:rPr lang="it-IT" sz="1800" dirty="0" smtClean="0">
                <a:latin typeface="Maiandra GD" pitchFamily="34" charset="0"/>
              </a:rPr>
              <a:t>(fotoni)</a:t>
            </a:r>
          </a:p>
          <a:p>
            <a:pPr lvl="1"/>
            <a:r>
              <a:rPr lang="it-IT" sz="1800" dirty="0" smtClean="0">
                <a:latin typeface="Maiandra GD" pitchFamily="34" charset="0"/>
              </a:rPr>
              <a:t>Per qualche motivo misterioso hanno spin 1</a:t>
            </a:r>
          </a:p>
          <a:p>
            <a:pPr lvl="1"/>
            <a:r>
              <a:rPr lang="it-IT" sz="1800" dirty="0" smtClean="0">
                <a:latin typeface="Maiandra GD" pitchFamily="34" charset="0"/>
              </a:rPr>
              <a:t>Sono come i pinguini: amano stare tutti insieme e collaborare</a:t>
            </a:r>
            <a:endParaRPr lang="it-IT" sz="1800" dirty="0">
              <a:latin typeface="Maiandra GD" pitchFamily="34" charset="0"/>
            </a:endParaRPr>
          </a:p>
          <a:p>
            <a:endParaRPr lang="it-IT" sz="2000" dirty="0">
              <a:latin typeface="Maiandra GD" pitchFamily="34" charset="0"/>
            </a:endParaRPr>
          </a:p>
        </p:txBody>
      </p:sp>
      <p:pic>
        <p:nvPicPr>
          <p:cNvPr id="2050" name="Picture 2" descr="http://www.nobelprize.org/nobel_prizes/physics/laureates/1938/fermi_postcar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2"/>
          <a:stretch/>
        </p:blipFill>
        <p:spPr bwMode="auto">
          <a:xfrm>
            <a:off x="6715482" y="2636912"/>
            <a:ext cx="1374698" cy="177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newspoint.co.za/sites/default/files/imagecache/photostory/Satyendra-Nath-Bo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482" y="4581128"/>
            <a:ext cx="1358642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ntns.it/progetto_html/images/campomagnetico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0" b="6791"/>
          <a:stretch/>
        </p:blipFill>
        <p:spPr bwMode="auto">
          <a:xfrm>
            <a:off x="6715482" y="1268760"/>
            <a:ext cx="2140868" cy="119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43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7148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3768" y="1412776"/>
            <a:ext cx="4043094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l">
              <a:buFont typeface="Arial" pitchFamily="34" charset="0"/>
              <a:buChar char="•"/>
            </a:pPr>
            <a:endParaRPr lang="it-IT" sz="2400" dirty="0" smtClean="0">
              <a:solidFill>
                <a:schemeClr val="accent2"/>
              </a:solidFill>
              <a:latin typeface="Maiandra GD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2400" dirty="0" smtClean="0">
                <a:solidFill>
                  <a:schemeClr val="accent2"/>
                </a:solidFill>
                <a:latin typeface="Maiandra GD" pitchFamily="34" charset="0"/>
              </a:rPr>
              <a:t>Transistor 1947</a:t>
            </a:r>
            <a:endParaRPr lang="it-IT" sz="2400" dirty="0">
              <a:solidFill>
                <a:schemeClr val="accent2"/>
              </a:solidFill>
              <a:latin typeface="Maiandra GD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it-IT" sz="2400" dirty="0">
                <a:solidFill>
                  <a:schemeClr val="accent2"/>
                </a:solidFill>
                <a:latin typeface="Maiandra GD" pitchFamily="34" charset="0"/>
              </a:rPr>
              <a:t>Laser 1950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400" dirty="0">
                <a:solidFill>
                  <a:schemeClr val="accent2"/>
                </a:solidFill>
                <a:latin typeface="Maiandra GD" pitchFamily="34" charset="0"/>
              </a:rPr>
              <a:t>Risonanza Magnetica </a:t>
            </a:r>
            <a:r>
              <a:rPr lang="it-IT" sz="2400" dirty="0" smtClean="0">
                <a:solidFill>
                  <a:schemeClr val="accent2"/>
                </a:solidFill>
                <a:latin typeface="Maiandra GD" pitchFamily="34" charset="0"/>
              </a:rPr>
              <a:t>1952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400" dirty="0">
                <a:solidFill>
                  <a:schemeClr val="accent2"/>
                </a:solidFill>
                <a:latin typeface="Maiandra GD" pitchFamily="34" charset="0"/>
              </a:rPr>
              <a:t>PET 1961</a:t>
            </a:r>
            <a:endParaRPr lang="it-IT" sz="2400" dirty="0" smtClean="0">
              <a:solidFill>
                <a:schemeClr val="accent2"/>
              </a:solidFill>
              <a:latin typeface="Maiandra GD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2400" dirty="0" smtClean="0">
                <a:solidFill>
                  <a:schemeClr val="accent2"/>
                </a:solidFill>
                <a:latin typeface="Maiandra GD" pitchFamily="34" charset="0"/>
              </a:rPr>
              <a:t>Personal Computer 1964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2400" dirty="0" smtClean="0">
                <a:solidFill>
                  <a:schemeClr val="accent2"/>
                </a:solidFill>
                <a:latin typeface="Maiandra GD" pitchFamily="34" charset="0"/>
              </a:rPr>
              <a:t>Internet 1985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2400" dirty="0" smtClean="0">
                <a:solidFill>
                  <a:schemeClr val="accent2"/>
                </a:solidFill>
                <a:latin typeface="Maiandra GD" pitchFamily="34" charset="0"/>
              </a:rPr>
              <a:t>World Wide Web 1989</a:t>
            </a:r>
          </a:p>
          <a:p>
            <a:pPr marL="285750" indent="-285750" algn="l">
              <a:buFont typeface="Arial" pitchFamily="34" charset="0"/>
              <a:buChar char="•"/>
            </a:pPr>
            <a:endParaRPr lang="it-IT" sz="2400" dirty="0" smtClean="0">
              <a:solidFill>
                <a:schemeClr val="accent2"/>
              </a:solidFill>
              <a:latin typeface="Maiandra G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1038" y="116632"/>
            <a:ext cx="7667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itchFamily="34" charset="0"/>
              </a:rPr>
              <a:t>Nel frattempo in quegli anni...</a:t>
            </a:r>
            <a:endParaRPr lang="it-IT"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85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59533</TotalTime>
  <Words>2522</Words>
  <Application>Microsoft Office PowerPoint</Application>
  <PresentationFormat>On-screen Show (4:3)</PresentationFormat>
  <Paragraphs>360</Paragraphs>
  <Slides>44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Technic</vt:lpstr>
      <vt:lpstr>I 65 anni che hanno portato al  bosone di higgs</vt:lpstr>
      <vt:lpstr>4 Giugno 1947: Shelter Island (NY)</vt:lpstr>
      <vt:lpstr>Equazione di Dirac (1928)</vt:lpstr>
      <vt:lpstr>Giovani fisici a Shelter Island</vt:lpstr>
      <vt:lpstr>QED: Elettrodinamica Quantistica</vt:lpstr>
      <vt:lpstr>La QED unisce 3 grandi teorie</vt:lpstr>
      <vt:lpstr>Lo spazio vuoto non è vuoto</vt:lpstr>
      <vt:lpstr>I Diagrammi di Feynman</vt:lpstr>
      <vt:lpstr>Il Problema degli Infiniti</vt:lpstr>
      <vt:lpstr>La Rinormalizzazione</vt:lpstr>
      <vt:lpstr>Tutti pazzi per la QED</vt:lpstr>
      <vt:lpstr>Proviamo con la Forza Debole</vt:lpstr>
      <vt:lpstr>La SU(2)xU(1) di Glashow</vt:lpstr>
      <vt:lpstr>Simmetrie in Natura</vt:lpstr>
      <vt:lpstr>Simmetrie in Natura</vt:lpstr>
      <vt:lpstr>Rottura Spontanea della Simmetria</vt:lpstr>
      <vt:lpstr>L’asino di Buridan</vt:lpstr>
      <vt:lpstr>Il Plasma di Anderson</vt:lpstr>
      <vt:lpstr>1964 - Brout, Englert e Higgs </vt:lpstr>
      <vt:lpstr>Il Meccanismo BEH</vt:lpstr>
      <vt:lpstr>Higgs e la Thatcher</vt:lpstr>
      <vt:lpstr>Higgs e la Thatcher</vt:lpstr>
      <vt:lpstr>Higgs e la Thatcher</vt:lpstr>
      <vt:lpstr>Higgs e la Thatcher</vt:lpstr>
      <vt:lpstr>Higgs e la Thatcher</vt:lpstr>
      <vt:lpstr>Il Modello di Weinberg-Salam</vt:lpstr>
      <vt:lpstr>Rinormalizzazione della                   Teoria Elettrodebole</vt:lpstr>
      <vt:lpstr>La scoperta dei Bosoni Deboli</vt:lpstr>
      <vt:lpstr>La scoperta dei bosoni deboli</vt:lpstr>
      <vt:lpstr>Il LEP al CERN</vt:lpstr>
      <vt:lpstr>Manca solo il Bosone di Higgs</vt:lpstr>
      <vt:lpstr>Il Large Hadron Collider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Nel 2012 l’annuncio dell’Higgs</vt:lpstr>
      <vt:lpstr>Il Modello Standard</vt:lpstr>
      <vt:lpstr>Il Modello Standard</vt:lpstr>
      <vt:lpstr>PowerPoint Presentation</vt:lpstr>
      <vt:lpstr>L’Azione di Feynman</vt:lpstr>
      <vt:lpstr>Teorie Quantistiche di Campo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bosone di higgs</dc:title>
  <dc:creator>danilo</dc:creator>
  <cp:lastModifiedBy>danilo</cp:lastModifiedBy>
  <cp:revision>200</cp:revision>
  <dcterms:created xsi:type="dcterms:W3CDTF">2013-09-05T10:18:52Z</dcterms:created>
  <dcterms:modified xsi:type="dcterms:W3CDTF">2014-03-08T21:02:53Z</dcterms:modified>
</cp:coreProperties>
</file>