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324" r:id="rId2"/>
    <p:sldId id="327" r:id="rId3"/>
    <p:sldId id="299" r:id="rId4"/>
    <p:sldId id="296" r:id="rId5"/>
    <p:sldId id="257" r:id="rId6"/>
    <p:sldId id="273" r:id="rId7"/>
    <p:sldId id="262" r:id="rId8"/>
    <p:sldId id="315" r:id="rId9"/>
    <p:sldId id="307" r:id="rId10"/>
    <p:sldId id="328" r:id="rId11"/>
    <p:sldId id="334" r:id="rId12"/>
    <p:sldId id="333" r:id="rId13"/>
    <p:sldId id="338" r:id="rId14"/>
    <p:sldId id="284" r:id="rId15"/>
    <p:sldId id="265" r:id="rId16"/>
    <p:sldId id="267" r:id="rId17"/>
    <p:sldId id="317" r:id="rId18"/>
    <p:sldId id="310" r:id="rId19"/>
    <p:sldId id="330" r:id="rId20"/>
    <p:sldId id="276" r:id="rId21"/>
    <p:sldId id="332" r:id="rId22"/>
    <p:sldId id="331" r:id="rId23"/>
    <p:sldId id="326" r:id="rId24"/>
    <p:sldId id="335" r:id="rId25"/>
    <p:sldId id="322" r:id="rId26"/>
    <p:sldId id="288" r:id="rId27"/>
    <p:sldId id="336" r:id="rId28"/>
    <p:sldId id="337" r:id="rId29"/>
    <p:sldId id="339" r:id="rId30"/>
    <p:sldId id="302" r:id="rId31"/>
    <p:sldId id="321" r:id="rId32"/>
    <p:sldId id="340" r:id="rId33"/>
    <p:sldId id="280" r:id="rId34"/>
    <p:sldId id="323" r:id="rId35"/>
    <p:sldId id="341" r:id="rId36"/>
    <p:sldId id="278" r:id="rId37"/>
    <p:sldId id="293" r:id="rId38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29" autoAdjust="0"/>
    <p:restoredTop sz="94660" autoAdjust="0"/>
  </p:normalViewPr>
  <p:slideViewPr>
    <p:cSldViewPr>
      <p:cViewPr varScale="1">
        <p:scale>
          <a:sx n="74" d="100"/>
          <a:sy n="74" d="100"/>
        </p:scale>
        <p:origin x="-124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9C0B3B3-E828-44BC-A8F0-8E8B1DB84D26}" type="datetimeFigureOut">
              <a:rPr lang="it-IT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533C107-DE73-4A78-B613-69D30EBCD9E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4416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15EDF-B0F6-4804-B506-20851BACBCFF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BB3638-7042-4E66-BB5A-0B759635D76F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9D4B05-EF06-4A27-AAD5-C58A2B319E3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CF8699-A01B-49FF-B9F3-952D62CD81F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7C9A08-4D20-4179-A5A1-BE44A324DD1D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75A8DB-4600-4355-9B06-9643B340BE3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E3B26C-218A-4DE1-8D4C-A3F316D3EA01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99E35D-2ABB-4021-9EB5-89902CAF298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E085C8-CEF3-4D68-9F83-99F921B6A33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63A80-E526-4A6C-B9DA-3F1DC5CFA3F4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7D64DD-5991-41C9-BD2D-3076A4C6BF23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6F76B9-FC52-42AF-99BF-D0B2320CA73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EFF43A-3DFC-4CAA-8A31-DA4B3C9B34E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FEA59B-5FAA-422A-85BD-B7B3E6B8953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AC42ED-E355-4A4A-838B-C0831BA2433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AC42ED-E355-4A4A-838B-C0831BA2433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A6D0C2-7017-4B14-B883-E5D8A8D1DB6D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EFE6CD-A908-4982-98E3-8B4536174193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213CC2-844F-4BC3-9C02-E61548A46A09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it-IT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91DFC7-0726-4F4D-963F-35EB6BC28E9B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it-IT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C1F624-4B0B-4BE4-A0E6-493906867A7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it-IT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5699CF-F854-4039-8911-7D193D8B781C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it-IT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B1120-022A-474A-A4CE-FBF9597E77FB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it-IT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7611CA-1F8F-4AFB-A757-E973EF473DD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it-IT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5D8E99-1ED9-430B-A462-9733AE17B918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it-IT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7C37F2-70AB-4ABF-B257-5F4587EEA1C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119EF8-ADCC-43E9-92B1-4F047742E151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6EE22C-EA8A-4885-BE2A-A534E17F360B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F40445-C7F2-4B7E-880E-DC638B8FD602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200B6-F358-41F2-AEF3-CDB70450B57A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F9FE86-5E13-490E-8C94-125A44E01473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C8CEE0-D841-4364-A68C-64F2CE6064C8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F858C3-3000-4CED-A228-62BC676DA3C0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817DD4-79C7-457C-8AC2-1411617F2017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04E3EF-9C7A-4AA0-A483-5243D5693FCB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90F99-B0A6-4433-92A0-F85EC13E67B4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D7F5F9-6E10-4465-A024-67271DF73B65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34B0E-89E3-4C10-AE72-540354375970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6568A8-D609-4068-9C3B-0F3C1155B8A8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E495AC-63C6-495C-B94A-2F58AE62F439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37E369-2B16-456A-B7DC-358F79826242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616A45-411D-429B-B9EB-9A7E00132AD3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6E2D52-7649-48CC-BA6E-62EEADFD3522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03D0A8-C417-4743-A4BA-86DF3C266836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9BFF71-3838-41A7-8CD0-4D82B33448BE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2A154A-87FC-4396-91BF-7B8225A23323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FD5F54-ECE4-4763-A4AC-19C8614A9414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0C471-0050-4976-95DC-B1D68EE17437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E80B56-5682-46DC-BBA2-80CE524E8E98}" type="datetimeFigureOut">
              <a:rPr lang="it-IT" smtClean="0"/>
              <a:pPr>
                <a:defRPr/>
              </a:pPr>
              <a:t>11/03/2014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9201427-20D3-46E8-80A9-DF842D9DE91C}" type="slidenum">
              <a:rPr lang="it-IT" smtClean="0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cms-docdb.cern.ch/cgi-bin/PublicEPPOGDocDB/RetrieveFile?docid=97&amp;version=1&amp;filename=CMS_Slice_elab.swf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gif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43608" y="5139169"/>
            <a:ext cx="5637010" cy="882119"/>
          </a:xfrm>
        </p:spPr>
        <p:txBody>
          <a:bodyPr>
            <a:normAutofit/>
          </a:bodyPr>
          <a:lstStyle/>
          <a:p>
            <a:r>
              <a:rPr lang="it-IT" sz="3200" i="1" dirty="0" smtClean="0">
                <a:latin typeface="+mj-lt"/>
              </a:rPr>
              <a:t>Danilo Domenici</a:t>
            </a:r>
            <a:endParaRPr lang="it-IT" sz="3200" i="1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17581" y="2564904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it-IT" sz="6000" dirty="0" smtClean="0"/>
              <a:t>Rivelatori di Particelle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75958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7" cy="857032"/>
          </a:xfrm>
        </p:spPr>
        <p:txBody>
          <a:bodyPr/>
          <a:lstStyle/>
          <a:p>
            <a:pPr marL="0" indent="0" algn="ctr">
              <a:buNone/>
            </a:pPr>
            <a:r>
              <a:rPr lang="it-IT" sz="4000" dirty="0" smtClean="0"/>
              <a:t>Cos’è un Rivelatore di Particelle</a:t>
            </a:r>
            <a:endParaRPr lang="it-IT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" y="1196975"/>
            <a:ext cx="8001000" cy="163036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Nella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fisica sperimentale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un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rivelatore di particelle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rivelatore di radiazione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è uno strumento usato per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rivelare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tracciare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 e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identificare</a:t>
            </a:r>
            <a:r>
              <a:rPr lang="it-IT"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particelle, come quelle prodotte per esempio da un 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decadimento nucleare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dalla 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radiazione cosmica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o dalle interazioni in un 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acceleratore di particelle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 (Wikipedia)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3467100"/>
            <a:ext cx="8001000" cy="2554288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Quando una particella attraversa un mezzo rilascia una certa dose di energia o di momento per la cosiddetta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Interazione Radiazione-Materia</a:t>
            </a:r>
            <a:r>
              <a:rPr lang="it-IT" sz="2000" dirty="0">
                <a:latin typeface="+mj-lt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latin typeface="+mj-lt"/>
              </a:rPr>
              <a:t>I 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rivelatori di particelle </a:t>
            </a:r>
            <a:r>
              <a:rPr lang="it-IT" sz="2000" dirty="0">
                <a:latin typeface="+mj-lt"/>
              </a:rPr>
              <a:t>sono strumenti che producono un </a:t>
            </a:r>
            <a:r>
              <a:rPr lang="it-IT" sz="2000" i="1" dirty="0">
                <a:solidFill>
                  <a:schemeClr val="accent1"/>
                </a:solidFill>
                <a:latin typeface="+mj-lt"/>
              </a:rPr>
              <a:t>segnale osservabile</a:t>
            </a:r>
            <a:r>
              <a:rPr lang="it-IT" sz="2000" i="1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it-IT" sz="2000" dirty="0">
                <a:latin typeface="+mj-lt"/>
              </a:rPr>
              <a:t>quando il loro </a:t>
            </a:r>
            <a:r>
              <a:rPr lang="it-IT" sz="2000" b="1" i="1" dirty="0">
                <a:solidFill>
                  <a:schemeClr val="accent1"/>
                </a:solidFill>
                <a:latin typeface="+mj-lt"/>
              </a:rPr>
              <a:t>elemento attivo </a:t>
            </a:r>
            <a:r>
              <a:rPr lang="it-IT" sz="2000" dirty="0">
                <a:latin typeface="+mj-lt"/>
              </a:rPr>
              <a:t>viene colpito dalla radiazione.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latin typeface="+mj-lt"/>
              </a:rPr>
              <a:t>Il segnale può essere direttamente osservabile oppure può necessitare di un ulteriore processamento da parte di un </a:t>
            </a:r>
            <a:r>
              <a:rPr lang="it-IT" sz="2000" b="1" i="1" dirty="0">
                <a:solidFill>
                  <a:schemeClr val="accent1"/>
                </a:solidFill>
                <a:latin typeface="+mj-lt"/>
              </a:rPr>
              <a:t>sistema di lettura.</a:t>
            </a:r>
            <a:endParaRPr lang="it-IT" sz="2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369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427538" y="2420938"/>
            <a:ext cx="4359275" cy="3906837"/>
            <a:chOff x="4427984" y="2421305"/>
            <a:chExt cx="4359275" cy="3906470"/>
          </a:xfrm>
        </p:grpSpPr>
        <p:pic>
          <p:nvPicPr>
            <p:cNvPr id="4106" name="Picture 15" descr="http://www.spacebridges.com/Portals/57602/images/ams-02%20on%20is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2873375"/>
              <a:ext cx="4359275" cy="345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5450334" y="2421305"/>
              <a:ext cx="2060179" cy="3692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b="1" dirty="0">
                  <a:solidFill>
                    <a:schemeClr val="accent6"/>
                  </a:solidFill>
                  <a:latin typeface="+mj-lt"/>
                </a:rPr>
                <a:t>radiazione cosmica</a:t>
              </a:r>
              <a:endParaRPr lang="it-IT" dirty="0">
                <a:latin typeface="+mj-lt"/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04775" y="827088"/>
            <a:ext cx="4179888" cy="3538537"/>
            <a:chOff x="105027" y="827419"/>
            <a:chExt cx="4178941" cy="3537685"/>
          </a:xfrm>
        </p:grpSpPr>
        <p:sp>
          <p:nvSpPr>
            <p:cNvPr id="2" name="Rectangle 1"/>
            <p:cNvSpPr/>
            <p:nvPr/>
          </p:nvSpPr>
          <p:spPr>
            <a:xfrm>
              <a:off x="884313" y="827419"/>
              <a:ext cx="2381843" cy="3692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b="1" dirty="0">
                  <a:solidFill>
                    <a:schemeClr val="accent6"/>
                  </a:solidFill>
                  <a:latin typeface="+mj-lt"/>
                </a:rPr>
                <a:t>decadimento nucleare</a:t>
              </a:r>
              <a:endParaRPr lang="it-IT" dirty="0">
                <a:latin typeface="+mj-lt"/>
              </a:endParaRPr>
            </a:p>
          </p:txBody>
        </p:sp>
        <p:pic>
          <p:nvPicPr>
            <p:cNvPr id="4105" name="Picture 12" descr="http://physics.units.it/Immagini/fotomuseo/contatoreGM80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27" y="1230899"/>
              <a:ext cx="4178941" cy="3134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15988" y="876300"/>
            <a:ext cx="7256462" cy="5451475"/>
            <a:chOff x="920803" y="930080"/>
            <a:chExt cx="7256154" cy="5451248"/>
          </a:xfrm>
        </p:grpSpPr>
        <p:pic>
          <p:nvPicPr>
            <p:cNvPr id="4102" name="Picture 17" descr="http://m2.paperblog.com/i/18/189211/lhc-vs-tevatron-L-wVjbDR.jpe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03" y="930080"/>
              <a:ext cx="7256154" cy="545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151735" y="1003102"/>
              <a:ext cx="2635546" cy="369317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it-IT" b="1" dirty="0">
                  <a:solidFill>
                    <a:schemeClr val="accent6"/>
                  </a:solidFill>
                  <a:latin typeface="+mj-lt"/>
                </a:rPr>
                <a:t>acceleratore di particelle</a:t>
              </a:r>
              <a:endParaRPr lang="it-IT" dirty="0">
                <a:solidFill>
                  <a:schemeClr val="accent6"/>
                </a:solidFill>
                <a:latin typeface="+mj-lt"/>
              </a:endParaRPr>
            </a:p>
          </p:txBody>
        </p:sp>
      </p:grpSp>
      <p:sp>
        <p:nvSpPr>
          <p:cNvPr id="12" name="Title 1"/>
          <p:cNvSpPr txBox="1">
            <a:spLocks/>
          </p:cNvSpPr>
          <p:nvPr/>
        </p:nvSpPr>
        <p:spPr>
          <a:xfrm>
            <a:off x="467544" y="44624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it-IT" sz="4000" dirty="0" smtClean="0"/>
              <a:t>Tipi di Rivelatore di Particelle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313" y="1000125"/>
            <a:ext cx="8715375" cy="563231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it-IT" sz="2400" b="1" dirty="0" smtClean="0">
                <a:solidFill>
                  <a:schemeClr val="accent6"/>
                </a:solidFill>
                <a:latin typeface="+mj-lt"/>
              </a:rPr>
              <a:t>Sensibilità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capacità di produrre un </a:t>
            </a:r>
            <a:r>
              <a:rPr lang="it-IT" sz="2400" i="1" dirty="0">
                <a:solidFill>
                  <a:srgbClr val="7030A0"/>
                </a:solidFill>
                <a:latin typeface="+mj-lt"/>
              </a:rPr>
              <a:t>segnale utile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per un certo tipo di </a:t>
            </a:r>
            <a:r>
              <a:rPr lang="it-IT" sz="2400" i="1" dirty="0">
                <a:solidFill>
                  <a:schemeClr val="accent1"/>
                </a:solidFill>
                <a:latin typeface="+mj-lt"/>
              </a:rPr>
              <a:t>radiazione e di energia</a:t>
            </a:r>
            <a:r>
              <a:rPr lang="it-IT" sz="2400" dirty="0">
                <a:latin typeface="+mj-lt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dirty="0">
                <a:solidFill>
                  <a:srgbClr val="00B050"/>
                </a:solidFill>
                <a:latin typeface="+mj-lt"/>
              </a:rPr>
              <a:t> </a:t>
            </a:r>
            <a:r>
              <a:rPr lang="it-IT" sz="2400" b="1" dirty="0">
                <a:solidFill>
                  <a:srgbClr val="00B050"/>
                </a:solidFill>
                <a:latin typeface="+mj-lt"/>
              </a:rPr>
              <a:t>Risposta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tipo di segnale prodotto. Spesso è un </a:t>
            </a:r>
            <a:r>
              <a:rPr lang="it-IT" sz="2400" i="1" dirty="0">
                <a:solidFill>
                  <a:srgbClr val="7030A0"/>
                </a:solidFill>
                <a:latin typeface="+mj-lt"/>
              </a:rPr>
              <a:t>impulso di corrente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cui ampiezza è </a:t>
            </a:r>
            <a:r>
              <a:rPr lang="it-IT" sz="2400" dirty="0">
                <a:solidFill>
                  <a:schemeClr val="accent1"/>
                </a:solidFill>
                <a:latin typeface="+mj-lt"/>
              </a:rPr>
              <a:t>proporzionale all’energia</a:t>
            </a:r>
            <a:r>
              <a:rPr lang="it-IT" sz="2400" dirty="0">
                <a:solidFill>
                  <a:srgbClr val="00B0F0"/>
                </a:solidFill>
                <a:latin typeface="+mj-lt"/>
              </a:rPr>
              <a:t>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rilasciata dalla particella.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chemeClr val="accent1"/>
                </a:solidFill>
                <a:latin typeface="+mj-lt"/>
              </a:rPr>
              <a:t> Risoluzione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capacità di distinzione tra due misure vicine di una grandezza fisica misurata. Si esprime in termini di </a:t>
            </a:r>
            <a:r>
              <a:rPr lang="it-IT" sz="2400" i="1" dirty="0">
                <a:solidFill>
                  <a:srgbClr val="7030A0"/>
                </a:solidFill>
                <a:latin typeface="+mj-lt"/>
              </a:rPr>
              <a:t>deviazione standard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della distribuzione della grandezza misurata.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rgbClr val="7030A0"/>
                </a:solidFill>
                <a:latin typeface="+mj-lt"/>
              </a:rPr>
              <a:t> Efficienza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frazione di particelle rivelate rispetto a quelle incidenti.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400" dirty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b="1" dirty="0">
                <a:solidFill>
                  <a:schemeClr val="accent5"/>
                </a:solidFill>
                <a:latin typeface="+mj-lt"/>
              </a:rPr>
              <a:t> Tempo morto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tempo necessario al rivelatore per essere di nuovo attivo dopo la rivelazione di una particella e la formazione del segnale.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it-IT" sz="4000" dirty="0" smtClean="0"/>
              <a:t>Caratteristiche dei Rivelatori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0"/>
          <p:cNvGrpSpPr>
            <a:grpSpLocks/>
          </p:cNvGrpSpPr>
          <p:nvPr/>
        </p:nvGrpSpPr>
        <p:grpSpPr bwMode="auto">
          <a:xfrm>
            <a:off x="1908175" y="1412875"/>
            <a:ext cx="5500688" cy="2819400"/>
            <a:chOff x="2500298" y="1824034"/>
            <a:chExt cx="5500726" cy="2819412"/>
          </a:xfrm>
          <a:solidFill>
            <a:schemeClr val="bg1"/>
          </a:solidFill>
        </p:grpSpPr>
        <p:pic>
          <p:nvPicPr>
            <p:cNvPr id="6149" name="Picture 2" descr="C:\Users\danilo\Documents\Divulgazione\Figure\eye_detect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0298" y="1824034"/>
              <a:ext cx="4861055" cy="28194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0" name="TextBox 5"/>
            <p:cNvSpPr txBox="1">
              <a:spLocks noChangeArrowheads="1"/>
            </p:cNvSpPr>
            <p:nvPr/>
          </p:nvSpPr>
          <p:spPr bwMode="auto">
            <a:xfrm>
              <a:off x="3357554" y="1834210"/>
              <a:ext cx="1857388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sz="2800" dirty="0">
                  <a:solidFill>
                    <a:schemeClr val="accent1"/>
                  </a:solidFill>
                  <a:latin typeface="+mj-lt"/>
                </a:rPr>
                <a:t>sorgente</a:t>
              </a:r>
            </a:p>
          </p:txBody>
        </p:sp>
        <p:sp>
          <p:nvSpPr>
            <p:cNvPr id="6151" name="TextBox 6"/>
            <p:cNvSpPr txBox="1">
              <a:spLocks noChangeArrowheads="1"/>
            </p:cNvSpPr>
            <p:nvPr/>
          </p:nvSpPr>
          <p:spPr bwMode="auto">
            <a:xfrm>
              <a:off x="6143636" y="2571744"/>
              <a:ext cx="1857388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sz="2800">
                  <a:solidFill>
                    <a:schemeClr val="accent1"/>
                  </a:solidFill>
                  <a:latin typeface="+mj-lt"/>
                </a:rPr>
                <a:t>bersaglio</a:t>
              </a:r>
            </a:p>
          </p:txBody>
        </p:sp>
        <p:sp>
          <p:nvSpPr>
            <p:cNvPr id="6152" name="TextBox 7"/>
            <p:cNvSpPr txBox="1">
              <a:spLocks noChangeArrowheads="1"/>
            </p:cNvSpPr>
            <p:nvPr/>
          </p:nvSpPr>
          <p:spPr bwMode="auto">
            <a:xfrm>
              <a:off x="3500430" y="4071942"/>
              <a:ext cx="1857388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sz="2800" dirty="0">
                  <a:solidFill>
                    <a:schemeClr val="accent1"/>
                  </a:solidFill>
                  <a:latin typeface="+mj-lt"/>
                </a:rPr>
                <a:t>rivelatore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9553" y="4581525"/>
            <a:ext cx="8228408" cy="193833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L’occhio umano è un rivelatore di particelle: i </a:t>
            </a:r>
            <a:r>
              <a:rPr lang="it-IT" sz="2400" b="1" dirty="0">
                <a:solidFill>
                  <a:schemeClr val="accent6"/>
                </a:solidFill>
                <a:latin typeface="+mj-lt"/>
              </a:rPr>
              <a:t>fotoni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</a:t>
            </a:r>
            <a:r>
              <a:rPr lang="it-IT" sz="2400" dirty="0">
                <a:latin typeface="+mj-lt"/>
              </a:rPr>
              <a:t> </a:t>
            </a:r>
            <a:r>
              <a:rPr lang="it-IT" sz="2400" b="1" dirty="0">
                <a:solidFill>
                  <a:schemeClr val="accent6"/>
                </a:solidFill>
                <a:latin typeface="+mj-lt"/>
              </a:rPr>
              <a:t>fotoni</a:t>
            </a:r>
            <a:r>
              <a:rPr lang="it-IT" sz="2400" b="1" dirty="0">
                <a:latin typeface="+mj-lt"/>
              </a:rPr>
              <a:t> 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sono le particelle elementari di cui è costituita la </a:t>
            </a:r>
            <a:r>
              <a:rPr lang="it-IT" sz="2400" dirty="0">
                <a:solidFill>
                  <a:srgbClr val="7030A0"/>
                </a:solidFill>
                <a:latin typeface="+mj-lt"/>
              </a:rPr>
              <a:t>luce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Noi vediamo un oggetto perché viene colpito da fotoni che poi rimbalzano e vengono rivelati dal nostro occhio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/>
              <a:t>Un Rivelatore che abbiamo tutti: l’occhio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3" descr="naked_targe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128838"/>
            <a:ext cx="2679700" cy="303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:\Users\danilo\Documents\Divulgazione\Figure\target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2127250"/>
            <a:ext cx="2668587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4" descr="naked_target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2060575"/>
            <a:ext cx="26511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danilo\Documents\Divulgazione\Figure\target2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2070100"/>
            <a:ext cx="2625725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50950" y="1125538"/>
            <a:ext cx="6429375" cy="706437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Nello stesso modo facendo rimbalzare particelle riusciamo a capire molte caratteristiche del bersaglio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42875" y="1989138"/>
            <a:ext cx="8858250" cy="4451350"/>
            <a:chOff x="142875" y="1988840"/>
            <a:chExt cx="8858250" cy="4452302"/>
          </a:xfrm>
        </p:grpSpPr>
        <p:sp>
          <p:nvSpPr>
            <p:cNvPr id="9" name="TextBox 8"/>
            <p:cNvSpPr txBox="1"/>
            <p:nvPr/>
          </p:nvSpPr>
          <p:spPr>
            <a:xfrm>
              <a:off x="968375" y="5732966"/>
              <a:ext cx="7215188" cy="708176"/>
            </a:xfrm>
            <a:prstGeom prst="rect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Noi</a:t>
              </a:r>
              <a:r>
                <a:rPr lang="it-IT" sz="2000" dirty="0"/>
                <a:t> </a:t>
              </a:r>
              <a:r>
                <a:rPr lang="it-IT" sz="2000" dirty="0">
                  <a:solidFill>
                    <a:schemeClr val="accent1"/>
                  </a:solidFill>
                </a:rPr>
                <a:t>«vediamo»  </a:t>
              </a: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</a:t>
              </a:r>
              <a:r>
                <a:rPr lang="it-IT" sz="2000" dirty="0"/>
                <a:t> </a:t>
              </a:r>
              <a:r>
                <a:rPr lang="it-IT" sz="2000" dirty="0">
                  <a:solidFill>
                    <a:srgbClr val="7030A0"/>
                  </a:solidFill>
                </a:rPr>
                <a:t>materia subatomica </a:t>
              </a: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perché la colpiamo con particelle prodotte dagli</a:t>
              </a:r>
              <a:r>
                <a:rPr lang="it-IT" sz="2000" dirty="0"/>
                <a:t> </a:t>
              </a:r>
              <a:r>
                <a:rPr lang="it-IT" sz="2000" dirty="0">
                  <a:solidFill>
                    <a:schemeClr val="accent6"/>
                  </a:solidFill>
                </a:rPr>
                <a:t>acceleratori </a:t>
              </a:r>
              <a:r>
                <a: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che rimbalzano sui </a:t>
              </a:r>
              <a:r>
                <a:rPr lang="it-IT" sz="2000" dirty="0">
                  <a:solidFill>
                    <a:schemeClr val="accent6"/>
                  </a:solidFill>
                </a:rPr>
                <a:t>rivelatori</a:t>
              </a:r>
              <a:r>
                <a:rPr lang="it-IT" sz="2000" dirty="0">
                  <a:solidFill>
                    <a:srgbClr val="C00000"/>
                  </a:solidFill>
                </a:rPr>
                <a:t> </a:t>
              </a:r>
            </a:p>
          </p:txBody>
        </p:sp>
        <p:pic>
          <p:nvPicPr>
            <p:cNvPr id="7178" name="Picture 4" descr="osservar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5" y="1988840"/>
              <a:ext cx="4276725" cy="35480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Picture 7" descr="osservare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1838" y="1988840"/>
              <a:ext cx="4459287" cy="3548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 smtClean="0"/>
              <a:t>Particelle come sonde della Materia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Group 12"/>
          <p:cNvGrpSpPr>
            <a:grpSpLocks/>
          </p:cNvGrpSpPr>
          <p:nvPr/>
        </p:nvGrpSpPr>
        <p:grpSpPr bwMode="auto">
          <a:xfrm>
            <a:off x="3184525" y="1395413"/>
            <a:ext cx="2641600" cy="2438400"/>
            <a:chOff x="672" y="1488"/>
            <a:chExt cx="1392" cy="1392"/>
          </a:xfrm>
        </p:grpSpPr>
        <p:sp>
          <p:nvSpPr>
            <p:cNvPr id="8207" name="Oval 13"/>
            <p:cNvSpPr>
              <a:spLocks noChangeArrowheads="1"/>
            </p:cNvSpPr>
            <p:nvPr/>
          </p:nvSpPr>
          <p:spPr bwMode="auto">
            <a:xfrm>
              <a:off x="1344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8" name="Oval 14"/>
            <p:cNvSpPr>
              <a:spLocks noChangeArrowheads="1"/>
            </p:cNvSpPr>
            <p:nvPr/>
          </p:nvSpPr>
          <p:spPr bwMode="auto">
            <a:xfrm rot="306568">
              <a:off x="720" y="1776"/>
              <a:ext cx="1344" cy="816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9" name="Oval 15"/>
            <p:cNvSpPr>
              <a:spLocks noChangeArrowheads="1"/>
            </p:cNvSpPr>
            <p:nvPr/>
          </p:nvSpPr>
          <p:spPr bwMode="auto">
            <a:xfrm rot="-1329760">
              <a:off x="672" y="2016"/>
              <a:ext cx="1392" cy="336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0" name="Oval 16"/>
            <p:cNvSpPr>
              <a:spLocks noChangeArrowheads="1"/>
            </p:cNvSpPr>
            <p:nvPr/>
          </p:nvSpPr>
          <p:spPr bwMode="auto">
            <a:xfrm rot="-4782129">
              <a:off x="672" y="2016"/>
              <a:ext cx="1392" cy="336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1" name="Oval 17"/>
            <p:cNvSpPr>
              <a:spLocks noChangeArrowheads="1"/>
            </p:cNvSpPr>
            <p:nvPr/>
          </p:nvSpPr>
          <p:spPr bwMode="auto">
            <a:xfrm rot="-6172674">
              <a:off x="696" y="1992"/>
              <a:ext cx="1392" cy="384"/>
            </a:xfrm>
            <a:prstGeom prst="ellipse">
              <a:avLst/>
            </a:prstGeom>
            <a:noFill/>
            <a:ln w="19050">
              <a:solidFill>
                <a:srgbClr val="99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2" name="Oval 18"/>
            <p:cNvSpPr>
              <a:spLocks noChangeArrowheads="1"/>
            </p:cNvSpPr>
            <p:nvPr/>
          </p:nvSpPr>
          <p:spPr bwMode="auto">
            <a:xfrm>
              <a:off x="1536" y="1632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3" name="Oval 19"/>
            <p:cNvSpPr>
              <a:spLocks noChangeArrowheads="1"/>
            </p:cNvSpPr>
            <p:nvPr/>
          </p:nvSpPr>
          <p:spPr bwMode="auto">
            <a:xfrm>
              <a:off x="1728" y="2160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4" name="Oval 20"/>
            <p:cNvSpPr>
              <a:spLocks noChangeArrowheads="1"/>
            </p:cNvSpPr>
            <p:nvPr/>
          </p:nvSpPr>
          <p:spPr bwMode="auto">
            <a:xfrm>
              <a:off x="864" y="1872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15" name="Oval 21"/>
            <p:cNvSpPr>
              <a:spLocks noChangeArrowheads="1"/>
            </p:cNvSpPr>
            <p:nvPr/>
          </p:nvSpPr>
          <p:spPr bwMode="auto">
            <a:xfrm>
              <a:off x="1584" y="2784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2F0076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99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4" name="Line 22"/>
          <p:cNvSpPr>
            <a:spLocks noChangeShapeType="1"/>
          </p:cNvSpPr>
          <p:nvPr/>
        </p:nvSpPr>
        <p:spPr bwMode="auto">
          <a:xfrm rot="153924" flipV="1">
            <a:off x="214313" y="2463800"/>
            <a:ext cx="4133850" cy="120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auto">
          <a:xfrm rot="7831" flipV="1">
            <a:off x="355600" y="2538413"/>
            <a:ext cx="4113213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auto">
          <a:xfrm flipV="1">
            <a:off x="280988" y="1547813"/>
            <a:ext cx="87630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223838" y="1357313"/>
            <a:ext cx="7032625" cy="1057275"/>
            <a:chOff x="370" y="1722"/>
            <a:chExt cx="4430" cy="666"/>
          </a:xfrm>
        </p:grpSpPr>
        <p:sp>
          <p:nvSpPr>
            <p:cNvPr id="8204" name="Line 26"/>
            <p:cNvSpPr>
              <a:spLocks noChangeShapeType="1"/>
            </p:cNvSpPr>
            <p:nvPr/>
          </p:nvSpPr>
          <p:spPr bwMode="auto">
            <a:xfrm>
              <a:off x="370" y="2388"/>
              <a:ext cx="23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205" name="Line 27"/>
            <p:cNvSpPr>
              <a:spLocks noChangeShapeType="1"/>
            </p:cNvSpPr>
            <p:nvPr/>
          </p:nvSpPr>
          <p:spPr bwMode="auto">
            <a:xfrm rot="-2127093">
              <a:off x="3281" y="1722"/>
              <a:ext cx="1519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206" name="Freeform 28"/>
            <p:cNvSpPr>
              <a:spLocks/>
            </p:cNvSpPr>
            <p:nvPr/>
          </p:nvSpPr>
          <p:spPr bwMode="auto">
            <a:xfrm>
              <a:off x="2709" y="2148"/>
              <a:ext cx="728" cy="240"/>
            </a:xfrm>
            <a:custGeom>
              <a:avLst/>
              <a:gdLst>
                <a:gd name="T0" fmla="*/ 0 w 672"/>
                <a:gd name="T1" fmla="*/ 240 h 240"/>
                <a:gd name="T2" fmla="*/ 811 w 672"/>
                <a:gd name="T3" fmla="*/ 192 h 240"/>
                <a:gd name="T4" fmla="*/ 1622 w 672"/>
                <a:gd name="T5" fmla="*/ 0 h 240"/>
                <a:gd name="T6" fmla="*/ 0 60000 65536"/>
                <a:gd name="T7" fmla="*/ 0 60000 65536"/>
                <a:gd name="T8" fmla="*/ 0 60000 65536"/>
                <a:gd name="T9" fmla="*/ 0 w 672"/>
                <a:gd name="T10" fmla="*/ 0 h 240"/>
                <a:gd name="T11" fmla="*/ 672 w 67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240">
                  <a:moveTo>
                    <a:pt x="0" y="240"/>
                  </a:moveTo>
                  <a:cubicBezTo>
                    <a:pt x="112" y="236"/>
                    <a:pt x="224" y="232"/>
                    <a:pt x="336" y="192"/>
                  </a:cubicBezTo>
                  <a:cubicBezTo>
                    <a:pt x="448" y="152"/>
                    <a:pt x="560" y="76"/>
                    <a:pt x="672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2298" name="TextBox 21"/>
          <p:cNvSpPr txBox="1">
            <a:spLocks noChangeArrowheads="1"/>
          </p:cNvSpPr>
          <p:nvPr/>
        </p:nvSpPr>
        <p:spPr bwMode="auto">
          <a:xfrm>
            <a:off x="250825" y="6165850"/>
            <a:ext cx="2428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Ernest Rutherford Nobel 1908</a:t>
            </a:r>
          </a:p>
        </p:txBody>
      </p:sp>
      <p:pic>
        <p:nvPicPr>
          <p:cNvPr id="24" name="Picture 13" descr="http://www.leonardoscienze.it/joomla/images/stories/ruthef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749675"/>
            <a:ext cx="43751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Picture 24" descr="http://upload.wikimedia.org/wikipedia/commons/thumb/6/6a/Ernest_Rutherford.jpg/220px-Ernest_Rutherfo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3141663"/>
            <a:ext cx="20955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227763" y="2298700"/>
            <a:ext cx="2592387" cy="9239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Rutherford capì come è fatto l’atomo e formulò il </a:t>
            </a:r>
            <a:r>
              <a:rPr lang="it-IT" dirty="0">
                <a:solidFill>
                  <a:schemeClr val="accent6"/>
                </a:solidFill>
                <a:latin typeface="+mj-lt"/>
              </a:rPr>
              <a:t>«Modello planetario»  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Esperimento di Rutherford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2298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488182"/>
              </p:ext>
            </p:extLst>
          </p:nvPr>
        </p:nvGraphicFramePr>
        <p:xfrm>
          <a:off x="1331913" y="1412776"/>
          <a:ext cx="6719886" cy="298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962"/>
                <a:gridCol w="2239962"/>
                <a:gridCol w="2239962"/>
              </a:tblGrid>
              <a:tr h="396090"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Rivelatore</a:t>
                      </a:r>
                      <a:endParaRPr lang="it-IT" sz="2000" dirty="0"/>
                    </a:p>
                  </a:txBody>
                  <a:tcPr marL="91433" marR="91433" marT="45658" marB="45658"/>
                </a:tc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Occhio umano</a:t>
                      </a:r>
                      <a:endParaRPr lang="it-IT" sz="2000" dirty="0"/>
                    </a:p>
                  </a:txBody>
                  <a:tcPr marL="91433" marR="91433" marT="45658" marB="45658"/>
                </a:tc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Schermo</a:t>
                      </a:r>
                      <a:r>
                        <a:rPr lang="it-IT" sz="2000" baseline="0" dirty="0" smtClean="0"/>
                        <a:t> al fluoro</a:t>
                      </a:r>
                      <a:endParaRPr lang="it-IT" sz="2000" dirty="0"/>
                    </a:p>
                  </a:txBody>
                  <a:tcPr marL="91433" marR="91433" marT="45658" marB="45658"/>
                </a:tc>
              </a:tr>
              <a:tr h="396090"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Sensibilità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Fotoni (~ </a:t>
                      </a:r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 </a:t>
                      </a:r>
                      <a:r>
                        <a:rPr lang="en-US" sz="20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eV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Alfa (~ 1 MeV)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70086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Risposta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Impulso</a:t>
                      </a:r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elettrico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Variazione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cromatica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70086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Risoluzione</a:t>
                      </a:r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Spaziale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100 µm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 mm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39609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Efficienza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100%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~ 100%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  <a:tr h="39609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Tempo </a:t>
                      </a:r>
                      <a:r>
                        <a:rPr lang="en-US" sz="2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Morto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0.1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 – 1 s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∞</a:t>
                      </a:r>
                      <a:endParaRPr lang="it-IT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3" marR="91433" marT="45658" marB="45658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174750" y="4509120"/>
            <a:ext cx="6997700" cy="2246769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Nessun rivelatore può essere sensibile a tutti i tipi di radiazione. Ogni rivelatore è progettato per essere sensibile ad un tipo di radiazione in un certo intervallo di energia.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+mj-lt"/>
              </a:rPr>
              <a:t>In seguito prenderò principalmente in considerazione i moderni apparati sperimentali agli acceleratori di particelle, che sono costituiti </a:t>
            </a:r>
            <a:r>
              <a:rPr lang="it-IT" sz="2000" b="1" dirty="0">
                <a:solidFill>
                  <a:srgbClr val="7030A0"/>
                </a:solidFill>
                <a:latin typeface="+mj-lt"/>
              </a:rPr>
              <a:t>da un insieme di molti rivelatori diversi.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7544" y="51688"/>
            <a:ext cx="8352927" cy="1217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/>
              <a:t>Confronto tra l’Occhio umano e il Rivelatore di Rutherford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-atlas.desy.de/pictures/detector-blu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" y="2583037"/>
            <a:ext cx="5700068" cy="427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5138" y="908050"/>
            <a:ext cx="8286750" cy="163195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Struttura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«cipolla»: diversi tipi di rivelatori uno dentro l’altro a formare strati di rivelazione intorno al punto dove si </a:t>
            </a:r>
            <a:r>
              <a:rPr lang="it-IT" sz="2000" i="1" dirty="0">
                <a:solidFill>
                  <a:schemeClr val="accent1"/>
                </a:solidFill>
              </a:rPr>
              <a:t>scontrano le particelle</a:t>
            </a:r>
            <a:r>
              <a:rPr lang="it-IT" sz="2000" dirty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rivelatori interni devono avere </a:t>
            </a:r>
            <a:r>
              <a:rPr lang="it-IT" sz="2000" b="1" dirty="0">
                <a:solidFill>
                  <a:schemeClr val="accent6"/>
                </a:solidFill>
              </a:rPr>
              <a:t>un’alta risoluzione spaziale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 distinguere tparticelle molto vicine.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rivelatori esterni devono coprire </a:t>
            </a:r>
            <a:r>
              <a:rPr lang="it-IT" sz="2000" b="1" dirty="0">
                <a:solidFill>
                  <a:srgbClr val="7030A0"/>
                </a:solidFill>
              </a:rPr>
              <a:t>superfici molto grandi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259632" y="5617219"/>
            <a:ext cx="4150791" cy="10966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4596822" y="4427190"/>
            <a:ext cx="22860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TextBox 11"/>
          <p:cNvSpPr txBox="1">
            <a:spLocks noChangeArrowheads="1"/>
          </p:cNvSpPr>
          <p:nvPr/>
        </p:nvSpPr>
        <p:spPr bwMode="auto">
          <a:xfrm>
            <a:off x="5752959" y="5263207"/>
            <a:ext cx="1071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 dirty="0">
                <a:solidFill>
                  <a:schemeClr val="accent1"/>
                </a:solidFill>
                <a:latin typeface="Calibri" pitchFamily="34" charset="0"/>
              </a:rPr>
              <a:t>Altezza 25 m</a:t>
            </a:r>
          </a:p>
        </p:txBody>
      </p:sp>
      <p:sp>
        <p:nvSpPr>
          <p:cNvPr id="10247" name="TextBox 12"/>
          <p:cNvSpPr txBox="1">
            <a:spLocks noChangeArrowheads="1"/>
          </p:cNvSpPr>
          <p:nvPr/>
        </p:nvSpPr>
        <p:spPr bwMode="auto">
          <a:xfrm>
            <a:off x="3707904" y="6019293"/>
            <a:ext cx="1357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 dirty="0">
                <a:solidFill>
                  <a:schemeClr val="accent1"/>
                </a:solidFill>
                <a:latin typeface="Calibri" pitchFamily="34" charset="0"/>
              </a:rPr>
              <a:t>Lunghezza 46 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43079" y="2708920"/>
            <a:ext cx="2421409" cy="255428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Peso 7000 ton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Superficie rivelatori 6000 m</a:t>
            </a:r>
            <a:r>
              <a:rPr lang="it-IT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100G canali di elettronica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Costo 400 M€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2100 scienziati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37 nazioni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7544" y="51688"/>
            <a:ext cx="8352927" cy="1217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 smtClean="0"/>
              <a:t>Il Rivelatore ATLAS a LHC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nteractions.org/imagebank/images/CE0152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34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625" y="3356992"/>
            <a:ext cx="8358188" cy="317009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000" b="1" dirty="0">
                <a:solidFill>
                  <a:srgbClr val="7030A0"/>
                </a:solidFill>
                <a:latin typeface="+mj-lt"/>
              </a:rPr>
              <a:t>Urti con gli elettroni atomici (</a:t>
            </a:r>
            <a:r>
              <a:rPr lang="it-IT" sz="2000" b="1" dirty="0">
                <a:solidFill>
                  <a:srgbClr val="7030A0"/>
                </a:solidFill>
                <a:latin typeface="+mj-lt"/>
                <a:sym typeface="Symbol"/>
              </a:rPr>
              <a:t>forza elettromagnetica)</a:t>
            </a:r>
          </a:p>
          <a:p>
            <a:pPr algn="ctr">
              <a:defRPr/>
            </a:pPr>
            <a:r>
              <a:rPr lang="it-IT" sz="2000" dirty="0">
                <a:solidFill>
                  <a:schemeClr val="accent1"/>
                </a:solidFill>
                <a:latin typeface="+mj-lt"/>
                <a:sym typeface="Symbol"/>
              </a:rPr>
              <a:t>Adroni e leptoni carichi</a:t>
            </a:r>
          </a:p>
          <a:p>
            <a:pPr marL="0" lvl="1" algn="ctr">
              <a:defRPr/>
            </a:pPr>
            <a:r>
              <a:rPr lang="it-IT" sz="2000" dirty="0">
                <a:solidFill>
                  <a:schemeClr val="tx2"/>
                </a:solidFill>
              </a:rPr>
              <a:t>Protoni, Pioni </a:t>
            </a:r>
            <a:r>
              <a:rPr lang="it-IT" sz="2000" dirty="0" smtClean="0">
                <a:solidFill>
                  <a:schemeClr val="tx2"/>
                </a:solidFill>
              </a:rPr>
              <a:t>(</a:t>
            </a:r>
            <a:r>
              <a:rPr lang="el-GR" sz="2000" dirty="0">
                <a:solidFill>
                  <a:schemeClr val="tx2"/>
                </a:solidFill>
              </a:rPr>
              <a:t>π</a:t>
            </a:r>
            <a:r>
              <a:rPr lang="it-IT" sz="2000" baseline="30000" dirty="0">
                <a:solidFill>
                  <a:schemeClr val="tx2"/>
                </a:solidFill>
              </a:rPr>
              <a:t>+ </a:t>
            </a:r>
            <a:r>
              <a:rPr lang="el-GR" sz="2000" dirty="0">
                <a:solidFill>
                  <a:schemeClr val="tx2"/>
                </a:solidFill>
              </a:rPr>
              <a:t>π</a:t>
            </a:r>
            <a:r>
              <a:rPr lang="el-GR" sz="2000" baseline="30000" dirty="0">
                <a:solidFill>
                  <a:schemeClr val="tx2"/>
                </a:solidFill>
              </a:rPr>
              <a:t>–</a:t>
            </a:r>
            <a:r>
              <a:rPr lang="it-IT" sz="2000" dirty="0">
                <a:solidFill>
                  <a:schemeClr val="tx2"/>
                </a:solidFill>
              </a:rPr>
              <a:t>), Kaoni </a:t>
            </a:r>
            <a:r>
              <a:rPr lang="it-IT" sz="2000" dirty="0" smtClean="0">
                <a:solidFill>
                  <a:schemeClr val="tx2"/>
                </a:solidFill>
              </a:rPr>
              <a:t>(K</a:t>
            </a:r>
            <a:r>
              <a:rPr lang="it-IT" sz="2000" baseline="30000" dirty="0">
                <a:solidFill>
                  <a:schemeClr val="tx2"/>
                </a:solidFill>
              </a:rPr>
              <a:t>+ </a:t>
            </a:r>
            <a:r>
              <a:rPr lang="it-IT" sz="2000" dirty="0">
                <a:solidFill>
                  <a:schemeClr val="tx2"/>
                </a:solidFill>
              </a:rPr>
              <a:t>K</a:t>
            </a:r>
            <a:r>
              <a:rPr lang="el-GR" sz="2000" baseline="30000" dirty="0">
                <a:solidFill>
                  <a:schemeClr val="tx2"/>
                </a:solidFill>
              </a:rPr>
              <a:t>–</a:t>
            </a:r>
            <a:r>
              <a:rPr lang="it-IT" sz="2000" dirty="0">
                <a:solidFill>
                  <a:schemeClr val="tx2"/>
                </a:solidFill>
              </a:rPr>
              <a:t>), muoni, elettroni</a:t>
            </a:r>
          </a:p>
          <a:p>
            <a:pPr algn="ctr">
              <a:defRPr/>
            </a:pPr>
            <a:endParaRPr lang="it-IT" sz="2000" dirty="0" smtClean="0">
              <a:solidFill>
                <a:schemeClr val="tx2"/>
              </a:solidFill>
              <a:latin typeface="+mj-lt"/>
            </a:endParaRPr>
          </a:p>
          <a:p>
            <a:pPr algn="ctr">
              <a:defRPr/>
            </a:pPr>
            <a:r>
              <a:rPr lang="it-IT" sz="2000" b="1" dirty="0">
                <a:solidFill>
                  <a:schemeClr val="accent6"/>
                </a:solidFill>
                <a:latin typeface="+mj-lt"/>
              </a:rPr>
              <a:t>Urti con i nuclei atomici (forza nucleare forte)</a:t>
            </a:r>
          </a:p>
          <a:p>
            <a:pPr lvl="1" algn="ctr">
              <a:defRPr/>
            </a:pPr>
            <a:r>
              <a:rPr lang="it-IT" sz="2000" dirty="0" smtClean="0">
                <a:solidFill>
                  <a:schemeClr val="accent1"/>
                </a:solidFill>
                <a:latin typeface="+mj-lt"/>
              </a:rPr>
              <a:t>Adroni carichi e neutri</a:t>
            </a:r>
          </a:p>
          <a:p>
            <a:pPr lvl="1" algn="ctr">
              <a:defRPr/>
            </a:pPr>
            <a:r>
              <a:rPr lang="it-IT" sz="2000" dirty="0" smtClean="0">
                <a:solidFill>
                  <a:schemeClr val="tx2"/>
                </a:solidFill>
              </a:rPr>
              <a:t>Protoni</a:t>
            </a:r>
            <a:r>
              <a:rPr lang="it-IT" sz="2000" dirty="0">
                <a:solidFill>
                  <a:schemeClr val="tx2"/>
                </a:solidFill>
              </a:rPr>
              <a:t>, Pioni (</a:t>
            </a:r>
            <a:r>
              <a:rPr lang="el-GR" sz="2000" dirty="0">
                <a:solidFill>
                  <a:schemeClr val="tx2"/>
                </a:solidFill>
              </a:rPr>
              <a:t>π</a:t>
            </a:r>
            <a:r>
              <a:rPr lang="it-IT" sz="2000" baseline="30000" dirty="0">
                <a:solidFill>
                  <a:schemeClr val="tx2"/>
                </a:solidFill>
              </a:rPr>
              <a:t>+ </a:t>
            </a:r>
            <a:r>
              <a:rPr lang="el-GR" sz="2000" dirty="0">
                <a:solidFill>
                  <a:schemeClr val="tx2"/>
                </a:solidFill>
              </a:rPr>
              <a:t>π</a:t>
            </a:r>
            <a:r>
              <a:rPr lang="el-GR" sz="2000" baseline="30000" dirty="0">
                <a:solidFill>
                  <a:schemeClr val="tx2"/>
                </a:solidFill>
              </a:rPr>
              <a:t>–</a:t>
            </a:r>
            <a:r>
              <a:rPr lang="it-IT" sz="2000" dirty="0">
                <a:solidFill>
                  <a:schemeClr val="tx2"/>
                </a:solidFill>
              </a:rPr>
              <a:t>), Kaoni (K</a:t>
            </a:r>
            <a:r>
              <a:rPr lang="it-IT" sz="2000" baseline="30000" dirty="0">
                <a:solidFill>
                  <a:schemeClr val="tx2"/>
                </a:solidFill>
              </a:rPr>
              <a:t>+ </a:t>
            </a:r>
            <a:r>
              <a:rPr lang="it-IT" sz="2000" dirty="0">
                <a:solidFill>
                  <a:schemeClr val="tx2"/>
                </a:solidFill>
              </a:rPr>
              <a:t>K</a:t>
            </a:r>
            <a:r>
              <a:rPr lang="el-GR" sz="2000" baseline="30000" dirty="0" smtClean="0">
                <a:solidFill>
                  <a:schemeClr val="tx2"/>
                </a:solidFill>
              </a:rPr>
              <a:t>–</a:t>
            </a:r>
            <a:r>
              <a:rPr lang="it-IT" sz="2000" dirty="0" smtClean="0">
                <a:solidFill>
                  <a:schemeClr val="tx2"/>
                </a:solidFill>
              </a:rPr>
              <a:t> </a:t>
            </a:r>
            <a:r>
              <a:rPr lang="it-IT" sz="2000" dirty="0">
                <a:solidFill>
                  <a:schemeClr val="tx2"/>
                </a:solidFill>
              </a:rPr>
              <a:t>K</a:t>
            </a:r>
            <a:r>
              <a:rPr lang="it-IT" sz="2000" baseline="30000" dirty="0">
                <a:solidFill>
                  <a:schemeClr val="tx2"/>
                </a:solidFill>
              </a:rPr>
              <a:t>0</a:t>
            </a:r>
            <a:r>
              <a:rPr lang="it-IT" sz="2000" dirty="0" smtClean="0">
                <a:solidFill>
                  <a:schemeClr val="tx2"/>
                </a:solidFill>
                <a:sym typeface="Symbol"/>
              </a:rPr>
              <a:t>)</a:t>
            </a:r>
            <a:r>
              <a:rPr lang="it-IT" sz="2000" dirty="0" smtClean="0">
                <a:solidFill>
                  <a:schemeClr val="tx2"/>
                </a:solidFill>
              </a:rPr>
              <a:t>,</a:t>
            </a:r>
            <a:r>
              <a:rPr lang="it-IT" sz="2000" dirty="0" smtClean="0">
                <a:solidFill>
                  <a:schemeClr val="tx2"/>
                </a:solidFill>
                <a:sym typeface="Symbol"/>
              </a:rPr>
              <a:t> Neutroni</a:t>
            </a:r>
          </a:p>
          <a:p>
            <a:pPr lvl="1" algn="ctr">
              <a:defRPr/>
            </a:pPr>
            <a:endParaRPr lang="it-IT" sz="2000" dirty="0">
              <a:solidFill>
                <a:schemeClr val="tx2"/>
              </a:solidFill>
              <a:sym typeface="Symbol"/>
            </a:endParaRPr>
          </a:p>
          <a:p>
            <a:pPr lvl="1" algn="ctr">
              <a:defRPr/>
            </a:pPr>
            <a:r>
              <a:rPr lang="it-IT" sz="2000" b="1" dirty="0" smtClean="0">
                <a:solidFill>
                  <a:srgbClr val="00B050"/>
                </a:solidFill>
                <a:sym typeface="Symbol"/>
              </a:rPr>
              <a:t>Irraggiamento e produzione di coppie e</a:t>
            </a:r>
            <a:r>
              <a:rPr lang="it-IT" sz="2000" b="1" baseline="30000" dirty="0" smtClean="0">
                <a:solidFill>
                  <a:srgbClr val="00B050"/>
                </a:solidFill>
              </a:rPr>
              <a:t>+ </a:t>
            </a:r>
            <a:r>
              <a:rPr lang="it-IT" sz="2000" b="1" dirty="0" smtClean="0">
                <a:solidFill>
                  <a:srgbClr val="00B050"/>
                </a:solidFill>
              </a:rPr>
              <a:t>e</a:t>
            </a:r>
            <a:r>
              <a:rPr lang="el-GR" sz="2000" b="1" baseline="30000" dirty="0" smtClean="0">
                <a:solidFill>
                  <a:srgbClr val="00B050"/>
                </a:solidFill>
              </a:rPr>
              <a:t>–</a:t>
            </a:r>
            <a:r>
              <a:rPr lang="it-IT" sz="2000" b="1" dirty="0" smtClean="0">
                <a:solidFill>
                  <a:srgbClr val="00B050"/>
                </a:solidFill>
              </a:rPr>
              <a:t> (forza elettromagnetica)</a:t>
            </a:r>
          </a:p>
          <a:p>
            <a:pPr lvl="1" algn="ctr">
              <a:defRPr/>
            </a:pPr>
            <a:r>
              <a:rPr lang="it-IT" sz="2000" dirty="0" smtClean="0">
                <a:solidFill>
                  <a:schemeClr val="accent1"/>
                </a:solidFill>
              </a:rPr>
              <a:t>Elettroni e fotoni</a:t>
            </a:r>
            <a:endParaRPr lang="it-IT" sz="2000" dirty="0">
              <a:solidFill>
                <a:schemeClr val="accent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7504" y="51688"/>
            <a:ext cx="8784975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Interazione Radiazione - Materia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8626" y="908720"/>
            <a:ext cx="8372474" cy="2246769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Solamente 7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particelle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sono direttamente rivelabili</a:t>
            </a:r>
          </a:p>
          <a:p>
            <a:pPr algn="ctr">
              <a:defRPr/>
            </a:pPr>
            <a:r>
              <a:rPr lang="it-IT" sz="2000" b="1" dirty="0" smtClean="0">
                <a:solidFill>
                  <a:srgbClr val="00B050"/>
                </a:solidFill>
              </a:rPr>
              <a:t>Particelle stabili: Protoni, Neutroni, Elettroni, Fotoni</a:t>
            </a:r>
          </a:p>
          <a:p>
            <a:pPr algn="ctr">
              <a:defRPr/>
            </a:pPr>
            <a:r>
              <a:rPr lang="it-IT" sz="2000" b="1" dirty="0">
                <a:solidFill>
                  <a:srgbClr val="0070C0"/>
                </a:solidFill>
              </a:rPr>
              <a:t>Particelle </a:t>
            </a:r>
            <a:r>
              <a:rPr lang="it-IT" sz="2000" b="1" dirty="0" smtClean="0">
                <a:solidFill>
                  <a:srgbClr val="0070C0"/>
                </a:solidFill>
              </a:rPr>
              <a:t>con vita media </a:t>
            </a:r>
            <a:r>
              <a:rPr lang="it-IT" sz="2000" b="1" dirty="0">
                <a:solidFill>
                  <a:srgbClr val="0070C0"/>
                </a:solidFill>
              </a:rPr>
              <a:t>&gt; </a:t>
            </a:r>
            <a:r>
              <a:rPr lang="it-IT" sz="2000" b="1" dirty="0" smtClean="0">
                <a:solidFill>
                  <a:srgbClr val="0070C0"/>
                </a:solidFill>
              </a:rPr>
              <a:t>10</a:t>
            </a:r>
            <a:r>
              <a:rPr lang="el-GR" sz="2000" baseline="30000" dirty="0" smtClean="0">
                <a:solidFill>
                  <a:srgbClr val="0070C0"/>
                </a:solidFill>
              </a:rPr>
              <a:t>–</a:t>
            </a:r>
            <a:r>
              <a:rPr lang="it-IT" sz="2000" b="1" baseline="30000" dirty="0" smtClean="0">
                <a:solidFill>
                  <a:srgbClr val="0070C0"/>
                </a:solidFill>
              </a:rPr>
              <a:t>10</a:t>
            </a:r>
            <a:r>
              <a:rPr lang="it-IT" sz="2000" b="1" dirty="0" smtClean="0">
                <a:solidFill>
                  <a:srgbClr val="0070C0"/>
                </a:solidFill>
              </a:rPr>
              <a:t> s: Pioni, Kaoni, Muoni</a:t>
            </a:r>
            <a:endParaRPr lang="en-US" sz="2000" b="1" dirty="0">
              <a:solidFill>
                <a:srgbClr val="0070C0"/>
              </a:solidFill>
            </a:endParaRPr>
          </a:p>
          <a:p>
            <a:pPr algn="ctr">
              <a:defRPr/>
            </a:pPr>
            <a:endParaRPr lang="it-IT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altre particelle (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 </a:t>
            </a:r>
            <a:r>
              <a:rPr lang="el-G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τ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&lt;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r>
            <a:r>
              <a:rPr lang="el-GR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lang="it-IT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sono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riconoscibili</a:t>
            </a:r>
          </a:p>
          <a:p>
            <a:pPr algn="ctr"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attraverso la rivelazione dei loro prodotti di decadimento 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Neutrini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sono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stabili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 non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sono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rivelabili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60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764704"/>
            <a:ext cx="4572000" cy="264687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Tracciatori</a:t>
            </a:r>
          </a:p>
          <a:p>
            <a:pPr algn="ctr">
              <a:defRPr/>
            </a:pPr>
            <a:endParaRPr lang="it-IT" sz="1000" dirty="0" smtClean="0">
              <a:solidFill>
                <a:schemeClr val="accent6"/>
              </a:solidFill>
              <a:latin typeface="+mj-lt"/>
            </a:endParaRPr>
          </a:p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Sfruttano gli</a:t>
            </a:r>
            <a:r>
              <a:rPr lang="it-IT" b="1" dirty="0" smtClean="0">
                <a:solidFill>
                  <a:srgbClr val="7030A0"/>
                </a:solidFill>
              </a:rPr>
              <a:t> </a:t>
            </a:r>
            <a:r>
              <a:rPr lang="it-IT" b="1" dirty="0">
                <a:solidFill>
                  <a:srgbClr val="7030A0"/>
                </a:solidFill>
              </a:rPr>
              <a:t>u</a:t>
            </a:r>
            <a:r>
              <a:rPr lang="it-IT" b="1" dirty="0" smtClean="0">
                <a:solidFill>
                  <a:srgbClr val="7030A0"/>
                </a:solidFill>
              </a:rPr>
              <a:t>rti </a:t>
            </a:r>
            <a:r>
              <a:rPr lang="it-IT" b="1" dirty="0">
                <a:solidFill>
                  <a:srgbClr val="7030A0"/>
                </a:solidFill>
              </a:rPr>
              <a:t>con gli elettroni </a:t>
            </a:r>
            <a:r>
              <a:rPr lang="it-IT" b="1" dirty="0" smtClean="0">
                <a:solidFill>
                  <a:srgbClr val="7030A0"/>
                </a:solidFill>
              </a:rPr>
              <a:t>atomici</a:t>
            </a:r>
            <a:endParaRPr lang="it-IT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>
              <a:defRPr/>
            </a:pPr>
            <a:endParaRPr lang="it-IT" sz="1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>
              <a:defRPr/>
            </a:pPr>
            <a:r>
              <a:rPr lang="it-IT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Campionano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le tracce delle </a:t>
            </a:r>
            <a:r>
              <a:rPr lang="it-IT" b="1" dirty="0">
                <a:solidFill>
                  <a:schemeClr val="accent6"/>
                </a:solidFill>
                <a:latin typeface="+mj-lt"/>
              </a:rPr>
              <a:t>particelle </a:t>
            </a: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cariche: protoni, pioni, kaoni, elettroni, muoni</a:t>
            </a:r>
          </a:p>
          <a:p>
            <a:pPr algn="ctr">
              <a:defRPr/>
            </a:pPr>
            <a:endParaRPr lang="it-IT" sz="1000" dirty="0">
              <a:solidFill>
                <a:schemeClr val="tx1"/>
              </a:solidFill>
              <a:latin typeface="+mj-lt"/>
            </a:endParaRPr>
          </a:p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Misurano la </a:t>
            </a:r>
            <a:r>
              <a:rPr lang="it-IT" dirty="0">
                <a:solidFill>
                  <a:schemeClr val="accent1"/>
                </a:solidFill>
                <a:latin typeface="+mj-lt"/>
              </a:rPr>
              <a:t>quantità di </a:t>
            </a:r>
            <a:r>
              <a:rPr lang="it-IT" dirty="0" smtClean="0">
                <a:solidFill>
                  <a:schemeClr val="accent1"/>
                </a:solidFill>
                <a:latin typeface="+mj-lt"/>
              </a:rPr>
              <a:t>moto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della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particella (se i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mmersi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un campo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magnetico)</a:t>
            </a:r>
          </a:p>
          <a:p>
            <a:pPr algn="ctr">
              <a:defRPr/>
            </a:pPr>
            <a:endParaRPr lang="it-IT" sz="1000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it-IT" i="1" dirty="0">
                <a:solidFill>
                  <a:schemeClr val="accent6"/>
                </a:solidFill>
                <a:latin typeface="+mj-lt"/>
              </a:rPr>
              <a:t>La particella esce dal rivelatore non perturbata</a:t>
            </a:r>
            <a:endParaRPr lang="en-US" i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3573016"/>
            <a:ext cx="4572000" cy="320087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7030A0"/>
                </a:solidFill>
              </a:rPr>
              <a:t>Calorimetri</a:t>
            </a:r>
          </a:p>
          <a:p>
            <a:pPr algn="ctr">
              <a:defRPr/>
            </a:pPr>
            <a:r>
              <a:rPr lang="it-IT" b="1" dirty="0" smtClean="0">
                <a:solidFill>
                  <a:srgbClr val="7030A0"/>
                </a:solidFill>
              </a:rPr>
              <a:t>Elettromagnetici e Adronici</a:t>
            </a:r>
          </a:p>
          <a:p>
            <a:pPr algn="ctr">
              <a:defRPr/>
            </a:pPr>
            <a:endParaRPr lang="it-IT" sz="1000" b="1" dirty="0" smtClean="0">
              <a:solidFill>
                <a:srgbClr val="7030A0"/>
              </a:solidFill>
            </a:endParaRPr>
          </a:p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Sfruttano l’</a:t>
            </a:r>
            <a:r>
              <a:rPr lang="it-IT" b="1" dirty="0" smtClean="0">
                <a:solidFill>
                  <a:srgbClr val="00B050"/>
                </a:solidFill>
                <a:sym typeface="Symbol"/>
              </a:rPr>
              <a:t>irraggiamento </a:t>
            </a:r>
            <a:r>
              <a:rPr lang="it-IT" b="1" dirty="0">
                <a:solidFill>
                  <a:srgbClr val="00B050"/>
                </a:solidFill>
                <a:sym typeface="Symbol"/>
              </a:rPr>
              <a:t>e produzione di coppie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rgbClr val="00B050"/>
                </a:solidFill>
              </a:rPr>
              <a:t>(</a:t>
            </a:r>
            <a:r>
              <a:rPr lang="it-IT" dirty="0" smtClean="0">
                <a:solidFill>
                  <a:srgbClr val="00B050"/>
                </a:solidFill>
              </a:rPr>
              <a:t>sciame elettromagnetico) </a:t>
            </a:r>
          </a:p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gli </a:t>
            </a:r>
            <a:r>
              <a:rPr lang="it-IT" b="1" dirty="0">
                <a:solidFill>
                  <a:schemeClr val="accent6"/>
                </a:solidFill>
              </a:rPr>
              <a:t>u</a:t>
            </a:r>
            <a:r>
              <a:rPr lang="it-IT" b="1" dirty="0" smtClean="0">
                <a:solidFill>
                  <a:schemeClr val="accent6"/>
                </a:solidFill>
              </a:rPr>
              <a:t>rti </a:t>
            </a:r>
            <a:r>
              <a:rPr lang="it-IT" b="1" dirty="0">
                <a:solidFill>
                  <a:schemeClr val="accent6"/>
                </a:solidFill>
              </a:rPr>
              <a:t>con i nuclei atomici</a:t>
            </a:r>
            <a:r>
              <a:rPr lang="it-IT" dirty="0" smtClean="0">
                <a:solidFill>
                  <a:schemeClr val="accent1"/>
                </a:solidFill>
              </a:rPr>
              <a:t> (sciame adronico)</a:t>
            </a:r>
          </a:p>
          <a:p>
            <a:pPr algn="ctr">
              <a:defRPr/>
            </a:pPr>
            <a:endParaRPr lang="it-IT" sz="1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Rivelano </a:t>
            </a:r>
            <a:r>
              <a:rPr lang="it-IT" b="1" dirty="0" smtClean="0">
                <a:solidFill>
                  <a:srgbClr val="7030A0"/>
                </a:solidFill>
              </a:rPr>
              <a:t>elettroni</a:t>
            </a:r>
            <a:r>
              <a:rPr lang="it-IT" dirty="0" smtClean="0">
                <a:solidFill>
                  <a:srgbClr val="7030A0"/>
                </a:solidFill>
              </a:rPr>
              <a:t>, </a:t>
            </a:r>
            <a:r>
              <a:rPr lang="it-IT" b="1" dirty="0" smtClean="0">
                <a:solidFill>
                  <a:srgbClr val="7030A0"/>
                </a:solidFill>
              </a:rPr>
              <a:t>fotoni (EM)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 algn="ctr">
              <a:defRPr/>
            </a:pPr>
            <a:r>
              <a:rPr lang="it-IT" b="1" dirty="0">
                <a:solidFill>
                  <a:srgbClr val="7030A0"/>
                </a:solidFill>
              </a:rPr>
              <a:t>protoni, neutroni, </a:t>
            </a:r>
            <a:r>
              <a:rPr lang="it-IT" b="1" dirty="0" smtClean="0">
                <a:solidFill>
                  <a:srgbClr val="7030A0"/>
                </a:solidFill>
              </a:rPr>
              <a:t>pioni, kaoni </a:t>
            </a:r>
            <a:r>
              <a:rPr lang="it-IT" b="1" dirty="0">
                <a:solidFill>
                  <a:srgbClr val="7030A0"/>
                </a:solidFill>
              </a:rPr>
              <a:t>(ADR)</a:t>
            </a:r>
          </a:p>
          <a:p>
            <a:pPr algn="ctr">
              <a:defRPr/>
            </a:pPr>
            <a:endParaRPr lang="it-IT" sz="1000" dirty="0">
              <a:solidFill>
                <a:srgbClr val="1F497D"/>
              </a:solidFill>
            </a:endParaRPr>
          </a:p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Misurano l’</a:t>
            </a:r>
            <a:r>
              <a:rPr lang="it-IT" dirty="0" smtClean="0">
                <a:solidFill>
                  <a:schemeClr val="accent1"/>
                </a:solidFill>
              </a:rPr>
              <a:t>energia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delle particelle</a:t>
            </a:r>
          </a:p>
          <a:p>
            <a:pPr algn="ctr">
              <a:defRPr/>
            </a:pPr>
            <a:endParaRPr lang="it-IT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r>
              <a:rPr lang="it-IT" i="1" dirty="0">
                <a:solidFill>
                  <a:srgbClr val="7030A0"/>
                </a:solidFill>
              </a:rPr>
              <a:t>La particella viene completamente assorbita</a:t>
            </a:r>
            <a:endParaRPr lang="en-US" i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1270" name="AutoShape 23" descr="data:image/jpeg;base64,/9j/4AAQSkZJRgABAQAAAQABAAD/2wCEAAkGBhQSERUUExIWFBQWGBkaGRgXFRcaHRcZFhsdGhwXGBgYGyYeGhojGRgVHy8iIygpLCwsFx8xNTAqNSYrLCkBCQoKDgwOGg8PGjUkHyQsLCwsNCwsLzAsLCwsLCwsKSwsKSw0LCwsKiwsLCwsKSwsLCksLCwsKSwxLCwqLCwsKf/AABEIAM0A9gMBIgACEQEDEQH/xAAbAAADAAMBAQAAAAAAAAAAAAAABAUCAwYBB//EAEoQAAIBAwIEBAMDBggMBwAAAAECAwAEERIhBTFBUQYTImEycYEUI0JSYnKRocEHM1NjdIKSshYkNUNzlLGz0dLT8BUXVKKj4fH/xAAYAQEBAQEBAAAAAAAAAAAAAAAAAQIDBP/EAC0RAAICAAQEBQQCAwAAAAAAAAABAhEDITFREkFhkRMycYGhBLHB0SIjcuHw/9oADAMBAAIRAxEAPwD7jRRRQBRRRQBRRRQBRRRQBRRRQBRRWE0wRSzHCqCSewAyT+qgM6K5V+PXF2dNmhii/wDUSruR3iiP958fI1V4h4diuI40uB5ugc2xknGCxxgZNSwVM17much8AWasGEK5Ugj5g5H7ad4x4YgumVpowxUYBPQHemYKuaM1CsPBNrDIskcQDqcg9jy/2Gs+KeD7a4kMksYZyAMnsOVMwW815mo/CvCNtbSeZFGFbBGR2PMfsFaL/wADWsrtI0Y1uclhkHPfIOQaZg6Cio/DbaW1ik8yV7hF3QEAyaQPg1baznlnf3NM8I47DcqWicNjZlOQyHs6HdT86WB+iiiqAoopDiV66fCNu5/cK5Y2KsKDm1foVK3Q/RSfC5GZCWJ3PWnKYOJ4uHHEqrV9xJU6CiiiupAooooAooooAooooAooooAooooAopHjHEzBHrETysSAEQDJJ5ZJICr3J5VHs+G3U8iy3MnlqpDLBESFBG48x9mkPscL7VLAxxjxDIshgt4GlmwMswKxJnkS3Nz+av1IpjgnDpkDtcTGV5MZGAEXH4UQfCN/cnqaqhRnON6wlnVcamC5IUZIGSeQGeZPagMkQAYAwKxlnChieSjJxucDfkNzyqJxaW8klMMAWGMAZnOGY5HKNOS45amz7DrTfA/D6Wytglncgu7kszkdWY7nr7CgEf8ADy1/n/8AVp/+SqMfHojAbga/LGf81Jq2OP4vTq5+1OfZk/JH6hWflDGMDHamYOf/AMPLX+e/1af/AJKo3PHokhWdtehsYxFIW9XLKBdQ+o2pz7Kn5I/UKzMQxjAx2pmDn/8ADy1/n/8AVp/+SrbX0YZFLqGcEopIBbGM4B3OMisvsy/kj9QpTjHAorlNEqhgNx3U9weYPuKZgoEVC4v4TjlYSIWhmHwyxnSw9s9R7HI9q84PZXUEgjaUT2+Dhnz5idhqHxj9LcdzVSz4pFKXWORWaNirgHdWG2COY/fTXUCXE+Oi0EfmrIykYeVVBCEY9Tqu+DvuoIGOlUbW7SVA8bq6NuGUgg/IitkkYYYIyKjWvhuO3maeIsgIJeNThXP5RTkWHfY0BZkkCgk8hSNvEZW8xvh/CP31xXh/+EqO9lKTqLdQRpJYlWJzhHYqAr7cjz3xX0RR2rzJPGnxPyrTq93+O+1dsTDlgtwlrzMIYQowOVbKKK9KSSpHEKKKKoCiiigCiiigCiiigCiiigCub8Q3kks6WcDshI1zOhwUj5BQfws7deYCmrHF+KJbwvM/woM4HNjyCj3JIA+dHDQWRZXjCSui6wDnBx8OrAzgk1HsD3hnDUgiWJB6V5ZJPM5JydySST9aadwASTgDck9KGYD6/trl28NzXTar2QNGD6YI8iPbkX6yH9Lb2oCpe8Td4A9n5cxY4Vix0AZILen4sEcgRnvSXDfCn3gnuZDPONwzfCntGg9KD5b9yavQQKihVGFGwA6Vo4lxWK3TXNIqL3PU9lHNj7DenqBukLvjkMcqRNIPNkOFQAs2/wCIhclV/OOBS1zJJdW6mB3t9Z3LIA4TcEANnSTsc7kDp2y4N4ahtslVy7bs7EszHuzHcn50Bp4pfXqyEQwQvHthnkdTy3yAhHP3rPhF7du+J4Io0wd0kdjnbAwyAY59as0UoHPXnEL8SMI7aFkBOkmWQEjoSBGQD9ac4NdXL6vtEUceMadDs2eec6lGOlVaKUDmZOKcRGf8VgIH89Jv/wDHVjg/EzPHraJ4myQUfGQR2IOGXsetPUpxPhiTxNE4yrc+nI5ByNwQQDn2pQG6h8Y8KRzN5qFopx8MsZ0sPbPUexyPakoheWbBd7uDIHqIEqAn8s7SAfnYPua6cSDOMjOM4zvg9cdtj+qmoJMfEHtbZpL2QHyz6nSNvhyAGZVzv1ONuu1L8P8AEkV8pFs5Zc4clWUr7EMAdx/3zp/jSrJG0JUP5gKlT2Oxz9K57hf8H32PDWk7xuSNYJLq4HRlY9BkAjBHevNP+5vDWi169P32O0eBQbd8XLaud/Fe50TcCgMZjMalTzBA3+fek4mi4ekUXr8uSTQpJJWMvkqpLHKqSAoA2BI5VUgv0d3jVgXjIDrvldQ1Dn0I6j37Vq4zwpbmF4nGzDHuD0I7EHB+len0OI7RUrwzcTNABOpEsZKM3STRsJB7MMH55qrVAUUUUAUUUUAUUUUAUV4DXtAFFFSPE/GDbw/djVNIRHCveRuRP5qjLH2WgNPFuFvcXUIbH2eL7zGfjl5LkfkqMn5n2q7SXBrEwwRxs7OyruzEkseZJJ9yaw4pxhYWiQgs8zhFVcZ7s5z+FV3P071AR4mN5fah/EWhIXs85GGb5IDpHuW7V1FL2FgkKaI1CrknAGNycn9pNK+Iopnt2SAhZHwur8hWOGcfnBc498U0Bhw3xElxK6RK7KmQZcYQsDgopO7Y33AxtzpWw8JIsnnTO082+HkwdI7IB6UHsoFVOF8NSCJIoxhUUAfSm6VuDxVxyr2isXcAEkgAbknYAe5qgyoqTacdS5SX7I4dkyquVYxl8bYOwkUHnpP1rzgdndJqNzcCbIGAIlTSevw887c+1WiWV6KhcN4feLNqluhJFv6PJRefL1Dfb91F3w+8M+pLoLDqU+X5KHYYyNR333396V1Fl2ionGeOS28in7O0sBA1NGcujZO/l49S4x8Jzz2NWgaUU9rnPFvBFdTMjGO5RSI5EOGz0Ukc1zzByPauhkkCgk8hSNrGZG8xuX4R++vNizbaw4av4W/63fRM0lzZy38Hk18TMb5W6FZHKAj8pcJtp5EH59MV3CsCMg5B5EVjLEGUqRkEEEdwa5zwrOYHexkO8Q1Qk/igJ2HuUPp+WmusIqC4UaxZ+JJypK9tPY88RobadL1ASoxHcAfiiJ+PHUo3q+WoV0wOaGUEYO4qRw/jLG6mtpFCsuHiIz64jgE7/iV8g/Na1oczV4n4hJb+VOpJhRj56gDeNttY2zlD6vcaqto4IBByDuCOoPUVjPCHUqwyCMEHsancEtltkS183UyhiisRq8sNsB3VdSrn5UBVoooqgKKKKAKlcYgb4gfT1G+3v8qq0EV5/qPp4fUYbw56GoycXaJFpcNEu8ZKnfIOaeg4gj8m+h2pgCtE/D0fmu/cbGsRwJ4arDlls1a9nk+9l4k9UMVHtEgu3jukJbR5iITkD4tLMoOxzp2bqK5f+EPhssiw2lvIxeVyxQkgeXGDqLkdNTJtjc4q94cSS0tYoJVJ8tAupeW37hy+la8aUV/ZHtb/ABfwb4I8FqWd6dN9vk6Kud4TYPLdy3My6dOYoVOPTGp3fbq7b/IKKS4r4vSa4is7aXErPmVsEaEj9bICRpLtsMDOBq7V19doyjPOLOcoyj5lRhNMEUsxCqoJJPIAbkn6VA8KPJMZbtywE2BEhJ9EKZ0HTyDNksf0gOlOcSaG5Z7NiSSiu4GcBS2wZh1ODt1APSqkcYUADYCtGTKiisXbH7vn2qgWv70pG7Rp5siDaMMASTyBJ+Hbfeo32oraytxN4VRzjQB6VUjHl+rJkJ36ZPQVphsLi0tpGQCa8nl1MxGFDOQuojOdCJgBQc4UCt3E+IxW8MK3jG4n5oqxgvI46oijC4DYzsADud62lsZs2hGntF+yM1qGPNogHCAkHCt8JIwQSDgHl20cRhtbW0EFzI5jckEt5sjOxOsksuW579P3U3xXhDXccQ8ySCIjMkaEKWyB6GddwBuCFO/eqcFiiRrGFGlAFUdgBgD9VSxRB4PHZW1q88RIgf4m0yk7HR8JBfmccvetPhOxsFLz2pPoBVmbzVAB9R/jcbbA59q6nyRjGNu1Y/ZlwV0jB2I75pxCiLYW9ys+oTrPaSFm9QBZM7jy3XZkz0bkOR6VL8QX9rJMCnEBbXUbeUPXjfOdLxv6XQnqRjfY1b4T4dS080wZCvuItR0BhndV3CZzvgdOVfN72SLi3EEgkge3lQMrlZFYHRuykafh54bOfUOWaxiYnCrWuiPR9Pg+I3xXSTbrOl8c6O54r4jjSSNZ9SwnnLp+71DbDsPgz3Ix710y+1c7Zz6riazniUppDxEKcPEfSyvnI1q3PuGG3OnuG8bDzzW5TQ8OkgZzrjYbSLsNtQZSOhHvWMLB4Fnm3m3v/paJHFysq0hxKJVBn8rzJIkfSBjUcjdQTyzgCn68IroBbhnEUniSWM5R1BH16HsQcgjuKn+IODNI0UsJCzQuCpPIqdnRsfhZc/UDtWngthJbXM0arm2k+9Q5H3chOHTHZviHY6u9dBU11ACoHizh7lUuIRme3OtB+WvJ4z7MuR88HpS9jIbS9aFj9zdFpIifwzc5I/6w9Y9w3eunIpqBXhnEUnhSWM5R1BH16HsQcg+4pqpD8UEN1FblAscqN5bD+UXLMhHTKeoH2NV6oCiiigCiiigCiiigI1zw9zxCGYD0LDKhOfxOyEbfJTVmolzfOOIwxBj5bQTMV6FleMA/QE/rq3UQOC8L+E4pri4vH1GT7ROoAOAulimQBtnT19z3q54hWe3tZpLdyzqjFVK6jnG2B1NOeHuFNAkisQdc0sgx2kYsB9KV8dyFbCYgkH0bg4/zi1xlgYcv5NZ78++p08STat36kH+DyWeOOWS8jfzJZNWtgNRXSoGrTsAMHA2wK7aG9R/hYVuApWbhiN0we42rLhix8kr6P9r8plnNTk5NVe2nYbqLxLhDz3UDsw8iHLherTclY9MKpbHuc9BUjx013b2ha1kYnUoOlQzhScHSCCM5K/TNcrJ4tuLCGyszGY5G0PI+QWZTKSyoCCC7D4j+d75G44zj51Xyu/7SNR+neIrg09crp5K7z5e/I7iy4nIn2u6uSY4EJEcZx6Y4c5k25s5yflpFP8DkeeGOWeJUlYE6Rn0KxyqnP4tOnPuDUng/jWK+umhgAeFYyzuwK6iWwoQHmuAxJPda6kCu3EpK0cZQlB8MlT6ntFFFCBRRWi7ugi569B3NYnOMIuUtCpXka766Iwq7u3L296TPh9FSQx+id0K+aoGoEjYgkdDy+VN2NqRl3+Nv2DtTlcsKEm/Enq9FstvXftokVvkjnrW+umsTJ5Si8RWXDD0u8ZxkYOdL4yO2r2r08Xja1/8AEI4TI/lZ04AfTnLx5I5gg7dStbeN3E8U9u8YLwljHLGANhJjTKOvpI33+Fj2r274qYruG3ZB5M6OFYZyJUyxU9NJQEj3U9xXrOZUs7xJY0kjYMjqGUjqGGQa3VJ4XdRpM9nHHoEMaPtgLiVn2AHupP8AWqtWWVCfGLZ5IJFjcxuVOlxzU8wf10v4b4ubmBXZdMikpIv5MiHDAe2dx7EVUqbwPhywibS+rXNJIeXpLnJXbtWeZQ4/HCITLMuUg+92GSDF6sj32p+KQMoYciAR8jvUnxn/AJPuv9BL/cNUOG/xMf6C/wB0U5gmcdsne5smVcrHK5c7bAxOoP6yBVyo/GuIvHcWaKcLLK6uMDcCJ2A35eoA7dqsUQCiiiqAooooAooooCVPwpmvYp8jSkUiEdSXZSD/AO39tVagXcp/8UgXJwbeYkZ2zrj3xV+ogQPBspaOfJJxdXA3OdhIdvlTviLh6z27xu+hW05bIGMMD125gD60cC4csKSBX1hppXJyNmdiSu3Y7Uh4+/yfN/U/3i1ORToBXteCva0Qk+KuLG2tXlVVYqYxhs49ciqeR7Maxura3e8j1gG4ETlMg/xYZQ2/L4ivvW3xJfRw27SSp5iAoCu25Z1Uc9tiQfpXkvDUN6k2v1rC6BMjdWZSWxz2IUdt60tDPMj+HPAMVs9ww2MkhKYJ9EeBhNzyB1H61b+zzJ8Lhx2alvDlpIj3Zkzh7lnTJz6CiAY7bqdqtV58T6fDk7rPdZPuszp4knm33zJ68V07SIV9+lNxXKt8LA1sZc86Tl4Sh3A0nuu37KxwY0PLK/8AL9r9MWnqNSyBQSeQpK1jMjeY3L8I/fWi5s5BjJ8xAc46/wD3T1peq422PY8xXFTcsVLGXDXlXJve/stdXWlaqlkM0UUV7zmTfEt60NncSp8ccTsuRn1KpI2670vNxcK1mHTU05IDctBERcnGOuMfWnOO3/kW00xXX5cbvpzjVpUnGemcUpczQM9m0gxIzEwjc4YxMW3G3wahvWloZZut0h+2SlT/AIx5Uesb/Bl9Htz18t+/SqdS7fhYW8ln15Z4o0KbekIXIbvvqP6qqVGVBXPeDeV1/TLj+8K6GpvBIYlE3ktqzNIX3O0hPrG/Y1nmU28bvRDbTSsutY43Yry1aQTjPvimLaQMikDAKggdsjNTfF8ZawulUEkwyAADJJKnAA6mn+HjEUf6C/7BTmBDjHDGkntHXGIZGZs9mjZNvqwqvULj10y3NiqsQHmcMAThgIXOCOozg/SrtEAoooqgKKKKAKKKKAmzcOU3cc2vDLFIgTI3DMpLY57EAfWqVc7ef5Vt/wCjT/34q6Kogc74JP3U/wDSrn/eGqHiKKJrdxO2mL06jv8AlDHLf4sUcCihVZBC2oedIX3O0hb1jf3pfxnZtLZTIgy2AQO+lg2PrjH1qcgWRXtKcK4ilxCksZyrqCPbuD2IOQR3FN1oE7xDbxPbSCfPlKNbY1ZxGQ+cLud1B2pUWJkvYbpGVovs7oCOvmMjhh0xhf8AZVmRAwIO4Nc4eCwJbnh3mkeYkhjUk5Chs4Q4/AWXAzkADtWkZY3w67nW7nhlBaMgSQvgYUbK0RI6gjUM7kMe1WqhmO7+wY1ILxU+MDKs69SCOTAb9tRxyFUOD8QM8EcpRoy6glGGCp6qfkc79edGVDlFFFZKFK3XD1ff4W7j/vemqKzKKkuGStBOicLt4tpBlfyh++no5QwyDkVkVzzqfcWXl5eNggAyQT6cDc/KvPwYmF5P5LZ6+z/D7o3aepr47fxDy7eVS/2kmMIADldJLs2T8AHM+471rueHxSzwASAPaHXoBGQJEaNdQ5gY1Y+VSbTxNZO8N1KwikkQpEZPTlC2cgcgpODk9xk9Kfg4PJbx3UkZEtzMzuC+wJxiNTjkqrpGPb3r04eJGay+cszEotZvQYteFut/NOcaJIYkHfMbOTn29Y/bVip3h/hpgt442cuwBLMxyWZiWZjnuxJx0qjWmRBXPeDeV1/TLj+8KuzzqiszEKqgkk8gAMkn6UlwF43hEsSFFmJkwwAJL7liAeZ2NZ5lMuP35gtZ5VAJjjdwDyJVSQDjpkU1aS6kVuWpQf1jNIeKbZpLK4RBl3ikVR3LKQBv707YIREgPMIoPzAFOYE+J8K82a2k1Y8l2fGPi1IyY9viz9Kp1z3iNv8AGuH/AOnk/wBzJXQ0QCiiiqAooooAooooCVxYQwuLuUlfLUpncgLIy5JA6ZCknoAaqA1qvLRZUZHAKsCCD1B2qL4SlkQPay6i1uQEcg+uJs6DnqygFT+iD1qcwLzA2d8HH8RdkK/ZJ+SP8nHoPuFrpyK8eMHmM43qV4f40Z/NSRQk0LlXUZxg7o6530suPqCOlNAePxNbe4it/LCRyhtDg7eYDqMZGNiVywOdyCKsVL8R8G+0wMgOlxho2HNHXdWHyIFNcLkkaFDMoWUqNYByA3XB7ZoBqpvF+CLO0L6irwyB1ZefZl/RZSQR2NUqKoOcZWluYLu1kDxnVDMMnBQE7gY+NJAR8iwrbxee6R1ktvLmiA0vCfSSQTkpIM4YcsMCNulbbPhX2Q3MianWQ+aIhj4wvq0ZwAXIGcnGd+9S/DMNtLO89s8kTZPn25ynqfOGkiO2rmQ688czWzJ0321NYjLqJCuoJqGoryyF5kZ61vrkOJNBeXH2e5gkilVm8mQZ9QXfVHKm6NgZ0nB+dVuMyXa6BarCwx6jKXznbGNP1zmpRbLNFSr2W6FuhjWEz+nWG16OXq049XPGM15bG7a2fX5UdwchSoZkHYkMQSee2alCyhd3SxI0j50oCxwCxwNzgKCSfYVGtrr7fBMssDwwMNI1thnQ/EWVfgHtnOM5xyrSqtYwsz+feTSuMjIOWI22OEiQY6AAe5r3iaRy2QPENECZ1OokbRsTpQnbXtj043PTlWkiE7jnguDiTW8iTAwRB0PlkEOAQNOobAAqw2786Q4T4bvIOJzXDMzQAsF9ZJdGAwunkAh2H6I7mui4lYyyW8cVkywwyL6nCkOqMBjyhsFYgnc/D2zyvwx6VAyTgAZJJJx3J3NcZ4UZZ6Pdanoh9RiRjwXlVZ5rN26vTPajXbXiuNjv261vpS54crHI9Ldx++ofiTxY1hDrliMhLBVwdIJOT6mwcDAPTtXBTnh5Yitbr8rl6rL0JDDeJJRhq8qNvie3e4eK1CkQudcz9CiEYi+bNjP5oPeugjQKABsBUbwZxJ7iyimkbU8gLHYDGWPpGOg5A9QAetVbq8SMAuwUMyqMnmznCqPck16E08zm006ZGvOJSSXsdvC2FixJOwx1BCQ/Xdj7Be9X6m8E4KLcP6i7yOzu5xlix647DAHsBR4i4sbeBnVdbnCxr+VI5wo+WdyewNX1Ia54oridCHy9pJkgdGeMjB2wfS2duW1Vqk+GuD/Z4ArHVIxLyP1eR92b9f7MVWogFFFFUBRRRQBRRRQBUvxFdSwwNLCoZkKsy43dFOWVezFc4PeqleMuRigNNleJLGkkZ1I6hlPcEZFS73g7i8iuIiAcGOYH8cZ3HL8Stgj5nvWfAeFG18xNY8ppC0S8tGoamQb7jVqYDpk1XZcjFQHtc5xq7e1uo5yxNvIBFKCTiMk/dygch6iVb2YHpWPhecwSSWMhJMfrhJ/FCT8OepjPp+RWrnEbBJ4nikGVcEEexpqBmiol1xyKz8uKXzBHoAExGpQRsBI2SQcAHURjfnVmKUMAykMCMgg5BHcEc6oMq0SWgw+n0MwI1LsRtzHuM1vooCHwWC4i1i6dJUQZSXTiQjfIkC+kkDG4xntUrhZtbq6MkF/LIwPmGJZ5dIAI2MZOAuSBpxXYEVritVU5VQDWrJRyfFbi0uboRi/kSXPl+XFPKnqUnI0qQNXPf2rd4pv7TKQzXzwOgBwk0iMQwwNRQ78utdKLNM6tIz3oktEY5KgmnESiDeNLaxxW1nB5hwcPI3ojGeb7l3Ykk4HPfcVSueCRzNFJMivJENjjYFsZKg5xy+fvVHFe1LLR4BivaKKhQqFxfg0V80epxJFC7a4xggyAYGv3XJ296PEHGJlPk20LPMy5EjbRx5yNRP4mGM6QPnineAcJFtAkQJOBliebMd2Y+5Yk/WpqDBeF+VjyPSB+Dpj2rh/D3iSTiPEtM6BI7bzCijOBKGCDzCThn068YwBv867Xj/GjAI1RQ80zhEU8sc3c4/Cq5PzwOtONwyMg+gDJzkDByeua87weFt4eT+H7fle9naOIlFqSu9HzX/aZjVRuD8XN1JNhR5EbBI23y7JnW3PGkNhR+iT2rnf4QLu9t4AtrqZX1KzKmp0BG2B0zv6umBy510vhdEW1hRQFKxqCo/CcDI99871qOLmozyf39Hz+/QksKoKadp91W65dCtRRRXc5BRRRQBRRRQBRRRQBRRRQEjxRwkzweg6ZY2EkTfkyJuD8juD7E1u4BxgXMCyAaW3V06pIuzIfkc/TBqjUW+vobJlJQIk8nrk2Cq5XZn9jgLnptmp1A5fWCF1nZCzwhiuOe64IG4G4232rVwbxFDcg+WxDr8UbjS6fpId/qMg9DVJWBGRuDUfjHhaKchsGOVfhkQlXU+zDcfLlQFWe3VxhgCPepfCPDaW0jtEzLGw/is+gNnOpV5KflijiHFjaRxeYsky8nkUAlcD42RcE5PPSNu1P2HEY50EkTrIh5FTkfL2Psd6Al8P8WxvJ5Mym3mzgLIRh/wDRyD0v8tj7VdpLifBorhCkqBge4pO4ElpbIIYzPoOCrSHVo35M2ckbYBIGOooCzRXP2/jm2YqD5qOSBpa3myCTjBIQrz65x707xXxHDbMqyswLDI0xSPsNuaKQPrS0CnRUWy8Y20sixozlmOBmCZR9WZAB9TWfEvFVvA/lyM4YAHaGVhv+ciEftpaBXoqTwzxTb3D6I2ctgn1QyoMD3dAP21PvI7y5kZAfssAJGpTmWQDqG5RqfbLe4pYLXEr8xRM6xtKV2CIVySTjGSQBz37CoUXBrm6YPdyaIwQRBESF23HmPs0h5dl9qt8I4RHbRiOMYXJJ7knmxJ3JPc703NMqKWZgqgZJJAAHck7AUrcGWmtU92iFQ7qpc6VDMBqY/hXPM+wqde8QklgV7Jo21nZ21FQu4LADGo5GwyB+9fhPhRUk86Z2nuP5R9yPZByRfZQKAzsuEObyW4mwcARwgfhj5k/pM259gBVmaYIpZiAqgkk8gBuSfbFZ1Gu76C5keyP3noJkxgqoyAEcg7MdzjsDnploBPwsjTvJeyAjzsLEp/BApyu3QsSXPzA6VZuOGgnUp0N3H7xTUcYUADYCsqzKEZx4ZK0W6JcnEHQFXHq6N0NPWtxrUH9fzrXdcPWQ5JI+RrKzshGCASc9zXkw8LHhjXdwrm2305fdt9Xkabi11GKKKK9xgKKKKAKKKKAKKKKAK1XVqsilXUMp5g1tooCJwfw39lkPlSuICD9yTlFbPxJndOuwIG/Ks+H+KYpJTC2qGYEgRyAKXAPxRnJVx12JI6gVYqdxbgMNyumVA3v1B7g8wfcb1K2BQZQRgjIqRD4YijuPPjzGxzrCkhZMjHrUbNjmCd68YvZ2wwJLooergvpJ7t8RUcgTk450zwjj0NypMT5I+JCCroezod1oBCbxasMzR3MZhXVhJScxsOmpsfdt7Nt71eVgRkHIPI961XNosilXUMD0Iqdb8H+ywOloFBJLKr6iik4yMA7LgchgZoCn9mXnpH6q9eFTzANc55vFO1p/Yl/6lU7prryF0eV5+2rUr6PfADavlk0sD626jcKB9KHgU7lQfpXO+bxTtaf2Jf8AqVT4s91pT7OItX4/MVyP6ulh1zzpYH0gUclA+lbK5y3k4lqXWLXTkasJLnGd8Zk54pnjfBZLlwpnZIMepE9Jc5/E49WnH4Rj3NLA3bcchkleKNw7oMtpyQvTSWHpDfm5zUdPC0lw+u+k83BysSjTEvY6MnUfdifbFW+G8Jit0CRIEUdAMVsvr+OFDJK6xoObMQB/++1PUG2KIKAAMAUhxjxBDbAeY3qb4Y1Gp3PZUG5+fIdTWrhvGftaS+WkkS4wkjKFLZB9ao24A2xqG/asOD+FYoCXOZJW+KRzqZvmx6e3L2p6A94rYSXSRhZZIEYZkVcK7AgYQsMlcb50nfvTfCeCxWyaIkCj2HP3Pc09RSgFFFFUBRRRQBRRRQBRRRQBRRRQBRRRQBRRRQBRRRQARUm88MwySpNp0SIQQyEqcD8JK4JU9QdjVaigIfFfEbW0uJYWNuQPvUyxU9daAZC+659xVazvUlQPG6ujcmUgg/UVseMEYIyKR4fwKGB5HiQIZMasbZIzg477moChmiuZb+D20JJ8vn+c3/GqfD/DsMMTxIuEfOoZO+oaTzPamYKeaK5j/wAu7T+TP9pv+NVF8Owi2+zafuu2T31c85570zBTzXjNgZOwrmf/AC7tP5M/2m/41UvfDsMsCQOmqNNOFOfwjAz32PWmYE08WrLMsdshnGrDyg4jQdcPj7xvZdu5Fb7nwxFLcefLmQjGhWJKpgc0U7KT1POqVrZpGoVFCgbYArdStwYogAwBgVlRRVAUUUUAUUUUAUUUUAUUU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1" name="AutoShape 25" descr="data:image/jpeg;base64,/9j/4AAQSkZJRgABAQAAAQABAAD/2wCEAAkGBhQSERUUExIWFBQWGBkaGRgXFRcaHRcZFhsdGhwXGBgYGyYeGhojGRgVHy8iIygpLCwsFx8xNTAqNSYrLCkBCQoKDgwOGg8PGjUkHyQsLCwsNCwsLzAsLCwsLCwsKSwsKSw0LCwsKiwsLCwsKSwsLCksLCwsKSwxLCwqLCwsKf/AABEIAM0A9gMBIgACEQEDEQH/xAAbAAADAAMBAQAAAAAAAAAAAAAABAUCAwYBB//EAEoQAAIBAwIEBAMDBggMBwAAAAECAwAEERIhBTFBUQYTImEycYEUI0JSYnKRocEHM1NjdIKSshYkNUNzlLGz0dLT8BUXVKKj4fH/xAAYAQEBAQEBAAAAAAAAAAAAAAAAAQIDBP/EAC0RAAICAAQEBQQCAwAAAAAAAAABAhEDITFREkFhkRMycYGhBLHB0SIjcuHw/9oADAMBAAIRAxEAPwD7jRRRQBRRRQBRRRQBRRRQBRRRQBRRWE0wRSzHCqCSewAyT+qgM6K5V+PXF2dNmhii/wDUSruR3iiP958fI1V4h4diuI40uB5ugc2xknGCxxgZNSwVM17much8AWasGEK5Ugj5g5H7ad4x4YgumVpowxUYBPQHemYKuaM1CsPBNrDIskcQDqcg9jy/2Gs+KeD7a4kMksYZyAMnsOVMwW815mo/CvCNtbSeZFGFbBGR2PMfsFaL/wADWsrtI0Y1uclhkHPfIOQaZg6Cio/DbaW1ik8yV7hF3QEAyaQPg1baznlnf3NM8I47DcqWicNjZlOQyHs6HdT86WB+iiiqAoopDiV66fCNu5/cK5Y2KsKDm1foVK3Q/RSfC5GZCWJ3PWnKYOJ4uHHEqrV9xJU6CiiiupAooooAooooAooooAooooAooooAopHjHEzBHrETysSAEQDJJ5ZJICr3J5VHs+G3U8iy3MnlqpDLBESFBG48x9mkPscL7VLAxxjxDIshgt4GlmwMswKxJnkS3Nz+av1IpjgnDpkDtcTGV5MZGAEXH4UQfCN/cnqaqhRnON6wlnVcamC5IUZIGSeQGeZPagMkQAYAwKxlnChieSjJxucDfkNzyqJxaW8klMMAWGMAZnOGY5HKNOS45amz7DrTfA/D6Wytglncgu7kszkdWY7nr7CgEf8ADy1/n/8AVp/+SqMfHojAbga/LGf81Jq2OP4vTq5+1OfZk/JH6hWflDGMDHamYOf/AMPLX+e/1af/AJKo3PHokhWdtehsYxFIW9XLKBdQ+o2pz7Kn5I/UKzMQxjAx2pmDn/8ADy1/n/8AVp/+SrbX0YZFLqGcEopIBbGM4B3OMisvsy/kj9QpTjHAorlNEqhgNx3U9weYPuKZgoEVC4v4TjlYSIWhmHwyxnSw9s9R7HI9q84PZXUEgjaUT2+Dhnz5idhqHxj9LcdzVSz4pFKXWORWaNirgHdWG2COY/fTXUCXE+Oi0EfmrIykYeVVBCEY9Tqu+DvuoIGOlUbW7SVA8bq6NuGUgg/IitkkYYYIyKjWvhuO3maeIsgIJeNThXP5RTkWHfY0BZkkCgk8hSNvEZW8xvh/CP31xXh/+EqO9lKTqLdQRpJYlWJzhHYqAr7cjz3xX0RR2rzJPGnxPyrTq93+O+1dsTDlgtwlrzMIYQowOVbKKK9KSSpHEKKKKoCiiigCiiigCiiigCiiigCub8Q3kks6WcDshI1zOhwUj5BQfws7deYCmrHF+KJbwvM/woM4HNjyCj3JIA+dHDQWRZXjCSui6wDnBx8OrAzgk1HsD3hnDUgiWJB6V5ZJPM5JydySST9aadwASTgDck9KGYD6/trl28NzXTar2QNGD6YI8iPbkX6yH9Lb2oCpe8Td4A9n5cxY4Vix0AZILen4sEcgRnvSXDfCn3gnuZDPONwzfCntGg9KD5b9yavQQKihVGFGwA6Vo4lxWK3TXNIqL3PU9lHNj7DenqBukLvjkMcqRNIPNkOFQAs2/wCIhclV/OOBS1zJJdW6mB3t9Z3LIA4TcEANnSTsc7kDp2y4N4ahtslVy7bs7EszHuzHcn50Bp4pfXqyEQwQvHthnkdTy3yAhHP3rPhF7du+J4Io0wd0kdjnbAwyAY59as0UoHPXnEL8SMI7aFkBOkmWQEjoSBGQD9ac4NdXL6vtEUceMadDs2eec6lGOlVaKUDmZOKcRGf8VgIH89Jv/wDHVjg/EzPHraJ4myQUfGQR2IOGXsetPUpxPhiTxNE4yrc+nI5ByNwQQDn2pQG6h8Y8KRzN5qFopx8MsZ0sPbPUexyPakoheWbBd7uDIHqIEqAn8s7SAfnYPua6cSDOMjOM4zvg9cdtj+qmoJMfEHtbZpL2QHyz6nSNvhyAGZVzv1ONuu1L8P8AEkV8pFs5Zc4clWUr7EMAdx/3zp/jSrJG0JUP5gKlT2Oxz9K57hf8H32PDWk7xuSNYJLq4HRlY9BkAjBHevNP+5vDWi169P32O0eBQbd8XLaud/Fe50TcCgMZjMalTzBA3+fek4mi4ekUXr8uSTQpJJWMvkqpLHKqSAoA2BI5VUgv0d3jVgXjIDrvldQ1Dn0I6j37Vq4zwpbmF4nGzDHuD0I7EHB+len0OI7RUrwzcTNABOpEsZKM3STRsJB7MMH55qrVAUUUUAUUUUAUUUUAUV4DXtAFFFSPE/GDbw/djVNIRHCveRuRP5qjLH2WgNPFuFvcXUIbH2eL7zGfjl5LkfkqMn5n2q7SXBrEwwRxs7OyruzEkseZJJ9yaw4pxhYWiQgs8zhFVcZ7s5z+FV3P071AR4mN5fah/EWhIXs85GGb5IDpHuW7V1FL2FgkKaI1CrknAGNycn9pNK+Iopnt2SAhZHwur8hWOGcfnBc498U0Bhw3xElxK6RK7KmQZcYQsDgopO7Y33AxtzpWw8JIsnnTO082+HkwdI7IB6UHsoFVOF8NSCJIoxhUUAfSm6VuDxVxyr2isXcAEkgAbknYAe5qgyoqTacdS5SX7I4dkyquVYxl8bYOwkUHnpP1rzgdndJqNzcCbIGAIlTSevw887c+1WiWV6KhcN4feLNqluhJFv6PJRefL1Dfb91F3w+8M+pLoLDqU+X5KHYYyNR333396V1Fl2ionGeOS28in7O0sBA1NGcujZO/l49S4x8Jzz2NWgaUU9rnPFvBFdTMjGO5RSI5EOGz0Ukc1zzByPauhkkCgk8hSNrGZG8xuX4R++vNizbaw4av4W/63fRM0lzZy38Hk18TMb5W6FZHKAj8pcJtp5EH59MV3CsCMg5B5EVjLEGUqRkEEEdwa5zwrOYHexkO8Q1Qk/igJ2HuUPp+WmusIqC4UaxZ+JJypK9tPY88RobadL1ASoxHcAfiiJ+PHUo3q+WoV0wOaGUEYO4qRw/jLG6mtpFCsuHiIz64jgE7/iV8g/Na1oczV4n4hJb+VOpJhRj56gDeNttY2zlD6vcaqto4IBByDuCOoPUVjPCHUqwyCMEHsancEtltkS183UyhiisRq8sNsB3VdSrn5UBVoooqgKKKKAKlcYgb4gfT1G+3v8qq0EV5/qPp4fUYbw56GoycXaJFpcNEu8ZKnfIOaeg4gj8m+h2pgCtE/D0fmu/cbGsRwJ4arDlls1a9nk+9l4k9UMVHtEgu3jukJbR5iITkD4tLMoOxzp2bqK5f+EPhssiw2lvIxeVyxQkgeXGDqLkdNTJtjc4q94cSS0tYoJVJ8tAupeW37hy+la8aUV/ZHtb/ABfwb4I8FqWd6dN9vk6Kud4TYPLdy3My6dOYoVOPTGp3fbq7b/IKKS4r4vSa4is7aXErPmVsEaEj9bICRpLtsMDOBq7V19doyjPOLOcoyj5lRhNMEUsxCqoJJPIAbkn6VA8KPJMZbtywE2BEhJ9EKZ0HTyDNksf0gOlOcSaG5Z7NiSSiu4GcBS2wZh1ODt1APSqkcYUADYCtGTKiisXbH7vn2qgWv70pG7Rp5siDaMMASTyBJ+Hbfeo32oraytxN4VRzjQB6VUjHl+rJkJ36ZPQVphsLi0tpGQCa8nl1MxGFDOQuojOdCJgBQc4UCt3E+IxW8MK3jG4n5oqxgvI46oijC4DYzsADud62lsZs2hGntF+yM1qGPNogHCAkHCt8JIwQSDgHl20cRhtbW0EFzI5jckEt5sjOxOsksuW579P3U3xXhDXccQ8ySCIjMkaEKWyB6GddwBuCFO/eqcFiiRrGFGlAFUdgBgD9VSxRB4PHZW1q88RIgf4m0yk7HR8JBfmccvetPhOxsFLz2pPoBVmbzVAB9R/jcbbA59q6nyRjGNu1Y/ZlwV0jB2I75pxCiLYW9ys+oTrPaSFm9QBZM7jy3XZkz0bkOR6VL8QX9rJMCnEBbXUbeUPXjfOdLxv6XQnqRjfY1b4T4dS080wZCvuItR0BhndV3CZzvgdOVfN72SLi3EEgkge3lQMrlZFYHRuykafh54bOfUOWaxiYnCrWuiPR9Pg+I3xXSTbrOl8c6O54r4jjSSNZ9SwnnLp+71DbDsPgz3Ix710y+1c7Zz6riazniUppDxEKcPEfSyvnI1q3PuGG3OnuG8bDzzW5TQ8OkgZzrjYbSLsNtQZSOhHvWMLB4Fnm3m3v/paJHFysq0hxKJVBn8rzJIkfSBjUcjdQTyzgCn68IroBbhnEUniSWM5R1BH16HsQcgjuKn+IODNI0UsJCzQuCpPIqdnRsfhZc/UDtWngthJbXM0arm2k+9Q5H3chOHTHZviHY6u9dBU11ACoHizh7lUuIRme3OtB+WvJ4z7MuR88HpS9jIbS9aFj9zdFpIifwzc5I/6w9Y9w3eunIpqBXhnEUnhSWM5R1BH16HsQcg+4pqpD8UEN1FblAscqN5bD+UXLMhHTKeoH2NV6oCiiigCiiigCiiigI1zw9zxCGYD0LDKhOfxOyEbfJTVmolzfOOIwxBj5bQTMV6FleMA/QE/rq3UQOC8L+E4pri4vH1GT7ROoAOAulimQBtnT19z3q54hWe3tZpLdyzqjFVK6jnG2B1NOeHuFNAkisQdc0sgx2kYsB9KV8dyFbCYgkH0bg4/zi1xlgYcv5NZ78++p08STat36kH+DyWeOOWS8jfzJZNWtgNRXSoGrTsAMHA2wK7aG9R/hYVuApWbhiN0we42rLhix8kr6P9r8plnNTk5NVe2nYbqLxLhDz3UDsw8iHLherTclY9MKpbHuc9BUjx013b2ha1kYnUoOlQzhScHSCCM5K/TNcrJ4tuLCGyszGY5G0PI+QWZTKSyoCCC7D4j+d75G44zj51Xyu/7SNR+neIrg09crp5K7z5e/I7iy4nIn2u6uSY4EJEcZx6Y4c5k25s5yflpFP8DkeeGOWeJUlYE6Rn0KxyqnP4tOnPuDUng/jWK+umhgAeFYyzuwK6iWwoQHmuAxJPda6kCu3EpK0cZQlB8MlT6ntFFFCBRRWi7ugi569B3NYnOMIuUtCpXka766Iwq7u3L296TPh9FSQx+id0K+aoGoEjYgkdDy+VN2NqRl3+Nv2DtTlcsKEm/Enq9FstvXftokVvkjnrW+umsTJ5Si8RWXDD0u8ZxkYOdL4yO2r2r08Xja1/8AEI4TI/lZ04AfTnLx5I5gg7dStbeN3E8U9u8YLwljHLGANhJjTKOvpI33+Fj2r274qYruG3ZB5M6OFYZyJUyxU9NJQEj3U9xXrOZUs7xJY0kjYMjqGUjqGGQa3VJ4XdRpM9nHHoEMaPtgLiVn2AHupP8AWqtWWVCfGLZ5IJFjcxuVOlxzU8wf10v4b4ubmBXZdMikpIv5MiHDAe2dx7EVUqbwPhywibS+rXNJIeXpLnJXbtWeZQ4/HCITLMuUg+92GSDF6sj32p+KQMoYciAR8jvUnxn/AJPuv9BL/cNUOG/xMf6C/wB0U5gmcdsne5smVcrHK5c7bAxOoP6yBVyo/GuIvHcWaKcLLK6uMDcCJ2A35eoA7dqsUQCiiiqAooooAooooCVPwpmvYp8jSkUiEdSXZSD/AO39tVagXcp/8UgXJwbeYkZ2zrj3xV+ogQPBspaOfJJxdXA3OdhIdvlTviLh6z27xu+hW05bIGMMD125gD60cC4csKSBX1hppXJyNmdiSu3Y7Uh4+/yfN/U/3i1ORToBXteCva0Qk+KuLG2tXlVVYqYxhs49ciqeR7Maxura3e8j1gG4ETlMg/xYZQ2/L4ivvW3xJfRw27SSp5iAoCu25Z1Uc9tiQfpXkvDUN6k2v1rC6BMjdWZSWxz2IUdt60tDPMj+HPAMVs9ww2MkhKYJ9EeBhNzyB1H61b+zzJ8Lhx2alvDlpIj3Zkzh7lnTJz6CiAY7bqdqtV58T6fDk7rPdZPuszp4knm33zJ68V07SIV9+lNxXKt8LA1sZc86Tl4Sh3A0nuu37KxwY0PLK/8AL9r9MWnqNSyBQSeQpK1jMjeY3L8I/fWi5s5BjJ8xAc46/wD3T1peq422PY8xXFTcsVLGXDXlXJve/stdXWlaqlkM0UUV7zmTfEt60NncSp8ccTsuRn1KpI2670vNxcK1mHTU05IDctBERcnGOuMfWnOO3/kW00xXX5cbvpzjVpUnGemcUpczQM9m0gxIzEwjc4YxMW3G3wahvWloZZut0h+2SlT/AIx5Uesb/Bl9Htz18t+/SqdS7fhYW8ln15Z4o0KbekIXIbvvqP6qqVGVBXPeDeV1/TLj+8K6GpvBIYlE3ktqzNIX3O0hPrG/Y1nmU28bvRDbTSsutY43Yry1aQTjPvimLaQMikDAKggdsjNTfF8ZawulUEkwyAADJJKnAA6mn+HjEUf6C/7BTmBDjHDGkntHXGIZGZs9mjZNvqwqvULj10y3NiqsQHmcMAThgIXOCOozg/SrtEAoooqgKKKKAKKKKAmzcOU3cc2vDLFIgTI3DMpLY57EAfWqVc7ef5Vt/wCjT/34q6Kogc74JP3U/wDSrn/eGqHiKKJrdxO2mL06jv8AlDHLf4sUcCihVZBC2oedIX3O0hb1jf3pfxnZtLZTIgy2AQO+lg2PrjH1qcgWRXtKcK4ilxCksZyrqCPbuD2IOQR3FN1oE7xDbxPbSCfPlKNbY1ZxGQ+cLud1B2pUWJkvYbpGVovs7oCOvmMjhh0xhf8AZVmRAwIO4Nc4eCwJbnh3mkeYkhjUk5Chs4Q4/AWXAzkADtWkZY3w67nW7nhlBaMgSQvgYUbK0RI6gjUM7kMe1WqhmO7+wY1ILxU+MDKs69SCOTAb9tRxyFUOD8QM8EcpRoy6glGGCp6qfkc79edGVDlFFFZKFK3XD1ff4W7j/vemqKzKKkuGStBOicLt4tpBlfyh++no5QwyDkVkVzzqfcWXl5eNggAyQT6cDc/KvPwYmF5P5LZ6+z/D7o3aepr47fxDy7eVS/2kmMIADldJLs2T8AHM+471rueHxSzwASAPaHXoBGQJEaNdQ5gY1Y+VSbTxNZO8N1KwikkQpEZPTlC2cgcgpODk9xk9Kfg4PJbx3UkZEtzMzuC+wJxiNTjkqrpGPb3r04eJGay+cszEotZvQYteFut/NOcaJIYkHfMbOTn29Y/bVip3h/hpgt442cuwBLMxyWZiWZjnuxJx0qjWmRBXPeDeV1/TLj+8KuzzqiszEKqgkk8gAMkn6UlwF43hEsSFFmJkwwAJL7liAeZ2NZ5lMuP35gtZ5VAJjjdwDyJVSQDjpkU1aS6kVuWpQf1jNIeKbZpLK4RBl3ikVR3LKQBv707YIREgPMIoPzAFOYE+J8K82a2k1Y8l2fGPi1IyY9viz9Kp1z3iNv8AGuH/AOnk/wBzJXQ0QCiiiqAooooAooooCVxYQwuLuUlfLUpncgLIy5JA6ZCknoAaqA1qvLRZUZHAKsCCD1B2qL4SlkQPay6i1uQEcg+uJs6DnqygFT+iD1qcwLzA2d8HH8RdkK/ZJ+SP8nHoPuFrpyK8eMHmM43qV4f40Z/NSRQk0LlXUZxg7o6530suPqCOlNAePxNbe4it/LCRyhtDg7eYDqMZGNiVywOdyCKsVL8R8G+0wMgOlxho2HNHXdWHyIFNcLkkaFDMoWUqNYByA3XB7ZoBqpvF+CLO0L6irwyB1ZefZl/RZSQR2NUqKoOcZWluYLu1kDxnVDMMnBQE7gY+NJAR8iwrbxee6R1ktvLmiA0vCfSSQTkpIM4YcsMCNulbbPhX2Q3MianWQ+aIhj4wvq0ZwAXIGcnGd+9S/DMNtLO89s8kTZPn25ynqfOGkiO2rmQ688czWzJ0321NYjLqJCuoJqGoryyF5kZ61vrkOJNBeXH2e5gkilVm8mQZ9QXfVHKm6NgZ0nB+dVuMyXa6BarCwx6jKXznbGNP1zmpRbLNFSr2W6FuhjWEz+nWG16OXq049XPGM15bG7a2fX5UdwchSoZkHYkMQSee2alCyhd3SxI0j50oCxwCxwNzgKCSfYVGtrr7fBMssDwwMNI1thnQ/EWVfgHtnOM5xyrSqtYwsz+feTSuMjIOWI22OEiQY6AAe5r3iaRy2QPENECZ1OokbRsTpQnbXtj043PTlWkiE7jnguDiTW8iTAwRB0PlkEOAQNOobAAqw2786Q4T4bvIOJzXDMzQAsF9ZJdGAwunkAh2H6I7mui4lYyyW8cVkywwyL6nCkOqMBjyhsFYgnc/D2zyvwx6VAyTgAZJJJx3J3NcZ4UZZ6Pdanoh9RiRjwXlVZ5rN26vTPajXbXiuNjv261vpS54crHI9Ldx++ofiTxY1hDrliMhLBVwdIJOT6mwcDAPTtXBTnh5Yitbr8rl6rL0JDDeJJRhq8qNvie3e4eK1CkQudcz9CiEYi+bNjP5oPeugjQKABsBUbwZxJ7iyimkbU8gLHYDGWPpGOg5A9QAetVbq8SMAuwUMyqMnmznCqPck16E08zm006ZGvOJSSXsdvC2FixJOwx1BCQ/Xdj7Be9X6m8E4KLcP6i7yOzu5xlix647DAHsBR4i4sbeBnVdbnCxr+VI5wo+WdyewNX1Ia54oridCHy9pJkgdGeMjB2wfS2duW1Vqk+GuD/Z4ArHVIxLyP1eR92b9f7MVWogFFFFUBRRRQBRRRQBUvxFdSwwNLCoZkKsy43dFOWVezFc4PeqleMuRigNNleJLGkkZ1I6hlPcEZFS73g7i8iuIiAcGOYH8cZ3HL8Stgj5nvWfAeFG18xNY8ppC0S8tGoamQb7jVqYDpk1XZcjFQHtc5xq7e1uo5yxNvIBFKCTiMk/dygch6iVb2YHpWPhecwSSWMhJMfrhJ/FCT8OepjPp+RWrnEbBJ4nikGVcEEexpqBmiol1xyKz8uKXzBHoAExGpQRsBI2SQcAHURjfnVmKUMAykMCMgg5BHcEc6oMq0SWgw+n0MwI1LsRtzHuM1vooCHwWC4i1i6dJUQZSXTiQjfIkC+kkDG4xntUrhZtbq6MkF/LIwPmGJZ5dIAI2MZOAuSBpxXYEVritVU5VQDWrJRyfFbi0uboRi/kSXPl+XFPKnqUnI0qQNXPf2rd4pv7TKQzXzwOgBwk0iMQwwNRQ78utdKLNM6tIz3oktEY5KgmnESiDeNLaxxW1nB5hwcPI3ojGeb7l3Ykk4HPfcVSueCRzNFJMivJENjjYFsZKg5xy+fvVHFe1LLR4BivaKKhQqFxfg0V80epxJFC7a4xggyAYGv3XJ296PEHGJlPk20LPMy5EjbRx5yNRP4mGM6QPnineAcJFtAkQJOBliebMd2Y+5Yk/WpqDBeF+VjyPSB+Dpj2rh/D3iSTiPEtM6BI7bzCijOBKGCDzCThn068YwBv867Xj/GjAI1RQ80zhEU8sc3c4/Cq5PzwOtONwyMg+gDJzkDByeua87weFt4eT+H7fle9naOIlFqSu9HzX/aZjVRuD8XN1JNhR5EbBI23y7JnW3PGkNhR+iT2rnf4QLu9t4AtrqZX1KzKmp0BG2B0zv6umBy510vhdEW1hRQFKxqCo/CcDI99871qOLmozyf39Hz+/QksKoKadp91W65dCtRRRXc5BRRRQBRRRQBRRRQBRRRQEjxRwkzweg6ZY2EkTfkyJuD8juD7E1u4BxgXMCyAaW3V06pIuzIfkc/TBqjUW+vobJlJQIk8nrk2Cq5XZn9jgLnptmp1A5fWCF1nZCzwhiuOe64IG4G4232rVwbxFDcg+WxDr8UbjS6fpId/qMg9DVJWBGRuDUfjHhaKchsGOVfhkQlXU+zDcfLlQFWe3VxhgCPepfCPDaW0jtEzLGw/is+gNnOpV5KflijiHFjaRxeYsky8nkUAlcD42RcE5PPSNu1P2HEY50EkTrIh5FTkfL2Psd6Al8P8WxvJ5Mym3mzgLIRh/wDRyD0v8tj7VdpLifBorhCkqBge4pO4ElpbIIYzPoOCrSHVo35M2ckbYBIGOooCzRXP2/jm2YqD5qOSBpa3myCTjBIQrz65x707xXxHDbMqyswLDI0xSPsNuaKQPrS0CnRUWy8Y20sixozlmOBmCZR9WZAB9TWfEvFVvA/lyM4YAHaGVhv+ciEftpaBXoqTwzxTb3D6I2ctgn1QyoMD3dAP21PvI7y5kZAfssAJGpTmWQDqG5RqfbLe4pYLXEr8xRM6xtKV2CIVySTjGSQBz37CoUXBrm6YPdyaIwQRBESF23HmPs0h5dl9qt8I4RHbRiOMYXJJ7knmxJ3JPc703NMqKWZgqgZJJAAHck7AUrcGWmtU92iFQ7qpc6VDMBqY/hXPM+wqde8QklgV7Jo21nZ21FQu4LADGo5GwyB+9fhPhRUk86Z2nuP5R9yPZByRfZQKAzsuEObyW4mwcARwgfhj5k/pM259gBVmaYIpZiAqgkk8gBuSfbFZ1Gu76C5keyP3noJkxgqoyAEcg7MdzjsDnploBPwsjTvJeyAjzsLEp/BApyu3QsSXPzA6VZuOGgnUp0N3H7xTUcYUADYCsqzKEZx4ZK0W6JcnEHQFXHq6N0NPWtxrUH9fzrXdcPWQ5JI+RrKzshGCASc9zXkw8LHhjXdwrm2305fdt9Xkabi11GKKKK9xgKKKKAKKKKAKKKKAK1XVqsilXUMp5g1tooCJwfw39lkPlSuICD9yTlFbPxJndOuwIG/Ks+H+KYpJTC2qGYEgRyAKXAPxRnJVx12JI6gVYqdxbgMNyumVA3v1B7g8wfcb1K2BQZQRgjIqRD4YijuPPjzGxzrCkhZMjHrUbNjmCd68YvZ2wwJLooergvpJ7t8RUcgTk450zwjj0NypMT5I+JCCroezod1oBCbxasMzR3MZhXVhJScxsOmpsfdt7Nt71eVgRkHIPI961XNosilXUMD0Iqdb8H+ywOloFBJLKr6iik4yMA7LgchgZoCn9mXnpH6q9eFTzANc55vFO1p/Yl/6lU7prryF0eV5+2rUr6PfADavlk0sD626jcKB9KHgU7lQfpXO+bxTtaf2Jf8AqVT4s91pT7OItX4/MVyP6ulh1zzpYH0gUclA+lbK5y3k4lqXWLXTkasJLnGd8Zk54pnjfBZLlwpnZIMepE9Jc5/E49WnH4Rj3NLA3bcchkleKNw7oMtpyQvTSWHpDfm5zUdPC0lw+u+k83BysSjTEvY6MnUfdifbFW+G8Jit0CRIEUdAMVsvr+OFDJK6xoObMQB/++1PUG2KIKAAMAUhxjxBDbAeY3qb4Y1Gp3PZUG5+fIdTWrhvGftaS+WkkS4wkjKFLZB9ao24A2xqG/asOD+FYoCXOZJW+KRzqZvmx6e3L2p6A94rYSXSRhZZIEYZkVcK7AgYQsMlcb50nfvTfCeCxWyaIkCj2HP3Pc09RSgFFFFUBRRRQBRRRQBRRRQBRRRQBRRRQBRRRQBRRRQARUm88MwySpNp0SIQQyEqcD8JK4JU9QdjVaigIfFfEbW0uJYWNuQPvUyxU9daAZC+659xVazvUlQPG6ujcmUgg/UVseMEYIyKR4fwKGB5HiQIZMasbZIzg477moChmiuZb+D20JJ8vn+c3/GqfD/DsMMTxIuEfOoZO+oaTzPamYKeaK5j/wAu7T+TP9pv+NVF8Owi2+zafuu2T31c85570zBTzXjNgZOwrmf/AC7tP5M/2m/41UvfDsMsCQOmqNNOFOfwjAz32PWmYE08WrLMsdshnGrDyg4jQdcPj7xvZdu5Fb7nwxFLcefLmQjGhWJKpgc0U7KT1POqVrZpGoVFCgbYArdStwYogAwBgVlRRVAUUUUAUUUUAUUUUAUUUUB//9k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2" name="AutoShape 27" descr="data:image/jpeg;base64,/9j/4AAQSkZJRgABAQAAAQABAAD/2wCEAAkGBhQSERUUExIWFBQWGBkaGRgXFRcaHRcZFhsdGhwXGBgYGyYeGhojGRgVHy8iIygpLCwsFx8xNTAqNSYrLCkBCQoKDgwOGg8PGjUkHyQsLCwsNCwsLzAsLCwsLCwsKSwsKSw0LCwsKiwsLCwsKSwsLCksLCwsKSwxLCwqLCwsKf/AABEIAM0A9gMBIgACEQEDEQH/xAAbAAADAAMBAQAAAAAAAAAAAAAABAUCAwYBB//EAEoQAAIBAwIEBAMDBggMBwAAAAECAwAEERIhBTFBUQYTImEycYEUI0JSYnKRocEHM1NjdIKSshYkNUNzlLGz0dLT8BUXVKKj4fH/xAAYAQEBAQEBAAAAAAAAAAAAAAAAAQIDBP/EAC0RAAICAAQEBQQCAwAAAAAAAAABAhEDITFREkFhkRMycYGhBLHB0SIjcuHw/9oADAMBAAIRAxEAPwD7jRRRQBRRRQBRRRQBRRRQBRRRQBRRWE0wRSzHCqCSewAyT+qgM6K5V+PXF2dNmhii/wDUSruR3iiP958fI1V4h4diuI40uB5ugc2xknGCxxgZNSwVM17much8AWasGEK5Ugj5g5H7ad4x4YgumVpowxUYBPQHemYKuaM1CsPBNrDIskcQDqcg9jy/2Gs+KeD7a4kMksYZyAMnsOVMwW815mo/CvCNtbSeZFGFbBGR2PMfsFaL/wADWsrtI0Y1uclhkHPfIOQaZg6Cio/DbaW1ik8yV7hF3QEAyaQPg1baznlnf3NM8I47DcqWicNjZlOQyHs6HdT86WB+iiiqAoopDiV66fCNu5/cK5Y2KsKDm1foVK3Q/RSfC5GZCWJ3PWnKYOJ4uHHEqrV9xJU6CiiiupAooooAooooAooooAooooAooooAopHjHEzBHrETysSAEQDJJ5ZJICr3J5VHs+G3U8iy3MnlqpDLBESFBG48x9mkPscL7VLAxxjxDIshgt4GlmwMswKxJnkS3Nz+av1IpjgnDpkDtcTGV5MZGAEXH4UQfCN/cnqaqhRnON6wlnVcamC5IUZIGSeQGeZPagMkQAYAwKxlnChieSjJxucDfkNzyqJxaW8klMMAWGMAZnOGY5HKNOS45amz7DrTfA/D6Wytglncgu7kszkdWY7nr7CgEf8ADy1/n/8AVp/+SqMfHojAbga/LGf81Jq2OP4vTq5+1OfZk/JH6hWflDGMDHamYOf/AMPLX+e/1af/AJKo3PHokhWdtehsYxFIW9XLKBdQ+o2pz7Kn5I/UKzMQxjAx2pmDn/8ADy1/n/8AVp/+SrbX0YZFLqGcEopIBbGM4B3OMisvsy/kj9QpTjHAorlNEqhgNx3U9weYPuKZgoEVC4v4TjlYSIWhmHwyxnSw9s9R7HI9q84PZXUEgjaUT2+Dhnz5idhqHxj9LcdzVSz4pFKXWORWaNirgHdWG2COY/fTXUCXE+Oi0EfmrIykYeVVBCEY9Tqu+DvuoIGOlUbW7SVA8bq6NuGUgg/IitkkYYYIyKjWvhuO3maeIsgIJeNThXP5RTkWHfY0BZkkCgk8hSNvEZW8xvh/CP31xXh/+EqO9lKTqLdQRpJYlWJzhHYqAr7cjz3xX0RR2rzJPGnxPyrTq93+O+1dsTDlgtwlrzMIYQowOVbKKK9KSSpHEKKKKoCiiigCiiigCiiigCiiigCub8Q3kks6WcDshI1zOhwUj5BQfws7deYCmrHF+KJbwvM/woM4HNjyCj3JIA+dHDQWRZXjCSui6wDnBx8OrAzgk1HsD3hnDUgiWJB6V5ZJPM5JydySST9aadwASTgDck9KGYD6/trl28NzXTar2QNGD6YI8iPbkX6yH9Lb2oCpe8Td4A9n5cxY4Vix0AZILen4sEcgRnvSXDfCn3gnuZDPONwzfCntGg9KD5b9yavQQKihVGFGwA6Vo4lxWK3TXNIqL3PU9lHNj7DenqBukLvjkMcqRNIPNkOFQAs2/wCIhclV/OOBS1zJJdW6mB3t9Z3LIA4TcEANnSTsc7kDp2y4N4ahtslVy7bs7EszHuzHcn50Bp4pfXqyEQwQvHthnkdTy3yAhHP3rPhF7du+J4Io0wd0kdjnbAwyAY59as0UoHPXnEL8SMI7aFkBOkmWQEjoSBGQD9ac4NdXL6vtEUceMadDs2eec6lGOlVaKUDmZOKcRGf8VgIH89Jv/wDHVjg/EzPHraJ4myQUfGQR2IOGXsetPUpxPhiTxNE4yrc+nI5ByNwQQDn2pQG6h8Y8KRzN5qFopx8MsZ0sPbPUexyPakoheWbBd7uDIHqIEqAn8s7SAfnYPua6cSDOMjOM4zvg9cdtj+qmoJMfEHtbZpL2QHyz6nSNvhyAGZVzv1ONuu1L8P8AEkV8pFs5Zc4clWUr7EMAdx/3zp/jSrJG0JUP5gKlT2Oxz9K57hf8H32PDWk7xuSNYJLq4HRlY9BkAjBHevNP+5vDWi169P32O0eBQbd8XLaud/Fe50TcCgMZjMalTzBA3+fek4mi4ekUXr8uSTQpJJWMvkqpLHKqSAoA2BI5VUgv0d3jVgXjIDrvldQ1Dn0I6j37Vq4zwpbmF4nGzDHuD0I7EHB+len0OI7RUrwzcTNABOpEsZKM3STRsJB7MMH55qrVAUUUUAUUUUAUUUUAUV4DXtAFFFSPE/GDbw/djVNIRHCveRuRP5qjLH2WgNPFuFvcXUIbH2eL7zGfjl5LkfkqMn5n2q7SXBrEwwRxs7OyruzEkseZJJ9yaw4pxhYWiQgs8zhFVcZ7s5z+FV3P071AR4mN5fah/EWhIXs85GGb5IDpHuW7V1FL2FgkKaI1CrknAGNycn9pNK+Iopnt2SAhZHwur8hWOGcfnBc498U0Bhw3xElxK6RK7KmQZcYQsDgopO7Y33AxtzpWw8JIsnnTO082+HkwdI7IB6UHsoFVOF8NSCJIoxhUUAfSm6VuDxVxyr2isXcAEkgAbknYAe5qgyoqTacdS5SX7I4dkyquVYxl8bYOwkUHnpP1rzgdndJqNzcCbIGAIlTSevw887c+1WiWV6KhcN4feLNqluhJFv6PJRefL1Dfb91F3w+8M+pLoLDqU+X5KHYYyNR333396V1Fl2ionGeOS28in7O0sBA1NGcujZO/l49S4x8Jzz2NWgaUU9rnPFvBFdTMjGO5RSI5EOGz0Ukc1zzByPauhkkCgk8hSNrGZG8xuX4R++vNizbaw4av4W/63fRM0lzZy38Hk18TMb5W6FZHKAj8pcJtp5EH59MV3CsCMg5B5EVjLEGUqRkEEEdwa5zwrOYHexkO8Q1Qk/igJ2HuUPp+WmusIqC4UaxZ+JJypK9tPY88RobadL1ASoxHcAfiiJ+PHUo3q+WoV0wOaGUEYO4qRw/jLG6mtpFCsuHiIz64jgE7/iV8g/Na1oczV4n4hJb+VOpJhRj56gDeNttY2zlD6vcaqto4IBByDuCOoPUVjPCHUqwyCMEHsancEtltkS183UyhiisRq8sNsB3VdSrn5UBVoooqgKKKKAKlcYgb4gfT1G+3v8qq0EV5/qPp4fUYbw56GoycXaJFpcNEu8ZKnfIOaeg4gj8m+h2pgCtE/D0fmu/cbGsRwJ4arDlls1a9nk+9l4k9UMVHtEgu3jukJbR5iITkD4tLMoOxzp2bqK5f+EPhssiw2lvIxeVyxQkgeXGDqLkdNTJtjc4q94cSS0tYoJVJ8tAupeW37hy+la8aUV/ZHtb/ABfwb4I8FqWd6dN9vk6Kud4TYPLdy3My6dOYoVOPTGp3fbq7b/IKKS4r4vSa4is7aXErPmVsEaEj9bICRpLtsMDOBq7V19doyjPOLOcoyj5lRhNMEUsxCqoJJPIAbkn6VA8KPJMZbtywE2BEhJ9EKZ0HTyDNksf0gOlOcSaG5Z7NiSSiu4GcBS2wZh1ODt1APSqkcYUADYCtGTKiisXbH7vn2qgWv70pG7Rp5siDaMMASTyBJ+Hbfeo32oraytxN4VRzjQB6VUjHl+rJkJ36ZPQVphsLi0tpGQCa8nl1MxGFDOQuojOdCJgBQc4UCt3E+IxW8MK3jG4n5oqxgvI46oijC4DYzsADud62lsZs2hGntF+yM1qGPNogHCAkHCt8JIwQSDgHl20cRhtbW0EFzI5jckEt5sjOxOsksuW579P3U3xXhDXccQ8ySCIjMkaEKWyB6GddwBuCFO/eqcFiiRrGFGlAFUdgBgD9VSxRB4PHZW1q88RIgf4m0yk7HR8JBfmccvetPhOxsFLz2pPoBVmbzVAB9R/jcbbA59q6nyRjGNu1Y/ZlwV0jB2I75pxCiLYW9ys+oTrPaSFm9QBZM7jy3XZkz0bkOR6VL8QX9rJMCnEBbXUbeUPXjfOdLxv6XQnqRjfY1b4T4dS080wZCvuItR0BhndV3CZzvgdOVfN72SLi3EEgkge3lQMrlZFYHRuykafh54bOfUOWaxiYnCrWuiPR9Pg+I3xXSTbrOl8c6O54r4jjSSNZ9SwnnLp+71DbDsPgz3Ix710y+1c7Zz6riazniUppDxEKcPEfSyvnI1q3PuGG3OnuG8bDzzW5TQ8OkgZzrjYbSLsNtQZSOhHvWMLB4Fnm3m3v/paJHFysq0hxKJVBn8rzJIkfSBjUcjdQTyzgCn68IroBbhnEUniSWM5R1BH16HsQcgjuKn+IODNI0UsJCzQuCpPIqdnRsfhZc/UDtWngthJbXM0arm2k+9Q5H3chOHTHZviHY6u9dBU11ACoHizh7lUuIRme3OtB+WvJ4z7MuR88HpS9jIbS9aFj9zdFpIifwzc5I/6w9Y9w3eunIpqBXhnEUnhSWM5R1BH16HsQcg+4pqpD8UEN1FblAscqN5bD+UXLMhHTKeoH2NV6oCiiigCiiigCiiigI1zw9zxCGYD0LDKhOfxOyEbfJTVmolzfOOIwxBj5bQTMV6FleMA/QE/rq3UQOC8L+E4pri4vH1GT7ROoAOAulimQBtnT19z3q54hWe3tZpLdyzqjFVK6jnG2B1NOeHuFNAkisQdc0sgx2kYsB9KV8dyFbCYgkH0bg4/zi1xlgYcv5NZ78++p08STat36kH+DyWeOOWS8jfzJZNWtgNRXSoGrTsAMHA2wK7aG9R/hYVuApWbhiN0we42rLhix8kr6P9r8plnNTk5NVe2nYbqLxLhDz3UDsw8iHLherTclY9MKpbHuc9BUjx013b2ha1kYnUoOlQzhScHSCCM5K/TNcrJ4tuLCGyszGY5G0PI+QWZTKSyoCCC7D4j+d75G44zj51Xyu/7SNR+neIrg09crp5K7z5e/I7iy4nIn2u6uSY4EJEcZx6Y4c5k25s5yflpFP8DkeeGOWeJUlYE6Rn0KxyqnP4tOnPuDUng/jWK+umhgAeFYyzuwK6iWwoQHmuAxJPda6kCu3EpK0cZQlB8MlT6ntFFFCBRRWi7ugi569B3NYnOMIuUtCpXka766Iwq7u3L296TPh9FSQx+id0K+aoGoEjYgkdDy+VN2NqRl3+Nv2DtTlcsKEm/Enq9FstvXftokVvkjnrW+umsTJ5Si8RWXDD0u8ZxkYOdL4yO2r2r08Xja1/8AEI4TI/lZ04AfTnLx5I5gg7dStbeN3E8U9u8YLwljHLGANhJjTKOvpI33+Fj2r274qYruG3ZB5M6OFYZyJUyxU9NJQEj3U9xXrOZUs7xJY0kjYMjqGUjqGGQa3VJ4XdRpM9nHHoEMaPtgLiVn2AHupP8AWqtWWVCfGLZ5IJFjcxuVOlxzU8wf10v4b4ubmBXZdMikpIv5MiHDAe2dx7EVUqbwPhywibS+rXNJIeXpLnJXbtWeZQ4/HCITLMuUg+92GSDF6sj32p+KQMoYciAR8jvUnxn/AJPuv9BL/cNUOG/xMf6C/wB0U5gmcdsne5smVcrHK5c7bAxOoP6yBVyo/GuIvHcWaKcLLK6uMDcCJ2A35eoA7dqsUQCiiiqAooooAooooCVPwpmvYp8jSkUiEdSXZSD/AO39tVagXcp/8UgXJwbeYkZ2zrj3xV+ogQPBspaOfJJxdXA3OdhIdvlTviLh6z27xu+hW05bIGMMD125gD60cC4csKSBX1hppXJyNmdiSu3Y7Uh4+/yfN/U/3i1ORToBXteCva0Qk+KuLG2tXlVVYqYxhs49ciqeR7Maxura3e8j1gG4ETlMg/xYZQ2/L4ivvW3xJfRw27SSp5iAoCu25Z1Uc9tiQfpXkvDUN6k2v1rC6BMjdWZSWxz2IUdt60tDPMj+HPAMVs9ww2MkhKYJ9EeBhNzyB1H61b+zzJ8Lhx2alvDlpIj3Zkzh7lnTJz6CiAY7bqdqtV58T6fDk7rPdZPuszp4knm33zJ68V07SIV9+lNxXKt8LA1sZc86Tl4Sh3A0nuu37KxwY0PLK/8AL9r9MWnqNSyBQSeQpK1jMjeY3L8I/fWi5s5BjJ8xAc46/wD3T1peq422PY8xXFTcsVLGXDXlXJve/stdXWlaqlkM0UUV7zmTfEt60NncSp8ccTsuRn1KpI2670vNxcK1mHTU05IDctBERcnGOuMfWnOO3/kW00xXX5cbvpzjVpUnGemcUpczQM9m0gxIzEwjc4YxMW3G3wahvWloZZut0h+2SlT/AIx5Uesb/Bl9Htz18t+/SqdS7fhYW8ln15Z4o0KbekIXIbvvqP6qqVGVBXPeDeV1/TLj+8K6GpvBIYlE3ktqzNIX3O0hPrG/Y1nmU28bvRDbTSsutY43Yry1aQTjPvimLaQMikDAKggdsjNTfF8ZawulUEkwyAADJJKnAA6mn+HjEUf6C/7BTmBDjHDGkntHXGIZGZs9mjZNvqwqvULj10y3NiqsQHmcMAThgIXOCOozg/SrtEAoooqgKKKKAKKKKAmzcOU3cc2vDLFIgTI3DMpLY57EAfWqVc7ef5Vt/wCjT/34q6Kogc74JP3U/wDSrn/eGqHiKKJrdxO2mL06jv8AlDHLf4sUcCihVZBC2oedIX3O0hb1jf3pfxnZtLZTIgy2AQO+lg2PrjH1qcgWRXtKcK4ilxCksZyrqCPbuD2IOQR3FN1oE7xDbxPbSCfPlKNbY1ZxGQ+cLud1B2pUWJkvYbpGVovs7oCOvmMjhh0xhf8AZVmRAwIO4Nc4eCwJbnh3mkeYkhjUk5Chs4Q4/AWXAzkADtWkZY3w67nW7nhlBaMgSQvgYUbK0RI6gjUM7kMe1WqhmO7+wY1ILxU+MDKs69SCOTAb9tRxyFUOD8QM8EcpRoy6glGGCp6qfkc79edGVDlFFFZKFK3XD1ff4W7j/vemqKzKKkuGStBOicLt4tpBlfyh++no5QwyDkVkVzzqfcWXl5eNggAyQT6cDc/KvPwYmF5P5LZ6+z/D7o3aepr47fxDy7eVS/2kmMIADldJLs2T8AHM+471rueHxSzwASAPaHXoBGQJEaNdQ5gY1Y+VSbTxNZO8N1KwikkQpEZPTlC2cgcgpODk9xk9Kfg4PJbx3UkZEtzMzuC+wJxiNTjkqrpGPb3r04eJGay+cszEotZvQYteFut/NOcaJIYkHfMbOTn29Y/bVip3h/hpgt442cuwBLMxyWZiWZjnuxJx0qjWmRBXPeDeV1/TLj+8KuzzqiszEKqgkk8gAMkn6UlwF43hEsSFFmJkwwAJL7liAeZ2NZ5lMuP35gtZ5VAJjjdwDyJVSQDjpkU1aS6kVuWpQf1jNIeKbZpLK4RBl3ikVR3LKQBv707YIREgPMIoPzAFOYE+J8K82a2k1Y8l2fGPi1IyY9viz9Kp1z3iNv8AGuH/AOnk/wBzJXQ0QCiiiqAooooAooooCVxYQwuLuUlfLUpncgLIy5JA6ZCknoAaqA1qvLRZUZHAKsCCD1B2qL4SlkQPay6i1uQEcg+uJs6DnqygFT+iD1qcwLzA2d8HH8RdkK/ZJ+SP8nHoPuFrpyK8eMHmM43qV4f40Z/NSRQk0LlXUZxg7o6530suPqCOlNAePxNbe4it/LCRyhtDg7eYDqMZGNiVywOdyCKsVL8R8G+0wMgOlxho2HNHXdWHyIFNcLkkaFDMoWUqNYByA3XB7ZoBqpvF+CLO0L6irwyB1ZefZl/RZSQR2NUqKoOcZWluYLu1kDxnVDMMnBQE7gY+NJAR8iwrbxee6R1ktvLmiA0vCfSSQTkpIM4YcsMCNulbbPhX2Q3MianWQ+aIhj4wvq0ZwAXIGcnGd+9S/DMNtLO89s8kTZPn25ynqfOGkiO2rmQ688czWzJ0321NYjLqJCuoJqGoryyF5kZ61vrkOJNBeXH2e5gkilVm8mQZ9QXfVHKm6NgZ0nB+dVuMyXa6BarCwx6jKXznbGNP1zmpRbLNFSr2W6FuhjWEz+nWG16OXq049XPGM15bG7a2fX5UdwchSoZkHYkMQSee2alCyhd3SxI0j50oCxwCxwNzgKCSfYVGtrr7fBMssDwwMNI1thnQ/EWVfgHtnOM5xyrSqtYwsz+feTSuMjIOWI22OEiQY6AAe5r3iaRy2QPENECZ1OokbRsTpQnbXtj043PTlWkiE7jnguDiTW8iTAwRB0PlkEOAQNOobAAqw2786Q4T4bvIOJzXDMzQAsF9ZJdGAwunkAh2H6I7mui4lYyyW8cVkywwyL6nCkOqMBjyhsFYgnc/D2zyvwx6VAyTgAZJJJx3J3NcZ4UZZ6Pdanoh9RiRjwXlVZ5rN26vTPajXbXiuNjv261vpS54crHI9Ldx++ofiTxY1hDrliMhLBVwdIJOT6mwcDAPTtXBTnh5Yitbr8rl6rL0JDDeJJRhq8qNvie3e4eK1CkQudcz9CiEYi+bNjP5oPeugjQKABsBUbwZxJ7iyimkbU8gLHYDGWPpGOg5A9QAetVbq8SMAuwUMyqMnmznCqPck16E08zm006ZGvOJSSXsdvC2FixJOwx1BCQ/Xdj7Be9X6m8E4KLcP6i7yOzu5xlix647DAHsBR4i4sbeBnVdbnCxr+VI5wo+WdyewNX1Ia54oridCHy9pJkgdGeMjB2wfS2duW1Vqk+GuD/Z4ArHVIxLyP1eR92b9f7MVWogFFFFUBRRRQBRRRQBUvxFdSwwNLCoZkKsy43dFOWVezFc4PeqleMuRigNNleJLGkkZ1I6hlPcEZFS73g7i8iuIiAcGOYH8cZ3HL8Stgj5nvWfAeFG18xNY8ppC0S8tGoamQb7jVqYDpk1XZcjFQHtc5xq7e1uo5yxNvIBFKCTiMk/dygch6iVb2YHpWPhecwSSWMhJMfrhJ/FCT8OepjPp+RWrnEbBJ4nikGVcEEexpqBmiol1xyKz8uKXzBHoAExGpQRsBI2SQcAHURjfnVmKUMAykMCMgg5BHcEc6oMq0SWgw+n0MwI1LsRtzHuM1vooCHwWC4i1i6dJUQZSXTiQjfIkC+kkDG4xntUrhZtbq6MkF/LIwPmGJZ5dIAI2MZOAuSBpxXYEVritVU5VQDWrJRyfFbi0uboRi/kSXPl+XFPKnqUnI0qQNXPf2rd4pv7TKQzXzwOgBwk0iMQwwNRQ78utdKLNM6tIz3oktEY5KgmnESiDeNLaxxW1nB5hwcPI3ojGeb7l3Ykk4HPfcVSueCRzNFJMivJENjjYFsZKg5xy+fvVHFe1LLR4BivaKKhQqFxfg0V80epxJFC7a4xggyAYGv3XJ296PEHGJlPk20LPMy5EjbRx5yNRP4mGM6QPnineAcJFtAkQJOBliebMd2Y+5Yk/WpqDBeF+VjyPSB+Dpj2rh/D3iSTiPEtM6BI7bzCijOBKGCDzCThn068YwBv867Xj/GjAI1RQ80zhEU8sc3c4/Cq5PzwOtONwyMg+gDJzkDByeua87weFt4eT+H7fle9naOIlFqSu9HzX/aZjVRuD8XN1JNhR5EbBI23y7JnW3PGkNhR+iT2rnf4QLu9t4AtrqZX1KzKmp0BG2B0zv6umBy510vhdEW1hRQFKxqCo/CcDI99871qOLmozyf39Hz+/QksKoKadp91W65dCtRRRXc5BRRRQBRRRQBRRRQBRRRQEjxRwkzweg6ZY2EkTfkyJuD8juD7E1u4BxgXMCyAaW3V06pIuzIfkc/TBqjUW+vobJlJQIk8nrk2Cq5XZn9jgLnptmp1A5fWCF1nZCzwhiuOe64IG4G4232rVwbxFDcg+WxDr8UbjS6fpId/qMg9DVJWBGRuDUfjHhaKchsGOVfhkQlXU+zDcfLlQFWe3VxhgCPepfCPDaW0jtEzLGw/is+gNnOpV5KflijiHFjaRxeYsky8nkUAlcD42RcE5PPSNu1P2HEY50EkTrIh5FTkfL2Psd6Al8P8WxvJ5Mym3mzgLIRh/wDRyD0v8tj7VdpLifBorhCkqBge4pO4ElpbIIYzPoOCrSHVo35M2ckbYBIGOooCzRXP2/jm2YqD5qOSBpa3myCTjBIQrz65x707xXxHDbMqyswLDI0xSPsNuaKQPrS0CnRUWy8Y20sixozlmOBmCZR9WZAB9TWfEvFVvA/lyM4YAHaGVhv+ciEftpaBXoqTwzxTb3D6I2ctgn1QyoMD3dAP21PvI7y5kZAfssAJGpTmWQDqG5RqfbLe4pYLXEr8xRM6xtKV2CIVySTjGSQBz37CoUXBrm6YPdyaIwQRBESF23HmPs0h5dl9qt8I4RHbRiOMYXJJ7knmxJ3JPc703NMqKWZgqgZJJAAHck7AUrcGWmtU92iFQ7qpc6VDMBqY/hXPM+wqde8QklgV7Jo21nZ21FQu4LADGo5GwyB+9fhPhRUk86Z2nuP5R9yPZByRfZQKAzsuEObyW4mwcARwgfhj5k/pM259gBVmaYIpZiAqgkk8gBuSfbFZ1Gu76C5keyP3noJkxgqoyAEcg7MdzjsDnploBPwsjTvJeyAjzsLEp/BApyu3QsSXPzA6VZuOGgnUp0N3H7xTUcYUADYCsqzKEZx4ZK0W6JcnEHQFXHq6N0NPWtxrUH9fzrXdcPWQ5JI+RrKzshGCASc9zXkw8LHhjXdwrm2305fdt9Xkabi11GKKKK9xgKKKKAKKKKAKKKKAK1XVqsilXUMp5g1tooCJwfw39lkPlSuICD9yTlFbPxJndOuwIG/Ks+H+KYpJTC2qGYEgRyAKXAPxRnJVx12JI6gVYqdxbgMNyumVA3v1B7g8wfcb1K2BQZQRgjIqRD4YijuPPjzGxzrCkhZMjHrUbNjmCd68YvZ2wwJLooergvpJ7t8RUcgTk450zwjj0NypMT5I+JCCroezod1oBCbxasMzR3MZhXVhJScxsOmpsfdt7Nt71eVgRkHIPI961XNosilXUMD0Iqdb8H+ywOloFBJLKr6iik4yMA7LgchgZoCn9mXnpH6q9eFTzANc55vFO1p/Yl/6lU7prryF0eV5+2rUr6PfADavlk0sD626jcKB9KHgU7lQfpXO+bxTtaf2Jf8AqVT4s91pT7OItX4/MVyP6ulh1zzpYH0gUclA+lbK5y3k4lqXWLXTkasJLnGd8Zk54pnjfBZLlwpnZIMepE9Jc5/E49WnH4Rj3NLA3bcchkleKNw7oMtpyQvTSWHpDfm5zUdPC0lw+u+k83BysSjTEvY6MnUfdifbFW+G8Jit0CRIEUdAMVsvr+OFDJK6xoObMQB/++1PUG2KIKAAMAUhxjxBDbAeY3qb4Y1Gp3PZUG5+fIdTWrhvGftaS+WkkS4wkjKFLZB9ao24A2xqG/asOD+FYoCXOZJW+KRzqZvmx6e3L2p6A94rYSXSRhZZIEYZkVcK7AgYQsMlcb50nfvTfCeCxWyaIkCj2HP3Pc09RSgFFFFUBRRRQBRRRQBRRRQBRRRQBRRRQBRRRQBRRRQARUm88MwySpNp0SIQQyEqcD8JK4JU9QdjVaigIfFfEbW0uJYWNuQPvUyxU9daAZC+659xVazvUlQPG6ujcmUgg/UVseMEYIyKR4fwKGB5HiQIZMasbZIzg477moChmiuZb+D20JJ8vn+c3/GqfD/DsMMTxIuEfOoZO+oaTzPamYKeaK5j/wAu7T+TP9pv+NVF8Owi2+zafuu2T31c85570zBTzXjNgZOwrmf/AC7tP5M/2m/41UvfDsMsCQOmqNNOFOfwjAz32PWmYE08WrLMsdshnGrDyg4jQdcPj7xvZdu5Fb7nwxFLcefLmQjGhWJKpgc0U7KT1POqVrZpGoVFCgbYArdStwYogAwBgVlRRVAUUUUAUUUUAUUUUAUUUUB//9k=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7544" y="51688"/>
            <a:ext cx="8352927" cy="85703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Tracciatori </a:t>
            </a:r>
            <a:r>
              <a:rPr lang="it-IT" sz="4000" dirty="0"/>
              <a:t>e Calorimetri</a:t>
            </a:r>
          </a:p>
        </p:txBody>
      </p:sp>
      <p:pic>
        <p:nvPicPr>
          <p:cNvPr id="1026" name="Picture 2" descr="http://www.aanda.org/articles/aa/full/2003/43/aaINTEGRAL41/img1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05064"/>
            <a:ext cx="4215658" cy="26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9" descr="http://www.borborigmi.org/wordpress/wp-content/uploads/2011/07/tracking_noBfield-500x4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828674"/>
            <a:ext cx="3572196" cy="298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://www.csmonitor.com/var/ezflow_site/storage/images/media/content/2013/0314-god-particle-higgs-boson/15274795-1-eng-US/0314-god-particle-higgs-boson_full_60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 r="4107"/>
          <a:stretch/>
        </p:blipFill>
        <p:spPr bwMode="auto">
          <a:xfrm>
            <a:off x="4835600" y="760684"/>
            <a:ext cx="4272904" cy="312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mppmu.mpg.de/~menke/elss/gifs/csi8el.gif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" b="5170"/>
          <a:stretch/>
        </p:blipFill>
        <p:spPr bwMode="auto">
          <a:xfrm>
            <a:off x="323528" y="3860596"/>
            <a:ext cx="8518214" cy="297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58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http://www.czechnationalteam.cz/storage/200807311052_tot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394075"/>
            <a:ext cx="4608512" cy="345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 descr="http://www.nikhef.nl/~i93/img/photo-lhcb-vel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2790"/>
            <a:ext cx="4643438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213" y="4037002"/>
            <a:ext cx="1354435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LHCb</a:t>
            </a:r>
            <a:endParaRPr lang="it-IT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614590" y="6341258"/>
            <a:ext cx="1325562" cy="4001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TOTEM</a:t>
            </a:r>
            <a:endParaRPr lang="it-IT" sz="2000" b="1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7505" y="18866"/>
            <a:ext cx="4248596" cy="729919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Tracciatori</a:t>
            </a:r>
            <a:endParaRPr lang="it-IT" sz="4000" dirty="0"/>
          </a:p>
        </p:txBody>
      </p:sp>
      <p:pic>
        <p:nvPicPr>
          <p:cNvPr id="1028" name="Picture 4" descr="http://www.lns.cornell.edu/~kme/zdphotos/strung/pic0000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9" b="12173"/>
          <a:stretch/>
        </p:blipFill>
        <p:spPr bwMode="auto">
          <a:xfrm>
            <a:off x="502" y="901522"/>
            <a:ext cx="4748884" cy="284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644501" y="3154574"/>
            <a:ext cx="1199307" cy="40011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CLEO</a:t>
            </a:r>
            <a:endParaRPr lang="it-IT" sz="2000" b="1" dirty="0"/>
          </a:p>
        </p:txBody>
      </p:sp>
      <p:pic>
        <p:nvPicPr>
          <p:cNvPr id="1026" name="Picture 2" descr="http://ph-news.web.cern.ch/sites/ph-news.web.cern.ch/files/photo_gallery/Klo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7" y="24855"/>
            <a:ext cx="4501699" cy="33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32040" y="2852936"/>
            <a:ext cx="1354435" cy="4001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KLOE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3769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http://irfu.cea.fr/Images/astImg/2236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r="5197"/>
          <a:stretch/>
        </p:blipFill>
        <p:spPr bwMode="auto">
          <a:xfrm>
            <a:off x="4737841" y="0"/>
            <a:ext cx="4396422" cy="352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28384" y="76562"/>
            <a:ext cx="1043608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ATLAS</a:t>
            </a:r>
            <a:endParaRPr lang="it-IT" sz="2000" b="1" dirty="0"/>
          </a:p>
        </p:txBody>
      </p:sp>
      <p:pic>
        <p:nvPicPr>
          <p:cNvPr id="12292" name="Picture 10" descr="http://cms.web.cern.ch/sites/cms.web.cern.ch/files/field/image/0707039_01-A4-at-140002_thum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4509"/>
            <a:ext cx="47625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5" y="6326438"/>
            <a:ext cx="1079500" cy="40011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CMS</a:t>
            </a:r>
            <a:endParaRPr lang="it-IT" sz="2000" b="1" dirty="0"/>
          </a:p>
        </p:txBody>
      </p:sp>
      <p:pic>
        <p:nvPicPr>
          <p:cNvPr id="12295" name="Picture 2" descr="C:\Users\danilo\Documents\Divulgazione\Figure\kloe_calorimit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841" y="3068960"/>
            <a:ext cx="4406160" cy="380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812360" y="6341258"/>
            <a:ext cx="1259632" cy="4001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KLOE</a:t>
            </a:r>
            <a:endParaRPr lang="it-IT" sz="2000" b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7505" y="13051"/>
            <a:ext cx="4248596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Calorimetri</a:t>
            </a:r>
            <a:endParaRPr lang="it-IT" sz="4000" dirty="0"/>
          </a:p>
        </p:txBody>
      </p:sp>
      <p:pic>
        <p:nvPicPr>
          <p:cNvPr id="2050" name="Picture 2" descr="http://babar.roma1.infn.it/CIF/Detector/emc_new_files/emc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41039"/>
            <a:ext cx="4737841" cy="315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6543" y="840808"/>
            <a:ext cx="1079500" cy="40011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BaBar</a:t>
            </a:r>
            <a:endParaRPr lang="it-IT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etector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2206625"/>
            <a:ext cx="6278562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508" y="142875"/>
            <a:ext cx="7200900" cy="193833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B0F0"/>
                </a:solidFill>
              </a:rPr>
              <a:t>Tracciatore</a:t>
            </a:r>
            <a:r>
              <a:rPr lang="it-IT" sz="2400" dirty="0">
                <a:solidFill>
                  <a:srgbClr val="00B0F0"/>
                </a:solidFill>
              </a:rPr>
              <a:t>:  particelle cariche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Magnete</a:t>
            </a: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piega le tracce delle particelle cariche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C00000"/>
                </a:solidFill>
              </a:rPr>
              <a:t>Calorimetro </a:t>
            </a:r>
            <a:r>
              <a:rPr lang="it-IT" sz="2400" dirty="0">
                <a:solidFill>
                  <a:srgbClr val="C00000"/>
                </a:solidFill>
              </a:rPr>
              <a:t>EM: elettroni, positroni e fotoni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B050"/>
                </a:solidFill>
              </a:rPr>
              <a:t>Calorimetro </a:t>
            </a:r>
            <a:r>
              <a:rPr lang="it-IT" sz="2400" dirty="0">
                <a:solidFill>
                  <a:srgbClr val="00B050"/>
                </a:solidFill>
              </a:rPr>
              <a:t>adronico: adroni carichi e neutri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70C0"/>
                </a:solidFill>
              </a:rPr>
              <a:t>Rivelatore </a:t>
            </a:r>
            <a:r>
              <a:rPr lang="it-IT" sz="2400" dirty="0">
                <a:solidFill>
                  <a:srgbClr val="0070C0"/>
                </a:solidFill>
              </a:rPr>
              <a:t>di Muoni: muoni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317500" y="922338"/>
            <a:ext cx="1112838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 dirty="0" err="1">
                <a:solidFill>
                  <a:srgbClr val="FF0000"/>
                </a:solidFill>
                <a:latin typeface="Calibri" pitchFamily="34" charset="0"/>
              </a:rPr>
              <a:t>Fotoni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77788" y="1458913"/>
            <a:ext cx="1350962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>
                <a:solidFill>
                  <a:srgbClr val="00B050"/>
                </a:solidFill>
                <a:latin typeface="Calibri" pitchFamily="34" charset="0"/>
              </a:rPr>
              <a:t>Elettroni </a:t>
            </a:r>
            <a:r>
              <a:rPr lang="en-US" b="1">
                <a:solidFill>
                  <a:srgbClr val="00B05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290513" y="2022475"/>
            <a:ext cx="1112837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Muoni </a:t>
            </a:r>
            <a:r>
              <a:rPr lang="en-US" b="1">
                <a:solidFill>
                  <a:srgbClr val="0070C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395288" y="2571750"/>
            <a:ext cx="1033462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b="1">
                <a:solidFill>
                  <a:srgbClr val="7030A0"/>
                </a:solidFill>
                <a:latin typeface="Calibri" pitchFamily="34" charset="0"/>
              </a:rPr>
              <a:t>Pioni </a:t>
            </a:r>
            <a:r>
              <a:rPr lang="en-US" b="1">
                <a:solidFill>
                  <a:srgbClr val="7030A0"/>
                </a:solidFill>
                <a:latin typeface="Calibri" pitchFamily="34" charset="0"/>
                <a:sym typeface="Wingdings" pitchFamily="2" charset="2"/>
              </a:rPr>
              <a:t></a:t>
            </a:r>
            <a:endParaRPr lang="en-US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205832" name="Text Box 8"/>
          <p:cNvSpPr txBox="1">
            <a:spLocks noChangeArrowheads="1"/>
          </p:cNvSpPr>
          <p:nvPr/>
        </p:nvSpPr>
        <p:spPr bwMode="auto">
          <a:xfrm>
            <a:off x="0" y="3143250"/>
            <a:ext cx="1430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Neutroni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  <a:sym typeface="Wingdings" pitchFamily="2" charset="2"/>
              </a:rPr>
              <a:t>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834" name="Picture 10" descr="track_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409575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5" name="Picture 11" descr="track_mu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3609975"/>
            <a:ext cx="3208337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6" name="Picture 12" descr="track_strong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50" y="3609975"/>
            <a:ext cx="3208338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7" name="Picture 13" descr="track_t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3609975"/>
            <a:ext cx="3208338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3" descr="detector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5" t="10664" b="8276"/>
          <a:stretch>
            <a:fillRect/>
          </a:stretch>
        </p:blipFill>
        <p:spPr bwMode="auto">
          <a:xfrm>
            <a:off x="1497013" y="763588"/>
            <a:ext cx="41465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07505" y="51688"/>
            <a:ext cx="5536058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Analisi degli Eventi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tonelli\My Documents\Guido\Guido\CMS TALKS\COLLOQUIO\CMS_Slice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31815"/>
            <a:ext cx="8712967" cy="468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7504" y="168940"/>
            <a:ext cx="8856983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Schema del Rivelatore CMS a LHC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7504" y="168940"/>
            <a:ext cx="8856983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Bosone di Higgs (H → </a:t>
            </a:r>
            <a:r>
              <a:rPr lang="el-GR" sz="4000" dirty="0" smtClean="0"/>
              <a:t>γγ</a:t>
            </a:r>
            <a:r>
              <a:rPr lang="it-IT" sz="4000" dirty="0" smtClean="0"/>
              <a:t>) a </a:t>
            </a:r>
            <a:r>
              <a:rPr lang="it-IT" sz="4000" dirty="0"/>
              <a:t>CMS </a:t>
            </a:r>
          </a:p>
        </p:txBody>
      </p:sp>
      <p:pic>
        <p:nvPicPr>
          <p:cNvPr id="4" name="Picture 2" descr="http://cds.cern.ch/record/1459459/files/gammagamma_run194108_evt564224000_ispy_rz.png?subformat=icon-14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68760"/>
            <a:ext cx="9144000" cy="55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arm7.staticflickr.com/6185/6078405880_c6eee68f39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88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7504" y="116632"/>
            <a:ext cx="8856983" cy="102781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>
                <a:latin typeface="+mn-lt"/>
              </a:rPr>
              <a:t>Higgs (H </a:t>
            </a:r>
            <a:r>
              <a:rPr lang="it-IT" sz="4000" dirty="0">
                <a:sym typeface="Symbol"/>
              </a:rPr>
              <a:t></a:t>
            </a:r>
            <a:r>
              <a:rPr lang="it-IT" sz="4000" dirty="0" smtClean="0">
                <a:latin typeface="+mn-lt"/>
              </a:rPr>
              <a:t> </a:t>
            </a:r>
            <a:r>
              <a:rPr lang="it-IT" sz="4000" dirty="0" smtClean="0">
                <a:latin typeface="+mn-lt"/>
                <a:sym typeface="Symbol"/>
              </a:rPr>
              <a:t>Z</a:t>
            </a:r>
            <a:r>
              <a:rPr lang="it-IT" sz="4000" baseline="30000" dirty="0" smtClean="0">
                <a:latin typeface="+mn-lt"/>
                <a:sym typeface="Symbol"/>
              </a:rPr>
              <a:t>0</a:t>
            </a:r>
            <a:r>
              <a:rPr lang="it-IT" sz="4000" dirty="0" smtClean="0">
                <a:latin typeface="+mn-lt"/>
                <a:sym typeface="Symbol"/>
              </a:rPr>
              <a:t>Z</a:t>
            </a:r>
            <a:r>
              <a:rPr lang="it-IT" sz="4000" baseline="30000" dirty="0" smtClean="0">
                <a:latin typeface="+mn-lt"/>
                <a:sym typeface="Symbol"/>
              </a:rPr>
              <a:t>0</a:t>
            </a:r>
            <a:r>
              <a:rPr lang="it-IT" sz="4000" dirty="0" smtClean="0">
                <a:latin typeface="+mn-lt"/>
                <a:sym typeface="Symbol"/>
              </a:rPr>
              <a:t> </a:t>
            </a:r>
            <a:r>
              <a:rPr lang="it-IT" sz="4000" dirty="0">
                <a:latin typeface="+mn-lt"/>
                <a:sym typeface="Symbol"/>
              </a:rPr>
              <a:t> </a:t>
            </a:r>
            <a:r>
              <a:rPr lang="it-IT" sz="4000" dirty="0" smtClean="0">
                <a:latin typeface="+mn-lt"/>
                <a:sym typeface="Symbol"/>
              </a:rPr>
              <a:t>µ</a:t>
            </a:r>
            <a:r>
              <a:rPr lang="it-IT" sz="4000" baseline="30000" dirty="0" smtClean="0">
                <a:latin typeface="+mn-lt"/>
                <a:sym typeface="Symbol"/>
              </a:rPr>
              <a:t>+</a:t>
            </a:r>
            <a:r>
              <a:rPr lang="it-IT" sz="4000" dirty="0" smtClean="0">
                <a:latin typeface="+mn-lt"/>
                <a:sym typeface="Symbol"/>
              </a:rPr>
              <a:t>µ</a:t>
            </a:r>
            <a:r>
              <a:rPr lang="it-IT" sz="4000" baseline="30000" dirty="0" smtClean="0">
                <a:latin typeface="+mn-lt"/>
                <a:sym typeface="Symbol"/>
              </a:rPr>
              <a:t>–</a:t>
            </a:r>
            <a:r>
              <a:rPr lang="it-IT" sz="4000" dirty="0" smtClean="0">
                <a:latin typeface="+mn-lt"/>
                <a:sym typeface="Symbol"/>
              </a:rPr>
              <a:t>µ</a:t>
            </a:r>
            <a:r>
              <a:rPr lang="it-IT" sz="4000" baseline="30000" dirty="0" smtClean="0">
                <a:latin typeface="+mn-lt"/>
                <a:sym typeface="Symbol"/>
              </a:rPr>
              <a:t>+</a:t>
            </a:r>
            <a:r>
              <a:rPr lang="it-IT" sz="4000" dirty="0" smtClean="0">
                <a:latin typeface="+mn-lt"/>
                <a:sym typeface="Symbol"/>
              </a:rPr>
              <a:t>µ</a:t>
            </a:r>
            <a:r>
              <a:rPr lang="it-IT" sz="4000" baseline="30000" dirty="0" smtClean="0">
                <a:latin typeface="+mn-lt"/>
                <a:sym typeface="Symbol"/>
              </a:rPr>
              <a:t>–</a:t>
            </a:r>
            <a:r>
              <a:rPr lang="it-IT" sz="4000" dirty="0" smtClean="0">
                <a:latin typeface="+mn-lt"/>
              </a:rPr>
              <a:t>) a ATLAS </a:t>
            </a:r>
            <a:endParaRPr lang="it-IT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80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 descr="http://blogs.uslhc.us/wp-content/uploads/2010/11/ALICE_EV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-11113"/>
            <a:ext cx="913765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 txBox="1">
            <a:spLocks noGrp="1"/>
          </p:cNvSpPr>
          <p:nvPr/>
        </p:nvSpPr>
        <p:spPr bwMode="auto"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48A3666-66D9-4483-8F1A-6997CB3302DE}" type="slidenum">
              <a:rPr lang="en-US" sz="1400">
                <a:solidFill>
                  <a:schemeClr val="tx2"/>
                </a:solidFill>
                <a:latin typeface="Candara" pitchFamily="34" charset="0"/>
              </a:rPr>
              <a:pPr algn="r" eaLnBrk="1" hangingPunct="1"/>
              <a:t>21</a:t>
            </a:fld>
            <a:endParaRPr lang="en-US" sz="140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0672" y="1052736"/>
            <a:ext cx="8714728" cy="20313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 rivelatore a LHC prende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40M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di «foto» al secondo ognuna da </a:t>
            </a:r>
            <a:r>
              <a:rPr lang="it-IT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100 MB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= </a:t>
            </a:r>
            <a:r>
              <a:rPr lang="it-IT" b="1" dirty="0">
                <a:solidFill>
                  <a:schemeClr val="accent6"/>
                </a:solidFill>
              </a:rPr>
              <a:t>4</a:t>
            </a:r>
            <a:r>
              <a:rPr lang="it-IT" b="1" dirty="0" smtClean="0">
                <a:solidFill>
                  <a:schemeClr val="accent6"/>
                </a:solidFill>
              </a:rPr>
              <a:t> PB/s</a:t>
            </a:r>
            <a:endParaRPr lang="it-IT" dirty="0" smtClean="0">
              <a:solidFill>
                <a:schemeClr val="tx1"/>
              </a:solidFill>
            </a:endParaRPr>
          </a:p>
          <a:p>
            <a:pPr algn="ctr">
              <a:defRPr/>
            </a:pPr>
            <a:endParaRPr lang="it-IT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prima selezione è fatta da un hardware sul rivelatore (L1 trigger): </a:t>
            </a:r>
          </a:p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 scelgono le migliori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100k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foto e si comprimono a </a:t>
            </a:r>
            <a:r>
              <a:rPr lang="it-IT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 MB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ognuna = </a:t>
            </a: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100 GB/s</a:t>
            </a:r>
          </a:p>
          <a:p>
            <a:pPr algn="ctr">
              <a:defRPr/>
            </a:pP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seconda selezione è fatta da un software (L2 trigger) che gira su 50,000 CPU Intel:</a:t>
            </a:r>
          </a:p>
          <a:p>
            <a:pPr algn="ctr"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 scelgono le migliori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300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foto e si salvano su disc = </a:t>
            </a: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10 PB/y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(3M DVD)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79512" y="51688"/>
            <a:ext cx="8856983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Selezione e analisi dati</a:t>
            </a:r>
            <a:endParaRPr lang="it-IT" sz="4000" dirty="0"/>
          </a:p>
        </p:txBody>
      </p:sp>
      <p:pic>
        <p:nvPicPr>
          <p:cNvPr id="14" name="Picture 12" descr="http://boinc.berkeley.edu/images/grid-empir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79712" y="3328838"/>
            <a:ext cx="5156648" cy="311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24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 txBox="1">
            <a:spLocks noGrp="1"/>
          </p:cNvSpPr>
          <p:nvPr/>
        </p:nvSpPr>
        <p:spPr bwMode="auto"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48A3666-66D9-4483-8F1A-6997CB3302DE}" type="slidenum">
              <a:rPr lang="en-US" sz="1400">
                <a:solidFill>
                  <a:schemeClr val="tx2"/>
                </a:solidFill>
                <a:latin typeface="Candara" pitchFamily="34" charset="0"/>
              </a:rPr>
              <a:pPr algn="r" eaLnBrk="1" hangingPunct="1"/>
              <a:t>22</a:t>
            </a:fld>
            <a:endParaRPr lang="en-US" sz="140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0672" y="836712"/>
            <a:ext cx="8714728" cy="147732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Questi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dati vengono distribuiti in tutto il mondo e analizzati dai ricercatori per mezzo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della </a:t>
            </a:r>
            <a:r>
              <a:rPr lang="it-IT" b="1" dirty="0" smtClean="0">
                <a:solidFill>
                  <a:schemeClr val="accent6"/>
                </a:solidFill>
              </a:rPr>
              <a:t>GRID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un’infrastruttura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 permette l’accesso trasparente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alla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potenza di calcolo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 allo storage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dei dati distribuiti in tutto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il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mondo</a:t>
            </a:r>
          </a:p>
          <a:p>
            <a:pPr algn="ctr">
              <a:defRPr/>
            </a:pPr>
            <a:endParaRPr lang="it-IT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100,000 computer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sparsi in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34 paesi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 collegati da Internet ultraveloce (</a:t>
            </a:r>
            <a:r>
              <a:rPr lang="it-IT" dirty="0" smtClean="0">
                <a:solidFill>
                  <a:schemeClr val="accent6"/>
                </a:solidFill>
              </a:rPr>
              <a:t>10 Gb/s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79512" y="51688"/>
            <a:ext cx="8856983" cy="87065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GRID Computing</a:t>
            </a:r>
            <a:endParaRPr lang="it-IT" sz="4000" dirty="0"/>
          </a:p>
        </p:txBody>
      </p:sp>
      <p:pic>
        <p:nvPicPr>
          <p:cNvPr id="1028" name="Picture 4" descr="http://www.isgtw.org/sites/default/files/CC3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86" y="2412719"/>
            <a:ext cx="3527810" cy="346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lcg.web.cern.ch/sites/wlcg.web.cern.ch/files/Screen%20Shot%202013-02-18%20at%201.42.40%20P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5" y="2701532"/>
            <a:ext cx="5408621" cy="413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7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43608" y="5139169"/>
            <a:ext cx="5637010" cy="882119"/>
          </a:xfrm>
        </p:spPr>
        <p:txBody>
          <a:bodyPr>
            <a:normAutofit/>
          </a:bodyPr>
          <a:lstStyle/>
          <a:p>
            <a:r>
              <a:rPr lang="it-IT" sz="3200" i="1" dirty="0" smtClean="0">
                <a:latin typeface="+mj-lt"/>
              </a:rPr>
              <a:t>Danilo Domenici</a:t>
            </a:r>
            <a:endParaRPr lang="it-IT" sz="3200" i="1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17581" y="2564904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it-IT" sz="6000" dirty="0" smtClean="0"/>
              <a:t>Rivelatori di Particelle</a:t>
            </a:r>
            <a:br>
              <a:rPr lang="it-IT" sz="6000" dirty="0" smtClean="0"/>
            </a:br>
            <a:r>
              <a:rPr lang="it-IT" sz="3200" dirty="0" smtClean="0"/>
              <a:t>Parte 2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1905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 smtClean="0"/>
              <a:t>Rivelatori a Gas: principio di funzionamento</a:t>
            </a:r>
            <a:endParaRPr lang="it-IT" sz="36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2267744" y="836712"/>
            <a:ext cx="4752528" cy="2871337"/>
            <a:chOff x="2267744" y="836712"/>
            <a:chExt cx="4752528" cy="2871337"/>
          </a:xfrm>
        </p:grpSpPr>
        <p:sp>
          <p:nvSpPr>
            <p:cNvPr id="2" name="Rectangle 1"/>
            <p:cNvSpPr/>
            <p:nvPr/>
          </p:nvSpPr>
          <p:spPr>
            <a:xfrm>
              <a:off x="2267744" y="1462922"/>
              <a:ext cx="3096344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267744" y="3191114"/>
              <a:ext cx="3096344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4283968" y="1102882"/>
              <a:ext cx="0" cy="36004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283968" y="1102882"/>
              <a:ext cx="2448272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6012160" y="2186539"/>
              <a:ext cx="1008112" cy="631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6732240" y="1112017"/>
              <a:ext cx="0" cy="129600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4283968" y="3348009"/>
              <a:ext cx="0" cy="36004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283968" y="3708049"/>
              <a:ext cx="2448272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732240" y="2577714"/>
              <a:ext cx="0" cy="1117456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5724128" y="2780928"/>
              <a:ext cx="11582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power</a:t>
              </a:r>
            </a:p>
            <a:p>
              <a:pPr algn="ctr"/>
              <a:r>
                <a:rPr lang="it-IT" sz="1200" b="1" dirty="0" smtClean="0">
                  <a:latin typeface="+mj-lt"/>
                </a:rPr>
                <a:t>supply</a:t>
              </a:r>
              <a:endParaRPr lang="it-IT" sz="1200" b="1" dirty="0">
                <a:latin typeface="+mj-lt"/>
              </a:endParaRPr>
            </a:p>
          </p:txBody>
        </p:sp>
        <p:grpSp>
          <p:nvGrpSpPr>
            <p:cNvPr id="1035" name="Group 1034"/>
            <p:cNvGrpSpPr/>
            <p:nvPr/>
          </p:nvGrpSpPr>
          <p:grpSpPr>
            <a:xfrm>
              <a:off x="5452871" y="836712"/>
              <a:ext cx="1152128" cy="1274282"/>
              <a:chOff x="6677007" y="2996952"/>
              <a:chExt cx="1152128" cy="127428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6732240" y="2996952"/>
                <a:ext cx="1008112" cy="576064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6804248" y="3068960"/>
                <a:ext cx="888149" cy="3600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30" name="Straight Arrow Connector 29"/>
              <p:cNvCxnSpPr>
                <a:stCxn id="28" idx="2"/>
              </p:cNvCxnSpPr>
              <p:nvPr/>
            </p:nvCxnSpPr>
            <p:spPr>
              <a:xfrm flipH="1" flipV="1">
                <a:off x="7020272" y="3248980"/>
                <a:ext cx="228051" cy="180020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7" name="Arc 1026"/>
              <p:cNvSpPr/>
              <p:nvPr/>
            </p:nvSpPr>
            <p:spPr>
              <a:xfrm rot="18875115">
                <a:off x="6677007" y="3119106"/>
                <a:ext cx="1152128" cy="1152128"/>
              </a:xfrm>
              <a:prstGeom prst="arc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5499930" y="1390914"/>
              <a:ext cx="10699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b="1" dirty="0">
                  <a:latin typeface="+mj-lt"/>
                </a:rPr>
                <a:t>c</a:t>
              </a:r>
              <a:r>
                <a:rPr lang="it-IT" sz="1200" b="1" dirty="0" smtClean="0">
                  <a:latin typeface="+mj-lt"/>
                </a:rPr>
                <a:t>urrent meter</a:t>
              </a:r>
              <a:endParaRPr lang="it-IT" sz="1200" b="1" dirty="0">
                <a:latin typeface="+mj-lt"/>
              </a:endParaRPr>
            </a:p>
          </p:txBody>
        </p:sp>
        <p:cxnSp>
          <p:nvCxnSpPr>
            <p:cNvPr id="1037" name="Straight Arrow Connector 1036"/>
            <p:cNvCxnSpPr/>
            <p:nvPr/>
          </p:nvCxnSpPr>
          <p:spPr>
            <a:xfrm>
              <a:off x="2267744" y="1178750"/>
              <a:ext cx="2927859" cy="225712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9" name="Cloud 1038"/>
            <p:cNvSpPr/>
            <p:nvPr/>
          </p:nvSpPr>
          <p:spPr>
            <a:xfrm rot="20831164">
              <a:off x="3247551" y="1933869"/>
              <a:ext cx="144016" cy="144016"/>
            </a:xfrm>
            <a:prstGeom prst="cloud">
              <a:avLst/>
            </a:prstGeom>
            <a:solidFill>
              <a:srgbClr val="FFC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2" name="Cloud 51"/>
            <p:cNvSpPr/>
            <p:nvPr/>
          </p:nvSpPr>
          <p:spPr>
            <a:xfrm rot="20831164">
              <a:off x="3443487" y="2108165"/>
              <a:ext cx="144016" cy="144016"/>
            </a:xfrm>
            <a:prstGeom prst="cloud">
              <a:avLst/>
            </a:prstGeom>
            <a:solidFill>
              <a:srgbClr val="FFC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3" name="Cloud 52"/>
            <p:cNvSpPr/>
            <p:nvPr/>
          </p:nvSpPr>
          <p:spPr>
            <a:xfrm rot="20831164">
              <a:off x="3780052" y="2327002"/>
              <a:ext cx="144016" cy="144016"/>
            </a:xfrm>
            <a:prstGeom prst="cloud">
              <a:avLst/>
            </a:prstGeom>
            <a:solidFill>
              <a:srgbClr val="FFC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4" name="Cloud 53"/>
            <p:cNvSpPr/>
            <p:nvPr/>
          </p:nvSpPr>
          <p:spPr>
            <a:xfrm rot="20831164">
              <a:off x="3968392" y="2505706"/>
              <a:ext cx="144016" cy="144016"/>
            </a:xfrm>
            <a:prstGeom prst="cloud">
              <a:avLst/>
            </a:prstGeom>
            <a:solidFill>
              <a:srgbClr val="FFC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5" name="Cloud 54"/>
            <p:cNvSpPr/>
            <p:nvPr/>
          </p:nvSpPr>
          <p:spPr>
            <a:xfrm rot="20831164">
              <a:off x="4226947" y="2668439"/>
              <a:ext cx="144016" cy="144016"/>
            </a:xfrm>
            <a:prstGeom prst="cloud">
              <a:avLst/>
            </a:prstGeom>
            <a:solidFill>
              <a:srgbClr val="FFC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6" name="Cloud 55"/>
            <p:cNvSpPr/>
            <p:nvPr/>
          </p:nvSpPr>
          <p:spPr>
            <a:xfrm rot="20831164">
              <a:off x="3607682" y="2218514"/>
              <a:ext cx="144016" cy="144016"/>
            </a:xfrm>
            <a:prstGeom prst="cloud">
              <a:avLst/>
            </a:prstGeom>
            <a:solidFill>
              <a:srgbClr val="FFC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046" name="Straight Arrow Connector 1045"/>
            <p:cNvCxnSpPr/>
            <p:nvPr/>
          </p:nvCxnSpPr>
          <p:spPr>
            <a:xfrm flipV="1">
              <a:off x="3679229" y="1937035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7" name="Oval 1046"/>
            <p:cNvSpPr/>
            <p:nvPr/>
          </p:nvSpPr>
          <p:spPr>
            <a:xfrm>
              <a:off x="3635896" y="1815349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 flipV="1">
              <a:off x="3857387" y="2042414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3814054" y="1920728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 flipV="1">
              <a:off x="4047035" y="2218225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/>
            <p:cNvSpPr/>
            <p:nvPr/>
          </p:nvSpPr>
          <p:spPr>
            <a:xfrm>
              <a:off x="4003702" y="2096539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flipV="1">
              <a:off x="4293930" y="2377373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73"/>
            <p:cNvSpPr/>
            <p:nvPr/>
          </p:nvSpPr>
          <p:spPr>
            <a:xfrm>
              <a:off x="4263476" y="2255687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 flipV="1">
              <a:off x="3332068" y="1721011"/>
              <a:ext cx="0" cy="1800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3288735" y="1625083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77" name="Straight Arrow Connector 76"/>
            <p:cNvCxnSpPr/>
            <p:nvPr/>
          </p:nvCxnSpPr>
          <p:spPr>
            <a:xfrm flipV="1">
              <a:off x="3522334" y="1815858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/>
            <p:cNvSpPr/>
            <p:nvPr/>
          </p:nvSpPr>
          <p:spPr>
            <a:xfrm>
              <a:off x="3479001" y="1694172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4039269" y="2687058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79"/>
            <p:cNvSpPr/>
            <p:nvPr/>
          </p:nvSpPr>
          <p:spPr>
            <a:xfrm>
              <a:off x="3995936" y="2979275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83" name="Straight Arrow Connector 82"/>
            <p:cNvCxnSpPr/>
            <p:nvPr/>
          </p:nvCxnSpPr>
          <p:spPr>
            <a:xfrm>
              <a:off x="3849003" y="2530163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/>
            <p:cNvSpPr/>
            <p:nvPr/>
          </p:nvSpPr>
          <p:spPr>
            <a:xfrm>
              <a:off x="3805670" y="2822380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3674116" y="2427330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/>
            <p:cNvSpPr/>
            <p:nvPr/>
          </p:nvSpPr>
          <p:spPr>
            <a:xfrm>
              <a:off x="3630783" y="2719547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87" name="Straight Arrow Connector 86"/>
            <p:cNvCxnSpPr/>
            <p:nvPr/>
          </p:nvCxnSpPr>
          <p:spPr>
            <a:xfrm>
              <a:off x="3517221" y="2277849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/>
            <p:nvPr/>
          </p:nvSpPr>
          <p:spPr>
            <a:xfrm>
              <a:off x="3473888" y="2570066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89" name="Straight Arrow Connector 88"/>
            <p:cNvCxnSpPr/>
            <p:nvPr/>
          </p:nvCxnSpPr>
          <p:spPr>
            <a:xfrm>
              <a:off x="3306310" y="2122188"/>
              <a:ext cx="0" cy="2429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/>
            <p:cNvSpPr/>
            <p:nvPr/>
          </p:nvSpPr>
          <p:spPr>
            <a:xfrm>
              <a:off x="3262977" y="2414405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91" name="Straight Arrow Connector 90"/>
            <p:cNvCxnSpPr/>
            <p:nvPr/>
          </p:nvCxnSpPr>
          <p:spPr>
            <a:xfrm>
              <a:off x="4283551" y="2865216"/>
              <a:ext cx="0" cy="1800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/>
            <p:cNvSpPr/>
            <p:nvPr/>
          </p:nvSpPr>
          <p:spPr>
            <a:xfrm>
              <a:off x="4240218" y="3067280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428513" y="1102882"/>
              <a:ext cx="12073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rgbClr val="FF0000"/>
                  </a:solidFill>
                  <a:latin typeface="+mj-lt"/>
                </a:rPr>
                <a:t>ionizing particle</a:t>
              </a:r>
              <a:endParaRPr lang="it-IT" sz="12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355976" y="1144402"/>
              <a:ext cx="7017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cathode</a:t>
              </a:r>
              <a:endParaRPr lang="it-IT" sz="1200" b="1" dirty="0">
                <a:latin typeface="+mj-lt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359671" y="3418171"/>
              <a:ext cx="5870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anode</a:t>
              </a:r>
              <a:endParaRPr lang="it-IT" sz="1200" b="1" dirty="0">
                <a:latin typeface="+mj-lt"/>
              </a:endParaRPr>
            </a:p>
          </p:txBody>
        </p:sp>
        <p:pic>
          <p:nvPicPr>
            <p:cNvPr id="1050" name="Picture 6" descr="http://upload.wikimedia.org/wikipedia/commons/thumb/a/a9/High_voltage_warning.svg/704px-High_voltage_warning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231" y="2299052"/>
              <a:ext cx="402459" cy="337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53" name="Straight Connector 1052"/>
            <p:cNvCxnSpPr/>
            <p:nvPr/>
          </p:nvCxnSpPr>
          <p:spPr>
            <a:xfrm flipV="1">
              <a:off x="6523336" y="2567251"/>
              <a:ext cx="41204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V="1">
              <a:off x="6647353" y="2448993"/>
              <a:ext cx="1800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5" name="Rectangle 1054"/>
            <p:cNvSpPr/>
            <p:nvPr/>
          </p:nvSpPr>
          <p:spPr>
            <a:xfrm flipV="1">
              <a:off x="6732240" y="2519401"/>
              <a:ext cx="2744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+</a:t>
              </a:r>
              <a:endPara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 flipV="1">
              <a:off x="6732240" y="2179106"/>
              <a:ext cx="27443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–</a:t>
              </a: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5195603" y="2687114"/>
              <a:ext cx="0" cy="504000"/>
            </a:xfrm>
            <a:prstGeom prst="straightConnector1">
              <a:avLst/>
            </a:prstGeom>
            <a:ln>
              <a:solidFill>
                <a:srgbClr val="0070C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4889025" y="2229252"/>
              <a:ext cx="6511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rgbClr val="0070C0"/>
                  </a:solidFill>
                  <a:latin typeface="+mj-lt"/>
                </a:rPr>
                <a:t>electric</a:t>
              </a:r>
            </a:p>
            <a:p>
              <a:pPr algn="ctr"/>
              <a:r>
                <a:rPr lang="it-IT" sz="1200" b="1" dirty="0" smtClean="0">
                  <a:solidFill>
                    <a:srgbClr val="0070C0"/>
                  </a:solidFill>
                  <a:latin typeface="+mj-lt"/>
                </a:rPr>
                <a:t>field</a:t>
              </a:r>
              <a:endParaRPr lang="it-IT" sz="1200" b="1" dirty="0">
                <a:solidFill>
                  <a:srgbClr val="0070C0"/>
                </a:solidFill>
                <a:latin typeface="+mj-lt"/>
              </a:endParaRPr>
            </a:p>
          </p:txBody>
        </p:sp>
        <p:cxnSp>
          <p:nvCxnSpPr>
            <p:cNvPr id="112" name="Straight Arrow Connector 111"/>
            <p:cNvCxnSpPr/>
            <p:nvPr/>
          </p:nvCxnSpPr>
          <p:spPr>
            <a:xfrm>
              <a:off x="5194314" y="1606938"/>
              <a:ext cx="0" cy="648000"/>
            </a:xfrm>
            <a:prstGeom prst="straightConnector1">
              <a:avLst/>
            </a:prstGeom>
            <a:ln>
              <a:solidFill>
                <a:srgbClr val="0070C0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2509255" y="2266043"/>
              <a:ext cx="3920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gas</a:t>
              </a:r>
              <a:endParaRPr lang="it-IT" sz="1200" b="1" dirty="0">
                <a:latin typeface="+mj-lt"/>
              </a:endParaRPr>
            </a:p>
          </p:txBody>
        </p:sp>
      </p:grpSp>
      <p:sp>
        <p:nvSpPr>
          <p:cNvPr id="117" name="Rectangle 116"/>
          <p:cNvSpPr/>
          <p:nvPr/>
        </p:nvSpPr>
        <p:spPr>
          <a:xfrm>
            <a:off x="755576" y="4042807"/>
            <a:ext cx="7643804" cy="255454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Il rivelatore più semplice è costituito da </a:t>
            </a:r>
            <a:r>
              <a:rPr lang="it-IT" sz="2000" dirty="0" smtClean="0">
                <a:solidFill>
                  <a:schemeClr val="accent1"/>
                </a:solidFill>
              </a:rPr>
              <a:t>due elettrodi immersi in un gas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 i quali si produce </a:t>
            </a:r>
            <a:r>
              <a:rPr lang="it-IT" sz="2000" dirty="0" smtClean="0">
                <a:solidFill>
                  <a:schemeClr val="accent1"/>
                </a:solidFill>
              </a:rPr>
              <a:t>un campo elettrico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Una </a:t>
            </a:r>
            <a:r>
              <a:rPr lang="it-IT" sz="2000" dirty="0" smtClean="0">
                <a:solidFill>
                  <a:schemeClr val="accent6"/>
                </a:solidFill>
              </a:rPr>
              <a:t>particella ionizzante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che attraversa il rivelatore collide con le molecole del gas e produce </a:t>
            </a:r>
            <a:r>
              <a:rPr lang="it-IT" sz="2000" dirty="0" smtClean="0">
                <a:solidFill>
                  <a:schemeClr val="accent6"/>
                </a:solidFill>
              </a:rPr>
              <a:t>coppie di elettroni e ioni positivi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Il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campo elettrico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separa le cariche che muovendosi verso gli elettrodi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producono un </a:t>
            </a:r>
            <a:r>
              <a:rPr lang="it-IT" sz="2000" dirty="0" smtClean="0">
                <a:solidFill>
                  <a:srgbClr val="00B050"/>
                </a:solidFill>
              </a:rPr>
              <a:t>segnale elettrico</a:t>
            </a:r>
            <a:endParaRPr lang="it-IT" sz="20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02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Rivelatori a Gas Proporzionali</a:t>
            </a:r>
            <a:endParaRPr lang="it-IT" sz="4000" dirty="0"/>
          </a:p>
        </p:txBody>
      </p:sp>
      <p:pic>
        <p:nvPicPr>
          <p:cNvPr id="2050" name="Picture 2" descr="C:\Users\danilo\Dropbox\LNF\Divulgazione\Masterclass2014\gasAvalanch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32" y="3068960"/>
            <a:ext cx="7251600" cy="279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3568" y="764704"/>
            <a:ext cx="77705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 il campo elettrico è sufficientemente intenso gli elettroni vengono accelerati fino ad innescare una </a:t>
            </a:r>
            <a:r>
              <a:rPr lang="it-IT" sz="2000" b="1" dirty="0">
                <a:solidFill>
                  <a:schemeClr val="accent6"/>
                </a:solidFill>
                <a:latin typeface="+mj-lt"/>
              </a:rPr>
              <a:t>Moltiplicazione a Valanga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 rivelatori a gas più usati in fisica delle alte energie sono 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chemeClr val="accent1"/>
                </a:solidFill>
                <a:latin typeface="+mj-lt"/>
              </a:rPr>
              <a:t>Rivelatori Proporzionali,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 cui la carica finale raccolta sull’anodo è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proporzionale alla </a:t>
            </a:r>
            <a:r>
              <a:rPr lang="it-IT" sz="2000" dirty="0" smtClean="0">
                <a:solidFill>
                  <a:schemeClr val="accent1"/>
                </a:solidFill>
                <a:latin typeface="+mj-lt"/>
              </a:rPr>
              <a:t>ionizzazione primaria,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quindi anche all’energia rilasciata nel gas dalla particella ionizzante</a:t>
            </a:r>
            <a:endParaRPr lang="it-IT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132" y="5951064"/>
            <a:ext cx="725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Nei </a:t>
            </a:r>
            <a:r>
              <a:rPr lang="it-IT" sz="2000" dirty="0" smtClean="0">
                <a:solidFill>
                  <a:srgbClr val="7030A0"/>
                </a:solidFill>
                <a:latin typeface="+mj-lt"/>
              </a:rPr>
              <a:t>Contatori Geiger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invece il segnale è indipendente dall’energia rilasciata (impiegati in misure di radioattività ambientale) 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652121" y="806432"/>
            <a:ext cx="3180730" cy="3285350"/>
            <a:chOff x="4734720" y="3177381"/>
            <a:chExt cx="2593360" cy="2887663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150"/>
            <a:stretch/>
          </p:blipFill>
          <p:spPr bwMode="auto">
            <a:xfrm>
              <a:off x="4734720" y="3177381"/>
              <a:ext cx="2593360" cy="2887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Rectangle 12"/>
            <p:cNvSpPr/>
            <p:nvPr/>
          </p:nvSpPr>
          <p:spPr bwMode="auto">
            <a:xfrm>
              <a:off x="5310981" y="5780881"/>
              <a:ext cx="1295400" cy="263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07504" y="799544"/>
            <a:ext cx="5209335" cy="230832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Il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rivelatore è formato da </a:t>
            </a:r>
            <a:r>
              <a:rPr lang="it-IT" dirty="0">
                <a:solidFill>
                  <a:schemeClr val="accent6"/>
                </a:solidFill>
              </a:rPr>
              <a:t>molti fili paralleli </a:t>
            </a:r>
            <a:endParaRPr lang="it-IT" dirty="0" smtClean="0">
              <a:solidFill>
                <a:schemeClr val="accent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posti a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una distanza di  </a:t>
            </a:r>
            <a:r>
              <a:rPr lang="it-IT" dirty="0">
                <a:solidFill>
                  <a:schemeClr val="accent6"/>
                </a:solidFill>
              </a:rPr>
              <a:t>~ </a:t>
            </a:r>
            <a:r>
              <a:rPr lang="en-US" dirty="0">
                <a:solidFill>
                  <a:schemeClr val="accent6"/>
                </a:solidFill>
              </a:rPr>
              <a:t>2 </a:t>
            </a:r>
            <a:r>
              <a:rPr lang="en-US" dirty="0" smtClean="0">
                <a:solidFill>
                  <a:schemeClr val="accent6"/>
                </a:solidFill>
              </a:rPr>
              <a:t>mm</a:t>
            </a:r>
            <a:endParaRPr lang="en-US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i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segnale elettrico si forma sul filo più vicino alla particella dando una </a:t>
            </a:r>
            <a:r>
              <a:rPr lang="it-IT" i="1" dirty="0">
                <a:solidFill>
                  <a:srgbClr val="7030A0"/>
                </a:solidFill>
              </a:rPr>
              <a:t>informazione sulla sua </a:t>
            </a:r>
            <a:r>
              <a:rPr lang="it-IT" i="1" dirty="0" smtClean="0">
                <a:solidFill>
                  <a:srgbClr val="7030A0"/>
                </a:solidFill>
              </a:rPr>
              <a:t>posizione</a:t>
            </a:r>
            <a:endParaRPr lang="it-IT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0070C0"/>
                </a:solidFill>
                <a:sym typeface="Symbol"/>
              </a:rPr>
              <a:t>(</a:t>
            </a:r>
            <a:r>
              <a:rPr lang="it-IT" dirty="0" smtClean="0">
                <a:solidFill>
                  <a:srgbClr val="0070C0"/>
                </a:solidFill>
                <a:sym typeface="Symbol"/>
              </a:rPr>
              <a:t>tipica risoluzione spaziale  0.1 mm)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rgbClr val="0070C0"/>
              </a:solidFill>
              <a:sym typeface="Symbo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/>
              </a:rPr>
              <a:t>I rivelatori a gas sono usati per coprire grandi superfici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796" name="TextBox 6"/>
          <p:cNvSpPr txBox="1">
            <a:spLocks noChangeArrowheads="1"/>
          </p:cNvSpPr>
          <p:nvPr/>
        </p:nvSpPr>
        <p:spPr bwMode="auto">
          <a:xfrm>
            <a:off x="5508625" y="5589588"/>
            <a:ext cx="1573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G. Charpak</a:t>
            </a:r>
          </a:p>
          <a:p>
            <a:pPr algn="ctr" eaLnBrk="1" hangingPunct="1"/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Nobel 1992</a:t>
            </a:r>
          </a:p>
        </p:txBody>
      </p:sp>
      <p:pic>
        <p:nvPicPr>
          <p:cNvPr id="33797" name="Picture 2" descr="C:\Users\danilo\Documents\Divulgazione\edu\charpa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65650"/>
            <a:ext cx="1789113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danilo\Documents\Divulgazione\edu\kloed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538"/>
            <a:ext cx="5114925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4" descr="C:\Users\danilo\Documents\Divulgazione\edu\270px-MWPC_electric_field.svg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9" b="11736"/>
          <a:stretch/>
        </p:blipFill>
        <p:spPr bwMode="auto">
          <a:xfrm>
            <a:off x="5580373" y="785814"/>
            <a:ext cx="3324225" cy="3264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3268797"/>
            <a:ext cx="12858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/>
              <a:t>KLOE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Camere Proporzionali </a:t>
            </a:r>
            <a:r>
              <a:rPr lang="it-IT" sz="4000" dirty="0" smtClean="0"/>
              <a:t>Multifilo </a:t>
            </a:r>
            <a:r>
              <a:rPr lang="it-IT" sz="4000" dirty="0"/>
              <a:t>(</a:t>
            </a:r>
            <a:r>
              <a:rPr lang="it-IT" sz="4000" dirty="0" smtClean="0"/>
              <a:t>MWPC)</a:t>
            </a:r>
            <a:endParaRPr lang="it-IT" sz="4000" dirty="0"/>
          </a:p>
        </p:txBody>
      </p:sp>
      <p:pic>
        <p:nvPicPr>
          <p:cNvPr id="3074" name="Picture 2" descr="http://www.scholarpedia.org/w/images/thumb/4/4f/Testing_a_MWPC_detector.jpg/400px-Testing_a_MWPC_detector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" t="7735" r="1766" b="2792"/>
          <a:stretch/>
        </p:blipFill>
        <p:spPr bwMode="auto">
          <a:xfrm>
            <a:off x="0" y="3268797"/>
            <a:ext cx="5306171" cy="358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s-ES" sz="4000" dirty="0" err="1" smtClean="0"/>
              <a:t>Rivelatori</a:t>
            </a:r>
            <a:r>
              <a:rPr lang="es-ES" sz="4000" dirty="0" smtClean="0"/>
              <a:t> a </a:t>
            </a:r>
            <a:r>
              <a:rPr lang="es-ES" sz="4000" dirty="0" err="1" smtClean="0"/>
              <a:t>Semiconduttore</a:t>
            </a:r>
            <a:endParaRPr lang="es-ES" sz="4000" dirty="0"/>
          </a:p>
        </p:txBody>
      </p:sp>
      <p:grpSp>
        <p:nvGrpSpPr>
          <p:cNvPr id="35847" name="Group 35846"/>
          <p:cNvGrpSpPr/>
          <p:nvPr/>
        </p:nvGrpSpPr>
        <p:grpSpPr>
          <a:xfrm>
            <a:off x="5050939" y="890047"/>
            <a:ext cx="3697525" cy="2922494"/>
            <a:chOff x="2242628" y="2061882"/>
            <a:chExt cx="3697525" cy="2922494"/>
          </a:xfrm>
        </p:grpSpPr>
        <p:sp>
          <p:nvSpPr>
            <p:cNvPr id="2" name="Cube 1"/>
            <p:cNvSpPr/>
            <p:nvPr/>
          </p:nvSpPr>
          <p:spPr>
            <a:xfrm>
              <a:off x="2267744" y="2276872"/>
              <a:ext cx="3672408" cy="2376264"/>
            </a:xfrm>
            <a:prstGeom prst="cube">
              <a:avLst>
                <a:gd name="adj" fmla="val 35563"/>
              </a:avLst>
            </a:prstGeom>
            <a:solidFill>
              <a:schemeClr val="bg2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Cube 15"/>
            <p:cNvSpPr/>
            <p:nvPr/>
          </p:nvSpPr>
          <p:spPr>
            <a:xfrm>
              <a:off x="4572000" y="2367553"/>
              <a:ext cx="1080120" cy="845423"/>
            </a:xfrm>
            <a:prstGeom prst="cube">
              <a:avLst>
                <a:gd name="adj" fmla="val 90474"/>
              </a:avLst>
            </a:prstGeom>
            <a:solidFill>
              <a:srgbClr val="7030A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Cube 14"/>
            <p:cNvSpPr/>
            <p:nvPr/>
          </p:nvSpPr>
          <p:spPr>
            <a:xfrm>
              <a:off x="3500845" y="2348880"/>
              <a:ext cx="1080120" cy="845423"/>
            </a:xfrm>
            <a:prstGeom prst="cube">
              <a:avLst>
                <a:gd name="adj" fmla="val 90474"/>
              </a:avLst>
            </a:prstGeom>
            <a:solidFill>
              <a:srgbClr val="7030A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Cube 13"/>
            <p:cNvSpPr/>
            <p:nvPr/>
          </p:nvSpPr>
          <p:spPr>
            <a:xfrm>
              <a:off x="2492733" y="2367553"/>
              <a:ext cx="1062190" cy="845423"/>
            </a:xfrm>
            <a:prstGeom prst="cube">
              <a:avLst>
                <a:gd name="adj" fmla="val 90474"/>
              </a:avLst>
            </a:prstGeom>
            <a:solidFill>
              <a:srgbClr val="7030A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Flowchart: Delay 2"/>
            <p:cNvSpPr/>
            <p:nvPr/>
          </p:nvSpPr>
          <p:spPr>
            <a:xfrm rot="5400000">
              <a:off x="2586099" y="3038092"/>
              <a:ext cx="108012" cy="313764"/>
            </a:xfrm>
            <a:prstGeom prst="flowChartDelay">
              <a:avLst/>
            </a:prstGeom>
            <a:solidFill>
              <a:srgbClr val="7030A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Cube 7"/>
            <p:cNvSpPr/>
            <p:nvPr/>
          </p:nvSpPr>
          <p:spPr>
            <a:xfrm>
              <a:off x="2267744" y="2169459"/>
              <a:ext cx="3672408" cy="971509"/>
            </a:xfrm>
            <a:prstGeom prst="cube">
              <a:avLst>
                <a:gd name="adj" fmla="val 8678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ube 8"/>
            <p:cNvSpPr/>
            <p:nvPr/>
          </p:nvSpPr>
          <p:spPr>
            <a:xfrm>
              <a:off x="2483768" y="2169459"/>
              <a:ext cx="1080120" cy="845423"/>
            </a:xfrm>
            <a:prstGeom prst="cube">
              <a:avLst>
                <a:gd name="adj" fmla="val 90474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Cube 9"/>
            <p:cNvSpPr/>
            <p:nvPr/>
          </p:nvSpPr>
          <p:spPr>
            <a:xfrm>
              <a:off x="3491880" y="2169459"/>
              <a:ext cx="1080120" cy="845423"/>
            </a:xfrm>
            <a:prstGeom prst="cube">
              <a:avLst>
                <a:gd name="adj" fmla="val 90474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Cube 10"/>
            <p:cNvSpPr/>
            <p:nvPr/>
          </p:nvSpPr>
          <p:spPr>
            <a:xfrm>
              <a:off x="4572000" y="2169459"/>
              <a:ext cx="1080120" cy="845423"/>
            </a:xfrm>
            <a:prstGeom prst="cube">
              <a:avLst>
                <a:gd name="adj" fmla="val 90474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Flowchart: Delay 11"/>
            <p:cNvSpPr/>
            <p:nvPr/>
          </p:nvSpPr>
          <p:spPr>
            <a:xfrm rot="5400000">
              <a:off x="3594756" y="3038092"/>
              <a:ext cx="108012" cy="313764"/>
            </a:xfrm>
            <a:prstGeom prst="flowChartDelay">
              <a:avLst/>
            </a:prstGeom>
            <a:solidFill>
              <a:srgbClr val="7030A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Flowchart: Delay 12"/>
            <p:cNvSpPr/>
            <p:nvPr/>
          </p:nvSpPr>
          <p:spPr>
            <a:xfrm rot="5400000">
              <a:off x="4674876" y="3038092"/>
              <a:ext cx="108012" cy="313764"/>
            </a:xfrm>
            <a:prstGeom prst="flowChartDelay">
              <a:avLst/>
            </a:prstGeom>
            <a:solidFill>
              <a:srgbClr val="7030A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267744" y="4500155"/>
              <a:ext cx="2829600" cy="15120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Parallelogram 5"/>
            <p:cNvSpPr/>
            <p:nvPr/>
          </p:nvSpPr>
          <p:spPr>
            <a:xfrm rot="5400000" flipV="1">
              <a:off x="5089576" y="3802559"/>
              <a:ext cx="864096" cy="837057"/>
            </a:xfrm>
            <a:prstGeom prst="parallelogram">
              <a:avLst>
                <a:gd name="adj" fmla="val 83401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267744" y="4652555"/>
              <a:ext cx="2829600" cy="756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Parallelogram 19"/>
            <p:cNvSpPr/>
            <p:nvPr/>
          </p:nvSpPr>
          <p:spPr>
            <a:xfrm rot="5400000" flipV="1">
              <a:off x="5128266" y="3916270"/>
              <a:ext cx="786717" cy="837057"/>
            </a:xfrm>
            <a:prstGeom prst="parallelogram">
              <a:avLst>
                <a:gd name="adj" fmla="val 90238"/>
              </a:avLst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2021088" y="3722549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300 </a:t>
              </a:r>
              <a:r>
                <a:rPr lang="el-GR" sz="1200" b="1" dirty="0" smtClean="0">
                  <a:latin typeface="Candara"/>
                </a:rPr>
                <a:t>μ</a:t>
              </a:r>
              <a:r>
                <a:rPr lang="it-IT" sz="1200" b="1" dirty="0" smtClean="0">
                  <a:latin typeface="Candara"/>
                </a:rPr>
                <a:t>m</a:t>
              </a:r>
              <a:endParaRPr lang="it-IT" sz="1200" b="1" dirty="0">
                <a:latin typeface="+mj-lt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2949388" y="2061882"/>
              <a:ext cx="326468" cy="79105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379694" y="3137647"/>
              <a:ext cx="484094" cy="121920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014010" y="4728155"/>
              <a:ext cx="100789" cy="256221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3689912" y="3683908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Oval 38"/>
            <p:cNvSpPr/>
            <p:nvPr/>
          </p:nvSpPr>
          <p:spPr>
            <a:xfrm>
              <a:off x="3761920" y="3843056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0" name="Oval 39"/>
            <p:cNvSpPr/>
            <p:nvPr/>
          </p:nvSpPr>
          <p:spPr>
            <a:xfrm>
              <a:off x="3824963" y="3989870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Oval 40"/>
            <p:cNvSpPr/>
            <p:nvPr/>
          </p:nvSpPr>
          <p:spPr>
            <a:xfrm>
              <a:off x="3896971" y="4149018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2" name="Oval 41"/>
            <p:cNvSpPr/>
            <p:nvPr/>
          </p:nvSpPr>
          <p:spPr>
            <a:xfrm>
              <a:off x="3545958" y="3356992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3" name="Oval 42"/>
            <p:cNvSpPr/>
            <p:nvPr/>
          </p:nvSpPr>
          <p:spPr>
            <a:xfrm>
              <a:off x="3617966" y="3516140"/>
              <a:ext cx="90000" cy="9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4" name="Oval 43"/>
            <p:cNvSpPr/>
            <p:nvPr/>
          </p:nvSpPr>
          <p:spPr>
            <a:xfrm>
              <a:off x="3491818" y="3836308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5" name="Oval 44"/>
            <p:cNvSpPr/>
            <p:nvPr/>
          </p:nvSpPr>
          <p:spPr>
            <a:xfrm>
              <a:off x="3563826" y="3995456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6" name="Oval 45"/>
            <p:cNvSpPr/>
            <p:nvPr/>
          </p:nvSpPr>
          <p:spPr>
            <a:xfrm>
              <a:off x="3626869" y="4142270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7" name="Oval 46"/>
            <p:cNvSpPr/>
            <p:nvPr/>
          </p:nvSpPr>
          <p:spPr>
            <a:xfrm>
              <a:off x="3698877" y="4301418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8" name="Oval 47"/>
            <p:cNvSpPr/>
            <p:nvPr/>
          </p:nvSpPr>
          <p:spPr>
            <a:xfrm>
              <a:off x="3347864" y="3509392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9" name="Oval 48"/>
            <p:cNvSpPr/>
            <p:nvPr/>
          </p:nvSpPr>
          <p:spPr>
            <a:xfrm>
              <a:off x="3419872" y="3668540"/>
              <a:ext cx="90000" cy="9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04309" y="3742808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n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220072" y="4451156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Al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74920" y="3212976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+mj-lt"/>
                </a:rPr>
                <a:t>h</a:t>
              </a:r>
              <a:r>
                <a:rPr lang="it-IT" sz="1200" b="1" baseline="30000" dirty="0" smtClean="0">
                  <a:latin typeface="+mj-lt"/>
                </a:rPr>
                <a:t>+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635896" y="3365376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+mj-lt"/>
                </a:rPr>
                <a:t>h</a:t>
              </a:r>
              <a:r>
                <a:rPr lang="it-IT" sz="1200" b="1" baseline="30000" dirty="0" smtClean="0">
                  <a:latin typeface="+mj-lt"/>
                </a:rPr>
                <a:t>+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718936" y="3518938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+mj-lt"/>
                </a:rPr>
                <a:t>h</a:t>
              </a:r>
              <a:r>
                <a:rPr lang="it-IT" sz="1200" b="1" baseline="30000" dirty="0" smtClean="0">
                  <a:latin typeface="+mj-lt"/>
                </a:rPr>
                <a:t>+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781979" y="3691917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+mj-lt"/>
                </a:rPr>
                <a:t>h</a:t>
              </a:r>
              <a:r>
                <a:rPr lang="it-IT" sz="1200" b="1" baseline="30000" dirty="0" smtClean="0">
                  <a:latin typeface="+mj-lt"/>
                </a:rPr>
                <a:t>+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53987" y="3845186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+mj-lt"/>
                </a:rPr>
                <a:t>h</a:t>
              </a:r>
              <a:r>
                <a:rPr lang="it-IT" sz="1200" b="1" baseline="30000" dirty="0" smtClean="0">
                  <a:latin typeface="+mj-lt"/>
                </a:rPr>
                <a:t>+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917030" y="4016097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+mj-lt"/>
                </a:rPr>
                <a:t>h</a:t>
              </a:r>
              <a:r>
                <a:rPr lang="it-IT" sz="1200" b="1" baseline="30000" dirty="0" smtClean="0">
                  <a:latin typeface="+mj-lt"/>
                </a:rPr>
                <a:t>+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068797" y="3463611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e</a:t>
              </a:r>
              <a:r>
                <a:rPr lang="it-IT" sz="1200" b="1" baseline="30000" dirty="0" smtClean="0">
                  <a:latin typeface="Candara"/>
                </a:rPr>
                <a:t>–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122875" y="3581981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e</a:t>
              </a:r>
              <a:r>
                <a:rPr lang="it-IT" sz="1200" b="1" baseline="30000" dirty="0" smtClean="0">
                  <a:latin typeface="Candara"/>
                </a:rPr>
                <a:t>–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214880" y="3728065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e</a:t>
              </a:r>
              <a:r>
                <a:rPr lang="it-IT" sz="1200" b="1" baseline="30000" dirty="0" smtClean="0">
                  <a:latin typeface="Candara"/>
                </a:rPr>
                <a:t>–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286888" y="3899264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e</a:t>
              </a:r>
              <a:r>
                <a:rPr lang="it-IT" sz="1200" b="1" baseline="30000" dirty="0" smtClean="0">
                  <a:latin typeface="Candara"/>
                </a:rPr>
                <a:t>–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348152" y="4040924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e</a:t>
              </a:r>
              <a:r>
                <a:rPr lang="it-IT" sz="1200" b="1" baseline="30000" dirty="0" smtClean="0">
                  <a:latin typeface="Candara"/>
                </a:rPr>
                <a:t>–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412974" y="4196261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e</a:t>
              </a:r>
              <a:r>
                <a:rPr lang="it-IT" sz="1200" b="1" baseline="30000" dirty="0" smtClean="0">
                  <a:latin typeface="Candara"/>
                </a:rPr>
                <a:t>–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917030" y="2359913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Al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580965" y="3179184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p</a:t>
              </a:r>
              <a:r>
                <a:rPr lang="it-IT" sz="1200" b="1" baseline="30000" dirty="0" smtClean="0">
                  <a:latin typeface="+mj-lt"/>
                </a:rPr>
                <a:t>+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476870" y="3179184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p</a:t>
              </a:r>
              <a:r>
                <a:rPr lang="it-IT" sz="1200" b="1" baseline="30000" dirty="0" smtClean="0">
                  <a:latin typeface="+mj-lt"/>
                </a:rPr>
                <a:t>+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474001" y="4430215"/>
              <a:ext cx="349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+mj-lt"/>
                </a:rPr>
                <a:t>n</a:t>
              </a:r>
              <a:r>
                <a:rPr lang="it-IT" sz="1200" b="1" baseline="30000" dirty="0" smtClean="0">
                  <a:latin typeface="+mj-lt"/>
                </a:rPr>
                <a:t>+</a:t>
              </a:r>
              <a:endParaRPr lang="it-IT" sz="1200" b="1" baseline="30000" dirty="0">
                <a:latin typeface="+mj-lt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416607" y="2664618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latin typeface="+mj-lt"/>
                </a:rPr>
                <a:t>SiO</a:t>
              </a:r>
              <a:r>
                <a:rPr lang="it-IT" sz="1200" b="1" baseline="-25000" dirty="0" smtClean="0">
                  <a:latin typeface="+mj-lt"/>
                </a:rPr>
                <a:t>2</a:t>
              </a:r>
              <a:endParaRPr lang="it-IT" sz="1200" b="1" baseline="-25000" dirty="0">
                <a:latin typeface="+mj-lt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>
              <a:off x="2381129" y="4158045"/>
              <a:ext cx="0" cy="3240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2384865" y="3140968"/>
              <a:ext cx="0" cy="420172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Rectangle 77"/>
          <p:cNvSpPr/>
          <p:nvPr/>
        </p:nvSpPr>
        <p:spPr>
          <a:xfrm>
            <a:off x="150392" y="893033"/>
            <a:ext cx="4637631" cy="563231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 elemento attivo è un sottile strato di</a:t>
            </a:r>
            <a:r>
              <a:rPr lang="it-IT" dirty="0"/>
              <a:t> </a:t>
            </a:r>
            <a:r>
              <a:rPr lang="it-IT" dirty="0">
                <a:solidFill>
                  <a:schemeClr val="accent6"/>
                </a:solidFill>
              </a:rPr>
              <a:t>Semiconduttore drogato,</a:t>
            </a:r>
            <a:r>
              <a:rPr lang="it-IT" dirty="0">
                <a:solidFill>
                  <a:srgbClr val="C00000"/>
                </a:solidFill>
              </a:rPr>
              <a:t> </a:t>
            </a:r>
            <a:endParaRPr lang="it-IT" dirty="0" smtClean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principalmente </a:t>
            </a:r>
            <a:r>
              <a:rPr lang="it-IT" b="1" dirty="0">
                <a:solidFill>
                  <a:schemeClr val="accent1"/>
                </a:solidFill>
              </a:rPr>
              <a:t>Silicio</a:t>
            </a:r>
            <a:r>
              <a:rPr lang="it-IT" b="1" dirty="0">
                <a:solidFill>
                  <a:srgbClr val="0070C0"/>
                </a:solidFill>
              </a:rPr>
              <a:t> </a:t>
            </a:r>
            <a:endParaRPr lang="it-IT" b="1" dirty="0" smtClean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 anche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accent1"/>
                </a:solidFill>
              </a:rPr>
              <a:t>Ge, ZnCdTe, Diamante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Una </a:t>
            </a:r>
            <a:r>
              <a:rPr lang="it-IT" dirty="0">
                <a:solidFill>
                  <a:schemeClr val="accent6"/>
                </a:solidFill>
              </a:rPr>
              <a:t>particella ionizzante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 attraversa il rivelatore collide con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il materiale semiconduttore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 produce </a:t>
            </a:r>
            <a:r>
              <a:rPr lang="it-IT" dirty="0">
                <a:solidFill>
                  <a:srgbClr val="7030A0"/>
                </a:solidFill>
              </a:rPr>
              <a:t>coppie di </a:t>
            </a:r>
            <a:endParaRPr lang="it-IT" dirty="0" smtClean="0">
              <a:solidFill>
                <a:srgbClr val="7030A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rgbClr val="7030A0"/>
                </a:solidFill>
              </a:rPr>
              <a:t>elettroni (e</a:t>
            </a:r>
            <a:r>
              <a:rPr lang="it-IT" baseline="30000" dirty="0" smtClean="0">
                <a:solidFill>
                  <a:srgbClr val="7030A0"/>
                </a:solidFill>
                <a:latin typeface="Candara"/>
              </a:rPr>
              <a:t>–</a:t>
            </a:r>
            <a:r>
              <a:rPr lang="it-IT" dirty="0" smtClean="0">
                <a:solidFill>
                  <a:srgbClr val="7030A0"/>
                </a:solidFill>
              </a:rPr>
              <a:t>) e lacune positive (h</a:t>
            </a:r>
            <a:r>
              <a:rPr lang="it-IT" baseline="30000" dirty="0" smtClean="0">
                <a:solidFill>
                  <a:srgbClr val="7030A0"/>
                </a:solidFill>
              </a:rPr>
              <a:t>+</a:t>
            </a:r>
            <a:r>
              <a:rPr lang="it-IT" dirty="0" smtClean="0">
                <a:solidFill>
                  <a:srgbClr val="7030A0"/>
                </a:solidFill>
              </a:rPr>
              <a:t>)</a:t>
            </a:r>
            <a:endParaRPr lang="it-IT" dirty="0">
              <a:solidFill>
                <a:srgbClr val="7030A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Il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campo elettrico separa le cariche che muovendosi verso gli elettrodi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producono un </a:t>
            </a:r>
            <a:r>
              <a:rPr lang="it-IT" dirty="0">
                <a:solidFill>
                  <a:srgbClr val="00B050"/>
                </a:solidFill>
              </a:rPr>
              <a:t>segnale </a:t>
            </a:r>
            <a:r>
              <a:rPr lang="it-IT" dirty="0" smtClean="0">
                <a:solidFill>
                  <a:srgbClr val="00B050"/>
                </a:solidFill>
              </a:rPr>
              <a:t>elettrico</a:t>
            </a:r>
            <a:endParaRPr lang="it-IT" b="1" i="1" dirty="0" smtClean="0">
              <a:solidFill>
                <a:srgbClr val="00B05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differenza dei rivelatori a gas non c’è</a:t>
            </a:r>
            <a:r>
              <a:rPr lang="it-IT" dirty="0"/>
              <a:t> </a:t>
            </a:r>
            <a:r>
              <a:rPr lang="it-IT" dirty="0">
                <a:solidFill>
                  <a:schemeClr val="accent6"/>
                </a:solidFill>
              </a:rPr>
              <a:t>Moltiplicazione a Valanga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perché la carica iniziale è già molto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grande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costruzione sfrutta la tecnologia di realizzazione dei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7030A0"/>
                </a:solidFill>
              </a:rPr>
              <a:t>microchip </a:t>
            </a:r>
            <a:r>
              <a:rPr lang="it-IT" dirty="0">
                <a:solidFill>
                  <a:srgbClr val="7030A0"/>
                </a:solidFill>
              </a:rPr>
              <a:t>elettronici</a:t>
            </a:r>
          </a:p>
        </p:txBody>
      </p:sp>
      <p:pic>
        <p:nvPicPr>
          <p:cNvPr id="79" name="Picture 7" descr="http://spie.org/Images/Graphics/Newsroom/Imported-2010/003370/003370_10_fi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718" y="3933056"/>
            <a:ext cx="3559746" cy="266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29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C:\Users\danilo\Documents\Divulgazione\edu\dcp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031" y="2054298"/>
            <a:ext cx="5877484" cy="2297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389" y="836712"/>
            <a:ext cx="8713090" cy="101566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rivelatori al Silicio sono usati per coprire piccole superfici con una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altissima risoluzione spaziale </a:t>
            </a:r>
            <a:r>
              <a:rPr lang="it-IT" sz="2000" dirty="0" smtClean="0">
                <a:solidFill>
                  <a:schemeClr val="accent6"/>
                </a:solidFill>
              </a:rPr>
              <a:t>(fino a </a:t>
            </a:r>
            <a:r>
              <a:rPr lang="it-IT" sz="2000" dirty="0" smtClean="0">
                <a:solidFill>
                  <a:schemeClr val="accent6"/>
                </a:solidFill>
                <a:sym typeface="Symbol"/>
              </a:rPr>
              <a:t></a:t>
            </a:r>
            <a:r>
              <a:rPr lang="it-IT" sz="2000" dirty="0" smtClean="0">
                <a:solidFill>
                  <a:schemeClr val="accent6"/>
                </a:solidFill>
              </a:rPr>
              <a:t>10 µm)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ad esempio come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i="1" dirty="0" smtClean="0">
                <a:solidFill>
                  <a:srgbClr val="7030A0"/>
                </a:solidFill>
              </a:rPr>
              <a:t>rivelatori </a:t>
            </a:r>
            <a:r>
              <a:rPr lang="it-IT" sz="2000" i="1" dirty="0">
                <a:solidFill>
                  <a:srgbClr val="7030A0"/>
                </a:solidFill>
              </a:rPr>
              <a:t>di </a:t>
            </a:r>
            <a:r>
              <a:rPr lang="it-IT" sz="2000" i="1" dirty="0" smtClean="0">
                <a:solidFill>
                  <a:srgbClr val="7030A0"/>
                </a:solidFill>
              </a:rPr>
              <a:t>vertice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zone molto vicine al punto di collisione dei fasci di particelle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s-ES" sz="4000" dirty="0" err="1" smtClean="0"/>
              <a:t>Rivelatori</a:t>
            </a:r>
            <a:r>
              <a:rPr lang="es-ES" sz="4000" dirty="0" smtClean="0"/>
              <a:t> di </a:t>
            </a:r>
            <a:r>
              <a:rPr lang="es-ES" sz="4000" dirty="0" err="1" smtClean="0"/>
              <a:t>Vertice</a:t>
            </a:r>
            <a:r>
              <a:rPr lang="es-ES" sz="4000" dirty="0" smtClean="0"/>
              <a:t> al Silicio</a:t>
            </a:r>
            <a:endParaRPr lang="es-ES" sz="4000" dirty="0"/>
          </a:p>
        </p:txBody>
      </p:sp>
      <p:pic>
        <p:nvPicPr>
          <p:cNvPr id="3074" name="Picture 2" descr="http://charm.physics.ucsb.edu/people/richman/svt_with_cables_ms_23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2" b="21728"/>
          <a:stretch/>
        </p:blipFill>
        <p:spPr bwMode="auto">
          <a:xfrm>
            <a:off x="0" y="4351962"/>
            <a:ext cx="5074962" cy="251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29449" y="2061885"/>
            <a:ext cx="1030543" cy="40011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CLEO</a:t>
            </a:r>
            <a:endParaRPr lang="it-IT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950201" y="6454043"/>
            <a:ext cx="1174559" cy="40011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BaBar</a:t>
            </a:r>
            <a:endParaRPr lang="it-IT" sz="2000" b="1" dirty="0"/>
          </a:p>
        </p:txBody>
      </p:sp>
      <p:pic>
        <p:nvPicPr>
          <p:cNvPr id="7" name="Picture 2" descr="http://upload.wikimedia.org/wikipedia/commons/thumb/4/4f/CMS_Silicon_Tracker_Arty_HiRes.jpg/800px-CMS_Silicon_Tracker_Arty_HiR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29" y="2061885"/>
            <a:ext cx="7161063" cy="479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6979" y="2185067"/>
            <a:ext cx="1174559" cy="40011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/>
              <a:t>CMS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77749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6711" y="847910"/>
            <a:ext cx="5329385" cy="1938992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Alcuni materiali hanno la proprietà di </a:t>
            </a:r>
            <a:r>
              <a:rPr lang="it-IT" sz="2000" b="1" dirty="0" smtClean="0">
                <a:solidFill>
                  <a:srgbClr val="7030A0"/>
                </a:solidFill>
              </a:rPr>
              <a:t>emettere luce visibile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attraversati da </a:t>
            </a:r>
            <a:r>
              <a:rPr lang="it-IT" sz="2000" dirty="0" smtClean="0">
                <a:solidFill>
                  <a:srgbClr val="FF0000"/>
                </a:solidFill>
              </a:rPr>
              <a:t>particelle ionizzanti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i="1" dirty="0" smtClean="0">
                <a:solidFill>
                  <a:schemeClr val="accent1"/>
                </a:solidFill>
              </a:rPr>
              <a:t>NaI(Tl) - </a:t>
            </a:r>
            <a:r>
              <a:rPr lang="it-IT" sz="2000" i="1" dirty="0">
                <a:solidFill>
                  <a:schemeClr val="accent1"/>
                </a:solidFill>
              </a:rPr>
              <a:t>CsI(Tl) </a:t>
            </a:r>
            <a:r>
              <a:rPr lang="it-IT" sz="2000" i="1" dirty="0" smtClean="0">
                <a:solidFill>
                  <a:schemeClr val="accent1"/>
                </a:solidFill>
              </a:rPr>
              <a:t>- BaF</a:t>
            </a:r>
            <a:r>
              <a:rPr lang="it-IT" sz="2000" i="1" baseline="-25000" dirty="0" smtClean="0">
                <a:solidFill>
                  <a:schemeClr val="accent1"/>
                </a:solidFill>
              </a:rPr>
              <a:t>2</a:t>
            </a:r>
            <a:r>
              <a:rPr lang="it-IT" sz="2000" i="1" dirty="0" smtClean="0">
                <a:solidFill>
                  <a:schemeClr val="accent1"/>
                </a:solidFill>
              </a:rPr>
              <a:t> - BGO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i="1" dirty="0" smtClean="0">
                <a:solidFill>
                  <a:schemeClr val="accent1"/>
                </a:solidFill>
              </a:rPr>
              <a:t> PbWO</a:t>
            </a:r>
            <a:r>
              <a:rPr lang="it-IT" sz="2000" i="1" baseline="-25000" dirty="0" smtClean="0">
                <a:solidFill>
                  <a:schemeClr val="accent1"/>
                </a:solidFill>
              </a:rPr>
              <a:t>4 </a:t>
            </a:r>
            <a:r>
              <a:rPr lang="it-IT" sz="2000" i="1" dirty="0" smtClean="0">
                <a:solidFill>
                  <a:schemeClr val="accent1"/>
                </a:solidFill>
              </a:rPr>
              <a:t>- LYSO - YAP - Polistirene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i="1" dirty="0" smtClean="0">
                <a:solidFill>
                  <a:schemeClr val="accent1"/>
                </a:solidFill>
              </a:rPr>
              <a:t>  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Gli scintillatori sono sempre accoppiati ai </a:t>
            </a:r>
            <a:r>
              <a:rPr lang="it-IT" sz="2000" b="1" dirty="0" smtClean="0">
                <a:solidFill>
                  <a:srgbClr val="00B050"/>
                </a:solidFill>
              </a:rPr>
              <a:t>Fotomoltiplicatori</a:t>
            </a:r>
            <a:r>
              <a:rPr lang="it-IT" sz="2000" i="1" dirty="0" smtClean="0">
                <a:solidFill>
                  <a:schemeClr val="accent1"/>
                </a:solidFill>
              </a:rPr>
              <a:t>       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9389" y="9483"/>
            <a:ext cx="8857108" cy="827229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Rivelatori a Scintillazione</a:t>
            </a:r>
          </a:p>
        </p:txBody>
      </p:sp>
      <p:pic>
        <p:nvPicPr>
          <p:cNvPr id="1030" name="Picture 6" descr="http://www.tnw.tudelft.nl/fileadmin/Faculteit/TNW/Over_de_faculteit/Afdelingen/Radiation_Radionuclides_Reactors/Research/Research_Groups/RDM/Home/img/scintillato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832" y="836712"/>
            <a:ext cx="3375242" cy="205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danilo\Documents\Divulgazione\edu\236px-Pmsi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14" y="2924944"/>
            <a:ext cx="1470582" cy="373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267744" y="3068960"/>
            <a:ext cx="2952328" cy="347787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fotomoltiplicatori sono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rivelatori di </a:t>
            </a:r>
            <a:r>
              <a:rPr lang="it-IT" sz="2000" i="1" dirty="0">
                <a:solidFill>
                  <a:schemeClr val="accent6"/>
                </a:solidFill>
              </a:rPr>
              <a:t>luce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basati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sull’</a:t>
            </a:r>
            <a:r>
              <a:rPr lang="it-IT" sz="2000" b="1" dirty="0">
                <a:solidFill>
                  <a:schemeClr val="accent6"/>
                </a:solidFill>
              </a:rPr>
              <a:t>E</a:t>
            </a:r>
            <a:r>
              <a:rPr lang="it-IT" sz="2000" b="1" dirty="0" smtClean="0">
                <a:solidFill>
                  <a:schemeClr val="accent6"/>
                </a:solidFill>
              </a:rPr>
              <a:t>ffetto Fotoelettrico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(Einstein Nobel 1921)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fotoni colpiscono il </a:t>
            </a:r>
            <a:r>
              <a:rPr lang="it-IT" sz="2000" i="1" dirty="0">
                <a:solidFill>
                  <a:srgbClr val="7030A0"/>
                </a:solidFill>
              </a:rPr>
              <a:t>fotocatodo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 emette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elettroni che moltiplicati dai </a:t>
            </a:r>
            <a:r>
              <a:rPr lang="it-IT" sz="2000" i="1" dirty="0">
                <a:solidFill>
                  <a:srgbClr val="7030A0"/>
                </a:solidFill>
              </a:rPr>
              <a:t>dinodi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 raccolti sull’</a:t>
            </a:r>
            <a:r>
              <a:rPr lang="it-IT" sz="2000" i="1" dirty="0" smtClean="0">
                <a:solidFill>
                  <a:srgbClr val="7030A0"/>
                </a:solidFill>
              </a:rPr>
              <a:t>anodo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creando un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0070C0"/>
                </a:solidFill>
              </a:rPr>
              <a:t>segnale di </a:t>
            </a:r>
            <a:r>
              <a:rPr lang="it-IT" sz="2000" i="1" dirty="0" smtClean="0">
                <a:solidFill>
                  <a:srgbClr val="0070C0"/>
                </a:solidFill>
              </a:rPr>
              <a:t>corrente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9981" y="2867398"/>
            <a:ext cx="2115755" cy="3863032"/>
            <a:chOff x="79981" y="2867398"/>
            <a:chExt cx="2115755" cy="3863032"/>
          </a:xfrm>
        </p:grpSpPr>
        <p:pic>
          <p:nvPicPr>
            <p:cNvPr id="19" name="Picture 17" descr="C:\Users\danilo\Dropbox\LNF\Divulgazione\Masterclass2014\pmt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94"/>
            <a:stretch/>
          </p:blipFill>
          <p:spPr bwMode="auto">
            <a:xfrm>
              <a:off x="79981" y="2867398"/>
              <a:ext cx="2115755" cy="3863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Arrow Connector 4"/>
            <p:cNvCxnSpPr/>
            <p:nvPr/>
          </p:nvCxnSpPr>
          <p:spPr>
            <a:xfrm>
              <a:off x="611560" y="2867398"/>
              <a:ext cx="293875" cy="395755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44180" y="2898049"/>
              <a:ext cx="1136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FF0000"/>
                  </a:solidFill>
                  <a:latin typeface="+mj-lt"/>
                </a:rPr>
                <a:t>f</a:t>
              </a:r>
              <a:r>
                <a:rPr lang="it-IT" sz="1200" b="1" dirty="0" smtClean="0">
                  <a:solidFill>
                    <a:srgbClr val="FF0000"/>
                  </a:solidFill>
                  <a:latin typeface="+mj-lt"/>
                </a:rPr>
                <a:t>otone visibile</a:t>
              </a:r>
              <a:endParaRPr lang="it-IT" sz="12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pic>
        <p:nvPicPr>
          <p:cNvPr id="26" name="Picture 12" descr="http://ap.smu.ca/crc/images/stories/basic_sc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128" y="3974045"/>
            <a:ext cx="3740369" cy="190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292080" y="3284984"/>
            <a:ext cx="3744417" cy="3151779"/>
            <a:chOff x="3131840" y="2989139"/>
            <a:chExt cx="4643438" cy="3429000"/>
          </a:xfrm>
        </p:grpSpPr>
        <p:pic>
          <p:nvPicPr>
            <p:cNvPr id="12" name="Picture 4" descr="C:\Users\danilo\Documents\Divulgazione\edu\scintillator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2989139"/>
              <a:ext cx="4643438" cy="342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795725" y="3198689"/>
              <a:ext cx="1482488" cy="368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sz="1600" dirty="0">
                  <a:solidFill>
                    <a:schemeClr val="bg1"/>
                  </a:solidFill>
                  <a:latin typeface="+mj-lt"/>
                </a:rPr>
                <a:t>scintillatore</a:t>
              </a:r>
            </a:p>
          </p:txBody>
        </p:sp>
        <p:cxnSp>
          <p:nvCxnSpPr>
            <p:cNvPr id="15" name="Straight Arrow Connector 14"/>
            <p:cNvCxnSpPr>
              <a:stCxn id="14" idx="1"/>
            </p:cNvCxnSpPr>
            <p:nvPr/>
          </p:nvCxnSpPr>
          <p:spPr>
            <a:xfrm flipH="1">
              <a:off x="4355754" y="3382855"/>
              <a:ext cx="1439970" cy="62228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3203138" y="5940301"/>
              <a:ext cx="2250420" cy="368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it-IT" sz="1600" dirty="0">
                  <a:solidFill>
                    <a:schemeClr val="bg1"/>
                  </a:solidFill>
                  <a:latin typeface="+mj-lt"/>
                </a:rPr>
                <a:t>fotomoltiplicatore</a:t>
              </a:r>
            </a:p>
          </p:txBody>
        </p:sp>
        <p:cxnSp>
          <p:nvCxnSpPr>
            <p:cNvPr id="17" name="Straight Arrow Connector 16"/>
            <p:cNvCxnSpPr>
              <a:stCxn id="16" idx="3"/>
            </p:cNvCxnSpPr>
            <p:nvPr/>
          </p:nvCxnSpPr>
          <p:spPr>
            <a:xfrm flipV="1">
              <a:off x="5453558" y="5445003"/>
              <a:ext cx="847032" cy="6794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402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image.gyartastrend.hu/original/1465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9228"/>
            <a:ext cx="4680520" cy="311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-sk.icrr.u-tokyo.ac.jp/sk/detector/assemble-bottomPMT-m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2"/>
          <a:stretch/>
        </p:blipFill>
        <p:spPr bwMode="auto">
          <a:xfrm>
            <a:off x="6300192" y="0"/>
            <a:ext cx="2836911" cy="375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azooptics.com/images/equipments/EquipmentImage_3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4705195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images.iop.org/objects/phw/news/5/11/9/011109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375" y="3749228"/>
            <a:ext cx="3590989" cy="310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www.appuntidigitali.it/site/wp-content/uploads/super-kamiokande_befuellun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692696"/>
            <a:ext cx="6321424" cy="101566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chemeClr val="accent6"/>
                </a:solidFill>
              </a:rPr>
              <a:t>E</a:t>
            </a:r>
            <a:r>
              <a:rPr lang="en-US" sz="2000" b="1" dirty="0" err="1" smtClean="0">
                <a:solidFill>
                  <a:schemeClr val="accent6"/>
                </a:solidFill>
              </a:rPr>
              <a:t>ffetto</a:t>
            </a:r>
            <a:r>
              <a:rPr lang="en-US" sz="2000" b="1" dirty="0" smtClean="0">
                <a:solidFill>
                  <a:schemeClr val="accent6"/>
                </a:solidFill>
              </a:rPr>
              <a:t> Cerenkov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una particella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carica che attraversa un mezzo trasparente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 una</a:t>
            </a:r>
            <a:r>
              <a:rPr lang="it-IT" sz="2000" dirty="0"/>
              <a:t> </a:t>
            </a:r>
            <a:r>
              <a:rPr lang="it-IT" sz="2000" i="1" dirty="0">
                <a:solidFill>
                  <a:srgbClr val="7030A0"/>
                </a:solidFill>
              </a:rPr>
              <a:t>velocità superiore alla velocità della luce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quel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mezzo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emette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un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cono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di </a:t>
            </a:r>
            <a:r>
              <a:rPr lang="it-IT" sz="2000" i="1" dirty="0" smtClean="0">
                <a:solidFill>
                  <a:schemeClr val="accent1"/>
                </a:solidFill>
              </a:rPr>
              <a:t>luce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i="1" dirty="0" smtClean="0">
                <a:solidFill>
                  <a:schemeClr val="accent1"/>
                </a:solidFill>
              </a:rPr>
              <a:t>visibile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7723" y="1772816"/>
            <a:ext cx="5481544" cy="1938992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rgbClr val="7030A0"/>
                </a:solidFill>
              </a:rPr>
              <a:t>RICH (Ring Imaging Cerenkov)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è composto da un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b="1" dirty="0">
                <a:solidFill>
                  <a:srgbClr val="00B050"/>
                </a:solidFill>
              </a:rPr>
              <a:t>r</a:t>
            </a:r>
            <a:r>
              <a:rPr lang="it-IT" sz="2000" b="1" dirty="0" smtClean="0">
                <a:solidFill>
                  <a:srgbClr val="00B050"/>
                </a:solidFill>
              </a:rPr>
              <a:t>adiatore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(n nota) e un piano di </a:t>
            </a:r>
            <a:r>
              <a:rPr lang="it-IT" sz="2000" dirty="0" smtClean="0">
                <a:solidFill>
                  <a:schemeClr val="accent1"/>
                </a:solidFill>
              </a:rPr>
              <a:t>fotomoltiplicatori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Misurando l’angolo del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cono di luce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l-G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θ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si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ricava la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i="1" dirty="0">
                <a:solidFill>
                  <a:schemeClr val="accent6"/>
                </a:solidFill>
              </a:rPr>
              <a:t>velocità della </a:t>
            </a:r>
            <a:r>
              <a:rPr lang="it-IT" sz="2000" i="1" dirty="0" smtClean="0">
                <a:solidFill>
                  <a:schemeClr val="accent6"/>
                </a:solidFill>
              </a:rPr>
              <a:t>particella incidente</a:t>
            </a:r>
            <a:endParaRPr lang="it-IT" sz="2000" i="1" dirty="0">
              <a:solidFill>
                <a:schemeClr val="accent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Misurandone anche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l’impulso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 può </a:t>
            </a:r>
            <a:r>
              <a:rPr lang="it-IT" sz="2000" dirty="0">
                <a:solidFill>
                  <a:srgbClr val="7030A0"/>
                </a:solidFill>
              </a:rPr>
              <a:t>identificare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particella dalla sua massa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9701" name="Picture 9" descr="http://oldweb.ct.infn.it/~rivel/Archivio/cerenko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623" y="22604"/>
            <a:ext cx="1259632" cy="171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1"/>
          <p:cNvSpPr>
            <a:spLocks noChangeArrowheads="1"/>
          </p:cNvSpPr>
          <p:nvPr/>
        </p:nvSpPr>
        <p:spPr bwMode="auto">
          <a:xfrm>
            <a:off x="7616877" y="1715420"/>
            <a:ext cx="14916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1600" dirty="0">
                <a:latin typeface="+mj-lt"/>
              </a:rPr>
              <a:t>Pavel </a:t>
            </a:r>
            <a:r>
              <a:rPr lang="it-IT" sz="1600" dirty="0" smtClean="0">
                <a:latin typeface="+mj-lt"/>
              </a:rPr>
              <a:t>Čerenkov</a:t>
            </a:r>
            <a:r>
              <a:rPr lang="it-IT" sz="1600" dirty="0">
                <a:latin typeface="+mj-lt"/>
              </a:rPr>
              <a:t> </a:t>
            </a:r>
            <a:endParaRPr lang="it-IT" sz="1600" dirty="0" smtClean="0">
              <a:latin typeface="+mj-lt"/>
            </a:endParaRPr>
          </a:p>
          <a:p>
            <a:pPr algn="ctr"/>
            <a:r>
              <a:rPr lang="it-IT" sz="1600" dirty="0" smtClean="0">
                <a:latin typeface="+mj-lt"/>
              </a:rPr>
              <a:t>Nobel </a:t>
            </a:r>
            <a:r>
              <a:rPr lang="it-IT" sz="1600" dirty="0">
                <a:latin typeface="+mj-lt"/>
              </a:rPr>
              <a:t>1958</a:t>
            </a:r>
          </a:p>
        </p:txBody>
      </p:sp>
      <p:pic>
        <p:nvPicPr>
          <p:cNvPr id="29703" name="Picture 11" descr="File:Cherenkov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66713"/>
            <a:ext cx="3016696" cy="2801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79389" y="9484"/>
            <a:ext cx="7342617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3600" dirty="0"/>
              <a:t>Rivelatori a Radiazione Cerenkov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995937" y="3861048"/>
            <a:ext cx="4968552" cy="2880320"/>
            <a:chOff x="2699792" y="3361450"/>
            <a:chExt cx="4464496" cy="2407818"/>
          </a:xfrm>
        </p:grpSpPr>
        <p:sp>
          <p:nvSpPr>
            <p:cNvPr id="14" name="Parallelogram 13"/>
            <p:cNvSpPr/>
            <p:nvPr/>
          </p:nvSpPr>
          <p:spPr>
            <a:xfrm rot="5400000">
              <a:off x="4827619" y="3753903"/>
              <a:ext cx="2263649" cy="1478744"/>
            </a:xfrm>
            <a:prstGeom prst="parallelogram">
              <a:avLst>
                <a:gd name="adj" fmla="val 48942"/>
              </a:avLst>
            </a:prstGeom>
            <a:pattFill prst="sphere">
              <a:fgClr>
                <a:schemeClr val="bg2"/>
              </a:fgClr>
              <a:bgClr>
                <a:schemeClr val="bg1"/>
              </a:bgClr>
            </a:patt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Parallelogram 14"/>
            <p:cNvSpPr/>
            <p:nvPr/>
          </p:nvSpPr>
          <p:spPr>
            <a:xfrm rot="5400000">
              <a:off x="3217210" y="4383094"/>
              <a:ext cx="1692044" cy="1080000"/>
            </a:xfrm>
            <a:prstGeom prst="parallelogram">
              <a:avLst>
                <a:gd name="adj" fmla="val 48942"/>
              </a:avLst>
            </a:prstGeom>
            <a:solidFill>
              <a:srgbClr val="92D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Parallelogram 15"/>
            <p:cNvSpPr/>
            <p:nvPr/>
          </p:nvSpPr>
          <p:spPr>
            <a:xfrm rot="1560000">
              <a:off x="3482763" y="4240915"/>
              <a:ext cx="1368000" cy="141350"/>
            </a:xfrm>
            <a:prstGeom prst="parallelogram">
              <a:avLst>
                <a:gd name="adj" fmla="val 119487"/>
              </a:avLst>
            </a:prstGeom>
            <a:solidFill>
              <a:srgbClr val="92D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Oval 16"/>
            <p:cNvSpPr/>
            <p:nvPr/>
          </p:nvSpPr>
          <p:spPr>
            <a:xfrm rot="1608401">
              <a:off x="5418133" y="4123675"/>
              <a:ext cx="1056153" cy="789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Parallelogram 17"/>
            <p:cNvSpPr/>
            <p:nvPr/>
          </p:nvSpPr>
          <p:spPr>
            <a:xfrm rot="5400000" flipV="1">
              <a:off x="4089842" y="5052868"/>
              <a:ext cx="1224000" cy="208800"/>
            </a:xfrm>
            <a:prstGeom prst="parallelogram">
              <a:avLst/>
            </a:prstGeom>
            <a:solidFill>
              <a:srgbClr val="92D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6705600" y="4189543"/>
              <a:ext cx="458688" cy="122481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5923349" y="4495524"/>
              <a:ext cx="45720" cy="4572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Oval 20"/>
            <p:cNvSpPr/>
            <p:nvPr/>
          </p:nvSpPr>
          <p:spPr>
            <a:xfrm>
              <a:off x="6075749" y="4149080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Oval 21"/>
            <p:cNvSpPr/>
            <p:nvPr/>
          </p:nvSpPr>
          <p:spPr>
            <a:xfrm>
              <a:off x="5822424" y="4077072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Oval 22"/>
            <p:cNvSpPr/>
            <p:nvPr/>
          </p:nvSpPr>
          <p:spPr>
            <a:xfrm>
              <a:off x="5534392" y="4149080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Oval 23"/>
            <p:cNvSpPr/>
            <p:nvPr/>
          </p:nvSpPr>
          <p:spPr>
            <a:xfrm>
              <a:off x="5940152" y="4895448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5" name="Oval 24"/>
            <p:cNvSpPr/>
            <p:nvPr/>
          </p:nvSpPr>
          <p:spPr>
            <a:xfrm>
              <a:off x="6398488" y="4581128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Oval 25"/>
            <p:cNvSpPr/>
            <p:nvPr/>
          </p:nvSpPr>
          <p:spPr>
            <a:xfrm>
              <a:off x="5508104" y="4647924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7" name="Oval 26"/>
            <p:cNvSpPr/>
            <p:nvPr/>
          </p:nvSpPr>
          <p:spPr>
            <a:xfrm>
              <a:off x="5436096" y="4437112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Oval 27"/>
            <p:cNvSpPr/>
            <p:nvPr/>
          </p:nvSpPr>
          <p:spPr>
            <a:xfrm>
              <a:off x="6372200" y="4437112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9" name="Oval 28"/>
            <p:cNvSpPr/>
            <p:nvPr/>
          </p:nvSpPr>
          <p:spPr>
            <a:xfrm>
              <a:off x="6372200" y="4823440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Oval 29"/>
            <p:cNvSpPr/>
            <p:nvPr/>
          </p:nvSpPr>
          <p:spPr>
            <a:xfrm>
              <a:off x="5796136" y="4895448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Oval 30"/>
            <p:cNvSpPr/>
            <p:nvPr/>
          </p:nvSpPr>
          <p:spPr>
            <a:xfrm>
              <a:off x="6228184" y="4221088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Oval 31"/>
            <p:cNvSpPr/>
            <p:nvPr/>
          </p:nvSpPr>
          <p:spPr>
            <a:xfrm>
              <a:off x="5652120" y="4751432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Oval 32"/>
            <p:cNvSpPr/>
            <p:nvPr/>
          </p:nvSpPr>
          <p:spPr>
            <a:xfrm>
              <a:off x="6228184" y="4877374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34" name="Straight Connector 33"/>
            <p:cNvCxnSpPr/>
            <p:nvPr/>
          </p:nvCxnSpPr>
          <p:spPr>
            <a:xfrm flipV="1">
              <a:off x="3209365" y="4957482"/>
              <a:ext cx="959223" cy="24204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4814047" y="4509419"/>
              <a:ext cx="1109302" cy="286698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4796118" y="4132730"/>
              <a:ext cx="815788" cy="457199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endCxn id="17" idx="5"/>
            </p:cNvCxnSpPr>
            <p:nvPr/>
          </p:nvCxnSpPr>
          <p:spPr>
            <a:xfrm flipV="1">
              <a:off x="4814047" y="4935892"/>
              <a:ext cx="1339570" cy="2159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Freeform 37"/>
            <p:cNvSpPr/>
            <p:nvPr/>
          </p:nvSpPr>
          <p:spPr>
            <a:xfrm>
              <a:off x="4805082" y="4177553"/>
              <a:ext cx="1335742" cy="797859"/>
            </a:xfrm>
            <a:custGeom>
              <a:avLst/>
              <a:gdLst>
                <a:gd name="connsiteX0" fmla="*/ 762000 w 1335742"/>
                <a:gd name="connsiteY0" fmla="*/ 0 h 797859"/>
                <a:gd name="connsiteX1" fmla="*/ 8965 w 1335742"/>
                <a:gd name="connsiteY1" fmla="*/ 412376 h 797859"/>
                <a:gd name="connsiteX2" fmla="*/ 0 w 1335742"/>
                <a:gd name="connsiteY2" fmla="*/ 797859 h 797859"/>
                <a:gd name="connsiteX3" fmla="*/ 1335742 w 1335742"/>
                <a:gd name="connsiteY3" fmla="*/ 753035 h 797859"/>
                <a:gd name="connsiteX4" fmla="*/ 762000 w 1335742"/>
                <a:gd name="connsiteY4" fmla="*/ 0 h 79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5742" h="797859">
                  <a:moveTo>
                    <a:pt x="762000" y="0"/>
                  </a:moveTo>
                  <a:lnTo>
                    <a:pt x="8965" y="412376"/>
                  </a:lnTo>
                  <a:lnTo>
                    <a:pt x="0" y="797859"/>
                  </a:lnTo>
                  <a:lnTo>
                    <a:pt x="1335742" y="753035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FFC000">
                <a:alpha val="4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491880" y="4335487"/>
              <a:ext cx="792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Cerenkov</a:t>
              </a:r>
            </a:p>
            <a:p>
              <a:pPr algn="ctr"/>
              <a:r>
                <a:rPr lang="it-IT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radiator</a:t>
              </a:r>
              <a:endPara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699792" y="4674976"/>
              <a:ext cx="792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chemeClr val="accent6"/>
                  </a:solidFill>
                  <a:latin typeface="+mn-lt"/>
                </a:rPr>
                <a:t>charged particle</a:t>
              </a:r>
              <a:endParaRPr lang="it-IT" sz="1200" b="1" dirty="0">
                <a:solidFill>
                  <a:schemeClr val="accent6"/>
                </a:solidFill>
                <a:latin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316051" y="3955687"/>
              <a:ext cx="10032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Cerenkov</a:t>
              </a:r>
            </a:p>
            <a:p>
              <a:pPr algn="ctr"/>
              <a:r>
                <a:rPr lang="it-IT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light cone</a:t>
              </a:r>
              <a:endPara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77164" y="5456257"/>
              <a:ext cx="13550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photodetectors</a:t>
              </a:r>
              <a:endPara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877532" y="2005034"/>
                <a:ext cx="1718804" cy="16991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num>
                        <m:den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it-IT" i="1" dirty="0" smtClean="0">
                  <a:latin typeface="+mj-lt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it-IT" i="1" dirty="0" smtClean="0">
                  <a:latin typeface="+mj-lt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num>
                        <m:den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it-IT" i="1" dirty="0" smtClean="0">
                  <a:latin typeface="+mj-lt"/>
                  <a:ea typeface="Cambria Math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532" y="2005034"/>
                <a:ext cx="1718804" cy="169911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2" descr="http://www.rocketemotions.it/pagine/Aggiornamento%202010/mach%25201a%2520up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196975"/>
            <a:ext cx="4337050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http://cdn.leganerd.com/wp-content/uploads/2011/01/172221960-b03c33df-2b16-4707-9f99-4ad11f0456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1196975"/>
            <a:ext cx="42957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79388" y="764704"/>
            <a:ext cx="8778875" cy="40005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Analogia con il </a:t>
            </a:r>
            <a:r>
              <a:rPr lang="it-IT" sz="2000" b="1" dirty="0">
                <a:solidFill>
                  <a:srgbClr val="7030A0"/>
                </a:solidFill>
              </a:rPr>
              <a:t>Cono di Mach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quando si supera la </a:t>
            </a:r>
            <a:r>
              <a:rPr lang="it-IT" sz="2000" i="1" dirty="0">
                <a:solidFill>
                  <a:srgbClr val="0070C0"/>
                </a:solidFill>
              </a:rPr>
              <a:t>barriera del suono</a:t>
            </a:r>
            <a:r>
              <a:rPr lang="it-IT" sz="2000" dirty="0"/>
              <a:t> (</a:t>
            </a:r>
            <a:r>
              <a:rPr lang="it-IT" sz="2000" dirty="0">
                <a:solidFill>
                  <a:schemeClr val="accent6"/>
                </a:solidFill>
              </a:rPr>
              <a:t>1238 km/h</a:t>
            </a:r>
            <a:r>
              <a:rPr lang="it-IT" sz="2000" dirty="0"/>
              <a:t>)</a:t>
            </a:r>
          </a:p>
        </p:txBody>
      </p:sp>
      <p:pic>
        <p:nvPicPr>
          <p:cNvPr id="30726" name="Picture 6" descr="http://cdn1.wn.com/ph/img/08/ac/02d3a7645a8b3254d4c9365f61a1-grand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3848100"/>
            <a:ext cx="45307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476375" y="6470743"/>
            <a:ext cx="5961063" cy="369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bg1"/>
                </a:solidFill>
                <a:latin typeface="+mj-lt"/>
              </a:rPr>
              <a:t>Luce Cerenkov emessa dal nocciolo di un reattore nucleare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Esempi di Radiazione Cerenkov</a:t>
            </a:r>
          </a:p>
        </p:txBody>
      </p:sp>
    </p:spTree>
    <p:extLst>
      <p:ext uri="{BB962C8B-B14F-4D97-AF65-F5344CB8AC3E}">
        <p14:creationId xmlns:p14="http://schemas.microsoft.com/office/powerpoint/2010/main" val="103453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1" name="Picture 11" descr="http://cdn.dipity.com/uploads/events/a6b9f9425aac4fba64b199f740a1e98e_1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820" y="5072063"/>
            <a:ext cx="11525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1"/>
          <p:cNvSpPr txBox="1">
            <a:spLocks noChangeArrowheads="1"/>
          </p:cNvSpPr>
          <p:nvPr/>
        </p:nvSpPr>
        <p:spPr bwMode="auto">
          <a:xfrm>
            <a:off x="6858645" y="4437063"/>
            <a:ext cx="16017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Anderson</a:t>
            </a:r>
          </a:p>
          <a:p>
            <a:pPr algn="ctr" eaLnBrk="1" hangingPunct="1"/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(N. 1936)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9513" y="753"/>
            <a:ext cx="8856984" cy="76395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Camera </a:t>
            </a:r>
            <a:r>
              <a:rPr lang="it-IT" sz="4000" dirty="0"/>
              <a:t>a </a:t>
            </a:r>
            <a:r>
              <a:rPr lang="it-IT" sz="4000" dirty="0" smtClean="0"/>
              <a:t>Nebbia</a:t>
            </a:r>
            <a:endParaRPr lang="it-IT" sz="4000" dirty="0"/>
          </a:p>
        </p:txBody>
      </p:sp>
      <p:pic>
        <p:nvPicPr>
          <p:cNvPr id="15" name="Picture 2" descr="C:\Users\danilo\Dropbox\LNF\Divulgazione\OpenDay2013\omega-dia-w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91"/>
          <a:stretch/>
        </p:blipFill>
        <p:spPr bwMode="auto">
          <a:xfrm flipV="1">
            <a:off x="6902014" y="476672"/>
            <a:ext cx="2241322" cy="313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lowres-picturecabinet.com.s3-eu-west-1.amazonaws.com/43/main/50/12954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988" y="3977883"/>
            <a:ext cx="2855508" cy="283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21"/>
          <p:cNvSpPr txBox="1">
            <a:spLocks noChangeArrowheads="1"/>
          </p:cNvSpPr>
          <p:nvPr/>
        </p:nvSpPr>
        <p:spPr bwMode="auto">
          <a:xfrm>
            <a:off x="3779912" y="3951054"/>
            <a:ext cx="2232249" cy="286232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b="1" dirty="0">
                <a:solidFill>
                  <a:schemeClr val="accent6"/>
                </a:solidFill>
                <a:latin typeface="+mj-lt"/>
              </a:rPr>
              <a:t>Scoperta del </a:t>
            </a:r>
            <a:r>
              <a:rPr lang="it-IT" b="1" dirty="0" smtClean="0">
                <a:solidFill>
                  <a:schemeClr val="accent6"/>
                </a:solidFill>
                <a:latin typeface="+mj-lt"/>
              </a:rPr>
              <a:t>positrone </a:t>
            </a:r>
            <a:r>
              <a:rPr lang="it-IT" b="1" dirty="0">
                <a:solidFill>
                  <a:schemeClr val="accent6"/>
                </a:solidFill>
                <a:latin typeface="+mj-lt"/>
              </a:rPr>
              <a:t>1932 </a:t>
            </a:r>
          </a:p>
          <a:p>
            <a:pPr algn="ctr" eaLnBrk="1" hangingPunct="1"/>
            <a:endParaRPr lang="it-IT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 eaLnBrk="1" hangingPunct="1"/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Carl Anderson (Nobel ’36) trovò una traccia con la massa dell’elettrone ma che in un campo magnetico curvava in senso opposto!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8160333" y="3797863"/>
            <a:ext cx="216024" cy="36004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thenakedscientists.com/HTML/uploads/RTEmagicC_CloudChamber-chamber.pn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24744"/>
            <a:ext cx="4608512" cy="225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5496" y="908720"/>
            <a:ext cx="21602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7030A0"/>
                </a:solidFill>
                <a:latin typeface="+mj-lt"/>
              </a:rPr>
              <a:t>Inventata da Charles Wilson (Nobel ’27)</a:t>
            </a:r>
            <a:endParaRPr lang="it-IT" dirty="0">
              <a:solidFill>
                <a:srgbClr val="7030A0"/>
              </a:solidFill>
              <a:latin typeface="+mj-lt"/>
            </a:endParaRPr>
          </a:p>
          <a:p>
            <a:pPr algn="ctr"/>
            <a:endParaRPr lang="it-IT" dirty="0" smtClean="0">
              <a:solidFill>
                <a:prstClr val="black"/>
              </a:solidFill>
              <a:latin typeface="+mj-lt"/>
            </a:endParaRPr>
          </a:p>
          <a:p>
            <a:pPr algn="ctr"/>
            <a:r>
              <a:rPr lang="it-IT" dirty="0" smtClean="0">
                <a:solidFill>
                  <a:prstClr val="black"/>
                </a:solidFill>
                <a:latin typeface="+mj-lt"/>
              </a:rPr>
              <a:t>Una 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particella ionizzante </a:t>
            </a:r>
            <a:r>
              <a:rPr lang="it-IT" dirty="0" smtClean="0">
                <a:latin typeface="+mj-lt"/>
              </a:rPr>
              <a:t>che attraversa un vapore supersaturo di alcool è visibile come una traccia di goccioline</a:t>
            </a:r>
            <a:endParaRPr lang="it-IT" dirty="0">
              <a:latin typeface="+mj-lt"/>
            </a:endParaRPr>
          </a:p>
        </p:txBody>
      </p:sp>
      <p:pic>
        <p:nvPicPr>
          <p:cNvPr id="14" name="Picture 2" descr="http://www.newscientist.com/data/images/ns/cms/dn17112/dn17112-1_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" y="3933056"/>
            <a:ext cx="3672583" cy="292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radioactivityci2010.pbworks.com/f/1289340966/pet_scan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1404938"/>
            <a:ext cx="4721226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22" descr="PETnuclear-medicine-brai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4"/>
          <a:stretch>
            <a:fillRect/>
          </a:stretch>
        </p:blipFill>
        <p:spPr bwMode="auto">
          <a:xfrm>
            <a:off x="5364163" y="2409825"/>
            <a:ext cx="3168650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24438" y="1333500"/>
            <a:ext cx="3724275" cy="10160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 inietta un </a:t>
            </a:r>
            <a:r>
              <a:rPr lang="it-IT" sz="2000" i="1" dirty="0">
                <a:solidFill>
                  <a:srgbClr val="7030A0"/>
                </a:solidFill>
                <a:latin typeface="+mj-lt"/>
              </a:rPr>
              <a:t>radiofarmaco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nel corpo del paziente e si rivelano i </a:t>
            </a:r>
            <a:r>
              <a:rPr lang="it-IT" sz="2000" dirty="0">
                <a:solidFill>
                  <a:schemeClr val="accent6"/>
                </a:solidFill>
                <a:latin typeface="+mj-lt"/>
              </a:rPr>
              <a:t>fotoni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emessi</a:t>
            </a:r>
          </a:p>
        </p:txBody>
      </p:sp>
      <p:pic>
        <p:nvPicPr>
          <p:cNvPr id="37893" name="Picture 5" descr="brain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2" b="10397"/>
          <a:stretch>
            <a:fillRect/>
          </a:stretch>
        </p:blipFill>
        <p:spPr bwMode="auto">
          <a:xfrm>
            <a:off x="-4763" y="4662488"/>
            <a:ext cx="4819651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187950" y="5653088"/>
            <a:ext cx="3724275" cy="1016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 sviluppo sui rivelatori ha contribuito a migliorare la </a:t>
            </a:r>
            <a:r>
              <a:rPr lang="it-IT" sz="2000" dirty="0">
                <a:solidFill>
                  <a:schemeClr val="accent1"/>
                </a:solidFill>
              </a:rPr>
              <a:t>risoluzione delle immagini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/>
              <a:t>Ricadute tecnologiche dei Rivelatori: la PET (Positron Emission Tomography)</a:t>
            </a:r>
          </a:p>
        </p:txBody>
      </p:sp>
      <p:pic>
        <p:nvPicPr>
          <p:cNvPr id="2050" name="Picture 2" descr="http://web.missouri.edu/~duanye/Images/BrainInf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56792"/>
            <a:ext cx="4274367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Spares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400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1" descr="http://vicenza.anisn.it/ambiente/Geiger/disegni/graf_g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771775"/>
            <a:ext cx="5954713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16013" y="981075"/>
            <a:ext cx="6985000" cy="163036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Cambiando la </a:t>
            </a:r>
            <a:r>
              <a:rPr lang="it-IT" sz="2000" dirty="0">
                <a:solidFill>
                  <a:schemeClr val="accent1"/>
                </a:solidFill>
              </a:rPr>
              <a:t>tensione applicata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hanno 3 diversi modi di funzionamento che caratterizzano 3 tipi di Rivelatori a Gas: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dirty="0"/>
              <a:t> </a:t>
            </a:r>
            <a:r>
              <a:rPr lang="it-IT" sz="2000" b="1" dirty="0">
                <a:solidFill>
                  <a:schemeClr val="accent1"/>
                </a:solidFill>
              </a:rPr>
              <a:t>Camera a Ionizzazione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(radioprotezione)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b="1" dirty="0"/>
              <a:t> </a:t>
            </a:r>
            <a:r>
              <a:rPr lang="it-IT" sz="2000" b="1" dirty="0">
                <a:solidFill>
                  <a:schemeClr val="accent6"/>
                </a:solidFill>
              </a:rPr>
              <a:t>Contatore Proporzionale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(fisica sperimentale)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b="1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Contatore Geiger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(radioattività ambientale)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it-IT" sz="4000" dirty="0" smtClean="0"/>
              <a:t>Classificazione dei Rivelatori a Gas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danilo\Documents\Divulgazione\edu\DSCN051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823913"/>
            <a:ext cx="4016375" cy="332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950" y="836613"/>
            <a:ext cx="4894263" cy="255428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Costituiti da un sottile foglio </a:t>
            </a:r>
            <a:r>
              <a:rPr lang="it-IT" sz="2000" b="1" dirty="0">
                <a:solidFill>
                  <a:srgbClr val="7030A0"/>
                </a:solidFill>
              </a:rPr>
              <a:t>kapton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ricoperto di</a:t>
            </a:r>
            <a:r>
              <a:rPr lang="it-IT" sz="2000" dirty="0"/>
              <a:t> </a:t>
            </a:r>
            <a:r>
              <a:rPr lang="it-IT" sz="2000" b="1" dirty="0">
                <a:solidFill>
                  <a:srgbClr val="7030A0"/>
                </a:solidFill>
              </a:rPr>
              <a:t>rame</a:t>
            </a:r>
            <a:r>
              <a:rPr lang="it-IT" sz="2000" dirty="0"/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 entrambi i lati e </a:t>
            </a:r>
            <a:r>
              <a:rPr lang="it-IT" sz="2000" i="1" dirty="0">
                <a:solidFill>
                  <a:schemeClr val="accent1"/>
                </a:solidFill>
              </a:rPr>
              <a:t>microforato</a:t>
            </a:r>
            <a:r>
              <a:rPr lang="it-IT" sz="2000" i="1" dirty="0">
                <a:solidFill>
                  <a:srgbClr val="0070C0"/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it-IT" sz="2000" dirty="0">
                <a:solidFill>
                  <a:srgbClr val="C00000"/>
                </a:solidFill>
              </a:rPr>
              <a:t>diametro 70 µm</a:t>
            </a:r>
            <a:r>
              <a:rPr lang="it-IT" sz="2000" dirty="0"/>
              <a:t>, </a:t>
            </a:r>
            <a:r>
              <a:rPr lang="it-IT" sz="2000" dirty="0">
                <a:solidFill>
                  <a:srgbClr val="7030A0"/>
                </a:solidFill>
              </a:rPr>
              <a:t>distanza 140 µm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Una</a:t>
            </a:r>
            <a:r>
              <a:rPr lang="it-IT" sz="2000" dirty="0"/>
              <a:t> </a:t>
            </a:r>
            <a:r>
              <a:rPr lang="it-IT" sz="2000" dirty="0">
                <a:solidFill>
                  <a:srgbClr val="C00000"/>
                </a:solidFill>
              </a:rPr>
              <a:t>differenza di potenziale (400 V)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 le 2 facce crea un intenso</a:t>
            </a:r>
            <a:r>
              <a:rPr lang="it-IT" sz="2000" dirty="0"/>
              <a:t> </a:t>
            </a:r>
            <a:r>
              <a:rPr lang="it-IT" sz="2000" dirty="0">
                <a:solidFill>
                  <a:srgbClr val="7030A0"/>
                </a:solidFill>
              </a:rPr>
              <a:t>campo elettrico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all’interno dei fori che innesca la </a:t>
            </a:r>
            <a:r>
              <a:rPr lang="it-IT" sz="2000" i="1" dirty="0">
                <a:solidFill>
                  <a:schemeClr val="accent1"/>
                </a:solidFill>
              </a:rPr>
              <a:t>moltiplicazione a valanga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degli elettroni</a:t>
            </a:r>
          </a:p>
        </p:txBody>
      </p:sp>
      <p:pic>
        <p:nvPicPr>
          <p:cNvPr id="34821" name="Picture 18" descr="gemfo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3789363"/>
            <a:ext cx="4267200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2" name="Group 25"/>
          <p:cNvGrpSpPr>
            <a:grpSpLocks/>
          </p:cNvGrpSpPr>
          <p:nvPr/>
        </p:nvGrpSpPr>
        <p:grpSpPr bwMode="auto">
          <a:xfrm>
            <a:off x="468313" y="3573463"/>
            <a:ext cx="3922712" cy="3176587"/>
            <a:chOff x="5179219" y="836712"/>
            <a:chExt cx="3600450" cy="2952328"/>
          </a:xfrm>
        </p:grpSpPr>
        <p:pic>
          <p:nvPicPr>
            <p:cNvPr id="34824" name="Picture 8" descr="http://gdd.web.cern.ch/GDD/gemgeneral.res/gemfiel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9219" y="836712"/>
              <a:ext cx="3600450" cy="2880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25" name="Group 22"/>
            <p:cNvGrpSpPr>
              <a:grpSpLocks/>
            </p:cNvGrpSpPr>
            <p:nvPr/>
          </p:nvGrpSpPr>
          <p:grpSpPr bwMode="auto">
            <a:xfrm>
              <a:off x="5738196" y="2593040"/>
              <a:ext cx="792088" cy="1196000"/>
              <a:chOff x="5724128" y="2492896"/>
              <a:chExt cx="792088" cy="1196000"/>
            </a:xfrm>
          </p:grpSpPr>
          <p:sp>
            <p:nvSpPr>
              <p:cNvPr id="8" name="Teardrop 7"/>
              <p:cNvSpPr/>
              <p:nvPr/>
            </p:nvSpPr>
            <p:spPr>
              <a:xfrm rot="18895214">
                <a:off x="5749574" y="2833034"/>
                <a:ext cx="681647" cy="684828"/>
              </a:xfrm>
              <a:prstGeom prst="teardrop">
                <a:avLst>
                  <a:gd name="adj" fmla="val 162919"/>
                </a:avLst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34832" name="TextBox 12"/>
              <p:cNvSpPr txBox="1">
                <a:spLocks noChangeArrowheads="1"/>
              </p:cNvSpPr>
              <p:nvPr/>
            </p:nvSpPr>
            <p:spPr bwMode="auto">
              <a:xfrm>
                <a:off x="6084168" y="2988241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3" name="TextBox 13"/>
              <p:cNvSpPr txBox="1">
                <a:spLocks noChangeArrowheads="1"/>
              </p:cNvSpPr>
              <p:nvPr/>
            </p:nvSpPr>
            <p:spPr bwMode="auto">
              <a:xfrm>
                <a:off x="5940152" y="3104121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4" name="TextBox 14"/>
              <p:cNvSpPr txBox="1">
                <a:spLocks noChangeArrowheads="1"/>
              </p:cNvSpPr>
              <p:nvPr/>
            </p:nvSpPr>
            <p:spPr bwMode="auto">
              <a:xfrm>
                <a:off x="5724128" y="2924944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5" name="TextBox 15"/>
              <p:cNvSpPr txBox="1">
                <a:spLocks noChangeArrowheads="1"/>
              </p:cNvSpPr>
              <p:nvPr/>
            </p:nvSpPr>
            <p:spPr bwMode="auto">
              <a:xfrm>
                <a:off x="5876528" y="2996952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6" name="TextBox 16"/>
              <p:cNvSpPr txBox="1">
                <a:spLocks noChangeArrowheads="1"/>
              </p:cNvSpPr>
              <p:nvPr/>
            </p:nvSpPr>
            <p:spPr bwMode="auto">
              <a:xfrm>
                <a:off x="6028928" y="2852936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7" name="TextBox 17"/>
              <p:cNvSpPr txBox="1">
                <a:spLocks noChangeArrowheads="1"/>
              </p:cNvSpPr>
              <p:nvPr/>
            </p:nvSpPr>
            <p:spPr bwMode="auto">
              <a:xfrm>
                <a:off x="5796136" y="2780928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8" name="TextBox 18"/>
              <p:cNvSpPr txBox="1">
                <a:spLocks noChangeArrowheads="1"/>
              </p:cNvSpPr>
              <p:nvPr/>
            </p:nvSpPr>
            <p:spPr bwMode="auto">
              <a:xfrm>
                <a:off x="6084168" y="2708920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39" name="TextBox 19"/>
              <p:cNvSpPr txBox="1">
                <a:spLocks noChangeArrowheads="1"/>
              </p:cNvSpPr>
              <p:nvPr/>
            </p:nvSpPr>
            <p:spPr bwMode="auto">
              <a:xfrm>
                <a:off x="5868144" y="2628201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  <p:sp>
            <p:nvSpPr>
              <p:cNvPr id="34840" name="TextBox 20"/>
              <p:cNvSpPr txBox="1">
                <a:spLocks noChangeArrowheads="1"/>
              </p:cNvSpPr>
              <p:nvPr/>
            </p:nvSpPr>
            <p:spPr bwMode="auto">
              <a:xfrm>
                <a:off x="5940152" y="2492896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it-IT" sz="3200"/>
                  <a:t>-</a:t>
                </a:r>
              </a:p>
            </p:txBody>
          </p:sp>
        </p:grpSp>
        <p:grpSp>
          <p:nvGrpSpPr>
            <p:cNvPr id="34826" name="Group 24"/>
            <p:cNvGrpSpPr>
              <a:grpSpLocks/>
            </p:cNvGrpSpPr>
            <p:nvPr/>
          </p:nvGrpSpPr>
          <p:grpSpPr bwMode="auto">
            <a:xfrm>
              <a:off x="5926084" y="1052736"/>
              <a:ext cx="432048" cy="777412"/>
              <a:chOff x="5926084" y="1052736"/>
              <a:chExt cx="432048" cy="777412"/>
            </a:xfrm>
          </p:grpSpPr>
          <p:grpSp>
            <p:nvGrpSpPr>
              <p:cNvPr id="34827" name="Group 23"/>
              <p:cNvGrpSpPr>
                <a:grpSpLocks/>
              </p:cNvGrpSpPr>
              <p:nvPr/>
            </p:nvGrpSpPr>
            <p:grpSpPr bwMode="auto">
              <a:xfrm>
                <a:off x="5926084" y="1052736"/>
                <a:ext cx="432048" cy="584775"/>
                <a:chOff x="5910348" y="1052736"/>
                <a:chExt cx="432048" cy="584775"/>
              </a:xfrm>
            </p:grpSpPr>
            <p:sp>
              <p:nvSpPr>
                <p:cNvPr id="7" name="Oval 6"/>
                <p:cNvSpPr/>
                <p:nvPr/>
              </p:nvSpPr>
              <p:spPr>
                <a:xfrm>
                  <a:off x="5969249" y="1266061"/>
                  <a:ext cx="215648" cy="216888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it-IT"/>
                </a:p>
              </p:txBody>
            </p:sp>
            <p:sp>
              <p:nvSpPr>
                <p:cNvPr id="3483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5910348" y="1052736"/>
                  <a:ext cx="432048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it-IT" sz="3200"/>
                    <a:t>-</a:t>
                  </a:r>
                </a:p>
              </p:txBody>
            </p:sp>
          </p:grpSp>
          <p:cxnSp>
            <p:nvCxnSpPr>
              <p:cNvPr id="11" name="Straight Arrow Connector 10"/>
              <p:cNvCxnSpPr/>
              <p:nvPr/>
            </p:nvCxnSpPr>
            <p:spPr>
              <a:xfrm>
                <a:off x="6091352" y="1497703"/>
                <a:ext cx="0" cy="33197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8" name="Straight Arrow Connector 27"/>
          <p:cNvCxnSpPr/>
          <p:nvPr/>
        </p:nvCxnSpPr>
        <p:spPr>
          <a:xfrm flipH="1" flipV="1">
            <a:off x="6875463" y="2205038"/>
            <a:ext cx="209550" cy="1960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179389" y="9484"/>
            <a:ext cx="8778874" cy="776330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s-ES" sz="4000" dirty="0" err="1" smtClean="0"/>
              <a:t>Rivelatori</a:t>
            </a:r>
            <a:r>
              <a:rPr lang="es-ES" sz="4000" dirty="0" smtClean="0"/>
              <a:t> </a:t>
            </a:r>
            <a:r>
              <a:rPr lang="es-ES" sz="4000" dirty="0"/>
              <a:t>GEM (Gas </a:t>
            </a:r>
            <a:r>
              <a:rPr lang="es-ES" sz="4000" dirty="0" err="1"/>
              <a:t>Electron</a:t>
            </a:r>
            <a:r>
              <a:rPr lang="es-ES" sz="4000" dirty="0"/>
              <a:t> </a:t>
            </a:r>
            <a:r>
              <a:rPr lang="es-ES" sz="4000" dirty="0" err="1"/>
              <a:t>Multiplier</a:t>
            </a:r>
            <a:r>
              <a:rPr lang="es-ES" sz="4000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12661</TotalTime>
  <Words>1866</Words>
  <Application>Microsoft Office PowerPoint</Application>
  <PresentationFormat>On-screen Show (4:3)</PresentationFormat>
  <Paragraphs>318</Paragraphs>
  <Slides>37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Slipstream</vt:lpstr>
      <vt:lpstr>Rivelatori di Particelle</vt:lpstr>
      <vt:lpstr>Cos’è un Rivelatore di Particelle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Rivelatori di Particelle Parte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Spares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Utente Windows</dc:creator>
  <cp:lastModifiedBy>danilo</cp:lastModifiedBy>
  <cp:revision>377</cp:revision>
  <dcterms:created xsi:type="dcterms:W3CDTF">2008-01-19T09:57:49Z</dcterms:created>
  <dcterms:modified xsi:type="dcterms:W3CDTF">2014-03-11T09:29:57Z</dcterms:modified>
</cp:coreProperties>
</file>