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66" r:id="rId3"/>
    <p:sldId id="279" r:id="rId4"/>
    <p:sldId id="268" r:id="rId5"/>
    <p:sldId id="269" r:id="rId6"/>
    <p:sldId id="267" r:id="rId7"/>
    <p:sldId id="280" r:id="rId8"/>
    <p:sldId id="270" r:id="rId9"/>
    <p:sldId id="271" r:id="rId10"/>
    <p:sldId id="272" r:id="rId11"/>
    <p:sldId id="273" r:id="rId12"/>
    <p:sldId id="264" r:id="rId13"/>
    <p:sldId id="265" r:id="rId14"/>
    <p:sldId id="281" r:id="rId15"/>
    <p:sldId id="275" r:id="rId16"/>
    <p:sldId id="274" r:id="rId17"/>
    <p:sldId id="258" r:id="rId18"/>
    <p:sldId id="259" r:id="rId19"/>
    <p:sldId id="277" r:id="rId20"/>
    <p:sldId id="278" r:id="rId21"/>
    <p:sldId id="260" r:id="rId22"/>
    <p:sldId id="282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A8834-9340-426A-B1F5-FDD2F254BD48}" type="datetimeFigureOut">
              <a:rPr lang="it-IT" smtClean="0"/>
              <a:t>07/03/2014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C1640-A475-4F42-B1B1-91A261D3ABB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21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24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3/7/2014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790801"/>
            <a:ext cx="8458200" cy="1222375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MASTERCLASS 2014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23590"/>
            <a:ext cx="8458200" cy="914400"/>
          </a:xfrm>
        </p:spPr>
        <p:txBody>
          <a:bodyPr/>
          <a:lstStyle/>
          <a:p>
            <a:r>
              <a:rPr lang="it-IT" dirty="0" smtClean="0">
                <a:latin typeface="Candara" pitchFamily="34" charset="0"/>
              </a:rPr>
              <a:t>Introduzione al Corso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5536" y="4725144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i="1" dirty="0" smtClean="0">
                <a:latin typeface="Candara" pitchFamily="34" charset="0"/>
              </a:rPr>
              <a:t>Danilo Domenici </a:t>
            </a:r>
            <a:endParaRPr lang="it-IT" i="1" dirty="0">
              <a:latin typeface="Candara" pitchFamily="34" charset="0"/>
            </a:endParaRPr>
          </a:p>
          <a:p>
            <a:pPr algn="r"/>
            <a:r>
              <a:rPr lang="it-IT" i="1" dirty="0" smtClean="0">
                <a:latin typeface="Candara" pitchFamily="34" charset="0"/>
              </a:rPr>
              <a:t>Laboratori Nazionali di Frascati INFN</a:t>
            </a:r>
            <a:endParaRPr lang="it-IT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1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Dove siamo?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39552" y="1124744"/>
            <a:ext cx="8124328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7030A0"/>
                </a:solidFill>
                <a:latin typeface="Candara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sz="3600" dirty="0" err="1"/>
              <a:t>Ente</a:t>
            </a:r>
            <a:r>
              <a:rPr lang="en-US" sz="3600" dirty="0"/>
              <a:t> </a:t>
            </a:r>
            <a:r>
              <a:rPr lang="en-US" sz="3600" dirty="0" err="1"/>
              <a:t>pubblico</a:t>
            </a:r>
            <a:r>
              <a:rPr lang="en-US" sz="3600" dirty="0"/>
              <a:t> </a:t>
            </a:r>
            <a:r>
              <a:rPr lang="en-US" sz="3600" dirty="0" err="1"/>
              <a:t>che</a:t>
            </a:r>
            <a:r>
              <a:rPr lang="en-US" sz="3600" dirty="0"/>
              <a:t> </a:t>
            </a:r>
            <a:r>
              <a:rPr lang="en-US" sz="3600" dirty="0" err="1"/>
              <a:t>promuove</a:t>
            </a:r>
            <a:r>
              <a:rPr lang="en-US" sz="3600" dirty="0"/>
              <a:t>, </a:t>
            </a:r>
            <a:r>
              <a:rPr lang="en-US" sz="3600" dirty="0" err="1"/>
              <a:t>coordina</a:t>
            </a:r>
            <a:r>
              <a:rPr lang="en-US" sz="3600" dirty="0"/>
              <a:t> </a:t>
            </a:r>
            <a:r>
              <a:rPr lang="en-US" sz="3600" dirty="0" err="1"/>
              <a:t>ed</a:t>
            </a:r>
            <a:r>
              <a:rPr lang="en-US" sz="3600" dirty="0"/>
              <a:t> </a:t>
            </a:r>
            <a:r>
              <a:rPr lang="en-US" sz="3600" dirty="0" err="1"/>
              <a:t>effettua</a:t>
            </a:r>
            <a:r>
              <a:rPr lang="en-US" sz="3600" dirty="0"/>
              <a:t> la </a:t>
            </a:r>
            <a:r>
              <a:rPr lang="en-US" sz="3600" dirty="0" err="1"/>
              <a:t>ricerca</a:t>
            </a:r>
            <a:r>
              <a:rPr lang="en-US" sz="3600" dirty="0"/>
              <a:t> </a:t>
            </a:r>
            <a:r>
              <a:rPr lang="en-US" sz="3600" dirty="0" err="1"/>
              <a:t>scientifica</a:t>
            </a:r>
            <a:r>
              <a:rPr lang="en-US" sz="3600" dirty="0"/>
              <a:t> </a:t>
            </a:r>
            <a:r>
              <a:rPr lang="en-US" sz="3600" dirty="0" err="1"/>
              <a:t>nel</a:t>
            </a:r>
            <a:r>
              <a:rPr lang="en-US" sz="3600" dirty="0"/>
              <a:t> campo </a:t>
            </a:r>
            <a:r>
              <a:rPr lang="en-US" sz="3600" dirty="0" err="1"/>
              <a:t>della</a:t>
            </a:r>
            <a:r>
              <a:rPr lang="en-US" sz="3600" dirty="0"/>
              <a:t> </a:t>
            </a:r>
            <a:r>
              <a:rPr lang="en-US" sz="3600" dirty="0" err="1">
                <a:solidFill>
                  <a:srgbClr val="C00000"/>
                </a:solidFill>
              </a:rPr>
              <a:t>fisica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subnucleare</a:t>
            </a:r>
            <a:r>
              <a:rPr lang="en-US" sz="3600" dirty="0"/>
              <a:t>, </a:t>
            </a:r>
            <a:r>
              <a:rPr lang="en-US" sz="3600" dirty="0" err="1">
                <a:solidFill>
                  <a:srgbClr val="C00000"/>
                </a:solidFill>
              </a:rPr>
              <a:t>nucleare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/>
              <a:t>ed</a:t>
            </a:r>
            <a:r>
              <a:rPr lang="en-US" sz="3600" dirty="0"/>
              <a:t> </a:t>
            </a:r>
            <a:r>
              <a:rPr lang="en-US" sz="3600" dirty="0" err="1">
                <a:solidFill>
                  <a:srgbClr val="C00000"/>
                </a:solidFill>
              </a:rPr>
              <a:t>astroparticellare</a:t>
            </a:r>
            <a:r>
              <a:rPr lang="en-US" sz="3600" dirty="0"/>
              <a:t> </a:t>
            </a:r>
            <a:r>
              <a:rPr lang="en-US" sz="3600" dirty="0" err="1"/>
              <a:t>nonché</a:t>
            </a:r>
            <a:r>
              <a:rPr lang="en-US" sz="3600" dirty="0"/>
              <a:t> la </a:t>
            </a:r>
            <a:r>
              <a:rPr lang="en-US" sz="3600" dirty="0" err="1"/>
              <a:t>ricerca</a:t>
            </a:r>
            <a:r>
              <a:rPr lang="en-US" sz="3600" dirty="0"/>
              <a:t> e lo </a:t>
            </a:r>
            <a:r>
              <a:rPr lang="en-US" sz="3600" dirty="0" err="1"/>
              <a:t>sviluppo</a:t>
            </a:r>
            <a:r>
              <a:rPr lang="en-US" sz="3600" dirty="0"/>
              <a:t> </a:t>
            </a:r>
            <a:r>
              <a:rPr lang="en-US" sz="3600" dirty="0" err="1"/>
              <a:t>tecnologico</a:t>
            </a:r>
            <a:r>
              <a:rPr lang="en-US" sz="3600" dirty="0"/>
              <a:t> </a:t>
            </a:r>
            <a:r>
              <a:rPr lang="en-US" sz="3600" dirty="0" err="1"/>
              <a:t>necessari</a:t>
            </a:r>
            <a:r>
              <a:rPr lang="en-US" sz="3600" dirty="0"/>
              <a:t> </a:t>
            </a:r>
            <a:r>
              <a:rPr lang="en-US" sz="3600" dirty="0" err="1"/>
              <a:t>alle</a:t>
            </a:r>
            <a:r>
              <a:rPr lang="en-US" sz="3600" dirty="0"/>
              <a:t> </a:t>
            </a:r>
            <a:r>
              <a:rPr lang="en-US" sz="3600" dirty="0" err="1"/>
              <a:t>attività</a:t>
            </a:r>
            <a:r>
              <a:rPr lang="en-US" sz="3600" dirty="0"/>
              <a:t> in </a:t>
            </a:r>
            <a:r>
              <a:rPr lang="en-US" sz="3600" dirty="0" err="1"/>
              <a:t>tali</a:t>
            </a:r>
            <a:r>
              <a:rPr lang="en-US" sz="3600" dirty="0"/>
              <a:t> </a:t>
            </a:r>
            <a:r>
              <a:rPr lang="en-US" sz="3600" dirty="0" err="1"/>
              <a:t>settori</a:t>
            </a:r>
            <a:r>
              <a:rPr lang="en-US" sz="3600" dirty="0"/>
              <a:t>, in </a:t>
            </a:r>
            <a:r>
              <a:rPr lang="en-US" sz="3600" dirty="0" err="1"/>
              <a:t>stretta</a:t>
            </a:r>
            <a:r>
              <a:rPr lang="en-US" sz="3600" dirty="0"/>
              <a:t> </a:t>
            </a:r>
            <a:r>
              <a:rPr lang="en-US" sz="3600" dirty="0" err="1"/>
              <a:t>collaborazione</a:t>
            </a:r>
            <a:r>
              <a:rPr lang="en-US" sz="3600" dirty="0"/>
              <a:t> con </a:t>
            </a:r>
            <a:r>
              <a:rPr lang="en-US" sz="3600" dirty="0" err="1">
                <a:solidFill>
                  <a:srgbClr val="00B050"/>
                </a:solidFill>
              </a:rPr>
              <a:t>l’Università</a:t>
            </a:r>
            <a:r>
              <a:rPr lang="en-US" sz="3600" dirty="0"/>
              <a:t> e </a:t>
            </a:r>
            <a:r>
              <a:rPr lang="en-US" sz="3600" dirty="0" err="1"/>
              <a:t>nel</a:t>
            </a:r>
            <a:r>
              <a:rPr lang="en-US" sz="3600" dirty="0"/>
              <a:t> </a:t>
            </a:r>
            <a:r>
              <a:rPr lang="en-US" sz="3600" dirty="0" err="1"/>
              <a:t>contesto</a:t>
            </a:r>
            <a:r>
              <a:rPr lang="en-US" sz="3600" dirty="0"/>
              <a:t> </a:t>
            </a:r>
            <a:r>
              <a:rPr lang="en-US" sz="3600" dirty="0" err="1"/>
              <a:t>della</a:t>
            </a:r>
            <a:r>
              <a:rPr lang="en-US" sz="3600" dirty="0"/>
              <a:t> </a:t>
            </a:r>
            <a:r>
              <a:rPr lang="en-US" sz="3600" dirty="0" err="1"/>
              <a:t>collaborazione</a:t>
            </a:r>
            <a:r>
              <a:rPr lang="en-US" sz="3600" dirty="0"/>
              <a:t> e del </a:t>
            </a:r>
            <a:r>
              <a:rPr lang="en-US" sz="3600" dirty="0" err="1"/>
              <a:t>confronto</a:t>
            </a:r>
            <a:r>
              <a:rPr lang="en-US" sz="3600" dirty="0"/>
              <a:t> </a:t>
            </a:r>
            <a:r>
              <a:rPr lang="en-US" sz="3600" dirty="0" err="1"/>
              <a:t>internazionale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4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98FDA-7EEC-43DE-B466-499BE15ABE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sp>
        <p:nvSpPr>
          <p:cNvPr id="24578" name="AutoShape 2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sp>
        <p:nvSpPr>
          <p:cNvPr id="24579" name="AutoShape 4" descr="data:image/jpg;base64,/9j/4AAQSkZJRgABAQAAAQABAAD/2wCEAAkGBhQSEBQUEBMUEhUUFBQUFxQXFxQXFxYQFBYWGRgUGBUXHSYfFxklGhcYHzAgIycpLCwsFR4xNTAqNSYtLCkBCQoKDgwOGg8PGiklHxwyKTUsKSwpLS0sLCwsLCkpLCopLCwpLSksLCksKSksLCkpKSwpLCwpLCwsKSwsLCwpLP/AABEIAMEBBgMBIgACEQEDEQH/xAAcAAEAAQUBAQAAAAAAAAAAAAAABgEEBQcIAwL/xABBEAABAwIDBQUECQIEBwEAAAABAAIDBBEFEiEGBxMxQSJRYXGhFDKBkSNCUmJygpKxwQhDorLC4SQ0c4PR0vAz/8QAGgEBAAMBAQEAAAAAAAAAAAAAAAECAwQFBv/EACwRAQACAgEDAgUCBwAAAAAAAAABAgMRBBIhMUFRBRMyYXEi0QYjM5GhweH/2gAMAwEAAhEDEQA/AN4oiICIiAiIgIiICIiAiIgIiICIqXQVRYPH9tKOiH/FVEcZtfJfM8+Ubbu9FrrGv6iYW3FJTPl7nyEMb+kXJ9FrTDe/0wjcNwJdc3V+/nEn34ZhhH3Y7kfF5KxLt72Kk39rd5BkVvllXTHByeukdUOp1Vc04bv1xKM/SOinHc+MD1jyraexG+amrnNilHs07tGtcbsee5j9NfA2PmssnFyUjeiLRLYaKgVVzLCIiAiIgIiICIiAiIgIiICIiAiIgIiICIiAiIgXVLqwxrHYaSIy1MjYmN6nqejWjm4+AUDnxXE8X0omnDqN2ntMoInlYesbBq0eOn4lemObd/Ee6JlINsN5lHh4IlfxJbaQR2c/83Rg8/Va9qMfx3F9KOJ1FTu+vcx3b3mVwzO/IFO9l91NFRkPye0TXuZpu27N3hp7LT48/FTKy1i+On0xufef2R3lpzB/6eWk566qfI46ubELXPjI+5PyCmWHbocMhGlK2Q98rnSejjb0UyRRbkZLeZTqGIi2Qo2+7SUw8oYv/VWOI7uMOnFpKOAeLGCN3zjsVJUKy67R6yahz/vF3JmljdUUDnSRNuXwu1exnVzSPfaOo5+a1ODY/wD3NdrFq5Z3r7LChxKRkYyxSATRjoGvvdo8A4EeVl6nD5E3/RdS0a7tybmdt3V1IY53Zp6cta5x5viPuPPedCD5A9VsRc1biMRMeLtZfSaKVhH4RnH+T1XSq4uVjimSYj1XrO4ERFzJEREBERAREQEREBERAREQEREBERARFQlAJWBxrabJJ7PSR+01JF+GDZkTTyfPJyjb4e8egXpVVMtQTHTHhxg2fUaE+LYQdC7pnOg6XI0v8LwiKnjyQsDRcuJ1LnPPN73HVzj1J1Vo1HeUI9hmwodKKnEZPbKge7cWgh+7DEdB+J1ypYAq2RJtNvJoREVUiIiAiIgLSP8AUdSC9HJ1+mZ8BkcP3PzW7lpP+o+oFqJnX6d/w+jC6uJ/WhW3hCty0ObGqb7omd8onj+V1Bdc+/09YYXV80xGkUGW/wB+VwA9GuXQSvzp3l17QU8KoiLiWEREBERAREQEREBERAREQEREBERAXhVUucWJs36wH1h9m/Qd/evdEHzHGAAAAAAAABYADkF9IiAiIgIiICIiAiIgLnDfziwlxThg3EELGH8brvPo5vyXR651xvdZiNTisvEiJZLUOcZwW5BC53vc76N+ra+ll28Ka1vNrT4hSzYW4rATBhnFcLOqXmTx4Teyz9ifzLZC8aOlbFGyNgytY1rGjua0WA+QXsuXJfrvNvdaO0CIiokREQEREBERAREQEREBERARam3q7yaqhrGQ0j2NHBD35mBxzOc62p5aAK+3R7Z1mIPqDVPY5kTYw3KwN7by7qOejVtOG0U6/RXqjemy0RRbeRtJJQ4fJNCQJM0bGEjMMz3i+nXs3WVYm0xEeqyUotZ7qd5klc+SCsLeMO3G5oDQ+Me8232hz8QT3LZatek0nplETtVFojavfBXRV1RFTvjEUcr42AxtcbMOU69dQVtLd3i89Vh0M9U4Okkzu7LQ0ZA9wboPAK98NqVi0+pExKSoiiG0+0ssM+SIgANBNwDqb/xZRixWy26aubl8rHxcfzMnj7Jei1wdtKn7Tf0BXOG7V1Mk0bC5tnPaD2Ryvr6Lqt8Py1iZnXZ5lPjvGvaKxFu/2/6nyL5CiO9HamWgoeLAWiR0scbS4ZhY3LtD91pXFWs2mIj1e5tMEWud1O8Z9eJIaot9oZ22loDQ+E2BsO9pOvg4eK2KVN6TS3TJE7VRaBx3fLXtqp2wSRCNs0jWAxNJyNcQLknXktwbDYlNUYfTzVJBklZnJDQ0Wc45dBy7NlfJhtSsWn1ItEs8iIsUiIiAiIgIiICIiAiIgIiICIqOdYXPIa/BBzJvUruLi9UejHNiH/bY1p/xZltDcLQZcPkk6y1Dv0xta0euZaOxWt41RLKf7kskn63k/wArpTdjQcHCaRtrF0fEPnK4v/1L0+T+nFFfwzr5Shao/qBr7U1NF9uZ0h8o2WHrJ6La60Nv7r81fDEDpFACfxSPcf2a1cnFjeWPstbw13hmJPp5o5oXZXxuD2nxHQ+B5HwK6j2e2piq6JtUzRuQue3qx7B22HyIPmLHquZ6fZ2V9FLVsF44ZWRvGtwHtvn8gbA/iCyOyu2j6OCrg1MdTBIwD7M5aWtePAgkH4dy78+KMsbr5hnWdI9VVJke+Q83uc8+biXfuV1bsrh/AoaaLlkgiafxBgv63XLmBUHGqoIh/cmiZ8HPAPout1hzZ1FarUVWr9pKjPVyn72X9IDf4WzZH2BJ6An5LUc0uZznHm5xP6jf+Vr8Mru1rPm/4jyax0p7zM/27f7TDZbZ2GWnD5WZi5zrG5HZBt0PgVnKXZuCN4eyMBzeRu7Q/EqFUmJVkbGtjEgYBoBHfQ688uvNSHZWtqZJHe0F2UN0DmZbuJ8h0B+ajk48sdV+vt7bW+H5+NPy8Xyp6u3fpjz77ScBae/qDr+zSQg83SykeQa1v+Zy3Eue9+dfnxQM6QwRt/M4uefRzfkuTi13kj7PpLdoQrBMYkpKiOeE2fG4OHcRyLT4EEg+a6dpdqY5sPNZEexwXy+LSxpLmHxBBHwXNLdnJTQmsaLxNnMDu9pytcHHwJOXwNu9ZDZ/bR9PRVlIbllTGQz7kpsHHycy4Pi0eK7s+KMupr5hnWdI2SXH7zj/AInf7rrrB6IQ08MQ5RxRs/S0D+Fy5sfQcfEKWLmHzx3/AAh2Z3+FpXV6w5s94qtQREXntBERAREQEREBERAREQEREBYTbTEOBh1VJ1bBJb8RaQ31IWbUJ3vtldhckcEb5XSSRMLWNc85A7M42aCbdn1V6Ru0QifDm+OIuIaNS4ho8zoF1/QUoiijjHKNjWDyaAP4XNmxux9S7EKUS007GCeNznOika0NYcxu4iw5LpkLs5t4mYiFKBXMe9Gv4uL1R6NeIh/2mtafUFdNvdYXXK+J7P1ss8sppKm8kkkh+hl5vcXfZ8VXh66pmU38Nybn8EYcFyytDm1L5i5p+swnh2PwYtNbabLvw+skgdctHajefrwu913mNQfFpXR+xOGmDDqWJwLXMgjzA6EPc3M4Ed+YlYPetsX7dRl0TbzwXfHbm9v14vjYEeLR3piz9OWd+JJr2ag3R0HFxen0uI+JKfyMNv8AEQullpbcds3NFVzyzwyxZYQxpkY5ly94JtmAvowfNbpVOXbqyfgpHZjtoKjJSyu+4R8XaD91rGKPM5rR1IA+Jstg7YhxpsrGucXPaCGgnQXPTyUUwLCJDUxZ43taHBxJa4CzdeZHgu/g2imG1pnu+T+M0vm5dMdYnXb/ADLY0UeVoA6AD5L7CBVXjProjUagXLG8Cv42KVb73HGewfhjtGP8q6iqJcrHOsTlaTYak2F7ALlSfZqte5zzSVV3Fzj9DLzcbn6viu7haiZmVLt4bsdno34EyKZuZtSJXPHe2RxAPnlDSD4BaO2p2dfQ1clPJqWG7XfbiPuPHmPUEdF0/s3QcCjp4rW4cMbD+JrBf1uohve2INbS8aFuaenBLQBrJEdXRjvP1h5EdVGHP05J34lM17NZ7lqDiYtG7pFHLL6Bg9ZPRdGrT+4rZ2WGWqlnikiOSONvEY5hIJc51swFx2W/NbgVOVbeTt6JrGoERFyrCIiAiIgIiICIiAiIgIiICoo3t3ttHhlMJpGmRznBjIwQC51rnXoABclW27zeAzFYpHNidC+JzWuaSHDtAkEOAF+R0t0V/l26evXZG/RLbKqIqJUISyqiCgCWVUQUsqoiCmVMqqiAiIgoQllVEBERBSyqiICIiAiIgIiICIiAiIgIiICoqrwraoRRvkdyYxzz5NBJ/ZBzvv02k4+I8Bp7FK3JboZXAOef8rfylbN3H4LwMKY8+9UPdKfw3ysHybf8y5yxKvdPNJK83dK98jvxPJJ/ddebM0QhoqaMcmQRN+IYL+q9Plfy8NaQzr52yaIi8xoIiICIiAiIgIis8TxSOBmaQ8yGtaAS97zyYxo1c49wQXMkgaCSQAOpSSUNbmcQANSSbADxJVhSU75CJJxltqyG4IZ3OeRo6T0HS/M2+2X/ACFR/wBI/wAIMy11xcag9fBfMswaCXEAAXJOgAHMnwUNnxSaJ8Be98dNw6dodG2N30jgLtkzagHwXk0SMnxE8ZzjHGDlc1lnXjcW3FuTe4c+qnSdJtDMHNDmkOa4XBBuCD1B6r0UDiEj6jD3GdzOJA51g1gaC1rS4AWt2vTovSbaWVtNO7ifSMreE3RtxHnb2bW7r6po0m91VQvNJHiNU/iudw4BII7N7TbOIj5aAHqNUw3G5waN752zCrJDog1oyaXu0jWzeRumjSYS1DW2zOa25sLkC57hfmUE7c2XMM1r5bi9u+3covtzRcZ1JHfLnmcA4dHZDY/MBYnDMbPtU8kxMb4qLJIcty2WN9i4N+trY28U0abCXnUVDWNLnuDWjUuJAAHiSodheNTGWSOWZ7Wmm4zZJGwh0diO1ZmmWxvY66K2GI1LqKrmdLxI8toQ+OLM4BwBkLQLWPcU0aT1rgQCNQdQfBVUOkxSaSV8bJxTthpo5fdYeI5zbknNyaOWnevKDG6mpfSNZJwONTyPeQxru0x1rtzcr2+RTRpNl4z1jGOY17g0vOVoJ1c7nYKHU+0UslNADI8TSPlb9EyMueIiQT9JZrOhK8abFJJxQOlN3CrlYTYC+QEAkDS9u5DSeooPhGP1csjJAHujdM5j2ZIxG2O5Gj758463U3CgmNKoiIgUY3mVRjwiscDY8Bzb/js3/UpOolvWgL8GrAOkWb4Mc1x9AVfH9cfmET4cqNOq7Ron3iYR1Y0/AgLi0Lq/djjoqsKpn3u5jBC/wki7Jv5gA/mC9LnxusT+VaJUiIvKXEREBEVLoKqhKwG1G3VJQNvUygPI7MTe1K7uswajzNgo1TuxHFjd+fC6I/VB/wCKmafvf2mnw181pGOZjc9oRtIMS2wHFNNQsFVUj3mg2igH2ppRo38Iu49yu8HwExu41TJ7RUOBBkIs1jTzjhZ/bZ6nqT0usEwGGkiEVNG2Ng6DmT1c53NzvErIKJmPFRQBedTTNkYWPaHNcLFp5EdxXqrXFMQbBC+V98rG5jbmfD5qiXi/AKcva8wsLmhoaSOQbo35WX3NgsL5DI6NpeWlhdbUtIsQe/TRRuDHJZa6AOZJAx0Ej8hcCHi12u00uPHlos1stV8Wljfd7r5tZCC82c4akaImY0uJ8Ege1jXxMLY7ZBb3bd3dyC+JtnKZ73PdBGXusS4jUkEG/noo1gWNSS1L2yVMgy1EjGxCIFhY0mwMgbp8+iuKXaxsVPEbSSulllY3iPY3VrjfM86AdApNJJLhUTpWyuY0yNFg/qBr/wCT8150uAwRyGSOFjHm/aAsdedu74LHvxW1VHn4kd6Z8rmZmmMAEXJtzcO8Gy+8O2idNG6VtO8RhpcxxcwGS3QNv2b+KgZWajY8tL2hxYczSfquta48bLyOEQl73mJmaRuV5sO03TQ940HyVlgu0Qne+MsyPYGuID2SNLXXGjmaXuOSxW0mPTQVjMhvE2ISyssNWZ8rncr6Ag/BSaZuHZqmaCGwMALS06c2EgkHvGg+SRbM0zQ4NgjAe3K4Ae8297H4hYaLacs9skfeRkU0bGAZR2JALWNtRrdZOo2kZHNLG8ECKATufpbLe1gOd0O65rcAp5cvFhY/KLC45NHTy8F7jD487XhjQ5jSxptq1h5tHcFGsZx6V9DJKI5KbWIscXNu5rnjWzdW6dD3q6xPbNkMj2ZC8RBpkdmY3LmF7Na43eba2Cg0yUmztO5jWOhYWtcXNbbQOdzI816RYJA3LliY3I8yNsLZZHc3DuKx2M7VCAB3CL4ywPz8SNvZP2WOOZ5trYJUbUgTxxRwvlMkbJQWkACNxsSb8rDVDuvxs/TiXiiFgkvmzW1zfa7r+KyCjdPtrG+VrQw5HyGJsmZmrxp/+d8waTpdSRARERArfEKNs0UkTxdsjHMcPuuBB9CrhUQccbRYHJR1UtPKLOicW3+036rh4EWPxUo3W7xDhk5bJd1NKRxGjUscNBI0dTbQjqPILdW8XdnFicYcCIqhgsyW2hH2Hgc2+PMdO5c+7Q7AVtE4ienflHKRgL4yO8Pby8jYr2seWmenTZlqYl1XhWMQ1MYkp5GSsP1mkEeR7j4FXl1xjQ4pNA7NBLJC7vY9zD8cpUih3qYoNBWynzyOPq1c1uBO/wBMrdTq1W1diUULc00jIm973NaPmSua6bGMerdIn1sgPVgdG39QDR6rOYVuJrqlwfXztivzu4zSfvYfqWc8atfrvCepP8d34YfT3ET3VTx0iHZv4yOsLeV1HIsfxvGP+VjGH0x/um4cW+D3DM78gHmphszujoKOzhFx5B/cms837wz3W/K6mgCz+Zip9Ebn3n9jUz5QrZHdVS0buLJeqqb3M8vaId3sab5fM3PipqAqosLXted2lbQiIqgrTFcObPC+J98r25SRzHj81dogjlDsq9s8cstQZTFG6JoyNaMhFuh5956rJ4HhXs0DIg7Nlza2tfM4nl8VkERO2MwXBvZxIA4u4kz5eVrZ7aeixrtkT7MIGyttmkc4uia+/EN9A49ki/MKSoiNsDTbKMY6I5y5sVO+nyke8151JPTyVuzZF/s76Z1QXQluVjcjQ5naDhd1+0NLW7ipMinadsFguzZgmdKZA8ujbGWtjbG0BpuLBvL/AHVzPgofU8ZxuOC6EstoWuNyb+lllEUG0WpthWsp54OI4iVzXA21ZktlHPtcgvWLZEl8r55jMZoeC7sNbZumoty5KSIp2bRuTZeR9M6nlqM7LRhh4YBaI3A6kHtXAAVMR2OD5nysexpkDc4fDHLq0WzNz+6bfspKibNotimxHFke5soYJImxkcJjiAwWGQn3AeoCyFFs8I52S575KdtPbLa+Ug5r38OSzKJs2jNDsY2KUOY6PIJDIGuhjc8XN8olOoF/ipKFVFCBERAREQLKllVEFjPgVO8kvgheTzLo2G/zC+oMHgYbshiYe9sbB+wV4inqn3FLKtkRQ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it-IT"/>
          </a:p>
        </p:txBody>
      </p:sp>
      <p:pic>
        <p:nvPicPr>
          <p:cNvPr id="24582" name="Picture 3" descr="viapanispern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327150"/>
            <a:ext cx="3192463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850" y="6167438"/>
            <a:ext cx="324008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solidFill>
                  <a:schemeClr val="accent2"/>
                </a:solidFill>
                <a:latin typeface="Candara" pitchFamily="34" charset="0"/>
              </a:rPr>
              <a:t>I Ragazzi di Via Panisperna, 1934</a:t>
            </a:r>
          </a:p>
        </p:txBody>
      </p:sp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3924300" y="765175"/>
            <a:ext cx="504666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3200" dirty="0">
                <a:solidFill>
                  <a:schemeClr val="accent2"/>
                </a:solidFill>
                <a:latin typeface="Candara" pitchFamily="34" charset="0"/>
              </a:rPr>
              <a:t>1957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it-IT" sz="2800" dirty="0">
                <a:solidFill>
                  <a:schemeClr val="accent1"/>
                </a:solidFill>
                <a:latin typeface="Candara" pitchFamily="34" charset="0"/>
              </a:rPr>
              <a:t>Laboratori Nazionali di Frascati</a:t>
            </a:r>
            <a:endParaRPr lang="it-IT" sz="2400" dirty="0">
              <a:solidFill>
                <a:schemeClr val="accent1"/>
              </a:solidFill>
              <a:latin typeface="Candara" pitchFamily="34" charset="0"/>
            </a:endParaRPr>
          </a:p>
        </p:txBody>
      </p:sp>
      <p:pic>
        <p:nvPicPr>
          <p:cNvPr id="24585" name="Picture 8" descr="http://iononfaccioniente.files.wordpress.com/2011/01/ln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628775"/>
            <a:ext cx="4868863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851920" y="4941168"/>
            <a:ext cx="5046711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7030A0"/>
                </a:solidFill>
                <a:latin typeface="Candara" pitchFamily="34" charset="0"/>
              </a:rPr>
              <a:t>Fondati per costruire un sincrotrone per elettroni di 1.1 GeV di energia che, a quel tempo, rappresentava un record a livello mondiale. L’Elettrosincrotrone di Frascati fu il primo acceleratore ad alte energie costruito in Italia.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5" y="2473151"/>
            <a:ext cx="1072950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D’Agostino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9592" y="2113111"/>
            <a:ext cx="727249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Segrè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31640" y="1772816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Amaldi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10269" y="2185119"/>
            <a:ext cx="74550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Rasetti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7785" y="2338940"/>
            <a:ext cx="64807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/>
                </a:solidFill>
                <a:latin typeface="Candara" pitchFamily="34" charset="0"/>
              </a:rPr>
              <a:t>Fermi</a:t>
            </a:r>
            <a:endParaRPr lang="it-IT" sz="1400" b="1" dirty="0">
              <a:solidFill>
                <a:schemeClr val="tx1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65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5A7F14-D9C1-49A0-B532-9589AC75A56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pic>
        <p:nvPicPr>
          <p:cNvPr id="25602" name="Picture 3" descr="SINCRO1.jpg                                                    0000F043ghigoHD                        B5123684:"/>
          <p:cNvPicPr>
            <a:picLocks noChangeAspect="1" noChangeArrowheads="1"/>
          </p:cNvPicPr>
          <p:nvPr/>
        </p:nvPicPr>
        <p:blipFill>
          <a:blip r:embed="rId3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68413"/>
            <a:ext cx="6924675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260350"/>
            <a:ext cx="8726686" cy="6238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Il Sincrotrone di Frascati (1959-1975)</a:t>
            </a:r>
          </a:p>
        </p:txBody>
      </p:sp>
    </p:spTree>
    <p:extLst>
      <p:ext uri="{BB962C8B-B14F-4D97-AF65-F5344CB8AC3E}">
        <p14:creationId xmlns:p14="http://schemas.microsoft.com/office/powerpoint/2010/main" val="33657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nfn_map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1434"/>
            <a:ext cx="50196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://www.radiomar.net/ing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756047"/>
            <a:ext cx="3265487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http://www.lns.infn.it/magnex/workshop/images/M1jccp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4248547"/>
            <a:ext cx="35163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http://t2.gstatic.com/images?q=tbn:ANd9GcRJEpgtSAYLi5VBCm4cLRXPi9F3fjEt8O0GXoqnWwbx2m6Aup5ngIWmjRssX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2197"/>
            <a:ext cx="35433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Istituto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Nazionale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di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Fisica</a:t>
            </a:r>
            <a:r>
              <a:rPr 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 </a:t>
            </a:r>
            <a:r>
              <a:rPr lang="en-US" sz="4200" b="1" dirty="0" err="1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Nucleare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292080" y="1889931"/>
            <a:ext cx="586209" cy="13504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42859" y="5566929"/>
            <a:ext cx="2042325" cy="409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276" idx="1"/>
          </p:cNvCxnSpPr>
          <p:nvPr/>
        </p:nvCxnSpPr>
        <p:spPr>
          <a:xfrm flipH="1" flipV="1">
            <a:off x="3923928" y="2880320"/>
            <a:ext cx="1428268" cy="1957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250825" y="2729309"/>
            <a:ext cx="2881313" cy="1014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C00000"/>
                </a:solidFill>
                <a:latin typeface="Candara" pitchFamily="34" charset="0"/>
              </a:rPr>
              <a:t>19 Sezioni  Universitarie                       </a:t>
            </a:r>
            <a:r>
              <a:rPr lang="it-IT" sz="2000" b="1" dirty="0">
                <a:solidFill>
                  <a:schemeClr val="bg2">
                    <a:lumMod val="75000"/>
                  </a:schemeClr>
                </a:solidFill>
                <a:latin typeface="Candara" pitchFamily="34" charset="0"/>
              </a:rPr>
              <a:t>11 Gruppi Collegati            </a:t>
            </a:r>
            <a:r>
              <a:rPr lang="it-IT" sz="2000" b="1" dirty="0">
                <a:solidFill>
                  <a:srgbClr val="0070C0"/>
                </a:solidFill>
                <a:latin typeface="Candara" pitchFamily="34" charset="0"/>
              </a:rPr>
              <a:t>4 Laboratori Nazionali</a:t>
            </a:r>
          </a:p>
        </p:txBody>
      </p:sp>
      <p:pic>
        <p:nvPicPr>
          <p:cNvPr id="16386" name="Picture 2" descr="http://astronomicamentis.blogosfere.it/images/cern_gransasso_projec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81997" y="1080120"/>
            <a:ext cx="5062003" cy="141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skylive.it/public/cms/skylivesite/multimedia/immagini/astrostoria/avod-vir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3289697"/>
            <a:ext cx="3792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http://www.blogscienze.com/wp-content/uploads/2007/10/cern-infn-opera-neutrini-zichichi-cngs-macchina-fotografica-particell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" y="672627"/>
            <a:ext cx="2096740" cy="154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326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50825" y="38100"/>
            <a:ext cx="8713663" cy="511175"/>
          </a:xfrm>
          <a:prstGeom prst="rect">
            <a:avLst/>
          </a:prstGeom>
          <a:noFill/>
          <a:ln>
            <a:noFill/>
          </a:ln>
          <a:extLst/>
        </p:spPr>
        <p:txBody>
          <a:bodyPr lIns="56665" tIns="28333" rIns="56665" bIns="2833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Large Hadron Collider del CERN</a:t>
            </a:r>
            <a:endParaRPr 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89435" y="5877272"/>
            <a:ext cx="590567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7030A0"/>
                </a:solidFill>
                <a:latin typeface="Candara" pitchFamily="34" charset="0"/>
              </a:rPr>
              <a:t>L’INFN partecipa con i suoi ricercatori                                                   a tutti e 4 gli esperimenti di LHC</a:t>
            </a:r>
            <a:endParaRPr lang="it-IT" sz="2400" dirty="0">
              <a:solidFill>
                <a:srgbClr val="7030A0"/>
              </a:solidFill>
              <a:latin typeface="Candar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5576" y="836712"/>
            <a:ext cx="7843837" cy="4911725"/>
            <a:chOff x="785813" y="714375"/>
            <a:chExt cx="7843837" cy="4911725"/>
          </a:xfrm>
        </p:grpSpPr>
        <p:pic>
          <p:nvPicPr>
            <p:cNvPr id="6" name="Picture 4" descr="LHC_scheme_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3" y="714375"/>
              <a:ext cx="7843837" cy="491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357813" y="1844675"/>
              <a:ext cx="1000125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ATLAS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00813" y="2201863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ALICE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43313" y="1997075"/>
              <a:ext cx="1000125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LHCb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28875" y="2500313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rgbClr val="C00000"/>
                  </a:solidFill>
                  <a:latin typeface="Candara" pitchFamily="34" charset="0"/>
                </a:rPr>
                <a:t>CMS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619672" y="2996952"/>
              <a:ext cx="144016" cy="216024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476163" y="3573016"/>
              <a:ext cx="1000125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solidFill>
                    <a:schemeClr val="bg1"/>
                  </a:solidFill>
                  <a:latin typeface="Candara" pitchFamily="34" charset="0"/>
                </a:rPr>
                <a:t>150 m</a:t>
              </a:r>
              <a:endParaRPr lang="it-IT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0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DFF0C9-1BDC-44CB-AB62-77363B3C00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pic>
        <p:nvPicPr>
          <p:cNvPr id="26626" name="Picture 2" descr="C:\Users\danilo\Documents\LNF\Divulgazione\Acceleratori\12583___BrunoTousch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1113"/>
            <a:ext cx="1960662" cy="240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6" descr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1752"/>
            <a:ext cx="4176018" cy="517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539552" y="5805264"/>
            <a:ext cx="3249342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>
                <a:solidFill>
                  <a:srgbClr val="7030A0"/>
                </a:solidFill>
                <a:latin typeface="Candara" pitchFamily="34" charset="0"/>
              </a:rPr>
              <a:t>1961-1965</a:t>
            </a:r>
            <a:endParaRPr lang="it-IT" sz="2000" dirty="0" smtClean="0">
              <a:solidFill>
                <a:srgbClr val="7030A0"/>
              </a:solidFill>
              <a:latin typeface="Candar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rgbClr val="7030A0"/>
                </a:solidFill>
                <a:latin typeface="Candara" pitchFamily="34" charset="0"/>
              </a:rPr>
              <a:t>ADA 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è il primo collisore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+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e</a:t>
            </a:r>
            <a:r>
              <a:rPr lang="it-IT" sz="2000" baseline="30000" dirty="0">
                <a:solidFill>
                  <a:srgbClr val="7030A0"/>
                </a:solidFill>
                <a:latin typeface="Candara" pitchFamily="34" charset="0"/>
              </a:rPr>
              <a:t>-</a:t>
            </a:r>
            <a:r>
              <a:rPr lang="it-IT" sz="2000" dirty="0">
                <a:solidFill>
                  <a:srgbClr val="7030A0"/>
                </a:solidFill>
                <a:latin typeface="Candara" pitchFamily="34" charset="0"/>
              </a:rPr>
              <a:t> </a:t>
            </a:r>
            <a:r>
              <a:rPr lang="it-IT" sz="2000" dirty="0" smtClean="0">
                <a:solidFill>
                  <a:srgbClr val="7030A0"/>
                </a:solidFill>
                <a:latin typeface="Candara" pitchFamily="34" charset="0"/>
              </a:rPr>
              <a:t>(materia-antimateria)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07950" y="20639"/>
            <a:ext cx="8859682" cy="816074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AdA - Anello di </a:t>
            </a: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Accumulazione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5324226" y="832244"/>
            <a:ext cx="17387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Candara" pitchFamily="34" charset="0"/>
                <a:cs typeface="Arial" pitchFamily="34" charset="0"/>
              </a:rPr>
              <a:t>Bruno Touschek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2"/>
                </a:solidFill>
                <a:latin typeface="Candara" pitchFamily="34" charset="0"/>
                <a:cs typeface="Arial" pitchFamily="34" charset="0"/>
              </a:rPr>
              <a:t>Frascati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0" y="3068960"/>
            <a:ext cx="4412072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0227" y="2011068"/>
            <a:ext cx="1413205" cy="105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4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7E408F-7BC9-4A50-B3B7-070E8B2D4E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pic>
        <p:nvPicPr>
          <p:cNvPr id="27650" name="Picture 1027" descr="D:\Documenti\Lavoro\Master\ado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908050"/>
            <a:ext cx="6602412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ADONE (1969 - 1978)</a:t>
            </a:r>
          </a:p>
        </p:txBody>
      </p:sp>
      <p:sp>
        <p:nvSpPr>
          <p:cNvPr id="8" name="Text Box 1029"/>
          <p:cNvSpPr txBox="1">
            <a:spLocks noChangeArrowheads="1"/>
          </p:cNvSpPr>
          <p:nvPr/>
        </p:nvSpPr>
        <p:spPr bwMode="auto">
          <a:xfrm>
            <a:off x="3378200" y="5949280"/>
            <a:ext cx="2357438" cy="461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Energia</a:t>
            </a:r>
            <a:r>
              <a:rPr lang="en-US" sz="2400" b="1" dirty="0">
                <a:solidFill>
                  <a:srgbClr val="7030A0"/>
                </a:solidFill>
                <a:latin typeface="Candara" pitchFamily="34" charset="0"/>
              </a:rPr>
              <a:t> 3 </a:t>
            </a:r>
            <a:r>
              <a:rPr lang="en-US" sz="2400" b="1" dirty="0" err="1">
                <a:solidFill>
                  <a:srgbClr val="7030A0"/>
                </a:solidFill>
                <a:latin typeface="Candara" pitchFamily="34" charset="0"/>
              </a:rPr>
              <a:t>GeV</a:t>
            </a: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1026" name="Picture 2" descr="http://www.lnf.infn.it/edu/museo/adon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97200"/>
            <a:ext cx="42672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 descr="Statua di Ado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875"/>
            <a:ext cx="1563688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983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24075" y="142875"/>
            <a:ext cx="6662738" cy="9255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DA</a:t>
            </a:r>
            <a:r>
              <a:rPr lang="el-GR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Φ</a:t>
            </a:r>
            <a:r>
              <a:rPr lang="it-IT" altLang="en-US" sz="4200" b="1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NE - Double Annular Phi Nice Experiment  </a:t>
            </a:r>
          </a:p>
        </p:txBody>
      </p:sp>
      <p:pic>
        <p:nvPicPr>
          <p:cNvPr id="28675" name="Picture 2" descr="http://www.inventati.org/accatagliato/accastampato/n02/mobile/images/article04_image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1276350"/>
            <a:ext cx="7450138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File:Dafne apol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-3175"/>
            <a:ext cx="208280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20638" y="3959225"/>
            <a:ext cx="3286126" cy="2895600"/>
            <a:chOff x="-20131" y="3959154"/>
            <a:chExt cx="3286125" cy="2895600"/>
          </a:xfrm>
        </p:grpSpPr>
        <p:pic>
          <p:nvPicPr>
            <p:cNvPr id="28684" name="Picture 5" descr="E:\Documents and Settings\Administrator\Desktop\matteop\cupola_mag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131" y="3959154"/>
              <a:ext cx="3286125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029"/>
            <p:cNvSpPr txBox="1">
              <a:spLocks noChangeArrowheads="1"/>
            </p:cNvSpPr>
            <p:nvPr/>
          </p:nvSpPr>
          <p:spPr bwMode="auto">
            <a:xfrm>
              <a:off x="1123897" y="6381328"/>
              <a:ext cx="1194470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Candara" pitchFamily="34" charset="0"/>
                </a:rPr>
                <a:t>FINUDA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822825" y="1157288"/>
            <a:ext cx="4321175" cy="3351212"/>
            <a:chOff x="4823524" y="1156682"/>
            <a:chExt cx="4320475" cy="3352438"/>
          </a:xfrm>
        </p:grpSpPr>
        <p:pic>
          <p:nvPicPr>
            <p:cNvPr id="28680" name="Picture 2" descr="E:\Documents and Settings\Administrator\Desktop\matteop\kloedafne_s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3524" y="1156682"/>
              <a:ext cx="4320475" cy="2880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029"/>
            <p:cNvSpPr txBox="1">
              <a:spLocks noChangeArrowheads="1"/>
            </p:cNvSpPr>
            <p:nvPr/>
          </p:nvSpPr>
          <p:spPr bwMode="auto">
            <a:xfrm>
              <a:off x="5076056" y="4109010"/>
              <a:ext cx="3928778" cy="4001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7030A0"/>
                  </a:solidFill>
                  <a:latin typeface="Candara" pitchFamily="34" charset="0"/>
                </a:rPr>
                <a:t>KLOE – K Long Experiment</a:t>
              </a:r>
            </a:p>
          </p:txBody>
        </p:sp>
      </p:grpSp>
      <p:pic>
        <p:nvPicPr>
          <p:cNvPr id="5126" name="Picture 6" descr="http://www.danielesquaglia.it/fotografie/grande/564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2894013"/>
            <a:ext cx="3009900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772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Perché siamo qui?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5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2014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84363" y="5686883"/>
            <a:ext cx="5046711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10000 studenti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40 paesi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Candara" pitchFamily="34" charset="0"/>
              </a:rPr>
              <a:t>200 università e istituti di ricerca</a:t>
            </a:r>
            <a:endParaRPr lang="it-IT" sz="20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911917"/>
            <a:ext cx="8810197" cy="460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096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193774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Masterclasses 2014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012" y="1103492"/>
            <a:ext cx="8971722" cy="506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46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Istituti partecipanti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024" y="141277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/>
              <a:t>Ist. L. Murialdo, Albano Laziale (RM)</a:t>
            </a:r>
          </a:p>
          <a:p>
            <a:r>
              <a:rPr lang="it-IT" sz="2000" dirty="0"/>
              <a:t>Lic. Sc. A. Landi, Velletri (RM)</a:t>
            </a:r>
          </a:p>
          <a:p>
            <a:r>
              <a:rPr lang="it-IT" sz="2000" dirty="0"/>
              <a:t>Lic. Sc. V. Volterra, Ciampino (RM)</a:t>
            </a:r>
          </a:p>
          <a:p>
            <a:r>
              <a:rPr lang="it-IT" sz="2000" dirty="0"/>
              <a:t>Lic. Sc. Plinio Seniore, Roma</a:t>
            </a:r>
          </a:p>
          <a:p>
            <a:r>
              <a:rPr lang="it-IT" sz="2000" dirty="0"/>
              <a:t>Lic. Sc. L. Siciliani, Catanzaro</a:t>
            </a:r>
          </a:p>
          <a:p>
            <a:r>
              <a:rPr lang="it-IT" sz="2000" dirty="0"/>
              <a:t>Lic. Sc. E. Fermi, Massa (MS)</a:t>
            </a:r>
          </a:p>
          <a:p>
            <a:r>
              <a:rPr lang="it-IT" sz="2000" dirty="0"/>
              <a:t>Lic. Cl. Mancinelli e Falconi, </a:t>
            </a:r>
            <a:r>
              <a:rPr lang="it-IT" sz="2000" dirty="0" smtClean="0"/>
              <a:t>       Velletri </a:t>
            </a:r>
            <a:r>
              <a:rPr lang="it-IT" sz="2000" dirty="0"/>
              <a:t>(RM)</a:t>
            </a:r>
          </a:p>
          <a:p>
            <a:r>
              <a:rPr lang="it-IT" sz="2000" dirty="0"/>
              <a:t>Lic. Cl. Chris Cappel College, </a:t>
            </a:r>
            <a:r>
              <a:rPr lang="it-IT" sz="2000" dirty="0" smtClean="0"/>
              <a:t>       Anzio </a:t>
            </a:r>
            <a:r>
              <a:rPr lang="it-IT" sz="2000" dirty="0"/>
              <a:t>(RM)</a:t>
            </a:r>
          </a:p>
          <a:p>
            <a:r>
              <a:rPr lang="it-IT" sz="2000" dirty="0"/>
              <a:t>Lic. Sc. G. Peano, Tortona (AL)</a:t>
            </a:r>
          </a:p>
          <a:p>
            <a:r>
              <a:rPr lang="it-IT" sz="2000" dirty="0"/>
              <a:t>IIS P. Borsellino e G. Falcone, Zagarolo (RM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3" name="Rectangle 2"/>
          <p:cNvSpPr/>
          <p:nvPr/>
        </p:nvSpPr>
        <p:spPr>
          <a:xfrm>
            <a:off x="4572000" y="2131109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/>
              <a:t>Lic. Sc. G. B. Vico, Corsico (MI)</a:t>
            </a:r>
          </a:p>
          <a:p>
            <a:r>
              <a:rPr lang="it-IT" sz="2000" dirty="0"/>
              <a:t>ISIS R. Foresi, Portoferraio (LI)</a:t>
            </a:r>
          </a:p>
          <a:p>
            <a:r>
              <a:rPr lang="it-IT" sz="2000" dirty="0"/>
              <a:t>Lic. Sc. L. B. Alberti, Napoli </a:t>
            </a:r>
            <a:br>
              <a:rPr lang="it-IT" sz="2000" dirty="0"/>
            </a:br>
            <a:endParaRPr lang="it-IT" sz="2000" dirty="0"/>
          </a:p>
          <a:p>
            <a:r>
              <a:rPr lang="it-IT" sz="2000" dirty="0"/>
              <a:t>IIS Via delle Scienze, Colleferro (RM)</a:t>
            </a:r>
          </a:p>
          <a:p>
            <a:r>
              <a:rPr lang="it-IT" sz="2000" dirty="0"/>
              <a:t>Lic. Sc. Virgilio, Roma</a:t>
            </a:r>
          </a:p>
          <a:p>
            <a:r>
              <a:rPr lang="it-IT" sz="2000" dirty="0"/>
              <a:t>Lic. Sc. Bachelet, Abbiategrasso (MI)</a:t>
            </a:r>
          </a:p>
          <a:p>
            <a:r>
              <a:rPr lang="it-IT" sz="2000" dirty="0"/>
              <a:t>IIS Copernico, Pomezia (RM)</a:t>
            </a:r>
          </a:p>
          <a:p>
            <a:r>
              <a:rPr lang="it-IT" sz="2000" dirty="0"/>
              <a:t>Lic. Sc. Calzecchi Onesti, Fermo (FM)</a:t>
            </a:r>
          </a:p>
          <a:p>
            <a:r>
              <a:rPr lang="it-IT" sz="2000" dirty="0"/>
              <a:t>Lic. Sc. Farnesina, Roma</a:t>
            </a:r>
          </a:p>
        </p:txBody>
      </p:sp>
    </p:spTree>
    <p:extLst>
      <p:ext uri="{BB962C8B-B14F-4D97-AF65-F5344CB8AC3E}">
        <p14:creationId xmlns:p14="http://schemas.microsoft.com/office/powerpoint/2010/main" val="1379120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Cosa faremo?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400600"/>
          </a:xfrm>
        </p:spPr>
        <p:txBody>
          <a:bodyPr>
            <a:normAutofit fontScale="92500"/>
          </a:bodyPr>
          <a:lstStyle/>
          <a:p>
            <a:r>
              <a:rPr lang="it-IT" sz="2400" b="1" dirty="0" smtClean="0">
                <a:solidFill>
                  <a:schemeClr val="accent2"/>
                </a:solidFill>
                <a:latin typeface="Candara" pitchFamily="34" charset="0"/>
              </a:rPr>
              <a:t>Il Modello Standard della Fisica delle particelle                                          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Un panorama sulle moderne teorie fisiche delle </a:t>
            </a:r>
            <a:r>
              <a:rPr lang="it-IT" sz="2400" dirty="0">
                <a:solidFill>
                  <a:schemeClr val="accent2"/>
                </a:solidFill>
                <a:latin typeface="Candara" pitchFamily="34" charset="0"/>
              </a:rPr>
              <a:t>particelle </a:t>
            </a:r>
            <a:r>
              <a:rPr lang="it-IT" sz="2400" dirty="0" smtClean="0">
                <a:solidFill>
                  <a:schemeClr val="accent2"/>
                </a:solidFill>
                <a:latin typeface="Candara" pitchFamily="34" charset="0"/>
              </a:rPr>
              <a:t>elementari e delle loro interazioni </a:t>
            </a:r>
            <a:r>
              <a:rPr lang="it-IT" sz="2400" b="1" i="1" dirty="0" smtClean="0">
                <a:solidFill>
                  <a:schemeClr val="accent2"/>
                </a:solidFill>
                <a:latin typeface="Candara" pitchFamily="34" charset="0"/>
              </a:rPr>
              <a:t>(</a:t>
            </a:r>
            <a:r>
              <a:rPr lang="it-IT" sz="2400" b="1" i="1" dirty="0">
                <a:solidFill>
                  <a:schemeClr val="accent2"/>
                </a:solidFill>
                <a:latin typeface="Candara" pitchFamily="34" charset="0"/>
              </a:rPr>
              <a:t>G</a:t>
            </a:r>
            <a:r>
              <a:rPr lang="it-IT" sz="2400" b="1" i="1" dirty="0" smtClean="0">
                <a:solidFill>
                  <a:schemeClr val="accent2"/>
                </a:solidFill>
                <a:latin typeface="Candara" pitchFamily="34" charset="0"/>
              </a:rPr>
              <a:t>. Isidori)</a:t>
            </a:r>
          </a:p>
          <a:p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Gli Acceleratori di Particelle                                                                        </a:t>
            </a:r>
            <a:r>
              <a:rPr lang="it-IT" sz="2400" dirty="0" smtClean="0">
                <a:solidFill>
                  <a:schemeClr val="accent3"/>
                </a:solidFill>
                <a:latin typeface="Candara" pitchFamily="34" charset="0"/>
              </a:rPr>
              <a:t> Cosa sono e come funzionano le macchine acceleratrici usate in fisica delle alte energie</a:t>
            </a:r>
            <a:r>
              <a:rPr lang="it-IT" sz="2400" b="1" dirty="0" smtClean="0">
                <a:solidFill>
                  <a:schemeClr val="accent3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chemeClr val="accent3"/>
                </a:solidFill>
                <a:latin typeface="Candara" pitchFamily="34" charset="0"/>
              </a:rPr>
              <a:t>(M. Boscolo)</a:t>
            </a:r>
            <a:endParaRPr lang="it-IT" sz="2400" b="1" dirty="0" smtClean="0">
              <a:solidFill>
                <a:srgbClr val="92D050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I Rivelatori di Particelle                                                                           </a:t>
            </a:r>
            <a:r>
              <a:rPr lang="it-IT" sz="2400" dirty="0" smtClean="0">
                <a:solidFill>
                  <a:srgbClr val="92D050"/>
                </a:solidFill>
                <a:latin typeface="Candara" pitchFamily="34" charset="0"/>
              </a:rPr>
              <a:t>      Come riusciamo a «vedere» le particelle elementari</a:t>
            </a:r>
            <a:r>
              <a:rPr lang="it-IT" sz="2400" b="1" dirty="0" smtClean="0">
                <a:solidFill>
                  <a:srgbClr val="92D050"/>
                </a:solidFill>
                <a:latin typeface="Candara" pitchFamily="34" charset="0"/>
              </a:rPr>
              <a:t> </a:t>
            </a:r>
            <a:r>
              <a:rPr lang="it-IT" sz="2400" b="1" i="1" dirty="0" smtClean="0">
                <a:solidFill>
                  <a:srgbClr val="92D050"/>
                </a:solidFill>
                <a:latin typeface="Candara" pitchFamily="34" charset="0"/>
              </a:rPr>
              <a:t>(D. Domenici)</a:t>
            </a:r>
            <a:endParaRPr lang="it-IT" sz="2400" b="1" dirty="0" smtClean="0">
              <a:solidFill>
                <a:schemeClr val="accent5"/>
              </a:solidFill>
              <a:latin typeface="Candara" pitchFamily="34" charset="0"/>
            </a:endParaRPr>
          </a:p>
          <a:p>
            <a:r>
              <a:rPr lang="it-IT" sz="2400" b="1" dirty="0" smtClean="0">
                <a:solidFill>
                  <a:schemeClr val="accent5"/>
                </a:solidFill>
                <a:latin typeface="Candara" pitchFamily="34" charset="0"/>
              </a:rPr>
              <a:t>Cenni di Statistica                                                                                                  </a:t>
            </a:r>
            <a:r>
              <a:rPr lang="it-IT" sz="2400" dirty="0" smtClean="0">
                <a:solidFill>
                  <a:schemeClr val="accent5"/>
                </a:solidFill>
                <a:latin typeface="Candara" pitchFamily="34" charset="0"/>
              </a:rPr>
              <a:t>Le basi matematiche per analizzare i dati di un moderno esperimento </a:t>
            </a:r>
            <a:r>
              <a:rPr lang="it-IT" sz="2400" b="1" i="1" dirty="0" smtClean="0">
                <a:solidFill>
                  <a:schemeClr val="accent5"/>
                </a:solidFill>
                <a:latin typeface="Candara" pitchFamily="34" charset="0"/>
              </a:rPr>
              <a:t>(M. Dreucci)</a:t>
            </a:r>
            <a:r>
              <a:rPr lang="it-IT" sz="2400" b="1" dirty="0" smtClean="0">
                <a:latin typeface="Candara" pitchFamily="34" charset="0"/>
              </a:rPr>
              <a:t> 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Candara" pitchFamily="34" charset="0"/>
              </a:rPr>
              <a:t>Hands On Particle Phisics</a:t>
            </a:r>
            <a:r>
              <a:rPr lang="it-IT" sz="2400" dirty="0" smtClean="0">
                <a:latin typeface="Candara" pitchFamily="34" charset="0"/>
              </a:rPr>
              <a:t>                                                                            </a:t>
            </a:r>
            <a:r>
              <a:rPr lang="it-IT" sz="2400" dirty="0" smtClean="0">
                <a:solidFill>
                  <a:srgbClr val="00B0F0"/>
                </a:solidFill>
                <a:latin typeface="Candara" pitchFamily="34" charset="0"/>
              </a:rPr>
              <a:t>Lezione ed analisi dati interattiva dell’esperimento Alice a LHC in collegamento in videoconferenza con altre scuole europee                   </a:t>
            </a:r>
            <a:r>
              <a:rPr lang="it-IT" sz="2400" b="1" i="1" dirty="0" smtClean="0">
                <a:solidFill>
                  <a:srgbClr val="00B0F0"/>
                </a:solidFill>
                <a:latin typeface="Candara" pitchFamily="34" charset="0"/>
              </a:rPr>
              <a:t>(P. Di Nezza)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142875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Struttura del Corso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6964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816" y="1600200"/>
            <a:ext cx="746760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Lunedì 10 marzo - Aula </a:t>
            </a:r>
            <a:r>
              <a:rPr lang="it-IT" dirty="0">
                <a:solidFill>
                  <a:schemeClr val="accent1"/>
                </a:solidFill>
                <a:latin typeface="Candara" pitchFamily="34" charset="0"/>
              </a:rPr>
              <a:t>Touschek</a:t>
            </a:r>
            <a:endParaRPr lang="it-IT" dirty="0" smtClean="0">
              <a:solidFill>
                <a:schemeClr val="accent1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Registrazione </a:t>
            </a:r>
            <a:r>
              <a:rPr lang="it-IT" dirty="0">
                <a:latin typeface="Candara" pitchFamily="34" charset="0"/>
              </a:rPr>
              <a:t>e benvenuto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12.15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13.15	Introduzione </a:t>
            </a:r>
            <a:r>
              <a:rPr lang="it-IT" dirty="0">
                <a:latin typeface="Candara" pitchFamily="34" charset="0"/>
              </a:rPr>
              <a:t>al </a:t>
            </a:r>
            <a:r>
              <a:rPr lang="it-IT" dirty="0" smtClean="0">
                <a:latin typeface="Candara" pitchFamily="34" charset="0"/>
              </a:rPr>
              <a:t>corso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13.30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14.30	Pausa pranzo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chemeClr val="accent2"/>
                </a:solidFill>
                <a:latin typeface="Candara" pitchFamily="34" charset="0"/>
              </a:rPr>
              <a:t>Il 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modello standard</a:t>
            </a:r>
            <a:endParaRPr lang="it-IT" dirty="0">
              <a:solidFill>
                <a:srgbClr val="92D050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1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648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3" y="1600200"/>
            <a:ext cx="824726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Martedì 11 marzo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11.00	</a:t>
            </a:r>
            <a:r>
              <a:rPr lang="it-IT" dirty="0">
                <a:solidFill>
                  <a:schemeClr val="accent2"/>
                </a:solidFill>
                <a:latin typeface="Candara" pitchFamily="34" charset="0"/>
              </a:rPr>
              <a:t>Il modello standard</a:t>
            </a:r>
            <a:endParaRPr lang="it-IT" dirty="0" smtClean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11.15	Intervallo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Acceleratori 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di particelle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12.15 -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Rivelazione sperimentale di particelle</a:t>
            </a:r>
          </a:p>
          <a:p>
            <a:pPr marL="448056" lvl="1" indent="0">
              <a:buNone/>
            </a:pP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	</a:t>
            </a:r>
            <a:r>
              <a:rPr lang="it-IT" dirty="0" smtClean="0">
                <a:solidFill>
                  <a:schemeClr val="accent5"/>
                </a:solidFill>
                <a:latin typeface="Candara" pitchFamily="34" charset="0"/>
              </a:rPr>
              <a:t>		Visita ai Laboratori Nazionali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14.30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14.30 - 15.45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particelle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2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25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600200"/>
            <a:ext cx="8358187" cy="4525963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Mercoledì 12 marzo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11.00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Rivelatori </a:t>
            </a:r>
            <a:r>
              <a:rPr lang="it-IT" dirty="0">
                <a:solidFill>
                  <a:srgbClr val="92D050"/>
                </a:solidFill>
                <a:latin typeface="Candara" pitchFamily="34" charset="0"/>
              </a:rPr>
              <a:t>di particelle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11.15	Intervallo</a:t>
            </a:r>
            <a:endParaRPr lang="it-IT" dirty="0">
              <a:solidFill>
                <a:schemeClr val="accent3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12.15	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Acceleratori </a:t>
            </a:r>
            <a:r>
              <a:rPr lang="it-IT" dirty="0">
                <a:solidFill>
                  <a:schemeClr val="accent3"/>
                </a:solidFill>
                <a:latin typeface="Candara" pitchFamily="34" charset="0"/>
              </a:rPr>
              <a:t>di 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particelle</a:t>
            </a:r>
          </a:p>
          <a:p>
            <a:pPr lvl="1"/>
            <a:r>
              <a:rPr lang="it-IT" dirty="0">
                <a:latin typeface="Candara" pitchFamily="34" charset="0"/>
              </a:rPr>
              <a:t>12.15 - 13.15	</a:t>
            </a: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Rivelazione sperimentale di particelle</a:t>
            </a:r>
          </a:p>
          <a:p>
            <a:pPr marL="448056" lvl="1" indent="0">
              <a:buNone/>
            </a:pP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			Visita ai Laboratori </a:t>
            </a:r>
            <a:r>
              <a:rPr lang="it-IT" dirty="0" smtClean="0">
                <a:solidFill>
                  <a:schemeClr val="accent5"/>
                </a:solidFill>
                <a:latin typeface="Candara" pitchFamily="34" charset="0"/>
              </a:rPr>
              <a:t>Nazionali</a:t>
            </a:r>
            <a:r>
              <a:rPr lang="it-IT" dirty="0" smtClean="0">
                <a:solidFill>
                  <a:schemeClr val="accent3"/>
                </a:solidFill>
                <a:latin typeface="Candara" pitchFamily="34" charset="0"/>
              </a:rPr>
              <a:t> 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13.30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14.30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>
                <a:solidFill>
                  <a:schemeClr val="accent5"/>
                </a:solidFill>
                <a:latin typeface="Candara" pitchFamily="34" charset="0"/>
              </a:rPr>
              <a:t>Cenni di </a:t>
            </a:r>
            <a:r>
              <a:rPr lang="it-IT" dirty="0" smtClean="0">
                <a:solidFill>
                  <a:schemeClr val="accent5"/>
                </a:solidFill>
                <a:latin typeface="Candara" pitchFamily="34" charset="0"/>
              </a:rPr>
              <a:t>Statistica</a:t>
            </a:r>
          </a:p>
          <a:p>
            <a:pPr lvl="1"/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16:30 – 17:30	«L’Universo primordiale e LHC: due acceleratori a confronto» - A. Masiero</a:t>
            </a:r>
            <a:endParaRPr lang="it-IT" dirty="0">
              <a:solidFill>
                <a:srgbClr val="00B0F0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3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0086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3" y="1600200"/>
            <a:ext cx="8247260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Giovedì 13 marzo - Aula Touschek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09.45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11.45	Esperimenti di Meccanica Quantistica</a:t>
            </a:r>
            <a:endParaRPr lang="it-IT" dirty="0">
              <a:solidFill>
                <a:schemeClr val="accent2"/>
              </a:solidFill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11.15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11.30	Intervallo</a:t>
            </a:r>
            <a:endParaRPr lang="it-IT" dirty="0">
              <a:latin typeface="Candara" pitchFamily="34" charset="0"/>
            </a:endParaRPr>
          </a:p>
          <a:p>
            <a:pPr lvl="1"/>
            <a:r>
              <a:rPr lang="it-IT" dirty="0" smtClean="0">
                <a:latin typeface="Candara" pitchFamily="34" charset="0"/>
              </a:rPr>
              <a:t>11.00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«l’Universo e la Vita» – A. Balbi</a:t>
            </a:r>
            <a:endParaRPr lang="it-IT" dirty="0">
              <a:solidFill>
                <a:schemeClr val="accent5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14.30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15.45	</a:t>
            </a:r>
            <a:r>
              <a:rPr lang="it-IT" dirty="0" smtClean="0">
                <a:solidFill>
                  <a:srgbClr val="92D050"/>
                </a:solidFill>
                <a:latin typeface="Candara" pitchFamily="34" charset="0"/>
              </a:rPr>
              <a:t>«Il Bosone di Higgs» – D. Domenici</a:t>
            </a:r>
            <a:endParaRPr lang="it-IT" dirty="0" smtClean="0">
              <a:solidFill>
                <a:schemeClr val="accent3"/>
              </a:solidFill>
              <a:latin typeface="Candar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33779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4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41933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980728"/>
            <a:ext cx="8358188" cy="45259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accent1"/>
                </a:solidFill>
                <a:latin typeface="Candara" pitchFamily="34" charset="0"/>
              </a:rPr>
              <a:t>Venerdì 14 marzo – Aula Master</a:t>
            </a:r>
          </a:p>
          <a:p>
            <a:pPr lvl="1"/>
            <a:r>
              <a:rPr lang="it-IT" dirty="0">
                <a:latin typeface="Candara" pitchFamily="34" charset="0"/>
              </a:rPr>
              <a:t>09.45 - </a:t>
            </a:r>
            <a:r>
              <a:rPr lang="it-IT" dirty="0" smtClean="0">
                <a:latin typeface="Candara" pitchFamily="34" charset="0"/>
              </a:rPr>
              <a:t>13.15	</a:t>
            </a:r>
            <a:r>
              <a:rPr lang="it-IT" dirty="0" smtClean="0">
                <a:solidFill>
                  <a:srgbClr val="00B0F0"/>
                </a:solidFill>
                <a:latin typeface="Candara" pitchFamily="34" charset="0"/>
              </a:rPr>
              <a:t>Analisi dati ALICE</a:t>
            </a:r>
            <a:endParaRPr lang="it-IT" dirty="0">
              <a:solidFill>
                <a:srgbClr val="00B0F0"/>
              </a:solidFill>
              <a:latin typeface="Candara" pitchFamily="34" charset="0"/>
            </a:endParaRPr>
          </a:p>
          <a:p>
            <a:pPr lvl="1"/>
            <a:r>
              <a:rPr lang="it-IT" dirty="0">
                <a:latin typeface="Candara" pitchFamily="34" charset="0"/>
              </a:rPr>
              <a:t>13.30 - </a:t>
            </a:r>
            <a:r>
              <a:rPr lang="it-IT" dirty="0" smtClean="0">
                <a:latin typeface="Candara" pitchFamily="34" charset="0"/>
              </a:rPr>
              <a:t>14.30	Pausa </a:t>
            </a:r>
            <a:r>
              <a:rPr lang="it-IT" dirty="0">
                <a:latin typeface="Candara" pitchFamily="34" charset="0"/>
              </a:rPr>
              <a:t>pranzo</a:t>
            </a:r>
          </a:p>
          <a:p>
            <a:pPr lvl="1"/>
            <a:r>
              <a:rPr lang="it-IT" dirty="0" smtClean="0">
                <a:latin typeface="Candara" pitchFamily="34" charset="0"/>
              </a:rPr>
              <a:t>14.30 </a:t>
            </a:r>
            <a:r>
              <a:rPr lang="it-IT" dirty="0">
                <a:latin typeface="Candara" pitchFamily="34" charset="0"/>
              </a:rPr>
              <a:t>- </a:t>
            </a:r>
            <a:r>
              <a:rPr lang="it-IT" dirty="0" smtClean="0">
                <a:latin typeface="Candara" pitchFamily="34" charset="0"/>
              </a:rPr>
              <a:t>17.00	</a:t>
            </a:r>
            <a:r>
              <a:rPr lang="it-IT" dirty="0">
                <a:solidFill>
                  <a:srgbClr val="00B050"/>
                </a:solidFill>
                <a:latin typeface="Candara" pitchFamily="34" charset="0"/>
              </a:rPr>
              <a:t>V</a:t>
            </a:r>
            <a:r>
              <a:rPr lang="it-IT" dirty="0" smtClean="0">
                <a:solidFill>
                  <a:srgbClr val="00B050"/>
                </a:solidFill>
                <a:latin typeface="Candara" pitchFamily="34" charset="0"/>
              </a:rPr>
              <a:t>ideoconferenza IPPOG con altre scuole europee partecipanti alle Masterclasses 2014: Praga (Rep. Ceca) e Cutiriba (Brasile)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625" y="188640"/>
            <a:ext cx="8358188" cy="6429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42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Orario delle Lezioni 5</a:t>
            </a:r>
            <a:endParaRPr lang="it-IT" altLang="en-US" sz="42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1600" y="4442295"/>
            <a:ext cx="1287262" cy="183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04248" y="3537270"/>
            <a:ext cx="2185992" cy="320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3808" y="4010248"/>
            <a:ext cx="3762061" cy="270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533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-60a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977900"/>
            <a:ext cx="75565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ndara" pitchFamily="34" charset="0"/>
              </a:rPr>
              <a:t>Buon Divertimento!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432</TotalTime>
  <Words>576</Words>
  <Application>Microsoft Office PowerPoint</Application>
  <PresentationFormat>On-screen Show (4:3)</PresentationFormat>
  <Paragraphs>112</Paragraphs>
  <Slides>23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Technic</vt:lpstr>
      <vt:lpstr>MASTERCLASS 2014</vt:lpstr>
      <vt:lpstr>Dove siamo?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Perché siamo qui?</vt:lpstr>
      <vt:lpstr>PowerPoint Presentation</vt:lpstr>
      <vt:lpstr>PowerPoint Presentation</vt:lpstr>
      <vt:lpstr>PowerPoint Presentation</vt:lpstr>
      <vt:lpstr>Cosa faremo?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Buon Divertimento!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MASTERCLASS 2012</dc:title>
  <dc:creator>danilo</dc:creator>
  <cp:lastModifiedBy>danilo</cp:lastModifiedBy>
  <cp:revision>32</cp:revision>
  <dcterms:created xsi:type="dcterms:W3CDTF">2012-01-24T21:19:14Z</dcterms:created>
  <dcterms:modified xsi:type="dcterms:W3CDTF">2014-03-07T16:19:38Z</dcterms:modified>
</cp:coreProperties>
</file>