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4320" r:id="rId1"/>
  </p:sldMasterIdLst>
  <p:sldIdLst>
    <p:sldId id="256" r:id="rId2"/>
    <p:sldId id="261" r:id="rId3"/>
    <p:sldId id="260" r:id="rId4"/>
    <p:sldId id="258" r:id="rId5"/>
    <p:sldId id="262" r:id="rId6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9" autoAdjust="0"/>
    <p:restoredTop sz="94649" autoAdjust="0"/>
  </p:normalViewPr>
  <p:slideViewPr>
    <p:cSldViewPr snapToGrid="0" snapToObjects="1">
      <p:cViewPr>
        <p:scale>
          <a:sx n="100" d="100"/>
          <a:sy n="100" d="100"/>
        </p:scale>
        <p:origin x="-2592" y="-1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22-05-2014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‹n.›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5697-601F-8947-AD62-BCC6184CE1B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5697-601F-8947-AD62-BCC6184CE1B6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F767-44AA-4440-A071-804CAA4767B3}" type="datetime1">
              <a:rPr lang="en-US"/>
              <a:pPr/>
              <a:t>22-05-2014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A4845-A08A-4DF4-8D99-E2E7B6D41C67}" type="slidenum">
              <a:rPr/>
              <a:pPr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5697-601F-8947-AD62-BCC6184CE1B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5697-601F-8947-AD62-BCC6184CE1B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5697-601F-8947-AD62-BCC6184CE1B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5697-601F-8947-AD62-BCC6184CE1B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‹n.›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5697-601F-8947-AD62-BCC6184CE1B6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5697-601F-8947-AD62-BCC6184CE1B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5697-601F-8947-AD62-BCC6184CE1B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562F2A2-3940-8945-A177-381D7682B815}" type="datetimeFigureOut">
              <a:rPr lang="it-IT" smtClean="0"/>
              <a:pPr/>
              <a:t>22-05-2014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FB755697-601F-8947-AD62-BCC6184CE1B6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  <p:sldLayoutId id="214748433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96398" y="866324"/>
            <a:ext cx="8683724" cy="1082912"/>
          </a:xfrm>
        </p:spPr>
        <p:txBody>
          <a:bodyPr/>
          <a:lstStyle/>
          <a:p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sz="2800" b="1" dirty="0" smtClean="0">
                <a:latin typeface="Lucida Calligraphy"/>
                <a:cs typeface="Lucida Calligraphy"/>
              </a:rPr>
              <a:t>Ist. Prof. </a:t>
            </a:r>
            <a:r>
              <a:rPr lang="it-IT" sz="2800" b="1" dirty="0" err="1" smtClean="0">
                <a:latin typeface="Lucida Calligraphy"/>
                <a:cs typeface="Lucida Calligraphy"/>
              </a:rPr>
              <a:t>Maffeo</a:t>
            </a:r>
            <a:r>
              <a:rPr lang="it-IT" sz="2800" b="1" dirty="0" smtClean="0">
                <a:latin typeface="Lucida Calligraphy"/>
                <a:cs typeface="Lucida Calligraphy"/>
              </a:rPr>
              <a:t> </a:t>
            </a:r>
            <a:r>
              <a:rPr lang="it-IT" sz="2800" b="1" dirty="0" err="1" smtClean="0">
                <a:latin typeface="Lucida Calligraphy"/>
                <a:cs typeface="Lucida Calligraphy"/>
              </a:rPr>
              <a:t>Pantaleoni</a:t>
            </a:r>
            <a:r>
              <a:rPr lang="it-IT" sz="2800" b="1" dirty="0" smtClean="0">
                <a:latin typeface="Lucida Calligraphy"/>
                <a:cs typeface="Lucida Calligraphy"/>
              </a:rPr>
              <a:t/>
            </a:r>
            <a:br>
              <a:rPr lang="it-IT" sz="2800" b="1" dirty="0" smtClean="0">
                <a:latin typeface="Lucida Calligraphy"/>
                <a:cs typeface="Lucida Calligraphy"/>
              </a:rPr>
            </a:br>
            <a:r>
              <a:rPr lang="it-IT" sz="2800" b="1" dirty="0" smtClean="0">
                <a:latin typeface="Lucida Calligraphy"/>
                <a:cs typeface="Lucida Calligraphy"/>
              </a:rPr>
              <a:t>&amp;</a:t>
            </a:r>
            <a:br>
              <a:rPr lang="it-IT" sz="2800" b="1" dirty="0" smtClean="0">
                <a:latin typeface="Lucida Calligraphy"/>
                <a:cs typeface="Lucida Calligraphy"/>
              </a:rPr>
            </a:br>
            <a:r>
              <a:rPr lang="it-IT" sz="2800" b="1" dirty="0" smtClean="0">
                <a:latin typeface="Lucida Calligraphy"/>
                <a:cs typeface="Lucida Calligraphy"/>
              </a:rPr>
              <a:t>Laboratori Nazionali di Frascati dell’INFN</a:t>
            </a:r>
            <a:endParaRPr lang="it-IT" sz="2800" dirty="0">
              <a:latin typeface="Lucida Calligraphy"/>
              <a:cs typeface="Lucida Calligraphy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500" y="4607277"/>
            <a:ext cx="8001000" cy="1739442"/>
          </a:xfrm>
        </p:spPr>
        <p:txBody>
          <a:bodyPr>
            <a:normAutofit fontScale="55000" lnSpcReduction="20000"/>
          </a:bodyPr>
          <a:lstStyle/>
          <a:p>
            <a:r>
              <a:rPr lang="it-IT" sz="5091" b="1" dirty="0" smtClean="0">
                <a:latin typeface="Lucida Calligraphy"/>
                <a:cs typeface="Lucida Calligraphy"/>
              </a:rPr>
              <a:t>Studenti alternanza scuola-lavoro</a:t>
            </a:r>
          </a:p>
          <a:p>
            <a:endParaRPr lang="it-IT" sz="3200" b="1" dirty="0" smtClean="0">
              <a:latin typeface="Lucida Calligraphy"/>
              <a:cs typeface="Lucida Calligraphy"/>
            </a:endParaRPr>
          </a:p>
          <a:p>
            <a:r>
              <a:rPr lang="it-IT" sz="3200" dirty="0" smtClean="0">
                <a:latin typeface="Lucida Calligraphy"/>
                <a:cs typeface="Lucida Calligraphy"/>
              </a:rPr>
              <a:t>Maria Salvi</a:t>
            </a:r>
          </a:p>
          <a:p>
            <a:r>
              <a:rPr lang="it-IT" sz="3200" dirty="0" smtClean="0">
                <a:latin typeface="Lucida Calligraphy"/>
                <a:cs typeface="Lucida Calligraphy"/>
              </a:rPr>
              <a:t>Elisa Pacifici</a:t>
            </a:r>
          </a:p>
          <a:p>
            <a:endParaRPr lang="it-IT" sz="3200" dirty="0" smtClean="0">
              <a:latin typeface="Lucida Calligraphy"/>
              <a:cs typeface="Lucida Calligraphy"/>
            </a:endParaRPr>
          </a:p>
          <a:p>
            <a:r>
              <a:rPr lang="it-IT" sz="3200" dirty="0" smtClean="0">
                <a:latin typeface="Lucida Calligraphy"/>
                <a:cs typeface="Lucida Calligraphy"/>
              </a:rPr>
              <a:t>Tutor Anna Tacchi</a:t>
            </a:r>
            <a:endParaRPr lang="it-IT" sz="3200" dirty="0">
              <a:latin typeface="Lucida Calligraphy"/>
              <a:cs typeface="Lucida Calligraphy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441" y="2272688"/>
            <a:ext cx="2993025" cy="1960524"/>
          </a:xfrm>
          <a:prstGeom prst="rect">
            <a:avLst/>
          </a:prstGeom>
        </p:spPr>
      </p:pic>
      <p:pic>
        <p:nvPicPr>
          <p:cNvPr id="5" name="Immagine 4" descr="lnf.20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260" y="2292385"/>
            <a:ext cx="3063999" cy="1962875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471470"/>
            <a:ext cx="8042276" cy="838353"/>
          </a:xfrm>
        </p:spPr>
        <p:txBody>
          <a:bodyPr/>
          <a:lstStyle/>
          <a:p>
            <a:r>
              <a:rPr lang="it-IT" sz="4000" dirty="0" smtClean="0">
                <a:latin typeface="Lucida Calligraphy"/>
                <a:cs typeface="Lucida Calligraphy"/>
              </a:rPr>
              <a:t>Alternanza scuola-lavoro</a:t>
            </a:r>
            <a:endParaRPr lang="it-IT" sz="4000" dirty="0">
              <a:latin typeface="Lucida Calligraphy"/>
              <a:cs typeface="Lucida Calligraphy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90551" y="1557867"/>
            <a:ext cx="8001000" cy="2760133"/>
          </a:xfrm>
        </p:spPr>
        <p:txBody>
          <a:bodyPr>
            <a:noAutofit/>
          </a:bodyPr>
          <a:lstStyle/>
          <a:p>
            <a:pPr algn="just"/>
            <a:r>
              <a:rPr lang="it-IT" sz="1800" dirty="0" smtClean="0">
                <a:latin typeface="Georgia"/>
                <a:cs typeface="Georgia"/>
              </a:rPr>
              <a:t>Da febbraio ad aprile 2014 siamo state ospiti dei Laboratori Nazionali di Frascati dell’INFN per partecipare ad il progetto di alternanza scuola-lavoro istituito dall’Ente stesso.</a:t>
            </a:r>
          </a:p>
          <a:p>
            <a:pPr algn="just"/>
            <a:r>
              <a:rPr lang="it-IT" sz="1800" dirty="0" smtClean="0">
                <a:latin typeface="Georgia"/>
                <a:cs typeface="Georgia"/>
              </a:rPr>
              <a:t>Abbiamo lavorato per il Servizio Servizi Generali dei LNF collaborando con la Tutor Anna Tacchi ed il suo collaboratore Massimo Santoni.</a:t>
            </a:r>
          </a:p>
          <a:p>
            <a:pPr algn="just"/>
            <a:r>
              <a:rPr lang="it-IT" sz="1800" dirty="0" smtClean="0">
                <a:latin typeface="Georgia"/>
              </a:rPr>
              <a:t>Nell’ambito dei compiti del Servizio il nostro tutor ci ha illustrato e poi coinvolto nel suo lavoro, ossia i servizi generali.</a:t>
            </a:r>
          </a:p>
          <a:p>
            <a:pPr algn="just"/>
            <a:endParaRPr lang="it-IT" dirty="0" smtClean="0">
              <a:latin typeface="Georgia"/>
              <a:cs typeface="Georgia"/>
            </a:endParaRPr>
          </a:p>
          <a:p>
            <a:pPr algn="just"/>
            <a:endParaRPr lang="it-IT" dirty="0">
              <a:latin typeface="Georgia"/>
              <a:cs typeface="Georgia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63037" y="6357199"/>
            <a:ext cx="87954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Maria Salvi </a:t>
            </a:r>
            <a:r>
              <a:rPr lang="it-IT" sz="1400" dirty="0" err="1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–</a:t>
            </a:r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 Elisa Pacifici						                Ist. Prof.</a:t>
            </a:r>
            <a:r>
              <a:rPr lang="it-IT" sz="1400" dirty="0" err="1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Maffeo</a:t>
            </a:r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 </a:t>
            </a:r>
            <a:r>
              <a:rPr lang="it-IT" sz="1400" dirty="0" err="1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Pantaleoni</a:t>
            </a:r>
            <a:endParaRPr lang="it-IT" sz="1400" dirty="0" smtClean="0">
              <a:solidFill>
                <a:schemeClr val="bg2">
                  <a:lumMod val="25000"/>
                </a:schemeClr>
              </a:solidFill>
              <a:latin typeface="Lucida Calligraphy"/>
              <a:cs typeface="Lucida Calligraphy"/>
            </a:endParaRP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6" name="Immagine 5" descr="P10509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656" y="4547199"/>
            <a:ext cx="2325780" cy="174433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186" y="4547199"/>
            <a:ext cx="2639184" cy="1744335"/>
          </a:xfrm>
          <a:prstGeom prst="rect">
            <a:avLst/>
          </a:prstGeom>
        </p:spPr>
      </p:pic>
      <p:pic>
        <p:nvPicPr>
          <p:cNvPr id="8" name="Immagine 7" descr="DSC0733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9390" y="4558939"/>
            <a:ext cx="2299675" cy="1724756"/>
          </a:xfrm>
          <a:prstGeom prst="rect">
            <a:avLst/>
          </a:prstGeo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500" y="102967"/>
            <a:ext cx="8001000" cy="1143000"/>
          </a:xfrm>
        </p:spPr>
        <p:txBody>
          <a:bodyPr/>
          <a:lstStyle/>
          <a:p>
            <a:r>
              <a:rPr lang="it-IT" dirty="0" smtClean="0">
                <a:latin typeface="Lucida Calligraphy"/>
                <a:cs typeface="Lucida Calligraphy"/>
              </a:rPr>
              <a:t>Servizio Servizi Generali</a:t>
            </a:r>
            <a:endParaRPr lang="it-IT" sz="2400" dirty="0">
              <a:latin typeface="Lucida Calligraphy"/>
              <a:cs typeface="Lucida Calligraphy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575120" y="2463168"/>
            <a:ext cx="7997380" cy="3894031"/>
          </a:xfrm>
        </p:spPr>
        <p:txBody>
          <a:bodyPr numCol="2">
            <a:normAutofit fontScale="40000" lnSpcReduction="20000"/>
          </a:bodyPr>
          <a:lstStyle/>
          <a:p>
            <a:pPr marL="270510" indent="-270510" algn="just">
              <a:spcAft>
                <a:spcPts val="0"/>
              </a:spcAft>
            </a:pPr>
            <a:r>
              <a:rPr lang="it-IT" sz="3500" dirty="0" err="1" smtClean="0">
                <a:latin typeface="American Typewriter"/>
                <a:ea typeface="Cambria"/>
                <a:cs typeface="American Typewriter"/>
              </a:rPr>
              <a:t>Mensa-bar</a:t>
            </a: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 LNF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Pulizie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err="1" smtClean="0">
                <a:latin typeface="American Typewriter"/>
                <a:ea typeface="Cambria"/>
                <a:cs typeface="American Typewriter"/>
              </a:rPr>
              <a:t>Guardiania</a:t>
            </a:r>
            <a:endParaRPr lang="it-IT" sz="3500" dirty="0" smtClean="0">
              <a:latin typeface="American Typewriter"/>
              <a:ea typeface="Cambria"/>
              <a:cs typeface="American Typewriter"/>
            </a:endParaRP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Giardinaggio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Facchinaggio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Riutilizzo di arredi esistenti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Asilo nido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Coffee break e colazioni di lavoro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Derattizzazione e disinfestazione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Acquisto Materiale igienico + noleggio tappeti anti-polvere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Acquisto e lavaggio indumenti da lavoro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Colonnine distributrici di acqua potabile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Analisi microbiologiche alimenti e attrezzature mensa bar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Leasing, Assicurazioni, manutenzione e documentazione autovetture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Rapporti con il Comune di Frascati per licenze, autorizzazioni e tasse</a:t>
            </a:r>
          </a:p>
          <a:p>
            <a:pPr marL="270510" indent="-270510" algn="just">
              <a:spcAft>
                <a:spcPts val="0"/>
              </a:spcAft>
            </a:pPr>
            <a:r>
              <a:rPr lang="it-IT" sz="3500" dirty="0" smtClean="0">
                <a:latin typeface="American Typewriter"/>
                <a:ea typeface="Cambria"/>
                <a:cs typeface="American Typewriter"/>
              </a:rPr>
              <a:t>Rapporti con il Centro ENEA Frascati.</a:t>
            </a:r>
          </a:p>
          <a:p>
            <a:pPr marL="270510" indent="-270510" algn="just">
              <a:spcAft>
                <a:spcPts val="0"/>
              </a:spcAft>
            </a:pPr>
            <a:endParaRPr lang="it-IT" sz="1600" dirty="0" smtClean="0">
              <a:latin typeface="Times New Roman"/>
              <a:ea typeface="Cambria"/>
              <a:cs typeface="Times New Roman"/>
            </a:endParaRPr>
          </a:p>
          <a:p>
            <a:endParaRPr lang="it-IT" dirty="0"/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291750" y="1245967"/>
            <a:ext cx="8901479" cy="10725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Tx/>
              <a:buSzTx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merican Typewriter"/>
                <a:ea typeface="+mn-ea"/>
                <a:cs typeface="American Typewriter"/>
              </a:rPr>
              <a:t>Il Servizio Servizi Generali dei LNF si occupa dell’organizzazione e della gestione delle attività che riguardano il funzionamento generale dei Laboratori Nazionali di Frascati ed in parte dell’Amministrazione Centrale dell’I.N.F.N.: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63037" y="6357199"/>
            <a:ext cx="87954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Maria Salvi - Elisa Pacifici						                Ist. Prof.</a:t>
            </a:r>
            <a:r>
              <a:rPr lang="it-IT" sz="1400" dirty="0" err="1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Maffeo</a:t>
            </a:r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 </a:t>
            </a:r>
            <a:r>
              <a:rPr lang="it-IT" sz="1400" dirty="0" err="1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Pantaleoni</a:t>
            </a:r>
            <a:endParaRPr lang="it-IT" sz="1400" dirty="0" smtClean="0">
              <a:solidFill>
                <a:schemeClr val="bg2">
                  <a:lumMod val="25000"/>
                </a:schemeClr>
              </a:solidFill>
              <a:latin typeface="Lucida Calligraphy"/>
              <a:cs typeface="Lucida Calligraphy"/>
            </a:endParaRP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571500" y="102967"/>
            <a:ext cx="8001000" cy="1143000"/>
          </a:xfrm>
        </p:spPr>
        <p:txBody>
          <a:bodyPr/>
          <a:lstStyle/>
          <a:p>
            <a:r>
              <a:rPr lang="it-IT" dirty="0" smtClean="0">
                <a:latin typeface="Lucida Calligraphy"/>
              </a:rPr>
              <a:t>Come si lavora</a:t>
            </a:r>
            <a:endParaRPr lang="it-IT" sz="2400" dirty="0">
              <a:latin typeface="Lucida Calligraphy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495799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Georgia"/>
              </a:rPr>
              <a:t>Servizio Mensa e Bar LNF</a:t>
            </a:r>
          </a:p>
          <a:p>
            <a:pPr marL="0" indent="0" algn="just">
              <a:buNone/>
            </a:pPr>
            <a:r>
              <a:rPr lang="it-IT" dirty="0" smtClean="0">
                <a:latin typeface="Georgia"/>
              </a:rPr>
              <a:t>Viene aggiudicato ad una ditta esterna tramite una gara di appalto. Abbiamo appreso che alla base di una gara viene redatto un capitolato tecnico di appalto che regola i rapporti tra la Ditta e l’Ente per la gestione triennale dell’appalto stesso.</a:t>
            </a:r>
          </a:p>
          <a:p>
            <a:pPr marL="0" indent="0" algn="just">
              <a:buNone/>
            </a:pPr>
            <a:r>
              <a:rPr lang="it-IT" dirty="0" smtClean="0">
                <a:latin typeface="Georgia"/>
              </a:rPr>
              <a:t>Abbiamo seguito i lavori di preparazione e di apertura.</a:t>
            </a:r>
          </a:p>
          <a:p>
            <a:r>
              <a:rPr lang="it-IT" dirty="0" smtClean="0">
                <a:latin typeface="Georgia"/>
              </a:rPr>
              <a:t>Servizio di pulizie</a:t>
            </a:r>
          </a:p>
          <a:p>
            <a:pPr marL="0" indent="0" algn="just">
              <a:buNone/>
            </a:pPr>
            <a:r>
              <a:rPr lang="it-IT" dirty="0" smtClean="0">
                <a:latin typeface="Georgia"/>
              </a:rPr>
              <a:t>Il servizio di pulizie, gestito da ditta esterna, è composto da 21 addetti.</a:t>
            </a:r>
          </a:p>
          <a:p>
            <a:pPr marL="0" indent="0" algn="just">
              <a:buNone/>
            </a:pPr>
            <a:r>
              <a:rPr lang="it-IT" dirty="0" smtClean="0">
                <a:latin typeface="Georgia"/>
              </a:rPr>
              <a:t>Ogni giorno, il Responsabile della Ditta, ha un incontro con il nostro tutor per la gestione e l’organizzazione del lavoro giornaliero, la gestione degli orari di lavoro ed il controllo delle spettanze degli addetti al servizio.</a:t>
            </a:r>
          </a:p>
          <a:p>
            <a:pPr marL="0" indent="0" algn="just">
              <a:buNone/>
            </a:pPr>
            <a:endParaRPr lang="it-IT" dirty="0" smtClean="0">
              <a:latin typeface="Georgia"/>
            </a:endParaRP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63037" y="6357199"/>
            <a:ext cx="87954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Maria Salvi - Elisa Pacifici						                Ist. Prof.</a:t>
            </a:r>
            <a:r>
              <a:rPr lang="it-IT" sz="1400" dirty="0" err="1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Maffeo</a:t>
            </a:r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 </a:t>
            </a:r>
            <a:r>
              <a:rPr lang="it-IT" sz="1400" dirty="0" err="1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Pantaleoni</a:t>
            </a:r>
            <a:endParaRPr lang="it-IT" sz="1400" dirty="0" smtClean="0">
              <a:solidFill>
                <a:schemeClr val="bg2">
                  <a:lumMod val="25000"/>
                </a:schemeClr>
              </a:solidFill>
              <a:latin typeface="Lucida Calligraphy"/>
              <a:cs typeface="Lucida Calligraphy"/>
            </a:endParaRP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it-IT" dirty="0" smtClean="0">
                <a:latin typeface="Georgia"/>
              </a:rPr>
              <a:t>Servizio di Vigilanza</a:t>
            </a:r>
          </a:p>
          <a:p>
            <a:pPr marL="0" indent="0" algn="just">
              <a:buNone/>
            </a:pPr>
            <a:r>
              <a:rPr lang="it-IT" dirty="0" smtClean="0">
                <a:latin typeface="Georgia"/>
              </a:rPr>
              <a:t>Nella vigilanza troviamo un personale qualificato,  armato e munito di automobili, che garantisce la sicurezza all’interno dell’ INFN.</a:t>
            </a:r>
          </a:p>
          <a:p>
            <a:pPr marL="0" indent="0" algn="just">
              <a:buNone/>
            </a:pPr>
            <a:r>
              <a:rPr lang="it-IT" dirty="0" smtClean="0">
                <a:latin typeface="Georgia"/>
              </a:rPr>
              <a:t>Anche questo servizio è svolto da una Ditta esterna ed eseguito da 10 unità di personale in turno 24 ore su 24.</a:t>
            </a:r>
          </a:p>
          <a:p>
            <a:pPr algn="just"/>
            <a:r>
              <a:rPr lang="it-IT" dirty="0" smtClean="0">
                <a:latin typeface="Georgia"/>
              </a:rPr>
              <a:t>Servizio di Facchinaggio e Giardinaggio e altri servizi</a:t>
            </a:r>
          </a:p>
          <a:p>
            <a:pPr marL="0" lvl="0" indent="0" algn="just">
              <a:buNone/>
            </a:pPr>
            <a:r>
              <a:rPr lang="it-IT" dirty="0" smtClean="0">
                <a:latin typeface="Georgia"/>
              </a:rPr>
              <a:t>Questi servizi, vengono sempre affidati a Ditte esterne, ma con una procedura di ordinativo diretto (con invito ad almeno </a:t>
            </a:r>
            <a:r>
              <a:rPr lang="it-IT" dirty="0" err="1" smtClean="0">
                <a:latin typeface="Georgia"/>
              </a:rPr>
              <a:t>5</a:t>
            </a:r>
            <a:r>
              <a:rPr lang="it-IT" dirty="0" smtClean="0">
                <a:latin typeface="Georgia"/>
              </a:rPr>
              <a:t> Ditte) invece che con gara di appalto pubblica.</a:t>
            </a:r>
          </a:p>
          <a:p>
            <a:pPr marL="0" indent="0" algn="just">
              <a:buNone/>
            </a:pPr>
            <a:r>
              <a:rPr lang="it-IT" dirty="0" smtClean="0">
                <a:latin typeface="Georgia"/>
              </a:rPr>
              <a:t>I servizi generali conducono anche un lavoro di organizzazione e collaborazione con segreterie scientifiche per l’organizzazione di eventi e conferenze: coffee break, attrezzature aule riunione.</a:t>
            </a:r>
          </a:p>
          <a:p>
            <a:pPr marL="0" lvl="0" indent="0" algn="just">
              <a:buNone/>
            </a:pPr>
            <a:endParaRPr lang="it-IT" dirty="0" smtClean="0">
              <a:latin typeface="Georgia"/>
            </a:endParaRPr>
          </a:p>
          <a:p>
            <a:pPr marL="0" indent="0" algn="just">
              <a:buNone/>
            </a:pPr>
            <a:endParaRPr lang="it-IT" dirty="0" smtClean="0">
              <a:latin typeface="Georgia"/>
            </a:endParaRPr>
          </a:p>
          <a:p>
            <a:pPr marL="0" indent="0" algn="just">
              <a:buNone/>
            </a:pPr>
            <a:endParaRPr lang="it-IT" dirty="0" smtClean="0">
              <a:latin typeface="Georgia"/>
            </a:endParaRPr>
          </a:p>
          <a:p>
            <a:pPr marL="0" indent="0" algn="just">
              <a:buNone/>
            </a:pPr>
            <a:endParaRPr lang="it-IT" dirty="0" smtClean="0">
              <a:latin typeface="Georgia"/>
            </a:endParaRPr>
          </a:p>
          <a:p>
            <a:pPr marL="0" indent="0">
              <a:buNone/>
            </a:pPr>
            <a:endParaRPr lang="it-IT" dirty="0" smtClean="0">
              <a:latin typeface="Georgia"/>
            </a:endParaRPr>
          </a:p>
          <a:p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571500" y="102967"/>
            <a:ext cx="8001000" cy="1143000"/>
          </a:xfrm>
        </p:spPr>
        <p:txBody>
          <a:bodyPr/>
          <a:lstStyle/>
          <a:p>
            <a:r>
              <a:rPr lang="it-IT" dirty="0" smtClean="0">
                <a:latin typeface="Lucida Calligraphy"/>
              </a:rPr>
              <a:t>Come si lavora</a:t>
            </a:r>
            <a:endParaRPr lang="it-IT" sz="2400" dirty="0">
              <a:latin typeface="Lucida Calligraphy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63037" y="6357199"/>
            <a:ext cx="87954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Maria Salvi - Elisa Pacifici						                Ist. Prof.</a:t>
            </a:r>
            <a:r>
              <a:rPr lang="it-IT" sz="1400" dirty="0" err="1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Maffeo</a:t>
            </a:r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 </a:t>
            </a:r>
            <a:r>
              <a:rPr lang="it-IT" sz="1400" dirty="0" err="1" smtClean="0">
                <a:solidFill>
                  <a:schemeClr val="bg2">
                    <a:lumMod val="25000"/>
                  </a:schemeClr>
                </a:solidFill>
                <a:latin typeface="Lucida Calligraphy"/>
                <a:cs typeface="Lucida Calligraphy"/>
              </a:rPr>
              <a:t>Pantaleoni</a:t>
            </a:r>
            <a:endParaRPr lang="it-IT" sz="1400" dirty="0" smtClean="0">
              <a:solidFill>
                <a:schemeClr val="bg2">
                  <a:lumMod val="25000"/>
                </a:schemeClr>
              </a:solidFill>
              <a:latin typeface="Lucida Calligraphy"/>
              <a:cs typeface="Lucida Calligraphy"/>
            </a:endParaRP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zza">
  <a:themeElements>
    <a:clrScheme name="Brezza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zza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zza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Brezza.thmx</Template>
  <TotalTime>459</TotalTime>
  <Words>521</Words>
  <Application>Microsoft Macintosh PowerPoint</Application>
  <PresentationFormat>Presentazione su schermo (4:3)</PresentationFormat>
  <Paragraphs>55</Paragraphs>
  <Slides>5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Brezza</vt:lpstr>
      <vt:lpstr>  Ist. Prof. Maffeo Pantaleoni &amp; Laboratori Nazionali di Frascati dell’INFN</vt:lpstr>
      <vt:lpstr>Alternanza scuola-lavoro</vt:lpstr>
      <vt:lpstr>Servizio Servizi Generali</vt:lpstr>
      <vt:lpstr>Come si lavora</vt:lpstr>
      <vt:lpstr>Come si lavora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Studenti alternanza scuola-lavoro   Ist. Maffeo Pantaleoni</dc:title>
  <dc:creator>anna tacchi</dc:creator>
  <cp:lastModifiedBy>anna tacchi</cp:lastModifiedBy>
  <cp:revision>35</cp:revision>
  <dcterms:created xsi:type="dcterms:W3CDTF">2014-05-22T07:39:59Z</dcterms:created>
  <dcterms:modified xsi:type="dcterms:W3CDTF">2014-05-22T07:41:15Z</dcterms:modified>
</cp:coreProperties>
</file>