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8" r:id="rId1"/>
  </p:sldMasterIdLst>
  <p:sldIdLst>
    <p:sldId id="256" r:id="rId2"/>
    <p:sldId id="259" r:id="rId3"/>
    <p:sldId id="264" r:id="rId4"/>
    <p:sldId id="282" r:id="rId5"/>
    <p:sldId id="269" r:id="rId6"/>
    <p:sldId id="263" r:id="rId7"/>
    <p:sldId id="283" r:id="rId8"/>
    <p:sldId id="310" r:id="rId9"/>
    <p:sldId id="279" r:id="rId10"/>
    <p:sldId id="280" r:id="rId11"/>
    <p:sldId id="311" r:id="rId12"/>
    <p:sldId id="281" r:id="rId13"/>
    <p:sldId id="284" r:id="rId14"/>
    <p:sldId id="286" r:id="rId15"/>
    <p:sldId id="313" r:id="rId16"/>
    <p:sldId id="285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4" r:id="rId40"/>
    <p:sldId id="315" r:id="rId4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60000"/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60000"/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60000"/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60000"/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60000"/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111"/>
    <a:srgbClr val="FF0000"/>
    <a:srgbClr val="FF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9" autoAdjust="0"/>
    <p:restoredTop sz="86387" autoAdjust="0"/>
  </p:normalViewPr>
  <p:slideViewPr>
    <p:cSldViewPr>
      <p:cViewPr>
        <p:scale>
          <a:sx n="70" d="100"/>
          <a:sy n="70" d="100"/>
        </p:scale>
        <p:origin x="-115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0742FC-A6F7-4E0B-BC59-E615C46A096E}" type="doc">
      <dgm:prSet loTypeId="urn:microsoft.com/office/officeart/2008/layout/VerticalCurvedList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it-IT"/>
        </a:p>
      </dgm:t>
    </dgm:pt>
    <dgm:pt modelId="{A42CA217-8604-4A20-A699-B7998FBDEA26}">
      <dgm:prSet phldrT="[Testo]"/>
      <dgm:spPr/>
      <dgm:t>
        <a:bodyPr/>
        <a:lstStyle/>
        <a:p>
          <a:r>
            <a:rPr lang="it-IT" dirty="0" smtClean="0"/>
            <a:t>Americio 241			</a:t>
          </a:r>
          <a:endParaRPr lang="it-IT" dirty="0"/>
        </a:p>
      </dgm:t>
    </dgm:pt>
    <dgm:pt modelId="{2865D1CD-6E84-4E0D-8B30-CAE387AF95AE}" type="parTrans" cxnId="{E0573D25-AE8A-4D52-9E9A-4B77A10E19EB}">
      <dgm:prSet/>
      <dgm:spPr/>
      <dgm:t>
        <a:bodyPr/>
        <a:lstStyle/>
        <a:p>
          <a:endParaRPr lang="it-IT"/>
        </a:p>
      </dgm:t>
    </dgm:pt>
    <dgm:pt modelId="{B8710B20-C042-4ED1-BDCE-B1213C85D166}" type="sibTrans" cxnId="{E0573D25-AE8A-4D52-9E9A-4B77A10E19EB}">
      <dgm:prSet/>
      <dgm:spPr/>
      <dgm:t>
        <a:bodyPr/>
        <a:lstStyle/>
        <a:p>
          <a:endParaRPr lang="it-IT"/>
        </a:p>
      </dgm:t>
    </dgm:pt>
    <dgm:pt modelId="{53CA963B-3C91-4752-B469-E9C43E0E98A7}">
      <dgm:prSet phldrT="[Testo]"/>
      <dgm:spPr/>
      <dgm:t>
        <a:bodyPr/>
        <a:lstStyle/>
        <a:p>
          <a:r>
            <a:rPr lang="it-IT" dirty="0" smtClean="0"/>
            <a:t>Cobalto 60 </a:t>
          </a:r>
          <a:endParaRPr lang="it-IT" dirty="0"/>
        </a:p>
      </dgm:t>
    </dgm:pt>
    <dgm:pt modelId="{B3BA795A-5B64-427B-BDE9-095DB8843421}" type="parTrans" cxnId="{097BA0CE-A92E-46FC-89C8-8E05BC9163BD}">
      <dgm:prSet/>
      <dgm:spPr/>
      <dgm:t>
        <a:bodyPr/>
        <a:lstStyle/>
        <a:p>
          <a:endParaRPr lang="it-IT"/>
        </a:p>
      </dgm:t>
    </dgm:pt>
    <dgm:pt modelId="{1920E6FB-5A18-4EE4-BAD7-443AC75C29C4}" type="sibTrans" cxnId="{097BA0CE-A92E-46FC-89C8-8E05BC9163BD}">
      <dgm:prSet/>
      <dgm:spPr/>
      <dgm:t>
        <a:bodyPr/>
        <a:lstStyle/>
        <a:p>
          <a:endParaRPr lang="it-IT"/>
        </a:p>
      </dgm:t>
    </dgm:pt>
    <dgm:pt modelId="{32A39FF0-BC78-4BE6-BF47-485D4108E0C5}">
      <dgm:prSet/>
      <dgm:spPr/>
      <dgm:t>
        <a:bodyPr/>
        <a:lstStyle/>
        <a:p>
          <a:r>
            <a:rPr lang="it-IT" dirty="0" smtClean="0"/>
            <a:t>Cesio 137</a:t>
          </a:r>
        </a:p>
      </dgm:t>
    </dgm:pt>
    <dgm:pt modelId="{000A68C5-0C45-4BD4-973C-8F80092B1717}" type="parTrans" cxnId="{C1C8344A-FDCB-4A27-9854-5D93B0B9D23E}">
      <dgm:prSet/>
      <dgm:spPr/>
      <dgm:t>
        <a:bodyPr/>
        <a:lstStyle/>
        <a:p>
          <a:endParaRPr lang="it-IT"/>
        </a:p>
      </dgm:t>
    </dgm:pt>
    <dgm:pt modelId="{D172164A-3FCE-44DC-BE1B-9BADD25FDC35}" type="sibTrans" cxnId="{C1C8344A-FDCB-4A27-9854-5D93B0B9D23E}">
      <dgm:prSet/>
      <dgm:spPr/>
      <dgm:t>
        <a:bodyPr/>
        <a:lstStyle/>
        <a:p>
          <a:endParaRPr lang="it-IT"/>
        </a:p>
      </dgm:t>
    </dgm:pt>
    <dgm:pt modelId="{8132CAA1-A54F-4CBF-9FA1-2F3E78A6967C}" type="pres">
      <dgm:prSet presAssocID="{7D0742FC-A6F7-4E0B-BC59-E615C46A096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8F96E0AA-D3AF-497A-ABC3-C80B30D994C9}" type="pres">
      <dgm:prSet presAssocID="{7D0742FC-A6F7-4E0B-BC59-E615C46A096E}" presName="Name1" presStyleCnt="0"/>
      <dgm:spPr/>
    </dgm:pt>
    <dgm:pt modelId="{A48449A7-EBBD-4E34-BC31-36C48F1DEF2C}" type="pres">
      <dgm:prSet presAssocID="{7D0742FC-A6F7-4E0B-BC59-E615C46A096E}" presName="cycle" presStyleCnt="0"/>
      <dgm:spPr/>
    </dgm:pt>
    <dgm:pt modelId="{BEF48EE7-F3C7-4B50-BAE2-4D5CC397B969}" type="pres">
      <dgm:prSet presAssocID="{7D0742FC-A6F7-4E0B-BC59-E615C46A096E}" presName="srcNode" presStyleLbl="node1" presStyleIdx="0" presStyleCnt="3"/>
      <dgm:spPr/>
    </dgm:pt>
    <dgm:pt modelId="{65E48068-034B-4296-B749-D9B284E20B7F}" type="pres">
      <dgm:prSet presAssocID="{7D0742FC-A6F7-4E0B-BC59-E615C46A096E}" presName="conn" presStyleLbl="parChTrans1D2" presStyleIdx="0" presStyleCnt="1"/>
      <dgm:spPr/>
      <dgm:t>
        <a:bodyPr/>
        <a:lstStyle/>
        <a:p>
          <a:endParaRPr lang="it-IT"/>
        </a:p>
      </dgm:t>
    </dgm:pt>
    <dgm:pt modelId="{D0053205-9200-4221-9D70-32AAE2FB0015}" type="pres">
      <dgm:prSet presAssocID="{7D0742FC-A6F7-4E0B-BC59-E615C46A096E}" presName="extraNode" presStyleLbl="node1" presStyleIdx="0" presStyleCnt="3"/>
      <dgm:spPr/>
    </dgm:pt>
    <dgm:pt modelId="{3E58094E-8CC8-4DFC-A122-555D43CB6BE9}" type="pres">
      <dgm:prSet presAssocID="{7D0742FC-A6F7-4E0B-BC59-E615C46A096E}" presName="dstNode" presStyleLbl="node1" presStyleIdx="0" presStyleCnt="3"/>
      <dgm:spPr/>
    </dgm:pt>
    <dgm:pt modelId="{B7B3350B-811E-42ED-9A19-0E0FD9DEFEF2}" type="pres">
      <dgm:prSet presAssocID="{A42CA217-8604-4A20-A699-B7998FBDEA2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B5A818E-6199-4CEA-A8B4-B6E8C419F909}" type="pres">
      <dgm:prSet presAssocID="{A42CA217-8604-4A20-A699-B7998FBDEA26}" presName="accent_1" presStyleCnt="0"/>
      <dgm:spPr/>
    </dgm:pt>
    <dgm:pt modelId="{DBC1BE79-709F-4234-9BC6-271FAF4712A7}" type="pres">
      <dgm:prSet presAssocID="{A42CA217-8604-4A20-A699-B7998FBDEA26}" presName="accentRepeatNode" presStyleLbl="solidFgAcc1" presStyleIdx="0" presStyleCnt="3" custLinFactNeighborX="-25199" custLinFactNeighborY="-1831"/>
      <dgm:sp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31000">
              <a:srgbClr val="F27300"/>
            </a:gs>
            <a:gs pos="100000">
              <a:srgbClr val="FFBF00"/>
            </a:gs>
          </a:gsLst>
          <a:lin ang="5400000" scaled="0"/>
          <a:tileRect r="-100000" b="-100000"/>
        </a:gradFill>
      </dgm:spPr>
      <dgm:t>
        <a:bodyPr/>
        <a:lstStyle/>
        <a:p>
          <a:endParaRPr lang="it-IT"/>
        </a:p>
      </dgm:t>
    </dgm:pt>
    <dgm:pt modelId="{C7505109-205D-425B-A81B-D110A29BB182}" type="pres">
      <dgm:prSet presAssocID="{53CA963B-3C91-4752-B469-E9C43E0E98A7}" presName="text_2" presStyleLbl="node1" presStyleIdx="1" presStyleCnt="3" custLinFactNeighborX="-16" custLinFactNeighborY="422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FBEF75F-CEDA-4A2D-A001-5D531D523108}" type="pres">
      <dgm:prSet presAssocID="{53CA963B-3C91-4752-B469-E9C43E0E98A7}" presName="accent_2" presStyleCnt="0"/>
      <dgm:spPr/>
    </dgm:pt>
    <dgm:pt modelId="{2A11C9C3-DAF5-4E5E-9622-08482A9BDECA}" type="pres">
      <dgm:prSet presAssocID="{53CA963B-3C91-4752-B469-E9C43E0E98A7}" presName="accentRepeatNode" presStyleLbl="solidFgAcc1" presStyleIdx="1" presStyleCnt="3"/>
      <dgm:spPr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</dgm:spPr>
      <dgm:t>
        <a:bodyPr/>
        <a:lstStyle/>
        <a:p>
          <a:endParaRPr lang="it-IT"/>
        </a:p>
      </dgm:t>
    </dgm:pt>
    <dgm:pt modelId="{AB41F71B-7DBE-4B86-A394-690D52553A36}" type="pres">
      <dgm:prSet presAssocID="{32A39FF0-BC78-4BE6-BF47-485D4108E0C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F33C370-FBE0-4941-A679-EC9717D0DDFA}" type="pres">
      <dgm:prSet presAssocID="{32A39FF0-BC78-4BE6-BF47-485D4108E0C5}" presName="accent_3" presStyleCnt="0"/>
      <dgm:spPr/>
    </dgm:pt>
    <dgm:pt modelId="{FFDC7E28-9087-4BAC-B724-5EA9F57E5077}" type="pres">
      <dgm:prSet presAssocID="{32A39FF0-BC78-4BE6-BF47-485D4108E0C5}" presName="accentRepeatNode" presStyleLbl="solidFgAcc1" presStyleIdx="2" presStyleCnt="3"/>
      <dgm:spPr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</dgm:spPr>
      <dgm:t>
        <a:bodyPr/>
        <a:lstStyle/>
        <a:p>
          <a:endParaRPr lang="it-IT"/>
        </a:p>
      </dgm:t>
    </dgm:pt>
  </dgm:ptLst>
  <dgm:cxnLst>
    <dgm:cxn modelId="{C1C8344A-FDCB-4A27-9854-5D93B0B9D23E}" srcId="{7D0742FC-A6F7-4E0B-BC59-E615C46A096E}" destId="{32A39FF0-BC78-4BE6-BF47-485D4108E0C5}" srcOrd="2" destOrd="0" parTransId="{000A68C5-0C45-4BD4-973C-8F80092B1717}" sibTransId="{D172164A-3FCE-44DC-BE1B-9BADD25FDC35}"/>
    <dgm:cxn modelId="{7F3785F7-BDDC-4C46-91F2-AC5B7CB0A9D1}" type="presOf" srcId="{53CA963B-3C91-4752-B469-E9C43E0E98A7}" destId="{C7505109-205D-425B-A81B-D110A29BB182}" srcOrd="0" destOrd="0" presId="urn:microsoft.com/office/officeart/2008/layout/VerticalCurvedList"/>
    <dgm:cxn modelId="{66EBBD00-6BC9-46B0-9D8B-4220D71A9539}" type="presOf" srcId="{32A39FF0-BC78-4BE6-BF47-485D4108E0C5}" destId="{AB41F71B-7DBE-4B86-A394-690D52553A36}" srcOrd="0" destOrd="0" presId="urn:microsoft.com/office/officeart/2008/layout/VerticalCurvedList"/>
    <dgm:cxn modelId="{097BA0CE-A92E-46FC-89C8-8E05BC9163BD}" srcId="{7D0742FC-A6F7-4E0B-BC59-E615C46A096E}" destId="{53CA963B-3C91-4752-B469-E9C43E0E98A7}" srcOrd="1" destOrd="0" parTransId="{B3BA795A-5B64-427B-BDE9-095DB8843421}" sibTransId="{1920E6FB-5A18-4EE4-BAD7-443AC75C29C4}"/>
    <dgm:cxn modelId="{7E1671A3-E4A4-4006-B62F-7EB591464C14}" type="presOf" srcId="{A42CA217-8604-4A20-A699-B7998FBDEA26}" destId="{B7B3350B-811E-42ED-9A19-0E0FD9DEFEF2}" srcOrd="0" destOrd="0" presId="urn:microsoft.com/office/officeart/2008/layout/VerticalCurvedList"/>
    <dgm:cxn modelId="{E0573D25-AE8A-4D52-9E9A-4B77A10E19EB}" srcId="{7D0742FC-A6F7-4E0B-BC59-E615C46A096E}" destId="{A42CA217-8604-4A20-A699-B7998FBDEA26}" srcOrd="0" destOrd="0" parTransId="{2865D1CD-6E84-4E0D-8B30-CAE387AF95AE}" sibTransId="{B8710B20-C042-4ED1-BDCE-B1213C85D166}"/>
    <dgm:cxn modelId="{3F46B3DB-3BA3-4A0C-8C50-802BC2E59CE7}" type="presOf" srcId="{B8710B20-C042-4ED1-BDCE-B1213C85D166}" destId="{65E48068-034B-4296-B749-D9B284E20B7F}" srcOrd="0" destOrd="0" presId="urn:microsoft.com/office/officeart/2008/layout/VerticalCurvedList"/>
    <dgm:cxn modelId="{B05FC9DD-5A43-4F86-9820-09266ABCAF9D}" type="presOf" srcId="{7D0742FC-A6F7-4E0B-BC59-E615C46A096E}" destId="{8132CAA1-A54F-4CBF-9FA1-2F3E78A6967C}" srcOrd="0" destOrd="0" presId="urn:microsoft.com/office/officeart/2008/layout/VerticalCurvedList"/>
    <dgm:cxn modelId="{EE29175E-B904-487F-8A2E-F0246C6BA866}" type="presParOf" srcId="{8132CAA1-A54F-4CBF-9FA1-2F3E78A6967C}" destId="{8F96E0AA-D3AF-497A-ABC3-C80B30D994C9}" srcOrd="0" destOrd="0" presId="urn:microsoft.com/office/officeart/2008/layout/VerticalCurvedList"/>
    <dgm:cxn modelId="{EEDB6C87-9E7B-4A64-A20A-B5CDCE41D00C}" type="presParOf" srcId="{8F96E0AA-D3AF-497A-ABC3-C80B30D994C9}" destId="{A48449A7-EBBD-4E34-BC31-36C48F1DEF2C}" srcOrd="0" destOrd="0" presId="urn:microsoft.com/office/officeart/2008/layout/VerticalCurvedList"/>
    <dgm:cxn modelId="{969585EE-40F6-442C-ACBD-F3330A2B721C}" type="presParOf" srcId="{A48449A7-EBBD-4E34-BC31-36C48F1DEF2C}" destId="{BEF48EE7-F3C7-4B50-BAE2-4D5CC397B969}" srcOrd="0" destOrd="0" presId="urn:microsoft.com/office/officeart/2008/layout/VerticalCurvedList"/>
    <dgm:cxn modelId="{01EBC74A-E406-47A1-AD95-1C0A393A65CB}" type="presParOf" srcId="{A48449A7-EBBD-4E34-BC31-36C48F1DEF2C}" destId="{65E48068-034B-4296-B749-D9B284E20B7F}" srcOrd="1" destOrd="0" presId="urn:microsoft.com/office/officeart/2008/layout/VerticalCurvedList"/>
    <dgm:cxn modelId="{E38A6468-00F2-4B31-9648-C5EA4330FB60}" type="presParOf" srcId="{A48449A7-EBBD-4E34-BC31-36C48F1DEF2C}" destId="{D0053205-9200-4221-9D70-32AAE2FB0015}" srcOrd="2" destOrd="0" presId="urn:microsoft.com/office/officeart/2008/layout/VerticalCurvedList"/>
    <dgm:cxn modelId="{C259FF66-C3B7-47C6-A1C7-CD38E054B264}" type="presParOf" srcId="{A48449A7-EBBD-4E34-BC31-36C48F1DEF2C}" destId="{3E58094E-8CC8-4DFC-A122-555D43CB6BE9}" srcOrd="3" destOrd="0" presId="urn:microsoft.com/office/officeart/2008/layout/VerticalCurvedList"/>
    <dgm:cxn modelId="{9ACCE4A5-D8B4-4EFC-B2C1-DC9C553E8F73}" type="presParOf" srcId="{8F96E0AA-D3AF-497A-ABC3-C80B30D994C9}" destId="{B7B3350B-811E-42ED-9A19-0E0FD9DEFEF2}" srcOrd="1" destOrd="0" presId="urn:microsoft.com/office/officeart/2008/layout/VerticalCurvedList"/>
    <dgm:cxn modelId="{55DD317F-2FFC-4B90-B93B-869393919C1B}" type="presParOf" srcId="{8F96E0AA-D3AF-497A-ABC3-C80B30D994C9}" destId="{8B5A818E-6199-4CEA-A8B4-B6E8C419F909}" srcOrd="2" destOrd="0" presId="urn:microsoft.com/office/officeart/2008/layout/VerticalCurvedList"/>
    <dgm:cxn modelId="{3B0FBB90-5CD9-4493-8C0C-FB920051AC50}" type="presParOf" srcId="{8B5A818E-6199-4CEA-A8B4-B6E8C419F909}" destId="{DBC1BE79-709F-4234-9BC6-271FAF4712A7}" srcOrd="0" destOrd="0" presId="urn:microsoft.com/office/officeart/2008/layout/VerticalCurvedList"/>
    <dgm:cxn modelId="{628E71D1-7A0B-4EB2-BD20-177BE7B9311F}" type="presParOf" srcId="{8F96E0AA-D3AF-497A-ABC3-C80B30D994C9}" destId="{C7505109-205D-425B-A81B-D110A29BB182}" srcOrd="3" destOrd="0" presId="urn:microsoft.com/office/officeart/2008/layout/VerticalCurvedList"/>
    <dgm:cxn modelId="{88487C94-45ED-46E0-BD7C-D921DB7DCE3A}" type="presParOf" srcId="{8F96E0AA-D3AF-497A-ABC3-C80B30D994C9}" destId="{CFBEF75F-CEDA-4A2D-A001-5D531D523108}" srcOrd="4" destOrd="0" presId="urn:microsoft.com/office/officeart/2008/layout/VerticalCurvedList"/>
    <dgm:cxn modelId="{D330E2BD-8D2A-4D07-9457-6A2C9836E4F8}" type="presParOf" srcId="{CFBEF75F-CEDA-4A2D-A001-5D531D523108}" destId="{2A11C9C3-DAF5-4E5E-9622-08482A9BDECA}" srcOrd="0" destOrd="0" presId="urn:microsoft.com/office/officeart/2008/layout/VerticalCurvedList"/>
    <dgm:cxn modelId="{E1B66046-9F83-4638-98BC-152D0022EBFA}" type="presParOf" srcId="{8F96E0AA-D3AF-497A-ABC3-C80B30D994C9}" destId="{AB41F71B-7DBE-4B86-A394-690D52553A36}" srcOrd="5" destOrd="0" presId="urn:microsoft.com/office/officeart/2008/layout/VerticalCurvedList"/>
    <dgm:cxn modelId="{BF5F075A-A74B-4667-9D97-0AC6A280E22A}" type="presParOf" srcId="{8F96E0AA-D3AF-497A-ABC3-C80B30D994C9}" destId="{4F33C370-FBE0-4941-A679-EC9717D0DDFA}" srcOrd="6" destOrd="0" presId="urn:microsoft.com/office/officeart/2008/layout/VerticalCurvedList"/>
    <dgm:cxn modelId="{FFA408CE-912D-4DE8-8DB8-2F213B644BEA}" type="presParOf" srcId="{4F33C370-FBE0-4941-A679-EC9717D0DDFA}" destId="{FFDC7E28-9087-4BAC-B724-5EA9F57E50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48068-034B-4296-B749-D9B284E20B7F}">
      <dsp:nvSpPr>
        <dsp:cNvPr id="0" name=""/>
        <dsp:cNvSpPr/>
      </dsp:nvSpPr>
      <dsp:spPr>
        <a:xfrm>
          <a:off x="-5779472" y="-884761"/>
          <a:ext cx="6882091" cy="6882091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B3350B-811E-42ED-9A19-0E0FD9DEFEF2}">
      <dsp:nvSpPr>
        <dsp:cNvPr id="0" name=""/>
        <dsp:cNvSpPr/>
      </dsp:nvSpPr>
      <dsp:spPr>
        <a:xfrm>
          <a:off x="709624" y="511256"/>
          <a:ext cx="7731438" cy="10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kern="1200" dirty="0" smtClean="0"/>
            <a:t>Americio 241			</a:t>
          </a:r>
          <a:endParaRPr lang="it-IT" sz="3800" kern="1200" dirty="0"/>
        </a:p>
      </dsp:txBody>
      <dsp:txXfrm>
        <a:off x="709624" y="511256"/>
        <a:ext cx="7731438" cy="1022513"/>
      </dsp:txXfrm>
    </dsp:sp>
    <dsp:sp modelId="{DBC1BE79-709F-4234-9BC6-271FAF4712A7}">
      <dsp:nvSpPr>
        <dsp:cNvPr id="0" name=""/>
        <dsp:cNvSpPr/>
      </dsp:nvSpPr>
      <dsp:spPr>
        <a:xfrm>
          <a:off x="0" y="360039"/>
          <a:ext cx="1278142" cy="1278142"/>
        </a:xfrm>
        <a:prstGeom prst="ellipse">
          <a:avLst/>
        </a:prstGeom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31000">
              <a:srgbClr val="F27300"/>
            </a:gs>
            <a:gs pos="100000">
              <a:srgbClr val="FFBF00"/>
            </a:gs>
          </a:gsLst>
          <a:lin ang="5400000" scaled="0"/>
          <a:tileRect r="-100000" b="-10000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05109-205D-425B-A81B-D110A29BB182}">
      <dsp:nvSpPr>
        <dsp:cNvPr id="0" name=""/>
        <dsp:cNvSpPr/>
      </dsp:nvSpPr>
      <dsp:spPr>
        <a:xfrm>
          <a:off x="1080130" y="2088228"/>
          <a:ext cx="7359754" cy="10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kern="1200" dirty="0" smtClean="0"/>
            <a:t>Cobalto 60 </a:t>
          </a:r>
          <a:endParaRPr lang="it-IT" sz="3800" kern="1200" dirty="0"/>
        </a:p>
      </dsp:txBody>
      <dsp:txXfrm>
        <a:off x="1080130" y="2088228"/>
        <a:ext cx="7359754" cy="1022513"/>
      </dsp:txXfrm>
    </dsp:sp>
    <dsp:sp modelId="{2A11C9C3-DAF5-4E5E-9622-08482A9BDECA}">
      <dsp:nvSpPr>
        <dsp:cNvPr id="0" name=""/>
        <dsp:cNvSpPr/>
      </dsp:nvSpPr>
      <dsp:spPr>
        <a:xfrm>
          <a:off x="442237" y="1917213"/>
          <a:ext cx="1278142" cy="1278142"/>
        </a:xfrm>
        <a:prstGeom prst="ellipse">
          <a:avLst/>
        </a:prstGeom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41F71B-7DBE-4B86-A394-690D52553A36}">
      <dsp:nvSpPr>
        <dsp:cNvPr id="0" name=""/>
        <dsp:cNvSpPr/>
      </dsp:nvSpPr>
      <dsp:spPr>
        <a:xfrm>
          <a:off x="709624" y="3578797"/>
          <a:ext cx="7731438" cy="10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kern="1200" dirty="0" smtClean="0"/>
            <a:t>Cesio 137</a:t>
          </a:r>
        </a:p>
      </dsp:txBody>
      <dsp:txXfrm>
        <a:off x="709624" y="3578797"/>
        <a:ext cx="7731438" cy="1022513"/>
      </dsp:txXfrm>
    </dsp:sp>
    <dsp:sp modelId="{FFDC7E28-9087-4BAC-B724-5EA9F57E5077}">
      <dsp:nvSpPr>
        <dsp:cNvPr id="0" name=""/>
        <dsp:cNvSpPr/>
      </dsp:nvSpPr>
      <dsp:spPr>
        <a:xfrm>
          <a:off x="70553" y="3450983"/>
          <a:ext cx="1278142" cy="1278142"/>
        </a:xfrm>
        <a:prstGeom prst="ellipse">
          <a:avLst/>
        </a:prstGeom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108547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8548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08549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8550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08551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552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553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08554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08555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108556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08557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108558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08559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0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1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2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3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4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5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6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7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8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69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0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1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2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3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4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5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6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7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8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79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0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1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2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3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4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5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6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7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8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89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90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91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92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93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94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108595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0859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59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59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59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860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108608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09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0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1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2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3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4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5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6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7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8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19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0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1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2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3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4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5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6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7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8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29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0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1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2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3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4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5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6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7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8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39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40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41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42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43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8644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08645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8646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8647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08648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49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0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1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2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3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4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5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8656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08657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08658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8659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8660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8661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8662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8663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08664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08665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8666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8667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8668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8669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108670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108671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8672" name="Rectangle 12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ED7E9FED-A7B3-4396-8C82-F904C0AD7A0C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108673" name="Rectangle 1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it-IT"/>
          </a:p>
        </p:txBody>
      </p:sp>
      <p:sp>
        <p:nvSpPr>
          <p:cNvPr id="108674" name="Rectangle 13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0CBF1CF4-C5B2-4F47-AFF3-F2652777182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9C1169-B90D-43A0-A959-E7B61C53035E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130C9-F20F-44FE-BBFE-437CC519A3F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7DAAB1-AA1A-44D9-A1AE-FA478C3D9C88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C3368-E2AF-4E58-A717-692CACBC9DE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ADB6C1-EB59-4F23-8883-00D74BE868A4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9E718-0126-4C0C-B3DA-442E343F776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2373CB-B14D-42C8-9794-A1914C86749A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F6025-5CEE-4BAB-B8F8-F4A602A8562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289B7E-94CD-4588-9375-9E8C96CB48D5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613E2-4FB0-4483-9DC5-674D40F64838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048421-467A-45EB-9776-735BBA6DE585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6E900-6ED2-451A-AF33-5D22317EA06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21E583-70A6-40EB-B4D9-C47E0E01125E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13974A-75DC-4011-8492-1DE0ACA946E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41F124-9460-4B1A-9797-0D083B18B054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26A76-7D81-432B-91E2-26A0799C79C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860AEA-E681-4DE9-9B26-C2C205ACA611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4102D-E2B6-4DB9-A047-C01C81C01F3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7CD982-0B4B-403C-8C41-0939921D1468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A9A39-6A7C-4C29-A508-FF7D9206B6C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2"/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7523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7524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07525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7526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07527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528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529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07530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07531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107532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07533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107534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07535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36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37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38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39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0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1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2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3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4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5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6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7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8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49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0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1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2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3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4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5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6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7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8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59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0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1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2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3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4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5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6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7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8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69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70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107571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07572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3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4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5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6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7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8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79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80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81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82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7583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107584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85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86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87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88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89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0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1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2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3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4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5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6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7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8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99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0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1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2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3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4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5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6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7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8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09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0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1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2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3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4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5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6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7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8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19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7620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07621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7622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7623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07624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25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26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27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28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29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30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31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7632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07633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07634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7635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7636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7637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7638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7639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07640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07641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7642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7643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7644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7645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107646" name="Rectangle 1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3A898A3-346A-484C-9757-DAED0AB46450}" type="datetimeFigureOut">
              <a:rPr lang="it-IT"/>
              <a:pPr/>
              <a:t>22/05/2014</a:t>
            </a:fld>
            <a:endParaRPr lang="it-IT"/>
          </a:p>
        </p:txBody>
      </p:sp>
      <p:sp>
        <p:nvSpPr>
          <p:cNvPr id="107647" name="Rectangle 1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it-IT"/>
          </a:p>
        </p:txBody>
      </p:sp>
      <p:sp>
        <p:nvSpPr>
          <p:cNvPr id="107648" name="Rectangle 1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A39BD2F-DCBE-4C87-9C62-2BB3CDFA1677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107649" name="Rectangle 1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7650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transition spd="slow">
    <p:push dir="u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634803" y="381869"/>
            <a:ext cx="7772400" cy="1470025"/>
          </a:xfrm>
          <a:noFill/>
          <a:ln/>
        </p:spPr>
        <p:txBody>
          <a:bodyPr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800" b="1" kern="1200" cap="all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STAGE INVERNALI 2014</a:t>
            </a:r>
            <a:br>
              <a:rPr lang="it-IT" sz="4800" b="1" kern="1200" cap="all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it-IT" sz="4800" b="1" kern="1200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3314" name="Sottotitolo 2"/>
          <p:cNvSpPr>
            <a:spLocks noGrp="1"/>
          </p:cNvSpPr>
          <p:nvPr>
            <p:ph type="subTitle" idx="4294967295"/>
          </p:nvPr>
        </p:nvSpPr>
        <p:spPr>
          <a:xfrm>
            <a:off x="468313" y="1700213"/>
            <a:ext cx="8056562" cy="325913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it-IT" dirty="0">
                <a:solidFill>
                  <a:srgbClr val="FF0000"/>
                </a:solidFill>
              </a:rPr>
              <a:t>PERIODO :</a:t>
            </a:r>
            <a:r>
              <a:rPr lang="it-IT" dirty="0"/>
              <a:t> 10 </a:t>
            </a:r>
            <a:r>
              <a:rPr lang="it-IT" dirty="0" smtClean="0"/>
              <a:t>Febbraio-22 </a:t>
            </a:r>
            <a:r>
              <a:rPr lang="it-IT" dirty="0"/>
              <a:t>Maggio</a:t>
            </a:r>
          </a:p>
          <a:p>
            <a:pPr marL="0" indent="0" algn="ctr">
              <a:buFont typeface="Wingdings" pitchFamily="2" charset="2"/>
              <a:buNone/>
            </a:pPr>
            <a:r>
              <a:rPr lang="it-IT" dirty="0">
                <a:solidFill>
                  <a:srgbClr val="FF0000"/>
                </a:solidFill>
              </a:rPr>
              <a:t>SEZIONE:</a:t>
            </a:r>
            <a:r>
              <a:rPr lang="it-IT" dirty="0"/>
              <a:t> Fisica ambientale servizio fisica sanitaria e medicina del lavoro</a:t>
            </a:r>
          </a:p>
          <a:p>
            <a:pPr marL="0" indent="0" algn="ctr">
              <a:buFont typeface="Wingdings" pitchFamily="2" charset="2"/>
              <a:buNone/>
            </a:pPr>
            <a:r>
              <a:rPr lang="it-IT" dirty="0">
                <a:solidFill>
                  <a:srgbClr val="FF0000"/>
                </a:solidFill>
              </a:rPr>
              <a:t>ARGOMENTO:</a:t>
            </a:r>
            <a:r>
              <a:rPr lang="it-IT" dirty="0"/>
              <a:t> </a:t>
            </a:r>
            <a:r>
              <a:rPr lang="it-IT" dirty="0" smtClean="0"/>
              <a:t>Misure </a:t>
            </a:r>
            <a:r>
              <a:rPr lang="it-IT" dirty="0"/>
              <a:t>di radioattività e radioprotezione</a:t>
            </a:r>
          </a:p>
          <a:p>
            <a:pPr marL="0" indent="0" algn="ctr">
              <a:buFont typeface="Wingdings" pitchFamily="2" charset="2"/>
              <a:buNone/>
            </a:pPr>
            <a:r>
              <a:rPr lang="it-IT" dirty="0">
                <a:solidFill>
                  <a:srgbClr val="FF0000"/>
                </a:solidFill>
              </a:rPr>
              <a:t>Tutors :</a:t>
            </a:r>
            <a:r>
              <a:rPr lang="it-IT" dirty="0"/>
              <a:t> G.Carinci - M.Chiti</a:t>
            </a:r>
          </a:p>
          <a:p>
            <a:pPr marL="0" indent="0" algn="ctr">
              <a:buFont typeface="Wingdings" pitchFamily="2" charset="2"/>
              <a:buNone/>
            </a:pPr>
            <a:endParaRPr lang="it-IT" dirty="0"/>
          </a:p>
          <a:p>
            <a:pPr marL="0" indent="0" algn="ctr">
              <a:buFont typeface="Wingdings" pitchFamily="2" charset="2"/>
              <a:buNone/>
            </a:pPr>
            <a:endParaRPr lang="it-IT" dirty="0"/>
          </a:p>
          <a:p>
            <a:pPr marL="0" indent="0" algn="ctr">
              <a:buFont typeface="Wingdings" pitchFamily="2" charset="2"/>
              <a:buNone/>
            </a:pPr>
            <a:endParaRPr lang="it-IT" dirty="0"/>
          </a:p>
        </p:txBody>
      </p:sp>
      <p:sp>
        <p:nvSpPr>
          <p:cNvPr id="4" name="Freccia a destra 3">
            <a:hlinkClick r:id="rId2" action="ppaction://hlinksldjump"/>
          </p:cNvPr>
          <p:cNvSpPr/>
          <p:nvPr/>
        </p:nvSpPr>
        <p:spPr>
          <a:xfrm>
            <a:off x="755576" y="5373216"/>
            <a:ext cx="7489527" cy="1268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it-IT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/>
        </p:nvSpPr>
        <p:spPr>
          <a:xfrm>
            <a:off x="179388" y="1700213"/>
            <a:ext cx="6184900" cy="30241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Atomo</a:t>
            </a: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Radiazioni, radioattività, radioprotezione </a:t>
            </a: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Decadimento</a:t>
            </a: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Raggi x,</a:t>
            </a:r>
            <a:r>
              <a:rPr lang="el-GR" sz="2100" dirty="0">
                <a:latin typeface="Times New Roman" pitchFamily="18" charset="0"/>
              </a:rPr>
              <a:t> α</a:t>
            </a:r>
            <a:r>
              <a:rPr lang="it-IT" sz="2100" dirty="0">
                <a:latin typeface="Book Antiqua" pitchFamily="18" charset="0"/>
              </a:rPr>
              <a:t>, </a:t>
            </a:r>
            <a:r>
              <a:rPr lang="el-GR" sz="2100" dirty="0">
                <a:latin typeface="Times New Roman" pitchFamily="18" charset="0"/>
              </a:rPr>
              <a:t>β</a:t>
            </a:r>
            <a:r>
              <a:rPr lang="it-IT" sz="2100" dirty="0">
                <a:latin typeface="Book Antiqua" pitchFamily="18" charset="0"/>
              </a:rPr>
              <a:t>, </a:t>
            </a:r>
            <a:r>
              <a:rPr lang="el-GR" sz="2100" dirty="0">
                <a:latin typeface="Times New Roman" pitchFamily="18" charset="0"/>
              </a:rPr>
              <a:t>γ</a:t>
            </a:r>
            <a:endParaRPr lang="it-IT" sz="21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Effetti</a:t>
            </a: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 smtClean="0">
                <a:latin typeface="Book Antiqua" pitchFamily="18" charset="0"/>
              </a:rPr>
              <a:t>Sorgenti</a:t>
            </a:r>
            <a:endParaRPr lang="it-IT" sz="21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Strumenti ( Geiger…)</a:t>
            </a: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en-GB" altLang="it-IT" sz="2800" b="1" dirty="0">
              <a:solidFill>
                <a:srgbClr val="0000FF"/>
              </a:solidFill>
              <a:latin typeface="Chalkboard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 idx="4294967295"/>
          </p:nvPr>
        </p:nvSpPr>
        <p:spPr>
          <a:xfrm>
            <a:off x="241000" y="49687"/>
            <a:ext cx="8229600" cy="1143000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INDICE</a:t>
            </a: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209550" y="1047810"/>
            <a:ext cx="2736304" cy="630467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sz="3000" dirty="0" smtClean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Cenni teorici  </a:t>
            </a:r>
            <a:endParaRPr lang="it-IT" sz="3000" dirty="0">
              <a:solidFill>
                <a:srgbClr val="FF05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209550" y="4730521"/>
            <a:ext cx="2736304" cy="630467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sz="3000" dirty="0" smtClean="0">
                <a:solidFill>
                  <a:srgbClr val="FF0000"/>
                </a:solidFill>
              </a:rPr>
              <a:t>Elaborazione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" name="Sottotitolo 2"/>
          <p:cNvSpPr txBox="1">
            <a:spLocks/>
          </p:cNvSpPr>
          <p:nvPr/>
        </p:nvSpPr>
        <p:spPr>
          <a:xfrm>
            <a:off x="209550" y="5360988"/>
            <a:ext cx="6184900" cy="30241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Analisi dati + grafici</a:t>
            </a:r>
          </a:p>
          <a:p>
            <a:pPr marL="547688" indent="-411163">
              <a:buClr>
                <a:srgbClr val="000000"/>
              </a:buClr>
              <a:buSzPct val="65000"/>
              <a:buFont typeface="Arial" panose="020B0604020202020204" pitchFamily="34" charset="0"/>
              <a:buChar char="•"/>
            </a:pPr>
            <a:r>
              <a:rPr lang="it-IT" sz="2100" dirty="0">
                <a:latin typeface="Book Antiqua" pitchFamily="18" charset="0"/>
              </a:rPr>
              <a:t>Schermature + distanze</a:t>
            </a: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en-GB" altLang="it-IT" sz="2800" b="1" dirty="0">
              <a:solidFill>
                <a:srgbClr val="0000FF"/>
              </a:solidFill>
              <a:latin typeface="Chalkboard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None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  <a:p>
            <a:pPr marL="547688" indent="-411163"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it-IT" sz="2800" dirty="0">
              <a:latin typeface="Book Antiqua" pitchFamily="18" charset="0"/>
            </a:endParaRPr>
          </a:p>
        </p:txBody>
      </p:sp>
      <p:sp>
        <p:nvSpPr>
          <p:cNvPr id="14342" name="Rettangolo 1"/>
          <p:cNvSpPr>
            <a:spLocks noChangeArrowheads="1"/>
          </p:cNvSpPr>
          <p:nvPr/>
        </p:nvSpPr>
        <p:spPr bwMode="auto">
          <a:xfrm>
            <a:off x="6394450" y="1983106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sz="1800" i="1" dirty="0">
                <a:solidFill>
                  <a:srgbClr val="000000"/>
                </a:solidFill>
                <a:latin typeface="Book Antiqua" pitchFamily="18" charset="0"/>
              </a:rPr>
              <a:t>Leggi / unità di misura</a:t>
            </a:r>
          </a:p>
        </p:txBody>
      </p:sp>
      <p:sp>
        <p:nvSpPr>
          <p:cNvPr id="14343" name="Rettangolo 2"/>
          <p:cNvSpPr>
            <a:spLocks noChangeArrowheads="1"/>
          </p:cNvSpPr>
          <p:nvPr/>
        </p:nvSpPr>
        <p:spPr bwMode="auto">
          <a:xfrm>
            <a:off x="6334944" y="5360988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sz="1800" i="1" dirty="0">
                <a:solidFill>
                  <a:srgbClr val="000000"/>
                </a:solidFill>
                <a:latin typeface="Book Antiqua" pitchFamily="18" charset="0"/>
              </a:rPr>
              <a:t>Spessore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sz="1800" i="1" dirty="0">
                <a:solidFill>
                  <a:srgbClr val="000000"/>
                </a:solidFill>
                <a:latin typeface="Book Antiqua" pitchFamily="18" charset="0"/>
              </a:rPr>
              <a:t>Schermatura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82445" y="309805"/>
            <a:ext cx="7960088" cy="981728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ATOMO</a:t>
            </a:r>
          </a:p>
        </p:txBody>
      </p:sp>
      <p:pic>
        <p:nvPicPr>
          <p:cNvPr id="15363" name="Picture 4" descr="ato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665" y="2187351"/>
            <a:ext cx="3635375" cy="332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886632" y="1493208"/>
            <a:ext cx="5257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it-IT" sz="2000" dirty="0">
                <a:latin typeface="Arial" charset="0"/>
              </a:rPr>
              <a:t>Ogni atomo è così composto: protoni, elettroni e neutroni, iniziando dal più esterno: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1" u="sng" dirty="0">
                <a:latin typeface="Arial" charset="0"/>
              </a:rPr>
              <a:t>Elettrone</a:t>
            </a:r>
            <a:r>
              <a:rPr lang="it-IT" sz="2000" b="1" dirty="0">
                <a:latin typeface="Arial" charset="0"/>
              </a:rPr>
              <a:t>:</a:t>
            </a:r>
            <a:r>
              <a:rPr lang="it-IT" sz="2000" dirty="0">
                <a:latin typeface="Arial" charset="0"/>
              </a:rPr>
              <a:t> massa quasi nulla, possiede una                                 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it-IT" sz="2000" dirty="0">
                <a:latin typeface="Arial" charset="0"/>
              </a:rPr>
              <a:t>carica negativa e ruota attorno al  nucleo dell’atomo.                                                       </a:t>
            </a:r>
            <a:r>
              <a:rPr lang="it-IT" sz="2000" b="1" u="sng" dirty="0">
                <a:latin typeface="Arial" charset="0"/>
              </a:rPr>
              <a:t>Protone</a:t>
            </a:r>
            <a:r>
              <a:rPr lang="it-IT" sz="2000" b="1" dirty="0">
                <a:latin typeface="Arial" charset="0"/>
              </a:rPr>
              <a:t>:</a:t>
            </a:r>
            <a:r>
              <a:rPr lang="it-IT" sz="2000" dirty="0">
                <a:latin typeface="Arial" charset="0"/>
              </a:rPr>
              <a:t> molto </a:t>
            </a:r>
            <a:r>
              <a:rPr lang="it-IT" sz="2000" dirty="0" err="1">
                <a:latin typeface="Arial" charset="0"/>
              </a:rPr>
              <a:t>piu</a:t>
            </a:r>
            <a:r>
              <a:rPr lang="it-IT" sz="2000" dirty="0">
                <a:latin typeface="Arial" charset="0"/>
              </a:rPr>
              <a:t> pesante dell’elettrone,            possiede una carica positiva ed è situato nel nucleo.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1" u="sng" dirty="0">
                <a:latin typeface="Arial" charset="0"/>
              </a:rPr>
              <a:t>Neutrone</a:t>
            </a:r>
            <a:r>
              <a:rPr lang="it-IT" sz="2000" b="1" dirty="0">
                <a:latin typeface="Arial" charset="0"/>
              </a:rPr>
              <a:t>:</a:t>
            </a:r>
            <a:r>
              <a:rPr lang="it-IT" sz="2000" dirty="0">
                <a:latin typeface="Arial" charset="0"/>
              </a:rPr>
              <a:t> molto </a:t>
            </a:r>
            <a:r>
              <a:rPr lang="it-IT" sz="2000" dirty="0" err="1">
                <a:latin typeface="Arial" charset="0"/>
              </a:rPr>
              <a:t>piu</a:t>
            </a:r>
            <a:r>
              <a:rPr lang="it-IT" sz="2000" dirty="0">
                <a:latin typeface="Arial" charset="0"/>
              </a:rPr>
              <a:t> pesante dell’elettrone, non ha carica ed è situato nel nucleo.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it-IT" sz="2000" dirty="0">
              <a:latin typeface="Arial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it-IT" sz="2000" dirty="0">
                <a:latin typeface="Arial" charset="0"/>
              </a:rPr>
              <a:t>La massa dell’atomo è data praticamente solo dal nucleo, negli atomi stabili le cariche negative eguagliano le cariche positive rendendo l’atomo neutro.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>
          <a:xfrm>
            <a:off x="545996" y="6246"/>
            <a:ext cx="8094871" cy="1124211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it-IT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RADIOATTIVITÀ</a:t>
            </a:r>
            <a:r>
              <a:rPr lang="it-IT" sz="40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4100" b="1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it-IT" sz="4100" b="1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419872" y="2204864"/>
            <a:ext cx="5473700" cy="5040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t-IT" sz="2800" dirty="0"/>
              <a:t>   </a:t>
            </a:r>
            <a:r>
              <a:rPr lang="it-IT" sz="2000" dirty="0">
                <a:effectLst/>
                <a:latin typeface="+mj-lt"/>
              </a:rPr>
              <a:t>Per radioattività si intende la proprietà dei nuclei di alcuni atomi, poco stabili, (radio, uranio, attinio, torio, etc.) di disintegrarsi spontaneamente emettendo radiazioni </a:t>
            </a:r>
            <a:r>
              <a:rPr lang="it-IT" sz="2000" dirty="0" smtClean="0">
                <a:effectLst/>
                <a:latin typeface="+mj-lt"/>
              </a:rPr>
              <a:t>ionizzanti particolarmente </a:t>
            </a:r>
            <a:r>
              <a:rPr lang="it-IT" sz="2000" dirty="0">
                <a:effectLst/>
                <a:latin typeface="+mj-lt"/>
              </a:rPr>
              <a:t>intense e trasformandosi in nuclei di altri atomi solitamente più </a:t>
            </a:r>
            <a:r>
              <a:rPr lang="it-IT" sz="2000" dirty="0" smtClean="0">
                <a:effectLst/>
                <a:latin typeface="+mj-lt"/>
              </a:rPr>
              <a:t>stabili.</a:t>
            </a:r>
            <a:endParaRPr lang="it-IT" sz="2000" dirty="0">
              <a:effectLst/>
              <a:latin typeface="+mj-lt"/>
            </a:endParaRP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44824"/>
            <a:ext cx="33845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74663" y="6350"/>
            <a:ext cx="8229600" cy="1143000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8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RADIAZIONI </a:t>
            </a:r>
          </a:p>
        </p:txBody>
      </p:sp>
      <p:pic>
        <p:nvPicPr>
          <p:cNvPr id="17410" name="Picture 6" descr="9939_C2_11_520x_f8a64f2adbafbca08266089b3bdb52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1484784"/>
            <a:ext cx="7632204" cy="5040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545890" y="188640"/>
            <a:ext cx="7956970" cy="1008112"/>
          </a:xfrm>
          <a:noFill/>
          <a:ln/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EFFETTI BIOLOGICI DELLE RADIAZIONI</a:t>
            </a: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6" name="Segnaposto contenuto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4932040" y="1268760"/>
                <a:ext cx="4067944" cy="525658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  <a:buNone/>
                </a:pPr>
                <a:r>
                  <a:rPr lang="it-IT" sz="2000" dirty="0" smtClean="0">
                    <a:effectLst/>
                    <a:latin typeface="+mj-lt"/>
                  </a:rPr>
                  <a:t>	A </a:t>
                </a:r>
                <a:r>
                  <a:rPr lang="it-IT" sz="2000" dirty="0">
                    <a:effectLst/>
                    <a:latin typeface="+mj-lt"/>
                  </a:rPr>
                  <a:t>livello microscopico, le radiazioni ionizzanti depositano energia che eccita e ionizza le molecole.</a:t>
                </a:r>
              </a:p>
              <a:p>
                <a:pPr>
                  <a:lnSpc>
                    <a:spcPct val="90000"/>
                  </a:lnSpc>
                  <a:buNone/>
                </a:pPr>
                <a:r>
                  <a:rPr lang="it-IT" sz="2000" dirty="0" smtClean="0">
                    <a:effectLst/>
                    <a:latin typeface="+mj-lt"/>
                  </a:rPr>
                  <a:t>	Il </a:t>
                </a:r>
                <a:r>
                  <a:rPr lang="it-IT" sz="2000" dirty="0">
                    <a:effectLst/>
                    <a:latin typeface="+mj-lt"/>
                  </a:rPr>
                  <a:t>tessuto biologico è composto in gran parte di acqua. La ionizzazione dell’acqua produce RADICALI LIBERI, ed in particolare:</a:t>
                </a:r>
              </a:p>
              <a:p>
                <a:pPr>
                  <a:lnSpc>
                    <a:spcPct val="90000"/>
                  </a:lnSpc>
                  <a:buNone/>
                </a:pPr>
                <a:endParaRPr lang="it-IT" sz="2000" dirty="0">
                  <a:effectLst/>
                  <a:latin typeface="+mj-lt"/>
                </a:endParaRPr>
              </a:p>
              <a:p>
                <a:pPr>
                  <a:lnSpc>
                    <a:spcPct val="90000"/>
                  </a:lnSpc>
                  <a:buNone/>
                </a:pPr>
                <a:r>
                  <a:rPr lang="it-IT" sz="2000" dirty="0" smtClean="0">
                    <a:effectLst/>
                    <a:latin typeface="+mj-lt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 dirty="0" smtClean="0"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it-IT" sz="2000" i="1" dirty="0" smtClean="0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𝑂</m:t>
                        </m:r>
                      </m:e>
                      <m:sup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it-IT" sz="2000" dirty="0" smtClean="0">
                    <a:effectLst/>
                    <a:latin typeface="+mj-lt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 dirty="0"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  </m:t>
                        </m:r>
                        <m:r>
                          <a:rPr lang="it-IT" sz="2000" i="1" dirty="0">
                            <a:effectLst/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it-IT" sz="2000" i="1" dirty="0">
                            <a:effectLst/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it-IT" sz="2000" i="1" dirty="0" smtClean="0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𝑂</m:t>
                        </m:r>
                      </m:e>
                      <m:sup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it-IT" sz="2000" dirty="0" smtClean="0">
                    <a:effectLst/>
                    <a:latin typeface="+mj-lt"/>
                  </a:rPr>
                  <a:t>   H</a:t>
                </a:r>
                <a:r>
                  <a:rPr lang="it-IT" sz="2000" dirty="0">
                    <a:effectLst/>
                    <a:latin typeface="+mj-lt"/>
                  </a:rPr>
                  <a:t>*  	OH*  	</a:t>
                </a:r>
                <a:endParaRPr lang="it-IT" sz="2000" dirty="0" smtClean="0">
                  <a:effectLst/>
                  <a:latin typeface="+mj-lt"/>
                </a:endParaRPr>
              </a:p>
              <a:p>
                <a:pPr>
                  <a:lnSpc>
                    <a:spcPct val="90000"/>
                  </a:lnSpc>
                  <a:buNone/>
                </a:pPr>
                <a:r>
                  <a:rPr lang="it-IT" sz="2000" dirty="0" smtClean="0">
                    <a:effectLst/>
                    <a:latin typeface="+mj-lt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 smtClean="0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it-IT" sz="2000" b="0" i="1" smtClean="0">
                            <a:effectLst/>
                            <a:latin typeface="Cambria Math"/>
                          </a:rPr>
                          <m:t>𝐻</m:t>
                        </m:r>
                      </m:e>
                      <m:sup>
                        <m:r>
                          <a:rPr lang="it-IT" sz="2000" b="0" i="1" smtClean="0">
                            <a:effectLst/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it-IT" sz="2000" dirty="0" smtClean="0">
                    <a:effectLst/>
                    <a:latin typeface="+mj-lt"/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 dirty="0" smtClean="0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𝑂𝐻</m:t>
                        </m:r>
                      </m:e>
                      <m:sup>
                        <m:r>
                          <a:rPr lang="it-IT" sz="2000" b="0" i="1" dirty="0" smtClean="0">
                            <a:effectLst/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it-IT" sz="2000" dirty="0">
                    <a:effectLst/>
                    <a:latin typeface="+mj-lt"/>
                  </a:rPr>
                  <a:t>		e-</a:t>
                </a:r>
              </a:p>
              <a:p>
                <a:pPr>
                  <a:lnSpc>
                    <a:spcPct val="90000"/>
                  </a:lnSpc>
                  <a:buNone/>
                </a:pPr>
                <a:endParaRPr lang="it-IT" sz="2000" dirty="0">
                  <a:effectLst/>
                  <a:latin typeface="+mj-lt"/>
                </a:endParaRPr>
              </a:p>
              <a:p>
                <a:pPr>
                  <a:lnSpc>
                    <a:spcPct val="90000"/>
                  </a:lnSpc>
                  <a:buNone/>
                </a:pPr>
                <a:r>
                  <a:rPr lang="it-IT" sz="2000" dirty="0" smtClean="0">
                    <a:effectLst/>
                    <a:latin typeface="+mj-lt"/>
                  </a:rPr>
                  <a:t>	I </a:t>
                </a:r>
                <a:r>
                  <a:rPr lang="it-IT" sz="2000" dirty="0">
                    <a:effectLst/>
                    <a:latin typeface="+mj-lt"/>
                  </a:rPr>
                  <a:t>radicali liberi, all’interno della cellula, danneggiano le BIOMOLECOLE (come il DNA) che ne governano la funzionalità.</a:t>
                </a:r>
              </a:p>
            </p:txBody>
          </p:sp>
        </mc:Choice>
        <mc:Fallback xmlns="">
          <p:sp>
            <p:nvSpPr>
              <p:cNvPr id="26626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932040" y="1268760"/>
                <a:ext cx="4067944" cy="5256585"/>
              </a:xfrm>
              <a:blipFill rotWithShape="1">
                <a:blip r:embed="rId2"/>
                <a:stretch>
                  <a:fillRect t="-1044" r="-3148" b="-48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" y="1772816"/>
            <a:ext cx="4792060" cy="361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4581128"/>
            <a:ext cx="504056" cy="30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>
          <a:xfrm>
            <a:off x="2103565" y="404664"/>
            <a:ext cx="4971993" cy="969978"/>
          </a:xfrm>
          <a:noFill/>
          <a:ln/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it-IT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DECADIMENTO  </a:t>
            </a:r>
            <a:r>
              <a:rPr lang="el-GR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α</a:t>
            </a:r>
            <a:endParaRPr lang="it-IT" sz="4800" b="1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19458" name="Picture 4" descr="chimica_appunti_parte_1_clip_image026_000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92264" y="2084169"/>
            <a:ext cx="3634308" cy="3308350"/>
          </a:xfrm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067552" y="2922736"/>
            <a:ext cx="52197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sz="2000" dirty="0">
                <a:latin typeface="Arial" charset="0"/>
              </a:rPr>
              <a:t>Il decadimento alfa avviene principalmente per atomi con una massa atomica non </a:t>
            </a:r>
            <a:r>
              <a:rPr lang="it-IT" sz="2000" dirty="0" smtClean="0">
                <a:latin typeface="Arial" charset="0"/>
              </a:rPr>
              <a:t>indifferente; esso prevede </a:t>
            </a:r>
            <a:r>
              <a:rPr lang="it-IT" sz="2000" dirty="0">
                <a:latin typeface="Arial" charset="0"/>
              </a:rPr>
              <a:t>la creazione di una </a:t>
            </a:r>
            <a:r>
              <a:rPr lang="it-IT" sz="2000" dirty="0" smtClean="0">
                <a:latin typeface="Arial" charset="0"/>
              </a:rPr>
              <a:t>particella </a:t>
            </a:r>
            <a:r>
              <a:rPr lang="el-GR" sz="2000" dirty="0" smtClean="0">
                <a:latin typeface="Arial" charset="0"/>
              </a:rPr>
              <a:t>α</a:t>
            </a:r>
            <a:r>
              <a:rPr lang="it-IT" sz="2000" dirty="0" smtClean="0">
                <a:latin typeface="Arial" charset="0"/>
              </a:rPr>
              <a:t>, ovvero </a:t>
            </a:r>
            <a:r>
              <a:rPr lang="it-IT" sz="2000" dirty="0">
                <a:latin typeface="Arial" charset="0"/>
              </a:rPr>
              <a:t>di un nucleo di He4 con carica positiva (+2)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926572" y="3738344"/>
            <a:ext cx="5905103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t-IT" sz="4400" b="1" dirty="0">
              <a:latin typeface="+mj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5112568" cy="374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"/>
              <p:cNvSpPr>
                <a:spLocks/>
              </p:cNvSpPr>
              <p:nvPr/>
            </p:nvSpPr>
            <p:spPr bwMode="auto">
              <a:xfrm>
                <a:off x="5569416" y="1916832"/>
                <a:ext cx="3362131" cy="4608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sz="2000" dirty="0" smtClean="0">
                    <a:latin typeface="Arial" charset="0"/>
                  </a:rPr>
                  <a:t>Il decadimento beta può avvenire in due modi: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it-IT" sz="2000" dirty="0" smtClean="0">
                  <a:latin typeface="Arial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sz="2000" dirty="0" smtClean="0">
                    <a:latin typeface="Arial" charset="0"/>
                  </a:rPr>
                  <a:t> - neutrone </a:t>
                </a:r>
                <a:r>
                  <a:rPr lang="it-IT" sz="2000" dirty="0">
                    <a:latin typeface="Arial" charset="0"/>
                  </a:rPr>
                  <a:t>che diventa </a:t>
                </a:r>
                <a:r>
                  <a:rPr lang="it-IT" sz="2000" dirty="0" smtClean="0">
                    <a:latin typeface="Arial" charset="0"/>
                  </a:rPr>
                  <a:t>protone, quindi </a:t>
                </a:r>
                <a:r>
                  <a:rPr lang="it-IT" sz="2000" dirty="0">
                    <a:latin typeface="Arial" charset="0"/>
                  </a:rPr>
                  <a:t>viene ceduto un positrone (antimateria) e un neutrino (materia</a:t>
                </a:r>
                <a:r>
                  <a:rPr lang="it-IT" sz="2000" dirty="0" smtClean="0">
                    <a:latin typeface="Arial" charset="0"/>
                  </a:rPr>
                  <a:t>):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sz="2000" u="sng" dirty="0" smtClean="0">
                    <a:latin typeface="Arial" charset="0"/>
                  </a:rPr>
                  <a:t>decadimento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 u="sng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it-IT" sz="2000" i="1" u="sng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p>
                        <m:r>
                          <a:rPr lang="it-IT" sz="2000" b="0" i="1" u="sng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it-IT" sz="2000" u="sng" dirty="0" smtClean="0">
                    <a:latin typeface="Arial" charset="0"/>
                  </a:rPr>
                  <a:t>.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it-IT" sz="2000" u="sng" dirty="0" smtClean="0">
                  <a:latin typeface="Arial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sz="2000" dirty="0" smtClean="0">
                    <a:latin typeface="Arial" charset="0"/>
                  </a:rPr>
                  <a:t> - Un </a:t>
                </a:r>
                <a:r>
                  <a:rPr lang="it-IT" sz="2000" dirty="0">
                    <a:latin typeface="Arial" charset="0"/>
                  </a:rPr>
                  <a:t>protone che diventa un neutrone, quindi viene ceduto un elettrone (materia) e un antineutrino (antimateria</a:t>
                </a:r>
                <a:r>
                  <a:rPr lang="it-IT" sz="2000" dirty="0" smtClean="0">
                    <a:latin typeface="Arial" charset="0"/>
                  </a:rPr>
                  <a:t>):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sz="2000" dirty="0" smtClean="0">
                    <a:latin typeface="Arial" charset="0"/>
                  </a:rPr>
                  <a:t> </a:t>
                </a:r>
                <a:r>
                  <a:rPr lang="it-IT" sz="2000" u="sng" dirty="0" smtClean="0">
                    <a:latin typeface="Arial" charset="0"/>
                  </a:rPr>
                  <a:t>decadimento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000" i="1" u="sng" dirty="0" smtClean="0">
                            <a:latin typeface="Cambria Math"/>
                          </a:rPr>
                          <m:t>β</m:t>
                        </m:r>
                      </m:e>
                      <m:sup>
                        <m:r>
                          <a:rPr lang="it-IT" sz="2000" b="0" i="1" u="sng" dirty="0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it-IT" sz="2000" u="sng" dirty="0" smtClean="0">
                    <a:latin typeface="Arial" charset="0"/>
                  </a:rPr>
                  <a:t> .</a:t>
                </a:r>
                <a:endParaRPr lang="it-IT" sz="2000" u="sng" dirty="0">
                  <a:latin typeface="Lucida Sans" pitchFamily="34" charset="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it-IT" sz="1800" dirty="0">
                  <a:latin typeface="Lucida Sans" pitchFamily="34" charset="0"/>
                </a:endParaRPr>
              </a:p>
            </p:txBody>
          </p:sp>
        </mc:Choice>
        <mc:Fallback xmlns="">
          <p:sp>
            <p:nvSpPr>
              <p:cNvPr id="4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9416" y="1916832"/>
                <a:ext cx="3362131" cy="4608512"/>
              </a:xfrm>
              <a:prstGeom prst="rect">
                <a:avLst/>
              </a:prstGeom>
              <a:blipFill rotWithShape="1">
                <a:blip r:embed="rId3"/>
                <a:stretch>
                  <a:fillRect l="-1996" t="-7407" b="-34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 txBox="1">
            <a:spLocks/>
          </p:cNvSpPr>
          <p:nvPr/>
        </p:nvSpPr>
        <p:spPr bwMode="auto">
          <a:xfrm>
            <a:off x="1763688" y="375752"/>
            <a:ext cx="5996826" cy="96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  <a:defRPr/>
            </a:pPr>
            <a:r>
              <a:rPr lang="it-IT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DECADIMENTO </a:t>
            </a:r>
          </a:p>
          <a:p>
            <a:pPr>
              <a:buClrTx/>
              <a:buSzTx/>
              <a:buFontTx/>
              <a:defRPr/>
            </a:pPr>
            <a:r>
              <a:rPr lang="el-GR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β</a:t>
            </a:r>
            <a:endParaRPr lang="it-IT" sz="4800" b="1" kern="1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0139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decadimento_gam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120" y="2492896"/>
            <a:ext cx="534029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5559152" y="1343078"/>
            <a:ext cx="32711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+mj-lt"/>
              </a:rPr>
              <a:t>I </a:t>
            </a:r>
            <a:r>
              <a:rPr lang="it-IT" sz="2000" b="1" dirty="0" smtClean="0">
                <a:latin typeface="+mj-lt"/>
              </a:rPr>
              <a:t>raggi </a:t>
            </a:r>
            <a:r>
              <a:rPr lang="el-GR" sz="2000" b="1" dirty="0" smtClean="0">
                <a:latin typeface="+mj-lt"/>
              </a:rPr>
              <a:t>γ</a:t>
            </a:r>
            <a:r>
              <a:rPr lang="it-IT" sz="2000" dirty="0" smtClean="0">
                <a:latin typeface="+mj-lt"/>
              </a:rPr>
              <a:t> sono </a:t>
            </a:r>
            <a:r>
              <a:rPr lang="it-IT" sz="2000" dirty="0">
                <a:latin typeface="+mj-lt"/>
              </a:rPr>
              <a:t>una forma di radiazione elettromagnetica, </a:t>
            </a:r>
            <a:r>
              <a:rPr lang="it-IT" sz="2000" dirty="0" smtClean="0">
                <a:latin typeface="+mj-lt"/>
              </a:rPr>
              <a:t>prodotta </a:t>
            </a:r>
            <a:r>
              <a:rPr lang="it-IT" sz="2000" dirty="0">
                <a:latin typeface="+mj-lt"/>
              </a:rPr>
              <a:t>dal cosiddetto decadimento gamma o da processi nucleari </a:t>
            </a:r>
            <a:r>
              <a:rPr lang="it-IT" sz="2000" dirty="0" smtClean="0">
                <a:latin typeface="+mj-lt"/>
              </a:rPr>
              <a:t>consistenti, che portano all’emissione </a:t>
            </a:r>
            <a:r>
              <a:rPr lang="it-IT" sz="2000" dirty="0">
                <a:latin typeface="+mj-lt"/>
              </a:rPr>
              <a:t>di </a:t>
            </a:r>
            <a:r>
              <a:rPr lang="it-IT" sz="2000" dirty="0" smtClean="0">
                <a:latin typeface="+mj-lt"/>
              </a:rPr>
              <a:t>fotoni ad </a:t>
            </a:r>
            <a:r>
              <a:rPr lang="it-IT" sz="2000" dirty="0">
                <a:latin typeface="+mj-lt"/>
              </a:rPr>
              <a:t>alta energia</a:t>
            </a:r>
            <a:r>
              <a:rPr lang="it-IT" sz="2000" dirty="0" smtClean="0">
                <a:latin typeface="+mj-lt"/>
              </a:rPr>
              <a:t>.</a:t>
            </a:r>
            <a:r>
              <a:rPr lang="it-IT" sz="2000" dirty="0">
                <a:latin typeface="+mj-lt"/>
              </a:rPr>
              <a:t> I raggi </a:t>
            </a:r>
            <a:r>
              <a:rPr lang="el-GR" sz="2000" dirty="0" smtClean="0">
                <a:latin typeface="+mj-lt"/>
              </a:rPr>
              <a:t>γ</a:t>
            </a:r>
            <a:r>
              <a:rPr lang="it-IT" sz="2000" dirty="0" smtClean="0">
                <a:latin typeface="+mj-lt"/>
              </a:rPr>
              <a:t> </a:t>
            </a:r>
            <a:r>
              <a:rPr lang="it-IT" sz="2000" dirty="0">
                <a:latin typeface="+mj-lt"/>
              </a:rPr>
              <a:t>sono più penetranti della radiazione particellare prodotta dalle altre forme di decadimento, a causa della minor tendenza ad interagire con la materia essendo essi fotoni, ma meno ionizzanti.</a:t>
            </a:r>
          </a:p>
          <a:p>
            <a:endParaRPr lang="it-IT" sz="2000" dirty="0">
              <a:latin typeface="+mj-lt"/>
            </a:endParaRPr>
          </a:p>
        </p:txBody>
      </p:sp>
      <p:sp>
        <p:nvSpPr>
          <p:cNvPr id="7" name="Rectangle 2"/>
          <p:cNvSpPr txBox="1">
            <a:spLocks/>
          </p:cNvSpPr>
          <p:nvPr/>
        </p:nvSpPr>
        <p:spPr bwMode="auto">
          <a:xfrm>
            <a:off x="1619672" y="390220"/>
            <a:ext cx="5996826" cy="96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  <a:defRPr/>
            </a:pPr>
            <a:r>
              <a:rPr lang="it-IT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DECADIMENTO </a:t>
            </a:r>
          </a:p>
          <a:p>
            <a:pPr>
              <a:buClrTx/>
              <a:buSzTx/>
              <a:buFontTx/>
              <a:defRPr/>
            </a:pPr>
            <a:r>
              <a:rPr lang="el-GR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γ</a:t>
            </a:r>
            <a:endParaRPr lang="it-IT" sz="4800" b="1" kern="12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 descr="raggi-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482" y="1338807"/>
            <a:ext cx="8209036" cy="350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620688" y="5157192"/>
            <a:ext cx="7902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latin typeface="+mj-lt"/>
              </a:rPr>
              <a:t>I raggi X sono una parte </a:t>
            </a:r>
            <a:r>
              <a:rPr lang="it-IT" sz="2000" dirty="0" smtClean="0">
                <a:latin typeface="+mj-lt"/>
              </a:rPr>
              <a:t>della </a:t>
            </a:r>
            <a:r>
              <a:rPr lang="it-IT" sz="2000" dirty="0">
                <a:latin typeface="+mj-lt"/>
              </a:rPr>
              <a:t>radiazione </a:t>
            </a:r>
            <a:r>
              <a:rPr lang="it-IT" sz="2000" dirty="0" smtClean="0">
                <a:latin typeface="+mj-lt"/>
              </a:rPr>
              <a:t>elettromagnetica ionizzante, </a:t>
            </a:r>
            <a:r>
              <a:rPr lang="it-IT" sz="2000" dirty="0">
                <a:latin typeface="+mj-lt"/>
              </a:rPr>
              <a:t>estremamente penetrante e caratterizzata da una lunghezza d'onda maggiore di quella della luce.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1587691" y="15240"/>
            <a:ext cx="5996826" cy="96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  <a:defRPr/>
            </a:pPr>
            <a:r>
              <a:rPr lang="it-IT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RAGGI X</a:t>
            </a:r>
            <a:endParaRPr lang="it-IT" sz="4800" b="1" kern="12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 bwMode="auto">
          <a:xfrm>
            <a:off x="1587691" y="15240"/>
            <a:ext cx="5996826" cy="96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  <a:defRPr/>
            </a:pPr>
            <a:r>
              <a:rPr lang="it-IT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UNITÀ DI MISURA </a:t>
            </a:r>
            <a:endParaRPr lang="it-IT" sz="4800" b="1" kern="12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62686" y="1418727"/>
            <a:ext cx="8326952" cy="975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>
                <a:latin typeface="Arial" pitchFamily="34"/>
              </a:defRPr>
            </a:pPr>
            <a:r>
              <a:rPr lang="en-GB" sz="2000" b="0" i="0" u="none" strike="noStrike" kern="1200" dirty="0" smtClean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- Una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radiazione</a:t>
            </a:r>
            <a:r>
              <a:rPr lang="en-GB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viene</a:t>
            </a:r>
            <a:r>
              <a:rPr lang="en-GB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identificata dal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suo</a:t>
            </a:r>
            <a:r>
              <a:rPr lang="en-GB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tipo (alfa, beta, gamma, </a:t>
            </a:r>
            <a:r>
              <a:rPr lang="en-GB" sz="2000" b="0" i="0" u="none" strike="noStrike" kern="1200" dirty="0" smtClean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  neutroni</a:t>
            </a:r>
            <a:r>
              <a:rPr lang="en-GB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) e dalla sua energia</a:t>
            </a:r>
            <a:r>
              <a:rPr lang="en-GB" sz="2000" b="0" i="0" u="none" strike="noStrike" kern="1200" dirty="0" smtClean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.</a:t>
            </a:r>
            <a:endParaRPr lang="en-GB" sz="2000" b="0" i="0" u="none" strike="noStrike" kern="1200" dirty="0">
              <a:ln>
                <a:noFill/>
              </a:ln>
              <a:latin typeface="Arial" pitchFamily="34"/>
              <a:ea typeface="Microsoft YaHei" pitchFamily="2"/>
              <a:cs typeface="Mang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>
                <a:latin typeface="Arial" pitchFamily="34"/>
              </a:defRPr>
            </a:pPr>
            <a:r>
              <a:rPr lang="it-IT" sz="2000" b="1" i="0" u="sng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L’energia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delle radiazioni si misura in </a:t>
            </a:r>
            <a:r>
              <a:rPr lang="it-IT" sz="2000" b="1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eV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(multipli e sottomultipli).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62686" y="2394464"/>
            <a:ext cx="8356572" cy="721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00">
                <a:latin typeface="Arial" pitchFamily="34"/>
              </a:defRPr>
            </a:pP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1 </a:t>
            </a:r>
            <a:r>
              <a:rPr lang="it-IT" sz="2000" b="1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eV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 = energia acquisita da un elettrone quando viene accelerato </a:t>
            </a:r>
            <a:endParaRPr lang="it-IT" sz="2000" b="0" i="0" u="none" strike="noStrike" kern="1200" dirty="0" smtClean="0">
              <a:ln>
                <a:noFill/>
              </a:ln>
              <a:latin typeface="Arial" pitchFamily="34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00">
                <a:latin typeface="Arial" pitchFamily="34"/>
              </a:defRPr>
            </a:pPr>
            <a:r>
              <a:rPr lang="it-IT" sz="2000" b="0" i="0" u="none" strike="noStrike" kern="1200" dirty="0" smtClean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da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una d.d.p. di 1 </a:t>
            </a:r>
            <a:r>
              <a:rPr lang="it-IT" sz="2000" b="0" i="0" u="none" strike="noStrike" kern="1200" dirty="0" smtClean="0">
                <a:ln>
                  <a:noFill/>
                </a:ln>
                <a:latin typeface="Arial" pitchFamily="34"/>
                <a:ea typeface="Microsoft YaHei" pitchFamily="2"/>
                <a:cs typeface="Mangal" pitchFamily="2"/>
              </a:rPr>
              <a:t>V </a:t>
            </a:r>
            <a:endParaRPr lang="it-IT" sz="2000" b="0" i="0" u="none" strike="noStrike" kern="1200" dirty="0">
              <a:ln>
                <a:noFill/>
              </a:ln>
              <a:latin typeface="Arial" pitchFamily="34"/>
              <a:ea typeface="Microsoft YaHei" pitchFamily="2"/>
              <a:cs typeface="Mangal" pitchFamily="2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52775" y="3349617"/>
            <a:ext cx="8645536" cy="1663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/>
            </a:pP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Gli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effetti delle radiazioni sono dovuti alla cessione </a:t>
            </a: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della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/>
            </a:pP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loro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energia (direttamente o indirettamente)  alla materia attraversata.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Il danno subito dai tessuti biologici è relazionabile all’energia </a:t>
            </a:r>
            <a:endParaRPr lang="it-IT" sz="2000" b="0" i="0" u="none" strike="noStrike" kern="1200" dirty="0" smtClean="0">
              <a:ln>
                <a:noFill/>
              </a:ln>
              <a:latin typeface="Arial" pitchFamily="18"/>
              <a:ea typeface="Times" pitchFamily="66"/>
              <a:cs typeface="Times" pitchFamily="66"/>
            </a:endParaRP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assorbita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per unità di massa, chiamata </a:t>
            </a:r>
            <a:r>
              <a:rPr lang="it-IT" sz="2000" b="1" u="sng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DOSE</a:t>
            </a:r>
            <a:r>
              <a:rPr lang="it-IT" sz="2000" b="1" u="sng" strike="noStrike" kern="1200" dirty="0" smtClean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	</a:t>
            </a:r>
            <a:r>
              <a:rPr lang="it-IT" sz="2000" dirty="0">
                <a:latin typeface="Arial" pitchFamily="18"/>
                <a:ea typeface="Times" pitchFamily="66"/>
                <a:cs typeface="Times" pitchFamily="66"/>
              </a:rPr>
              <a:t>	</a:t>
            </a: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u.d.m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.   </a:t>
            </a:r>
            <a:r>
              <a:rPr lang="it-IT" sz="2000" b="1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Gray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Times" pitchFamily="66"/>
                <a:cs typeface="Times" pitchFamily="66"/>
              </a:rPr>
              <a:t>; 1 Gy = 1 J/kg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77495" y="5013176"/>
            <a:ext cx="7429383" cy="975737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R="0" lvl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200"/>
            </a:pPr>
            <a:r>
              <a:rPr lang="it-IT" sz="2000" b="1" i="0" u="sng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L'ATTIVITÀ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, invece, rappresenta il numero di disintegrazioni </a:t>
            </a:r>
            <a:endParaRPr lang="it-IT" sz="2000" b="0" i="0" u="none" strike="noStrike" kern="1200" dirty="0" smtClean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R="0" lvl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200"/>
            </a:pP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effettuate 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dall'atomo nell'unità di tempo.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00"/>
            </a:pP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	</a:t>
            </a:r>
            <a:r>
              <a:rPr lang="it-IT" sz="20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u.d.m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. </a:t>
            </a:r>
            <a:r>
              <a:rPr lang="it-IT" sz="20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Becquerel</a:t>
            </a:r>
            <a:r>
              <a:rPr lang="it-IT" sz="20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 ; 1 Bq = 1 disintegrazione al secondo</a:t>
            </a:r>
          </a:p>
        </p:txBody>
      </p:sp>
    </p:spTree>
    <p:extLst>
      <p:ext uri="{BB962C8B-B14F-4D97-AF65-F5344CB8AC3E}">
        <p14:creationId xmlns:p14="http://schemas.microsoft.com/office/powerpoint/2010/main" val="2607320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9939_C2_16_437x_0db8212944f4ea379e5c1699e64762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459646"/>
            <a:ext cx="5587663" cy="4370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7" descr="016265d4b789a1e032ca9a50af5d3e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97694" y="3647440"/>
            <a:ext cx="1728788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156176" y="1321499"/>
            <a:ext cx="298782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sz="2000" dirty="0">
                <a:latin typeface="Arial" charset="0"/>
              </a:rPr>
              <a:t>Sapendo che il decadimento di un atomo non segue un andamento lineare, ma segue un andamento esponenziale, dobbiamo definire il tempo di dimezzamento.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sz="2000" dirty="0">
                <a:latin typeface="Arial" charset="0"/>
              </a:rPr>
              <a:t>Il tempo di dimezzamento è il tempo necessario </a:t>
            </a:r>
            <a:r>
              <a:rPr lang="it-IT" sz="2000" dirty="0" err="1" smtClean="0">
                <a:latin typeface="Arial" charset="0"/>
              </a:rPr>
              <a:t>affinchè</a:t>
            </a:r>
            <a:r>
              <a:rPr lang="it-IT" sz="2000" dirty="0" smtClean="0">
                <a:latin typeface="Arial" charset="0"/>
              </a:rPr>
              <a:t> </a:t>
            </a:r>
            <a:r>
              <a:rPr lang="it-IT" sz="2000" dirty="0">
                <a:latin typeface="Arial" charset="0"/>
              </a:rPr>
              <a:t>vi sia una riduzione dei nuclei </a:t>
            </a:r>
            <a:r>
              <a:rPr lang="it-IT" sz="2000" dirty="0" smtClean="0">
                <a:latin typeface="Arial" charset="0"/>
              </a:rPr>
              <a:t>radioattivi </a:t>
            </a:r>
            <a:r>
              <a:rPr lang="it-IT" sz="2000" dirty="0">
                <a:latin typeface="Arial" charset="0"/>
              </a:rPr>
              <a:t>pari alla metà dei nuclei </a:t>
            </a:r>
            <a:r>
              <a:rPr lang="it-IT" sz="2000" dirty="0" smtClean="0">
                <a:latin typeface="Arial" charset="0"/>
              </a:rPr>
              <a:t>radioattivi </a:t>
            </a:r>
            <a:r>
              <a:rPr lang="it-IT" sz="2000" dirty="0">
                <a:latin typeface="Arial" charset="0"/>
              </a:rPr>
              <a:t>di partenza.</a:t>
            </a:r>
          </a:p>
        </p:txBody>
      </p:sp>
      <p:sp>
        <p:nvSpPr>
          <p:cNvPr id="6" name="Rectangle 2"/>
          <p:cNvSpPr txBox="1">
            <a:spLocks/>
          </p:cNvSpPr>
          <p:nvPr/>
        </p:nvSpPr>
        <p:spPr bwMode="auto">
          <a:xfrm>
            <a:off x="0" y="163988"/>
            <a:ext cx="9144000" cy="96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  <a:defRPr/>
            </a:pPr>
            <a:r>
              <a:rPr lang="it-IT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TEMPO DI DIMEZZAMENTO</a:t>
            </a:r>
            <a:endParaRPr lang="it-IT" sz="4800" b="1" kern="12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/>
          </p:cNvSpPr>
          <p:nvPr>
            <p:ph type="body" idx="4294967295"/>
          </p:nvPr>
        </p:nvSpPr>
        <p:spPr>
          <a:xfrm>
            <a:off x="5580112" y="1268760"/>
            <a:ext cx="3491880" cy="517879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t-IT" dirty="0">
                <a:effectLst/>
              </a:rPr>
              <a:t>  	</a:t>
            </a:r>
            <a:r>
              <a:rPr lang="it-IT" sz="2000" dirty="0" smtClean="0">
                <a:effectLst/>
                <a:latin typeface="+mj-lt"/>
              </a:rPr>
              <a:t>Siccome </a:t>
            </a:r>
            <a:r>
              <a:rPr lang="it-IT" sz="2000" dirty="0">
                <a:effectLst/>
                <a:latin typeface="+mj-lt"/>
              </a:rPr>
              <a:t>i diversi tipi di decadimento hanno caratteristiche diverse (peso, pericolosità, energia e invasività) abbiamo introdotto lo spessore di dimezzamento. Ovvero lo spessore necessario di un materiale ben preciso per poter schermare il 50% delle radiazioni prodotte da una sorgente </a:t>
            </a:r>
            <a:r>
              <a:rPr lang="it-IT" sz="2000" dirty="0" smtClean="0">
                <a:effectLst/>
                <a:latin typeface="+mj-lt"/>
              </a:rPr>
              <a:t>radioattiva.							</a:t>
            </a:r>
            <a:endParaRPr lang="it-IT" sz="2000" dirty="0">
              <a:effectLst/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1"/>
            <a:ext cx="5328592" cy="316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/>
          </p:cNvSpPr>
          <p:nvPr/>
        </p:nvSpPr>
        <p:spPr bwMode="auto">
          <a:xfrm>
            <a:off x="-663584" y="179160"/>
            <a:ext cx="10388232" cy="96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  <a:defRPr/>
            </a:pPr>
            <a:r>
              <a:rPr lang="it-IT" sz="47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SPESSORE DI DIMEZZAMENTO</a:t>
            </a:r>
            <a:endParaRPr lang="it-IT" sz="4700" b="1" kern="12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539552" y="-22448"/>
            <a:ext cx="7956970" cy="983293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STRUMENTI</a:t>
            </a:r>
          </a:p>
        </p:txBody>
      </p:sp>
      <p:sp>
        <p:nvSpPr>
          <p:cNvPr id="28674" name="Segnaposto contenuto 2"/>
          <p:cNvSpPr>
            <a:spLocks noGrp="1"/>
          </p:cNvSpPr>
          <p:nvPr>
            <p:ph idx="4294967295"/>
          </p:nvPr>
        </p:nvSpPr>
        <p:spPr>
          <a:xfrm>
            <a:off x="0" y="980728"/>
            <a:ext cx="9144000" cy="5438229"/>
          </a:xfrm>
        </p:spPr>
        <p:txBody>
          <a:bodyPr/>
          <a:lstStyle/>
          <a:p>
            <a:r>
              <a:rPr lang="it-IT" sz="2000" b="1" u="sng" dirty="0">
                <a:effectLst/>
                <a:latin typeface="+mj-lt"/>
              </a:rPr>
              <a:t>Irraggiatore TEMA im6</a:t>
            </a:r>
            <a:r>
              <a:rPr lang="it-IT" sz="2000" b="1" dirty="0">
                <a:effectLst/>
                <a:latin typeface="+mj-lt"/>
              </a:rPr>
              <a:t>: </a:t>
            </a:r>
            <a:r>
              <a:rPr lang="it-IT" sz="2000" dirty="0">
                <a:effectLst/>
                <a:latin typeface="+mj-lt"/>
              </a:rPr>
              <a:t>contiene sorgenti radioattive di diverso tipo (Americio 241- </a:t>
            </a:r>
            <a:r>
              <a:rPr lang="it-IT" sz="2000" dirty="0" err="1">
                <a:effectLst/>
                <a:latin typeface="+mj-lt"/>
              </a:rPr>
              <a:t>matr</a:t>
            </a:r>
            <a:r>
              <a:rPr lang="it-IT" sz="2000" dirty="0">
                <a:effectLst/>
                <a:latin typeface="+mj-lt"/>
              </a:rPr>
              <a:t>. 5784 LX; Cobalto60- </a:t>
            </a:r>
            <a:r>
              <a:rPr lang="it-IT" sz="2000" dirty="0" err="1">
                <a:effectLst/>
                <a:latin typeface="+mj-lt"/>
              </a:rPr>
              <a:t>matr</a:t>
            </a:r>
            <a:r>
              <a:rPr lang="it-IT" sz="2000" dirty="0">
                <a:effectLst/>
                <a:latin typeface="+mj-lt"/>
              </a:rPr>
              <a:t>. 0848 HA; Cobalto60- </a:t>
            </a:r>
            <a:r>
              <a:rPr lang="it-IT" sz="2000" dirty="0" err="1">
                <a:effectLst/>
                <a:latin typeface="+mj-lt"/>
              </a:rPr>
              <a:t>matr</a:t>
            </a:r>
            <a:r>
              <a:rPr lang="it-IT" sz="2000" dirty="0">
                <a:effectLst/>
                <a:latin typeface="+mj-lt"/>
              </a:rPr>
              <a:t>. 1717 HD; Cesio137 </a:t>
            </a:r>
            <a:r>
              <a:rPr lang="it-IT" sz="2000" dirty="0" err="1">
                <a:effectLst/>
                <a:latin typeface="+mj-lt"/>
              </a:rPr>
              <a:t>matr</a:t>
            </a:r>
            <a:r>
              <a:rPr lang="it-IT" sz="2000" dirty="0">
                <a:effectLst/>
                <a:latin typeface="+mj-lt"/>
              </a:rPr>
              <a:t>. 3061 GN; Cesio137- </a:t>
            </a:r>
            <a:r>
              <a:rPr lang="it-IT" sz="2000" dirty="0" err="1">
                <a:effectLst/>
                <a:latin typeface="+mj-lt"/>
              </a:rPr>
              <a:t>matr</a:t>
            </a:r>
            <a:r>
              <a:rPr lang="it-IT" sz="2000" dirty="0">
                <a:effectLst/>
                <a:latin typeface="+mj-lt"/>
              </a:rPr>
              <a:t>. 6337 GH), le cui emissioni vengono indirizzate verso un banco ottico, collegato ad una console di comando da remoto, con strumentazione laser per l’allineamento ed una telecamera.</a:t>
            </a:r>
          </a:p>
          <a:p>
            <a:r>
              <a:rPr lang="it-IT" sz="2000" b="1" u="sng" dirty="0">
                <a:effectLst/>
                <a:latin typeface="+mj-lt"/>
              </a:rPr>
              <a:t>Contatore </a:t>
            </a:r>
            <a:r>
              <a:rPr lang="it-IT" sz="2000" b="1" u="sng" dirty="0" smtClean="0">
                <a:effectLst/>
                <a:latin typeface="+mj-lt"/>
              </a:rPr>
              <a:t> GM-10 </a:t>
            </a:r>
            <a:r>
              <a:rPr lang="it-IT" sz="2000" b="1" u="sng" dirty="0">
                <a:effectLst/>
                <a:latin typeface="+mj-lt"/>
              </a:rPr>
              <a:t>Black </a:t>
            </a:r>
            <a:r>
              <a:rPr lang="it-IT" sz="2000" b="1" u="sng" dirty="0" err="1">
                <a:effectLst/>
                <a:latin typeface="+mj-lt"/>
              </a:rPr>
              <a:t>Cat</a:t>
            </a:r>
            <a:r>
              <a:rPr lang="it-IT" sz="2000" b="1" u="sng" dirty="0">
                <a:effectLst/>
                <a:latin typeface="+mj-lt"/>
              </a:rPr>
              <a:t> </a:t>
            </a:r>
            <a:r>
              <a:rPr lang="it-IT" sz="2000" b="1" u="sng" dirty="0" smtClean="0">
                <a:effectLst/>
                <a:latin typeface="+mj-lt"/>
              </a:rPr>
              <a:t>Systems</a:t>
            </a:r>
            <a:r>
              <a:rPr lang="it-IT" sz="2000" dirty="0" smtClean="0">
                <a:effectLst/>
                <a:latin typeface="+mj-lt"/>
              </a:rPr>
              <a:t>: </a:t>
            </a:r>
            <a:r>
              <a:rPr lang="it-IT" sz="2000" dirty="0">
                <a:effectLst/>
                <a:latin typeface="+mj-lt"/>
              </a:rPr>
              <a:t>è uno strumento che misura radiazioni di tipo ionizzante, in particolare le radiazioni provenienti da decadimenti di tipo Alfa, Beta e Gamma. Il cuore del contatore è costituito da un tubo contenente un gas a bassa pressione. Lungo l'asse del tubo è teso un filo metallico, isolato dal tubo stesso. Tra il filo e il tubo si stabilisce una differenza di potenziale di circa 1 000 V, attraverso una resistenza di valore dell'ordine del miliardo di ohm. </a:t>
            </a:r>
            <a:r>
              <a:rPr lang="it-IT" sz="2000" dirty="0" smtClean="0">
                <a:effectLst/>
                <a:latin typeface="+mj-lt"/>
              </a:rPr>
              <a:t>Collegato </a:t>
            </a:r>
            <a:r>
              <a:rPr lang="it-IT" sz="2000" dirty="0">
                <a:effectLst/>
                <a:latin typeface="+mj-lt"/>
              </a:rPr>
              <a:t>tramite porta USB ad un </a:t>
            </a:r>
            <a:r>
              <a:rPr lang="it-IT" sz="2000" dirty="0" err="1">
                <a:effectLst/>
                <a:latin typeface="+mj-lt"/>
              </a:rPr>
              <a:t>PowerBook</a:t>
            </a:r>
            <a:r>
              <a:rPr lang="it-IT" sz="2000" dirty="0">
                <a:effectLst/>
                <a:latin typeface="+mj-lt"/>
              </a:rPr>
              <a:t> G4 (MAC): è il sistema di acquisizione dati, supportato dal software RAD OX (più conosciuto col nome di Geiger Müller)</a:t>
            </a:r>
            <a:r>
              <a:rPr lang="it-IT" sz="2000" dirty="0" smtClean="0">
                <a:effectLst/>
                <a:latin typeface="+mj-lt"/>
              </a:rPr>
              <a:t>‏.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8704"/>
            <a:ext cx="4271061" cy="440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217" y="-171400"/>
            <a:ext cx="5148063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64" y="2449513"/>
            <a:ext cx="5364088" cy="44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3995936" cy="4149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1303338"/>
            <a:ext cx="5932487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016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395536" y="188640"/>
            <a:ext cx="8229600" cy="1143000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8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SORGENTI</a:t>
            </a:r>
            <a:endParaRPr lang="it-IT" sz="48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4234545963"/>
              </p:ext>
            </p:extLst>
          </p:nvPr>
        </p:nvGraphicFramePr>
        <p:xfrm>
          <a:off x="251520" y="1340768"/>
          <a:ext cx="851161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67544" y="188640"/>
            <a:ext cx="8229600" cy="1143000"/>
          </a:xfrm>
          <a:noFill/>
          <a:ln/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Sorgente 1- </a:t>
            </a: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americio 241</a:t>
            </a:r>
            <a:b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matricola 5784 lx</a:t>
            </a:r>
          </a:p>
        </p:txBody>
      </p:sp>
      <p:pic>
        <p:nvPicPr>
          <p:cNvPr id="30722" name="Segnaposto contenuto 4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512" y="1556792"/>
            <a:ext cx="8829675" cy="4464074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Segnaposto contenuto 7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9552" y="1196752"/>
            <a:ext cx="8352928" cy="5109248"/>
          </a:xfrm>
        </p:spPr>
      </p:pic>
      <p:sp>
        <p:nvSpPr>
          <p:cNvPr id="9" name="Titolo 1"/>
          <p:cNvSpPr>
            <a:spLocks noGrp="1"/>
          </p:cNvSpPr>
          <p:nvPr>
            <p:ph type="title" idx="4294967295"/>
          </p:nvPr>
        </p:nvSpPr>
        <p:spPr>
          <a:xfrm>
            <a:off x="-2124744" y="404664"/>
            <a:ext cx="8229600" cy="1142999"/>
          </a:xfrm>
          <a:noFill/>
          <a:ln/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Americio 241</a:t>
            </a:r>
            <a:b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it-IT" sz="40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923928" y="26296"/>
            <a:ext cx="5220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sz="3200" b="1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Grafico in </a:t>
            </a:r>
            <a:r>
              <a:rPr lang="it-IT" sz="3200" b="1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funzione della </a:t>
            </a:r>
            <a:r>
              <a:rPr lang="it-IT" sz="3200" b="1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distanza</a:t>
            </a:r>
            <a:endParaRPr lang="it-IT" sz="3200" dirty="0">
              <a:latin typeface="+mj-lt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512" y="1700808"/>
            <a:ext cx="8872538" cy="4824412"/>
          </a:xfrm>
        </p:spPr>
      </p:pic>
      <p:sp>
        <p:nvSpPr>
          <p:cNvPr id="5" name="Titolo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/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Sorgente 3 - </a:t>
            </a: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Cobalto 60</a:t>
            </a:r>
            <a:b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matricola 1717hd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-2556792" y="188640"/>
            <a:ext cx="8229600" cy="1143000"/>
          </a:xfrm>
          <a:noFill/>
          <a:ln/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Cobalto 60</a:t>
            </a:r>
            <a:endParaRPr lang="it-IT" sz="40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379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7544" y="1484784"/>
            <a:ext cx="8568952" cy="4732135"/>
          </a:xfrm>
        </p:spPr>
      </p:pic>
      <p:sp>
        <p:nvSpPr>
          <p:cNvPr id="4" name="Rettangolo 3"/>
          <p:cNvSpPr/>
          <p:nvPr/>
        </p:nvSpPr>
        <p:spPr>
          <a:xfrm>
            <a:off x="3923928" y="26296"/>
            <a:ext cx="5220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sz="3200" b="1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Grafico </a:t>
            </a:r>
            <a:r>
              <a:rPr lang="it-IT" sz="3200" b="1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in funzione della distanza</a:t>
            </a:r>
            <a:endParaRPr lang="it-IT" sz="3200" dirty="0">
              <a:latin typeface="+mj-lt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Segnaposto contenuto 4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773238"/>
            <a:ext cx="8856663" cy="4824412"/>
          </a:xfrm>
        </p:spPr>
      </p:pic>
      <p:sp>
        <p:nvSpPr>
          <p:cNvPr id="4" name="Titolo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/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Sorgente 5 – </a:t>
            </a: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Cesio 137</a:t>
            </a:r>
            <a:b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it-IT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matricola 6337gh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-2772816" y="404664"/>
            <a:ext cx="8229600" cy="1143000"/>
          </a:xfrm>
          <a:noFill/>
          <a:ln/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Cesio 137</a:t>
            </a:r>
            <a:br>
              <a:rPr lang="it-IT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5842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536" y="1340768"/>
            <a:ext cx="8352928" cy="4726763"/>
          </a:xfrm>
        </p:spPr>
      </p:pic>
      <p:sp>
        <p:nvSpPr>
          <p:cNvPr id="4" name="Rettangolo 3"/>
          <p:cNvSpPr/>
          <p:nvPr/>
        </p:nvSpPr>
        <p:spPr>
          <a:xfrm>
            <a:off x="3923928" y="26296"/>
            <a:ext cx="5220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sz="3200" b="1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Grafico in </a:t>
            </a:r>
            <a:r>
              <a:rPr lang="it-IT" sz="3200" b="1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+mn-cs"/>
              </a:rPr>
              <a:t>funzione della distanza</a:t>
            </a:r>
            <a:endParaRPr lang="it-IT" sz="3200" dirty="0">
              <a:latin typeface="+mj-lt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67544" y="548680"/>
            <a:ext cx="8229599" cy="1142999"/>
          </a:xfrm>
          <a:noFill/>
          <a:ln/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100" b="1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Il grafico mostra l’efficienza del contatore in funzione dell’energia dei fotoni incidenti</a:t>
            </a: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6866" name="Segnaposto contenuto 4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536" y="2132856"/>
            <a:ext cx="8524639" cy="4464496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536" y="1412776"/>
            <a:ext cx="8229600" cy="5191844"/>
          </a:xfrm>
        </p:spPr>
      </p:pic>
      <p:sp>
        <p:nvSpPr>
          <p:cNvPr id="4" name="Titolo 1"/>
          <p:cNvSpPr txBox="1">
            <a:spLocks/>
          </p:cNvSpPr>
          <p:nvPr/>
        </p:nvSpPr>
        <p:spPr bwMode="auto">
          <a:xfrm>
            <a:off x="461041" y="260648"/>
            <a:ext cx="8229599" cy="114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Tabella schermatura piombo</a:t>
            </a:r>
          </a:p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–sorgente 1</a:t>
            </a: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00275"/>
            <a:ext cx="8229600" cy="3330575"/>
          </a:xfrm>
        </p:spPr>
      </p:pic>
      <p:sp>
        <p:nvSpPr>
          <p:cNvPr id="4" name="Titolo 1"/>
          <p:cNvSpPr txBox="1">
            <a:spLocks noGrp="1"/>
          </p:cNvSpPr>
          <p:nvPr>
            <p:ph type="title" idx="4294967295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Tabella schermatura piombo</a:t>
            </a:r>
          </a:p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–sorgente 3</a:t>
            </a: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00275"/>
            <a:ext cx="8229600" cy="3330575"/>
          </a:xfrm>
        </p:spPr>
      </p:pic>
      <p:sp>
        <p:nvSpPr>
          <p:cNvPr id="4" name="Titolo 1"/>
          <p:cNvSpPr txBox="1">
            <a:spLocks noGrp="1"/>
          </p:cNvSpPr>
          <p:nvPr>
            <p:ph type="title" idx="4294967295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Tabella schermatura piombo</a:t>
            </a:r>
          </a:p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–sorgente 5</a:t>
            </a: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Effetto della schermatura di piombo sulle sorgenti</a:t>
            </a:r>
            <a:endParaRPr lang="it-IT" dirty="0"/>
          </a:p>
        </p:txBody>
      </p:sp>
      <p:pic>
        <p:nvPicPr>
          <p:cNvPr id="40962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17538" y="1701800"/>
            <a:ext cx="8008937" cy="4422775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Segnaposto contenuto 9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627188"/>
            <a:ext cx="7696200" cy="4495800"/>
          </a:xfrm>
        </p:spPr>
      </p:pic>
      <p:sp>
        <p:nvSpPr>
          <p:cNvPr id="4" name="Titolo 1"/>
          <p:cNvSpPr txBox="1">
            <a:spLocks noGrp="1"/>
          </p:cNvSpPr>
          <p:nvPr>
            <p:ph type="title" idx="4294967295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Tabella schermatura polietilene</a:t>
            </a:r>
          </a:p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r>
              <a:rPr lang="it-IT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–sorgente 1</a:t>
            </a:r>
            <a:endParaRPr lang="it-IT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Tabella schermatura polietilene</a:t>
            </a:r>
            <a:br>
              <a:rPr lang="it-IT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–sorgente </a:t>
            </a:r>
            <a:r>
              <a:rPr lang="it-IT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it-IT" dirty="0"/>
          </a:p>
        </p:txBody>
      </p:sp>
      <p:pic>
        <p:nvPicPr>
          <p:cNvPr id="43010" name="Segnaposto contenuto 5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31838" y="1633538"/>
            <a:ext cx="7680325" cy="4464050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Tabella schermatura polietilene</a:t>
            </a:r>
            <a:br>
              <a:rPr lang="it-IT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–sorgente </a:t>
            </a:r>
            <a:r>
              <a:rPr lang="it-IT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it-IT" dirty="0"/>
          </a:p>
        </p:txBody>
      </p:sp>
      <p:pic>
        <p:nvPicPr>
          <p:cNvPr id="4403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17550" y="1633538"/>
            <a:ext cx="7710488" cy="4464050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della schermatura di </a:t>
            </a:r>
            <a:r>
              <a:rPr lang="it-IT" dirty="0" smtClean="0"/>
              <a:t>polietilene </a:t>
            </a:r>
            <a:r>
              <a:rPr lang="it-IT" dirty="0"/>
              <a:t>sulle sorgenti</a:t>
            </a:r>
          </a:p>
        </p:txBody>
      </p:sp>
      <p:pic>
        <p:nvPicPr>
          <p:cNvPr id="45058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99592" y="1772816"/>
            <a:ext cx="7509520" cy="3384376"/>
          </a:xfrm>
        </p:spPr>
      </p:pic>
      <p:sp>
        <p:nvSpPr>
          <p:cNvPr id="4" name="Titolo 1"/>
          <p:cNvSpPr txBox="1">
            <a:spLocks/>
          </p:cNvSpPr>
          <p:nvPr/>
        </p:nvSpPr>
        <p:spPr bwMode="auto">
          <a:xfrm>
            <a:off x="179512" y="5157192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</a:pPr>
            <a:r>
              <a:rPr lang="it-IT" sz="2800" kern="0" dirty="0" smtClean="0"/>
              <a:t>Il polietilene, essendo meno denso del piombo, ha un potere schermante inferiore</a:t>
            </a:r>
            <a:endParaRPr lang="it-IT" sz="2800" kern="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14563"/>
            <a:ext cx="8229600" cy="3303587"/>
          </a:xfrm>
        </p:spPr>
      </p:pic>
      <p:sp>
        <p:nvSpPr>
          <p:cNvPr id="4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della schermatura di </a:t>
            </a:r>
            <a:r>
              <a:rPr lang="it-IT" dirty="0" smtClean="0"/>
              <a:t>rame </a:t>
            </a:r>
            <a:br>
              <a:rPr lang="it-IT" dirty="0" smtClean="0"/>
            </a:br>
            <a:r>
              <a:rPr lang="it-IT" dirty="0" smtClean="0"/>
              <a:t> -sorgente 1</a:t>
            </a:r>
            <a:endParaRPr lang="it-I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della schermatura di rame </a:t>
            </a:r>
            <a:br>
              <a:rPr lang="it-IT" dirty="0"/>
            </a:br>
            <a:r>
              <a:rPr lang="it-IT" dirty="0"/>
              <a:t> -sorgente </a:t>
            </a:r>
            <a:r>
              <a:rPr lang="it-IT" dirty="0" smtClean="0"/>
              <a:t>3</a:t>
            </a:r>
            <a:endParaRPr lang="it-IT" dirty="0"/>
          </a:p>
        </p:txBody>
      </p:sp>
      <p:pic>
        <p:nvPicPr>
          <p:cNvPr id="47106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01863"/>
            <a:ext cx="8229600" cy="3327400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della schermatura di rame </a:t>
            </a:r>
            <a:br>
              <a:rPr lang="it-IT" dirty="0"/>
            </a:br>
            <a:r>
              <a:rPr lang="it-IT" dirty="0"/>
              <a:t> -sorgente </a:t>
            </a:r>
            <a:r>
              <a:rPr lang="it-IT" dirty="0" smtClean="0"/>
              <a:t>5</a:t>
            </a:r>
            <a:endParaRPr lang="it-IT" dirty="0"/>
          </a:p>
        </p:txBody>
      </p:sp>
      <p:pic>
        <p:nvPicPr>
          <p:cNvPr id="48130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03450"/>
            <a:ext cx="8229600" cy="3324225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della schermatura di </a:t>
            </a:r>
            <a:r>
              <a:rPr lang="it-IT" dirty="0" smtClean="0"/>
              <a:t>rame </a:t>
            </a:r>
            <a:r>
              <a:rPr lang="it-IT" dirty="0"/>
              <a:t>sulle sorgenti</a:t>
            </a:r>
          </a:p>
        </p:txBody>
      </p:sp>
      <p:pic>
        <p:nvPicPr>
          <p:cNvPr id="4915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3528" y="1666138"/>
            <a:ext cx="8568952" cy="3635070"/>
          </a:xfrm>
        </p:spPr>
      </p:pic>
      <p:sp>
        <p:nvSpPr>
          <p:cNvPr id="3" name="Rettangolo 2"/>
          <p:cNvSpPr/>
          <p:nvPr/>
        </p:nvSpPr>
        <p:spPr>
          <a:xfrm>
            <a:off x="1115616" y="544522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SzTx/>
              <a:buFontTx/>
            </a:pPr>
            <a:r>
              <a:rPr lang="it-IT" kern="0" dirty="0"/>
              <a:t>Il </a:t>
            </a:r>
            <a:r>
              <a:rPr lang="it-IT" kern="0" dirty="0" smtClean="0"/>
              <a:t>rame, </a:t>
            </a:r>
            <a:r>
              <a:rPr lang="it-IT" kern="0" dirty="0"/>
              <a:t>essendo meno denso del piombo, ha un potere schermante inferiore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81038" y="1939925"/>
            <a:ext cx="7781925" cy="3851275"/>
          </a:xfrm>
        </p:spPr>
      </p:pic>
      <p:sp>
        <p:nvSpPr>
          <p:cNvPr id="4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</a:t>
            </a:r>
            <a:r>
              <a:rPr lang="it-IT" dirty="0" smtClean="0"/>
              <a:t>delle schermature sulla sorgente 1</a:t>
            </a:r>
            <a:endParaRPr lang="it-I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delle schermature sulla sorgente </a:t>
            </a:r>
            <a:r>
              <a:rPr lang="it-IT" dirty="0" smtClean="0"/>
              <a:t>3</a:t>
            </a:r>
            <a:endParaRPr lang="it-IT" dirty="0"/>
          </a:p>
        </p:txBody>
      </p:sp>
      <p:pic>
        <p:nvPicPr>
          <p:cNvPr id="51202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347788" y="2038350"/>
            <a:ext cx="6448425" cy="3654425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Effetto delle schermature sulla sorgente </a:t>
            </a:r>
            <a:r>
              <a:rPr lang="it-IT" dirty="0" smtClean="0"/>
              <a:t>5</a:t>
            </a:r>
            <a:endParaRPr lang="it-IT" dirty="0"/>
          </a:p>
        </p:txBody>
      </p:sp>
      <p:pic>
        <p:nvPicPr>
          <p:cNvPr id="52226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93738" y="2332038"/>
            <a:ext cx="7756525" cy="3067050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07" y="1436645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1403648" y="241306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er Hand ITC" panose="03070502030502020203" pitchFamily="66" charset="0"/>
              </a:rPr>
              <a:t>ECCO I FISICI…</a:t>
            </a:r>
            <a:endParaRPr lang="it-IT" sz="6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iner Hand ITC" panose="03070502030502020203" pitchFamily="66" charset="0"/>
            </a:endParaRPr>
          </a:p>
        </p:txBody>
      </p:sp>
      <p:pic>
        <p:nvPicPr>
          <p:cNvPr id="4099" name="Picture 3" descr="C:\Users\casano\Desktop\DSCN0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07" y="1325756"/>
            <a:ext cx="8208912" cy="523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41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395536" y="332656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ClrTx/>
              <a:buSzTx/>
              <a:buFontTx/>
            </a:pPr>
            <a:r>
              <a:rPr lang="it-IT" sz="5400" kern="0" dirty="0" smtClean="0"/>
              <a:t>RINGRAZIAMENTI</a:t>
            </a:r>
            <a:endParaRPr lang="it-IT" sz="5400" kern="0" dirty="0"/>
          </a:p>
        </p:txBody>
      </p:sp>
      <p:sp>
        <p:nvSpPr>
          <p:cNvPr id="5" name="Rettangolo 4"/>
          <p:cNvSpPr/>
          <p:nvPr/>
        </p:nvSpPr>
        <p:spPr>
          <a:xfrm>
            <a:off x="899592" y="1916832"/>
            <a:ext cx="763284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Tx/>
              <a:buSzTx/>
              <a:buFontTx/>
              <a:buChar char="-"/>
            </a:pPr>
            <a:r>
              <a:rPr lang="it-IT" sz="4800" kern="0" dirty="0" smtClean="0"/>
              <a:t>Direttore Lab. Nazionale Frascati</a:t>
            </a:r>
          </a:p>
          <a:p>
            <a:pPr marL="342900" indent="-342900">
              <a:buClrTx/>
              <a:buSzTx/>
              <a:buFontTx/>
              <a:buChar char="-"/>
            </a:pPr>
            <a:r>
              <a:rPr lang="it-IT" sz="4800" kern="0" dirty="0" smtClean="0"/>
              <a:t>S.I.S.</a:t>
            </a:r>
          </a:p>
          <a:p>
            <a:pPr marL="342900" indent="-342900">
              <a:buClrTx/>
              <a:buSzTx/>
              <a:buFontTx/>
              <a:buChar char="-"/>
            </a:pPr>
            <a:r>
              <a:rPr lang="it-IT" sz="4800" kern="0" dirty="0" smtClean="0"/>
              <a:t>Tutors</a:t>
            </a:r>
          </a:p>
        </p:txBody>
      </p:sp>
    </p:spTree>
    <p:extLst>
      <p:ext uri="{BB962C8B-B14F-4D97-AF65-F5344CB8AC3E}">
        <p14:creationId xmlns:p14="http://schemas.microsoft.com/office/powerpoint/2010/main" val="2550139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tenna satellitare">
  <a:themeElements>
    <a:clrScheme name="Antenna satellitare 4">
      <a:dk1>
        <a:srgbClr val="666A5C"/>
      </a:dk1>
      <a:lt1>
        <a:srgbClr val="FFFFFF"/>
      </a:lt1>
      <a:dk2>
        <a:srgbClr val="757868"/>
      </a:dk2>
      <a:lt2>
        <a:srgbClr val="C4C3AA"/>
      </a:lt2>
      <a:accent1>
        <a:srgbClr val="9AC2C0"/>
      </a:accent1>
      <a:accent2>
        <a:srgbClr val="4D4F45"/>
      </a:accent2>
      <a:accent3>
        <a:srgbClr val="BDBEB9"/>
      </a:accent3>
      <a:accent4>
        <a:srgbClr val="DADADA"/>
      </a:accent4>
      <a:accent5>
        <a:srgbClr val="CADDDC"/>
      </a:accent5>
      <a:accent6>
        <a:srgbClr val="45473E"/>
      </a:accent6>
      <a:hlink>
        <a:srgbClr val="009999"/>
      </a:hlink>
      <a:folHlink>
        <a:srgbClr val="BFCB4F"/>
      </a:folHlink>
    </a:clrScheme>
    <a:fontScheme name="Antenna satellitar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3716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60000"/>
          <a:buFont typeface="Wingdings" pitchFamily="2" charset="2"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3716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60000"/>
          <a:buFont typeface="Wingdings" pitchFamily="2" charset="2"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1046</TotalTime>
  <Words>956</Words>
  <Application>Microsoft Office PowerPoint</Application>
  <PresentationFormat>Presentazione su schermo (4:3)</PresentationFormat>
  <Paragraphs>128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1" baseType="lpstr">
      <vt:lpstr>Antenna satellitare</vt:lpstr>
      <vt:lpstr>STAGE INVERNALI 2014 </vt:lpstr>
      <vt:lpstr>INDICE</vt:lpstr>
      <vt:lpstr>ATOMO</vt:lpstr>
      <vt:lpstr>RADIOATTIVITÀ  </vt:lpstr>
      <vt:lpstr>RADIAZIONI </vt:lpstr>
      <vt:lpstr>EFFETTI BIOLOGICI DELLE RADIAZIONI</vt:lpstr>
      <vt:lpstr>DECADIMENTO  α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STRUMENTI</vt:lpstr>
      <vt:lpstr>Presentazione standard di PowerPoint</vt:lpstr>
      <vt:lpstr>SORGENTI</vt:lpstr>
      <vt:lpstr>Sorgente 1- americio 241 matricola 5784 lx</vt:lpstr>
      <vt:lpstr>Americio 241 </vt:lpstr>
      <vt:lpstr>Sorgente 3 - Cobalto 60 matricola 1717hd</vt:lpstr>
      <vt:lpstr>Cobalto 60</vt:lpstr>
      <vt:lpstr>Sorgente 5 – Cesio 137 matricola 6337gh</vt:lpstr>
      <vt:lpstr>Cesio 137 </vt:lpstr>
      <vt:lpstr>Il grafico mostra l’efficienza del contatore in funzione dell’energia dei fotoni incidenti</vt:lpstr>
      <vt:lpstr>Presentazione standard di PowerPoint</vt:lpstr>
      <vt:lpstr>Tabella schermatura piombo  –sorgente 3</vt:lpstr>
      <vt:lpstr>Tabella schermatura piombo  –sorgente 5</vt:lpstr>
      <vt:lpstr>Effetto della schermatura di piombo sulle sorgenti</vt:lpstr>
      <vt:lpstr>Tabella schermatura polietilene  –sorgente 1</vt:lpstr>
      <vt:lpstr>Tabella schermatura polietilene  –sorgente 3</vt:lpstr>
      <vt:lpstr>Tabella schermatura polietilene  –sorgente 5</vt:lpstr>
      <vt:lpstr>Effetto della schermatura di polietilene sulle sorgenti</vt:lpstr>
      <vt:lpstr>Effetto della schermatura di rame   -sorgente 1</vt:lpstr>
      <vt:lpstr>Effetto della schermatura di rame   -sorgente 3</vt:lpstr>
      <vt:lpstr>Effetto della schermatura di rame   -sorgente 5</vt:lpstr>
      <vt:lpstr>Effetto della schermatura di rame sulle sorgenti</vt:lpstr>
      <vt:lpstr>Effetto delle schermature sulla sorgente 1</vt:lpstr>
      <vt:lpstr>Effetto delle schermature sulla sorgente 3</vt:lpstr>
      <vt:lpstr>Effetto delle schermature sulla sorgente 5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 INVERNALI</dc:title>
  <dc:creator>casano</dc:creator>
  <cp:lastModifiedBy>casano</cp:lastModifiedBy>
  <cp:revision>55</cp:revision>
  <dcterms:created xsi:type="dcterms:W3CDTF">2014-03-19T11:15:16Z</dcterms:created>
  <dcterms:modified xsi:type="dcterms:W3CDTF">2014-05-22T07:00:51Z</dcterms:modified>
</cp:coreProperties>
</file>