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64" r:id="rId3"/>
    <p:sldId id="277" r:id="rId4"/>
    <p:sldId id="278" r:id="rId5"/>
    <p:sldId id="279" r:id="rId6"/>
    <p:sldId id="266" r:id="rId7"/>
    <p:sldId id="265" r:id="rId8"/>
    <p:sldId id="267" r:id="rId9"/>
    <p:sldId id="268" r:id="rId10"/>
    <p:sldId id="261" r:id="rId11"/>
    <p:sldId id="262" r:id="rId12"/>
    <p:sldId id="263" r:id="rId13"/>
    <p:sldId id="286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0" r:id="rId23"/>
    <p:sldId id="281" r:id="rId24"/>
    <p:sldId id="284" r:id="rId25"/>
    <p:sldId id="285" r:id="rId26"/>
    <p:sldId id="289" r:id="rId27"/>
    <p:sldId id="290" r:id="rId28"/>
    <p:sldId id="287" r:id="rId2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D5E7"/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Stile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71" autoAdjust="0"/>
  </p:normalViewPr>
  <p:slideViewPr>
    <p:cSldViewPr>
      <p:cViewPr>
        <p:scale>
          <a:sx n="75" d="100"/>
          <a:sy n="75" d="100"/>
        </p:scale>
        <p:origin x="-124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41EE3-87DA-4D50-B8B6-DDD04DCF9684}" type="datetimeFigureOut">
              <a:rPr lang="it-IT" smtClean="0"/>
              <a:pPr/>
              <a:t>22/05/2014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81DAD-F84D-4238-AB7F-11DD0F53001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1370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276999"/>
          </a:xfrm>
        </p:spPr>
        <p:txBody>
          <a:bodyPr>
            <a:sp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276999"/>
          </a:xfrm>
        </p:spPr>
        <p:txBody>
          <a:bodyPr>
            <a:sp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276999"/>
          </a:xfrm>
        </p:spPr>
        <p:txBody>
          <a:bodyPr>
            <a:sp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276999"/>
          </a:xfrm>
        </p:spPr>
        <p:txBody>
          <a:bodyPr>
            <a:sp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93E6-B193-449C-8EC3-07C72115E881}" type="datetimeFigureOut">
              <a:rPr lang="it-IT" smtClean="0"/>
              <a:pPr/>
              <a:t>22/05/2014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59EB-BE43-4DC0-AB73-14B4EC4863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0139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93E6-B193-449C-8EC3-07C72115E881}" type="datetimeFigureOut">
              <a:rPr lang="it-IT" smtClean="0"/>
              <a:pPr/>
              <a:t>22/05/2014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59EB-BE43-4DC0-AB73-14B4EC4863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4600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93E6-B193-449C-8EC3-07C72115E881}" type="datetimeFigureOut">
              <a:rPr lang="it-IT" smtClean="0"/>
              <a:pPr/>
              <a:t>22/05/2014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59EB-BE43-4DC0-AB73-14B4EC4863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2821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93E6-B193-449C-8EC3-07C72115E881}" type="datetimeFigureOut">
              <a:rPr lang="it-IT" smtClean="0"/>
              <a:pPr/>
              <a:t>22/05/2014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59EB-BE43-4DC0-AB73-14B4EC4863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508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93E6-B193-449C-8EC3-07C72115E881}" type="datetimeFigureOut">
              <a:rPr lang="it-IT" smtClean="0"/>
              <a:pPr/>
              <a:t>22/05/2014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59EB-BE43-4DC0-AB73-14B4EC4863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3402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93E6-B193-449C-8EC3-07C72115E881}" type="datetimeFigureOut">
              <a:rPr lang="it-IT" smtClean="0"/>
              <a:pPr/>
              <a:t>22/05/2014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59EB-BE43-4DC0-AB73-14B4EC4863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8307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93E6-B193-449C-8EC3-07C72115E881}" type="datetimeFigureOut">
              <a:rPr lang="it-IT" smtClean="0"/>
              <a:pPr/>
              <a:t>22/05/2014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59EB-BE43-4DC0-AB73-14B4EC4863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015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93E6-B193-449C-8EC3-07C72115E881}" type="datetimeFigureOut">
              <a:rPr lang="it-IT" smtClean="0"/>
              <a:pPr/>
              <a:t>22/05/2014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59EB-BE43-4DC0-AB73-14B4EC4863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0552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93E6-B193-449C-8EC3-07C72115E881}" type="datetimeFigureOut">
              <a:rPr lang="it-IT" smtClean="0"/>
              <a:pPr/>
              <a:t>22/05/2014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59EB-BE43-4DC0-AB73-14B4EC4863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4261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93E6-B193-449C-8EC3-07C72115E881}" type="datetimeFigureOut">
              <a:rPr lang="it-IT" smtClean="0"/>
              <a:pPr/>
              <a:t>22/05/2014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59EB-BE43-4DC0-AB73-14B4EC4863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6869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93E6-B193-449C-8EC3-07C72115E881}" type="datetimeFigureOut">
              <a:rPr lang="it-IT" smtClean="0"/>
              <a:pPr/>
              <a:t>22/05/2014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59EB-BE43-4DC0-AB73-14B4EC4863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8448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22F07-AB29-4285-B45A-CC70EE80F9B2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22/05/2014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048C9-AA98-45C4-BE79-10964660F6DC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347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35B9A-20FA-479C-9FA6-D0BE25E9F586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22/05/2014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319A7-0F4C-4090-A79F-B6DB3255DBB6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77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25445-0651-4F5F-9918-2DFBE4369070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22/05/2014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54EFB-4BA7-43A5-88E7-956AE51BBD8A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62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AB467-1834-4A62-943E-CF939445438B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22/05/2014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6548E-4236-4613-86AA-96BA6103BA26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33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D8EC1-9C2D-43FF-9C86-AA2883FC6870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22/05/2014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7F3B1-EEF8-4B1E-A326-6495ACB6AA88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9538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43A7D-82CB-4B59-9EEC-8EDFBDF8A243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22/05/2014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87342-20B3-47E8-816E-304BB11A549F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198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84862-3B4A-49F8-9A65-161297FA9BE3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22/05/2014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D88B0-405F-4098-BA25-C264F108516B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112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F91AB-1631-4E96-9E7F-611194342EE1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22/05/2014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20BD4-B9D6-4395-8A6B-31710E7047B6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0388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2CCAB-6619-49A2-95D7-399FEFFC9A39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22/05/2014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68BAB-7F1D-4552-AA25-B0DFCD35796A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9437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1B290-865D-4EE3-A8B1-FBD7530D89FE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22/05/2014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F07B0-ED92-49FD-A321-1B45898666DF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29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6A728-D0FD-4B96-BDF4-6A56DA2B60B5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22/05/2014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A5D80-63D9-4719-99EB-1DC1333996E5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57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993E6-B193-449C-8EC3-07C72115E881}" type="datetimeFigureOut">
              <a:rPr lang="it-IT" smtClean="0"/>
              <a:pPr/>
              <a:t>22/05/2014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B59EB-BE43-4DC0-AB73-14B4EC48631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108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2051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5EB007-CC6C-4759-9855-0AACDB72E24F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22/05/2014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071DDBC-DD6D-4177-9DD8-91E6A13DC9F5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49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3" name="Immagine 2" descr="printed-circuit-boar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4"/>
            <a:ext cx="9144000" cy="68580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785786" y="428604"/>
            <a:ext cx="7429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STAGE INVERNALE </a:t>
            </a:r>
            <a:r>
              <a:rPr lang="it-IT" sz="4000" b="1" dirty="0" err="1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</a:t>
            </a: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ELETTROMAGNETISMO E CIRCUITI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7650" name="Picture 2" descr="http://oggiscienza.files.wordpress.com/2012/07/logo_inf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4357694"/>
            <a:ext cx="3663717" cy="2331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652" name="Picture 4" descr="http://static3.frascatiscienza.it/wp-content/uploads/2010/05/logostagepiccol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5286388"/>
            <a:ext cx="2786020" cy="1071546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>
            <a:off x="4788024" y="2636912"/>
            <a:ext cx="3456384" cy="17366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b="1" dirty="0" smtClean="0"/>
              <a:t>TUTOR: </a:t>
            </a:r>
          </a:p>
          <a:p>
            <a:r>
              <a:rPr lang="it-IT" sz="2400" b="1" dirty="0" smtClean="0"/>
              <a:t>Massimiliano </a:t>
            </a:r>
            <a:r>
              <a:rPr lang="it-IT" sz="2400" b="1" dirty="0" err="1" smtClean="0"/>
              <a:t>Bazzi</a:t>
            </a:r>
            <a:r>
              <a:rPr lang="it-IT" sz="2400" b="1" dirty="0" smtClean="0"/>
              <a:t>;</a:t>
            </a:r>
          </a:p>
          <a:p>
            <a:r>
              <a:rPr lang="it-IT" sz="2400" b="1" dirty="0" smtClean="0"/>
              <a:t>Emanuele Sbardella;</a:t>
            </a:r>
          </a:p>
          <a:p>
            <a:r>
              <a:rPr lang="it-IT" sz="2400" b="1" dirty="0" smtClean="0"/>
              <a:t>Alessandro </a:t>
            </a:r>
            <a:r>
              <a:rPr lang="it-IT" sz="2400" b="1" dirty="0" err="1" smtClean="0"/>
              <a:t>D’Uffizi</a:t>
            </a:r>
            <a:r>
              <a:rPr lang="it-IT" sz="2400" b="1" dirty="0" smtClean="0"/>
              <a:t>.</a:t>
            </a:r>
            <a:endParaRPr lang="it-I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2819" y="-171400"/>
            <a:ext cx="8527165" cy="1470025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L’ ELETTROMAGNETISMO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006114" y="949768"/>
            <a:ext cx="6284257" cy="17366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tx1"/>
                </a:solidFill>
              </a:rPr>
              <a:t>Che cos’è l’elettromagnetismo?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E’ una delle 4 forze fondamentali del modello standard  insieme all’interazione debole, forte e la forza gravitazionale</a:t>
            </a:r>
            <a:r>
              <a:rPr lang="it-IT" dirty="0" smtClean="0">
                <a:solidFill>
                  <a:schemeClr val="tx1"/>
                </a:solidFill>
              </a:rPr>
              <a:t>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67143" y="3181358"/>
            <a:ext cx="2913593" cy="214526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tx1"/>
                </a:solidFill>
              </a:rPr>
              <a:t>Essa è responsabile dell’interazione tra oggetti elettricamente carichi.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2819" y="5771231"/>
            <a:ext cx="7072362" cy="91940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Il campo elettrico e il campo magnetico sono legati indissolubilmente.</a:t>
            </a:r>
            <a:endParaRPr lang="it-IT" sz="2400" dirty="0"/>
          </a:p>
        </p:txBody>
      </p:sp>
      <p:pic>
        <p:nvPicPr>
          <p:cNvPr id="1026" name="Picture 2" descr="G:\Elettrromagnetismo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000" y="2736754"/>
            <a:ext cx="5354960" cy="30344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64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-214338"/>
            <a:ext cx="8229600" cy="1143000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IL CAMPO ELETTRICO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415" y="2996952"/>
            <a:ext cx="5903737" cy="3717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it-IT" sz="9600" dirty="0" smtClean="0"/>
              <a:t>Una carica in movimento è una corrente elettrica e rappresenta cioè una quantità di carica che in un intervallo di tempo attraversa una sezione di un conduttore.</a:t>
            </a:r>
          </a:p>
          <a:p>
            <a:pPr>
              <a:buNone/>
            </a:pPr>
            <a:r>
              <a:rPr lang="it-IT" sz="9600" dirty="0" smtClean="0"/>
              <a:t>L’intensità di corrente, misurata in Ampere, è C/s.</a:t>
            </a:r>
          </a:p>
          <a:p>
            <a:pPr>
              <a:buNone/>
            </a:pPr>
            <a:r>
              <a:rPr lang="it-IT" sz="9600" dirty="0" smtClean="0"/>
              <a:t>Abbiamo 2 tipi di corrente: </a:t>
            </a:r>
          </a:p>
          <a:p>
            <a:pPr>
              <a:buNone/>
            </a:pPr>
            <a:r>
              <a:rPr lang="it-IT" sz="9600" dirty="0" smtClean="0"/>
              <a:t>-Corrente CONTINUA  (DC)     </a:t>
            </a:r>
          </a:p>
          <a:p>
            <a:pPr>
              <a:buNone/>
            </a:pPr>
            <a:r>
              <a:rPr lang="it-IT" sz="9600" dirty="0" smtClean="0"/>
              <a:t>- Corrente ALTERNATA (AC)</a:t>
            </a:r>
          </a:p>
          <a:p>
            <a:pPr>
              <a:buFontTx/>
              <a:buChar char="-"/>
            </a:pPr>
            <a:endParaRPr lang="it-IT" sz="9600" dirty="0" smtClean="0"/>
          </a:p>
          <a:p>
            <a:pPr>
              <a:buFontTx/>
              <a:buChar char="-"/>
            </a:pPr>
            <a:endParaRPr lang="it-IT" sz="9600" dirty="0" smtClean="0"/>
          </a:p>
          <a:p>
            <a:pPr>
              <a:buNone/>
            </a:pPr>
            <a:endParaRPr lang="it-IT" sz="2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51520" y="836712"/>
            <a:ext cx="7873190" cy="17366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None/>
            </a:pPr>
            <a:r>
              <a:rPr lang="it-IT" sz="2400" dirty="0"/>
              <a:t>E’ un campo di forze generato nello spazio dalla presenza di </a:t>
            </a:r>
            <a:r>
              <a:rPr lang="it-IT" sz="2400" dirty="0" smtClean="0"/>
              <a:t>cariche elettriche. </a:t>
            </a:r>
            <a:endParaRPr lang="it-IT" sz="2400" dirty="0"/>
          </a:p>
          <a:p>
            <a:pPr>
              <a:buNone/>
            </a:pPr>
            <a:r>
              <a:rPr lang="it-IT" sz="2400" dirty="0" smtClean="0"/>
              <a:t>Esso </a:t>
            </a:r>
            <a:r>
              <a:rPr lang="it-IT" sz="2400" dirty="0"/>
              <a:t>si propaga alla velocità della luce </a:t>
            </a:r>
            <a:r>
              <a:rPr lang="it-IT" sz="2400" dirty="0" smtClean="0"/>
              <a:t>e nel caso statico </a:t>
            </a:r>
            <a:r>
              <a:rPr lang="it-IT" sz="2400" dirty="0"/>
              <a:t>è conservativo</a:t>
            </a:r>
            <a:r>
              <a:rPr lang="it-IT" sz="2400" dirty="0" smtClean="0"/>
              <a:t>.</a:t>
            </a:r>
            <a:endParaRPr lang="it-IT" sz="2400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775123" y="2583199"/>
            <a:ext cx="2214578" cy="2191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6073050" y="4571156"/>
            <a:ext cx="2071702" cy="2216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389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IL CAMPO MAGNETICO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4357694"/>
            <a:ext cx="7238608" cy="220887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>
              <a:buNone/>
            </a:pPr>
            <a:endParaRPr lang="it-IT" sz="1800" dirty="0">
              <a:solidFill>
                <a:srgbClr val="002060"/>
              </a:solidFill>
            </a:endParaRPr>
          </a:p>
          <a:p>
            <a:pPr>
              <a:buNone/>
            </a:pPr>
            <a:endParaRPr lang="it-IT" sz="18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6000" dirty="0" smtClean="0"/>
              <a:t>     La corrente elettrica produce campo magnetico  secondo la regola della mano destra.</a:t>
            </a:r>
          </a:p>
          <a:p>
            <a:pPr>
              <a:buNone/>
            </a:pPr>
            <a:r>
              <a:rPr lang="it-IT" sz="6000" dirty="0" smtClean="0"/>
              <a:t>     Esso si misura in </a:t>
            </a:r>
            <a:r>
              <a:rPr lang="it-IT" sz="6000" dirty="0"/>
              <a:t> </a:t>
            </a:r>
            <a:r>
              <a:rPr lang="it-IT" sz="6000" dirty="0" smtClean="0"/>
              <a:t> A/m.</a:t>
            </a:r>
          </a:p>
          <a:p>
            <a:pPr>
              <a:buNone/>
            </a:pPr>
            <a:r>
              <a:rPr lang="it-IT" sz="6000" dirty="0" smtClean="0"/>
              <a:t>     Le linee di forza del campo magnetico sono sempre chiuse.</a:t>
            </a:r>
            <a:endParaRPr lang="it-IT" sz="60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G:\magnetic_field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519" y="1536698"/>
            <a:ext cx="4808064" cy="26123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142844" y="1643050"/>
            <a:ext cx="4211960" cy="13280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None/>
            </a:pPr>
            <a:r>
              <a:rPr lang="it-IT" sz="2400" dirty="0"/>
              <a:t>E’ un campo </a:t>
            </a:r>
            <a:r>
              <a:rPr lang="it-IT" sz="2400" dirty="0" smtClean="0"/>
              <a:t>vettoriale </a:t>
            </a:r>
            <a:r>
              <a:rPr lang="it-IT" sz="2400" dirty="0"/>
              <a:t>generato nello spazio dal moto di una carica elettrica</a:t>
            </a:r>
            <a:r>
              <a:rPr lang="it-IT" sz="2400" dirty="0" smtClean="0"/>
              <a:t>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98492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COMPONENTI PASSIVI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112" y="815205"/>
            <a:ext cx="7104176" cy="210973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…COSA SONO?</a:t>
            </a:r>
          </a:p>
          <a:p>
            <a:pPr marL="0" indent="0">
              <a:buNone/>
            </a:pPr>
            <a:r>
              <a:rPr lang="it-IT" sz="2400" dirty="0" smtClean="0"/>
              <a:t>In elettrotecnica, alcuni componenti si definiscono passivi perché possono solo consumare o immagazzinare energia.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64088" y="3933056"/>
            <a:ext cx="3600400" cy="214526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Tra i componenti passivi che abbiamo trattato, ci sono il Resistore, il Condensatore e l’Induttore.</a:t>
            </a:r>
            <a:endParaRPr lang="it-IT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28" y="3079641"/>
            <a:ext cx="5015944" cy="3765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424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6367" y="191311"/>
            <a:ext cx="8291264" cy="720080"/>
          </a:xfrm>
        </p:spPr>
        <p:txBody>
          <a:bodyPr>
            <a:normAutofit fontScale="90000"/>
          </a:bodyPr>
          <a:lstStyle/>
          <a:p>
            <a:pPr algn="l"/>
            <a:r>
              <a:rPr lang="it-IT" dirty="0" smtClean="0"/>
              <a:t>     </a:t>
            </a:r>
            <a:r>
              <a:rPr lang="it-IT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IL RESISTORE</a:t>
            </a:r>
            <a:endParaRPr lang="it-IT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727683" y="983399"/>
            <a:ext cx="5688632" cy="214526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E’ il componente la cui proprietà è quella di opporsi al passaggio di corrente elettrica; tale proprietà dipende non solo dalla natura del materiale di cui è costituito ma anche dalla geometria. </a:t>
            </a:r>
            <a:endParaRPr lang="it-IT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8" y="3307392"/>
            <a:ext cx="4286250" cy="2847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2656"/>
            <a:ext cx="2660923" cy="5787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800" y="3301443"/>
            <a:ext cx="4371900" cy="32352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637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/>
          <a:lstStyle/>
          <a:p>
            <a:pPr algn="l"/>
            <a:r>
              <a:rPr lang="it-IT" dirty="0" smtClean="0"/>
              <a:t>    </a:t>
            </a: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IL CONDENSATORE</a:t>
            </a:r>
            <a:endParaRPr lang="it-IT" sz="4000" dirty="0">
              <a:ln w="31550" cmpd="sng">
                <a:solidFill>
                  <a:srgbClr val="002060"/>
                </a:solidFill>
                <a:prstDash val="solid"/>
              </a:ln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51520" y="1290860"/>
            <a:ext cx="7200800" cy="20090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dirty="0" smtClean="0"/>
              <a:t>E’ il componente elettronico in grado di accumulare energia elettrica; </a:t>
            </a:r>
          </a:p>
          <a:p>
            <a:r>
              <a:rPr lang="it-IT" sz="2800" dirty="0" smtClean="0"/>
              <a:t>questa sua caratteristica viene chiamata ‘capacità’.</a:t>
            </a:r>
            <a:endParaRPr lang="it-IT" sz="28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280" y="3429000"/>
            <a:ext cx="4903907" cy="3317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74761"/>
            <a:ext cx="2037852" cy="6914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42908" y="3643314"/>
            <a:ext cx="4396186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761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3356" y="214546"/>
            <a:ext cx="8229600" cy="850106"/>
          </a:xfrm>
        </p:spPr>
        <p:txBody>
          <a:bodyPr/>
          <a:lstStyle/>
          <a:p>
            <a:pPr algn="l"/>
            <a:r>
              <a:rPr lang="it-IT" dirty="0" smtClean="0"/>
              <a:t>      </a:t>
            </a: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L’INDUTTORE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85720" y="1357298"/>
            <a:ext cx="6989312" cy="13280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E’ il componente in grado di immagazzinare energia magnetica. </a:t>
            </a:r>
          </a:p>
          <a:p>
            <a:r>
              <a:rPr lang="it-IT" sz="2400" dirty="0" smtClean="0"/>
              <a:t>La sua caratteristica prende il nome di ‘Induttanza’.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2656"/>
            <a:ext cx="3600400" cy="7319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1" y="3972012"/>
            <a:ext cx="4099443" cy="13176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0964"/>
            <a:ext cx="4862715" cy="3647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362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printed-circuit-boar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I FILTRI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64561" y="1196752"/>
            <a:ext cx="6552728" cy="13280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Un filtro, in elettrotecnica, è un circuito in grado di fare una selezione in frequenza dei segnali in ingresso.</a:t>
            </a:r>
            <a:endParaRPr lang="it-IT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61" y="3022773"/>
            <a:ext cx="4431091" cy="3825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5109077" y="4077072"/>
            <a:ext cx="3816424" cy="214526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Esistono filtri in grado di fare un taglio in alta o bassa frequenza, di selezionare o eliminare una banda.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76512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rinted-circuit-boar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89" y="3635082"/>
            <a:ext cx="4572000" cy="3193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849485"/>
            <a:ext cx="4546431" cy="28011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153082" y="1844824"/>
            <a:ext cx="4202894" cy="13280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Si chiama ‘passa-alto’ quel filtro in grado di eliminare le basse frequenze.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51520" y="391177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  </a:t>
            </a: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FILTRI PASSA- ALTO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761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printed-circuit-boar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28670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FILTRI PASSA- BASSO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429124" y="1285860"/>
            <a:ext cx="4357718" cy="13280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Si chiama ‘</a:t>
            </a:r>
            <a:r>
              <a:rPr lang="it-IT" sz="2400" dirty="0" err="1" smtClean="0"/>
              <a:t>passa-basso</a:t>
            </a:r>
            <a:r>
              <a:rPr lang="it-IT" sz="2400" dirty="0" smtClean="0"/>
              <a:t>’ quel filtro in grado di eliminare le frequenze alte.</a:t>
            </a:r>
            <a:endParaRPr lang="it-IT" sz="2400" dirty="0"/>
          </a:p>
        </p:txBody>
      </p:sp>
      <p:pic>
        <p:nvPicPr>
          <p:cNvPr id="1026" name="Picture 2" descr="http://www.materialescuola.com/superiori/elettronica/immagini/filtro_passa_basso_passivo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1928802"/>
            <a:ext cx="4336028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194895" y="4144726"/>
            <a:ext cx="4949105" cy="2713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rinted-circuit-boar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857356" y="571480"/>
            <a:ext cx="4857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         </a:t>
            </a: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LA RISONANZA</a:t>
            </a:r>
            <a:endParaRPr lang="it-IT" sz="4000" dirty="0">
              <a:ln w="31550" cmpd="sng">
                <a:solidFill>
                  <a:srgbClr val="002060"/>
                </a:solidFill>
                <a:prstDash val="solid"/>
              </a:ln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51520" y="1268760"/>
            <a:ext cx="3786182" cy="296251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La risonanza, in elettrotecnica, è quel fenomeno che si realizza in circuiti come questo ed ha idealmente la capacità di filtrare tutte le frequenze tranne una.</a:t>
            </a:r>
            <a:endParaRPr lang="it-IT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4293096"/>
            <a:ext cx="5629455" cy="243198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" y="116632"/>
            <a:ext cx="8229600" cy="1143000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MOTORI ELETTRICI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196752"/>
            <a:ext cx="7931224" cy="139675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 smtClean="0"/>
              <a:t>Un motore elettrico è una macchina in grado di trasformare energia elettrica in energia meccanica.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2028838"/>
            <a:ext cx="5688632" cy="4808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28342"/>
            <a:ext cx="3610372" cy="264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72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" y="188640"/>
            <a:ext cx="8229600" cy="1143000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MOTORI TRIFASE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496" y="1196752"/>
            <a:ext cx="5040560" cy="26642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/>
              <a:t>Un motore trifase presenta tre gruppi di avvolgimenti statorici, nei quali scorre corrente alternata con diversa fasatura.</a:t>
            </a:r>
          </a:p>
          <a:p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77781"/>
            <a:ext cx="3725877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89040"/>
            <a:ext cx="4248472" cy="318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81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" y="32405"/>
            <a:ext cx="8229600" cy="1143000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MOTORI PASSO-PASSO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04" y="1182153"/>
            <a:ext cx="5626968" cy="16127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dirty="0" smtClean="0"/>
              <a:t>Un motore Passo-Passo è un motore elettrico capace di suddividere la propria rotazione in un grande numero di </a:t>
            </a:r>
            <a:r>
              <a:rPr lang="it-IT" dirty="0" err="1" smtClean="0"/>
              <a:t>step</a:t>
            </a:r>
            <a:r>
              <a:rPr lang="it-IT" dirty="0" smtClean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53" y="2774155"/>
            <a:ext cx="5763491" cy="4083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73396"/>
            <a:ext cx="3538364" cy="3267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19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" y="-171400"/>
            <a:ext cx="8229600" cy="1143000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TRASFORMATORI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880800"/>
            <a:ext cx="8291264" cy="180020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it-IT" dirty="0" smtClean="0"/>
              <a:t>Un trasformatore è costituito da un core, su cui sono avvolti </a:t>
            </a:r>
            <a:r>
              <a:rPr lang="it-IT" smtClean="0"/>
              <a:t>due avvolgimenti.</a:t>
            </a:r>
            <a:endParaRPr lang="it-IT" dirty="0" smtClean="0"/>
          </a:p>
          <a:p>
            <a:r>
              <a:rPr lang="it-IT" dirty="0" smtClean="0"/>
              <a:t>Ciascun avvolgimento, se eccitato da una tensione variabile è in grado di indurre una </a:t>
            </a:r>
            <a:r>
              <a:rPr lang="it-IT" dirty="0" err="1" smtClean="0"/>
              <a:t>f.e.m</a:t>
            </a:r>
            <a:r>
              <a:rPr lang="it-IT" dirty="0" smtClean="0"/>
              <a:t>  sull’altro.</a:t>
            </a:r>
          </a:p>
          <a:p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708921"/>
            <a:ext cx="5508104" cy="36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337" y="2708921"/>
            <a:ext cx="2885841" cy="200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334" y="4718703"/>
            <a:ext cx="3812157" cy="19386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48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xfrm>
            <a:off x="-1620688" y="-99392"/>
            <a:ext cx="8228763" cy="769441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>
              <a:buNone/>
            </a:pPr>
            <a:r>
              <a:rPr lang="it-IT" b="1" i="1" dirty="0"/>
              <a:t>                     </a:t>
            </a: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SEMICONDUTTORI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ottotitolo 2"/>
          <p:cNvSpPr txBox="1">
            <a:spLocks noGrp="1"/>
          </p:cNvSpPr>
          <p:nvPr>
            <p:ph type="subTitle" idx="4294967295"/>
          </p:nvPr>
        </p:nvSpPr>
        <p:spPr>
          <a:xfrm>
            <a:off x="144016" y="987589"/>
            <a:ext cx="5004048" cy="352153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>
              <a:lnSpc>
                <a:spcPct val="93000"/>
              </a:lnSpc>
              <a:spcAft>
                <a:spcPts val="1281"/>
              </a:spcAft>
              <a:buNone/>
              <a:tabLst>
                <a:tab pos="656703" algn="l"/>
                <a:tab pos="1313407" algn="l"/>
                <a:tab pos="1970112" algn="l"/>
                <a:tab pos="2626489" algn="l"/>
                <a:tab pos="3283194" algn="l"/>
                <a:tab pos="3939898" algn="l"/>
                <a:tab pos="4596602" algn="l"/>
                <a:tab pos="5253306" algn="l"/>
                <a:tab pos="5910010" algn="l"/>
                <a:tab pos="6566388" algn="l"/>
                <a:tab pos="7223092" algn="l"/>
              </a:tabLst>
            </a:pPr>
            <a:r>
              <a:rPr lang="it-IT" sz="2000" dirty="0">
                <a:cs typeface="Arial Unicode MS" pitchFamily="2"/>
              </a:rPr>
              <a:t>I semiconduttori sono materiali che hanno </a:t>
            </a:r>
            <a:r>
              <a:rPr lang="it-IT" sz="2000" dirty="0" smtClean="0">
                <a:cs typeface="Arial Unicode MS" pitchFamily="2"/>
              </a:rPr>
              <a:t>una </a:t>
            </a:r>
            <a:r>
              <a:rPr lang="it-IT" sz="2000" dirty="0">
                <a:cs typeface="Arial Unicode MS" pitchFamily="2"/>
              </a:rPr>
              <a:t>resistività intermedia tra i conduttori </a:t>
            </a:r>
            <a:r>
              <a:rPr lang="it-IT" sz="2000" dirty="0" smtClean="0">
                <a:cs typeface="Arial Unicode MS" pitchFamily="2"/>
              </a:rPr>
              <a:t> </a:t>
            </a:r>
            <a:r>
              <a:rPr lang="it-IT" sz="2000" dirty="0">
                <a:cs typeface="Arial Unicode MS" pitchFamily="2"/>
              </a:rPr>
              <a:t>e gli </a:t>
            </a:r>
            <a:r>
              <a:rPr lang="it-IT" sz="2000" dirty="0" smtClean="0">
                <a:cs typeface="Arial Unicode MS" pitchFamily="2"/>
              </a:rPr>
              <a:t>isolanti.</a:t>
            </a:r>
            <a:endParaRPr lang="it-IT" sz="2000" dirty="0">
              <a:cs typeface="Arial Unicode MS" pitchFamily="2"/>
            </a:endParaRPr>
          </a:p>
          <a:p>
            <a:pPr marL="0" indent="0">
              <a:lnSpc>
                <a:spcPct val="93000"/>
              </a:lnSpc>
              <a:spcAft>
                <a:spcPts val="1281"/>
              </a:spcAft>
              <a:buNone/>
              <a:tabLst>
                <a:tab pos="656703" algn="l"/>
                <a:tab pos="1313407" algn="l"/>
                <a:tab pos="1970112" algn="l"/>
                <a:tab pos="2626489" algn="l"/>
                <a:tab pos="3283194" algn="l"/>
                <a:tab pos="3939898" algn="l"/>
                <a:tab pos="4596602" algn="l"/>
                <a:tab pos="5253306" algn="l"/>
                <a:tab pos="5910010" algn="l"/>
                <a:tab pos="6566388" algn="l"/>
                <a:tab pos="7223092" algn="l"/>
              </a:tabLst>
            </a:pPr>
            <a:r>
              <a:rPr lang="it-IT" sz="2000" dirty="0" smtClean="0">
                <a:cs typeface="Arial Unicode MS" pitchFamily="2"/>
              </a:rPr>
              <a:t>La </a:t>
            </a:r>
            <a:r>
              <a:rPr lang="it-IT" sz="2000" dirty="0">
                <a:cs typeface="Arial Unicode MS" pitchFamily="2"/>
              </a:rPr>
              <a:t>conducibilità di questi particolari materiali </a:t>
            </a:r>
            <a:r>
              <a:rPr lang="it-IT" sz="2000" dirty="0" smtClean="0">
                <a:cs typeface="Arial Unicode MS" pitchFamily="2"/>
              </a:rPr>
              <a:t>aumenta in modo proporzionale con la </a:t>
            </a:r>
            <a:r>
              <a:rPr lang="it-IT" sz="2000" dirty="0">
                <a:cs typeface="Arial Unicode MS" pitchFamily="2"/>
              </a:rPr>
              <a:t>temperatura, questo perché l'energia termica eccita gli elettroni di </a:t>
            </a:r>
            <a:r>
              <a:rPr lang="it-IT" sz="2000" dirty="0" smtClean="0">
                <a:cs typeface="Arial Unicode MS" pitchFamily="2"/>
              </a:rPr>
              <a:t>valenza a migrare nella banda di conduzione. Il semiconduttore </a:t>
            </a:r>
            <a:r>
              <a:rPr lang="it-IT" sz="2000" dirty="0">
                <a:cs typeface="Arial Unicode MS" pitchFamily="2"/>
              </a:rPr>
              <a:t>più utilizzato al </a:t>
            </a:r>
            <a:r>
              <a:rPr lang="it-IT" sz="2000" dirty="0" smtClean="0">
                <a:cs typeface="Arial Unicode MS" pitchFamily="2"/>
              </a:rPr>
              <a:t>mondo </a:t>
            </a:r>
            <a:r>
              <a:rPr lang="it-IT" sz="2000" dirty="0">
                <a:cs typeface="Arial Unicode MS" pitchFamily="2"/>
              </a:rPr>
              <a:t>è il Silicio (Si)</a:t>
            </a:r>
            <a:r>
              <a:rPr lang="it-IT" sz="2000" b="1" dirty="0">
                <a:cs typeface="Arial Unicode MS" pitchFamily="2"/>
              </a:rPr>
              <a:t>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lum contrast="19000"/>
            <a:alphaModFix/>
          </a:blip>
          <a:srcRect/>
          <a:stretch>
            <a:fillRect/>
          </a:stretch>
        </p:blipFill>
        <p:spPr>
          <a:xfrm>
            <a:off x="5436096" y="284638"/>
            <a:ext cx="3278907" cy="2732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lum/>
            <a:alphaModFix/>
          </a:blip>
          <a:srcRect/>
          <a:stretch>
            <a:fillRect/>
          </a:stretch>
        </p:blipFill>
        <p:spPr>
          <a:xfrm>
            <a:off x="2024617" y="4874615"/>
            <a:ext cx="7118816" cy="1983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0155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xfrm>
            <a:off x="457617" y="-243408"/>
            <a:ext cx="8228763" cy="1145009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DROGAGGIO DI TIPO N &amp; P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4294967295"/>
          </p:nvPr>
        </p:nvSpPr>
        <p:spPr>
          <a:xfrm>
            <a:off x="467545" y="692696"/>
            <a:ext cx="8283864" cy="32607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indent="0">
              <a:lnSpc>
                <a:spcPct val="93000"/>
              </a:lnSpc>
              <a:spcAft>
                <a:spcPts val="1281"/>
              </a:spcAft>
              <a:buNone/>
              <a:tabLst>
                <a:tab pos="656703" algn="l"/>
                <a:tab pos="1313407" algn="l"/>
                <a:tab pos="1970112" algn="l"/>
                <a:tab pos="2626489" algn="l"/>
                <a:tab pos="3283194" algn="l"/>
                <a:tab pos="3939898" algn="l"/>
                <a:tab pos="4596602" algn="l"/>
                <a:tab pos="5253306" algn="l"/>
                <a:tab pos="5910010" algn="l"/>
                <a:tab pos="6566388" algn="l"/>
                <a:tab pos="7223092" algn="l"/>
              </a:tabLst>
            </a:pPr>
            <a:r>
              <a:rPr lang="it-IT" dirty="0" smtClean="0">
                <a:latin typeface="+mn-lt"/>
                <a:cs typeface="Arial Unicode MS"/>
              </a:rPr>
              <a:t>Un altro metodo per modificare la conducibilità elettrica dei semiconduttori è quello del drogaggio: </a:t>
            </a:r>
            <a:r>
              <a:rPr lang="it-IT" dirty="0">
                <a:latin typeface="+mn-lt"/>
                <a:cs typeface="Arial Unicode MS"/>
              </a:rPr>
              <a:t>questo </a:t>
            </a:r>
            <a:r>
              <a:rPr lang="it-IT" dirty="0" smtClean="0">
                <a:latin typeface="+mn-lt"/>
                <a:cs typeface="Arial Unicode MS"/>
              </a:rPr>
              <a:t>lo si ottiene inserendo impurità, principalmente </a:t>
            </a:r>
            <a:r>
              <a:rPr lang="it-IT" dirty="0">
                <a:latin typeface="+mn-lt"/>
                <a:cs typeface="Arial Unicode MS"/>
              </a:rPr>
              <a:t>fosforo o </a:t>
            </a:r>
            <a:r>
              <a:rPr lang="it-IT" dirty="0" smtClean="0">
                <a:latin typeface="+mn-lt"/>
                <a:cs typeface="Arial Unicode MS"/>
              </a:rPr>
              <a:t>boro, cambiando cosi </a:t>
            </a:r>
            <a:r>
              <a:rPr lang="it-IT" dirty="0">
                <a:latin typeface="+mn-lt"/>
                <a:cs typeface="Arial Unicode MS"/>
              </a:rPr>
              <a:t>la sua struttura </a:t>
            </a:r>
            <a:r>
              <a:rPr lang="it-IT" dirty="0" smtClean="0">
                <a:latin typeface="+mn-lt"/>
                <a:cs typeface="Arial Unicode MS"/>
              </a:rPr>
              <a:t>elettronica del semiconduttore.</a:t>
            </a:r>
            <a:endParaRPr lang="it-IT" dirty="0">
              <a:latin typeface="+mn-lt"/>
              <a:cs typeface="Arial Unicode MS"/>
            </a:endParaRPr>
          </a:p>
          <a:p>
            <a:pPr marL="0" indent="0">
              <a:lnSpc>
                <a:spcPct val="93000"/>
              </a:lnSpc>
              <a:spcAft>
                <a:spcPts val="1281"/>
              </a:spcAft>
              <a:buNone/>
              <a:tabLst>
                <a:tab pos="656703" algn="l"/>
                <a:tab pos="1313407" algn="l"/>
                <a:tab pos="1970112" algn="l"/>
                <a:tab pos="2626489" algn="l"/>
                <a:tab pos="3283194" algn="l"/>
                <a:tab pos="3939898" algn="l"/>
                <a:tab pos="4596602" algn="l"/>
                <a:tab pos="5253306" algn="l"/>
                <a:tab pos="5910010" algn="l"/>
                <a:tab pos="6566388" algn="l"/>
                <a:tab pos="7223092" algn="l"/>
              </a:tabLst>
            </a:pPr>
            <a:r>
              <a:rPr lang="it-IT" dirty="0">
                <a:latin typeface="+mn-lt"/>
                <a:cs typeface="Arial Unicode MS"/>
              </a:rPr>
              <a:t>                                                                                                                        </a:t>
            </a:r>
            <a:r>
              <a:rPr lang="it-IT" dirty="0" smtClean="0">
                <a:latin typeface="+mn-lt"/>
                <a:cs typeface="Arial Unicode MS"/>
              </a:rPr>
              <a:t>                 </a:t>
            </a:r>
          </a:p>
          <a:p>
            <a:pPr marL="0" indent="0">
              <a:lnSpc>
                <a:spcPct val="93000"/>
              </a:lnSpc>
              <a:spcAft>
                <a:spcPts val="1281"/>
              </a:spcAft>
              <a:buNone/>
              <a:tabLst>
                <a:tab pos="656703" algn="l"/>
                <a:tab pos="1313407" algn="l"/>
                <a:tab pos="1970112" algn="l"/>
                <a:tab pos="2626489" algn="l"/>
                <a:tab pos="3283194" algn="l"/>
                <a:tab pos="3939898" algn="l"/>
                <a:tab pos="4596602" algn="l"/>
                <a:tab pos="5253306" algn="l"/>
                <a:tab pos="5910010" algn="l"/>
                <a:tab pos="6566388" algn="l"/>
                <a:tab pos="7223092" algn="l"/>
              </a:tabLst>
            </a:pPr>
            <a:endParaRPr lang="it-IT" dirty="0" smtClean="0">
              <a:latin typeface="+mn-lt"/>
              <a:cs typeface="Arial Unicode MS"/>
            </a:endParaRPr>
          </a:p>
          <a:p>
            <a:pPr marL="0" indent="0">
              <a:lnSpc>
                <a:spcPct val="93000"/>
              </a:lnSpc>
              <a:spcAft>
                <a:spcPts val="1281"/>
              </a:spcAft>
              <a:buNone/>
              <a:tabLst>
                <a:tab pos="656703" algn="l"/>
                <a:tab pos="1313407" algn="l"/>
                <a:tab pos="1970112" algn="l"/>
                <a:tab pos="2626489" algn="l"/>
                <a:tab pos="3283194" algn="l"/>
                <a:tab pos="3939898" algn="l"/>
                <a:tab pos="4596602" algn="l"/>
                <a:tab pos="5253306" algn="l"/>
                <a:tab pos="5910010" algn="l"/>
                <a:tab pos="6566388" algn="l"/>
                <a:tab pos="7223092" algn="l"/>
              </a:tabLst>
            </a:pPr>
            <a:r>
              <a:rPr lang="it-IT" dirty="0" smtClean="0">
                <a:latin typeface="+mn-lt"/>
                <a:cs typeface="Arial Unicode MS"/>
              </a:rPr>
              <a:t>Drogaggio </a:t>
            </a:r>
            <a:r>
              <a:rPr lang="it-IT" dirty="0">
                <a:latin typeface="+mn-lt"/>
                <a:cs typeface="Arial Unicode MS"/>
              </a:rPr>
              <a:t>tipo n                            </a:t>
            </a:r>
            <a:r>
              <a:rPr lang="it-IT" dirty="0" smtClean="0">
                <a:latin typeface="+mn-lt"/>
                <a:cs typeface="Arial Unicode MS"/>
              </a:rPr>
              <a:t>                     </a:t>
            </a:r>
            <a:r>
              <a:rPr lang="it-IT" dirty="0">
                <a:latin typeface="+mn-lt"/>
                <a:cs typeface="Arial Unicode MS"/>
              </a:rPr>
              <a:t>Drogaggio tipo p                                    </a:t>
            </a:r>
          </a:p>
          <a:p>
            <a:pPr marL="0" indent="0">
              <a:lnSpc>
                <a:spcPct val="93000"/>
              </a:lnSpc>
              <a:spcAft>
                <a:spcPts val="1281"/>
              </a:spcAft>
              <a:buNone/>
              <a:tabLst>
                <a:tab pos="656703" algn="l"/>
                <a:tab pos="1313407" algn="l"/>
                <a:tab pos="1970112" algn="l"/>
                <a:tab pos="2626489" algn="l"/>
                <a:tab pos="3283194" algn="l"/>
                <a:tab pos="3939898" algn="l"/>
                <a:tab pos="4596602" algn="l"/>
                <a:tab pos="5253306" algn="l"/>
                <a:tab pos="5910010" algn="l"/>
                <a:tab pos="6566388" algn="l"/>
                <a:tab pos="7223092" algn="l"/>
              </a:tabLst>
            </a:pPr>
            <a:endParaRPr lang="it-IT" dirty="0">
              <a:latin typeface="Arial"/>
              <a:cs typeface="Arial Unicode MS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326551" y="3782148"/>
            <a:ext cx="4114545" cy="30699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lum/>
            <a:alphaModFix/>
          </a:blip>
          <a:srcRect/>
          <a:stretch>
            <a:fillRect/>
          </a:stretch>
        </p:blipFill>
        <p:spPr>
          <a:xfrm>
            <a:off x="4637027" y="3788097"/>
            <a:ext cx="4135118" cy="30699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816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xfrm>
            <a:off x="667916" y="1271"/>
            <a:ext cx="7808165" cy="707886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GIUNZIONE P-N: DIODO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4294967295"/>
          </p:nvPr>
        </p:nvSpPr>
        <p:spPr>
          <a:xfrm rot="7200">
            <a:off x="6076675" y="1053838"/>
            <a:ext cx="3130260" cy="25667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indent="0">
              <a:lnSpc>
                <a:spcPct val="93000"/>
              </a:lnSpc>
              <a:spcAft>
                <a:spcPts val="1281"/>
              </a:spcAft>
              <a:buNone/>
              <a:tabLst>
                <a:tab pos="656703" algn="l"/>
                <a:tab pos="1313407" algn="l"/>
                <a:tab pos="1970112" algn="l"/>
                <a:tab pos="2626489" algn="l"/>
                <a:tab pos="3283194" algn="l"/>
                <a:tab pos="3939898" algn="l"/>
                <a:tab pos="4596602" algn="l"/>
                <a:tab pos="5253306" algn="l"/>
                <a:tab pos="5910010" algn="l"/>
                <a:tab pos="6566388" algn="l"/>
                <a:tab pos="7223092" algn="l"/>
              </a:tabLst>
            </a:pPr>
            <a:r>
              <a:rPr lang="it-IT" dirty="0">
                <a:latin typeface="Arial"/>
                <a:cs typeface="Arial"/>
              </a:rPr>
              <a:t>                                                                     </a:t>
            </a:r>
            <a:r>
              <a:rPr lang="it-IT" sz="2000" dirty="0" smtClean="0">
                <a:latin typeface="+mn-lt"/>
                <a:cs typeface="Arial"/>
              </a:rPr>
              <a:t>Il Diodo è un componente elettronico ottenuto dalla giunzione di due semiconduttori di drogaggio differente </a:t>
            </a:r>
          </a:p>
          <a:p>
            <a:pPr marL="0" indent="0">
              <a:lnSpc>
                <a:spcPct val="93000"/>
              </a:lnSpc>
              <a:spcAft>
                <a:spcPts val="1281"/>
              </a:spcAft>
              <a:buNone/>
              <a:tabLst>
                <a:tab pos="656703" algn="l"/>
                <a:tab pos="1313407" algn="l"/>
                <a:tab pos="1970112" algn="l"/>
                <a:tab pos="2626489" algn="l"/>
                <a:tab pos="3283194" algn="l"/>
                <a:tab pos="3939898" algn="l"/>
                <a:tab pos="4596602" algn="l"/>
                <a:tab pos="5253306" algn="l"/>
                <a:tab pos="5910010" algn="l"/>
                <a:tab pos="6566388" algn="l"/>
                <a:tab pos="7223092" algn="l"/>
              </a:tabLst>
            </a:pPr>
            <a:r>
              <a:rPr lang="it-IT" sz="2000" dirty="0" smtClean="0">
                <a:latin typeface="+mn-lt"/>
                <a:cs typeface="Arial"/>
              </a:rPr>
              <a:t>( n e p ).</a:t>
            </a:r>
            <a:endParaRPr lang="it-IT" sz="2000" dirty="0">
              <a:latin typeface="+mn-lt"/>
              <a:cs typeface="Arial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0" y="849123"/>
            <a:ext cx="5004048" cy="2367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lum/>
            <a:alphaModFix/>
          </a:blip>
          <a:srcRect/>
          <a:stretch>
            <a:fillRect/>
          </a:stretch>
        </p:blipFill>
        <p:spPr>
          <a:xfrm>
            <a:off x="5029974" y="4077073"/>
            <a:ext cx="4113460" cy="2781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 cstate="print">
            <a:lum/>
            <a:alphaModFix/>
          </a:blip>
          <a:srcRect/>
          <a:stretch>
            <a:fillRect/>
          </a:stretch>
        </p:blipFill>
        <p:spPr>
          <a:xfrm>
            <a:off x="1" y="4098037"/>
            <a:ext cx="4139952" cy="2760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42" name="AutoShape 2" descr="data:image/jpeg;base64,/9j/4AAQSkZJRgABAQAAAQABAAD/2wCEAAkGBwgHBhQIBwgVFREXGSIaGBQYGSIdIRwdIB8dJB4dJx8iKCggGyYlIB8hLT0mJiksLzouIR8/ODMuNygtLjcBCgoKDg0OGhAQGzclICQsLCwsNyw3LzUsLCw3KywuNDc3LC0vNC0sNDctLDAvNCwvLC4tLDA3LCwsLCwsLDc0NP/AABEIAKwA8AMBIgACEQEDEQH/xAAcAAEAAgIDAQAAAAAAAAAAAAAABQcEBgIDCAH/xABJEAABAgQCBAgLAwsDBQAAAAABAAIDBAURBiESMZHRBxMUFkFRU2EXIjI2VVZxc4GTshV0kggjMzU3YnKhsbPBJOHwQkRUY4L/xAAYAQEBAQEBAAAAAAAAAAAAAAAAAQIDBP/EACsRAQEAAgAFAQUJAAAAAAAAAAABAhEDEhMxUSEEQWFx0TJygZGhweHw8f/aAAwDAQACEQMRAD8AvFERAREQEREBERAREQERYtQnRJQ2u4lzy5waGttck+0gdHWrJbdQZSKLhV+QflEiFjr6Oi4Zg9INr2sSMzlmM81xbiOlmK5hmLBtvGINje+Y7hbN2rVmt9LPwm4lkWFM1aQlYxgzEwGuAub36r2vqvYXtrXT9v0q9jONGVze4tryOXinxXZHPI9Sk4ed9dLtJoox1fpjdcyNV3XBGiPG8q/k+ScjnkepdsCryEeOIEOP4x6CCM88jcZHI5HPIpeHnPcm2ciIsKIiICIiAiIgIiICIiAiIgIiICIiAiIgIorE1elMNUZ9VqAcYbLX0Rc5kAZfFcZfEMnMS7Y8Nr7OaHDLoIuEEusaek2TsMNdEc0tcHBzTYghahiXhSoGG54SdQZG0i0O8VgIsb9/conw5YT7OY/AN6stl3Bu3Nyn3vZ9z5XjeUDYuDusEgXXE4ZkCCC6JmNHyz5FrcX/AA26O4LS/DlhPs5j8A3p4csJ9nMfgG9dOtxPKajc6jh5tRqHGzEf8yc3Qra3aOiHXvbV3dAXLmzTDKmWdCJY61xe17Bw1CwHlHV3LSvDlhPs5j8A3p4csJ9nMfgG9OtxNSb7Go3VmGaa2AYPFmzrXztq0rHKwHlnV3dS74NGl4cyJh0WI5wOl4ziQXWsHEdYGXVq6lofhywn2cx+Ab08OWE+zmPwDepeLne9NLORVj4csJ9nMfgG9PDlhPs5j8A3rmqzkWi4a4VcPYkrDKXT2RuMfe2kwAZC+u63pAREQEREBERAREQERQlQxbQabNulJ6pNZEbraQcv5IJtFrnPrC/phmx25OfWF/TDNjtyDY0Wuc+sL+mGbHbk59YX9MM2O3INjRa5z6wv6YZsduTn1hf0wzY7cgh+G39nEx7WfWF10f8AU8D3TPpCieF3FdCqeA48rI1Jr4hLbNAOfjDrClqP+p4HumfSEFO8NvnTD9y3+pVeqwuG3zph+5b/AFKr1AREQEREBERAREQb3wJftFl/Y76SvVC8ncEc/K0zHcCan4wZDAddx/hPUvR3PrC/phmx25BsaLXOfWF/TDNjtyc+sL+mGbHbkGxotc59YX9MM2O3Jz6wv6YZsduQbGi1zn1hf0wzY7chx3hcC5rDNjtyDY0XwG4uF9QEREBERAREQEREGicNptwcTHtZ9YXXR/1PA90z6Quzht/ZxMe1n1hddH/U8D3TPpCCneG3zph+5b/UqvVYXDb50w/ct/qVXqAiIgIiICIiAiIg3zgR/aLL+x30lep15X4Ev2iy/sd9JXqhAREQEREBERAREQERQdQxEJeddJyNMjzL2AGIIQbZl8wCXuaCSM7C51XtcLeGGWd1BOIsKmVSTqdObUJWL+bd0nKxBsQQdRByIPSuU1UZaVmYUvFf40YkMt02Fz/JTky3rXqMtFxD2l+gHC/UsOoVSBIRYUOKCTEiCGLWyJDiCeoWaVJjbdQZyLjpt09DSF+pclBhVikyNbp7pCpwA+E612npsbj+a4waPIQYLYUOXAa0AAZ6gLBZ6INcq+BcNVmZEzUqW17wNG5J1Do1rB8F+DPQbNp3rcUQad4L8Geg2bTvTwX4M9Bs2netxRBp3gvwZ6DZtO9PBfgz0Gzad63FEGneC/BnoNm0708F+DPQbNp3rcUQad4L8Geg2bTvTwX4M9Bs2netxRBrVIwHhmjT7Z+m0prIrdTgTlfI9K2VEQEREBFgfbEh9s/Y/KByjQ4zQ/dva/8Ass9W42d4CIsapT0vTJB89OP0YcNpc42vYDXkMyklt1BkovgIcLhfVAWoSlSl8NVechVgljY0XjoUTRcQ8FjGltwD4wLdXUWrb0XTh5zHcs3KlivMTz/2lCk41SpDITHmKWumGviMZm0M0oTQPzj2m4DtVnAXuVE0KUlmSlNjVWT/AEc3GYC+EW6F3PMIaJuYYvo2BOWWatlF6sfbeXDkmOu/v+99U5VXUSXlwZSFDlXCrtjgzMTRcHWueNc91rFjm6ujybal00qXkWR6ex0k77SZM/6t/FuvciJpF7rWIc62jnY9GStdFb7dbv07/H5/Dt69k5VW06XgDk8Jkq4VgTIdHiaDtLR0/wA64vtbi3QwQLm3kgZq0kRcOPx+rZdf36eJ7mpNCIi86iKNrtepeH5UTVYnGwmOdohzul1ibbAVDS/CPhGYjtgQa3DLnENaBfMk2A1daDa0REBERARFHVWuUykPYyozrGOiODWNJ8ZxJsABrOaCRREQEREBcYsRkGEYsVwDQLknUANZXJfHta9hY9oIORB6UFYCZrYkhig0lvF8dyrjOOOnxBbo6PFaPY5207aWa54hc+LK1WrQKlG0pctdA0Irg1p4tjrhoOib31G4t7Tey9BnF8XoDRta1srdVlw5NA4sw+IbonIiwsbZDLpyXvnts5t8v+bl16/LX4s8qvMQzkHj6jHqFXiQZmARyVgiluXFtLC2He0TTiFwORvayjsXzMGYpNTfXKi6HMsa1sKDxpaNF0JhsGXs8OeXgmx1dytSJKy8WM2NFgNL2+S4gEj2HWF8iyktHicZGl2OcAQCWgmx1i/UVeH7Zjjcby9tft8Pfr9fzlxV5XZyX46fjVWsPgxoDWmVY2KWeLxYLXBgNohdE0gbg6gLZqwae+PEkIb5tlohY0vHU6wuNq5RJWXixWxYsBpc3yXFoJb7D0fBdy8/F40zxkk7fST+WpNCIi86iIiAiIgIiICIiCqfyjvMuD95b/biKhcL+csr7+H9bVfX5R3mXB+8t/txFQuF/OWV9/D+tqD2giKLr2IaTh6V5TWJ5kJvRc5n2DWfgglFFYgxFSMOSvKazPMht6ATmfY0Zu+AVL4w4c5qZ0pXC0rxbdXHxLFx7w3U3439gVRVCfm6lNum6hMuiRHa3vJJPxKC28Y8OU7NF0thaW4pmrjn2Lz3hupvxv8ABVzh+dmqhjWVmp6YdEiOmIV3uJJPjt6SoFS2EfOuT+8Qvrag9moiICIiAiIgIiICIiAiIgIiICx5+elKdLGan5lsOGNb3kAC+rMrIXx7WvbovaCOooILnphf1glvmt3pz0wv6wS3zW71M8ml+wbsCcml+wbsCCG56YX9YJb5rd6c9ML+sEt81u9TPJpfsG7AnJpfsG7AghuemF/WCW+a3enPTC/rBLfNbvUzyaX7BuwJyaX7BuwIKb4e8QUarYShQKZVIMV4mGuLWPDjbQiC9h3kKlKDMQpSuS8zMOsxkVjnHqAcCTsV9/lFQoUPBkEw4YH+pbqH7kRULh+DDma9LwI7NJjozGuB6QXAEbEFtYw4dJiM50thWU0G6uPiZuPeGam/En2BU/UahOVSbdN1GafEiO1vebn/AGHcrpxhwFNc4zWFJu3/AKIp+l/+HD4qmqxSKjRJwydWk3wog/6XC1+8HUR3jJBgoiIClMLxYcHE0rFjPDWtjwyXE2AAe25J6AFFqWwkAcVSgI/7iH9bUHq/nphf1glvmt3pz0wv6wS3zW71M8ml+wbsCcml+wbsCCG56YX9YJb5rd6c9ML+sEt81u9TPJpfsG7AnJpfsG7AghuemF/WCW+a3enPTC/rBLfNbvUzyaX7BuwJyaX7BuwIIbnphf1glvmt3pz0wv6wS3zW71M8ml+wbsCcml+wbsCCG56YX9YJb5rd6kKXWaZVw40qoQ4wbbS4twda+q9tV7LJ5NL9g3YFyZDhw/0bAPYLIOaIiAiIgIiICIiAiIgIiIKp/KO8y4P3lv8AbiKhcL+csr7+H9bVfX5R3mXB+8t/txFQuF/OWV9/D+tqD2gsGsUenVuUMrVZNkVnU4Xt3jpB9izkQUZjHgLIvNYTmsv/AB4h+l/+HD4qnKtSp+jTpkqrKPhRRra4Wy6x1jvGS9rKPrVFpldlOS1eSZFZ1OF7d4OsH2IPFilsI+dcn94hfW1WvjHgLiMc6awnNXbr5PEOY/hf0+wj4lVnRqZPUjG8rJ1OUfCiCYhXa4WP6RufeO8ZIPYSIiAiIgIiICIiAiIgIiICIiAiIgIiICIiAiIgj61RKZXZYS1YkmRWB2kGuFwHWIvsJ2qJgcH+EpeM2NBoEEOaQ5pA1EG4O1bMsefnIMhKmZmHWaNfxNh/MqyW3UGQijjW5CHD05qMIWrKJZpzvbX/AAnPVZcYVfpUWOYLJ5lw3TzNvFzz+FjsK10s/CbSaKNFfpRzM8wDxbOJsDpaVhfr8U5dFl2xqlChTfJhDe4i2kWtJDdLVc/8t02Tp5eF2zVh1GlyFTDRPyjImg4OYXC5a4EEEHWDcDUuoVyl5Az8ME5WLhrsDbYRtHWucesU+BGbCizTQXas+6/wyz9idPPwbZyKOFdphBdyxuiADpE5ZlwGf/y7YpFTLG494CIiyCIiAiIgIiICIiAiIgIiICIiAiIgIiIC6ZyXE1LGCYhbfpFv83B9hC7kVl16iBZhWRbCMMRHWLS02sBY6d7ACzfLOQy1L7GwvKRosR748TRiHSLLi2ldxDtV7gu67ZBTqLr1+J5TUQUTC8tFLnvmomk8EPddt3A30hqsLg9FtQtZZ0am8ZNGPDmnsDrabWkWdo6ui4ysDYi4AWeizeLne9NIWHhuVhwGQYceIGtaWGxHjNdo3acv3RmLHWupuFpcAl07GLiLadwDawHQBbIKfRXr8TyajW34Np8SGWxI0Qkm98unTvla2Yef5LY2NaxgY0WAyAX1FM+Lnn9q7NCIi5qIiICIiAiIgIiI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246" name="AutoShape 6" descr="data:image/jpeg;base64,/9j/4AAQSkZJRgABAQAAAQABAAD/2wCEAAkGBwgHBhQIBwgVFREXGSIaGBQYGSIdIRwdIB8dJB4dJx8iKCggGyYlIB8hLT0mJiksLzouIR8/ODMuNygtLjcBCgoKDg0OGhAQGzclICQsLCwsNyw3LzUsLCw3KywuNDc3LC0vNC0sNDctLDAvNCwvLC4tLDA3LCwsLCwsLDc0NP/AABEIAKwA8AMBIgACEQEDEQH/xAAcAAEAAgIDAQAAAAAAAAAAAAAABQcEBgIDCAH/xABJEAABAgQCBAgLAwsDBQAAAAABAAIDBAURBiESMZHRBxMUFkFRU2EXIjI2VVZxc4GTshV0kggjMzU3YnKhsbPBJOHwQkRUY4L/xAAYAQEBAQEBAAAAAAAAAAAAAAAAAQIDBP/EACsRAQEAAgAFAQUJAAAAAAAAAAABAhEDEhMxUSEEQWFx0TJygZGhweHw8f/aAAwDAQACEQMRAD8AvFERAREQEREBERAREQERYtQnRJQ2u4lzy5waGttck+0gdHWrJbdQZSKLhV+QflEiFjr6Oi4Zg9INr2sSMzlmM81xbiOlmK5hmLBtvGINje+Y7hbN2rVmt9LPwm4lkWFM1aQlYxgzEwGuAub36r2vqvYXtrXT9v0q9jONGVze4tryOXinxXZHPI9Sk4ed9dLtJoox1fpjdcyNV3XBGiPG8q/k+ScjnkepdsCryEeOIEOP4x6CCM88jcZHI5HPIpeHnPcm2ciIsKIiICIiAiIgIiICIiAiIgIiICIiAiIgIorE1elMNUZ9VqAcYbLX0Rc5kAZfFcZfEMnMS7Y8Nr7OaHDLoIuEEusaek2TsMNdEc0tcHBzTYghahiXhSoGG54SdQZG0i0O8VgIsb9/conw5YT7OY/AN6stl3Bu3Nyn3vZ9z5XjeUDYuDusEgXXE4ZkCCC6JmNHyz5FrcX/AA26O4LS/DlhPs5j8A3p4csJ9nMfgG9dOtxPKajc6jh5tRqHGzEf8yc3Qra3aOiHXvbV3dAXLmzTDKmWdCJY61xe17Bw1CwHlHV3LSvDlhPs5j8A3p4csJ9nMfgG9OtxNSb7Go3VmGaa2AYPFmzrXztq0rHKwHlnV3dS74NGl4cyJh0WI5wOl4ziQXWsHEdYGXVq6lofhywn2cx+Ab08OWE+zmPwDepeLne9NLORVj4csJ9nMfgG9PDlhPs5j8A3rmqzkWi4a4VcPYkrDKXT2RuMfe2kwAZC+u63pAREQEREBERAREQERQlQxbQabNulJ6pNZEbraQcv5IJtFrnPrC/phmx25OfWF/TDNjtyDY0Wuc+sL+mGbHbk59YX9MM2O3INjRa5z6wv6YZsduTn1hf0wzY7cgh+G39nEx7WfWF10f8AU8D3TPpCieF3FdCqeA48rI1Jr4hLbNAOfjDrClqP+p4HumfSEFO8NvnTD9y3+pVeqwuG3zph+5b/AFKr1AREQEREBERAREQb3wJftFl/Y76SvVC8ncEc/K0zHcCan4wZDAddx/hPUvR3PrC/phmx25BsaLXOfWF/TDNjtyc+sL+mGbHbkGxotc59YX9MM2O3Jz6wv6YZsduQbGi1zn1hf0wzY7chx3hcC5rDNjtyDY0XwG4uF9QEREBERAREQEREGicNptwcTHtZ9YXXR/1PA90z6Quzht/ZxMe1n1hddH/U8D3TPpCCneG3zph+5b/UqvVYXDb50w/ct/qVXqAiIgIiICIiAiIg3zgR/aLL+x30lep15X4Ev2iy/sd9JXqhAREQEREBERAREQERQdQxEJeddJyNMjzL2AGIIQbZl8wCXuaCSM7C51XtcLeGGWd1BOIsKmVSTqdObUJWL+bd0nKxBsQQdRByIPSuU1UZaVmYUvFf40YkMt02Fz/JTky3rXqMtFxD2l+gHC/UsOoVSBIRYUOKCTEiCGLWyJDiCeoWaVJjbdQZyLjpt09DSF+pclBhVikyNbp7pCpwA+E612npsbj+a4waPIQYLYUOXAa0AAZ6gLBZ6INcq+BcNVmZEzUqW17wNG5J1Do1rB8F+DPQbNp3rcUQad4L8Geg2bTvTwX4M9Bs2netxRBp3gvwZ6DZtO9PBfgz0Gzad63FEGneC/BnoNm0708F+DPQbNp3rcUQad4L8Geg2bTvTwX4M9Bs2netxRBrVIwHhmjT7Z+m0prIrdTgTlfI9K2VEQEREBFgfbEh9s/Y/KByjQ4zQ/dva/8Ass9W42d4CIsapT0vTJB89OP0YcNpc42vYDXkMyklt1BkovgIcLhfVAWoSlSl8NVechVgljY0XjoUTRcQ8FjGltwD4wLdXUWrb0XTh5zHcs3KlivMTz/2lCk41SpDITHmKWumGviMZm0M0oTQPzj2m4DtVnAXuVE0KUlmSlNjVWT/AEc3GYC+EW6F3PMIaJuYYvo2BOWWatlF6sfbeXDkmOu/v+99U5VXUSXlwZSFDlXCrtjgzMTRcHWueNc91rFjm6ujybal00qXkWR6ex0k77SZM/6t/FuvciJpF7rWIc62jnY9GStdFb7dbv07/H5/Dt69k5VW06XgDk8Jkq4VgTIdHiaDtLR0/wA64vtbi3QwQLm3kgZq0kRcOPx+rZdf36eJ7mpNCIi86iKNrtepeH5UTVYnGwmOdohzul1ibbAVDS/CPhGYjtgQa3DLnENaBfMk2A1daDa0REBERARFHVWuUykPYyozrGOiODWNJ8ZxJsABrOaCRREQEREBcYsRkGEYsVwDQLknUANZXJfHta9hY9oIORB6UFYCZrYkhig0lvF8dyrjOOOnxBbo6PFaPY5207aWa54hc+LK1WrQKlG0pctdA0Irg1p4tjrhoOib31G4t7Tey9BnF8XoDRta1srdVlw5NA4sw+IbonIiwsbZDLpyXvnts5t8v+bl16/LX4s8qvMQzkHj6jHqFXiQZmARyVgiluXFtLC2He0TTiFwORvayjsXzMGYpNTfXKi6HMsa1sKDxpaNF0JhsGXs8OeXgmx1dytSJKy8WM2NFgNL2+S4gEj2HWF8iyktHicZGl2OcAQCWgmx1i/UVeH7Zjjcby9tft8Pfr9fzlxV5XZyX46fjVWsPgxoDWmVY2KWeLxYLXBgNohdE0gbg6gLZqwae+PEkIb5tlohY0vHU6wuNq5RJWXixWxYsBpc3yXFoJb7D0fBdy8/F40zxkk7fST+WpNCIi86iIiAiIgIiICIiCqfyjvMuD95b/biKhcL+csr7+H9bVfX5R3mXB+8t/txFQuF/OWV9/D+tqD2giKLr2IaTh6V5TWJ5kJvRc5n2DWfgglFFYgxFSMOSvKazPMht6ATmfY0Zu+AVL4w4c5qZ0pXC0rxbdXHxLFx7w3U3439gVRVCfm6lNum6hMuiRHa3vJJPxKC28Y8OU7NF0thaW4pmrjn2Lz3hupvxv8ABVzh+dmqhjWVmp6YdEiOmIV3uJJPjt6SoFS2EfOuT+8Qvrag9moiICIiAiIgIiICIiAiIgIiICx5+elKdLGan5lsOGNb3kAC+rMrIXx7WvbovaCOooILnphf1glvmt3pz0wv6wS3zW71M8ml+wbsCcml+wbsCCG56YX9YJb5rd6c9ML+sEt81u9TPJpfsG7AnJpfsG7AghuemF/WCW+a3enPTC/rBLfNbvUzyaX7BuwJyaX7BuwIKb4e8QUarYShQKZVIMV4mGuLWPDjbQiC9h3kKlKDMQpSuS8zMOsxkVjnHqAcCTsV9/lFQoUPBkEw4YH+pbqH7kRULh+DDma9LwI7NJjozGuB6QXAEbEFtYw4dJiM50thWU0G6uPiZuPeGam/En2BU/UahOVSbdN1GafEiO1vebn/AGHcrpxhwFNc4zWFJu3/AKIp+l/+HD4qmqxSKjRJwydWk3wog/6XC1+8HUR3jJBgoiIClMLxYcHE0rFjPDWtjwyXE2AAe25J6AFFqWwkAcVSgI/7iH9bUHq/nphf1glvmt3pz0wv6wS3zW71M8ml+wbsCcml+wbsCCG56YX9YJb5rd6c9ML+sEt81u9TPJpfsG7AnJpfsG7AghuemF/WCW+a3enPTC/rBLfNbvUzyaX7BuwJyaX7BuwIIbnphf1glvmt3pz0wv6wS3zW71M8ml+wbsCcml+wbsCCG56YX9YJb5rd6kKXWaZVw40qoQ4wbbS4twda+q9tV7LJ5NL9g3YFyZDhw/0bAPYLIOaIiAiIgIiICIiAiIgIiIKp/KO8y4P3lv8AbiKhcL+csr7+H9bVfX5R3mXB+8t/txFQuF/OWV9/D+tqD2gsGsUenVuUMrVZNkVnU4Xt3jpB9izkQUZjHgLIvNYTmsv/AB4h+l/+HD4qnKtSp+jTpkqrKPhRRra4Wy6x1jvGS9rKPrVFpldlOS1eSZFZ1OF7d4OsH2IPFilsI+dcn94hfW1WvjHgLiMc6awnNXbr5PEOY/hf0+wj4lVnRqZPUjG8rJ1OUfCiCYhXa4WP6RufeO8ZIPYSIiAiIgIiICIiAiIgIiICIiAiIgIiICIiAiIgj61RKZXZYS1YkmRWB2kGuFwHWIvsJ2qJgcH+EpeM2NBoEEOaQ5pA1EG4O1bMsefnIMhKmZmHWaNfxNh/MqyW3UGQijjW5CHD05qMIWrKJZpzvbX/AAnPVZcYVfpUWOYLJ5lw3TzNvFzz+FjsK10s/CbSaKNFfpRzM8wDxbOJsDpaVhfr8U5dFl2xqlChTfJhDe4i2kWtJDdLVc/8t02Tp5eF2zVh1GlyFTDRPyjImg4OYXC5a4EEEHWDcDUuoVyl5Az8ME5WLhrsDbYRtHWucesU+BGbCizTQXas+6/wyz9idPPwbZyKOFdphBdyxuiADpE5ZlwGf/y7YpFTLG494CIiyCIiAiIgIiICIiAiIgIiICIiAiIgIiIC6ZyXE1LGCYhbfpFv83B9hC7kVl16iBZhWRbCMMRHWLS02sBY6d7ACzfLOQy1L7GwvKRosR748TRiHSLLi2ldxDtV7gu67ZBTqLr1+J5TUQUTC8tFLnvmomk8EPddt3A30hqsLg9FtQtZZ0am8ZNGPDmnsDrabWkWdo6ui4ysDYi4AWeizeLne9NIWHhuVhwGQYceIGtaWGxHjNdo3acv3RmLHWupuFpcAl07GLiLadwDawHQBbIKfRXr8TyajW34Np8SGWxI0Qkm98unTvla2Yef5LY2NaxgY0WAyAX1FM+Lnn9q7NCIi5qIiICIiAiIgIiI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247" name="Picture 7" descr="C:\Users\Giulia\Desktop\downloa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0"/>
            <a:ext cx="1691680" cy="1005948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658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xfrm>
            <a:off x="457617" y="-171400"/>
            <a:ext cx="8228763" cy="114500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>
              <a:buNone/>
            </a:pPr>
            <a:r>
              <a:rPr lang="it-IT" sz="3600" b="1" i="1" dirty="0">
                <a:solidFill>
                  <a:srgbClr val="FF0000"/>
                </a:solidFill>
                <a:effectLst>
                  <a:outerShdw dist="17961" dir="2700000">
                    <a:scrgbClr r="0" g="0" b="0"/>
                  </a:outerShdw>
                </a:effectLst>
              </a:rPr>
              <a:t>      </a:t>
            </a: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GIUNZIONE N-P-N: TRANSISTOR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4294967295"/>
          </p:nvPr>
        </p:nvSpPr>
        <p:spPr>
          <a:xfrm>
            <a:off x="395536" y="846732"/>
            <a:ext cx="8228763" cy="332686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indent="0">
              <a:lnSpc>
                <a:spcPct val="93000"/>
              </a:lnSpc>
              <a:spcAft>
                <a:spcPts val="1281"/>
              </a:spcAft>
              <a:buNone/>
              <a:tabLst>
                <a:tab pos="656703" algn="l"/>
                <a:tab pos="1313407" algn="l"/>
                <a:tab pos="1970112" algn="l"/>
                <a:tab pos="2626489" algn="l"/>
                <a:tab pos="3283194" algn="l"/>
                <a:tab pos="3939898" algn="l"/>
                <a:tab pos="4596602" algn="l"/>
                <a:tab pos="5253306" algn="l"/>
                <a:tab pos="5910010" algn="l"/>
                <a:tab pos="6566388" algn="l"/>
                <a:tab pos="7223092" algn="l"/>
              </a:tabLst>
            </a:pPr>
            <a:r>
              <a:rPr lang="it-IT" dirty="0">
                <a:latin typeface="+mn-lt"/>
                <a:cs typeface="Arial"/>
              </a:rPr>
              <a:t>Ponendo a </a:t>
            </a:r>
            <a:r>
              <a:rPr lang="it-IT" dirty="0" smtClean="0">
                <a:latin typeface="+mn-lt"/>
                <a:cs typeface="Arial"/>
              </a:rPr>
              <a:t>contatto </a:t>
            </a:r>
            <a:r>
              <a:rPr lang="it-IT" dirty="0">
                <a:latin typeface="+mn-lt"/>
                <a:cs typeface="Arial"/>
              </a:rPr>
              <a:t>fra loro </a:t>
            </a:r>
            <a:r>
              <a:rPr lang="it-IT" dirty="0" smtClean="0">
                <a:latin typeface="+mn-lt"/>
                <a:cs typeface="Arial"/>
              </a:rPr>
              <a:t>un silicio di tipo n, uno di </a:t>
            </a:r>
            <a:r>
              <a:rPr lang="it-IT" dirty="0">
                <a:latin typeface="+mn-lt"/>
                <a:cs typeface="Arial"/>
              </a:rPr>
              <a:t>tipo p ed infine </a:t>
            </a:r>
            <a:r>
              <a:rPr lang="it-IT" dirty="0" smtClean="0">
                <a:latin typeface="+mn-lt"/>
                <a:cs typeface="Arial"/>
              </a:rPr>
              <a:t>un altro di tipo </a:t>
            </a:r>
            <a:r>
              <a:rPr lang="it-IT" dirty="0">
                <a:latin typeface="+mn-lt"/>
                <a:cs typeface="Arial"/>
              </a:rPr>
              <a:t>n, si ottiene un                                            componente elettronico chiamato                                        </a:t>
            </a:r>
            <a:r>
              <a:rPr lang="it-IT" i="1" dirty="0">
                <a:latin typeface="+mn-lt"/>
                <a:cs typeface="Arial"/>
              </a:rPr>
              <a:t>Transistor </a:t>
            </a:r>
            <a:r>
              <a:rPr lang="it-IT" i="1" dirty="0" smtClean="0">
                <a:latin typeface="+mn-lt"/>
                <a:cs typeface="Arial"/>
              </a:rPr>
              <a:t>BJT </a:t>
            </a:r>
            <a:br>
              <a:rPr lang="it-IT" i="1" dirty="0" smtClean="0">
                <a:latin typeface="+mn-lt"/>
                <a:cs typeface="Arial"/>
              </a:rPr>
            </a:br>
            <a:r>
              <a:rPr lang="it-IT" i="1" dirty="0" smtClean="0">
                <a:latin typeface="+mn-lt"/>
                <a:cs typeface="Arial"/>
              </a:rPr>
              <a:t>(</a:t>
            </a:r>
            <a:r>
              <a:rPr lang="it-IT" i="1" dirty="0" err="1" smtClean="0">
                <a:latin typeface="+mn-lt"/>
                <a:cs typeface="Arial"/>
              </a:rPr>
              <a:t>Bipolar</a:t>
            </a:r>
            <a:r>
              <a:rPr lang="it-IT" i="1" dirty="0" smtClean="0">
                <a:latin typeface="+mn-lt"/>
                <a:cs typeface="Arial"/>
              </a:rPr>
              <a:t> </a:t>
            </a:r>
            <a:r>
              <a:rPr lang="it-IT" i="1" dirty="0" err="1" smtClean="0">
                <a:latin typeface="+mn-lt"/>
                <a:cs typeface="Arial"/>
              </a:rPr>
              <a:t>Junction</a:t>
            </a:r>
            <a:r>
              <a:rPr lang="it-IT" i="1" dirty="0" smtClean="0">
                <a:latin typeface="+mn-lt"/>
                <a:cs typeface="Arial"/>
              </a:rPr>
              <a:t> Transistor)</a:t>
            </a:r>
            <a:r>
              <a:rPr lang="it-IT" dirty="0" smtClean="0">
                <a:latin typeface="+mn-lt"/>
                <a:cs typeface="Arial"/>
              </a:rPr>
              <a:t>.                              </a:t>
            </a:r>
            <a:endParaRPr lang="it-IT" dirty="0">
              <a:latin typeface="+mn-lt"/>
              <a:cs typeface="Arial"/>
            </a:endParaRPr>
          </a:p>
          <a:p>
            <a:pPr marL="0" indent="0">
              <a:lnSpc>
                <a:spcPct val="93000"/>
              </a:lnSpc>
              <a:spcAft>
                <a:spcPts val="1281"/>
              </a:spcAft>
              <a:buNone/>
              <a:tabLst>
                <a:tab pos="656703" algn="l"/>
                <a:tab pos="1313407" algn="l"/>
                <a:tab pos="1970112" algn="l"/>
                <a:tab pos="2626489" algn="l"/>
                <a:tab pos="3283194" algn="l"/>
                <a:tab pos="3939898" algn="l"/>
                <a:tab pos="4596602" algn="l"/>
                <a:tab pos="5253306" algn="l"/>
                <a:tab pos="5910010" algn="l"/>
                <a:tab pos="6566388" algn="l"/>
                <a:tab pos="7223092" algn="l"/>
              </a:tabLst>
            </a:pPr>
            <a:r>
              <a:rPr lang="it-IT" dirty="0">
                <a:latin typeface="+mn-lt"/>
                <a:cs typeface="Arial"/>
              </a:rPr>
              <a:t>Questo tipo di</a:t>
            </a:r>
            <a:r>
              <a:rPr lang="it-IT" dirty="0">
                <a:latin typeface="+mn-lt"/>
                <a:cs typeface="Arial Unicode MS"/>
              </a:rPr>
              <a:t> componente viene                                                      usato principalmente come                                                  amplificatore ed interruttore.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5211078" y="1844823"/>
            <a:ext cx="3997665" cy="5013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lum/>
            <a:alphaModFix/>
          </a:blip>
          <a:srcRect/>
          <a:stretch>
            <a:fillRect/>
          </a:stretch>
        </p:blipFill>
        <p:spPr>
          <a:xfrm>
            <a:off x="0" y="3853709"/>
            <a:ext cx="4963578" cy="3004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655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6" y="0"/>
            <a:ext cx="9139553" cy="6858000"/>
          </a:xfrm>
          <a:prstGeom prst="rect">
            <a:avLst/>
          </a:prstGeom>
        </p:spPr>
      </p:pic>
      <p:sp>
        <p:nvSpPr>
          <p:cNvPr id="4" name="Titolo 1"/>
          <p:cNvSpPr txBox="1">
            <a:spLocks/>
          </p:cNvSpPr>
          <p:nvPr/>
        </p:nvSpPr>
        <p:spPr>
          <a:xfrm>
            <a:off x="457617" y="24474"/>
            <a:ext cx="8228763" cy="1145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PORTE LOGICHE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9" name="Picture 3" descr="E:\porte_logiche copi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17" y="1030147"/>
            <a:ext cx="3994159" cy="58073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5095904" y="1169483"/>
            <a:ext cx="3590476" cy="296251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In elettronica digitale una porta logica è un circuito digitale in grado di implementare una particolare operazione logica di una o più variabili booleane.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7675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409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TRANSISTOR MOSFET</a:t>
            </a:r>
          </a:p>
        </p:txBody>
      </p:sp>
      <p:pic>
        <p:nvPicPr>
          <p:cNvPr id="4099" name="Segnaposto contenuto 3" descr="800px-Lateral_mosfet.svg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3" y="1263650"/>
            <a:ext cx="4751387" cy="2879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1" name="Picture 6" descr="File:Mosfet N-Ch Sedra.sv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917953"/>
            <a:ext cx="2981131" cy="2866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4882005" y="1364062"/>
            <a:ext cx="4137728" cy="255389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Tutta la logica digitale si basa su un particolare tipo di transistor chiamato MOSFET caratterizzato da uno strato di ossido di silicio posizionato tra il Gate e il Body. </a:t>
            </a:r>
            <a:endParaRPr lang="it-IT" sz="2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178" y="3917953"/>
            <a:ext cx="5064183" cy="369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2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NAND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7" name="Picture 4" descr="http://volga.eng.yale.edu/uploads/Main/CMOS-na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1417638"/>
            <a:ext cx="3117850" cy="46307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3489325" y="3943518"/>
            <a:ext cx="4358012" cy="286035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                                                                                                       </a:t>
            </a:r>
          </a:p>
          <a:p>
            <a:r>
              <a:rPr lang="it-IT" dirty="0"/>
              <a:t> </a:t>
            </a:r>
            <a:r>
              <a:rPr lang="it-IT" dirty="0" smtClean="0"/>
              <a:t>                       </a:t>
            </a:r>
          </a:p>
          <a:p>
            <a:r>
              <a:rPr lang="it-IT" dirty="0"/>
              <a:t> </a:t>
            </a:r>
            <a:r>
              <a:rPr lang="it-IT" dirty="0" smtClean="0"/>
              <a:t>                  </a:t>
            </a:r>
          </a:p>
          <a:p>
            <a:r>
              <a:rPr lang="it-IT" dirty="0"/>
              <a:t> </a:t>
            </a:r>
            <a:r>
              <a:rPr lang="it-IT" dirty="0" smtClean="0"/>
              <a:t> </a:t>
            </a:r>
          </a:p>
          <a:p>
            <a:r>
              <a:rPr lang="it-IT" dirty="0"/>
              <a:t> </a:t>
            </a:r>
            <a:endParaRPr lang="it-IT" dirty="0" smtClean="0"/>
          </a:p>
          <a:p>
            <a:r>
              <a:rPr lang="it-IT" dirty="0"/>
              <a:t> </a:t>
            </a:r>
            <a:endParaRPr lang="it-IT" dirty="0" smtClean="0"/>
          </a:p>
          <a:p>
            <a:r>
              <a:rPr lang="it-IT" dirty="0"/>
              <a:t> </a:t>
            </a:r>
            <a:endParaRPr lang="it-IT" dirty="0" smtClean="0"/>
          </a:p>
          <a:p>
            <a:r>
              <a:rPr lang="it-IT" dirty="0"/>
              <a:t> </a:t>
            </a:r>
            <a:endParaRPr lang="it-IT" dirty="0" smtClean="0"/>
          </a:p>
          <a:p>
            <a:r>
              <a:rPr lang="it-IT" dirty="0"/>
              <a:t> </a:t>
            </a:r>
          </a:p>
        </p:txBody>
      </p:sp>
      <p:grpSp>
        <p:nvGrpSpPr>
          <p:cNvPr id="6174" name="Gruppo 17"/>
          <p:cNvGrpSpPr>
            <a:grpSpLocks/>
          </p:cNvGrpSpPr>
          <p:nvPr/>
        </p:nvGrpSpPr>
        <p:grpSpPr bwMode="auto">
          <a:xfrm>
            <a:off x="3774498" y="4481052"/>
            <a:ext cx="3999568" cy="1790651"/>
            <a:chOff x="3934687" y="5167745"/>
            <a:chExt cx="2396895" cy="1060018"/>
          </a:xfrm>
        </p:grpSpPr>
        <p:sp>
          <p:nvSpPr>
            <p:cNvPr id="9" name="Ritardo 8"/>
            <p:cNvSpPr/>
            <p:nvPr/>
          </p:nvSpPr>
          <p:spPr>
            <a:xfrm>
              <a:off x="4530336" y="5167745"/>
              <a:ext cx="1219891" cy="1060018"/>
            </a:xfrm>
            <a:prstGeom prst="flowChartDelay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cxnSp>
          <p:nvCxnSpPr>
            <p:cNvPr id="11" name="Connettore 1 10"/>
            <p:cNvCxnSpPr/>
            <p:nvPr/>
          </p:nvCxnSpPr>
          <p:spPr>
            <a:xfrm rot="10800000">
              <a:off x="3934687" y="5431163"/>
              <a:ext cx="595649" cy="3174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2" name="Connettore 1 11"/>
            <p:cNvCxnSpPr/>
            <p:nvPr/>
          </p:nvCxnSpPr>
          <p:spPr>
            <a:xfrm rot="10800000">
              <a:off x="5735933" y="5694580"/>
              <a:ext cx="595649" cy="3174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sp>
          <p:nvSpPr>
            <p:cNvPr id="13" name="Ovale 12"/>
            <p:cNvSpPr/>
            <p:nvPr/>
          </p:nvSpPr>
          <p:spPr>
            <a:xfrm>
              <a:off x="5735933" y="5577153"/>
              <a:ext cx="220787" cy="234854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cxnSp>
          <p:nvCxnSpPr>
            <p:cNvPr id="14" name="Connettore 1 13"/>
            <p:cNvCxnSpPr/>
            <p:nvPr/>
          </p:nvCxnSpPr>
          <p:spPr>
            <a:xfrm rot="10800000">
              <a:off x="3934687" y="5915152"/>
              <a:ext cx="595649" cy="4761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6175" name="CasellaDiTesto 14"/>
          <p:cNvSpPr txBox="1">
            <a:spLocks noChangeArrowheads="1"/>
          </p:cNvSpPr>
          <p:nvPr/>
        </p:nvSpPr>
        <p:spPr bwMode="auto">
          <a:xfrm>
            <a:off x="4048102" y="4556148"/>
            <a:ext cx="639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dirty="0"/>
              <a:t>A</a:t>
            </a:r>
          </a:p>
        </p:txBody>
      </p:sp>
      <p:sp>
        <p:nvSpPr>
          <p:cNvPr id="6176" name="CasellaDiTesto 15"/>
          <p:cNvSpPr txBox="1">
            <a:spLocks noChangeArrowheads="1"/>
          </p:cNvSpPr>
          <p:nvPr/>
        </p:nvSpPr>
        <p:spPr bwMode="auto">
          <a:xfrm>
            <a:off x="4010427" y="5379342"/>
            <a:ext cx="638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dirty="0"/>
              <a:t>B</a:t>
            </a:r>
          </a:p>
        </p:txBody>
      </p:sp>
      <p:sp>
        <p:nvSpPr>
          <p:cNvPr id="17" name="CasellaDiTesto 15"/>
          <p:cNvSpPr txBox="1">
            <a:spLocks noChangeArrowheads="1"/>
          </p:cNvSpPr>
          <p:nvPr/>
        </p:nvSpPr>
        <p:spPr bwMode="auto">
          <a:xfrm>
            <a:off x="7217343" y="4987984"/>
            <a:ext cx="6381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dirty="0" smtClean="0"/>
              <a:t>-AB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607512" y="1432694"/>
            <a:ext cx="3534800" cy="20090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dirty="0" smtClean="0"/>
              <a:t>E‘  una porta logica che esplica la funzione di una porta AND negata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408568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4410566" y="4201001"/>
            <a:ext cx="3810657" cy="22474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r>
              <a:rPr lang="it-IT" dirty="0"/>
              <a:t> 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NOR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1" name="Picture 6" descr="http://people.seas.harvard.edu/~jones/es154/lectures/lecture_7/MOS/cmos_no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3475519" cy="52682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98" name="Gruppo 15"/>
          <p:cNvGrpSpPr>
            <a:grpSpLocks/>
          </p:cNvGrpSpPr>
          <p:nvPr/>
        </p:nvGrpSpPr>
        <p:grpSpPr bwMode="auto">
          <a:xfrm>
            <a:off x="5389563" y="4725144"/>
            <a:ext cx="2277827" cy="1288306"/>
            <a:chOff x="5389375" y="5098472"/>
            <a:chExt cx="1801134" cy="914400"/>
          </a:xfrm>
        </p:grpSpPr>
        <p:cxnSp>
          <p:nvCxnSpPr>
            <p:cNvPr id="12" name="Connettore 1 11"/>
            <p:cNvCxnSpPr>
              <a:stCxn id="9" idx="1"/>
            </p:cNvCxnSpPr>
            <p:nvPr/>
          </p:nvCxnSpPr>
          <p:spPr>
            <a:xfrm>
              <a:off x="6525010" y="5555672"/>
              <a:ext cx="6654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Luna 8"/>
            <p:cNvSpPr/>
            <p:nvPr/>
          </p:nvSpPr>
          <p:spPr>
            <a:xfrm rot="10800000">
              <a:off x="5583148" y="5098472"/>
              <a:ext cx="941862" cy="914400"/>
            </a:xfrm>
            <a:prstGeom prst="moon">
              <a:avLst>
                <a:gd name="adj" fmla="val 6764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10" name="Ovale 9"/>
            <p:cNvSpPr/>
            <p:nvPr/>
          </p:nvSpPr>
          <p:spPr>
            <a:xfrm>
              <a:off x="6525010" y="5458835"/>
              <a:ext cx="208068" cy="19367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cxnSp>
          <p:nvCxnSpPr>
            <p:cNvPr id="13" name="Connettore 1 12"/>
            <p:cNvCxnSpPr/>
            <p:nvPr/>
          </p:nvCxnSpPr>
          <p:spPr>
            <a:xfrm>
              <a:off x="5389375" y="5347710"/>
              <a:ext cx="42884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1 13"/>
            <p:cNvCxnSpPr/>
            <p:nvPr/>
          </p:nvCxnSpPr>
          <p:spPr>
            <a:xfrm>
              <a:off x="5403669" y="5749347"/>
              <a:ext cx="42884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99" name="CasellaDiTesto 16"/>
          <p:cNvSpPr txBox="1">
            <a:spLocks noChangeArrowheads="1"/>
          </p:cNvSpPr>
          <p:nvPr/>
        </p:nvSpPr>
        <p:spPr bwMode="auto">
          <a:xfrm>
            <a:off x="5087759" y="4706410"/>
            <a:ext cx="639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i="1" dirty="0"/>
              <a:t>A</a:t>
            </a:r>
          </a:p>
        </p:txBody>
      </p:sp>
      <p:sp>
        <p:nvSpPr>
          <p:cNvPr id="7200" name="CasellaDiTesto 17"/>
          <p:cNvSpPr txBox="1">
            <a:spLocks noChangeArrowheads="1"/>
          </p:cNvSpPr>
          <p:nvPr/>
        </p:nvSpPr>
        <p:spPr bwMode="auto">
          <a:xfrm>
            <a:off x="5127400" y="5273867"/>
            <a:ext cx="639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dirty="0"/>
              <a:t>B</a:t>
            </a:r>
          </a:p>
        </p:txBody>
      </p:sp>
      <p:sp>
        <p:nvSpPr>
          <p:cNvPr id="7201" name="CasellaDiTesto 20"/>
          <p:cNvSpPr txBox="1">
            <a:spLocks noChangeArrowheads="1"/>
          </p:cNvSpPr>
          <p:nvPr/>
        </p:nvSpPr>
        <p:spPr bwMode="auto">
          <a:xfrm>
            <a:off x="6862527" y="4724400"/>
            <a:ext cx="16097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dirty="0"/>
              <a:t>    ⌐(AᴜB)</a:t>
            </a:r>
          </a:p>
          <a:p>
            <a:r>
              <a:rPr lang="it-IT" altLang="it-IT" dirty="0"/>
              <a:t>    ⌐ (A+B)</a:t>
            </a:r>
          </a:p>
          <a:p>
            <a:r>
              <a:rPr lang="it-IT" altLang="it-IT" dirty="0"/>
              <a:t>     </a:t>
            </a:r>
          </a:p>
          <a:p>
            <a:endParaRPr lang="it-IT" alt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390557" y="1772816"/>
            <a:ext cx="3082689" cy="20090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dirty="0" smtClean="0"/>
              <a:t>E’ una porta logica che esplica la funzione di una porta OR negata.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20646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SINTESI LOGICA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5" name="Tabel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722671"/>
              </p:ext>
            </p:extLst>
          </p:nvPr>
        </p:nvGraphicFramePr>
        <p:xfrm>
          <a:off x="1524000" y="1397000"/>
          <a:ext cx="6096000" cy="37084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B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OUT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3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7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8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92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0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SINTESI LOGICA</a:t>
            </a:r>
            <a:endParaRPr lang="it-IT" sz="40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113845"/>
              </p:ext>
            </p:extLst>
          </p:nvPr>
        </p:nvGraphicFramePr>
        <p:xfrm>
          <a:off x="1524000" y="1397000"/>
          <a:ext cx="6096000" cy="14833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BC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BC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BC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BC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1547664" y="3613708"/>
            <a:ext cx="6120680" cy="19389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La sintesi così realizzata fa emergere che i risultati possono essere ottenuti seguendo il livello logico di C. </a:t>
            </a:r>
          </a:p>
          <a:p>
            <a:r>
              <a:rPr lang="it-IT" sz="2400" dirty="0" smtClean="0"/>
              <a:t>Verrebbe quindi così sintetizzato:</a:t>
            </a:r>
          </a:p>
          <a:p>
            <a:r>
              <a:rPr lang="it-IT" sz="2400" dirty="0" smtClean="0"/>
              <a:t>F= C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99864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" y="0"/>
            <a:ext cx="9139553" cy="6858000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0" y="2204864"/>
            <a:ext cx="9144000" cy="2308324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LICEO SCIENTIFICO M. AZZARITA: Baldini Giulia, </a:t>
            </a:r>
            <a:r>
              <a:rPr lang="it-IT" sz="2400" dirty="0" err="1" smtClean="0"/>
              <a:t>Karavania</a:t>
            </a:r>
            <a:r>
              <a:rPr lang="it-IT" sz="2400" dirty="0" smtClean="0"/>
              <a:t> Lorenzo;</a:t>
            </a:r>
          </a:p>
          <a:p>
            <a:r>
              <a:rPr lang="it-IT" sz="2400" dirty="0" smtClean="0"/>
              <a:t>LICEO SCIENTIFICO G. VAILATI: Rossini </a:t>
            </a:r>
            <a:r>
              <a:rPr lang="it-IT" sz="2400" dirty="0" err="1" smtClean="0"/>
              <a:t>Noemi</a:t>
            </a:r>
            <a:r>
              <a:rPr lang="it-IT" sz="2400" dirty="0" smtClean="0"/>
              <a:t>, Tata Matteo;</a:t>
            </a:r>
          </a:p>
          <a:p>
            <a:r>
              <a:rPr lang="it-IT" sz="2400" dirty="0" smtClean="0"/>
              <a:t>LICEO SCIENTIFICO S. CANNIZZARO: </a:t>
            </a:r>
            <a:r>
              <a:rPr lang="it-IT" sz="2400" dirty="0" err="1" smtClean="0"/>
              <a:t>Cacciotti</a:t>
            </a:r>
            <a:r>
              <a:rPr lang="it-IT" sz="2400" dirty="0" smtClean="0"/>
              <a:t> Federico, Dell’Ara Dennis;</a:t>
            </a:r>
          </a:p>
          <a:p>
            <a:r>
              <a:rPr lang="it-IT" sz="2400" dirty="0" smtClean="0"/>
              <a:t>LICEO SCIENTIFICO G. MARCONI: Castaldi Michele, </a:t>
            </a:r>
            <a:r>
              <a:rPr lang="it-IT" sz="2400" dirty="0" err="1" smtClean="0"/>
              <a:t>Petrisor</a:t>
            </a:r>
            <a:r>
              <a:rPr lang="it-IT" sz="2400" dirty="0" smtClean="0"/>
              <a:t> Dalia;</a:t>
            </a:r>
          </a:p>
          <a:p>
            <a:r>
              <a:rPr lang="it-IT" sz="2400" dirty="0" smtClean="0"/>
              <a:t>LICEO SCIENTIFICO L. MURIALDO: Santoni Andrea, Totti Riccardo;</a:t>
            </a:r>
          </a:p>
          <a:p>
            <a:r>
              <a:rPr lang="it-IT" sz="2400" dirty="0" smtClean="0"/>
              <a:t>LICEO CLASSICO VIRGILIO: </a:t>
            </a:r>
            <a:r>
              <a:rPr lang="it-IT" sz="2400" dirty="0" err="1" smtClean="0"/>
              <a:t>Tramutola</a:t>
            </a:r>
            <a:r>
              <a:rPr lang="it-IT" sz="2400" dirty="0" smtClean="0"/>
              <a:t> Marco, </a:t>
            </a:r>
            <a:r>
              <a:rPr lang="it-IT" sz="2400" dirty="0" err="1" smtClean="0"/>
              <a:t>Zeppellini</a:t>
            </a:r>
            <a:r>
              <a:rPr lang="it-IT" sz="2400" dirty="0" smtClean="0"/>
              <a:t> Flavia.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994</Words>
  <Application>Microsoft Office PowerPoint</Application>
  <PresentationFormat>Presentazione su schermo (4:3)</PresentationFormat>
  <Paragraphs>182</Paragraphs>
  <Slides>27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27</vt:i4>
      </vt:variant>
    </vt:vector>
  </HeadingPairs>
  <TitlesOfParts>
    <vt:vector size="29" baseType="lpstr">
      <vt:lpstr>Tema di Office</vt:lpstr>
      <vt:lpstr>1_Tema di Office</vt:lpstr>
      <vt:lpstr>Presentazione standard di PowerPoint</vt:lpstr>
      <vt:lpstr>L’ ELETTROMAGNETISMO</vt:lpstr>
      <vt:lpstr>IL CAMPO ELETTRICO</vt:lpstr>
      <vt:lpstr>IL CAMPO MAGNETICO</vt:lpstr>
      <vt:lpstr>COMPONENTI PASSIVI</vt:lpstr>
      <vt:lpstr>     IL RESISTORE</vt:lpstr>
      <vt:lpstr>    IL CONDENSATORE</vt:lpstr>
      <vt:lpstr>      L’INDUTTORE</vt:lpstr>
      <vt:lpstr>I FILTRI</vt:lpstr>
      <vt:lpstr>Presentazione standard di PowerPoint</vt:lpstr>
      <vt:lpstr>FILTRI PASSA- BASSO</vt:lpstr>
      <vt:lpstr>Presentazione standard di PowerPoint</vt:lpstr>
      <vt:lpstr>MOTORI ELETTRICI</vt:lpstr>
      <vt:lpstr>MOTORI TRIFASE</vt:lpstr>
      <vt:lpstr>MOTORI PASSO-PASSO</vt:lpstr>
      <vt:lpstr>TRASFORMATORI</vt:lpstr>
      <vt:lpstr>                     SEMICONDUTTORI</vt:lpstr>
      <vt:lpstr>DROGAGGIO DI TIPO N &amp; P</vt:lpstr>
      <vt:lpstr>GIUNZIONE P-N: DIODO</vt:lpstr>
      <vt:lpstr>      GIUNZIONE N-P-N: TRANSISTOR</vt:lpstr>
      <vt:lpstr>Presentazione standard di PowerPoint</vt:lpstr>
      <vt:lpstr>TRANSISTOR MOSFET</vt:lpstr>
      <vt:lpstr>NAND</vt:lpstr>
      <vt:lpstr>NOR</vt:lpstr>
      <vt:lpstr>SINTESI LOGICA</vt:lpstr>
      <vt:lpstr>SINTESI LOGICA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Componenti passivi</dc:title>
  <dc:creator>Max</dc:creator>
  <cp:lastModifiedBy>ricy</cp:lastModifiedBy>
  <cp:revision>77</cp:revision>
  <dcterms:created xsi:type="dcterms:W3CDTF">2014-04-17T11:52:06Z</dcterms:created>
  <dcterms:modified xsi:type="dcterms:W3CDTF">2014-05-22T06:54:53Z</dcterms:modified>
</cp:coreProperties>
</file>