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3"/>
  </p:notesMasterIdLst>
  <p:sldIdLst>
    <p:sldId id="270" r:id="rId2"/>
    <p:sldId id="278" r:id="rId3"/>
    <p:sldId id="280" r:id="rId4"/>
    <p:sldId id="281" r:id="rId5"/>
    <p:sldId id="268" r:id="rId6"/>
    <p:sldId id="269" r:id="rId7"/>
    <p:sldId id="258" r:id="rId8"/>
    <p:sldId id="259" r:id="rId9"/>
    <p:sldId id="267" r:id="rId10"/>
    <p:sldId id="282" r:id="rId11"/>
    <p:sldId id="285" r:id="rId1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80"/>
    <a:srgbClr val="0096C7"/>
    <a:srgbClr val="0096C8"/>
    <a:srgbClr val="66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43" d="100"/>
          <a:sy n="143" d="100"/>
        </p:scale>
        <p:origin x="-1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67EC89-F6F8-AC46-A422-2747A8460CC8}" type="datetimeFigureOut">
              <a:rPr lang="it-IT" smtClean="0"/>
              <a:pPr/>
              <a:t>6/20/14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A61C94-1B0C-CC4C-A244-76BF6415B509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A423D4-9DEE-864A-AA3D-5A2917D8D364}" type="slidenum">
              <a:rPr lang="it-IT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pPr/>
              <a:t>1</a:t>
            </a:fld>
            <a:endParaRPr lang="it-IT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>
              <a:spcBef>
                <a:spcPct val="0"/>
              </a:spcBef>
            </a:pPr>
            <a:fld id="{7DE1712F-D943-5040-91E5-2C3497A7B254}" type="slidenum">
              <a:rPr lang="it-IT" sz="1200"/>
              <a:pPr algn="r">
                <a:spcBef>
                  <a:spcPct val="0"/>
                </a:spcBef>
              </a:pPr>
              <a:t>2</a:t>
            </a:fld>
            <a:endParaRPr lang="it-IT" sz="120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it-IT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>
              <a:latin typeface="Times New Roman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6/20/14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6/20/14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6/20/14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6/20/14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6/20/14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6/20/14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6/20/14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6/20/14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6/20/14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6/20/14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1DB6-21A7-0340-AF30-C2639E5AA037}" type="datetimeFigureOut">
              <a:rPr lang="it-IT" smtClean="0"/>
              <a:pPr/>
              <a:t>6/20/14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51DB6-21A7-0340-AF30-C2639E5AA037}" type="datetimeFigureOut">
              <a:rPr lang="it-IT" smtClean="0"/>
              <a:pPr/>
              <a:t>6/20/14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11D0B-1250-F848-B129-D8C75C7D3C7E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8" Type="http://schemas.openxmlformats.org/officeDocument/2006/relationships/image" Target="../media/image10.jpeg"/><Relationship Id="rId9" Type="http://schemas.openxmlformats.org/officeDocument/2006/relationships/image" Target="../media/image11.jpeg"/><Relationship Id="rId10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7" Type="http://schemas.openxmlformats.org/officeDocument/2006/relationships/image" Target="../media/image18.jpeg"/><Relationship Id="rId8" Type="http://schemas.openxmlformats.org/officeDocument/2006/relationships/image" Target="../media/image19.jpeg"/><Relationship Id="rId9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5" Type="http://schemas.openxmlformats.org/officeDocument/2006/relationships/image" Target="../media/image26.jpeg"/><Relationship Id="rId6" Type="http://schemas.openxmlformats.org/officeDocument/2006/relationships/image" Target="../media/image27.jpeg"/><Relationship Id="rId7" Type="http://schemas.openxmlformats.org/officeDocument/2006/relationships/image" Target="../media/image28.jpeg"/><Relationship Id="rId8" Type="http://schemas.openxmlformats.org/officeDocument/2006/relationships/image" Target="../media/image29.jpeg"/><Relationship Id="rId9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Text Box 6"/>
          <p:cNvSpPr txBox="1">
            <a:spLocks noChangeArrowheads="1"/>
          </p:cNvSpPr>
          <p:nvPr/>
        </p:nvSpPr>
        <p:spPr bwMode="auto">
          <a:xfrm>
            <a:off x="6842125" y="735238"/>
            <a:ext cx="16160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r>
              <a:rPr lang="it-IT" dirty="0">
                <a:solidFill>
                  <a:srgbClr val="0000FF"/>
                </a:solidFill>
                <a:latin typeface="Candara"/>
                <a:cs typeface="Candara"/>
              </a:rPr>
              <a:t>(</a:t>
            </a:r>
            <a:r>
              <a:rPr lang="it-IT" dirty="0" err="1">
                <a:solidFill>
                  <a:srgbClr val="0000FF"/>
                </a:solidFill>
                <a:latin typeface="Candara"/>
                <a:cs typeface="Candara"/>
              </a:rPr>
              <a:t>Heisenberg</a:t>
            </a:r>
            <a:r>
              <a:rPr lang="it-IT" dirty="0">
                <a:solidFill>
                  <a:srgbClr val="0000FF"/>
                </a:solidFill>
                <a:latin typeface="Candara"/>
                <a:cs typeface="Candara"/>
              </a:rPr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00902" y="299830"/>
            <a:ext cx="4547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96C7"/>
                </a:solidFill>
                <a:latin typeface="Candara"/>
                <a:cs typeface="Candara"/>
              </a:rPr>
              <a:t>Principio d’Indeterminazione</a:t>
            </a:r>
            <a:endParaRPr lang="it-IT" sz="2800" dirty="0">
              <a:solidFill>
                <a:srgbClr val="0096C7"/>
              </a:solidFill>
              <a:latin typeface="Candara"/>
              <a:cs typeface="Candara"/>
            </a:endParaRPr>
          </a:p>
        </p:txBody>
      </p:sp>
      <p:sp>
        <p:nvSpPr>
          <p:cNvPr id="93187" name="Text Box 5"/>
          <p:cNvSpPr txBox="1">
            <a:spLocks noChangeArrowheads="1"/>
          </p:cNvSpPr>
          <p:nvPr/>
        </p:nvSpPr>
        <p:spPr bwMode="auto">
          <a:xfrm>
            <a:off x="2287778" y="1405598"/>
            <a:ext cx="45722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r>
              <a:rPr lang="it-IT" sz="2000" dirty="0"/>
              <a:t>Risultato generale della teoria quantistica:</a:t>
            </a:r>
          </a:p>
        </p:txBody>
      </p:sp>
      <p:sp>
        <p:nvSpPr>
          <p:cNvPr id="93189" name="Text Box 7"/>
          <p:cNvSpPr txBox="1">
            <a:spLocks noChangeArrowheads="1"/>
          </p:cNvSpPr>
          <p:nvPr/>
        </p:nvSpPr>
        <p:spPr bwMode="auto">
          <a:xfrm>
            <a:off x="1101355" y="1924520"/>
            <a:ext cx="694527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r>
              <a:rPr lang="it-IT" sz="2000" i="1" dirty="0">
                <a:solidFill>
                  <a:srgbClr val="0096C7"/>
                </a:solidFill>
                <a:latin typeface="Candara"/>
                <a:cs typeface="Candara"/>
              </a:rPr>
              <a:t>è impossibile realizzare un dispositivo il cui scopo sia quello di determinare per quale foro passa l’elettrone senza nel contempo perturbarlo a tal punto da distruggere la figura </a:t>
            </a:r>
            <a:r>
              <a:rPr lang="it-IT" sz="2000" i="1" dirty="0" smtClean="0">
                <a:solidFill>
                  <a:srgbClr val="0096C7"/>
                </a:solidFill>
                <a:latin typeface="Candara"/>
                <a:cs typeface="Candara"/>
              </a:rPr>
              <a:t>d’interferenza</a:t>
            </a:r>
            <a:endParaRPr lang="it-IT" sz="2000" i="1" dirty="0">
              <a:solidFill>
                <a:srgbClr val="0096C7"/>
              </a:solidFill>
              <a:latin typeface="Candara"/>
              <a:cs typeface="Candara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305037" y="3375015"/>
            <a:ext cx="6523765" cy="1776718"/>
            <a:chOff x="1269513" y="4343400"/>
            <a:chExt cx="6523765" cy="1776718"/>
          </a:xfrm>
        </p:grpSpPr>
        <p:sp>
          <p:nvSpPr>
            <p:cNvPr id="93190" name="Text Box 8"/>
            <p:cNvSpPr txBox="1">
              <a:spLocks noChangeArrowheads="1"/>
            </p:cNvSpPr>
            <p:nvPr/>
          </p:nvSpPr>
          <p:spPr bwMode="auto">
            <a:xfrm>
              <a:off x="1269513" y="4487275"/>
              <a:ext cx="237371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it-IT" sz="2000" dirty="0">
                  <a:latin typeface="Candara"/>
                  <a:cs typeface="Candara"/>
                </a:rPr>
                <a:t>Matematicamente: </a:t>
              </a:r>
            </a:p>
          </p:txBody>
        </p:sp>
        <p:grpSp>
          <p:nvGrpSpPr>
            <p:cNvPr id="2" name="Group 11"/>
            <p:cNvGrpSpPr>
              <a:grpSpLocks/>
            </p:cNvGrpSpPr>
            <p:nvPr/>
          </p:nvGrpSpPr>
          <p:grpSpPr bwMode="auto">
            <a:xfrm>
              <a:off x="4495800" y="4343400"/>
              <a:ext cx="2209800" cy="609600"/>
              <a:chOff x="2832" y="2736"/>
              <a:chExt cx="1392" cy="384"/>
            </a:xfrm>
          </p:grpSpPr>
          <p:pic>
            <p:nvPicPr>
              <p:cNvPr id="93196" name="Picture 9" descr="Immagine 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920" y="2736"/>
                <a:ext cx="120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3197" name="Rectangle 10"/>
              <p:cNvSpPr>
                <a:spLocks noChangeArrowheads="1"/>
              </p:cNvSpPr>
              <p:nvPr/>
            </p:nvSpPr>
            <p:spPr bwMode="auto">
              <a:xfrm>
                <a:off x="2832" y="2799"/>
                <a:ext cx="1392" cy="30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it-IT"/>
              </a:p>
            </p:txBody>
          </p:sp>
        </p:grpSp>
        <p:sp>
          <p:nvSpPr>
            <p:cNvPr id="93192" name="Text Box 16"/>
            <p:cNvSpPr txBox="1">
              <a:spLocks noChangeArrowheads="1"/>
            </p:cNvSpPr>
            <p:nvPr/>
          </p:nvSpPr>
          <p:spPr bwMode="auto">
            <a:xfrm>
              <a:off x="1408564" y="5412232"/>
              <a:ext cx="1891662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it-IT" sz="2000" dirty="0" smtClean="0">
                  <a:latin typeface="Candara"/>
                  <a:cs typeface="Candara"/>
                </a:rPr>
                <a:t>incertezza nella </a:t>
              </a:r>
              <a:r>
                <a:rPr lang="it-IT" sz="2000" dirty="0">
                  <a:latin typeface="Candara"/>
                  <a:cs typeface="Candara"/>
                </a:rPr>
                <a:t>posizione</a:t>
              </a:r>
            </a:p>
          </p:txBody>
        </p:sp>
        <p:sp>
          <p:nvSpPr>
            <p:cNvPr id="93193" name="Text Box 17"/>
            <p:cNvSpPr txBox="1">
              <a:spLocks noChangeArrowheads="1"/>
            </p:cNvSpPr>
            <p:nvPr/>
          </p:nvSpPr>
          <p:spPr bwMode="auto">
            <a:xfrm>
              <a:off x="5043048" y="5605792"/>
              <a:ext cx="275023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it-IT" sz="2000" dirty="0">
                  <a:latin typeface="Candara"/>
                  <a:cs typeface="Candara"/>
                </a:rPr>
                <a:t>incertezza nell’ impulso</a:t>
              </a:r>
            </a:p>
          </p:txBody>
        </p:sp>
        <p:sp>
          <p:nvSpPr>
            <p:cNvPr id="93194" name="Line 18"/>
            <p:cNvSpPr>
              <a:spLocks noChangeShapeType="1"/>
            </p:cNvSpPr>
            <p:nvPr/>
          </p:nvSpPr>
          <p:spPr bwMode="auto">
            <a:xfrm flipH="1">
              <a:off x="3352800" y="4876800"/>
              <a:ext cx="1447800" cy="838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it-IT"/>
            </a:p>
          </p:txBody>
        </p:sp>
        <p:sp>
          <p:nvSpPr>
            <p:cNvPr id="93195" name="Line 19"/>
            <p:cNvSpPr>
              <a:spLocks noChangeShapeType="1"/>
            </p:cNvSpPr>
            <p:nvPr/>
          </p:nvSpPr>
          <p:spPr bwMode="auto">
            <a:xfrm>
              <a:off x="5486400" y="4876800"/>
              <a:ext cx="838200" cy="685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it-IT"/>
            </a:p>
          </p:txBody>
        </p:sp>
      </p:grp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881333" y="5502978"/>
            <a:ext cx="538658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r>
              <a:rPr lang="it-IT" sz="2000" dirty="0" smtClean="0">
                <a:solidFill>
                  <a:srgbClr val="FF0080"/>
                </a:solidFill>
                <a:latin typeface="Candara"/>
                <a:cs typeface="Candara"/>
              </a:rPr>
              <a:t>indeterminazione </a:t>
            </a:r>
            <a:r>
              <a:rPr lang="it-IT" sz="2000" dirty="0">
                <a:solidFill>
                  <a:srgbClr val="FF0080"/>
                </a:solidFill>
                <a:latin typeface="Candara"/>
                <a:cs typeface="Candara"/>
              </a:rPr>
              <a:t>è</a:t>
            </a:r>
            <a:r>
              <a:rPr lang="it-IT" sz="2000" dirty="0" smtClean="0">
                <a:solidFill>
                  <a:srgbClr val="FF0080"/>
                </a:solidFill>
                <a:latin typeface="Candara"/>
                <a:cs typeface="Candara"/>
              </a:rPr>
              <a:t> conseguenza </a:t>
            </a:r>
            <a:r>
              <a:rPr lang="it-IT" sz="2000" dirty="0">
                <a:solidFill>
                  <a:srgbClr val="FF0080"/>
                </a:solidFill>
                <a:latin typeface="Candara"/>
                <a:cs typeface="Candara"/>
              </a:rPr>
              <a:t>del carattere ondulatorio delle particelle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Text Box 2"/>
          <p:cNvSpPr txBox="1">
            <a:spLocks noChangeArrowheads="1"/>
          </p:cNvSpPr>
          <p:nvPr/>
        </p:nvSpPr>
        <p:spPr bwMode="auto">
          <a:xfrm>
            <a:off x="765729" y="1319902"/>
            <a:ext cx="7620000" cy="70788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 err="1">
                <a:latin typeface="Candara"/>
                <a:cs typeface="Candara"/>
              </a:rPr>
              <a:t>Proprietà</a:t>
            </a:r>
            <a:r>
              <a:rPr lang="en-US" sz="2000" dirty="0">
                <a:latin typeface="Candara"/>
                <a:cs typeface="Candara"/>
              </a:rPr>
              <a:t> del </a:t>
            </a:r>
            <a:r>
              <a:rPr lang="en-US" sz="2000" dirty="0" err="1">
                <a:latin typeface="Candara"/>
                <a:cs typeface="Candara"/>
              </a:rPr>
              <a:t>vuoto</a:t>
            </a:r>
            <a:r>
              <a:rPr lang="en-US" sz="2000" dirty="0">
                <a:latin typeface="Candara"/>
                <a:cs typeface="Candara"/>
              </a:rPr>
              <a:t> </a:t>
            </a:r>
            <a:r>
              <a:rPr lang="en-US" sz="2000" dirty="0" err="1">
                <a:latin typeface="Candara"/>
                <a:cs typeface="Candara"/>
              </a:rPr>
              <a:t>quantistico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b="1" dirty="0" smtClean="0">
                <a:latin typeface="Candara"/>
                <a:cs typeface="Candara"/>
              </a:rPr>
              <a:t>→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  <a:sym typeface="Symbol" pitchFamily="-1" charset="2"/>
              </a:rPr>
              <a:t>intensit</a:t>
            </a:r>
            <a:r>
              <a:rPr lang="en-US" sz="2000" dirty="0" err="1" smtClean="0">
                <a:latin typeface="Candara"/>
                <a:cs typeface="Candara"/>
              </a:rPr>
              <a:t>à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>
                <a:latin typeface="Candara"/>
                <a:cs typeface="Candara"/>
              </a:rPr>
              <a:t>delle</a:t>
            </a:r>
            <a:r>
              <a:rPr lang="en-US" sz="2000" dirty="0">
                <a:latin typeface="Candara"/>
                <a:cs typeface="Candara"/>
              </a:rPr>
              <a:t> </a:t>
            </a:r>
            <a:r>
              <a:rPr lang="en-US" sz="2000" dirty="0" err="1">
                <a:latin typeface="Candara"/>
                <a:cs typeface="Candara"/>
              </a:rPr>
              <a:t>interazioni</a:t>
            </a:r>
            <a:r>
              <a:rPr lang="en-US" sz="2000" dirty="0">
                <a:latin typeface="Candara"/>
                <a:cs typeface="Candara"/>
              </a:rPr>
              <a:t> </a:t>
            </a:r>
            <a:r>
              <a:rPr lang="en-US" sz="2000" dirty="0" err="1">
                <a:latin typeface="Candara"/>
                <a:cs typeface="Candara"/>
              </a:rPr>
              <a:t>variano</a:t>
            </a:r>
            <a:r>
              <a:rPr lang="en-US" sz="2000" dirty="0">
                <a:latin typeface="Candara"/>
                <a:cs typeface="Candara"/>
              </a:rPr>
              <a:t> con </a:t>
            </a:r>
            <a:r>
              <a:rPr lang="en-US" sz="2000" dirty="0" err="1">
                <a:latin typeface="Candara"/>
                <a:cs typeface="Candara"/>
              </a:rPr>
              <a:t>l’energia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delle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particelle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coinvolte</a:t>
            </a:r>
            <a:endParaRPr lang="en-US" sz="2000" dirty="0">
              <a:latin typeface="Candara"/>
              <a:cs typeface="Candara"/>
            </a:endParaRPr>
          </a:p>
        </p:txBody>
      </p:sp>
      <p:sp>
        <p:nvSpPr>
          <p:cNvPr id="351235" name="Text Box 3"/>
          <p:cNvSpPr txBox="1">
            <a:spLocks noChangeArrowheads="1"/>
          </p:cNvSpPr>
          <p:nvPr/>
        </p:nvSpPr>
        <p:spPr bwMode="auto">
          <a:xfrm>
            <a:off x="762000" y="2297884"/>
            <a:ext cx="7924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Note le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intensità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alle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energie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attualmente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raggiungibili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(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circa 1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T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</a:rPr>
              <a:t>eV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) la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</a:rPr>
              <a:t>Meccanica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</a:rPr>
              <a:t>Quantistica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</a:rPr>
              <a:t>consente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di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determinare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la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loro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evoluzione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teorica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per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valori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crescenti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dell’energia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79620" y="309491"/>
            <a:ext cx="2183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96C7"/>
                </a:solidFill>
                <a:latin typeface="Candara"/>
                <a:cs typeface="Candara"/>
              </a:rPr>
              <a:t>Unificazione?</a:t>
            </a:r>
            <a:endParaRPr lang="it-IT" sz="2800" dirty="0">
              <a:solidFill>
                <a:srgbClr val="0096C7"/>
              </a:solidFill>
              <a:latin typeface="Candara"/>
              <a:cs typeface="Candar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8090" y="4795540"/>
            <a:ext cx="73711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63638" indent="-1163638"/>
            <a:r>
              <a:rPr lang="it-IT" sz="2000" dirty="0" smtClean="0">
                <a:solidFill>
                  <a:srgbClr val="0096C8"/>
                </a:solidFill>
                <a:latin typeface="Candara"/>
                <a:cs typeface="Candara"/>
              </a:rPr>
              <a:t>Domanda: </a:t>
            </a:r>
            <a:r>
              <a:rPr lang="en-US" sz="2000" dirty="0" err="1" smtClean="0">
                <a:latin typeface="Candara"/>
                <a:cs typeface="Candara"/>
              </a:rPr>
              <a:t>esiste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valore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dell’energia</a:t>
            </a:r>
            <a:r>
              <a:rPr lang="en-US" sz="2000" dirty="0" smtClean="0">
                <a:latin typeface="Candara"/>
                <a:cs typeface="Candara"/>
              </a:rPr>
              <a:t> per</a:t>
            </a:r>
            <a:r>
              <a:rPr lang="en-US" sz="2000" baseline="-25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il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quale</a:t>
            </a:r>
            <a:r>
              <a:rPr lang="en-US" sz="2000" baseline="-25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tutte</a:t>
            </a:r>
            <a:r>
              <a:rPr lang="en-US" sz="2000" dirty="0" smtClean="0">
                <a:latin typeface="Candara"/>
                <a:cs typeface="Candara"/>
              </a:rPr>
              <a:t> le </a:t>
            </a:r>
            <a:r>
              <a:rPr lang="en-US" sz="2000" dirty="0" err="1" smtClean="0">
                <a:latin typeface="Candara"/>
                <a:cs typeface="Candara"/>
              </a:rPr>
              <a:t>interazioni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hanno</a:t>
            </a:r>
            <a:r>
              <a:rPr lang="en-US" sz="2000" dirty="0" smtClean="0">
                <a:latin typeface="Candara"/>
                <a:cs typeface="Candara"/>
              </a:rPr>
              <a:t> la </a:t>
            </a:r>
            <a:r>
              <a:rPr lang="en-US" sz="2000" dirty="0" err="1" smtClean="0">
                <a:latin typeface="Candara"/>
                <a:cs typeface="Candara"/>
              </a:rPr>
              <a:t>stessa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</a:rPr>
              <a:t>intensità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?  </a:t>
            </a:r>
            <a:r>
              <a:rPr lang="en-US" sz="2000" b="1" dirty="0" smtClean="0">
                <a:latin typeface="Candara"/>
                <a:cs typeface="Candara"/>
              </a:rPr>
              <a:t>→</a:t>
            </a:r>
            <a:r>
              <a:rPr lang="en-US" sz="2000" dirty="0" smtClean="0">
                <a:latin typeface="Candara"/>
                <a:cs typeface="Candara"/>
              </a:rPr>
              <a:t> </a:t>
            </a:r>
            <a:r>
              <a:rPr lang="en-US" sz="2000" dirty="0" smtClean="0">
                <a:solidFill>
                  <a:srgbClr val="FF0066"/>
                </a:solidFill>
                <a:latin typeface="Candara"/>
                <a:cs typeface="Candara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se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</a:rPr>
              <a:t>sì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</a:rPr>
              <a:t>quanto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 vale?</a:t>
            </a:r>
          </a:p>
        </p:txBody>
      </p:sp>
      <p:sp>
        <p:nvSpPr>
          <p:cNvPr id="12" name="Down Arrow 11"/>
          <p:cNvSpPr/>
          <p:nvPr/>
        </p:nvSpPr>
        <p:spPr>
          <a:xfrm>
            <a:off x="4438785" y="3667665"/>
            <a:ext cx="268094" cy="7475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024" name="Text Box 56"/>
          <p:cNvSpPr txBox="1">
            <a:spLocks noChangeArrowheads="1"/>
          </p:cNvSpPr>
          <p:nvPr/>
        </p:nvSpPr>
        <p:spPr bwMode="auto">
          <a:xfrm>
            <a:off x="2362200" y="1422400"/>
            <a:ext cx="4343400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lvl="0" algn="ctr"/>
            <a:r>
              <a:rPr lang="en-US" sz="2400" dirty="0" err="1" smtClean="0">
                <a:solidFill>
                  <a:srgbClr val="6666FF"/>
                </a:solidFill>
                <a:latin typeface="Candara"/>
                <a:cs typeface="Candara"/>
              </a:rPr>
              <a:t>Modello</a:t>
            </a:r>
            <a:r>
              <a:rPr lang="en-US" sz="2400" dirty="0" smtClean="0">
                <a:solidFill>
                  <a:srgbClr val="6666FF"/>
                </a:solidFill>
                <a:latin typeface="Candara"/>
                <a:cs typeface="Candara"/>
              </a:rPr>
              <a:t> Standard</a:t>
            </a:r>
            <a:endParaRPr lang="en-US" sz="2400" dirty="0">
              <a:solidFill>
                <a:srgbClr val="6666FF"/>
              </a:solidFill>
              <a:latin typeface="Candara"/>
              <a:cs typeface="Candara"/>
            </a:endParaRPr>
          </a:p>
        </p:txBody>
      </p:sp>
      <p:sp>
        <p:nvSpPr>
          <p:cNvPr id="212034" name="Rectangle 66"/>
          <p:cNvSpPr>
            <a:spLocks noChangeArrowheads="1"/>
          </p:cNvSpPr>
          <p:nvPr/>
        </p:nvSpPr>
        <p:spPr bwMode="auto">
          <a:xfrm>
            <a:off x="5713413" y="1406525"/>
            <a:ext cx="2462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0"/>
            <a:r>
              <a:rPr lang="en-US" sz="2400" dirty="0" smtClean="0">
                <a:solidFill>
                  <a:srgbClr val="FF0080"/>
                </a:solidFill>
                <a:latin typeface="Candara"/>
                <a:cs typeface="Candara"/>
              </a:rPr>
              <a:t>+ </a:t>
            </a:r>
            <a:r>
              <a:rPr lang="en-US" sz="2400" dirty="0" err="1" smtClean="0">
                <a:solidFill>
                  <a:srgbClr val="FF0080"/>
                </a:solidFill>
                <a:latin typeface="Candara"/>
                <a:cs typeface="Candara"/>
              </a:rPr>
              <a:t>Supersimmetria</a:t>
            </a:r>
            <a:endParaRPr lang="en-US" sz="2400" dirty="0">
              <a:solidFill>
                <a:srgbClr val="FF0080"/>
              </a:solidFill>
              <a:latin typeface="Candara"/>
              <a:cs typeface="Candara"/>
            </a:endParaRPr>
          </a:p>
        </p:txBody>
      </p:sp>
      <p:grpSp>
        <p:nvGrpSpPr>
          <p:cNvPr id="3" name="Group 71"/>
          <p:cNvGrpSpPr>
            <a:grpSpLocks/>
          </p:cNvGrpSpPr>
          <p:nvPr/>
        </p:nvGrpSpPr>
        <p:grpSpPr bwMode="auto">
          <a:xfrm>
            <a:off x="1600200" y="5241925"/>
            <a:ext cx="6477000" cy="1006475"/>
            <a:chOff x="1008" y="3302"/>
            <a:chExt cx="4080" cy="634"/>
          </a:xfrm>
        </p:grpSpPr>
        <p:sp>
          <p:nvSpPr>
            <p:cNvPr id="70703" name="Line 72"/>
            <p:cNvSpPr>
              <a:spLocks noChangeShapeType="1"/>
            </p:cNvSpPr>
            <p:nvPr/>
          </p:nvSpPr>
          <p:spPr bwMode="auto">
            <a:xfrm rot="-5400000">
              <a:off x="3096" y="1406"/>
              <a:ext cx="0" cy="3984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 type="stealth" w="med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0704" name="Text Box 73"/>
            <p:cNvSpPr txBox="1">
              <a:spLocks noChangeArrowheads="1"/>
            </p:cNvSpPr>
            <p:nvPr/>
          </p:nvSpPr>
          <p:spPr bwMode="auto">
            <a:xfrm>
              <a:off x="2736" y="3686"/>
              <a:ext cx="72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 b="1" dirty="0">
                  <a:solidFill>
                    <a:srgbClr val="FF6600"/>
                  </a:solidFill>
                  <a:latin typeface="Arial" pitchFamily="-1" charset="0"/>
                </a:rPr>
                <a:t>E (</a:t>
              </a:r>
              <a:r>
                <a:rPr lang="en-US" sz="2000" b="1" dirty="0" err="1">
                  <a:solidFill>
                    <a:srgbClr val="FF6600"/>
                  </a:solidFill>
                  <a:latin typeface="Arial" pitchFamily="-1" charset="0"/>
                </a:rPr>
                <a:t>GeV</a:t>
              </a:r>
              <a:r>
                <a:rPr lang="en-US" sz="2000" b="1" dirty="0">
                  <a:solidFill>
                    <a:srgbClr val="FF6600"/>
                  </a:solidFill>
                  <a:latin typeface="Arial" pitchFamily="-1" charset="0"/>
                </a:rPr>
                <a:t>)</a:t>
              </a:r>
            </a:p>
          </p:txBody>
        </p:sp>
        <p:grpSp>
          <p:nvGrpSpPr>
            <p:cNvPr id="4" name="Group 74"/>
            <p:cNvGrpSpPr>
              <a:grpSpLocks/>
            </p:cNvGrpSpPr>
            <p:nvPr/>
          </p:nvGrpSpPr>
          <p:grpSpPr bwMode="auto">
            <a:xfrm>
              <a:off x="1344" y="3302"/>
              <a:ext cx="336" cy="375"/>
              <a:chOff x="1392" y="3792"/>
              <a:chExt cx="336" cy="375"/>
            </a:xfrm>
          </p:grpSpPr>
          <p:sp>
            <p:nvSpPr>
              <p:cNvPr id="70719" name="Line 75"/>
              <p:cNvSpPr>
                <a:spLocks noChangeShapeType="1"/>
              </p:cNvSpPr>
              <p:nvPr/>
            </p:nvSpPr>
            <p:spPr bwMode="auto">
              <a:xfrm flipV="1">
                <a:off x="1536" y="3792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720" name="Text Box 76"/>
              <p:cNvSpPr txBox="1">
                <a:spLocks noChangeArrowheads="1"/>
              </p:cNvSpPr>
              <p:nvPr/>
            </p:nvSpPr>
            <p:spPr bwMode="auto">
              <a:xfrm>
                <a:off x="1392" y="3936"/>
                <a:ext cx="33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solidFill>
                      <a:srgbClr val="FF6600"/>
                    </a:solidFill>
                  </a:rPr>
                  <a:t>10</a:t>
                </a:r>
                <a:r>
                  <a:rPr lang="en-US" sz="1800" baseline="30000">
                    <a:solidFill>
                      <a:srgbClr val="FF6600"/>
                    </a:solidFill>
                  </a:rPr>
                  <a:t>2</a:t>
                </a:r>
                <a:endParaRPr lang="en-US" sz="1800">
                  <a:solidFill>
                    <a:srgbClr val="FF6600"/>
                  </a:solidFill>
                </a:endParaRPr>
              </a:p>
            </p:txBody>
          </p:sp>
        </p:grpSp>
        <p:grpSp>
          <p:nvGrpSpPr>
            <p:cNvPr id="5" name="Group 77"/>
            <p:cNvGrpSpPr>
              <a:grpSpLocks/>
            </p:cNvGrpSpPr>
            <p:nvPr/>
          </p:nvGrpSpPr>
          <p:grpSpPr bwMode="auto">
            <a:xfrm>
              <a:off x="3456" y="3302"/>
              <a:ext cx="384" cy="375"/>
              <a:chOff x="3312" y="3792"/>
              <a:chExt cx="384" cy="375"/>
            </a:xfrm>
          </p:grpSpPr>
          <p:sp>
            <p:nvSpPr>
              <p:cNvPr id="70717" name="Line 78"/>
              <p:cNvSpPr>
                <a:spLocks noChangeShapeType="1"/>
              </p:cNvSpPr>
              <p:nvPr/>
            </p:nvSpPr>
            <p:spPr bwMode="auto">
              <a:xfrm flipV="1">
                <a:off x="3504" y="3792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718" name="Text Box 79"/>
              <p:cNvSpPr txBox="1">
                <a:spLocks noChangeArrowheads="1"/>
              </p:cNvSpPr>
              <p:nvPr/>
            </p:nvSpPr>
            <p:spPr bwMode="auto">
              <a:xfrm>
                <a:off x="3312" y="3936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solidFill>
                      <a:srgbClr val="FF6600"/>
                    </a:solidFill>
                  </a:rPr>
                  <a:t>10</a:t>
                </a:r>
                <a:r>
                  <a:rPr lang="en-US" sz="1800" baseline="30000">
                    <a:solidFill>
                      <a:srgbClr val="FF6600"/>
                    </a:solidFill>
                  </a:rPr>
                  <a:t>12</a:t>
                </a:r>
                <a:endParaRPr lang="en-US" sz="1800">
                  <a:solidFill>
                    <a:srgbClr val="FF6600"/>
                  </a:solidFill>
                </a:endParaRPr>
              </a:p>
            </p:txBody>
          </p:sp>
        </p:grpSp>
        <p:grpSp>
          <p:nvGrpSpPr>
            <p:cNvPr id="6" name="Group 80"/>
            <p:cNvGrpSpPr>
              <a:grpSpLocks/>
            </p:cNvGrpSpPr>
            <p:nvPr/>
          </p:nvGrpSpPr>
          <p:grpSpPr bwMode="auto">
            <a:xfrm>
              <a:off x="3888" y="3302"/>
              <a:ext cx="384" cy="375"/>
              <a:chOff x="3696" y="3792"/>
              <a:chExt cx="384" cy="375"/>
            </a:xfrm>
          </p:grpSpPr>
          <p:sp>
            <p:nvSpPr>
              <p:cNvPr id="70715" name="Line 81"/>
              <p:cNvSpPr>
                <a:spLocks noChangeShapeType="1"/>
              </p:cNvSpPr>
              <p:nvPr/>
            </p:nvSpPr>
            <p:spPr bwMode="auto">
              <a:xfrm flipV="1">
                <a:off x="3840" y="3792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716" name="Text Box 82"/>
              <p:cNvSpPr txBox="1">
                <a:spLocks noChangeArrowheads="1"/>
              </p:cNvSpPr>
              <p:nvPr/>
            </p:nvSpPr>
            <p:spPr bwMode="auto">
              <a:xfrm>
                <a:off x="3696" y="3936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solidFill>
                      <a:srgbClr val="FF6600"/>
                    </a:solidFill>
                  </a:rPr>
                  <a:t>10</a:t>
                </a:r>
                <a:r>
                  <a:rPr lang="en-US" sz="1800" baseline="30000">
                    <a:solidFill>
                      <a:srgbClr val="FF6600"/>
                    </a:solidFill>
                  </a:rPr>
                  <a:t>14</a:t>
                </a:r>
                <a:endParaRPr lang="en-US" sz="1800">
                  <a:solidFill>
                    <a:srgbClr val="FF6600"/>
                  </a:solidFill>
                </a:endParaRPr>
              </a:p>
            </p:txBody>
          </p:sp>
        </p:grpSp>
        <p:grpSp>
          <p:nvGrpSpPr>
            <p:cNvPr id="7" name="Group 83"/>
            <p:cNvGrpSpPr>
              <a:grpSpLocks/>
            </p:cNvGrpSpPr>
            <p:nvPr/>
          </p:nvGrpSpPr>
          <p:grpSpPr bwMode="auto">
            <a:xfrm>
              <a:off x="4224" y="3302"/>
              <a:ext cx="384" cy="375"/>
              <a:chOff x="4128" y="3792"/>
              <a:chExt cx="384" cy="375"/>
            </a:xfrm>
          </p:grpSpPr>
          <p:sp>
            <p:nvSpPr>
              <p:cNvPr id="70713" name="Line 84"/>
              <p:cNvSpPr>
                <a:spLocks noChangeShapeType="1"/>
              </p:cNvSpPr>
              <p:nvPr/>
            </p:nvSpPr>
            <p:spPr bwMode="auto">
              <a:xfrm flipV="1">
                <a:off x="4320" y="3792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714" name="Text Box 85"/>
              <p:cNvSpPr txBox="1">
                <a:spLocks noChangeArrowheads="1"/>
              </p:cNvSpPr>
              <p:nvPr/>
            </p:nvSpPr>
            <p:spPr bwMode="auto">
              <a:xfrm>
                <a:off x="4128" y="3936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solidFill>
                      <a:srgbClr val="FF6600"/>
                    </a:solidFill>
                  </a:rPr>
                  <a:t>10</a:t>
                </a:r>
                <a:r>
                  <a:rPr lang="en-US" sz="1800" baseline="30000">
                    <a:solidFill>
                      <a:srgbClr val="FF6600"/>
                    </a:solidFill>
                  </a:rPr>
                  <a:t>16</a:t>
                </a:r>
                <a:endParaRPr lang="en-US" sz="1800">
                  <a:solidFill>
                    <a:srgbClr val="FF6600"/>
                  </a:solidFill>
                </a:endParaRPr>
              </a:p>
            </p:txBody>
          </p:sp>
        </p:grpSp>
        <p:grpSp>
          <p:nvGrpSpPr>
            <p:cNvPr id="8" name="Group 86"/>
            <p:cNvGrpSpPr>
              <a:grpSpLocks/>
            </p:cNvGrpSpPr>
            <p:nvPr/>
          </p:nvGrpSpPr>
          <p:grpSpPr bwMode="auto">
            <a:xfrm>
              <a:off x="4608" y="3302"/>
              <a:ext cx="384" cy="375"/>
              <a:chOff x="4128" y="3792"/>
              <a:chExt cx="384" cy="375"/>
            </a:xfrm>
          </p:grpSpPr>
          <p:sp>
            <p:nvSpPr>
              <p:cNvPr id="70711" name="Line 87"/>
              <p:cNvSpPr>
                <a:spLocks noChangeShapeType="1"/>
              </p:cNvSpPr>
              <p:nvPr/>
            </p:nvSpPr>
            <p:spPr bwMode="auto">
              <a:xfrm flipV="1">
                <a:off x="4320" y="3792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712" name="Text Box 88"/>
              <p:cNvSpPr txBox="1">
                <a:spLocks noChangeArrowheads="1"/>
              </p:cNvSpPr>
              <p:nvPr/>
            </p:nvSpPr>
            <p:spPr bwMode="auto">
              <a:xfrm>
                <a:off x="4128" y="3936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solidFill>
                      <a:srgbClr val="FF6600"/>
                    </a:solidFill>
                  </a:rPr>
                  <a:t>10</a:t>
                </a:r>
                <a:r>
                  <a:rPr lang="en-US" sz="1800" baseline="30000">
                    <a:solidFill>
                      <a:srgbClr val="FF6600"/>
                    </a:solidFill>
                  </a:rPr>
                  <a:t>18</a:t>
                </a:r>
                <a:endParaRPr lang="en-US" sz="1800">
                  <a:solidFill>
                    <a:srgbClr val="FF6600"/>
                  </a:solidFill>
                </a:endParaRPr>
              </a:p>
            </p:txBody>
          </p:sp>
        </p:grpSp>
        <p:sp>
          <p:nvSpPr>
            <p:cNvPr id="70710" name="Text Box 89"/>
            <p:cNvSpPr txBox="1">
              <a:spLocks noChangeArrowheads="1"/>
            </p:cNvSpPr>
            <p:nvPr/>
          </p:nvSpPr>
          <p:spPr bwMode="auto">
            <a:xfrm>
              <a:off x="1008" y="3446"/>
              <a:ext cx="1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solidFill>
                    <a:srgbClr val="FF6600"/>
                  </a:solidFill>
                </a:rPr>
                <a:t>1</a:t>
              </a:r>
            </a:p>
          </p:txBody>
        </p:sp>
      </p:grpSp>
      <p:grpSp>
        <p:nvGrpSpPr>
          <p:cNvPr id="9" name="Group 90"/>
          <p:cNvGrpSpPr>
            <a:grpSpLocks/>
          </p:cNvGrpSpPr>
          <p:nvPr/>
        </p:nvGrpSpPr>
        <p:grpSpPr bwMode="auto">
          <a:xfrm>
            <a:off x="684213" y="2270125"/>
            <a:ext cx="1220787" cy="3338513"/>
            <a:chOff x="431" y="1430"/>
            <a:chExt cx="769" cy="2103"/>
          </a:xfrm>
        </p:grpSpPr>
        <p:sp>
          <p:nvSpPr>
            <p:cNvPr id="70687" name="Text Box 91"/>
            <p:cNvSpPr txBox="1">
              <a:spLocks noChangeArrowheads="1"/>
            </p:cNvSpPr>
            <p:nvPr/>
          </p:nvSpPr>
          <p:spPr bwMode="auto">
            <a:xfrm>
              <a:off x="816" y="3302"/>
              <a:ext cx="2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 </a:t>
              </a:r>
              <a:r>
                <a:rPr lang="en-US" sz="1800" b="1">
                  <a:solidFill>
                    <a:srgbClr val="008080"/>
                  </a:solidFill>
                </a:rPr>
                <a:t>0</a:t>
              </a:r>
            </a:p>
          </p:txBody>
        </p:sp>
        <p:grpSp>
          <p:nvGrpSpPr>
            <p:cNvPr id="10" name="Group 92"/>
            <p:cNvGrpSpPr>
              <a:grpSpLocks/>
            </p:cNvGrpSpPr>
            <p:nvPr/>
          </p:nvGrpSpPr>
          <p:grpSpPr bwMode="auto">
            <a:xfrm>
              <a:off x="431" y="1430"/>
              <a:ext cx="769" cy="1976"/>
              <a:chOff x="431" y="1430"/>
              <a:chExt cx="769" cy="1976"/>
            </a:xfrm>
          </p:grpSpPr>
          <p:sp>
            <p:nvSpPr>
              <p:cNvPr id="70689" name="Line 93"/>
              <p:cNvSpPr>
                <a:spLocks noChangeShapeType="1"/>
              </p:cNvSpPr>
              <p:nvPr/>
            </p:nvSpPr>
            <p:spPr bwMode="auto">
              <a:xfrm rot="10800000">
                <a:off x="1104" y="1430"/>
                <a:ext cx="0" cy="1976"/>
              </a:xfrm>
              <a:prstGeom prst="line">
                <a:avLst/>
              </a:prstGeom>
              <a:noFill/>
              <a:ln w="28575">
                <a:solidFill>
                  <a:srgbClr val="006666"/>
                </a:solidFill>
                <a:round/>
                <a:headEnd/>
                <a:tailEnd type="stealth" w="med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690" name="Text Box 94"/>
              <p:cNvSpPr txBox="1">
                <a:spLocks noChangeArrowheads="1"/>
              </p:cNvSpPr>
              <p:nvPr/>
            </p:nvSpPr>
            <p:spPr bwMode="auto">
              <a:xfrm rot="-5400000">
                <a:off x="4" y="2240"/>
                <a:ext cx="1103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 b="1">
                    <a:solidFill>
                      <a:srgbClr val="008080"/>
                    </a:solidFill>
                    <a:latin typeface="Arial" pitchFamily="-1" charset="0"/>
                  </a:rPr>
                  <a:t>(Intensità)</a:t>
                </a:r>
                <a:r>
                  <a:rPr lang="en-US" sz="2000" b="1" baseline="30000">
                    <a:solidFill>
                      <a:srgbClr val="008080"/>
                    </a:solidFill>
                    <a:latin typeface="Arial" pitchFamily="-1" charset="0"/>
                  </a:rPr>
                  <a:t>-1</a:t>
                </a:r>
                <a:endParaRPr lang="en-US" sz="2000" b="1">
                  <a:solidFill>
                    <a:srgbClr val="008080"/>
                  </a:solidFill>
                </a:endParaRPr>
              </a:p>
            </p:txBody>
          </p:sp>
          <p:sp>
            <p:nvSpPr>
              <p:cNvPr id="70691" name="Line 95"/>
              <p:cNvSpPr>
                <a:spLocks noChangeShapeType="1"/>
              </p:cNvSpPr>
              <p:nvPr/>
            </p:nvSpPr>
            <p:spPr bwMode="auto">
              <a:xfrm rot="5400000" flipV="1">
                <a:off x="1152" y="3085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692" name="Line 96"/>
              <p:cNvSpPr>
                <a:spLocks noChangeShapeType="1"/>
              </p:cNvSpPr>
              <p:nvPr/>
            </p:nvSpPr>
            <p:spPr bwMode="auto">
              <a:xfrm rot="5400000" flipV="1">
                <a:off x="1152" y="2792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693" name="Line 97"/>
              <p:cNvSpPr>
                <a:spLocks noChangeShapeType="1"/>
              </p:cNvSpPr>
              <p:nvPr/>
            </p:nvSpPr>
            <p:spPr bwMode="auto">
              <a:xfrm rot="5400000" flipV="1">
                <a:off x="1152" y="2504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694" name="Line 98"/>
              <p:cNvSpPr>
                <a:spLocks noChangeShapeType="1"/>
              </p:cNvSpPr>
              <p:nvPr/>
            </p:nvSpPr>
            <p:spPr bwMode="auto">
              <a:xfrm rot="5400000" flipV="1">
                <a:off x="1151" y="2216"/>
                <a:ext cx="1" cy="96"/>
              </a:xfrm>
              <a:prstGeom prst="line">
                <a:avLst/>
              </a:prstGeom>
              <a:noFill/>
              <a:ln w="15875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695" name="Line 99"/>
              <p:cNvSpPr>
                <a:spLocks noChangeShapeType="1"/>
              </p:cNvSpPr>
              <p:nvPr/>
            </p:nvSpPr>
            <p:spPr bwMode="auto">
              <a:xfrm rot="5400000" flipV="1">
                <a:off x="1152" y="1939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696" name="Line 100"/>
              <p:cNvSpPr>
                <a:spLocks noChangeShapeType="1"/>
              </p:cNvSpPr>
              <p:nvPr/>
            </p:nvSpPr>
            <p:spPr bwMode="auto">
              <a:xfrm rot="5400000" flipV="1">
                <a:off x="1152" y="1670"/>
                <a:ext cx="0" cy="96"/>
              </a:xfrm>
              <a:prstGeom prst="line">
                <a:avLst/>
              </a:prstGeom>
              <a:noFill/>
              <a:ln w="15875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697" name="Text Box 101"/>
              <p:cNvSpPr txBox="1">
                <a:spLocks noChangeArrowheads="1"/>
              </p:cNvSpPr>
              <p:nvPr/>
            </p:nvSpPr>
            <p:spPr bwMode="auto">
              <a:xfrm>
                <a:off x="783" y="3014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b="1">
                    <a:solidFill>
                      <a:srgbClr val="008080"/>
                    </a:solidFill>
                  </a:rPr>
                  <a:t>10</a:t>
                </a:r>
              </a:p>
            </p:txBody>
          </p:sp>
          <p:sp>
            <p:nvSpPr>
              <p:cNvPr id="70698" name="Text Box 102"/>
              <p:cNvSpPr txBox="1">
                <a:spLocks noChangeArrowheads="1"/>
              </p:cNvSpPr>
              <p:nvPr/>
            </p:nvSpPr>
            <p:spPr bwMode="auto">
              <a:xfrm>
                <a:off x="783" y="1862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b="1">
                    <a:solidFill>
                      <a:srgbClr val="008080"/>
                    </a:solidFill>
                  </a:rPr>
                  <a:t>50</a:t>
                </a:r>
              </a:p>
            </p:txBody>
          </p:sp>
          <p:sp>
            <p:nvSpPr>
              <p:cNvPr id="70699" name="Text Box 103"/>
              <p:cNvSpPr txBox="1">
                <a:spLocks noChangeArrowheads="1"/>
              </p:cNvSpPr>
              <p:nvPr/>
            </p:nvSpPr>
            <p:spPr bwMode="auto">
              <a:xfrm>
                <a:off x="783" y="2726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b="1">
                    <a:solidFill>
                      <a:srgbClr val="008080"/>
                    </a:solidFill>
                  </a:rPr>
                  <a:t>20</a:t>
                </a:r>
              </a:p>
            </p:txBody>
          </p:sp>
          <p:sp>
            <p:nvSpPr>
              <p:cNvPr id="70700" name="Text Box 104"/>
              <p:cNvSpPr txBox="1">
                <a:spLocks noChangeArrowheads="1"/>
              </p:cNvSpPr>
              <p:nvPr/>
            </p:nvSpPr>
            <p:spPr bwMode="auto">
              <a:xfrm>
                <a:off x="783" y="2438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b="1">
                    <a:solidFill>
                      <a:srgbClr val="008080"/>
                    </a:solidFill>
                  </a:rPr>
                  <a:t>30</a:t>
                </a:r>
              </a:p>
            </p:txBody>
          </p:sp>
          <p:sp>
            <p:nvSpPr>
              <p:cNvPr id="70701" name="Text Box 105"/>
              <p:cNvSpPr txBox="1">
                <a:spLocks noChangeArrowheads="1"/>
              </p:cNvSpPr>
              <p:nvPr/>
            </p:nvSpPr>
            <p:spPr bwMode="auto">
              <a:xfrm>
                <a:off x="783" y="2150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b="1">
                    <a:solidFill>
                      <a:srgbClr val="008080"/>
                    </a:solidFill>
                  </a:rPr>
                  <a:t>40</a:t>
                </a:r>
              </a:p>
            </p:txBody>
          </p:sp>
          <p:sp>
            <p:nvSpPr>
              <p:cNvPr id="70702" name="Text Box 106"/>
              <p:cNvSpPr txBox="1">
                <a:spLocks noChangeArrowheads="1"/>
              </p:cNvSpPr>
              <p:nvPr/>
            </p:nvSpPr>
            <p:spPr bwMode="auto">
              <a:xfrm>
                <a:off x="783" y="1574"/>
                <a:ext cx="3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b="1">
                    <a:solidFill>
                      <a:srgbClr val="008080"/>
                    </a:solidFill>
                  </a:rPr>
                  <a:t>60</a:t>
                </a:r>
              </a:p>
            </p:txBody>
          </p:sp>
        </p:grpSp>
      </p:grpSp>
      <p:grpSp>
        <p:nvGrpSpPr>
          <p:cNvPr id="11" name="Group 107"/>
          <p:cNvGrpSpPr>
            <a:grpSpLocks/>
          </p:cNvGrpSpPr>
          <p:nvPr/>
        </p:nvGrpSpPr>
        <p:grpSpPr bwMode="auto">
          <a:xfrm>
            <a:off x="2362200" y="2743200"/>
            <a:ext cx="5410200" cy="1905000"/>
            <a:chOff x="1488" y="768"/>
            <a:chExt cx="3408" cy="1200"/>
          </a:xfrm>
        </p:grpSpPr>
        <p:sp>
          <p:nvSpPr>
            <p:cNvPr id="70685" name="Line 108"/>
            <p:cNvSpPr>
              <a:spLocks noChangeShapeType="1"/>
            </p:cNvSpPr>
            <p:nvPr/>
          </p:nvSpPr>
          <p:spPr bwMode="auto">
            <a:xfrm>
              <a:off x="1488" y="768"/>
              <a:ext cx="3408" cy="1200"/>
            </a:xfrm>
            <a:prstGeom prst="line">
              <a:avLst/>
            </a:prstGeom>
            <a:noFill/>
            <a:ln w="28575">
              <a:solidFill>
                <a:srgbClr val="3366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0686" name="Text Box 109"/>
            <p:cNvSpPr txBox="1">
              <a:spLocks noChangeArrowheads="1"/>
            </p:cNvSpPr>
            <p:nvPr/>
          </p:nvSpPr>
          <p:spPr bwMode="auto">
            <a:xfrm rot="1117384">
              <a:off x="2256" y="864"/>
              <a:ext cx="5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0066FF"/>
                  </a:solidFill>
                </a:rPr>
                <a:t>e.m.</a:t>
              </a:r>
            </a:p>
          </p:txBody>
        </p:sp>
      </p:grpSp>
      <p:grpSp>
        <p:nvGrpSpPr>
          <p:cNvPr id="12" name="Group 110"/>
          <p:cNvGrpSpPr>
            <a:grpSpLocks/>
          </p:cNvGrpSpPr>
          <p:nvPr/>
        </p:nvGrpSpPr>
        <p:grpSpPr bwMode="auto">
          <a:xfrm>
            <a:off x="2362200" y="3581400"/>
            <a:ext cx="5562600" cy="914400"/>
            <a:chOff x="1488" y="1104"/>
            <a:chExt cx="3504" cy="576"/>
          </a:xfrm>
        </p:grpSpPr>
        <p:sp>
          <p:nvSpPr>
            <p:cNvPr id="70683" name="Line 111"/>
            <p:cNvSpPr>
              <a:spLocks noChangeShapeType="1"/>
            </p:cNvSpPr>
            <p:nvPr/>
          </p:nvSpPr>
          <p:spPr bwMode="auto">
            <a:xfrm>
              <a:off x="1488" y="1248"/>
              <a:ext cx="3504" cy="432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0684" name="Text Box 112"/>
            <p:cNvSpPr txBox="1">
              <a:spLocks noChangeArrowheads="1"/>
            </p:cNvSpPr>
            <p:nvPr/>
          </p:nvSpPr>
          <p:spPr bwMode="auto">
            <a:xfrm rot="398317">
              <a:off x="2159" y="1104"/>
              <a:ext cx="65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990099"/>
                  </a:solidFill>
                </a:rPr>
                <a:t>debole</a:t>
              </a:r>
            </a:p>
          </p:txBody>
        </p:sp>
      </p:grpSp>
      <p:grpSp>
        <p:nvGrpSpPr>
          <p:cNvPr id="13" name="Group 113"/>
          <p:cNvGrpSpPr>
            <a:grpSpLocks/>
          </p:cNvGrpSpPr>
          <p:nvPr/>
        </p:nvGrpSpPr>
        <p:grpSpPr bwMode="auto">
          <a:xfrm>
            <a:off x="2349500" y="4251325"/>
            <a:ext cx="5575300" cy="930275"/>
            <a:chOff x="1480" y="1200"/>
            <a:chExt cx="3512" cy="586"/>
          </a:xfrm>
        </p:grpSpPr>
        <p:sp>
          <p:nvSpPr>
            <p:cNvPr id="70681" name="Line 114"/>
            <p:cNvSpPr>
              <a:spLocks noChangeShapeType="1"/>
            </p:cNvSpPr>
            <p:nvPr/>
          </p:nvSpPr>
          <p:spPr bwMode="auto">
            <a:xfrm flipV="1">
              <a:off x="1480" y="1200"/>
              <a:ext cx="3512" cy="484"/>
            </a:xfrm>
            <a:prstGeom prst="line">
              <a:avLst/>
            </a:prstGeom>
            <a:noFill/>
            <a:ln w="57150">
              <a:solidFill>
                <a:srgbClr val="FF33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0682" name="Text Box 115"/>
            <p:cNvSpPr txBox="1">
              <a:spLocks noChangeArrowheads="1"/>
            </p:cNvSpPr>
            <p:nvPr/>
          </p:nvSpPr>
          <p:spPr bwMode="auto">
            <a:xfrm rot="-531572">
              <a:off x="2304" y="1536"/>
              <a:ext cx="5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FF0066"/>
                  </a:solidFill>
                </a:rPr>
                <a:t>colore</a:t>
              </a:r>
            </a:p>
          </p:txBody>
        </p:sp>
      </p:grpSp>
      <p:grpSp>
        <p:nvGrpSpPr>
          <p:cNvPr id="14" name="Group 116"/>
          <p:cNvGrpSpPr>
            <a:grpSpLocks/>
          </p:cNvGrpSpPr>
          <p:nvPr/>
        </p:nvGrpSpPr>
        <p:grpSpPr bwMode="auto">
          <a:xfrm>
            <a:off x="6248400" y="2133600"/>
            <a:ext cx="1371600" cy="2590800"/>
            <a:chOff x="3936" y="1344"/>
            <a:chExt cx="864" cy="1632"/>
          </a:xfrm>
        </p:grpSpPr>
        <p:sp>
          <p:nvSpPr>
            <p:cNvPr id="70679" name="Text Box 117"/>
            <p:cNvSpPr txBox="1">
              <a:spLocks noChangeArrowheads="1"/>
            </p:cNvSpPr>
            <p:nvPr/>
          </p:nvSpPr>
          <p:spPr bwMode="auto">
            <a:xfrm>
              <a:off x="3936" y="1430"/>
              <a:ext cx="76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006600"/>
                  </a:solidFill>
                  <a:latin typeface="Arial" pitchFamily="-1" charset="0"/>
                </a:rPr>
                <a:t>gravità</a:t>
              </a:r>
            </a:p>
          </p:txBody>
        </p:sp>
        <p:sp>
          <p:nvSpPr>
            <p:cNvPr id="70680" name="Line 118"/>
            <p:cNvSpPr>
              <a:spLocks noChangeShapeType="1"/>
            </p:cNvSpPr>
            <p:nvPr/>
          </p:nvSpPr>
          <p:spPr bwMode="auto">
            <a:xfrm flipH="1" flipV="1">
              <a:off x="4608" y="1344"/>
              <a:ext cx="192" cy="1632"/>
            </a:xfrm>
            <a:prstGeom prst="line">
              <a:avLst/>
            </a:prstGeom>
            <a:noFill/>
            <a:ln w="25400">
              <a:solidFill>
                <a:srgbClr val="0066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212087" name="Oval 119"/>
          <p:cNvSpPr>
            <a:spLocks noChangeArrowheads="1"/>
          </p:cNvSpPr>
          <p:nvPr/>
        </p:nvSpPr>
        <p:spPr bwMode="auto">
          <a:xfrm>
            <a:off x="6858000" y="4114800"/>
            <a:ext cx="304800" cy="457200"/>
          </a:xfrm>
          <a:prstGeom prst="ellipse">
            <a:avLst/>
          </a:prstGeom>
          <a:noFill/>
          <a:ln w="31750">
            <a:solidFill>
              <a:srgbClr val="0096C8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2088" name="Text Box 120"/>
          <p:cNvSpPr txBox="1">
            <a:spLocks noChangeArrowheads="1"/>
          </p:cNvSpPr>
          <p:nvPr/>
        </p:nvSpPr>
        <p:spPr bwMode="auto">
          <a:xfrm>
            <a:off x="6562081" y="4550509"/>
            <a:ext cx="914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rgbClr val="0096C8"/>
                </a:solidFill>
                <a:latin typeface="Candara"/>
                <a:cs typeface="Candara"/>
              </a:rPr>
              <a:t>G.U.</a:t>
            </a:r>
          </a:p>
        </p:txBody>
      </p:sp>
      <p:grpSp>
        <p:nvGrpSpPr>
          <p:cNvPr id="15" name="Group 123"/>
          <p:cNvGrpSpPr>
            <a:grpSpLocks/>
          </p:cNvGrpSpPr>
          <p:nvPr/>
        </p:nvGrpSpPr>
        <p:grpSpPr bwMode="auto">
          <a:xfrm>
            <a:off x="2362200" y="2743200"/>
            <a:ext cx="5407025" cy="2376488"/>
            <a:chOff x="1488" y="1670"/>
            <a:chExt cx="3406" cy="1497"/>
          </a:xfrm>
        </p:grpSpPr>
        <p:sp>
          <p:nvSpPr>
            <p:cNvPr id="70673" name="Line 124"/>
            <p:cNvSpPr>
              <a:spLocks noChangeShapeType="1"/>
            </p:cNvSpPr>
            <p:nvPr/>
          </p:nvSpPr>
          <p:spPr bwMode="auto">
            <a:xfrm>
              <a:off x="1488" y="1680"/>
              <a:ext cx="3312" cy="672"/>
            </a:xfrm>
            <a:prstGeom prst="line">
              <a:avLst/>
            </a:prstGeom>
            <a:noFill/>
            <a:ln w="28575">
              <a:solidFill>
                <a:srgbClr val="3366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0674" name="Line 125"/>
            <p:cNvSpPr>
              <a:spLocks noChangeShapeType="1"/>
            </p:cNvSpPr>
            <p:nvPr/>
          </p:nvSpPr>
          <p:spPr bwMode="auto">
            <a:xfrm flipV="1">
              <a:off x="1488" y="1968"/>
              <a:ext cx="3360" cy="576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0675" name="Line 126"/>
            <p:cNvSpPr>
              <a:spLocks noChangeShapeType="1"/>
            </p:cNvSpPr>
            <p:nvPr/>
          </p:nvSpPr>
          <p:spPr bwMode="auto">
            <a:xfrm rot="60000" flipV="1">
              <a:off x="1488" y="1823"/>
              <a:ext cx="3406" cy="1344"/>
            </a:xfrm>
            <a:prstGeom prst="line">
              <a:avLst/>
            </a:prstGeom>
            <a:noFill/>
            <a:ln w="57150">
              <a:solidFill>
                <a:srgbClr val="FF33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0676" name="Text Box 127"/>
            <p:cNvSpPr txBox="1">
              <a:spLocks noChangeArrowheads="1"/>
            </p:cNvSpPr>
            <p:nvPr/>
          </p:nvSpPr>
          <p:spPr bwMode="auto">
            <a:xfrm rot="720000">
              <a:off x="2256" y="1670"/>
              <a:ext cx="5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0066FF"/>
                  </a:solidFill>
                </a:rPr>
                <a:t>e.m.</a:t>
              </a:r>
            </a:p>
          </p:txBody>
        </p:sp>
        <p:sp>
          <p:nvSpPr>
            <p:cNvPr id="70677" name="Text Box 128"/>
            <p:cNvSpPr txBox="1">
              <a:spLocks noChangeArrowheads="1"/>
            </p:cNvSpPr>
            <p:nvPr/>
          </p:nvSpPr>
          <p:spPr bwMode="auto">
            <a:xfrm rot="-600000">
              <a:off x="2159" y="2150"/>
              <a:ext cx="65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990099"/>
                  </a:solidFill>
                </a:rPr>
                <a:t>debole</a:t>
              </a:r>
            </a:p>
          </p:txBody>
        </p:sp>
        <p:sp>
          <p:nvSpPr>
            <p:cNvPr id="70678" name="Text Box 129"/>
            <p:cNvSpPr txBox="1">
              <a:spLocks noChangeArrowheads="1"/>
            </p:cNvSpPr>
            <p:nvPr/>
          </p:nvSpPr>
          <p:spPr bwMode="auto">
            <a:xfrm rot="-1200000">
              <a:off x="2304" y="2726"/>
              <a:ext cx="5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FF0066"/>
                  </a:solidFill>
                </a:rPr>
                <a:t>colore</a:t>
              </a: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3479620" y="309491"/>
            <a:ext cx="2183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96C7"/>
                </a:solidFill>
                <a:latin typeface="Candara"/>
                <a:cs typeface="Candara"/>
              </a:rPr>
              <a:t>Unificazione?</a:t>
            </a:r>
            <a:endParaRPr lang="it-IT" sz="2800" dirty="0">
              <a:solidFill>
                <a:srgbClr val="0096C7"/>
              </a:solidFill>
              <a:latin typeface="Candara"/>
              <a:cs typeface="Candar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2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12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12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024" grpId="0" autoUpdateAnimBg="0"/>
      <p:bldP spid="212034" grpId="0" autoUpdateAnimBg="0"/>
      <p:bldP spid="212087" grpId="0" animBg="1"/>
      <p:bldP spid="21208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435120" y="2203301"/>
            <a:ext cx="2286000" cy="542925"/>
            <a:chOff x="2304" y="960"/>
            <a:chExt cx="1440" cy="342"/>
          </a:xfrm>
        </p:grpSpPr>
        <p:pic>
          <p:nvPicPr>
            <p:cNvPr id="109574" name="Picture 5" descr="Immagine 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62" y="960"/>
              <a:ext cx="1334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9575" name="Rectangle 6"/>
            <p:cNvSpPr>
              <a:spLocks noChangeArrowheads="1"/>
            </p:cNvSpPr>
            <p:nvPr/>
          </p:nvSpPr>
          <p:spPr bwMode="auto">
            <a:xfrm>
              <a:off x="2304" y="1002"/>
              <a:ext cx="1440" cy="3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it-IT"/>
            </a:p>
          </p:txBody>
        </p:sp>
      </p:grpSp>
      <p:sp>
        <p:nvSpPr>
          <p:cNvPr id="109572" name="Text Box 8"/>
          <p:cNvSpPr txBox="1">
            <a:spLocks noChangeArrowheads="1"/>
          </p:cNvSpPr>
          <p:nvPr/>
        </p:nvSpPr>
        <p:spPr bwMode="auto">
          <a:xfrm>
            <a:off x="1094847" y="3097571"/>
            <a:ext cx="724804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it-IT" sz="2000" dirty="0" smtClean="0">
                <a:latin typeface="Candara"/>
                <a:cs typeface="Candara"/>
              </a:rPr>
              <a:t>i.e., </a:t>
            </a:r>
            <a:r>
              <a:rPr lang="it-IT" sz="2000" dirty="0">
                <a:latin typeface="Candara"/>
                <a:cs typeface="Candara"/>
              </a:rPr>
              <a:t>è concessa </a:t>
            </a:r>
            <a:r>
              <a:rPr lang="it-IT" sz="2000" dirty="0">
                <a:solidFill>
                  <a:srgbClr val="0096C7"/>
                </a:solidFill>
                <a:latin typeface="Candara"/>
                <a:cs typeface="Candara"/>
              </a:rPr>
              <a:t>qualunque violazione della legge di conservazione dell’energia</a:t>
            </a:r>
            <a:r>
              <a:rPr lang="it-IT" sz="2000" dirty="0">
                <a:latin typeface="Candara"/>
                <a:cs typeface="Candara"/>
              </a:rPr>
              <a:t> purché duri per un </a:t>
            </a:r>
            <a:r>
              <a:rPr lang="it-IT" sz="2000" dirty="0">
                <a:solidFill>
                  <a:srgbClr val="0096C7"/>
                </a:solidFill>
                <a:latin typeface="Candara"/>
                <a:cs typeface="Candara"/>
              </a:rPr>
              <a:t>tempo corrispondentemente </a:t>
            </a:r>
            <a:r>
              <a:rPr lang="it-IT" sz="2000" dirty="0" smtClean="0">
                <a:solidFill>
                  <a:srgbClr val="0096C7"/>
                </a:solidFill>
                <a:latin typeface="Candara"/>
                <a:cs typeface="Candara"/>
              </a:rPr>
              <a:t>piccolo</a:t>
            </a:r>
            <a:endParaRPr lang="it-IT" sz="2000" dirty="0">
              <a:solidFill>
                <a:srgbClr val="0096C7"/>
              </a:solidFill>
              <a:latin typeface="Candara"/>
              <a:cs typeface="Candara"/>
            </a:endParaRPr>
          </a:p>
        </p:txBody>
      </p:sp>
      <p:sp>
        <p:nvSpPr>
          <p:cNvPr id="109573" name="Text Box 9"/>
          <p:cNvSpPr txBox="1">
            <a:spLocks noChangeArrowheads="1"/>
          </p:cNvSpPr>
          <p:nvPr/>
        </p:nvSpPr>
        <p:spPr bwMode="auto">
          <a:xfrm>
            <a:off x="1081685" y="4395557"/>
            <a:ext cx="722023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it-IT" sz="2000" dirty="0" smtClean="0">
                <a:latin typeface="Candara"/>
                <a:cs typeface="Candara"/>
              </a:rPr>
              <a:t>Legge fondamentale </a:t>
            </a:r>
            <a:r>
              <a:rPr lang="it-IT" sz="2000" dirty="0">
                <a:latin typeface="Candara"/>
                <a:cs typeface="Candara"/>
              </a:rPr>
              <a:t>per lo studio delle interazioni tra</a:t>
            </a:r>
            <a:r>
              <a:rPr lang="it-IT" sz="2000" dirty="0" smtClean="0">
                <a:latin typeface="Candara"/>
                <a:cs typeface="Candara"/>
              </a:rPr>
              <a:t> i campi e alla base delle incredibili </a:t>
            </a:r>
            <a:r>
              <a:rPr lang="it-IT" sz="2000" dirty="0">
                <a:latin typeface="Candara"/>
                <a:cs typeface="Candara"/>
              </a:rPr>
              <a:t>proprietà del vuoto </a:t>
            </a:r>
            <a:r>
              <a:rPr lang="it-IT" sz="2000" dirty="0" smtClean="0">
                <a:latin typeface="Candara"/>
                <a:cs typeface="Candara"/>
              </a:rPr>
              <a:t>quantistico</a:t>
            </a:r>
            <a:endParaRPr lang="it-IT" sz="2000" dirty="0">
              <a:latin typeface="Candara"/>
              <a:cs typeface="Candar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70191" y="307976"/>
            <a:ext cx="5203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96C7"/>
                </a:solidFill>
                <a:latin typeface="Candara"/>
                <a:cs typeface="Candara"/>
              </a:rPr>
              <a:t>Indeterminazione Energia-Tempo</a:t>
            </a:r>
            <a:endParaRPr lang="it-IT" sz="2800" dirty="0">
              <a:solidFill>
                <a:srgbClr val="0096C7"/>
              </a:solidFill>
              <a:latin typeface="Candara"/>
              <a:cs typeface="Candara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076695" y="1275246"/>
            <a:ext cx="69884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it-IT" sz="2000" dirty="0" smtClean="0">
                <a:latin typeface="Candara"/>
                <a:cs typeface="Candara"/>
              </a:rPr>
              <a:t>ulteriore regola d’indeterminazione tra l’energia e la durata di un processo quantistico</a:t>
            </a:r>
            <a:endParaRPr lang="it-IT" sz="2000" dirty="0">
              <a:latin typeface="Candara"/>
              <a:cs typeface="Candar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>
            <a:off x="381000" y="1294517"/>
            <a:ext cx="4038600" cy="3215856"/>
            <a:chOff x="381000" y="1676400"/>
            <a:chExt cx="4038600" cy="3215856"/>
          </a:xfrm>
        </p:grpSpPr>
        <p:sp>
          <p:nvSpPr>
            <p:cNvPr id="113666" name="Text Box 2"/>
            <p:cNvSpPr txBox="1">
              <a:spLocks noChangeArrowheads="1"/>
            </p:cNvSpPr>
            <p:nvPr/>
          </p:nvSpPr>
          <p:spPr bwMode="auto">
            <a:xfrm>
              <a:off x="1321503" y="1676400"/>
              <a:ext cx="1795695" cy="369332"/>
            </a:xfrm>
            <a:prstGeom prst="rect">
              <a:avLst/>
            </a:prstGeom>
            <a:noFill/>
            <a:ln w="19050" cap="flat" cmpd="sng" algn="ctr">
              <a:solidFill>
                <a:srgbClr val="6666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dirty="0" err="1">
                  <a:solidFill>
                    <a:srgbClr val="6666FF"/>
                  </a:solidFill>
                  <a:latin typeface="Candara"/>
                  <a:cs typeface="Candara"/>
                </a:rPr>
                <a:t>Fisica</a:t>
              </a:r>
              <a:r>
                <a:rPr lang="en-US" dirty="0">
                  <a:solidFill>
                    <a:srgbClr val="6666FF"/>
                  </a:solidFill>
                  <a:latin typeface="Candara"/>
                  <a:cs typeface="Candara"/>
                </a:rPr>
                <a:t> </a:t>
              </a:r>
              <a:r>
                <a:rPr lang="en-US" dirty="0" err="1">
                  <a:solidFill>
                    <a:srgbClr val="6666FF"/>
                  </a:solidFill>
                  <a:latin typeface="Candara"/>
                  <a:cs typeface="Candara"/>
                </a:rPr>
                <a:t>Classica</a:t>
              </a:r>
              <a:endParaRPr lang="en-US" b="1" dirty="0">
                <a:solidFill>
                  <a:srgbClr val="6666FF"/>
                </a:solidFill>
                <a:latin typeface="Candara"/>
                <a:cs typeface="Candara"/>
              </a:endParaRPr>
            </a:p>
          </p:txBody>
        </p:sp>
        <p:grpSp>
          <p:nvGrpSpPr>
            <p:cNvPr id="2" name="Group 4"/>
            <p:cNvGrpSpPr>
              <a:grpSpLocks/>
            </p:cNvGrpSpPr>
            <p:nvPr/>
          </p:nvGrpSpPr>
          <p:grpSpPr bwMode="auto">
            <a:xfrm>
              <a:off x="1274763" y="2565580"/>
              <a:ext cx="1849437" cy="974725"/>
              <a:chOff x="803" y="1536"/>
              <a:chExt cx="1165" cy="614"/>
            </a:xfrm>
          </p:grpSpPr>
          <p:sp>
            <p:nvSpPr>
              <p:cNvPr id="113711" name="Arc 5"/>
              <p:cNvSpPr>
                <a:spLocks/>
              </p:cNvSpPr>
              <p:nvPr/>
            </p:nvSpPr>
            <p:spPr bwMode="auto">
              <a:xfrm rot="-8223155">
                <a:off x="1354" y="1598"/>
                <a:ext cx="614" cy="528"/>
              </a:xfrm>
              <a:custGeom>
                <a:avLst/>
                <a:gdLst>
                  <a:gd name="T0" fmla="*/ 0 w 30722"/>
                  <a:gd name="T1" fmla="*/ 0 h 21600"/>
                  <a:gd name="T2" fmla="*/ 0 w 30722"/>
                  <a:gd name="T3" fmla="*/ 0 h 21600"/>
                  <a:gd name="T4" fmla="*/ 0 w 30722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0722"/>
                  <a:gd name="T10" fmla="*/ 0 h 21600"/>
                  <a:gd name="T11" fmla="*/ 30722 w 30722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0722" h="21600" fill="none" extrusionOk="0">
                    <a:moveTo>
                      <a:pt x="-1" y="2020"/>
                    </a:moveTo>
                    <a:cubicBezTo>
                      <a:pt x="2856" y="689"/>
                      <a:pt x="5970" y="-1"/>
                      <a:pt x="9122" y="-1"/>
                    </a:cubicBezTo>
                    <a:cubicBezTo>
                      <a:pt x="21051" y="-1"/>
                      <a:pt x="30722" y="9670"/>
                      <a:pt x="30722" y="21600"/>
                    </a:cubicBezTo>
                  </a:path>
                  <a:path w="30722" h="21600" stroke="0" extrusionOk="0">
                    <a:moveTo>
                      <a:pt x="-1" y="2020"/>
                    </a:moveTo>
                    <a:cubicBezTo>
                      <a:pt x="2856" y="689"/>
                      <a:pt x="5970" y="-1"/>
                      <a:pt x="9122" y="-1"/>
                    </a:cubicBezTo>
                    <a:cubicBezTo>
                      <a:pt x="21051" y="-1"/>
                      <a:pt x="30722" y="9670"/>
                      <a:pt x="30722" y="21600"/>
                    </a:cubicBezTo>
                    <a:lnTo>
                      <a:pt x="9122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FF00F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712" name="Arc 6"/>
              <p:cNvSpPr>
                <a:spLocks/>
              </p:cNvSpPr>
              <p:nvPr/>
            </p:nvSpPr>
            <p:spPr bwMode="auto">
              <a:xfrm rot="4345708">
                <a:off x="760" y="1579"/>
                <a:ext cx="614" cy="528"/>
              </a:xfrm>
              <a:custGeom>
                <a:avLst/>
                <a:gdLst>
                  <a:gd name="T0" fmla="*/ 0 w 30722"/>
                  <a:gd name="T1" fmla="*/ 0 h 21600"/>
                  <a:gd name="T2" fmla="*/ 0 w 30722"/>
                  <a:gd name="T3" fmla="*/ 0 h 21600"/>
                  <a:gd name="T4" fmla="*/ 0 w 30722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0722"/>
                  <a:gd name="T10" fmla="*/ 0 h 21600"/>
                  <a:gd name="T11" fmla="*/ 30722 w 30722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0722" h="21600" fill="none" extrusionOk="0">
                    <a:moveTo>
                      <a:pt x="-1" y="2020"/>
                    </a:moveTo>
                    <a:cubicBezTo>
                      <a:pt x="2856" y="689"/>
                      <a:pt x="5970" y="-1"/>
                      <a:pt x="9122" y="-1"/>
                    </a:cubicBezTo>
                    <a:cubicBezTo>
                      <a:pt x="21051" y="-1"/>
                      <a:pt x="30722" y="9670"/>
                      <a:pt x="30722" y="21600"/>
                    </a:cubicBezTo>
                  </a:path>
                  <a:path w="30722" h="21600" stroke="0" extrusionOk="0">
                    <a:moveTo>
                      <a:pt x="-1" y="2020"/>
                    </a:moveTo>
                    <a:cubicBezTo>
                      <a:pt x="2856" y="689"/>
                      <a:pt x="5970" y="-1"/>
                      <a:pt x="9122" y="-1"/>
                    </a:cubicBezTo>
                    <a:cubicBezTo>
                      <a:pt x="21051" y="-1"/>
                      <a:pt x="30722" y="9670"/>
                      <a:pt x="30722" y="21600"/>
                    </a:cubicBezTo>
                    <a:lnTo>
                      <a:pt x="9122" y="21600"/>
                    </a:lnTo>
                    <a:close/>
                  </a:path>
                </a:pathLst>
              </a:custGeom>
              <a:noFill/>
              <a:ln w="15875">
                <a:solidFill>
                  <a:schemeClr val="accent2"/>
                </a:solidFill>
                <a:round/>
                <a:headEnd type="arrow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713" name="Oval 7"/>
              <p:cNvSpPr>
                <a:spLocks noChangeArrowheads="1"/>
              </p:cNvSpPr>
              <p:nvPr/>
            </p:nvSpPr>
            <p:spPr bwMode="auto">
              <a:xfrm>
                <a:off x="1187" y="1968"/>
                <a:ext cx="48" cy="4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714" name="Oval 8"/>
              <p:cNvSpPr>
                <a:spLocks noChangeArrowheads="1"/>
              </p:cNvSpPr>
              <p:nvPr/>
            </p:nvSpPr>
            <p:spPr bwMode="auto">
              <a:xfrm>
                <a:off x="1475" y="2016"/>
                <a:ext cx="48" cy="4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715" name="Text Box 9"/>
              <p:cNvSpPr txBox="1">
                <a:spLocks noChangeArrowheads="1"/>
              </p:cNvSpPr>
              <p:nvPr/>
            </p:nvSpPr>
            <p:spPr bwMode="auto">
              <a:xfrm>
                <a:off x="995" y="1872"/>
                <a:ext cx="24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FF0000"/>
                    </a:solidFill>
                    <a:latin typeface="Times New Roman" pitchFamily="-1" charset="0"/>
                  </a:rPr>
                  <a:t>e</a:t>
                </a:r>
                <a:r>
                  <a:rPr lang="en-US" sz="1600" b="1" baseline="30000">
                    <a:solidFill>
                      <a:srgbClr val="FF0000"/>
                    </a:solidFill>
                    <a:latin typeface="Times New Roman" pitchFamily="-1" charset="0"/>
                  </a:rPr>
                  <a:t>-</a:t>
                </a:r>
                <a:endParaRPr lang="en-US" sz="1600" b="1">
                  <a:solidFill>
                    <a:srgbClr val="FF0000"/>
                  </a:solidFill>
                  <a:latin typeface="Times New Roman" pitchFamily="-1" charset="0"/>
                </a:endParaRPr>
              </a:p>
            </p:txBody>
          </p:sp>
          <p:sp>
            <p:nvSpPr>
              <p:cNvPr id="113716" name="Text Box 10"/>
              <p:cNvSpPr txBox="1">
                <a:spLocks noChangeArrowheads="1"/>
              </p:cNvSpPr>
              <p:nvPr/>
            </p:nvSpPr>
            <p:spPr bwMode="auto">
              <a:xfrm>
                <a:off x="1523" y="1920"/>
                <a:ext cx="24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006600"/>
                    </a:solidFill>
                    <a:latin typeface="Times New Roman" pitchFamily="-1" charset="0"/>
                  </a:rPr>
                  <a:t>e</a:t>
                </a:r>
                <a:r>
                  <a:rPr lang="en-US" sz="1600" b="1" baseline="30000">
                    <a:solidFill>
                      <a:srgbClr val="006600"/>
                    </a:solidFill>
                    <a:latin typeface="Times New Roman" pitchFamily="-1" charset="0"/>
                  </a:rPr>
                  <a:t>-</a:t>
                </a:r>
                <a:endParaRPr lang="en-US" sz="1600" b="1">
                  <a:solidFill>
                    <a:srgbClr val="006600"/>
                  </a:solidFill>
                  <a:latin typeface="Times New Roman" pitchFamily="-1" charset="0"/>
                </a:endParaRPr>
              </a:p>
            </p:txBody>
          </p:sp>
        </p:grpSp>
        <p:sp>
          <p:nvSpPr>
            <p:cNvPr id="113668" name="Text Box 11"/>
            <p:cNvSpPr txBox="1">
              <a:spLocks noChangeArrowheads="1"/>
            </p:cNvSpPr>
            <p:nvPr/>
          </p:nvSpPr>
          <p:spPr bwMode="auto">
            <a:xfrm>
              <a:off x="381000" y="4190581"/>
              <a:ext cx="4038600" cy="701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 err="1" smtClean="0">
                  <a:latin typeface="Candara"/>
                  <a:cs typeface="Candara"/>
                </a:rPr>
                <a:t>elettroni</a:t>
              </a:r>
              <a:r>
                <a:rPr lang="en-US" sz="2000" dirty="0" smtClean="0">
                  <a:latin typeface="Candara"/>
                  <a:cs typeface="Candara"/>
                </a:rPr>
                <a:t> </a:t>
              </a:r>
              <a:r>
                <a:rPr lang="en-US" sz="2000" dirty="0" err="1">
                  <a:latin typeface="Candara"/>
                  <a:cs typeface="Candara"/>
                </a:rPr>
                <a:t>si</a:t>
              </a:r>
              <a:r>
                <a:rPr lang="en-US" sz="2000" dirty="0">
                  <a:latin typeface="Candara"/>
                  <a:cs typeface="Candara"/>
                </a:rPr>
                <a:t> </a:t>
              </a:r>
              <a:r>
                <a:rPr lang="en-US" sz="2000" dirty="0" err="1">
                  <a:latin typeface="Candara"/>
                  <a:cs typeface="Candara"/>
                </a:rPr>
                <a:t>avvicinano</a:t>
              </a:r>
              <a:r>
                <a:rPr lang="en-US" sz="2000" dirty="0">
                  <a:latin typeface="Candara"/>
                  <a:cs typeface="Candara"/>
                </a:rPr>
                <a:t> </a:t>
              </a:r>
              <a:r>
                <a:rPr lang="en-US" sz="2000" b="1" dirty="0" err="1">
                  <a:latin typeface="Candara"/>
                  <a:cs typeface="Candara"/>
                  <a:sym typeface="Symbol" pitchFamily="-1" charset="2"/>
                </a:rPr>
                <a:t></a:t>
              </a:r>
              <a:r>
                <a:rPr lang="en-US" sz="2000" dirty="0">
                  <a:latin typeface="Candara"/>
                  <a:cs typeface="Candara"/>
                  <a:sym typeface="Symbol" pitchFamily="-1" charset="2"/>
                </a:rPr>
                <a:t>  </a:t>
              </a:r>
              <a:r>
                <a:rPr lang="en-US" sz="2000" dirty="0" err="1">
                  <a:latin typeface="Candara"/>
                  <a:cs typeface="Candara"/>
                  <a:sym typeface="Symbol" pitchFamily="-1" charset="2"/>
                </a:rPr>
                <a:t>mutua</a:t>
              </a:r>
              <a:r>
                <a:rPr lang="en-US" sz="2000" dirty="0">
                  <a:latin typeface="Candara"/>
                  <a:cs typeface="Candara"/>
                  <a:sym typeface="Symbol" pitchFamily="-1" charset="2"/>
                </a:rPr>
                <a:t> </a:t>
              </a:r>
              <a:r>
                <a:rPr lang="en-US" sz="2000" dirty="0" err="1">
                  <a:latin typeface="Candara"/>
                  <a:cs typeface="Candara"/>
                  <a:sym typeface="Symbol" pitchFamily="-1" charset="2"/>
                </a:rPr>
                <a:t>repulsione</a:t>
              </a:r>
              <a:r>
                <a:rPr lang="en-US" sz="2000" dirty="0">
                  <a:latin typeface="Candara"/>
                  <a:cs typeface="Candara"/>
                  <a:sym typeface="Symbol" pitchFamily="-1" charset="2"/>
                </a:rPr>
                <a:t>  </a:t>
              </a:r>
              <a:r>
                <a:rPr lang="en-US" sz="2000" b="1" dirty="0" err="1">
                  <a:latin typeface="Candara"/>
                  <a:cs typeface="Candara"/>
                  <a:sym typeface="Symbol" pitchFamily="-1" charset="2"/>
                </a:rPr>
                <a:t></a:t>
              </a:r>
              <a:r>
                <a:rPr lang="en-US" sz="2000" dirty="0">
                  <a:latin typeface="Candara"/>
                  <a:cs typeface="Candara"/>
                  <a:sym typeface="Symbol" pitchFamily="-1" charset="2"/>
                </a:rPr>
                <a:t>  </a:t>
              </a:r>
              <a:r>
                <a:rPr lang="en-US" sz="2000" dirty="0" err="1">
                  <a:latin typeface="Candara"/>
                  <a:cs typeface="Candara"/>
                  <a:sym typeface="Symbol" pitchFamily="-1" charset="2"/>
                </a:rPr>
                <a:t>rallentati</a:t>
              </a:r>
              <a:r>
                <a:rPr lang="en-US" sz="2000" dirty="0">
                  <a:latin typeface="Candara"/>
                  <a:cs typeface="Candara"/>
                  <a:sym typeface="Symbol" pitchFamily="-1" charset="2"/>
                </a:rPr>
                <a:t>  </a:t>
              </a:r>
              <a:r>
                <a:rPr lang="en-US" sz="2000" dirty="0" err="1">
                  <a:latin typeface="Candara"/>
                  <a:cs typeface="Candara"/>
                  <a:sym typeface="Symbol" pitchFamily="-1" charset="2"/>
                </a:rPr>
                <a:t>e</a:t>
              </a:r>
              <a:r>
                <a:rPr lang="en-US" sz="2000" dirty="0">
                  <a:latin typeface="Candara"/>
                  <a:cs typeface="Candara"/>
                  <a:sym typeface="Symbol" pitchFamily="-1" charset="2"/>
                </a:rPr>
                <a:t> </a:t>
              </a:r>
              <a:r>
                <a:rPr lang="en-US" sz="2000" dirty="0" err="1">
                  <a:latin typeface="Candara"/>
                  <a:cs typeface="Candara"/>
                  <a:sym typeface="Symbol" pitchFamily="-1" charset="2"/>
                </a:rPr>
                <a:t>deviati</a:t>
              </a:r>
              <a:r>
                <a:rPr lang="en-US" sz="2000" dirty="0">
                  <a:latin typeface="Candara"/>
                  <a:cs typeface="Candara"/>
                  <a:sym typeface="Symbol" pitchFamily="-1" charset="2"/>
                </a:rPr>
                <a:t> </a:t>
              </a:r>
            </a:p>
          </p:txBody>
        </p:sp>
      </p:grpSp>
      <p:sp>
        <p:nvSpPr>
          <p:cNvPr id="113669" name="AutoShape 46"/>
          <p:cNvSpPr>
            <a:spLocks noChangeArrowheads="1"/>
          </p:cNvSpPr>
          <p:nvPr/>
        </p:nvSpPr>
        <p:spPr bwMode="auto">
          <a:xfrm>
            <a:off x="2133600" y="5334000"/>
            <a:ext cx="152400" cy="457200"/>
          </a:xfrm>
          <a:prstGeom prst="downArrow">
            <a:avLst>
              <a:gd name="adj1" fmla="val 50000"/>
              <a:gd name="adj2" fmla="val 7500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it-IT"/>
          </a:p>
        </p:txBody>
      </p:sp>
      <p:grpSp>
        <p:nvGrpSpPr>
          <p:cNvPr id="57" name="Group 56"/>
          <p:cNvGrpSpPr/>
          <p:nvPr/>
        </p:nvGrpSpPr>
        <p:grpSpPr>
          <a:xfrm>
            <a:off x="4800600" y="1321160"/>
            <a:ext cx="3783705" cy="3302779"/>
            <a:chOff x="4800600" y="1676400"/>
            <a:chExt cx="3783705" cy="3302779"/>
          </a:xfrm>
        </p:grpSpPr>
        <p:sp>
          <p:nvSpPr>
            <p:cNvPr id="113671" name="Text Box 3"/>
            <p:cNvSpPr txBox="1">
              <a:spLocks noChangeArrowheads="1"/>
            </p:cNvSpPr>
            <p:nvPr/>
          </p:nvSpPr>
          <p:spPr bwMode="auto">
            <a:xfrm>
              <a:off x="5666866" y="1676400"/>
              <a:ext cx="2023997" cy="369332"/>
            </a:xfrm>
            <a:prstGeom prst="rect">
              <a:avLst/>
            </a:prstGeom>
            <a:noFill/>
            <a:ln w="19050" cap="flat" cmpd="sng" algn="ctr">
              <a:solidFill>
                <a:srgbClr val="6666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dirty="0" err="1">
                  <a:solidFill>
                    <a:srgbClr val="6666FF"/>
                  </a:solidFill>
                  <a:latin typeface="Candara"/>
                  <a:cs typeface="Candara"/>
                </a:rPr>
                <a:t>Fisica</a:t>
              </a:r>
              <a:r>
                <a:rPr lang="en-US" dirty="0">
                  <a:solidFill>
                    <a:srgbClr val="6666FF"/>
                  </a:solidFill>
                  <a:latin typeface="Candara"/>
                  <a:cs typeface="Candara"/>
                </a:rPr>
                <a:t> </a:t>
              </a:r>
              <a:r>
                <a:rPr lang="en-US" dirty="0" err="1">
                  <a:solidFill>
                    <a:srgbClr val="6666FF"/>
                  </a:solidFill>
                  <a:latin typeface="Candara"/>
                  <a:cs typeface="Candara"/>
                </a:rPr>
                <a:t>Quantistica</a:t>
              </a:r>
              <a:endParaRPr lang="en-US" dirty="0">
                <a:solidFill>
                  <a:srgbClr val="6666FF"/>
                </a:solidFill>
                <a:latin typeface="Candara"/>
                <a:cs typeface="Candara"/>
              </a:endParaRPr>
            </a:p>
          </p:txBody>
        </p:sp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4876800" y="2232759"/>
              <a:ext cx="3352800" cy="2012950"/>
              <a:chOff x="3072" y="1276"/>
              <a:chExt cx="2112" cy="1268"/>
            </a:xfrm>
          </p:grpSpPr>
          <p:sp>
            <p:nvSpPr>
              <p:cNvPr id="113683" name="Text Box 13"/>
              <p:cNvSpPr txBox="1">
                <a:spLocks noChangeArrowheads="1"/>
              </p:cNvSpPr>
              <p:nvPr/>
            </p:nvSpPr>
            <p:spPr bwMode="auto">
              <a:xfrm>
                <a:off x="3072" y="1324"/>
                <a:ext cx="28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339966"/>
                    </a:solidFill>
                    <a:latin typeface="Times New Roman" pitchFamily="-1" charset="0"/>
                  </a:rPr>
                  <a:t>t</a:t>
                </a:r>
              </a:p>
            </p:txBody>
          </p:sp>
          <p:sp>
            <p:nvSpPr>
              <p:cNvPr id="113684" name="Line 14"/>
              <p:cNvSpPr>
                <a:spLocks noChangeShapeType="1"/>
              </p:cNvSpPr>
              <p:nvPr/>
            </p:nvSpPr>
            <p:spPr bwMode="auto">
              <a:xfrm>
                <a:off x="3360" y="1372"/>
                <a:ext cx="0" cy="960"/>
              </a:xfrm>
              <a:prstGeom prst="line">
                <a:avLst/>
              </a:prstGeom>
              <a:noFill/>
              <a:ln w="28575">
                <a:solidFill>
                  <a:srgbClr val="339966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685" name="Line 15"/>
              <p:cNvSpPr>
                <a:spLocks noChangeShapeType="1"/>
              </p:cNvSpPr>
              <p:nvPr/>
            </p:nvSpPr>
            <p:spPr bwMode="auto">
              <a:xfrm>
                <a:off x="3360" y="2332"/>
                <a:ext cx="1728" cy="0"/>
              </a:xfrm>
              <a:prstGeom prst="line">
                <a:avLst/>
              </a:prstGeom>
              <a:noFill/>
              <a:ln w="28575">
                <a:solidFill>
                  <a:srgbClr val="00808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686" name="Text Box 16"/>
              <p:cNvSpPr txBox="1">
                <a:spLocks noChangeArrowheads="1"/>
              </p:cNvSpPr>
              <p:nvPr/>
            </p:nvSpPr>
            <p:spPr bwMode="auto">
              <a:xfrm>
                <a:off x="4944" y="2332"/>
                <a:ext cx="24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006699"/>
                    </a:solidFill>
                    <a:latin typeface="Times New Roman" pitchFamily="-1" charset="0"/>
                  </a:rPr>
                  <a:t>x</a:t>
                </a:r>
              </a:p>
            </p:txBody>
          </p:sp>
          <p:sp>
            <p:nvSpPr>
              <p:cNvPr id="113687" name="Line 17"/>
              <p:cNvSpPr>
                <a:spLocks noChangeShapeType="1"/>
              </p:cNvSpPr>
              <p:nvPr/>
            </p:nvSpPr>
            <p:spPr bwMode="auto">
              <a:xfrm rot="1805049">
                <a:off x="3984" y="1824"/>
                <a:ext cx="1" cy="336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grpSp>
            <p:nvGrpSpPr>
              <p:cNvPr id="4" name="Group 18"/>
              <p:cNvGrpSpPr>
                <a:grpSpLocks/>
              </p:cNvGrpSpPr>
              <p:nvPr/>
            </p:nvGrpSpPr>
            <p:grpSpPr bwMode="auto">
              <a:xfrm>
                <a:off x="3936" y="1516"/>
                <a:ext cx="154" cy="288"/>
                <a:chOff x="3936" y="1516"/>
                <a:chExt cx="154" cy="288"/>
              </a:xfrm>
            </p:grpSpPr>
            <p:sp>
              <p:nvSpPr>
                <p:cNvPr id="113709" name="Line 19"/>
                <p:cNvSpPr>
                  <a:spLocks noChangeShapeType="1"/>
                </p:cNvSpPr>
                <p:nvPr/>
              </p:nvSpPr>
              <p:spPr bwMode="auto">
                <a:xfrm>
                  <a:off x="3936" y="1516"/>
                  <a:ext cx="144" cy="288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113710" name="Line 20"/>
                <p:cNvSpPr>
                  <a:spLocks noChangeShapeType="1"/>
                </p:cNvSpPr>
                <p:nvPr/>
              </p:nvSpPr>
              <p:spPr bwMode="auto">
                <a:xfrm rot="17955271" flipV="1">
                  <a:off x="3973" y="1605"/>
                  <a:ext cx="90" cy="144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 type="stealth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</p:grpSp>
          <p:sp>
            <p:nvSpPr>
              <p:cNvPr id="113689" name="Oval 21"/>
              <p:cNvSpPr>
                <a:spLocks noChangeArrowheads="1"/>
              </p:cNvSpPr>
              <p:nvPr/>
            </p:nvSpPr>
            <p:spPr bwMode="auto">
              <a:xfrm>
                <a:off x="4043" y="1804"/>
                <a:ext cx="69" cy="6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690" name="Text Box 22"/>
              <p:cNvSpPr txBox="1">
                <a:spLocks noChangeArrowheads="1"/>
              </p:cNvSpPr>
              <p:nvPr/>
            </p:nvSpPr>
            <p:spPr bwMode="auto">
              <a:xfrm>
                <a:off x="3648" y="1996"/>
                <a:ext cx="3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FF0000"/>
                    </a:solidFill>
                    <a:latin typeface="Times New Roman" pitchFamily="-1" charset="0"/>
                  </a:rPr>
                  <a:t>e</a:t>
                </a:r>
                <a:r>
                  <a:rPr lang="en-US" sz="1600" b="1" baseline="30000">
                    <a:solidFill>
                      <a:srgbClr val="FF0000"/>
                    </a:solidFill>
                    <a:latin typeface="Times New Roman" pitchFamily="-1" charset="0"/>
                  </a:rPr>
                  <a:t>-</a:t>
                </a:r>
                <a:endParaRPr lang="en-US" sz="1600" b="1">
                  <a:solidFill>
                    <a:srgbClr val="FF0000"/>
                  </a:solidFill>
                  <a:latin typeface="Times New Roman" pitchFamily="-1" charset="0"/>
                </a:endParaRPr>
              </a:p>
            </p:txBody>
          </p:sp>
          <p:grpSp>
            <p:nvGrpSpPr>
              <p:cNvPr id="5" name="Group 23"/>
              <p:cNvGrpSpPr>
                <a:grpSpLocks/>
              </p:cNvGrpSpPr>
              <p:nvPr/>
            </p:nvGrpSpPr>
            <p:grpSpPr bwMode="auto">
              <a:xfrm>
                <a:off x="4080" y="1710"/>
                <a:ext cx="450" cy="134"/>
                <a:chOff x="4046" y="2876"/>
                <a:chExt cx="450" cy="134"/>
              </a:xfrm>
            </p:grpSpPr>
            <p:sp>
              <p:nvSpPr>
                <p:cNvPr id="113702" name="Arc 24"/>
                <p:cNvSpPr>
                  <a:spLocks/>
                </p:cNvSpPr>
                <p:nvPr/>
              </p:nvSpPr>
              <p:spPr bwMode="auto">
                <a:xfrm rot="15929282" flipV="1">
                  <a:off x="4055" y="2912"/>
                  <a:ext cx="53" cy="71"/>
                </a:xfrm>
                <a:custGeom>
                  <a:avLst/>
                  <a:gdLst>
                    <a:gd name="T0" fmla="*/ 0 w 24263"/>
                    <a:gd name="T1" fmla="*/ 0 h 43200"/>
                    <a:gd name="T2" fmla="*/ 0 w 24263"/>
                    <a:gd name="T3" fmla="*/ 0 h 43200"/>
                    <a:gd name="T4" fmla="*/ 0 w 24263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4263"/>
                    <a:gd name="T10" fmla="*/ 0 h 43200"/>
                    <a:gd name="T11" fmla="*/ 24263 w 24263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263" h="43200" fill="none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</a:path>
                    <a:path w="24263" h="43200" stroke="0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  <a:lnTo>
                        <a:pt x="2663" y="21600"/>
                      </a:lnTo>
                      <a:close/>
                    </a:path>
                  </a:pathLst>
                </a:custGeom>
                <a:noFill/>
                <a:ln w="31750">
                  <a:solidFill>
                    <a:srgbClr val="FF66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113703" name="Arc 25"/>
                <p:cNvSpPr>
                  <a:spLocks/>
                </p:cNvSpPr>
                <p:nvPr/>
              </p:nvSpPr>
              <p:spPr bwMode="auto">
                <a:xfrm rot="5129283" flipV="1">
                  <a:off x="4134" y="2948"/>
                  <a:ext cx="52" cy="71"/>
                </a:xfrm>
                <a:custGeom>
                  <a:avLst/>
                  <a:gdLst>
                    <a:gd name="T0" fmla="*/ 0 w 24263"/>
                    <a:gd name="T1" fmla="*/ 0 h 43200"/>
                    <a:gd name="T2" fmla="*/ 0 w 24263"/>
                    <a:gd name="T3" fmla="*/ 0 h 43200"/>
                    <a:gd name="T4" fmla="*/ 0 w 24263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4263"/>
                    <a:gd name="T10" fmla="*/ 0 h 43200"/>
                    <a:gd name="T11" fmla="*/ 24263 w 24263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263" h="43200" fill="none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</a:path>
                    <a:path w="24263" h="43200" stroke="0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  <a:lnTo>
                        <a:pt x="2663" y="21600"/>
                      </a:lnTo>
                      <a:close/>
                    </a:path>
                  </a:pathLst>
                </a:custGeom>
                <a:noFill/>
                <a:ln w="31750">
                  <a:solidFill>
                    <a:srgbClr val="FF66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113704" name="Arc 26"/>
                <p:cNvSpPr>
                  <a:spLocks/>
                </p:cNvSpPr>
                <p:nvPr/>
              </p:nvSpPr>
              <p:spPr bwMode="auto">
                <a:xfrm rot="15929282" flipV="1">
                  <a:off x="4202" y="2889"/>
                  <a:ext cx="53" cy="70"/>
                </a:xfrm>
                <a:custGeom>
                  <a:avLst/>
                  <a:gdLst>
                    <a:gd name="T0" fmla="*/ 0 w 24263"/>
                    <a:gd name="T1" fmla="*/ 0 h 43200"/>
                    <a:gd name="T2" fmla="*/ 0 w 24263"/>
                    <a:gd name="T3" fmla="*/ 0 h 43200"/>
                    <a:gd name="T4" fmla="*/ 0 w 24263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4263"/>
                    <a:gd name="T10" fmla="*/ 0 h 43200"/>
                    <a:gd name="T11" fmla="*/ 24263 w 24263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263" h="43200" fill="none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</a:path>
                    <a:path w="24263" h="43200" stroke="0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  <a:lnTo>
                        <a:pt x="2663" y="21600"/>
                      </a:lnTo>
                      <a:close/>
                    </a:path>
                  </a:pathLst>
                </a:custGeom>
                <a:noFill/>
                <a:ln w="31750">
                  <a:solidFill>
                    <a:srgbClr val="FF66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113705" name="Arc 27"/>
                <p:cNvSpPr>
                  <a:spLocks/>
                </p:cNvSpPr>
                <p:nvPr/>
              </p:nvSpPr>
              <p:spPr bwMode="auto">
                <a:xfrm rot="5129283" flipV="1">
                  <a:off x="4279" y="2924"/>
                  <a:ext cx="53" cy="70"/>
                </a:xfrm>
                <a:custGeom>
                  <a:avLst/>
                  <a:gdLst>
                    <a:gd name="T0" fmla="*/ 0 w 24263"/>
                    <a:gd name="T1" fmla="*/ 0 h 43200"/>
                    <a:gd name="T2" fmla="*/ 0 w 24263"/>
                    <a:gd name="T3" fmla="*/ 0 h 43200"/>
                    <a:gd name="T4" fmla="*/ 0 w 24263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4263"/>
                    <a:gd name="T10" fmla="*/ 0 h 43200"/>
                    <a:gd name="T11" fmla="*/ 24263 w 24263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263" h="43200" fill="none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</a:path>
                    <a:path w="24263" h="43200" stroke="0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  <a:lnTo>
                        <a:pt x="2663" y="21600"/>
                      </a:lnTo>
                      <a:close/>
                    </a:path>
                  </a:pathLst>
                </a:custGeom>
                <a:noFill/>
                <a:ln w="31750">
                  <a:solidFill>
                    <a:srgbClr val="FF66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113706" name="Arc 28"/>
                <p:cNvSpPr>
                  <a:spLocks/>
                </p:cNvSpPr>
                <p:nvPr/>
              </p:nvSpPr>
              <p:spPr bwMode="auto">
                <a:xfrm rot="15929282" flipV="1">
                  <a:off x="4355" y="2866"/>
                  <a:ext cx="52" cy="71"/>
                </a:xfrm>
                <a:custGeom>
                  <a:avLst/>
                  <a:gdLst>
                    <a:gd name="T0" fmla="*/ 0 w 24263"/>
                    <a:gd name="T1" fmla="*/ 0 h 43200"/>
                    <a:gd name="T2" fmla="*/ 0 w 24263"/>
                    <a:gd name="T3" fmla="*/ 0 h 43200"/>
                    <a:gd name="T4" fmla="*/ 0 w 24263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4263"/>
                    <a:gd name="T10" fmla="*/ 0 h 43200"/>
                    <a:gd name="T11" fmla="*/ 24263 w 24263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263" h="43200" fill="none" extrusionOk="0">
                      <a:moveTo>
                        <a:pt x="2663" y="-1"/>
                      </a:move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</a:path>
                    <a:path w="24263" h="43200" stroke="0" extrusionOk="0">
                      <a:moveTo>
                        <a:pt x="2663" y="-1"/>
                      </a:move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  <a:lnTo>
                        <a:pt x="2663" y="21600"/>
                      </a:lnTo>
                      <a:close/>
                    </a:path>
                  </a:pathLst>
                </a:custGeom>
                <a:noFill/>
                <a:ln w="31750">
                  <a:solidFill>
                    <a:srgbClr val="FF66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113707" name="Arc 29"/>
                <p:cNvSpPr>
                  <a:spLocks/>
                </p:cNvSpPr>
                <p:nvPr/>
              </p:nvSpPr>
              <p:spPr bwMode="auto">
                <a:xfrm rot="5129283" flipV="1">
                  <a:off x="4434" y="2892"/>
                  <a:ext cx="53" cy="71"/>
                </a:xfrm>
                <a:custGeom>
                  <a:avLst/>
                  <a:gdLst>
                    <a:gd name="T0" fmla="*/ 0 w 24263"/>
                    <a:gd name="T1" fmla="*/ 0 h 43200"/>
                    <a:gd name="T2" fmla="*/ 0 w 24263"/>
                    <a:gd name="T3" fmla="*/ 0 h 43200"/>
                    <a:gd name="T4" fmla="*/ 0 w 24263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4263"/>
                    <a:gd name="T10" fmla="*/ 0 h 43200"/>
                    <a:gd name="T11" fmla="*/ 24263 w 24263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263" h="43200" fill="none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</a:path>
                    <a:path w="24263" h="43200" stroke="0" extrusionOk="0">
                      <a:moveTo>
                        <a:pt x="159" y="145"/>
                      </a:moveTo>
                      <a:cubicBezTo>
                        <a:pt x="990" y="48"/>
                        <a:pt x="1826" y="-1"/>
                        <a:pt x="2663" y="-1"/>
                      </a:cubicBezTo>
                      <a:cubicBezTo>
                        <a:pt x="14592" y="0"/>
                        <a:pt x="24263" y="9670"/>
                        <a:pt x="24263" y="21600"/>
                      </a:cubicBezTo>
                      <a:cubicBezTo>
                        <a:pt x="24263" y="33529"/>
                        <a:pt x="14592" y="43200"/>
                        <a:pt x="2663" y="43200"/>
                      </a:cubicBezTo>
                      <a:cubicBezTo>
                        <a:pt x="1772" y="43199"/>
                        <a:pt x="883" y="43144"/>
                        <a:pt x="-1" y="43035"/>
                      </a:cubicBezTo>
                      <a:lnTo>
                        <a:pt x="2663" y="21600"/>
                      </a:lnTo>
                      <a:close/>
                    </a:path>
                  </a:pathLst>
                </a:custGeom>
                <a:noFill/>
                <a:ln w="31750">
                  <a:solidFill>
                    <a:srgbClr val="FF66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113708" name="Line 30"/>
                <p:cNvSpPr>
                  <a:spLocks noChangeShapeType="1"/>
                </p:cNvSpPr>
                <p:nvPr/>
              </p:nvSpPr>
              <p:spPr bwMode="auto">
                <a:xfrm rot="1108398">
                  <a:off x="4252" y="2937"/>
                  <a:ext cx="50" cy="52"/>
                </a:xfrm>
                <a:prstGeom prst="line">
                  <a:avLst/>
                </a:prstGeom>
                <a:noFill/>
                <a:ln w="9525">
                  <a:solidFill>
                    <a:srgbClr val="FF6600"/>
                  </a:solidFill>
                  <a:round/>
                  <a:headEnd/>
                  <a:tailEnd type="stealth" w="lg" len="lg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</p:grpSp>
          <p:sp>
            <p:nvSpPr>
              <p:cNvPr id="113692" name="Text Box 31"/>
              <p:cNvSpPr txBox="1">
                <a:spLocks noChangeArrowheads="1"/>
              </p:cNvSpPr>
              <p:nvPr/>
            </p:nvSpPr>
            <p:spPr bwMode="auto">
              <a:xfrm>
                <a:off x="3696" y="1392"/>
                <a:ext cx="3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FF0000"/>
                    </a:solidFill>
                    <a:latin typeface="Times New Roman" pitchFamily="-1" charset="0"/>
                  </a:rPr>
                  <a:t>e</a:t>
                </a:r>
                <a:r>
                  <a:rPr lang="en-US" sz="1600" b="1" baseline="30000">
                    <a:solidFill>
                      <a:srgbClr val="FF0000"/>
                    </a:solidFill>
                    <a:latin typeface="Times New Roman" pitchFamily="-1" charset="0"/>
                  </a:rPr>
                  <a:t>-</a:t>
                </a:r>
                <a:endParaRPr lang="en-US" sz="1600" b="1">
                  <a:solidFill>
                    <a:srgbClr val="FF0000"/>
                  </a:solidFill>
                  <a:latin typeface="Times New Roman" pitchFamily="-1" charset="0"/>
                </a:endParaRPr>
              </a:p>
            </p:txBody>
          </p:sp>
          <p:sp>
            <p:nvSpPr>
              <p:cNvPr id="113693" name="Line 32"/>
              <p:cNvSpPr>
                <a:spLocks noChangeShapeType="1"/>
              </p:cNvSpPr>
              <p:nvPr/>
            </p:nvSpPr>
            <p:spPr bwMode="auto">
              <a:xfrm rot="17955271" flipV="1">
                <a:off x="3917" y="1979"/>
                <a:ext cx="138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 type="stealth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694" name="Oval 33"/>
              <p:cNvSpPr>
                <a:spLocks noChangeArrowheads="1"/>
              </p:cNvSpPr>
              <p:nvPr/>
            </p:nvSpPr>
            <p:spPr bwMode="auto">
              <a:xfrm>
                <a:off x="4491" y="1659"/>
                <a:ext cx="69" cy="69"/>
              </a:xfrm>
              <a:prstGeom prst="ellipse">
                <a:avLst/>
              </a:prstGeom>
              <a:solidFill>
                <a:srgbClr val="9933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695" name="Line 34"/>
              <p:cNvSpPr>
                <a:spLocks noChangeShapeType="1"/>
              </p:cNvSpPr>
              <p:nvPr/>
            </p:nvSpPr>
            <p:spPr bwMode="auto">
              <a:xfrm rot="18180000" flipV="1">
                <a:off x="4485" y="1487"/>
                <a:ext cx="142" cy="48"/>
              </a:xfrm>
              <a:prstGeom prst="line">
                <a:avLst/>
              </a:prstGeom>
              <a:noFill/>
              <a:ln w="28575">
                <a:solidFill>
                  <a:srgbClr val="FF33CC"/>
                </a:solidFill>
                <a:round/>
                <a:headEnd/>
                <a:tailEnd type="stealth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696" name="Line 35"/>
              <p:cNvSpPr>
                <a:spLocks noChangeShapeType="1"/>
              </p:cNvSpPr>
              <p:nvPr/>
            </p:nvSpPr>
            <p:spPr bwMode="auto">
              <a:xfrm rot="874396">
                <a:off x="4560" y="1330"/>
                <a:ext cx="1" cy="336"/>
              </a:xfrm>
              <a:prstGeom prst="line">
                <a:avLst/>
              </a:prstGeom>
              <a:noFill/>
              <a:ln w="38100">
                <a:solidFill>
                  <a:srgbClr val="FF33CC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grpSp>
            <p:nvGrpSpPr>
              <p:cNvPr id="6" name="Group 36"/>
              <p:cNvGrpSpPr>
                <a:grpSpLocks/>
              </p:cNvGrpSpPr>
              <p:nvPr/>
            </p:nvGrpSpPr>
            <p:grpSpPr bwMode="auto">
              <a:xfrm>
                <a:off x="4543" y="1728"/>
                <a:ext cx="154" cy="288"/>
                <a:chOff x="3936" y="1516"/>
                <a:chExt cx="154" cy="288"/>
              </a:xfrm>
            </p:grpSpPr>
            <p:sp>
              <p:nvSpPr>
                <p:cNvPr id="113700" name="Line 37"/>
                <p:cNvSpPr>
                  <a:spLocks noChangeShapeType="1"/>
                </p:cNvSpPr>
                <p:nvPr/>
              </p:nvSpPr>
              <p:spPr bwMode="auto">
                <a:xfrm>
                  <a:off x="3936" y="1516"/>
                  <a:ext cx="144" cy="288"/>
                </a:xfrm>
                <a:prstGeom prst="line">
                  <a:avLst/>
                </a:prstGeom>
                <a:noFill/>
                <a:ln w="38100">
                  <a:solidFill>
                    <a:srgbClr val="FF33CC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113701" name="Line 38"/>
                <p:cNvSpPr>
                  <a:spLocks noChangeShapeType="1"/>
                </p:cNvSpPr>
                <p:nvPr/>
              </p:nvSpPr>
              <p:spPr bwMode="auto">
                <a:xfrm rot="17955271" flipV="1">
                  <a:off x="3973" y="1605"/>
                  <a:ext cx="90" cy="144"/>
                </a:xfrm>
                <a:prstGeom prst="line">
                  <a:avLst/>
                </a:prstGeom>
                <a:noFill/>
                <a:ln w="28575">
                  <a:solidFill>
                    <a:srgbClr val="FF33CC"/>
                  </a:solidFill>
                  <a:round/>
                  <a:headEnd/>
                  <a:tailEnd type="stealth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</p:grpSp>
          <p:sp>
            <p:nvSpPr>
              <p:cNvPr id="113698" name="Text Box 39"/>
              <p:cNvSpPr txBox="1">
                <a:spLocks noChangeArrowheads="1"/>
              </p:cNvSpPr>
              <p:nvPr/>
            </p:nvSpPr>
            <p:spPr bwMode="auto">
              <a:xfrm>
                <a:off x="4608" y="1872"/>
                <a:ext cx="3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006600"/>
                    </a:solidFill>
                    <a:latin typeface="Times New Roman" pitchFamily="-1" charset="0"/>
                  </a:rPr>
                  <a:t>e</a:t>
                </a:r>
                <a:r>
                  <a:rPr lang="en-US" sz="1600" b="1" baseline="30000">
                    <a:solidFill>
                      <a:srgbClr val="006600"/>
                    </a:solidFill>
                    <a:latin typeface="Times New Roman" pitchFamily="-1" charset="0"/>
                  </a:rPr>
                  <a:t>-</a:t>
                </a:r>
                <a:endParaRPr lang="en-US" sz="1600" b="1">
                  <a:solidFill>
                    <a:srgbClr val="006600"/>
                  </a:solidFill>
                  <a:latin typeface="Times New Roman" pitchFamily="-1" charset="0"/>
                </a:endParaRPr>
              </a:p>
            </p:txBody>
          </p:sp>
          <p:sp>
            <p:nvSpPr>
              <p:cNvPr id="113699" name="Text Box 40"/>
              <p:cNvSpPr txBox="1">
                <a:spLocks noChangeArrowheads="1"/>
              </p:cNvSpPr>
              <p:nvPr/>
            </p:nvSpPr>
            <p:spPr bwMode="auto">
              <a:xfrm>
                <a:off x="4512" y="1276"/>
                <a:ext cx="3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006600"/>
                    </a:solidFill>
                    <a:latin typeface="Times New Roman" pitchFamily="-1" charset="0"/>
                  </a:rPr>
                  <a:t>e</a:t>
                </a:r>
                <a:r>
                  <a:rPr lang="en-US" sz="1600" b="1" baseline="30000">
                    <a:solidFill>
                      <a:srgbClr val="006600"/>
                    </a:solidFill>
                    <a:latin typeface="Times New Roman" pitchFamily="-1" charset="0"/>
                  </a:rPr>
                  <a:t>-</a:t>
                </a:r>
                <a:endParaRPr lang="en-US" sz="1600" b="1">
                  <a:solidFill>
                    <a:srgbClr val="006600"/>
                  </a:solidFill>
                  <a:latin typeface="Times New Roman" pitchFamily="-1" charset="0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4800600" y="4201304"/>
              <a:ext cx="3783705" cy="777875"/>
              <a:chOff x="4800600" y="4343400"/>
              <a:chExt cx="3783705" cy="777875"/>
            </a:xfrm>
          </p:grpSpPr>
          <p:sp>
            <p:nvSpPr>
              <p:cNvPr id="113673" name="Oval 41"/>
              <p:cNvSpPr>
                <a:spLocks noChangeArrowheads="1"/>
              </p:cNvSpPr>
              <p:nvPr/>
            </p:nvSpPr>
            <p:spPr bwMode="auto">
              <a:xfrm>
                <a:off x="4800600" y="4518025"/>
                <a:ext cx="109538" cy="10953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674" name="Oval 42"/>
              <p:cNvSpPr>
                <a:spLocks noChangeArrowheads="1"/>
              </p:cNvSpPr>
              <p:nvPr/>
            </p:nvSpPr>
            <p:spPr bwMode="auto">
              <a:xfrm>
                <a:off x="4800600" y="4892675"/>
                <a:ext cx="109538" cy="109538"/>
              </a:xfrm>
              <a:prstGeom prst="ellipse">
                <a:avLst/>
              </a:prstGeom>
              <a:solidFill>
                <a:srgbClr val="9933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3675" name="Text Box 43"/>
              <p:cNvSpPr txBox="1">
                <a:spLocks noChangeArrowheads="1"/>
              </p:cNvSpPr>
              <p:nvPr/>
            </p:nvSpPr>
            <p:spPr bwMode="auto">
              <a:xfrm>
                <a:off x="4953000" y="4343400"/>
                <a:ext cx="3631305" cy="396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 b="1" dirty="0" err="1">
                    <a:solidFill>
                      <a:srgbClr val="FF0000"/>
                    </a:solidFill>
                    <a:latin typeface="Candara"/>
                    <a:cs typeface="Candara"/>
                  </a:rPr>
                  <a:t>e</a:t>
                </a:r>
                <a:r>
                  <a:rPr lang="en-US" sz="2000" b="1" baseline="30000" dirty="0">
                    <a:solidFill>
                      <a:srgbClr val="FF0000"/>
                    </a:solidFill>
                    <a:latin typeface="Candara"/>
                    <a:cs typeface="Candara"/>
                  </a:rPr>
                  <a:t>-</a:t>
                </a:r>
                <a:r>
                  <a:rPr lang="en-US" sz="2000" b="1" baseline="30000" dirty="0">
                    <a:latin typeface="Candara"/>
                    <a:cs typeface="Candara"/>
                  </a:rPr>
                  <a:t>  </a:t>
                </a:r>
                <a:r>
                  <a:rPr lang="en-US" sz="2000" dirty="0" err="1">
                    <a:latin typeface="Candara"/>
                    <a:cs typeface="Candara"/>
                  </a:rPr>
                  <a:t>emette</a:t>
                </a:r>
                <a:r>
                  <a:rPr lang="en-US" sz="2000" dirty="0">
                    <a:solidFill>
                      <a:schemeClr val="accent2"/>
                    </a:solidFill>
                    <a:latin typeface="Candara"/>
                    <a:cs typeface="Candara"/>
                  </a:rPr>
                  <a:t>  </a:t>
                </a:r>
                <a:r>
                  <a:rPr lang="en-US" sz="2000" b="1" dirty="0" err="1">
                    <a:solidFill>
                      <a:srgbClr val="FF6600"/>
                    </a:solidFill>
                    <a:latin typeface="Times New Roman" pitchFamily="-1" charset="0"/>
                    <a:sym typeface="Symbol" pitchFamily="-1" charset="2"/>
                  </a:rPr>
                  <a:t></a:t>
                </a:r>
                <a:r>
                  <a:rPr lang="en-US" sz="2000" b="1" dirty="0">
                    <a:solidFill>
                      <a:srgbClr val="FF6600"/>
                    </a:solidFill>
                    <a:latin typeface="Times New Roman" pitchFamily="-1" charset="0"/>
                    <a:sym typeface="Symbol" pitchFamily="-1" charset="2"/>
                  </a:rPr>
                  <a:t>  </a:t>
                </a:r>
                <a:r>
                  <a:rPr lang="en-US" sz="2000" b="1" dirty="0" err="1">
                    <a:solidFill>
                      <a:srgbClr val="000000"/>
                    </a:solidFill>
                    <a:latin typeface="Times New Roman" pitchFamily="-1" charset="0"/>
                    <a:sym typeface="Symbol" pitchFamily="-1" charset="2"/>
                  </a:rPr>
                  <a:t></a:t>
                </a:r>
                <a:r>
                  <a:rPr lang="en-US" sz="2000" b="1" dirty="0">
                    <a:solidFill>
                      <a:srgbClr val="FF6600"/>
                    </a:solidFill>
                    <a:latin typeface="Times New Roman" pitchFamily="-1" charset="0"/>
                    <a:sym typeface="Symbol" pitchFamily="-1" charset="2"/>
                  </a:rPr>
                  <a:t>  </a:t>
                </a:r>
                <a:r>
                  <a:rPr lang="en-US" sz="2000" dirty="0">
                    <a:latin typeface="Candara"/>
                    <a:cs typeface="Candara"/>
                    <a:sym typeface="Symbol" pitchFamily="-1" charset="2"/>
                  </a:rPr>
                  <a:t>cambia </a:t>
                </a:r>
                <a:r>
                  <a:rPr lang="en-US" sz="2000" dirty="0" err="1">
                    <a:latin typeface="Candara"/>
                    <a:cs typeface="Candara"/>
                    <a:sym typeface="Symbol" pitchFamily="-1" charset="2"/>
                  </a:rPr>
                  <a:t>velocità</a:t>
                </a:r>
                <a:endParaRPr lang="en-US" sz="2000" dirty="0">
                  <a:latin typeface="Candara"/>
                  <a:cs typeface="Candara"/>
                  <a:sym typeface="Symbol" pitchFamily="-1" charset="2"/>
                </a:endParaRPr>
              </a:p>
            </p:txBody>
          </p:sp>
          <p:sp>
            <p:nvSpPr>
              <p:cNvPr id="113676" name="Text Box 44"/>
              <p:cNvSpPr txBox="1">
                <a:spLocks noChangeArrowheads="1"/>
              </p:cNvSpPr>
              <p:nvPr/>
            </p:nvSpPr>
            <p:spPr bwMode="auto">
              <a:xfrm>
                <a:off x="4953000" y="4724400"/>
                <a:ext cx="3631305" cy="396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 b="1" dirty="0" err="1">
                    <a:solidFill>
                      <a:srgbClr val="006600"/>
                    </a:solidFill>
                    <a:latin typeface="Candara"/>
                    <a:cs typeface="Candara"/>
                  </a:rPr>
                  <a:t>e</a:t>
                </a:r>
                <a:r>
                  <a:rPr lang="en-US" sz="2000" b="1" baseline="30000" dirty="0">
                    <a:solidFill>
                      <a:srgbClr val="006600"/>
                    </a:solidFill>
                    <a:latin typeface="Candara"/>
                    <a:cs typeface="Candara"/>
                  </a:rPr>
                  <a:t>-</a:t>
                </a:r>
                <a:r>
                  <a:rPr lang="en-US" sz="2000" b="1" baseline="30000" dirty="0">
                    <a:solidFill>
                      <a:srgbClr val="FF0000"/>
                    </a:solidFill>
                    <a:latin typeface="Candara"/>
                    <a:cs typeface="Candara"/>
                  </a:rPr>
                  <a:t>  </a:t>
                </a:r>
                <a:r>
                  <a:rPr lang="en-US" sz="2000" dirty="0" err="1">
                    <a:latin typeface="Candara"/>
                    <a:cs typeface="Candara"/>
                  </a:rPr>
                  <a:t>assorbe</a:t>
                </a:r>
                <a:r>
                  <a:rPr lang="en-US" sz="2000" dirty="0">
                    <a:solidFill>
                      <a:srgbClr val="FF0000"/>
                    </a:solidFill>
                    <a:latin typeface="Times New Roman" pitchFamily="-1" charset="0"/>
                  </a:rPr>
                  <a:t>  </a:t>
                </a:r>
                <a:r>
                  <a:rPr lang="en-US" sz="2000" b="1" dirty="0" err="1">
                    <a:solidFill>
                      <a:srgbClr val="FF6600"/>
                    </a:solidFill>
                    <a:latin typeface="Times New Roman" pitchFamily="-1" charset="0"/>
                    <a:sym typeface="Symbol" pitchFamily="-1" charset="2"/>
                  </a:rPr>
                  <a:t></a:t>
                </a:r>
                <a:r>
                  <a:rPr lang="en-US" sz="2000" b="1" dirty="0">
                    <a:solidFill>
                      <a:srgbClr val="FF6600"/>
                    </a:solidFill>
                    <a:latin typeface="Times New Roman" pitchFamily="-1" charset="0"/>
                    <a:sym typeface="Symbol" pitchFamily="-1" charset="2"/>
                  </a:rPr>
                  <a:t> </a:t>
                </a:r>
                <a:r>
                  <a:rPr lang="en-US" sz="2000" b="1" dirty="0" err="1">
                    <a:solidFill>
                      <a:srgbClr val="000000"/>
                    </a:solidFill>
                    <a:latin typeface="Times New Roman" pitchFamily="-1" charset="0"/>
                    <a:sym typeface="Symbol" pitchFamily="-1" charset="2"/>
                  </a:rPr>
                  <a:t></a:t>
                </a:r>
                <a:r>
                  <a:rPr lang="en-US" sz="2000" b="1" dirty="0">
                    <a:solidFill>
                      <a:srgbClr val="FF6600"/>
                    </a:solidFill>
                    <a:latin typeface="Times New Roman" pitchFamily="-1" charset="0"/>
                    <a:sym typeface="Symbol" pitchFamily="-1" charset="2"/>
                  </a:rPr>
                  <a:t>  </a:t>
                </a:r>
                <a:r>
                  <a:rPr lang="en-US" sz="2000" dirty="0">
                    <a:solidFill>
                      <a:srgbClr val="000000"/>
                    </a:solidFill>
                    <a:latin typeface="Candara"/>
                    <a:cs typeface="Candara"/>
                    <a:sym typeface="Symbol" pitchFamily="-1" charset="2"/>
                  </a:rPr>
                  <a:t>cambia </a:t>
                </a:r>
                <a:r>
                  <a:rPr lang="en-US" sz="2000" dirty="0" err="1">
                    <a:solidFill>
                      <a:srgbClr val="000000"/>
                    </a:solidFill>
                    <a:latin typeface="Candara"/>
                    <a:cs typeface="Candara"/>
                    <a:sym typeface="Symbol" pitchFamily="-1" charset="2"/>
                  </a:rPr>
                  <a:t>velocità</a:t>
                </a:r>
                <a:endParaRPr lang="en-US" sz="2000" dirty="0">
                  <a:solidFill>
                    <a:srgbClr val="000000"/>
                  </a:solidFill>
                  <a:latin typeface="Candara"/>
                  <a:cs typeface="Candara"/>
                  <a:sym typeface="Symbol" pitchFamily="-1" charset="2"/>
                </a:endParaRPr>
              </a:p>
            </p:txBody>
          </p:sp>
        </p:grpSp>
      </p:grpSp>
      <p:sp>
        <p:nvSpPr>
          <p:cNvPr id="53" name="TextBox 52"/>
          <p:cNvSpPr txBox="1"/>
          <p:nvPr/>
        </p:nvSpPr>
        <p:spPr>
          <a:xfrm>
            <a:off x="2050612" y="291729"/>
            <a:ext cx="50381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96C7"/>
                </a:solidFill>
                <a:latin typeface="Candara"/>
                <a:cs typeface="Candara"/>
              </a:rPr>
              <a:t>Interazioni tra Campi Quantistici</a:t>
            </a:r>
            <a:endParaRPr lang="it-IT" sz="2800" dirty="0">
              <a:solidFill>
                <a:srgbClr val="0096C7"/>
              </a:solidFill>
              <a:latin typeface="Candara"/>
              <a:cs typeface="Candara"/>
            </a:endParaRPr>
          </a:p>
        </p:txBody>
      </p:sp>
      <p:sp>
        <p:nvSpPr>
          <p:cNvPr id="51" name="Text Box 2"/>
          <p:cNvSpPr txBox="1">
            <a:spLocks noChangeArrowheads="1"/>
          </p:cNvSpPr>
          <p:nvPr/>
        </p:nvSpPr>
        <p:spPr bwMode="auto">
          <a:xfrm>
            <a:off x="697525" y="5008604"/>
            <a:ext cx="7765976" cy="132343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i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</a:rPr>
              <a:t>nterazione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base non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è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tra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i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 due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</a:rPr>
              <a:t>elettroni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, 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ma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tra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ciascuno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di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essi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</a:rPr>
              <a:t>e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</a:rPr>
              <a:t>il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fotone</a:t>
            </a:r>
            <a:r>
              <a:rPr lang="en-US" sz="2000" b="1" dirty="0" smtClean="0">
                <a:solidFill>
                  <a:srgbClr val="FF6600"/>
                </a:solidFill>
                <a:latin typeface="Arial" pitchFamily="-1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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sostituisco</a:t>
            </a:r>
            <a:r>
              <a:rPr lang="en-US" sz="2000" dirty="0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azione</a:t>
            </a:r>
            <a:r>
              <a:rPr lang="en-US" sz="2000" dirty="0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 a </a:t>
            </a:r>
            <a:r>
              <a:rPr lang="en-US" sz="2000" dirty="0" err="1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distanza</a:t>
            </a:r>
            <a:r>
              <a:rPr lang="en-US" sz="2000" dirty="0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 con </a:t>
            </a:r>
            <a:r>
              <a:rPr lang="en-US" sz="2000" dirty="0" err="1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l’idea</a:t>
            </a:r>
            <a:r>
              <a:rPr lang="en-US" sz="2000" dirty="0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di</a:t>
            </a:r>
            <a:r>
              <a:rPr lang="en-US" sz="2000" dirty="0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interazione</a:t>
            </a:r>
            <a:r>
              <a:rPr lang="en-US" sz="2000" dirty="0">
                <a:solidFill>
                  <a:srgbClr val="0096C7"/>
                </a:solidFill>
                <a:latin typeface="Candara"/>
                <a:cs typeface="Candara"/>
                <a:sym typeface="Symbol" pitchFamily="-1" charset="2"/>
              </a:rPr>
              <a:t> locale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: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elettrone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localmente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(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i.e., dove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si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trova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)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interagisce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con </a:t>
            </a:r>
            <a:r>
              <a:rPr lang="en-US" sz="2000" dirty="0" err="1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il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fotone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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 le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cose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interessanti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accadono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nei</a:t>
            </a:r>
            <a:r>
              <a:rPr lang="en-US" sz="2000" dirty="0" smtClean="0">
                <a:solidFill>
                  <a:srgbClr val="000000"/>
                </a:solidFill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 smtClean="0">
                <a:solidFill>
                  <a:srgbClr val="0096C8"/>
                </a:solidFill>
                <a:latin typeface="Candara"/>
                <a:cs typeface="Candara"/>
                <a:sym typeface="Symbol" pitchFamily="-1" charset="2"/>
              </a:rPr>
              <a:t>vertici</a:t>
            </a:r>
            <a:endParaRPr lang="en-US" sz="2000" dirty="0">
              <a:solidFill>
                <a:srgbClr val="0096C8"/>
              </a:solidFill>
              <a:latin typeface="Candara"/>
              <a:cs typeface="Candara"/>
              <a:sym typeface="Symbol" pitchFamily="-1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8" name="Text Box 8"/>
          <p:cNvSpPr txBox="1">
            <a:spLocks noChangeArrowheads="1"/>
          </p:cNvSpPr>
          <p:nvPr/>
        </p:nvSpPr>
        <p:spPr bwMode="auto">
          <a:xfrm>
            <a:off x="990600" y="1178060"/>
            <a:ext cx="7162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it-IT" sz="2000" dirty="0">
                <a:solidFill>
                  <a:srgbClr val="FF0000"/>
                </a:solidFill>
                <a:latin typeface="Candara"/>
                <a:cs typeface="Candara"/>
              </a:rPr>
              <a:t>Attenzione</a:t>
            </a:r>
            <a:r>
              <a:rPr lang="it-IT" sz="2000" dirty="0">
                <a:solidFill>
                  <a:srgbClr val="CC00FF"/>
                </a:solidFill>
                <a:latin typeface="Candara"/>
                <a:cs typeface="Candara"/>
              </a:rPr>
              <a:t> </a:t>
            </a:r>
            <a:r>
              <a:rPr lang="it-IT" sz="2000" dirty="0">
                <a:latin typeface="Candara"/>
                <a:cs typeface="Candara"/>
              </a:rPr>
              <a:t>alle metafore non completamente corrette del processo d’interazione tra campi </a:t>
            </a:r>
          </a:p>
        </p:txBody>
      </p:sp>
      <p:sp>
        <p:nvSpPr>
          <p:cNvPr id="312329" name="Text Box 9"/>
          <p:cNvSpPr txBox="1">
            <a:spLocks noChangeArrowheads="1"/>
          </p:cNvSpPr>
          <p:nvPr/>
        </p:nvSpPr>
        <p:spPr bwMode="auto">
          <a:xfrm>
            <a:off x="2057400" y="2110267"/>
            <a:ext cx="5029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it-IT" dirty="0">
                <a:solidFill>
                  <a:schemeClr val="accent1"/>
                </a:solidFill>
                <a:latin typeface="Candara"/>
                <a:cs typeface="Candara"/>
              </a:rPr>
              <a:t>(</a:t>
            </a:r>
            <a:r>
              <a:rPr lang="it-IT" u="sng" dirty="0">
                <a:solidFill>
                  <a:schemeClr val="accent1"/>
                </a:solidFill>
                <a:latin typeface="Candara"/>
                <a:cs typeface="Candara"/>
              </a:rPr>
              <a:t>fonte</a:t>
            </a:r>
            <a:r>
              <a:rPr lang="it-IT" dirty="0">
                <a:solidFill>
                  <a:schemeClr val="accent1"/>
                </a:solidFill>
                <a:latin typeface="Candara"/>
                <a:cs typeface="Candara"/>
              </a:rPr>
              <a:t>: sito Educational del CERN; ripresa nel testo di fisica per licei di </a:t>
            </a:r>
            <a:r>
              <a:rPr lang="it-IT" dirty="0" smtClean="0">
                <a:solidFill>
                  <a:schemeClr val="accent1"/>
                </a:solidFill>
                <a:latin typeface="Candara"/>
                <a:cs typeface="Candara"/>
              </a:rPr>
              <a:t>Ugo </a:t>
            </a:r>
            <a:r>
              <a:rPr lang="it-IT" dirty="0" err="1">
                <a:solidFill>
                  <a:schemeClr val="accent1"/>
                </a:solidFill>
                <a:latin typeface="Candara"/>
                <a:cs typeface="Candara"/>
              </a:rPr>
              <a:t>Amaldi</a:t>
            </a:r>
            <a:r>
              <a:rPr lang="it-IT" dirty="0">
                <a:solidFill>
                  <a:schemeClr val="accent1"/>
                </a:solidFill>
                <a:latin typeface="Candara"/>
                <a:cs typeface="Candara"/>
              </a:rPr>
              <a:t>) </a:t>
            </a:r>
          </a:p>
        </p:txBody>
      </p:sp>
      <p:sp>
        <p:nvSpPr>
          <p:cNvPr id="312330" name="Text Box 10"/>
          <p:cNvSpPr txBox="1">
            <a:spLocks noChangeArrowheads="1"/>
          </p:cNvSpPr>
          <p:nvPr/>
        </p:nvSpPr>
        <p:spPr bwMode="auto">
          <a:xfrm>
            <a:off x="1143000" y="5562600"/>
            <a:ext cx="6781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it-IT" sz="2000" dirty="0" err="1">
                <a:solidFill>
                  <a:srgbClr val="000000"/>
                </a:solidFill>
                <a:latin typeface="Candara"/>
                <a:cs typeface="Candara"/>
              </a:rPr>
              <a:t>…</a:t>
            </a:r>
            <a:r>
              <a:rPr lang="it-IT" sz="2000" dirty="0">
                <a:solidFill>
                  <a:srgbClr val="000000"/>
                </a:solidFill>
                <a:latin typeface="Candara"/>
                <a:cs typeface="Candara"/>
              </a:rPr>
              <a:t> concetti della Fisica Quantistica non sempre descrivibili con esempi tratti dalla vita quotidiana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50612" y="309491"/>
            <a:ext cx="50381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96C7"/>
                </a:solidFill>
                <a:latin typeface="Candara"/>
                <a:cs typeface="Candara"/>
              </a:rPr>
              <a:t>Interazioni tra Campi Quantistici</a:t>
            </a:r>
            <a:endParaRPr lang="it-IT" sz="2800" dirty="0">
              <a:solidFill>
                <a:srgbClr val="0096C7"/>
              </a:solidFill>
              <a:latin typeface="Candara"/>
              <a:cs typeface="Candara"/>
            </a:endParaRPr>
          </a:p>
        </p:txBody>
      </p:sp>
      <p:pic>
        <p:nvPicPr>
          <p:cNvPr id="13" name="Picture 12" descr="Schermata 06-2456815 alle 14.50.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681" y="2907575"/>
            <a:ext cx="8026400" cy="23469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3481545" y="3112339"/>
            <a:ext cx="5283924" cy="958468"/>
            <a:chOff x="3481545" y="2197596"/>
            <a:chExt cx="5283924" cy="958468"/>
          </a:xfrm>
        </p:grpSpPr>
        <p:grpSp>
          <p:nvGrpSpPr>
            <p:cNvPr id="18" name="Group 17"/>
            <p:cNvGrpSpPr/>
            <p:nvPr/>
          </p:nvGrpSpPr>
          <p:grpSpPr>
            <a:xfrm>
              <a:off x="3481545" y="2197596"/>
              <a:ext cx="4755531" cy="958468"/>
              <a:chOff x="4344064" y="1585342"/>
              <a:chExt cx="4755531" cy="958468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4344064" y="1687424"/>
                <a:ext cx="6986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/>
                  <a:t>N.B. - </a:t>
                </a:r>
                <a:endParaRPr lang="it-IT" dirty="0"/>
              </a:p>
            </p:txBody>
          </p:sp>
          <p:pic>
            <p:nvPicPr>
              <p:cNvPr id="14" name="Picture 13" descr="Schermata 06-2456813 alle 17.13.04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029774" y="1585342"/>
                <a:ext cx="3101340" cy="586740"/>
              </a:xfrm>
              <a:prstGeom prst="rect">
                <a:avLst/>
              </a:prstGeom>
            </p:spPr>
          </p:pic>
          <p:pic>
            <p:nvPicPr>
              <p:cNvPr id="15" name="Picture 14" descr="Schermata 06-2456813 alle 17.15.09.JP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2693" y="2047875"/>
                <a:ext cx="1473835" cy="495935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6471352" y="2083399"/>
                <a:ext cx="26282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>
                    <a:latin typeface="Candara"/>
                    <a:cs typeface="Candara"/>
                  </a:rPr>
                  <a:t>(il fotone ha massa nulla)</a:t>
                </a:r>
                <a:endParaRPr lang="it-IT" dirty="0">
                  <a:latin typeface="Candara"/>
                  <a:cs typeface="Candara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8305675" y="2448820"/>
              <a:ext cx="459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Candara"/>
                  <a:cs typeface="Candara"/>
                </a:rPr>
                <a:t>(</a:t>
              </a:r>
              <a:r>
                <a:rPr lang="it-IT" dirty="0" err="1" smtClean="0">
                  <a:latin typeface="Candara"/>
                  <a:cs typeface="Candara"/>
                </a:rPr>
                <a:t>3</a:t>
              </a:r>
              <a:r>
                <a:rPr lang="it-IT" dirty="0" smtClean="0">
                  <a:latin typeface="Candara"/>
                  <a:cs typeface="Candara"/>
                </a:rPr>
                <a:t>)</a:t>
              </a:r>
              <a:endParaRPr lang="it-IT" dirty="0">
                <a:latin typeface="Candara"/>
                <a:cs typeface="Candara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995088" y="4268452"/>
            <a:ext cx="5998936" cy="467995"/>
            <a:chOff x="995088" y="3620139"/>
            <a:chExt cx="5998936" cy="467995"/>
          </a:xfrm>
        </p:grpSpPr>
        <p:sp>
          <p:nvSpPr>
            <p:cNvPr id="11" name="TextBox 10"/>
            <p:cNvSpPr txBox="1"/>
            <p:nvPr/>
          </p:nvSpPr>
          <p:spPr>
            <a:xfrm>
              <a:off x="995088" y="3656635"/>
              <a:ext cx="2895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Candara"/>
                  <a:cs typeface="Candara"/>
                </a:rPr>
                <a:t>e</a:t>
              </a:r>
              <a:r>
                <a:rPr lang="it-IT" dirty="0" smtClean="0">
                  <a:latin typeface="Candara"/>
                  <a:cs typeface="Candara"/>
                </a:rPr>
                <a:t>levando al quadrato la (</a:t>
              </a:r>
              <a:r>
                <a:rPr lang="it-IT" dirty="0" err="1" smtClean="0">
                  <a:latin typeface="Candara"/>
                  <a:cs typeface="Candara"/>
                </a:rPr>
                <a:t>2</a:t>
              </a:r>
              <a:r>
                <a:rPr lang="it-IT" dirty="0" smtClean="0">
                  <a:latin typeface="Candara"/>
                  <a:cs typeface="Candara"/>
                </a:rPr>
                <a:t>):</a:t>
              </a:r>
              <a:endParaRPr lang="it-IT" dirty="0">
                <a:latin typeface="Candara"/>
                <a:cs typeface="Candara"/>
              </a:endParaRPr>
            </a:p>
          </p:txBody>
        </p:sp>
        <p:pic>
          <p:nvPicPr>
            <p:cNvPr id="24" name="Picture 23" descr="Schermata 06-2456813 alle 17.46.29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44499" y="3620139"/>
              <a:ext cx="2549525" cy="467995"/>
            </a:xfrm>
            <a:prstGeom prst="rect">
              <a:avLst/>
            </a:prstGeom>
          </p:spPr>
        </p:pic>
      </p:grpSp>
      <p:grpSp>
        <p:nvGrpSpPr>
          <p:cNvPr id="34" name="Group 33"/>
          <p:cNvGrpSpPr/>
          <p:nvPr/>
        </p:nvGrpSpPr>
        <p:grpSpPr>
          <a:xfrm>
            <a:off x="1424145" y="1911797"/>
            <a:ext cx="5992138" cy="1574800"/>
            <a:chOff x="1424145" y="1769701"/>
            <a:chExt cx="5992138" cy="1574800"/>
          </a:xfrm>
        </p:grpSpPr>
        <p:grpSp>
          <p:nvGrpSpPr>
            <p:cNvPr id="59" name="Group 58"/>
            <p:cNvGrpSpPr/>
            <p:nvPr/>
          </p:nvGrpSpPr>
          <p:grpSpPr>
            <a:xfrm>
              <a:off x="5209188" y="1981368"/>
              <a:ext cx="2207095" cy="1028191"/>
              <a:chOff x="5924019" y="511617"/>
              <a:chExt cx="2207095" cy="1028191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5924019" y="511617"/>
                <a:ext cx="1564640" cy="1028191"/>
                <a:chOff x="5968424" y="511617"/>
                <a:chExt cx="1564640" cy="1028191"/>
              </a:xfrm>
            </p:grpSpPr>
            <p:pic>
              <p:nvPicPr>
                <p:cNvPr id="6" name="Picture 5" descr="Schermata 06-2456813 alle 12.38.31.JPG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07839" y="511617"/>
                  <a:ext cx="1480820" cy="572770"/>
                </a:xfrm>
                <a:prstGeom prst="rect">
                  <a:avLst/>
                </a:prstGeom>
              </p:spPr>
            </p:pic>
            <p:pic>
              <p:nvPicPr>
                <p:cNvPr id="7" name="Picture 6" descr="Schermata 06-2456813 alle 12.42.07.JPG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968424" y="960053"/>
                  <a:ext cx="1564640" cy="579755"/>
                </a:xfrm>
                <a:prstGeom prst="rect">
                  <a:avLst/>
                </a:prstGeom>
              </p:spPr>
            </p:pic>
          </p:grpSp>
          <p:sp>
            <p:nvSpPr>
              <p:cNvPr id="9" name="TextBox 8"/>
              <p:cNvSpPr txBox="1"/>
              <p:nvPr/>
            </p:nvSpPr>
            <p:spPr>
              <a:xfrm>
                <a:off x="7675420" y="590721"/>
                <a:ext cx="4416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>
                    <a:latin typeface="Candara"/>
                    <a:cs typeface="Candara"/>
                  </a:rPr>
                  <a:t>(</a:t>
                </a:r>
                <a:r>
                  <a:rPr lang="it-IT" dirty="0" err="1" smtClean="0">
                    <a:latin typeface="Candara"/>
                    <a:cs typeface="Candara"/>
                  </a:rPr>
                  <a:t>1</a:t>
                </a:r>
                <a:r>
                  <a:rPr lang="it-IT" dirty="0" smtClean="0">
                    <a:latin typeface="Candara"/>
                    <a:cs typeface="Candara"/>
                  </a:rPr>
                  <a:t>)</a:t>
                </a:r>
                <a:endParaRPr lang="it-IT" dirty="0">
                  <a:latin typeface="Candara"/>
                  <a:cs typeface="Candara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676843" y="1027313"/>
                <a:ext cx="4542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>
                    <a:latin typeface="Candara"/>
                    <a:cs typeface="Candara"/>
                  </a:rPr>
                  <a:t>(</a:t>
                </a:r>
                <a:r>
                  <a:rPr lang="it-IT" dirty="0" err="1" smtClean="0">
                    <a:latin typeface="Candara"/>
                    <a:cs typeface="Candara"/>
                  </a:rPr>
                  <a:t>2</a:t>
                </a:r>
                <a:r>
                  <a:rPr lang="it-IT" dirty="0" smtClean="0">
                    <a:latin typeface="Candara"/>
                    <a:cs typeface="Candara"/>
                  </a:rPr>
                  <a:t>)</a:t>
                </a:r>
                <a:endParaRPr lang="it-IT" dirty="0">
                  <a:latin typeface="Candara"/>
                  <a:cs typeface="Candara"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1424145" y="1769701"/>
              <a:ext cx="2057400" cy="1574800"/>
              <a:chOff x="1424145" y="473075"/>
              <a:chExt cx="2057400" cy="1574800"/>
            </a:xfrm>
          </p:grpSpPr>
          <p:pic>
            <p:nvPicPr>
              <p:cNvPr id="2" name="Picture 1" descr="Schermata 06-2456813 alle 12.33.51.JPG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24145" y="473075"/>
                <a:ext cx="2057400" cy="1574800"/>
              </a:xfrm>
              <a:prstGeom prst="rect">
                <a:avLst/>
              </a:prstGeom>
            </p:spPr>
          </p:pic>
          <p:sp>
            <p:nvSpPr>
              <p:cNvPr id="35" name="TextBox 34"/>
              <p:cNvSpPr txBox="1"/>
              <p:nvPr/>
            </p:nvSpPr>
            <p:spPr>
              <a:xfrm>
                <a:off x="1640491" y="473075"/>
                <a:ext cx="24226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/>
                  <a:t>’</a:t>
                </a:r>
                <a:endParaRPr lang="it-IT" dirty="0"/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1022810" y="5878943"/>
            <a:ext cx="5922100" cy="412115"/>
            <a:chOff x="1031691" y="4143576"/>
            <a:chExt cx="5922100" cy="412115"/>
          </a:xfrm>
        </p:grpSpPr>
        <p:sp>
          <p:nvSpPr>
            <p:cNvPr id="31" name="TextBox 30"/>
            <p:cNvSpPr txBox="1"/>
            <p:nvPr/>
          </p:nvSpPr>
          <p:spPr>
            <a:xfrm>
              <a:off x="1031691" y="4186359"/>
              <a:ext cx="2895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Candara"/>
                  <a:cs typeface="Candara"/>
                </a:rPr>
                <a:t>e</a:t>
              </a:r>
              <a:r>
                <a:rPr lang="it-IT" dirty="0" smtClean="0">
                  <a:latin typeface="Candara"/>
                  <a:cs typeface="Candara"/>
                </a:rPr>
                <a:t>levando al quadrato la (</a:t>
              </a:r>
              <a:r>
                <a:rPr lang="it-IT" dirty="0" err="1" smtClean="0">
                  <a:latin typeface="Candara"/>
                  <a:cs typeface="Candara"/>
                </a:rPr>
                <a:t>1</a:t>
              </a:r>
              <a:r>
                <a:rPr lang="it-IT" dirty="0" smtClean="0">
                  <a:latin typeface="Candara"/>
                  <a:cs typeface="Candara"/>
                </a:rPr>
                <a:t>):</a:t>
              </a:r>
              <a:endParaRPr lang="it-IT" dirty="0">
                <a:latin typeface="Candara"/>
                <a:cs typeface="Candara"/>
              </a:endParaRPr>
            </a:p>
          </p:txBody>
        </p:sp>
        <p:pic>
          <p:nvPicPr>
            <p:cNvPr id="32" name="Picture 31" descr="Schermata 06-2456813 alle 17.52.44.JP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481101" y="4143576"/>
              <a:ext cx="2472690" cy="412115"/>
            </a:xfrm>
            <a:prstGeom prst="rect">
              <a:avLst/>
            </a:prstGeom>
          </p:spPr>
        </p:pic>
      </p:grpSp>
      <p:sp>
        <p:nvSpPr>
          <p:cNvPr id="58" name="TextBox 57"/>
          <p:cNvSpPr txBox="1"/>
          <p:nvPr/>
        </p:nvSpPr>
        <p:spPr>
          <a:xfrm>
            <a:off x="3218632" y="504093"/>
            <a:ext cx="2702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96C7"/>
                </a:solidFill>
                <a:latin typeface="Candara"/>
                <a:cs typeface="Candara"/>
              </a:rPr>
              <a:t>Particelle virtuali</a:t>
            </a:r>
            <a:endParaRPr lang="it-IT" sz="2800" dirty="0">
              <a:solidFill>
                <a:srgbClr val="0096C7"/>
              </a:solidFill>
              <a:latin typeface="Candara"/>
              <a:cs typeface="Candara"/>
            </a:endParaRPr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603904" y="1302624"/>
            <a:ext cx="794840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 err="1">
                <a:solidFill>
                  <a:srgbClr val="FF0000"/>
                </a:solidFill>
                <a:latin typeface="Candara"/>
                <a:cs typeface="Candara"/>
              </a:rPr>
              <a:t>Problema</a:t>
            </a:r>
            <a:r>
              <a:rPr lang="en-US" sz="2000" dirty="0">
                <a:solidFill>
                  <a:srgbClr val="FF0000"/>
                </a:solidFill>
                <a:latin typeface="Candara"/>
                <a:cs typeface="Candara"/>
              </a:rPr>
              <a:t>:</a:t>
            </a:r>
            <a:r>
              <a:rPr lang="en-US" sz="2000" dirty="0" smtClean="0">
                <a:solidFill>
                  <a:srgbClr val="FF0000"/>
                </a:solidFill>
                <a:latin typeface="Candara"/>
                <a:cs typeface="Candara"/>
              </a:rPr>
              <a:t> </a:t>
            </a:r>
            <a:r>
              <a:rPr lang="en-US" sz="2000" dirty="0" err="1" smtClean="0">
                <a:latin typeface="Candara"/>
                <a:cs typeface="Candara"/>
                <a:sym typeface="Symbol" pitchFamily="-1" charset="2"/>
              </a:rPr>
              <a:t>il</a:t>
            </a:r>
            <a:r>
              <a:rPr lang="en-US" sz="2000" dirty="0" smtClean="0"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 smtClean="0">
                <a:latin typeface="Candara"/>
                <a:cs typeface="Candara"/>
                <a:sym typeface="Symbol" pitchFamily="-1" charset="2"/>
              </a:rPr>
              <a:t>fotone</a:t>
            </a:r>
            <a:r>
              <a:rPr lang="en-US" sz="2000" dirty="0" smtClean="0"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>
                <a:latin typeface="Candara"/>
                <a:cs typeface="Candara"/>
                <a:sym typeface="Symbol" pitchFamily="-1" charset="2"/>
              </a:rPr>
              <a:t>in </a:t>
            </a:r>
            <a:r>
              <a:rPr lang="en-US" sz="2000" dirty="0" err="1">
                <a:latin typeface="Candara"/>
                <a:cs typeface="Candara"/>
                <a:sym typeface="Symbol" pitchFamily="-1" charset="2"/>
              </a:rPr>
              <a:t>volo</a:t>
            </a:r>
            <a:r>
              <a:rPr lang="en-US" sz="2000" dirty="0"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>
                <a:latin typeface="Candara"/>
                <a:cs typeface="Candara"/>
                <a:sym typeface="Symbol" pitchFamily="-1" charset="2"/>
              </a:rPr>
              <a:t>tra</a:t>
            </a:r>
            <a:r>
              <a:rPr lang="en-US" sz="2000" dirty="0"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>
                <a:latin typeface="Candara"/>
                <a:cs typeface="Candara"/>
                <a:sym typeface="Symbol" pitchFamily="-1" charset="2"/>
              </a:rPr>
              <a:t>i</a:t>
            </a:r>
            <a:r>
              <a:rPr lang="en-US" sz="2000" dirty="0">
                <a:latin typeface="Candara"/>
                <a:cs typeface="Candara"/>
                <a:sym typeface="Symbol" pitchFamily="-1" charset="2"/>
              </a:rPr>
              <a:t> </a:t>
            </a:r>
            <a:r>
              <a:rPr lang="en-US" sz="2000" dirty="0" err="1">
                <a:latin typeface="Candara"/>
                <a:cs typeface="Candara"/>
                <a:sym typeface="Symbol" pitchFamily="-1" charset="2"/>
              </a:rPr>
              <a:t>vertici</a:t>
            </a:r>
            <a:r>
              <a:rPr lang="en-US" sz="2000" dirty="0">
                <a:latin typeface="Candara"/>
                <a:cs typeface="Candara"/>
                <a:sym typeface="Symbol" pitchFamily="-1" charset="2"/>
              </a:rPr>
              <a:t> non </a:t>
            </a:r>
            <a:r>
              <a:rPr lang="en-US" sz="2000" dirty="0" err="1">
                <a:latin typeface="Candara"/>
                <a:cs typeface="Candara"/>
              </a:rPr>
              <a:t>può</a:t>
            </a:r>
            <a:r>
              <a:rPr lang="en-US" sz="2000" dirty="0">
                <a:latin typeface="Candara"/>
                <a:cs typeface="Candara"/>
              </a:rPr>
              <a:t> </a:t>
            </a:r>
            <a:r>
              <a:rPr lang="en-US" sz="2000" dirty="0" err="1">
                <a:latin typeface="Candara"/>
                <a:cs typeface="Candara"/>
              </a:rPr>
              <a:t>essere</a:t>
            </a:r>
            <a:r>
              <a:rPr lang="en-US" sz="2000" dirty="0">
                <a:latin typeface="Candara"/>
                <a:cs typeface="Candara"/>
              </a:rPr>
              <a:t> </a:t>
            </a:r>
            <a:r>
              <a:rPr lang="en-US" sz="2000" dirty="0" err="1" smtClean="0">
                <a:solidFill>
                  <a:srgbClr val="0096C8"/>
                </a:solidFill>
                <a:latin typeface="Candara"/>
                <a:cs typeface="Candara"/>
              </a:rPr>
              <a:t>reale</a:t>
            </a:r>
            <a:r>
              <a:rPr lang="en-US" sz="2000" dirty="0" smtClean="0">
                <a:solidFill>
                  <a:srgbClr val="0096C8"/>
                </a:solidFill>
                <a:latin typeface="Candara"/>
                <a:cs typeface="Candara"/>
              </a:rPr>
              <a:t> </a:t>
            </a:r>
            <a:r>
              <a:rPr lang="en-US" sz="2000" dirty="0" smtClean="0">
                <a:latin typeface="Candara"/>
                <a:cs typeface="Candara"/>
              </a:rPr>
              <a:t>(= </a:t>
            </a:r>
            <a:r>
              <a:rPr lang="en-US" sz="2000" dirty="0" err="1" smtClean="0">
                <a:latin typeface="Candara"/>
                <a:cs typeface="Candara"/>
              </a:rPr>
              <a:t>rivelabile</a:t>
            </a:r>
            <a:r>
              <a:rPr lang="en-US" sz="2000" dirty="0" smtClean="0">
                <a:latin typeface="Candara"/>
                <a:cs typeface="Candara"/>
              </a:rPr>
              <a:t>)</a:t>
            </a:r>
            <a:endParaRPr lang="en-US" sz="2000" dirty="0">
              <a:latin typeface="Candara"/>
              <a:cs typeface="Candara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014273" y="4887424"/>
            <a:ext cx="6648042" cy="870031"/>
            <a:chOff x="1014273" y="4887424"/>
            <a:chExt cx="6648042" cy="870031"/>
          </a:xfrm>
        </p:grpSpPr>
        <p:sp>
          <p:nvSpPr>
            <p:cNvPr id="20" name="TextBox 19"/>
            <p:cNvSpPr txBox="1"/>
            <p:nvPr/>
          </p:nvSpPr>
          <p:spPr>
            <a:xfrm>
              <a:off x="1014273" y="4919160"/>
              <a:ext cx="19167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latin typeface="Candara"/>
                  <a:cs typeface="Candara"/>
                </a:rPr>
                <a:t>utilizzando la (</a:t>
              </a:r>
              <a:r>
                <a:rPr lang="it-IT" dirty="0" err="1">
                  <a:latin typeface="Candara"/>
                  <a:cs typeface="Candara"/>
                </a:rPr>
                <a:t>3</a:t>
              </a:r>
              <a:r>
                <a:rPr lang="it-IT" dirty="0" smtClean="0">
                  <a:latin typeface="Candara"/>
                  <a:cs typeface="Candara"/>
                </a:rPr>
                <a:t>):</a:t>
              </a:r>
              <a:endParaRPr lang="it-IT" dirty="0">
                <a:latin typeface="Candara"/>
                <a:cs typeface="Candara"/>
              </a:endParaRPr>
            </a:p>
          </p:txBody>
        </p:sp>
        <p:pic>
          <p:nvPicPr>
            <p:cNvPr id="22" name="Picture 21" descr="Schermata 06-2456813 alle 17.45.09.JP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890415" y="4887424"/>
              <a:ext cx="3771900" cy="488950"/>
            </a:xfrm>
            <a:prstGeom prst="rect">
              <a:avLst/>
            </a:prstGeom>
          </p:spPr>
        </p:pic>
        <p:pic>
          <p:nvPicPr>
            <p:cNvPr id="26" name="Picture 25" descr="Schermata 06-2456813 alle 17.49.09.JP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436941" y="5296445"/>
              <a:ext cx="2570480" cy="461010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3732952" y="5296445"/>
              <a:ext cx="54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⟶</a:t>
              </a:r>
              <a:endParaRPr lang="it-IT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150940" y="1474182"/>
            <a:ext cx="6842120" cy="635635"/>
            <a:chOff x="1150940" y="1243276"/>
            <a:chExt cx="6842120" cy="635635"/>
          </a:xfrm>
        </p:grpSpPr>
        <p:pic>
          <p:nvPicPr>
            <p:cNvPr id="3" name="Picture 2" descr="Schermata 06-2456813 alle 17.54.20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50940" y="1243276"/>
              <a:ext cx="2933700" cy="635635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4297694" y="1369231"/>
              <a:ext cx="469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Candara"/>
                  <a:cs typeface="Candara"/>
                </a:rPr>
                <a:t>i.e.</a:t>
              </a:r>
              <a:endParaRPr lang="it-IT" dirty="0">
                <a:latin typeface="Candara"/>
                <a:cs typeface="Candara"/>
              </a:endParaRPr>
            </a:p>
          </p:txBody>
        </p:sp>
        <p:pic>
          <p:nvPicPr>
            <p:cNvPr id="5" name="Picture 4" descr="Schermata 06-2456813 alle 17.58.02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32740" y="1329569"/>
              <a:ext cx="2560320" cy="462280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2064417" y="2486375"/>
            <a:ext cx="4688248" cy="910545"/>
            <a:chOff x="2064417" y="2104492"/>
            <a:chExt cx="4688248" cy="910545"/>
          </a:xfrm>
        </p:grpSpPr>
        <p:grpSp>
          <p:nvGrpSpPr>
            <p:cNvPr id="20" name="Group 19"/>
            <p:cNvGrpSpPr/>
            <p:nvPr/>
          </p:nvGrpSpPr>
          <p:grpSpPr>
            <a:xfrm>
              <a:off x="2064417" y="2104492"/>
              <a:ext cx="2064037" cy="910545"/>
              <a:chOff x="2064417" y="2104492"/>
              <a:chExt cx="2064037" cy="910545"/>
            </a:xfrm>
          </p:grpSpPr>
          <p:pic>
            <p:nvPicPr>
              <p:cNvPr id="17" name="Picture 16" descr="Schermata 06-2456813 alle 18.01.26.JPG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52764" y="2104492"/>
                <a:ext cx="1075690" cy="440055"/>
              </a:xfrm>
              <a:prstGeom prst="rect">
                <a:avLst/>
              </a:prstGeom>
            </p:spPr>
          </p:pic>
          <p:pic>
            <p:nvPicPr>
              <p:cNvPr id="18" name="Picture 17" descr="Schermata 06-2456813 alle 18.01.41.JPG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12151" y="2588952"/>
                <a:ext cx="1089660" cy="426085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2064417" y="2359881"/>
                <a:ext cx="459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>
                    <a:latin typeface="Candara"/>
                    <a:cs typeface="Candara"/>
                  </a:rPr>
                  <a:t>(</a:t>
                </a:r>
                <a:r>
                  <a:rPr lang="it-IT" dirty="0" err="1" smtClean="0">
                    <a:latin typeface="Candara"/>
                    <a:cs typeface="Candara"/>
                  </a:rPr>
                  <a:t>3</a:t>
                </a:r>
                <a:r>
                  <a:rPr lang="it-IT" dirty="0" smtClean="0">
                    <a:latin typeface="Candara"/>
                    <a:cs typeface="Candara"/>
                  </a:rPr>
                  <a:t>)</a:t>
                </a:r>
                <a:endParaRPr lang="it-IT" dirty="0">
                  <a:latin typeface="Candara"/>
                  <a:cs typeface="Candara"/>
                </a:endParaRPr>
              </a:p>
            </p:txBody>
          </p:sp>
          <p:pic>
            <p:nvPicPr>
              <p:cNvPr id="16" name="Picture 15" descr="Schermata 06-2456813 alle 18.04.00.JPG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25387" y="2440263"/>
                <a:ext cx="502920" cy="314325"/>
              </a:xfrm>
              <a:prstGeom prst="rect">
                <a:avLst/>
              </a:prstGeom>
            </p:spPr>
          </p:pic>
        </p:grpSp>
        <p:pic>
          <p:nvPicPr>
            <p:cNvPr id="13" name="Picture 12" descr="Schermata 06-2456813 alle 18.06.06.JP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196155" y="2267741"/>
              <a:ext cx="2556510" cy="649605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5162982" y="2359881"/>
              <a:ext cx="1518635" cy="426085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218632" y="504093"/>
            <a:ext cx="2702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96C7"/>
                </a:solidFill>
                <a:latin typeface="Candara"/>
                <a:cs typeface="Candara"/>
              </a:rPr>
              <a:t>Particelle virtuali</a:t>
            </a:r>
            <a:endParaRPr lang="it-IT" sz="2800" dirty="0">
              <a:solidFill>
                <a:srgbClr val="0096C7"/>
              </a:solidFill>
              <a:latin typeface="Candara"/>
              <a:cs typeface="Candar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5495" y="4055683"/>
            <a:ext cx="1172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Candara"/>
                <a:cs typeface="Candara"/>
              </a:rPr>
              <a:t>s</a:t>
            </a:r>
            <a:r>
              <a:rPr lang="it-IT" dirty="0" smtClean="0">
                <a:latin typeface="Candara"/>
                <a:cs typeface="Candara"/>
              </a:rPr>
              <a:t>oluzione: </a:t>
            </a:r>
            <a:endParaRPr lang="it-IT" dirty="0">
              <a:latin typeface="Candara"/>
              <a:cs typeface="Candara"/>
            </a:endParaRPr>
          </a:p>
        </p:txBody>
      </p:sp>
      <p:pic>
        <p:nvPicPr>
          <p:cNvPr id="9" name="Picture 8" descr="Schermata 06-2456813 alle 18.10.12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55498" y="4066397"/>
            <a:ext cx="1403985" cy="377190"/>
          </a:xfrm>
          <a:prstGeom prst="rect">
            <a:avLst/>
          </a:prstGeom>
          <a:ln w="19050" cap="flat" cmpd="sng" algn="ctr">
            <a:solidFill>
              <a:srgbClr val="0096C8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0" name="Right Arrow 9"/>
          <p:cNvSpPr/>
          <p:nvPr/>
        </p:nvSpPr>
        <p:spPr>
          <a:xfrm>
            <a:off x="5165299" y="4149013"/>
            <a:ext cx="673625" cy="233436"/>
          </a:xfrm>
          <a:prstGeom prst="rightArrow">
            <a:avLst/>
          </a:prstGeom>
          <a:solidFill>
            <a:srgbClr val="0096C7">
              <a:alpha val="5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Picture 10" descr="Schermata 06-2456813 alle 18.12.39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05886" y="4066397"/>
            <a:ext cx="866140" cy="391160"/>
          </a:xfrm>
          <a:prstGeom prst="rect">
            <a:avLst/>
          </a:prstGeom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5" name="Rectangle 24"/>
          <p:cNvSpPr/>
          <p:nvPr/>
        </p:nvSpPr>
        <p:spPr>
          <a:xfrm>
            <a:off x="6456417" y="4055684"/>
            <a:ext cx="1198922" cy="401874"/>
          </a:xfrm>
          <a:prstGeom prst="rect">
            <a:avLst/>
          </a:prstGeom>
          <a:noFill/>
          <a:ln w="19050" cap="flat" cmpd="sng" algn="ctr">
            <a:solidFill>
              <a:srgbClr val="0096C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TextBox 27"/>
          <p:cNvSpPr txBox="1"/>
          <p:nvPr/>
        </p:nvSpPr>
        <p:spPr>
          <a:xfrm>
            <a:off x="1074590" y="5479306"/>
            <a:ext cx="7007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0238" indent="-630238"/>
            <a:r>
              <a:rPr lang="it-IT" dirty="0" smtClean="0"/>
              <a:t>N.B. </a:t>
            </a:r>
            <a:r>
              <a:rPr lang="it-IT" dirty="0" err="1" smtClean="0"/>
              <a:t>–</a:t>
            </a:r>
            <a:r>
              <a:rPr lang="it-IT" dirty="0" smtClean="0"/>
              <a:t> il quadrato della massa può anche essere negativo, i.e. la massa di un fotone virtuale può essere un </a:t>
            </a:r>
            <a:r>
              <a:rPr lang="it-IT" dirty="0" smtClean="0">
                <a:solidFill>
                  <a:srgbClr val="0096C7"/>
                </a:solidFill>
              </a:rPr>
              <a:t>numero immaginario</a:t>
            </a:r>
            <a:r>
              <a:rPr lang="it-IT" dirty="0" smtClean="0"/>
              <a:t>!  </a:t>
            </a:r>
            <a:endParaRPr lang="it-IT" dirty="0"/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5920131" y="4782396"/>
            <a:ext cx="2161739" cy="400110"/>
          </a:xfrm>
          <a:prstGeom prst="rect">
            <a:avLst/>
          </a:prstGeom>
          <a:solidFill>
            <a:srgbClr val="0096C8"/>
          </a:solidFill>
          <a:ln w="2857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 err="1" smtClean="0">
                <a:solidFill>
                  <a:schemeClr val="bg1"/>
                </a:solidFill>
                <a:latin typeface="Candara"/>
                <a:cs typeface="Candara"/>
              </a:rPr>
              <a:t>particella</a:t>
            </a:r>
            <a:r>
              <a:rPr lang="en-US" sz="2000" dirty="0" smtClean="0">
                <a:solidFill>
                  <a:schemeClr val="bg1"/>
                </a:solidFill>
                <a:latin typeface="Candara"/>
                <a:cs typeface="Candara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Candara"/>
                <a:cs typeface="Candara"/>
              </a:rPr>
              <a:t>virtuale</a:t>
            </a:r>
            <a:endParaRPr lang="en-US" sz="2000" dirty="0">
              <a:solidFill>
                <a:schemeClr val="bg1"/>
              </a:solidFill>
              <a:latin typeface="Candara"/>
              <a:cs typeface="Candar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103"/>
          <p:cNvSpPr txBox="1">
            <a:spLocks noChangeArrowheads="1"/>
          </p:cNvSpPr>
          <p:nvPr/>
        </p:nvSpPr>
        <p:spPr bwMode="auto">
          <a:xfrm>
            <a:off x="1758423" y="1304624"/>
            <a:ext cx="5649085" cy="707886"/>
          </a:xfrm>
          <a:prstGeom prst="rect">
            <a:avLst/>
          </a:prstGeom>
          <a:solidFill>
            <a:srgbClr val="0096C8"/>
          </a:solidFill>
          <a:ln w="571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it-IT" sz="2000" dirty="0">
                <a:solidFill>
                  <a:schemeClr val="bg1"/>
                </a:solidFill>
                <a:latin typeface="Candara"/>
                <a:cs typeface="Candara"/>
              </a:rPr>
              <a:t>lo spaziotempo dice alla materia come muoversi</a:t>
            </a:r>
            <a:r>
              <a:rPr lang="it-IT" sz="2000" dirty="0" smtClean="0">
                <a:solidFill>
                  <a:schemeClr val="bg1"/>
                </a:solidFill>
                <a:latin typeface="Candara"/>
                <a:cs typeface="Candara"/>
              </a:rPr>
              <a:t>;     </a:t>
            </a:r>
            <a:r>
              <a:rPr lang="it-IT" sz="2000" dirty="0">
                <a:solidFill>
                  <a:schemeClr val="bg1"/>
                </a:solidFill>
                <a:latin typeface="Candara"/>
                <a:cs typeface="Candara"/>
              </a:rPr>
              <a:t>la materia dice allo spaziotempo come distorcersi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827896" y="2521729"/>
            <a:ext cx="7531528" cy="1465356"/>
            <a:chOff x="819015" y="2512848"/>
            <a:chExt cx="7531528" cy="1465356"/>
          </a:xfrm>
        </p:grpSpPr>
        <p:sp>
          <p:nvSpPr>
            <p:cNvPr id="17416" name="Text Box 3"/>
            <p:cNvSpPr txBox="1">
              <a:spLocks noChangeArrowheads="1"/>
            </p:cNvSpPr>
            <p:nvPr/>
          </p:nvSpPr>
          <p:spPr bwMode="auto">
            <a:xfrm>
              <a:off x="819015" y="3054874"/>
              <a:ext cx="4909165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it-IT" dirty="0">
                  <a:solidFill>
                    <a:srgbClr val="000000"/>
                  </a:solidFill>
                  <a:latin typeface="Candara"/>
                  <a:cs typeface="Candara"/>
                </a:rPr>
                <a:t>la Terra si muove su orbita curva intorno al Sole perché gravità solare la costringe ad allontanarsi dal cammino rettilineo naturale</a:t>
              </a:r>
            </a:p>
          </p:txBody>
        </p:sp>
        <p:sp>
          <p:nvSpPr>
            <p:cNvPr id="17418" name="Text Box 2"/>
            <p:cNvSpPr txBox="1">
              <a:spLocks noChangeArrowheads="1"/>
            </p:cNvSpPr>
            <p:nvPr/>
          </p:nvSpPr>
          <p:spPr bwMode="auto">
            <a:xfrm>
              <a:off x="899507" y="2512848"/>
              <a:ext cx="1116263" cy="400050"/>
            </a:xfrm>
            <a:prstGeom prst="rect">
              <a:avLst/>
            </a:prstGeom>
            <a:solidFill>
              <a:srgbClr val="FF0066"/>
            </a:solidFill>
            <a:ln w="2857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2000" dirty="0" smtClean="0">
                  <a:solidFill>
                    <a:schemeClr val="bg1"/>
                  </a:solidFill>
                  <a:latin typeface="Candara"/>
                  <a:cs typeface="Candara"/>
                </a:rPr>
                <a:t>Newton</a:t>
              </a:r>
              <a:endParaRPr lang="it-IT" sz="2000" dirty="0">
                <a:solidFill>
                  <a:schemeClr val="bg1"/>
                </a:solidFill>
                <a:latin typeface="Candara"/>
                <a:cs typeface="Candara"/>
              </a:endParaRPr>
            </a:p>
          </p:txBody>
        </p:sp>
        <p:grpSp>
          <p:nvGrpSpPr>
            <p:cNvPr id="4" name="Group 33"/>
            <p:cNvGrpSpPr>
              <a:grpSpLocks/>
            </p:cNvGrpSpPr>
            <p:nvPr/>
          </p:nvGrpSpPr>
          <p:grpSpPr bwMode="auto">
            <a:xfrm>
              <a:off x="6146425" y="2882794"/>
              <a:ext cx="2204118" cy="655638"/>
              <a:chOff x="3792" y="912"/>
              <a:chExt cx="1319" cy="413"/>
            </a:xfrm>
          </p:grpSpPr>
          <p:grpSp>
            <p:nvGrpSpPr>
              <p:cNvPr id="5" name="Group 25"/>
              <p:cNvGrpSpPr>
                <a:grpSpLocks/>
              </p:cNvGrpSpPr>
              <p:nvPr/>
            </p:nvGrpSpPr>
            <p:grpSpPr bwMode="auto">
              <a:xfrm>
                <a:off x="3792" y="912"/>
                <a:ext cx="1319" cy="413"/>
                <a:chOff x="3792" y="912"/>
                <a:chExt cx="1319" cy="413"/>
              </a:xfrm>
            </p:grpSpPr>
            <p:grpSp>
              <p:nvGrpSpPr>
                <p:cNvPr id="6" name="Group 26"/>
                <p:cNvGrpSpPr>
                  <a:grpSpLocks/>
                </p:cNvGrpSpPr>
                <p:nvPr/>
              </p:nvGrpSpPr>
              <p:grpSpPr bwMode="auto">
                <a:xfrm>
                  <a:off x="3792" y="912"/>
                  <a:ext cx="1319" cy="413"/>
                  <a:chOff x="3792" y="912"/>
                  <a:chExt cx="1319" cy="413"/>
                </a:xfrm>
              </p:grpSpPr>
              <p:sp>
                <p:nvSpPr>
                  <p:cNvPr id="17425" name="Oval 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78" y="1024"/>
                    <a:ext cx="150" cy="14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CC00"/>
                      </a:gs>
                      <a:gs pos="100000">
                        <a:srgbClr val="E7B900"/>
                      </a:gs>
                    </a:gsLst>
                    <a:lin ang="27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it-IT"/>
                  </a:p>
                </p:txBody>
              </p:sp>
              <p:sp>
                <p:nvSpPr>
                  <p:cNvPr id="17426" name="Oval 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92" y="912"/>
                    <a:ext cx="1319" cy="413"/>
                  </a:xfrm>
                  <a:prstGeom prst="ellipse">
                    <a:avLst/>
                  </a:prstGeom>
                  <a:noFill/>
                  <a:ln w="19050">
                    <a:solidFill>
                      <a:srgbClr val="FF33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/>
                    <a:endParaRPr lang="it-IT" sz="2000">
                      <a:solidFill>
                        <a:schemeClr val="accent2"/>
                      </a:solidFill>
                    </a:endParaRPr>
                  </a:p>
                </p:txBody>
              </p:sp>
            </p:grpSp>
            <p:sp>
              <p:nvSpPr>
                <p:cNvPr id="17424" name="Oval 29"/>
                <p:cNvSpPr>
                  <a:spLocks noChangeAspect="1" noChangeArrowheads="1"/>
                </p:cNvSpPr>
                <p:nvPr/>
              </p:nvSpPr>
              <p:spPr bwMode="auto">
                <a:xfrm>
                  <a:off x="4838" y="1248"/>
                  <a:ext cx="58" cy="5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339933"/>
                    </a:gs>
                    <a:gs pos="100000">
                      <a:srgbClr val="184718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anchor="ctr">
                  <a:prstTxWarp prst="textNoShape">
                    <a:avLst/>
                  </a:prstTxWarp>
                  <a:spAutoFit/>
                </a:bodyPr>
                <a:lstStyle/>
                <a:p>
                  <a:endParaRPr lang="it-IT"/>
                </a:p>
              </p:txBody>
            </p:sp>
          </p:grpSp>
          <p:sp>
            <p:nvSpPr>
              <p:cNvPr id="17421" name="Rectangle 31"/>
              <p:cNvSpPr>
                <a:spLocks noChangeAspect="1" noChangeArrowheads="1"/>
              </p:cNvSpPr>
              <p:nvPr/>
            </p:nvSpPr>
            <p:spPr bwMode="auto">
              <a:xfrm>
                <a:off x="4901" y="1240"/>
                <a:ext cx="41" cy="4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7422" name="Rectangle 32"/>
              <p:cNvSpPr>
                <a:spLocks noChangeAspect="1" noChangeArrowheads="1"/>
              </p:cNvSpPr>
              <p:nvPr/>
            </p:nvSpPr>
            <p:spPr bwMode="auto">
              <a:xfrm>
                <a:off x="4799" y="1264"/>
                <a:ext cx="41" cy="4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2739821" y="2512848"/>
              <a:ext cx="199954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 smtClean="0">
                  <a:solidFill>
                    <a:srgbClr val="0096C7"/>
                  </a:solidFill>
                  <a:latin typeface="Candara"/>
                  <a:cs typeface="Candara"/>
                </a:rPr>
                <a:t>gravità è una forza </a:t>
              </a:r>
              <a:endParaRPr lang="it-IT" dirty="0">
                <a:solidFill>
                  <a:srgbClr val="0096C7"/>
                </a:solidFill>
                <a:latin typeface="Candara"/>
                <a:cs typeface="Candara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32497" y="4470040"/>
            <a:ext cx="7084680" cy="1774432"/>
            <a:chOff x="903213" y="4114800"/>
            <a:chExt cx="6858000" cy="1774432"/>
          </a:xfrm>
        </p:grpSpPr>
        <p:sp>
          <p:nvSpPr>
            <p:cNvPr id="17413" name="Text Box 4"/>
            <p:cNvSpPr txBox="1">
              <a:spLocks noChangeArrowheads="1"/>
            </p:cNvSpPr>
            <p:nvPr/>
          </p:nvSpPr>
          <p:spPr bwMode="auto">
            <a:xfrm>
              <a:off x="903213" y="4114810"/>
              <a:ext cx="1155700" cy="400051"/>
            </a:xfrm>
            <a:prstGeom prst="rect">
              <a:avLst/>
            </a:prstGeom>
            <a:solidFill>
              <a:srgbClr val="6666FF"/>
            </a:solidFill>
            <a:ln w="2857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2000" dirty="0" smtClean="0">
                  <a:solidFill>
                    <a:schemeClr val="bg1"/>
                  </a:solidFill>
                  <a:latin typeface="Candara"/>
                  <a:cs typeface="Candara"/>
                </a:rPr>
                <a:t>Einstein</a:t>
              </a:r>
              <a:endParaRPr lang="it-IT" sz="2400" dirty="0">
                <a:solidFill>
                  <a:schemeClr val="bg1"/>
                </a:solidFill>
                <a:latin typeface="Candara"/>
                <a:cs typeface="Candara"/>
              </a:endParaRPr>
            </a:p>
          </p:txBody>
        </p:sp>
        <p:sp>
          <p:nvSpPr>
            <p:cNvPr id="17414" name="Text Box 5"/>
            <p:cNvSpPr txBox="1">
              <a:spLocks noChangeArrowheads="1"/>
            </p:cNvSpPr>
            <p:nvPr/>
          </p:nvSpPr>
          <p:spPr bwMode="auto">
            <a:xfrm>
              <a:off x="908926" y="4688903"/>
              <a:ext cx="5055141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it-IT" dirty="0">
                  <a:solidFill>
                    <a:srgbClr val="000000"/>
                  </a:solidFill>
                  <a:latin typeface="Candara"/>
                  <a:cs typeface="Candara"/>
                </a:rPr>
                <a:t>massa del Sole distorce geometria dello spaziotempo vicino alla Terra e questa si muove liberamente lungo cammino il più possibile rettilineo </a:t>
              </a:r>
              <a:r>
                <a:rPr lang="it-IT" dirty="0" smtClean="0">
                  <a:solidFill>
                    <a:srgbClr val="000000"/>
                  </a:solidFill>
                  <a:latin typeface="Candara"/>
                  <a:cs typeface="Candara"/>
                </a:rPr>
                <a:t>(</a:t>
              </a:r>
              <a:r>
                <a:rPr lang="it-IT" dirty="0" smtClean="0">
                  <a:solidFill>
                    <a:srgbClr val="000000"/>
                  </a:solidFill>
                  <a:latin typeface="Candara"/>
                  <a:cs typeface="Candara"/>
                  <a:sym typeface="Symbol" pitchFamily="-1" charset="2"/>
                </a:rPr>
                <a:t>circa un’</a:t>
              </a:r>
              <a:r>
                <a:rPr lang="it-IT" dirty="0" smtClean="0">
                  <a:solidFill>
                    <a:srgbClr val="000000"/>
                  </a:solidFill>
                  <a:latin typeface="Candara"/>
                  <a:cs typeface="Candara"/>
                </a:rPr>
                <a:t>ellisse </a:t>
              </a:r>
              <a:r>
                <a:rPr lang="it-IT" dirty="0">
                  <a:solidFill>
                    <a:srgbClr val="000000"/>
                  </a:solidFill>
                  <a:latin typeface="Candara"/>
                  <a:cs typeface="Candara"/>
                </a:rPr>
                <a:t>) in questo ambiente deformato </a:t>
              </a:r>
            </a:p>
          </p:txBody>
        </p:sp>
        <p:pic>
          <p:nvPicPr>
            <p:cNvPr id="17415" name="Picture 10"/>
            <p:cNvPicPr>
              <a:picLocks noChangeAspect="1" noChangeArrowheads="1"/>
            </p:cNvPicPr>
            <p:nvPr/>
          </p:nvPicPr>
          <p:blipFill>
            <a:blip r:embed="rId2"/>
            <a:srcRect t="2600" b="16904"/>
            <a:stretch>
              <a:fillRect/>
            </a:stretch>
          </p:blipFill>
          <p:spPr bwMode="auto">
            <a:xfrm>
              <a:off x="6110213" y="4313577"/>
              <a:ext cx="1651000" cy="114141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sp>
          <p:nvSpPr>
            <p:cNvPr id="20" name="Rectangle 19"/>
            <p:cNvSpPr/>
            <p:nvPr/>
          </p:nvSpPr>
          <p:spPr>
            <a:xfrm>
              <a:off x="2704291" y="4114800"/>
              <a:ext cx="197699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dirty="0" smtClean="0">
                  <a:solidFill>
                    <a:srgbClr val="0096C7"/>
                  </a:solidFill>
                </a:rPr>
                <a:t>gravità è curvatura</a:t>
              </a:r>
              <a:r>
                <a:rPr lang="it-IT" sz="2000" dirty="0" smtClean="0">
                  <a:solidFill>
                    <a:srgbClr val="0096C7"/>
                  </a:solidFill>
                  <a:latin typeface="Times" pitchFamily="-1" charset="0"/>
                </a:rPr>
                <a:t> </a:t>
              </a:r>
              <a:endParaRPr lang="it-IT" sz="2000" dirty="0">
                <a:solidFill>
                  <a:srgbClr val="0096C7"/>
                </a:solidFill>
                <a:latin typeface="Times" pitchFamily="-1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313826" y="497298"/>
            <a:ext cx="51573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96C7"/>
                </a:solidFill>
                <a:latin typeface="Candara"/>
                <a:cs typeface="Candara"/>
              </a:rPr>
              <a:t>Relatività generale (in a </a:t>
            </a:r>
            <a:r>
              <a:rPr lang="it-IT" sz="2800" dirty="0" err="1" smtClean="0">
                <a:solidFill>
                  <a:srgbClr val="0096C7"/>
                </a:solidFill>
                <a:latin typeface="Candara"/>
                <a:cs typeface="Candara"/>
              </a:rPr>
              <a:t>nutshell</a:t>
            </a:r>
            <a:r>
              <a:rPr lang="it-IT" sz="2800" dirty="0" smtClean="0">
                <a:solidFill>
                  <a:srgbClr val="0096C7"/>
                </a:solidFill>
                <a:latin typeface="Candara"/>
                <a:cs typeface="Candara"/>
              </a:rPr>
              <a:t>)</a:t>
            </a:r>
            <a:endParaRPr lang="it-IT" sz="2800" dirty="0">
              <a:solidFill>
                <a:srgbClr val="0096C7"/>
              </a:solidFill>
              <a:latin typeface="Candara"/>
              <a:cs typeface="Candar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locomo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914400"/>
            <a:ext cx="7669213" cy="506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508125" y="228600"/>
            <a:ext cx="5003800" cy="3505200"/>
            <a:chOff x="950" y="144"/>
            <a:chExt cx="3152" cy="220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950" y="144"/>
              <a:ext cx="2602" cy="2208"/>
              <a:chOff x="950" y="144"/>
              <a:chExt cx="2602" cy="2208"/>
            </a:xfrm>
          </p:grpSpPr>
          <p:sp>
            <p:nvSpPr>
              <p:cNvPr id="21" name="Oval 4"/>
              <p:cNvSpPr>
                <a:spLocks noChangeArrowheads="1"/>
              </p:cNvSpPr>
              <p:nvPr/>
            </p:nvSpPr>
            <p:spPr bwMode="auto">
              <a:xfrm>
                <a:off x="2352" y="1728"/>
                <a:ext cx="1200" cy="624"/>
              </a:xfrm>
              <a:prstGeom prst="ellipse">
                <a:avLst/>
              </a:prstGeom>
              <a:noFill/>
              <a:ln w="28575">
                <a:solidFill>
                  <a:srgbClr val="0096C8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prstTxWarp prst="textNoShape">
                  <a:avLst/>
                </a:prstTxWarp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 sz="18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" name="Line 5"/>
              <p:cNvSpPr>
                <a:spLocks noChangeShapeType="1"/>
              </p:cNvSpPr>
              <p:nvPr/>
            </p:nvSpPr>
            <p:spPr bwMode="auto">
              <a:xfrm flipH="1" flipV="1">
                <a:off x="1872" y="384"/>
                <a:ext cx="1104" cy="1344"/>
              </a:xfrm>
              <a:prstGeom prst="line">
                <a:avLst/>
              </a:prstGeom>
              <a:noFill/>
              <a:ln w="28575">
                <a:solidFill>
                  <a:srgbClr val="0096C8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 sz="18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3" name="Text Box 6"/>
              <p:cNvSpPr txBox="1">
                <a:spLocks noChangeArrowheads="1"/>
              </p:cNvSpPr>
              <p:nvPr/>
            </p:nvSpPr>
            <p:spPr bwMode="auto">
              <a:xfrm>
                <a:off x="950" y="144"/>
                <a:ext cx="1815" cy="250"/>
              </a:xfrm>
              <a:prstGeom prst="rect">
                <a:avLst/>
              </a:prstGeom>
              <a:solidFill>
                <a:srgbClr val="0096C7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kern="0" dirty="0" err="1">
                    <a:solidFill>
                      <a:srgbClr val="FFFFFF"/>
                    </a:solidFill>
                    <a:latin typeface="Candara"/>
                    <a:cs typeface="Candara"/>
                  </a:rPr>
                  <a:t>Geometria</a:t>
                </a:r>
                <a:r>
                  <a:rPr lang="en-US" sz="2000" kern="0" dirty="0">
                    <a:solidFill>
                      <a:srgbClr val="FFFFFF"/>
                    </a:solidFill>
                    <a:latin typeface="Candara"/>
                    <a:cs typeface="Candara"/>
                  </a:rPr>
                  <a:t> </a:t>
                </a:r>
                <a:r>
                  <a:rPr lang="en-US" sz="2000" kern="0" dirty="0" err="1">
                    <a:solidFill>
                      <a:srgbClr val="FFFFFF"/>
                    </a:solidFill>
                    <a:latin typeface="Candara"/>
                    <a:cs typeface="Candara"/>
                  </a:rPr>
                  <a:t>spaziotempo</a:t>
                </a:r>
                <a:endParaRPr lang="en-US" sz="2000" kern="0" dirty="0">
                  <a:solidFill>
                    <a:srgbClr val="FFFFFF"/>
                  </a:solidFill>
                  <a:latin typeface="Candara"/>
                  <a:cs typeface="Candara"/>
                </a:endParaRPr>
              </a:p>
            </p:txBody>
          </p:sp>
        </p:grpSp>
        <p:sp>
          <p:nvSpPr>
            <p:cNvPr id="20" name="Text Box 11"/>
            <p:cNvSpPr txBox="1">
              <a:spLocks noChangeArrowheads="1"/>
            </p:cNvSpPr>
            <p:nvPr/>
          </p:nvSpPr>
          <p:spPr bwMode="auto">
            <a:xfrm>
              <a:off x="2799" y="160"/>
              <a:ext cx="130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>
                  <a:solidFill>
                    <a:srgbClr val="339933"/>
                  </a:solidFill>
                </a:rPr>
                <a:t>(</a:t>
              </a:r>
              <a:r>
                <a:rPr lang="en-US" sz="1800" kern="0" dirty="0" err="1">
                  <a:solidFill>
                    <a:srgbClr val="000000"/>
                  </a:solidFill>
                </a:rPr>
                <a:t>tensore</a:t>
              </a:r>
              <a:r>
                <a:rPr lang="en-US" sz="1800" kern="0" dirty="0">
                  <a:solidFill>
                    <a:srgbClr val="000000"/>
                  </a:solidFill>
                </a:rPr>
                <a:t> </a:t>
              </a:r>
              <a:r>
                <a:rPr lang="en-US" sz="1800" kern="0" dirty="0" err="1">
                  <a:solidFill>
                    <a:srgbClr val="000000"/>
                  </a:solidFill>
                </a:rPr>
                <a:t>di</a:t>
              </a:r>
              <a:r>
                <a:rPr lang="en-US" sz="1800" kern="0" dirty="0">
                  <a:solidFill>
                    <a:srgbClr val="000000"/>
                  </a:solidFill>
                </a:rPr>
                <a:t> Einstein)</a:t>
              </a: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2465388" y="2971800"/>
            <a:ext cx="5383213" cy="3584575"/>
            <a:chOff x="1553" y="1872"/>
            <a:chExt cx="3391" cy="2258"/>
          </a:xfrm>
        </p:grpSpPr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1553" y="1872"/>
              <a:ext cx="2815" cy="2258"/>
              <a:chOff x="1553" y="1872"/>
              <a:chExt cx="2815" cy="2258"/>
            </a:xfrm>
          </p:grpSpPr>
          <p:sp>
            <p:nvSpPr>
              <p:cNvPr id="27" name="Oval 8"/>
              <p:cNvSpPr>
                <a:spLocks noChangeArrowheads="1"/>
              </p:cNvSpPr>
              <p:nvPr/>
            </p:nvSpPr>
            <p:spPr bwMode="auto">
              <a:xfrm>
                <a:off x="3888" y="1872"/>
                <a:ext cx="480" cy="432"/>
              </a:xfrm>
              <a:prstGeom prst="ellipse">
                <a:avLst/>
              </a:prstGeom>
              <a:noFill/>
              <a:ln w="28575">
                <a:solidFill>
                  <a:srgbClr val="FF0066"/>
                </a:solidFill>
                <a:round/>
                <a:headEnd/>
                <a:tailEnd/>
              </a:ln>
              <a:effectLst/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 sz="18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" name="Line 9"/>
              <p:cNvSpPr>
                <a:spLocks noChangeShapeType="1"/>
              </p:cNvSpPr>
              <p:nvPr/>
            </p:nvSpPr>
            <p:spPr bwMode="auto">
              <a:xfrm flipH="1">
                <a:off x="3264" y="2304"/>
                <a:ext cx="864" cy="1680"/>
              </a:xfrm>
              <a:prstGeom prst="line">
                <a:avLst/>
              </a:prstGeom>
              <a:noFill/>
              <a:ln w="28575">
                <a:solidFill>
                  <a:srgbClr val="FF0066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 sz="18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" name="Text Box 10"/>
              <p:cNvSpPr txBox="1">
                <a:spLocks noChangeArrowheads="1"/>
              </p:cNvSpPr>
              <p:nvPr/>
            </p:nvSpPr>
            <p:spPr bwMode="auto">
              <a:xfrm>
                <a:off x="1553" y="3878"/>
                <a:ext cx="1728" cy="252"/>
              </a:xfrm>
              <a:prstGeom prst="rect">
                <a:avLst/>
              </a:prstGeom>
              <a:solidFill>
                <a:srgbClr val="FF006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kern="0" dirty="0">
                    <a:solidFill>
                      <a:srgbClr val="FFFFFF"/>
                    </a:solidFill>
                  </a:rPr>
                  <a:t>Massa-</a:t>
                </a:r>
                <a:r>
                  <a:rPr lang="en-US" sz="2000" kern="0" dirty="0" err="1">
                    <a:solidFill>
                      <a:srgbClr val="FFFFFF"/>
                    </a:solidFill>
                  </a:rPr>
                  <a:t>energia</a:t>
                </a:r>
                <a:r>
                  <a:rPr lang="en-US" sz="2000" kern="0" dirty="0">
                    <a:solidFill>
                      <a:srgbClr val="FFFFFF"/>
                    </a:solidFill>
                  </a:rPr>
                  <a:t> </a:t>
                </a:r>
                <a:r>
                  <a:rPr lang="en-US" sz="2000" kern="0" dirty="0" err="1">
                    <a:solidFill>
                      <a:srgbClr val="FFFFFF"/>
                    </a:solidFill>
                    <a:latin typeface="Candara"/>
                    <a:cs typeface="Candara"/>
                  </a:rPr>
                  <a:t>sorgente</a:t>
                </a:r>
                <a:endParaRPr lang="en-US" sz="2000" kern="0" dirty="0">
                  <a:solidFill>
                    <a:srgbClr val="FFFFFF"/>
                  </a:solidFill>
                  <a:latin typeface="Candara"/>
                  <a:cs typeface="Candara"/>
                </a:endParaRPr>
              </a:p>
            </p:txBody>
          </p:sp>
        </p:grpSp>
        <p:sp>
          <p:nvSpPr>
            <p:cNvPr id="26" name="Text Box 12"/>
            <p:cNvSpPr txBox="1">
              <a:spLocks noChangeArrowheads="1"/>
            </p:cNvSpPr>
            <p:nvPr/>
          </p:nvSpPr>
          <p:spPr bwMode="auto">
            <a:xfrm>
              <a:off x="3296" y="3884"/>
              <a:ext cx="164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>
                  <a:solidFill>
                    <a:srgbClr val="000000"/>
                  </a:solidFill>
                </a:rPr>
                <a:t>(</a:t>
              </a:r>
              <a:r>
                <a:rPr lang="en-US" sz="1800" kern="0" dirty="0" err="1">
                  <a:solidFill>
                    <a:srgbClr val="000000"/>
                  </a:solidFill>
                </a:rPr>
                <a:t>tensore</a:t>
              </a:r>
              <a:r>
                <a:rPr lang="en-US" sz="1800" kern="0" dirty="0">
                  <a:solidFill>
                    <a:srgbClr val="000000"/>
                  </a:solidFill>
                </a:rPr>
                <a:t> </a:t>
              </a:r>
              <a:r>
                <a:rPr lang="en-US" sz="1800" kern="0" dirty="0" err="1">
                  <a:solidFill>
                    <a:srgbClr val="000000"/>
                  </a:solidFill>
                </a:rPr>
                <a:t>energia-impulso</a:t>
              </a:r>
              <a:r>
                <a:rPr lang="en-US" sz="1800" kern="0" dirty="0">
                  <a:solidFill>
                    <a:srgbClr val="000000"/>
                  </a:solidFill>
                </a:rPr>
                <a:t>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hermata 06-2456813 alle 11.43.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395" y="1989243"/>
            <a:ext cx="2856865" cy="10128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5229" y="444012"/>
            <a:ext cx="5191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96C7"/>
                </a:solidFill>
                <a:latin typeface="Candara"/>
                <a:cs typeface="Candara"/>
              </a:rPr>
              <a:t>Curva di rotazione di una galassia</a:t>
            </a:r>
            <a:endParaRPr lang="it-IT" sz="2800" dirty="0">
              <a:solidFill>
                <a:srgbClr val="0096C7"/>
              </a:solidFill>
              <a:latin typeface="Candara"/>
              <a:cs typeface="Candar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6068" y="1420887"/>
            <a:ext cx="5785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Candara"/>
                <a:cs typeface="Candara"/>
              </a:rPr>
              <a:t>particella di massa </a:t>
            </a:r>
            <a:r>
              <a:rPr lang="it-IT" i="1" dirty="0" err="1" smtClean="0">
                <a:latin typeface="Arial"/>
                <a:cs typeface="Arial"/>
              </a:rPr>
              <a:t>m</a:t>
            </a:r>
            <a:r>
              <a:rPr lang="it-IT" i="1" dirty="0" smtClean="0">
                <a:latin typeface="Candara"/>
                <a:cs typeface="Candara"/>
              </a:rPr>
              <a:t> </a:t>
            </a:r>
            <a:r>
              <a:rPr lang="it-IT" dirty="0" smtClean="0">
                <a:latin typeface="Candara"/>
                <a:cs typeface="Candara"/>
              </a:rPr>
              <a:t>a distanza </a:t>
            </a:r>
            <a:r>
              <a:rPr lang="it-IT" i="1" dirty="0" err="1" smtClean="0">
                <a:latin typeface="Arial"/>
                <a:cs typeface="Arial"/>
              </a:rPr>
              <a:t>R</a:t>
            </a:r>
            <a:r>
              <a:rPr lang="it-IT" dirty="0" smtClean="0">
                <a:latin typeface="Candara"/>
                <a:cs typeface="Candara"/>
              </a:rPr>
              <a:t> dal centro della galassia</a:t>
            </a:r>
            <a:endParaRPr lang="it-IT" dirty="0">
              <a:latin typeface="Candara"/>
              <a:cs typeface="Candara"/>
            </a:endParaRPr>
          </a:p>
        </p:txBody>
      </p:sp>
      <p:pic>
        <p:nvPicPr>
          <p:cNvPr id="5" name="Picture 4" descr="Schermata 06-2456813 alle 11.53.3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1646" y="2044340"/>
            <a:ext cx="3380740" cy="10198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6068" y="3449293"/>
            <a:ext cx="3621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i="1" dirty="0" err="1" smtClean="0">
                <a:latin typeface="Arial"/>
                <a:cs typeface="Arial"/>
              </a:rPr>
              <a:t>R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>
                <a:latin typeface="Candara"/>
                <a:cs typeface="Candara"/>
              </a:rPr>
              <a:t>&lt;</a:t>
            </a:r>
            <a:r>
              <a:rPr lang="it-IT" dirty="0" smtClean="0">
                <a:latin typeface="Candara"/>
                <a:cs typeface="Candara"/>
              </a:rPr>
              <a:t> del raggio </a:t>
            </a:r>
            <a:r>
              <a:rPr lang="it-IT" dirty="0" smtClean="0">
                <a:latin typeface="Arial"/>
                <a:cs typeface="Arial"/>
              </a:rPr>
              <a:t>R</a:t>
            </a:r>
            <a:r>
              <a:rPr lang="it-IT" baseline="-25000" dirty="0" smtClean="0">
                <a:latin typeface="Arial"/>
                <a:cs typeface="Arial"/>
              </a:rPr>
              <a:t>G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smtClean="0">
                <a:latin typeface="Candara"/>
                <a:cs typeface="Candara"/>
              </a:rPr>
              <a:t>della galassia</a:t>
            </a:r>
            <a:endParaRPr lang="it-IT" dirty="0">
              <a:latin typeface="Candara"/>
              <a:cs typeface="Candar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6068" y="5079671"/>
            <a:ext cx="371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i="1" dirty="0" err="1" smtClean="0">
                <a:latin typeface="Arial"/>
                <a:cs typeface="Arial"/>
              </a:rPr>
              <a:t>R</a:t>
            </a:r>
            <a:r>
              <a:rPr lang="it-IT" dirty="0" smtClean="0">
                <a:latin typeface="Candara"/>
                <a:cs typeface="Candara"/>
              </a:rPr>
              <a:t> &gt; del raggio </a:t>
            </a:r>
            <a:r>
              <a:rPr lang="it-IT" i="1" dirty="0" smtClean="0">
                <a:latin typeface="Arial"/>
                <a:cs typeface="Arial"/>
              </a:rPr>
              <a:t>R</a:t>
            </a:r>
            <a:r>
              <a:rPr lang="it-IT" baseline="-25000" dirty="0" smtClean="0">
                <a:latin typeface="Arial"/>
                <a:cs typeface="Arial"/>
              </a:rPr>
              <a:t>G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smtClean="0">
                <a:latin typeface="Candara"/>
                <a:cs typeface="Candara"/>
              </a:rPr>
              <a:t>della galassia</a:t>
            </a:r>
            <a:endParaRPr lang="it-IT" dirty="0">
              <a:latin typeface="Candara"/>
              <a:cs typeface="Candara"/>
            </a:endParaRPr>
          </a:p>
        </p:txBody>
      </p:sp>
      <p:pic>
        <p:nvPicPr>
          <p:cNvPr id="9" name="Picture 8" descr="Schermata 06-2456813 alle 12.03.1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1000" y="3214253"/>
            <a:ext cx="2675255" cy="775335"/>
          </a:xfrm>
          <a:prstGeom prst="rect">
            <a:avLst/>
          </a:prstGeom>
        </p:spPr>
      </p:pic>
      <p:pic>
        <p:nvPicPr>
          <p:cNvPr id="10" name="Picture 9" descr="Schermata 06-2456813 alle 12.06.2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6692" y="4058361"/>
            <a:ext cx="3168316" cy="63782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33521" y="4182722"/>
            <a:ext cx="469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Candara"/>
                <a:cs typeface="Candara"/>
              </a:rPr>
              <a:t>i.e.</a:t>
            </a:r>
            <a:endParaRPr lang="it-IT" dirty="0">
              <a:latin typeface="Candara"/>
              <a:cs typeface="Candara"/>
            </a:endParaRPr>
          </a:p>
        </p:txBody>
      </p:sp>
      <p:pic>
        <p:nvPicPr>
          <p:cNvPr id="12" name="Picture 11" descr="Schermata 06-2456813 alle 12.07.3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1536" y="4065863"/>
            <a:ext cx="1849120" cy="65214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335293" y="3468778"/>
            <a:ext cx="14771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latin typeface="Candara"/>
                <a:cs typeface="Candara"/>
              </a:rPr>
              <a:t>(</a:t>
            </a:r>
            <a:r>
              <a:rPr lang="it-IT" sz="1600" i="1" dirty="0" err="1" smtClean="0">
                <a:latin typeface="Symbol" charset="2"/>
                <a:cs typeface="Symbol" charset="2"/>
              </a:rPr>
              <a:t>r</a:t>
            </a:r>
            <a:r>
              <a:rPr lang="it-IT" sz="1600" baseline="-25000" dirty="0" err="1" smtClean="0">
                <a:latin typeface="Candara"/>
                <a:cs typeface="Candara"/>
              </a:rPr>
              <a:t>G</a:t>
            </a:r>
            <a:r>
              <a:rPr lang="it-IT" sz="1600" dirty="0" smtClean="0">
                <a:latin typeface="Candara"/>
                <a:cs typeface="Candara"/>
              </a:rPr>
              <a:t> = costante)</a:t>
            </a:r>
            <a:endParaRPr lang="it-IT" sz="1600" dirty="0">
              <a:latin typeface="Candara"/>
              <a:cs typeface="Candara"/>
            </a:endParaRPr>
          </a:p>
        </p:txBody>
      </p:sp>
      <p:pic>
        <p:nvPicPr>
          <p:cNvPr id="14" name="Picture 13" descr="Schermata 06-2456813 alle 12.10.4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4975" y="4959891"/>
            <a:ext cx="2619375" cy="670560"/>
          </a:xfrm>
          <a:prstGeom prst="rect">
            <a:avLst/>
          </a:prstGeom>
        </p:spPr>
      </p:pic>
      <p:pic>
        <p:nvPicPr>
          <p:cNvPr id="15" name="Picture 14" descr="Schermata 06-2456813 alle 12.15.08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17418" y="5530391"/>
            <a:ext cx="3010535" cy="83121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733521" y="5763471"/>
            <a:ext cx="469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Candara"/>
                <a:cs typeface="Candara"/>
              </a:rPr>
              <a:t>i.e.</a:t>
            </a:r>
            <a:endParaRPr lang="it-IT" dirty="0">
              <a:latin typeface="Candara"/>
              <a:cs typeface="Candara"/>
            </a:endParaRPr>
          </a:p>
        </p:txBody>
      </p:sp>
      <p:pic>
        <p:nvPicPr>
          <p:cNvPr id="18" name="Picture 17" descr="Schermata 06-2456814 alle 17.50.06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11603" y="5618122"/>
            <a:ext cx="1634490" cy="733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600</Words>
  <Application>Microsoft Macintosh PowerPoint</Application>
  <PresentationFormat>On-screen Show (4:3)</PresentationFormat>
  <Paragraphs>100</Paragraphs>
  <Slides>11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Danilo Babusci</dc:creator>
  <cp:lastModifiedBy>Danilo Babusci</cp:lastModifiedBy>
  <cp:revision>17</cp:revision>
  <dcterms:created xsi:type="dcterms:W3CDTF">2014-06-20T13:10:27Z</dcterms:created>
  <dcterms:modified xsi:type="dcterms:W3CDTF">2014-06-20T13:10:52Z</dcterms:modified>
</cp:coreProperties>
</file>