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embeddings/oleObject4.bin" ContentType="application/vnd.openxmlformats-officedocument.oleObject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embeddings/Microsoft_Equation22.bin" ContentType="application/vnd.openxmlformats-officedocument.oleObject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embeddings/Microsoft_Equation29.bin" ContentType="application/vnd.openxmlformats-officedocument.oleObject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embeddings/oleObject16.bin" ContentType="application/vnd.openxmlformats-officedocument.oleObject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embeddings/Microsoft_Equation8.bin" ContentType="application/vnd.openxmlformats-officedocument.oleObject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embeddings/oleObject2.bin" ContentType="application/vnd.openxmlformats-officedocument.oleObject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Default Extension="wmf" ContentType="image/x-wmf"/>
  <Override PartName="/ppt/embeddings/Microsoft_Equation12.bin" ContentType="application/vnd.openxmlformats-officedocument.oleObject"/>
  <Override PartName="/ppt/embeddings/Microsoft_Equation20.bin" ContentType="application/vnd.openxmlformats-officedocument.oleObject"/>
  <Override PartName="/ppt/embeddings/Microsoft_Equation19.bin" ContentType="application/vnd.openxmlformats-officedocument.oleObject"/>
  <Override PartName="/ppt/embeddings/Microsoft_Equation11.bin" ContentType="application/vnd.openxmlformats-officedocument.oleObject"/>
  <Override PartName="/ppt/notesSlides/notesSlide4.xml" ContentType="application/vnd.openxmlformats-officedocument.presentationml.notesSlide+xml"/>
  <Override PartName="/ppt/embeddings/Microsoft_Equation36.bin" ContentType="application/vnd.openxmlformats-officedocument.oleObject"/>
  <Override PartName="/ppt/embeddings/Microsoft_Equation4.bin" ContentType="application/vnd.openxmlformats-officedocument.oleObject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embeddings/Microsoft_Equation23.bin" ContentType="application/vnd.openxmlformats-officedocument.oleObject"/>
  <Override PartName="/ppt/embeddings/Microsoft_Equation5.bin" ContentType="application/vnd.openxmlformats-officedocument.oleObject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embeddings/oleObject3.bin" ContentType="application/vnd.openxmlformats-officedocument.oleObject"/>
  <Override PartName="/ppt/embeddings/Microsoft_Equation18.bin" ContentType="application/vnd.openxmlformats-officedocument.oleObject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embeddings/oleObject13.bin" ContentType="application/vnd.openxmlformats-officedocument.oleObject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embeddings/oleObject10.bin" ContentType="application/vnd.openxmlformats-officedocument.oleObject"/>
  <Override PartName="/ppt/presProps.xml" ContentType="application/vnd.openxmlformats-officedocument.presentationml.presProps+xml"/>
  <Default Extension="vml" ContentType="application/vnd.openxmlformats-officedocument.vmlDrawing"/>
  <Override PartName="/ppt/embeddings/oleObject15.bin" ContentType="application/vnd.openxmlformats-officedocument.oleObject"/>
  <Default Extension="png" ContentType="image/png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ppt/embeddings/oleObject9.bin" ContentType="application/vnd.openxmlformats-officedocument.oleObject"/>
  <Override PartName="/docProps/core.xml" ContentType="application/vnd.openxmlformats-package.core-properties+xml"/>
  <Override PartName="/ppt/embeddings/Microsoft_Equation24.bin" ContentType="application/vnd.openxmlformats-officedocument.oleObject"/>
  <Override PartName="/ppt/embeddings/Microsoft_Equation30.bin" ContentType="application/vnd.openxmlformats-officedocument.oleObject"/>
  <Override PartName="/ppt/slides/slide31.xml" ContentType="application/vnd.openxmlformats-officedocument.presentationml.slide+xml"/>
  <Override PartName="/ppt/embeddings/oleObject11.bin" ContentType="application/vnd.openxmlformats-officedocument.oleObject"/>
  <Default Extension="bin" ContentType="application/vnd.openxmlformats-officedocument.presentationml.printerSettings"/>
  <Override PartName="/ppt/slides/slide53.xml" ContentType="application/vnd.openxmlformats-officedocument.presentationml.slide+xml"/>
  <Override PartName="/ppt/embeddings/Microsoft_Equation3.bin" ContentType="application/vnd.openxmlformats-officedocument.oleObject"/>
  <Override PartName="/ppt/slides/slide55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embeddings/Microsoft_Equation15.bin" ContentType="application/vnd.openxmlformats-officedocument.oleObject"/>
  <Override PartName="/ppt/embeddings/oleObject18.bin" ContentType="application/vnd.openxmlformats-officedocument.oleObject"/>
  <Override PartName="/ppt/slides/slide2.xml" ContentType="application/vnd.openxmlformats-officedocument.presentationml.slide+xml"/>
  <Override PartName="/ppt/embeddings/Microsoft_Equation28.bin" ContentType="application/vnd.openxmlformats-officedocument.oleObject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embeddings/oleObject20.bin" ContentType="application/vnd.openxmlformats-officedocument.oleObject"/>
  <Override PartName="/ppt/slides/slide45.xml" ContentType="application/vnd.openxmlformats-officedocument.presentationml.slide+xml"/>
  <Override PartName="/ppt/embeddings/Microsoft_Equation34.bin" ContentType="application/vnd.openxmlformats-officedocument.oleObject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embeddings/oleObject6.bin" ContentType="application/vnd.openxmlformats-officedocument.oleObject"/>
  <Override PartName="/ppt/embeddings/Microsoft_Equation16.bin" ContentType="application/vnd.openxmlformats-officedocument.oleObject"/>
  <Override PartName="/ppt/notesSlides/notesSlide3.xml" ContentType="application/vnd.openxmlformats-officedocument.presentationml.notesSlide+xml"/>
  <Override PartName="/ppt/embeddings/Microsoft_Equation25.bin" ContentType="application/vnd.openxmlformats-officedocument.oleObject"/>
  <Override PartName="/ppt/embeddings/Microsoft_Equation35.bin" ContentType="application/vnd.openxmlformats-officedocument.oleObject"/>
  <Override PartName="/ppt/embeddings/oleObject19.bin" ContentType="application/vnd.openxmlformats-officedocument.oleObject"/>
  <Default Extension="xml" ContentType="application/xml"/>
  <Override PartName="/ppt/embeddings/Microsoft_Equation14.bin" ContentType="application/vnd.openxmlformats-officedocument.oleObject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embeddings/Microsoft_Equation33.bin" ContentType="application/vnd.openxmlformats-officedocument.oleObject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embeddings/Microsoft_Equation26.bin" ContentType="application/vnd.openxmlformats-officedocument.oleObject"/>
  <Override PartName="/ppt/embeddings/oleObject5.bin" ContentType="application/vnd.openxmlformats-officedocument.oleObject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embeddings/oleObject1.bin" ContentType="application/vnd.openxmlformats-officedocument.oleObject"/>
  <Override PartName="/ppt/embeddings/Microsoft_Equation10.bin" ContentType="application/vnd.openxmlformats-officedocument.oleObject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embeddings/Microsoft_Equation7.bin" ContentType="application/vnd.openxmlformats-officedocument.oleObject"/>
  <Override PartName="/ppt/slides/slide49.xml" ContentType="application/vnd.openxmlformats-officedocument.presentationml.slide+xml"/>
  <Override PartName="/ppt/embeddings/oleObject17.bin" ContentType="application/vnd.openxmlformats-officedocument.oleObject"/>
  <Override PartName="/ppt/slideLayouts/slideLayout1.xml" ContentType="application/vnd.openxmlformats-officedocument.presentationml.slideLayout+xml"/>
  <Override PartName="/ppt/embeddings/Microsoft_Equation13.bin" ContentType="application/vnd.openxmlformats-officedocument.oleObject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embeddings/oleObject7.bin" ContentType="application/vnd.openxmlformats-officedocument.oleObject"/>
  <Override PartName="/ppt/presentation.xml" ContentType="application/vnd.openxmlformats-officedocument.presentationml.presentation.main+xml"/>
  <Override PartName="/ppt/embeddings/oleObject12.bin" ContentType="application/vnd.openxmlformats-officedocument.oleObject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embeddings/Microsoft_Equation31.bin" ContentType="application/vnd.openxmlformats-officedocument.oleObject"/>
  <Override PartName="/ppt/embeddings/oleObject14.bin" ContentType="application/vnd.openxmlformats-officedocument.oleObject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embeddings/oleObject21.bin" ContentType="application/vnd.openxmlformats-officedocument.oleObject"/>
  <Override PartName="/ppt/embeddings/Microsoft_Equation27.bin" ContentType="application/vnd.openxmlformats-officedocument.oleObject"/>
  <Override PartName="/ppt/slides/slide8.xml" ContentType="application/vnd.openxmlformats-officedocument.presentationml.slide+xml"/>
  <Override PartName="/ppt/embeddings/Microsoft_Equation9.bin" ContentType="application/vnd.openxmlformats-officedocument.oleObject"/>
  <Override PartName="/ppt/slides/slide15.xml" ContentType="application/vnd.openxmlformats-officedocument.presentationml.slide+xml"/>
  <Override PartName="/ppt/embeddings/Microsoft_Equation6.bin" ContentType="application/vnd.openxmlformats-officedocument.oleObject"/>
  <Override PartName="/ppt/embeddings/Microsoft_Equation32.bin" ContentType="application/vnd.openxmlformats-officedocument.oleObject"/>
  <Default Extension="rels" ContentType="application/vnd.openxmlformats-package.relationships+xml"/>
  <Override PartName="/ppt/slides/slide9.xml" ContentType="application/vnd.openxmlformats-officedocument.presentationml.slide+xml"/>
  <Override PartName="/ppt/embeddings/oleObject8.bin" ContentType="application/vnd.openxmlformats-officedocument.oleObject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embeddings/Microsoft_Equation17.bin" ContentType="application/vnd.openxmlformats-officedocument.oleObject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Override PartName="/ppt/embeddings/Microsoft_Equation21.bin" ContentType="application/vnd.openxmlformats-officedocument.oleObject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56" r:id="rId2"/>
    <p:sldId id="302" r:id="rId3"/>
    <p:sldId id="303" r:id="rId4"/>
    <p:sldId id="257" r:id="rId5"/>
    <p:sldId id="258" r:id="rId6"/>
    <p:sldId id="259" r:id="rId7"/>
    <p:sldId id="260" r:id="rId8"/>
    <p:sldId id="261" r:id="rId9"/>
    <p:sldId id="267" r:id="rId10"/>
    <p:sldId id="264" r:id="rId11"/>
    <p:sldId id="266" r:id="rId12"/>
    <p:sldId id="262" r:id="rId13"/>
    <p:sldId id="263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315" r:id="rId22"/>
    <p:sldId id="304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7" r:id="rId31"/>
    <p:sldId id="283" r:id="rId32"/>
    <p:sldId id="284" r:id="rId33"/>
    <p:sldId id="307" r:id="rId34"/>
    <p:sldId id="308" r:id="rId35"/>
    <p:sldId id="293" r:id="rId36"/>
    <p:sldId id="294" r:id="rId37"/>
    <p:sldId id="296" r:id="rId38"/>
    <p:sldId id="298" r:id="rId39"/>
    <p:sldId id="299" r:id="rId40"/>
    <p:sldId id="300" r:id="rId41"/>
    <p:sldId id="288" r:id="rId42"/>
    <p:sldId id="297" r:id="rId43"/>
    <p:sldId id="289" r:id="rId44"/>
    <p:sldId id="311" r:id="rId45"/>
    <p:sldId id="306" r:id="rId46"/>
    <p:sldId id="275" r:id="rId47"/>
    <p:sldId id="309" r:id="rId48"/>
    <p:sldId id="314" r:id="rId49"/>
    <p:sldId id="313" r:id="rId50"/>
    <p:sldId id="312" r:id="rId51"/>
    <p:sldId id="305" r:id="rId52"/>
    <p:sldId id="301" r:id="rId53"/>
    <p:sldId id="290" r:id="rId54"/>
    <p:sldId id="291" r:id="rId55"/>
    <p:sldId id="292" r:id="rId5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-10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-10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-10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-10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-108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pitchFamily="-108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pitchFamily="-108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pitchFamily="-108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pitchFamily="-10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FF00"/>
    <a:srgbClr val="CCFFCC"/>
    <a:srgbClr val="99FF99"/>
    <a:srgbClr val="FFFFCC"/>
    <a:srgbClr val="FF7C80"/>
    <a:srgbClr val="66FF66"/>
    <a:srgbClr val="0066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87520" autoAdjust="0"/>
  </p:normalViewPr>
  <p:slideViewPr>
    <p:cSldViewPr snapToGrid="0" showGuides="1">
      <p:cViewPr varScale="1">
        <p:scale>
          <a:sx n="90" d="100"/>
          <a:sy n="90" d="100"/>
        </p:scale>
        <p:origin x="-6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60" Type="http://schemas.openxmlformats.org/officeDocument/2006/relationships/presProps" Target="presProps.xml"/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63" Type="http://schemas.openxmlformats.org/officeDocument/2006/relationships/tableStyles" Target="tableStyles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handoutMaster" Target="handoutMasters/handoutMaster1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59" Type="http://schemas.openxmlformats.org/officeDocument/2006/relationships/printerSettings" Target="printerSettings/printerSettings1.bin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theme" Target="theme/theme1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viewProps" Target="viewProps.xml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ict"/><Relationship Id="rId3" Type="http://schemas.openxmlformats.org/officeDocument/2006/relationships/image" Target="../media/image8.pict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3" Type="http://schemas.openxmlformats.org/officeDocument/2006/relationships/image" Target="../media/image23.wmf"/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4" Type="http://schemas.openxmlformats.org/officeDocument/2006/relationships/image" Target="../media/image31.wmf"/><Relationship Id="rId5" Type="http://schemas.openxmlformats.org/officeDocument/2006/relationships/image" Target="../media/image32.wmf"/><Relationship Id="rId7" Type="http://schemas.openxmlformats.org/officeDocument/2006/relationships/image" Target="../media/image34.wmf"/><Relationship Id="rId1" Type="http://schemas.openxmlformats.org/officeDocument/2006/relationships/image" Target="../media/image29.wmf"/><Relationship Id="rId2" Type="http://schemas.openxmlformats.org/officeDocument/2006/relationships/image" Target="../media/image30.wmf"/><Relationship Id="rId3" Type="http://schemas.openxmlformats.org/officeDocument/2006/relationships/image" Target="../media/image6.wmf"/><Relationship Id="rId6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4" Type="http://schemas.openxmlformats.org/officeDocument/2006/relationships/image" Target="../media/image39.wmf"/><Relationship Id="rId1" Type="http://schemas.openxmlformats.org/officeDocument/2006/relationships/image" Target="../media/image36.wmf"/><Relationship Id="rId2" Type="http://schemas.openxmlformats.org/officeDocument/2006/relationships/image" Target="../media/image37.wmf"/><Relationship Id="rId3" Type="http://schemas.openxmlformats.org/officeDocument/2006/relationships/image" Target="../media/image38.wmf"/><Relationship Id="rId5" Type="http://schemas.openxmlformats.org/officeDocument/2006/relationships/image" Target="../media/image4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3" Type="http://schemas.openxmlformats.org/officeDocument/2006/relationships/image" Target="../media/image43.wmf"/><Relationship Id="rId1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ict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4" Type="http://schemas.openxmlformats.org/officeDocument/2006/relationships/image" Target="../media/image58.wmf"/><Relationship Id="rId5" Type="http://schemas.openxmlformats.org/officeDocument/2006/relationships/image" Target="../media/image59.wmf"/><Relationship Id="rId7" Type="http://schemas.openxmlformats.org/officeDocument/2006/relationships/image" Target="../media/image61.wmf"/><Relationship Id="rId1" Type="http://schemas.openxmlformats.org/officeDocument/2006/relationships/image" Target="../media/image55.wmf"/><Relationship Id="rId2" Type="http://schemas.openxmlformats.org/officeDocument/2006/relationships/image" Target="../media/image56.wmf"/><Relationship Id="rId3" Type="http://schemas.openxmlformats.org/officeDocument/2006/relationships/image" Target="../media/image57.wmf"/><Relationship Id="rId6" Type="http://schemas.openxmlformats.org/officeDocument/2006/relationships/image" Target="../media/image6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3" Type="http://schemas.openxmlformats.org/officeDocument/2006/relationships/image" Target="../media/image68.png"/><Relationship Id="rId1" Type="http://schemas.openxmlformats.org/officeDocument/2006/relationships/image" Target="../media/image6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3" Type="http://schemas.openxmlformats.org/officeDocument/2006/relationships/image" Target="../media/image77.wmf"/><Relationship Id="rId1" Type="http://schemas.openxmlformats.org/officeDocument/2006/relationships/image" Target="../media/image7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image" Target="../media/image101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wmf"/><Relationship Id="rId1" Type="http://schemas.openxmlformats.org/officeDocument/2006/relationships/image" Target="../media/image10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wmf"/><Relationship Id="rId1" Type="http://schemas.openxmlformats.org/officeDocument/2006/relationships/image" Target="../media/image34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wmf"/><Relationship Id="rId1" Type="http://schemas.openxmlformats.org/officeDocument/2006/relationships/image" Target="../media/image4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A3FAE3D-974B-B64F-A978-FDC54280F33F}" type="datetime1">
              <a:rPr lang="en-US"/>
              <a:pPr/>
              <a:t>6/17/10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276CDA-7089-D34C-9760-BB3B6633015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D71AFAA-6816-6B4F-AEBA-4827AB52C9B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EFF9BC-640B-DE47-823E-0FE9C9DAC4AB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7C218E-8698-0948-8D9E-6B6CA917EE1B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27CF85-2440-154A-96B3-1DEC01C7713B}" type="slidenum">
              <a:rPr lang="en-US"/>
              <a:pPr/>
              <a:t>11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701675"/>
            <a:ext cx="4594225" cy="3444875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275" y="4357688"/>
            <a:ext cx="5033963" cy="407670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397263-C6AD-ED4A-9273-0E859BD0AE59}" type="slidenum">
              <a:rPr lang="en-US"/>
              <a:pPr/>
              <a:t>35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701675"/>
            <a:ext cx="4594225" cy="3444875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275" y="4357688"/>
            <a:ext cx="5033963" cy="4076700"/>
          </a:xfrm>
          <a:noFill/>
          <a:ln/>
        </p:spPr>
        <p:txBody>
          <a:bodyPr/>
          <a:lstStyle/>
          <a:p>
            <a:pPr eaLnBrk="1" hangingPunct="1"/>
            <a:endParaRPr lang="it-IT" dirty="0"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20914A-8947-6B45-8839-ED654B9044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2B7D2A-C796-D54D-9C5B-3E754D56FE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AA487C-E6D4-D940-B7FE-024D0A3204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9675"/>
            <a:ext cx="4130675" cy="4916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0275" y="1209675"/>
            <a:ext cx="4132263" cy="4916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621CF-2DAD-1041-A30F-60BBAA0C17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E70B3E-EAAF-AE4E-B6B2-39CA795A38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1CDEF0-A6DC-AC4C-9079-E46007A23D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186FFB-82B4-AD40-986C-52F50F6ABE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61BEDB-A782-334D-8E71-76FCB2D5C4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D699B-F6F1-7749-8F45-6B5C8D48EF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3D5090-DA8C-5D43-AF82-3F1BB58732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274638"/>
            <a:ext cx="210343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1595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00EEF8-2897-2845-9F8E-F95F77B094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74638"/>
            <a:ext cx="8686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9675"/>
            <a:ext cx="8415338" cy="491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05575"/>
            <a:ext cx="2133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88113"/>
            <a:ext cx="2895600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4320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26925DD-CC51-FC45-9840-D79C79FB7BB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 dir="r"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Lucida Handwriting"/>
          <a:ea typeface="ＭＳ Ｐゴシック" charset="-128"/>
          <a:cs typeface="Lucida Handwriting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pitchFamily="-65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pitchFamily="-65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pitchFamily="-65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pitchFamily="-65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pitchFamily="-65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pitchFamily="-65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pitchFamily="-65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pitchFamily="-65" charset="0"/>
        </a:defRPr>
      </a:lvl9pPr>
    </p:titleStyle>
    <p:bodyStyle>
      <a:lvl1pPr marL="233363" indent="-23336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25475" indent="-27781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969963" indent="-23018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8733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773238" indent="-28733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230438" indent="-28733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687638" indent="-28733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144838" indent="-28733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602038" indent="-28733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6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Relationship Id="rId5" Type="http://schemas.openxmlformats.org/officeDocument/2006/relationships/oleObject" Target="../embeddings/Microsoft_Equation3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3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oleObject" Target="../embeddings/Microsoft_Equation5.bin"/><Relationship Id="rId4" Type="http://schemas.openxmlformats.org/officeDocument/2006/relationships/oleObject" Target="../embeddings/Microsoft_Equation4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.bin"/><Relationship Id="rId5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3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quation9.bin"/><Relationship Id="rId4" Type="http://schemas.openxmlformats.org/officeDocument/2006/relationships/oleObject" Target="../embeddings/oleObject5.bin"/><Relationship Id="rId10" Type="http://schemas.openxmlformats.org/officeDocument/2006/relationships/image" Target="../media/image35.jpeg"/><Relationship Id="rId5" Type="http://schemas.openxmlformats.org/officeDocument/2006/relationships/oleObject" Target="../embeddings/Microsoft_Equation6.bin"/><Relationship Id="rId7" Type="http://schemas.openxmlformats.org/officeDocument/2006/relationships/oleObject" Target="../embeddings/Microsoft_Equation8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Relationship Id="rId9" Type="http://schemas.openxmlformats.org/officeDocument/2006/relationships/oleObject" Target="../embeddings/Microsoft_Equation10.bin"/><Relationship Id="rId3" Type="http://schemas.openxmlformats.org/officeDocument/2006/relationships/oleObject" Target="../embeddings/oleObject4.bin"/><Relationship Id="rId6" Type="http://schemas.openxmlformats.org/officeDocument/2006/relationships/oleObject" Target="../embeddings/Microsoft_Equation7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12.bin"/><Relationship Id="rId5" Type="http://schemas.openxmlformats.org/officeDocument/2006/relationships/oleObject" Target="../embeddings/Microsoft_Equation13.bin"/><Relationship Id="rId7" Type="http://schemas.openxmlformats.org/officeDocument/2006/relationships/oleObject" Target="../embeddings/Microsoft_Equation15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1.bin"/><Relationship Id="rId6" Type="http://schemas.openxmlformats.org/officeDocument/2006/relationships/oleObject" Target="../embeddings/Microsoft_Equation14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oleObject" Target="../embeddings/Microsoft_Equation18.bin"/><Relationship Id="rId4" Type="http://schemas.openxmlformats.org/officeDocument/2006/relationships/oleObject" Target="../embeddings/Microsoft_Equation16.bin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44.wmf"/><Relationship Id="rId5" Type="http://schemas.openxmlformats.org/officeDocument/2006/relationships/oleObject" Target="../embeddings/Microsoft_Equation17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19.bin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47.wmf"/><Relationship Id="rId5" Type="http://schemas.openxmlformats.org/officeDocument/2006/relationships/oleObject" Target="../embeddings/Microsoft_Equation20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1.bin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Microsoft_Equation22.bin"/><Relationship Id="rId1" Type="http://schemas.openxmlformats.org/officeDocument/2006/relationships/vmlDrawing" Target="../drawings/vmlDrawing9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quation26.bin"/><Relationship Id="rId4" Type="http://schemas.openxmlformats.org/officeDocument/2006/relationships/oleObject" Target="../embeddings/Microsoft_Equation23.bin"/><Relationship Id="rId10" Type="http://schemas.openxmlformats.org/officeDocument/2006/relationships/oleObject" Target="../embeddings/oleObject8.bin"/><Relationship Id="rId5" Type="http://schemas.openxmlformats.org/officeDocument/2006/relationships/oleObject" Target="../embeddings/Microsoft_Equation24.bin"/><Relationship Id="rId7" Type="http://schemas.openxmlformats.org/officeDocument/2006/relationships/oleObject" Target="../embeddings/Microsoft_Equation25.bin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9" Type="http://schemas.openxmlformats.org/officeDocument/2006/relationships/oleObject" Target="../embeddings/Microsoft_Equation27.bin"/><Relationship Id="rId3" Type="http://schemas.openxmlformats.org/officeDocument/2006/relationships/oleObject" Target="../embeddings/oleObject6.bin"/><Relationship Id="rId6" Type="http://schemas.openxmlformats.org/officeDocument/2006/relationships/oleObject" Target="../embeddings/oleObject7.bin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9.bin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65.png"/><Relationship Id="rId5" Type="http://schemas.openxmlformats.org/officeDocument/2006/relationships/oleObject" Target="../embeddings/oleObject10.bin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8.bin"/><Relationship Id="rId5" Type="http://schemas.openxmlformats.org/officeDocument/2006/relationships/oleObject" Target="../embeddings/oleObject12.bin"/><Relationship Id="rId7" Type="http://schemas.openxmlformats.org/officeDocument/2006/relationships/oleObject" Target="../embeddings/oleObject13.bin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oleObject11.bin"/><Relationship Id="rId6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image" Target="../media/image73.png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72.jpeg"/><Relationship Id="rId5" Type="http://schemas.openxmlformats.org/officeDocument/2006/relationships/oleObject" Target="../embeddings/Microsoft_Equation29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quation32.bin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7" Type="http://schemas.openxmlformats.org/officeDocument/2006/relationships/oleObject" Target="../embeddings/Microsoft_Equation31.bin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6.xml"/><Relationship Id="rId9" Type="http://schemas.openxmlformats.org/officeDocument/2006/relationships/image" Target="../media/image81.png"/><Relationship Id="rId3" Type="http://schemas.openxmlformats.org/officeDocument/2006/relationships/image" Target="../media/image78.jpeg"/><Relationship Id="rId6" Type="http://schemas.openxmlformats.org/officeDocument/2006/relationships/oleObject" Target="../embeddings/Microsoft_Equation30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3" Type="http://schemas.openxmlformats.org/officeDocument/2006/relationships/image" Target="../media/image84.wm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image" Target="../media/image87.w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5.wmf"/><Relationship Id="rId3" Type="http://schemas.openxmlformats.org/officeDocument/2006/relationships/image" Target="../media/image86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image" Target="../media/image9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8.jpeg"/><Relationship Id="rId3" Type="http://schemas.openxmlformats.org/officeDocument/2006/relationships/image" Target="../media/image89.png"/><Relationship Id="rId5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image" Target="../media/image96.png"/><Relationship Id="rId4" Type="http://schemas.openxmlformats.org/officeDocument/2006/relationships/image" Target="../media/image9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2.jpeg"/><Relationship Id="rId3" Type="http://schemas.openxmlformats.org/officeDocument/2006/relationships/image" Target="../media/image93.png"/><Relationship Id="rId5" Type="http://schemas.openxmlformats.org/officeDocument/2006/relationships/image" Target="../media/image95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image" Target="../media/image9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7.pn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7.png"/><Relationship Id="rId3" Type="http://schemas.openxmlformats.org/officeDocument/2006/relationships/image" Target="../media/image99.pn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image" Target="../media/image104.png"/><Relationship Id="rId4" Type="http://schemas.openxmlformats.org/officeDocument/2006/relationships/oleObject" Target="../embeddings/oleObject14.bin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3.bin"/><Relationship Id="rId5" Type="http://schemas.openxmlformats.org/officeDocument/2006/relationships/image" Target="../media/image103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15.bin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69.png"/><Relationship Id="rId5" Type="http://schemas.openxmlformats.org/officeDocument/2006/relationships/oleObject" Target="../embeddings/Microsoft_Equation34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3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jpeg"/><Relationship Id="rId3" Type="http://schemas.openxmlformats.org/officeDocument/2006/relationships/image" Target="../media/image110.jpeg"/></Relationships>
</file>

<file path=ppt/slides/_rels/slide41.xml.rels><?xml version="1.0" encoding="UTF-8" standalone="yes"?>
<Relationships xmlns="http://schemas.openxmlformats.org/package/2006/relationships"><Relationship Id="rId6" Type="http://schemas.openxmlformats.org/officeDocument/2006/relationships/oleObject" Target="../embeddings/Microsoft_Equation35.bin"/><Relationship Id="rId4" Type="http://schemas.openxmlformats.org/officeDocument/2006/relationships/oleObject" Target="../embeddings/oleObject16.bin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13.png"/><Relationship Id="rId5" Type="http://schemas.openxmlformats.org/officeDocument/2006/relationships/image" Target="../media/image114.pn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36.bin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oleObject17.bin"/><Relationship Id="rId5" Type="http://schemas.openxmlformats.org/officeDocument/2006/relationships/image" Target="../media/image115.wmf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18.bin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16.png"/><Relationship Id="rId5" Type="http://schemas.openxmlformats.org/officeDocument/2006/relationships/image" Target="../media/image117.wmf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20.png"/><Relationship Id="rId4" Type="http://schemas.openxmlformats.org/officeDocument/2006/relationships/image" Target="../media/image118.png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oleObject19.bin"/><Relationship Id="rId5" Type="http://schemas.openxmlformats.org/officeDocument/2006/relationships/image" Target="../media/image119.pn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1.png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oleObject20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1.bin"/><Relationship Id="rId1" Type="http://schemas.openxmlformats.org/officeDocument/2006/relationships/vmlDrawing" Target="../drawings/vmlDrawing22.v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.png"/><Relationship Id="rId3" Type="http://schemas.openxmlformats.org/officeDocument/2006/relationships/image" Target="../media/image12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3" Type="http://schemas.openxmlformats.org/officeDocument/2006/relationships/image" Target="../media/image129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0.png"/><Relationship Id="rId3" Type="http://schemas.openxmlformats.org/officeDocument/2006/relationships/image" Target="../media/image12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3" Type="http://schemas.openxmlformats.org/officeDocument/2006/relationships/image" Target="../media/image134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jpeg"/><Relationship Id="rId4" Type="http://schemas.openxmlformats.org/officeDocument/2006/relationships/image" Target="../media/image137.png"/><Relationship Id="rId5" Type="http://schemas.openxmlformats.org/officeDocument/2006/relationships/image" Target="../media/image138.png"/><Relationship Id="rId7" Type="http://schemas.openxmlformats.org/officeDocument/2006/relationships/image" Target="../media/image14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5.png"/><Relationship Id="rId9" Type="http://schemas.openxmlformats.org/officeDocument/2006/relationships/image" Target="../media/image142.jpeg"/><Relationship Id="rId3" Type="http://schemas.openxmlformats.org/officeDocument/2006/relationships/image" Target="../media/image136.png"/><Relationship Id="rId6" Type="http://schemas.openxmlformats.org/officeDocument/2006/relationships/image" Target="../media/image139.png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5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3.png"/><Relationship Id="rId3" Type="http://schemas.openxmlformats.org/officeDocument/2006/relationships/image" Target="../media/image144.png"/><Relationship Id="rId5" Type="http://schemas.openxmlformats.org/officeDocument/2006/relationships/image" Target="../media/image146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6"/>
            <a:ext cx="7772400" cy="559522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pPr eaLnBrk="1" hangingPunct="1"/>
            <a:r>
              <a:rPr lang="en-US" dirty="0" err="1">
                <a:latin typeface="Lucida Handwriting"/>
                <a:ea typeface="ＭＳ Ｐゴシック" pitchFamily="-108" charset="-128"/>
                <a:cs typeface="Lucida Handwriting"/>
              </a:rPr>
              <a:t>Rivelatori</a:t>
            </a:r>
            <a:r>
              <a:rPr lang="en-US" dirty="0">
                <a:latin typeface="Lucida Handwriting"/>
                <a:ea typeface="ＭＳ Ｐゴシック" pitchFamily="-108" charset="-128"/>
                <a:cs typeface="Lucida Handwriting"/>
              </a:rPr>
              <a:t> </a:t>
            </a:r>
            <a:r>
              <a:rPr lang="en-US" dirty="0" err="1">
                <a:latin typeface="Lucida Handwriting"/>
                <a:ea typeface="ＭＳ Ｐゴシック" pitchFamily="-108" charset="-128"/>
                <a:cs typeface="Lucida Handwriting"/>
              </a:rPr>
              <a:t>di</a:t>
            </a:r>
            <a:r>
              <a:rPr lang="en-US" dirty="0">
                <a:latin typeface="Lucida Handwriting"/>
                <a:ea typeface="ＭＳ Ｐゴシック" pitchFamily="-108" charset="-128"/>
                <a:cs typeface="Lucida Handwriting"/>
              </a:rPr>
              <a:t> </a:t>
            </a:r>
            <a:r>
              <a:rPr lang="en-US" dirty="0" err="1">
                <a:latin typeface="Lucida Handwriting"/>
                <a:ea typeface="ＭＳ Ｐゴシック" pitchFamily="-108" charset="-128"/>
                <a:cs typeface="Lucida Handwriting"/>
              </a:rPr>
              <a:t>particelle</a:t>
            </a:r>
            <a:endParaRPr lang="en-US" dirty="0">
              <a:latin typeface="Lucida Handwriting"/>
              <a:ea typeface="ＭＳ Ｐゴシック" pitchFamily="-108" charset="-128"/>
              <a:cs typeface="Lucida Handwriting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Lucida Handwriting"/>
                <a:ea typeface="ＭＳ Ｐゴシック" pitchFamily="-108" charset="-128"/>
                <a:cs typeface="Lucida Handwriting"/>
              </a:rPr>
              <a:t>G. Finocchiaro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Lucida Handwriting"/>
                <a:ea typeface="ＭＳ Ｐゴシック" pitchFamily="-108" charset="-128"/>
                <a:cs typeface="Lucida Handwriting"/>
              </a:rPr>
              <a:t>INFN-LNF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ea typeface="ＭＳ Ｐゴシック" pitchFamily="-108" charset="-128"/>
              <a:cs typeface="ＭＳ Ｐゴシック" pitchFamily="-108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8" charset="-128"/>
                <a:cs typeface="ＭＳ Ｐゴシック" pitchFamily="-108" charset="-128"/>
              </a:rPr>
              <a:t>Stages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8" charset="-128"/>
                <a:cs typeface="ＭＳ Ｐゴシック" pitchFamily="-108" charset="-128"/>
              </a:rPr>
              <a:t>estivi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8" charset="-128"/>
                <a:cs typeface="ＭＳ Ｐゴシック" pitchFamily="-108" charset="-128"/>
              </a:rPr>
              <a:t> -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8" charset="-128"/>
                <a:cs typeface="ＭＳ Ｐゴシック" pitchFamily="-108" charset="-128"/>
              </a:rPr>
              <a:t>Giugno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8" charset="-128"/>
                <a:cs typeface="ＭＳ Ｐゴシック" pitchFamily="-108" charset="-128"/>
              </a:rPr>
              <a:t>2010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69900" y="153988"/>
            <a:ext cx="8229600" cy="6858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-108" charset="-128"/>
                <a:cs typeface="ＭＳ Ｐゴシック" pitchFamily="-108" charset="-128"/>
              </a:rPr>
              <a:t>Conosciamo molte particelle…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741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1741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174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CFB18E-8AA1-C14B-BAE3-CF4D1B2C8844}" type="slidenum">
              <a:rPr lang="en-US" smtClean="0"/>
              <a:pPr/>
              <a:t>2</a:t>
            </a:fld>
            <a:endParaRPr lang="en-US" smtClean="0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698625" y="809625"/>
            <a:ext cx="2944813" cy="5638800"/>
            <a:chOff x="2206473" y="1438122"/>
            <a:chExt cx="2945616" cy="5639295"/>
          </a:xfrm>
        </p:grpSpPr>
        <p:pic>
          <p:nvPicPr>
            <p:cNvPr id="17419" name="Picture 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06473" y="1438122"/>
              <a:ext cx="2945616" cy="1791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20" name="Picture 10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28550" y="3174692"/>
              <a:ext cx="2839358" cy="390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26063" y="1141413"/>
            <a:ext cx="2247900" cy="52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8450" y="865188"/>
            <a:ext cx="4500563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02150" y="1128713"/>
            <a:ext cx="4422775" cy="52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Title 1"/>
          <p:cNvSpPr>
            <a:spLocks noGrp="1"/>
          </p:cNvSpPr>
          <p:nvPr>
            <p:ph type="title"/>
          </p:nvPr>
        </p:nvSpPr>
        <p:spPr>
          <a:xfrm>
            <a:off x="47625" y="153987"/>
            <a:ext cx="8963025" cy="1022433"/>
          </a:xfrm>
        </p:spPr>
        <p:txBody>
          <a:bodyPr/>
          <a:lstStyle/>
          <a:p>
            <a:pPr eaLnBrk="1" hangingPunct="1"/>
            <a:r>
              <a:rPr lang="en-US" sz="2800" dirty="0" smtClean="0">
                <a:ea typeface="ＭＳ Ｐゴシック" pitchFamily="-108" charset="-128"/>
                <a:cs typeface="ＭＳ Ｐゴシック" pitchFamily="-108" charset="-128"/>
              </a:rPr>
              <a:t>…</a:t>
            </a:r>
            <a:r>
              <a:rPr lang="en-US" sz="3600" dirty="0" smtClean="0">
                <a:ea typeface="ＭＳ Ｐゴシック" pitchFamily="-108" charset="-128"/>
                <a:cs typeface="ＭＳ Ｐゴシック" pitchFamily="-108" charset="-128"/>
              </a:rPr>
              <a:t>ma ne </a:t>
            </a:r>
            <a:r>
              <a:rPr lang="en-US" sz="3600" dirty="0" err="1" smtClean="0">
                <a:ea typeface="ＭＳ Ｐゴシック" pitchFamily="-108" charset="-128"/>
                <a:cs typeface="ＭＳ Ｐゴシック" pitchFamily="-108" charset="-128"/>
              </a:rPr>
              <a:t>riveliamo</a:t>
            </a:r>
            <a:r>
              <a:rPr lang="en-US" sz="36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3600" dirty="0" err="1" smtClean="0">
                <a:ea typeface="ＭＳ Ｐゴシック" pitchFamily="-108" charset="-128"/>
                <a:cs typeface="ＭＳ Ｐゴシック" pitchFamily="-108" charset="-128"/>
              </a:rPr>
              <a:t>direttamente</a:t>
            </a:r>
            <a:r>
              <a:rPr lang="en-US" sz="3600" dirty="0" smtClean="0">
                <a:ea typeface="ＭＳ Ｐゴシック" pitchFamily="-108" charset="-128"/>
                <a:cs typeface="ＭＳ Ｐゴシック" pitchFamily="-108" charset="-128"/>
              </a:rPr>
              <a:t> solo </a:t>
            </a:r>
            <a:r>
              <a:rPr lang="en-US" sz="3600" dirty="0" err="1" smtClean="0">
                <a:ea typeface="ＭＳ Ｐゴシック" pitchFamily="-108" charset="-128"/>
                <a:cs typeface="ＭＳ Ｐゴシック" pitchFamily="-108" charset="-128"/>
              </a:rPr>
              <a:t>alcune</a:t>
            </a:r>
            <a:endParaRPr lang="en-US" sz="3600" dirty="0" smtClean="0"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462" name="Content Placeholder 2"/>
          <p:cNvSpPr>
            <a:spLocks noGrp="1"/>
          </p:cNvSpPr>
          <p:nvPr>
            <p:ph idx="1"/>
          </p:nvPr>
        </p:nvSpPr>
        <p:spPr>
          <a:xfrm>
            <a:off x="266700" y="1159457"/>
            <a:ext cx="8222248" cy="4916487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 Le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particelle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si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differenziano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 per le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loro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caratteristiche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: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massa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 a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riposo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,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momento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angolare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,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numeri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quantici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,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e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</a:rPr>
              <a:t>vita media, </a:t>
            </a:r>
            <a:r>
              <a:rPr lang="en-US" dirty="0" err="1" smtClean="0">
                <a:solidFill>
                  <a:srgbClr val="FF0000"/>
                </a:solidFill>
                <a:latin typeface="Symbol" pitchFamily="-108" charset="2"/>
                <a:ea typeface="Symbol" pitchFamily="-108" charset="2"/>
                <a:cs typeface="Symbol" pitchFamily="-108" charset="2"/>
              </a:rPr>
              <a:t>t</a:t>
            </a:r>
            <a:endParaRPr lang="en-US" sz="2400" dirty="0" smtClean="0">
              <a:solidFill>
                <a:srgbClr val="FF0000"/>
              </a:solidFill>
              <a:latin typeface="Symbol" pitchFamily="-108" charset="2"/>
              <a:ea typeface="Symbol" pitchFamily="-108" charset="2"/>
              <a:cs typeface="Symbol" pitchFamily="-108" charset="2"/>
            </a:endParaRPr>
          </a:p>
          <a:p>
            <a:pPr lvl="1" eaLnBrk="1" hangingPunct="1"/>
            <a:r>
              <a:rPr lang="en-US" sz="2000" dirty="0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p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 ha </a:t>
            </a:r>
            <a:r>
              <a:rPr lang="en-US" sz="2000" dirty="0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t~0.8 10</a:t>
            </a:r>
            <a:r>
              <a:rPr lang="en-US" sz="2000" baseline="30000" dirty="0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-16 </a:t>
            </a:r>
            <a:r>
              <a:rPr lang="en-US" sz="2000" dirty="0" smtClean="0">
                <a:ea typeface="Symbol" pitchFamily="-108" charset="2"/>
                <a:cs typeface="Symbol" pitchFamily="-108" charset="2"/>
              </a:rPr>
              <a:t>sec (</a:t>
            </a:r>
            <a:r>
              <a:rPr lang="en-US" sz="2000" dirty="0" err="1" smtClean="0">
                <a:ea typeface="Symbol" pitchFamily="-108" charset="2"/>
                <a:cs typeface="Symbol" pitchFamily="-108" charset="2"/>
              </a:rPr>
              <a:t>decadimento</a:t>
            </a:r>
            <a:r>
              <a:rPr lang="en-US" sz="2000" dirty="0" smtClean="0">
                <a:ea typeface="Symbol" pitchFamily="-108" charset="2"/>
                <a:cs typeface="Symbol" pitchFamily="-108" charset="2"/>
              </a:rPr>
              <a:t> </a:t>
            </a:r>
            <a:r>
              <a:rPr lang="en-US" sz="2000" dirty="0" err="1" smtClean="0">
                <a:ea typeface="Symbol" pitchFamily="-108" charset="2"/>
                <a:cs typeface="Symbol" pitchFamily="-108" charset="2"/>
              </a:rPr>
              <a:t>elettromagnetico</a:t>
            </a:r>
            <a:r>
              <a:rPr lang="en-US" sz="2000" dirty="0" smtClean="0">
                <a:ea typeface="Symbol" pitchFamily="-108" charset="2"/>
                <a:cs typeface="Symbol" pitchFamily="-108" charset="2"/>
              </a:rPr>
              <a:t>);</a:t>
            </a:r>
          </a:p>
          <a:p>
            <a:pPr lvl="1" eaLnBrk="1" hangingPunct="1"/>
            <a:r>
              <a:rPr lang="en-US" sz="2000" dirty="0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r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 ha </a:t>
            </a:r>
            <a:r>
              <a:rPr lang="en-US" sz="2000" dirty="0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t~0.4 10</a:t>
            </a:r>
            <a:r>
              <a:rPr lang="en-US" sz="2000" baseline="30000" dirty="0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-23 </a:t>
            </a:r>
            <a:r>
              <a:rPr lang="en-US" sz="2000" dirty="0" smtClean="0">
                <a:ea typeface="Symbol" pitchFamily="-108" charset="2"/>
                <a:cs typeface="Symbol" pitchFamily="-108" charset="2"/>
              </a:rPr>
              <a:t>sec; (</a:t>
            </a:r>
            <a:r>
              <a:rPr lang="en-US" sz="2000" dirty="0" err="1" smtClean="0">
                <a:ea typeface="Symbol" pitchFamily="-108" charset="2"/>
                <a:cs typeface="Symbol" pitchFamily="-108" charset="2"/>
              </a:rPr>
              <a:t>decadimento</a:t>
            </a:r>
            <a:r>
              <a:rPr lang="en-US" sz="2000" dirty="0" smtClean="0">
                <a:ea typeface="Symbol" pitchFamily="-108" charset="2"/>
                <a:cs typeface="Symbol" pitchFamily="-108" charset="2"/>
              </a:rPr>
              <a:t> forte);</a:t>
            </a:r>
          </a:p>
          <a:p>
            <a:pPr lvl="1" eaLnBrk="1" hangingPunct="1"/>
            <a:r>
              <a:rPr lang="en-US" sz="2000" dirty="0" err="1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p</a:t>
            </a:r>
            <a:r>
              <a:rPr lang="en-US" sz="2000" baseline="30000" dirty="0" smtClean="0"/>
              <a:t>+</a:t>
            </a:r>
            <a:r>
              <a:rPr lang="en-US" sz="2000" dirty="0" smtClean="0"/>
              <a:t> ha </a:t>
            </a:r>
            <a:r>
              <a:rPr lang="en-US" sz="2000" dirty="0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t~2.6 10</a:t>
            </a:r>
            <a:r>
              <a:rPr lang="en-US" sz="2000" baseline="30000" dirty="0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-8 </a:t>
            </a:r>
            <a:r>
              <a:rPr lang="en-US" sz="2000" dirty="0" smtClean="0">
                <a:ea typeface="Symbol" pitchFamily="-108" charset="2"/>
                <a:cs typeface="Symbol" pitchFamily="-108" charset="2"/>
              </a:rPr>
              <a:t>sec; </a:t>
            </a:r>
            <a:r>
              <a:rPr lang="en-US" sz="2000" dirty="0" err="1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m</a:t>
            </a:r>
            <a:r>
              <a:rPr lang="en-US" sz="2000" baseline="30000" dirty="0" smtClean="0"/>
              <a:t>+</a:t>
            </a:r>
            <a:r>
              <a:rPr lang="en-US" sz="2000" dirty="0" smtClean="0"/>
              <a:t> ha </a:t>
            </a:r>
            <a:r>
              <a:rPr lang="en-US" sz="2000" dirty="0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t~2 10</a:t>
            </a:r>
            <a:r>
              <a:rPr lang="en-US" sz="2000" baseline="30000" dirty="0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-6 </a:t>
            </a:r>
            <a:r>
              <a:rPr lang="en-US" sz="2000" dirty="0" smtClean="0">
                <a:ea typeface="Symbol" pitchFamily="-108" charset="2"/>
                <a:cs typeface="Symbol" pitchFamily="-108" charset="2"/>
              </a:rPr>
              <a:t>sec (</a:t>
            </a:r>
            <a:r>
              <a:rPr lang="en-US" sz="2000" dirty="0" err="1" smtClean="0">
                <a:ea typeface="Symbol" pitchFamily="-108" charset="2"/>
                <a:cs typeface="Symbol" pitchFamily="-108" charset="2"/>
              </a:rPr>
              <a:t>decadimento</a:t>
            </a:r>
            <a:r>
              <a:rPr lang="en-US" sz="2000" dirty="0" smtClean="0">
                <a:ea typeface="Symbol" pitchFamily="-108" charset="2"/>
                <a:cs typeface="Symbol" pitchFamily="-108" charset="2"/>
              </a:rPr>
              <a:t> </a:t>
            </a:r>
            <a:r>
              <a:rPr lang="en-US" sz="2000" dirty="0" err="1" smtClean="0">
                <a:ea typeface="Symbol" pitchFamily="-108" charset="2"/>
                <a:cs typeface="Symbol" pitchFamily="-108" charset="2"/>
              </a:rPr>
              <a:t>debole</a:t>
            </a:r>
            <a:r>
              <a:rPr lang="en-US" sz="2000" dirty="0" smtClean="0">
                <a:ea typeface="Symbol" pitchFamily="-108" charset="2"/>
                <a:cs typeface="Symbol" pitchFamily="-108" charset="2"/>
              </a:rPr>
              <a:t>);</a:t>
            </a:r>
          </a:p>
          <a:p>
            <a:pPr marL="809625" lvl="2" indent="-180975" eaLnBrk="1" hangingPunct="1"/>
            <a:r>
              <a:rPr lang="en-US" sz="1600" dirty="0" smtClean="0">
                <a:ea typeface="Symbol" pitchFamily="-108" charset="2"/>
                <a:cs typeface="Symbol" pitchFamily="-108" charset="2"/>
              </a:rPr>
              <a:t>Il tempo </a:t>
            </a:r>
            <a:r>
              <a:rPr lang="en-US" sz="1600" dirty="0" err="1" smtClean="0">
                <a:ea typeface="Symbol" pitchFamily="-108" charset="2"/>
                <a:cs typeface="Symbol" pitchFamily="-108" charset="2"/>
              </a:rPr>
              <a:t>subisce</a:t>
            </a:r>
            <a:r>
              <a:rPr lang="en-US" sz="1600" dirty="0" smtClean="0">
                <a:ea typeface="Symbol" pitchFamily="-108" charset="2"/>
                <a:cs typeface="Symbol" pitchFamily="-108" charset="2"/>
              </a:rPr>
              <a:t> </a:t>
            </a:r>
            <a:r>
              <a:rPr lang="en-US" sz="1600" dirty="0" err="1" smtClean="0">
                <a:ea typeface="Symbol" pitchFamily="-108" charset="2"/>
                <a:cs typeface="Symbol" pitchFamily="-108" charset="2"/>
              </a:rPr>
              <a:t>una</a:t>
            </a:r>
            <a:r>
              <a:rPr lang="en-US" sz="1600" dirty="0" smtClean="0">
                <a:ea typeface="Symbol" pitchFamily="-108" charset="2"/>
                <a:cs typeface="Symbol" pitchFamily="-108" charset="2"/>
              </a:rPr>
              <a:t> </a:t>
            </a:r>
            <a:r>
              <a:rPr lang="en-US" sz="1600" dirty="0" err="1" smtClean="0">
                <a:ea typeface="Symbol" pitchFamily="-108" charset="2"/>
                <a:cs typeface="Symbol" pitchFamily="-108" charset="2"/>
              </a:rPr>
              <a:t>dilatazione</a:t>
            </a:r>
            <a:r>
              <a:rPr lang="en-US" sz="1600" dirty="0" smtClean="0">
                <a:ea typeface="Symbol" pitchFamily="-108" charset="2"/>
                <a:cs typeface="Symbol" pitchFamily="-108" charset="2"/>
              </a:rPr>
              <a:t> a </a:t>
            </a:r>
            <a:r>
              <a:rPr lang="en-US" sz="1600" dirty="0" err="1" smtClean="0">
                <a:ea typeface="Symbol" pitchFamily="-108" charset="2"/>
                <a:cs typeface="Symbol" pitchFamily="-108" charset="2"/>
              </a:rPr>
              <a:t>causa</a:t>
            </a:r>
            <a:r>
              <a:rPr lang="en-US" sz="1600" dirty="0" smtClean="0">
                <a:ea typeface="Symbol" pitchFamily="-108" charset="2"/>
                <a:cs typeface="Symbol" pitchFamily="-108" charset="2"/>
              </a:rPr>
              <a:t> </a:t>
            </a:r>
            <a:r>
              <a:rPr lang="en-US" sz="1600" dirty="0" err="1" smtClean="0">
                <a:ea typeface="Symbol" pitchFamily="-108" charset="2"/>
                <a:cs typeface="Symbol" pitchFamily="-108" charset="2"/>
              </a:rPr>
              <a:t>della</a:t>
            </a:r>
            <a:r>
              <a:rPr lang="en-US" sz="1600" dirty="0" smtClean="0">
                <a:ea typeface="Symbol" pitchFamily="-108" charset="2"/>
                <a:cs typeface="Symbol" pitchFamily="-108" charset="2"/>
              </a:rPr>
              <a:t> </a:t>
            </a:r>
            <a:r>
              <a:rPr lang="en-US" sz="1600" dirty="0" err="1" smtClean="0">
                <a:ea typeface="Symbol" pitchFamily="-108" charset="2"/>
                <a:cs typeface="Symbol" pitchFamily="-108" charset="2"/>
              </a:rPr>
              <a:t>relativita</a:t>
            </a:r>
            <a:r>
              <a:rPr lang="en-US" sz="1600" dirty="0" smtClean="0">
                <a:ea typeface="Symbol" pitchFamily="-108" charset="2"/>
                <a:cs typeface="Symbol" pitchFamily="-108" charset="2"/>
              </a:rPr>
              <a:t>’ </a:t>
            </a:r>
            <a:r>
              <a:rPr lang="en-US" sz="1600" dirty="0" err="1" smtClean="0">
                <a:ea typeface="Symbol" pitchFamily="-108" charset="2"/>
                <a:cs typeface="Symbol" pitchFamily="-108" charset="2"/>
              </a:rPr>
              <a:t>speciale</a:t>
            </a:r>
            <a:r>
              <a:rPr lang="en-US" sz="1600" dirty="0" smtClean="0">
                <a:ea typeface="Symbol" pitchFamily="-108" charset="2"/>
                <a:cs typeface="Symbol" pitchFamily="-108" charset="2"/>
              </a:rPr>
              <a:t>, </a:t>
            </a:r>
            <a:r>
              <a:rPr lang="en-US" sz="1600" dirty="0" err="1" smtClean="0">
                <a:ea typeface="Symbol" pitchFamily="-108" charset="2"/>
                <a:cs typeface="Symbol" pitchFamily="-108" charset="2"/>
              </a:rPr>
              <a:t>di</a:t>
            </a:r>
            <a:r>
              <a:rPr lang="en-US" sz="1600" dirty="0" smtClean="0">
                <a:ea typeface="Symbol" pitchFamily="-108" charset="2"/>
                <a:cs typeface="Symbol" pitchFamily="-108" charset="2"/>
              </a:rPr>
              <a:t> un </a:t>
            </a:r>
            <a:r>
              <a:rPr lang="en-US" sz="1600" dirty="0" err="1" smtClean="0">
                <a:ea typeface="Symbol" pitchFamily="-108" charset="2"/>
                <a:cs typeface="Symbol" pitchFamily="-108" charset="2"/>
              </a:rPr>
              <a:t>fattore</a:t>
            </a:r>
            <a:endParaRPr lang="en-US" sz="1600" dirty="0" smtClean="0">
              <a:ea typeface="Symbol" pitchFamily="-108" charset="2"/>
              <a:cs typeface="Symbol" pitchFamily="-108" charset="2"/>
            </a:endParaRPr>
          </a:p>
          <a:p>
            <a:pPr marL="809625" lvl="2" indent="-180975" eaLnBrk="1" hangingPunct="1"/>
            <a:endParaRPr lang="en-US" sz="1600" dirty="0" smtClean="0">
              <a:ea typeface="Symbol" pitchFamily="-108" charset="2"/>
              <a:cs typeface="Symbol" pitchFamily="-108" charset="2"/>
            </a:endParaRPr>
          </a:p>
          <a:p>
            <a:pPr marL="809625" lvl="2" indent="-180975" eaLnBrk="1" hangingPunct="1"/>
            <a:endParaRPr lang="en-US" sz="1600" dirty="0" smtClean="0">
              <a:ea typeface="Symbol" pitchFamily="-108" charset="2"/>
              <a:cs typeface="Symbol" pitchFamily="-108" charset="2"/>
            </a:endParaRPr>
          </a:p>
          <a:p>
            <a:pPr marL="809625" lvl="2" indent="-180975" eaLnBrk="1" hangingPunct="1"/>
            <a:endParaRPr lang="en-US" sz="1600" dirty="0" smtClean="0">
              <a:ea typeface="Symbol" pitchFamily="-108" charset="2"/>
              <a:cs typeface="Symbol" pitchFamily="-108" charset="2"/>
            </a:endParaRPr>
          </a:p>
          <a:p>
            <a:pPr marL="809625" lvl="2" indent="-180975" eaLnBrk="1" hangingPunct="1"/>
            <a:r>
              <a:rPr lang="en-US" sz="1600" dirty="0" smtClean="0">
                <a:ea typeface="Symbol" pitchFamily="-108" charset="2"/>
                <a:cs typeface="Symbol" pitchFamily="-108" charset="2"/>
              </a:rPr>
              <a:t>Ad </a:t>
            </a:r>
            <a:r>
              <a:rPr lang="en-US" sz="1600" dirty="0" err="1" smtClean="0">
                <a:ea typeface="Symbol" pitchFamily="-108" charset="2"/>
                <a:cs typeface="Symbol" pitchFamily="-108" charset="2"/>
              </a:rPr>
              <a:t>esempio</a:t>
            </a:r>
            <a:r>
              <a:rPr lang="en-US" sz="1600" dirty="0" smtClean="0">
                <a:ea typeface="Symbol" pitchFamily="-108" charset="2"/>
                <a:cs typeface="Symbol" pitchFamily="-108" charset="2"/>
              </a:rPr>
              <a:t> un </a:t>
            </a:r>
            <a:r>
              <a:rPr lang="en-US" sz="1600" b="1" dirty="0" err="1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m</a:t>
            </a:r>
            <a:r>
              <a:rPr lang="en-US" sz="1600" b="1" baseline="30000" dirty="0" smtClean="0">
                <a:ea typeface="ＭＳ Ｐゴシック" pitchFamily="-108" charset="-128"/>
              </a:rPr>
              <a:t>+</a:t>
            </a:r>
            <a:r>
              <a:rPr lang="en-US" sz="1600" baseline="30000" dirty="0" smtClean="0">
                <a:ea typeface="ＭＳ Ｐゴシック" pitchFamily="-108" charset="-128"/>
              </a:rPr>
              <a:t> </a:t>
            </a:r>
            <a:r>
              <a:rPr lang="en-US" sz="1600" dirty="0" err="1" smtClean="0">
                <a:ea typeface="ＭＳ Ｐゴシック" pitchFamily="-108" charset="-128"/>
              </a:rPr>
              <a:t>che</a:t>
            </a:r>
            <a:r>
              <a:rPr lang="en-US" sz="1600" dirty="0" smtClean="0">
                <a:ea typeface="ＭＳ Ｐゴシック" pitchFamily="-108" charset="-128"/>
              </a:rPr>
              <a:t> </a:t>
            </a:r>
            <a:r>
              <a:rPr lang="en-US" sz="1600" dirty="0" err="1" smtClean="0">
                <a:ea typeface="ＭＳ Ｐゴシック" pitchFamily="-108" charset="-128"/>
              </a:rPr>
              <a:t>viaggia</a:t>
            </a:r>
            <a:r>
              <a:rPr lang="en-US" sz="1600" dirty="0" smtClean="0">
                <a:ea typeface="ＭＳ Ｐゴシック" pitchFamily="-108" charset="-128"/>
              </a:rPr>
              <a:t> a </a:t>
            </a:r>
            <a:r>
              <a:rPr lang="en-US" sz="1600" dirty="0" err="1" smtClean="0">
                <a:ea typeface="ＭＳ Ｐゴシック" pitchFamily="-108" charset="-128"/>
              </a:rPr>
              <a:t>velocità</a:t>
            </a:r>
            <a:r>
              <a:rPr lang="en-US" sz="1600" dirty="0" smtClean="0">
                <a:ea typeface="ＭＳ Ｐゴシック" pitchFamily="-108" charset="-128"/>
              </a:rPr>
              <a:t> </a:t>
            </a:r>
            <a:r>
              <a:rPr lang="en-US" sz="1600" dirty="0" err="1" smtClean="0">
                <a:ea typeface="ＭＳ Ｐゴシック" pitchFamily="-108" charset="-128"/>
              </a:rPr>
              <a:t>di</a:t>
            </a:r>
            <a:r>
              <a:rPr lang="en-US" sz="1600" dirty="0" smtClean="0">
                <a:ea typeface="ＭＳ Ｐゴシック" pitchFamily="-108" charset="-128"/>
              </a:rPr>
              <a:t> 0.95</a:t>
            </a:r>
            <a:r>
              <a:rPr lang="en-US" sz="1600" i="1" dirty="0" smtClean="0">
                <a:ea typeface="ＭＳ Ｐゴシック" pitchFamily="-108" charset="-128"/>
              </a:rPr>
              <a:t>c</a:t>
            </a:r>
            <a:r>
              <a:rPr lang="en-US" sz="1600" dirty="0" smtClean="0">
                <a:ea typeface="ＭＳ Ｐゴシック" pitchFamily="-108" charset="-128"/>
              </a:rPr>
              <a:t> </a:t>
            </a:r>
            <a:r>
              <a:rPr lang="en-US" sz="1600" dirty="0" err="1" smtClean="0">
                <a:ea typeface="ＭＳ Ｐゴシック" pitchFamily="-108" charset="-128"/>
              </a:rPr>
              <a:t>ci</a:t>
            </a:r>
            <a:r>
              <a:rPr lang="en-US" sz="1600" dirty="0" smtClean="0">
                <a:ea typeface="ＭＳ Ｐゴシック" pitchFamily="-108" charset="-128"/>
              </a:rPr>
              <a:t> </a:t>
            </a:r>
            <a:r>
              <a:rPr lang="en-US" sz="1600" dirty="0" err="1" smtClean="0">
                <a:ea typeface="ＭＳ Ｐゴシック" pitchFamily="-108" charset="-128"/>
              </a:rPr>
              <a:t>appare</a:t>
            </a:r>
            <a:r>
              <a:rPr lang="en-US" sz="1600" dirty="0" smtClean="0">
                <a:ea typeface="ＭＳ Ｐゴシック" pitchFamily="-108" charset="-128"/>
              </a:rPr>
              <a:t> </a:t>
            </a:r>
            <a:r>
              <a:rPr lang="en-US" sz="1600" dirty="0" err="1" smtClean="0">
                <a:ea typeface="ＭＳ Ｐゴシック" pitchFamily="-108" charset="-128"/>
              </a:rPr>
              <a:t>vivere</a:t>
            </a:r>
            <a:r>
              <a:rPr lang="en-US" sz="1600" dirty="0" smtClean="0">
                <a:ea typeface="ＭＳ Ｐゴシック" pitchFamily="-108" charset="-128"/>
              </a:rPr>
              <a:t> </a:t>
            </a:r>
            <a:r>
              <a:rPr lang="en-US" sz="1600" b="1" dirty="0" smtClean="0">
                <a:ea typeface="ＭＳ Ｐゴシック" pitchFamily="-108" charset="-128"/>
              </a:rPr>
              <a:t>10 volte </a:t>
            </a:r>
            <a:r>
              <a:rPr lang="en-US" sz="1600" dirty="0" err="1" smtClean="0">
                <a:ea typeface="ＭＳ Ｐゴシック" pitchFamily="-108" charset="-128"/>
              </a:rPr>
              <a:t>piu</a:t>
            </a:r>
            <a:r>
              <a:rPr lang="en-US" sz="1600" dirty="0" smtClean="0">
                <a:ea typeface="ＭＳ Ｐゴシック" pitchFamily="-108" charset="-128"/>
              </a:rPr>
              <a:t>’ a </a:t>
            </a:r>
            <a:r>
              <a:rPr lang="en-US" sz="1600" dirty="0" err="1" smtClean="0">
                <a:ea typeface="ＭＳ Ｐゴシック" pitchFamily="-108" charset="-128"/>
              </a:rPr>
              <a:t>lungo</a:t>
            </a:r>
            <a:r>
              <a:rPr lang="en-US" sz="1600" dirty="0" smtClean="0">
                <a:ea typeface="ＭＳ Ｐゴシック" pitchFamily="-108" charset="-128"/>
              </a:rPr>
              <a:t> </a:t>
            </a:r>
            <a:r>
              <a:rPr lang="en-US" sz="1600" dirty="0" err="1" smtClean="0">
                <a:ea typeface="ＭＳ Ｐゴシック" pitchFamily="-108" charset="-128"/>
              </a:rPr>
              <a:t>di</a:t>
            </a:r>
            <a:r>
              <a:rPr lang="en-US" sz="1600" dirty="0" smtClean="0">
                <a:ea typeface="ＭＳ Ｐゴシック" pitchFamily="-108" charset="-128"/>
              </a:rPr>
              <a:t> un </a:t>
            </a:r>
            <a:r>
              <a:rPr lang="en-US" sz="1600" b="1" dirty="0" err="1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m</a:t>
            </a:r>
            <a:r>
              <a:rPr lang="en-US" sz="1600" b="1" baseline="30000" dirty="0" smtClean="0">
                <a:ea typeface="ＭＳ Ｐゴシック" pitchFamily="-108" charset="-128"/>
              </a:rPr>
              <a:t>+</a:t>
            </a:r>
            <a:r>
              <a:rPr lang="en-US" sz="1600" baseline="30000" dirty="0" smtClean="0">
                <a:ea typeface="ＭＳ Ｐゴシック" pitchFamily="-108" charset="-128"/>
              </a:rPr>
              <a:t> </a:t>
            </a:r>
            <a:r>
              <a:rPr lang="en-US" sz="1600" dirty="0" err="1" smtClean="0">
                <a:ea typeface="ＭＳ Ｐゴシック" pitchFamily="-108" charset="-128"/>
              </a:rPr>
              <a:t>fermo</a:t>
            </a:r>
            <a:endParaRPr lang="en-US" sz="1600" dirty="0" smtClean="0">
              <a:ea typeface="ＭＳ Ｐゴシック" pitchFamily="-108" charset="-128"/>
            </a:endParaRPr>
          </a:p>
          <a:p>
            <a:pPr eaLnBrk="1" hangingPunct="1"/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Di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fatto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,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si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rivelano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 solo 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particelle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 “</a:t>
            </a:r>
            <a:r>
              <a:rPr lang="en-US" sz="2400" dirty="0" err="1" smtClean="0">
                <a:ea typeface="ＭＳ Ｐゴシック" pitchFamily="-108" charset="-128"/>
                <a:cs typeface="ＭＳ Ｐゴシック" pitchFamily="-108" charset="-128"/>
              </a:rPr>
              <a:t>stabili</a:t>
            </a:r>
            <a:r>
              <a:rPr lang="en-US" sz="2400" dirty="0" smtClean="0">
                <a:ea typeface="ＭＳ Ｐゴシック" pitchFamily="-108" charset="-128"/>
                <a:cs typeface="ＭＳ Ｐゴシック" pitchFamily="-108" charset="-128"/>
              </a:rPr>
              <a:t>”</a:t>
            </a:r>
          </a:p>
          <a:p>
            <a:pPr lvl="1" eaLnBrk="1" hangingPunct="1"/>
            <a:r>
              <a:rPr lang="en-US" sz="2000" i="1" dirty="0" smtClean="0"/>
              <a:t> </a:t>
            </a:r>
            <a:r>
              <a:rPr lang="en-US" sz="2000" i="1" dirty="0" err="1" smtClean="0">
                <a:solidFill>
                  <a:srgbClr val="FF0000"/>
                </a:solidFill>
              </a:rPr>
              <a:t>e,p</a:t>
            </a:r>
            <a:r>
              <a:rPr lang="en-US" sz="2000" i="1" dirty="0" err="1" smtClean="0"/>
              <a:t>,n,K</a:t>
            </a:r>
            <a:r>
              <a:rPr lang="en-US" sz="2000" dirty="0" err="1" smtClean="0"/>
              <a:t>,</a:t>
            </a:r>
            <a:r>
              <a:rPr lang="en-US" sz="2000" dirty="0" err="1" smtClean="0">
                <a:latin typeface="Symbol" pitchFamily="-108" charset="2"/>
                <a:ea typeface="Symbol" pitchFamily="-108" charset="2"/>
                <a:cs typeface="Symbol" pitchFamily="-108" charset="2"/>
              </a:rPr>
              <a:t>p,m,</a:t>
            </a:r>
            <a:r>
              <a:rPr lang="en-US" sz="2000" dirty="0" err="1" smtClean="0">
                <a:solidFill>
                  <a:srgbClr val="FF0000"/>
                </a:solidFill>
                <a:latin typeface="Symbol" pitchFamily="-108" charset="2"/>
                <a:ea typeface="Symbol" pitchFamily="-108" charset="2"/>
                <a:cs typeface="Symbol" pitchFamily="-108" charset="2"/>
              </a:rPr>
              <a:t>g</a:t>
            </a:r>
            <a:endParaRPr lang="en-US" sz="2000" dirty="0" smtClean="0">
              <a:solidFill>
                <a:srgbClr val="FF0000"/>
              </a:solidFill>
              <a:latin typeface="Symbol" pitchFamily="-108" charset="2"/>
              <a:ea typeface="Symbol" pitchFamily="-108" charset="2"/>
              <a:cs typeface="Symbol" pitchFamily="-108" charset="2"/>
            </a:endParaRPr>
          </a:p>
          <a:p>
            <a:pPr lvl="2" eaLnBrk="1" hangingPunct="1"/>
            <a:endParaRPr lang="en-US" sz="1600" dirty="0" smtClean="0">
              <a:ea typeface="Symbol" pitchFamily="-108" charset="2"/>
              <a:cs typeface="Symbol" pitchFamily="-108" charset="2"/>
            </a:endParaRPr>
          </a:p>
        </p:txBody>
      </p:sp>
      <p:sp>
        <p:nvSpPr>
          <p:cNvPr id="19463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1946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1946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1927CF1-5DD5-E04D-BD22-30C86E411CB1}" type="slidenum">
              <a:rPr lang="en-US" smtClean="0"/>
              <a:pPr/>
              <a:t>3</a:t>
            </a:fld>
            <a:endParaRPr lang="en-US" smtClean="0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2469412" y="3836147"/>
          <a:ext cx="920750" cy="854075"/>
        </p:xfrm>
        <a:graphic>
          <a:graphicData uri="http://schemas.openxmlformats.org/presentationml/2006/ole">
            <p:oleObj spid="_x0000_s19458" name="Equation" r:id="rId3" imgW="355320" imgH="330120" progId="Equation.3">
              <p:embed/>
            </p:oleObj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4106124" y="3869484"/>
          <a:ext cx="1306513" cy="765175"/>
        </p:xfrm>
        <a:graphic>
          <a:graphicData uri="http://schemas.openxmlformats.org/presentationml/2006/ole">
            <p:oleObj spid="_x0000_s19459" name="Equation" r:id="rId4" imgW="736600" imgH="431800" progId="Equation.3">
              <p:embed/>
            </p:oleObj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6004774" y="4066334"/>
          <a:ext cx="1238250" cy="423863"/>
        </p:xfrm>
        <a:graphic>
          <a:graphicData uri="http://schemas.openxmlformats.org/presentationml/2006/ole">
            <p:oleObj spid="_x0000_s19460" name="Equation" r:id="rId5" imgW="444500" imgH="152400" progId="Equation.3">
              <p:embed/>
            </p:oleObj>
          </a:graphicData>
        </a:graphic>
      </p:graphicFrame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2048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9792908-1D80-A647-878F-328F07939584}" type="slidenum">
              <a:rPr lang="en-US" smtClean="0"/>
              <a:pPr/>
              <a:t>4</a:t>
            </a:fld>
            <a:endParaRPr lang="en-US" smtClean="0"/>
          </a:p>
        </p:txBody>
      </p:sp>
      <p:pic>
        <p:nvPicPr>
          <p:cNvPr id="20485" name="Picture 4" descr="realreti"/>
          <p:cNvPicPr>
            <a:picLocks noChangeAspect="1" noChangeArrowheads="1"/>
          </p:cNvPicPr>
          <p:nvPr/>
        </p:nvPicPr>
        <p:blipFill>
          <a:blip r:embed="rId2"/>
          <a:srcRect b="15619"/>
          <a:stretch>
            <a:fillRect/>
          </a:stretch>
        </p:blipFill>
        <p:spPr bwMode="auto">
          <a:xfrm>
            <a:off x="3943350" y="1171575"/>
            <a:ext cx="5038725" cy="304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>
                <a:ea typeface="ＭＳ Ｐゴシック" pitchFamily="-108" charset="-128"/>
                <a:cs typeface="ＭＳ Ｐゴシック" pitchFamily="-108" charset="-128"/>
              </a:rPr>
              <a:t>Il pi</a:t>
            </a:r>
            <a:r>
              <a:rPr lang="en-US" sz="4000">
                <a:ea typeface="Arial" pitchFamily="-108" charset="0"/>
                <a:cs typeface="Arial" pitchFamily="-108" charset="0"/>
              </a:rPr>
              <a:t>ù</a:t>
            </a:r>
            <a:r>
              <a:rPr lang="en-US" sz="4000">
                <a:ea typeface="ＭＳ Ｐゴシック" pitchFamily="-108" charset="-128"/>
                <a:cs typeface="ＭＳ Ｐゴシック" pitchFamily="-108" charset="-128"/>
              </a:rPr>
              <a:t> antico rivelatore di particelle</a:t>
            </a:r>
          </a:p>
        </p:txBody>
      </p:sp>
      <p:sp>
        <p:nvSpPr>
          <p:cNvPr id="204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938" y="2387600"/>
            <a:ext cx="3886200" cy="3590925"/>
          </a:xfrm>
        </p:spPr>
        <p:txBody>
          <a:bodyPr/>
          <a:lstStyle/>
          <a:p>
            <a:pPr eaLnBrk="1" hangingPunct="1"/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Alta sensibilit</a:t>
            </a:r>
            <a:r>
              <a:rPr lang="en-US" sz="2000">
                <a:ea typeface="Arial" pitchFamily="-108" charset="0"/>
                <a:cs typeface="Arial" pitchFamily="-108" charset="0"/>
              </a:rPr>
              <a:t>à</a:t>
            </a:r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 ai fotoni</a:t>
            </a:r>
          </a:p>
          <a:p>
            <a:pPr eaLnBrk="1" hangingPunct="1"/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Buona risoluzione spaziale</a:t>
            </a:r>
          </a:p>
          <a:p>
            <a:pPr eaLnBrk="1" hangingPunct="1"/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Range dinamico molto elevato (1:10</a:t>
            </a:r>
            <a:r>
              <a:rPr lang="en-US" sz="2000" baseline="30000">
                <a:ea typeface="ＭＳ Ｐゴシック" pitchFamily="-108" charset="-128"/>
                <a:cs typeface="ＭＳ Ｐゴシック" pitchFamily="-108" charset="-128"/>
              </a:rPr>
              <a:t>14</a:t>
            </a:r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) +adattamento automatico della soglia</a:t>
            </a:r>
          </a:p>
          <a:p>
            <a:pPr eaLnBrk="1" hangingPunct="1"/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Discriminazione in energia (lunghezza d’onda)</a:t>
            </a:r>
          </a:p>
          <a:p>
            <a:pPr eaLnBrk="1" hangingPunct="1"/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Velocit</a:t>
            </a:r>
            <a:r>
              <a:rPr lang="en-US" sz="2000">
                <a:ea typeface="Arial" pitchFamily="-108" charset="0"/>
                <a:cs typeface="Arial" pitchFamily="-108" charset="0"/>
              </a:rPr>
              <a:t>à limitata (~10Hz, incluso il “processing”)</a:t>
            </a:r>
          </a:p>
        </p:txBody>
      </p:sp>
      <p:sp>
        <p:nvSpPr>
          <p:cNvPr id="20488" name="AutoShape 5"/>
          <p:cNvSpPr>
            <a:spLocks/>
          </p:cNvSpPr>
          <p:nvPr/>
        </p:nvSpPr>
        <p:spPr bwMode="auto">
          <a:xfrm rot="-5400000">
            <a:off x="7571581" y="2931319"/>
            <a:ext cx="220663" cy="2543175"/>
          </a:xfrm>
          <a:prstGeom prst="leftBrace">
            <a:avLst>
              <a:gd name="adj1" fmla="val 96043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9" name="Text Box 6"/>
          <p:cNvSpPr txBox="1">
            <a:spLocks noChangeArrowheads="1"/>
          </p:cNvSpPr>
          <p:nvPr/>
        </p:nvSpPr>
        <p:spPr bwMode="auto">
          <a:xfrm>
            <a:off x="7288213" y="4341813"/>
            <a:ext cx="919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66FF"/>
                </a:solidFill>
              </a:rPr>
              <a:t>Retina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2150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3555EAC-3A46-F94F-873B-F8D82A8EEB2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9200" y="1952625"/>
            <a:ext cx="3332163" cy="9874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000">
                <a:solidFill>
                  <a:srgbClr val="0066FF"/>
                </a:solidFill>
                <a:ea typeface="ＭＳ Ｐゴシック" pitchFamily="-108" charset="-128"/>
                <a:cs typeface="ＭＳ Ｐゴシック" pitchFamily="-108" charset="-128"/>
              </a:rPr>
              <a:t>W.C. Roengten:</a:t>
            </a:r>
          </a:p>
          <a:p>
            <a:pPr marL="0" indent="0" eaLnBrk="1" hangingPunct="1">
              <a:buFontTx/>
              <a:buNone/>
            </a:pPr>
            <a:r>
              <a:rPr lang="en-US" sz="2000">
                <a:solidFill>
                  <a:srgbClr val="0066FF"/>
                </a:solidFill>
                <a:ea typeface="ＭＳ Ｐゴシック" pitchFamily="-108" charset="-128"/>
                <a:cs typeface="ＭＳ Ｐゴシック" pitchFamily="-108" charset="-128"/>
              </a:rPr>
              <a:t>primo Premio Nobel per la Fisica, 1901</a:t>
            </a:r>
          </a:p>
        </p:txBody>
      </p:sp>
      <p:pic>
        <p:nvPicPr>
          <p:cNvPr id="21510" name="Picture 4" descr="Roentgen-x-ray-von-kollikers-ha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2325" y="1041400"/>
            <a:ext cx="2589213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5" descr="FotoRoengte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1813" y="1203325"/>
            <a:ext cx="1952625" cy="303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Rectangle 6"/>
          <p:cNvSpPr>
            <a:spLocks noChangeArrowheads="1"/>
          </p:cNvSpPr>
          <p:nvPr/>
        </p:nvSpPr>
        <p:spPr bwMode="auto">
          <a:xfrm>
            <a:off x="5381625" y="5010150"/>
            <a:ext cx="34925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en-US" sz="2000"/>
              <a:t>La mano della S.ra Roengten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36525" y="142875"/>
            <a:ext cx="7847013" cy="946150"/>
          </a:xfrm>
        </p:spPr>
        <p:txBody>
          <a:bodyPr/>
          <a:lstStyle/>
          <a:p>
            <a:pPr eaLnBrk="1" hangingPunct="1"/>
            <a:r>
              <a:rPr lang="en-US" sz="36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Il primo rivelatore di fotoni dell’era moderna</a:t>
            </a:r>
          </a:p>
        </p:txBody>
      </p:sp>
      <p:sp>
        <p:nvSpPr>
          <p:cNvPr id="21514" name="Text Box 8"/>
          <p:cNvSpPr txBox="1">
            <a:spLocks noChangeArrowheads="1"/>
          </p:cNvSpPr>
          <p:nvPr/>
        </p:nvSpPr>
        <p:spPr bwMode="auto">
          <a:xfrm>
            <a:off x="701675" y="4759325"/>
            <a:ext cx="32226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AgBr + energia </a:t>
            </a:r>
            <a:r>
              <a:rPr lang="en-US">
                <a:solidFill>
                  <a:srgbClr val="FF0000"/>
                </a:solidFill>
                <a:sym typeface="Wingdings" pitchFamily="-108" charset="2"/>
              </a:rPr>
              <a:t></a:t>
            </a:r>
            <a:r>
              <a:rPr lang="en-US">
                <a:sym typeface="Wingdings" pitchFamily="-108" charset="2"/>
              </a:rPr>
              <a:t> Ag metallico</a:t>
            </a:r>
          </a:p>
          <a:p>
            <a:r>
              <a:rPr lang="en-US">
                <a:sym typeface="Wingdings" pitchFamily="-108" charset="2"/>
              </a:rPr>
              <a:t>Lastra fotografica impressionata</a:t>
            </a:r>
          </a:p>
          <a:p>
            <a:pPr>
              <a:buFontTx/>
              <a:buBlip>
                <a:blip r:embed="rId4"/>
              </a:buBlip>
            </a:pPr>
            <a:r>
              <a:rPr lang="en-US"/>
              <a:t> Eccellente risoluzione spaziale</a:t>
            </a:r>
          </a:p>
          <a:p>
            <a:pPr>
              <a:buFontTx/>
              <a:buBlip>
                <a:blip r:embed="rId4"/>
              </a:buBlip>
            </a:pPr>
            <a:r>
              <a:rPr lang="en-US"/>
              <a:t> Buon range dinamico</a:t>
            </a:r>
          </a:p>
          <a:p>
            <a:pPr>
              <a:buFontTx/>
              <a:buBlip>
                <a:blip r:embed="rId4"/>
              </a:buBlip>
            </a:pPr>
            <a:r>
              <a:rPr lang="en-US"/>
              <a:t> Nessuna risoluzione temporale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2253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8F7C61-B5B1-B041-9A07-16EAEF4F0650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253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70763" y="2001838"/>
            <a:ext cx="1463675" cy="43497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000">
                <a:solidFill>
                  <a:srgbClr val="0066FF"/>
                </a:solidFill>
                <a:ea typeface="ＭＳ Ｐゴシック" pitchFamily="-108" charset="-128"/>
                <a:cs typeface="ＭＳ Ｐゴシック" pitchFamily="-108" charset="-128"/>
              </a:rPr>
              <a:t>H. Geiger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>
          <a:xfrm>
            <a:off x="1709738" y="166688"/>
            <a:ext cx="6759575" cy="685800"/>
          </a:xfrm>
        </p:spPr>
        <p:txBody>
          <a:bodyPr/>
          <a:lstStyle/>
          <a:p>
            <a:pPr eaLnBrk="1" hangingPunct="1"/>
            <a:r>
              <a:rPr lang="en-US" sz="40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Segnali elettrici!</a:t>
            </a:r>
          </a:p>
        </p:txBody>
      </p:sp>
      <p:pic>
        <p:nvPicPr>
          <p:cNvPr id="22535" name="Picture 10" descr="geiger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62850" y="534988"/>
            <a:ext cx="105251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Text Box 11"/>
          <p:cNvSpPr txBox="1">
            <a:spLocks noChangeArrowheads="1"/>
          </p:cNvSpPr>
          <p:nvPr/>
        </p:nvSpPr>
        <p:spPr bwMode="auto">
          <a:xfrm>
            <a:off x="2084388" y="2614613"/>
            <a:ext cx="424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>
                <a:solidFill>
                  <a:srgbClr val="FF0000"/>
                </a:solidFill>
              </a:rPr>
              <a:t>Contatore Geiger-Muller ~1910</a:t>
            </a:r>
          </a:p>
          <a:p>
            <a:pPr algn="ctr" eaLnBrk="0" hangingPunct="0"/>
            <a:r>
              <a:rPr lang="en-US" sz="1800">
                <a:solidFill>
                  <a:srgbClr val="0000FF"/>
                </a:solidFill>
              </a:rPr>
              <a:t>Primo segnale elettrico da una particella</a:t>
            </a:r>
          </a:p>
        </p:txBody>
      </p:sp>
      <p:grpSp>
        <p:nvGrpSpPr>
          <p:cNvPr id="22537" name="Group 16"/>
          <p:cNvGrpSpPr>
            <a:grpSpLocks/>
          </p:cNvGrpSpPr>
          <p:nvPr/>
        </p:nvGrpSpPr>
        <p:grpSpPr bwMode="auto">
          <a:xfrm>
            <a:off x="419100" y="839788"/>
            <a:ext cx="5813425" cy="1731962"/>
            <a:chOff x="1132" y="1938"/>
            <a:chExt cx="4160" cy="1249"/>
          </a:xfrm>
        </p:grpSpPr>
        <p:pic>
          <p:nvPicPr>
            <p:cNvPr id="22543" name="Picture 9" descr="Geig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2" y="1938"/>
              <a:ext cx="3530" cy="1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2544" name="Group 14"/>
            <p:cNvGrpSpPr>
              <a:grpSpLocks/>
            </p:cNvGrpSpPr>
            <p:nvPr/>
          </p:nvGrpSpPr>
          <p:grpSpPr bwMode="auto">
            <a:xfrm>
              <a:off x="4533" y="2621"/>
              <a:ext cx="759" cy="479"/>
              <a:chOff x="4502" y="3197"/>
              <a:chExt cx="759" cy="479"/>
            </a:xfrm>
          </p:grpSpPr>
          <p:sp>
            <p:nvSpPr>
              <p:cNvPr id="22545" name="Freeform 12"/>
              <p:cNvSpPr>
                <a:spLocks/>
              </p:cNvSpPr>
              <p:nvPr/>
            </p:nvSpPr>
            <p:spPr bwMode="auto">
              <a:xfrm>
                <a:off x="4550" y="3197"/>
                <a:ext cx="432" cy="178"/>
              </a:xfrm>
              <a:custGeom>
                <a:avLst/>
                <a:gdLst>
                  <a:gd name="T0" fmla="*/ 0 w 432"/>
                  <a:gd name="T1" fmla="*/ 14 h 178"/>
                  <a:gd name="T2" fmla="*/ 96 w 432"/>
                  <a:gd name="T3" fmla="*/ 26 h 178"/>
                  <a:gd name="T4" fmla="*/ 192 w 432"/>
                  <a:gd name="T5" fmla="*/ 170 h 178"/>
                  <a:gd name="T6" fmla="*/ 240 w 432"/>
                  <a:gd name="T7" fmla="*/ 74 h 178"/>
                  <a:gd name="T8" fmla="*/ 384 w 432"/>
                  <a:gd name="T9" fmla="*/ 26 h 178"/>
                  <a:gd name="T10" fmla="*/ 432 w 432"/>
                  <a:gd name="T11" fmla="*/ 26 h 1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32"/>
                  <a:gd name="T19" fmla="*/ 0 h 178"/>
                  <a:gd name="T20" fmla="*/ 432 w 432"/>
                  <a:gd name="T21" fmla="*/ 178 h 1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32" h="178">
                    <a:moveTo>
                      <a:pt x="0" y="14"/>
                    </a:moveTo>
                    <a:cubicBezTo>
                      <a:pt x="17" y="16"/>
                      <a:pt x="64" y="0"/>
                      <a:pt x="96" y="26"/>
                    </a:cubicBezTo>
                    <a:cubicBezTo>
                      <a:pt x="128" y="52"/>
                      <a:pt x="168" y="162"/>
                      <a:pt x="192" y="170"/>
                    </a:cubicBezTo>
                    <a:cubicBezTo>
                      <a:pt x="216" y="178"/>
                      <a:pt x="208" y="98"/>
                      <a:pt x="240" y="74"/>
                    </a:cubicBezTo>
                    <a:cubicBezTo>
                      <a:pt x="272" y="50"/>
                      <a:pt x="352" y="34"/>
                      <a:pt x="384" y="26"/>
                    </a:cubicBezTo>
                    <a:cubicBezTo>
                      <a:pt x="416" y="18"/>
                      <a:pt x="424" y="22"/>
                      <a:pt x="432" y="26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lIns="92075" tIns="46038" rIns="92075" bIns="46038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2546" name="Text Box 13"/>
              <p:cNvSpPr txBox="1">
                <a:spLocks noChangeArrowheads="1"/>
              </p:cNvSpPr>
              <p:nvPr/>
            </p:nvSpPr>
            <p:spPr bwMode="auto">
              <a:xfrm>
                <a:off x="4502" y="3389"/>
                <a:ext cx="759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0000FF"/>
                    </a:solidFill>
                  </a:rPr>
                  <a:t>impulso</a:t>
                </a:r>
              </a:p>
            </p:txBody>
          </p:sp>
        </p:grpSp>
      </p:grpSp>
      <p:sp>
        <p:nvSpPr>
          <p:cNvPr id="22538" name="Line 17"/>
          <p:cNvSpPr>
            <a:spLocks noChangeShapeType="1"/>
          </p:cNvSpPr>
          <p:nvPr/>
        </p:nvSpPr>
        <p:spPr bwMode="auto">
          <a:xfrm flipH="1">
            <a:off x="1346200" y="430213"/>
            <a:ext cx="1728788" cy="2873375"/>
          </a:xfrm>
          <a:prstGeom prst="line">
            <a:avLst/>
          </a:prstGeom>
          <a:noFill/>
          <a:ln w="19050">
            <a:solidFill>
              <a:srgbClr val="66FF66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9" name="Text Box 18"/>
          <p:cNvSpPr txBox="1">
            <a:spLocks noChangeArrowheads="1"/>
          </p:cNvSpPr>
          <p:nvPr/>
        </p:nvSpPr>
        <p:spPr bwMode="auto">
          <a:xfrm rot="-3657450">
            <a:off x="916781" y="2488407"/>
            <a:ext cx="995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66FF66"/>
                </a:solidFill>
              </a:rPr>
              <a:t>particella</a:t>
            </a:r>
          </a:p>
        </p:txBody>
      </p:sp>
      <p:sp>
        <p:nvSpPr>
          <p:cNvPr id="6163" name="Rectangle 19"/>
          <p:cNvSpPr>
            <a:spLocks noChangeArrowheads="1"/>
          </p:cNvSpPr>
          <p:nvPr/>
        </p:nvSpPr>
        <p:spPr bwMode="auto">
          <a:xfrm>
            <a:off x="452438" y="3232150"/>
            <a:ext cx="8229600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>
                <a:solidFill>
                  <a:srgbClr val="FF0000"/>
                </a:solidFill>
              </a:rPr>
              <a:t>… e poi:</a:t>
            </a:r>
          </a:p>
        </p:txBody>
      </p:sp>
      <p:pic>
        <p:nvPicPr>
          <p:cNvPr id="6164" name="Picture 20" descr="cloudim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4663" y="3846513"/>
            <a:ext cx="3054350" cy="245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4333875" y="4435475"/>
            <a:ext cx="2762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>
                <a:solidFill>
                  <a:srgbClr val="FF0000"/>
                </a:solidFill>
              </a:rPr>
              <a:t>Camera a nebbia ~1912</a:t>
            </a:r>
          </a:p>
          <a:p>
            <a:pPr algn="ctr" eaLnBrk="0" hangingPunct="0"/>
            <a:r>
              <a:rPr lang="en-US" sz="1800">
                <a:solidFill>
                  <a:srgbClr val="0000FF"/>
                </a:solidFill>
              </a:rPr>
              <a:t>Primo rivelatore di traccia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3" grpId="0"/>
      <p:bldP spid="61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2355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833EA86-23E0-1D40-80C4-43514BCF8A9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355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280150" y="1500188"/>
            <a:ext cx="2768600" cy="9969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000">
                <a:solidFill>
                  <a:srgbClr val="0066FF"/>
                </a:solidFill>
                <a:ea typeface="ＭＳ Ｐゴシック" pitchFamily="-108" charset="-128"/>
                <a:cs typeface="ＭＳ Ｐゴシック" pitchFamily="-108" charset="-128"/>
              </a:rPr>
              <a:t>Primo evento candidato </a:t>
            </a:r>
            <a:r>
              <a:rPr lang="en-US" sz="2000" i="1">
                <a:solidFill>
                  <a:srgbClr val="0066FF"/>
                </a:solidFill>
                <a:ea typeface="ＭＳ Ｐゴシック" pitchFamily="-108" charset="-128"/>
                <a:cs typeface="ＭＳ Ｐゴシック" pitchFamily="-108" charset="-128"/>
              </a:rPr>
              <a:t>K</a:t>
            </a:r>
            <a:r>
              <a:rPr lang="en-US" sz="2000" i="1" baseline="-25000">
                <a:solidFill>
                  <a:srgbClr val="0066FF"/>
                </a:solidFill>
                <a:ea typeface="ＭＳ Ｐゴシック" pitchFamily="-108" charset="-128"/>
                <a:cs typeface="ＭＳ Ｐゴシック" pitchFamily="-108" charset="-128"/>
              </a:rPr>
              <a:t>S</a:t>
            </a:r>
            <a:r>
              <a:rPr lang="en-US" sz="2000" i="1">
                <a:solidFill>
                  <a:srgbClr val="0066FF"/>
                </a:solidFill>
                <a:ea typeface="ＭＳ Ｐゴシック" pitchFamily="-108" charset="-128"/>
                <a:cs typeface="ＭＳ Ｐゴシック" pitchFamily="-108" charset="-128"/>
              </a:rPr>
              <a:t>K</a:t>
            </a:r>
            <a:r>
              <a:rPr lang="en-US" sz="2000" i="1" baseline="-25000">
                <a:solidFill>
                  <a:srgbClr val="0066FF"/>
                </a:solidFill>
                <a:ea typeface="ＭＳ Ｐゴシック" pitchFamily="-108" charset="-128"/>
                <a:cs typeface="ＭＳ Ｐゴシック" pitchFamily="-108" charset="-128"/>
              </a:rPr>
              <a:t>L</a:t>
            </a:r>
            <a:r>
              <a:rPr lang="en-US" sz="2000">
                <a:solidFill>
                  <a:srgbClr val="0066FF"/>
                </a:solidFill>
                <a:ea typeface="ＭＳ Ｐゴシック" pitchFamily="-108" charset="-128"/>
                <a:cs typeface="ＭＳ Ｐゴシック" pitchFamily="-108" charset="-128"/>
              </a:rPr>
              <a:t> nel rivelatore </a:t>
            </a:r>
            <a:r>
              <a:rPr lang="en-US" sz="2000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</a:rPr>
              <a:t>KLOE (LNF)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685800"/>
          </a:xfrm>
        </p:spPr>
        <p:txBody>
          <a:bodyPr/>
          <a:lstStyle/>
          <a:p>
            <a:pPr eaLnBrk="1" hangingPunct="1"/>
            <a:r>
              <a:rPr lang="en-US" sz="40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KLOE!</a:t>
            </a:r>
          </a:p>
        </p:txBody>
      </p:sp>
      <p:pic>
        <p:nvPicPr>
          <p:cNvPr id="23559" name="Picture 16" descr="KlKsNOCP"/>
          <p:cNvPicPr>
            <a:picLocks noChangeAspect="1" noChangeArrowheads="1"/>
          </p:cNvPicPr>
          <p:nvPr/>
        </p:nvPicPr>
        <p:blipFill>
          <a:blip r:embed="rId2"/>
          <a:srcRect b="51279"/>
          <a:stretch>
            <a:fillRect/>
          </a:stretch>
        </p:blipFill>
        <p:spPr bwMode="auto">
          <a:xfrm>
            <a:off x="174625" y="847725"/>
            <a:ext cx="3186113" cy="218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17" descr="KlKsNOCP"/>
          <p:cNvPicPr>
            <a:picLocks noChangeAspect="1" noChangeArrowheads="1"/>
          </p:cNvPicPr>
          <p:nvPr/>
        </p:nvPicPr>
        <p:blipFill>
          <a:blip r:embed="rId2"/>
          <a:srcRect t="51927" r="44742" b="10846"/>
          <a:stretch>
            <a:fillRect/>
          </a:stretch>
        </p:blipFill>
        <p:spPr bwMode="auto">
          <a:xfrm>
            <a:off x="4135438" y="969963"/>
            <a:ext cx="2160587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18" descr="kloe_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3413" y="3055938"/>
            <a:ext cx="4884737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2457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C49BAD0-AB76-4D43-99FC-DE764ED78F03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458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641475" y="5681663"/>
            <a:ext cx="3081338" cy="72707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000">
                <a:solidFill>
                  <a:srgbClr val="0066FF"/>
                </a:solidFill>
                <a:ea typeface="ＭＳ Ｐゴシック" pitchFamily="-108" charset="-128"/>
                <a:cs typeface="ＭＳ Ｐゴシック" pitchFamily="-108" charset="-128"/>
              </a:rPr>
              <a:t>Due eventi nel rivelatore  BABAR (SLAC)</a:t>
            </a:r>
            <a:endParaRPr lang="en-US" sz="2000">
              <a:solidFill>
                <a:srgbClr val="FF000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236538" y="154633"/>
            <a:ext cx="2862262" cy="685800"/>
          </a:xfrm>
        </p:spPr>
        <p:txBody>
          <a:bodyPr/>
          <a:lstStyle/>
          <a:p>
            <a:pPr eaLnBrk="1" hangingPunct="1"/>
            <a:r>
              <a:rPr lang="en-US" sz="4400" b="1" i="1" dirty="0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B</a:t>
            </a:r>
            <a:r>
              <a:rPr lang="en-US" sz="4000" b="1" i="1" dirty="0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A</a:t>
            </a:r>
            <a:r>
              <a:rPr lang="en-US" sz="4400" b="1" i="1" dirty="0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B</a:t>
            </a:r>
            <a:r>
              <a:rPr lang="en-US" sz="4000" b="1" i="1" dirty="0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AR</a:t>
            </a:r>
          </a:p>
        </p:txBody>
      </p:sp>
      <p:pic>
        <p:nvPicPr>
          <p:cNvPr id="24583" name="Picture 8" descr="BABAR_display_sc2001_monit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21288" y="4016375"/>
            <a:ext cx="360680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650" y="3228975"/>
            <a:ext cx="3298825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88" y="0"/>
            <a:ext cx="5929312" cy="3954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2560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256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F98E227-FC01-F84F-B0CA-2E2DDBDC3814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3" y="133350"/>
            <a:ext cx="8850312" cy="960438"/>
          </a:xfrm>
        </p:spPr>
        <p:txBody>
          <a:bodyPr/>
          <a:lstStyle/>
          <a:p>
            <a:pPr eaLnBrk="1" hangingPunct="1"/>
            <a:r>
              <a:rPr lang="en-US" sz="36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(Visione semplificata di)</a:t>
            </a:r>
            <a:br>
              <a:rPr lang="en-US" sz="36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</a:br>
            <a:r>
              <a:rPr lang="en-US" sz="36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 Una reazione di fisica delle particelle</a:t>
            </a:r>
          </a:p>
        </p:txBody>
      </p:sp>
      <p:sp>
        <p:nvSpPr>
          <p:cNvPr id="15401" name="Text Box 41"/>
          <p:cNvSpPr txBox="1">
            <a:spLocks noChangeArrowheads="1"/>
          </p:cNvSpPr>
          <p:nvPr/>
        </p:nvSpPr>
        <p:spPr bwMode="auto">
          <a:xfrm>
            <a:off x="4908550" y="1798638"/>
            <a:ext cx="37909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 marL="171450" indent="-171450" eaLnBrk="0" hangingPunct="0">
              <a:buFontTx/>
              <a:buChar char="•"/>
            </a:pPr>
            <a:r>
              <a:rPr lang="en-US" sz="1800"/>
              <a:t>Vediamo solo i </a:t>
            </a:r>
            <a:r>
              <a:rPr lang="en-US" sz="1800">
                <a:solidFill>
                  <a:srgbClr val="FF0000"/>
                </a:solidFill>
              </a:rPr>
              <a:t>prodotti finali</a:t>
            </a:r>
            <a:r>
              <a:rPr lang="en-US" sz="1800"/>
              <a:t> della reazione (fotoni, particelle cariche e neutre) ma non la reazione vera e propria</a:t>
            </a:r>
          </a:p>
        </p:txBody>
      </p:sp>
      <p:grpSp>
        <p:nvGrpSpPr>
          <p:cNvPr id="25610" name="Group 46"/>
          <p:cNvGrpSpPr>
            <a:grpSpLocks/>
          </p:cNvGrpSpPr>
          <p:nvPr/>
        </p:nvGrpSpPr>
        <p:grpSpPr bwMode="auto">
          <a:xfrm>
            <a:off x="87313" y="1619250"/>
            <a:ext cx="4864100" cy="3971925"/>
            <a:chOff x="55" y="1020"/>
            <a:chExt cx="3064" cy="2502"/>
          </a:xfrm>
        </p:grpSpPr>
        <p:graphicFrame>
          <p:nvGraphicFramePr>
            <p:cNvPr id="25603" name="Object 3"/>
            <p:cNvGraphicFramePr>
              <a:graphicFrameLocks noChangeAspect="1"/>
            </p:cNvGraphicFramePr>
            <p:nvPr/>
          </p:nvGraphicFramePr>
          <p:xfrm>
            <a:off x="287" y="1704"/>
            <a:ext cx="908" cy="713"/>
          </p:xfrm>
          <a:graphic>
            <a:graphicData uri="http://schemas.openxmlformats.org/presentationml/2006/ole">
              <p:oleObj spid="_x0000_s25603" name="Bitmap Image" r:id="rId3" imgW="1762371" imgH="1238423" progId="">
                <p:embed/>
              </p:oleObj>
            </a:graphicData>
          </a:graphic>
        </p:graphicFrame>
        <p:sp>
          <p:nvSpPr>
            <p:cNvPr id="25615" name="Oval 5"/>
            <p:cNvSpPr>
              <a:spLocks noChangeArrowheads="1"/>
            </p:cNvSpPr>
            <p:nvPr/>
          </p:nvSpPr>
          <p:spPr bwMode="auto">
            <a:xfrm>
              <a:off x="1783" y="1101"/>
              <a:ext cx="157" cy="176"/>
            </a:xfrm>
            <a:prstGeom prst="ellipse">
              <a:avLst/>
            </a:prstGeom>
            <a:gradFill rotWithShape="0">
              <a:gsLst>
                <a:gs pos="0">
                  <a:srgbClr val="FF5050"/>
                </a:gs>
                <a:gs pos="100000">
                  <a:srgbClr val="762525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6" name="Oval 6"/>
            <p:cNvSpPr>
              <a:spLocks noChangeArrowheads="1"/>
            </p:cNvSpPr>
            <p:nvPr/>
          </p:nvSpPr>
          <p:spPr bwMode="auto">
            <a:xfrm>
              <a:off x="2333" y="1189"/>
              <a:ext cx="157" cy="17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7" name="Line 7"/>
            <p:cNvSpPr>
              <a:spLocks noChangeShapeType="1"/>
            </p:cNvSpPr>
            <p:nvPr/>
          </p:nvSpPr>
          <p:spPr bwMode="auto">
            <a:xfrm flipH="1">
              <a:off x="2097" y="1277"/>
              <a:ext cx="2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8" name="Line 8"/>
            <p:cNvSpPr>
              <a:spLocks noChangeShapeType="1"/>
            </p:cNvSpPr>
            <p:nvPr/>
          </p:nvSpPr>
          <p:spPr bwMode="auto">
            <a:xfrm>
              <a:off x="1980" y="1189"/>
              <a:ext cx="1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9" name="Oval 9"/>
            <p:cNvSpPr>
              <a:spLocks noChangeArrowheads="1"/>
            </p:cNvSpPr>
            <p:nvPr/>
          </p:nvSpPr>
          <p:spPr bwMode="auto">
            <a:xfrm>
              <a:off x="1980" y="1496"/>
              <a:ext cx="157" cy="176"/>
            </a:xfrm>
            <a:prstGeom prst="ellipse">
              <a:avLst/>
            </a:prstGeom>
            <a:gradFill rotWithShape="0">
              <a:gsLst>
                <a:gs pos="0">
                  <a:srgbClr val="FF5050"/>
                </a:gs>
                <a:gs pos="100000">
                  <a:srgbClr val="762525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0" name="Oval 10"/>
            <p:cNvSpPr>
              <a:spLocks noChangeArrowheads="1"/>
            </p:cNvSpPr>
            <p:nvPr/>
          </p:nvSpPr>
          <p:spPr bwMode="auto">
            <a:xfrm>
              <a:off x="2097" y="1584"/>
              <a:ext cx="158" cy="17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1" name="AutoShape 11"/>
            <p:cNvSpPr>
              <a:spLocks noChangeArrowheads="1"/>
            </p:cNvSpPr>
            <p:nvPr/>
          </p:nvSpPr>
          <p:spPr bwMode="auto">
            <a:xfrm>
              <a:off x="1862" y="1848"/>
              <a:ext cx="589" cy="482"/>
            </a:xfrm>
            <a:prstGeom prst="irregularSeal1">
              <a:avLst/>
            </a:prstGeom>
            <a:solidFill>
              <a:srgbClr val="FFCC00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2" name="Oval 12"/>
            <p:cNvSpPr>
              <a:spLocks noChangeArrowheads="1"/>
            </p:cNvSpPr>
            <p:nvPr/>
          </p:nvSpPr>
          <p:spPr bwMode="auto">
            <a:xfrm>
              <a:off x="2019" y="2506"/>
              <a:ext cx="275" cy="307"/>
            </a:xfrm>
            <a:prstGeom prst="ellipse">
              <a:avLst/>
            </a:prstGeom>
            <a:gradFill rotWithShape="0">
              <a:gsLst>
                <a:gs pos="0">
                  <a:srgbClr val="009900"/>
                </a:gs>
                <a:gs pos="100000">
                  <a:srgbClr val="0047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3" name="Oval 13"/>
            <p:cNvSpPr>
              <a:spLocks noChangeArrowheads="1"/>
            </p:cNvSpPr>
            <p:nvPr/>
          </p:nvSpPr>
          <p:spPr bwMode="auto">
            <a:xfrm>
              <a:off x="1980" y="3077"/>
              <a:ext cx="157" cy="175"/>
            </a:xfrm>
            <a:prstGeom prst="ellipse">
              <a:avLst/>
            </a:prstGeom>
            <a:gradFill rotWithShape="0">
              <a:gsLst>
                <a:gs pos="0">
                  <a:srgbClr val="FFFFCC"/>
                </a:gs>
                <a:gs pos="100000">
                  <a:srgbClr val="76765E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4" name="Oval 14"/>
            <p:cNvSpPr>
              <a:spLocks noChangeArrowheads="1"/>
            </p:cNvSpPr>
            <p:nvPr/>
          </p:nvSpPr>
          <p:spPr bwMode="auto">
            <a:xfrm>
              <a:off x="1862" y="3252"/>
              <a:ext cx="157" cy="176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5" name="Oval 15"/>
            <p:cNvSpPr>
              <a:spLocks noChangeArrowheads="1"/>
            </p:cNvSpPr>
            <p:nvPr/>
          </p:nvSpPr>
          <p:spPr bwMode="auto">
            <a:xfrm>
              <a:off x="1783" y="2989"/>
              <a:ext cx="157" cy="175"/>
            </a:xfrm>
            <a:prstGeom prst="ellipse">
              <a:avLst/>
            </a:prstGeom>
            <a:gradFill rotWithShape="0">
              <a:gsLst>
                <a:gs pos="0">
                  <a:srgbClr val="CC00FF"/>
                </a:gs>
                <a:gs pos="100000">
                  <a:srgbClr val="5E007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6" name="Oval 16"/>
            <p:cNvSpPr>
              <a:spLocks noChangeArrowheads="1"/>
            </p:cNvSpPr>
            <p:nvPr/>
          </p:nvSpPr>
          <p:spPr bwMode="auto">
            <a:xfrm>
              <a:off x="2255" y="3164"/>
              <a:ext cx="157" cy="176"/>
            </a:xfrm>
            <a:prstGeom prst="ellipse">
              <a:avLst/>
            </a:prstGeom>
            <a:gradFill rotWithShape="0">
              <a:gsLst>
                <a:gs pos="0">
                  <a:srgbClr val="009900"/>
                </a:gs>
                <a:gs pos="100000">
                  <a:srgbClr val="0047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7" name="Oval 17"/>
            <p:cNvSpPr>
              <a:spLocks noChangeArrowheads="1"/>
            </p:cNvSpPr>
            <p:nvPr/>
          </p:nvSpPr>
          <p:spPr bwMode="auto">
            <a:xfrm>
              <a:off x="1626" y="3164"/>
              <a:ext cx="157" cy="176"/>
            </a:xfrm>
            <a:prstGeom prst="ellipse">
              <a:avLst/>
            </a:prstGeom>
            <a:gradFill rotWithShape="0">
              <a:gsLst>
                <a:gs pos="0">
                  <a:srgbClr val="009900"/>
                </a:gs>
                <a:gs pos="100000">
                  <a:srgbClr val="0047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8" name="Line 18"/>
            <p:cNvSpPr>
              <a:spLocks noChangeShapeType="1"/>
            </p:cNvSpPr>
            <p:nvPr/>
          </p:nvSpPr>
          <p:spPr bwMode="auto">
            <a:xfrm flipV="1">
              <a:off x="2490" y="3077"/>
              <a:ext cx="236" cy="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9" name="Line 19"/>
            <p:cNvSpPr>
              <a:spLocks noChangeShapeType="1"/>
            </p:cNvSpPr>
            <p:nvPr/>
          </p:nvSpPr>
          <p:spPr bwMode="auto">
            <a:xfrm>
              <a:off x="2923" y="3252"/>
              <a:ext cx="1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0" name="Line 20"/>
            <p:cNvSpPr>
              <a:spLocks noChangeShapeType="1"/>
            </p:cNvSpPr>
            <p:nvPr/>
          </p:nvSpPr>
          <p:spPr bwMode="auto">
            <a:xfrm flipV="1">
              <a:off x="2372" y="3252"/>
              <a:ext cx="1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1" name="Line 21"/>
            <p:cNvSpPr>
              <a:spLocks noChangeShapeType="1"/>
            </p:cNvSpPr>
            <p:nvPr/>
          </p:nvSpPr>
          <p:spPr bwMode="auto">
            <a:xfrm>
              <a:off x="2608" y="3296"/>
              <a:ext cx="197" cy="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2" name="Line 22"/>
            <p:cNvSpPr>
              <a:spLocks noChangeShapeType="1"/>
            </p:cNvSpPr>
            <p:nvPr/>
          </p:nvSpPr>
          <p:spPr bwMode="auto">
            <a:xfrm flipH="1" flipV="1">
              <a:off x="1665" y="3033"/>
              <a:ext cx="118" cy="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3" name="Line 23"/>
            <p:cNvSpPr>
              <a:spLocks noChangeShapeType="1"/>
            </p:cNvSpPr>
            <p:nvPr/>
          </p:nvSpPr>
          <p:spPr bwMode="auto">
            <a:xfrm flipH="1">
              <a:off x="1508" y="3252"/>
              <a:ext cx="1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4" name="Line 24"/>
            <p:cNvSpPr>
              <a:spLocks noChangeShapeType="1"/>
            </p:cNvSpPr>
            <p:nvPr/>
          </p:nvSpPr>
          <p:spPr bwMode="auto">
            <a:xfrm flipH="1">
              <a:off x="1744" y="3340"/>
              <a:ext cx="118" cy="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5" name="Line 25"/>
            <p:cNvSpPr>
              <a:spLocks noChangeShapeType="1"/>
            </p:cNvSpPr>
            <p:nvPr/>
          </p:nvSpPr>
          <p:spPr bwMode="auto">
            <a:xfrm flipH="1">
              <a:off x="1862" y="3164"/>
              <a:ext cx="118" cy="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6" name="Oval 26"/>
            <p:cNvSpPr>
              <a:spLocks noChangeArrowheads="1"/>
            </p:cNvSpPr>
            <p:nvPr/>
          </p:nvSpPr>
          <p:spPr bwMode="auto">
            <a:xfrm>
              <a:off x="2412" y="3033"/>
              <a:ext cx="157" cy="175"/>
            </a:xfrm>
            <a:prstGeom prst="ellipse">
              <a:avLst/>
            </a:prstGeom>
            <a:gradFill rotWithShape="0">
              <a:gsLst>
                <a:gs pos="0">
                  <a:srgbClr val="FFFFCC"/>
                </a:gs>
                <a:gs pos="100000">
                  <a:srgbClr val="76765E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7" name="Oval 27"/>
            <p:cNvSpPr>
              <a:spLocks noChangeArrowheads="1"/>
            </p:cNvSpPr>
            <p:nvPr/>
          </p:nvSpPr>
          <p:spPr bwMode="auto">
            <a:xfrm>
              <a:off x="2805" y="3164"/>
              <a:ext cx="157" cy="176"/>
            </a:xfrm>
            <a:prstGeom prst="ellipse">
              <a:avLst/>
            </a:prstGeom>
            <a:gradFill rotWithShape="0">
              <a:gsLst>
                <a:gs pos="0">
                  <a:srgbClr val="CC00FF"/>
                </a:gs>
                <a:gs pos="100000">
                  <a:srgbClr val="5E007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8" name="Oval 28"/>
            <p:cNvSpPr>
              <a:spLocks noChangeArrowheads="1"/>
            </p:cNvSpPr>
            <p:nvPr/>
          </p:nvSpPr>
          <p:spPr bwMode="auto">
            <a:xfrm>
              <a:off x="2490" y="3208"/>
              <a:ext cx="158" cy="176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9" name="Line 29"/>
            <p:cNvSpPr>
              <a:spLocks noChangeShapeType="1"/>
            </p:cNvSpPr>
            <p:nvPr/>
          </p:nvSpPr>
          <p:spPr bwMode="auto">
            <a:xfrm>
              <a:off x="1461" y="1020"/>
              <a:ext cx="0" cy="250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0" name="Text Box 30"/>
            <p:cNvSpPr txBox="1">
              <a:spLocks noChangeArrowheads="1"/>
            </p:cNvSpPr>
            <p:nvPr/>
          </p:nvSpPr>
          <p:spPr bwMode="auto">
            <a:xfrm rot="-5400000">
              <a:off x="1033" y="3015"/>
              <a:ext cx="56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de-DE" sz="2000">
                  <a:latin typeface="Tahoma" pitchFamily="-108" charset="0"/>
                </a:rPr>
                <a:t>tempo</a:t>
              </a:r>
            </a:p>
          </p:txBody>
        </p:sp>
        <p:sp>
          <p:nvSpPr>
            <p:cNvPr id="25641" name="Text Box 31"/>
            <p:cNvSpPr txBox="1">
              <a:spLocks noChangeArrowheads="1"/>
            </p:cNvSpPr>
            <p:nvPr/>
          </p:nvSpPr>
          <p:spPr bwMode="auto">
            <a:xfrm>
              <a:off x="279" y="2284"/>
              <a:ext cx="18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de-DE" sz="1000" b="1">
                  <a:latin typeface="Tahoma" pitchFamily="-108" charset="0"/>
                </a:rPr>
                <a:t>e</a:t>
              </a:r>
              <a:r>
                <a:rPr lang="de-DE" sz="1000" b="1" baseline="30000">
                  <a:latin typeface="Tahoma" pitchFamily="-108" charset="0"/>
                </a:rPr>
                <a:t>-</a:t>
              </a:r>
              <a:endParaRPr lang="de-DE" sz="1000" b="1">
                <a:latin typeface="Tahoma" pitchFamily="-108" charset="0"/>
              </a:endParaRPr>
            </a:p>
          </p:txBody>
        </p:sp>
        <p:sp>
          <p:nvSpPr>
            <p:cNvPr id="25642" name="Text Box 32"/>
            <p:cNvSpPr txBox="1">
              <a:spLocks noChangeArrowheads="1"/>
            </p:cNvSpPr>
            <p:nvPr/>
          </p:nvSpPr>
          <p:spPr bwMode="auto">
            <a:xfrm>
              <a:off x="274" y="1678"/>
              <a:ext cx="21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de-DE" sz="1000" b="1">
                  <a:latin typeface="Tahoma" pitchFamily="-108" charset="0"/>
                </a:rPr>
                <a:t>e</a:t>
              </a:r>
              <a:r>
                <a:rPr lang="de-DE" sz="1000" b="1" baseline="30000">
                  <a:latin typeface="Tahoma" pitchFamily="-108" charset="0"/>
                </a:rPr>
                <a:t>+</a:t>
              </a:r>
              <a:endParaRPr lang="de-DE" sz="1000" b="1">
                <a:latin typeface="Tahoma" pitchFamily="-108" charset="0"/>
              </a:endParaRPr>
            </a:p>
          </p:txBody>
        </p:sp>
        <p:sp>
          <p:nvSpPr>
            <p:cNvPr id="25643" name="Text Box 33"/>
            <p:cNvSpPr txBox="1">
              <a:spLocks noChangeArrowheads="1"/>
            </p:cNvSpPr>
            <p:nvPr/>
          </p:nvSpPr>
          <p:spPr bwMode="auto">
            <a:xfrm>
              <a:off x="1008" y="1669"/>
              <a:ext cx="16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de-DE" sz="1000" b="1">
                  <a:latin typeface="Tahoma" pitchFamily="-108" charset="0"/>
                </a:rPr>
                <a:t>q</a:t>
              </a:r>
            </a:p>
          </p:txBody>
        </p:sp>
        <p:grpSp>
          <p:nvGrpSpPr>
            <p:cNvPr id="25644" name="Group 34"/>
            <p:cNvGrpSpPr>
              <a:grpSpLocks/>
            </p:cNvGrpSpPr>
            <p:nvPr/>
          </p:nvGrpSpPr>
          <p:grpSpPr bwMode="auto">
            <a:xfrm>
              <a:off x="947" y="2196"/>
              <a:ext cx="166" cy="198"/>
              <a:chOff x="3840" y="1584"/>
              <a:chExt cx="202" cy="217"/>
            </a:xfrm>
          </p:grpSpPr>
          <p:sp>
            <p:nvSpPr>
              <p:cNvPr id="25647" name="Text Box 35"/>
              <p:cNvSpPr txBox="1">
                <a:spLocks noChangeArrowheads="1"/>
              </p:cNvSpPr>
              <p:nvPr/>
            </p:nvSpPr>
            <p:spPr bwMode="auto">
              <a:xfrm>
                <a:off x="3840" y="1632"/>
                <a:ext cx="202" cy="1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de-DE" sz="1000" b="1">
                    <a:latin typeface="Tahoma" pitchFamily="-108" charset="0"/>
                  </a:rPr>
                  <a:t>q</a:t>
                </a:r>
              </a:p>
            </p:txBody>
          </p:sp>
          <p:sp>
            <p:nvSpPr>
              <p:cNvPr id="25648" name="Text Box 36"/>
              <p:cNvSpPr txBox="1">
                <a:spLocks noChangeArrowheads="1"/>
              </p:cNvSpPr>
              <p:nvPr/>
            </p:nvSpPr>
            <p:spPr bwMode="auto">
              <a:xfrm>
                <a:off x="3840" y="1584"/>
                <a:ext cx="182" cy="1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de-DE" sz="1000" b="1">
                    <a:latin typeface="Tahoma" pitchFamily="-108" charset="0"/>
                  </a:rPr>
                  <a:t>-</a:t>
                </a:r>
              </a:p>
            </p:txBody>
          </p:sp>
        </p:grpSp>
        <p:sp>
          <p:nvSpPr>
            <p:cNvPr id="25645" name="Text Box 37"/>
            <p:cNvSpPr txBox="1">
              <a:spLocks noChangeArrowheads="1"/>
            </p:cNvSpPr>
            <p:nvPr/>
          </p:nvSpPr>
          <p:spPr bwMode="auto">
            <a:xfrm>
              <a:off x="627" y="1704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de-DE" sz="2000">
                  <a:latin typeface="Tahoma" pitchFamily="-108" charset="0"/>
                </a:rPr>
                <a:t>Z</a:t>
              </a:r>
            </a:p>
          </p:txBody>
        </p:sp>
        <p:sp>
          <p:nvSpPr>
            <p:cNvPr id="25646" name="AutoShape 40"/>
            <p:cNvSpPr>
              <a:spLocks noChangeArrowheads="1"/>
            </p:cNvSpPr>
            <p:nvPr/>
          </p:nvSpPr>
          <p:spPr bwMode="auto">
            <a:xfrm>
              <a:off x="1256" y="1933"/>
              <a:ext cx="409" cy="263"/>
            </a:xfrm>
            <a:prstGeom prst="leftRightArrow">
              <a:avLst>
                <a:gd name="adj1" fmla="val 33333"/>
                <a:gd name="adj2" fmla="val 47900"/>
              </a:avLst>
            </a:prstGeom>
            <a:solidFill>
              <a:schemeClr val="hlink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25604" name="Object 4"/>
            <p:cNvGraphicFramePr>
              <a:graphicFrameLocks noChangeAspect="1"/>
            </p:cNvGraphicFramePr>
            <p:nvPr/>
          </p:nvGraphicFramePr>
          <p:xfrm>
            <a:off x="55" y="1218"/>
            <a:ext cx="1277" cy="386"/>
          </p:xfrm>
          <a:graphic>
            <a:graphicData uri="http://schemas.openxmlformats.org/presentationml/2006/ole">
              <p:oleObj spid="_x0000_s25604" name="Equation" r:id="rId4" imgW="1218960" imgH="368280" progId="Equation.3">
                <p:embed/>
              </p:oleObj>
            </a:graphicData>
          </a:graphic>
        </p:graphicFrame>
      </p:grpSp>
      <p:sp>
        <p:nvSpPr>
          <p:cNvPr id="15405" name="Text Box 45"/>
          <p:cNvSpPr txBox="1">
            <a:spLocks noChangeArrowheads="1"/>
          </p:cNvSpPr>
          <p:nvPr/>
        </p:nvSpPr>
        <p:spPr bwMode="auto">
          <a:xfrm>
            <a:off x="4933950" y="3292475"/>
            <a:ext cx="37909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 marL="171450" indent="-171450" eaLnBrk="0" hangingPunct="0">
              <a:buFontTx/>
              <a:buChar char="•"/>
            </a:pPr>
            <a:r>
              <a:rPr lang="en-US" sz="1800"/>
              <a:t>Dobbiamo ricostruire quello che </a:t>
            </a:r>
            <a:r>
              <a:rPr lang="en-US" sz="1800">
                <a:ea typeface="Arial" pitchFamily="-108" charset="0"/>
                <a:cs typeface="Arial" pitchFamily="-108" charset="0"/>
              </a:rPr>
              <a:t>è</a:t>
            </a:r>
            <a:r>
              <a:rPr lang="en-US" sz="1800"/>
              <a:t> successo partendo dagli indizi a disposizione</a:t>
            </a:r>
          </a:p>
        </p:txBody>
      </p:sp>
      <p:pic>
        <p:nvPicPr>
          <p:cNvPr id="15407" name="Picture 47" descr="sherloc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6413" y="4292600"/>
            <a:ext cx="238125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10" name="Line 50"/>
          <p:cNvSpPr>
            <a:spLocks noChangeShapeType="1"/>
          </p:cNvSpPr>
          <p:nvPr/>
        </p:nvSpPr>
        <p:spPr bwMode="auto">
          <a:xfrm flipH="1">
            <a:off x="3929063" y="2281238"/>
            <a:ext cx="1074737" cy="2211387"/>
          </a:xfrm>
          <a:prstGeom prst="line">
            <a:avLst/>
          </a:prstGeom>
          <a:noFill/>
          <a:ln w="38100">
            <a:solidFill>
              <a:srgbClr val="99FF99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11" name="Oval 51"/>
          <p:cNvSpPr>
            <a:spLocks noChangeArrowheads="1"/>
          </p:cNvSpPr>
          <p:nvPr/>
        </p:nvSpPr>
        <p:spPr bwMode="auto">
          <a:xfrm>
            <a:off x="2220913" y="4483100"/>
            <a:ext cx="2805112" cy="1336675"/>
          </a:xfrm>
          <a:prstGeom prst="ellipse">
            <a:avLst/>
          </a:prstGeom>
          <a:noFill/>
          <a:ln w="38100">
            <a:solidFill>
              <a:srgbClr val="99FF99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2033588" y="5884863"/>
          <a:ext cx="3521075" cy="515937"/>
        </p:xfrm>
        <a:graphic>
          <a:graphicData uri="http://schemas.openxmlformats.org/presentationml/2006/ole">
            <p:oleObj spid="_x0000_s25602" name="Equation" r:id="rId6" imgW="1473120" imgH="215640" progId="Equation.3">
              <p:embed/>
            </p:oleObj>
          </a:graphicData>
        </a:graphic>
      </p:graphicFrame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01" grpId="0"/>
      <p:bldP spid="15405" grpId="0"/>
      <p:bldP spid="15410" grpId="0" animBg="1"/>
      <p:bldP spid="154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2662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2663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21FF21E-5342-4344-952A-8AD7956F6315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1288" y="190500"/>
            <a:ext cx="8777287" cy="620713"/>
          </a:xfrm>
        </p:spPr>
        <p:txBody>
          <a:bodyPr/>
          <a:lstStyle/>
          <a:p>
            <a:pPr eaLnBrk="1" hangingPunct="1"/>
            <a:r>
              <a:rPr lang="it-IT" sz="40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Cosa sono i rivelatori di particelle</a:t>
            </a:r>
          </a:p>
        </p:txBody>
      </p:sp>
      <p:sp>
        <p:nvSpPr>
          <p:cNvPr id="26632" name="Text Box 3"/>
          <p:cNvSpPr txBox="1">
            <a:spLocks noChangeArrowheads="1"/>
          </p:cNvSpPr>
          <p:nvPr/>
        </p:nvSpPr>
        <p:spPr bwMode="auto">
          <a:xfrm>
            <a:off x="141288" y="914400"/>
            <a:ext cx="63388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/>
              <a:t>I rivelatori di particelle sono strumenti progettati per poter misurare i deboli segnali prodotti dalle particelle sub-atomiche. </a:t>
            </a:r>
          </a:p>
        </p:txBody>
      </p:sp>
      <p:grpSp>
        <p:nvGrpSpPr>
          <p:cNvPr id="26633" name="Group 5"/>
          <p:cNvGrpSpPr>
            <a:grpSpLocks/>
          </p:cNvGrpSpPr>
          <p:nvPr/>
        </p:nvGrpSpPr>
        <p:grpSpPr bwMode="auto">
          <a:xfrm>
            <a:off x="6781800" y="996950"/>
            <a:ext cx="2181225" cy="2636838"/>
            <a:chOff x="4656" y="-96"/>
            <a:chExt cx="1488" cy="1661"/>
          </a:xfrm>
        </p:grpSpPr>
        <p:grpSp>
          <p:nvGrpSpPr>
            <p:cNvPr id="26636" name="Group 6"/>
            <p:cNvGrpSpPr>
              <a:grpSpLocks/>
            </p:cNvGrpSpPr>
            <p:nvPr/>
          </p:nvGrpSpPr>
          <p:grpSpPr bwMode="auto">
            <a:xfrm>
              <a:off x="4923" y="-96"/>
              <a:ext cx="1221" cy="1387"/>
              <a:chOff x="4923" y="-96"/>
              <a:chExt cx="1221" cy="1387"/>
            </a:xfrm>
          </p:grpSpPr>
          <p:sp>
            <p:nvSpPr>
              <p:cNvPr id="26665" name="Freeform 7"/>
              <p:cNvSpPr>
                <a:spLocks/>
              </p:cNvSpPr>
              <p:nvPr/>
            </p:nvSpPr>
            <p:spPr bwMode="auto">
              <a:xfrm>
                <a:off x="4923" y="-96"/>
                <a:ext cx="496" cy="367"/>
              </a:xfrm>
              <a:custGeom>
                <a:avLst/>
                <a:gdLst>
                  <a:gd name="T0" fmla="*/ 496 w 768"/>
                  <a:gd name="T1" fmla="*/ 367 h 576"/>
                  <a:gd name="T2" fmla="*/ 372 w 768"/>
                  <a:gd name="T3" fmla="*/ 245 h 576"/>
                  <a:gd name="T4" fmla="*/ 155 w 768"/>
                  <a:gd name="T5" fmla="*/ 92 h 576"/>
                  <a:gd name="T6" fmla="*/ 0 w 768"/>
                  <a:gd name="T7" fmla="*/ 0 h 5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8"/>
                  <a:gd name="T13" fmla="*/ 0 h 576"/>
                  <a:gd name="T14" fmla="*/ 768 w 768"/>
                  <a:gd name="T15" fmla="*/ 576 h 5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8" h="576">
                    <a:moveTo>
                      <a:pt x="768" y="576"/>
                    </a:moveTo>
                    <a:cubicBezTo>
                      <a:pt x="716" y="516"/>
                      <a:pt x="664" y="456"/>
                      <a:pt x="576" y="384"/>
                    </a:cubicBezTo>
                    <a:cubicBezTo>
                      <a:pt x="488" y="312"/>
                      <a:pt x="336" y="208"/>
                      <a:pt x="240" y="144"/>
                    </a:cubicBezTo>
                    <a:cubicBezTo>
                      <a:pt x="144" y="80"/>
                      <a:pt x="40" y="24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6666" name="Group 8"/>
              <p:cNvGrpSpPr>
                <a:grpSpLocks/>
              </p:cNvGrpSpPr>
              <p:nvPr/>
            </p:nvGrpSpPr>
            <p:grpSpPr bwMode="auto">
              <a:xfrm>
                <a:off x="5495" y="353"/>
                <a:ext cx="649" cy="938"/>
                <a:chOff x="4224" y="1728"/>
                <a:chExt cx="816" cy="1104"/>
              </a:xfrm>
            </p:grpSpPr>
            <p:sp>
              <p:nvSpPr>
                <p:cNvPr id="26670" name="Freeform 9"/>
                <p:cNvSpPr>
                  <a:spLocks/>
                </p:cNvSpPr>
                <p:nvPr/>
              </p:nvSpPr>
              <p:spPr bwMode="auto">
                <a:xfrm>
                  <a:off x="4224" y="1728"/>
                  <a:ext cx="816" cy="1104"/>
                </a:xfrm>
                <a:custGeom>
                  <a:avLst/>
                  <a:gdLst>
                    <a:gd name="T0" fmla="*/ 0 w 816"/>
                    <a:gd name="T1" fmla="*/ 0 h 1104"/>
                    <a:gd name="T2" fmla="*/ 144 w 816"/>
                    <a:gd name="T3" fmla="*/ 144 h 1104"/>
                    <a:gd name="T4" fmla="*/ 336 w 816"/>
                    <a:gd name="T5" fmla="*/ 384 h 1104"/>
                    <a:gd name="T6" fmla="*/ 816 w 816"/>
                    <a:gd name="T7" fmla="*/ 1104 h 11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16"/>
                    <a:gd name="T13" fmla="*/ 0 h 1104"/>
                    <a:gd name="T14" fmla="*/ 816 w 816"/>
                    <a:gd name="T15" fmla="*/ 1104 h 11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16" h="1104">
                      <a:moveTo>
                        <a:pt x="0" y="0"/>
                      </a:moveTo>
                      <a:cubicBezTo>
                        <a:pt x="44" y="40"/>
                        <a:pt x="88" y="80"/>
                        <a:pt x="144" y="144"/>
                      </a:cubicBezTo>
                      <a:cubicBezTo>
                        <a:pt x="200" y="208"/>
                        <a:pt x="224" y="224"/>
                        <a:pt x="336" y="384"/>
                      </a:cubicBezTo>
                      <a:cubicBezTo>
                        <a:pt x="448" y="544"/>
                        <a:pt x="736" y="984"/>
                        <a:pt x="816" y="1104"/>
                      </a:cubicBezTo>
                    </a:path>
                  </a:pathLst>
                </a:cu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671" name="Line 10"/>
                <p:cNvSpPr>
                  <a:spLocks noChangeShapeType="1"/>
                </p:cNvSpPr>
                <p:nvPr/>
              </p:nvSpPr>
              <p:spPr bwMode="auto">
                <a:xfrm>
                  <a:off x="4992" y="2832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6667" name="Group 11"/>
              <p:cNvGrpSpPr>
                <a:grpSpLocks/>
              </p:cNvGrpSpPr>
              <p:nvPr/>
            </p:nvGrpSpPr>
            <p:grpSpPr bwMode="auto">
              <a:xfrm>
                <a:off x="5376" y="240"/>
                <a:ext cx="202" cy="173"/>
                <a:chOff x="5045" y="3168"/>
                <a:chExt cx="202" cy="173"/>
              </a:xfrm>
            </p:grpSpPr>
            <p:sp>
              <p:nvSpPr>
                <p:cNvPr id="26668" name="Oval 12"/>
                <p:cNvSpPr>
                  <a:spLocks noChangeArrowheads="1"/>
                </p:cNvSpPr>
                <p:nvPr/>
              </p:nvSpPr>
              <p:spPr bwMode="auto">
                <a:xfrm>
                  <a:off x="5045" y="3193"/>
                  <a:ext cx="191" cy="122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669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5052" y="3168"/>
                  <a:ext cx="195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it-IT" sz="1200"/>
                    <a:t>K</a:t>
                  </a:r>
                  <a:endParaRPr lang="it-IT" sz="1400">
                    <a:solidFill>
                      <a:srgbClr val="FF0000"/>
                    </a:solidFill>
                  </a:endParaRPr>
                </a:p>
              </p:txBody>
            </p:sp>
          </p:grpSp>
        </p:grpSp>
        <p:grpSp>
          <p:nvGrpSpPr>
            <p:cNvPr id="26637" name="Group 14"/>
            <p:cNvGrpSpPr>
              <a:grpSpLocks/>
            </p:cNvGrpSpPr>
            <p:nvPr/>
          </p:nvGrpSpPr>
          <p:grpSpPr bwMode="auto">
            <a:xfrm>
              <a:off x="4944" y="0"/>
              <a:ext cx="1107" cy="1468"/>
              <a:chOff x="4944" y="0"/>
              <a:chExt cx="1107" cy="1468"/>
            </a:xfrm>
          </p:grpSpPr>
          <p:grpSp>
            <p:nvGrpSpPr>
              <p:cNvPr id="26658" name="Group 15"/>
              <p:cNvGrpSpPr>
                <a:grpSpLocks/>
              </p:cNvGrpSpPr>
              <p:nvPr/>
            </p:nvGrpSpPr>
            <p:grpSpPr bwMode="auto">
              <a:xfrm>
                <a:off x="5402" y="530"/>
                <a:ext cx="649" cy="938"/>
                <a:chOff x="2448" y="2208"/>
                <a:chExt cx="1008" cy="1296"/>
              </a:xfrm>
            </p:grpSpPr>
            <p:sp>
              <p:nvSpPr>
                <p:cNvPr id="26663" name="Freeform 16"/>
                <p:cNvSpPr>
                  <a:spLocks/>
                </p:cNvSpPr>
                <p:nvPr/>
              </p:nvSpPr>
              <p:spPr bwMode="auto">
                <a:xfrm>
                  <a:off x="2448" y="2208"/>
                  <a:ext cx="1008" cy="1296"/>
                </a:xfrm>
                <a:custGeom>
                  <a:avLst/>
                  <a:gdLst>
                    <a:gd name="T0" fmla="*/ 0 w 1008"/>
                    <a:gd name="T1" fmla="*/ 0 h 1296"/>
                    <a:gd name="T2" fmla="*/ 336 w 1008"/>
                    <a:gd name="T3" fmla="*/ 384 h 1296"/>
                    <a:gd name="T4" fmla="*/ 1008 w 1008"/>
                    <a:gd name="T5" fmla="*/ 1296 h 1296"/>
                    <a:gd name="T6" fmla="*/ 0 60000 65536"/>
                    <a:gd name="T7" fmla="*/ 0 60000 65536"/>
                    <a:gd name="T8" fmla="*/ 0 60000 65536"/>
                    <a:gd name="T9" fmla="*/ 0 w 1008"/>
                    <a:gd name="T10" fmla="*/ 0 h 1296"/>
                    <a:gd name="T11" fmla="*/ 1008 w 1008"/>
                    <a:gd name="T12" fmla="*/ 1296 h 129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08" h="1296">
                      <a:moveTo>
                        <a:pt x="0" y="0"/>
                      </a:moveTo>
                      <a:cubicBezTo>
                        <a:pt x="84" y="84"/>
                        <a:pt x="168" y="168"/>
                        <a:pt x="336" y="384"/>
                      </a:cubicBezTo>
                      <a:cubicBezTo>
                        <a:pt x="504" y="600"/>
                        <a:pt x="896" y="1144"/>
                        <a:pt x="1008" y="1296"/>
                      </a:cubicBezTo>
                    </a:path>
                  </a:pathLst>
                </a:custGeom>
                <a:noFill/>
                <a:ln w="9525">
                  <a:solidFill>
                    <a:srgbClr val="33CC33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664" name="Line 17"/>
                <p:cNvSpPr>
                  <a:spLocks noChangeShapeType="1"/>
                </p:cNvSpPr>
                <p:nvPr/>
              </p:nvSpPr>
              <p:spPr bwMode="auto">
                <a:xfrm>
                  <a:off x="3408" y="35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rgbClr val="33CC33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6659" name="Group 18"/>
              <p:cNvGrpSpPr>
                <a:grpSpLocks/>
              </p:cNvGrpSpPr>
              <p:nvPr/>
            </p:nvGrpSpPr>
            <p:grpSpPr bwMode="auto">
              <a:xfrm>
                <a:off x="5280" y="384"/>
                <a:ext cx="195" cy="173"/>
                <a:chOff x="4609" y="2976"/>
                <a:chExt cx="195" cy="173"/>
              </a:xfrm>
            </p:grpSpPr>
            <p:sp>
              <p:nvSpPr>
                <p:cNvPr id="26661" name="Oval 19" descr="Outlined diamond"/>
                <p:cNvSpPr>
                  <a:spLocks noChangeArrowheads="1"/>
                </p:cNvSpPr>
                <p:nvPr/>
              </p:nvSpPr>
              <p:spPr bwMode="auto">
                <a:xfrm>
                  <a:off x="4609" y="3001"/>
                  <a:ext cx="192" cy="123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CC33"/>
                    </a:gs>
                    <a:gs pos="100000">
                      <a:srgbClr val="185E18"/>
                    </a:gs>
                  </a:gsLst>
                  <a:lin ang="5400000" scaled="1"/>
                </a:gradFill>
                <a:ln w="9525">
                  <a:solidFill>
                    <a:srgbClr val="33CC33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662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4621" y="2976"/>
                  <a:ext cx="183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it-IT" sz="1200"/>
                    <a:t>p</a:t>
                  </a:r>
                  <a:endParaRPr lang="it-IT" sz="1400">
                    <a:solidFill>
                      <a:srgbClr val="33CC33"/>
                    </a:solidFill>
                  </a:endParaRPr>
                </a:p>
              </p:txBody>
            </p:sp>
          </p:grpSp>
          <p:sp>
            <p:nvSpPr>
              <p:cNvPr id="26660" name="Freeform 21"/>
              <p:cNvSpPr>
                <a:spLocks/>
              </p:cNvSpPr>
              <p:nvPr/>
            </p:nvSpPr>
            <p:spPr bwMode="auto">
              <a:xfrm>
                <a:off x="4944" y="0"/>
                <a:ext cx="382" cy="449"/>
              </a:xfrm>
              <a:custGeom>
                <a:avLst/>
                <a:gdLst>
                  <a:gd name="T0" fmla="*/ 382 w 720"/>
                  <a:gd name="T1" fmla="*/ 449 h 816"/>
                  <a:gd name="T2" fmla="*/ 255 w 720"/>
                  <a:gd name="T3" fmla="*/ 291 h 816"/>
                  <a:gd name="T4" fmla="*/ 0 w 720"/>
                  <a:gd name="T5" fmla="*/ 0 h 816"/>
                  <a:gd name="T6" fmla="*/ 0 60000 65536"/>
                  <a:gd name="T7" fmla="*/ 0 60000 65536"/>
                  <a:gd name="T8" fmla="*/ 0 60000 65536"/>
                  <a:gd name="T9" fmla="*/ 0 w 720"/>
                  <a:gd name="T10" fmla="*/ 0 h 816"/>
                  <a:gd name="T11" fmla="*/ 720 w 720"/>
                  <a:gd name="T12" fmla="*/ 816 h 8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0" h="816">
                    <a:moveTo>
                      <a:pt x="720" y="816"/>
                    </a:moveTo>
                    <a:cubicBezTo>
                      <a:pt x="660" y="740"/>
                      <a:pt x="600" y="664"/>
                      <a:pt x="480" y="528"/>
                    </a:cubicBezTo>
                    <a:cubicBezTo>
                      <a:pt x="360" y="392"/>
                      <a:pt x="80" y="88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6638" name="Line 22"/>
            <p:cNvSpPr>
              <a:spLocks noChangeShapeType="1"/>
            </p:cNvSpPr>
            <p:nvPr/>
          </p:nvSpPr>
          <p:spPr bwMode="auto">
            <a:xfrm>
              <a:off x="5877" y="1414"/>
              <a:ext cx="38" cy="4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39" name="Group 23"/>
            <p:cNvGrpSpPr>
              <a:grpSpLocks/>
            </p:cNvGrpSpPr>
            <p:nvPr/>
          </p:nvGrpSpPr>
          <p:grpSpPr bwMode="auto">
            <a:xfrm>
              <a:off x="4656" y="271"/>
              <a:ext cx="1221" cy="1156"/>
              <a:chOff x="4656" y="271"/>
              <a:chExt cx="1221" cy="1156"/>
            </a:xfrm>
          </p:grpSpPr>
          <p:sp>
            <p:nvSpPr>
              <p:cNvPr id="26653" name="Freeform 24"/>
              <p:cNvSpPr>
                <a:spLocks/>
              </p:cNvSpPr>
              <p:nvPr/>
            </p:nvSpPr>
            <p:spPr bwMode="auto">
              <a:xfrm>
                <a:off x="5076" y="557"/>
                <a:ext cx="801" cy="870"/>
              </a:xfrm>
              <a:custGeom>
                <a:avLst/>
                <a:gdLst>
                  <a:gd name="T0" fmla="*/ 0 w 1008"/>
                  <a:gd name="T1" fmla="*/ 14 h 1024"/>
                  <a:gd name="T2" fmla="*/ 76 w 1008"/>
                  <a:gd name="T3" fmla="*/ 54 h 1024"/>
                  <a:gd name="T4" fmla="*/ 381 w 1008"/>
                  <a:gd name="T5" fmla="*/ 340 h 1024"/>
                  <a:gd name="T6" fmla="*/ 801 w 1008"/>
                  <a:gd name="T7" fmla="*/ 870 h 10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08"/>
                  <a:gd name="T13" fmla="*/ 0 h 1024"/>
                  <a:gd name="T14" fmla="*/ 1008 w 1008"/>
                  <a:gd name="T15" fmla="*/ 1024 h 10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08" h="1024">
                    <a:moveTo>
                      <a:pt x="0" y="16"/>
                    </a:moveTo>
                    <a:cubicBezTo>
                      <a:pt x="8" y="8"/>
                      <a:pt x="16" y="0"/>
                      <a:pt x="96" y="64"/>
                    </a:cubicBezTo>
                    <a:cubicBezTo>
                      <a:pt x="176" y="128"/>
                      <a:pt x="328" y="240"/>
                      <a:pt x="480" y="400"/>
                    </a:cubicBezTo>
                    <a:cubicBezTo>
                      <a:pt x="632" y="560"/>
                      <a:pt x="912" y="920"/>
                      <a:pt x="1008" y="1024"/>
                    </a:cubicBezTo>
                  </a:path>
                </a:pathLst>
              </a:custGeom>
              <a:noFill/>
              <a:ln w="9525">
                <a:solidFill>
                  <a:srgbClr val="FF99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6654" name="Group 25"/>
              <p:cNvGrpSpPr>
                <a:grpSpLocks/>
              </p:cNvGrpSpPr>
              <p:nvPr/>
            </p:nvGrpSpPr>
            <p:grpSpPr bwMode="auto">
              <a:xfrm>
                <a:off x="4992" y="489"/>
                <a:ext cx="197" cy="174"/>
                <a:chOff x="4814" y="1545"/>
                <a:chExt cx="197" cy="174"/>
              </a:xfrm>
            </p:grpSpPr>
            <p:sp>
              <p:nvSpPr>
                <p:cNvPr id="26656" name="Oval 26"/>
                <p:cNvSpPr>
                  <a:spLocks noChangeArrowheads="1"/>
                </p:cNvSpPr>
                <p:nvPr/>
              </p:nvSpPr>
              <p:spPr bwMode="auto">
                <a:xfrm>
                  <a:off x="4814" y="1561"/>
                  <a:ext cx="191" cy="123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764700"/>
                    </a:gs>
                  </a:gsLst>
                  <a:lin ang="5400000" scaled="1"/>
                </a:gradFill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657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4824" y="1545"/>
                  <a:ext cx="187" cy="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it-IT" sz="1200">
                      <a:latin typeface="Symbol" pitchFamily="-108" charset="2"/>
                    </a:rPr>
                    <a:t>m</a:t>
                  </a:r>
                  <a:endParaRPr lang="it-IT" sz="1400">
                    <a:solidFill>
                      <a:srgbClr val="33CC33"/>
                    </a:solidFill>
                  </a:endParaRPr>
                </a:p>
              </p:txBody>
            </p:sp>
          </p:grpSp>
          <p:sp>
            <p:nvSpPr>
              <p:cNvPr id="26655" name="Freeform 28"/>
              <p:cNvSpPr>
                <a:spLocks/>
              </p:cNvSpPr>
              <p:nvPr/>
            </p:nvSpPr>
            <p:spPr bwMode="auto">
              <a:xfrm>
                <a:off x="4656" y="271"/>
                <a:ext cx="382" cy="245"/>
              </a:xfrm>
              <a:custGeom>
                <a:avLst/>
                <a:gdLst>
                  <a:gd name="T0" fmla="*/ 382 w 528"/>
                  <a:gd name="T1" fmla="*/ 245 h 336"/>
                  <a:gd name="T2" fmla="*/ 139 w 528"/>
                  <a:gd name="T3" fmla="*/ 70 h 336"/>
                  <a:gd name="T4" fmla="*/ 0 w 528"/>
                  <a:gd name="T5" fmla="*/ 0 h 336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336"/>
                  <a:gd name="T11" fmla="*/ 528 w 528"/>
                  <a:gd name="T12" fmla="*/ 336 h 3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336">
                    <a:moveTo>
                      <a:pt x="528" y="336"/>
                    </a:moveTo>
                    <a:cubicBezTo>
                      <a:pt x="404" y="244"/>
                      <a:pt x="280" y="152"/>
                      <a:pt x="192" y="96"/>
                    </a:cubicBezTo>
                    <a:cubicBezTo>
                      <a:pt x="104" y="40"/>
                      <a:pt x="32" y="16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FF99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6640" name="Group 29"/>
            <p:cNvGrpSpPr>
              <a:grpSpLocks/>
            </p:cNvGrpSpPr>
            <p:nvPr/>
          </p:nvGrpSpPr>
          <p:grpSpPr bwMode="auto">
            <a:xfrm>
              <a:off x="4732" y="149"/>
              <a:ext cx="1298" cy="1346"/>
              <a:chOff x="2016" y="1920"/>
              <a:chExt cx="1632" cy="1584"/>
            </a:xfrm>
          </p:grpSpPr>
          <p:graphicFrame>
            <p:nvGraphicFramePr>
              <p:cNvPr id="26627" name="Object 3"/>
              <p:cNvGraphicFramePr>
                <a:graphicFrameLocks noChangeAspect="1"/>
              </p:cNvGraphicFramePr>
              <p:nvPr/>
            </p:nvGraphicFramePr>
            <p:xfrm>
              <a:off x="2400" y="2112"/>
              <a:ext cx="210" cy="211"/>
            </p:xfrm>
            <a:graphic>
              <a:graphicData uri="http://schemas.openxmlformats.org/presentationml/2006/ole">
                <p:oleObj spid="_x0000_s26627" name="Clip" r:id="rId3" imgW="639000" imgH="640440" progId="">
                  <p:embed/>
                </p:oleObj>
              </a:graphicData>
            </a:graphic>
          </p:graphicFrame>
          <p:grpSp>
            <p:nvGrpSpPr>
              <p:cNvPr id="26649" name="Group 31"/>
              <p:cNvGrpSpPr>
                <a:grpSpLocks/>
              </p:cNvGrpSpPr>
              <p:nvPr/>
            </p:nvGrpSpPr>
            <p:grpSpPr bwMode="auto">
              <a:xfrm>
                <a:off x="2592" y="2304"/>
                <a:ext cx="1056" cy="1200"/>
                <a:chOff x="1056" y="2640"/>
                <a:chExt cx="672" cy="672"/>
              </a:xfrm>
            </p:grpSpPr>
            <p:sp>
              <p:nvSpPr>
                <p:cNvPr id="26651" name="Freeform 32"/>
                <p:cNvSpPr>
                  <a:spLocks/>
                </p:cNvSpPr>
                <p:nvPr/>
              </p:nvSpPr>
              <p:spPr bwMode="auto">
                <a:xfrm>
                  <a:off x="1056" y="2640"/>
                  <a:ext cx="624" cy="624"/>
                </a:xfrm>
                <a:custGeom>
                  <a:avLst/>
                  <a:gdLst>
                    <a:gd name="T0" fmla="*/ 0 w 624"/>
                    <a:gd name="T1" fmla="*/ 0 h 624"/>
                    <a:gd name="T2" fmla="*/ 240 w 624"/>
                    <a:gd name="T3" fmla="*/ 192 h 624"/>
                    <a:gd name="T4" fmla="*/ 528 w 624"/>
                    <a:gd name="T5" fmla="*/ 528 h 624"/>
                    <a:gd name="T6" fmla="*/ 624 w 624"/>
                    <a:gd name="T7" fmla="*/ 624 h 62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24"/>
                    <a:gd name="T13" fmla="*/ 0 h 624"/>
                    <a:gd name="T14" fmla="*/ 624 w 624"/>
                    <a:gd name="T15" fmla="*/ 624 h 62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24" h="624">
                      <a:moveTo>
                        <a:pt x="0" y="0"/>
                      </a:moveTo>
                      <a:cubicBezTo>
                        <a:pt x="76" y="52"/>
                        <a:pt x="152" y="104"/>
                        <a:pt x="240" y="192"/>
                      </a:cubicBezTo>
                      <a:cubicBezTo>
                        <a:pt x="328" y="280"/>
                        <a:pt x="464" y="456"/>
                        <a:pt x="528" y="528"/>
                      </a:cubicBezTo>
                      <a:cubicBezTo>
                        <a:pt x="592" y="600"/>
                        <a:pt x="608" y="608"/>
                        <a:pt x="624" y="62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652" name="Line 33"/>
                <p:cNvSpPr>
                  <a:spLocks noChangeShapeType="1"/>
                </p:cNvSpPr>
                <p:nvPr/>
              </p:nvSpPr>
              <p:spPr bwMode="auto">
                <a:xfrm>
                  <a:off x="1680" y="3264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6650" name="Freeform 34"/>
              <p:cNvSpPr>
                <a:spLocks/>
              </p:cNvSpPr>
              <p:nvPr/>
            </p:nvSpPr>
            <p:spPr bwMode="auto">
              <a:xfrm>
                <a:off x="2016" y="1920"/>
                <a:ext cx="432" cy="240"/>
              </a:xfrm>
              <a:custGeom>
                <a:avLst/>
                <a:gdLst>
                  <a:gd name="T0" fmla="*/ 432 w 576"/>
                  <a:gd name="T1" fmla="*/ 240 h 384"/>
                  <a:gd name="T2" fmla="*/ 288 w 576"/>
                  <a:gd name="T3" fmla="*/ 150 h 384"/>
                  <a:gd name="T4" fmla="*/ 0 w 576"/>
                  <a:gd name="T5" fmla="*/ 0 h 384"/>
                  <a:gd name="T6" fmla="*/ 0 60000 65536"/>
                  <a:gd name="T7" fmla="*/ 0 60000 65536"/>
                  <a:gd name="T8" fmla="*/ 0 60000 65536"/>
                  <a:gd name="T9" fmla="*/ 0 w 576"/>
                  <a:gd name="T10" fmla="*/ 0 h 384"/>
                  <a:gd name="T11" fmla="*/ 576 w 576"/>
                  <a:gd name="T12" fmla="*/ 384 h 3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76" h="384">
                    <a:moveTo>
                      <a:pt x="576" y="384"/>
                    </a:moveTo>
                    <a:cubicBezTo>
                      <a:pt x="528" y="344"/>
                      <a:pt x="480" y="304"/>
                      <a:pt x="384" y="240"/>
                    </a:cubicBezTo>
                    <a:cubicBezTo>
                      <a:pt x="288" y="176"/>
                      <a:pt x="144" y="88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6641" name="Group 35"/>
            <p:cNvGrpSpPr>
              <a:grpSpLocks/>
            </p:cNvGrpSpPr>
            <p:nvPr/>
          </p:nvGrpSpPr>
          <p:grpSpPr bwMode="auto">
            <a:xfrm>
              <a:off x="4704" y="384"/>
              <a:ext cx="1336" cy="816"/>
              <a:chOff x="4560" y="1008"/>
              <a:chExt cx="1336" cy="816"/>
            </a:xfrm>
          </p:grpSpPr>
          <p:grpSp>
            <p:nvGrpSpPr>
              <p:cNvPr id="26642" name="Group 36"/>
              <p:cNvGrpSpPr>
                <a:grpSpLocks/>
              </p:cNvGrpSpPr>
              <p:nvPr/>
            </p:nvGrpSpPr>
            <p:grpSpPr bwMode="auto">
              <a:xfrm>
                <a:off x="4985" y="1344"/>
                <a:ext cx="208" cy="192"/>
                <a:chOff x="4985" y="1344"/>
                <a:chExt cx="208" cy="192"/>
              </a:xfrm>
            </p:grpSpPr>
            <p:sp>
              <p:nvSpPr>
                <p:cNvPr id="26647" name="Oval 37"/>
                <p:cNvSpPr>
                  <a:spLocks noChangeArrowheads="1"/>
                </p:cNvSpPr>
                <p:nvPr/>
              </p:nvSpPr>
              <p:spPr bwMode="auto">
                <a:xfrm>
                  <a:off x="4985" y="1368"/>
                  <a:ext cx="191" cy="123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6699FF"/>
                    </a:gs>
                    <a:gs pos="100000">
                      <a:srgbClr val="2F4776"/>
                    </a:gs>
                  </a:gsLst>
                  <a:lin ang="540000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648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4993" y="1344"/>
                  <a:ext cx="200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it-IT" sz="1400">
                      <a:latin typeface="Symbol" pitchFamily="-108" charset="2"/>
                    </a:rPr>
                    <a:t>p</a:t>
                  </a:r>
                  <a:endParaRPr lang="it-IT" sz="1400">
                    <a:solidFill>
                      <a:srgbClr val="33CC33"/>
                    </a:solidFill>
                  </a:endParaRPr>
                </a:p>
              </p:txBody>
            </p:sp>
          </p:grpSp>
          <p:grpSp>
            <p:nvGrpSpPr>
              <p:cNvPr id="26643" name="Group 39"/>
              <p:cNvGrpSpPr>
                <a:grpSpLocks/>
              </p:cNvGrpSpPr>
              <p:nvPr/>
            </p:nvGrpSpPr>
            <p:grpSpPr bwMode="auto">
              <a:xfrm>
                <a:off x="5133" y="1443"/>
                <a:ext cx="763" cy="381"/>
                <a:chOff x="1104" y="2960"/>
                <a:chExt cx="960" cy="448"/>
              </a:xfrm>
            </p:grpSpPr>
            <p:sp>
              <p:nvSpPr>
                <p:cNvPr id="26645" name="Freeform 40"/>
                <p:cNvSpPr>
                  <a:spLocks/>
                </p:cNvSpPr>
                <p:nvPr/>
              </p:nvSpPr>
              <p:spPr bwMode="auto">
                <a:xfrm>
                  <a:off x="1104" y="2960"/>
                  <a:ext cx="960" cy="448"/>
                </a:xfrm>
                <a:custGeom>
                  <a:avLst/>
                  <a:gdLst>
                    <a:gd name="T0" fmla="*/ 0 w 960"/>
                    <a:gd name="T1" fmla="*/ 16 h 448"/>
                    <a:gd name="T2" fmla="*/ 48 w 960"/>
                    <a:gd name="T3" fmla="*/ 16 h 448"/>
                    <a:gd name="T4" fmla="*/ 240 w 960"/>
                    <a:gd name="T5" fmla="*/ 112 h 448"/>
                    <a:gd name="T6" fmla="*/ 480 w 960"/>
                    <a:gd name="T7" fmla="*/ 256 h 448"/>
                    <a:gd name="T8" fmla="*/ 960 w 960"/>
                    <a:gd name="T9" fmla="*/ 448 h 4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60"/>
                    <a:gd name="T16" fmla="*/ 0 h 448"/>
                    <a:gd name="T17" fmla="*/ 960 w 960"/>
                    <a:gd name="T18" fmla="*/ 448 h 44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60" h="448">
                      <a:moveTo>
                        <a:pt x="0" y="16"/>
                      </a:moveTo>
                      <a:cubicBezTo>
                        <a:pt x="4" y="8"/>
                        <a:pt x="8" y="0"/>
                        <a:pt x="48" y="16"/>
                      </a:cubicBezTo>
                      <a:cubicBezTo>
                        <a:pt x="88" y="32"/>
                        <a:pt x="168" y="72"/>
                        <a:pt x="240" y="112"/>
                      </a:cubicBezTo>
                      <a:cubicBezTo>
                        <a:pt x="312" y="152"/>
                        <a:pt x="360" y="200"/>
                        <a:pt x="480" y="256"/>
                      </a:cubicBezTo>
                      <a:cubicBezTo>
                        <a:pt x="600" y="312"/>
                        <a:pt x="780" y="380"/>
                        <a:pt x="960" y="44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646" name="Line 41"/>
                <p:cNvSpPr>
                  <a:spLocks noChangeShapeType="1"/>
                </p:cNvSpPr>
                <p:nvPr/>
              </p:nvSpPr>
              <p:spPr bwMode="auto">
                <a:xfrm>
                  <a:off x="2016" y="340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6644" name="Freeform 42"/>
              <p:cNvSpPr>
                <a:spLocks/>
              </p:cNvSpPr>
              <p:nvPr/>
            </p:nvSpPr>
            <p:spPr bwMode="auto">
              <a:xfrm>
                <a:off x="4560" y="1008"/>
                <a:ext cx="458" cy="367"/>
              </a:xfrm>
              <a:custGeom>
                <a:avLst/>
                <a:gdLst>
                  <a:gd name="T0" fmla="*/ 458 w 720"/>
                  <a:gd name="T1" fmla="*/ 367 h 528"/>
                  <a:gd name="T2" fmla="*/ 427 w 720"/>
                  <a:gd name="T3" fmla="*/ 334 h 528"/>
                  <a:gd name="T4" fmla="*/ 305 w 720"/>
                  <a:gd name="T5" fmla="*/ 267 h 528"/>
                  <a:gd name="T6" fmla="*/ 0 w 720"/>
                  <a:gd name="T7" fmla="*/ 0 h 5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20"/>
                  <a:gd name="T13" fmla="*/ 0 h 528"/>
                  <a:gd name="T14" fmla="*/ 720 w 720"/>
                  <a:gd name="T15" fmla="*/ 528 h 5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20" h="528">
                    <a:moveTo>
                      <a:pt x="720" y="528"/>
                    </a:moveTo>
                    <a:cubicBezTo>
                      <a:pt x="716" y="516"/>
                      <a:pt x="712" y="504"/>
                      <a:pt x="672" y="480"/>
                    </a:cubicBezTo>
                    <a:cubicBezTo>
                      <a:pt x="632" y="456"/>
                      <a:pt x="592" y="464"/>
                      <a:pt x="480" y="384"/>
                    </a:cubicBezTo>
                    <a:cubicBezTo>
                      <a:pt x="368" y="304"/>
                      <a:pt x="184" y="152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aphicFrame>
          <p:nvGraphicFramePr>
            <p:cNvPr id="26626" name="Object 2"/>
            <p:cNvGraphicFramePr>
              <a:graphicFrameLocks noChangeAspect="1"/>
            </p:cNvGraphicFramePr>
            <p:nvPr/>
          </p:nvGraphicFramePr>
          <p:xfrm>
            <a:off x="4848" y="96"/>
            <a:ext cx="998" cy="1469"/>
          </p:xfrm>
          <a:graphic>
            <a:graphicData uri="http://schemas.openxmlformats.org/presentationml/2006/ole">
              <p:oleObj spid="_x0000_s26626" name="Clip" r:id="rId4" imgW="2309760" imgH="3176280" progId="">
                <p:embed/>
              </p:oleObj>
            </a:graphicData>
          </a:graphic>
        </p:graphicFrame>
      </p:grpSp>
      <p:sp>
        <p:nvSpPr>
          <p:cNvPr id="11312" name="Text Box 48"/>
          <p:cNvSpPr txBox="1">
            <a:spLocks noChangeArrowheads="1"/>
          </p:cNvSpPr>
          <p:nvPr/>
        </p:nvSpPr>
        <p:spPr bwMode="auto">
          <a:xfrm>
            <a:off x="211138" y="1792288"/>
            <a:ext cx="6635750" cy="1323975"/>
          </a:xfrm>
          <a:prstGeom prst="rect">
            <a:avLst/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/>
              <a:t>Esistono </a:t>
            </a:r>
            <a:r>
              <a:rPr lang="it-IT">
                <a:solidFill>
                  <a:srgbClr val="FF0000"/>
                </a:solidFill>
              </a:rPr>
              <a:t>rivelatori diversi</a:t>
            </a:r>
            <a:r>
              <a:rPr lang="it-IT"/>
              <a:t> con caratteristiche specifiche ottimizzate per effettuare le misure necessarie;</a:t>
            </a:r>
          </a:p>
          <a:p>
            <a:r>
              <a:rPr lang="it-IT"/>
              <a:t>nei </a:t>
            </a:r>
            <a:r>
              <a:rPr lang="it-IT">
                <a:solidFill>
                  <a:srgbClr val="FF0000"/>
                </a:solidFill>
              </a:rPr>
              <a:t>moderni  esperimenti</a:t>
            </a:r>
            <a:r>
              <a:rPr lang="it-IT"/>
              <a:t> di fisica si usano </a:t>
            </a:r>
            <a:r>
              <a:rPr lang="it-IT">
                <a:solidFill>
                  <a:srgbClr val="FF0000"/>
                </a:solidFill>
              </a:rPr>
              <a:t>insiemi complessi di piu` rivelatori</a:t>
            </a:r>
            <a:r>
              <a:rPr lang="it-IT"/>
              <a:t>. Combinando opportunamente i dati rivelati siamo in grado di determinare traiettorie, velocit</a:t>
            </a:r>
            <a:r>
              <a:rPr lang="en-US">
                <a:ea typeface="Arial" pitchFamily="-108" charset="0"/>
                <a:cs typeface="Arial" pitchFamily="-108" charset="0"/>
              </a:rPr>
              <a:t>à</a:t>
            </a:r>
            <a:r>
              <a:rPr lang="it-IT"/>
              <a:t>, masse, cariche elettriche.  </a:t>
            </a:r>
          </a:p>
        </p:txBody>
      </p:sp>
      <p:sp>
        <p:nvSpPr>
          <p:cNvPr id="26635" name="Text Box 49"/>
          <p:cNvSpPr txBox="1">
            <a:spLocks noChangeArrowheads="1"/>
          </p:cNvSpPr>
          <p:nvPr/>
        </p:nvSpPr>
        <p:spPr bwMode="auto">
          <a:xfrm>
            <a:off x="481013" y="3608388"/>
            <a:ext cx="7185025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800"/>
              <a:t>Il </a:t>
            </a:r>
            <a:r>
              <a:rPr lang="it-IT" sz="1800" b="1">
                <a:solidFill>
                  <a:srgbClr val="FF0000"/>
                </a:solidFill>
              </a:rPr>
              <a:t>rivelatore ideale</a:t>
            </a:r>
            <a:r>
              <a:rPr lang="it-IT" sz="1800"/>
              <a:t> di particelle ha le seguenti caratteristiche:</a:t>
            </a:r>
          </a:p>
          <a:p>
            <a:endParaRPr lang="it-IT"/>
          </a:p>
          <a:p>
            <a:pPr>
              <a:buClr>
                <a:srgbClr val="FF0000"/>
              </a:buClr>
              <a:buFontTx/>
              <a:buChar char="o"/>
            </a:pPr>
            <a:r>
              <a:rPr lang="it-IT"/>
              <a:t> </a:t>
            </a:r>
            <a:r>
              <a:rPr lang="it-IT" b="1">
                <a:solidFill>
                  <a:srgbClr val="FF0000"/>
                </a:solidFill>
              </a:rPr>
              <a:t>accettanza completa</a:t>
            </a:r>
            <a:r>
              <a:rPr lang="it-IT"/>
              <a:t> e fitta segmentazione</a:t>
            </a:r>
          </a:p>
          <a:p>
            <a:pPr marL="236538" lvl="1">
              <a:buClr>
                <a:srgbClr val="FF0000"/>
              </a:buClr>
              <a:buFont typeface="Wingdings" pitchFamily="-108" charset="2"/>
              <a:buChar char="ü"/>
            </a:pPr>
            <a:r>
              <a:rPr lang="it-IT"/>
              <a:t> tutte le particelle prodotte sono rivelate</a:t>
            </a:r>
          </a:p>
          <a:p>
            <a:pPr>
              <a:buClr>
                <a:srgbClr val="FF0000"/>
              </a:buClr>
              <a:buFontTx/>
              <a:buChar char="o"/>
            </a:pPr>
            <a:r>
              <a:rPr lang="it-IT"/>
              <a:t> effettua misure </a:t>
            </a:r>
            <a:r>
              <a:rPr lang="it-IT" i="1"/>
              <a:t>precise</a:t>
            </a:r>
            <a:r>
              <a:rPr lang="it-IT"/>
              <a:t> di </a:t>
            </a:r>
            <a:r>
              <a:rPr lang="it-IT" b="1">
                <a:solidFill>
                  <a:srgbClr val="FF0000"/>
                </a:solidFill>
              </a:rPr>
              <a:t>impulso ed energia</a:t>
            </a:r>
            <a:r>
              <a:rPr lang="it-IT"/>
              <a:t> </a:t>
            </a:r>
          </a:p>
          <a:p>
            <a:pPr>
              <a:buClr>
                <a:srgbClr val="FF0000"/>
              </a:buClr>
              <a:buFontTx/>
              <a:buChar char="o"/>
            </a:pPr>
            <a:r>
              <a:rPr lang="it-IT"/>
              <a:t> ricostruisce le </a:t>
            </a:r>
            <a:r>
              <a:rPr lang="it-IT" b="1">
                <a:solidFill>
                  <a:srgbClr val="FF0000"/>
                </a:solidFill>
              </a:rPr>
              <a:t>tracce ed identifica</a:t>
            </a:r>
            <a:r>
              <a:rPr lang="it-IT"/>
              <a:t> tutte le particelle</a:t>
            </a:r>
          </a:p>
          <a:p>
            <a:pPr>
              <a:buClr>
                <a:srgbClr val="FF0000"/>
              </a:buClr>
              <a:buFontTx/>
              <a:buChar char="o"/>
            </a:pPr>
            <a:r>
              <a:rPr lang="it-IT"/>
              <a:t> tempo morto nullo </a:t>
            </a:r>
            <a:r>
              <a:rPr lang="it-IT">
                <a:solidFill>
                  <a:srgbClr val="FF0000"/>
                </a:solidFill>
                <a:sym typeface="Monotype Sorts" pitchFamily="-108" charset="2"/>
              </a:rPr>
              <a:t> </a:t>
            </a:r>
            <a:r>
              <a:rPr lang="it-IT" b="1">
                <a:solidFill>
                  <a:srgbClr val="FF0000"/>
                </a:solidFill>
                <a:sym typeface="Monotype Sorts" pitchFamily="-108" charset="2"/>
              </a:rPr>
              <a:t>velocit</a:t>
            </a:r>
            <a:r>
              <a:rPr lang="en-US" b="1">
                <a:solidFill>
                  <a:srgbClr val="FF0000"/>
                </a:solidFill>
                <a:ea typeface="Arial" pitchFamily="-108" charset="0"/>
                <a:cs typeface="Arial" pitchFamily="-108" charset="0"/>
                <a:sym typeface="Monotype Sorts" pitchFamily="-108" charset="2"/>
              </a:rPr>
              <a:t>à</a:t>
            </a:r>
            <a:r>
              <a:rPr lang="it-IT" b="1">
                <a:solidFill>
                  <a:srgbClr val="FF0000"/>
                </a:solidFill>
                <a:sym typeface="Monotype Sorts" pitchFamily="-108" charset="2"/>
              </a:rPr>
              <a:t> di risposta elevata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2765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2765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6A8404-5945-FD4F-8DFE-5B9E945C2F39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34975" y="104775"/>
            <a:ext cx="8002588" cy="488950"/>
          </a:xfrm>
        </p:spPr>
        <p:txBody>
          <a:bodyPr/>
          <a:lstStyle/>
          <a:p>
            <a:pPr eaLnBrk="1" hangingPunct="1"/>
            <a:r>
              <a:rPr lang="it-IT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Principi generali</a:t>
            </a:r>
          </a:p>
        </p:txBody>
      </p:sp>
      <p:sp>
        <p:nvSpPr>
          <p:cNvPr id="27654" name="Text Box 3"/>
          <p:cNvSpPr txBox="1">
            <a:spLocks noChangeArrowheads="1"/>
          </p:cNvSpPr>
          <p:nvPr/>
        </p:nvSpPr>
        <p:spPr bwMode="auto">
          <a:xfrm>
            <a:off x="211138" y="625475"/>
            <a:ext cx="6045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/>
              <a:t>I</a:t>
            </a:r>
            <a:r>
              <a:rPr lang="it-IT" sz="1400" i="1"/>
              <a:t> </a:t>
            </a:r>
            <a:r>
              <a:rPr lang="it-IT" sz="1400"/>
              <a:t>processi che permettono di rivelare le particelle sub-nucleari sono diversi:</a:t>
            </a:r>
          </a:p>
          <a:p>
            <a:endParaRPr lang="it-IT" sz="140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11138" y="1130300"/>
            <a:ext cx="8721725" cy="527050"/>
          </a:xfrm>
          <a:prstGeom prst="rect">
            <a:avLst/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/>
              <a:t>Le </a:t>
            </a:r>
            <a:r>
              <a:rPr lang="it-IT" sz="1400" b="1">
                <a:solidFill>
                  <a:srgbClr val="FF0000"/>
                </a:solidFill>
              </a:rPr>
              <a:t>particelle cariche</a:t>
            </a:r>
            <a:r>
              <a:rPr lang="it-IT" sz="1400"/>
              <a:t> sono rivelate attraverso la loro interazione elettromagnetica con gli elettroni atomici dei mezzi attraversati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11138" y="1835150"/>
            <a:ext cx="8631237" cy="527050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/>
              <a:t>I </a:t>
            </a:r>
            <a:r>
              <a:rPr lang="it-IT" sz="1400" b="1">
                <a:solidFill>
                  <a:srgbClr val="FF0000"/>
                </a:solidFill>
              </a:rPr>
              <a:t>fotoni</a:t>
            </a:r>
            <a:r>
              <a:rPr lang="it-IT" sz="1400"/>
              <a:t> vengono rivelati indirettamente attraverso gli elettroni che essi producono per </a:t>
            </a:r>
            <a:r>
              <a:rPr lang="it-IT" sz="1400" b="1">
                <a:solidFill>
                  <a:srgbClr val="FF0000"/>
                </a:solidFill>
              </a:rPr>
              <a:t>effetto fotoelettrico</a:t>
            </a:r>
            <a:r>
              <a:rPr lang="it-IT" sz="1400"/>
              <a:t>, </a:t>
            </a:r>
            <a:r>
              <a:rPr lang="it-IT" sz="1400" b="1">
                <a:solidFill>
                  <a:srgbClr val="FF0000"/>
                </a:solidFill>
              </a:rPr>
              <a:t>diffusione</a:t>
            </a:r>
            <a:r>
              <a:rPr lang="it-IT" sz="1400"/>
              <a:t> </a:t>
            </a:r>
            <a:r>
              <a:rPr lang="it-IT" sz="1400" b="1">
                <a:solidFill>
                  <a:srgbClr val="FF0000"/>
                </a:solidFill>
              </a:rPr>
              <a:t>Compton</a:t>
            </a:r>
            <a:r>
              <a:rPr lang="it-IT" sz="1400"/>
              <a:t> o </a:t>
            </a:r>
            <a:r>
              <a:rPr lang="it-IT" sz="1400" b="1">
                <a:solidFill>
                  <a:srgbClr val="FF0000"/>
                </a:solidFill>
              </a:rPr>
              <a:t>produzione di coppie</a:t>
            </a:r>
            <a:endParaRPr lang="it-IT" sz="140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211138" y="2657475"/>
            <a:ext cx="8605837" cy="314325"/>
          </a:xfrm>
          <a:prstGeom prst="rect">
            <a:avLst/>
          </a:prstGeom>
          <a:solidFill>
            <a:srgbClr val="CCFFFF"/>
          </a:solidFill>
          <a:ln w="9525">
            <a:solidFill>
              <a:srgbClr val="FF33CC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/>
              <a:t>I </a:t>
            </a:r>
            <a:r>
              <a:rPr lang="it-IT" sz="1400" b="1">
                <a:solidFill>
                  <a:srgbClr val="FF0000"/>
                </a:solidFill>
              </a:rPr>
              <a:t>neutroni </a:t>
            </a:r>
            <a:r>
              <a:rPr lang="it-IT" sz="1400"/>
              <a:t>subiscono interazioni forti con i nuclei dei materiali producendo </a:t>
            </a:r>
            <a:r>
              <a:rPr lang="it-IT" sz="1400" b="1">
                <a:solidFill>
                  <a:srgbClr val="FF0000"/>
                </a:solidFill>
              </a:rPr>
              <a:t>particelle secondarie cariche</a:t>
            </a:r>
            <a:r>
              <a:rPr lang="it-IT" sz="1400"/>
              <a:t> 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11138" y="3244850"/>
            <a:ext cx="8736012" cy="52705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/>
              <a:t>Le particelle piu` difficili da rivelare sono i </a:t>
            </a:r>
            <a:r>
              <a:rPr lang="it-IT" sz="1400" b="1">
                <a:solidFill>
                  <a:srgbClr val="FF0000"/>
                </a:solidFill>
              </a:rPr>
              <a:t>neutrini</a:t>
            </a:r>
            <a:r>
              <a:rPr lang="it-IT" sz="1400"/>
              <a:t> che possono avere solo interazioni deboli con i nuclei o gli</a:t>
            </a:r>
          </a:p>
          <a:p>
            <a:r>
              <a:rPr lang="it-IT" sz="1400"/>
              <a:t>elettroni. In questi processi si ha emissione di leptoni  </a:t>
            </a:r>
          </a:p>
        </p:txBody>
      </p:sp>
      <p:pic>
        <p:nvPicPr>
          <p:cNvPr id="27659" name="Picture 8" descr="decay_ch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138" y="3890963"/>
            <a:ext cx="38862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0" name="Picture 9" descr="end_view"/>
          <p:cNvPicPr>
            <a:picLocks noChangeAspect="1" noChangeArrowheads="1"/>
          </p:cNvPicPr>
          <p:nvPr/>
        </p:nvPicPr>
        <p:blipFill>
          <a:blip r:embed="rId4"/>
          <a:srcRect t="7207"/>
          <a:stretch>
            <a:fillRect/>
          </a:stretch>
        </p:blipFill>
        <p:spPr bwMode="auto">
          <a:xfrm>
            <a:off x="4475163" y="3876675"/>
            <a:ext cx="36576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5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2970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2970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640D29-D43B-CE49-860A-A4DD8A68F11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9225"/>
            <a:ext cx="7772400" cy="841375"/>
          </a:xfrm>
        </p:spPr>
        <p:txBody>
          <a:bodyPr/>
          <a:lstStyle/>
          <a:p>
            <a:pPr eaLnBrk="1" hangingPunct="1"/>
            <a:r>
              <a:rPr lang="it-IT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Definizioni e unit</a:t>
            </a:r>
            <a:r>
              <a:rPr lang="en-US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Arial" pitchFamily="-108" charset="0"/>
                <a:cs typeface="Arial" pitchFamily="-108" charset="0"/>
              </a:rPr>
              <a:t>à</a:t>
            </a:r>
            <a:r>
              <a:rPr lang="it-IT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 di misura </a:t>
            </a:r>
          </a:p>
        </p:txBody>
      </p:sp>
      <p:grpSp>
        <p:nvGrpSpPr>
          <p:cNvPr id="29709" name="Group 38"/>
          <p:cNvGrpSpPr>
            <a:grpSpLocks/>
          </p:cNvGrpSpPr>
          <p:nvPr/>
        </p:nvGrpSpPr>
        <p:grpSpPr bwMode="auto">
          <a:xfrm>
            <a:off x="3095625" y="990600"/>
            <a:ext cx="2936875" cy="520700"/>
            <a:chOff x="2304" y="605"/>
            <a:chExt cx="1850" cy="328"/>
          </a:xfrm>
        </p:grpSpPr>
        <p:sp>
          <p:nvSpPr>
            <p:cNvPr id="9220" name="Rectangle 4"/>
            <p:cNvSpPr>
              <a:spLocks noChangeArrowheads="1"/>
            </p:cNvSpPr>
            <p:nvPr/>
          </p:nvSpPr>
          <p:spPr bwMode="auto">
            <a:xfrm>
              <a:off x="2304" y="609"/>
              <a:ext cx="1850" cy="31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9719" name="Group 37"/>
            <p:cNvGrpSpPr>
              <a:grpSpLocks/>
            </p:cNvGrpSpPr>
            <p:nvPr/>
          </p:nvGrpSpPr>
          <p:grpSpPr bwMode="auto">
            <a:xfrm>
              <a:off x="2329" y="605"/>
              <a:ext cx="1819" cy="328"/>
              <a:chOff x="2304" y="560"/>
              <a:chExt cx="1819" cy="328"/>
            </a:xfrm>
          </p:grpSpPr>
          <p:sp>
            <p:nvSpPr>
              <p:cNvPr id="29720" name="Text Box 6"/>
              <p:cNvSpPr txBox="1">
                <a:spLocks noChangeArrowheads="1"/>
              </p:cNvSpPr>
              <p:nvPr/>
            </p:nvSpPr>
            <p:spPr bwMode="auto">
              <a:xfrm>
                <a:off x="2304" y="560"/>
                <a:ext cx="1819" cy="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it-IT" sz="2800" i="1">
                    <a:solidFill>
                      <a:schemeClr val="accent2"/>
                    </a:solidFill>
                    <a:latin typeface="Times New Roman" pitchFamily="-108" charset="0"/>
                  </a:rPr>
                  <a:t>E</a:t>
                </a:r>
                <a:r>
                  <a:rPr lang="it-IT" sz="2800" i="1" baseline="30000">
                    <a:solidFill>
                      <a:schemeClr val="accent2"/>
                    </a:solidFill>
                    <a:latin typeface="Times New Roman" pitchFamily="-108" charset="0"/>
                  </a:rPr>
                  <a:t>2</a:t>
                </a:r>
                <a:r>
                  <a:rPr lang="it-IT" sz="2800" i="1">
                    <a:solidFill>
                      <a:schemeClr val="accent2"/>
                    </a:solidFill>
                    <a:latin typeface="Times New Roman" pitchFamily="-108" charset="0"/>
                  </a:rPr>
                  <a:t> = p</a:t>
                </a:r>
                <a:r>
                  <a:rPr lang="it-IT" sz="2800" i="1" baseline="30000">
                    <a:solidFill>
                      <a:schemeClr val="accent2"/>
                    </a:solidFill>
                    <a:latin typeface="Times New Roman" pitchFamily="-108" charset="0"/>
                  </a:rPr>
                  <a:t>2</a:t>
                </a:r>
                <a:r>
                  <a:rPr lang="it-IT" sz="2800" i="1">
                    <a:solidFill>
                      <a:schemeClr val="accent2"/>
                    </a:solidFill>
                    <a:latin typeface="Times New Roman" pitchFamily="-108" charset="0"/>
                  </a:rPr>
                  <a:t> c</a:t>
                </a:r>
                <a:r>
                  <a:rPr lang="it-IT" sz="2800" i="1" baseline="30000">
                    <a:solidFill>
                      <a:schemeClr val="accent2"/>
                    </a:solidFill>
                    <a:latin typeface="Times New Roman" pitchFamily="-108" charset="0"/>
                  </a:rPr>
                  <a:t>2</a:t>
                </a:r>
                <a:r>
                  <a:rPr lang="it-IT" sz="2800" i="1">
                    <a:solidFill>
                      <a:schemeClr val="accent2"/>
                    </a:solidFill>
                    <a:latin typeface="Times New Roman" pitchFamily="-108" charset="0"/>
                  </a:rPr>
                  <a:t> + m</a:t>
                </a:r>
                <a:r>
                  <a:rPr lang="it-IT" sz="2800" i="1" baseline="-25000">
                    <a:solidFill>
                      <a:schemeClr val="accent2"/>
                    </a:solidFill>
                    <a:latin typeface="Times New Roman" pitchFamily="-108" charset="0"/>
                  </a:rPr>
                  <a:t>0</a:t>
                </a:r>
                <a:r>
                  <a:rPr lang="it-IT" sz="2800" i="1" baseline="30000">
                    <a:solidFill>
                      <a:schemeClr val="accent2"/>
                    </a:solidFill>
                    <a:latin typeface="Times New Roman" pitchFamily="-108" charset="0"/>
                  </a:rPr>
                  <a:t>2</a:t>
                </a:r>
                <a:r>
                  <a:rPr lang="it-IT" sz="2800" i="1">
                    <a:solidFill>
                      <a:schemeClr val="accent2"/>
                    </a:solidFill>
                    <a:latin typeface="Times New Roman" pitchFamily="-108" charset="0"/>
                  </a:rPr>
                  <a:t> c</a:t>
                </a:r>
                <a:r>
                  <a:rPr lang="it-IT" sz="2800" i="1" baseline="30000">
                    <a:solidFill>
                      <a:schemeClr val="accent2"/>
                    </a:solidFill>
                    <a:latin typeface="Times New Roman" pitchFamily="-108" charset="0"/>
                  </a:rPr>
                  <a:t>4</a:t>
                </a:r>
                <a:endParaRPr lang="it-IT" sz="2800">
                  <a:solidFill>
                    <a:schemeClr val="accent2"/>
                  </a:solidFill>
                  <a:latin typeface="Times New Roman" pitchFamily="-108" charset="0"/>
                </a:endParaRPr>
              </a:p>
            </p:txBody>
          </p:sp>
          <p:sp>
            <p:nvSpPr>
              <p:cNvPr id="29721" name="Line 7"/>
              <p:cNvSpPr>
                <a:spLocks noChangeShapeType="1"/>
              </p:cNvSpPr>
              <p:nvPr/>
            </p:nvSpPr>
            <p:spPr bwMode="auto">
              <a:xfrm>
                <a:off x="2853" y="680"/>
                <a:ext cx="105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sm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9710" name="Text Box 8"/>
          <p:cNvSpPr txBox="1">
            <a:spLocks noChangeArrowheads="1"/>
          </p:cNvSpPr>
          <p:nvPr/>
        </p:nvSpPr>
        <p:spPr bwMode="auto">
          <a:xfrm>
            <a:off x="103188" y="1827213"/>
            <a:ext cx="2774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Clr>
                <a:srgbClr val="FF0000"/>
              </a:buClr>
            </a:pPr>
            <a:r>
              <a:rPr lang="it-IT" sz="1800">
                <a:solidFill>
                  <a:srgbClr val="FF3300"/>
                </a:solidFill>
              </a:rPr>
              <a:t> Energia </a:t>
            </a:r>
            <a:r>
              <a:rPr lang="it-IT" sz="1800" i="1">
                <a:solidFill>
                  <a:srgbClr val="FF3300"/>
                </a:solidFill>
              </a:rPr>
              <a:t>E</a:t>
            </a:r>
            <a:r>
              <a:rPr lang="it-IT" sz="1800">
                <a:solidFill>
                  <a:srgbClr val="FF3300"/>
                </a:solidFill>
              </a:rPr>
              <a:t> misurata in eV</a:t>
            </a:r>
          </a:p>
        </p:txBody>
      </p:sp>
      <p:sp>
        <p:nvSpPr>
          <p:cNvPr id="29711" name="Rectangle 28"/>
          <p:cNvSpPr>
            <a:spLocks noChangeArrowheads="1"/>
          </p:cNvSpPr>
          <p:nvPr/>
        </p:nvSpPr>
        <p:spPr bwMode="auto">
          <a:xfrm>
            <a:off x="3082925" y="1827213"/>
            <a:ext cx="292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Clr>
                <a:srgbClr val="FF0000"/>
              </a:buClr>
            </a:pPr>
            <a:r>
              <a:rPr lang="it-IT" sz="1800">
                <a:solidFill>
                  <a:srgbClr val="FF3300"/>
                </a:solidFill>
              </a:rPr>
              <a:t> impulso </a:t>
            </a:r>
            <a:r>
              <a:rPr lang="it-IT" sz="1800" i="1">
                <a:solidFill>
                  <a:srgbClr val="FF3300"/>
                </a:solidFill>
              </a:rPr>
              <a:t>p</a:t>
            </a:r>
            <a:r>
              <a:rPr lang="it-IT" sz="1800">
                <a:solidFill>
                  <a:srgbClr val="FF3300"/>
                </a:solidFill>
              </a:rPr>
              <a:t> misurato in eV/c</a:t>
            </a:r>
          </a:p>
        </p:txBody>
      </p:sp>
      <p:sp>
        <p:nvSpPr>
          <p:cNvPr id="29712" name="Rectangle 29"/>
          <p:cNvSpPr>
            <a:spLocks noChangeArrowheads="1"/>
          </p:cNvSpPr>
          <p:nvPr/>
        </p:nvSpPr>
        <p:spPr bwMode="auto">
          <a:xfrm>
            <a:off x="6053138" y="1827213"/>
            <a:ext cx="3044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Clr>
                <a:srgbClr val="FF0000"/>
              </a:buClr>
            </a:pPr>
            <a:r>
              <a:rPr lang="it-IT" sz="1800">
                <a:solidFill>
                  <a:srgbClr val="FF3300"/>
                </a:solidFill>
              </a:rPr>
              <a:t> massa </a:t>
            </a:r>
            <a:r>
              <a:rPr lang="it-IT" sz="1800" i="1">
                <a:solidFill>
                  <a:srgbClr val="FF3300"/>
                </a:solidFill>
              </a:rPr>
              <a:t>m</a:t>
            </a:r>
            <a:r>
              <a:rPr lang="it-IT" sz="1800" i="1" baseline="-25000">
                <a:solidFill>
                  <a:srgbClr val="FF3300"/>
                </a:solidFill>
              </a:rPr>
              <a:t>0</a:t>
            </a:r>
            <a:r>
              <a:rPr lang="it-IT" sz="1800">
                <a:solidFill>
                  <a:srgbClr val="FF3300"/>
                </a:solidFill>
              </a:rPr>
              <a:t> misurata in eV/c</a:t>
            </a:r>
            <a:r>
              <a:rPr lang="it-IT" sz="1800" baseline="30000">
                <a:solidFill>
                  <a:srgbClr val="FF3300"/>
                </a:solidFill>
              </a:rPr>
              <a:t>2</a:t>
            </a:r>
          </a:p>
        </p:txBody>
      </p:sp>
      <p:sp>
        <p:nvSpPr>
          <p:cNvPr id="29713" name="Text Box 30"/>
          <p:cNvSpPr txBox="1">
            <a:spLocks noChangeArrowheads="1"/>
          </p:cNvSpPr>
          <p:nvPr/>
        </p:nvSpPr>
        <p:spPr bwMode="auto">
          <a:xfrm>
            <a:off x="125413" y="3541713"/>
            <a:ext cx="7223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ma quanta energia e` 1 eV? </a:t>
            </a:r>
            <a:r>
              <a:rPr lang="it-IT" i="1"/>
              <a:t>1 eV = 1.6 </a:t>
            </a:r>
            <a:r>
              <a:rPr lang="it-IT" sz="1800"/>
              <a:t>·</a:t>
            </a:r>
            <a:r>
              <a:rPr lang="it-IT" i="1"/>
              <a:t> 10</a:t>
            </a:r>
            <a:r>
              <a:rPr lang="it-IT" i="1" baseline="30000"/>
              <a:t>-19</a:t>
            </a:r>
            <a:r>
              <a:rPr lang="it-IT" i="1"/>
              <a:t> J          1eV/ c</a:t>
            </a:r>
            <a:r>
              <a:rPr lang="it-IT" i="1" baseline="30000"/>
              <a:t>2</a:t>
            </a:r>
            <a:r>
              <a:rPr lang="it-IT" i="1"/>
              <a:t> </a:t>
            </a:r>
            <a:r>
              <a:rPr lang="it-IT"/>
              <a:t> </a:t>
            </a:r>
            <a:r>
              <a:rPr lang="it-IT" i="1"/>
              <a:t>= 1.8 </a:t>
            </a:r>
            <a:r>
              <a:rPr lang="it-IT" sz="1800"/>
              <a:t>·</a:t>
            </a:r>
            <a:r>
              <a:rPr lang="it-IT" i="1"/>
              <a:t> 10</a:t>
            </a:r>
            <a:r>
              <a:rPr lang="it-IT" i="1" baseline="30000"/>
              <a:t>-36</a:t>
            </a:r>
            <a:r>
              <a:rPr lang="it-IT" i="1"/>
              <a:t> Kg </a:t>
            </a: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69850" y="3965575"/>
          <a:ext cx="774700" cy="706438"/>
        </p:xfrm>
        <a:graphic>
          <a:graphicData uri="http://schemas.openxmlformats.org/presentationml/2006/ole">
            <p:oleObj spid="_x0000_s29698" name="Clip" r:id="rId3" imgW="643320" imgH="541800" progId="">
              <p:embed/>
            </p:oleObj>
          </a:graphicData>
        </a:graphic>
      </p:graphicFrame>
      <p:sp>
        <p:nvSpPr>
          <p:cNvPr id="29714" name="Text Box 32"/>
          <p:cNvSpPr txBox="1">
            <a:spLocks noChangeArrowheads="1"/>
          </p:cNvSpPr>
          <p:nvPr/>
        </p:nvSpPr>
        <p:spPr bwMode="auto">
          <a:xfrm>
            <a:off x="773113" y="4114800"/>
            <a:ext cx="44529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rgbClr val="0000FF"/>
                </a:solidFill>
              </a:rPr>
              <a:t>m</a:t>
            </a:r>
            <a:r>
              <a:rPr lang="it-IT" baseline="-25000">
                <a:solidFill>
                  <a:srgbClr val="0000FF"/>
                </a:solidFill>
              </a:rPr>
              <a:t>ape</a:t>
            </a:r>
            <a:r>
              <a:rPr lang="it-IT">
                <a:solidFill>
                  <a:srgbClr val="0000FF"/>
                </a:solidFill>
              </a:rPr>
              <a:t> = 1 g = 5.8 </a:t>
            </a:r>
            <a:r>
              <a:rPr lang="it-IT" sz="1800">
                <a:solidFill>
                  <a:srgbClr val="0000FF"/>
                </a:solidFill>
              </a:rPr>
              <a:t>·</a:t>
            </a:r>
            <a:r>
              <a:rPr lang="it-IT">
                <a:solidFill>
                  <a:srgbClr val="0000FF"/>
                </a:solidFill>
              </a:rPr>
              <a:t> 10</a:t>
            </a:r>
            <a:r>
              <a:rPr lang="it-IT" baseline="30000">
                <a:solidFill>
                  <a:srgbClr val="0000FF"/>
                </a:solidFill>
              </a:rPr>
              <a:t>32</a:t>
            </a:r>
            <a:r>
              <a:rPr lang="it-IT">
                <a:solidFill>
                  <a:srgbClr val="0000FF"/>
                </a:solidFill>
              </a:rPr>
              <a:t> eV/c</a:t>
            </a:r>
            <a:r>
              <a:rPr lang="it-IT" baseline="30000">
                <a:solidFill>
                  <a:srgbClr val="0000FF"/>
                </a:solidFill>
              </a:rPr>
              <a:t>2</a:t>
            </a:r>
          </a:p>
          <a:p>
            <a:r>
              <a:rPr lang="it-IT">
                <a:solidFill>
                  <a:srgbClr val="0000FF"/>
                </a:solidFill>
              </a:rPr>
              <a:t>v</a:t>
            </a:r>
            <a:r>
              <a:rPr lang="it-IT" baseline="-25000">
                <a:solidFill>
                  <a:srgbClr val="0000FF"/>
                </a:solidFill>
              </a:rPr>
              <a:t>ape</a:t>
            </a:r>
            <a:r>
              <a:rPr lang="it-IT">
                <a:solidFill>
                  <a:srgbClr val="0000FF"/>
                </a:solidFill>
              </a:rPr>
              <a:t>  = 1 m/s </a:t>
            </a:r>
            <a:r>
              <a:rPr lang="en-US">
                <a:solidFill>
                  <a:srgbClr val="0000FF"/>
                </a:solidFill>
                <a:sym typeface="Wingdings" pitchFamily="-108" charset="2"/>
              </a:rPr>
              <a:t></a:t>
            </a:r>
            <a:r>
              <a:rPr lang="it-IT">
                <a:solidFill>
                  <a:srgbClr val="0000FF"/>
                </a:solidFill>
                <a:sym typeface="SymbolProp BT" pitchFamily="2" charset="2"/>
              </a:rPr>
              <a:t>E</a:t>
            </a:r>
            <a:r>
              <a:rPr lang="it-IT" baseline="-25000">
                <a:solidFill>
                  <a:srgbClr val="0000FF"/>
                </a:solidFill>
                <a:sym typeface="SymbolProp BT" pitchFamily="2" charset="2"/>
              </a:rPr>
              <a:t>ape</a:t>
            </a:r>
            <a:r>
              <a:rPr lang="it-IT">
                <a:solidFill>
                  <a:srgbClr val="0000FF"/>
                </a:solidFill>
                <a:sym typeface="SymbolProp BT" pitchFamily="2" charset="2"/>
              </a:rPr>
              <a:t> = </a:t>
            </a:r>
            <a:r>
              <a:rPr lang="it-IT">
                <a:solidFill>
                  <a:srgbClr val="0000FF"/>
                </a:solidFill>
              </a:rPr>
              <a:t> 10</a:t>
            </a:r>
            <a:r>
              <a:rPr lang="it-IT" baseline="30000">
                <a:solidFill>
                  <a:srgbClr val="0000FF"/>
                </a:solidFill>
              </a:rPr>
              <a:t>-3</a:t>
            </a:r>
            <a:r>
              <a:rPr lang="it-IT">
                <a:solidFill>
                  <a:srgbClr val="0000FF"/>
                </a:solidFill>
              </a:rPr>
              <a:t> J = 6.25 </a:t>
            </a:r>
            <a:r>
              <a:rPr lang="it-IT" sz="1800">
                <a:solidFill>
                  <a:srgbClr val="0000FF"/>
                </a:solidFill>
              </a:rPr>
              <a:t>·</a:t>
            </a:r>
            <a:r>
              <a:rPr lang="it-IT">
                <a:solidFill>
                  <a:srgbClr val="0000FF"/>
                </a:solidFill>
              </a:rPr>
              <a:t> 10</a:t>
            </a:r>
            <a:r>
              <a:rPr lang="it-IT" baseline="30000">
                <a:solidFill>
                  <a:srgbClr val="0000FF"/>
                </a:solidFill>
              </a:rPr>
              <a:t>15</a:t>
            </a:r>
            <a:r>
              <a:rPr lang="it-IT">
                <a:solidFill>
                  <a:srgbClr val="0000FF"/>
                </a:solidFill>
              </a:rPr>
              <a:t> eV   </a:t>
            </a:r>
          </a:p>
        </p:txBody>
      </p:sp>
      <p:sp>
        <p:nvSpPr>
          <p:cNvPr id="9249" name="Text Box 33"/>
          <p:cNvSpPr txBox="1">
            <a:spLocks noChangeArrowheads="1"/>
          </p:cNvSpPr>
          <p:nvPr/>
        </p:nvSpPr>
        <p:spPr bwMode="auto">
          <a:xfrm>
            <a:off x="5611813" y="4206875"/>
            <a:ext cx="1952625" cy="346075"/>
          </a:xfrm>
          <a:prstGeom prst="rect">
            <a:avLst/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E</a:t>
            </a:r>
            <a:r>
              <a:rPr lang="it-IT" baseline="-25000">
                <a:solidFill>
                  <a:srgbClr val="FF0000"/>
                </a:solidFill>
              </a:rPr>
              <a:t>LHC</a:t>
            </a:r>
            <a:r>
              <a:rPr lang="it-IT">
                <a:solidFill>
                  <a:srgbClr val="FF0000"/>
                </a:solidFill>
              </a:rPr>
              <a:t> = 14 · 10</a:t>
            </a:r>
            <a:r>
              <a:rPr lang="it-IT" baseline="30000">
                <a:solidFill>
                  <a:srgbClr val="FF0000"/>
                </a:solidFill>
              </a:rPr>
              <a:t>12</a:t>
            </a:r>
            <a:r>
              <a:rPr lang="it-IT">
                <a:solidFill>
                  <a:srgbClr val="FF0000"/>
                </a:solidFill>
              </a:rPr>
              <a:t> eV</a:t>
            </a:r>
          </a:p>
        </p:txBody>
      </p:sp>
      <p:sp>
        <p:nvSpPr>
          <p:cNvPr id="29716" name="Text Box 35"/>
          <p:cNvSpPr txBox="1">
            <a:spLocks noChangeArrowheads="1"/>
          </p:cNvSpPr>
          <p:nvPr/>
        </p:nvSpPr>
        <p:spPr bwMode="auto">
          <a:xfrm>
            <a:off x="404813" y="5130800"/>
            <a:ext cx="8567737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Tuttavia, volendo riabilitare LHC...</a:t>
            </a:r>
            <a:endParaRPr lang="it-IT">
              <a:solidFill>
                <a:srgbClr val="0000FF"/>
              </a:solidFill>
            </a:endParaRPr>
          </a:p>
          <a:p>
            <a:r>
              <a:rPr lang="it-IT">
                <a:solidFill>
                  <a:srgbClr val="0000FF"/>
                </a:solidFill>
              </a:rPr>
              <a:t>L’energia totale di LHC:</a:t>
            </a:r>
          </a:p>
          <a:p>
            <a:r>
              <a:rPr lang="it-IT">
                <a:solidFill>
                  <a:srgbClr val="0000FF"/>
                </a:solidFill>
              </a:rPr>
              <a:t>10</a:t>
            </a:r>
            <a:r>
              <a:rPr lang="it-IT" baseline="30000">
                <a:solidFill>
                  <a:srgbClr val="0000FF"/>
                </a:solidFill>
              </a:rPr>
              <a:t>14</a:t>
            </a:r>
            <a:r>
              <a:rPr lang="it-IT">
                <a:solidFill>
                  <a:srgbClr val="0000FF"/>
                </a:solidFill>
              </a:rPr>
              <a:t> protoni  </a:t>
            </a:r>
            <a:r>
              <a:rPr lang="en-US">
                <a:solidFill>
                  <a:srgbClr val="0000FF"/>
                </a:solidFill>
                <a:sym typeface="Wingdings" pitchFamily="-108" charset="2"/>
              </a:rPr>
              <a:t> 10</a:t>
            </a:r>
            <a:r>
              <a:rPr lang="it-IT" baseline="30000">
                <a:solidFill>
                  <a:srgbClr val="0000FF"/>
                </a:solidFill>
              </a:rPr>
              <a:t>14 </a:t>
            </a:r>
            <a:r>
              <a:rPr lang="it-IT">
                <a:solidFill>
                  <a:srgbClr val="0000FF"/>
                </a:solidFill>
              </a:rPr>
              <a:t>· 10</a:t>
            </a:r>
            <a:r>
              <a:rPr lang="it-IT" baseline="30000">
                <a:solidFill>
                  <a:srgbClr val="0000FF"/>
                </a:solidFill>
              </a:rPr>
              <a:t>12</a:t>
            </a:r>
            <a:r>
              <a:rPr lang="it-IT">
                <a:solidFill>
                  <a:srgbClr val="0000FF"/>
                </a:solidFill>
              </a:rPr>
              <a:t> eV </a:t>
            </a:r>
            <a:r>
              <a:rPr lang="en-US">
                <a:solidFill>
                  <a:srgbClr val="0000FF"/>
                </a:solidFill>
                <a:sym typeface="Wingdings" pitchFamily="-108" charset="2"/>
              </a:rPr>
              <a:t></a:t>
            </a:r>
            <a:r>
              <a:rPr lang="it-IT">
                <a:solidFill>
                  <a:srgbClr val="0000FF"/>
                </a:solidFill>
              </a:rPr>
              <a:t>10</a:t>
            </a:r>
            <a:r>
              <a:rPr lang="it-IT" baseline="30000">
                <a:solidFill>
                  <a:srgbClr val="0000FF"/>
                </a:solidFill>
              </a:rPr>
              <a:t>8</a:t>
            </a:r>
            <a:r>
              <a:rPr lang="it-IT">
                <a:solidFill>
                  <a:srgbClr val="0000FF"/>
                </a:solidFill>
              </a:rPr>
              <a:t> J   questo corrisponde a                          m</a:t>
            </a:r>
            <a:r>
              <a:rPr lang="it-IT" baseline="-25000">
                <a:solidFill>
                  <a:srgbClr val="0000FF"/>
                </a:solidFill>
              </a:rPr>
              <a:t>camion</a:t>
            </a:r>
            <a:r>
              <a:rPr lang="it-IT">
                <a:solidFill>
                  <a:srgbClr val="0000FF"/>
                </a:solidFill>
              </a:rPr>
              <a:t> = 100 T </a:t>
            </a:r>
          </a:p>
          <a:p>
            <a:r>
              <a:rPr lang="it-IT">
                <a:solidFill>
                  <a:srgbClr val="0000FF"/>
                </a:solidFill>
              </a:rPr>
              <a:t>                                                                                                                     v</a:t>
            </a:r>
            <a:r>
              <a:rPr lang="it-IT" baseline="-25000">
                <a:solidFill>
                  <a:srgbClr val="0000FF"/>
                </a:solidFill>
              </a:rPr>
              <a:t>camion</a:t>
            </a:r>
            <a:r>
              <a:rPr lang="it-IT">
                <a:solidFill>
                  <a:srgbClr val="0000FF"/>
                </a:solidFill>
              </a:rPr>
              <a:t>  = 120 Km/h</a:t>
            </a: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5854700" y="5443538"/>
          <a:ext cx="1017588" cy="1330325"/>
        </p:xfrm>
        <a:graphic>
          <a:graphicData uri="http://schemas.openxmlformats.org/presentationml/2006/ole">
            <p:oleObj spid="_x0000_s29699" name="Clip" r:id="rId4" imgW="2284920" imgH="1780200" progId="">
              <p:embed/>
            </p:oleObj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417513" y="2368550"/>
          <a:ext cx="920750" cy="854075"/>
        </p:xfrm>
        <a:graphic>
          <a:graphicData uri="http://schemas.openxmlformats.org/presentationml/2006/ole">
            <p:oleObj spid="_x0000_s29700" name="Equation" r:id="rId5" imgW="355320" imgH="330120" progId="Equation.3">
              <p:embed/>
            </p:oleObj>
          </a:graphicData>
        </a:graphic>
      </p:graphicFrame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1771650" y="2462213"/>
          <a:ext cx="1216025" cy="742950"/>
        </p:xfrm>
        <a:graphic>
          <a:graphicData uri="http://schemas.openxmlformats.org/presentationml/2006/ole">
            <p:oleObj spid="_x0000_s29701" name="Equation" r:id="rId6" imgW="685800" imgH="419040" progId="Equation.3">
              <p:embed/>
            </p:oleObj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3571875" y="2519363"/>
          <a:ext cx="1360488" cy="525462"/>
        </p:xfrm>
        <a:graphic>
          <a:graphicData uri="http://schemas.openxmlformats.org/presentationml/2006/ole">
            <p:oleObj spid="_x0000_s29702" name="Equation" r:id="rId7" imgW="558720" imgH="215640" progId="Equation.3">
              <p:embed/>
            </p:oleObj>
          </a:graphicData>
        </a:graphic>
      </p:graphicFrame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6049963" y="2576513"/>
          <a:ext cx="1263650" cy="422275"/>
        </p:xfrm>
        <a:graphic>
          <a:graphicData uri="http://schemas.openxmlformats.org/presentationml/2006/ole">
            <p:oleObj spid="_x0000_s29703" name="Equation" r:id="rId8" imgW="571320" imgH="190440" progId="Equation.3">
              <p:embed/>
            </p:oleObj>
          </a:graphicData>
        </a:graphic>
      </p:graphicFrame>
      <p:graphicFrame>
        <p:nvGraphicFramePr>
          <p:cNvPr id="29704" name="Object 8"/>
          <p:cNvGraphicFramePr>
            <a:graphicFrameLocks noChangeAspect="1"/>
          </p:cNvGraphicFramePr>
          <p:nvPr/>
        </p:nvGraphicFramePr>
        <p:xfrm>
          <a:off x="7726363" y="2459038"/>
          <a:ext cx="915987" cy="700087"/>
        </p:xfrm>
        <a:graphic>
          <a:graphicData uri="http://schemas.openxmlformats.org/presentationml/2006/ole">
            <p:oleObj spid="_x0000_s29704" name="Equation" r:id="rId9" imgW="431640" imgH="330120" progId="Equation.3">
              <p:embed/>
            </p:oleObj>
          </a:graphicData>
        </a:graphic>
      </p:graphicFrame>
      <p:pic>
        <p:nvPicPr>
          <p:cNvPr id="29717" name="Picture 45" descr="einstein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114925" y="2286000"/>
            <a:ext cx="750888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3072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3072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76ADCDD-A8E6-E44B-9971-337C2A1CA3C3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07963" y="219075"/>
            <a:ext cx="8656637" cy="781050"/>
          </a:xfrm>
        </p:spPr>
        <p:txBody>
          <a:bodyPr/>
          <a:lstStyle/>
          <a:p>
            <a:pPr eaLnBrk="1" hangingPunct="1"/>
            <a:r>
              <a:rPr lang="it-IT" sz="40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Alcuni valori di massa ed energia:</a:t>
            </a:r>
          </a:p>
        </p:txBody>
      </p:sp>
      <p:sp>
        <p:nvSpPr>
          <p:cNvPr id="30726" name="Line 3"/>
          <p:cNvSpPr>
            <a:spLocks noChangeShapeType="1"/>
          </p:cNvSpPr>
          <p:nvPr/>
        </p:nvSpPr>
        <p:spPr bwMode="auto">
          <a:xfrm>
            <a:off x="215900" y="2057400"/>
            <a:ext cx="8435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7" name="Line 4"/>
          <p:cNvSpPr>
            <a:spLocks noChangeShapeType="1"/>
          </p:cNvSpPr>
          <p:nvPr/>
        </p:nvSpPr>
        <p:spPr bwMode="auto">
          <a:xfrm flipV="1">
            <a:off x="830263" y="1874838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8" name="Line 5"/>
          <p:cNvSpPr>
            <a:spLocks noChangeShapeType="1"/>
          </p:cNvSpPr>
          <p:nvPr/>
        </p:nvSpPr>
        <p:spPr bwMode="auto">
          <a:xfrm flipV="1">
            <a:off x="4456113" y="19050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9" name="Line 6"/>
          <p:cNvSpPr>
            <a:spLocks noChangeShapeType="1"/>
          </p:cNvSpPr>
          <p:nvPr/>
        </p:nvSpPr>
        <p:spPr bwMode="auto">
          <a:xfrm flipV="1">
            <a:off x="7916863" y="19050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0" name="Text Box 7"/>
          <p:cNvSpPr txBox="1">
            <a:spLocks noChangeArrowheads="1"/>
          </p:cNvSpPr>
          <p:nvPr/>
        </p:nvSpPr>
        <p:spPr bwMode="auto">
          <a:xfrm>
            <a:off x="474663" y="1447800"/>
            <a:ext cx="84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800">
                <a:solidFill>
                  <a:schemeClr val="accent2"/>
                </a:solidFill>
              </a:rPr>
              <a:t>1 MeV</a:t>
            </a:r>
          </a:p>
        </p:txBody>
      </p:sp>
      <p:sp>
        <p:nvSpPr>
          <p:cNvPr id="30731" name="Text Box 8"/>
          <p:cNvSpPr txBox="1">
            <a:spLocks noChangeArrowheads="1"/>
          </p:cNvSpPr>
          <p:nvPr/>
        </p:nvSpPr>
        <p:spPr bwMode="auto">
          <a:xfrm>
            <a:off x="4130675" y="1447800"/>
            <a:ext cx="83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800">
                <a:solidFill>
                  <a:schemeClr val="accent2"/>
                </a:solidFill>
              </a:rPr>
              <a:t>1 GeV</a:t>
            </a:r>
          </a:p>
        </p:txBody>
      </p:sp>
      <p:sp>
        <p:nvSpPr>
          <p:cNvPr id="30732" name="Text Box 9"/>
          <p:cNvSpPr txBox="1">
            <a:spLocks noChangeArrowheads="1"/>
          </p:cNvSpPr>
          <p:nvPr/>
        </p:nvSpPr>
        <p:spPr bwMode="auto">
          <a:xfrm>
            <a:off x="6864350" y="1447800"/>
            <a:ext cx="731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800">
                <a:solidFill>
                  <a:schemeClr val="accent2"/>
                </a:solidFill>
              </a:rPr>
              <a:t>1 TeV</a:t>
            </a:r>
          </a:p>
        </p:txBody>
      </p:sp>
      <p:sp>
        <p:nvSpPr>
          <p:cNvPr id="30733" name="Text Box 10"/>
          <p:cNvSpPr txBox="1">
            <a:spLocks noChangeArrowheads="1"/>
          </p:cNvSpPr>
          <p:nvPr/>
        </p:nvSpPr>
        <p:spPr bwMode="auto">
          <a:xfrm>
            <a:off x="179388" y="2290763"/>
            <a:ext cx="1422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chemeClr val="accent2"/>
                </a:solidFill>
              </a:rPr>
              <a:t>M</a:t>
            </a:r>
            <a:r>
              <a:rPr lang="it-IT" baseline="-25000">
                <a:solidFill>
                  <a:schemeClr val="accent2"/>
                </a:solidFill>
              </a:rPr>
              <a:t>e</a:t>
            </a:r>
            <a:r>
              <a:rPr lang="it-IT">
                <a:solidFill>
                  <a:schemeClr val="accent2"/>
                </a:solidFill>
              </a:rPr>
              <a:t> = 0.5 MeV</a:t>
            </a:r>
          </a:p>
        </p:txBody>
      </p:sp>
      <p:sp>
        <p:nvSpPr>
          <p:cNvPr id="30734" name="Text Box 11"/>
          <p:cNvSpPr txBox="1">
            <a:spLocks noChangeArrowheads="1"/>
          </p:cNvSpPr>
          <p:nvPr/>
        </p:nvSpPr>
        <p:spPr bwMode="auto">
          <a:xfrm>
            <a:off x="1603375" y="2328863"/>
            <a:ext cx="1481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chemeClr val="accent2"/>
                </a:solidFill>
              </a:rPr>
              <a:t>M</a:t>
            </a:r>
            <a:r>
              <a:rPr lang="it-IT" baseline="-25000">
                <a:solidFill>
                  <a:schemeClr val="accent2"/>
                </a:solidFill>
                <a:latin typeface="Symbol" pitchFamily="-108" charset="2"/>
              </a:rPr>
              <a:t>m</a:t>
            </a:r>
            <a:r>
              <a:rPr lang="it-IT">
                <a:solidFill>
                  <a:schemeClr val="accent2"/>
                </a:solidFill>
              </a:rPr>
              <a:t> = 105 MeV</a:t>
            </a:r>
          </a:p>
        </p:txBody>
      </p:sp>
      <p:sp>
        <p:nvSpPr>
          <p:cNvPr id="30735" name="Text Box 12"/>
          <p:cNvSpPr txBox="1">
            <a:spLocks noChangeArrowheads="1"/>
          </p:cNvSpPr>
          <p:nvPr/>
        </p:nvSpPr>
        <p:spPr bwMode="auto">
          <a:xfrm>
            <a:off x="2058988" y="2746375"/>
            <a:ext cx="1485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chemeClr val="accent2"/>
                </a:solidFill>
              </a:rPr>
              <a:t>M</a:t>
            </a:r>
            <a:r>
              <a:rPr lang="it-IT" baseline="-25000">
                <a:solidFill>
                  <a:schemeClr val="accent2"/>
                </a:solidFill>
                <a:latin typeface="Symbol" pitchFamily="-108" charset="2"/>
              </a:rPr>
              <a:t>p</a:t>
            </a:r>
            <a:r>
              <a:rPr lang="it-IT">
                <a:solidFill>
                  <a:schemeClr val="accent2"/>
                </a:solidFill>
              </a:rPr>
              <a:t> = 140 MeV</a:t>
            </a:r>
          </a:p>
        </p:txBody>
      </p:sp>
      <p:sp>
        <p:nvSpPr>
          <p:cNvPr id="30736" name="Text Box 13"/>
          <p:cNvSpPr txBox="1">
            <a:spLocks noChangeArrowheads="1"/>
          </p:cNvSpPr>
          <p:nvPr/>
        </p:nvSpPr>
        <p:spPr bwMode="auto">
          <a:xfrm>
            <a:off x="3825875" y="2476500"/>
            <a:ext cx="13573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chemeClr val="accent2"/>
                </a:solidFill>
              </a:rPr>
              <a:t>M</a:t>
            </a:r>
            <a:r>
              <a:rPr lang="it-IT" baseline="-25000">
                <a:solidFill>
                  <a:schemeClr val="accent2"/>
                </a:solidFill>
              </a:rPr>
              <a:t>n,p</a:t>
            </a:r>
            <a:r>
              <a:rPr lang="it-IT">
                <a:solidFill>
                  <a:schemeClr val="accent2"/>
                </a:solidFill>
              </a:rPr>
              <a:t> = 1 GeV</a:t>
            </a:r>
          </a:p>
        </p:txBody>
      </p:sp>
      <p:sp>
        <p:nvSpPr>
          <p:cNvPr id="30737" name="Text Box 14"/>
          <p:cNvSpPr txBox="1">
            <a:spLocks noChangeArrowheads="1"/>
          </p:cNvSpPr>
          <p:nvPr/>
        </p:nvSpPr>
        <p:spPr bwMode="auto">
          <a:xfrm>
            <a:off x="5345113" y="2335213"/>
            <a:ext cx="1362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chemeClr val="accent2"/>
                </a:solidFill>
              </a:rPr>
              <a:t>M</a:t>
            </a:r>
            <a:r>
              <a:rPr lang="it-IT" baseline="-25000">
                <a:solidFill>
                  <a:schemeClr val="accent2"/>
                </a:solidFill>
              </a:rPr>
              <a:t>Z</a:t>
            </a:r>
            <a:r>
              <a:rPr lang="it-IT">
                <a:solidFill>
                  <a:schemeClr val="accent2"/>
                </a:solidFill>
              </a:rPr>
              <a:t> = 91 GeV</a:t>
            </a:r>
          </a:p>
        </p:txBody>
      </p:sp>
      <p:sp>
        <p:nvSpPr>
          <p:cNvPr id="30738" name="Text Box 15"/>
          <p:cNvSpPr txBox="1">
            <a:spLocks noChangeArrowheads="1"/>
          </p:cNvSpPr>
          <p:nvPr/>
        </p:nvSpPr>
        <p:spPr bwMode="auto">
          <a:xfrm>
            <a:off x="5416550" y="2868613"/>
            <a:ext cx="1731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chemeClr val="accent2"/>
                </a:solidFill>
              </a:rPr>
              <a:t>M</a:t>
            </a:r>
            <a:r>
              <a:rPr lang="it-IT" baseline="-25000">
                <a:solidFill>
                  <a:schemeClr val="accent2"/>
                </a:solidFill>
              </a:rPr>
              <a:t>LEP2</a:t>
            </a:r>
            <a:r>
              <a:rPr lang="it-IT">
                <a:solidFill>
                  <a:schemeClr val="accent2"/>
                </a:solidFill>
              </a:rPr>
              <a:t> = 200 GeV</a:t>
            </a:r>
          </a:p>
        </p:txBody>
      </p:sp>
      <p:sp>
        <p:nvSpPr>
          <p:cNvPr id="30739" name="Text Box 16"/>
          <p:cNvSpPr txBox="1">
            <a:spLocks noChangeArrowheads="1"/>
          </p:cNvSpPr>
          <p:nvPr/>
        </p:nvSpPr>
        <p:spPr bwMode="auto">
          <a:xfrm>
            <a:off x="7385050" y="2487613"/>
            <a:ext cx="1522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chemeClr val="accent2"/>
                </a:solidFill>
              </a:rPr>
              <a:t>M</a:t>
            </a:r>
            <a:r>
              <a:rPr lang="it-IT" baseline="-25000">
                <a:solidFill>
                  <a:schemeClr val="accent2"/>
                </a:solidFill>
              </a:rPr>
              <a:t>LHC</a:t>
            </a:r>
            <a:r>
              <a:rPr lang="it-IT">
                <a:solidFill>
                  <a:schemeClr val="accent2"/>
                </a:solidFill>
              </a:rPr>
              <a:t> = 14 TeV</a:t>
            </a:r>
          </a:p>
        </p:txBody>
      </p:sp>
      <p:sp>
        <p:nvSpPr>
          <p:cNvPr id="30740" name="Text Box 17"/>
          <p:cNvSpPr txBox="1">
            <a:spLocks noChangeArrowheads="1"/>
          </p:cNvSpPr>
          <p:nvPr/>
        </p:nvSpPr>
        <p:spPr bwMode="auto">
          <a:xfrm>
            <a:off x="47625" y="3524250"/>
            <a:ext cx="46863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>
                <a:solidFill>
                  <a:srgbClr val="FF0000"/>
                </a:solidFill>
              </a:rPr>
              <a:t>Valori tipici di lunghezze</a:t>
            </a:r>
          </a:p>
          <a:p>
            <a:r>
              <a:rPr lang="it-IT" sz="1400">
                <a:solidFill>
                  <a:schemeClr val="accent2"/>
                </a:solidFill>
              </a:rPr>
              <a:t>1 </a:t>
            </a:r>
            <a:r>
              <a:rPr lang="it-IT" sz="1400">
                <a:solidFill>
                  <a:schemeClr val="accent2"/>
                </a:solidFill>
                <a:latin typeface="Symbol" pitchFamily="-108" charset="2"/>
              </a:rPr>
              <a:t>m</a:t>
            </a:r>
            <a:r>
              <a:rPr lang="it-IT" sz="1400">
                <a:solidFill>
                  <a:schemeClr val="accent2"/>
                </a:solidFill>
              </a:rPr>
              <a:t>m (10</a:t>
            </a:r>
            <a:r>
              <a:rPr lang="it-IT" sz="1400" baseline="30000">
                <a:solidFill>
                  <a:schemeClr val="accent2"/>
                </a:solidFill>
              </a:rPr>
              <a:t>-6</a:t>
            </a:r>
            <a:r>
              <a:rPr lang="it-IT" sz="1400">
                <a:solidFill>
                  <a:schemeClr val="accent2"/>
                </a:solidFill>
              </a:rPr>
              <a:t> m) risoluzione spaziale di (alcuni) rivelatori </a:t>
            </a:r>
          </a:p>
          <a:p>
            <a:r>
              <a:rPr lang="it-IT" sz="1400">
                <a:solidFill>
                  <a:schemeClr val="accent2"/>
                </a:solidFill>
              </a:rPr>
              <a:t>1 nm (10</a:t>
            </a:r>
            <a:r>
              <a:rPr lang="it-IT" sz="1400" baseline="30000">
                <a:solidFill>
                  <a:schemeClr val="accent2"/>
                </a:solidFill>
              </a:rPr>
              <a:t>-9</a:t>
            </a:r>
            <a:r>
              <a:rPr lang="it-IT" sz="1400">
                <a:solidFill>
                  <a:schemeClr val="accent2"/>
                </a:solidFill>
              </a:rPr>
              <a:t> m) lunghezza d’onda della luce verde 500nm</a:t>
            </a:r>
          </a:p>
          <a:p>
            <a:r>
              <a:rPr lang="it-IT" sz="1400">
                <a:solidFill>
                  <a:schemeClr val="accent2"/>
                </a:solidFill>
              </a:rPr>
              <a:t>1 A (10</a:t>
            </a:r>
            <a:r>
              <a:rPr lang="it-IT" sz="1400" baseline="30000">
                <a:solidFill>
                  <a:schemeClr val="accent2"/>
                </a:solidFill>
              </a:rPr>
              <a:t>-10</a:t>
            </a:r>
            <a:r>
              <a:rPr lang="it-IT" sz="1400">
                <a:solidFill>
                  <a:schemeClr val="accent2"/>
                </a:solidFill>
              </a:rPr>
              <a:t> m)   dimensione dell’atomo</a:t>
            </a:r>
          </a:p>
          <a:p>
            <a:r>
              <a:rPr lang="it-IT" sz="1400">
                <a:solidFill>
                  <a:schemeClr val="accent2"/>
                </a:solidFill>
              </a:rPr>
              <a:t>1 fm (10</a:t>
            </a:r>
            <a:r>
              <a:rPr lang="it-IT" sz="1400" baseline="30000">
                <a:solidFill>
                  <a:schemeClr val="accent2"/>
                </a:solidFill>
              </a:rPr>
              <a:t>-15</a:t>
            </a:r>
            <a:r>
              <a:rPr lang="it-IT" sz="1400">
                <a:solidFill>
                  <a:schemeClr val="accent2"/>
                </a:solidFill>
              </a:rPr>
              <a:t> m) dimensione del protone</a:t>
            </a:r>
            <a:endParaRPr lang="it-IT" sz="1400">
              <a:solidFill>
                <a:srgbClr val="FF0000"/>
              </a:solidFill>
            </a:endParaRPr>
          </a:p>
        </p:txBody>
      </p:sp>
      <p:sp>
        <p:nvSpPr>
          <p:cNvPr id="30741" name="Text Box 18"/>
          <p:cNvSpPr txBox="1">
            <a:spLocks noChangeArrowheads="1"/>
          </p:cNvSpPr>
          <p:nvPr/>
        </p:nvSpPr>
        <p:spPr bwMode="auto">
          <a:xfrm>
            <a:off x="4535488" y="3575050"/>
            <a:ext cx="45593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>
                <a:solidFill>
                  <a:srgbClr val="FF0000"/>
                </a:solidFill>
              </a:rPr>
              <a:t>Valori tipici di tempo</a:t>
            </a:r>
          </a:p>
          <a:p>
            <a:r>
              <a:rPr lang="it-IT" sz="1400">
                <a:solidFill>
                  <a:schemeClr val="accent2"/>
                </a:solidFill>
              </a:rPr>
              <a:t>1 </a:t>
            </a:r>
            <a:r>
              <a:rPr lang="it-IT" sz="1400">
                <a:solidFill>
                  <a:schemeClr val="accent2"/>
                </a:solidFill>
                <a:latin typeface="Symbol" pitchFamily="-108" charset="2"/>
              </a:rPr>
              <a:t>m</a:t>
            </a:r>
            <a:r>
              <a:rPr lang="it-IT" sz="1400">
                <a:solidFill>
                  <a:schemeClr val="accent2"/>
                </a:solidFill>
              </a:rPr>
              <a:t>s (10</a:t>
            </a:r>
            <a:r>
              <a:rPr lang="it-IT" sz="1400" baseline="30000">
                <a:solidFill>
                  <a:schemeClr val="accent2"/>
                </a:solidFill>
              </a:rPr>
              <a:t>-6 </a:t>
            </a:r>
            <a:r>
              <a:rPr lang="it-IT" sz="1400">
                <a:solidFill>
                  <a:schemeClr val="accent2"/>
                </a:solidFill>
              </a:rPr>
              <a:t>s) tempo di deriva degli elettroni in 5 cm di Ar </a:t>
            </a:r>
          </a:p>
          <a:p>
            <a:r>
              <a:rPr lang="it-IT" sz="1400">
                <a:solidFill>
                  <a:schemeClr val="accent2"/>
                </a:solidFill>
              </a:rPr>
              <a:t>1 ns (10</a:t>
            </a:r>
            <a:r>
              <a:rPr lang="it-IT" sz="1400" baseline="30000">
                <a:solidFill>
                  <a:schemeClr val="accent2"/>
                </a:solidFill>
              </a:rPr>
              <a:t>-9</a:t>
            </a:r>
            <a:r>
              <a:rPr lang="it-IT" sz="1400">
                <a:solidFill>
                  <a:schemeClr val="accent2"/>
                </a:solidFill>
              </a:rPr>
              <a:t> s) la luce percorre 30 cm</a:t>
            </a:r>
          </a:p>
          <a:p>
            <a:r>
              <a:rPr lang="it-IT" sz="1400">
                <a:solidFill>
                  <a:schemeClr val="accent2"/>
                </a:solidFill>
              </a:rPr>
              <a:t>1 ps (10</a:t>
            </a:r>
            <a:r>
              <a:rPr lang="it-IT" sz="1400" baseline="30000">
                <a:solidFill>
                  <a:schemeClr val="accent2"/>
                </a:solidFill>
              </a:rPr>
              <a:t>-12</a:t>
            </a:r>
            <a:r>
              <a:rPr lang="it-IT" sz="1400">
                <a:solidFill>
                  <a:schemeClr val="accent2"/>
                </a:solidFill>
              </a:rPr>
              <a:t> s) vita media di un mesone </a:t>
            </a:r>
            <a:r>
              <a:rPr lang="it-IT" sz="1400" i="1">
                <a:solidFill>
                  <a:schemeClr val="accent2"/>
                </a:solidFill>
              </a:rPr>
              <a:t>B</a:t>
            </a:r>
            <a:endParaRPr lang="it-IT" sz="1400">
              <a:solidFill>
                <a:srgbClr val="FF0000"/>
              </a:solidFill>
            </a:endParaRPr>
          </a:p>
        </p:txBody>
      </p:sp>
      <p:sp>
        <p:nvSpPr>
          <p:cNvPr id="30742" name="Text Box 20"/>
          <p:cNvSpPr txBox="1">
            <a:spLocks noChangeArrowheads="1"/>
          </p:cNvSpPr>
          <p:nvPr/>
        </p:nvSpPr>
        <p:spPr bwMode="auto">
          <a:xfrm>
            <a:off x="2111375" y="5130800"/>
            <a:ext cx="48990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800"/>
              <a:t>spesso per semplificare le formule si pone  </a:t>
            </a:r>
          </a:p>
          <a:p>
            <a:r>
              <a:rPr lang="it-IT" sz="1800">
                <a:sym typeface="MT Extra" pitchFamily="-108" charset="0"/>
              </a:rPr>
              <a:t> = </a:t>
            </a:r>
            <a:r>
              <a:rPr lang="it-IT" sz="1800" i="1">
                <a:sym typeface="MT Extra" pitchFamily="-108" charset="0"/>
              </a:rPr>
              <a:t>c</a:t>
            </a:r>
            <a:r>
              <a:rPr lang="it-IT" sz="1800">
                <a:sym typeface="MT Extra" pitchFamily="-108" charset="0"/>
              </a:rPr>
              <a:t> = 1 </a:t>
            </a:r>
            <a:r>
              <a:rPr lang="it-IT" sz="1400">
                <a:solidFill>
                  <a:srgbClr val="FF0000"/>
                </a:solidFill>
                <a:sym typeface="Monotype Sorts" pitchFamily="-108" charset="2"/>
              </a:rPr>
              <a:t> </a:t>
            </a:r>
            <a:r>
              <a:rPr lang="it-IT" sz="2000" i="1">
                <a:latin typeface="Times New Roman" pitchFamily="-108" charset="0"/>
              </a:rPr>
              <a:t>E</a:t>
            </a:r>
            <a:r>
              <a:rPr lang="it-IT" sz="2000" i="1" baseline="30000">
                <a:latin typeface="Times New Roman" pitchFamily="-108" charset="0"/>
              </a:rPr>
              <a:t>2</a:t>
            </a:r>
            <a:r>
              <a:rPr lang="it-IT" sz="2000" i="1">
                <a:latin typeface="Times New Roman" pitchFamily="-108" charset="0"/>
              </a:rPr>
              <a:t> = p</a:t>
            </a:r>
            <a:r>
              <a:rPr lang="it-IT" sz="2000" i="1" baseline="30000">
                <a:latin typeface="Times New Roman" pitchFamily="-108" charset="0"/>
              </a:rPr>
              <a:t>2</a:t>
            </a:r>
            <a:r>
              <a:rPr lang="it-IT" sz="2000" i="1">
                <a:latin typeface="Times New Roman" pitchFamily="-108" charset="0"/>
              </a:rPr>
              <a:t> + m</a:t>
            </a:r>
            <a:r>
              <a:rPr lang="it-IT" sz="2000" i="1" baseline="-25000">
                <a:latin typeface="Times New Roman" pitchFamily="-108" charset="0"/>
              </a:rPr>
              <a:t>0</a:t>
            </a:r>
            <a:r>
              <a:rPr lang="it-IT" sz="2000" i="1" baseline="30000">
                <a:latin typeface="Times New Roman" pitchFamily="-108" charset="0"/>
              </a:rPr>
              <a:t>2 </a:t>
            </a:r>
            <a:r>
              <a:rPr lang="it-IT" sz="1400">
                <a:solidFill>
                  <a:srgbClr val="FF0000"/>
                </a:solidFill>
                <a:sym typeface="Monotype Sorts" pitchFamily="-108" charset="2"/>
              </a:rPr>
              <a:t> </a:t>
            </a:r>
            <a:r>
              <a:rPr lang="it-IT" sz="1800">
                <a:solidFill>
                  <a:srgbClr val="FF0000"/>
                </a:solidFill>
                <a:sym typeface="Monotype Sorts" pitchFamily="-108" charset="2"/>
              </a:rPr>
              <a:t>[</a:t>
            </a:r>
            <a:r>
              <a:rPr lang="it-IT" sz="1800" i="1">
                <a:solidFill>
                  <a:srgbClr val="FF0000"/>
                </a:solidFill>
                <a:latin typeface="Times New Roman" pitchFamily="-108" charset="0"/>
                <a:sym typeface="Monotype Sorts" pitchFamily="-108" charset="2"/>
              </a:rPr>
              <a:t>E</a:t>
            </a:r>
            <a:r>
              <a:rPr lang="it-IT" sz="1800">
                <a:solidFill>
                  <a:srgbClr val="FF0000"/>
                </a:solidFill>
                <a:sym typeface="Monotype Sorts" pitchFamily="-108" charset="2"/>
              </a:rPr>
              <a:t>] = [</a:t>
            </a:r>
            <a:r>
              <a:rPr lang="it-IT" sz="1800" i="1">
                <a:solidFill>
                  <a:srgbClr val="FF0000"/>
                </a:solidFill>
                <a:latin typeface="Times New Roman" pitchFamily="-108" charset="0"/>
                <a:sym typeface="Monotype Sorts" pitchFamily="-108" charset="2"/>
              </a:rPr>
              <a:t>m</a:t>
            </a:r>
            <a:r>
              <a:rPr lang="it-IT" sz="1800">
                <a:solidFill>
                  <a:srgbClr val="FF0000"/>
                </a:solidFill>
                <a:sym typeface="Monotype Sorts" pitchFamily="-108" charset="2"/>
              </a:rPr>
              <a:t>] = [</a:t>
            </a:r>
            <a:r>
              <a:rPr lang="it-IT" sz="1800">
                <a:solidFill>
                  <a:srgbClr val="FF0000"/>
                </a:solidFill>
                <a:latin typeface="Times New Roman" pitchFamily="-108" charset="0"/>
                <a:sym typeface="Monotype Sorts" pitchFamily="-108" charset="2"/>
              </a:rPr>
              <a:t>p</a:t>
            </a:r>
            <a:r>
              <a:rPr lang="it-IT" sz="1800">
                <a:solidFill>
                  <a:srgbClr val="FF0000"/>
                </a:solidFill>
                <a:sym typeface="Monotype Sorts" pitchFamily="-108" charset="2"/>
              </a:rPr>
              <a:t>] = eV</a:t>
            </a:r>
            <a:endParaRPr lang="it-IT" sz="1400">
              <a:solidFill>
                <a:srgbClr val="FF0000"/>
              </a:solidFill>
              <a:sym typeface="Monotype Sorts" pitchFamily="-108" charset="2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1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3175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3175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547C1EE-D236-2149-A6B2-B6C989DC221D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73063" y="274638"/>
            <a:ext cx="8420100" cy="685800"/>
          </a:xfrm>
        </p:spPr>
        <p:txBody>
          <a:bodyPr/>
          <a:lstStyle/>
          <a:p>
            <a:pPr eaLnBrk="1" hangingPunct="1"/>
            <a:r>
              <a:rPr lang="en-US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Particelle cariche nella materia</a:t>
            </a:r>
          </a:p>
        </p:txBody>
      </p:sp>
      <p:grpSp>
        <p:nvGrpSpPr>
          <p:cNvPr id="31755" name="Group 18"/>
          <p:cNvGrpSpPr>
            <a:grpSpLocks/>
          </p:cNvGrpSpPr>
          <p:nvPr/>
        </p:nvGrpSpPr>
        <p:grpSpPr bwMode="auto">
          <a:xfrm>
            <a:off x="2579688" y="1454150"/>
            <a:ext cx="2662237" cy="1628775"/>
            <a:chOff x="769" y="2160"/>
            <a:chExt cx="1468" cy="913"/>
          </a:xfrm>
        </p:grpSpPr>
        <p:sp>
          <p:nvSpPr>
            <p:cNvPr id="31758" name="Oval 4"/>
            <p:cNvSpPr>
              <a:spLocks noChangeArrowheads="1"/>
            </p:cNvSpPr>
            <p:nvPr/>
          </p:nvSpPr>
          <p:spPr bwMode="auto">
            <a:xfrm>
              <a:off x="1682" y="2799"/>
              <a:ext cx="274" cy="274"/>
            </a:xfrm>
            <a:prstGeom prst="ellipse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59" name="Freeform 5"/>
            <p:cNvSpPr>
              <a:spLocks/>
            </p:cNvSpPr>
            <p:nvPr/>
          </p:nvSpPr>
          <p:spPr bwMode="auto">
            <a:xfrm>
              <a:off x="769" y="2319"/>
              <a:ext cx="1460" cy="72"/>
            </a:xfrm>
            <a:custGeom>
              <a:avLst/>
              <a:gdLst>
                <a:gd name="T0" fmla="*/ 0 w 1460"/>
                <a:gd name="T1" fmla="*/ 72 h 72"/>
                <a:gd name="T2" fmla="*/ 714 w 1460"/>
                <a:gd name="T3" fmla="*/ 72 h 72"/>
                <a:gd name="T4" fmla="*/ 1460 w 1460"/>
                <a:gd name="T5" fmla="*/ 8 h 72"/>
                <a:gd name="T6" fmla="*/ 1460 w 1460"/>
                <a:gd name="T7" fmla="*/ 0 h 72"/>
                <a:gd name="T8" fmla="*/ 714 w 1460"/>
                <a:gd name="T9" fmla="*/ 64 h 72"/>
                <a:gd name="T10" fmla="*/ 0 w 1460"/>
                <a:gd name="T11" fmla="*/ 64 h 72"/>
                <a:gd name="T12" fmla="*/ 0 w 1460"/>
                <a:gd name="T13" fmla="*/ 72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60"/>
                <a:gd name="T22" fmla="*/ 0 h 72"/>
                <a:gd name="T23" fmla="*/ 1460 w 1460"/>
                <a:gd name="T24" fmla="*/ 72 h 7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60" h="72">
                  <a:moveTo>
                    <a:pt x="0" y="72"/>
                  </a:moveTo>
                  <a:lnTo>
                    <a:pt x="714" y="72"/>
                  </a:lnTo>
                  <a:lnTo>
                    <a:pt x="1460" y="8"/>
                  </a:lnTo>
                  <a:lnTo>
                    <a:pt x="1460" y="0"/>
                  </a:lnTo>
                  <a:lnTo>
                    <a:pt x="714" y="64"/>
                  </a:lnTo>
                  <a:lnTo>
                    <a:pt x="0" y="64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0" name="Freeform 6"/>
            <p:cNvSpPr>
              <a:spLocks/>
            </p:cNvSpPr>
            <p:nvPr/>
          </p:nvSpPr>
          <p:spPr bwMode="auto">
            <a:xfrm>
              <a:off x="2195" y="2310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13 h 33"/>
                <a:gd name="T4" fmla="*/ 3 w 34"/>
                <a:gd name="T5" fmla="*/ 33 h 33"/>
                <a:gd name="T6" fmla="*/ 18 w 34"/>
                <a:gd name="T7" fmla="*/ 15 h 33"/>
                <a:gd name="T8" fmla="*/ 0 w 34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33"/>
                <a:gd name="T17" fmla="*/ 34 w 34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33">
                  <a:moveTo>
                    <a:pt x="0" y="0"/>
                  </a:moveTo>
                  <a:lnTo>
                    <a:pt x="34" y="13"/>
                  </a:lnTo>
                  <a:lnTo>
                    <a:pt x="3" y="33"/>
                  </a:lnTo>
                  <a:lnTo>
                    <a:pt x="18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1" name="Freeform 7"/>
            <p:cNvSpPr>
              <a:spLocks/>
            </p:cNvSpPr>
            <p:nvPr/>
          </p:nvSpPr>
          <p:spPr bwMode="auto">
            <a:xfrm>
              <a:off x="2173" y="2297"/>
              <a:ext cx="64" cy="62"/>
            </a:xfrm>
            <a:custGeom>
              <a:avLst/>
              <a:gdLst>
                <a:gd name="T0" fmla="*/ 25 w 64"/>
                <a:gd name="T1" fmla="*/ 11 h 62"/>
                <a:gd name="T2" fmla="*/ 21 w 64"/>
                <a:gd name="T3" fmla="*/ 17 h 62"/>
                <a:gd name="T4" fmla="*/ 55 w 64"/>
                <a:gd name="T5" fmla="*/ 30 h 62"/>
                <a:gd name="T6" fmla="*/ 54 w 64"/>
                <a:gd name="T7" fmla="*/ 22 h 62"/>
                <a:gd name="T8" fmla="*/ 22 w 64"/>
                <a:gd name="T9" fmla="*/ 42 h 62"/>
                <a:gd name="T10" fmla="*/ 27 w 64"/>
                <a:gd name="T11" fmla="*/ 49 h 62"/>
                <a:gd name="T12" fmla="*/ 46 w 64"/>
                <a:gd name="T13" fmla="*/ 28 h 62"/>
                <a:gd name="T14" fmla="*/ 25 w 64"/>
                <a:gd name="T15" fmla="*/ 11 h 62"/>
                <a:gd name="T16" fmla="*/ 0 w 64"/>
                <a:gd name="T17" fmla="*/ 0 h 62"/>
                <a:gd name="T18" fmla="*/ 38 w 64"/>
                <a:gd name="T19" fmla="*/ 30 h 62"/>
                <a:gd name="T20" fmla="*/ 38 w 64"/>
                <a:gd name="T21" fmla="*/ 25 h 62"/>
                <a:gd name="T22" fmla="*/ 6 w 64"/>
                <a:gd name="T23" fmla="*/ 62 h 62"/>
                <a:gd name="T24" fmla="*/ 64 w 64"/>
                <a:gd name="T25" fmla="*/ 25 h 62"/>
                <a:gd name="T26" fmla="*/ 0 w 64"/>
                <a:gd name="T27" fmla="*/ 0 h 62"/>
                <a:gd name="T28" fmla="*/ 25 w 64"/>
                <a:gd name="T29" fmla="*/ 11 h 6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62"/>
                <a:gd name="T47" fmla="*/ 64 w 64"/>
                <a:gd name="T48" fmla="*/ 62 h 6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62">
                  <a:moveTo>
                    <a:pt x="25" y="11"/>
                  </a:moveTo>
                  <a:lnTo>
                    <a:pt x="21" y="17"/>
                  </a:lnTo>
                  <a:lnTo>
                    <a:pt x="55" y="30"/>
                  </a:lnTo>
                  <a:lnTo>
                    <a:pt x="54" y="22"/>
                  </a:lnTo>
                  <a:lnTo>
                    <a:pt x="22" y="42"/>
                  </a:lnTo>
                  <a:lnTo>
                    <a:pt x="27" y="49"/>
                  </a:lnTo>
                  <a:lnTo>
                    <a:pt x="46" y="28"/>
                  </a:lnTo>
                  <a:lnTo>
                    <a:pt x="25" y="11"/>
                  </a:lnTo>
                  <a:lnTo>
                    <a:pt x="0" y="0"/>
                  </a:lnTo>
                  <a:lnTo>
                    <a:pt x="38" y="30"/>
                  </a:lnTo>
                  <a:lnTo>
                    <a:pt x="38" y="25"/>
                  </a:lnTo>
                  <a:lnTo>
                    <a:pt x="6" y="62"/>
                  </a:lnTo>
                  <a:lnTo>
                    <a:pt x="64" y="25"/>
                  </a:lnTo>
                  <a:lnTo>
                    <a:pt x="0" y="0"/>
                  </a:lnTo>
                  <a:lnTo>
                    <a:pt x="25" y="11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2" name="Freeform 8"/>
            <p:cNvSpPr>
              <a:spLocks/>
            </p:cNvSpPr>
            <p:nvPr/>
          </p:nvSpPr>
          <p:spPr bwMode="auto">
            <a:xfrm>
              <a:off x="1489" y="2381"/>
              <a:ext cx="263" cy="430"/>
            </a:xfrm>
            <a:custGeom>
              <a:avLst/>
              <a:gdLst>
                <a:gd name="T0" fmla="*/ 27 w 263"/>
                <a:gd name="T1" fmla="*/ 12 h 430"/>
                <a:gd name="T2" fmla="*/ 52 w 263"/>
                <a:gd name="T3" fmla="*/ 21 h 430"/>
                <a:gd name="T4" fmla="*/ 61 w 263"/>
                <a:gd name="T5" fmla="*/ 33 h 430"/>
                <a:gd name="T6" fmla="*/ 57 w 263"/>
                <a:gd name="T7" fmla="*/ 53 h 430"/>
                <a:gd name="T8" fmla="*/ 48 w 263"/>
                <a:gd name="T9" fmla="*/ 70 h 430"/>
                <a:gd name="T10" fmla="*/ 50 w 263"/>
                <a:gd name="T11" fmla="*/ 94 h 430"/>
                <a:gd name="T12" fmla="*/ 60 w 263"/>
                <a:gd name="T13" fmla="*/ 104 h 430"/>
                <a:gd name="T14" fmla="*/ 96 w 263"/>
                <a:gd name="T15" fmla="*/ 110 h 430"/>
                <a:gd name="T16" fmla="*/ 117 w 263"/>
                <a:gd name="T17" fmla="*/ 123 h 430"/>
                <a:gd name="T18" fmla="*/ 118 w 263"/>
                <a:gd name="T19" fmla="*/ 143 h 430"/>
                <a:gd name="T20" fmla="*/ 106 w 263"/>
                <a:gd name="T21" fmla="*/ 165 h 430"/>
                <a:gd name="T22" fmla="*/ 106 w 263"/>
                <a:gd name="T23" fmla="*/ 193 h 430"/>
                <a:gd name="T24" fmla="*/ 118 w 263"/>
                <a:gd name="T25" fmla="*/ 202 h 430"/>
                <a:gd name="T26" fmla="*/ 169 w 263"/>
                <a:gd name="T27" fmla="*/ 208 h 430"/>
                <a:gd name="T28" fmla="*/ 176 w 263"/>
                <a:gd name="T29" fmla="*/ 218 h 430"/>
                <a:gd name="T30" fmla="*/ 171 w 263"/>
                <a:gd name="T31" fmla="*/ 245 h 430"/>
                <a:gd name="T32" fmla="*/ 164 w 263"/>
                <a:gd name="T33" fmla="*/ 276 h 430"/>
                <a:gd name="T34" fmla="*/ 173 w 263"/>
                <a:gd name="T35" fmla="*/ 290 h 430"/>
                <a:gd name="T36" fmla="*/ 198 w 263"/>
                <a:gd name="T37" fmla="*/ 297 h 430"/>
                <a:gd name="T38" fmla="*/ 228 w 263"/>
                <a:gd name="T39" fmla="*/ 303 h 430"/>
                <a:gd name="T40" fmla="*/ 234 w 263"/>
                <a:gd name="T41" fmla="*/ 311 h 430"/>
                <a:gd name="T42" fmla="*/ 227 w 263"/>
                <a:gd name="T43" fmla="*/ 331 h 430"/>
                <a:gd name="T44" fmla="*/ 219 w 263"/>
                <a:gd name="T45" fmla="*/ 349 h 430"/>
                <a:gd name="T46" fmla="*/ 223 w 263"/>
                <a:gd name="T47" fmla="*/ 377 h 430"/>
                <a:gd name="T48" fmla="*/ 240 w 263"/>
                <a:gd name="T49" fmla="*/ 403 h 430"/>
                <a:gd name="T50" fmla="*/ 249 w 263"/>
                <a:gd name="T51" fmla="*/ 419 h 430"/>
                <a:gd name="T52" fmla="*/ 260 w 263"/>
                <a:gd name="T53" fmla="*/ 430 h 430"/>
                <a:gd name="T54" fmla="*/ 260 w 263"/>
                <a:gd name="T55" fmla="*/ 419 h 430"/>
                <a:gd name="T56" fmla="*/ 248 w 263"/>
                <a:gd name="T57" fmla="*/ 403 h 430"/>
                <a:gd name="T58" fmla="*/ 231 w 263"/>
                <a:gd name="T59" fmla="*/ 374 h 430"/>
                <a:gd name="T60" fmla="*/ 226 w 263"/>
                <a:gd name="T61" fmla="*/ 364 h 430"/>
                <a:gd name="T62" fmla="*/ 232 w 263"/>
                <a:gd name="T63" fmla="*/ 339 h 430"/>
                <a:gd name="T64" fmla="*/ 240 w 263"/>
                <a:gd name="T65" fmla="*/ 322 h 430"/>
                <a:gd name="T66" fmla="*/ 238 w 263"/>
                <a:gd name="T67" fmla="*/ 302 h 430"/>
                <a:gd name="T68" fmla="*/ 223 w 263"/>
                <a:gd name="T69" fmla="*/ 291 h 430"/>
                <a:gd name="T70" fmla="*/ 185 w 263"/>
                <a:gd name="T71" fmla="*/ 287 h 430"/>
                <a:gd name="T72" fmla="*/ 175 w 263"/>
                <a:gd name="T73" fmla="*/ 280 h 430"/>
                <a:gd name="T74" fmla="*/ 172 w 263"/>
                <a:gd name="T75" fmla="*/ 265 h 430"/>
                <a:gd name="T76" fmla="*/ 180 w 263"/>
                <a:gd name="T77" fmla="*/ 243 h 430"/>
                <a:gd name="T78" fmla="*/ 181 w 263"/>
                <a:gd name="T79" fmla="*/ 210 h 430"/>
                <a:gd name="T80" fmla="*/ 168 w 263"/>
                <a:gd name="T81" fmla="*/ 199 h 430"/>
                <a:gd name="T82" fmla="*/ 117 w 263"/>
                <a:gd name="T83" fmla="*/ 194 h 430"/>
                <a:gd name="T84" fmla="*/ 111 w 263"/>
                <a:gd name="T85" fmla="*/ 183 h 430"/>
                <a:gd name="T86" fmla="*/ 115 w 263"/>
                <a:gd name="T87" fmla="*/ 162 h 430"/>
                <a:gd name="T88" fmla="*/ 126 w 263"/>
                <a:gd name="T89" fmla="*/ 141 h 430"/>
                <a:gd name="T90" fmla="*/ 125 w 263"/>
                <a:gd name="T91" fmla="*/ 119 h 430"/>
                <a:gd name="T92" fmla="*/ 101 w 263"/>
                <a:gd name="T93" fmla="*/ 103 h 430"/>
                <a:gd name="T94" fmla="*/ 65 w 263"/>
                <a:gd name="T95" fmla="*/ 96 h 430"/>
                <a:gd name="T96" fmla="*/ 57 w 263"/>
                <a:gd name="T97" fmla="*/ 91 h 430"/>
                <a:gd name="T98" fmla="*/ 56 w 263"/>
                <a:gd name="T99" fmla="*/ 73 h 430"/>
                <a:gd name="T100" fmla="*/ 64 w 263"/>
                <a:gd name="T101" fmla="*/ 56 h 430"/>
                <a:gd name="T102" fmla="*/ 69 w 263"/>
                <a:gd name="T103" fmla="*/ 31 h 430"/>
                <a:gd name="T104" fmla="*/ 61 w 263"/>
                <a:gd name="T105" fmla="*/ 20 h 430"/>
                <a:gd name="T106" fmla="*/ 34 w 263"/>
                <a:gd name="T107" fmla="*/ 6 h 430"/>
                <a:gd name="T108" fmla="*/ 10 w 263"/>
                <a:gd name="T109" fmla="*/ 0 h 4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63"/>
                <a:gd name="T166" fmla="*/ 0 h 430"/>
                <a:gd name="T167" fmla="*/ 263 w 263"/>
                <a:gd name="T168" fmla="*/ 430 h 43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63" h="430">
                  <a:moveTo>
                    <a:pt x="0" y="8"/>
                  </a:moveTo>
                  <a:lnTo>
                    <a:pt x="7" y="8"/>
                  </a:lnTo>
                  <a:lnTo>
                    <a:pt x="10" y="10"/>
                  </a:lnTo>
                  <a:lnTo>
                    <a:pt x="15" y="10"/>
                  </a:lnTo>
                  <a:lnTo>
                    <a:pt x="18" y="11"/>
                  </a:lnTo>
                  <a:lnTo>
                    <a:pt x="23" y="11"/>
                  </a:lnTo>
                  <a:lnTo>
                    <a:pt x="27" y="12"/>
                  </a:lnTo>
                  <a:lnTo>
                    <a:pt x="28" y="12"/>
                  </a:lnTo>
                  <a:lnTo>
                    <a:pt x="31" y="13"/>
                  </a:lnTo>
                  <a:lnTo>
                    <a:pt x="34" y="13"/>
                  </a:lnTo>
                  <a:lnTo>
                    <a:pt x="39" y="16"/>
                  </a:lnTo>
                  <a:lnTo>
                    <a:pt x="42" y="16"/>
                  </a:lnTo>
                  <a:lnTo>
                    <a:pt x="51" y="20"/>
                  </a:lnTo>
                  <a:lnTo>
                    <a:pt x="52" y="21"/>
                  </a:lnTo>
                  <a:lnTo>
                    <a:pt x="55" y="23"/>
                  </a:lnTo>
                  <a:lnTo>
                    <a:pt x="56" y="25"/>
                  </a:lnTo>
                  <a:lnTo>
                    <a:pt x="59" y="27"/>
                  </a:lnTo>
                  <a:lnTo>
                    <a:pt x="60" y="28"/>
                  </a:lnTo>
                  <a:lnTo>
                    <a:pt x="60" y="31"/>
                  </a:lnTo>
                  <a:lnTo>
                    <a:pt x="61" y="31"/>
                  </a:lnTo>
                  <a:lnTo>
                    <a:pt x="61" y="33"/>
                  </a:lnTo>
                  <a:lnTo>
                    <a:pt x="63" y="35"/>
                  </a:lnTo>
                  <a:lnTo>
                    <a:pt x="63" y="41"/>
                  </a:lnTo>
                  <a:lnTo>
                    <a:pt x="61" y="42"/>
                  </a:lnTo>
                  <a:lnTo>
                    <a:pt x="61" y="45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7" y="53"/>
                  </a:lnTo>
                  <a:lnTo>
                    <a:pt x="56" y="54"/>
                  </a:lnTo>
                  <a:lnTo>
                    <a:pt x="53" y="58"/>
                  </a:lnTo>
                  <a:lnTo>
                    <a:pt x="53" y="61"/>
                  </a:lnTo>
                  <a:lnTo>
                    <a:pt x="52" y="62"/>
                  </a:lnTo>
                  <a:lnTo>
                    <a:pt x="51" y="65"/>
                  </a:lnTo>
                  <a:lnTo>
                    <a:pt x="48" y="67"/>
                  </a:lnTo>
                  <a:lnTo>
                    <a:pt x="48" y="70"/>
                  </a:lnTo>
                  <a:lnTo>
                    <a:pt x="47" y="71"/>
                  </a:lnTo>
                  <a:lnTo>
                    <a:pt x="47" y="74"/>
                  </a:lnTo>
                  <a:lnTo>
                    <a:pt x="46" y="75"/>
                  </a:lnTo>
                  <a:lnTo>
                    <a:pt x="46" y="85"/>
                  </a:lnTo>
                  <a:lnTo>
                    <a:pt x="47" y="87"/>
                  </a:lnTo>
                  <a:lnTo>
                    <a:pt x="47" y="89"/>
                  </a:lnTo>
                  <a:lnTo>
                    <a:pt x="50" y="94"/>
                  </a:lnTo>
                  <a:lnTo>
                    <a:pt x="50" y="95"/>
                  </a:lnTo>
                  <a:lnTo>
                    <a:pt x="51" y="95"/>
                  </a:lnTo>
                  <a:lnTo>
                    <a:pt x="52" y="96"/>
                  </a:lnTo>
                  <a:lnTo>
                    <a:pt x="53" y="99"/>
                  </a:lnTo>
                  <a:lnTo>
                    <a:pt x="55" y="100"/>
                  </a:lnTo>
                  <a:lnTo>
                    <a:pt x="57" y="102"/>
                  </a:lnTo>
                  <a:lnTo>
                    <a:pt x="60" y="104"/>
                  </a:lnTo>
                  <a:lnTo>
                    <a:pt x="63" y="104"/>
                  </a:lnTo>
                  <a:lnTo>
                    <a:pt x="67" y="107"/>
                  </a:lnTo>
                  <a:lnTo>
                    <a:pt x="71" y="107"/>
                  </a:lnTo>
                  <a:lnTo>
                    <a:pt x="73" y="108"/>
                  </a:lnTo>
                  <a:lnTo>
                    <a:pt x="84" y="108"/>
                  </a:lnTo>
                  <a:lnTo>
                    <a:pt x="86" y="110"/>
                  </a:lnTo>
                  <a:lnTo>
                    <a:pt x="96" y="110"/>
                  </a:lnTo>
                  <a:lnTo>
                    <a:pt x="98" y="111"/>
                  </a:lnTo>
                  <a:lnTo>
                    <a:pt x="102" y="111"/>
                  </a:lnTo>
                  <a:lnTo>
                    <a:pt x="105" y="112"/>
                  </a:lnTo>
                  <a:lnTo>
                    <a:pt x="107" y="112"/>
                  </a:lnTo>
                  <a:lnTo>
                    <a:pt x="110" y="114"/>
                  </a:lnTo>
                  <a:lnTo>
                    <a:pt x="117" y="120"/>
                  </a:lnTo>
                  <a:lnTo>
                    <a:pt x="117" y="123"/>
                  </a:lnTo>
                  <a:lnTo>
                    <a:pt x="117" y="122"/>
                  </a:lnTo>
                  <a:lnTo>
                    <a:pt x="118" y="124"/>
                  </a:lnTo>
                  <a:lnTo>
                    <a:pt x="118" y="125"/>
                  </a:lnTo>
                  <a:lnTo>
                    <a:pt x="119" y="128"/>
                  </a:lnTo>
                  <a:lnTo>
                    <a:pt x="119" y="137"/>
                  </a:lnTo>
                  <a:lnTo>
                    <a:pt x="118" y="139"/>
                  </a:lnTo>
                  <a:lnTo>
                    <a:pt x="118" y="143"/>
                  </a:lnTo>
                  <a:lnTo>
                    <a:pt x="117" y="144"/>
                  </a:lnTo>
                  <a:lnTo>
                    <a:pt x="114" y="148"/>
                  </a:lnTo>
                  <a:lnTo>
                    <a:pt x="114" y="150"/>
                  </a:lnTo>
                  <a:lnTo>
                    <a:pt x="111" y="156"/>
                  </a:lnTo>
                  <a:lnTo>
                    <a:pt x="110" y="157"/>
                  </a:lnTo>
                  <a:lnTo>
                    <a:pt x="106" y="164"/>
                  </a:lnTo>
                  <a:lnTo>
                    <a:pt x="106" y="165"/>
                  </a:lnTo>
                  <a:lnTo>
                    <a:pt x="103" y="170"/>
                  </a:lnTo>
                  <a:lnTo>
                    <a:pt x="103" y="174"/>
                  </a:lnTo>
                  <a:lnTo>
                    <a:pt x="102" y="177"/>
                  </a:lnTo>
                  <a:lnTo>
                    <a:pt x="102" y="183"/>
                  </a:lnTo>
                  <a:lnTo>
                    <a:pt x="103" y="186"/>
                  </a:lnTo>
                  <a:lnTo>
                    <a:pt x="103" y="187"/>
                  </a:lnTo>
                  <a:lnTo>
                    <a:pt x="106" y="193"/>
                  </a:lnTo>
                  <a:lnTo>
                    <a:pt x="106" y="194"/>
                  </a:lnTo>
                  <a:lnTo>
                    <a:pt x="107" y="194"/>
                  </a:lnTo>
                  <a:lnTo>
                    <a:pt x="109" y="195"/>
                  </a:lnTo>
                  <a:lnTo>
                    <a:pt x="110" y="198"/>
                  </a:lnTo>
                  <a:lnTo>
                    <a:pt x="111" y="199"/>
                  </a:lnTo>
                  <a:lnTo>
                    <a:pt x="115" y="202"/>
                  </a:lnTo>
                  <a:lnTo>
                    <a:pt x="118" y="202"/>
                  </a:lnTo>
                  <a:lnTo>
                    <a:pt x="121" y="204"/>
                  </a:lnTo>
                  <a:lnTo>
                    <a:pt x="126" y="204"/>
                  </a:lnTo>
                  <a:lnTo>
                    <a:pt x="127" y="206"/>
                  </a:lnTo>
                  <a:lnTo>
                    <a:pt x="161" y="206"/>
                  </a:lnTo>
                  <a:lnTo>
                    <a:pt x="164" y="207"/>
                  </a:lnTo>
                  <a:lnTo>
                    <a:pt x="165" y="207"/>
                  </a:lnTo>
                  <a:lnTo>
                    <a:pt x="169" y="208"/>
                  </a:lnTo>
                  <a:lnTo>
                    <a:pt x="172" y="211"/>
                  </a:lnTo>
                  <a:lnTo>
                    <a:pt x="175" y="212"/>
                  </a:lnTo>
                  <a:lnTo>
                    <a:pt x="175" y="214"/>
                  </a:lnTo>
                  <a:lnTo>
                    <a:pt x="176" y="215"/>
                  </a:lnTo>
                  <a:lnTo>
                    <a:pt x="175" y="215"/>
                  </a:lnTo>
                  <a:lnTo>
                    <a:pt x="176" y="215"/>
                  </a:lnTo>
                  <a:lnTo>
                    <a:pt x="176" y="218"/>
                  </a:lnTo>
                  <a:lnTo>
                    <a:pt x="177" y="220"/>
                  </a:lnTo>
                  <a:lnTo>
                    <a:pt x="177" y="230"/>
                  </a:lnTo>
                  <a:lnTo>
                    <a:pt x="175" y="235"/>
                  </a:lnTo>
                  <a:lnTo>
                    <a:pt x="175" y="237"/>
                  </a:lnTo>
                  <a:lnTo>
                    <a:pt x="172" y="240"/>
                  </a:lnTo>
                  <a:lnTo>
                    <a:pt x="172" y="244"/>
                  </a:lnTo>
                  <a:lnTo>
                    <a:pt x="171" y="245"/>
                  </a:lnTo>
                  <a:lnTo>
                    <a:pt x="167" y="252"/>
                  </a:lnTo>
                  <a:lnTo>
                    <a:pt x="167" y="253"/>
                  </a:lnTo>
                  <a:lnTo>
                    <a:pt x="164" y="259"/>
                  </a:lnTo>
                  <a:lnTo>
                    <a:pt x="164" y="262"/>
                  </a:lnTo>
                  <a:lnTo>
                    <a:pt x="163" y="264"/>
                  </a:lnTo>
                  <a:lnTo>
                    <a:pt x="163" y="273"/>
                  </a:lnTo>
                  <a:lnTo>
                    <a:pt x="164" y="276"/>
                  </a:lnTo>
                  <a:lnTo>
                    <a:pt x="164" y="278"/>
                  </a:lnTo>
                  <a:lnTo>
                    <a:pt x="167" y="281"/>
                  </a:lnTo>
                  <a:lnTo>
                    <a:pt x="167" y="284"/>
                  </a:lnTo>
                  <a:lnTo>
                    <a:pt x="167" y="282"/>
                  </a:lnTo>
                  <a:lnTo>
                    <a:pt x="169" y="285"/>
                  </a:lnTo>
                  <a:lnTo>
                    <a:pt x="171" y="287"/>
                  </a:lnTo>
                  <a:lnTo>
                    <a:pt x="173" y="290"/>
                  </a:lnTo>
                  <a:lnTo>
                    <a:pt x="176" y="291"/>
                  </a:lnTo>
                  <a:lnTo>
                    <a:pt x="178" y="294"/>
                  </a:lnTo>
                  <a:lnTo>
                    <a:pt x="181" y="294"/>
                  </a:lnTo>
                  <a:lnTo>
                    <a:pt x="182" y="295"/>
                  </a:lnTo>
                  <a:lnTo>
                    <a:pt x="185" y="295"/>
                  </a:lnTo>
                  <a:lnTo>
                    <a:pt x="186" y="297"/>
                  </a:lnTo>
                  <a:lnTo>
                    <a:pt x="198" y="297"/>
                  </a:lnTo>
                  <a:lnTo>
                    <a:pt x="201" y="298"/>
                  </a:lnTo>
                  <a:lnTo>
                    <a:pt x="217" y="298"/>
                  </a:lnTo>
                  <a:lnTo>
                    <a:pt x="219" y="299"/>
                  </a:lnTo>
                  <a:lnTo>
                    <a:pt x="221" y="299"/>
                  </a:lnTo>
                  <a:lnTo>
                    <a:pt x="223" y="301"/>
                  </a:lnTo>
                  <a:lnTo>
                    <a:pt x="226" y="301"/>
                  </a:lnTo>
                  <a:lnTo>
                    <a:pt x="228" y="303"/>
                  </a:lnTo>
                  <a:lnTo>
                    <a:pt x="231" y="305"/>
                  </a:lnTo>
                  <a:lnTo>
                    <a:pt x="231" y="306"/>
                  </a:lnTo>
                  <a:lnTo>
                    <a:pt x="232" y="307"/>
                  </a:lnTo>
                  <a:lnTo>
                    <a:pt x="231" y="307"/>
                  </a:lnTo>
                  <a:lnTo>
                    <a:pt x="232" y="307"/>
                  </a:lnTo>
                  <a:lnTo>
                    <a:pt x="232" y="310"/>
                  </a:lnTo>
                  <a:lnTo>
                    <a:pt x="234" y="311"/>
                  </a:lnTo>
                  <a:lnTo>
                    <a:pt x="234" y="318"/>
                  </a:lnTo>
                  <a:lnTo>
                    <a:pt x="232" y="319"/>
                  </a:lnTo>
                  <a:lnTo>
                    <a:pt x="232" y="322"/>
                  </a:lnTo>
                  <a:lnTo>
                    <a:pt x="231" y="323"/>
                  </a:lnTo>
                  <a:lnTo>
                    <a:pt x="231" y="326"/>
                  </a:lnTo>
                  <a:lnTo>
                    <a:pt x="230" y="328"/>
                  </a:lnTo>
                  <a:lnTo>
                    <a:pt x="227" y="331"/>
                  </a:lnTo>
                  <a:lnTo>
                    <a:pt x="227" y="334"/>
                  </a:lnTo>
                  <a:lnTo>
                    <a:pt x="226" y="336"/>
                  </a:lnTo>
                  <a:lnTo>
                    <a:pt x="225" y="338"/>
                  </a:lnTo>
                  <a:lnTo>
                    <a:pt x="222" y="341"/>
                  </a:lnTo>
                  <a:lnTo>
                    <a:pt x="222" y="344"/>
                  </a:lnTo>
                  <a:lnTo>
                    <a:pt x="219" y="347"/>
                  </a:lnTo>
                  <a:lnTo>
                    <a:pt x="219" y="349"/>
                  </a:lnTo>
                  <a:lnTo>
                    <a:pt x="218" y="351"/>
                  </a:lnTo>
                  <a:lnTo>
                    <a:pt x="218" y="367"/>
                  </a:lnTo>
                  <a:lnTo>
                    <a:pt x="221" y="369"/>
                  </a:lnTo>
                  <a:lnTo>
                    <a:pt x="221" y="372"/>
                  </a:lnTo>
                  <a:lnTo>
                    <a:pt x="221" y="370"/>
                  </a:lnTo>
                  <a:lnTo>
                    <a:pt x="223" y="373"/>
                  </a:lnTo>
                  <a:lnTo>
                    <a:pt x="223" y="377"/>
                  </a:lnTo>
                  <a:lnTo>
                    <a:pt x="226" y="380"/>
                  </a:lnTo>
                  <a:lnTo>
                    <a:pt x="228" y="385"/>
                  </a:lnTo>
                  <a:lnTo>
                    <a:pt x="231" y="388"/>
                  </a:lnTo>
                  <a:lnTo>
                    <a:pt x="232" y="390"/>
                  </a:lnTo>
                  <a:lnTo>
                    <a:pt x="234" y="392"/>
                  </a:lnTo>
                  <a:lnTo>
                    <a:pt x="239" y="402"/>
                  </a:lnTo>
                  <a:lnTo>
                    <a:pt x="240" y="403"/>
                  </a:lnTo>
                  <a:lnTo>
                    <a:pt x="243" y="409"/>
                  </a:lnTo>
                  <a:lnTo>
                    <a:pt x="244" y="410"/>
                  </a:lnTo>
                  <a:lnTo>
                    <a:pt x="246" y="413"/>
                  </a:lnTo>
                  <a:lnTo>
                    <a:pt x="247" y="414"/>
                  </a:lnTo>
                  <a:lnTo>
                    <a:pt x="248" y="417"/>
                  </a:lnTo>
                  <a:lnTo>
                    <a:pt x="249" y="418"/>
                  </a:lnTo>
                  <a:lnTo>
                    <a:pt x="249" y="419"/>
                  </a:lnTo>
                  <a:lnTo>
                    <a:pt x="252" y="422"/>
                  </a:lnTo>
                  <a:lnTo>
                    <a:pt x="252" y="423"/>
                  </a:lnTo>
                  <a:lnTo>
                    <a:pt x="253" y="424"/>
                  </a:lnTo>
                  <a:lnTo>
                    <a:pt x="255" y="427"/>
                  </a:lnTo>
                  <a:lnTo>
                    <a:pt x="256" y="427"/>
                  </a:lnTo>
                  <a:lnTo>
                    <a:pt x="255" y="426"/>
                  </a:lnTo>
                  <a:lnTo>
                    <a:pt x="260" y="430"/>
                  </a:lnTo>
                  <a:lnTo>
                    <a:pt x="260" y="422"/>
                  </a:lnTo>
                  <a:lnTo>
                    <a:pt x="263" y="426"/>
                  </a:lnTo>
                  <a:lnTo>
                    <a:pt x="261" y="422"/>
                  </a:lnTo>
                  <a:lnTo>
                    <a:pt x="260" y="422"/>
                  </a:lnTo>
                  <a:lnTo>
                    <a:pt x="261" y="422"/>
                  </a:lnTo>
                  <a:lnTo>
                    <a:pt x="260" y="421"/>
                  </a:lnTo>
                  <a:lnTo>
                    <a:pt x="260" y="419"/>
                  </a:lnTo>
                  <a:lnTo>
                    <a:pt x="257" y="417"/>
                  </a:lnTo>
                  <a:lnTo>
                    <a:pt x="257" y="415"/>
                  </a:lnTo>
                  <a:lnTo>
                    <a:pt x="253" y="411"/>
                  </a:lnTo>
                  <a:lnTo>
                    <a:pt x="252" y="409"/>
                  </a:lnTo>
                  <a:lnTo>
                    <a:pt x="251" y="407"/>
                  </a:lnTo>
                  <a:lnTo>
                    <a:pt x="249" y="405"/>
                  </a:lnTo>
                  <a:lnTo>
                    <a:pt x="248" y="403"/>
                  </a:lnTo>
                  <a:lnTo>
                    <a:pt x="246" y="398"/>
                  </a:lnTo>
                  <a:lnTo>
                    <a:pt x="244" y="397"/>
                  </a:lnTo>
                  <a:lnTo>
                    <a:pt x="239" y="386"/>
                  </a:lnTo>
                  <a:lnTo>
                    <a:pt x="238" y="385"/>
                  </a:lnTo>
                  <a:lnTo>
                    <a:pt x="236" y="382"/>
                  </a:lnTo>
                  <a:lnTo>
                    <a:pt x="234" y="380"/>
                  </a:lnTo>
                  <a:lnTo>
                    <a:pt x="231" y="374"/>
                  </a:lnTo>
                  <a:lnTo>
                    <a:pt x="231" y="372"/>
                  </a:lnTo>
                  <a:lnTo>
                    <a:pt x="228" y="368"/>
                  </a:lnTo>
                  <a:lnTo>
                    <a:pt x="227" y="367"/>
                  </a:lnTo>
                  <a:lnTo>
                    <a:pt x="228" y="368"/>
                  </a:lnTo>
                  <a:lnTo>
                    <a:pt x="228" y="367"/>
                  </a:lnTo>
                  <a:lnTo>
                    <a:pt x="228" y="368"/>
                  </a:lnTo>
                  <a:lnTo>
                    <a:pt x="226" y="364"/>
                  </a:lnTo>
                  <a:lnTo>
                    <a:pt x="226" y="353"/>
                  </a:lnTo>
                  <a:lnTo>
                    <a:pt x="227" y="352"/>
                  </a:lnTo>
                  <a:lnTo>
                    <a:pt x="227" y="349"/>
                  </a:lnTo>
                  <a:lnTo>
                    <a:pt x="230" y="345"/>
                  </a:lnTo>
                  <a:lnTo>
                    <a:pt x="230" y="343"/>
                  </a:lnTo>
                  <a:lnTo>
                    <a:pt x="231" y="341"/>
                  </a:lnTo>
                  <a:lnTo>
                    <a:pt x="232" y="339"/>
                  </a:lnTo>
                  <a:lnTo>
                    <a:pt x="235" y="336"/>
                  </a:lnTo>
                  <a:lnTo>
                    <a:pt x="235" y="334"/>
                  </a:lnTo>
                  <a:lnTo>
                    <a:pt x="236" y="331"/>
                  </a:lnTo>
                  <a:lnTo>
                    <a:pt x="239" y="328"/>
                  </a:lnTo>
                  <a:lnTo>
                    <a:pt x="239" y="326"/>
                  </a:lnTo>
                  <a:lnTo>
                    <a:pt x="240" y="324"/>
                  </a:lnTo>
                  <a:lnTo>
                    <a:pt x="240" y="322"/>
                  </a:lnTo>
                  <a:lnTo>
                    <a:pt x="242" y="320"/>
                  </a:lnTo>
                  <a:lnTo>
                    <a:pt x="242" y="309"/>
                  </a:lnTo>
                  <a:lnTo>
                    <a:pt x="240" y="307"/>
                  </a:lnTo>
                  <a:lnTo>
                    <a:pt x="240" y="305"/>
                  </a:lnTo>
                  <a:lnTo>
                    <a:pt x="238" y="302"/>
                  </a:lnTo>
                  <a:lnTo>
                    <a:pt x="239" y="302"/>
                  </a:lnTo>
                  <a:lnTo>
                    <a:pt x="238" y="302"/>
                  </a:lnTo>
                  <a:lnTo>
                    <a:pt x="239" y="303"/>
                  </a:lnTo>
                  <a:lnTo>
                    <a:pt x="236" y="299"/>
                  </a:lnTo>
                  <a:lnTo>
                    <a:pt x="234" y="298"/>
                  </a:lnTo>
                  <a:lnTo>
                    <a:pt x="231" y="295"/>
                  </a:lnTo>
                  <a:lnTo>
                    <a:pt x="227" y="293"/>
                  </a:lnTo>
                  <a:lnTo>
                    <a:pt x="226" y="293"/>
                  </a:lnTo>
                  <a:lnTo>
                    <a:pt x="223" y="291"/>
                  </a:lnTo>
                  <a:lnTo>
                    <a:pt x="222" y="291"/>
                  </a:lnTo>
                  <a:lnTo>
                    <a:pt x="219" y="290"/>
                  </a:lnTo>
                  <a:lnTo>
                    <a:pt x="203" y="290"/>
                  </a:lnTo>
                  <a:lnTo>
                    <a:pt x="201" y="289"/>
                  </a:lnTo>
                  <a:lnTo>
                    <a:pt x="189" y="289"/>
                  </a:lnTo>
                  <a:lnTo>
                    <a:pt x="188" y="287"/>
                  </a:lnTo>
                  <a:lnTo>
                    <a:pt x="185" y="287"/>
                  </a:lnTo>
                  <a:lnTo>
                    <a:pt x="184" y="286"/>
                  </a:lnTo>
                  <a:lnTo>
                    <a:pt x="181" y="286"/>
                  </a:lnTo>
                  <a:lnTo>
                    <a:pt x="178" y="285"/>
                  </a:lnTo>
                  <a:lnTo>
                    <a:pt x="176" y="282"/>
                  </a:lnTo>
                  <a:lnTo>
                    <a:pt x="175" y="280"/>
                  </a:lnTo>
                  <a:lnTo>
                    <a:pt x="173" y="278"/>
                  </a:lnTo>
                  <a:lnTo>
                    <a:pt x="175" y="280"/>
                  </a:lnTo>
                  <a:lnTo>
                    <a:pt x="175" y="278"/>
                  </a:lnTo>
                  <a:lnTo>
                    <a:pt x="175" y="280"/>
                  </a:lnTo>
                  <a:lnTo>
                    <a:pt x="172" y="276"/>
                  </a:lnTo>
                  <a:lnTo>
                    <a:pt x="172" y="273"/>
                  </a:lnTo>
                  <a:lnTo>
                    <a:pt x="171" y="270"/>
                  </a:lnTo>
                  <a:lnTo>
                    <a:pt x="171" y="266"/>
                  </a:lnTo>
                  <a:lnTo>
                    <a:pt x="172" y="265"/>
                  </a:lnTo>
                  <a:lnTo>
                    <a:pt x="172" y="261"/>
                  </a:lnTo>
                  <a:lnTo>
                    <a:pt x="175" y="256"/>
                  </a:lnTo>
                  <a:lnTo>
                    <a:pt x="175" y="255"/>
                  </a:lnTo>
                  <a:lnTo>
                    <a:pt x="176" y="251"/>
                  </a:lnTo>
                  <a:lnTo>
                    <a:pt x="177" y="249"/>
                  </a:lnTo>
                  <a:lnTo>
                    <a:pt x="180" y="245"/>
                  </a:lnTo>
                  <a:lnTo>
                    <a:pt x="180" y="243"/>
                  </a:lnTo>
                  <a:lnTo>
                    <a:pt x="182" y="239"/>
                  </a:lnTo>
                  <a:lnTo>
                    <a:pt x="182" y="237"/>
                  </a:lnTo>
                  <a:lnTo>
                    <a:pt x="185" y="232"/>
                  </a:lnTo>
                  <a:lnTo>
                    <a:pt x="185" y="218"/>
                  </a:lnTo>
                  <a:lnTo>
                    <a:pt x="184" y="215"/>
                  </a:lnTo>
                  <a:lnTo>
                    <a:pt x="184" y="212"/>
                  </a:lnTo>
                  <a:lnTo>
                    <a:pt x="181" y="210"/>
                  </a:lnTo>
                  <a:lnTo>
                    <a:pt x="182" y="210"/>
                  </a:lnTo>
                  <a:lnTo>
                    <a:pt x="181" y="210"/>
                  </a:lnTo>
                  <a:lnTo>
                    <a:pt x="182" y="211"/>
                  </a:lnTo>
                  <a:lnTo>
                    <a:pt x="180" y="207"/>
                  </a:lnTo>
                  <a:lnTo>
                    <a:pt x="177" y="206"/>
                  </a:lnTo>
                  <a:lnTo>
                    <a:pt x="175" y="203"/>
                  </a:lnTo>
                  <a:lnTo>
                    <a:pt x="168" y="199"/>
                  </a:lnTo>
                  <a:lnTo>
                    <a:pt x="167" y="199"/>
                  </a:lnTo>
                  <a:lnTo>
                    <a:pt x="164" y="198"/>
                  </a:lnTo>
                  <a:lnTo>
                    <a:pt x="130" y="198"/>
                  </a:lnTo>
                  <a:lnTo>
                    <a:pt x="128" y="197"/>
                  </a:lnTo>
                  <a:lnTo>
                    <a:pt x="123" y="197"/>
                  </a:lnTo>
                  <a:lnTo>
                    <a:pt x="119" y="194"/>
                  </a:lnTo>
                  <a:lnTo>
                    <a:pt x="117" y="194"/>
                  </a:lnTo>
                  <a:lnTo>
                    <a:pt x="115" y="193"/>
                  </a:lnTo>
                  <a:lnTo>
                    <a:pt x="114" y="190"/>
                  </a:lnTo>
                  <a:lnTo>
                    <a:pt x="113" y="189"/>
                  </a:lnTo>
                  <a:lnTo>
                    <a:pt x="114" y="189"/>
                  </a:lnTo>
                  <a:lnTo>
                    <a:pt x="114" y="190"/>
                  </a:lnTo>
                  <a:lnTo>
                    <a:pt x="111" y="185"/>
                  </a:lnTo>
                  <a:lnTo>
                    <a:pt x="111" y="183"/>
                  </a:lnTo>
                  <a:lnTo>
                    <a:pt x="110" y="181"/>
                  </a:lnTo>
                  <a:lnTo>
                    <a:pt x="110" y="179"/>
                  </a:lnTo>
                  <a:lnTo>
                    <a:pt x="111" y="177"/>
                  </a:lnTo>
                  <a:lnTo>
                    <a:pt x="111" y="173"/>
                  </a:lnTo>
                  <a:lnTo>
                    <a:pt x="114" y="168"/>
                  </a:lnTo>
                  <a:lnTo>
                    <a:pt x="114" y="166"/>
                  </a:lnTo>
                  <a:lnTo>
                    <a:pt x="115" y="162"/>
                  </a:lnTo>
                  <a:lnTo>
                    <a:pt x="117" y="161"/>
                  </a:lnTo>
                  <a:lnTo>
                    <a:pt x="119" y="156"/>
                  </a:lnTo>
                  <a:lnTo>
                    <a:pt x="122" y="153"/>
                  </a:lnTo>
                  <a:lnTo>
                    <a:pt x="122" y="149"/>
                  </a:lnTo>
                  <a:lnTo>
                    <a:pt x="123" y="148"/>
                  </a:lnTo>
                  <a:lnTo>
                    <a:pt x="126" y="144"/>
                  </a:lnTo>
                  <a:lnTo>
                    <a:pt x="126" y="141"/>
                  </a:lnTo>
                  <a:lnTo>
                    <a:pt x="127" y="140"/>
                  </a:lnTo>
                  <a:lnTo>
                    <a:pt x="127" y="125"/>
                  </a:lnTo>
                  <a:lnTo>
                    <a:pt x="126" y="123"/>
                  </a:lnTo>
                  <a:lnTo>
                    <a:pt x="126" y="122"/>
                  </a:lnTo>
                  <a:lnTo>
                    <a:pt x="125" y="119"/>
                  </a:lnTo>
                  <a:lnTo>
                    <a:pt x="125" y="118"/>
                  </a:lnTo>
                  <a:lnTo>
                    <a:pt x="125" y="119"/>
                  </a:lnTo>
                  <a:lnTo>
                    <a:pt x="122" y="115"/>
                  </a:lnTo>
                  <a:lnTo>
                    <a:pt x="115" y="108"/>
                  </a:lnTo>
                  <a:lnTo>
                    <a:pt x="113" y="107"/>
                  </a:lnTo>
                  <a:lnTo>
                    <a:pt x="110" y="104"/>
                  </a:lnTo>
                  <a:lnTo>
                    <a:pt x="107" y="104"/>
                  </a:lnTo>
                  <a:lnTo>
                    <a:pt x="105" y="103"/>
                  </a:lnTo>
                  <a:lnTo>
                    <a:pt x="101" y="103"/>
                  </a:lnTo>
                  <a:lnTo>
                    <a:pt x="98" y="102"/>
                  </a:lnTo>
                  <a:lnTo>
                    <a:pt x="89" y="102"/>
                  </a:lnTo>
                  <a:lnTo>
                    <a:pt x="86" y="100"/>
                  </a:lnTo>
                  <a:lnTo>
                    <a:pt x="76" y="100"/>
                  </a:lnTo>
                  <a:lnTo>
                    <a:pt x="73" y="99"/>
                  </a:lnTo>
                  <a:lnTo>
                    <a:pt x="68" y="99"/>
                  </a:lnTo>
                  <a:lnTo>
                    <a:pt x="65" y="96"/>
                  </a:lnTo>
                  <a:lnTo>
                    <a:pt x="63" y="96"/>
                  </a:lnTo>
                  <a:lnTo>
                    <a:pt x="60" y="95"/>
                  </a:lnTo>
                  <a:lnTo>
                    <a:pt x="59" y="94"/>
                  </a:lnTo>
                  <a:lnTo>
                    <a:pt x="57" y="91"/>
                  </a:lnTo>
                  <a:lnTo>
                    <a:pt x="56" y="90"/>
                  </a:lnTo>
                  <a:lnTo>
                    <a:pt x="57" y="90"/>
                  </a:lnTo>
                  <a:lnTo>
                    <a:pt x="57" y="91"/>
                  </a:lnTo>
                  <a:lnTo>
                    <a:pt x="55" y="86"/>
                  </a:lnTo>
                  <a:lnTo>
                    <a:pt x="55" y="85"/>
                  </a:lnTo>
                  <a:lnTo>
                    <a:pt x="53" y="82"/>
                  </a:lnTo>
                  <a:lnTo>
                    <a:pt x="53" y="78"/>
                  </a:lnTo>
                  <a:lnTo>
                    <a:pt x="55" y="77"/>
                  </a:lnTo>
                  <a:lnTo>
                    <a:pt x="55" y="74"/>
                  </a:lnTo>
                  <a:lnTo>
                    <a:pt x="56" y="73"/>
                  </a:lnTo>
                  <a:lnTo>
                    <a:pt x="56" y="70"/>
                  </a:lnTo>
                  <a:lnTo>
                    <a:pt x="57" y="67"/>
                  </a:lnTo>
                  <a:lnTo>
                    <a:pt x="59" y="66"/>
                  </a:lnTo>
                  <a:lnTo>
                    <a:pt x="61" y="62"/>
                  </a:lnTo>
                  <a:lnTo>
                    <a:pt x="61" y="60"/>
                  </a:lnTo>
                  <a:lnTo>
                    <a:pt x="63" y="58"/>
                  </a:lnTo>
                  <a:lnTo>
                    <a:pt x="64" y="56"/>
                  </a:lnTo>
                  <a:lnTo>
                    <a:pt x="67" y="53"/>
                  </a:lnTo>
                  <a:lnTo>
                    <a:pt x="67" y="50"/>
                  </a:lnTo>
                  <a:lnTo>
                    <a:pt x="69" y="48"/>
                  </a:lnTo>
                  <a:lnTo>
                    <a:pt x="69" y="45"/>
                  </a:lnTo>
                  <a:lnTo>
                    <a:pt x="71" y="44"/>
                  </a:lnTo>
                  <a:lnTo>
                    <a:pt x="71" y="32"/>
                  </a:lnTo>
                  <a:lnTo>
                    <a:pt x="69" y="31"/>
                  </a:lnTo>
                  <a:lnTo>
                    <a:pt x="69" y="28"/>
                  </a:lnTo>
                  <a:lnTo>
                    <a:pt x="67" y="25"/>
                  </a:lnTo>
                  <a:lnTo>
                    <a:pt x="68" y="25"/>
                  </a:lnTo>
                  <a:lnTo>
                    <a:pt x="68" y="27"/>
                  </a:lnTo>
                  <a:lnTo>
                    <a:pt x="65" y="23"/>
                  </a:lnTo>
                  <a:lnTo>
                    <a:pt x="64" y="21"/>
                  </a:lnTo>
                  <a:lnTo>
                    <a:pt x="61" y="20"/>
                  </a:lnTo>
                  <a:lnTo>
                    <a:pt x="60" y="17"/>
                  </a:lnTo>
                  <a:lnTo>
                    <a:pt x="57" y="16"/>
                  </a:lnTo>
                  <a:lnTo>
                    <a:pt x="56" y="15"/>
                  </a:lnTo>
                  <a:lnTo>
                    <a:pt x="44" y="8"/>
                  </a:lnTo>
                  <a:lnTo>
                    <a:pt x="42" y="8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1" y="4"/>
                  </a:lnTo>
                  <a:lnTo>
                    <a:pt x="27" y="4"/>
                  </a:lnTo>
                  <a:lnTo>
                    <a:pt x="23" y="3"/>
                  </a:lnTo>
                  <a:lnTo>
                    <a:pt x="21" y="3"/>
                  </a:lnTo>
                  <a:lnTo>
                    <a:pt x="18" y="2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C2"/>
            </a:solidFill>
            <a:ln w="28575">
              <a:solidFill>
                <a:srgbClr val="0066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3" name="Freeform 9"/>
            <p:cNvSpPr>
              <a:spLocks/>
            </p:cNvSpPr>
            <p:nvPr/>
          </p:nvSpPr>
          <p:spPr bwMode="auto">
            <a:xfrm>
              <a:off x="1716" y="2770"/>
              <a:ext cx="32" cy="37"/>
            </a:xfrm>
            <a:custGeom>
              <a:avLst/>
              <a:gdLst>
                <a:gd name="T0" fmla="*/ 28 w 32"/>
                <a:gd name="T1" fmla="*/ 0 h 37"/>
                <a:gd name="T2" fmla="*/ 32 w 32"/>
                <a:gd name="T3" fmla="*/ 37 h 37"/>
                <a:gd name="T4" fmla="*/ 0 w 32"/>
                <a:gd name="T5" fmla="*/ 17 h 37"/>
                <a:gd name="T6" fmla="*/ 22 w 32"/>
                <a:gd name="T7" fmla="*/ 22 h 37"/>
                <a:gd name="T8" fmla="*/ 28 w 32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37"/>
                <a:gd name="T17" fmla="*/ 32 w 32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37">
                  <a:moveTo>
                    <a:pt x="28" y="0"/>
                  </a:moveTo>
                  <a:lnTo>
                    <a:pt x="32" y="37"/>
                  </a:lnTo>
                  <a:lnTo>
                    <a:pt x="0" y="17"/>
                  </a:lnTo>
                  <a:lnTo>
                    <a:pt x="22" y="2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C2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4" name="Freeform 10"/>
            <p:cNvSpPr>
              <a:spLocks/>
            </p:cNvSpPr>
            <p:nvPr/>
          </p:nvSpPr>
          <p:spPr bwMode="auto">
            <a:xfrm>
              <a:off x="1694" y="2748"/>
              <a:ext cx="58" cy="65"/>
            </a:xfrm>
            <a:custGeom>
              <a:avLst/>
              <a:gdLst>
                <a:gd name="T0" fmla="*/ 54 w 58"/>
                <a:gd name="T1" fmla="*/ 23 h 65"/>
                <a:gd name="T2" fmla="*/ 46 w 58"/>
                <a:gd name="T3" fmla="*/ 22 h 65"/>
                <a:gd name="T4" fmla="*/ 50 w 58"/>
                <a:gd name="T5" fmla="*/ 59 h 65"/>
                <a:gd name="T6" fmla="*/ 56 w 58"/>
                <a:gd name="T7" fmla="*/ 55 h 65"/>
                <a:gd name="T8" fmla="*/ 25 w 58"/>
                <a:gd name="T9" fmla="*/ 35 h 65"/>
                <a:gd name="T10" fmla="*/ 21 w 58"/>
                <a:gd name="T11" fmla="*/ 43 h 65"/>
                <a:gd name="T12" fmla="*/ 47 w 58"/>
                <a:gd name="T13" fmla="*/ 48 h 65"/>
                <a:gd name="T14" fmla="*/ 54 w 58"/>
                <a:gd name="T15" fmla="*/ 23 h 65"/>
                <a:gd name="T16" fmla="*/ 51 w 58"/>
                <a:gd name="T17" fmla="*/ 0 h 65"/>
                <a:gd name="T18" fmla="*/ 41 w 58"/>
                <a:gd name="T19" fmla="*/ 43 h 65"/>
                <a:gd name="T20" fmla="*/ 46 w 58"/>
                <a:gd name="T21" fmla="*/ 40 h 65"/>
                <a:gd name="T22" fmla="*/ 0 w 58"/>
                <a:gd name="T23" fmla="*/ 30 h 65"/>
                <a:gd name="T24" fmla="*/ 58 w 58"/>
                <a:gd name="T25" fmla="*/ 65 h 65"/>
                <a:gd name="T26" fmla="*/ 51 w 58"/>
                <a:gd name="T27" fmla="*/ 0 h 65"/>
                <a:gd name="T28" fmla="*/ 54 w 58"/>
                <a:gd name="T29" fmla="*/ 23 h 6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8"/>
                <a:gd name="T46" fmla="*/ 0 h 65"/>
                <a:gd name="T47" fmla="*/ 58 w 58"/>
                <a:gd name="T48" fmla="*/ 65 h 6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8" h="65">
                  <a:moveTo>
                    <a:pt x="54" y="23"/>
                  </a:moveTo>
                  <a:lnTo>
                    <a:pt x="46" y="22"/>
                  </a:lnTo>
                  <a:lnTo>
                    <a:pt x="50" y="59"/>
                  </a:lnTo>
                  <a:lnTo>
                    <a:pt x="56" y="55"/>
                  </a:lnTo>
                  <a:lnTo>
                    <a:pt x="25" y="35"/>
                  </a:lnTo>
                  <a:lnTo>
                    <a:pt x="21" y="43"/>
                  </a:lnTo>
                  <a:lnTo>
                    <a:pt x="47" y="48"/>
                  </a:lnTo>
                  <a:lnTo>
                    <a:pt x="54" y="23"/>
                  </a:lnTo>
                  <a:lnTo>
                    <a:pt x="51" y="0"/>
                  </a:lnTo>
                  <a:lnTo>
                    <a:pt x="41" y="43"/>
                  </a:lnTo>
                  <a:lnTo>
                    <a:pt x="46" y="40"/>
                  </a:lnTo>
                  <a:lnTo>
                    <a:pt x="0" y="30"/>
                  </a:lnTo>
                  <a:lnTo>
                    <a:pt x="58" y="65"/>
                  </a:lnTo>
                  <a:lnTo>
                    <a:pt x="51" y="0"/>
                  </a:lnTo>
                  <a:lnTo>
                    <a:pt x="54" y="23"/>
                  </a:lnTo>
                  <a:close/>
                </a:path>
              </a:pathLst>
            </a:custGeom>
            <a:solidFill>
              <a:srgbClr val="0000C2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5" name="Oval 11"/>
            <p:cNvSpPr>
              <a:spLocks noChangeArrowheads="1"/>
            </p:cNvSpPr>
            <p:nvPr/>
          </p:nvSpPr>
          <p:spPr bwMode="auto">
            <a:xfrm>
              <a:off x="1787" y="2904"/>
              <a:ext cx="65" cy="65"/>
            </a:xfrm>
            <a:prstGeom prst="ellipse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6" name="Rectangle 12"/>
            <p:cNvSpPr>
              <a:spLocks noChangeArrowheads="1"/>
            </p:cNvSpPr>
            <p:nvPr/>
          </p:nvSpPr>
          <p:spPr bwMode="auto">
            <a:xfrm>
              <a:off x="1788" y="2793"/>
              <a:ext cx="3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lnSpc>
                  <a:spcPct val="90000"/>
                </a:lnSpc>
                <a:spcBef>
                  <a:spcPct val="30000"/>
                </a:spcBef>
                <a:buClr>
                  <a:schemeClr val="hlink"/>
                </a:buClr>
                <a:buSzPct val="70000"/>
                <a:buFont typeface="Wingdings" pitchFamily="-108" charset="2"/>
                <a:buNone/>
              </a:pPr>
              <a:r>
                <a:rPr lang="en-GB" sz="1000">
                  <a:solidFill>
                    <a:srgbClr val="000000"/>
                  </a:solidFill>
                  <a:latin typeface="Times New Roman" pitchFamily="-108" charset="0"/>
                </a:rPr>
                <a:t>e</a:t>
              </a:r>
              <a:endParaRPr lang="en-GB" sz="1800">
                <a:solidFill>
                  <a:srgbClr val="0000FF"/>
                </a:solidFill>
              </a:endParaRPr>
            </a:p>
          </p:txBody>
        </p:sp>
        <p:sp>
          <p:nvSpPr>
            <p:cNvPr id="31767" name="Rectangle 13"/>
            <p:cNvSpPr>
              <a:spLocks noChangeArrowheads="1"/>
            </p:cNvSpPr>
            <p:nvPr/>
          </p:nvSpPr>
          <p:spPr bwMode="auto">
            <a:xfrm>
              <a:off x="1789" y="2804"/>
              <a:ext cx="21" cy="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lnSpc>
                  <a:spcPct val="90000"/>
                </a:lnSpc>
                <a:spcBef>
                  <a:spcPct val="30000"/>
                </a:spcBef>
                <a:buClr>
                  <a:schemeClr val="hlink"/>
                </a:buClr>
                <a:buSzPct val="70000"/>
                <a:buFont typeface="Wingdings" pitchFamily="-108" charset="2"/>
                <a:buNone/>
              </a:pPr>
              <a:r>
                <a:rPr lang="en-GB" sz="900">
                  <a:solidFill>
                    <a:srgbClr val="000000"/>
                  </a:solidFill>
                  <a:latin typeface="Times New Roman" pitchFamily="-108" charset="0"/>
                </a:rPr>
                <a:t>-</a:t>
              </a:r>
              <a:endParaRPr lang="en-GB" sz="2800">
                <a:solidFill>
                  <a:srgbClr val="0000FF"/>
                </a:solidFill>
              </a:endParaRPr>
            </a:p>
          </p:txBody>
        </p:sp>
        <p:sp>
          <p:nvSpPr>
            <p:cNvPr id="31768" name="Freeform 14"/>
            <p:cNvSpPr>
              <a:spLocks/>
            </p:cNvSpPr>
            <p:nvPr/>
          </p:nvSpPr>
          <p:spPr bwMode="auto">
            <a:xfrm>
              <a:off x="1692" y="2354"/>
              <a:ext cx="183" cy="329"/>
            </a:xfrm>
            <a:custGeom>
              <a:avLst/>
              <a:gdLst>
                <a:gd name="T0" fmla="*/ 2 w 183"/>
                <a:gd name="T1" fmla="*/ 321 h 329"/>
                <a:gd name="T2" fmla="*/ 0 w 183"/>
                <a:gd name="T3" fmla="*/ 322 h 329"/>
                <a:gd name="T4" fmla="*/ 2 w 183"/>
                <a:gd name="T5" fmla="*/ 328 h 329"/>
                <a:gd name="T6" fmla="*/ 4 w 183"/>
                <a:gd name="T7" fmla="*/ 329 h 329"/>
                <a:gd name="T8" fmla="*/ 8 w 183"/>
                <a:gd name="T9" fmla="*/ 328 h 329"/>
                <a:gd name="T10" fmla="*/ 12 w 183"/>
                <a:gd name="T11" fmla="*/ 325 h 329"/>
                <a:gd name="T12" fmla="*/ 20 w 183"/>
                <a:gd name="T13" fmla="*/ 320 h 329"/>
                <a:gd name="T14" fmla="*/ 33 w 183"/>
                <a:gd name="T15" fmla="*/ 313 h 329"/>
                <a:gd name="T16" fmla="*/ 50 w 183"/>
                <a:gd name="T17" fmla="*/ 303 h 329"/>
                <a:gd name="T18" fmla="*/ 68 w 183"/>
                <a:gd name="T19" fmla="*/ 291 h 329"/>
                <a:gd name="T20" fmla="*/ 81 w 183"/>
                <a:gd name="T21" fmla="*/ 282 h 329"/>
                <a:gd name="T22" fmla="*/ 93 w 183"/>
                <a:gd name="T23" fmla="*/ 271 h 329"/>
                <a:gd name="T24" fmla="*/ 106 w 183"/>
                <a:gd name="T25" fmla="*/ 259 h 329"/>
                <a:gd name="T26" fmla="*/ 131 w 183"/>
                <a:gd name="T27" fmla="*/ 235 h 329"/>
                <a:gd name="T28" fmla="*/ 148 w 183"/>
                <a:gd name="T29" fmla="*/ 214 h 329"/>
                <a:gd name="T30" fmla="*/ 157 w 183"/>
                <a:gd name="T31" fmla="*/ 200 h 329"/>
                <a:gd name="T32" fmla="*/ 161 w 183"/>
                <a:gd name="T33" fmla="*/ 192 h 329"/>
                <a:gd name="T34" fmla="*/ 175 w 183"/>
                <a:gd name="T35" fmla="*/ 152 h 329"/>
                <a:gd name="T36" fmla="*/ 182 w 183"/>
                <a:gd name="T37" fmla="*/ 104 h 329"/>
                <a:gd name="T38" fmla="*/ 183 w 183"/>
                <a:gd name="T39" fmla="*/ 73 h 329"/>
                <a:gd name="T40" fmla="*/ 182 w 183"/>
                <a:gd name="T41" fmla="*/ 54 h 329"/>
                <a:gd name="T42" fmla="*/ 181 w 183"/>
                <a:gd name="T43" fmla="*/ 42 h 329"/>
                <a:gd name="T44" fmla="*/ 179 w 183"/>
                <a:gd name="T45" fmla="*/ 30 h 329"/>
                <a:gd name="T46" fmla="*/ 178 w 183"/>
                <a:gd name="T47" fmla="*/ 21 h 329"/>
                <a:gd name="T48" fmla="*/ 175 w 183"/>
                <a:gd name="T49" fmla="*/ 13 h 329"/>
                <a:gd name="T50" fmla="*/ 174 w 183"/>
                <a:gd name="T51" fmla="*/ 5 h 329"/>
                <a:gd name="T52" fmla="*/ 170 w 183"/>
                <a:gd name="T53" fmla="*/ 8 h 329"/>
                <a:gd name="T54" fmla="*/ 173 w 183"/>
                <a:gd name="T55" fmla="*/ 6 h 329"/>
                <a:gd name="T56" fmla="*/ 174 w 183"/>
                <a:gd name="T57" fmla="*/ 1 h 329"/>
                <a:gd name="T58" fmla="*/ 173 w 183"/>
                <a:gd name="T59" fmla="*/ 0 h 329"/>
                <a:gd name="T60" fmla="*/ 166 w 183"/>
                <a:gd name="T61" fmla="*/ 4 h 329"/>
                <a:gd name="T62" fmla="*/ 168 w 183"/>
                <a:gd name="T63" fmla="*/ 9 h 329"/>
                <a:gd name="T64" fmla="*/ 169 w 183"/>
                <a:gd name="T65" fmla="*/ 18 h 329"/>
                <a:gd name="T66" fmla="*/ 170 w 183"/>
                <a:gd name="T67" fmla="*/ 26 h 329"/>
                <a:gd name="T68" fmla="*/ 171 w 183"/>
                <a:gd name="T69" fmla="*/ 35 h 329"/>
                <a:gd name="T70" fmla="*/ 173 w 183"/>
                <a:gd name="T71" fmla="*/ 47 h 329"/>
                <a:gd name="T72" fmla="*/ 174 w 183"/>
                <a:gd name="T73" fmla="*/ 67 h 329"/>
                <a:gd name="T74" fmla="*/ 175 w 183"/>
                <a:gd name="T75" fmla="*/ 96 h 329"/>
                <a:gd name="T76" fmla="*/ 174 w 183"/>
                <a:gd name="T77" fmla="*/ 112 h 329"/>
                <a:gd name="T78" fmla="*/ 157 w 183"/>
                <a:gd name="T79" fmla="*/ 181 h 329"/>
                <a:gd name="T80" fmla="*/ 153 w 183"/>
                <a:gd name="T81" fmla="*/ 188 h 329"/>
                <a:gd name="T82" fmla="*/ 144 w 183"/>
                <a:gd name="T83" fmla="*/ 203 h 329"/>
                <a:gd name="T84" fmla="*/ 136 w 183"/>
                <a:gd name="T85" fmla="*/ 217 h 329"/>
                <a:gd name="T86" fmla="*/ 107 w 183"/>
                <a:gd name="T87" fmla="*/ 249 h 329"/>
                <a:gd name="T88" fmla="*/ 94 w 183"/>
                <a:gd name="T89" fmla="*/ 260 h 329"/>
                <a:gd name="T90" fmla="*/ 82 w 183"/>
                <a:gd name="T91" fmla="*/ 271 h 329"/>
                <a:gd name="T92" fmla="*/ 69 w 183"/>
                <a:gd name="T93" fmla="*/ 280 h 329"/>
                <a:gd name="T94" fmla="*/ 56 w 183"/>
                <a:gd name="T95" fmla="*/ 289 h 329"/>
                <a:gd name="T96" fmla="*/ 40 w 183"/>
                <a:gd name="T97" fmla="*/ 300 h 329"/>
                <a:gd name="T98" fmla="*/ 20 w 183"/>
                <a:gd name="T99" fmla="*/ 311 h 329"/>
                <a:gd name="T100" fmla="*/ 12 w 183"/>
                <a:gd name="T101" fmla="*/ 316 h 329"/>
                <a:gd name="T102" fmla="*/ 6 w 183"/>
                <a:gd name="T103" fmla="*/ 320 h 329"/>
                <a:gd name="T104" fmla="*/ 2 w 183"/>
                <a:gd name="T105" fmla="*/ 322 h 32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83"/>
                <a:gd name="T160" fmla="*/ 0 h 329"/>
                <a:gd name="T161" fmla="*/ 183 w 183"/>
                <a:gd name="T162" fmla="*/ 329 h 32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83" h="329">
                  <a:moveTo>
                    <a:pt x="4" y="321"/>
                  </a:moveTo>
                  <a:lnTo>
                    <a:pt x="2" y="321"/>
                  </a:lnTo>
                  <a:lnTo>
                    <a:pt x="2" y="322"/>
                  </a:lnTo>
                  <a:lnTo>
                    <a:pt x="0" y="322"/>
                  </a:lnTo>
                  <a:lnTo>
                    <a:pt x="0" y="328"/>
                  </a:lnTo>
                  <a:lnTo>
                    <a:pt x="2" y="328"/>
                  </a:lnTo>
                  <a:lnTo>
                    <a:pt x="2" y="329"/>
                  </a:lnTo>
                  <a:lnTo>
                    <a:pt x="4" y="329"/>
                  </a:lnTo>
                  <a:lnTo>
                    <a:pt x="7" y="328"/>
                  </a:lnTo>
                  <a:lnTo>
                    <a:pt x="8" y="328"/>
                  </a:lnTo>
                  <a:lnTo>
                    <a:pt x="11" y="325"/>
                  </a:lnTo>
                  <a:lnTo>
                    <a:pt x="12" y="325"/>
                  </a:lnTo>
                  <a:lnTo>
                    <a:pt x="18" y="324"/>
                  </a:lnTo>
                  <a:lnTo>
                    <a:pt x="20" y="320"/>
                  </a:lnTo>
                  <a:lnTo>
                    <a:pt x="25" y="318"/>
                  </a:lnTo>
                  <a:lnTo>
                    <a:pt x="33" y="313"/>
                  </a:lnTo>
                  <a:lnTo>
                    <a:pt x="43" y="308"/>
                  </a:lnTo>
                  <a:lnTo>
                    <a:pt x="50" y="303"/>
                  </a:lnTo>
                  <a:lnTo>
                    <a:pt x="61" y="295"/>
                  </a:lnTo>
                  <a:lnTo>
                    <a:pt x="68" y="291"/>
                  </a:lnTo>
                  <a:lnTo>
                    <a:pt x="74" y="286"/>
                  </a:lnTo>
                  <a:lnTo>
                    <a:pt x="81" y="282"/>
                  </a:lnTo>
                  <a:lnTo>
                    <a:pt x="87" y="276"/>
                  </a:lnTo>
                  <a:lnTo>
                    <a:pt x="93" y="271"/>
                  </a:lnTo>
                  <a:lnTo>
                    <a:pt x="99" y="266"/>
                  </a:lnTo>
                  <a:lnTo>
                    <a:pt x="106" y="259"/>
                  </a:lnTo>
                  <a:lnTo>
                    <a:pt x="112" y="254"/>
                  </a:lnTo>
                  <a:lnTo>
                    <a:pt x="131" y="235"/>
                  </a:lnTo>
                  <a:lnTo>
                    <a:pt x="141" y="222"/>
                  </a:lnTo>
                  <a:lnTo>
                    <a:pt x="148" y="214"/>
                  </a:lnTo>
                  <a:lnTo>
                    <a:pt x="152" y="208"/>
                  </a:lnTo>
                  <a:lnTo>
                    <a:pt x="157" y="200"/>
                  </a:lnTo>
                  <a:lnTo>
                    <a:pt x="161" y="193"/>
                  </a:lnTo>
                  <a:lnTo>
                    <a:pt x="161" y="192"/>
                  </a:lnTo>
                  <a:lnTo>
                    <a:pt x="165" y="184"/>
                  </a:lnTo>
                  <a:lnTo>
                    <a:pt x="175" y="152"/>
                  </a:lnTo>
                  <a:lnTo>
                    <a:pt x="182" y="112"/>
                  </a:lnTo>
                  <a:lnTo>
                    <a:pt x="182" y="104"/>
                  </a:lnTo>
                  <a:lnTo>
                    <a:pt x="183" y="96"/>
                  </a:lnTo>
                  <a:lnTo>
                    <a:pt x="183" y="73"/>
                  </a:lnTo>
                  <a:lnTo>
                    <a:pt x="182" y="67"/>
                  </a:lnTo>
                  <a:lnTo>
                    <a:pt x="182" y="54"/>
                  </a:lnTo>
                  <a:lnTo>
                    <a:pt x="181" y="47"/>
                  </a:lnTo>
                  <a:lnTo>
                    <a:pt x="181" y="42"/>
                  </a:lnTo>
                  <a:lnTo>
                    <a:pt x="179" y="35"/>
                  </a:lnTo>
                  <a:lnTo>
                    <a:pt x="179" y="30"/>
                  </a:lnTo>
                  <a:lnTo>
                    <a:pt x="178" y="26"/>
                  </a:lnTo>
                  <a:lnTo>
                    <a:pt x="178" y="21"/>
                  </a:lnTo>
                  <a:lnTo>
                    <a:pt x="177" y="15"/>
                  </a:lnTo>
                  <a:lnTo>
                    <a:pt x="175" y="13"/>
                  </a:lnTo>
                  <a:lnTo>
                    <a:pt x="175" y="6"/>
                  </a:lnTo>
                  <a:lnTo>
                    <a:pt x="174" y="5"/>
                  </a:lnTo>
                  <a:lnTo>
                    <a:pt x="174" y="4"/>
                  </a:lnTo>
                  <a:lnTo>
                    <a:pt x="170" y="8"/>
                  </a:lnTo>
                  <a:lnTo>
                    <a:pt x="173" y="8"/>
                  </a:lnTo>
                  <a:lnTo>
                    <a:pt x="173" y="6"/>
                  </a:lnTo>
                  <a:lnTo>
                    <a:pt x="174" y="6"/>
                  </a:lnTo>
                  <a:lnTo>
                    <a:pt x="174" y="1"/>
                  </a:lnTo>
                  <a:lnTo>
                    <a:pt x="173" y="1"/>
                  </a:lnTo>
                  <a:lnTo>
                    <a:pt x="173" y="0"/>
                  </a:lnTo>
                  <a:lnTo>
                    <a:pt x="170" y="0"/>
                  </a:lnTo>
                  <a:lnTo>
                    <a:pt x="166" y="4"/>
                  </a:lnTo>
                  <a:lnTo>
                    <a:pt x="166" y="8"/>
                  </a:lnTo>
                  <a:lnTo>
                    <a:pt x="168" y="9"/>
                  </a:lnTo>
                  <a:lnTo>
                    <a:pt x="168" y="15"/>
                  </a:lnTo>
                  <a:lnTo>
                    <a:pt x="169" y="18"/>
                  </a:lnTo>
                  <a:lnTo>
                    <a:pt x="170" y="21"/>
                  </a:lnTo>
                  <a:lnTo>
                    <a:pt x="170" y="26"/>
                  </a:lnTo>
                  <a:lnTo>
                    <a:pt x="171" y="30"/>
                  </a:lnTo>
                  <a:lnTo>
                    <a:pt x="171" y="35"/>
                  </a:lnTo>
                  <a:lnTo>
                    <a:pt x="173" y="42"/>
                  </a:lnTo>
                  <a:lnTo>
                    <a:pt x="173" y="47"/>
                  </a:lnTo>
                  <a:lnTo>
                    <a:pt x="174" y="54"/>
                  </a:lnTo>
                  <a:lnTo>
                    <a:pt x="174" y="67"/>
                  </a:lnTo>
                  <a:lnTo>
                    <a:pt x="175" y="73"/>
                  </a:lnTo>
                  <a:lnTo>
                    <a:pt x="175" y="96"/>
                  </a:lnTo>
                  <a:lnTo>
                    <a:pt x="174" y="104"/>
                  </a:lnTo>
                  <a:lnTo>
                    <a:pt x="174" y="112"/>
                  </a:lnTo>
                  <a:lnTo>
                    <a:pt x="168" y="150"/>
                  </a:lnTo>
                  <a:lnTo>
                    <a:pt x="157" y="181"/>
                  </a:lnTo>
                  <a:lnTo>
                    <a:pt x="153" y="189"/>
                  </a:lnTo>
                  <a:lnTo>
                    <a:pt x="153" y="188"/>
                  </a:lnTo>
                  <a:lnTo>
                    <a:pt x="149" y="195"/>
                  </a:lnTo>
                  <a:lnTo>
                    <a:pt x="144" y="203"/>
                  </a:lnTo>
                  <a:lnTo>
                    <a:pt x="140" y="209"/>
                  </a:lnTo>
                  <a:lnTo>
                    <a:pt x="136" y="217"/>
                  </a:lnTo>
                  <a:lnTo>
                    <a:pt x="125" y="230"/>
                  </a:lnTo>
                  <a:lnTo>
                    <a:pt x="107" y="249"/>
                  </a:lnTo>
                  <a:lnTo>
                    <a:pt x="100" y="254"/>
                  </a:lnTo>
                  <a:lnTo>
                    <a:pt x="94" y="260"/>
                  </a:lnTo>
                  <a:lnTo>
                    <a:pt x="87" y="266"/>
                  </a:lnTo>
                  <a:lnTo>
                    <a:pt x="82" y="271"/>
                  </a:lnTo>
                  <a:lnTo>
                    <a:pt x="75" y="276"/>
                  </a:lnTo>
                  <a:lnTo>
                    <a:pt x="69" y="280"/>
                  </a:lnTo>
                  <a:lnTo>
                    <a:pt x="62" y="286"/>
                  </a:lnTo>
                  <a:lnTo>
                    <a:pt x="56" y="289"/>
                  </a:lnTo>
                  <a:lnTo>
                    <a:pt x="45" y="297"/>
                  </a:lnTo>
                  <a:lnTo>
                    <a:pt x="40" y="300"/>
                  </a:lnTo>
                  <a:lnTo>
                    <a:pt x="28" y="305"/>
                  </a:lnTo>
                  <a:lnTo>
                    <a:pt x="20" y="311"/>
                  </a:lnTo>
                  <a:lnTo>
                    <a:pt x="15" y="314"/>
                  </a:lnTo>
                  <a:lnTo>
                    <a:pt x="12" y="316"/>
                  </a:lnTo>
                  <a:lnTo>
                    <a:pt x="10" y="317"/>
                  </a:lnTo>
                  <a:lnTo>
                    <a:pt x="6" y="320"/>
                  </a:lnTo>
                  <a:lnTo>
                    <a:pt x="4" y="320"/>
                  </a:lnTo>
                  <a:lnTo>
                    <a:pt x="2" y="322"/>
                  </a:lnTo>
                  <a:lnTo>
                    <a:pt x="4" y="3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9" name="Rectangle 15"/>
            <p:cNvSpPr>
              <a:spLocks noChangeArrowheads="1"/>
            </p:cNvSpPr>
            <p:nvPr/>
          </p:nvSpPr>
          <p:spPr bwMode="auto">
            <a:xfrm>
              <a:off x="1743" y="2433"/>
              <a:ext cx="57" cy="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lnSpc>
                  <a:spcPct val="90000"/>
                </a:lnSpc>
                <a:spcBef>
                  <a:spcPct val="30000"/>
                </a:spcBef>
                <a:buClr>
                  <a:schemeClr val="hlink"/>
                </a:buClr>
                <a:buSzPct val="70000"/>
                <a:buFont typeface="Wingdings" pitchFamily="-108" charset="2"/>
                <a:buNone/>
              </a:pPr>
              <a:r>
                <a:rPr lang="en-GB" sz="1400" b="1">
                  <a:solidFill>
                    <a:srgbClr val="000000"/>
                  </a:solidFill>
                  <a:latin typeface="Symbol" pitchFamily="-108" charset="2"/>
                </a:rPr>
                <a:t>q</a:t>
              </a:r>
              <a:endParaRPr lang="en-GB" sz="2000" b="1">
                <a:solidFill>
                  <a:srgbClr val="0000FF"/>
                </a:solidFill>
                <a:latin typeface="Symbol" pitchFamily="-108" charset="2"/>
              </a:endParaRPr>
            </a:p>
          </p:txBody>
        </p:sp>
        <p:graphicFrame>
          <p:nvGraphicFramePr>
            <p:cNvPr id="31749" name="Object 5"/>
            <p:cNvGraphicFramePr>
              <a:graphicFrameLocks noChangeAspect="1"/>
            </p:cNvGraphicFramePr>
            <p:nvPr/>
          </p:nvGraphicFramePr>
          <p:xfrm>
            <a:off x="1104" y="2592"/>
            <a:ext cx="409" cy="173"/>
          </p:xfrm>
          <a:graphic>
            <a:graphicData uri="http://schemas.openxmlformats.org/presentationml/2006/ole">
              <p:oleObj spid="_x0000_s31749" name="Equation" r:id="rId3" imgW="596880" imgH="253800" progId="Equation.3">
                <p:embed/>
              </p:oleObj>
            </a:graphicData>
          </a:graphic>
        </p:graphicFrame>
        <p:graphicFrame>
          <p:nvGraphicFramePr>
            <p:cNvPr id="31750" name="Object 6"/>
            <p:cNvGraphicFramePr>
              <a:graphicFrameLocks noChangeAspect="1"/>
            </p:cNvGraphicFramePr>
            <p:nvPr/>
          </p:nvGraphicFramePr>
          <p:xfrm>
            <a:off x="933" y="2160"/>
            <a:ext cx="328" cy="198"/>
          </p:xfrm>
          <a:graphic>
            <a:graphicData uri="http://schemas.openxmlformats.org/presentationml/2006/ole">
              <p:oleObj spid="_x0000_s31750" name="Equation" r:id="rId4" imgW="482400" imgH="291960" progId="Equation.3">
                <p:embed/>
              </p:oleObj>
            </a:graphicData>
          </a:graphic>
        </p:graphicFrame>
      </p:grp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5594350" y="1941513"/>
          <a:ext cx="2255838" cy="852487"/>
        </p:xfrm>
        <a:graphic>
          <a:graphicData uri="http://schemas.openxmlformats.org/presentationml/2006/ole">
            <p:oleObj spid="_x0000_s31746" name="Equation" r:id="rId5" imgW="1244520" imgH="469800" progId="Equation.3">
              <p:embed/>
            </p:oleObj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2420938" y="2538413"/>
          <a:ext cx="1271587" cy="908050"/>
        </p:xfrm>
        <a:graphic>
          <a:graphicData uri="http://schemas.openxmlformats.org/presentationml/2006/ole">
            <p:oleObj spid="_x0000_s31747" name="Equation" r:id="rId6" imgW="533160" imgH="380880" progId="Equation.3">
              <p:embed/>
            </p:oleObj>
          </a:graphicData>
        </a:graphic>
      </p:graphicFrame>
      <p:grpSp>
        <p:nvGrpSpPr>
          <p:cNvPr id="31756" name="Group 36"/>
          <p:cNvGrpSpPr>
            <a:grpSpLocks/>
          </p:cNvGrpSpPr>
          <p:nvPr/>
        </p:nvGrpSpPr>
        <p:grpSpPr bwMode="auto">
          <a:xfrm>
            <a:off x="444500" y="4044950"/>
            <a:ext cx="8080375" cy="1830388"/>
            <a:chOff x="196" y="2233"/>
            <a:chExt cx="5090" cy="1153"/>
          </a:xfrm>
        </p:grpSpPr>
        <p:sp>
          <p:nvSpPr>
            <p:cNvPr id="31757" name="Text Box 19"/>
            <p:cNvSpPr txBox="1">
              <a:spLocks noChangeArrowheads="1"/>
            </p:cNvSpPr>
            <p:nvPr/>
          </p:nvSpPr>
          <p:spPr bwMode="auto">
            <a:xfrm>
              <a:off x="196" y="2233"/>
              <a:ext cx="5090" cy="1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buFontTx/>
                <a:buChar char="•"/>
              </a:pPr>
              <a:r>
                <a:rPr lang="en-US" sz="1800"/>
                <a:t> Scambio di energia con gli elettroni atomici del materiale attraversato (viene emesso un fotone di energia               ). Diverse possibilit</a:t>
              </a:r>
              <a:r>
                <a:rPr lang="en-US" sz="1800">
                  <a:ea typeface="Arial" pitchFamily="-108" charset="0"/>
                  <a:cs typeface="Arial" pitchFamily="-108" charset="0"/>
                </a:rPr>
                <a:t>à:</a:t>
              </a:r>
            </a:p>
            <a:p>
              <a:pPr marL="231775" lvl="1" indent="115888">
                <a:buFontTx/>
                <a:buChar char="•"/>
              </a:pPr>
              <a:r>
                <a:rPr lang="en-US" sz="1800">
                  <a:ea typeface="Arial" pitchFamily="-108" charset="0"/>
                  <a:cs typeface="Arial" pitchFamily="-108" charset="0"/>
                </a:rPr>
                <a:t> </a:t>
              </a:r>
              <a:r>
                <a:rPr lang="en-US" sz="1800" b="1" i="1">
                  <a:solidFill>
                    <a:srgbClr val="FF0000"/>
                  </a:solidFill>
                  <a:ea typeface="Arial" pitchFamily="-108" charset="0"/>
                  <a:cs typeface="Arial" pitchFamily="-108" charset="0"/>
                </a:rPr>
                <a:t>E</a:t>
              </a:r>
              <a:r>
                <a:rPr lang="en-US" sz="1800" b="1" baseline="-25000">
                  <a:solidFill>
                    <a:srgbClr val="FF0000"/>
                  </a:solidFill>
                  <a:latin typeface="Symbol" pitchFamily="-108" charset="2"/>
                  <a:ea typeface="Arial" pitchFamily="-108" charset="0"/>
                  <a:cs typeface="Arial" pitchFamily="-108" charset="0"/>
                </a:rPr>
                <a:t>g</a:t>
              </a:r>
              <a:r>
                <a:rPr lang="en-US" sz="1800">
                  <a:ea typeface="Arial" pitchFamily="-108" charset="0"/>
                  <a:cs typeface="Arial" pitchFamily="-108" charset="0"/>
                </a:rPr>
                <a:t>&lt; energia di ionizzazione, e  </a:t>
              </a:r>
              <a:r>
                <a:rPr lang="en-US" sz="1800">
                  <a:latin typeface="Symbol" pitchFamily="-108" charset="2"/>
                  <a:ea typeface="Arial" pitchFamily="-108" charset="0"/>
                  <a:cs typeface="Arial" pitchFamily="-108" charset="0"/>
                </a:rPr>
                <a:t>b</a:t>
              </a:r>
              <a:r>
                <a:rPr lang="en-US" sz="1800">
                  <a:ea typeface="Arial" pitchFamily="-108" charset="0"/>
                  <a:cs typeface="Arial" pitchFamily="-108" charset="0"/>
                </a:rPr>
                <a:t>&gt;1/n (più veloce della luce!): il fotone è reale </a:t>
              </a:r>
              <a:r>
                <a:rPr lang="en-US" sz="1800">
                  <a:ea typeface="Arial" pitchFamily="-108" charset="0"/>
                  <a:cs typeface="Arial" pitchFamily="-108" charset="0"/>
                  <a:sym typeface="Wingdings" pitchFamily="-108" charset="2"/>
                </a:rPr>
                <a:t> </a:t>
              </a:r>
              <a:r>
                <a:rPr lang="en-US" sz="1800">
                  <a:solidFill>
                    <a:srgbClr val="FF0000"/>
                  </a:solidFill>
                  <a:ea typeface="Arial" pitchFamily="-108" charset="0"/>
                  <a:cs typeface="Arial" pitchFamily="-108" charset="0"/>
                  <a:sym typeface="Wingdings" pitchFamily="-108" charset="2"/>
                </a:rPr>
                <a:t>effetto Cherenkov </a:t>
              </a:r>
              <a:r>
                <a:rPr lang="en-US" sz="1800">
                  <a:ea typeface="Arial" pitchFamily="-108" charset="0"/>
                  <a:cs typeface="Arial" pitchFamily="-108" charset="0"/>
                  <a:sym typeface="Wingdings" pitchFamily="-108" charset="2"/>
                </a:rPr>
                <a:t>(discusso più tardi)</a:t>
              </a:r>
              <a:endParaRPr lang="en-US" sz="1800">
                <a:ea typeface="Arial" pitchFamily="-108" charset="0"/>
                <a:cs typeface="Arial" pitchFamily="-108" charset="0"/>
              </a:endParaRPr>
            </a:p>
            <a:p>
              <a:pPr marL="231775" lvl="1" indent="115888">
                <a:buFontTx/>
                <a:buChar char="•"/>
              </a:pPr>
              <a:r>
                <a:rPr lang="it-IT" sz="1800"/>
                <a:t> 2eV&lt; </a:t>
              </a:r>
              <a:r>
                <a:rPr lang="it-IT" sz="1800" b="1" i="1">
                  <a:solidFill>
                    <a:srgbClr val="FF0000"/>
                  </a:solidFill>
                </a:rPr>
                <a:t>E</a:t>
              </a:r>
              <a:r>
                <a:rPr lang="it-IT" sz="1800" b="1" baseline="-25000">
                  <a:solidFill>
                    <a:srgbClr val="FF0000"/>
                  </a:solidFill>
                  <a:latin typeface="Symbol" pitchFamily="-108" charset="2"/>
                </a:rPr>
                <a:t>g</a:t>
              </a:r>
              <a:r>
                <a:rPr lang="it-IT" sz="1800"/>
                <a:t>&lt; 5KeV fotone virtuale </a:t>
              </a:r>
              <a:r>
                <a:rPr lang="it-IT" sz="1800">
                  <a:sym typeface="Monotype Sorts" pitchFamily="-108" charset="2"/>
                </a:rPr>
                <a:t></a:t>
              </a:r>
              <a:r>
                <a:rPr lang="it-IT" sz="1800">
                  <a:solidFill>
                    <a:srgbClr val="FF0000"/>
                  </a:solidFill>
                  <a:sym typeface="Monotype Sorts" pitchFamily="-108" charset="2"/>
                </a:rPr>
                <a:t> eccitazione</a:t>
              </a:r>
              <a:r>
                <a:rPr lang="it-IT" sz="2400">
                  <a:solidFill>
                    <a:srgbClr val="FF0000"/>
                  </a:solidFill>
                  <a:latin typeface="Times New Roman" pitchFamily="-108" charset="0"/>
                </a:rPr>
                <a:t>/</a:t>
              </a:r>
              <a:r>
                <a:rPr lang="it-IT" sz="1800">
                  <a:solidFill>
                    <a:srgbClr val="FF0000"/>
                  </a:solidFill>
                </a:rPr>
                <a:t>ionizzazione</a:t>
              </a:r>
            </a:p>
            <a:p>
              <a:pPr marL="231775" lvl="1" indent="115888">
                <a:buFontTx/>
                <a:buChar char="•"/>
              </a:pPr>
              <a:r>
                <a:rPr lang="it-IT" sz="1800" i="1"/>
                <a:t> </a:t>
              </a:r>
              <a:r>
                <a:rPr lang="it-IT" sz="1800" b="1" i="1">
                  <a:solidFill>
                    <a:srgbClr val="FF7C80"/>
                  </a:solidFill>
                </a:rPr>
                <a:t>E</a:t>
              </a:r>
              <a:r>
                <a:rPr lang="it-IT" sz="1800" b="1" baseline="-25000">
                  <a:solidFill>
                    <a:srgbClr val="FF7C80"/>
                  </a:solidFill>
                  <a:latin typeface="Symbol" pitchFamily="-108" charset="2"/>
                </a:rPr>
                <a:t>g</a:t>
              </a:r>
              <a:r>
                <a:rPr lang="it-IT" sz="1800">
                  <a:solidFill>
                    <a:schemeClr val="bg2"/>
                  </a:solidFill>
                </a:rPr>
                <a:t>&gt; 5KeV (raggi X) </a:t>
              </a:r>
              <a:r>
                <a:rPr lang="it-IT" sz="1800">
                  <a:solidFill>
                    <a:schemeClr val="bg2"/>
                  </a:solidFill>
                  <a:sym typeface="Wingdings" pitchFamily="-108" charset="2"/>
                </a:rPr>
                <a:t> radiazione di transizione (non la discuto)</a:t>
              </a:r>
              <a:endParaRPr lang="en-US" sz="1800">
                <a:solidFill>
                  <a:schemeClr val="bg2"/>
                </a:solidFill>
              </a:endParaRPr>
            </a:p>
          </p:txBody>
        </p:sp>
        <p:graphicFrame>
          <p:nvGraphicFramePr>
            <p:cNvPr id="31748" name="Object 4"/>
            <p:cNvGraphicFramePr>
              <a:graphicFrameLocks noChangeAspect="1"/>
            </p:cNvGraphicFramePr>
            <p:nvPr/>
          </p:nvGraphicFramePr>
          <p:xfrm>
            <a:off x="2059" y="2411"/>
            <a:ext cx="627" cy="264"/>
          </p:xfrm>
          <a:graphic>
            <a:graphicData uri="http://schemas.openxmlformats.org/presentationml/2006/ole">
              <p:oleObj spid="_x0000_s31748" name="Equation" r:id="rId7" imgW="482400" imgH="203040" progId="Equation.3">
                <p:embed/>
              </p:oleObj>
            </a:graphicData>
          </a:graphic>
        </p:graphicFrame>
      </p:grp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3277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3277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4FB307-CA97-7245-A78A-74231C7300B3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2776" name="Rectangle 2"/>
          <p:cNvSpPr>
            <a:spLocks noGrp="1" noChangeArrowheads="1"/>
          </p:cNvSpPr>
          <p:nvPr>
            <p:ph type="title"/>
          </p:nvPr>
        </p:nvSpPr>
        <p:spPr>
          <a:xfrm>
            <a:off x="633413" y="76148"/>
            <a:ext cx="6840537" cy="479425"/>
          </a:xfrm>
        </p:spPr>
        <p:txBody>
          <a:bodyPr/>
          <a:lstStyle/>
          <a:p>
            <a:pPr eaLnBrk="1" hangingPunct="1"/>
            <a:r>
              <a:rPr lang="it-IT" sz="4000" b="1" dirty="0"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La formula di </a:t>
            </a:r>
            <a:r>
              <a:rPr lang="it-IT" sz="4000" b="1" dirty="0" err="1"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Bethe-Bloch</a:t>
            </a:r>
            <a:endParaRPr lang="it-IT" sz="4000" b="1" dirty="0">
              <a:latin typeface="Bradley Hand ITC" pitchFamily="66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2777" name="Text Box 33"/>
          <p:cNvSpPr txBox="1">
            <a:spLocks noChangeArrowheads="1"/>
          </p:cNvSpPr>
          <p:nvPr/>
        </p:nvSpPr>
        <p:spPr bwMode="auto">
          <a:xfrm>
            <a:off x="4537075" y="4778375"/>
            <a:ext cx="44402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Clr>
                <a:srgbClr val="66FF66"/>
              </a:buClr>
              <a:buFont typeface="Wingdings" pitchFamily="-108" charset="2"/>
              <a:buChar char="ü"/>
            </a:pPr>
            <a:r>
              <a:rPr lang="it-IT" sz="2000" dirty="0"/>
              <a:t> in [</a:t>
            </a:r>
            <a:r>
              <a:rPr lang="it-IT" sz="2000" dirty="0" err="1"/>
              <a:t>MeV</a:t>
            </a:r>
            <a:r>
              <a:rPr lang="it-IT" sz="2000" dirty="0"/>
              <a:t> g</a:t>
            </a:r>
            <a:r>
              <a:rPr lang="it-IT" sz="2000" baseline="30000" dirty="0">
                <a:latin typeface="Symbol" pitchFamily="-108" charset="2"/>
              </a:rPr>
              <a:t>-1</a:t>
            </a:r>
            <a:r>
              <a:rPr lang="it-IT" sz="2000" dirty="0"/>
              <a:t> cm</a:t>
            </a:r>
            <a:r>
              <a:rPr lang="it-IT" sz="2000" baseline="30000" dirty="0"/>
              <a:t>2</a:t>
            </a:r>
            <a:r>
              <a:rPr lang="it-IT" sz="2000" dirty="0"/>
              <a:t>]</a:t>
            </a:r>
          </a:p>
          <a:p>
            <a:pPr>
              <a:buClr>
                <a:srgbClr val="66FF66"/>
              </a:buClr>
              <a:buFont typeface="Wingdings" pitchFamily="-108" charset="2"/>
              <a:buChar char="ü"/>
            </a:pPr>
            <a:r>
              <a:rPr lang="it-IT" sz="2000" dirty="0"/>
              <a:t> dipende solo da </a:t>
            </a:r>
            <a:r>
              <a:rPr lang="it-IT" sz="2000" b="1" dirty="0" err="1">
                <a:solidFill>
                  <a:srgbClr val="FF0000"/>
                </a:solidFill>
                <a:latin typeface="Symbol" pitchFamily="-108" charset="2"/>
              </a:rPr>
              <a:t>b</a:t>
            </a:r>
            <a:r>
              <a:rPr lang="it-IT" sz="2000" dirty="0"/>
              <a:t>, non da </a:t>
            </a:r>
            <a:r>
              <a:rPr lang="it-IT" sz="2000" dirty="0" err="1"/>
              <a:t>m</a:t>
            </a:r>
            <a:endParaRPr lang="it-IT" sz="2000" dirty="0" smtClean="0"/>
          </a:p>
          <a:p>
            <a:pPr>
              <a:buClr>
                <a:srgbClr val="66FF66"/>
              </a:buClr>
              <a:buFont typeface="Wingdings" pitchFamily="-108" charset="2"/>
              <a:buChar char="ü"/>
            </a:pPr>
            <a:r>
              <a:rPr lang="it-IT" sz="2000" dirty="0" err="1" smtClean="0">
                <a:latin typeface="Courier" pitchFamily="-108" charset="0"/>
              </a:rPr>
              <a:t>I</a:t>
            </a:r>
            <a:r>
              <a:rPr lang="it-IT" sz="2000" dirty="0" err="1">
                <a:latin typeface="Courier" pitchFamily="-108" charset="0"/>
              </a:rPr>
              <a:t>=</a:t>
            </a:r>
            <a:r>
              <a:rPr lang="it-IT" sz="2000" dirty="0" err="1"/>
              <a:t>potenziale</a:t>
            </a:r>
            <a:r>
              <a:rPr lang="it-IT" sz="2000" dirty="0"/>
              <a:t> di ionizzazione medio</a:t>
            </a:r>
          </a:p>
          <a:p>
            <a:pPr lvl="1">
              <a:buClr>
                <a:srgbClr val="FF7C80"/>
              </a:buClr>
              <a:buFont typeface="Wingdings" charset="2"/>
              <a:buChar char="§"/>
            </a:pPr>
            <a:r>
              <a:rPr lang="it-IT" sz="2000" dirty="0">
                <a:latin typeface="Courier" pitchFamily="-108" charset="0"/>
              </a:rPr>
              <a:t>I</a:t>
            </a:r>
            <a:r>
              <a:rPr lang="it-IT" sz="2000" dirty="0"/>
              <a:t>~</a:t>
            </a:r>
            <a:r>
              <a:rPr lang="it-IT" sz="2000" i="1" dirty="0"/>
              <a:t>Z</a:t>
            </a:r>
            <a:r>
              <a:rPr lang="it-IT" sz="2000" dirty="0">
                <a:latin typeface="Courier" pitchFamily="-108" charset="0"/>
              </a:rPr>
              <a:t>I</a:t>
            </a:r>
            <a:r>
              <a:rPr lang="it-IT" sz="2000" baseline="-16000" dirty="0">
                <a:latin typeface="Courier" pitchFamily="-108" charset="0"/>
              </a:rPr>
              <a:t>0</a:t>
            </a:r>
            <a:r>
              <a:rPr lang="it-IT" sz="2000" dirty="0"/>
              <a:t>, con</a:t>
            </a:r>
            <a:r>
              <a:rPr lang="it-IT" sz="2000" dirty="0">
                <a:latin typeface="Courier" pitchFamily="-108" charset="0"/>
              </a:rPr>
              <a:t> I</a:t>
            </a:r>
            <a:r>
              <a:rPr lang="it-IT" sz="2000" baseline="-16000" dirty="0">
                <a:latin typeface="Courier" pitchFamily="-108" charset="0"/>
              </a:rPr>
              <a:t>0</a:t>
            </a:r>
            <a:r>
              <a:rPr lang="it-IT" sz="2000" dirty="0"/>
              <a:t>~10eV</a:t>
            </a:r>
          </a:p>
        </p:txBody>
      </p:sp>
      <p:grpSp>
        <p:nvGrpSpPr>
          <p:cNvPr id="32778" name="Group 56"/>
          <p:cNvGrpSpPr>
            <a:grpSpLocks/>
          </p:cNvGrpSpPr>
          <p:nvPr/>
        </p:nvGrpSpPr>
        <p:grpSpPr bwMode="auto">
          <a:xfrm>
            <a:off x="55563" y="1471613"/>
            <a:ext cx="7694612" cy="5029200"/>
            <a:chOff x="8" y="801"/>
            <a:chExt cx="4847" cy="3168"/>
          </a:xfrm>
        </p:grpSpPr>
        <p:pic>
          <p:nvPicPr>
            <p:cNvPr id="32781" name="Picture 3" descr="dedx"/>
            <p:cNvPicPr>
              <a:picLocks noChangeAspect="1" noChangeArrowheads="1"/>
            </p:cNvPicPr>
            <p:nvPr/>
          </p:nvPicPr>
          <p:blipFill>
            <a:blip r:embed="rId3"/>
            <a:srcRect l="2151" b="31538"/>
            <a:stretch>
              <a:fillRect/>
            </a:stretch>
          </p:blipFill>
          <p:spPr bwMode="auto">
            <a:xfrm>
              <a:off x="8" y="801"/>
              <a:ext cx="2774" cy="2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82" name="Text Box 43"/>
            <p:cNvSpPr txBox="1">
              <a:spLocks noChangeArrowheads="1"/>
            </p:cNvSpPr>
            <p:nvPr/>
          </p:nvSpPr>
          <p:spPr bwMode="auto">
            <a:xfrm>
              <a:off x="2651" y="1166"/>
              <a:ext cx="5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i="1">
                  <a:solidFill>
                    <a:srgbClr val="0000FF"/>
                  </a:solidFill>
                </a:rPr>
                <a:t>Z/A = 1</a:t>
              </a:r>
            </a:p>
          </p:txBody>
        </p:sp>
        <p:graphicFrame>
          <p:nvGraphicFramePr>
            <p:cNvPr id="32771" name="Object 3"/>
            <p:cNvGraphicFramePr>
              <a:graphicFrameLocks noChangeAspect="1"/>
            </p:cNvGraphicFramePr>
            <p:nvPr/>
          </p:nvGraphicFramePr>
          <p:xfrm>
            <a:off x="43" y="3072"/>
            <a:ext cx="865" cy="483"/>
          </p:xfrm>
          <a:graphic>
            <a:graphicData uri="http://schemas.openxmlformats.org/presentationml/2006/ole">
              <p:oleObj spid="_x0000_s32771" name="Equation" r:id="rId4" imgW="774360" imgH="431640" progId="Equation.3">
                <p:embed/>
              </p:oleObj>
            </a:graphicData>
          </a:graphic>
        </p:graphicFrame>
        <p:sp>
          <p:nvSpPr>
            <p:cNvPr id="32783" name="Line 45"/>
            <p:cNvSpPr>
              <a:spLocks noChangeShapeType="1"/>
            </p:cNvSpPr>
            <p:nvPr/>
          </p:nvSpPr>
          <p:spPr bwMode="auto">
            <a:xfrm flipV="1">
              <a:off x="407" y="1889"/>
              <a:ext cx="193" cy="1189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2784" name="Line 48"/>
            <p:cNvSpPr>
              <a:spLocks noChangeShapeType="1"/>
            </p:cNvSpPr>
            <p:nvPr/>
          </p:nvSpPr>
          <p:spPr bwMode="auto">
            <a:xfrm flipH="1" flipV="1">
              <a:off x="956" y="2720"/>
              <a:ext cx="255" cy="82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2785" name="Rectangle 49"/>
            <p:cNvSpPr>
              <a:spLocks noChangeArrowheads="1"/>
            </p:cNvSpPr>
            <p:nvPr/>
          </p:nvSpPr>
          <p:spPr bwMode="auto">
            <a:xfrm>
              <a:off x="507" y="3565"/>
              <a:ext cx="191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>
                  <a:solidFill>
                    <a:srgbClr val="FF0000"/>
                  </a:solidFill>
                  <a:latin typeface="Symbol" pitchFamily="-108" charset="2"/>
                  <a:sym typeface="SymbolProp BT" pitchFamily="2" charset="2"/>
                </a:rPr>
                <a:t> </a:t>
              </a:r>
              <a:r>
                <a:rPr lang="en-US" sz="1800">
                  <a:solidFill>
                    <a:srgbClr val="FF0000"/>
                  </a:solidFill>
                  <a:latin typeface="Symbol" pitchFamily="-108" charset="2"/>
                </a:rPr>
                <a:t> 3-4</a:t>
              </a:r>
              <a:r>
                <a:rPr lang="en-US" sz="1800">
                  <a:solidFill>
                    <a:srgbClr val="0000FF"/>
                  </a:solidFill>
                </a:rPr>
                <a:t>: MIPs</a:t>
              </a:r>
              <a:endParaRPr lang="en-US" sz="1800">
                <a:solidFill>
                  <a:srgbClr val="FF0000"/>
                </a:solidFill>
                <a:latin typeface="Symbol" pitchFamily="-108" charset="2"/>
              </a:endParaRPr>
            </a:p>
            <a:p>
              <a:pPr algn="ctr" eaLnBrk="0" hangingPunct="0"/>
              <a:r>
                <a:rPr lang="en-US" sz="1800">
                  <a:solidFill>
                    <a:srgbClr val="0000FF"/>
                  </a:solidFill>
                </a:rPr>
                <a:t>(minimum ionizing particles)</a:t>
              </a:r>
            </a:p>
          </p:txBody>
        </p:sp>
        <p:sp>
          <p:nvSpPr>
            <p:cNvPr id="32786" name="Text Box 50"/>
            <p:cNvSpPr txBox="1">
              <a:spLocks noChangeArrowheads="1"/>
            </p:cNvSpPr>
            <p:nvPr/>
          </p:nvSpPr>
          <p:spPr bwMode="auto">
            <a:xfrm>
              <a:off x="2575" y="1338"/>
              <a:ext cx="68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solidFill>
                    <a:srgbClr val="FF0000"/>
                  </a:solidFill>
                </a:rPr>
                <a:t>“plateau di Fermi”</a:t>
              </a:r>
            </a:p>
          </p:txBody>
        </p:sp>
        <p:sp>
          <p:nvSpPr>
            <p:cNvPr id="32787" name="Line 51"/>
            <p:cNvSpPr>
              <a:spLocks noChangeShapeType="1"/>
            </p:cNvSpPr>
            <p:nvPr/>
          </p:nvSpPr>
          <p:spPr bwMode="auto">
            <a:xfrm flipH="1">
              <a:off x="2186" y="1541"/>
              <a:ext cx="367" cy="25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2788" name="Text Box 52"/>
            <p:cNvSpPr txBox="1">
              <a:spLocks noChangeArrowheads="1"/>
            </p:cNvSpPr>
            <p:nvPr/>
          </p:nvSpPr>
          <p:spPr bwMode="auto">
            <a:xfrm>
              <a:off x="2544" y="2005"/>
              <a:ext cx="7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i="1">
                  <a:solidFill>
                    <a:srgbClr val="0000FF"/>
                  </a:solidFill>
                </a:rPr>
                <a:t>Z/A ~ 0.5</a:t>
              </a:r>
            </a:p>
          </p:txBody>
        </p:sp>
        <p:grpSp>
          <p:nvGrpSpPr>
            <p:cNvPr id="32789" name="Group 54"/>
            <p:cNvGrpSpPr>
              <a:grpSpLocks/>
            </p:cNvGrpSpPr>
            <p:nvPr/>
          </p:nvGrpSpPr>
          <p:grpSpPr bwMode="auto">
            <a:xfrm>
              <a:off x="3317" y="2075"/>
              <a:ext cx="1538" cy="659"/>
              <a:chOff x="2199" y="2887"/>
              <a:chExt cx="1538" cy="659"/>
            </a:xfrm>
          </p:grpSpPr>
          <p:graphicFrame>
            <p:nvGraphicFramePr>
              <p:cNvPr id="32772" name="Object 4"/>
              <p:cNvGraphicFramePr>
                <a:graphicFrameLocks noChangeAspect="1"/>
              </p:cNvGraphicFramePr>
              <p:nvPr/>
            </p:nvGraphicFramePr>
            <p:xfrm>
              <a:off x="2199" y="2887"/>
              <a:ext cx="1074" cy="457"/>
            </p:xfrm>
            <a:graphic>
              <a:graphicData uri="http://schemas.openxmlformats.org/presentationml/2006/ole">
                <p:oleObj spid="_x0000_s32772" name="Equation" r:id="rId5" imgW="1015920" imgH="431640" progId="Equation.3">
                  <p:embed/>
                </p:oleObj>
              </a:graphicData>
            </a:graphic>
          </p:graphicFrame>
          <p:sp>
            <p:nvSpPr>
              <p:cNvPr id="32790" name="Text Box 53"/>
              <p:cNvSpPr txBox="1">
                <a:spLocks noChangeArrowheads="1"/>
              </p:cNvSpPr>
              <p:nvPr/>
            </p:nvSpPr>
            <p:spPr bwMode="auto">
              <a:xfrm>
                <a:off x="2357" y="3315"/>
                <a:ext cx="13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>
                    <a:solidFill>
                      <a:srgbClr val="FF0000"/>
                    </a:solidFill>
                  </a:rPr>
                  <a:t>“risalita relativistica”</a:t>
                </a:r>
              </a:p>
            </p:txBody>
          </p:sp>
        </p:grpSp>
      </p:grpSp>
      <p:sp>
        <p:nvSpPr>
          <p:cNvPr id="32779" name="Text Box 55"/>
          <p:cNvSpPr txBox="1">
            <a:spLocks noChangeArrowheads="1"/>
          </p:cNvSpPr>
          <p:nvPr/>
        </p:nvSpPr>
        <p:spPr bwMode="auto">
          <a:xfrm>
            <a:off x="5341938" y="1911350"/>
            <a:ext cx="35321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/>
              <a:t>Perdita </a:t>
            </a:r>
            <a:r>
              <a:rPr lang="it-IT" sz="2000">
                <a:solidFill>
                  <a:srgbClr val="FF0000"/>
                </a:solidFill>
              </a:rPr>
              <a:t>media</a:t>
            </a:r>
            <a:r>
              <a:rPr lang="it-IT" sz="2000"/>
              <a:t> di energia per ionizzazione di una particella carica “pesante” (m&gt;&gt;m</a:t>
            </a:r>
            <a:r>
              <a:rPr lang="it-IT" sz="2000" baseline="-25000"/>
              <a:t>e</a:t>
            </a:r>
            <a:r>
              <a:rPr lang="it-IT" sz="2000"/>
              <a:t>)</a:t>
            </a:r>
            <a:endParaRPr lang="en-US" sz="180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976313" y="667396"/>
          <a:ext cx="7573962" cy="836612"/>
        </p:xfrm>
        <a:graphic>
          <a:graphicData uri="http://schemas.openxmlformats.org/presentationml/2006/ole">
            <p:oleObj spid="_x0000_s32770" name="Equation" r:id="rId6" imgW="4025880" imgH="444240" progId="Equation.3">
              <p:embed/>
            </p:oleObj>
          </a:graphicData>
        </a:graphic>
      </p:graphicFrame>
      <p:sp>
        <p:nvSpPr>
          <p:cNvPr id="32780" name="Line 47"/>
          <p:cNvSpPr>
            <a:spLocks noChangeShapeType="1"/>
          </p:cNvSpPr>
          <p:nvPr/>
        </p:nvSpPr>
        <p:spPr bwMode="auto">
          <a:xfrm flipH="1" flipV="1">
            <a:off x="2822575" y="3859213"/>
            <a:ext cx="2338388" cy="2381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lIns="92075" tIns="46038" rIns="92075" bIns="46038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3379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337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ED42E34-E247-D646-8C93-25B35899D7B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3799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38" y="190500"/>
            <a:ext cx="8901112" cy="588963"/>
          </a:xfrm>
        </p:spPr>
        <p:txBody>
          <a:bodyPr/>
          <a:lstStyle/>
          <a:p>
            <a:pPr eaLnBrk="1" hangingPunct="1"/>
            <a:r>
              <a:rPr lang="it-IT" sz="3200" b="1" dirty="0"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Perdita di energia di elettroni e positroni</a:t>
            </a:r>
          </a:p>
        </p:txBody>
      </p:sp>
      <p:pic>
        <p:nvPicPr>
          <p:cNvPr id="33800" name="Picture 3" descr="elo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8" y="2181225"/>
            <a:ext cx="4214812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1" name="Text Box 4"/>
          <p:cNvSpPr txBox="1">
            <a:spLocks noChangeArrowheads="1"/>
          </p:cNvSpPr>
          <p:nvPr/>
        </p:nvSpPr>
        <p:spPr bwMode="auto">
          <a:xfrm>
            <a:off x="406400" y="5257800"/>
            <a:ext cx="64468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800"/>
              <a:t>Per energie di elettroni/positroni &gt; 10 MeV entra in gioco il </a:t>
            </a:r>
            <a:r>
              <a:rPr lang="it-IT" sz="1800">
                <a:solidFill>
                  <a:srgbClr val="FF3300"/>
                </a:solidFill>
              </a:rPr>
              <a:t>fenomeno della Bremsstrahlung:</a:t>
            </a:r>
          </a:p>
          <a:p>
            <a:r>
              <a:rPr lang="it-IT" sz="1800"/>
              <a:t>emissione di fotoni dovuta all’effetto accelerante del campo Coulombiano dei nuclei</a:t>
            </a:r>
          </a:p>
        </p:txBody>
      </p:sp>
      <p:sp>
        <p:nvSpPr>
          <p:cNvPr id="33802" name="Text Box 34"/>
          <p:cNvSpPr txBox="1">
            <a:spLocks noChangeArrowheads="1"/>
          </p:cNvSpPr>
          <p:nvPr/>
        </p:nvSpPr>
        <p:spPr bwMode="auto">
          <a:xfrm>
            <a:off x="5265738" y="3365500"/>
            <a:ext cx="2938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>
                <a:solidFill>
                  <a:schemeClr val="accent2"/>
                </a:solidFill>
              </a:rPr>
              <a:t>Lunghezza di radiazione</a:t>
            </a:r>
          </a:p>
        </p:txBody>
      </p:sp>
      <p:grpSp>
        <p:nvGrpSpPr>
          <p:cNvPr id="33803" name="Group 49"/>
          <p:cNvGrpSpPr>
            <a:grpSpLocks/>
          </p:cNvGrpSpPr>
          <p:nvPr/>
        </p:nvGrpSpPr>
        <p:grpSpPr bwMode="auto">
          <a:xfrm>
            <a:off x="6459538" y="4379913"/>
            <a:ext cx="1554162" cy="1123950"/>
            <a:chOff x="4252" y="2803"/>
            <a:chExt cx="979" cy="708"/>
          </a:xfrm>
        </p:grpSpPr>
        <p:grpSp>
          <p:nvGrpSpPr>
            <p:cNvPr id="33805" name="Group 48"/>
            <p:cNvGrpSpPr>
              <a:grpSpLocks/>
            </p:cNvGrpSpPr>
            <p:nvPr/>
          </p:nvGrpSpPr>
          <p:grpSpPr bwMode="auto">
            <a:xfrm>
              <a:off x="4252" y="2893"/>
              <a:ext cx="979" cy="569"/>
              <a:chOff x="4342" y="2911"/>
              <a:chExt cx="979" cy="569"/>
            </a:xfrm>
          </p:grpSpPr>
          <p:grpSp>
            <p:nvGrpSpPr>
              <p:cNvPr id="33813" name="Group 5"/>
              <p:cNvGrpSpPr>
                <a:grpSpLocks/>
              </p:cNvGrpSpPr>
              <p:nvPr/>
            </p:nvGrpSpPr>
            <p:grpSpPr bwMode="auto">
              <a:xfrm>
                <a:off x="4342" y="3024"/>
                <a:ext cx="842" cy="456"/>
                <a:chOff x="4560" y="648"/>
                <a:chExt cx="912" cy="456"/>
              </a:xfrm>
            </p:grpSpPr>
            <p:sp>
              <p:nvSpPr>
                <p:cNvPr id="33819" name="Freeform 6"/>
                <p:cNvSpPr>
                  <a:spLocks/>
                </p:cNvSpPr>
                <p:nvPr/>
              </p:nvSpPr>
              <p:spPr bwMode="auto">
                <a:xfrm>
                  <a:off x="4560" y="648"/>
                  <a:ext cx="864" cy="408"/>
                </a:xfrm>
                <a:custGeom>
                  <a:avLst/>
                  <a:gdLst>
                    <a:gd name="T0" fmla="*/ 0 w 768"/>
                    <a:gd name="T1" fmla="*/ 21 h 456"/>
                    <a:gd name="T2" fmla="*/ 324 w 768"/>
                    <a:gd name="T3" fmla="*/ 21 h 456"/>
                    <a:gd name="T4" fmla="*/ 648 w 768"/>
                    <a:gd name="T5" fmla="*/ 150 h 456"/>
                    <a:gd name="T6" fmla="*/ 864 w 768"/>
                    <a:gd name="T7" fmla="*/ 408 h 45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68"/>
                    <a:gd name="T13" fmla="*/ 0 h 456"/>
                    <a:gd name="T14" fmla="*/ 768 w 768"/>
                    <a:gd name="T15" fmla="*/ 456 h 45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68" h="456">
                      <a:moveTo>
                        <a:pt x="0" y="24"/>
                      </a:moveTo>
                      <a:cubicBezTo>
                        <a:pt x="96" y="12"/>
                        <a:pt x="192" y="0"/>
                        <a:pt x="288" y="24"/>
                      </a:cubicBezTo>
                      <a:cubicBezTo>
                        <a:pt x="384" y="48"/>
                        <a:pt x="496" y="96"/>
                        <a:pt x="576" y="168"/>
                      </a:cubicBezTo>
                      <a:cubicBezTo>
                        <a:pt x="656" y="240"/>
                        <a:pt x="736" y="408"/>
                        <a:pt x="768" y="456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20" name="Line 7"/>
                <p:cNvSpPr>
                  <a:spLocks noChangeShapeType="1"/>
                </p:cNvSpPr>
                <p:nvPr/>
              </p:nvSpPr>
              <p:spPr bwMode="auto">
                <a:xfrm>
                  <a:off x="5424" y="105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3814" name="Group 8"/>
              <p:cNvGrpSpPr>
                <a:grpSpLocks/>
              </p:cNvGrpSpPr>
              <p:nvPr/>
            </p:nvGrpSpPr>
            <p:grpSpPr bwMode="auto">
              <a:xfrm>
                <a:off x="4918" y="2911"/>
                <a:ext cx="403" cy="329"/>
                <a:chOff x="5328" y="2911"/>
                <a:chExt cx="438" cy="329"/>
              </a:xfrm>
            </p:grpSpPr>
            <p:grpSp>
              <p:nvGrpSpPr>
                <p:cNvPr id="33815" name="Group 9"/>
                <p:cNvGrpSpPr>
                  <a:grpSpLocks/>
                </p:cNvGrpSpPr>
                <p:nvPr/>
              </p:nvGrpSpPr>
              <p:grpSpPr bwMode="auto">
                <a:xfrm>
                  <a:off x="5328" y="3144"/>
                  <a:ext cx="384" cy="96"/>
                  <a:chOff x="5184" y="768"/>
                  <a:chExt cx="384" cy="96"/>
                </a:xfrm>
              </p:grpSpPr>
              <p:sp>
                <p:nvSpPr>
                  <p:cNvPr id="33817" name="Freeform 10"/>
                  <p:cNvSpPr>
                    <a:spLocks/>
                  </p:cNvSpPr>
                  <p:nvPr/>
                </p:nvSpPr>
                <p:spPr bwMode="auto">
                  <a:xfrm>
                    <a:off x="5184" y="768"/>
                    <a:ext cx="336" cy="48"/>
                  </a:xfrm>
                  <a:custGeom>
                    <a:avLst/>
                    <a:gdLst>
                      <a:gd name="T0" fmla="*/ 0 w 528"/>
                      <a:gd name="T1" fmla="*/ 18 h 124"/>
                      <a:gd name="T2" fmla="*/ 33 w 528"/>
                      <a:gd name="T3" fmla="*/ 5 h 124"/>
                      <a:gd name="T4" fmla="*/ 58 w 528"/>
                      <a:gd name="T5" fmla="*/ 38 h 124"/>
                      <a:gd name="T6" fmla="*/ 116 w 528"/>
                      <a:gd name="T7" fmla="*/ 5 h 124"/>
                      <a:gd name="T8" fmla="*/ 133 w 528"/>
                      <a:gd name="T9" fmla="*/ 28 h 124"/>
                      <a:gd name="T10" fmla="*/ 137 w 528"/>
                      <a:gd name="T11" fmla="*/ 41 h 124"/>
                      <a:gd name="T12" fmla="*/ 150 w 528"/>
                      <a:gd name="T13" fmla="*/ 43 h 124"/>
                      <a:gd name="T14" fmla="*/ 191 w 528"/>
                      <a:gd name="T15" fmla="*/ 18 h 124"/>
                      <a:gd name="T16" fmla="*/ 216 w 528"/>
                      <a:gd name="T17" fmla="*/ 8 h 124"/>
                      <a:gd name="T18" fmla="*/ 245 w 528"/>
                      <a:gd name="T19" fmla="*/ 43 h 124"/>
                      <a:gd name="T20" fmla="*/ 274 w 528"/>
                      <a:gd name="T21" fmla="*/ 33 h 124"/>
                      <a:gd name="T22" fmla="*/ 298 w 528"/>
                      <a:gd name="T23" fmla="*/ 23 h 124"/>
                      <a:gd name="T24" fmla="*/ 324 w 528"/>
                      <a:gd name="T25" fmla="*/ 18 h 124"/>
                      <a:gd name="T26" fmla="*/ 336 w 528"/>
                      <a:gd name="T27" fmla="*/ 48 h 12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528"/>
                      <a:gd name="T43" fmla="*/ 0 h 124"/>
                      <a:gd name="T44" fmla="*/ 528 w 528"/>
                      <a:gd name="T45" fmla="*/ 124 h 12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528" h="124">
                        <a:moveTo>
                          <a:pt x="0" y="46"/>
                        </a:moveTo>
                        <a:cubicBezTo>
                          <a:pt x="31" y="0"/>
                          <a:pt x="11" y="3"/>
                          <a:pt x="52" y="13"/>
                        </a:cubicBezTo>
                        <a:cubicBezTo>
                          <a:pt x="64" y="46"/>
                          <a:pt x="54" y="86"/>
                          <a:pt x="91" y="98"/>
                        </a:cubicBezTo>
                        <a:cubicBezTo>
                          <a:pt x="136" y="85"/>
                          <a:pt x="137" y="30"/>
                          <a:pt x="182" y="13"/>
                        </a:cubicBezTo>
                        <a:cubicBezTo>
                          <a:pt x="189" y="34"/>
                          <a:pt x="204" y="50"/>
                          <a:pt x="209" y="72"/>
                        </a:cubicBezTo>
                        <a:cubicBezTo>
                          <a:pt x="212" y="83"/>
                          <a:pt x="209" y="96"/>
                          <a:pt x="215" y="105"/>
                        </a:cubicBezTo>
                        <a:cubicBezTo>
                          <a:pt x="219" y="111"/>
                          <a:pt x="228" y="109"/>
                          <a:pt x="235" y="111"/>
                        </a:cubicBezTo>
                        <a:cubicBezTo>
                          <a:pt x="277" y="101"/>
                          <a:pt x="277" y="79"/>
                          <a:pt x="300" y="46"/>
                        </a:cubicBezTo>
                        <a:cubicBezTo>
                          <a:pt x="309" y="33"/>
                          <a:pt x="339" y="20"/>
                          <a:pt x="339" y="20"/>
                        </a:cubicBezTo>
                        <a:cubicBezTo>
                          <a:pt x="364" y="57"/>
                          <a:pt x="346" y="86"/>
                          <a:pt x="385" y="111"/>
                        </a:cubicBezTo>
                        <a:cubicBezTo>
                          <a:pt x="449" y="99"/>
                          <a:pt x="393" y="117"/>
                          <a:pt x="430" y="85"/>
                        </a:cubicBezTo>
                        <a:cubicBezTo>
                          <a:pt x="442" y="75"/>
                          <a:pt x="469" y="59"/>
                          <a:pt x="469" y="59"/>
                        </a:cubicBezTo>
                        <a:cubicBezTo>
                          <a:pt x="483" y="37"/>
                          <a:pt x="494" y="4"/>
                          <a:pt x="509" y="46"/>
                        </a:cubicBezTo>
                        <a:cubicBezTo>
                          <a:pt x="516" y="117"/>
                          <a:pt x="500" y="96"/>
                          <a:pt x="528" y="124"/>
                        </a:cubicBezTo>
                      </a:path>
                    </a:pathLst>
                  </a:custGeom>
                  <a:noFill/>
                  <a:ln w="28575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3818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5520" y="816"/>
                    <a:ext cx="48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33816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5568" y="2911"/>
                  <a:ext cx="198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it-IT" sz="1800">
                      <a:solidFill>
                        <a:schemeClr val="accent2"/>
                      </a:solidFill>
                      <a:latin typeface="Symbol" pitchFamily="-108" charset="2"/>
                    </a:rPr>
                    <a:t>g</a:t>
                  </a:r>
                </a:p>
              </p:txBody>
            </p:sp>
          </p:grpSp>
        </p:grpSp>
        <p:grpSp>
          <p:nvGrpSpPr>
            <p:cNvPr id="33806" name="Group 47"/>
            <p:cNvGrpSpPr>
              <a:grpSpLocks/>
            </p:cNvGrpSpPr>
            <p:nvPr/>
          </p:nvGrpSpPr>
          <p:grpSpPr bwMode="auto">
            <a:xfrm>
              <a:off x="4306" y="2803"/>
              <a:ext cx="626" cy="708"/>
              <a:chOff x="4342" y="2848"/>
              <a:chExt cx="626" cy="708"/>
            </a:xfrm>
          </p:grpSpPr>
          <p:grpSp>
            <p:nvGrpSpPr>
              <p:cNvPr id="33807" name="Group 46"/>
              <p:cNvGrpSpPr>
                <a:grpSpLocks/>
              </p:cNvGrpSpPr>
              <p:nvPr/>
            </p:nvGrpSpPr>
            <p:grpSpPr bwMode="auto">
              <a:xfrm>
                <a:off x="4691" y="3353"/>
                <a:ext cx="277" cy="203"/>
                <a:chOff x="4691" y="3353"/>
                <a:chExt cx="277" cy="203"/>
              </a:xfrm>
            </p:grpSpPr>
            <p:sp>
              <p:nvSpPr>
                <p:cNvPr id="33811" name="Oval 37"/>
                <p:cNvSpPr>
                  <a:spLocks noChangeArrowheads="1"/>
                </p:cNvSpPr>
                <p:nvPr/>
              </p:nvSpPr>
              <p:spPr bwMode="auto">
                <a:xfrm>
                  <a:off x="4719" y="3360"/>
                  <a:ext cx="177" cy="196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12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4691" y="3353"/>
                  <a:ext cx="277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it-IT" sz="1400"/>
                    <a:t>ZA</a:t>
                  </a:r>
                </a:p>
              </p:txBody>
            </p:sp>
          </p:grpSp>
          <p:grpSp>
            <p:nvGrpSpPr>
              <p:cNvPr id="33808" name="Group 39"/>
              <p:cNvGrpSpPr>
                <a:grpSpLocks/>
              </p:cNvGrpSpPr>
              <p:nvPr/>
            </p:nvGrpSpPr>
            <p:grpSpPr bwMode="auto">
              <a:xfrm>
                <a:off x="4342" y="2848"/>
                <a:ext cx="197" cy="239"/>
                <a:chOff x="2976" y="3860"/>
                <a:chExt cx="171" cy="207"/>
              </a:xfrm>
            </p:grpSpPr>
            <p:sp>
              <p:nvSpPr>
                <p:cNvPr id="33809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2976" y="3860"/>
                  <a:ext cx="171" cy="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it-IT" sz="1800" i="1"/>
                    <a:t>e</a:t>
                  </a:r>
                </a:p>
              </p:txBody>
            </p:sp>
            <p:sp>
              <p:nvSpPr>
                <p:cNvPr id="33810" name="Oval 41"/>
                <p:cNvSpPr>
                  <a:spLocks noChangeAspect="1" noChangeArrowheads="1"/>
                </p:cNvSpPr>
                <p:nvPr/>
              </p:nvSpPr>
              <p:spPr bwMode="auto">
                <a:xfrm>
                  <a:off x="3072" y="4032"/>
                  <a:ext cx="35" cy="35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3804" name="Text Box 43"/>
          <p:cNvSpPr txBox="1">
            <a:spLocks noChangeArrowheads="1"/>
          </p:cNvSpPr>
          <p:nvPr/>
        </p:nvSpPr>
        <p:spPr bwMode="auto">
          <a:xfrm>
            <a:off x="2463800" y="946150"/>
            <a:ext cx="6245225" cy="1035050"/>
          </a:xfrm>
          <a:prstGeom prst="rect">
            <a:avLst/>
          </a:prstGeom>
          <a:solidFill>
            <a:srgbClr val="FFFFCC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 dirty="0"/>
              <a:t>Per </a:t>
            </a:r>
            <a:r>
              <a:rPr lang="it-IT" sz="2000" dirty="0" err="1">
                <a:latin typeface="Times New Roman" pitchFamily="-108" charset="0"/>
              </a:rPr>
              <a:t>e</a:t>
            </a:r>
            <a:r>
              <a:rPr lang="it-IT" sz="2000" baseline="30000" dirty="0" err="1">
                <a:latin typeface="Times New Roman" pitchFamily="-108" charset="0"/>
              </a:rPr>
              <a:t>+</a:t>
            </a:r>
            <a:r>
              <a:rPr lang="it-IT" sz="2000" dirty="0">
                <a:latin typeface="Times New Roman" pitchFamily="-108" charset="0"/>
              </a:rPr>
              <a:t> e</a:t>
            </a:r>
            <a:r>
              <a:rPr lang="it-IT" sz="2000" baseline="30000" dirty="0">
                <a:latin typeface="Symbol" charset="2"/>
                <a:cs typeface="Symbol" charset="2"/>
              </a:rPr>
              <a:t>-</a:t>
            </a:r>
            <a:r>
              <a:rPr lang="it-IT" sz="2000" dirty="0"/>
              <a:t>  le cose cambiano:</a:t>
            </a:r>
          </a:p>
          <a:p>
            <a:pPr marL="290513" lvl="1">
              <a:buFontTx/>
              <a:buChar char="•"/>
            </a:pPr>
            <a:r>
              <a:rPr lang="it-IT" sz="2000" dirty="0"/>
              <a:t> la massa del bersaglio e del proiettile sono uguali</a:t>
            </a:r>
          </a:p>
          <a:p>
            <a:pPr marL="290513" lvl="1">
              <a:buFontTx/>
              <a:buChar char="•"/>
            </a:pPr>
            <a:r>
              <a:rPr lang="it-IT" sz="2000" dirty="0"/>
              <a:t> </a:t>
            </a:r>
            <a:r>
              <a:rPr lang="it-IT" sz="2000" dirty="0" err="1"/>
              <a:t>Bremsstrahlung</a:t>
            </a:r>
            <a:r>
              <a:rPr lang="it-IT" sz="2000" dirty="0"/>
              <a:t>.</a:t>
            </a:r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342900" y="996950"/>
          <a:ext cx="1971675" cy="1003300"/>
        </p:xfrm>
        <a:graphic>
          <a:graphicData uri="http://schemas.openxmlformats.org/presentationml/2006/ole">
            <p:oleObj spid="_x0000_s33794" name="Equation" r:id="rId4" imgW="749160" imgH="380880" progId="Equation.3">
              <p:embed/>
            </p:oleObj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5110163" y="2390775"/>
          <a:ext cx="3198812" cy="906463"/>
        </p:xfrm>
        <a:graphic>
          <a:graphicData uri="http://schemas.openxmlformats.org/presentationml/2006/ole">
            <p:oleObj spid="_x0000_s33795" name="Equation" r:id="rId5" imgW="1434960" imgH="406080" progId="Equation.3">
              <p:embed/>
            </p:oleObj>
          </a:graphicData>
        </a:graphic>
      </p:graphicFrame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3481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3482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E8E2B2-2DAC-3449-A4E2-C2E641C7BDF3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4788"/>
            <a:ext cx="7772400" cy="585787"/>
          </a:xfrm>
        </p:spPr>
        <p:txBody>
          <a:bodyPr/>
          <a:lstStyle/>
          <a:p>
            <a:pPr eaLnBrk="1" hangingPunct="1"/>
            <a:r>
              <a:rPr lang="it-IT" sz="4000" b="1"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Rivelazione di fotoni</a:t>
            </a:r>
          </a:p>
        </p:txBody>
      </p:sp>
      <p:pic>
        <p:nvPicPr>
          <p:cNvPr id="34822" name="Picture 3" descr="gammaloss"/>
          <p:cNvPicPr>
            <a:picLocks noChangeAspect="1" noChangeArrowheads="1"/>
          </p:cNvPicPr>
          <p:nvPr/>
        </p:nvPicPr>
        <p:blipFill>
          <a:blip r:embed="rId2"/>
          <a:srcRect t="47240"/>
          <a:stretch>
            <a:fillRect/>
          </a:stretch>
        </p:blipFill>
        <p:spPr bwMode="auto">
          <a:xfrm>
            <a:off x="0" y="1828800"/>
            <a:ext cx="35163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Text Box 4"/>
          <p:cNvSpPr txBox="1">
            <a:spLocks noChangeArrowheads="1"/>
          </p:cNvSpPr>
          <p:nvPr/>
        </p:nvSpPr>
        <p:spPr bwMode="auto">
          <a:xfrm>
            <a:off x="187325" y="830263"/>
            <a:ext cx="6472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800"/>
              <a:t>Per poter essere rivelato un </a:t>
            </a:r>
            <a:r>
              <a:rPr lang="it-IT" sz="1800">
                <a:solidFill>
                  <a:srgbClr val="FF0000"/>
                </a:solidFill>
              </a:rPr>
              <a:t>fotone</a:t>
            </a:r>
            <a:r>
              <a:rPr lang="it-IT" sz="1800"/>
              <a:t> deve </a:t>
            </a:r>
            <a:r>
              <a:rPr lang="it-IT" sz="1800">
                <a:solidFill>
                  <a:srgbClr val="FF0000"/>
                </a:solidFill>
              </a:rPr>
              <a:t>creare o cedere</a:t>
            </a:r>
            <a:r>
              <a:rPr lang="it-IT" sz="1800"/>
              <a:t> energia ad una </a:t>
            </a:r>
            <a:r>
              <a:rPr lang="it-IT" sz="1800">
                <a:solidFill>
                  <a:srgbClr val="FF0000"/>
                </a:solidFill>
              </a:rPr>
              <a:t>particella carica</a:t>
            </a:r>
            <a:endParaRPr lang="it-IT" sz="1800"/>
          </a:p>
        </p:txBody>
      </p:sp>
      <p:sp>
        <p:nvSpPr>
          <p:cNvPr id="34824" name="Text Box 5"/>
          <p:cNvSpPr txBox="1">
            <a:spLocks noChangeArrowheads="1"/>
          </p:cNvSpPr>
          <p:nvPr/>
        </p:nvSpPr>
        <p:spPr bwMode="auto">
          <a:xfrm>
            <a:off x="5945188" y="1792288"/>
            <a:ext cx="3005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800" b="1" dirty="0">
                <a:latin typeface="Symbol" pitchFamily="-108" charset="2"/>
              </a:rPr>
              <a:t>g </a:t>
            </a:r>
            <a:r>
              <a:rPr lang="it-IT" sz="1800" b="1" dirty="0"/>
              <a:t> + atomo </a:t>
            </a:r>
            <a:r>
              <a:rPr lang="it-IT" sz="1800" b="1" dirty="0" smtClean="0"/>
              <a:t> </a:t>
            </a:r>
            <a:r>
              <a:rPr lang="it-IT" sz="1800" b="1" dirty="0" smtClean="0">
                <a:sym typeface="SymbolProp BT" pitchFamily="2" charset="2"/>
              </a:rPr>
              <a:t>→ ione</a:t>
            </a:r>
            <a:r>
              <a:rPr lang="it-IT" sz="1800" b="1" baseline="30000" dirty="0">
                <a:sym typeface="SymbolProp BT" pitchFamily="2" charset="2"/>
              </a:rPr>
              <a:t>+ </a:t>
            </a:r>
            <a:r>
              <a:rPr lang="it-IT" sz="1800" b="1" dirty="0"/>
              <a:t>+</a:t>
            </a:r>
            <a:r>
              <a:rPr lang="it-IT" sz="1800" b="1" dirty="0">
                <a:sym typeface="SymbolProp BT" pitchFamily="2" charset="2"/>
              </a:rPr>
              <a:t> e</a:t>
            </a:r>
            <a:r>
              <a:rPr lang="it-IT" sz="1800" b="1" baseline="30000" dirty="0">
                <a:latin typeface="Symbol" pitchFamily="-108" charset="2"/>
                <a:sym typeface="SymbolProp BT" pitchFamily="2" charset="2"/>
              </a:rPr>
              <a:t>-</a:t>
            </a:r>
            <a:r>
              <a:rPr lang="it-IT" sz="1800" dirty="0">
                <a:sym typeface="SymbolProp BT" pitchFamily="2" charset="2"/>
              </a:rPr>
              <a:t> </a:t>
            </a:r>
            <a:r>
              <a:rPr lang="it-IT" sz="1800" dirty="0"/>
              <a:t> </a:t>
            </a:r>
          </a:p>
        </p:txBody>
      </p:sp>
      <p:grpSp>
        <p:nvGrpSpPr>
          <p:cNvPr id="34825" name="Group 6"/>
          <p:cNvGrpSpPr>
            <a:grpSpLocks/>
          </p:cNvGrpSpPr>
          <p:nvPr/>
        </p:nvGrpSpPr>
        <p:grpSpPr bwMode="auto">
          <a:xfrm>
            <a:off x="5627688" y="914400"/>
            <a:ext cx="2938462" cy="844550"/>
            <a:chOff x="2688" y="1200"/>
            <a:chExt cx="2006" cy="532"/>
          </a:xfrm>
        </p:grpSpPr>
        <p:grpSp>
          <p:nvGrpSpPr>
            <p:cNvPr id="34862" name="Group 7"/>
            <p:cNvGrpSpPr>
              <a:grpSpLocks/>
            </p:cNvGrpSpPr>
            <p:nvPr/>
          </p:nvGrpSpPr>
          <p:grpSpPr bwMode="auto">
            <a:xfrm>
              <a:off x="3360" y="1481"/>
              <a:ext cx="240" cy="250"/>
              <a:chOff x="3360" y="1680"/>
              <a:chExt cx="240" cy="250"/>
            </a:xfrm>
          </p:grpSpPr>
          <p:sp>
            <p:nvSpPr>
              <p:cNvPr id="34872" name="Oval 8"/>
              <p:cNvSpPr>
                <a:spLocks noChangeArrowheads="1"/>
              </p:cNvSpPr>
              <p:nvPr/>
            </p:nvSpPr>
            <p:spPr bwMode="auto">
              <a:xfrm>
                <a:off x="3360" y="1680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73" name="Oval 9"/>
              <p:cNvSpPr>
                <a:spLocks noChangeArrowheads="1"/>
              </p:cNvSpPr>
              <p:nvPr/>
            </p:nvSpPr>
            <p:spPr bwMode="auto">
              <a:xfrm>
                <a:off x="3456" y="1776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74" name="Text Box 10"/>
              <p:cNvSpPr txBox="1">
                <a:spLocks noChangeArrowheads="1"/>
              </p:cNvSpPr>
              <p:nvPr/>
            </p:nvSpPr>
            <p:spPr bwMode="auto">
              <a:xfrm>
                <a:off x="3408" y="1776"/>
                <a:ext cx="169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it-IT" sz="1000"/>
                  <a:t>X</a:t>
                </a:r>
              </a:p>
            </p:txBody>
          </p:sp>
        </p:grpSp>
        <p:grpSp>
          <p:nvGrpSpPr>
            <p:cNvPr id="34863" name="Group 11"/>
            <p:cNvGrpSpPr>
              <a:grpSpLocks/>
            </p:cNvGrpSpPr>
            <p:nvPr/>
          </p:nvGrpSpPr>
          <p:grpSpPr bwMode="auto">
            <a:xfrm>
              <a:off x="2688" y="1584"/>
              <a:ext cx="648" cy="86"/>
              <a:chOff x="3024" y="3312"/>
              <a:chExt cx="864" cy="96"/>
            </a:xfrm>
          </p:grpSpPr>
          <p:sp>
            <p:nvSpPr>
              <p:cNvPr id="34870" name="Freeform 12"/>
              <p:cNvSpPr>
                <a:spLocks/>
              </p:cNvSpPr>
              <p:nvPr/>
            </p:nvSpPr>
            <p:spPr bwMode="auto">
              <a:xfrm>
                <a:off x="3024" y="3312"/>
                <a:ext cx="768" cy="96"/>
              </a:xfrm>
              <a:custGeom>
                <a:avLst/>
                <a:gdLst>
                  <a:gd name="T0" fmla="*/ 0 w 720"/>
                  <a:gd name="T1" fmla="*/ 96 h 144"/>
                  <a:gd name="T2" fmla="*/ 102 w 720"/>
                  <a:gd name="T3" fmla="*/ 0 h 144"/>
                  <a:gd name="T4" fmla="*/ 205 w 720"/>
                  <a:gd name="T5" fmla="*/ 96 h 144"/>
                  <a:gd name="T6" fmla="*/ 256 w 720"/>
                  <a:gd name="T7" fmla="*/ 0 h 144"/>
                  <a:gd name="T8" fmla="*/ 358 w 720"/>
                  <a:gd name="T9" fmla="*/ 96 h 144"/>
                  <a:gd name="T10" fmla="*/ 410 w 720"/>
                  <a:gd name="T11" fmla="*/ 0 h 144"/>
                  <a:gd name="T12" fmla="*/ 512 w 720"/>
                  <a:gd name="T13" fmla="*/ 96 h 144"/>
                  <a:gd name="T14" fmla="*/ 563 w 720"/>
                  <a:gd name="T15" fmla="*/ 0 h 144"/>
                  <a:gd name="T16" fmla="*/ 666 w 720"/>
                  <a:gd name="T17" fmla="*/ 96 h 144"/>
                  <a:gd name="T18" fmla="*/ 768 w 720"/>
                  <a:gd name="T19" fmla="*/ 0 h 1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0"/>
                  <a:gd name="T31" fmla="*/ 0 h 144"/>
                  <a:gd name="T32" fmla="*/ 720 w 720"/>
                  <a:gd name="T33" fmla="*/ 144 h 1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0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8" y="144"/>
                      <a:pt x="192" y="144"/>
                    </a:cubicBezTo>
                    <a:cubicBezTo>
                      <a:pt x="216" y="144"/>
                      <a:pt x="216" y="0"/>
                      <a:pt x="240" y="0"/>
                    </a:cubicBezTo>
                    <a:cubicBezTo>
                      <a:pt x="264" y="0"/>
                      <a:pt x="312" y="144"/>
                      <a:pt x="336" y="144"/>
                    </a:cubicBezTo>
                    <a:cubicBezTo>
                      <a:pt x="360" y="144"/>
                      <a:pt x="360" y="0"/>
                      <a:pt x="384" y="0"/>
                    </a:cubicBezTo>
                    <a:cubicBezTo>
                      <a:pt x="408" y="0"/>
                      <a:pt x="456" y="144"/>
                      <a:pt x="480" y="144"/>
                    </a:cubicBezTo>
                    <a:cubicBezTo>
                      <a:pt x="504" y="144"/>
                      <a:pt x="504" y="0"/>
                      <a:pt x="528" y="0"/>
                    </a:cubicBezTo>
                    <a:cubicBezTo>
                      <a:pt x="552" y="0"/>
                      <a:pt x="592" y="144"/>
                      <a:pt x="624" y="144"/>
                    </a:cubicBezTo>
                    <a:cubicBezTo>
                      <a:pt x="656" y="144"/>
                      <a:pt x="688" y="72"/>
                      <a:pt x="720" y="0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71" name="Line 13"/>
              <p:cNvSpPr>
                <a:spLocks noChangeShapeType="1"/>
              </p:cNvSpPr>
              <p:nvPr/>
            </p:nvSpPr>
            <p:spPr bwMode="auto">
              <a:xfrm>
                <a:off x="3792" y="3312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4864" name="Group 14"/>
            <p:cNvGrpSpPr>
              <a:grpSpLocks/>
            </p:cNvGrpSpPr>
            <p:nvPr/>
          </p:nvGrpSpPr>
          <p:grpSpPr bwMode="auto">
            <a:xfrm>
              <a:off x="4080" y="1481"/>
              <a:ext cx="270" cy="251"/>
              <a:chOff x="3360" y="1680"/>
              <a:chExt cx="270" cy="251"/>
            </a:xfrm>
          </p:grpSpPr>
          <p:sp>
            <p:nvSpPr>
              <p:cNvPr id="34867" name="Oval 15"/>
              <p:cNvSpPr>
                <a:spLocks noChangeArrowheads="1"/>
              </p:cNvSpPr>
              <p:nvPr/>
            </p:nvSpPr>
            <p:spPr bwMode="auto">
              <a:xfrm>
                <a:off x="3360" y="1680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68" name="Oval 16"/>
              <p:cNvSpPr>
                <a:spLocks noChangeArrowheads="1"/>
              </p:cNvSpPr>
              <p:nvPr/>
            </p:nvSpPr>
            <p:spPr bwMode="auto">
              <a:xfrm>
                <a:off x="3456" y="1776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69" name="Text Box 17"/>
              <p:cNvSpPr txBox="1">
                <a:spLocks noChangeArrowheads="1"/>
              </p:cNvSpPr>
              <p:nvPr/>
            </p:nvSpPr>
            <p:spPr bwMode="auto">
              <a:xfrm>
                <a:off x="3408" y="1776"/>
                <a:ext cx="222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it-IT" sz="1000"/>
                  <a:t>X</a:t>
                </a:r>
                <a:r>
                  <a:rPr lang="it-IT" sz="1000" baseline="30000">
                    <a:latin typeface="Symbol" pitchFamily="-108" charset="2"/>
                  </a:rPr>
                  <a:t>-</a:t>
                </a:r>
                <a:endParaRPr lang="it-IT" sz="1000"/>
              </a:p>
            </p:txBody>
          </p:sp>
        </p:grpSp>
        <p:sp>
          <p:nvSpPr>
            <p:cNvPr id="34865" name="Line 18"/>
            <p:cNvSpPr>
              <a:spLocks noChangeShapeType="1"/>
            </p:cNvSpPr>
            <p:nvPr/>
          </p:nvSpPr>
          <p:spPr bwMode="auto">
            <a:xfrm flipV="1">
              <a:off x="4320" y="1289"/>
              <a:ext cx="144" cy="1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6" name="Text Box 19"/>
            <p:cNvSpPr txBox="1">
              <a:spLocks noChangeArrowheads="1"/>
            </p:cNvSpPr>
            <p:nvPr/>
          </p:nvSpPr>
          <p:spPr bwMode="auto">
            <a:xfrm>
              <a:off x="4454" y="1200"/>
              <a:ext cx="24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it-IT" sz="1400"/>
                <a:t>e</a:t>
              </a:r>
              <a:r>
                <a:rPr lang="it-IT" sz="1400" baseline="30000">
                  <a:latin typeface="Symbol" pitchFamily="-108" charset="2"/>
                </a:rPr>
                <a:t>-</a:t>
              </a:r>
              <a:endParaRPr lang="it-IT" sz="1400"/>
            </a:p>
          </p:txBody>
        </p:sp>
      </p:grpSp>
      <p:sp>
        <p:nvSpPr>
          <p:cNvPr id="19476" name="Text Box 20"/>
          <p:cNvSpPr txBox="1">
            <a:spLocks noChangeArrowheads="1"/>
          </p:cNvSpPr>
          <p:nvPr/>
        </p:nvSpPr>
        <p:spPr bwMode="auto">
          <a:xfrm>
            <a:off x="3590925" y="1411288"/>
            <a:ext cx="1903413" cy="346075"/>
          </a:xfrm>
          <a:prstGeom prst="rect">
            <a:avLst/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/>
              <a:t>Effetto fotoelettrico</a:t>
            </a:r>
          </a:p>
        </p:txBody>
      </p:sp>
      <p:sp>
        <p:nvSpPr>
          <p:cNvPr id="34827" name="Text Box 21"/>
          <p:cNvSpPr txBox="1">
            <a:spLocks noChangeArrowheads="1"/>
          </p:cNvSpPr>
          <p:nvPr/>
        </p:nvSpPr>
        <p:spPr bwMode="auto">
          <a:xfrm>
            <a:off x="3490913" y="2174875"/>
            <a:ext cx="4968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Vengono estratti principalmente elettroni delle shell K</a:t>
            </a:r>
          </a:p>
        </p:txBody>
      </p:sp>
      <p:sp>
        <p:nvSpPr>
          <p:cNvPr id="34828" name="Text Box 22"/>
          <p:cNvSpPr txBox="1">
            <a:spLocks noChangeArrowheads="1"/>
          </p:cNvSpPr>
          <p:nvPr/>
        </p:nvSpPr>
        <p:spPr bwMode="auto">
          <a:xfrm>
            <a:off x="7862888" y="2546350"/>
            <a:ext cx="1078578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800" dirty="0">
                <a:latin typeface="Symbol" pitchFamily="-108" charset="2"/>
              </a:rPr>
              <a:t>s</a:t>
            </a:r>
            <a:r>
              <a:rPr lang="it-IT" sz="1800" baseline="-25000" dirty="0"/>
              <a:t>foto </a:t>
            </a:r>
            <a:r>
              <a:rPr lang="it-IT" sz="1800" dirty="0">
                <a:latin typeface="Symbol" charset="2"/>
                <a:cs typeface="Symbol" charset="2"/>
                <a:sym typeface="SymbolProp BT" pitchFamily="2" charset="2"/>
              </a:rPr>
              <a:t></a:t>
            </a:r>
            <a:r>
              <a:rPr lang="it-IT" sz="1800" dirty="0"/>
              <a:t> Z</a:t>
            </a:r>
            <a:r>
              <a:rPr lang="it-IT" sz="1800" baseline="30000" dirty="0"/>
              <a:t>5</a:t>
            </a:r>
            <a:endParaRPr lang="it-IT" sz="1800" dirty="0"/>
          </a:p>
        </p:txBody>
      </p:sp>
      <p:sp>
        <p:nvSpPr>
          <p:cNvPr id="19479" name="Text Box 23"/>
          <p:cNvSpPr txBox="1">
            <a:spLocks noChangeArrowheads="1"/>
          </p:cNvSpPr>
          <p:nvPr/>
        </p:nvSpPr>
        <p:spPr bwMode="auto">
          <a:xfrm>
            <a:off x="3657600" y="2792413"/>
            <a:ext cx="1976438" cy="346075"/>
          </a:xfrm>
          <a:prstGeom prst="rect">
            <a:avLst/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Diffusione Compton</a:t>
            </a:r>
          </a:p>
        </p:txBody>
      </p:sp>
      <p:grpSp>
        <p:nvGrpSpPr>
          <p:cNvPr id="34830" name="Group 24"/>
          <p:cNvGrpSpPr>
            <a:grpSpLocks/>
          </p:cNvGrpSpPr>
          <p:nvPr/>
        </p:nvGrpSpPr>
        <p:grpSpPr bwMode="auto">
          <a:xfrm>
            <a:off x="5205413" y="2743200"/>
            <a:ext cx="1860550" cy="914400"/>
            <a:chOff x="2736" y="3168"/>
            <a:chExt cx="1269" cy="576"/>
          </a:xfrm>
        </p:grpSpPr>
        <p:grpSp>
          <p:nvGrpSpPr>
            <p:cNvPr id="34851" name="Group 25"/>
            <p:cNvGrpSpPr>
              <a:grpSpLocks/>
            </p:cNvGrpSpPr>
            <p:nvPr/>
          </p:nvGrpSpPr>
          <p:grpSpPr bwMode="auto">
            <a:xfrm>
              <a:off x="2736" y="3504"/>
              <a:ext cx="648" cy="86"/>
              <a:chOff x="3024" y="3312"/>
              <a:chExt cx="864" cy="96"/>
            </a:xfrm>
          </p:grpSpPr>
          <p:sp>
            <p:nvSpPr>
              <p:cNvPr id="34860" name="Freeform 26"/>
              <p:cNvSpPr>
                <a:spLocks/>
              </p:cNvSpPr>
              <p:nvPr/>
            </p:nvSpPr>
            <p:spPr bwMode="auto">
              <a:xfrm>
                <a:off x="3024" y="3312"/>
                <a:ext cx="768" cy="96"/>
              </a:xfrm>
              <a:custGeom>
                <a:avLst/>
                <a:gdLst>
                  <a:gd name="T0" fmla="*/ 0 w 720"/>
                  <a:gd name="T1" fmla="*/ 96 h 144"/>
                  <a:gd name="T2" fmla="*/ 102 w 720"/>
                  <a:gd name="T3" fmla="*/ 0 h 144"/>
                  <a:gd name="T4" fmla="*/ 205 w 720"/>
                  <a:gd name="T5" fmla="*/ 96 h 144"/>
                  <a:gd name="T6" fmla="*/ 256 w 720"/>
                  <a:gd name="T7" fmla="*/ 0 h 144"/>
                  <a:gd name="T8" fmla="*/ 358 w 720"/>
                  <a:gd name="T9" fmla="*/ 96 h 144"/>
                  <a:gd name="T10" fmla="*/ 410 w 720"/>
                  <a:gd name="T11" fmla="*/ 0 h 144"/>
                  <a:gd name="T12" fmla="*/ 512 w 720"/>
                  <a:gd name="T13" fmla="*/ 96 h 144"/>
                  <a:gd name="T14" fmla="*/ 563 w 720"/>
                  <a:gd name="T15" fmla="*/ 0 h 144"/>
                  <a:gd name="T16" fmla="*/ 666 w 720"/>
                  <a:gd name="T17" fmla="*/ 96 h 144"/>
                  <a:gd name="T18" fmla="*/ 768 w 720"/>
                  <a:gd name="T19" fmla="*/ 0 h 1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0"/>
                  <a:gd name="T31" fmla="*/ 0 h 144"/>
                  <a:gd name="T32" fmla="*/ 720 w 720"/>
                  <a:gd name="T33" fmla="*/ 144 h 1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0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8" y="144"/>
                      <a:pt x="192" y="144"/>
                    </a:cubicBezTo>
                    <a:cubicBezTo>
                      <a:pt x="216" y="144"/>
                      <a:pt x="216" y="0"/>
                      <a:pt x="240" y="0"/>
                    </a:cubicBezTo>
                    <a:cubicBezTo>
                      <a:pt x="264" y="0"/>
                      <a:pt x="312" y="144"/>
                      <a:pt x="336" y="144"/>
                    </a:cubicBezTo>
                    <a:cubicBezTo>
                      <a:pt x="360" y="144"/>
                      <a:pt x="360" y="0"/>
                      <a:pt x="384" y="0"/>
                    </a:cubicBezTo>
                    <a:cubicBezTo>
                      <a:pt x="408" y="0"/>
                      <a:pt x="456" y="144"/>
                      <a:pt x="480" y="144"/>
                    </a:cubicBezTo>
                    <a:cubicBezTo>
                      <a:pt x="504" y="144"/>
                      <a:pt x="504" y="0"/>
                      <a:pt x="528" y="0"/>
                    </a:cubicBezTo>
                    <a:cubicBezTo>
                      <a:pt x="552" y="0"/>
                      <a:pt x="592" y="144"/>
                      <a:pt x="624" y="144"/>
                    </a:cubicBezTo>
                    <a:cubicBezTo>
                      <a:pt x="656" y="144"/>
                      <a:pt x="688" y="72"/>
                      <a:pt x="720" y="0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61" name="Line 27"/>
              <p:cNvSpPr>
                <a:spLocks noChangeShapeType="1"/>
              </p:cNvSpPr>
              <p:nvPr/>
            </p:nvSpPr>
            <p:spPr bwMode="auto">
              <a:xfrm>
                <a:off x="3792" y="3312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4852" name="Line 28"/>
            <p:cNvSpPr>
              <a:spLocks noChangeShapeType="1"/>
            </p:cNvSpPr>
            <p:nvPr/>
          </p:nvSpPr>
          <p:spPr bwMode="auto">
            <a:xfrm>
              <a:off x="3408" y="35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4853" name="Group 29"/>
            <p:cNvGrpSpPr>
              <a:grpSpLocks/>
            </p:cNvGrpSpPr>
            <p:nvPr/>
          </p:nvGrpSpPr>
          <p:grpSpPr bwMode="auto">
            <a:xfrm rot="2447144">
              <a:off x="3264" y="3658"/>
              <a:ext cx="648" cy="86"/>
              <a:chOff x="3024" y="3312"/>
              <a:chExt cx="864" cy="96"/>
            </a:xfrm>
          </p:grpSpPr>
          <p:sp>
            <p:nvSpPr>
              <p:cNvPr id="34858" name="Freeform 30"/>
              <p:cNvSpPr>
                <a:spLocks/>
              </p:cNvSpPr>
              <p:nvPr/>
            </p:nvSpPr>
            <p:spPr bwMode="auto">
              <a:xfrm>
                <a:off x="3024" y="3312"/>
                <a:ext cx="768" cy="96"/>
              </a:xfrm>
              <a:custGeom>
                <a:avLst/>
                <a:gdLst>
                  <a:gd name="T0" fmla="*/ 0 w 720"/>
                  <a:gd name="T1" fmla="*/ 96 h 144"/>
                  <a:gd name="T2" fmla="*/ 102 w 720"/>
                  <a:gd name="T3" fmla="*/ 0 h 144"/>
                  <a:gd name="T4" fmla="*/ 205 w 720"/>
                  <a:gd name="T5" fmla="*/ 96 h 144"/>
                  <a:gd name="T6" fmla="*/ 256 w 720"/>
                  <a:gd name="T7" fmla="*/ 0 h 144"/>
                  <a:gd name="T8" fmla="*/ 358 w 720"/>
                  <a:gd name="T9" fmla="*/ 96 h 144"/>
                  <a:gd name="T10" fmla="*/ 410 w 720"/>
                  <a:gd name="T11" fmla="*/ 0 h 144"/>
                  <a:gd name="T12" fmla="*/ 512 w 720"/>
                  <a:gd name="T13" fmla="*/ 96 h 144"/>
                  <a:gd name="T14" fmla="*/ 563 w 720"/>
                  <a:gd name="T15" fmla="*/ 0 h 144"/>
                  <a:gd name="T16" fmla="*/ 666 w 720"/>
                  <a:gd name="T17" fmla="*/ 96 h 144"/>
                  <a:gd name="T18" fmla="*/ 768 w 720"/>
                  <a:gd name="T19" fmla="*/ 0 h 1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0"/>
                  <a:gd name="T31" fmla="*/ 0 h 144"/>
                  <a:gd name="T32" fmla="*/ 720 w 720"/>
                  <a:gd name="T33" fmla="*/ 144 h 1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0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8" y="144"/>
                      <a:pt x="192" y="144"/>
                    </a:cubicBezTo>
                    <a:cubicBezTo>
                      <a:pt x="216" y="144"/>
                      <a:pt x="216" y="0"/>
                      <a:pt x="240" y="0"/>
                    </a:cubicBezTo>
                    <a:cubicBezTo>
                      <a:pt x="264" y="0"/>
                      <a:pt x="312" y="144"/>
                      <a:pt x="336" y="144"/>
                    </a:cubicBezTo>
                    <a:cubicBezTo>
                      <a:pt x="360" y="144"/>
                      <a:pt x="360" y="0"/>
                      <a:pt x="384" y="0"/>
                    </a:cubicBezTo>
                    <a:cubicBezTo>
                      <a:pt x="408" y="0"/>
                      <a:pt x="456" y="144"/>
                      <a:pt x="480" y="144"/>
                    </a:cubicBezTo>
                    <a:cubicBezTo>
                      <a:pt x="504" y="144"/>
                      <a:pt x="504" y="0"/>
                      <a:pt x="528" y="0"/>
                    </a:cubicBezTo>
                    <a:cubicBezTo>
                      <a:pt x="552" y="0"/>
                      <a:pt x="592" y="144"/>
                      <a:pt x="624" y="144"/>
                    </a:cubicBezTo>
                    <a:cubicBezTo>
                      <a:pt x="656" y="144"/>
                      <a:pt x="688" y="72"/>
                      <a:pt x="720" y="0"/>
                    </a:cubicBezTo>
                  </a:path>
                </a:pathLst>
              </a:cu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59" name="Line 31"/>
              <p:cNvSpPr>
                <a:spLocks noChangeShapeType="1"/>
              </p:cNvSpPr>
              <p:nvPr/>
            </p:nvSpPr>
            <p:spPr bwMode="auto">
              <a:xfrm>
                <a:off x="3792" y="3312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4854" name="Freeform 32"/>
            <p:cNvSpPr>
              <a:spLocks/>
            </p:cNvSpPr>
            <p:nvPr/>
          </p:nvSpPr>
          <p:spPr bwMode="auto">
            <a:xfrm rot="2174429">
              <a:off x="3648" y="3504"/>
              <a:ext cx="96" cy="239"/>
            </a:xfrm>
            <a:custGeom>
              <a:avLst/>
              <a:gdLst>
                <a:gd name="T0" fmla="*/ 0 w 160"/>
                <a:gd name="T1" fmla="*/ 239 h 239"/>
                <a:gd name="T2" fmla="*/ 29 w 160"/>
                <a:gd name="T3" fmla="*/ 226 h 239"/>
                <a:gd name="T4" fmla="*/ 86 w 160"/>
                <a:gd name="T5" fmla="*/ 170 h 239"/>
                <a:gd name="T6" fmla="*/ 86 w 160"/>
                <a:gd name="T7" fmla="*/ 95 h 239"/>
                <a:gd name="T8" fmla="*/ 70 w 160"/>
                <a:gd name="T9" fmla="*/ 47 h 239"/>
                <a:gd name="T10" fmla="*/ 29 w 160"/>
                <a:gd name="T11" fmla="*/ 7 h 239"/>
                <a:gd name="T12" fmla="*/ 0 w 160"/>
                <a:gd name="T13" fmla="*/ 7 h 2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0"/>
                <a:gd name="T22" fmla="*/ 0 h 239"/>
                <a:gd name="T23" fmla="*/ 160 w 160"/>
                <a:gd name="T24" fmla="*/ 239 h 2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0" h="239">
                  <a:moveTo>
                    <a:pt x="0" y="239"/>
                  </a:moveTo>
                  <a:cubicBezTo>
                    <a:pt x="12" y="238"/>
                    <a:pt x="24" y="238"/>
                    <a:pt x="48" y="226"/>
                  </a:cubicBezTo>
                  <a:cubicBezTo>
                    <a:pt x="72" y="214"/>
                    <a:pt x="128" y="192"/>
                    <a:pt x="144" y="170"/>
                  </a:cubicBezTo>
                  <a:cubicBezTo>
                    <a:pt x="160" y="148"/>
                    <a:pt x="149" y="115"/>
                    <a:pt x="144" y="95"/>
                  </a:cubicBezTo>
                  <a:cubicBezTo>
                    <a:pt x="139" y="75"/>
                    <a:pt x="132" y="62"/>
                    <a:pt x="116" y="47"/>
                  </a:cubicBezTo>
                  <a:cubicBezTo>
                    <a:pt x="100" y="32"/>
                    <a:pt x="67" y="14"/>
                    <a:pt x="48" y="7"/>
                  </a:cubicBezTo>
                  <a:cubicBezTo>
                    <a:pt x="29" y="0"/>
                    <a:pt x="8" y="8"/>
                    <a:pt x="0" y="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5" name="Line 33"/>
            <p:cNvSpPr>
              <a:spLocks noChangeShapeType="1"/>
            </p:cNvSpPr>
            <p:nvPr/>
          </p:nvSpPr>
          <p:spPr bwMode="auto">
            <a:xfrm flipV="1">
              <a:off x="3360" y="3168"/>
              <a:ext cx="576" cy="33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6" name="Oval 34"/>
            <p:cNvSpPr>
              <a:spLocks noChangeArrowheads="1"/>
            </p:cNvSpPr>
            <p:nvPr/>
          </p:nvSpPr>
          <p:spPr bwMode="auto">
            <a:xfrm>
              <a:off x="3360" y="350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7" name="Text Box 35"/>
            <p:cNvSpPr txBox="1">
              <a:spLocks noChangeArrowheads="1"/>
            </p:cNvSpPr>
            <p:nvPr/>
          </p:nvSpPr>
          <p:spPr bwMode="auto">
            <a:xfrm>
              <a:off x="3782" y="3519"/>
              <a:ext cx="22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it-IT" sz="1400">
                  <a:latin typeface="Symbol" pitchFamily="-108" charset="2"/>
                </a:rPr>
                <a:t>q</a:t>
              </a:r>
              <a:r>
                <a:rPr lang="it-IT" sz="1400" baseline="-25000">
                  <a:latin typeface="Symbol" pitchFamily="-108" charset="2"/>
                </a:rPr>
                <a:t>g</a:t>
              </a:r>
              <a:endParaRPr lang="it-IT" sz="1400"/>
            </a:p>
          </p:txBody>
        </p:sp>
      </p:grpSp>
      <p:sp>
        <p:nvSpPr>
          <p:cNvPr id="34831" name="Text Box 36"/>
          <p:cNvSpPr txBox="1">
            <a:spLocks noChangeArrowheads="1"/>
          </p:cNvSpPr>
          <p:nvPr/>
        </p:nvSpPr>
        <p:spPr bwMode="auto">
          <a:xfrm>
            <a:off x="633413" y="4038600"/>
            <a:ext cx="633412" cy="241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it-IT" sz="1000">
                <a:latin typeface="Symbol" pitchFamily="-108" charset="2"/>
              </a:rPr>
              <a:t>s </a:t>
            </a:r>
            <a:r>
              <a:rPr lang="it-IT" sz="1200" baseline="-25000">
                <a:latin typeface="Times New Roman" pitchFamily="-108" charset="0"/>
              </a:rPr>
              <a:t>compton</a:t>
            </a:r>
            <a:endParaRPr lang="it-IT" sz="800" baseline="-25000">
              <a:latin typeface="Times New Roman" pitchFamily="-108" charset="0"/>
            </a:endParaRPr>
          </a:p>
        </p:txBody>
      </p:sp>
      <p:sp>
        <p:nvSpPr>
          <p:cNvPr id="34832" name="Line 37"/>
          <p:cNvSpPr>
            <a:spLocks noChangeShapeType="1"/>
          </p:cNvSpPr>
          <p:nvPr/>
        </p:nvSpPr>
        <p:spPr bwMode="auto">
          <a:xfrm flipV="1">
            <a:off x="1266825" y="1684338"/>
            <a:ext cx="2243138" cy="9064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3" name="Line 38"/>
          <p:cNvSpPr>
            <a:spLocks noChangeShapeType="1"/>
          </p:cNvSpPr>
          <p:nvPr/>
        </p:nvSpPr>
        <p:spPr bwMode="auto">
          <a:xfrm flipV="1">
            <a:off x="1687513" y="3124200"/>
            <a:ext cx="1970087" cy="914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95" name="Text Box 39"/>
          <p:cNvSpPr txBox="1">
            <a:spLocks noChangeArrowheads="1"/>
          </p:cNvSpPr>
          <p:nvPr/>
        </p:nvSpPr>
        <p:spPr bwMode="auto">
          <a:xfrm>
            <a:off x="3643313" y="4562475"/>
            <a:ext cx="2087562" cy="346075"/>
          </a:xfrm>
          <a:prstGeom prst="rect">
            <a:avLst/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Produzione di coppie</a:t>
            </a:r>
          </a:p>
        </p:txBody>
      </p:sp>
      <p:grpSp>
        <p:nvGrpSpPr>
          <p:cNvPr id="34835" name="Group 40"/>
          <p:cNvGrpSpPr>
            <a:grpSpLocks/>
          </p:cNvGrpSpPr>
          <p:nvPr/>
        </p:nvGrpSpPr>
        <p:grpSpPr bwMode="auto">
          <a:xfrm>
            <a:off x="5416550" y="4565650"/>
            <a:ext cx="1652588" cy="1006475"/>
            <a:chOff x="2784" y="3120"/>
            <a:chExt cx="1128" cy="634"/>
          </a:xfrm>
        </p:grpSpPr>
        <p:grpSp>
          <p:nvGrpSpPr>
            <p:cNvPr id="34843" name="Group 41"/>
            <p:cNvGrpSpPr>
              <a:grpSpLocks/>
            </p:cNvGrpSpPr>
            <p:nvPr/>
          </p:nvGrpSpPr>
          <p:grpSpPr bwMode="auto">
            <a:xfrm>
              <a:off x="2784" y="3408"/>
              <a:ext cx="648" cy="86"/>
              <a:chOff x="3024" y="3312"/>
              <a:chExt cx="864" cy="96"/>
            </a:xfrm>
          </p:grpSpPr>
          <p:sp>
            <p:nvSpPr>
              <p:cNvPr id="34849" name="Freeform 42"/>
              <p:cNvSpPr>
                <a:spLocks/>
              </p:cNvSpPr>
              <p:nvPr/>
            </p:nvSpPr>
            <p:spPr bwMode="auto">
              <a:xfrm>
                <a:off x="3024" y="3312"/>
                <a:ext cx="768" cy="96"/>
              </a:xfrm>
              <a:custGeom>
                <a:avLst/>
                <a:gdLst>
                  <a:gd name="T0" fmla="*/ 0 w 720"/>
                  <a:gd name="T1" fmla="*/ 96 h 144"/>
                  <a:gd name="T2" fmla="*/ 102 w 720"/>
                  <a:gd name="T3" fmla="*/ 0 h 144"/>
                  <a:gd name="T4" fmla="*/ 205 w 720"/>
                  <a:gd name="T5" fmla="*/ 96 h 144"/>
                  <a:gd name="T6" fmla="*/ 256 w 720"/>
                  <a:gd name="T7" fmla="*/ 0 h 144"/>
                  <a:gd name="T8" fmla="*/ 358 w 720"/>
                  <a:gd name="T9" fmla="*/ 96 h 144"/>
                  <a:gd name="T10" fmla="*/ 410 w 720"/>
                  <a:gd name="T11" fmla="*/ 0 h 144"/>
                  <a:gd name="T12" fmla="*/ 512 w 720"/>
                  <a:gd name="T13" fmla="*/ 96 h 144"/>
                  <a:gd name="T14" fmla="*/ 563 w 720"/>
                  <a:gd name="T15" fmla="*/ 0 h 144"/>
                  <a:gd name="T16" fmla="*/ 666 w 720"/>
                  <a:gd name="T17" fmla="*/ 96 h 144"/>
                  <a:gd name="T18" fmla="*/ 768 w 720"/>
                  <a:gd name="T19" fmla="*/ 0 h 1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0"/>
                  <a:gd name="T31" fmla="*/ 0 h 144"/>
                  <a:gd name="T32" fmla="*/ 720 w 720"/>
                  <a:gd name="T33" fmla="*/ 144 h 1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0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8" y="144"/>
                      <a:pt x="192" y="144"/>
                    </a:cubicBezTo>
                    <a:cubicBezTo>
                      <a:pt x="216" y="144"/>
                      <a:pt x="216" y="0"/>
                      <a:pt x="240" y="0"/>
                    </a:cubicBezTo>
                    <a:cubicBezTo>
                      <a:pt x="264" y="0"/>
                      <a:pt x="312" y="144"/>
                      <a:pt x="336" y="144"/>
                    </a:cubicBezTo>
                    <a:cubicBezTo>
                      <a:pt x="360" y="144"/>
                      <a:pt x="360" y="0"/>
                      <a:pt x="384" y="0"/>
                    </a:cubicBezTo>
                    <a:cubicBezTo>
                      <a:pt x="408" y="0"/>
                      <a:pt x="456" y="144"/>
                      <a:pt x="480" y="144"/>
                    </a:cubicBezTo>
                    <a:cubicBezTo>
                      <a:pt x="504" y="144"/>
                      <a:pt x="504" y="0"/>
                      <a:pt x="528" y="0"/>
                    </a:cubicBezTo>
                    <a:cubicBezTo>
                      <a:pt x="552" y="0"/>
                      <a:pt x="592" y="144"/>
                      <a:pt x="624" y="144"/>
                    </a:cubicBezTo>
                    <a:cubicBezTo>
                      <a:pt x="656" y="144"/>
                      <a:pt x="688" y="72"/>
                      <a:pt x="720" y="0"/>
                    </a:cubicBezTo>
                  </a:path>
                </a:pathLst>
              </a:cu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50" name="Line 43"/>
              <p:cNvSpPr>
                <a:spLocks noChangeShapeType="1"/>
              </p:cNvSpPr>
              <p:nvPr/>
            </p:nvSpPr>
            <p:spPr bwMode="auto">
              <a:xfrm>
                <a:off x="3792" y="3312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4844" name="Oval 44"/>
            <p:cNvSpPr>
              <a:spLocks noChangeArrowheads="1"/>
            </p:cNvSpPr>
            <p:nvPr/>
          </p:nvSpPr>
          <p:spPr bwMode="auto">
            <a:xfrm>
              <a:off x="3336" y="3494"/>
              <a:ext cx="240" cy="24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5" name="Oval 45"/>
            <p:cNvSpPr>
              <a:spLocks noChangeArrowheads="1"/>
            </p:cNvSpPr>
            <p:nvPr/>
          </p:nvSpPr>
          <p:spPr bwMode="auto">
            <a:xfrm>
              <a:off x="3432" y="359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6" name="Text Box 46"/>
            <p:cNvSpPr txBox="1">
              <a:spLocks noChangeArrowheads="1"/>
            </p:cNvSpPr>
            <p:nvPr/>
          </p:nvSpPr>
          <p:spPr bwMode="auto">
            <a:xfrm>
              <a:off x="3384" y="3600"/>
              <a:ext cx="17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it-IT" sz="1000"/>
                <a:t>Z</a:t>
              </a:r>
            </a:p>
          </p:txBody>
        </p:sp>
        <p:sp>
          <p:nvSpPr>
            <p:cNvPr id="34847" name="Line 47"/>
            <p:cNvSpPr>
              <a:spLocks noChangeShapeType="1"/>
            </p:cNvSpPr>
            <p:nvPr/>
          </p:nvSpPr>
          <p:spPr bwMode="auto">
            <a:xfrm flipV="1">
              <a:off x="3432" y="3120"/>
              <a:ext cx="480" cy="28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8" name="Line 48"/>
            <p:cNvSpPr>
              <a:spLocks noChangeShapeType="1"/>
            </p:cNvSpPr>
            <p:nvPr/>
          </p:nvSpPr>
          <p:spPr bwMode="auto">
            <a:xfrm>
              <a:off x="3432" y="3408"/>
              <a:ext cx="480" cy="28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836" name="Line 49"/>
          <p:cNvSpPr>
            <a:spLocks noChangeShapeType="1"/>
          </p:cNvSpPr>
          <p:nvPr/>
        </p:nvSpPr>
        <p:spPr bwMode="auto">
          <a:xfrm flipH="1" flipV="1">
            <a:off x="2884488" y="4038600"/>
            <a:ext cx="703262" cy="762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7" name="Text Box 50"/>
          <p:cNvSpPr txBox="1">
            <a:spLocks noChangeArrowheads="1"/>
          </p:cNvSpPr>
          <p:nvPr/>
        </p:nvSpPr>
        <p:spPr bwMode="auto">
          <a:xfrm>
            <a:off x="4838700" y="5675313"/>
            <a:ext cx="3044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800" b="1" dirty="0" err="1">
                <a:latin typeface="Symbol" pitchFamily="-108" charset="2"/>
              </a:rPr>
              <a:t>g</a:t>
            </a:r>
            <a:r>
              <a:rPr lang="it-IT" sz="1800" b="1" dirty="0">
                <a:latin typeface="Symbol" pitchFamily="-108" charset="2"/>
              </a:rPr>
              <a:t>  </a:t>
            </a:r>
            <a:r>
              <a:rPr lang="it-IT" sz="1800" b="1" dirty="0"/>
              <a:t>+ campo </a:t>
            </a:r>
            <a:r>
              <a:rPr lang="it-IT" sz="1800" b="1" dirty="0" err="1"/>
              <a:t>Coul</a:t>
            </a:r>
            <a:r>
              <a:rPr lang="it-IT" sz="1800" b="1" dirty="0"/>
              <a:t>.</a:t>
            </a:r>
            <a:r>
              <a:rPr lang="it-IT" sz="1800" b="1" dirty="0" smtClean="0"/>
              <a:t> </a:t>
            </a:r>
            <a:r>
              <a:rPr lang="it-IT" sz="1800" b="1" dirty="0" smtClean="0">
                <a:sym typeface="SymbolProp BT" pitchFamily="2" charset="2"/>
              </a:rPr>
              <a:t>→  </a:t>
            </a:r>
            <a:r>
              <a:rPr lang="it-IT" sz="1800" b="1" dirty="0">
                <a:sym typeface="SymbolProp BT" pitchFamily="2" charset="2"/>
              </a:rPr>
              <a:t>e</a:t>
            </a:r>
            <a:r>
              <a:rPr lang="it-IT" sz="1800" b="1" baseline="30000" dirty="0">
                <a:latin typeface="Symbol" pitchFamily="-108" charset="2"/>
                <a:sym typeface="SymbolProp BT" pitchFamily="2" charset="2"/>
              </a:rPr>
              <a:t>+ </a:t>
            </a:r>
            <a:r>
              <a:rPr lang="it-IT" sz="1800" b="1" dirty="0">
                <a:latin typeface="Symbol" pitchFamily="-108" charset="2"/>
              </a:rPr>
              <a:t>+</a:t>
            </a:r>
            <a:r>
              <a:rPr lang="it-IT" sz="1800" b="1" dirty="0">
                <a:sym typeface="SymbolProp BT" pitchFamily="2" charset="2"/>
              </a:rPr>
              <a:t> e</a:t>
            </a:r>
            <a:r>
              <a:rPr lang="it-IT" sz="1800" b="1" baseline="30000" dirty="0">
                <a:latin typeface="Symbol" pitchFamily="-108" charset="2"/>
                <a:sym typeface="SymbolProp BT" pitchFamily="2" charset="2"/>
              </a:rPr>
              <a:t>-</a:t>
            </a:r>
            <a:r>
              <a:rPr lang="it-IT" sz="1800" dirty="0">
                <a:sym typeface="SymbolProp BT" pitchFamily="2" charset="2"/>
              </a:rPr>
              <a:t> </a:t>
            </a:r>
            <a:r>
              <a:rPr lang="it-IT" sz="1800" dirty="0"/>
              <a:t> </a:t>
            </a:r>
          </a:p>
        </p:txBody>
      </p:sp>
      <p:sp>
        <p:nvSpPr>
          <p:cNvPr id="34838" name="Text Box 51"/>
          <p:cNvSpPr txBox="1">
            <a:spLocks noChangeArrowheads="1"/>
          </p:cNvSpPr>
          <p:nvPr/>
        </p:nvSpPr>
        <p:spPr bwMode="auto">
          <a:xfrm>
            <a:off x="7747000" y="6159500"/>
            <a:ext cx="893763" cy="314325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>
                <a:latin typeface="Times New Roman" pitchFamily="-108" charset="0"/>
              </a:rPr>
              <a:t>E</a:t>
            </a:r>
            <a:r>
              <a:rPr lang="it-IT" sz="1400" baseline="-25000">
                <a:latin typeface="Symbol" pitchFamily="-108" charset="2"/>
              </a:rPr>
              <a:t>g</a:t>
            </a:r>
            <a:r>
              <a:rPr lang="it-IT" sz="1400">
                <a:latin typeface="Times New Roman" pitchFamily="-108" charset="0"/>
              </a:rPr>
              <a:t> &gt; m</a:t>
            </a:r>
            <a:r>
              <a:rPr lang="it-IT" sz="1400" baseline="-25000">
                <a:latin typeface="Times New Roman" pitchFamily="-108" charset="0"/>
              </a:rPr>
              <a:t>e</a:t>
            </a:r>
            <a:r>
              <a:rPr lang="it-IT" sz="1400">
                <a:latin typeface="Times New Roman" pitchFamily="-108" charset="0"/>
              </a:rPr>
              <a:t>c</a:t>
            </a:r>
            <a:r>
              <a:rPr lang="it-IT" sz="1400" baseline="30000">
                <a:latin typeface="Times New Roman" pitchFamily="-108" charset="0"/>
              </a:rPr>
              <a:t>2</a:t>
            </a:r>
            <a:endParaRPr lang="it-IT" sz="1400">
              <a:latin typeface="Times New Roman" pitchFamily="-108" charset="0"/>
            </a:endParaRPr>
          </a:p>
        </p:txBody>
      </p:sp>
      <p:sp>
        <p:nvSpPr>
          <p:cNvPr id="34839" name="Text Box 52"/>
          <p:cNvSpPr txBox="1">
            <a:spLocks noChangeArrowheads="1"/>
          </p:cNvSpPr>
          <p:nvPr/>
        </p:nvSpPr>
        <p:spPr bwMode="auto">
          <a:xfrm>
            <a:off x="6892925" y="6146800"/>
            <a:ext cx="717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/>
              <a:t>Solo se</a:t>
            </a:r>
          </a:p>
        </p:txBody>
      </p:sp>
      <p:sp>
        <p:nvSpPr>
          <p:cNvPr id="34840" name="Text Box 53"/>
          <p:cNvSpPr txBox="1">
            <a:spLocks noChangeArrowheads="1"/>
          </p:cNvSpPr>
          <p:nvPr/>
        </p:nvSpPr>
        <p:spPr bwMode="auto">
          <a:xfrm>
            <a:off x="3690938" y="4198938"/>
            <a:ext cx="52657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/>
              <a:t>E` un fenomeno di diffusione da parte di un elettrone quasi libero</a:t>
            </a:r>
          </a:p>
        </p:txBody>
      </p:sp>
      <p:sp>
        <p:nvSpPr>
          <p:cNvPr id="34841" name="Text Box 54"/>
          <p:cNvSpPr txBox="1">
            <a:spLocks noChangeArrowheads="1"/>
          </p:cNvSpPr>
          <p:nvPr/>
        </p:nvSpPr>
        <p:spPr bwMode="auto">
          <a:xfrm>
            <a:off x="6034088" y="3276600"/>
            <a:ext cx="2428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>
                <a:latin typeface="Times New Roman" pitchFamily="-108" charset="0"/>
              </a:rPr>
              <a:t>e</a:t>
            </a:r>
          </a:p>
        </p:txBody>
      </p:sp>
      <p:sp>
        <p:nvSpPr>
          <p:cNvPr id="34842" name="Rectangle 55"/>
          <p:cNvSpPr>
            <a:spLocks noChangeArrowheads="1"/>
          </p:cNvSpPr>
          <p:nvPr/>
        </p:nvSpPr>
        <p:spPr bwMode="auto">
          <a:xfrm>
            <a:off x="5345113" y="3808413"/>
            <a:ext cx="18517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800" b="1" dirty="0">
                <a:latin typeface="Symbol" pitchFamily="-108" charset="2"/>
              </a:rPr>
              <a:t>g  +</a:t>
            </a:r>
            <a:r>
              <a:rPr lang="it-IT" sz="1800" b="1" dirty="0"/>
              <a:t> </a:t>
            </a:r>
            <a:r>
              <a:rPr lang="it-IT" sz="1800" b="1" i="1" dirty="0">
                <a:sym typeface="SymbolProp BT" pitchFamily="2" charset="2"/>
              </a:rPr>
              <a:t>e</a:t>
            </a:r>
            <a:r>
              <a:rPr lang="it-IT" sz="1800" b="1" dirty="0">
                <a:sym typeface="SymbolProp BT" pitchFamily="2" charset="2"/>
              </a:rPr>
              <a:t>  </a:t>
            </a:r>
            <a:r>
              <a:rPr lang="it-IT" sz="1800" b="1" dirty="0" smtClean="0">
                <a:sym typeface="SymbolProp BT" pitchFamily="2" charset="2"/>
              </a:rPr>
              <a:t> →  </a:t>
            </a:r>
            <a:r>
              <a:rPr lang="it-IT" sz="1800" b="1" dirty="0">
                <a:latin typeface="Symbol" pitchFamily="-108" charset="2"/>
              </a:rPr>
              <a:t>g</a:t>
            </a:r>
            <a:r>
              <a:rPr lang="it-IT" sz="1800" b="1" dirty="0">
                <a:latin typeface="Symbol" pitchFamily="-108" charset="2"/>
                <a:sym typeface="SymbolProp BT" pitchFamily="2" charset="2"/>
              </a:rPr>
              <a:t></a:t>
            </a:r>
            <a:r>
              <a:rPr lang="it-IT" sz="1800" b="1" dirty="0">
                <a:latin typeface="Symbol" pitchFamily="-108" charset="2"/>
              </a:rPr>
              <a:t> +</a:t>
            </a:r>
            <a:r>
              <a:rPr lang="it-IT" sz="1800" b="1" dirty="0"/>
              <a:t> </a:t>
            </a:r>
            <a:r>
              <a:rPr lang="it-IT" sz="1800" b="1" i="1" dirty="0">
                <a:sym typeface="SymbolProp BT" pitchFamily="2" charset="2"/>
              </a:rPr>
              <a:t>e</a:t>
            </a:r>
            <a:r>
              <a:rPr lang="it-IT" b="1" dirty="0">
                <a:sym typeface="SymbolProp BT" pitchFamily="2" charset="2"/>
              </a:rPr>
              <a:t>’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3584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3584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38BBF2-FC64-B14B-AD40-C2F9C41F1F40}" type="slidenum">
              <a:rPr lang="en-US" smtClean="0"/>
              <a:pPr/>
              <a:t>18</a:t>
            </a:fld>
            <a:endParaRPr lang="en-US" smtClean="0"/>
          </a:p>
        </p:txBody>
      </p:sp>
      <p:pic>
        <p:nvPicPr>
          <p:cNvPr id="35846" name="Picture 2" descr="13bis"/>
          <p:cNvPicPr>
            <a:picLocks noChangeAspect="1" noChangeArrowheads="1"/>
          </p:cNvPicPr>
          <p:nvPr/>
        </p:nvPicPr>
        <p:blipFill>
          <a:blip r:embed="rId3"/>
          <a:srcRect l="16386" t="54752" r="17731" b="6294"/>
          <a:stretch>
            <a:fillRect/>
          </a:stretch>
        </p:blipFill>
        <p:spPr bwMode="auto">
          <a:xfrm>
            <a:off x="4373563" y="3157538"/>
            <a:ext cx="3560762" cy="322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68275"/>
            <a:ext cx="7772400" cy="879475"/>
          </a:xfrm>
        </p:spPr>
        <p:txBody>
          <a:bodyPr/>
          <a:lstStyle/>
          <a:p>
            <a:pPr eaLnBrk="1" hangingPunct="1"/>
            <a:r>
              <a:rPr lang="it-IT" sz="40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Rivelazione di adroni</a:t>
            </a:r>
          </a:p>
        </p:txBody>
      </p:sp>
      <p:grpSp>
        <p:nvGrpSpPr>
          <p:cNvPr id="35848" name="Group 4"/>
          <p:cNvGrpSpPr>
            <a:grpSpLocks/>
          </p:cNvGrpSpPr>
          <p:nvPr/>
        </p:nvGrpSpPr>
        <p:grpSpPr bwMode="auto">
          <a:xfrm>
            <a:off x="547688" y="1660525"/>
            <a:ext cx="2713037" cy="1722438"/>
            <a:chOff x="374" y="1046"/>
            <a:chExt cx="1851" cy="1085"/>
          </a:xfrm>
        </p:grpSpPr>
        <p:grpSp>
          <p:nvGrpSpPr>
            <p:cNvPr id="35853" name="Group 5"/>
            <p:cNvGrpSpPr>
              <a:grpSpLocks/>
            </p:cNvGrpSpPr>
            <p:nvPr/>
          </p:nvGrpSpPr>
          <p:grpSpPr bwMode="auto">
            <a:xfrm>
              <a:off x="907" y="1056"/>
              <a:ext cx="288" cy="288"/>
              <a:chOff x="907" y="1056"/>
              <a:chExt cx="288" cy="288"/>
            </a:xfrm>
          </p:grpSpPr>
          <p:sp>
            <p:nvSpPr>
              <p:cNvPr id="35871" name="Oval 6"/>
              <p:cNvSpPr>
                <a:spLocks noChangeArrowheads="1"/>
              </p:cNvSpPr>
              <p:nvPr/>
            </p:nvSpPr>
            <p:spPr bwMode="auto">
              <a:xfrm>
                <a:off x="907" y="1056"/>
                <a:ext cx="288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72" name="Text Box 7"/>
              <p:cNvSpPr txBox="1">
                <a:spLocks noChangeArrowheads="1"/>
              </p:cNvSpPr>
              <p:nvPr/>
            </p:nvSpPr>
            <p:spPr bwMode="auto">
              <a:xfrm>
                <a:off x="931" y="1123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/>
                  <a:t>Z,A</a:t>
                </a:r>
                <a:endParaRPr lang="it-IT" sz="1000"/>
              </a:p>
            </p:txBody>
          </p:sp>
        </p:grpSp>
        <p:sp>
          <p:nvSpPr>
            <p:cNvPr id="35854" name="Line 8"/>
            <p:cNvSpPr>
              <a:spLocks noChangeShapeType="1"/>
            </p:cNvSpPr>
            <p:nvPr/>
          </p:nvSpPr>
          <p:spPr bwMode="auto">
            <a:xfrm>
              <a:off x="384" y="120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5" name="Text Box 9"/>
            <p:cNvSpPr txBox="1">
              <a:spLocks noChangeArrowheads="1"/>
            </p:cNvSpPr>
            <p:nvPr/>
          </p:nvSpPr>
          <p:spPr bwMode="auto">
            <a:xfrm>
              <a:off x="374" y="1046"/>
              <a:ext cx="37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Adrone</a:t>
              </a:r>
              <a:endParaRPr lang="it-IT" sz="1000"/>
            </a:p>
          </p:txBody>
        </p:sp>
        <p:grpSp>
          <p:nvGrpSpPr>
            <p:cNvPr id="35856" name="Group 10"/>
            <p:cNvGrpSpPr>
              <a:grpSpLocks/>
            </p:cNvGrpSpPr>
            <p:nvPr/>
          </p:nvGrpSpPr>
          <p:grpSpPr bwMode="auto">
            <a:xfrm>
              <a:off x="1392" y="1584"/>
              <a:ext cx="207" cy="351"/>
              <a:chOff x="2640" y="1680"/>
              <a:chExt cx="207" cy="351"/>
            </a:xfrm>
          </p:grpSpPr>
          <p:sp>
            <p:nvSpPr>
              <p:cNvPr id="35868" name="Oval 11"/>
              <p:cNvSpPr>
                <a:spLocks noChangeAspect="1" noChangeArrowheads="1"/>
              </p:cNvSpPr>
              <p:nvPr/>
            </p:nvSpPr>
            <p:spPr bwMode="auto">
              <a:xfrm>
                <a:off x="2640" y="1824"/>
                <a:ext cx="207" cy="207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69" name="Oval 12"/>
              <p:cNvSpPr>
                <a:spLocks noChangeAspect="1" noChangeArrowheads="1"/>
              </p:cNvSpPr>
              <p:nvPr/>
            </p:nvSpPr>
            <p:spPr bwMode="auto">
              <a:xfrm>
                <a:off x="2640" y="1680"/>
                <a:ext cx="207" cy="207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70" name="Rectangle 13"/>
              <p:cNvSpPr>
                <a:spLocks noChangeAspect="1" noChangeArrowheads="1"/>
              </p:cNvSpPr>
              <p:nvPr/>
            </p:nvSpPr>
            <p:spPr bwMode="auto">
              <a:xfrm>
                <a:off x="2675" y="1824"/>
                <a:ext cx="138" cy="1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5857" name="Line 14"/>
            <p:cNvSpPr>
              <a:spLocks noChangeShapeType="1"/>
            </p:cNvSpPr>
            <p:nvPr/>
          </p:nvSpPr>
          <p:spPr bwMode="auto">
            <a:xfrm>
              <a:off x="1104" y="1344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8" name="Line 15"/>
            <p:cNvSpPr>
              <a:spLocks noChangeShapeType="1"/>
            </p:cNvSpPr>
            <p:nvPr/>
          </p:nvSpPr>
          <p:spPr bwMode="auto">
            <a:xfrm flipV="1">
              <a:off x="1632" y="1488"/>
              <a:ext cx="43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9" name="Line 16"/>
            <p:cNvSpPr>
              <a:spLocks noChangeShapeType="1"/>
            </p:cNvSpPr>
            <p:nvPr/>
          </p:nvSpPr>
          <p:spPr bwMode="auto">
            <a:xfrm flipV="1">
              <a:off x="1632" y="1680"/>
              <a:ext cx="43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60" name="Line 17"/>
            <p:cNvSpPr>
              <a:spLocks noChangeShapeType="1"/>
            </p:cNvSpPr>
            <p:nvPr/>
          </p:nvSpPr>
          <p:spPr bwMode="auto">
            <a:xfrm>
              <a:off x="1632" y="1824"/>
              <a:ext cx="43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61" name="Line 18"/>
            <p:cNvSpPr>
              <a:spLocks noChangeShapeType="1"/>
            </p:cNvSpPr>
            <p:nvPr/>
          </p:nvSpPr>
          <p:spPr bwMode="auto">
            <a:xfrm>
              <a:off x="1632" y="1920"/>
              <a:ext cx="43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62" name="Text Box 19"/>
            <p:cNvSpPr txBox="1">
              <a:spLocks noChangeArrowheads="1"/>
            </p:cNvSpPr>
            <p:nvPr/>
          </p:nvSpPr>
          <p:spPr bwMode="auto">
            <a:xfrm>
              <a:off x="2016" y="1390"/>
              <a:ext cx="208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Symbol" pitchFamily="-108" charset="2"/>
                </a:rPr>
                <a:t>p</a:t>
              </a:r>
              <a:r>
                <a:rPr lang="en-US" sz="1000" baseline="30000">
                  <a:latin typeface="Symbol" pitchFamily="-108" charset="2"/>
                </a:rPr>
                <a:t>+</a:t>
              </a:r>
              <a:endParaRPr lang="it-IT" sz="1000" baseline="30000">
                <a:latin typeface="Symbol" pitchFamily="-108" charset="2"/>
              </a:endParaRPr>
            </a:p>
          </p:txBody>
        </p:sp>
        <p:sp>
          <p:nvSpPr>
            <p:cNvPr id="35863" name="Text Box 20"/>
            <p:cNvSpPr txBox="1">
              <a:spLocks noChangeArrowheads="1"/>
            </p:cNvSpPr>
            <p:nvPr/>
          </p:nvSpPr>
          <p:spPr bwMode="auto">
            <a:xfrm>
              <a:off x="2016" y="1976"/>
              <a:ext cx="205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Symbol" pitchFamily="-108" charset="2"/>
                </a:rPr>
                <a:t>p</a:t>
              </a:r>
              <a:r>
                <a:rPr lang="en-US" sz="1000" baseline="30000">
                  <a:latin typeface="Symbol" pitchFamily="-108" charset="2"/>
                </a:rPr>
                <a:t>-</a:t>
              </a:r>
              <a:endParaRPr lang="it-IT" sz="1000" baseline="30000">
                <a:latin typeface="Symbol" pitchFamily="-108" charset="2"/>
              </a:endParaRPr>
            </a:p>
          </p:txBody>
        </p:sp>
        <p:sp>
          <p:nvSpPr>
            <p:cNvPr id="35864" name="Text Box 21"/>
            <p:cNvSpPr txBox="1">
              <a:spLocks noChangeArrowheads="1"/>
            </p:cNvSpPr>
            <p:nvPr/>
          </p:nvSpPr>
          <p:spPr bwMode="auto">
            <a:xfrm>
              <a:off x="2016" y="1784"/>
              <a:ext cx="20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Symbol" pitchFamily="-108" charset="2"/>
                </a:rPr>
                <a:t>p</a:t>
              </a:r>
              <a:r>
                <a:rPr lang="en-US" sz="1000" baseline="30000">
                  <a:latin typeface="Symbol" pitchFamily="-108" charset="2"/>
                </a:rPr>
                <a:t>0</a:t>
              </a:r>
              <a:endParaRPr lang="it-IT" sz="1000" baseline="30000">
                <a:latin typeface="Symbol" pitchFamily="-108" charset="2"/>
              </a:endParaRPr>
            </a:p>
          </p:txBody>
        </p:sp>
        <p:sp>
          <p:nvSpPr>
            <p:cNvPr id="35865" name="Text Box 22"/>
            <p:cNvSpPr txBox="1">
              <a:spLocks noChangeArrowheads="1"/>
            </p:cNvSpPr>
            <p:nvPr/>
          </p:nvSpPr>
          <p:spPr bwMode="auto">
            <a:xfrm>
              <a:off x="2016" y="1584"/>
              <a:ext cx="15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Times New Roman" pitchFamily="-108" charset="0"/>
                </a:rPr>
                <a:t>n</a:t>
              </a:r>
              <a:endParaRPr lang="it-IT" sz="1000" baseline="30000">
                <a:latin typeface="Times New Roman" pitchFamily="-108" charset="0"/>
              </a:endParaRPr>
            </a:p>
          </p:txBody>
        </p:sp>
        <p:sp>
          <p:nvSpPr>
            <p:cNvPr id="35866" name="Line 23"/>
            <p:cNvSpPr>
              <a:spLocks noChangeShapeType="1"/>
            </p:cNvSpPr>
            <p:nvPr/>
          </p:nvSpPr>
          <p:spPr bwMode="auto">
            <a:xfrm flipV="1">
              <a:off x="1584" y="1296"/>
              <a:ext cx="38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67" name="Text Box 24"/>
            <p:cNvSpPr txBox="1">
              <a:spLocks noChangeArrowheads="1"/>
            </p:cNvSpPr>
            <p:nvPr/>
          </p:nvSpPr>
          <p:spPr bwMode="auto">
            <a:xfrm>
              <a:off x="1920" y="1200"/>
              <a:ext cx="15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Times New Roman" pitchFamily="-108" charset="0"/>
                </a:rPr>
                <a:t>p</a:t>
              </a:r>
              <a:endParaRPr lang="it-IT" sz="1000" baseline="30000">
                <a:latin typeface="Times New Roman" pitchFamily="-108" charset="0"/>
              </a:endParaRPr>
            </a:p>
          </p:txBody>
        </p:sp>
      </p:grpSp>
      <p:sp>
        <p:nvSpPr>
          <p:cNvPr id="35849" name="Text Box 25"/>
          <p:cNvSpPr txBox="1">
            <a:spLocks noChangeArrowheads="1"/>
          </p:cNvSpPr>
          <p:nvPr/>
        </p:nvSpPr>
        <p:spPr bwMode="auto">
          <a:xfrm>
            <a:off x="141288" y="1039813"/>
            <a:ext cx="8266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Gli adroni subiscono interazioni nucleari che determinano eccitazione o rottura del nucleo.</a:t>
            </a:r>
          </a:p>
        </p:txBody>
      </p:sp>
      <p:sp>
        <p:nvSpPr>
          <p:cNvPr id="35850" name="Text Box 26"/>
          <p:cNvSpPr txBox="1">
            <a:spLocks noChangeArrowheads="1"/>
          </p:cNvSpPr>
          <p:nvPr/>
        </p:nvSpPr>
        <p:spPr bwMode="auto">
          <a:xfrm>
            <a:off x="3022600" y="1798638"/>
            <a:ext cx="2427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>
                <a:solidFill>
                  <a:srgbClr val="0066FF"/>
                </a:solidFill>
              </a:rPr>
              <a:t>Molteplicita` </a:t>
            </a:r>
            <a:r>
              <a:rPr lang="it-IT" sz="2000">
                <a:solidFill>
                  <a:srgbClr val="0066FF"/>
                </a:solidFill>
                <a:sym typeface="SymbolProp BT" pitchFamily="2" charset="2"/>
              </a:rPr>
              <a:t>~ ln(E)</a:t>
            </a:r>
            <a:endParaRPr lang="it-IT" sz="2000">
              <a:solidFill>
                <a:srgbClr val="0066FF"/>
              </a:solidFill>
            </a:endParaRPr>
          </a:p>
        </p:txBody>
      </p:sp>
      <p:pic>
        <p:nvPicPr>
          <p:cNvPr id="35851" name="Picture 32" descr="13bis"/>
          <p:cNvPicPr>
            <a:picLocks noChangeAspect="1" noChangeArrowheads="1"/>
          </p:cNvPicPr>
          <p:nvPr/>
        </p:nvPicPr>
        <p:blipFill>
          <a:blip r:embed="rId3"/>
          <a:srcRect l="16386" t="24141" r="17731" b="46199"/>
          <a:stretch>
            <a:fillRect/>
          </a:stretch>
        </p:blipFill>
        <p:spPr bwMode="auto">
          <a:xfrm>
            <a:off x="133950" y="3565611"/>
            <a:ext cx="4027504" cy="2780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2" name="Text Box 33"/>
          <p:cNvSpPr txBox="1">
            <a:spLocks noChangeArrowheads="1"/>
          </p:cNvSpPr>
          <p:nvPr/>
        </p:nvSpPr>
        <p:spPr bwMode="auto">
          <a:xfrm>
            <a:off x="4768850" y="2220913"/>
            <a:ext cx="40481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/>
              <a:t>In analogia con l’interazione e.m. si definisce il </a:t>
            </a:r>
            <a:r>
              <a:rPr lang="it-IT">
                <a:solidFill>
                  <a:srgbClr val="FF3300"/>
                </a:solidFill>
              </a:rPr>
              <a:t>coefficiente di assorbimento adronico</a:t>
            </a: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7213600" y="2805113"/>
          <a:ext cx="1557338" cy="792162"/>
        </p:xfrm>
        <a:graphic>
          <a:graphicData uri="http://schemas.openxmlformats.org/presentationml/2006/ole">
            <p:oleObj spid="_x0000_s35842" name="Equation" r:id="rId4" imgW="723600" imgH="368280" progId="Equation.3">
              <p:embed/>
            </p:oleObj>
          </a:graphicData>
        </a:graphic>
      </p:graphicFrame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3686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3686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7FAAFF-4EF3-9740-B6F6-AB478335477B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8588"/>
            <a:ext cx="7772400" cy="623887"/>
          </a:xfrm>
        </p:spPr>
        <p:txBody>
          <a:bodyPr/>
          <a:lstStyle/>
          <a:p>
            <a:pPr eaLnBrk="1" hangingPunct="1"/>
            <a:r>
              <a:rPr lang="it-IT" sz="40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Rivelazione di neutroni</a:t>
            </a:r>
          </a:p>
        </p:txBody>
      </p:sp>
      <p:pic>
        <p:nvPicPr>
          <p:cNvPr id="36870" name="Picture 3" descr="neutron"/>
          <p:cNvPicPr>
            <a:picLocks noChangeAspect="1" noChangeArrowheads="1"/>
          </p:cNvPicPr>
          <p:nvPr/>
        </p:nvPicPr>
        <p:blipFill>
          <a:blip r:embed="rId2"/>
          <a:srcRect l="12903" t="50945" r="9677" b="23546"/>
          <a:stretch>
            <a:fillRect/>
          </a:stretch>
        </p:blipFill>
        <p:spPr bwMode="auto">
          <a:xfrm>
            <a:off x="1266825" y="1941513"/>
            <a:ext cx="421957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Text Box 4"/>
          <p:cNvSpPr txBox="1">
            <a:spLocks noChangeArrowheads="1"/>
          </p:cNvSpPr>
          <p:nvPr/>
        </p:nvSpPr>
        <p:spPr bwMode="auto">
          <a:xfrm>
            <a:off x="900113" y="1060450"/>
            <a:ext cx="47307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/>
              <a:t>I neutroni non hanno carica </a:t>
            </a:r>
            <a:r>
              <a:rPr lang="it-IT">
                <a:sym typeface="Wingdings" pitchFamily="-108" charset="2"/>
              </a:rPr>
              <a:t> </a:t>
            </a:r>
            <a:r>
              <a:rPr lang="it-IT"/>
              <a:t>interagiscono con la materia tramite  </a:t>
            </a:r>
            <a:r>
              <a:rPr lang="it-IT" b="1">
                <a:solidFill>
                  <a:srgbClr val="FF0000"/>
                </a:solidFill>
              </a:rPr>
              <a:t>interazioni forti e deboli</a:t>
            </a:r>
            <a:endParaRPr lang="it-IT"/>
          </a:p>
        </p:txBody>
      </p:sp>
      <p:sp>
        <p:nvSpPr>
          <p:cNvPr id="36872" name="Text Box 5"/>
          <p:cNvSpPr txBox="1">
            <a:spLocks noChangeArrowheads="1"/>
          </p:cNvSpPr>
          <p:nvPr/>
        </p:nvSpPr>
        <p:spPr bwMode="auto">
          <a:xfrm>
            <a:off x="969963" y="4038600"/>
            <a:ext cx="478510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 dirty="0"/>
              <a:t>Reazioni attraverso le quali e` possibile rivelare i neutroni:</a:t>
            </a:r>
          </a:p>
          <a:p>
            <a:pPr>
              <a:buClr>
                <a:srgbClr val="FF0000"/>
              </a:buClr>
              <a:buFont typeface="Monotype Sorts" pitchFamily="-108" charset="2"/>
              <a:buChar char="l"/>
            </a:pPr>
            <a:r>
              <a:rPr lang="it-IT" sz="1400" dirty="0"/>
              <a:t> </a:t>
            </a:r>
            <a:r>
              <a:rPr lang="it-IT" sz="1400" b="1" dirty="0"/>
              <a:t>n + </a:t>
            </a:r>
            <a:r>
              <a:rPr lang="it-IT" sz="1400" b="1" baseline="30000" dirty="0"/>
              <a:t>6</a:t>
            </a:r>
            <a:r>
              <a:rPr lang="it-IT" sz="1400" b="1" dirty="0"/>
              <a:t>Li</a:t>
            </a:r>
            <a:r>
              <a:rPr lang="it-IT" sz="1400" b="1" dirty="0" smtClean="0"/>
              <a:t> </a:t>
            </a:r>
            <a:r>
              <a:rPr lang="it-IT" sz="1400" b="1" dirty="0" smtClean="0">
                <a:sym typeface="SymbolProp BT" pitchFamily="2" charset="2"/>
              </a:rPr>
              <a:t>→   </a:t>
            </a:r>
            <a:r>
              <a:rPr lang="it-IT" sz="1400" b="1" dirty="0">
                <a:latin typeface="Symbol" pitchFamily="-108" charset="2"/>
                <a:sym typeface="SymbolProp BT" pitchFamily="2" charset="2"/>
              </a:rPr>
              <a:t>a</a:t>
            </a:r>
            <a:r>
              <a:rPr lang="it-IT" sz="1400" b="1" dirty="0">
                <a:sym typeface="SymbolProp BT" pitchFamily="2" charset="2"/>
              </a:rPr>
              <a:t> + </a:t>
            </a:r>
            <a:r>
              <a:rPr lang="it-IT" sz="1400" b="1" baseline="30000" dirty="0">
                <a:sym typeface="SymbolProp BT" pitchFamily="2" charset="2"/>
              </a:rPr>
              <a:t>3</a:t>
            </a:r>
            <a:r>
              <a:rPr lang="it-IT" sz="1400" b="1" dirty="0">
                <a:sym typeface="SymbolProp BT" pitchFamily="2" charset="2"/>
              </a:rPr>
              <a:t>He</a:t>
            </a:r>
          </a:p>
          <a:p>
            <a:pPr>
              <a:buClr>
                <a:srgbClr val="FF0000"/>
              </a:buClr>
              <a:buFont typeface="Monotype Sorts" pitchFamily="-108" charset="2"/>
              <a:buChar char="l"/>
            </a:pPr>
            <a:r>
              <a:rPr lang="it-IT" sz="1400" b="1" dirty="0">
                <a:sym typeface="SymbolProp BT" pitchFamily="2" charset="2"/>
              </a:rPr>
              <a:t> </a:t>
            </a:r>
            <a:r>
              <a:rPr lang="it-IT" sz="1400" b="1" dirty="0"/>
              <a:t>n + </a:t>
            </a:r>
            <a:r>
              <a:rPr lang="it-IT" sz="1400" b="1" baseline="30000" dirty="0"/>
              <a:t>10</a:t>
            </a:r>
            <a:r>
              <a:rPr lang="it-IT" sz="1400" b="1" dirty="0"/>
              <a:t>B</a:t>
            </a:r>
            <a:r>
              <a:rPr lang="it-IT" sz="1400" b="1" dirty="0" smtClean="0"/>
              <a:t> </a:t>
            </a:r>
            <a:r>
              <a:rPr lang="it-IT" sz="1400" b="1" dirty="0" smtClean="0">
                <a:sym typeface="SymbolProp BT" pitchFamily="2" charset="2"/>
              </a:rPr>
              <a:t>→  </a:t>
            </a:r>
            <a:r>
              <a:rPr lang="it-IT" sz="1400" b="1" dirty="0">
                <a:latin typeface="Symbol" pitchFamily="-108" charset="2"/>
                <a:sym typeface="SymbolProp BT" pitchFamily="2" charset="2"/>
              </a:rPr>
              <a:t>a</a:t>
            </a:r>
            <a:r>
              <a:rPr lang="it-IT" sz="1400" b="1" dirty="0">
                <a:sym typeface="SymbolProp BT" pitchFamily="2" charset="2"/>
              </a:rPr>
              <a:t> + </a:t>
            </a:r>
            <a:r>
              <a:rPr lang="it-IT" sz="1400" b="1" baseline="30000" dirty="0">
                <a:sym typeface="SymbolProp BT" pitchFamily="2" charset="2"/>
              </a:rPr>
              <a:t>7</a:t>
            </a:r>
            <a:r>
              <a:rPr lang="it-IT" sz="1400" b="1" dirty="0">
                <a:sym typeface="SymbolProp BT" pitchFamily="2" charset="2"/>
              </a:rPr>
              <a:t>Li</a:t>
            </a:r>
          </a:p>
          <a:p>
            <a:pPr>
              <a:buClr>
                <a:srgbClr val="FF0000"/>
              </a:buClr>
              <a:buFont typeface="Monotype Sorts" pitchFamily="-108" charset="2"/>
              <a:buChar char="l"/>
            </a:pPr>
            <a:r>
              <a:rPr lang="it-IT" sz="1400" dirty="0">
                <a:sym typeface="SymbolProp BT" pitchFamily="2" charset="2"/>
              </a:rPr>
              <a:t> </a:t>
            </a:r>
            <a:r>
              <a:rPr lang="it-IT" sz="1400" b="1" dirty="0"/>
              <a:t>n + </a:t>
            </a:r>
            <a:r>
              <a:rPr lang="it-IT" sz="1400" b="1" baseline="30000" dirty="0">
                <a:sym typeface="SymbolProp BT" pitchFamily="2" charset="2"/>
              </a:rPr>
              <a:t>3</a:t>
            </a:r>
            <a:r>
              <a:rPr lang="it-IT" sz="1400" b="1" dirty="0">
                <a:sym typeface="SymbolProp BT" pitchFamily="2" charset="2"/>
              </a:rPr>
              <a:t>He</a:t>
            </a:r>
            <a:r>
              <a:rPr lang="it-IT" sz="1400" b="1" dirty="0" smtClean="0">
                <a:sym typeface="SymbolProp BT" pitchFamily="2" charset="2"/>
              </a:rPr>
              <a:t> →  </a:t>
            </a:r>
            <a:r>
              <a:rPr lang="it-IT" sz="1400" b="1" dirty="0">
                <a:sym typeface="SymbolProp BT" pitchFamily="2" charset="2"/>
              </a:rPr>
              <a:t>p + </a:t>
            </a:r>
            <a:r>
              <a:rPr lang="it-IT" sz="1400" b="1" baseline="30000" dirty="0">
                <a:sym typeface="SymbolProp BT" pitchFamily="2" charset="2"/>
              </a:rPr>
              <a:t>3</a:t>
            </a:r>
            <a:r>
              <a:rPr lang="it-IT" sz="1400" b="1" dirty="0">
                <a:sym typeface="SymbolProp BT" pitchFamily="2" charset="2"/>
              </a:rPr>
              <a:t>H</a:t>
            </a:r>
          </a:p>
          <a:p>
            <a:pPr>
              <a:buClr>
                <a:srgbClr val="FF0000"/>
              </a:buClr>
              <a:buFont typeface="Monotype Sorts" pitchFamily="-108" charset="2"/>
              <a:buChar char="l"/>
            </a:pPr>
            <a:r>
              <a:rPr lang="it-IT" sz="1400" b="1" dirty="0">
                <a:sym typeface="SymbolProp BT" pitchFamily="2" charset="2"/>
              </a:rPr>
              <a:t> n + p</a:t>
            </a:r>
            <a:r>
              <a:rPr lang="it-IT" sz="1400" b="1" dirty="0" smtClean="0">
                <a:sym typeface="SymbolProp BT" pitchFamily="2" charset="2"/>
              </a:rPr>
              <a:t> →  </a:t>
            </a:r>
            <a:r>
              <a:rPr lang="it-IT" sz="1400" b="1" dirty="0">
                <a:sym typeface="SymbolProp BT" pitchFamily="2" charset="2"/>
              </a:rPr>
              <a:t>n + p</a:t>
            </a:r>
          </a:p>
        </p:txBody>
      </p:sp>
      <p:sp>
        <p:nvSpPr>
          <p:cNvPr id="36873" name="Text Box 6"/>
          <p:cNvSpPr txBox="1">
            <a:spLocks noChangeArrowheads="1"/>
          </p:cNvSpPr>
          <p:nvPr/>
        </p:nvSpPr>
        <p:spPr bwMode="auto">
          <a:xfrm rot="-5400000">
            <a:off x="2409890" y="4487069"/>
            <a:ext cx="720725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 b="1" dirty="0">
                <a:sym typeface="MT Extra" pitchFamily="-108" charset="0"/>
              </a:rPr>
              <a:t></a:t>
            </a:r>
            <a:endParaRPr lang="it-IT" sz="1400" b="1" dirty="0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3057297" y="4472477"/>
            <a:ext cx="1200150" cy="314325"/>
          </a:xfrm>
          <a:prstGeom prst="rect">
            <a:avLst/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/>
              <a:t>E</a:t>
            </a:r>
            <a:r>
              <a:rPr lang="it-IT" sz="1400" baseline="-25000"/>
              <a:t>n</a:t>
            </a:r>
            <a:r>
              <a:rPr lang="it-IT" sz="1400"/>
              <a:t> &lt; 20 MeV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2922588" y="4924425"/>
            <a:ext cx="1031875" cy="314325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/>
              <a:t>E</a:t>
            </a:r>
            <a:r>
              <a:rPr lang="it-IT" sz="1400" baseline="-25000"/>
              <a:t>n</a:t>
            </a:r>
            <a:r>
              <a:rPr lang="it-IT" sz="1400"/>
              <a:t> &lt; 1GeV</a:t>
            </a:r>
          </a:p>
        </p:txBody>
      </p:sp>
      <p:sp>
        <p:nvSpPr>
          <p:cNvPr id="36876" name="Text Box 9"/>
          <p:cNvSpPr txBox="1">
            <a:spLocks noChangeArrowheads="1"/>
          </p:cNvSpPr>
          <p:nvPr/>
        </p:nvSpPr>
        <p:spPr bwMode="auto">
          <a:xfrm>
            <a:off x="211138" y="5638800"/>
            <a:ext cx="73771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chemeClr val="accent2"/>
                </a:solidFill>
              </a:rPr>
              <a:t>…inoltre per neutroni termici (</a:t>
            </a:r>
            <a:r>
              <a:rPr lang="it-IT">
                <a:solidFill>
                  <a:schemeClr val="accent2"/>
                </a:solidFill>
                <a:latin typeface="Times New Roman" pitchFamily="-108" charset="0"/>
              </a:rPr>
              <a:t>E</a:t>
            </a:r>
            <a:r>
              <a:rPr lang="it-IT" baseline="-25000">
                <a:solidFill>
                  <a:schemeClr val="accent2"/>
                </a:solidFill>
                <a:latin typeface="Times New Roman" pitchFamily="-108" charset="0"/>
              </a:rPr>
              <a:t>n</a:t>
            </a:r>
            <a:r>
              <a:rPr lang="it-IT">
                <a:solidFill>
                  <a:schemeClr val="accent2"/>
                </a:solidFill>
                <a:latin typeface="Times New Roman" pitchFamily="-108" charset="0"/>
              </a:rPr>
              <a:t> &lt;0.1 eV</a:t>
            </a:r>
            <a:r>
              <a:rPr lang="it-IT">
                <a:solidFill>
                  <a:schemeClr val="accent2"/>
                </a:solidFill>
              </a:rPr>
              <a:t>)  si possono avere fenomeni di fissione e per neutroni </a:t>
            </a:r>
            <a:r>
              <a:rPr lang="it-IT">
                <a:solidFill>
                  <a:schemeClr val="accent2"/>
                </a:solidFill>
                <a:latin typeface="Times New Roman" pitchFamily="-108" charset="0"/>
              </a:rPr>
              <a:t>E</a:t>
            </a:r>
            <a:r>
              <a:rPr lang="it-IT" baseline="-25000">
                <a:solidFill>
                  <a:schemeClr val="accent2"/>
                </a:solidFill>
                <a:latin typeface="Times New Roman" pitchFamily="-108" charset="0"/>
              </a:rPr>
              <a:t>n</a:t>
            </a:r>
            <a:r>
              <a:rPr lang="it-IT">
                <a:solidFill>
                  <a:schemeClr val="accent2"/>
                </a:solidFill>
                <a:latin typeface="Times New Roman" pitchFamily="-108" charset="0"/>
              </a:rPr>
              <a:t> &gt; 1GeV </a:t>
            </a:r>
            <a:r>
              <a:rPr lang="it-IT">
                <a:solidFill>
                  <a:schemeClr val="accent2"/>
                </a:solidFill>
              </a:rPr>
              <a:t>fenomeni di cascata adronica</a:t>
            </a:r>
            <a:endParaRPr lang="it-IT">
              <a:solidFill>
                <a:schemeClr val="accent2"/>
              </a:solidFill>
              <a:latin typeface="Times New Roman" pitchFamily="-108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3789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3789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9AC46B-0009-0D4F-AFA0-CC7CA9ECBF8A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09575" y="178440"/>
            <a:ext cx="8229600" cy="458788"/>
          </a:xfrm>
        </p:spPr>
        <p:txBody>
          <a:bodyPr/>
          <a:lstStyle/>
          <a:p>
            <a:pPr eaLnBrk="1" hangingPunct="1"/>
            <a:r>
              <a:rPr lang="it-IT" sz="4000" b="1" dirty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Rivelazione di neutrini</a:t>
            </a:r>
          </a:p>
        </p:txBody>
      </p:sp>
      <p:sp>
        <p:nvSpPr>
          <p:cNvPr id="37899" name="Text Box 3"/>
          <p:cNvSpPr txBox="1">
            <a:spLocks noChangeArrowheads="1"/>
          </p:cNvSpPr>
          <p:nvPr/>
        </p:nvSpPr>
        <p:spPr bwMode="auto">
          <a:xfrm>
            <a:off x="1118402" y="1030634"/>
            <a:ext cx="69377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400" dirty="0"/>
              <a:t>Anche i neutrini sono rivelati con processi indiretti</a:t>
            </a:r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2475401" y="1579796"/>
          <a:ext cx="4067175" cy="1066800"/>
        </p:xfrm>
        <a:graphic>
          <a:graphicData uri="http://schemas.openxmlformats.org/presentationml/2006/ole">
            <p:oleObj spid="_x0000_s37890" name="Equation" r:id="rId3" imgW="1841500" imgH="457200" progId="Equation.3">
              <p:embed/>
            </p:oleObj>
          </a:graphicData>
        </a:graphic>
      </p:graphicFrame>
      <p:sp>
        <p:nvSpPr>
          <p:cNvPr id="37900" name="Text Box 22"/>
          <p:cNvSpPr txBox="1">
            <a:spLocks noChangeArrowheads="1"/>
          </p:cNvSpPr>
          <p:nvPr/>
        </p:nvSpPr>
        <p:spPr bwMode="auto">
          <a:xfrm>
            <a:off x="2163545" y="2819508"/>
            <a:ext cx="485496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FF"/>
                </a:solidFill>
              </a:rPr>
              <a:t>Piccolo </a:t>
            </a:r>
            <a:r>
              <a:rPr lang="en-US" sz="2400" dirty="0" err="1" smtClean="0">
                <a:solidFill>
                  <a:srgbClr val="0066FF"/>
                </a:solidFill>
              </a:rPr>
              <a:t>problema</a:t>
            </a:r>
            <a:r>
              <a:rPr lang="en-US" sz="2400" dirty="0" smtClean="0">
                <a:solidFill>
                  <a:srgbClr val="0066FF"/>
                </a:solidFill>
              </a:rPr>
              <a:t>: </a:t>
            </a:r>
            <a:r>
              <a:rPr lang="en-US" sz="2400" dirty="0" smtClean="0"/>
              <a:t>le </a:t>
            </a:r>
            <a:r>
              <a:rPr lang="en-US" sz="2400" dirty="0" err="1" smtClean="0"/>
              <a:t>sezioni</a:t>
            </a:r>
            <a:r>
              <a:rPr lang="en-US" sz="2400" dirty="0" smtClean="0"/>
              <a:t> </a:t>
            </a:r>
            <a:r>
              <a:rPr lang="en-US" sz="2400" dirty="0" err="1" smtClean="0"/>
              <a:t>d’urto</a:t>
            </a:r>
            <a:endParaRPr lang="en-US" sz="2400" dirty="0" smtClean="0">
              <a:solidFill>
                <a:srgbClr val="FF0000"/>
              </a:solidFill>
              <a:latin typeface="Symbol" pitchFamily="-108" charset="2"/>
              <a:ea typeface="Symbol" pitchFamily="-108" charset="2"/>
              <a:cs typeface="Symbol" pitchFamily="-108" charset="2"/>
              <a:sym typeface="SymbolProp BT" pitchFamily="2" charset="2"/>
            </a:endParaRPr>
          </a:p>
          <a:p>
            <a:pPr algn="r"/>
            <a:r>
              <a:rPr lang="it-IT" sz="2800" dirty="0" smtClean="0">
                <a:solidFill>
                  <a:srgbClr val="FF0000"/>
                </a:solidFill>
                <a:latin typeface="Symbol" pitchFamily="-108" charset="2"/>
                <a:ea typeface="Symbol" pitchFamily="-108" charset="2"/>
                <a:cs typeface="Symbol" pitchFamily="-108" charset="2"/>
                <a:sym typeface="SymbolProp BT" pitchFamily="2" charset="2"/>
              </a:rPr>
              <a:t>               </a:t>
            </a:r>
            <a:r>
              <a:rPr lang="it-IT" sz="3600" dirty="0" err="1" smtClean="0">
                <a:solidFill>
                  <a:srgbClr val="FF0000"/>
                </a:solidFill>
                <a:latin typeface="Symbol" pitchFamily="-108" charset="2"/>
                <a:ea typeface="Symbol" pitchFamily="-108" charset="2"/>
                <a:cs typeface="Symbol" pitchFamily="-108" charset="2"/>
                <a:sym typeface="SymbolProp BT" pitchFamily="2" charset="2"/>
              </a:rPr>
              <a:t>s</a:t>
            </a:r>
            <a:r>
              <a:rPr lang="en-US" sz="3200" dirty="0">
                <a:solidFill>
                  <a:srgbClr val="FF0000"/>
                </a:solidFill>
              </a:rPr>
              <a:t>~10</a:t>
            </a:r>
            <a:r>
              <a:rPr lang="en-US" sz="3200" baseline="30000" dirty="0">
                <a:solidFill>
                  <a:srgbClr val="FF0000"/>
                </a:solidFill>
                <a:latin typeface="Symbol" pitchFamily="-108" charset="2"/>
              </a:rPr>
              <a:t>-43</a:t>
            </a:r>
            <a:r>
              <a:rPr lang="en-US" sz="3200" dirty="0">
                <a:solidFill>
                  <a:srgbClr val="FF0000"/>
                </a:solidFill>
              </a:rPr>
              <a:t> cm</a:t>
            </a:r>
            <a:r>
              <a:rPr lang="en-US" sz="3200" baseline="30000" dirty="0">
                <a:solidFill>
                  <a:srgbClr val="FF0000"/>
                </a:solidFill>
              </a:rPr>
              <a:t>2</a:t>
            </a:r>
            <a:r>
              <a:rPr lang="en-US" sz="3200" dirty="0">
                <a:solidFill>
                  <a:srgbClr val="FF0000"/>
                </a:solidFill>
              </a:rPr>
              <a:t> !!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7901" name="Text Box 23"/>
          <p:cNvSpPr txBox="1">
            <a:spLocks noChangeArrowheads="1"/>
          </p:cNvSpPr>
          <p:nvPr/>
        </p:nvSpPr>
        <p:spPr bwMode="auto">
          <a:xfrm>
            <a:off x="1115031" y="4025183"/>
            <a:ext cx="6364380" cy="1928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it-IT" sz="2400" dirty="0">
                <a:sym typeface="SymbolProp BT" pitchFamily="2" charset="2"/>
              </a:rPr>
              <a:t>Efficienza di rivelazione:</a:t>
            </a:r>
            <a:r>
              <a:rPr lang="it-IT" sz="2400" dirty="0" smtClean="0">
                <a:solidFill>
                  <a:srgbClr val="FF0000"/>
                </a:solidFill>
                <a:sym typeface="SymbolProp BT" pitchFamily="2" charset="2"/>
              </a:rPr>
              <a:t> </a:t>
            </a:r>
          </a:p>
          <a:p>
            <a:r>
              <a:rPr lang="it-IT" sz="2400" dirty="0" smtClean="0">
                <a:solidFill>
                  <a:srgbClr val="FF0000"/>
                </a:solidFill>
                <a:latin typeface="Symbol" pitchFamily="-108" charset="2"/>
                <a:sym typeface="SymbolProp BT" pitchFamily="2" charset="2"/>
              </a:rPr>
              <a:t>e</a:t>
            </a:r>
            <a:r>
              <a:rPr lang="it-IT" sz="2400" baseline="-25000" dirty="0" smtClean="0">
                <a:solidFill>
                  <a:srgbClr val="FF0000"/>
                </a:solidFill>
                <a:sym typeface="SymbolProp BT" pitchFamily="2" charset="2"/>
              </a:rPr>
              <a:t>riv</a:t>
            </a:r>
            <a:r>
              <a:rPr lang="it-IT" sz="2400" dirty="0">
                <a:solidFill>
                  <a:srgbClr val="FF0000"/>
                </a:solidFill>
                <a:sym typeface="SymbolProp BT" pitchFamily="2" charset="2"/>
              </a:rPr>
              <a:t>= </a:t>
            </a:r>
            <a:r>
              <a:rPr lang="it-IT" sz="2400" dirty="0">
                <a:solidFill>
                  <a:srgbClr val="FF0000"/>
                </a:solidFill>
                <a:latin typeface="Symbol" pitchFamily="-108" charset="2"/>
                <a:sym typeface="SymbolProp BT" pitchFamily="2" charset="2"/>
              </a:rPr>
              <a:t>sr</a:t>
            </a:r>
            <a:r>
              <a:rPr lang="it-IT" sz="1800" dirty="0">
                <a:solidFill>
                  <a:srgbClr val="FF0000"/>
                </a:solidFill>
                <a:sym typeface="SymbolProp BT" pitchFamily="2" charset="2"/>
              </a:rPr>
              <a:t>N</a:t>
            </a:r>
            <a:r>
              <a:rPr lang="it-IT" sz="1800" baseline="-25000" dirty="0">
                <a:solidFill>
                  <a:srgbClr val="FF0000"/>
                </a:solidFill>
                <a:sym typeface="SymbolProp BT" pitchFamily="2" charset="2"/>
              </a:rPr>
              <a:t>A</a:t>
            </a:r>
            <a:r>
              <a:rPr lang="it-IT" sz="1800" dirty="0">
                <a:solidFill>
                  <a:srgbClr val="FF0000"/>
                </a:solidFill>
                <a:sym typeface="SymbolProp BT" pitchFamily="2" charset="2"/>
              </a:rPr>
              <a:t>/</a:t>
            </a:r>
            <a:r>
              <a:rPr lang="it-IT" sz="1800" i="1" dirty="0">
                <a:solidFill>
                  <a:srgbClr val="FF0000"/>
                </a:solidFill>
                <a:sym typeface="SymbolProp BT" pitchFamily="2" charset="2"/>
              </a:rPr>
              <a:t>Ad</a:t>
            </a:r>
            <a:r>
              <a:rPr lang="it-IT" sz="1800" i="1" dirty="0">
                <a:sym typeface="SymbolProp BT" pitchFamily="2" charset="2"/>
              </a:rPr>
              <a:t> </a:t>
            </a:r>
            <a:r>
              <a:rPr lang="it-IT" sz="1800" dirty="0">
                <a:sym typeface="Wingdings" pitchFamily="-108" charset="2"/>
              </a:rPr>
              <a:t> in 1 m di Fe </a:t>
            </a:r>
            <a:r>
              <a:rPr lang="it-IT" sz="2400" dirty="0">
                <a:solidFill>
                  <a:srgbClr val="FF0000"/>
                </a:solidFill>
                <a:latin typeface="Symbol" pitchFamily="-108" charset="2"/>
                <a:sym typeface="Monotype Sorts" pitchFamily="-108" charset="2"/>
              </a:rPr>
              <a:t>e</a:t>
            </a:r>
            <a:r>
              <a:rPr lang="it-IT" sz="1800" dirty="0">
                <a:solidFill>
                  <a:srgbClr val="FF0000"/>
                </a:solidFill>
                <a:sym typeface="SymbolProp BT" pitchFamily="2" charset="2"/>
              </a:rPr>
              <a:t>~ 5</a:t>
            </a:r>
            <a:r>
              <a:rPr lang="it-IT" sz="1100" dirty="0">
                <a:solidFill>
                  <a:srgbClr val="FF0000"/>
                </a:solidFill>
                <a:sym typeface="SymbolProp BT" pitchFamily="2" charset="2"/>
              </a:rPr>
              <a:t> </a:t>
            </a:r>
            <a:r>
              <a:rPr lang="it-IT" sz="1800" dirty="0">
                <a:solidFill>
                  <a:srgbClr val="FF0000"/>
                </a:solidFill>
                <a:sym typeface="SymbolProp BT" pitchFamily="2" charset="2"/>
              </a:rPr>
              <a:t>x</a:t>
            </a:r>
            <a:r>
              <a:rPr lang="it-IT" sz="1800" dirty="0">
                <a:solidFill>
                  <a:srgbClr val="FF0000"/>
                </a:solidFill>
                <a:sym typeface="Monotype Sorts" pitchFamily="-108" charset="2"/>
              </a:rPr>
              <a:t>10</a:t>
            </a:r>
            <a:r>
              <a:rPr lang="it-IT" sz="2000" baseline="30000" dirty="0">
                <a:solidFill>
                  <a:srgbClr val="FF0000"/>
                </a:solidFill>
                <a:latin typeface="Symbol" pitchFamily="-108" charset="2"/>
                <a:sym typeface="Monotype Sorts" pitchFamily="-108" charset="2"/>
              </a:rPr>
              <a:t>-17</a:t>
            </a:r>
            <a:endParaRPr lang="it-IT" sz="2000" baseline="30000" dirty="0" smtClean="0">
              <a:solidFill>
                <a:srgbClr val="FF0000"/>
              </a:solidFill>
              <a:latin typeface="Symbol" pitchFamily="-108" charset="2"/>
              <a:sym typeface="Monotype Sorts" pitchFamily="-108" charset="2"/>
            </a:endParaRPr>
          </a:p>
          <a:p>
            <a:pPr>
              <a:lnSpc>
                <a:spcPct val="120000"/>
              </a:lnSpc>
            </a:pPr>
            <a:endParaRPr lang="it-IT" sz="2000" dirty="0" smtClean="0">
              <a:sym typeface="Monotype Sorts" pitchFamily="-108" charset="2"/>
            </a:endParaRPr>
          </a:p>
          <a:p>
            <a:pPr>
              <a:lnSpc>
                <a:spcPct val="120000"/>
              </a:lnSpc>
            </a:pPr>
            <a:r>
              <a:rPr lang="it-IT" sz="2000" dirty="0" smtClean="0">
                <a:sym typeface="Monotype Sorts" pitchFamily="-108" charset="2"/>
              </a:rPr>
              <a:t>Per</a:t>
            </a:r>
            <a:r>
              <a:rPr lang="it-IT" sz="2000" dirty="0" smtClean="0">
                <a:latin typeface="Symbol" pitchFamily="-108" charset="2"/>
                <a:sym typeface="Monotype Sorts" pitchFamily="-108" charset="2"/>
              </a:rPr>
              <a:t> </a:t>
            </a:r>
            <a:r>
              <a:rPr lang="it-IT" sz="2000" dirty="0">
                <a:sym typeface="Monotype Sorts" pitchFamily="-108" charset="2"/>
              </a:rPr>
              <a:t>rivelare i</a:t>
            </a:r>
            <a:r>
              <a:rPr lang="it-IT" sz="2000" dirty="0">
                <a:latin typeface="Symbol" pitchFamily="-108" charset="2"/>
                <a:sym typeface="Monotype Sorts" pitchFamily="-108" charset="2"/>
              </a:rPr>
              <a:t> </a:t>
            </a:r>
            <a:r>
              <a:rPr lang="it-IT" sz="2000" dirty="0" err="1">
                <a:latin typeface="Symbol" pitchFamily="-108" charset="2"/>
                <a:sym typeface="Monotype Sorts" pitchFamily="-108" charset="2"/>
              </a:rPr>
              <a:t>n</a:t>
            </a:r>
            <a:r>
              <a:rPr lang="it-IT" sz="2000" dirty="0">
                <a:latin typeface="Symbol" pitchFamily="-108" charset="2"/>
                <a:sym typeface="Monotype Sorts" pitchFamily="-108" charset="2"/>
              </a:rPr>
              <a:t> </a:t>
            </a:r>
            <a:r>
              <a:rPr lang="it-IT" sz="2000" dirty="0">
                <a:sym typeface="Monotype Sorts" pitchFamily="-108" charset="2"/>
              </a:rPr>
              <a:t>occorrono flussi elevati e rivelatori MOLTO massicci (</a:t>
            </a:r>
            <a:r>
              <a:rPr lang="it-IT" sz="2000" dirty="0" err="1">
                <a:sym typeface="Monotype Sorts" pitchFamily="-108" charset="2"/>
              </a:rPr>
              <a:t>~kTon</a:t>
            </a:r>
            <a:r>
              <a:rPr lang="it-IT" sz="2000" dirty="0">
                <a:sym typeface="Monotype Sorts" pitchFamily="-108" charset="2"/>
              </a:rPr>
              <a:t>)</a:t>
            </a:r>
            <a:endParaRPr lang="en-US" sz="1800" dirty="0">
              <a:sym typeface="Wingdings" pitchFamily="-108" charset="2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00" grpId="0"/>
      <p:bldP spid="3790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638" y="665163"/>
            <a:ext cx="8101012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3789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3789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9AC46B-0009-0D4F-AFA0-CC7CA9ECBF8A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09575" y="114300"/>
            <a:ext cx="8229600" cy="458788"/>
          </a:xfrm>
        </p:spPr>
        <p:txBody>
          <a:bodyPr/>
          <a:lstStyle/>
          <a:p>
            <a:pPr eaLnBrk="1" hangingPunct="1"/>
            <a:r>
              <a:rPr lang="it-IT" sz="4000" b="1" dirty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Rivelazione di neutrini</a:t>
            </a:r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3059113" y="3182798"/>
            <a:ext cx="28082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 err="1">
                <a:solidFill>
                  <a:srgbClr val="0066FF"/>
                </a:solidFill>
              </a:rPr>
              <a:t>Altrimenti</a:t>
            </a:r>
            <a:r>
              <a:rPr lang="en-US" sz="3600" dirty="0">
                <a:solidFill>
                  <a:srgbClr val="0066FF"/>
                </a:solidFill>
              </a:rPr>
              <a:t>…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603625" y="5467350"/>
            <a:ext cx="50593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 dirty="0" err="1">
                <a:solidFill>
                  <a:srgbClr val="FF6600"/>
                </a:solidFill>
              </a:rPr>
              <a:t>Esempio</a:t>
            </a:r>
            <a:r>
              <a:rPr lang="en-US" sz="2000" b="1" dirty="0">
                <a:solidFill>
                  <a:srgbClr val="FF6600"/>
                </a:solidFill>
              </a:rPr>
              <a:t>: </a:t>
            </a:r>
            <a:r>
              <a:rPr lang="en-US" sz="2000" b="1" dirty="0" err="1">
                <a:solidFill>
                  <a:srgbClr val="FF6600"/>
                </a:solidFill>
              </a:rPr>
              <a:t>rivelatore</a:t>
            </a:r>
            <a:r>
              <a:rPr lang="en-US" sz="2000" b="1" dirty="0">
                <a:solidFill>
                  <a:srgbClr val="FF6600"/>
                </a:solidFill>
              </a:rPr>
              <a:t> CHARM-II (ca. 1990)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3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2" grpId="0"/>
      <p:bldP spid="15" grpId="0"/>
      <p:bldP spid="15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687750" y="3216358"/>
            <a:ext cx="6633776" cy="2762250"/>
            <a:chOff x="2232025" y="3567113"/>
            <a:chExt cx="6633776" cy="2762250"/>
          </a:xfrm>
        </p:grpSpPr>
        <p:pic>
          <p:nvPicPr>
            <p:cNvPr id="22548" name="Picture 2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32025" y="3567113"/>
              <a:ext cx="4413250" cy="276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5261429" y="5479147"/>
              <a:ext cx="3604372" cy="830997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Courier"/>
                  <a:cs typeface="Courier"/>
                </a:rPr>
                <a:t>“Did you see anything?”</a:t>
              </a:r>
            </a:p>
            <a:p>
              <a:r>
                <a:rPr lang="en-US" b="1" dirty="0" smtClean="0">
                  <a:latin typeface="Courier"/>
                  <a:cs typeface="Courier"/>
                </a:rPr>
                <a:t>“No, nothing”</a:t>
              </a:r>
            </a:p>
            <a:p>
              <a:r>
                <a:rPr lang="en-US" b="1" dirty="0" smtClean="0">
                  <a:latin typeface="Courier"/>
                  <a:cs typeface="Courier"/>
                </a:rPr>
                <a:t>“then it was a neutrino!”</a:t>
              </a:r>
              <a:endParaRPr lang="en-US" b="1" dirty="0">
                <a:latin typeface="Courier"/>
                <a:cs typeface="Courier"/>
              </a:endParaRPr>
            </a:p>
          </p:txBody>
        </p:sp>
      </p:grpSp>
      <p:sp>
        <p:nvSpPr>
          <p:cNvPr id="3891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3891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3891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2F50F3-70E1-9D41-90DB-6BAE48373630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4146" y="214185"/>
            <a:ext cx="8986838" cy="458787"/>
          </a:xfrm>
        </p:spPr>
        <p:txBody>
          <a:bodyPr/>
          <a:lstStyle/>
          <a:p>
            <a:pPr eaLnBrk="1" hangingPunct="1"/>
            <a:r>
              <a:rPr lang="it-IT" sz="3200" b="1" dirty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Rivelazione di neutrini “in negativo”</a:t>
            </a: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1168400" y="984328"/>
            <a:ext cx="605313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400" dirty="0"/>
              <a:t>Misura dell’impulso totale</a:t>
            </a:r>
            <a:r>
              <a:rPr lang="it-IT" sz="2000" dirty="0"/>
              <a:t> </a:t>
            </a:r>
            <a:r>
              <a:rPr lang="it-IT" sz="2400" dirty="0" err="1">
                <a:solidFill>
                  <a:srgbClr val="FF0000"/>
                </a:solidFill>
              </a:rPr>
              <a:t>P</a:t>
            </a:r>
            <a:r>
              <a:rPr lang="it-IT" sz="2400" baseline="-25000" dirty="0" err="1">
                <a:solidFill>
                  <a:srgbClr val="FF0000"/>
                </a:solidFill>
              </a:rPr>
              <a:t>TOT</a:t>
            </a:r>
            <a:r>
              <a:rPr lang="it-IT" sz="2400" dirty="0" err="1">
                <a:solidFill>
                  <a:srgbClr val="FF0000"/>
                </a:solidFill>
              </a:rPr>
              <a:t>=</a:t>
            </a:r>
            <a:r>
              <a:rPr lang="it-IT" sz="2400" dirty="0" err="1">
                <a:solidFill>
                  <a:srgbClr val="FF0000"/>
                </a:solidFill>
                <a:latin typeface="Symbol" pitchFamily="-108" charset="2"/>
              </a:rPr>
              <a:t>S</a:t>
            </a:r>
            <a:r>
              <a:rPr lang="it-IT" sz="2400" dirty="0" err="1">
                <a:solidFill>
                  <a:srgbClr val="FF0000"/>
                </a:solidFill>
              </a:rPr>
              <a:t>p</a:t>
            </a:r>
            <a:r>
              <a:rPr lang="it-IT" sz="2400" baseline="-25000" dirty="0" err="1">
                <a:solidFill>
                  <a:srgbClr val="FF0000"/>
                </a:solidFill>
              </a:rPr>
              <a:t>i</a:t>
            </a:r>
            <a:endParaRPr lang="it-IT" sz="2400" baseline="-25000" dirty="0">
              <a:solidFill>
                <a:srgbClr val="FF0000"/>
              </a:solidFill>
            </a:endParaRPr>
          </a:p>
          <a:p>
            <a:r>
              <a:rPr lang="it-IT" sz="2400" dirty="0"/>
              <a:t>L’impulso mancante </a:t>
            </a:r>
            <a:r>
              <a:rPr lang="it-IT" sz="2400" dirty="0" err="1"/>
              <a:t>puo’</a:t>
            </a:r>
            <a:r>
              <a:rPr lang="it-IT" sz="2400" dirty="0"/>
              <a:t> essere attribuito a particelle che non interagiscono (</a:t>
            </a:r>
            <a:r>
              <a:rPr lang="it-IT" sz="2800" dirty="0" err="1">
                <a:solidFill>
                  <a:srgbClr val="FF0000"/>
                </a:solidFill>
                <a:latin typeface="Symbol" pitchFamily="-108" charset="2"/>
              </a:rPr>
              <a:t>n</a:t>
            </a:r>
            <a:r>
              <a:rPr lang="it-IT" sz="2400" dirty="0"/>
              <a:t>) se:</a:t>
            </a:r>
          </a:p>
          <a:p>
            <a:pPr marL="457200" indent="-457200">
              <a:buFont typeface="+mj-lt"/>
              <a:buAutoNum type="alphaLcParenR"/>
            </a:pPr>
            <a:r>
              <a:rPr lang="it-IT" sz="2400" dirty="0"/>
              <a:t> </a:t>
            </a:r>
            <a:r>
              <a:rPr lang="en-US" sz="2000" dirty="0"/>
              <a:t>È </a:t>
            </a:r>
            <a:r>
              <a:rPr lang="it-IT" sz="2400" dirty="0"/>
              <a:t>noto con precisione lo stato iniziale</a:t>
            </a:r>
          </a:p>
          <a:p>
            <a:pPr lvl="1">
              <a:buClr>
                <a:srgbClr val="00FF00"/>
              </a:buClr>
              <a:buSzPct val="75000"/>
              <a:buFont typeface="Wingdings" charset="2"/>
              <a:buChar char="§"/>
            </a:pPr>
            <a:r>
              <a:rPr lang="it-IT" sz="2000" dirty="0"/>
              <a:t> esperimenti agli acceleratori </a:t>
            </a:r>
            <a:r>
              <a:rPr lang="it-IT" sz="2000" i="1" dirty="0"/>
              <a:t>e</a:t>
            </a:r>
            <a:r>
              <a:rPr lang="it-IT" sz="2000" baseline="30000" dirty="0">
                <a:latin typeface="Symbol" pitchFamily="-108" charset="2"/>
              </a:rPr>
              <a:t>+</a:t>
            </a:r>
            <a:r>
              <a:rPr lang="it-IT" sz="2000" i="1" dirty="0"/>
              <a:t>e</a:t>
            </a:r>
            <a:r>
              <a:rPr lang="it-IT" sz="2000" baseline="30000" dirty="0" smtClean="0">
                <a:latin typeface="Symbol" pitchFamily="-108" charset="2"/>
              </a:rPr>
              <a:t>-</a:t>
            </a:r>
            <a:endParaRPr lang="it-IT" sz="2000" dirty="0" smtClean="0"/>
          </a:p>
          <a:p>
            <a:pPr marL="457200" indent="-457200">
              <a:buFont typeface="+mj-lt"/>
              <a:buAutoNum type="alphaLcParenR"/>
            </a:pPr>
            <a:r>
              <a:rPr lang="it-IT" sz="2400" dirty="0"/>
              <a:t> Il rivelatore </a:t>
            </a:r>
            <a:r>
              <a:rPr lang="en-US" sz="2400" dirty="0" err="1">
                <a:ea typeface="Arial" pitchFamily="-108" charset="0"/>
                <a:cs typeface="Arial" pitchFamily="-108" charset="0"/>
              </a:rPr>
              <a:t>è</a:t>
            </a:r>
            <a:r>
              <a:rPr lang="it-IT" sz="2400" dirty="0"/>
              <a:t> </a:t>
            </a:r>
            <a:r>
              <a:rPr lang="it-IT" sz="2400" dirty="0">
                <a:solidFill>
                  <a:srgbClr val="FF0000"/>
                </a:solidFill>
              </a:rPr>
              <a:t>ermetico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399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399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23A95E6-E3DE-2E49-B263-E2E5B290F599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00025" y="122238"/>
            <a:ext cx="8561388" cy="533400"/>
          </a:xfrm>
        </p:spPr>
        <p:txBody>
          <a:bodyPr/>
          <a:lstStyle/>
          <a:p>
            <a:pPr eaLnBrk="1" hangingPunct="1"/>
            <a:r>
              <a:rPr lang="en-US" sz="3200" b="1">
                <a:solidFill>
                  <a:srgbClr val="0066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Misura dell’impulso di una particella carica</a:t>
            </a:r>
          </a:p>
        </p:txBody>
      </p:sp>
      <p:sp>
        <p:nvSpPr>
          <p:cNvPr id="399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900" y="817563"/>
            <a:ext cx="8656638" cy="51879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Deflessione in un campo magnetico</a:t>
            </a:r>
          </a:p>
          <a:p>
            <a:pPr marL="0" indent="0" eaLnBrk="1" hangingPunct="1">
              <a:buFontTx/>
              <a:buNone/>
            </a:pPr>
            <a:endParaRPr lang="en-US" sz="2000">
              <a:ea typeface="ＭＳ Ｐゴシック" pitchFamily="-108" charset="-128"/>
              <a:cs typeface="ＭＳ Ｐゴシック" pitchFamily="-108" charset="-128"/>
            </a:endParaRPr>
          </a:p>
          <a:p>
            <a:pPr marL="0" indent="0" eaLnBrk="1" hangingPunct="1">
              <a:buFontTx/>
              <a:buNone/>
            </a:pPr>
            <a:endParaRPr lang="en-US" sz="2000">
              <a:ea typeface="ＭＳ Ｐゴシック" pitchFamily="-108" charset="-128"/>
              <a:cs typeface="ＭＳ Ｐゴシック" pitchFamily="-108" charset="-128"/>
            </a:endParaRPr>
          </a:p>
          <a:p>
            <a:pPr marL="0" indent="0" eaLnBrk="1" hangingPunct="1">
              <a:buFontTx/>
              <a:buNone/>
            </a:pPr>
            <a:endParaRPr lang="en-US" sz="2000">
              <a:ea typeface="ＭＳ Ｐゴシック" pitchFamily="-108" charset="-128"/>
              <a:cs typeface="ＭＳ Ｐゴシック" pitchFamily="-108" charset="-128"/>
            </a:endParaRPr>
          </a:p>
          <a:p>
            <a:pPr marL="0" indent="0" eaLnBrk="1" hangingPunct="1">
              <a:buFontTx/>
              <a:buNone/>
            </a:pPr>
            <a:endParaRPr lang="en-US" sz="2000">
              <a:ea typeface="ＭＳ Ｐゴシック" pitchFamily="-108" charset="-128"/>
              <a:cs typeface="ＭＳ Ｐゴシック" pitchFamily="-108" charset="-128"/>
            </a:endParaRPr>
          </a:p>
          <a:p>
            <a:pPr marL="0" indent="0" eaLnBrk="1" hangingPunct="1">
              <a:buFontTx/>
              <a:buNone/>
            </a:pPr>
            <a:endParaRPr lang="en-US" sz="2000">
              <a:ea typeface="ＭＳ Ｐゴシック" pitchFamily="-108" charset="-128"/>
              <a:cs typeface="ＭＳ Ｐゴシック" pitchFamily="-108" charset="-128"/>
            </a:endParaRPr>
          </a:p>
          <a:p>
            <a:pPr marL="0" indent="0" eaLnBrk="1" hangingPunct="1">
              <a:buFontTx/>
              <a:buNone/>
            </a:pPr>
            <a:endParaRPr lang="en-US" sz="2000">
              <a:ea typeface="ＭＳ Ｐゴシック" pitchFamily="-108" charset="-128"/>
              <a:cs typeface="ＭＳ Ｐゴシック" pitchFamily="-108" charset="-128"/>
            </a:endParaRPr>
          </a:p>
          <a:p>
            <a:pPr marL="0" indent="0" eaLnBrk="1" hangingPunct="1">
              <a:buFontTx/>
              <a:buNone/>
            </a:pPr>
            <a:endParaRPr lang="en-US" sz="2000">
              <a:ea typeface="ＭＳ Ｐゴシック" pitchFamily="-108" charset="-128"/>
              <a:cs typeface="ＭＳ Ｐゴシック" pitchFamily="-108" charset="-128"/>
            </a:endParaRPr>
          </a:p>
          <a:p>
            <a:pPr marL="0" indent="0" eaLnBrk="1" hangingPunct="1">
              <a:buFontTx/>
              <a:buNone/>
            </a:pPr>
            <a:r>
              <a:rPr lang="en-US" sz="1800">
                <a:ea typeface="ＭＳ Ｐゴシック" pitchFamily="-108" charset="-128"/>
                <a:cs typeface="ＭＳ Ｐゴシック" pitchFamily="-108" charset="-128"/>
              </a:rPr>
              <a:t>Una particella carica attraversando uno strato di materiale effettua molte collisioni </a:t>
            </a:r>
            <a:r>
              <a:rPr lang="en-US" sz="1800">
                <a:ea typeface="ＭＳ Ｐゴシック" pitchFamily="-108" charset="-128"/>
                <a:cs typeface="ＭＳ Ｐゴシック" pitchFamily="-108" charset="-128"/>
                <a:sym typeface="Wingdings" pitchFamily="-108" charset="2"/>
              </a:rPr>
              <a:t></a:t>
            </a:r>
            <a:r>
              <a:rPr lang="en-US" sz="180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1800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</a:rPr>
              <a:t>diffusione multipla</a:t>
            </a:r>
            <a:r>
              <a:rPr lang="en-US" sz="1800">
                <a:ea typeface="ＭＳ Ｐゴシック" pitchFamily="-108" charset="-128"/>
                <a:cs typeface="ＭＳ Ｐゴシック" pitchFamily="-108" charset="-128"/>
              </a:rPr>
              <a:t>, che deteriora la misura di posizione, e quindi di impulso</a:t>
            </a: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557213" y="1150938"/>
          <a:ext cx="2403475" cy="2593975"/>
        </p:xfrm>
        <a:graphic>
          <a:graphicData uri="http://schemas.openxmlformats.org/presentationml/2006/ole">
            <p:oleObj spid="_x0000_s39938" name="Designer Drawing" r:id="rId3" imgW="3975120" imgH="4289040" progId="">
              <p:embed/>
            </p:oleObj>
          </a:graphicData>
        </a:graphic>
      </p:graphicFrame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4511675" y="665163"/>
          <a:ext cx="3232150" cy="728662"/>
        </p:xfrm>
        <a:graphic>
          <a:graphicData uri="http://schemas.openxmlformats.org/presentationml/2006/ole">
            <p:oleObj spid="_x0000_s39939" name="Equation" r:id="rId4" imgW="1968480" imgH="444240" progId="Equation.3">
              <p:embed/>
            </p:oleObj>
          </a:graphicData>
        </a:graphic>
      </p:graphicFrame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3244850" y="1476375"/>
          <a:ext cx="3233738" cy="381000"/>
        </p:xfrm>
        <a:graphic>
          <a:graphicData uri="http://schemas.openxmlformats.org/presentationml/2006/ole">
            <p:oleObj spid="_x0000_s39940" name="Equation" r:id="rId5" imgW="1828800" imgH="215640" progId="Equation.3">
              <p:embed/>
            </p:oleObj>
          </a:graphicData>
        </a:graphic>
      </p:graphicFrame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179388" y="4432300"/>
          <a:ext cx="2886075" cy="1751013"/>
        </p:xfrm>
        <a:graphic>
          <a:graphicData uri="http://schemas.openxmlformats.org/presentationml/2006/ole">
            <p:oleObj spid="_x0000_s39941" name="Designer Drawing" r:id="rId6" imgW="2664360" imgH="1616040" progId="">
              <p:embed/>
            </p:oleObj>
          </a:graphicData>
        </a:graphic>
      </p:graphicFrame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2409825" y="4438650"/>
          <a:ext cx="1695450" cy="627063"/>
        </p:xfrm>
        <a:graphic>
          <a:graphicData uri="http://schemas.openxmlformats.org/presentationml/2006/ole">
            <p:oleObj spid="_x0000_s39942" name="Equation" r:id="rId7" imgW="1130040" imgH="419040" progId="Equation.3">
              <p:embed/>
            </p:oleObj>
          </a:graphicData>
        </a:graphic>
      </p:graphicFrame>
      <p:sp>
        <p:nvSpPr>
          <p:cNvPr id="39951" name="Oval 9"/>
          <p:cNvSpPr>
            <a:spLocks noChangeArrowheads="1"/>
          </p:cNvSpPr>
          <p:nvPr/>
        </p:nvSpPr>
        <p:spPr bwMode="auto">
          <a:xfrm>
            <a:off x="5208588" y="1460500"/>
            <a:ext cx="442912" cy="492125"/>
          </a:xfrm>
          <a:prstGeom prst="ellipse">
            <a:avLst/>
          </a:prstGeom>
          <a:noFill/>
          <a:ln w="28575">
            <a:solidFill>
              <a:srgbClr val="99FF99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9952" name="Group 15"/>
          <p:cNvGrpSpPr>
            <a:grpSpLocks/>
          </p:cNvGrpSpPr>
          <p:nvPr/>
        </p:nvGrpSpPr>
        <p:grpSpPr bwMode="auto">
          <a:xfrm>
            <a:off x="1109663" y="1941513"/>
            <a:ext cx="1446212" cy="382587"/>
            <a:chOff x="801" y="1433"/>
            <a:chExt cx="1030" cy="241"/>
          </a:xfrm>
        </p:grpSpPr>
        <p:sp>
          <p:nvSpPr>
            <p:cNvPr id="39954" name="Oval 10"/>
            <p:cNvSpPr>
              <a:spLocks noChangeArrowheads="1"/>
            </p:cNvSpPr>
            <p:nvPr/>
          </p:nvSpPr>
          <p:spPr bwMode="auto">
            <a:xfrm>
              <a:off x="801" y="1623"/>
              <a:ext cx="58" cy="51"/>
            </a:xfrm>
            <a:prstGeom prst="ellipse">
              <a:avLst/>
            </a:prstGeom>
            <a:noFill/>
            <a:ln w="28575">
              <a:solidFill>
                <a:srgbClr val="99FF99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955" name="Oval 11"/>
            <p:cNvSpPr>
              <a:spLocks noChangeArrowheads="1"/>
            </p:cNvSpPr>
            <p:nvPr/>
          </p:nvSpPr>
          <p:spPr bwMode="auto">
            <a:xfrm>
              <a:off x="1297" y="1433"/>
              <a:ext cx="58" cy="51"/>
            </a:xfrm>
            <a:prstGeom prst="ellipse">
              <a:avLst/>
            </a:prstGeom>
            <a:noFill/>
            <a:ln w="28575">
              <a:solidFill>
                <a:srgbClr val="99FF99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956" name="Oval 12"/>
            <p:cNvSpPr>
              <a:spLocks noChangeArrowheads="1"/>
            </p:cNvSpPr>
            <p:nvPr/>
          </p:nvSpPr>
          <p:spPr bwMode="auto">
            <a:xfrm>
              <a:off x="1773" y="1615"/>
              <a:ext cx="58" cy="51"/>
            </a:xfrm>
            <a:prstGeom prst="ellipse">
              <a:avLst/>
            </a:prstGeom>
            <a:noFill/>
            <a:ln w="28575">
              <a:solidFill>
                <a:srgbClr val="99FF99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953" name="Text Box 13"/>
          <p:cNvSpPr txBox="1">
            <a:spLocks noChangeArrowheads="1"/>
          </p:cNvSpPr>
          <p:nvPr/>
        </p:nvSpPr>
        <p:spPr bwMode="auto">
          <a:xfrm>
            <a:off x="3603625" y="1966913"/>
            <a:ext cx="4267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L’errore su</a:t>
            </a:r>
            <a:r>
              <a:rPr lang="en-US" sz="2000"/>
              <a:t> </a:t>
            </a:r>
            <a:r>
              <a:rPr lang="en-US"/>
              <a:t>p</a:t>
            </a:r>
            <a:r>
              <a:rPr lang="en-US" baseline="-25000"/>
              <a:t>T</a:t>
            </a:r>
            <a:r>
              <a:rPr lang="en-US"/>
              <a:t> dipende dalla precisione e dal numero delle misure di posizione</a:t>
            </a:r>
          </a:p>
        </p:txBody>
      </p:sp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3349625" y="2849563"/>
          <a:ext cx="3108325" cy="706437"/>
        </p:xfrm>
        <a:graphic>
          <a:graphicData uri="http://schemas.openxmlformats.org/presentationml/2006/ole">
            <p:oleObj spid="_x0000_s39943" name="Equation" r:id="rId8" imgW="1955520" imgH="444240" progId="Equation.3">
              <p:embed/>
            </p:oleObj>
          </a:graphicData>
        </a:graphic>
      </p:graphicFrame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3308350" y="5295900"/>
          <a:ext cx="1871663" cy="630238"/>
        </p:xfrm>
        <a:graphic>
          <a:graphicData uri="http://schemas.openxmlformats.org/presentationml/2006/ole">
            <p:oleObj spid="_x0000_s39944" name="Equation" r:id="rId9" imgW="1358640" imgH="457200" progId="Equation.3">
              <p:embed/>
            </p:oleObj>
          </a:graphicData>
        </a:graphic>
      </p:graphicFrame>
      <p:graphicFrame>
        <p:nvGraphicFramePr>
          <p:cNvPr id="39945" name="Object 9"/>
          <p:cNvGraphicFramePr>
            <a:graphicFrameLocks noChangeAspect="1"/>
          </p:cNvGraphicFramePr>
          <p:nvPr/>
        </p:nvGraphicFramePr>
        <p:xfrm>
          <a:off x="5957888" y="4397375"/>
          <a:ext cx="2979737" cy="2065338"/>
        </p:xfrm>
        <a:graphic>
          <a:graphicData uri="http://schemas.openxmlformats.org/presentationml/2006/ole">
            <p:oleObj spid="_x0000_s39945" name="Designer Drawing" r:id="rId10" imgW="4615200" imgH="3197880" progId="">
              <p:embed/>
            </p:oleObj>
          </a:graphicData>
        </a:graphic>
      </p:graphicFrame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4096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4096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8B08931-B8FD-304D-8915-04C561C30331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4888" y="207963"/>
            <a:ext cx="7435850" cy="639762"/>
          </a:xfrm>
        </p:spPr>
        <p:txBody>
          <a:bodyPr/>
          <a:lstStyle/>
          <a:p>
            <a:pPr eaLnBrk="1" hangingPunct="1"/>
            <a:r>
              <a:rPr lang="it-IT" sz="40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Rivelatori a gas: ionizzazione </a:t>
            </a:r>
          </a:p>
        </p:txBody>
      </p:sp>
      <p:sp>
        <p:nvSpPr>
          <p:cNvPr id="40968" name="Text Box 33"/>
          <p:cNvSpPr txBox="1">
            <a:spLocks noChangeArrowheads="1"/>
          </p:cNvSpPr>
          <p:nvPr/>
        </p:nvSpPr>
        <p:spPr bwMode="auto">
          <a:xfrm>
            <a:off x="252413" y="2301875"/>
            <a:ext cx="18589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d-ID" sz="1400">
                <a:solidFill>
                  <a:srgbClr val="FF0000"/>
                </a:solidFill>
              </a:rPr>
              <a:t>Ionizzazione primaria</a:t>
            </a:r>
            <a:endParaRPr lang="it-IT" sz="1400"/>
          </a:p>
        </p:txBody>
      </p:sp>
      <p:sp>
        <p:nvSpPr>
          <p:cNvPr id="40969" name="Text Box 79"/>
          <p:cNvSpPr txBox="1">
            <a:spLocks noChangeArrowheads="1"/>
          </p:cNvSpPr>
          <p:nvPr/>
        </p:nvSpPr>
        <p:spPr bwMode="auto">
          <a:xfrm>
            <a:off x="2765425" y="3803650"/>
            <a:ext cx="2497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>
                <a:latin typeface="Times New Roman" pitchFamily="-108" charset="0"/>
              </a:rPr>
              <a:t>W</a:t>
            </a:r>
            <a:r>
              <a:rPr lang="it-IT" sz="1400" baseline="-25000">
                <a:latin typeface="Times New Roman" pitchFamily="-108" charset="0"/>
              </a:rPr>
              <a:t>i</a:t>
            </a:r>
            <a:r>
              <a:rPr lang="it-IT" sz="1400"/>
              <a:t>  = potenziale di estrazione</a:t>
            </a:r>
          </a:p>
        </p:txBody>
      </p:sp>
      <p:sp>
        <p:nvSpPr>
          <p:cNvPr id="40970" name="Text Box 80"/>
          <p:cNvSpPr txBox="1">
            <a:spLocks noChangeArrowheads="1"/>
          </p:cNvSpPr>
          <p:nvPr/>
        </p:nvSpPr>
        <p:spPr bwMode="auto">
          <a:xfrm>
            <a:off x="2908300" y="3073400"/>
            <a:ext cx="1574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/>
              <a:t>n</a:t>
            </a:r>
            <a:r>
              <a:rPr lang="it-IT" baseline="-25000"/>
              <a:t>total</a:t>
            </a:r>
            <a:r>
              <a:rPr lang="it-IT"/>
              <a:t>= </a:t>
            </a:r>
            <a:r>
              <a:rPr lang="it-IT">
                <a:latin typeface="Symbol" pitchFamily="-108" charset="2"/>
              </a:rPr>
              <a:t>D</a:t>
            </a:r>
            <a:r>
              <a:rPr lang="it-IT"/>
              <a:t>E/W</a:t>
            </a:r>
            <a:r>
              <a:rPr lang="it-IT" baseline="-25000"/>
              <a:t>i</a:t>
            </a:r>
          </a:p>
          <a:p>
            <a:r>
              <a:rPr lang="it-IT">
                <a:latin typeface="Symbol" pitchFamily="-108" charset="2"/>
              </a:rPr>
              <a:t>D</a:t>
            </a:r>
            <a:r>
              <a:rPr lang="it-IT"/>
              <a:t>E  = dE/dx </a:t>
            </a:r>
            <a:r>
              <a:rPr lang="it-IT">
                <a:latin typeface="Symbol" pitchFamily="-108" charset="2"/>
              </a:rPr>
              <a:t>D</a:t>
            </a:r>
            <a:r>
              <a:rPr lang="it-IT"/>
              <a:t>x </a:t>
            </a:r>
          </a:p>
        </p:txBody>
      </p:sp>
      <p:grpSp>
        <p:nvGrpSpPr>
          <p:cNvPr id="40971" name="Group 81"/>
          <p:cNvGrpSpPr>
            <a:grpSpLocks/>
          </p:cNvGrpSpPr>
          <p:nvPr/>
        </p:nvGrpSpPr>
        <p:grpSpPr bwMode="auto">
          <a:xfrm>
            <a:off x="5930900" y="2968625"/>
            <a:ext cx="2951163" cy="2971800"/>
            <a:chOff x="3554" y="2064"/>
            <a:chExt cx="2014" cy="1872"/>
          </a:xfrm>
        </p:grpSpPr>
        <p:pic>
          <p:nvPicPr>
            <p:cNvPr id="40978" name="Picture 82"/>
            <p:cNvPicPr>
              <a:picLocks noChangeAspect="1" noChangeArrowheads="1"/>
            </p:cNvPicPr>
            <p:nvPr/>
          </p:nvPicPr>
          <p:blipFill>
            <a:blip r:embed="rId3"/>
            <a:srcRect l="38823" t="67143" r="15294" b="5000"/>
            <a:stretch>
              <a:fillRect/>
            </a:stretch>
          </p:blipFill>
          <p:spPr bwMode="auto">
            <a:xfrm>
              <a:off x="3696" y="2064"/>
              <a:ext cx="1872" cy="1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79" name="Text Box 83"/>
            <p:cNvSpPr txBox="1">
              <a:spLocks noChangeArrowheads="1"/>
            </p:cNvSpPr>
            <p:nvPr/>
          </p:nvSpPr>
          <p:spPr bwMode="auto">
            <a:xfrm rot="10800000">
              <a:off x="3554" y="2689"/>
              <a:ext cx="189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it-IT" sz="1200">
                  <a:latin typeface="Helvetica" pitchFamily="-108" charset="0"/>
                </a:rPr>
                <a:t>Z</a:t>
              </a:r>
            </a:p>
          </p:txBody>
        </p:sp>
      </p:grpSp>
      <p:sp>
        <p:nvSpPr>
          <p:cNvPr id="25684" name="Text Box 84"/>
          <p:cNvSpPr txBox="1">
            <a:spLocks noChangeArrowheads="1"/>
          </p:cNvSpPr>
          <p:nvPr/>
        </p:nvSpPr>
        <p:spPr bwMode="auto">
          <a:xfrm>
            <a:off x="323850" y="5799138"/>
            <a:ext cx="5318125" cy="527050"/>
          </a:xfrm>
          <a:prstGeom prst="rect">
            <a:avLst/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 dirty="0"/>
              <a:t>Una MIP perde circa </a:t>
            </a:r>
            <a:r>
              <a:rPr lang="it-IT" sz="1400" dirty="0" err="1"/>
              <a:t>2</a:t>
            </a:r>
            <a:r>
              <a:rPr lang="it-IT" sz="1400" dirty="0" smtClean="0"/>
              <a:t> </a:t>
            </a:r>
            <a:r>
              <a:rPr lang="it-IT" sz="1400" dirty="0" err="1" smtClean="0"/>
              <a:t>keV</a:t>
            </a:r>
            <a:r>
              <a:rPr lang="it-IT" sz="1400" dirty="0" smtClean="0"/>
              <a:t> </a:t>
            </a:r>
            <a:r>
              <a:rPr lang="it-IT" sz="1400" dirty="0"/>
              <a:t>in un cm di Ar </a:t>
            </a:r>
            <a:r>
              <a:rPr lang="en-US" sz="1400" dirty="0" smtClean="0">
                <a:sym typeface="SymbolProp BT" pitchFamily="2" charset="2"/>
              </a:rPr>
              <a:t>~</a:t>
            </a:r>
            <a:r>
              <a:rPr lang="id-ID" sz="1400" dirty="0" smtClean="0">
                <a:sym typeface="SymbolProp BT" pitchFamily="2" charset="2"/>
              </a:rPr>
              <a:t>8</a:t>
            </a:r>
            <a:r>
              <a:rPr lang="id-ID" sz="1400" dirty="0" smtClean="0">
                <a:sym typeface="SymbolProp BT" pitchFamily="2" charset="2"/>
              </a:rPr>
              <a:t>0 </a:t>
            </a:r>
            <a:r>
              <a:rPr lang="id-ID" sz="1400" dirty="0">
                <a:sym typeface="SymbolProp BT" pitchFamily="2" charset="2"/>
              </a:rPr>
              <a:t>coppie </a:t>
            </a:r>
            <a:r>
              <a:rPr lang="id-ID" sz="1400" dirty="0" smtClean="0">
                <a:sym typeface="SymbolProp BT" pitchFamily="2" charset="2"/>
              </a:rPr>
              <a:t>e</a:t>
            </a:r>
            <a:r>
              <a:rPr lang="id-ID" sz="1400" baseline="30000" dirty="0" smtClean="0">
                <a:latin typeface="Symbol" pitchFamily="-108" charset="2"/>
                <a:sym typeface="SymbolProp BT" pitchFamily="2" charset="2"/>
              </a:rPr>
              <a:t>-</a:t>
            </a:r>
            <a:r>
              <a:rPr lang="id-ID" sz="1400" dirty="0" smtClean="0">
                <a:sym typeface="SymbolProp BT" pitchFamily="2" charset="2"/>
              </a:rPr>
              <a:t>/</a:t>
            </a:r>
            <a:r>
              <a:rPr lang="id-ID" sz="1400" dirty="0">
                <a:sym typeface="SymbolProp BT" pitchFamily="2" charset="2"/>
              </a:rPr>
              <a:t>ione</a:t>
            </a:r>
            <a:endParaRPr lang="id-ID" sz="1400" dirty="0">
              <a:solidFill>
                <a:schemeClr val="accent2"/>
              </a:solidFill>
              <a:sym typeface="SymbolProp BT" pitchFamily="2" charset="2"/>
            </a:endParaRPr>
          </a:p>
          <a:p>
            <a:r>
              <a:rPr lang="id-ID" sz="1400" dirty="0">
                <a:solidFill>
                  <a:srgbClr val="FF0000"/>
                </a:solidFill>
                <a:sym typeface="SymbolProp BT" pitchFamily="2" charset="2"/>
              </a:rPr>
              <a:t>troppo poche per essere rivelate</a:t>
            </a:r>
            <a:r>
              <a:rPr lang="it-IT" sz="1400" dirty="0"/>
              <a:t> </a:t>
            </a:r>
            <a:r>
              <a:rPr lang="it-IT" sz="1400" dirty="0">
                <a:solidFill>
                  <a:srgbClr val="FF0000"/>
                </a:solidFill>
                <a:sym typeface="Monotype Sorts" pitchFamily="-108" charset="2"/>
              </a:rPr>
              <a:t> occorre amplificare il segnale</a:t>
            </a:r>
          </a:p>
        </p:txBody>
      </p:sp>
      <p:sp>
        <p:nvSpPr>
          <p:cNvPr id="25686" name="Text Box 86"/>
          <p:cNvSpPr txBox="1">
            <a:spLocks noChangeArrowheads="1"/>
          </p:cNvSpPr>
          <p:nvPr/>
        </p:nvSpPr>
        <p:spPr bwMode="auto">
          <a:xfrm>
            <a:off x="608013" y="4211638"/>
            <a:ext cx="4416425" cy="1377950"/>
          </a:xfrm>
          <a:prstGeom prst="rect">
            <a:avLst/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/>
              <a:t>I gas nobili hanno le shell elettroniche complete, e</a:t>
            </a:r>
          </a:p>
          <a:p>
            <a:r>
              <a:rPr lang="it-IT" sz="1400"/>
              <a:t>dissipano l’energia trasferita solo attraverso la  </a:t>
            </a:r>
          </a:p>
          <a:p>
            <a:r>
              <a:rPr lang="it-IT" sz="1400"/>
              <a:t>ionizzazione. </a:t>
            </a:r>
          </a:p>
          <a:p>
            <a:r>
              <a:rPr lang="it-IT" sz="1400"/>
              <a:t>Non hanno affinita’ elettronica e</a:t>
            </a:r>
          </a:p>
          <a:p>
            <a:r>
              <a:rPr lang="it-IT" sz="1400"/>
              <a:t>Si aggiungono basse percentuali  di idrocarburi per evitare scariche.</a:t>
            </a:r>
          </a:p>
        </p:txBody>
      </p:sp>
      <p:sp>
        <p:nvSpPr>
          <p:cNvPr id="40974" name="Text Box 87"/>
          <p:cNvSpPr txBox="1">
            <a:spLocks noChangeArrowheads="1"/>
          </p:cNvSpPr>
          <p:nvPr/>
        </p:nvSpPr>
        <p:spPr bwMode="auto">
          <a:xfrm>
            <a:off x="6770688" y="2247900"/>
            <a:ext cx="22780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d-ID" sz="1400">
                <a:solidFill>
                  <a:schemeClr val="accent2"/>
                </a:solidFill>
              </a:rPr>
              <a:t>Ionizzazione totale </a:t>
            </a:r>
            <a:r>
              <a:rPr lang="en-US" sz="1400">
                <a:solidFill>
                  <a:schemeClr val="accent2"/>
                </a:solidFill>
                <a:sym typeface="SymbolProp BT" pitchFamily="2" charset="2"/>
              </a:rPr>
              <a:t>~</a:t>
            </a:r>
            <a:r>
              <a:rPr lang="id-ID" sz="1400">
                <a:solidFill>
                  <a:schemeClr val="accent2"/>
                </a:solidFill>
                <a:sym typeface="SymbolProp BT" pitchFamily="2" charset="2"/>
              </a:rPr>
              <a:t> 3, 4 volte </a:t>
            </a:r>
            <a:r>
              <a:rPr lang="id-ID" sz="1400">
                <a:solidFill>
                  <a:srgbClr val="FF0000"/>
                </a:solidFill>
                <a:sym typeface="SymbolProp BT" pitchFamily="2" charset="2"/>
              </a:rPr>
              <a:t>ionizzazione primaria</a:t>
            </a:r>
            <a:endParaRPr lang="it-IT" sz="1400">
              <a:solidFill>
                <a:srgbClr val="FF0000"/>
              </a:solidFill>
              <a:sym typeface="SymbolProp BT" pitchFamily="2" charset="2"/>
            </a:endParaRPr>
          </a:p>
        </p:txBody>
      </p:sp>
      <p:sp>
        <p:nvSpPr>
          <p:cNvPr id="40975" name="Text Box 95"/>
          <p:cNvSpPr txBox="1">
            <a:spLocks noChangeArrowheads="1"/>
          </p:cNvSpPr>
          <p:nvPr/>
        </p:nvSpPr>
        <p:spPr bwMode="auto">
          <a:xfrm>
            <a:off x="7305675" y="5751513"/>
            <a:ext cx="3127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200">
                <a:latin typeface="Times New Roman" pitchFamily="-108" charset="0"/>
              </a:rPr>
              <a:t>e</a:t>
            </a:r>
            <a:r>
              <a:rPr lang="it-IT" sz="1400" baseline="30000">
                <a:latin typeface="Symbol" pitchFamily="-108" charset="2"/>
              </a:rPr>
              <a:t>-</a:t>
            </a:r>
            <a:endParaRPr lang="it-IT" sz="1400"/>
          </a:p>
        </p:txBody>
      </p:sp>
      <p:sp>
        <p:nvSpPr>
          <p:cNvPr id="40976" name="Text Box 100"/>
          <p:cNvSpPr txBox="1">
            <a:spLocks noChangeArrowheads="1"/>
          </p:cNvSpPr>
          <p:nvPr/>
        </p:nvSpPr>
        <p:spPr bwMode="auto">
          <a:xfrm>
            <a:off x="190500" y="1101725"/>
            <a:ext cx="33448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/>
              <a:t>Le particelle cariche attraversando un gas lo ionizzano</a:t>
            </a:r>
            <a:endParaRPr lang="en-US"/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844550" y="1560513"/>
          <a:ext cx="2747963" cy="1943100"/>
        </p:xfrm>
        <a:graphic>
          <a:graphicData uri="http://schemas.openxmlformats.org/presentationml/2006/ole">
            <p:oleObj spid="_x0000_s40962" name="Designer Drawing" r:id="rId4" imgW="1792800" imgH="1036800" progId="">
              <p:embed/>
            </p:oleObj>
          </a:graphicData>
        </a:graphic>
      </p:graphicFrame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4725988" y="1168400"/>
          <a:ext cx="3476625" cy="2503488"/>
        </p:xfrm>
        <a:graphic>
          <a:graphicData uri="http://schemas.openxmlformats.org/presentationml/2006/ole">
            <p:oleObj spid="_x0000_s40963" name="Designer Drawing" r:id="rId5" imgW="1792800" imgH="1036800" progId="">
              <p:embed/>
            </p:oleObj>
          </a:graphicData>
        </a:graphic>
      </p:graphicFrame>
      <p:sp>
        <p:nvSpPr>
          <p:cNvPr id="40977" name="Text Box 103"/>
          <p:cNvSpPr txBox="1">
            <a:spLocks noChangeArrowheads="1"/>
          </p:cNvSpPr>
          <p:nvPr/>
        </p:nvSpPr>
        <p:spPr bwMode="auto">
          <a:xfrm>
            <a:off x="4017963" y="1149350"/>
            <a:ext cx="23304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/>
              <a:t>Spesso gli elettroni prodotti hanno sufficiente energia </a:t>
            </a:r>
          </a:p>
          <a:p>
            <a:r>
              <a:rPr lang="it-IT" sz="1400"/>
              <a:t>per effettuare ulteriori ionizzazioni</a:t>
            </a:r>
            <a:endParaRPr lang="en-US" sz="1400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0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4199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419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AF5BC0-E25C-C045-9DE4-DB4F54856DF2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26710" name="Rectangle 86"/>
          <p:cNvSpPr>
            <a:spLocks noGrp="1" noChangeArrowheads="1"/>
          </p:cNvSpPr>
          <p:nvPr>
            <p:ph type="title"/>
          </p:nvPr>
        </p:nvSpPr>
        <p:spPr>
          <a:xfrm>
            <a:off x="146548" y="87072"/>
            <a:ext cx="8540252" cy="938652"/>
          </a:xfrm>
        </p:spPr>
        <p:txBody>
          <a:bodyPr/>
          <a:lstStyle/>
          <a:p>
            <a:pPr eaLnBrk="1" hangingPunct="1"/>
            <a:r>
              <a:rPr lang="it-IT" b="1" dirty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Rivelatori a gas:</a:t>
            </a:r>
            <a:r>
              <a:rPr lang="it-IT" b="1" dirty="0" smtClean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 deriva e amplificazione </a:t>
            </a:r>
            <a:endParaRPr lang="en-US" b="1" dirty="0">
              <a:effectLst>
                <a:outerShdw blurRad="38100" dist="38100" dir="2700000" algn="tl">
                  <a:srgbClr val="DDDDDD"/>
                </a:outerShdw>
              </a:effectLst>
              <a:ea typeface="ＭＳ Ｐゴシック" pitchFamily="-108" charset="-128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592138" y="2876749"/>
          <a:ext cx="2411412" cy="3163888"/>
        </p:xfrm>
        <a:graphic>
          <a:graphicData uri="http://schemas.openxmlformats.org/presentationml/2006/ole">
            <p:oleObj spid="_x0000_s41986" name="Designer Drawing" r:id="rId3" imgW="5846760" imgH="3737520" progId="">
              <p:embed/>
            </p:oleObj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5410277" y="1500301"/>
          <a:ext cx="1473200" cy="1143000"/>
        </p:xfrm>
        <a:graphic>
          <a:graphicData uri="http://schemas.openxmlformats.org/presentationml/2006/ole">
            <p:oleObj spid="_x0000_s41987" name="Equation" r:id="rId4" imgW="1473120" imgH="1143000" progId="Equation.3">
              <p:embed/>
            </p:oleObj>
          </a:graphicData>
        </a:graphic>
      </p:graphicFrame>
      <p:sp>
        <p:nvSpPr>
          <p:cNvPr id="41994" name="Text Box 89"/>
          <p:cNvSpPr txBox="1">
            <a:spLocks noChangeArrowheads="1"/>
          </p:cNvSpPr>
          <p:nvPr/>
        </p:nvSpPr>
        <p:spPr bwMode="auto">
          <a:xfrm>
            <a:off x="5457902" y="2722676"/>
            <a:ext cx="164782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i="1" dirty="0"/>
              <a:t>C</a:t>
            </a:r>
            <a:r>
              <a:rPr lang="en-US" dirty="0"/>
              <a:t> = </a:t>
            </a:r>
            <a:r>
              <a:rPr lang="en-US" dirty="0" err="1"/>
              <a:t>capacit</a:t>
            </a:r>
            <a:r>
              <a:rPr lang="en-US" dirty="0" err="1">
                <a:ea typeface="Times New Roman" pitchFamily="-108" charset="0"/>
                <a:cs typeface="Times New Roman" pitchFamily="-108" charset="0"/>
              </a:rPr>
              <a:t>à</a:t>
            </a:r>
            <a:r>
              <a:rPr lang="en-US" dirty="0"/>
              <a:t>/cm</a:t>
            </a:r>
          </a:p>
        </p:txBody>
      </p:sp>
      <p:sp>
        <p:nvSpPr>
          <p:cNvPr id="41995" name="Text Box 90"/>
          <p:cNvSpPr txBox="1">
            <a:spLocks noChangeArrowheads="1"/>
          </p:cNvSpPr>
          <p:nvPr/>
        </p:nvSpPr>
        <p:spPr bwMode="auto">
          <a:xfrm>
            <a:off x="335202" y="1697371"/>
            <a:ext cx="30019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Un </a:t>
            </a:r>
            <a:r>
              <a:rPr lang="en-US" dirty="0" err="1"/>
              <a:t>caso</a:t>
            </a:r>
            <a:r>
              <a:rPr lang="en-US" dirty="0"/>
              <a:t> </a:t>
            </a:r>
            <a:r>
              <a:rPr lang="en-US" dirty="0" err="1"/>
              <a:t>semplice</a:t>
            </a:r>
            <a:r>
              <a:rPr lang="en-US" dirty="0"/>
              <a:t>: </a:t>
            </a:r>
            <a:r>
              <a:rPr lang="en-US" dirty="0" err="1"/>
              <a:t>tubo</a:t>
            </a:r>
            <a:r>
              <a:rPr lang="en-US" dirty="0"/>
              <a:t> </a:t>
            </a:r>
            <a:r>
              <a:rPr lang="en-US" dirty="0" err="1"/>
              <a:t>cilindrico</a:t>
            </a:r>
            <a:r>
              <a:rPr lang="en-US" dirty="0"/>
              <a:t> con </a:t>
            </a:r>
            <a:r>
              <a:rPr lang="en-US" dirty="0" err="1"/>
              <a:t>filo</a:t>
            </a:r>
            <a:r>
              <a:rPr lang="en-US" dirty="0"/>
              <a:t> al </a:t>
            </a:r>
            <a:r>
              <a:rPr lang="en-US" dirty="0" err="1"/>
              <a:t>centro</a:t>
            </a:r>
            <a:endParaRPr lang="en-US" dirty="0"/>
          </a:p>
        </p:txBody>
      </p:sp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7326035" y="979233"/>
          <a:ext cx="1544638" cy="2100262"/>
        </p:xfrm>
        <a:graphic>
          <a:graphicData uri="http://schemas.openxmlformats.org/presentationml/2006/ole">
            <p:oleObj spid="_x0000_s41988" name="Designer Drawing" r:id="rId5" imgW="5846760" imgH="3737520" progId="">
              <p:embed/>
            </p:oleObj>
          </a:graphicData>
        </a:graphic>
      </p:graphicFrame>
      <p:sp>
        <p:nvSpPr>
          <p:cNvPr id="41996" name="Text Box 92"/>
          <p:cNvSpPr txBox="1">
            <a:spLocks noChangeArrowheads="1"/>
          </p:cNvSpPr>
          <p:nvPr/>
        </p:nvSpPr>
        <p:spPr bwMode="auto">
          <a:xfrm>
            <a:off x="5164215" y="1095489"/>
            <a:ext cx="2047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Il campo </a:t>
            </a:r>
            <a:r>
              <a:rPr lang="en-US" dirty="0" err="1"/>
              <a:t>elettrico</a:t>
            </a:r>
            <a:r>
              <a:rPr lang="en-US" dirty="0"/>
              <a:t> </a:t>
            </a:r>
            <a:r>
              <a:rPr lang="en-US" dirty="0" err="1">
                <a:ea typeface="Arial" pitchFamily="-108" charset="0"/>
                <a:cs typeface="Arial" pitchFamily="-108" charset="0"/>
              </a:rPr>
              <a:t>è</a:t>
            </a:r>
            <a:r>
              <a:rPr lang="en-US" dirty="0">
                <a:ea typeface="Arial" pitchFamily="-108" charset="0"/>
                <a:cs typeface="Arial" pitchFamily="-108" charset="0"/>
              </a:rPr>
              <a:t>:</a:t>
            </a:r>
          </a:p>
        </p:txBody>
      </p:sp>
      <p:sp>
        <p:nvSpPr>
          <p:cNvPr id="41997" name="Text Box 93"/>
          <p:cNvSpPr txBox="1">
            <a:spLocks noChangeArrowheads="1"/>
          </p:cNvSpPr>
          <p:nvPr/>
        </p:nvSpPr>
        <p:spPr bwMode="auto">
          <a:xfrm>
            <a:off x="3532436" y="3143853"/>
            <a:ext cx="5192712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indent="169863">
              <a:buFontTx/>
              <a:buBlip>
                <a:blip r:embed="rId6"/>
              </a:buBlip>
            </a:pPr>
            <a:r>
              <a:rPr lang="en-US" dirty="0" err="1"/>
              <a:t>Gli</a:t>
            </a:r>
            <a:r>
              <a:rPr lang="en-US" dirty="0"/>
              <a:t> </a:t>
            </a:r>
            <a:r>
              <a:rPr lang="en-US" dirty="0" err="1"/>
              <a:t>elettroni</a:t>
            </a:r>
            <a:r>
              <a:rPr lang="en-US" dirty="0"/>
              <a:t> </a:t>
            </a:r>
            <a:r>
              <a:rPr lang="en-US" dirty="0" err="1"/>
              <a:t>viaggiano</a:t>
            </a:r>
            <a:r>
              <a:rPr lang="en-US" dirty="0"/>
              <a:t> verso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filo</a:t>
            </a:r>
            <a:r>
              <a:rPr lang="en-US" dirty="0"/>
              <a:t> (“drift” </a:t>
            </a:r>
            <a:r>
              <a:rPr lang="en-US" dirty="0" err="1"/>
              <a:t>o</a:t>
            </a:r>
            <a:r>
              <a:rPr lang="en-US" dirty="0"/>
              <a:t> “</a:t>
            </a:r>
            <a:r>
              <a:rPr lang="en-US" dirty="0" err="1"/>
              <a:t>deriva</a:t>
            </a:r>
            <a:r>
              <a:rPr lang="en-US" dirty="0"/>
              <a:t>”) </a:t>
            </a:r>
            <a:r>
              <a:rPr lang="en-US" dirty="0" err="1"/>
              <a:t>e</a:t>
            </a:r>
            <a:r>
              <a:rPr lang="en-US" dirty="0"/>
              <a:t>   </a:t>
            </a:r>
            <a:r>
              <a:rPr lang="en-US" dirty="0" err="1"/>
              <a:t>vedono</a:t>
            </a:r>
            <a:r>
              <a:rPr lang="en-US" dirty="0"/>
              <a:t> un campo </a:t>
            </a:r>
            <a:r>
              <a:rPr lang="en-US" dirty="0" err="1"/>
              <a:t>elettrico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cresce</a:t>
            </a:r>
            <a:r>
              <a:rPr lang="en-US" dirty="0"/>
              <a:t> come 1/r</a:t>
            </a:r>
          </a:p>
          <a:p>
            <a:pPr indent="169863">
              <a:buFontTx/>
              <a:buBlip>
                <a:blip r:embed="rId6"/>
              </a:buBlip>
            </a:pPr>
            <a:r>
              <a:rPr lang="en-US" dirty="0" err="1"/>
              <a:t>Quando</a:t>
            </a:r>
            <a:r>
              <a:rPr lang="en-US" dirty="0"/>
              <a:t> E&gt;</a:t>
            </a:r>
            <a:r>
              <a:rPr lang="en-US" dirty="0" err="1"/>
              <a:t>qualche</a:t>
            </a:r>
            <a:r>
              <a:rPr lang="en-US" dirty="0"/>
              <a:t> kV/cm, </a:t>
            </a:r>
            <a:r>
              <a:rPr lang="en-US" dirty="0" err="1"/>
              <a:t>inizia</a:t>
            </a:r>
            <a:r>
              <a:rPr lang="en-US" dirty="0"/>
              <a:t> un </a:t>
            </a:r>
            <a:r>
              <a:rPr lang="en-US" dirty="0" err="1"/>
              <a:t>processo</a:t>
            </a:r>
            <a:r>
              <a:rPr lang="en-US" dirty="0"/>
              <a:t> a </a:t>
            </a:r>
            <a:r>
              <a:rPr lang="en-US" dirty="0" err="1"/>
              <a:t>valanga</a:t>
            </a:r>
            <a:endParaRPr lang="en-US" dirty="0"/>
          </a:p>
        </p:txBody>
      </p:sp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3847634" y="4530095"/>
          <a:ext cx="4191000" cy="1898650"/>
        </p:xfrm>
        <a:graphic>
          <a:graphicData uri="http://schemas.openxmlformats.org/presentationml/2006/ole">
            <p:oleObj spid="_x0000_s41989" name="Ulead Image Editor Image" r:id="rId7" imgW="4635625" imgH="2099898" progId="">
              <p:embed/>
            </p:oleObj>
          </a:graphicData>
        </a:graphic>
      </p:graphicFrame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4301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4301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D633963-F3FB-A041-A206-5CC804175B86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09550" y="98425"/>
            <a:ext cx="8582025" cy="717550"/>
          </a:xfrm>
        </p:spPr>
        <p:txBody>
          <a:bodyPr/>
          <a:lstStyle/>
          <a:p>
            <a:pPr eaLnBrk="1" hangingPunct="1"/>
            <a:r>
              <a:rPr lang="it-IT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Diversi regimi di amplificazione </a:t>
            </a:r>
            <a:endParaRPr lang="en-US" b="1">
              <a:effectLst>
                <a:outerShdw blurRad="38100" dist="38100" dir="2700000" algn="tl">
                  <a:srgbClr val="DDDDDD"/>
                </a:outerShdw>
              </a:effectLst>
              <a:latin typeface="Bradley Hand ITC" pitchFamily="66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pic>
        <p:nvPicPr>
          <p:cNvPr id="43014" name="Picture 11"/>
          <p:cNvPicPr>
            <a:picLocks noChangeAspect="1" noChangeArrowheads="1"/>
          </p:cNvPicPr>
          <p:nvPr/>
        </p:nvPicPr>
        <p:blipFill>
          <a:blip r:embed="rId2"/>
          <a:srcRect l="45097" t="64285" r="12746" b="5952"/>
          <a:stretch>
            <a:fillRect/>
          </a:stretch>
        </p:blipFill>
        <p:spPr bwMode="auto">
          <a:xfrm>
            <a:off x="1787525" y="768350"/>
            <a:ext cx="4175125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5" name="Rectangle 13"/>
          <p:cNvSpPr>
            <a:spLocks noChangeArrowheads="1"/>
          </p:cNvSpPr>
          <p:nvPr/>
        </p:nvSpPr>
        <p:spPr bwMode="auto">
          <a:xfrm>
            <a:off x="6064250" y="1754188"/>
            <a:ext cx="2925763" cy="8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Clr>
                <a:srgbClr val="FF3300"/>
              </a:buClr>
            </a:pPr>
            <a:r>
              <a:rPr lang="it-IT">
                <a:solidFill>
                  <a:srgbClr val="FF3300"/>
                </a:solidFill>
                <a:sym typeface="Wingdings" pitchFamily="-108" charset="2"/>
              </a:rPr>
              <a:t>geiger</a:t>
            </a:r>
            <a:r>
              <a:rPr lang="it-IT">
                <a:sym typeface="Wingdings" pitchFamily="-108" charset="2"/>
              </a:rPr>
              <a:t>: grossa fotoemissione, il filo anodico </a:t>
            </a:r>
            <a:r>
              <a:rPr lang="it-IT">
                <a:ea typeface="Arial" pitchFamily="-108" charset="0"/>
                <a:cs typeface="Arial" pitchFamily="-108" charset="0"/>
              </a:rPr>
              <a:t>è</a:t>
            </a:r>
            <a:r>
              <a:rPr lang="it-IT">
                <a:sym typeface="Wingdings" pitchFamily="-108" charset="2"/>
              </a:rPr>
              <a:t> tutto coinvolto, scarica eliminata solo abbassando HV.</a:t>
            </a:r>
          </a:p>
        </p:txBody>
      </p:sp>
      <p:sp>
        <p:nvSpPr>
          <p:cNvPr id="43016" name="Text Box 14"/>
          <p:cNvSpPr txBox="1">
            <a:spLocks noChangeArrowheads="1"/>
          </p:cNvSpPr>
          <p:nvPr/>
        </p:nvSpPr>
        <p:spPr bwMode="auto">
          <a:xfrm>
            <a:off x="823913" y="5611813"/>
            <a:ext cx="3152775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Clr>
                <a:srgbClr val="FF3300"/>
              </a:buClr>
            </a:pPr>
            <a:r>
              <a:rPr lang="it-IT">
                <a:solidFill>
                  <a:srgbClr val="FF3300"/>
                </a:solidFill>
              </a:rPr>
              <a:t>ionizzazione</a:t>
            </a:r>
            <a:r>
              <a:rPr lang="it-IT"/>
              <a:t>: la carica </a:t>
            </a:r>
            <a:r>
              <a:rPr lang="en-US">
                <a:ea typeface="Arial" pitchFamily="-108" charset="0"/>
                <a:cs typeface="Arial" pitchFamily="-108" charset="0"/>
              </a:rPr>
              <a:t>è</a:t>
            </a:r>
            <a:r>
              <a:rPr lang="it-IT"/>
              <a:t> raccolta senza moltiplicazione delle coppie ione-elettrone.</a:t>
            </a:r>
            <a:endParaRPr lang="en-US"/>
          </a:p>
        </p:txBody>
      </p:sp>
      <p:sp>
        <p:nvSpPr>
          <p:cNvPr id="43017" name="Line 15"/>
          <p:cNvSpPr>
            <a:spLocks noChangeShapeType="1"/>
          </p:cNvSpPr>
          <p:nvPr/>
        </p:nvSpPr>
        <p:spPr bwMode="auto">
          <a:xfrm flipV="1">
            <a:off x="2439988" y="3779838"/>
            <a:ext cx="171450" cy="1831975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8" name="Text Box 16"/>
          <p:cNvSpPr txBox="1">
            <a:spLocks noChangeArrowheads="1"/>
          </p:cNvSpPr>
          <p:nvPr/>
        </p:nvSpPr>
        <p:spPr bwMode="auto">
          <a:xfrm>
            <a:off x="4491038" y="5626100"/>
            <a:ext cx="421005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Clr>
                <a:srgbClr val="FF3300"/>
              </a:buClr>
            </a:pPr>
            <a:r>
              <a:rPr lang="it-IT">
                <a:solidFill>
                  <a:srgbClr val="FF3300"/>
                </a:solidFill>
              </a:rPr>
              <a:t>Proporzionale</a:t>
            </a:r>
            <a:r>
              <a:rPr lang="it-IT"/>
              <a:t>: moltiplicazione a valanga. Il segnale dell’apparato è proporzionale alla ionizzazione </a:t>
            </a:r>
            <a:r>
              <a:rPr lang="it-IT">
                <a:sym typeface="Wingdings" pitchFamily="-108" charset="2"/>
              </a:rPr>
              <a:t> misura di dE/dx e guadagno 10</a:t>
            </a:r>
            <a:r>
              <a:rPr lang="it-IT" baseline="30000">
                <a:sym typeface="Wingdings" pitchFamily="-108" charset="2"/>
              </a:rPr>
              <a:t>4</a:t>
            </a:r>
            <a:r>
              <a:rPr lang="it-IT">
                <a:sym typeface="Wingdings" pitchFamily="-108" charset="2"/>
              </a:rPr>
              <a:t>-10</a:t>
            </a:r>
            <a:r>
              <a:rPr lang="it-IT" baseline="30000">
                <a:sym typeface="Wingdings" pitchFamily="-108" charset="2"/>
              </a:rPr>
              <a:t>6</a:t>
            </a:r>
            <a:endParaRPr lang="en-US"/>
          </a:p>
        </p:txBody>
      </p:sp>
      <p:sp>
        <p:nvSpPr>
          <p:cNvPr id="43019" name="Text Box 17"/>
          <p:cNvSpPr txBox="1">
            <a:spLocks noChangeArrowheads="1"/>
          </p:cNvSpPr>
          <p:nvPr/>
        </p:nvSpPr>
        <p:spPr bwMode="auto">
          <a:xfrm>
            <a:off x="6002338" y="3721100"/>
            <a:ext cx="3022600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Clr>
                <a:srgbClr val="FF3300"/>
              </a:buClr>
            </a:pPr>
            <a:r>
              <a:rPr lang="it-IT">
                <a:solidFill>
                  <a:srgbClr val="FF3300"/>
                </a:solidFill>
                <a:sym typeface="Wingdings" pitchFamily="-108" charset="2"/>
              </a:rPr>
              <a:t>proporzionale limitato  saturazione  streamer</a:t>
            </a:r>
            <a:r>
              <a:rPr lang="it-IT">
                <a:sym typeface="Wingdings" pitchFamily="-108" charset="2"/>
              </a:rPr>
              <a:t> Forte emissione di fotoni, valanghe secondarie, alti guadagni (10</a:t>
            </a:r>
            <a:r>
              <a:rPr lang="it-IT" baseline="30000">
                <a:sym typeface="Wingdings" pitchFamily="-108" charset="2"/>
              </a:rPr>
              <a:t>10</a:t>
            </a:r>
            <a:r>
              <a:rPr lang="it-IT">
                <a:sym typeface="Wingdings" pitchFamily="-108" charset="2"/>
              </a:rPr>
              <a:t>)  elettronica semplice.</a:t>
            </a:r>
            <a:endParaRPr lang="en-US"/>
          </a:p>
        </p:txBody>
      </p:sp>
      <p:sp>
        <p:nvSpPr>
          <p:cNvPr id="43020" name="Line 18"/>
          <p:cNvSpPr>
            <a:spLocks noChangeShapeType="1"/>
          </p:cNvSpPr>
          <p:nvPr/>
        </p:nvSpPr>
        <p:spPr bwMode="auto">
          <a:xfrm flipH="1" flipV="1">
            <a:off x="4311650" y="3638550"/>
            <a:ext cx="1695450" cy="1944688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Line 19"/>
          <p:cNvSpPr>
            <a:spLocks noChangeShapeType="1"/>
          </p:cNvSpPr>
          <p:nvPr/>
        </p:nvSpPr>
        <p:spPr bwMode="auto">
          <a:xfrm flipH="1" flipV="1">
            <a:off x="4784725" y="2957513"/>
            <a:ext cx="1247775" cy="114935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Line 20"/>
          <p:cNvSpPr>
            <a:spLocks noChangeShapeType="1"/>
          </p:cNvSpPr>
          <p:nvPr/>
        </p:nvSpPr>
        <p:spPr bwMode="auto">
          <a:xfrm flipH="1" flipV="1">
            <a:off x="5500688" y="1500188"/>
            <a:ext cx="463550" cy="620712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Text Box 21"/>
          <p:cNvSpPr txBox="1">
            <a:spLocks noChangeArrowheads="1"/>
          </p:cNvSpPr>
          <p:nvPr/>
        </p:nvSpPr>
        <p:spPr bwMode="auto">
          <a:xfrm>
            <a:off x="0" y="3954463"/>
            <a:ext cx="1871663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Clr>
                <a:srgbClr val="FF3300"/>
              </a:buClr>
            </a:pPr>
            <a:r>
              <a:rPr lang="it-IT">
                <a:solidFill>
                  <a:srgbClr val="FF3300"/>
                </a:solidFill>
              </a:rPr>
              <a:t>ricombinazione</a:t>
            </a:r>
            <a:r>
              <a:rPr lang="it-IT"/>
              <a:t>: gli elettroni prodotti si ricombinano con gli atomi del gas.</a:t>
            </a:r>
            <a:endParaRPr lang="en-US"/>
          </a:p>
        </p:txBody>
      </p:sp>
      <p:sp>
        <p:nvSpPr>
          <p:cNvPr id="43024" name="Line 22"/>
          <p:cNvSpPr>
            <a:spLocks noChangeShapeType="1"/>
          </p:cNvSpPr>
          <p:nvPr/>
        </p:nvSpPr>
        <p:spPr bwMode="auto">
          <a:xfrm>
            <a:off x="1839913" y="4078288"/>
            <a:ext cx="482600" cy="695325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4506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4506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ADD1DBA-29AE-DA45-B6B7-A1B96A408C6E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42888" y="196850"/>
            <a:ext cx="8599487" cy="669925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66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M</a:t>
            </a:r>
            <a:r>
              <a:rPr lang="en-US" sz="40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ulti</a:t>
            </a:r>
            <a:r>
              <a:rPr lang="en-US" sz="4000" b="1">
                <a:solidFill>
                  <a:srgbClr val="0066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w</a:t>
            </a:r>
            <a:r>
              <a:rPr lang="en-US" sz="40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ire </a:t>
            </a:r>
            <a:r>
              <a:rPr lang="en-US" sz="4000" b="1">
                <a:solidFill>
                  <a:srgbClr val="0066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P</a:t>
            </a:r>
            <a:r>
              <a:rPr lang="en-US" sz="40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roportional </a:t>
            </a:r>
            <a:r>
              <a:rPr lang="en-US" sz="4000" b="1">
                <a:solidFill>
                  <a:srgbClr val="0066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C</a:t>
            </a:r>
            <a:r>
              <a:rPr lang="en-US" sz="40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hambers</a:t>
            </a:r>
            <a:endParaRPr lang="it-IT" sz="4000" b="1">
              <a:effectLst>
                <a:outerShdw blurRad="38100" dist="38100" dir="2700000" algn="tl">
                  <a:srgbClr val="DDDDDD"/>
                </a:outerShdw>
              </a:effectLst>
              <a:latin typeface="Bradley Hand ITC" pitchFamily="66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pic>
        <p:nvPicPr>
          <p:cNvPr id="45063" name="Picture 3" descr="DCP003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5100" y="3889375"/>
            <a:ext cx="323532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4" name="Picture 5"/>
          <p:cNvPicPr>
            <a:picLocks noChangeAspect="1" noChangeArrowheads="1"/>
          </p:cNvPicPr>
          <p:nvPr/>
        </p:nvPicPr>
        <p:blipFill>
          <a:blip r:embed="rId4"/>
          <a:srcRect l="25294" t="45714" r="20589" b="30000"/>
          <a:stretch>
            <a:fillRect/>
          </a:stretch>
        </p:blipFill>
        <p:spPr bwMode="auto">
          <a:xfrm>
            <a:off x="261938" y="1803400"/>
            <a:ext cx="32353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361950" y="4319588"/>
            <a:ext cx="442595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>
                <a:solidFill>
                  <a:srgbClr val="FF3300"/>
                </a:solidFill>
              </a:rPr>
              <a:t>La coordinata z puo</a:t>
            </a:r>
            <a:r>
              <a:rPr lang="en-US" sz="1400">
                <a:solidFill>
                  <a:srgbClr val="FF3300"/>
                </a:solidFill>
              </a:rPr>
              <a:t>`</a:t>
            </a:r>
            <a:r>
              <a:rPr lang="it-IT" sz="1400">
                <a:solidFill>
                  <a:srgbClr val="FF3300"/>
                </a:solidFill>
              </a:rPr>
              <a:t> essere determinata in vari modi: </a:t>
            </a:r>
          </a:p>
          <a:p>
            <a:pPr>
              <a:buFontTx/>
              <a:buChar char="•"/>
            </a:pPr>
            <a:r>
              <a:rPr lang="it-IT" sz="1400">
                <a:solidFill>
                  <a:srgbClr val="FF3300"/>
                </a:solidFill>
              </a:rPr>
              <a:t> divisione di carica</a:t>
            </a:r>
            <a:r>
              <a:rPr lang="en-US" sz="1400">
                <a:solidFill>
                  <a:srgbClr val="FF3300"/>
                </a:solidFill>
              </a:rPr>
              <a:t> (fili resistivi ~ 2K</a:t>
            </a:r>
            <a:r>
              <a:rPr lang="en-US" sz="1400">
                <a:solidFill>
                  <a:srgbClr val="FF3300"/>
                </a:solidFill>
                <a:latin typeface="Symbol" pitchFamily="-108" charset="2"/>
              </a:rPr>
              <a:t>W</a:t>
            </a:r>
            <a:r>
              <a:rPr lang="en-US" sz="1400">
                <a:solidFill>
                  <a:srgbClr val="FF3300"/>
                </a:solidFill>
              </a:rPr>
              <a:t>/m)</a:t>
            </a:r>
            <a:endParaRPr lang="it-IT" sz="1400">
              <a:solidFill>
                <a:srgbClr val="FF3300"/>
              </a:solidFill>
            </a:endParaRPr>
          </a:p>
          <a:p>
            <a:pPr>
              <a:buFontTx/>
              <a:buChar char="•"/>
            </a:pPr>
            <a:r>
              <a:rPr lang="it-IT" sz="1400">
                <a:solidFill>
                  <a:srgbClr val="FF3300"/>
                </a:solidFill>
              </a:rPr>
              <a:t> tempo di arrivo alle due estremita` del filo</a:t>
            </a:r>
          </a:p>
          <a:p>
            <a:pPr>
              <a:buFontTx/>
              <a:buChar char="•"/>
            </a:pPr>
            <a:r>
              <a:rPr lang="it-IT" sz="1400">
                <a:solidFill>
                  <a:srgbClr val="FF3300"/>
                </a:solidFill>
              </a:rPr>
              <a:t> piani incrociati di fili </a:t>
            </a:r>
          </a:p>
          <a:p>
            <a:pPr>
              <a:buFontTx/>
              <a:buChar char="•"/>
            </a:pPr>
            <a:r>
              <a:rPr lang="it-IT" sz="1400">
                <a:solidFill>
                  <a:srgbClr val="FF3300"/>
                </a:solidFill>
              </a:rPr>
              <a:t> induzione su strisce catodiche</a:t>
            </a:r>
            <a:r>
              <a:rPr lang="en-US" sz="1400">
                <a:solidFill>
                  <a:srgbClr val="FF3300"/>
                </a:solidFill>
              </a:rPr>
              <a:t> segmentate</a:t>
            </a:r>
            <a:r>
              <a:rPr lang="it-IT" sz="1400">
                <a:solidFill>
                  <a:srgbClr val="FF3300"/>
                </a:solidFill>
              </a:rPr>
              <a:t> </a:t>
            </a:r>
          </a:p>
        </p:txBody>
      </p:sp>
      <p:grpSp>
        <p:nvGrpSpPr>
          <p:cNvPr id="45066" name="Group 10"/>
          <p:cNvGrpSpPr>
            <a:grpSpLocks/>
          </p:cNvGrpSpPr>
          <p:nvPr/>
        </p:nvGrpSpPr>
        <p:grpSpPr bwMode="auto">
          <a:xfrm>
            <a:off x="4852988" y="1019175"/>
            <a:ext cx="3586162" cy="1219200"/>
            <a:chOff x="384" y="3552"/>
            <a:chExt cx="2447" cy="768"/>
          </a:xfrm>
        </p:grpSpPr>
        <p:grpSp>
          <p:nvGrpSpPr>
            <p:cNvPr id="45096" name="Group 11"/>
            <p:cNvGrpSpPr>
              <a:grpSpLocks/>
            </p:cNvGrpSpPr>
            <p:nvPr/>
          </p:nvGrpSpPr>
          <p:grpSpPr bwMode="auto">
            <a:xfrm>
              <a:off x="384" y="3552"/>
              <a:ext cx="2447" cy="384"/>
              <a:chOff x="384" y="3792"/>
              <a:chExt cx="2447" cy="384"/>
            </a:xfrm>
          </p:grpSpPr>
          <p:sp>
            <p:nvSpPr>
              <p:cNvPr id="45103" name="Line 12"/>
              <p:cNvSpPr>
                <a:spLocks noChangeShapeType="1"/>
              </p:cNvSpPr>
              <p:nvPr/>
            </p:nvSpPr>
            <p:spPr bwMode="auto">
              <a:xfrm>
                <a:off x="384" y="3792"/>
                <a:ext cx="17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04" name="Line 13"/>
              <p:cNvSpPr>
                <a:spLocks noChangeShapeType="1"/>
              </p:cNvSpPr>
              <p:nvPr/>
            </p:nvSpPr>
            <p:spPr bwMode="auto">
              <a:xfrm>
                <a:off x="384" y="4176"/>
                <a:ext cx="17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05" name="Oval 14"/>
              <p:cNvSpPr>
                <a:spLocks noChangeAspect="1" noChangeArrowheads="1"/>
              </p:cNvSpPr>
              <p:nvPr/>
            </p:nvSpPr>
            <p:spPr bwMode="auto">
              <a:xfrm flipV="1">
                <a:off x="553" y="3984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06" name="Oval 15"/>
              <p:cNvSpPr>
                <a:spLocks noChangeAspect="1" noChangeArrowheads="1"/>
              </p:cNvSpPr>
              <p:nvPr/>
            </p:nvSpPr>
            <p:spPr bwMode="auto">
              <a:xfrm flipV="1">
                <a:off x="841" y="3984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07" name="Oval 16"/>
              <p:cNvSpPr>
                <a:spLocks noChangeAspect="1" noChangeArrowheads="1"/>
              </p:cNvSpPr>
              <p:nvPr/>
            </p:nvSpPr>
            <p:spPr bwMode="auto">
              <a:xfrm flipV="1">
                <a:off x="1129" y="3984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08" name="Oval 17"/>
              <p:cNvSpPr>
                <a:spLocks noChangeAspect="1" noChangeArrowheads="1"/>
              </p:cNvSpPr>
              <p:nvPr/>
            </p:nvSpPr>
            <p:spPr bwMode="auto">
              <a:xfrm flipV="1">
                <a:off x="1417" y="3984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09" name="Oval 18"/>
              <p:cNvSpPr>
                <a:spLocks noChangeAspect="1" noChangeArrowheads="1"/>
              </p:cNvSpPr>
              <p:nvPr/>
            </p:nvSpPr>
            <p:spPr bwMode="auto">
              <a:xfrm flipV="1">
                <a:off x="1705" y="3984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10" name="Oval 19"/>
              <p:cNvSpPr>
                <a:spLocks noChangeAspect="1" noChangeArrowheads="1"/>
              </p:cNvSpPr>
              <p:nvPr/>
            </p:nvSpPr>
            <p:spPr bwMode="auto">
              <a:xfrm flipV="1">
                <a:off x="1993" y="3984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11" name="Line 20"/>
              <p:cNvSpPr>
                <a:spLocks noChangeShapeType="1"/>
              </p:cNvSpPr>
              <p:nvPr/>
            </p:nvSpPr>
            <p:spPr bwMode="auto">
              <a:xfrm flipH="1" flipV="1">
                <a:off x="2064" y="3792"/>
                <a:ext cx="28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12" name="Text Box 21"/>
              <p:cNvSpPr txBox="1">
                <a:spLocks noChangeArrowheads="1"/>
              </p:cNvSpPr>
              <p:nvPr/>
            </p:nvSpPr>
            <p:spPr bwMode="auto">
              <a:xfrm>
                <a:off x="2342" y="3895"/>
                <a:ext cx="489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/>
                  <a:t>catodo</a:t>
                </a:r>
                <a:endParaRPr lang="it-IT" sz="1400"/>
              </a:p>
            </p:txBody>
          </p:sp>
          <p:sp>
            <p:nvSpPr>
              <p:cNvPr id="45113" name="Line 22"/>
              <p:cNvSpPr>
                <a:spLocks noChangeShapeType="1"/>
              </p:cNvSpPr>
              <p:nvPr/>
            </p:nvSpPr>
            <p:spPr bwMode="auto">
              <a:xfrm flipH="1">
                <a:off x="2064" y="4032"/>
                <a:ext cx="28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14" name="Line 23"/>
              <p:cNvSpPr>
                <a:spLocks noChangeShapeType="1"/>
              </p:cNvSpPr>
              <p:nvPr/>
            </p:nvSpPr>
            <p:spPr bwMode="auto">
              <a:xfrm>
                <a:off x="1728" y="3792"/>
                <a:ext cx="0" cy="192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15" name="Text Box 24"/>
              <p:cNvSpPr txBox="1">
                <a:spLocks noChangeArrowheads="1"/>
              </p:cNvSpPr>
              <p:nvPr/>
            </p:nvSpPr>
            <p:spPr bwMode="auto">
              <a:xfrm>
                <a:off x="1718" y="3799"/>
                <a:ext cx="193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/>
                  <a:t>L</a:t>
                </a:r>
                <a:endParaRPr lang="it-IT" sz="1400"/>
              </a:p>
            </p:txBody>
          </p:sp>
        </p:grpSp>
        <p:sp>
          <p:nvSpPr>
            <p:cNvPr id="45097" name="Line 25"/>
            <p:cNvSpPr>
              <a:spLocks noChangeShapeType="1"/>
            </p:cNvSpPr>
            <p:nvPr/>
          </p:nvSpPr>
          <p:spPr bwMode="auto">
            <a:xfrm>
              <a:off x="576" y="3792"/>
              <a:ext cx="0" cy="192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98" name="Line 26"/>
            <p:cNvSpPr>
              <a:spLocks noChangeShapeType="1"/>
            </p:cNvSpPr>
            <p:nvPr/>
          </p:nvSpPr>
          <p:spPr bwMode="auto">
            <a:xfrm>
              <a:off x="864" y="3792"/>
              <a:ext cx="0" cy="192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99" name="Line 27"/>
            <p:cNvSpPr>
              <a:spLocks noChangeShapeType="1"/>
            </p:cNvSpPr>
            <p:nvPr/>
          </p:nvSpPr>
          <p:spPr bwMode="auto">
            <a:xfrm>
              <a:off x="576" y="398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00" name="Text Box 28"/>
            <p:cNvSpPr txBox="1">
              <a:spLocks noChangeArrowheads="1"/>
            </p:cNvSpPr>
            <p:nvPr/>
          </p:nvSpPr>
          <p:spPr bwMode="auto">
            <a:xfrm>
              <a:off x="614" y="3943"/>
              <a:ext cx="19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d</a:t>
              </a:r>
              <a:endParaRPr lang="it-IT" sz="1400"/>
            </a:p>
          </p:txBody>
        </p:sp>
        <p:sp>
          <p:nvSpPr>
            <p:cNvPr id="45101" name="Line 29"/>
            <p:cNvSpPr>
              <a:spLocks noChangeShapeType="1"/>
            </p:cNvSpPr>
            <p:nvPr/>
          </p:nvSpPr>
          <p:spPr bwMode="auto">
            <a:xfrm flipV="1">
              <a:off x="1104" y="379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02" name="Text Box 30"/>
            <p:cNvSpPr txBox="1">
              <a:spLocks noChangeArrowheads="1"/>
            </p:cNvSpPr>
            <p:nvPr/>
          </p:nvSpPr>
          <p:spPr bwMode="auto">
            <a:xfrm>
              <a:off x="951" y="4128"/>
              <a:ext cx="69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Fili anodici</a:t>
              </a:r>
              <a:endParaRPr lang="it-IT" sz="1400"/>
            </a:p>
          </p:txBody>
        </p:sp>
      </p:grpSp>
      <p:grpSp>
        <p:nvGrpSpPr>
          <p:cNvPr id="45067" name="Group 31"/>
          <p:cNvGrpSpPr>
            <a:grpSpLocks noChangeAspect="1"/>
          </p:cNvGrpSpPr>
          <p:nvPr/>
        </p:nvGrpSpPr>
        <p:grpSpPr bwMode="auto">
          <a:xfrm>
            <a:off x="123825" y="5545138"/>
            <a:ext cx="2738438" cy="990600"/>
            <a:chOff x="85" y="3493"/>
            <a:chExt cx="2333" cy="779"/>
          </a:xfrm>
        </p:grpSpPr>
        <p:grpSp>
          <p:nvGrpSpPr>
            <p:cNvPr id="45072" name="Group 32"/>
            <p:cNvGrpSpPr>
              <a:grpSpLocks noChangeAspect="1"/>
            </p:cNvGrpSpPr>
            <p:nvPr/>
          </p:nvGrpSpPr>
          <p:grpSpPr bwMode="auto">
            <a:xfrm>
              <a:off x="96" y="3744"/>
              <a:ext cx="2256" cy="288"/>
              <a:chOff x="96" y="3744"/>
              <a:chExt cx="2256" cy="288"/>
            </a:xfrm>
          </p:grpSpPr>
          <p:grpSp>
            <p:nvGrpSpPr>
              <p:cNvPr id="45085" name="Group 33"/>
              <p:cNvGrpSpPr>
                <a:grpSpLocks noChangeAspect="1"/>
              </p:cNvGrpSpPr>
              <p:nvPr/>
            </p:nvGrpSpPr>
            <p:grpSpPr bwMode="auto">
              <a:xfrm>
                <a:off x="336" y="3744"/>
                <a:ext cx="240" cy="288"/>
                <a:chOff x="336" y="3744"/>
                <a:chExt cx="240" cy="288"/>
              </a:xfrm>
            </p:grpSpPr>
            <p:sp>
              <p:nvSpPr>
                <p:cNvPr id="45093" name="Line 3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36" y="3744"/>
                  <a:ext cx="24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094" name="Line 35"/>
                <p:cNvSpPr>
                  <a:spLocks noChangeAspect="1" noChangeShapeType="1"/>
                </p:cNvSpPr>
                <p:nvPr/>
              </p:nvSpPr>
              <p:spPr bwMode="auto">
                <a:xfrm>
                  <a:off x="336" y="3888"/>
                  <a:ext cx="24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095" name="Line 36"/>
                <p:cNvSpPr>
                  <a:spLocks noChangeAspect="1" noChangeShapeType="1"/>
                </p:cNvSpPr>
                <p:nvPr/>
              </p:nvSpPr>
              <p:spPr bwMode="auto">
                <a:xfrm>
                  <a:off x="576" y="3744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5086" name="Line 37"/>
              <p:cNvSpPr>
                <a:spLocks noChangeAspect="1" noChangeShapeType="1"/>
              </p:cNvSpPr>
              <p:nvPr/>
            </p:nvSpPr>
            <p:spPr bwMode="auto">
              <a:xfrm>
                <a:off x="576" y="3888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5087" name="Group 38"/>
              <p:cNvGrpSpPr>
                <a:grpSpLocks noChangeAspect="1"/>
              </p:cNvGrpSpPr>
              <p:nvPr/>
            </p:nvGrpSpPr>
            <p:grpSpPr bwMode="auto">
              <a:xfrm flipH="1">
                <a:off x="1872" y="3744"/>
                <a:ext cx="240" cy="288"/>
                <a:chOff x="336" y="3744"/>
                <a:chExt cx="240" cy="288"/>
              </a:xfrm>
            </p:grpSpPr>
            <p:sp>
              <p:nvSpPr>
                <p:cNvPr id="45090" name="Line 3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36" y="3744"/>
                  <a:ext cx="24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091" name="Line 40"/>
                <p:cNvSpPr>
                  <a:spLocks noChangeAspect="1" noChangeShapeType="1"/>
                </p:cNvSpPr>
                <p:nvPr/>
              </p:nvSpPr>
              <p:spPr bwMode="auto">
                <a:xfrm>
                  <a:off x="336" y="3888"/>
                  <a:ext cx="24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092" name="Line 41"/>
                <p:cNvSpPr>
                  <a:spLocks noChangeAspect="1" noChangeShapeType="1"/>
                </p:cNvSpPr>
                <p:nvPr/>
              </p:nvSpPr>
              <p:spPr bwMode="auto">
                <a:xfrm>
                  <a:off x="576" y="3744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5088" name="Line 42"/>
              <p:cNvSpPr>
                <a:spLocks noChangeAspect="1" noChangeShapeType="1"/>
              </p:cNvSpPr>
              <p:nvPr/>
            </p:nvSpPr>
            <p:spPr bwMode="auto">
              <a:xfrm>
                <a:off x="2112" y="3888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89" name="Line 43"/>
              <p:cNvSpPr>
                <a:spLocks noChangeAspect="1" noChangeShapeType="1"/>
              </p:cNvSpPr>
              <p:nvPr/>
            </p:nvSpPr>
            <p:spPr bwMode="auto">
              <a:xfrm flipH="1">
                <a:off x="96" y="3888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073" name="Line 44"/>
            <p:cNvSpPr>
              <a:spLocks noChangeAspect="1" noChangeShapeType="1"/>
            </p:cNvSpPr>
            <p:nvPr/>
          </p:nvSpPr>
          <p:spPr bwMode="auto">
            <a:xfrm flipV="1">
              <a:off x="1008" y="3600"/>
              <a:ext cx="576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4" name="Text Box 45"/>
            <p:cNvSpPr txBox="1">
              <a:spLocks noChangeAspect="1" noChangeArrowheads="1"/>
            </p:cNvSpPr>
            <p:nvPr/>
          </p:nvSpPr>
          <p:spPr bwMode="auto">
            <a:xfrm>
              <a:off x="1526" y="3540"/>
              <a:ext cx="439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traccia</a:t>
              </a:r>
              <a:endParaRPr lang="it-IT" sz="1000"/>
            </a:p>
          </p:txBody>
        </p:sp>
        <p:sp>
          <p:nvSpPr>
            <p:cNvPr id="45075" name="Line 46"/>
            <p:cNvSpPr>
              <a:spLocks noChangeAspect="1" noChangeShapeType="1"/>
            </p:cNvSpPr>
            <p:nvPr/>
          </p:nvSpPr>
          <p:spPr bwMode="auto">
            <a:xfrm flipV="1">
              <a:off x="576" y="3504"/>
              <a:ext cx="0" cy="24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6" name="Line 47"/>
            <p:cNvSpPr>
              <a:spLocks noChangeAspect="1" noChangeShapeType="1"/>
            </p:cNvSpPr>
            <p:nvPr/>
          </p:nvSpPr>
          <p:spPr bwMode="auto">
            <a:xfrm flipV="1">
              <a:off x="1296" y="3504"/>
              <a:ext cx="0" cy="384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7" name="Line 48"/>
            <p:cNvSpPr>
              <a:spLocks noChangeAspect="1" noChangeShapeType="1"/>
            </p:cNvSpPr>
            <p:nvPr/>
          </p:nvSpPr>
          <p:spPr bwMode="auto">
            <a:xfrm>
              <a:off x="576" y="3648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8" name="Text Box 49"/>
            <p:cNvSpPr txBox="1">
              <a:spLocks noChangeAspect="1" noChangeArrowheads="1"/>
            </p:cNvSpPr>
            <p:nvPr/>
          </p:nvSpPr>
          <p:spPr bwMode="auto">
            <a:xfrm>
              <a:off x="864" y="3493"/>
              <a:ext cx="19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y</a:t>
              </a:r>
              <a:endParaRPr lang="it-IT" sz="1000"/>
            </a:p>
          </p:txBody>
        </p:sp>
        <p:sp>
          <p:nvSpPr>
            <p:cNvPr id="45079" name="Line 50"/>
            <p:cNvSpPr>
              <a:spLocks noChangeAspect="1" noChangeShapeType="1"/>
            </p:cNvSpPr>
            <p:nvPr/>
          </p:nvSpPr>
          <p:spPr bwMode="auto">
            <a:xfrm flipV="1">
              <a:off x="576" y="4032"/>
              <a:ext cx="0" cy="24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0" name="Line 51"/>
            <p:cNvSpPr>
              <a:spLocks noChangeAspect="1" noChangeShapeType="1"/>
            </p:cNvSpPr>
            <p:nvPr/>
          </p:nvSpPr>
          <p:spPr bwMode="auto">
            <a:xfrm flipV="1">
              <a:off x="1872" y="4032"/>
              <a:ext cx="0" cy="24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1" name="Line 52"/>
            <p:cNvSpPr>
              <a:spLocks noChangeAspect="1" noChangeShapeType="1"/>
            </p:cNvSpPr>
            <p:nvPr/>
          </p:nvSpPr>
          <p:spPr bwMode="auto">
            <a:xfrm>
              <a:off x="576" y="4224"/>
              <a:ext cx="12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2" name="Text Box 53"/>
            <p:cNvSpPr txBox="1">
              <a:spLocks noChangeAspect="1" noChangeArrowheads="1"/>
            </p:cNvSpPr>
            <p:nvPr/>
          </p:nvSpPr>
          <p:spPr bwMode="auto">
            <a:xfrm>
              <a:off x="1142" y="4069"/>
              <a:ext cx="19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L</a:t>
              </a:r>
              <a:endParaRPr lang="it-IT" sz="1000"/>
            </a:p>
          </p:txBody>
        </p:sp>
        <p:sp>
          <p:nvSpPr>
            <p:cNvPr id="45083" name="Text Box 54"/>
            <p:cNvSpPr txBox="1">
              <a:spLocks noChangeAspect="1" noChangeArrowheads="1"/>
            </p:cNvSpPr>
            <p:nvPr/>
          </p:nvSpPr>
          <p:spPr bwMode="auto">
            <a:xfrm>
              <a:off x="85" y="3637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Q</a:t>
              </a:r>
              <a:r>
                <a:rPr lang="en-US" sz="1000" baseline="-25000"/>
                <a:t>A</a:t>
              </a:r>
              <a:endParaRPr lang="it-IT" sz="1000" baseline="-25000"/>
            </a:p>
          </p:txBody>
        </p:sp>
        <p:sp>
          <p:nvSpPr>
            <p:cNvPr id="45084" name="Text Box 55"/>
            <p:cNvSpPr txBox="1">
              <a:spLocks noChangeAspect="1" noChangeArrowheads="1"/>
            </p:cNvSpPr>
            <p:nvPr/>
          </p:nvSpPr>
          <p:spPr bwMode="auto">
            <a:xfrm>
              <a:off x="2149" y="3637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Q</a:t>
              </a:r>
              <a:r>
                <a:rPr lang="en-US" sz="1000" baseline="-25000"/>
                <a:t>B</a:t>
              </a:r>
              <a:endParaRPr lang="it-IT" sz="1000" baseline="-25000"/>
            </a:p>
          </p:txBody>
        </p:sp>
      </p:grpSp>
      <p:sp>
        <p:nvSpPr>
          <p:cNvPr id="45068" name="Text Box 64"/>
          <p:cNvSpPr txBox="1">
            <a:spLocks noChangeArrowheads="1"/>
          </p:cNvSpPr>
          <p:nvPr/>
        </p:nvSpPr>
        <p:spPr bwMode="auto">
          <a:xfrm>
            <a:off x="179388" y="890588"/>
            <a:ext cx="4183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G. Charpack et al. 1968. Premio Nobel 1992</a:t>
            </a:r>
          </a:p>
        </p:txBody>
      </p:sp>
      <p:sp>
        <p:nvSpPr>
          <p:cNvPr id="45069" name="Text Box 65"/>
          <p:cNvSpPr txBox="1">
            <a:spLocks noChangeArrowheads="1"/>
          </p:cNvSpPr>
          <p:nvPr/>
        </p:nvSpPr>
        <p:spPr bwMode="auto">
          <a:xfrm>
            <a:off x="501650" y="1481138"/>
            <a:ext cx="2946400" cy="536575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/>
              <a:t>Linee </a:t>
            </a:r>
            <a:r>
              <a:rPr lang="en-US" sz="1400"/>
              <a:t>di campo</a:t>
            </a:r>
            <a:r>
              <a:rPr lang="it-IT" sz="1400"/>
              <a:t> in una MWPC. La spaziatura fra gli anodi e` di 2 mm</a:t>
            </a:r>
            <a:endParaRPr lang="en-US"/>
          </a:p>
        </p:txBody>
      </p:sp>
      <p:sp>
        <p:nvSpPr>
          <p:cNvPr id="45070" name="Text Box 66"/>
          <p:cNvSpPr txBox="1">
            <a:spLocks noChangeArrowheads="1"/>
          </p:cNvSpPr>
          <p:nvPr/>
        </p:nvSpPr>
        <p:spPr bwMode="auto">
          <a:xfrm>
            <a:off x="4170363" y="2379663"/>
            <a:ext cx="2533650" cy="536575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Le migliori risoluzioni spaziali ottenute sono ~ 100 </a:t>
            </a:r>
            <a:r>
              <a:rPr lang="en-US" sz="1400">
                <a:latin typeface="Symbol" pitchFamily="-108" charset="2"/>
              </a:rPr>
              <a:t>m</a:t>
            </a:r>
            <a:r>
              <a:rPr lang="en-US" sz="1400"/>
              <a:t>m</a:t>
            </a:r>
            <a:endParaRPr lang="it-IT" sz="1400"/>
          </a:p>
        </p:txBody>
      </p:sp>
      <p:sp>
        <p:nvSpPr>
          <p:cNvPr id="45071" name="Text Box 67"/>
          <p:cNvSpPr txBox="1">
            <a:spLocks noChangeArrowheads="1"/>
          </p:cNvSpPr>
          <p:nvPr/>
        </p:nvSpPr>
        <p:spPr bwMode="auto">
          <a:xfrm>
            <a:off x="5681663" y="3257550"/>
            <a:ext cx="2533650" cy="536575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Una delle “low mass MWPC” dell’esperimanto FINUDA</a:t>
            </a:r>
            <a:endParaRPr lang="it-IT" sz="1400"/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3149600" y="5765800"/>
          <a:ext cx="1301750" cy="650875"/>
        </p:xfrm>
        <a:graphic>
          <a:graphicData uri="http://schemas.openxmlformats.org/presentationml/2006/ole">
            <p:oleObj spid="_x0000_s45058" name="Equation" r:id="rId5" imgW="736560" imgH="368280" progId="Equation.3">
              <p:embed/>
            </p:oleObj>
          </a:graphicData>
        </a:graphic>
      </p:graphicFrame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4608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4608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A31C43-9131-D742-8FC6-3EA8D2469002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117475"/>
            <a:ext cx="6189662" cy="520700"/>
          </a:xfrm>
        </p:spPr>
        <p:txBody>
          <a:bodyPr/>
          <a:lstStyle/>
          <a:p>
            <a:pPr eaLnBrk="1" hangingPunct="1"/>
            <a:r>
              <a:rPr lang="en-US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Camere a deriva</a:t>
            </a:r>
            <a:endParaRPr lang="it-IT" b="1">
              <a:effectLst>
                <a:outerShdw blurRad="38100" dist="38100" dir="2700000" algn="tl">
                  <a:srgbClr val="DDDDDD"/>
                </a:outerShdw>
              </a:effectLst>
              <a:latin typeface="Bradley Hand ITC" pitchFamily="66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grpSp>
        <p:nvGrpSpPr>
          <p:cNvPr id="46086" name="Group 6"/>
          <p:cNvGrpSpPr>
            <a:grpSpLocks/>
          </p:cNvGrpSpPr>
          <p:nvPr/>
        </p:nvGrpSpPr>
        <p:grpSpPr bwMode="auto">
          <a:xfrm>
            <a:off x="441325" y="1552575"/>
            <a:ext cx="3841750" cy="2911475"/>
            <a:chOff x="301" y="864"/>
            <a:chExt cx="2544" cy="1728"/>
          </a:xfrm>
        </p:grpSpPr>
        <p:sp>
          <p:nvSpPr>
            <p:cNvPr id="46091" name="Text Box 7"/>
            <p:cNvSpPr txBox="1">
              <a:spLocks noChangeArrowheads="1"/>
            </p:cNvSpPr>
            <p:nvPr/>
          </p:nvSpPr>
          <p:spPr bwMode="auto">
            <a:xfrm>
              <a:off x="1392" y="2352"/>
              <a:ext cx="773" cy="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Regione di deriva</a:t>
              </a:r>
            </a:p>
            <a:p>
              <a:r>
                <a:rPr lang="en-US" sz="1000"/>
                <a:t>a alto campo</a:t>
              </a:r>
              <a:endParaRPr lang="it-IT" sz="1000"/>
            </a:p>
          </p:txBody>
        </p:sp>
        <p:sp>
          <p:nvSpPr>
            <p:cNvPr id="46092" name="Rectangle 8"/>
            <p:cNvSpPr>
              <a:spLocks noChangeArrowheads="1"/>
            </p:cNvSpPr>
            <p:nvPr/>
          </p:nvSpPr>
          <p:spPr bwMode="auto">
            <a:xfrm>
              <a:off x="371" y="1536"/>
              <a:ext cx="1536" cy="72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93" name="Freeform 9"/>
            <p:cNvSpPr>
              <a:spLocks/>
            </p:cNvSpPr>
            <p:nvPr/>
          </p:nvSpPr>
          <p:spPr bwMode="auto">
            <a:xfrm rot="-3615308">
              <a:off x="1451" y="1872"/>
              <a:ext cx="96" cy="144"/>
            </a:xfrm>
            <a:custGeom>
              <a:avLst/>
              <a:gdLst>
                <a:gd name="T0" fmla="*/ 90 w 96"/>
                <a:gd name="T1" fmla="*/ 65 h 144"/>
                <a:gd name="T2" fmla="*/ 67 w 96"/>
                <a:gd name="T3" fmla="*/ 27 h 144"/>
                <a:gd name="T4" fmla="*/ 0 w 96"/>
                <a:gd name="T5" fmla="*/ 0 h 144"/>
                <a:gd name="T6" fmla="*/ 0 w 96"/>
                <a:gd name="T7" fmla="*/ 48 h 144"/>
                <a:gd name="T8" fmla="*/ 0 w 96"/>
                <a:gd name="T9" fmla="*/ 96 h 144"/>
                <a:gd name="T10" fmla="*/ 48 w 96"/>
                <a:gd name="T11" fmla="*/ 144 h 144"/>
                <a:gd name="T12" fmla="*/ 96 w 96"/>
                <a:gd name="T13" fmla="*/ 144 h 144"/>
                <a:gd name="T14" fmla="*/ 90 w 96"/>
                <a:gd name="T15" fmla="*/ 65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6"/>
                <a:gd name="T25" fmla="*/ 0 h 144"/>
                <a:gd name="T26" fmla="*/ 96 w 9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6" h="144">
                  <a:moveTo>
                    <a:pt x="90" y="65"/>
                  </a:moveTo>
                  <a:cubicBezTo>
                    <a:pt x="72" y="37"/>
                    <a:pt x="79" y="50"/>
                    <a:pt x="67" y="27"/>
                  </a:cubicBezTo>
                  <a:lnTo>
                    <a:pt x="0" y="0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48" y="144"/>
                  </a:lnTo>
                  <a:lnTo>
                    <a:pt x="96" y="144"/>
                  </a:lnTo>
                  <a:lnTo>
                    <a:pt x="90" y="6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94" name="Oval 10"/>
            <p:cNvSpPr>
              <a:spLocks noChangeArrowheads="1"/>
            </p:cNvSpPr>
            <p:nvPr/>
          </p:nvSpPr>
          <p:spPr bwMode="auto">
            <a:xfrm>
              <a:off x="1523" y="192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95" name="Text Box 11"/>
            <p:cNvSpPr txBox="1">
              <a:spLocks noChangeArrowheads="1"/>
            </p:cNvSpPr>
            <p:nvPr/>
          </p:nvSpPr>
          <p:spPr bwMode="auto">
            <a:xfrm>
              <a:off x="1523" y="1872"/>
              <a:ext cx="374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1"/>
                <a:t>anodo</a:t>
              </a:r>
              <a:endParaRPr lang="it-IT" sz="1000" b="1"/>
            </a:p>
          </p:txBody>
        </p:sp>
        <p:sp>
          <p:nvSpPr>
            <p:cNvPr id="46096" name="Oval 12"/>
            <p:cNvSpPr>
              <a:spLocks noChangeAspect="1" noChangeArrowheads="1"/>
            </p:cNvSpPr>
            <p:nvPr/>
          </p:nvSpPr>
          <p:spPr bwMode="auto">
            <a:xfrm>
              <a:off x="803" y="1728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97" name="Oval 13"/>
            <p:cNvSpPr>
              <a:spLocks noChangeAspect="1" noChangeArrowheads="1"/>
            </p:cNvSpPr>
            <p:nvPr/>
          </p:nvSpPr>
          <p:spPr bwMode="auto">
            <a:xfrm>
              <a:off x="851" y="1584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98" name="Oval 14"/>
            <p:cNvSpPr>
              <a:spLocks noChangeAspect="1" noChangeArrowheads="1"/>
            </p:cNvSpPr>
            <p:nvPr/>
          </p:nvSpPr>
          <p:spPr bwMode="auto">
            <a:xfrm>
              <a:off x="803" y="1824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99" name="Oval 15"/>
            <p:cNvSpPr>
              <a:spLocks noChangeAspect="1" noChangeArrowheads="1"/>
            </p:cNvSpPr>
            <p:nvPr/>
          </p:nvSpPr>
          <p:spPr bwMode="auto">
            <a:xfrm>
              <a:off x="851" y="1632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0" name="Oval 16"/>
            <p:cNvSpPr>
              <a:spLocks noChangeAspect="1" noChangeArrowheads="1"/>
            </p:cNvSpPr>
            <p:nvPr/>
          </p:nvSpPr>
          <p:spPr bwMode="auto">
            <a:xfrm>
              <a:off x="755" y="1920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1" name="Oval 17"/>
            <p:cNvSpPr>
              <a:spLocks noChangeAspect="1" noChangeArrowheads="1"/>
            </p:cNvSpPr>
            <p:nvPr/>
          </p:nvSpPr>
          <p:spPr bwMode="auto">
            <a:xfrm>
              <a:off x="780" y="1897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2" name="Oval 18"/>
            <p:cNvSpPr>
              <a:spLocks noChangeAspect="1" noChangeArrowheads="1"/>
            </p:cNvSpPr>
            <p:nvPr/>
          </p:nvSpPr>
          <p:spPr bwMode="auto">
            <a:xfrm>
              <a:off x="828" y="1753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3" name="Oval 19"/>
            <p:cNvSpPr>
              <a:spLocks noChangeAspect="1" noChangeArrowheads="1"/>
            </p:cNvSpPr>
            <p:nvPr/>
          </p:nvSpPr>
          <p:spPr bwMode="auto">
            <a:xfrm>
              <a:off x="780" y="1993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4" name="Oval 20"/>
            <p:cNvSpPr>
              <a:spLocks noChangeAspect="1" noChangeArrowheads="1"/>
            </p:cNvSpPr>
            <p:nvPr/>
          </p:nvSpPr>
          <p:spPr bwMode="auto">
            <a:xfrm>
              <a:off x="803" y="1801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5" name="Oval 21"/>
            <p:cNvSpPr>
              <a:spLocks noChangeAspect="1" noChangeArrowheads="1"/>
            </p:cNvSpPr>
            <p:nvPr/>
          </p:nvSpPr>
          <p:spPr bwMode="auto">
            <a:xfrm>
              <a:off x="732" y="2089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6" name="Oval 22"/>
            <p:cNvSpPr>
              <a:spLocks noChangeAspect="1" noChangeArrowheads="1"/>
            </p:cNvSpPr>
            <p:nvPr/>
          </p:nvSpPr>
          <p:spPr bwMode="auto">
            <a:xfrm>
              <a:off x="755" y="1993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7" name="Oval 23"/>
            <p:cNvSpPr>
              <a:spLocks noChangeAspect="1" noChangeArrowheads="1"/>
            </p:cNvSpPr>
            <p:nvPr/>
          </p:nvSpPr>
          <p:spPr bwMode="auto">
            <a:xfrm>
              <a:off x="803" y="1849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8" name="Oval 24"/>
            <p:cNvSpPr>
              <a:spLocks noChangeAspect="1" noChangeArrowheads="1"/>
            </p:cNvSpPr>
            <p:nvPr/>
          </p:nvSpPr>
          <p:spPr bwMode="auto">
            <a:xfrm>
              <a:off x="755" y="2089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9" name="Oval 25"/>
            <p:cNvSpPr>
              <a:spLocks noChangeAspect="1" noChangeArrowheads="1"/>
            </p:cNvSpPr>
            <p:nvPr/>
          </p:nvSpPr>
          <p:spPr bwMode="auto">
            <a:xfrm>
              <a:off x="803" y="1897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0" name="Oval 26"/>
            <p:cNvSpPr>
              <a:spLocks noChangeAspect="1" noChangeArrowheads="1"/>
            </p:cNvSpPr>
            <p:nvPr/>
          </p:nvSpPr>
          <p:spPr bwMode="auto">
            <a:xfrm>
              <a:off x="707" y="2185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1" name="Oval 27"/>
            <p:cNvSpPr>
              <a:spLocks noChangeAspect="1" noChangeArrowheads="1"/>
            </p:cNvSpPr>
            <p:nvPr/>
          </p:nvSpPr>
          <p:spPr bwMode="auto">
            <a:xfrm>
              <a:off x="803" y="1728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2" name="Oval 28"/>
            <p:cNvSpPr>
              <a:spLocks noChangeAspect="1" noChangeArrowheads="1"/>
            </p:cNvSpPr>
            <p:nvPr/>
          </p:nvSpPr>
          <p:spPr bwMode="auto">
            <a:xfrm>
              <a:off x="851" y="1584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3" name="Oval 29"/>
            <p:cNvSpPr>
              <a:spLocks noChangeAspect="1" noChangeArrowheads="1"/>
            </p:cNvSpPr>
            <p:nvPr/>
          </p:nvSpPr>
          <p:spPr bwMode="auto">
            <a:xfrm>
              <a:off x="803" y="1824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4" name="Oval 30"/>
            <p:cNvSpPr>
              <a:spLocks noChangeAspect="1" noChangeArrowheads="1"/>
            </p:cNvSpPr>
            <p:nvPr/>
          </p:nvSpPr>
          <p:spPr bwMode="auto">
            <a:xfrm>
              <a:off x="851" y="1632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5" name="Oval 31"/>
            <p:cNvSpPr>
              <a:spLocks noChangeAspect="1" noChangeArrowheads="1"/>
            </p:cNvSpPr>
            <p:nvPr/>
          </p:nvSpPr>
          <p:spPr bwMode="auto">
            <a:xfrm>
              <a:off x="755" y="1920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6" name="Oval 32"/>
            <p:cNvSpPr>
              <a:spLocks noChangeAspect="1" noChangeArrowheads="1"/>
            </p:cNvSpPr>
            <p:nvPr/>
          </p:nvSpPr>
          <p:spPr bwMode="auto">
            <a:xfrm>
              <a:off x="755" y="2041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7" name="Oval 33"/>
            <p:cNvSpPr>
              <a:spLocks noChangeAspect="1" noChangeArrowheads="1"/>
            </p:cNvSpPr>
            <p:nvPr/>
          </p:nvSpPr>
          <p:spPr bwMode="auto">
            <a:xfrm>
              <a:off x="803" y="1897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8" name="Oval 34"/>
            <p:cNvSpPr>
              <a:spLocks noChangeAspect="1" noChangeArrowheads="1"/>
            </p:cNvSpPr>
            <p:nvPr/>
          </p:nvSpPr>
          <p:spPr bwMode="auto">
            <a:xfrm>
              <a:off x="755" y="2137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9" name="Oval 35"/>
            <p:cNvSpPr>
              <a:spLocks noChangeAspect="1" noChangeArrowheads="1"/>
            </p:cNvSpPr>
            <p:nvPr/>
          </p:nvSpPr>
          <p:spPr bwMode="auto">
            <a:xfrm>
              <a:off x="803" y="1945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0" name="Oval 36"/>
            <p:cNvSpPr>
              <a:spLocks noChangeAspect="1" noChangeArrowheads="1"/>
            </p:cNvSpPr>
            <p:nvPr/>
          </p:nvSpPr>
          <p:spPr bwMode="auto">
            <a:xfrm>
              <a:off x="707" y="2233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1" name="Oval 37"/>
            <p:cNvSpPr>
              <a:spLocks noChangeAspect="1" noChangeArrowheads="1"/>
            </p:cNvSpPr>
            <p:nvPr/>
          </p:nvSpPr>
          <p:spPr bwMode="auto">
            <a:xfrm>
              <a:off x="780" y="1945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2" name="Oval 38"/>
            <p:cNvSpPr>
              <a:spLocks noChangeAspect="1" noChangeArrowheads="1"/>
            </p:cNvSpPr>
            <p:nvPr/>
          </p:nvSpPr>
          <p:spPr bwMode="auto">
            <a:xfrm>
              <a:off x="732" y="2233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3" name="Oval 39"/>
            <p:cNvSpPr>
              <a:spLocks noChangeAspect="1" noChangeArrowheads="1"/>
            </p:cNvSpPr>
            <p:nvPr/>
          </p:nvSpPr>
          <p:spPr bwMode="auto">
            <a:xfrm>
              <a:off x="803" y="1632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4" name="Oval 40"/>
            <p:cNvSpPr>
              <a:spLocks noChangeAspect="1" noChangeArrowheads="1"/>
            </p:cNvSpPr>
            <p:nvPr/>
          </p:nvSpPr>
          <p:spPr bwMode="auto">
            <a:xfrm>
              <a:off x="828" y="1536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5" name="Oval 41"/>
            <p:cNvSpPr>
              <a:spLocks noChangeAspect="1" noChangeArrowheads="1"/>
            </p:cNvSpPr>
            <p:nvPr/>
          </p:nvSpPr>
          <p:spPr bwMode="auto">
            <a:xfrm>
              <a:off x="803" y="1680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6" name="Oval 42"/>
            <p:cNvSpPr>
              <a:spLocks noChangeAspect="1" noChangeArrowheads="1"/>
            </p:cNvSpPr>
            <p:nvPr/>
          </p:nvSpPr>
          <p:spPr bwMode="auto">
            <a:xfrm>
              <a:off x="780" y="1801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7" name="Oval 43"/>
            <p:cNvSpPr>
              <a:spLocks noChangeAspect="1" noChangeArrowheads="1"/>
            </p:cNvSpPr>
            <p:nvPr/>
          </p:nvSpPr>
          <p:spPr bwMode="auto">
            <a:xfrm>
              <a:off x="780" y="1872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8" name="Oval 44"/>
            <p:cNvSpPr>
              <a:spLocks noChangeAspect="1" noChangeArrowheads="1"/>
            </p:cNvSpPr>
            <p:nvPr/>
          </p:nvSpPr>
          <p:spPr bwMode="auto">
            <a:xfrm>
              <a:off x="732" y="2137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9" name="Oval 45"/>
            <p:cNvSpPr>
              <a:spLocks noChangeAspect="1" noChangeArrowheads="1"/>
            </p:cNvSpPr>
            <p:nvPr/>
          </p:nvSpPr>
          <p:spPr bwMode="auto">
            <a:xfrm>
              <a:off x="828" y="1609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6130" name="Group 46"/>
            <p:cNvGrpSpPr>
              <a:grpSpLocks/>
            </p:cNvGrpSpPr>
            <p:nvPr/>
          </p:nvGrpSpPr>
          <p:grpSpPr bwMode="auto">
            <a:xfrm>
              <a:off x="899" y="1584"/>
              <a:ext cx="624" cy="289"/>
              <a:chOff x="1152" y="3312"/>
              <a:chExt cx="624" cy="289"/>
            </a:xfrm>
          </p:grpSpPr>
          <p:sp>
            <p:nvSpPr>
              <p:cNvPr id="46176" name="Freeform 47"/>
              <p:cNvSpPr>
                <a:spLocks/>
              </p:cNvSpPr>
              <p:nvPr/>
            </p:nvSpPr>
            <p:spPr bwMode="auto">
              <a:xfrm>
                <a:off x="1152" y="3312"/>
                <a:ext cx="624" cy="288"/>
              </a:xfrm>
              <a:custGeom>
                <a:avLst/>
                <a:gdLst>
                  <a:gd name="T0" fmla="*/ 0 w 624"/>
                  <a:gd name="T1" fmla="*/ 0 h 288"/>
                  <a:gd name="T2" fmla="*/ 384 w 624"/>
                  <a:gd name="T3" fmla="*/ 48 h 288"/>
                  <a:gd name="T4" fmla="*/ 624 w 624"/>
                  <a:gd name="T5" fmla="*/ 288 h 288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288"/>
                  <a:gd name="T11" fmla="*/ 624 w 624"/>
                  <a:gd name="T12" fmla="*/ 288 h 2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288">
                    <a:moveTo>
                      <a:pt x="0" y="0"/>
                    </a:moveTo>
                    <a:cubicBezTo>
                      <a:pt x="140" y="0"/>
                      <a:pt x="280" y="0"/>
                      <a:pt x="384" y="48"/>
                    </a:cubicBezTo>
                    <a:cubicBezTo>
                      <a:pt x="488" y="96"/>
                      <a:pt x="584" y="248"/>
                      <a:pt x="624" y="28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77" name="Line 48"/>
              <p:cNvSpPr>
                <a:spLocks noChangeShapeType="1"/>
              </p:cNvSpPr>
              <p:nvPr/>
            </p:nvSpPr>
            <p:spPr bwMode="auto">
              <a:xfrm rot="4527506">
                <a:off x="1751" y="3577"/>
                <a:ext cx="1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6131" name="Freeform 49"/>
            <p:cNvSpPr>
              <a:spLocks/>
            </p:cNvSpPr>
            <p:nvPr/>
          </p:nvSpPr>
          <p:spPr bwMode="auto">
            <a:xfrm flipV="1">
              <a:off x="755" y="1969"/>
              <a:ext cx="724" cy="239"/>
            </a:xfrm>
            <a:custGeom>
              <a:avLst/>
              <a:gdLst>
                <a:gd name="T0" fmla="*/ 0 w 624"/>
                <a:gd name="T1" fmla="*/ 0 h 288"/>
                <a:gd name="T2" fmla="*/ 446 w 624"/>
                <a:gd name="T3" fmla="*/ 40 h 288"/>
                <a:gd name="T4" fmla="*/ 724 w 624"/>
                <a:gd name="T5" fmla="*/ 239 h 288"/>
                <a:gd name="T6" fmla="*/ 0 60000 65536"/>
                <a:gd name="T7" fmla="*/ 0 60000 65536"/>
                <a:gd name="T8" fmla="*/ 0 60000 65536"/>
                <a:gd name="T9" fmla="*/ 0 w 624"/>
                <a:gd name="T10" fmla="*/ 0 h 288"/>
                <a:gd name="T11" fmla="*/ 624 w 624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4" h="288">
                  <a:moveTo>
                    <a:pt x="0" y="0"/>
                  </a:moveTo>
                  <a:cubicBezTo>
                    <a:pt x="140" y="0"/>
                    <a:pt x="280" y="0"/>
                    <a:pt x="384" y="48"/>
                  </a:cubicBezTo>
                  <a:cubicBezTo>
                    <a:pt x="488" y="96"/>
                    <a:pt x="584" y="248"/>
                    <a:pt x="624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2" name="Line 50"/>
            <p:cNvSpPr>
              <a:spLocks noChangeShapeType="1"/>
            </p:cNvSpPr>
            <p:nvPr/>
          </p:nvSpPr>
          <p:spPr bwMode="auto">
            <a:xfrm rot="17072494" flipV="1">
              <a:off x="1450" y="1940"/>
              <a:ext cx="2" cy="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3" name="Text Box 51"/>
            <p:cNvSpPr txBox="1">
              <a:spLocks noChangeArrowheads="1"/>
            </p:cNvSpPr>
            <p:nvPr/>
          </p:nvSpPr>
          <p:spPr bwMode="auto">
            <a:xfrm>
              <a:off x="841" y="1861"/>
              <a:ext cx="368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1"/>
                <a:t>deriva</a:t>
              </a:r>
              <a:endParaRPr lang="it-IT" sz="1000" b="1"/>
            </a:p>
          </p:txBody>
        </p:sp>
        <p:sp>
          <p:nvSpPr>
            <p:cNvPr id="46134" name="Line 52"/>
            <p:cNvSpPr>
              <a:spLocks noChangeShapeType="1"/>
            </p:cNvSpPr>
            <p:nvPr/>
          </p:nvSpPr>
          <p:spPr bwMode="auto">
            <a:xfrm>
              <a:off x="371" y="2352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5" name="Text Box 53"/>
            <p:cNvSpPr txBox="1">
              <a:spLocks noChangeArrowheads="1"/>
            </p:cNvSpPr>
            <p:nvPr/>
          </p:nvSpPr>
          <p:spPr bwMode="auto">
            <a:xfrm>
              <a:off x="419" y="2342"/>
              <a:ext cx="772" cy="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Regione di deriva</a:t>
              </a:r>
            </a:p>
            <a:p>
              <a:r>
                <a:rPr lang="en-US" sz="1000"/>
                <a:t>a basso campo</a:t>
              </a:r>
              <a:endParaRPr lang="it-IT" sz="1000"/>
            </a:p>
          </p:txBody>
        </p:sp>
        <p:sp>
          <p:nvSpPr>
            <p:cNvPr id="46136" name="Line 54"/>
            <p:cNvSpPr>
              <a:spLocks noChangeShapeType="1"/>
            </p:cNvSpPr>
            <p:nvPr/>
          </p:nvSpPr>
          <p:spPr bwMode="auto">
            <a:xfrm>
              <a:off x="1427" y="235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6137" name="Group 55"/>
            <p:cNvGrpSpPr>
              <a:grpSpLocks/>
            </p:cNvGrpSpPr>
            <p:nvPr/>
          </p:nvGrpSpPr>
          <p:grpSpPr bwMode="auto">
            <a:xfrm>
              <a:off x="803" y="1968"/>
              <a:ext cx="672" cy="56"/>
              <a:chOff x="1104" y="3696"/>
              <a:chExt cx="672" cy="56"/>
            </a:xfrm>
          </p:grpSpPr>
          <p:sp>
            <p:nvSpPr>
              <p:cNvPr id="46174" name="Line 56"/>
              <p:cNvSpPr>
                <a:spLocks noChangeShapeType="1"/>
              </p:cNvSpPr>
              <p:nvPr/>
            </p:nvSpPr>
            <p:spPr bwMode="auto">
              <a:xfrm rot="-1087260">
                <a:off x="1680" y="3696"/>
                <a:ext cx="9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75" name="Freeform 57"/>
              <p:cNvSpPr>
                <a:spLocks/>
              </p:cNvSpPr>
              <p:nvPr/>
            </p:nvSpPr>
            <p:spPr bwMode="auto">
              <a:xfrm>
                <a:off x="1104" y="3696"/>
                <a:ext cx="624" cy="56"/>
              </a:xfrm>
              <a:custGeom>
                <a:avLst/>
                <a:gdLst>
                  <a:gd name="T0" fmla="*/ 0 w 624"/>
                  <a:gd name="T1" fmla="*/ 26 h 104"/>
                  <a:gd name="T2" fmla="*/ 288 w 624"/>
                  <a:gd name="T3" fmla="*/ 52 h 104"/>
                  <a:gd name="T4" fmla="*/ 624 w 624"/>
                  <a:gd name="T5" fmla="*/ 0 h 104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4"/>
                  <a:gd name="T11" fmla="*/ 624 w 624"/>
                  <a:gd name="T12" fmla="*/ 104 h 1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4">
                    <a:moveTo>
                      <a:pt x="0" y="48"/>
                    </a:moveTo>
                    <a:cubicBezTo>
                      <a:pt x="92" y="76"/>
                      <a:pt x="184" y="104"/>
                      <a:pt x="288" y="96"/>
                    </a:cubicBezTo>
                    <a:cubicBezTo>
                      <a:pt x="392" y="88"/>
                      <a:pt x="508" y="44"/>
                      <a:pt x="624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6138" name="Group 58"/>
            <p:cNvGrpSpPr>
              <a:grpSpLocks/>
            </p:cNvGrpSpPr>
            <p:nvPr/>
          </p:nvGrpSpPr>
          <p:grpSpPr bwMode="auto">
            <a:xfrm flipV="1">
              <a:off x="803" y="1872"/>
              <a:ext cx="672" cy="56"/>
              <a:chOff x="1104" y="3696"/>
              <a:chExt cx="672" cy="56"/>
            </a:xfrm>
          </p:grpSpPr>
          <p:sp>
            <p:nvSpPr>
              <p:cNvPr id="46172" name="Line 59"/>
              <p:cNvSpPr>
                <a:spLocks noChangeShapeType="1"/>
              </p:cNvSpPr>
              <p:nvPr/>
            </p:nvSpPr>
            <p:spPr bwMode="auto">
              <a:xfrm rot="-1087260">
                <a:off x="1680" y="3696"/>
                <a:ext cx="9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73" name="Freeform 60"/>
              <p:cNvSpPr>
                <a:spLocks/>
              </p:cNvSpPr>
              <p:nvPr/>
            </p:nvSpPr>
            <p:spPr bwMode="auto">
              <a:xfrm>
                <a:off x="1104" y="3696"/>
                <a:ext cx="624" cy="56"/>
              </a:xfrm>
              <a:custGeom>
                <a:avLst/>
                <a:gdLst>
                  <a:gd name="T0" fmla="*/ 0 w 624"/>
                  <a:gd name="T1" fmla="*/ 26 h 104"/>
                  <a:gd name="T2" fmla="*/ 288 w 624"/>
                  <a:gd name="T3" fmla="*/ 52 h 104"/>
                  <a:gd name="T4" fmla="*/ 624 w 624"/>
                  <a:gd name="T5" fmla="*/ 0 h 104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4"/>
                  <a:gd name="T11" fmla="*/ 624 w 624"/>
                  <a:gd name="T12" fmla="*/ 104 h 1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4">
                    <a:moveTo>
                      <a:pt x="0" y="48"/>
                    </a:moveTo>
                    <a:cubicBezTo>
                      <a:pt x="92" y="76"/>
                      <a:pt x="184" y="104"/>
                      <a:pt x="288" y="96"/>
                    </a:cubicBezTo>
                    <a:cubicBezTo>
                      <a:pt x="392" y="88"/>
                      <a:pt x="508" y="44"/>
                      <a:pt x="624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6139" name="Line 61"/>
            <p:cNvSpPr>
              <a:spLocks noChangeShapeType="1"/>
            </p:cNvSpPr>
            <p:nvPr/>
          </p:nvSpPr>
          <p:spPr bwMode="auto">
            <a:xfrm flipV="1">
              <a:off x="1571" y="1440"/>
              <a:ext cx="0" cy="48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0" name="Line 62"/>
            <p:cNvSpPr>
              <a:spLocks noChangeShapeType="1"/>
            </p:cNvSpPr>
            <p:nvPr/>
          </p:nvSpPr>
          <p:spPr bwMode="auto">
            <a:xfrm>
              <a:off x="851" y="1488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1" name="Text Box 63"/>
            <p:cNvSpPr txBox="1">
              <a:spLocks noChangeArrowheads="1"/>
            </p:cNvSpPr>
            <p:nvPr/>
          </p:nvSpPr>
          <p:spPr bwMode="auto">
            <a:xfrm>
              <a:off x="1081" y="1303"/>
              <a:ext cx="181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Times New Roman" pitchFamily="-108" charset="0"/>
                </a:rPr>
                <a:t>x</a:t>
              </a:r>
              <a:endParaRPr lang="it-IT" sz="1400">
                <a:latin typeface="Times New Roman" pitchFamily="-108" charset="0"/>
              </a:endParaRPr>
            </a:p>
          </p:txBody>
        </p:sp>
        <p:sp>
          <p:nvSpPr>
            <p:cNvPr id="46142" name="Rectangle 64"/>
            <p:cNvSpPr>
              <a:spLocks noChangeArrowheads="1"/>
            </p:cNvSpPr>
            <p:nvPr/>
          </p:nvSpPr>
          <p:spPr bwMode="auto">
            <a:xfrm>
              <a:off x="336" y="1112"/>
              <a:ext cx="851" cy="47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3" name="Text Box 65"/>
            <p:cNvSpPr txBox="1">
              <a:spLocks noChangeArrowheads="1"/>
            </p:cNvSpPr>
            <p:nvPr/>
          </p:nvSpPr>
          <p:spPr bwMode="auto">
            <a:xfrm>
              <a:off x="301" y="1152"/>
              <a:ext cx="592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1"/>
                <a:t>scintillatore</a:t>
              </a:r>
              <a:endParaRPr lang="it-IT" sz="1000" b="1"/>
            </a:p>
          </p:txBody>
        </p:sp>
        <p:sp>
          <p:nvSpPr>
            <p:cNvPr id="46144" name="Line 66"/>
            <p:cNvSpPr>
              <a:spLocks noChangeShapeType="1"/>
            </p:cNvSpPr>
            <p:nvPr/>
          </p:nvSpPr>
          <p:spPr bwMode="auto">
            <a:xfrm>
              <a:off x="1187" y="113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6145" name="Group 67"/>
            <p:cNvGrpSpPr>
              <a:grpSpLocks noChangeAspect="1"/>
            </p:cNvGrpSpPr>
            <p:nvPr/>
          </p:nvGrpSpPr>
          <p:grpSpPr bwMode="auto">
            <a:xfrm>
              <a:off x="1435" y="1056"/>
              <a:ext cx="184" cy="92"/>
              <a:chOff x="3312" y="1968"/>
              <a:chExt cx="672" cy="192"/>
            </a:xfrm>
          </p:grpSpPr>
          <p:sp>
            <p:nvSpPr>
              <p:cNvPr id="46168" name="Line 68"/>
              <p:cNvSpPr>
                <a:spLocks noChangeAspect="1" noChangeShapeType="1"/>
              </p:cNvSpPr>
              <p:nvPr/>
            </p:nvSpPr>
            <p:spPr bwMode="auto">
              <a:xfrm>
                <a:off x="3312" y="1968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69" name="Line 69"/>
              <p:cNvSpPr>
                <a:spLocks noChangeAspect="1" noChangeShapeType="1"/>
              </p:cNvSpPr>
              <p:nvPr/>
            </p:nvSpPr>
            <p:spPr bwMode="auto">
              <a:xfrm>
                <a:off x="3504" y="1968"/>
                <a:ext cx="96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70" name="Line 70"/>
              <p:cNvSpPr>
                <a:spLocks noChangeAspect="1" noChangeShapeType="1"/>
              </p:cNvSpPr>
              <p:nvPr/>
            </p:nvSpPr>
            <p:spPr bwMode="auto">
              <a:xfrm flipV="1">
                <a:off x="3600" y="1968"/>
                <a:ext cx="192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71" name="Line 71"/>
              <p:cNvSpPr>
                <a:spLocks noChangeAspect="1" noChangeShapeType="1"/>
              </p:cNvSpPr>
              <p:nvPr/>
            </p:nvSpPr>
            <p:spPr bwMode="auto">
              <a:xfrm>
                <a:off x="3792" y="1968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6146" name="Group 72"/>
            <p:cNvGrpSpPr>
              <a:grpSpLocks noChangeAspect="1"/>
            </p:cNvGrpSpPr>
            <p:nvPr/>
          </p:nvGrpSpPr>
          <p:grpSpPr bwMode="auto">
            <a:xfrm>
              <a:off x="1427" y="1300"/>
              <a:ext cx="184" cy="92"/>
              <a:chOff x="3312" y="1968"/>
              <a:chExt cx="672" cy="192"/>
            </a:xfrm>
          </p:grpSpPr>
          <p:sp>
            <p:nvSpPr>
              <p:cNvPr id="46164" name="Line 73"/>
              <p:cNvSpPr>
                <a:spLocks noChangeAspect="1" noChangeShapeType="1"/>
              </p:cNvSpPr>
              <p:nvPr/>
            </p:nvSpPr>
            <p:spPr bwMode="auto">
              <a:xfrm>
                <a:off x="3312" y="1968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65" name="Line 74"/>
              <p:cNvSpPr>
                <a:spLocks noChangeAspect="1" noChangeShapeType="1"/>
              </p:cNvSpPr>
              <p:nvPr/>
            </p:nvSpPr>
            <p:spPr bwMode="auto">
              <a:xfrm>
                <a:off x="3504" y="1968"/>
                <a:ext cx="96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66" name="Line 75"/>
              <p:cNvSpPr>
                <a:spLocks noChangeAspect="1" noChangeShapeType="1"/>
              </p:cNvSpPr>
              <p:nvPr/>
            </p:nvSpPr>
            <p:spPr bwMode="auto">
              <a:xfrm flipV="1">
                <a:off x="3600" y="1968"/>
                <a:ext cx="192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67" name="Line 76"/>
              <p:cNvSpPr>
                <a:spLocks noChangeAspect="1" noChangeShapeType="1"/>
              </p:cNvSpPr>
              <p:nvPr/>
            </p:nvSpPr>
            <p:spPr bwMode="auto">
              <a:xfrm>
                <a:off x="3792" y="1968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6147" name="Line 77"/>
            <p:cNvSpPr>
              <a:spLocks noChangeShapeType="1"/>
            </p:cNvSpPr>
            <p:nvPr/>
          </p:nvSpPr>
          <p:spPr bwMode="auto">
            <a:xfrm>
              <a:off x="1571" y="1136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8" name="Text Box 78"/>
            <p:cNvSpPr txBox="1">
              <a:spLocks noChangeArrowheads="1"/>
            </p:cNvSpPr>
            <p:nvPr/>
          </p:nvSpPr>
          <p:spPr bwMode="auto">
            <a:xfrm>
              <a:off x="1703" y="1056"/>
              <a:ext cx="366" cy="15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ritardo</a:t>
              </a:r>
              <a:endParaRPr lang="it-IT" sz="1000"/>
            </a:p>
          </p:txBody>
        </p:sp>
        <p:sp>
          <p:nvSpPr>
            <p:cNvPr id="46149" name="Line 79"/>
            <p:cNvSpPr>
              <a:spLocks noChangeShapeType="1"/>
            </p:cNvSpPr>
            <p:nvPr/>
          </p:nvSpPr>
          <p:spPr bwMode="auto">
            <a:xfrm>
              <a:off x="2051" y="1136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0" name="Line 80"/>
            <p:cNvSpPr>
              <a:spLocks noChangeShapeType="1"/>
            </p:cNvSpPr>
            <p:nvPr/>
          </p:nvSpPr>
          <p:spPr bwMode="auto">
            <a:xfrm>
              <a:off x="2195" y="115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1" name="Line 81"/>
            <p:cNvSpPr>
              <a:spLocks noChangeShapeType="1"/>
            </p:cNvSpPr>
            <p:nvPr/>
          </p:nvSpPr>
          <p:spPr bwMode="auto">
            <a:xfrm>
              <a:off x="2195" y="124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2" name="Line 82"/>
            <p:cNvSpPr>
              <a:spLocks noChangeShapeType="1"/>
            </p:cNvSpPr>
            <p:nvPr/>
          </p:nvSpPr>
          <p:spPr bwMode="auto">
            <a:xfrm>
              <a:off x="2195" y="113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3" name="Line 83"/>
            <p:cNvSpPr>
              <a:spLocks noChangeShapeType="1"/>
            </p:cNvSpPr>
            <p:nvPr/>
          </p:nvSpPr>
          <p:spPr bwMode="auto">
            <a:xfrm>
              <a:off x="1619" y="148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6154" name="Group 84"/>
            <p:cNvGrpSpPr>
              <a:grpSpLocks/>
            </p:cNvGrpSpPr>
            <p:nvPr/>
          </p:nvGrpSpPr>
          <p:grpSpPr bwMode="auto">
            <a:xfrm>
              <a:off x="2195" y="1392"/>
              <a:ext cx="144" cy="96"/>
              <a:chOff x="2496" y="3104"/>
              <a:chExt cx="144" cy="96"/>
            </a:xfrm>
          </p:grpSpPr>
          <p:sp>
            <p:nvSpPr>
              <p:cNvPr id="46162" name="Line 85"/>
              <p:cNvSpPr>
                <a:spLocks noChangeShapeType="1"/>
              </p:cNvSpPr>
              <p:nvPr/>
            </p:nvSpPr>
            <p:spPr bwMode="auto">
              <a:xfrm flipH="1" flipV="1">
                <a:off x="2496" y="310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63" name="Line 86"/>
              <p:cNvSpPr>
                <a:spLocks noChangeShapeType="1"/>
              </p:cNvSpPr>
              <p:nvPr/>
            </p:nvSpPr>
            <p:spPr bwMode="auto">
              <a:xfrm flipH="1" flipV="1">
                <a:off x="2496" y="3104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6155" name="Rectangle 87"/>
            <p:cNvSpPr>
              <a:spLocks noChangeArrowheads="1"/>
            </p:cNvSpPr>
            <p:nvPr/>
          </p:nvSpPr>
          <p:spPr bwMode="auto">
            <a:xfrm>
              <a:off x="2339" y="1142"/>
              <a:ext cx="480" cy="30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6" name="Line 88"/>
            <p:cNvSpPr>
              <a:spLocks noChangeShapeType="1"/>
            </p:cNvSpPr>
            <p:nvPr/>
          </p:nvSpPr>
          <p:spPr bwMode="auto">
            <a:xfrm>
              <a:off x="2339" y="129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7" name="Rectangle 89"/>
            <p:cNvSpPr>
              <a:spLocks noChangeArrowheads="1"/>
            </p:cNvSpPr>
            <p:nvPr/>
          </p:nvSpPr>
          <p:spPr bwMode="auto">
            <a:xfrm>
              <a:off x="2356" y="1131"/>
              <a:ext cx="28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start</a:t>
              </a:r>
              <a:endParaRPr lang="it-IT" sz="1000"/>
            </a:p>
          </p:txBody>
        </p:sp>
        <p:sp>
          <p:nvSpPr>
            <p:cNvPr id="46158" name="Rectangle 90"/>
            <p:cNvSpPr>
              <a:spLocks noChangeArrowheads="1"/>
            </p:cNvSpPr>
            <p:nvPr/>
          </p:nvSpPr>
          <p:spPr bwMode="auto">
            <a:xfrm>
              <a:off x="2339" y="1295"/>
              <a:ext cx="280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stop</a:t>
              </a:r>
              <a:endParaRPr lang="it-IT" sz="1000"/>
            </a:p>
          </p:txBody>
        </p:sp>
        <p:sp>
          <p:nvSpPr>
            <p:cNvPr id="46159" name="Line 91"/>
            <p:cNvSpPr>
              <a:spLocks noChangeShapeType="1"/>
            </p:cNvSpPr>
            <p:nvPr/>
          </p:nvSpPr>
          <p:spPr bwMode="auto">
            <a:xfrm>
              <a:off x="2675" y="115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0" name="Text Box 92"/>
            <p:cNvSpPr txBox="1">
              <a:spLocks noChangeArrowheads="1"/>
            </p:cNvSpPr>
            <p:nvPr/>
          </p:nvSpPr>
          <p:spPr bwMode="auto">
            <a:xfrm>
              <a:off x="2675" y="1158"/>
              <a:ext cx="17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/>
                <a:t>T</a:t>
              </a:r>
            </a:p>
            <a:p>
              <a:r>
                <a:rPr lang="en-US" sz="800"/>
                <a:t>D</a:t>
              </a:r>
            </a:p>
            <a:p>
              <a:r>
                <a:rPr lang="en-US" sz="800"/>
                <a:t>C</a:t>
              </a:r>
              <a:endParaRPr lang="it-IT" sz="800"/>
            </a:p>
          </p:txBody>
        </p:sp>
        <p:sp>
          <p:nvSpPr>
            <p:cNvPr id="46161" name="Line 93"/>
            <p:cNvSpPr>
              <a:spLocks noChangeShapeType="1"/>
            </p:cNvSpPr>
            <p:nvPr/>
          </p:nvSpPr>
          <p:spPr bwMode="auto">
            <a:xfrm flipH="1">
              <a:off x="659" y="864"/>
              <a:ext cx="336" cy="17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6087" name="Picture 94" descr="straw_f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78338" y="1803400"/>
            <a:ext cx="3608387" cy="390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8" name="Text Box 96"/>
          <p:cNvSpPr txBox="1">
            <a:spLocks noChangeArrowheads="1"/>
          </p:cNvSpPr>
          <p:nvPr/>
        </p:nvSpPr>
        <p:spPr bwMode="auto">
          <a:xfrm>
            <a:off x="2552700" y="5754688"/>
            <a:ext cx="5540375" cy="73025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Gli straw tubes sono camere a deriva cilindriche “monocanale”. Per ottenere informazioni sulle diverse coordinate spaziali si possono usare piani incrociati di tubi.</a:t>
            </a:r>
            <a:endParaRPr lang="it-IT" sz="1400"/>
          </a:p>
        </p:txBody>
      </p:sp>
      <p:sp>
        <p:nvSpPr>
          <p:cNvPr id="46089" name="Text Box 97"/>
          <p:cNvSpPr txBox="1">
            <a:spLocks noChangeArrowheads="1"/>
          </p:cNvSpPr>
          <p:nvPr/>
        </p:nvSpPr>
        <p:spPr bwMode="auto">
          <a:xfrm>
            <a:off x="333375" y="249238"/>
            <a:ext cx="2533650" cy="117475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/>
              <a:t>La traccia della particella si ricostruisce attraverso la misura del tempo di </a:t>
            </a:r>
            <a:r>
              <a:rPr lang="en-US" sz="1400"/>
              <a:t>d</a:t>
            </a:r>
            <a:r>
              <a:rPr lang="it-IT" sz="1400"/>
              <a:t>eriva</a:t>
            </a:r>
            <a:r>
              <a:rPr lang="en-US" sz="1400"/>
              <a:t> rispetto ad un riferimento esterno</a:t>
            </a:r>
            <a:r>
              <a:rPr lang="it-IT" sz="1400"/>
              <a:t>: x = INT(v</a:t>
            </a:r>
            <a:r>
              <a:rPr lang="it-IT" sz="1400" baseline="-25000">
                <a:sym typeface="SymbolProp BT" pitchFamily="2" charset="2"/>
              </a:rPr>
              <a:t>d</a:t>
            </a:r>
            <a:r>
              <a:rPr lang="it-IT" sz="1400">
                <a:sym typeface="SymbolProp BT" pitchFamily="2" charset="2"/>
              </a:rPr>
              <a:t>(t) dt) </a:t>
            </a:r>
          </a:p>
        </p:txBody>
      </p:sp>
      <p:sp>
        <p:nvSpPr>
          <p:cNvPr id="46090" name="Text Box 99"/>
          <p:cNvSpPr txBox="1">
            <a:spLocks noChangeArrowheads="1"/>
          </p:cNvSpPr>
          <p:nvPr/>
        </p:nvSpPr>
        <p:spPr bwMode="auto">
          <a:xfrm>
            <a:off x="2260600" y="4711700"/>
            <a:ext cx="2344738" cy="536575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/>
              <a:t>Geometria degli straw tube</a:t>
            </a:r>
          </a:p>
          <a:p>
            <a:r>
              <a:rPr lang="it-IT" sz="1400"/>
              <a:t>dell’esperimento FINUDA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9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4711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4711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8F43E7F-78C2-7D45-A486-E2A8B4E40B1D}" type="slidenum">
              <a:rPr lang="en-US" smtClean="0"/>
              <a:pPr/>
              <a:t>29</a:t>
            </a:fld>
            <a:endParaRPr lang="en-US" smtClean="0"/>
          </a:p>
        </p:txBody>
      </p:sp>
      <p:pic>
        <p:nvPicPr>
          <p:cNvPr id="47112" name="Picture 100" descr="Dc1"/>
          <p:cNvPicPr>
            <a:picLocks noChangeAspect="1" noChangeArrowheads="1"/>
          </p:cNvPicPr>
          <p:nvPr/>
        </p:nvPicPr>
        <p:blipFill>
          <a:blip r:embed="rId3"/>
          <a:srcRect l="10257" t="4059" r="14294" b="4352"/>
          <a:stretch>
            <a:fillRect/>
          </a:stretch>
        </p:blipFill>
        <p:spPr bwMode="auto">
          <a:xfrm>
            <a:off x="5299075" y="643306"/>
            <a:ext cx="3844925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8113" y="127000"/>
            <a:ext cx="8582025" cy="520700"/>
          </a:xfrm>
        </p:spPr>
        <p:txBody>
          <a:bodyPr/>
          <a:lstStyle/>
          <a:p>
            <a:pPr eaLnBrk="1" hangingPunct="1"/>
            <a:r>
              <a:rPr lang="en-US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La camera a deriva di KLOE</a:t>
            </a:r>
            <a:endParaRPr lang="it-IT" b="1">
              <a:effectLst>
                <a:outerShdw blurRad="38100" dist="38100" dir="2700000" algn="tl">
                  <a:srgbClr val="DDDDDD"/>
                </a:outerShdw>
              </a:effectLst>
              <a:latin typeface="Bradley Hand ITC" pitchFamily="66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7114" name="Rectangle 98"/>
          <p:cNvSpPr>
            <a:spLocks noChangeArrowheads="1"/>
          </p:cNvSpPr>
          <p:nvPr/>
        </p:nvSpPr>
        <p:spPr bwMode="auto">
          <a:xfrm>
            <a:off x="104775" y="1379538"/>
            <a:ext cx="4754563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Diametro 4 m</a:t>
            </a:r>
          </a:p>
          <a:p>
            <a:r>
              <a:rPr lang="en-US">
                <a:solidFill>
                  <a:srgbClr val="000000"/>
                </a:solidFill>
              </a:rPr>
              <a:t>la cella elementare ~ quadrata</a:t>
            </a:r>
          </a:p>
          <a:p>
            <a:r>
              <a:rPr lang="en-US">
                <a:solidFill>
                  <a:srgbClr val="000000"/>
                </a:solidFill>
              </a:rPr>
              <a:t>12582 </a:t>
            </a:r>
            <a:r>
              <a:rPr lang="en-US" i="1">
                <a:solidFill>
                  <a:srgbClr val="000000"/>
                </a:solidFill>
              </a:rPr>
              <a:t>fili di sense</a:t>
            </a:r>
            <a:r>
              <a:rPr lang="en-US">
                <a:solidFill>
                  <a:srgbClr val="000000"/>
                </a:solidFill>
              </a:rPr>
              <a:t> +</a:t>
            </a:r>
          </a:p>
          <a:p>
            <a:r>
              <a:rPr lang="en-US">
                <a:solidFill>
                  <a:srgbClr val="000000"/>
                </a:solidFill>
              </a:rPr>
              <a:t>38622 </a:t>
            </a:r>
            <a:r>
              <a:rPr lang="en-US" i="1">
                <a:solidFill>
                  <a:srgbClr val="000000"/>
                </a:solidFill>
              </a:rPr>
              <a:t>di campo</a:t>
            </a:r>
            <a:r>
              <a:rPr lang="en-US">
                <a:solidFill>
                  <a:srgbClr val="000000"/>
                </a:solidFill>
              </a:rPr>
              <a:t> +</a:t>
            </a:r>
          </a:p>
          <a:p>
            <a:r>
              <a:rPr lang="en-US">
                <a:solidFill>
                  <a:srgbClr val="000000"/>
                </a:solidFill>
              </a:rPr>
              <a:t>    936 </a:t>
            </a:r>
            <a:r>
              <a:rPr lang="en-US" i="1">
                <a:solidFill>
                  <a:srgbClr val="000000"/>
                </a:solidFill>
              </a:rPr>
              <a:t>di guardia</a:t>
            </a:r>
            <a:r>
              <a:rPr lang="en-US">
                <a:solidFill>
                  <a:srgbClr val="000000"/>
                </a:solidFill>
              </a:rPr>
              <a:t> =</a:t>
            </a:r>
          </a:p>
          <a:p>
            <a:r>
              <a:rPr lang="en-US">
                <a:solidFill>
                  <a:srgbClr val="FF0000"/>
                </a:solidFill>
              </a:rPr>
              <a:t> 52140 </a:t>
            </a:r>
            <a:r>
              <a:rPr lang="en-US"/>
              <a:t>fili</a:t>
            </a:r>
          </a:p>
          <a:p>
            <a:r>
              <a:rPr lang="en-US"/>
              <a:t>La forza complessiva dei fili sui piatti della camera </a:t>
            </a:r>
            <a:r>
              <a:rPr lang="en-US">
                <a:ea typeface="Arial" pitchFamily="-108" charset="0"/>
                <a:cs typeface="Arial" pitchFamily="-108" charset="0"/>
              </a:rPr>
              <a:t>è</a:t>
            </a:r>
            <a:r>
              <a:rPr lang="en-US"/>
              <a:t> di 3.5 ton. La struttura completamente in fibra di carbonio garantisce deformazioni ~1mm</a:t>
            </a:r>
          </a:p>
          <a:p>
            <a:pPr>
              <a:buClr>
                <a:srgbClr val="FF0000"/>
              </a:buClr>
              <a:buFontTx/>
              <a:buChar char="•"/>
            </a:pPr>
            <a:r>
              <a:rPr lang="en-US">
                <a:solidFill>
                  <a:srgbClr val="000000"/>
                </a:solidFill>
              </a:rPr>
              <a:t> La piu’ grande camera a deriva mai costruita!</a:t>
            </a:r>
          </a:p>
          <a:p>
            <a:pPr>
              <a:buClr>
                <a:srgbClr val="FF0000"/>
              </a:buClr>
              <a:buFontTx/>
              <a:buChar char="•"/>
            </a:pPr>
            <a:r>
              <a:rPr lang="en-US">
                <a:solidFill>
                  <a:srgbClr val="000000"/>
                </a:solidFill>
              </a:rPr>
              <a:t> Tutti i fili sono disposti in maniera steroscopica per la misura della coordinata </a:t>
            </a:r>
            <a:r>
              <a:rPr lang="en-US" i="1">
                <a:solidFill>
                  <a:srgbClr val="000000"/>
                </a:solidFill>
              </a:rPr>
              <a:t>z</a:t>
            </a:r>
          </a:p>
        </p:txBody>
      </p:sp>
      <p:pic>
        <p:nvPicPr>
          <p:cNvPr id="47115" name="Picture 99"/>
          <p:cNvPicPr>
            <a:picLocks noChangeAspect="1" noChangeArrowheads="1"/>
          </p:cNvPicPr>
          <p:nvPr/>
        </p:nvPicPr>
        <p:blipFill>
          <a:blip r:embed="rId4"/>
          <a:srcRect l="8939" t="5708" r="11304" b="4939"/>
          <a:stretch>
            <a:fillRect/>
          </a:stretch>
        </p:blipFill>
        <p:spPr bwMode="auto">
          <a:xfrm>
            <a:off x="5321300" y="3876675"/>
            <a:ext cx="2925763" cy="2809875"/>
          </a:xfrm>
          <a:prstGeom prst="rect">
            <a:avLst/>
          </a:prstGeom>
          <a:noFill/>
          <a:ln w="9525">
            <a:solidFill>
              <a:srgbClr val="333333"/>
            </a:solidFill>
            <a:miter lim="800000"/>
            <a:headEnd/>
            <a:tailEnd/>
          </a:ln>
        </p:spPr>
      </p:pic>
      <p:grpSp>
        <p:nvGrpSpPr>
          <p:cNvPr id="47116" name="Group 106"/>
          <p:cNvGrpSpPr>
            <a:grpSpLocks/>
          </p:cNvGrpSpPr>
          <p:nvPr/>
        </p:nvGrpSpPr>
        <p:grpSpPr bwMode="auto">
          <a:xfrm>
            <a:off x="615950" y="4373563"/>
            <a:ext cx="2195513" cy="2178050"/>
            <a:chOff x="2231" y="786"/>
            <a:chExt cx="3529" cy="3276"/>
          </a:xfrm>
        </p:grpSpPr>
        <p:pic>
          <p:nvPicPr>
            <p:cNvPr id="47121" name="Picture 107" descr="cp_vmt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31" y="786"/>
              <a:ext cx="3529" cy="3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122" name="Text Box 108"/>
            <p:cNvSpPr txBox="1">
              <a:spLocks noChangeArrowheads="1"/>
            </p:cNvSpPr>
            <p:nvPr/>
          </p:nvSpPr>
          <p:spPr bwMode="auto">
            <a:xfrm>
              <a:off x="3788" y="1669"/>
              <a:ext cx="699" cy="41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200" b="1" i="1">
                  <a:solidFill>
                    <a:srgbClr val="CC6600"/>
                  </a:solidFill>
                  <a:latin typeface="Arial Narrow" pitchFamily="-108" charset="0"/>
                </a:rPr>
                <a:t>D.C.</a:t>
              </a:r>
            </a:p>
          </p:txBody>
        </p:sp>
        <p:sp>
          <p:nvSpPr>
            <p:cNvPr id="47123" name="Text Box 109"/>
            <p:cNvSpPr txBox="1">
              <a:spLocks noChangeArrowheads="1"/>
            </p:cNvSpPr>
            <p:nvPr/>
          </p:nvSpPr>
          <p:spPr bwMode="auto">
            <a:xfrm>
              <a:off x="2376" y="3381"/>
              <a:ext cx="868" cy="41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200" b="1" i="1">
                  <a:solidFill>
                    <a:srgbClr val="CC0000"/>
                  </a:solidFill>
                  <a:latin typeface="Arial Narrow" pitchFamily="-108" charset="0"/>
                </a:rPr>
                <a:t>Em.C.</a:t>
              </a:r>
            </a:p>
          </p:txBody>
        </p:sp>
        <p:sp>
          <p:nvSpPr>
            <p:cNvPr id="47124" name="Oval 110"/>
            <p:cNvSpPr>
              <a:spLocks noChangeArrowheads="1"/>
            </p:cNvSpPr>
            <p:nvPr/>
          </p:nvSpPr>
          <p:spPr bwMode="auto">
            <a:xfrm>
              <a:off x="2773" y="1464"/>
              <a:ext cx="2436" cy="2248"/>
            </a:xfrm>
            <a:prstGeom prst="ellipse">
              <a:avLst/>
            </a:prstGeom>
            <a:noFill/>
            <a:ln w="19050">
              <a:solidFill>
                <a:srgbClr val="CC66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25" name="Oval 111"/>
            <p:cNvSpPr>
              <a:spLocks noChangeArrowheads="1"/>
            </p:cNvSpPr>
            <p:nvPr/>
          </p:nvSpPr>
          <p:spPr bwMode="auto">
            <a:xfrm>
              <a:off x="3831" y="2416"/>
              <a:ext cx="329" cy="304"/>
            </a:xfrm>
            <a:prstGeom prst="ellipse">
              <a:avLst/>
            </a:prstGeom>
            <a:noFill/>
            <a:ln w="19050">
              <a:solidFill>
                <a:srgbClr val="CC66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26" name="Text Box 112"/>
            <p:cNvSpPr txBox="1">
              <a:spLocks noChangeArrowheads="1"/>
            </p:cNvSpPr>
            <p:nvPr/>
          </p:nvSpPr>
          <p:spPr bwMode="auto">
            <a:xfrm>
              <a:off x="5153" y="1247"/>
              <a:ext cx="296" cy="3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US" sz="800" b="1">
                <a:latin typeface="Arial Narrow" pitchFamily="-108" charset="0"/>
              </a:endParaRPr>
            </a:p>
          </p:txBody>
        </p:sp>
        <p:graphicFrame>
          <p:nvGraphicFramePr>
            <p:cNvPr id="47106" name="Object 2"/>
            <p:cNvGraphicFramePr>
              <a:graphicFrameLocks noChangeAspect="1"/>
            </p:cNvGraphicFramePr>
            <p:nvPr/>
          </p:nvGraphicFramePr>
          <p:xfrm>
            <a:off x="2335" y="1164"/>
            <a:ext cx="720" cy="456"/>
          </p:xfrm>
          <a:graphic>
            <a:graphicData uri="http://schemas.openxmlformats.org/presentationml/2006/ole">
              <p:oleObj spid="_x0000_s47106" name="Equation" r:id="rId6" imgW="1143000" imgH="723900" progId="Equation.3">
                <p:embed/>
              </p:oleObj>
            </a:graphicData>
          </a:graphic>
        </p:graphicFrame>
        <p:graphicFrame>
          <p:nvGraphicFramePr>
            <p:cNvPr id="47107" name="Object 3"/>
            <p:cNvGraphicFramePr>
              <a:graphicFrameLocks noChangeAspect="1"/>
            </p:cNvGraphicFramePr>
            <p:nvPr/>
          </p:nvGraphicFramePr>
          <p:xfrm>
            <a:off x="3725" y="2264"/>
            <a:ext cx="176" cy="160"/>
          </p:xfrm>
          <a:graphic>
            <a:graphicData uri="http://schemas.openxmlformats.org/presentationml/2006/ole">
              <p:oleObj spid="_x0000_s47107" name="Equation" r:id="rId7" imgW="279400" imgH="254000" progId="Equation.3">
                <p:embed/>
              </p:oleObj>
            </a:graphicData>
          </a:graphic>
        </p:graphicFrame>
        <p:graphicFrame>
          <p:nvGraphicFramePr>
            <p:cNvPr id="47108" name="Object 4"/>
            <p:cNvGraphicFramePr>
              <a:graphicFrameLocks noChangeAspect="1"/>
            </p:cNvGraphicFramePr>
            <p:nvPr/>
          </p:nvGraphicFramePr>
          <p:xfrm>
            <a:off x="4367" y="2208"/>
            <a:ext cx="192" cy="160"/>
          </p:xfrm>
          <a:graphic>
            <a:graphicData uri="http://schemas.openxmlformats.org/presentationml/2006/ole">
              <p:oleObj spid="_x0000_s47108" name="Equation" r:id="rId8" imgW="304800" imgH="254000" progId="Equation.3">
                <p:embed/>
              </p:oleObj>
            </a:graphicData>
          </a:graphic>
        </p:graphicFrame>
        <p:sp>
          <p:nvSpPr>
            <p:cNvPr id="47127" name="Line 116"/>
            <p:cNvSpPr>
              <a:spLocks noChangeShapeType="1"/>
            </p:cNvSpPr>
            <p:nvPr/>
          </p:nvSpPr>
          <p:spPr bwMode="auto">
            <a:xfrm flipV="1">
              <a:off x="4013" y="2136"/>
              <a:ext cx="450" cy="424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sysDot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28" name="Text Box 117"/>
            <p:cNvSpPr txBox="1">
              <a:spLocks noChangeArrowheads="1"/>
            </p:cNvSpPr>
            <p:nvPr/>
          </p:nvSpPr>
          <p:spPr bwMode="auto">
            <a:xfrm>
              <a:off x="3992" y="3391"/>
              <a:ext cx="730" cy="41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200" b="1" i="1">
                  <a:latin typeface="Symbol" pitchFamily="-108" charset="2"/>
                </a:rPr>
                <a:t> p </a:t>
              </a:r>
              <a:r>
                <a:rPr lang="en-US" sz="1200" b="1" i="1" baseline="30000">
                  <a:latin typeface="Symbol" pitchFamily="-108" charset="2"/>
                </a:rPr>
                <a:t>+</a:t>
              </a:r>
              <a:r>
                <a:rPr lang="en-US" sz="1200" b="1" i="1">
                  <a:latin typeface="Symbol" pitchFamily="-108" charset="2"/>
                </a:rPr>
                <a:t>  </a:t>
              </a:r>
            </a:p>
          </p:txBody>
        </p:sp>
        <p:sp>
          <p:nvSpPr>
            <p:cNvPr id="47129" name="Text Box 118"/>
            <p:cNvSpPr txBox="1">
              <a:spLocks noChangeArrowheads="1"/>
            </p:cNvSpPr>
            <p:nvPr/>
          </p:nvSpPr>
          <p:spPr bwMode="auto">
            <a:xfrm>
              <a:off x="3134" y="2921"/>
              <a:ext cx="709" cy="41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200" b="1" i="1">
                  <a:latin typeface="Symbol" pitchFamily="-108" charset="2"/>
                </a:rPr>
                <a:t> p </a:t>
              </a:r>
              <a:r>
                <a:rPr lang="en-US" sz="1200" b="1" i="1" baseline="30000">
                  <a:latin typeface="Symbol" pitchFamily="-108" charset="2"/>
                </a:rPr>
                <a:t>-</a:t>
              </a:r>
              <a:r>
                <a:rPr lang="en-US" sz="1200" b="1" i="1">
                  <a:latin typeface="Symbol" pitchFamily="-108" charset="2"/>
                </a:rPr>
                <a:t>  </a:t>
              </a:r>
            </a:p>
          </p:txBody>
        </p:sp>
        <p:sp>
          <p:nvSpPr>
            <p:cNvPr id="47130" name="Text Box 119"/>
            <p:cNvSpPr txBox="1">
              <a:spLocks noChangeArrowheads="1"/>
            </p:cNvSpPr>
            <p:nvPr/>
          </p:nvSpPr>
          <p:spPr bwMode="auto">
            <a:xfrm>
              <a:off x="4186" y="1832"/>
              <a:ext cx="730" cy="41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200" b="1" i="1">
                  <a:latin typeface="Symbol" pitchFamily="-108" charset="2"/>
                </a:rPr>
                <a:t> p </a:t>
              </a:r>
              <a:r>
                <a:rPr lang="en-US" sz="1200" b="1" i="1" baseline="30000">
                  <a:latin typeface="Symbol" pitchFamily="-108" charset="2"/>
                </a:rPr>
                <a:t>+</a:t>
              </a:r>
              <a:r>
                <a:rPr lang="en-US" sz="1200" b="1" i="1">
                  <a:latin typeface="Symbol" pitchFamily="-108" charset="2"/>
                </a:rPr>
                <a:t>  </a:t>
              </a:r>
            </a:p>
          </p:txBody>
        </p:sp>
        <p:sp>
          <p:nvSpPr>
            <p:cNvPr id="47131" name="Text Box 120"/>
            <p:cNvSpPr txBox="1">
              <a:spLocks noChangeArrowheads="1"/>
            </p:cNvSpPr>
            <p:nvPr/>
          </p:nvSpPr>
          <p:spPr bwMode="auto">
            <a:xfrm>
              <a:off x="4841" y="2558"/>
              <a:ext cx="709" cy="41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200" b="1" i="1">
                  <a:latin typeface="Symbol" pitchFamily="-108" charset="2"/>
                </a:rPr>
                <a:t> p </a:t>
              </a:r>
              <a:r>
                <a:rPr lang="en-US" sz="1200" b="1" i="1" baseline="30000">
                  <a:latin typeface="Symbol" pitchFamily="-108" charset="2"/>
                </a:rPr>
                <a:t>-</a:t>
              </a:r>
              <a:r>
                <a:rPr lang="en-US" sz="1200" b="1" i="1">
                  <a:latin typeface="Symbol" pitchFamily="-108" charset="2"/>
                </a:rPr>
                <a:t>  </a:t>
              </a:r>
            </a:p>
          </p:txBody>
        </p:sp>
      </p:grpSp>
      <p:sp>
        <p:nvSpPr>
          <p:cNvPr id="47117" name="Text Box 121"/>
          <p:cNvSpPr txBox="1">
            <a:spLocks noChangeArrowheads="1"/>
          </p:cNvSpPr>
          <p:nvPr/>
        </p:nvSpPr>
        <p:spPr bwMode="auto">
          <a:xfrm>
            <a:off x="163513" y="661988"/>
            <a:ext cx="306863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Il catodo non </a:t>
            </a:r>
            <a:r>
              <a:rPr lang="en-US">
                <a:ea typeface="Arial" pitchFamily="-108" charset="0"/>
                <a:cs typeface="Arial" pitchFamily="-108" charset="0"/>
              </a:rPr>
              <a:t>è</a:t>
            </a:r>
            <a:r>
              <a:rPr lang="en-US"/>
              <a:t> più un tubo, ma un reticolo di fili</a:t>
            </a:r>
          </a:p>
          <a:p>
            <a:pPr>
              <a:buClr>
                <a:srgbClr val="FF0000"/>
              </a:buClr>
              <a:buFontTx/>
              <a:buChar char="•"/>
            </a:pPr>
            <a:r>
              <a:rPr lang="en-US"/>
              <a:t> meno materiale possibile!</a:t>
            </a:r>
          </a:p>
        </p:txBody>
      </p:sp>
      <p:pic>
        <p:nvPicPr>
          <p:cNvPr id="47118" name="Picture 124" descr="fili"/>
          <p:cNvPicPr>
            <a:picLocks noChangeAspect="1" noChangeArrowheads="1"/>
          </p:cNvPicPr>
          <p:nvPr/>
        </p:nvPicPr>
        <p:blipFill>
          <a:blip r:embed="rId9"/>
          <a:srcRect l="14197" t="24844" r="47884" b="46318"/>
          <a:stretch>
            <a:fillRect/>
          </a:stretch>
        </p:blipFill>
        <p:spPr bwMode="auto">
          <a:xfrm>
            <a:off x="3242422" y="922210"/>
            <a:ext cx="1876425" cy="1579563"/>
          </a:xfrm>
          <a:prstGeom prst="rect">
            <a:avLst/>
          </a:prstGeom>
          <a:solidFill>
            <a:schemeClr val="bg1"/>
          </a:solidFill>
          <a:ln w="28575">
            <a:solidFill>
              <a:srgbClr val="66FF66"/>
            </a:solidFill>
            <a:miter lim="800000"/>
            <a:headEnd/>
            <a:tailEnd/>
          </a:ln>
        </p:spPr>
      </p:pic>
      <p:sp>
        <p:nvSpPr>
          <p:cNvPr id="47119" name="Line 126"/>
          <p:cNvSpPr>
            <a:spLocks noChangeShapeType="1"/>
          </p:cNvSpPr>
          <p:nvPr/>
        </p:nvSpPr>
        <p:spPr bwMode="auto">
          <a:xfrm>
            <a:off x="3871913" y="1593850"/>
            <a:ext cx="660400" cy="0"/>
          </a:xfrm>
          <a:prstGeom prst="line">
            <a:avLst/>
          </a:prstGeom>
          <a:noFill/>
          <a:ln w="9525">
            <a:solidFill>
              <a:srgbClr val="006666"/>
            </a:solidFill>
            <a:round/>
            <a:headEnd type="triangle" w="med" len="med"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7120" name="Text Box 127"/>
          <p:cNvSpPr txBox="1">
            <a:spLocks noChangeArrowheads="1"/>
          </p:cNvSpPr>
          <p:nvPr/>
        </p:nvSpPr>
        <p:spPr bwMode="auto">
          <a:xfrm>
            <a:off x="3691561" y="2531326"/>
            <a:ext cx="860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3x3cm</a:t>
            </a:r>
            <a:r>
              <a:rPr lang="en-US" baseline="30000" dirty="0"/>
              <a:t>2</a:t>
            </a:r>
            <a:endParaRPr lang="en-US" dirty="0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440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440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AA3A095-6340-5D4A-AD99-0FA571B77ADA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58787"/>
          </a:xfrm>
        </p:spPr>
        <p:txBody>
          <a:bodyPr/>
          <a:lstStyle/>
          <a:p>
            <a:pPr eaLnBrk="1" hangingPunct="1"/>
            <a:r>
              <a:rPr lang="en-US" sz="40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Risoluzione spaziale</a:t>
            </a:r>
          </a:p>
        </p:txBody>
      </p:sp>
      <p:sp>
        <p:nvSpPr>
          <p:cNvPr id="440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29188" y="827088"/>
            <a:ext cx="3806825" cy="5254625"/>
          </a:xfrm>
        </p:spPr>
        <p:txBody>
          <a:bodyPr/>
          <a:lstStyle/>
          <a:p>
            <a:pPr marL="169863" indent="-169863" eaLnBrk="1" hangingPunct="1">
              <a:lnSpc>
                <a:spcPct val="90000"/>
              </a:lnSpc>
              <a:buClr>
                <a:srgbClr val="CCFFCC"/>
              </a:buClr>
              <a:buSzPct val="140000"/>
              <a:buFontTx/>
              <a:buNone/>
            </a:pPr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Diversi contributi:</a:t>
            </a:r>
          </a:p>
          <a:p>
            <a:pPr marL="169863" indent="-169863" eaLnBrk="1" hangingPunct="1">
              <a:lnSpc>
                <a:spcPct val="90000"/>
              </a:lnSpc>
              <a:buClr>
                <a:srgbClr val="CCFFCC"/>
              </a:buClr>
              <a:buSzPct val="140000"/>
            </a:pPr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statistica di ionizzazione</a:t>
            </a:r>
          </a:p>
          <a:p>
            <a:pPr marL="461963" lvl="1" indent="-177800" eaLnBrk="1" hangingPunct="1">
              <a:lnSpc>
                <a:spcPct val="90000"/>
              </a:lnSpc>
              <a:buClr>
                <a:srgbClr val="FF0000"/>
              </a:buClr>
              <a:buSzPct val="90000"/>
              <a:buFont typeface="Wingdings" pitchFamily="-108" charset="2"/>
              <a:buChar char="Ø"/>
            </a:pPr>
            <a:r>
              <a:rPr lang="en-US" sz="1800"/>
              <a:t>soprattutto vicino al filo, teorema di Pitagora</a:t>
            </a:r>
          </a:p>
          <a:p>
            <a:pPr marL="744538" lvl="2" indent="-168275" eaLnBrk="1" hangingPunct="1">
              <a:lnSpc>
                <a:spcPct val="90000"/>
              </a:lnSpc>
              <a:buClr>
                <a:srgbClr val="0066FF"/>
              </a:buClr>
              <a:buFont typeface="Wingdings" pitchFamily="-108" charset="2"/>
              <a:buChar char="ü"/>
            </a:pPr>
            <a:r>
              <a:rPr lang="en-US" sz="1600">
                <a:ea typeface="ＭＳ Ｐゴシック" pitchFamily="-108" charset="-128"/>
              </a:rPr>
              <a:t>n</a:t>
            </a:r>
            <a:r>
              <a:rPr lang="en-US" sz="1600" baseline="-25000">
                <a:ea typeface="ＭＳ Ｐゴシック" pitchFamily="-108" charset="-128"/>
              </a:rPr>
              <a:t>p</a:t>
            </a:r>
            <a:r>
              <a:rPr lang="en-US" sz="1600">
                <a:ea typeface="ＭＳ Ｐゴシック" pitchFamily="-108" charset="-128"/>
              </a:rPr>
              <a:t> = 12.9</a:t>
            </a:r>
            <a:r>
              <a:rPr lang="en-US" sz="1600">
                <a:ea typeface="Arial" pitchFamily="-108" charset="0"/>
                <a:cs typeface="Arial" pitchFamily="-108" charset="0"/>
              </a:rPr>
              <a:t>±</a:t>
            </a:r>
            <a:r>
              <a:rPr lang="en-US" sz="1600">
                <a:ea typeface="ＭＳ Ｐゴシック" pitchFamily="-108" charset="-128"/>
              </a:rPr>
              <a:t>0.1 cluster/cm</a:t>
            </a:r>
          </a:p>
          <a:p>
            <a:pPr marL="169863" indent="-169863" eaLnBrk="1" hangingPunct="1">
              <a:lnSpc>
                <a:spcPct val="90000"/>
              </a:lnSpc>
              <a:buClr>
                <a:srgbClr val="CCFFCC"/>
              </a:buClr>
              <a:buSzPct val="140000"/>
            </a:pPr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Diffusione longitudinale</a:t>
            </a:r>
          </a:p>
          <a:p>
            <a:pPr marL="461963" lvl="1" indent="-177800" eaLnBrk="1" hangingPunct="1">
              <a:lnSpc>
                <a:spcPct val="90000"/>
              </a:lnSpc>
              <a:buClr>
                <a:srgbClr val="FF0000"/>
              </a:buClr>
              <a:buSzPct val="90000"/>
              <a:buFont typeface="Wingdings" pitchFamily="-108" charset="2"/>
              <a:buChar char="Ø"/>
            </a:pPr>
            <a:r>
              <a:rPr lang="en-US" sz="1800"/>
              <a:t>moto casuale nel gas</a:t>
            </a:r>
          </a:p>
          <a:p>
            <a:pPr marL="744538" lvl="2" indent="-168275" eaLnBrk="1" hangingPunct="1">
              <a:lnSpc>
                <a:spcPct val="90000"/>
              </a:lnSpc>
              <a:buClr>
                <a:srgbClr val="0066FF"/>
              </a:buClr>
              <a:buFont typeface="Wingdings" pitchFamily="-108" charset="2"/>
              <a:buChar char="ü"/>
            </a:pPr>
            <a:r>
              <a:rPr lang="en-US" sz="1600">
                <a:ea typeface="ＭＳ Ｐゴシック" pitchFamily="-108" charset="-128"/>
              </a:rPr>
              <a:t> </a:t>
            </a:r>
            <a:r>
              <a:rPr lang="en-US" sz="1600">
                <a:latin typeface="Symbol" pitchFamily="-108" charset="2"/>
                <a:ea typeface="ＭＳ Ｐゴシック" pitchFamily="-108" charset="-128"/>
              </a:rPr>
              <a:t>s</a:t>
            </a:r>
            <a:r>
              <a:rPr lang="en-US" sz="1600" baseline="-25000">
                <a:ea typeface="ＭＳ Ｐゴシック" pitchFamily="-108" charset="-128"/>
              </a:rPr>
              <a:t>D</a:t>
            </a:r>
            <a:r>
              <a:rPr lang="en-US" sz="1600">
                <a:ea typeface="ＭＳ Ｐゴシック" pitchFamily="-108" charset="-128"/>
              </a:rPr>
              <a:t>=140 </a:t>
            </a:r>
            <a:r>
              <a:rPr lang="en-US" sz="1800">
                <a:latin typeface="Symbol" pitchFamily="-108" charset="2"/>
                <a:ea typeface="ＭＳ Ｐゴシック" pitchFamily="-108" charset="-128"/>
              </a:rPr>
              <a:t>m</a:t>
            </a:r>
            <a:r>
              <a:rPr lang="en-US" sz="1600">
                <a:ea typeface="ＭＳ Ｐゴシック" pitchFamily="-108" charset="-128"/>
              </a:rPr>
              <a:t>m per 1cm di drift</a:t>
            </a:r>
          </a:p>
          <a:p>
            <a:pPr marL="169863" indent="-169863" eaLnBrk="1" hangingPunct="1">
              <a:lnSpc>
                <a:spcPct val="90000"/>
              </a:lnSpc>
              <a:buClr>
                <a:srgbClr val="CCFFCC"/>
              </a:buClr>
              <a:buSzPct val="140000"/>
            </a:pPr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fluttuazioni connesse col l’elettronica</a:t>
            </a:r>
          </a:p>
          <a:p>
            <a:pPr marL="461963" lvl="1" indent="-177800" eaLnBrk="1" hangingPunct="1">
              <a:lnSpc>
                <a:spcPct val="90000"/>
              </a:lnSpc>
              <a:buClr>
                <a:srgbClr val="FF0000"/>
              </a:buClr>
              <a:buSzPct val="90000"/>
              <a:buFont typeface="Wingdings" pitchFamily="-108" charset="2"/>
              <a:buChar char="Ø"/>
            </a:pPr>
            <a:r>
              <a:rPr lang="en-US" sz="1800"/>
              <a:t>rumore</a:t>
            </a:r>
          </a:p>
          <a:p>
            <a:pPr marL="461963" lvl="1" indent="-177800" eaLnBrk="1" hangingPunct="1">
              <a:lnSpc>
                <a:spcPct val="90000"/>
              </a:lnSpc>
              <a:buClr>
                <a:srgbClr val="FF0000"/>
              </a:buClr>
              <a:buSzPct val="90000"/>
              <a:buFont typeface="Wingdings" pitchFamily="-108" charset="2"/>
              <a:buChar char="Ø"/>
            </a:pPr>
            <a:r>
              <a:rPr lang="en-US" sz="1800"/>
              <a:t>fluttuazioni di amplificazione</a:t>
            </a:r>
          </a:p>
          <a:p>
            <a:pPr marL="744538" lvl="2" indent="-168275" eaLnBrk="1" hangingPunct="1">
              <a:lnSpc>
                <a:spcPct val="90000"/>
              </a:lnSpc>
              <a:buClr>
                <a:srgbClr val="0066FF"/>
              </a:buClr>
              <a:buFont typeface="Wingdings" pitchFamily="-108" charset="2"/>
              <a:buChar char="ü"/>
            </a:pPr>
            <a:r>
              <a:rPr lang="en-US" sz="1600">
                <a:ea typeface="ＭＳ Ｐゴシック" pitchFamily="-108" charset="-128"/>
              </a:rPr>
              <a:t> </a:t>
            </a:r>
            <a:r>
              <a:rPr lang="en-US" sz="1600">
                <a:latin typeface="Symbol" pitchFamily="-108" charset="2"/>
                <a:ea typeface="ＭＳ Ｐゴシック" pitchFamily="-108" charset="-128"/>
              </a:rPr>
              <a:t>s</a:t>
            </a:r>
            <a:r>
              <a:rPr lang="en-US" sz="1600" baseline="-25000">
                <a:ea typeface="ＭＳ Ｐゴシック" pitchFamily="-108" charset="-128"/>
              </a:rPr>
              <a:t>t</a:t>
            </a:r>
            <a:r>
              <a:rPr lang="en-US" sz="1600">
                <a:ea typeface="ＭＳ Ｐゴシック" pitchFamily="-108" charset="-128"/>
              </a:rPr>
              <a:t>=4.8</a:t>
            </a:r>
            <a:r>
              <a:rPr lang="en-US" sz="1600">
                <a:ea typeface="Arial" pitchFamily="-108" charset="0"/>
                <a:cs typeface="Arial" pitchFamily="-108" charset="0"/>
              </a:rPr>
              <a:t>±</a:t>
            </a:r>
            <a:r>
              <a:rPr lang="en-US" sz="1600">
                <a:ea typeface="ＭＳ Ｐゴシック" pitchFamily="-108" charset="-128"/>
              </a:rPr>
              <a:t>0.2ns</a:t>
            </a:r>
          </a:p>
          <a:p>
            <a:pPr marL="169863" indent="-169863" eaLnBrk="1" hangingPunct="1">
              <a:lnSpc>
                <a:spcPct val="90000"/>
              </a:lnSpc>
              <a:buClr>
                <a:srgbClr val="CCFFCC"/>
              </a:buClr>
              <a:buSzPct val="140000"/>
            </a:pPr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 fluttuazioni del percorso degli elettroni</a:t>
            </a:r>
          </a:p>
          <a:p>
            <a:pPr marL="461963" lvl="1" indent="-177800" eaLnBrk="1" hangingPunct="1">
              <a:lnSpc>
                <a:spcPct val="90000"/>
              </a:lnSpc>
              <a:buClr>
                <a:srgbClr val="FF0000"/>
              </a:buClr>
              <a:buSzPct val="90000"/>
              <a:buFont typeface="Wingdings" pitchFamily="-108" charset="2"/>
              <a:buChar char="Ø"/>
            </a:pPr>
            <a:r>
              <a:rPr lang="en-US" sz="1800"/>
              <a:t> ne parliamo dopo (trascurabili nel caso specifico)</a:t>
            </a:r>
          </a:p>
        </p:txBody>
      </p:sp>
      <p:pic>
        <p:nvPicPr>
          <p:cNvPr id="4403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813" y="2543175"/>
            <a:ext cx="3978275" cy="3879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44040" name="Group 17"/>
          <p:cNvGrpSpPr>
            <a:grpSpLocks/>
          </p:cNvGrpSpPr>
          <p:nvPr/>
        </p:nvGrpSpPr>
        <p:grpSpPr bwMode="auto">
          <a:xfrm>
            <a:off x="4094163" y="2058988"/>
            <a:ext cx="715962" cy="1677987"/>
            <a:chOff x="2025" y="3112"/>
            <a:chExt cx="451" cy="1057"/>
          </a:xfrm>
        </p:grpSpPr>
        <p:sp>
          <p:nvSpPr>
            <p:cNvPr id="44042" name="Line 8"/>
            <p:cNvSpPr>
              <a:spLocks noChangeShapeType="1"/>
            </p:cNvSpPr>
            <p:nvPr/>
          </p:nvSpPr>
          <p:spPr bwMode="auto">
            <a:xfrm flipH="1">
              <a:off x="2399" y="3112"/>
              <a:ext cx="77" cy="10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3" name="Oval 9"/>
            <p:cNvSpPr>
              <a:spLocks noChangeArrowheads="1"/>
            </p:cNvSpPr>
            <p:nvPr/>
          </p:nvSpPr>
          <p:spPr bwMode="auto">
            <a:xfrm>
              <a:off x="2025" y="3569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4" name="Line 10"/>
            <p:cNvSpPr>
              <a:spLocks noChangeShapeType="1"/>
            </p:cNvSpPr>
            <p:nvPr/>
          </p:nvSpPr>
          <p:spPr bwMode="auto">
            <a:xfrm>
              <a:off x="2090" y="3604"/>
              <a:ext cx="351" cy="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5" name="Oval 11"/>
            <p:cNvSpPr>
              <a:spLocks noChangeAspect="1" noChangeArrowheads="1"/>
            </p:cNvSpPr>
            <p:nvPr/>
          </p:nvSpPr>
          <p:spPr bwMode="auto">
            <a:xfrm>
              <a:off x="2431" y="3470"/>
              <a:ext cx="29" cy="2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6" name="Oval 12"/>
            <p:cNvSpPr>
              <a:spLocks noChangeAspect="1" noChangeArrowheads="1"/>
            </p:cNvSpPr>
            <p:nvPr/>
          </p:nvSpPr>
          <p:spPr bwMode="auto">
            <a:xfrm>
              <a:off x="2426" y="3603"/>
              <a:ext cx="29" cy="2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7" name="Oval 13"/>
            <p:cNvSpPr>
              <a:spLocks noChangeAspect="1" noChangeArrowheads="1"/>
            </p:cNvSpPr>
            <p:nvPr/>
          </p:nvSpPr>
          <p:spPr bwMode="auto">
            <a:xfrm>
              <a:off x="2403" y="3988"/>
              <a:ext cx="29" cy="2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8" name="Line 15"/>
            <p:cNvSpPr>
              <a:spLocks noChangeShapeType="1"/>
            </p:cNvSpPr>
            <p:nvPr/>
          </p:nvSpPr>
          <p:spPr bwMode="auto">
            <a:xfrm flipV="1">
              <a:off x="2063" y="3500"/>
              <a:ext cx="392" cy="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9" name="Line 16"/>
            <p:cNvSpPr>
              <a:spLocks noChangeShapeType="1"/>
            </p:cNvSpPr>
            <p:nvPr/>
          </p:nvSpPr>
          <p:spPr bwMode="auto">
            <a:xfrm>
              <a:off x="2063" y="3600"/>
              <a:ext cx="363" cy="4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041" name="Text Box 18"/>
          <p:cNvSpPr txBox="1">
            <a:spLocks noChangeArrowheads="1"/>
          </p:cNvSpPr>
          <p:nvPr/>
        </p:nvSpPr>
        <p:spPr bwMode="auto">
          <a:xfrm>
            <a:off x="0" y="1012825"/>
            <a:ext cx="4594225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0066FF"/>
                </a:solidFill>
              </a:rPr>
              <a:t>ESEMPIO:  </a:t>
            </a:r>
            <a:r>
              <a:rPr lang="en-US"/>
              <a:t>Fit alla risoluzione spaziale in funzione della distanza della traccia dal filo di segnale nella camera a deriva di KLOE (vedi dopo), con una miscela di gas 90%He - 10% isobutano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4813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4813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58ED65-1EE6-B647-92D4-66180D4F4FF3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4950"/>
            <a:ext cx="7772400" cy="595313"/>
          </a:xfrm>
        </p:spPr>
        <p:txBody>
          <a:bodyPr/>
          <a:lstStyle/>
          <a:p>
            <a:pPr eaLnBrk="1" hangingPunct="1"/>
            <a:r>
              <a:rPr lang="en-US" sz="40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Time Projection Chamber</a:t>
            </a:r>
            <a:endParaRPr lang="it-IT" sz="4000" b="1">
              <a:effectLst>
                <a:outerShdw blurRad="38100" dist="38100" dir="2700000" algn="tl">
                  <a:srgbClr val="DDDDDD"/>
                </a:outerShdw>
              </a:effectLst>
              <a:latin typeface="Bradley Hand ITC" pitchFamily="66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pic>
        <p:nvPicPr>
          <p:cNvPr id="48134" name="Picture 3"/>
          <p:cNvPicPr>
            <a:picLocks noChangeAspect="1" noChangeArrowheads="1"/>
          </p:cNvPicPr>
          <p:nvPr/>
        </p:nvPicPr>
        <p:blipFill>
          <a:blip r:embed="rId2"/>
          <a:srcRect l="38235" t="44568" r="12746" b="36310"/>
          <a:stretch>
            <a:fillRect/>
          </a:stretch>
        </p:blipFill>
        <p:spPr bwMode="auto">
          <a:xfrm>
            <a:off x="863600" y="2989263"/>
            <a:ext cx="3940175" cy="27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628650" y="5691188"/>
            <a:ext cx="4575175" cy="739775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/>
              <a:t>Le coordinate x-y si ottengono dagli hit sui fili e sul catodo segmentato </a:t>
            </a:r>
            <a:r>
              <a:rPr lang="en-US" sz="1400"/>
              <a:t>delle MWPC poste sui piatti</a:t>
            </a:r>
            <a:r>
              <a:rPr lang="it-IT" sz="1400"/>
              <a:t>, la z dal tempo di drift. Si fanno anche misure di dE/dx</a:t>
            </a:r>
            <a:r>
              <a:rPr lang="en-US" sz="1400"/>
              <a:t> </a:t>
            </a:r>
            <a:endParaRPr lang="it-IT" sz="1400"/>
          </a:p>
        </p:txBody>
      </p:sp>
      <p:sp>
        <p:nvSpPr>
          <p:cNvPr id="48136" name="Text Box 5"/>
          <p:cNvSpPr txBox="1">
            <a:spLocks noChangeArrowheads="1"/>
          </p:cNvSpPr>
          <p:nvPr/>
        </p:nvSpPr>
        <p:spPr bwMode="auto">
          <a:xfrm>
            <a:off x="3635375" y="2800350"/>
            <a:ext cx="1214438" cy="314325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 b="1"/>
              <a:t>PEP-</a:t>
            </a:r>
            <a:r>
              <a:rPr lang="en-US" sz="1400" b="1"/>
              <a:t> </a:t>
            </a:r>
            <a:r>
              <a:rPr lang="it-IT" sz="1400" b="1"/>
              <a:t>4 TPC</a:t>
            </a:r>
          </a:p>
        </p:txBody>
      </p:sp>
      <p:sp>
        <p:nvSpPr>
          <p:cNvPr id="48137" name="Line 7"/>
          <p:cNvSpPr>
            <a:spLocks noChangeShapeType="1"/>
          </p:cNvSpPr>
          <p:nvPr/>
        </p:nvSpPr>
        <p:spPr bwMode="auto">
          <a:xfrm flipH="1">
            <a:off x="984250" y="4191000"/>
            <a:ext cx="2392363" cy="838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Text Box 8"/>
          <p:cNvSpPr txBox="1">
            <a:spLocks noChangeArrowheads="1"/>
          </p:cNvSpPr>
          <p:nvPr/>
        </p:nvSpPr>
        <p:spPr bwMode="auto">
          <a:xfrm>
            <a:off x="0" y="4953000"/>
            <a:ext cx="1489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3300"/>
                </a:solidFill>
              </a:rPr>
              <a:t>Elettrodo negativo</a:t>
            </a:r>
            <a:endParaRPr lang="it-IT" sz="1400">
              <a:solidFill>
                <a:srgbClr val="FF3300"/>
              </a:solidFill>
            </a:endParaRPr>
          </a:p>
        </p:txBody>
      </p:sp>
      <p:sp>
        <p:nvSpPr>
          <p:cNvPr id="48139" name="Text Box 9"/>
          <p:cNvSpPr txBox="1">
            <a:spLocks noChangeArrowheads="1"/>
          </p:cNvSpPr>
          <p:nvPr/>
        </p:nvSpPr>
        <p:spPr bwMode="auto">
          <a:xfrm>
            <a:off x="0" y="2209800"/>
            <a:ext cx="47545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Occorre conoscere con precisione la velocit</a:t>
            </a:r>
            <a:r>
              <a:rPr lang="it-IT" sz="1400"/>
              <a:t>à</a:t>
            </a:r>
            <a:r>
              <a:rPr lang="en-US" sz="1400"/>
              <a:t> di deriva </a:t>
            </a:r>
            <a:r>
              <a:rPr lang="it-IT" sz="1400">
                <a:solidFill>
                  <a:srgbClr val="FF0000"/>
                </a:solidFill>
                <a:sym typeface="Monotype Sorts" pitchFamily="-108" charset="2"/>
              </a:rPr>
              <a:t></a:t>
            </a:r>
            <a:endParaRPr lang="it-IT" sz="1400"/>
          </a:p>
        </p:txBody>
      </p:sp>
      <p:sp>
        <p:nvSpPr>
          <p:cNvPr id="48140" name="Rectangle 12"/>
          <p:cNvSpPr>
            <a:spLocks noChangeArrowheads="1"/>
          </p:cNvSpPr>
          <p:nvPr/>
        </p:nvSpPr>
        <p:spPr bwMode="auto">
          <a:xfrm>
            <a:off x="4892675" y="2057400"/>
            <a:ext cx="3740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gas con alta purezza (no impurit</a:t>
            </a:r>
            <a:r>
              <a:rPr lang="it-IT" sz="1400"/>
              <a:t>à</a:t>
            </a:r>
            <a:r>
              <a:rPr lang="en-US" sz="1400"/>
              <a:t> el. neg.)</a:t>
            </a:r>
          </a:p>
          <a:p>
            <a:r>
              <a:rPr lang="en-US" sz="1400" u="sng"/>
              <a:t>controlli</a:t>
            </a:r>
            <a:r>
              <a:rPr lang="en-US" sz="1400"/>
              <a:t> precisi di pressione e temperatura</a:t>
            </a:r>
            <a:endParaRPr lang="it-IT" sz="1400"/>
          </a:p>
        </p:txBody>
      </p:sp>
      <p:sp>
        <p:nvSpPr>
          <p:cNvPr id="48141" name="Text Box 14"/>
          <p:cNvSpPr txBox="1">
            <a:spLocks noChangeArrowheads="1"/>
          </p:cNvSpPr>
          <p:nvPr/>
        </p:nvSpPr>
        <p:spPr bwMode="auto">
          <a:xfrm>
            <a:off x="238125" y="792163"/>
            <a:ext cx="65976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Grande volume di gas separato da un setto a potenziale negativo. Le cariche create dalla ionizzazione migrano verso i “piatti” terminali che sono segmentati ed equipaggiati ad esempio con MWPC.</a:t>
            </a:r>
          </a:p>
          <a:p>
            <a:r>
              <a:rPr lang="en-US"/>
              <a:t>N</a:t>
            </a:r>
            <a:r>
              <a:rPr lang="it-IT"/>
              <a:t>ovità </a:t>
            </a:r>
            <a:r>
              <a:rPr lang="en-US"/>
              <a:t>principale: </a:t>
            </a:r>
            <a:r>
              <a:rPr lang="it-IT">
                <a:solidFill>
                  <a:srgbClr val="FF3300"/>
                </a:solidFill>
              </a:rPr>
              <a:t>campo elettrico </a:t>
            </a:r>
            <a:r>
              <a:rPr lang="en-US">
                <a:solidFill>
                  <a:srgbClr val="FF3300"/>
                </a:solidFill>
              </a:rPr>
              <a:t>e campo magnetico </a:t>
            </a:r>
            <a:r>
              <a:rPr lang="it-IT">
                <a:solidFill>
                  <a:srgbClr val="FF3300"/>
                </a:solidFill>
              </a:rPr>
              <a:t>parallel</a:t>
            </a:r>
            <a:r>
              <a:rPr lang="en-US">
                <a:solidFill>
                  <a:srgbClr val="FF3300"/>
                </a:solidFill>
              </a:rPr>
              <a:t>i </a:t>
            </a:r>
            <a:r>
              <a:rPr lang="it-IT">
                <a:solidFill>
                  <a:srgbClr val="FF3300"/>
                </a:solidFill>
                <a:sym typeface="Monotype Sorts" pitchFamily="-108" charset="2"/>
              </a:rPr>
              <a:t></a:t>
            </a:r>
            <a:r>
              <a:rPr lang="en-US">
                <a:solidFill>
                  <a:srgbClr val="FF3300"/>
                </a:solidFill>
                <a:sym typeface="Monotype Sorts" pitchFamily="-108" charset="2"/>
              </a:rPr>
              <a:t> si riduce enormemente il fenomeno della diffusione.</a:t>
            </a:r>
            <a:endParaRPr lang="en-US"/>
          </a:p>
        </p:txBody>
      </p:sp>
      <p:pic>
        <p:nvPicPr>
          <p:cNvPr id="48142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3141663"/>
            <a:ext cx="3354387" cy="226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4915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4915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1840DD-27C1-FD44-A40C-287DCE1B612E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96838"/>
            <a:ext cx="8458200" cy="860425"/>
          </a:xfrm>
        </p:spPr>
        <p:txBody>
          <a:bodyPr/>
          <a:lstStyle/>
          <a:p>
            <a:pPr eaLnBrk="1" hangingPunct="1"/>
            <a:r>
              <a:rPr lang="it-IT" sz="36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Gas Electron </a:t>
            </a:r>
            <a:r>
              <a:rPr lang="it-IT" sz="3600" b="1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Multiplier</a:t>
            </a:r>
            <a:r>
              <a:rPr lang="it-IT" sz="36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 (GEM)</a:t>
            </a:r>
          </a:p>
        </p:txBody>
      </p:sp>
      <p:sp>
        <p:nvSpPr>
          <p:cNvPr id="49158" name="Text Box 14"/>
          <p:cNvSpPr txBox="1">
            <a:spLocks noChangeArrowheads="1"/>
          </p:cNvSpPr>
          <p:nvPr/>
        </p:nvSpPr>
        <p:spPr bwMode="auto">
          <a:xfrm>
            <a:off x="3128963" y="1684338"/>
            <a:ext cx="56483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>
                <a:solidFill>
                  <a:srgbClr val="FF0000"/>
                </a:solidFill>
              </a:rPr>
              <a:t>50</a:t>
            </a:r>
            <a:r>
              <a:rPr lang="it-IT" sz="1400">
                <a:solidFill>
                  <a:srgbClr val="FF0000"/>
                </a:solidFill>
                <a:latin typeface="Symbol" pitchFamily="-108" charset="2"/>
              </a:rPr>
              <a:t>m</a:t>
            </a:r>
            <a:r>
              <a:rPr lang="it-IT" sz="1400">
                <a:solidFill>
                  <a:srgbClr val="FF0000"/>
                </a:solidFill>
              </a:rPr>
              <a:t>m</a:t>
            </a:r>
            <a:r>
              <a:rPr lang="it-IT" sz="1400"/>
              <a:t> Kapton ramato con fori circolari</a:t>
            </a:r>
            <a:r>
              <a:rPr lang="it-IT" sz="1800">
                <a:latin typeface="Symbol" pitchFamily="-108" charset="2"/>
              </a:rPr>
              <a:t> </a:t>
            </a:r>
            <a:r>
              <a:rPr lang="it-IT" sz="1400">
                <a:latin typeface="Symbol" pitchFamily="-108" charset="2"/>
                <a:sym typeface="Symbol" pitchFamily="-108" charset="2"/>
              </a:rPr>
              <a:t></a:t>
            </a:r>
            <a:r>
              <a:rPr lang="it-IT" sz="1400">
                <a:latin typeface="Symbol" pitchFamily="-108" charset="2"/>
              </a:rPr>
              <a:t> </a:t>
            </a:r>
            <a:r>
              <a:rPr lang="it-IT" sz="1400"/>
              <a:t>~ 50 </a:t>
            </a:r>
            <a:r>
              <a:rPr lang="it-IT" sz="1400">
                <a:sym typeface="SymbolProp BT" pitchFamily="2" charset="2"/>
              </a:rPr>
              <a:t>÷100 </a:t>
            </a:r>
            <a:r>
              <a:rPr lang="it-IT" sz="1400">
                <a:latin typeface="Symbol" pitchFamily="-108" charset="2"/>
              </a:rPr>
              <a:t>m</a:t>
            </a:r>
            <a:r>
              <a:rPr lang="it-IT" sz="1400"/>
              <a:t>m</a:t>
            </a:r>
          </a:p>
          <a:p>
            <a:r>
              <a:rPr lang="it-IT" sz="1400"/>
              <a:t>Spaziatura 100</a:t>
            </a:r>
            <a:r>
              <a:rPr lang="it-IT" sz="1400">
                <a:sym typeface="SymbolProp BT" pitchFamily="2" charset="2"/>
              </a:rPr>
              <a:t>÷200 </a:t>
            </a:r>
            <a:r>
              <a:rPr lang="it-IT" sz="1400">
                <a:latin typeface="Symbol" pitchFamily="-108" charset="2"/>
              </a:rPr>
              <a:t>m</a:t>
            </a:r>
            <a:r>
              <a:rPr lang="it-IT" sz="1400"/>
              <a:t>m. </a:t>
            </a:r>
            <a:r>
              <a:rPr lang="it-IT" sz="1400">
                <a:solidFill>
                  <a:srgbClr val="FF0000"/>
                </a:solidFill>
                <a:latin typeface="Symbol" pitchFamily="-108" charset="2"/>
              </a:rPr>
              <a:t>D</a:t>
            </a:r>
            <a:r>
              <a:rPr lang="it-IT" sz="1400">
                <a:solidFill>
                  <a:srgbClr val="FF0000"/>
                </a:solidFill>
              </a:rPr>
              <a:t>V~500 V</a:t>
            </a:r>
            <a:r>
              <a:rPr lang="en-US" sz="1400"/>
              <a:t>. Campi elettrici fino a </a:t>
            </a:r>
            <a:r>
              <a:rPr lang="en-US" sz="1400">
                <a:solidFill>
                  <a:srgbClr val="FF0000"/>
                </a:solidFill>
              </a:rPr>
              <a:t>100kV/cm</a:t>
            </a:r>
            <a:r>
              <a:rPr lang="en-US" sz="1400"/>
              <a:t>!</a:t>
            </a:r>
            <a:endParaRPr lang="it-IT" sz="1400" baseline="30000"/>
          </a:p>
        </p:txBody>
      </p:sp>
      <p:sp>
        <p:nvSpPr>
          <p:cNvPr id="49159" name="Text Box 26"/>
          <p:cNvSpPr txBox="1">
            <a:spLocks noChangeArrowheads="1"/>
          </p:cNvSpPr>
          <p:nvPr/>
        </p:nvSpPr>
        <p:spPr bwMode="auto">
          <a:xfrm>
            <a:off x="266700" y="801688"/>
            <a:ext cx="43783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/>
              <a:t>Le MWPC e le camere a deriva hanno limiti intrinseci sulla risoluzione spaziale ottenibile e tempi morti considerevoli  dovuti alla migrazione degli ioni positivi</a:t>
            </a:r>
            <a:r>
              <a:rPr lang="en-US" sz="1400"/>
              <a:t> (massima freq. 10</a:t>
            </a:r>
            <a:r>
              <a:rPr lang="en-US" sz="1400" baseline="30000"/>
              <a:t>4</a:t>
            </a:r>
            <a:r>
              <a:rPr lang="en-US" sz="1400"/>
              <a:t> Hz mm</a:t>
            </a:r>
            <a:r>
              <a:rPr lang="en-US" sz="1400" baseline="30000">
                <a:latin typeface="Symbol" pitchFamily="-108" charset="2"/>
              </a:rPr>
              <a:t>-2</a:t>
            </a:r>
            <a:r>
              <a:rPr lang="en-US" sz="1400"/>
              <a:t>)</a:t>
            </a:r>
            <a:r>
              <a:rPr lang="it-IT" sz="1400"/>
              <a:t>. </a:t>
            </a:r>
            <a:endParaRPr lang="it-IT" sz="1400" baseline="30000"/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5111750" y="925513"/>
            <a:ext cx="3395663" cy="739775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/>
              <a:t>Per superare questi limiti sono stati sviluppati vari tipi di rivelatori a gas “micro pattern”, tra cui le GEM</a:t>
            </a:r>
            <a:endParaRPr lang="it-IT">
              <a:solidFill>
                <a:srgbClr val="FF0000"/>
              </a:solidFill>
            </a:endParaRPr>
          </a:p>
        </p:txBody>
      </p:sp>
      <p:pic>
        <p:nvPicPr>
          <p:cNvPr id="49161" name="Picture 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525" y="2084388"/>
            <a:ext cx="2025650" cy="202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2" name="Picture 4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9363" y="4076700"/>
            <a:ext cx="3649662" cy="2444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9163" name="Text Box 47"/>
          <p:cNvSpPr txBox="1">
            <a:spLocks noChangeArrowheads="1"/>
          </p:cNvSpPr>
          <p:nvPr/>
        </p:nvSpPr>
        <p:spPr bwMode="auto">
          <a:xfrm>
            <a:off x="114300" y="4449763"/>
            <a:ext cx="25098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Anche in serie </a:t>
            </a:r>
            <a:r>
              <a:rPr lang="en-US" sz="1400">
                <a:sym typeface="Wingdings" pitchFamily="-108" charset="2"/>
              </a:rPr>
              <a:t> guadagni elevati pur con piccole differenze di potenziale su ciascuna GEM</a:t>
            </a:r>
            <a:endParaRPr lang="en-US" sz="1400"/>
          </a:p>
        </p:txBody>
      </p:sp>
      <p:pic>
        <p:nvPicPr>
          <p:cNvPr id="49164" name="Picture 4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89638" y="2506663"/>
            <a:ext cx="2871787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4915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4915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1840DD-27C1-FD44-A40C-287DCE1B612E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96838"/>
            <a:ext cx="8458200" cy="860425"/>
          </a:xfrm>
        </p:spPr>
        <p:txBody>
          <a:bodyPr/>
          <a:lstStyle/>
          <a:p>
            <a:pPr eaLnBrk="1" hangingPunct="1"/>
            <a:r>
              <a:rPr lang="it-IT" sz="3600" b="1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Un </a:t>
            </a:r>
            <a:r>
              <a:rPr lang="it-IT" sz="36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rivelatore a GEM:</a:t>
            </a:r>
            <a:br>
              <a:rPr lang="it-IT" sz="36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</a:br>
            <a:r>
              <a:rPr lang="it-IT" sz="36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l’ </a:t>
            </a:r>
            <a:r>
              <a:rPr lang="it-IT" sz="3600" b="1" u="sng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I</a:t>
            </a:r>
            <a:r>
              <a:rPr lang="it-IT" sz="3600" b="1" u="sng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nner</a:t>
            </a:r>
            <a:r>
              <a:rPr lang="it-IT" sz="3600" b="1" u="sng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 </a:t>
            </a:r>
            <a:r>
              <a:rPr lang="it-IT" sz="3600" b="1" u="sng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T</a:t>
            </a:r>
            <a:r>
              <a:rPr lang="it-IT" sz="3600" b="1" u="sng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racker</a:t>
            </a:r>
            <a:r>
              <a:rPr lang="it-IT" sz="3600" b="1" u="sng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 </a:t>
            </a:r>
            <a:r>
              <a:rPr lang="it-IT" sz="36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di KLOE-2</a:t>
            </a:r>
            <a:endParaRPr lang="it-IT" sz="3600" b="1" dirty="0">
              <a:effectLst>
                <a:outerShdw blurRad="38100" dist="38100" dir="2700000" algn="tl">
                  <a:srgbClr val="DDDDDD"/>
                </a:outerShdw>
              </a:effectLst>
              <a:latin typeface="Lucida Handwriting"/>
              <a:ea typeface="ＭＳ Ｐゴシック" pitchFamily="-108" charset="-128"/>
              <a:cs typeface="Lucida Handwriting"/>
            </a:endParaRPr>
          </a:p>
        </p:txBody>
      </p:sp>
      <p:pic>
        <p:nvPicPr>
          <p:cNvPr id="15" name="Picture 5" descr="4_steelsafetytube2"/>
          <p:cNvPicPr>
            <a:picLocks noChangeAspect="1" noChangeArrowheads="1"/>
          </p:cNvPicPr>
          <p:nvPr/>
        </p:nvPicPr>
        <p:blipFill>
          <a:blip r:embed="rId2"/>
          <a:srcRect b="17166"/>
          <a:stretch>
            <a:fillRect/>
          </a:stretch>
        </p:blipFill>
        <p:spPr bwMode="auto">
          <a:xfrm>
            <a:off x="5563810" y="1197429"/>
            <a:ext cx="3425748" cy="2128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b="3345"/>
          <a:stretch>
            <a:fillRect/>
          </a:stretch>
        </p:blipFill>
        <p:spPr>
          <a:xfrm>
            <a:off x="4432087" y="3493824"/>
            <a:ext cx="4143435" cy="2795700"/>
          </a:xfrm>
          <a:prstGeom prst="rect">
            <a:avLst/>
          </a:prstGeom>
        </p:spPr>
      </p:pic>
      <p:pic>
        <p:nvPicPr>
          <p:cNvPr id="18" name="Picture 2" descr="kloerecol3"/>
          <p:cNvPicPr>
            <a:picLocks noChangeAspect="1" noChangeArrowheads="1"/>
          </p:cNvPicPr>
          <p:nvPr/>
        </p:nvPicPr>
        <p:blipFill>
          <a:blip r:embed="rId4"/>
          <a:srcRect l="4820" t="2090" r="6374" b="3841"/>
          <a:stretch>
            <a:fillRect/>
          </a:stretch>
        </p:blipFill>
        <p:spPr bwMode="auto">
          <a:xfrm>
            <a:off x="0" y="1152603"/>
            <a:ext cx="2897112" cy="340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69283" y="4861152"/>
            <a:ext cx="3571875" cy="1077218"/>
          </a:xfrm>
          <a:prstGeom prst="rect">
            <a:avLst/>
          </a:prstGeom>
          <a:gradFill rotWithShape="1">
            <a:gsLst>
              <a:gs pos="0">
                <a:srgbClr val="C9B5E8"/>
              </a:gs>
              <a:gs pos="35001">
                <a:srgbClr val="D9CBEE"/>
              </a:gs>
              <a:gs pos="100000">
                <a:srgbClr val="F0EAF9"/>
              </a:gs>
            </a:gsLst>
            <a:lin ang="16200000" scaled="1"/>
          </a:gradFill>
          <a:ln w="9525">
            <a:solidFill>
              <a:srgbClr val="7D60A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IT </a:t>
            </a:r>
            <a:r>
              <a:rPr lang="en-US" dirty="0" err="1" smtClean="0">
                <a:solidFill>
                  <a:srgbClr val="FF0000"/>
                </a:solidFill>
                <a:latin typeface="Calibri" charset="0"/>
              </a:rPr>
              <a:t>da</a:t>
            </a:r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Calibri" charset="0"/>
              </a:rPr>
              <a:t>inserire</a:t>
            </a:r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 in KLOE</a:t>
            </a:r>
            <a:endParaRPr lang="en-US" dirty="0">
              <a:solidFill>
                <a:srgbClr val="FF0000"/>
              </a:solidFill>
              <a:latin typeface="Calibri" charset="0"/>
            </a:endParaRPr>
          </a:p>
          <a:p>
            <a:pPr>
              <a:buFontTx/>
              <a:buBlip>
                <a:blip r:embed="rId5"/>
              </a:buBlip>
            </a:pPr>
            <a:r>
              <a:rPr lang="en-US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Calibri" charset="0"/>
              </a:rPr>
              <a:t>R</a:t>
            </a:r>
            <a:r>
              <a:rPr lang="en-US" baseline="-25000" dirty="0" err="1" smtClean="0">
                <a:solidFill>
                  <a:schemeClr val="tx2"/>
                </a:solidFill>
                <a:latin typeface="Calibri" charset="0"/>
              </a:rPr>
              <a:t>in</a:t>
            </a:r>
            <a:r>
              <a:rPr lang="en-US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b="1" dirty="0">
                <a:solidFill>
                  <a:srgbClr val="FF3399"/>
                </a:solidFill>
                <a:latin typeface="Calibri" charset="0"/>
              </a:rPr>
              <a:t>127 mm </a:t>
            </a:r>
            <a:r>
              <a:rPr lang="en-US" dirty="0">
                <a:solidFill>
                  <a:schemeClr val="tx2"/>
                </a:solidFill>
                <a:latin typeface="Calibri" charset="0"/>
              </a:rPr>
              <a:t>(20 </a:t>
            </a:r>
            <a:r>
              <a:rPr lang="el-GR" dirty="0">
                <a:solidFill>
                  <a:schemeClr val="tx2"/>
                </a:solidFill>
                <a:latin typeface="Calibri" charset="0"/>
              </a:rPr>
              <a:t>τ</a:t>
            </a:r>
            <a:r>
              <a:rPr lang="en-US" baseline="-25000" dirty="0" err="1">
                <a:solidFill>
                  <a:schemeClr val="tx2"/>
                </a:solidFill>
                <a:latin typeface="Calibri" charset="0"/>
              </a:rPr>
              <a:t>s</a:t>
            </a:r>
            <a:r>
              <a:rPr lang="en-US" dirty="0">
                <a:solidFill>
                  <a:schemeClr val="tx2"/>
                </a:solidFill>
                <a:latin typeface="Calibri" charset="0"/>
              </a:rPr>
              <a:t>)</a:t>
            </a:r>
            <a:r>
              <a:rPr lang="en-US" dirty="0" smtClean="0">
                <a:solidFill>
                  <a:schemeClr val="tx2"/>
                </a:solidFill>
                <a:latin typeface="Calibri" charset="0"/>
              </a:rPr>
              <a:t> per </a:t>
            </a:r>
            <a:r>
              <a:rPr lang="en-US" dirty="0" err="1" smtClean="0">
                <a:solidFill>
                  <a:schemeClr val="tx2"/>
                </a:solidFill>
                <a:latin typeface="Calibri" charset="0"/>
              </a:rPr>
              <a:t>lasciare</a:t>
            </a:r>
            <a:r>
              <a:rPr lang="en-US" dirty="0" smtClean="0">
                <a:solidFill>
                  <a:schemeClr val="tx2"/>
                </a:solidFill>
                <a:latin typeface="Calibri" charset="0"/>
              </a:rPr>
              <a:t> la </a:t>
            </a:r>
            <a:r>
              <a:rPr lang="en-US" dirty="0" err="1" smtClean="0">
                <a:solidFill>
                  <a:schemeClr val="tx2"/>
                </a:solidFill>
                <a:latin typeface="Calibri" charset="0"/>
              </a:rPr>
              <a:t>regione</a:t>
            </a:r>
            <a:r>
              <a:rPr lang="en-US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Calibri" charset="0"/>
              </a:rPr>
              <a:t>di</a:t>
            </a:r>
            <a:r>
              <a:rPr lang="en-US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Calibri" charset="0"/>
              </a:rPr>
              <a:t>interferenza</a:t>
            </a:r>
            <a:r>
              <a:rPr lang="en-US" dirty="0" smtClean="0">
                <a:solidFill>
                  <a:schemeClr val="tx2"/>
                </a:solidFill>
                <a:latin typeface="Calibri" charset="0"/>
              </a:rPr>
              <a:t> K</a:t>
            </a:r>
            <a:r>
              <a:rPr lang="en-US" baseline="-25000" dirty="0" smtClean="0">
                <a:solidFill>
                  <a:schemeClr val="tx2"/>
                </a:solidFill>
                <a:latin typeface="Calibri" charset="0"/>
              </a:rPr>
              <a:t>L</a:t>
            </a:r>
            <a:r>
              <a:rPr lang="en-US" dirty="0">
                <a:solidFill>
                  <a:schemeClr val="tx2"/>
                </a:solidFill>
                <a:latin typeface="Calibri" charset="0"/>
              </a:rPr>
              <a:t>-</a:t>
            </a:r>
            <a:r>
              <a:rPr lang="en-US" dirty="0" smtClean="0">
                <a:solidFill>
                  <a:schemeClr val="tx2"/>
                </a:solidFill>
                <a:latin typeface="Calibri" charset="0"/>
              </a:rPr>
              <a:t>K</a:t>
            </a:r>
            <a:r>
              <a:rPr lang="en-US" baseline="-25000" dirty="0" smtClean="0">
                <a:solidFill>
                  <a:schemeClr val="tx2"/>
                </a:solidFill>
                <a:latin typeface="Calibri" charset="0"/>
              </a:rPr>
              <a:t>s</a:t>
            </a:r>
            <a:endParaRPr lang="en-US" dirty="0" smtClean="0">
              <a:solidFill>
                <a:schemeClr val="tx2"/>
              </a:solidFill>
              <a:latin typeface="Calibri" charset="0"/>
            </a:endParaRPr>
          </a:p>
          <a:p>
            <a:pPr>
              <a:buFontTx/>
              <a:buBlip>
                <a:blip r:embed="rId5"/>
              </a:buBlip>
            </a:pPr>
            <a:r>
              <a:rPr lang="en-US" dirty="0" smtClean="0">
                <a:solidFill>
                  <a:schemeClr val="tx2"/>
                </a:solidFill>
                <a:latin typeface="Calibri" charset="0"/>
              </a:rPr>
              <a:t> Rout  </a:t>
            </a:r>
            <a:r>
              <a:rPr lang="en-US" b="1" dirty="0">
                <a:solidFill>
                  <a:srgbClr val="FF3399"/>
                </a:solidFill>
                <a:latin typeface="Calibri" charset="0"/>
              </a:rPr>
              <a:t>215 mm</a:t>
            </a:r>
            <a:r>
              <a:rPr lang="en-US" b="1" dirty="0" smtClean="0">
                <a:solidFill>
                  <a:srgbClr val="FF3399"/>
                </a:solidFill>
                <a:latin typeface="Calibri" charset="0"/>
              </a:rPr>
              <a:t> </a:t>
            </a:r>
            <a:r>
              <a:rPr lang="en-US" dirty="0" smtClean="0">
                <a:solidFill>
                  <a:schemeClr val="tx2"/>
                </a:solidFill>
                <a:latin typeface="Calibri" charset="0"/>
              </a:rPr>
              <a:t>per </a:t>
            </a:r>
            <a:r>
              <a:rPr lang="en-US" dirty="0" err="1" smtClean="0">
                <a:solidFill>
                  <a:schemeClr val="tx2"/>
                </a:solidFill>
                <a:latin typeface="Calibri" charset="0"/>
              </a:rPr>
              <a:t>inserirla</a:t>
            </a:r>
            <a:r>
              <a:rPr lang="en-US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Calibri" charset="0"/>
              </a:rPr>
              <a:t>nella</a:t>
            </a:r>
            <a:r>
              <a:rPr lang="en-US" dirty="0" smtClean="0">
                <a:solidFill>
                  <a:schemeClr val="tx2"/>
                </a:solidFill>
                <a:latin typeface="Calibri" charset="0"/>
              </a:rPr>
              <a:t> DC</a:t>
            </a:r>
            <a:endParaRPr lang="en-US" dirty="0">
              <a:solidFill>
                <a:schemeClr val="tx2"/>
              </a:solidFill>
              <a:latin typeface="Calibri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952827" y="1808314"/>
            <a:ext cx="2465840" cy="584776"/>
          </a:xfrm>
          <a:prstGeom prst="rect">
            <a:avLst/>
          </a:prstGeom>
          <a:gradFill rotWithShape="1">
            <a:gsLst>
              <a:gs pos="0">
                <a:srgbClr val="C9B5E8"/>
              </a:gs>
              <a:gs pos="35001">
                <a:srgbClr val="D9CBEE"/>
              </a:gs>
              <a:gs pos="100000">
                <a:srgbClr val="F0EAF9"/>
              </a:gs>
            </a:gsLst>
            <a:lin ang="16200000" scaled="1"/>
          </a:gradFill>
          <a:ln w="9525">
            <a:solidFill>
              <a:srgbClr val="7D60A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5 </a:t>
            </a:r>
            <a:r>
              <a:rPr lang="en-US" dirty="0" err="1" smtClean="0">
                <a:solidFill>
                  <a:srgbClr val="FF0000"/>
                </a:solidFill>
                <a:latin typeface="Calibri" charset="0"/>
              </a:rPr>
              <a:t>strutture</a:t>
            </a:r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Calibri" charset="0"/>
              </a:rPr>
              <a:t>concentriche</a:t>
            </a:r>
            <a:endParaRPr lang="en-US" dirty="0" smtClean="0">
              <a:solidFill>
                <a:srgbClr val="FF0000"/>
              </a:solidFill>
              <a:latin typeface="Calibri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Calibri" charset="0"/>
              </a:rPr>
              <a:t>Ognuna</a:t>
            </a:r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 con 3 </a:t>
            </a:r>
            <a:r>
              <a:rPr lang="en-US" dirty="0" err="1" smtClean="0">
                <a:solidFill>
                  <a:srgbClr val="FF0000"/>
                </a:solidFill>
                <a:latin typeface="Calibri" charset="0"/>
              </a:rPr>
              <a:t>strati</a:t>
            </a:r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Calibri" charset="0"/>
              </a:rPr>
              <a:t>di</a:t>
            </a:r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 GEM</a:t>
            </a:r>
            <a:endParaRPr lang="en-US" dirty="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4915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4915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1840DD-27C1-FD44-A40C-287DCE1B612E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-24190" y="72648"/>
            <a:ext cx="9144000" cy="737733"/>
          </a:xfrm>
        </p:spPr>
        <p:txBody>
          <a:bodyPr/>
          <a:lstStyle/>
          <a:p>
            <a:pPr eaLnBrk="1" hangingPunct="1"/>
            <a:r>
              <a:rPr lang="it-IT" sz="28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L’ </a:t>
            </a:r>
            <a:r>
              <a:rPr lang="it-IT" sz="28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IT</a:t>
            </a:r>
            <a:r>
              <a:rPr lang="it-IT" sz="2800" b="1" u="sng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 a GEM </a:t>
            </a:r>
            <a:r>
              <a:rPr lang="it-IT" sz="28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di KLOE-2:dal  piano al cilindro</a:t>
            </a:r>
            <a:endParaRPr lang="it-IT" sz="2800" b="1" dirty="0">
              <a:effectLst>
                <a:outerShdw blurRad="38100" dist="38100" dir="2700000" algn="tl">
                  <a:srgbClr val="DDDDDD"/>
                </a:outerShdw>
              </a:effectLst>
              <a:latin typeface="Lucida Handwriting"/>
              <a:ea typeface="ＭＳ Ｐゴシック" pitchFamily="-108" charset="-128"/>
              <a:cs typeface="Lucida Handwriting"/>
            </a:endParaRPr>
          </a:p>
        </p:txBody>
      </p:sp>
      <p:grpSp>
        <p:nvGrpSpPr>
          <p:cNvPr id="10" name="Group 25"/>
          <p:cNvGrpSpPr>
            <a:grpSpLocks/>
          </p:cNvGrpSpPr>
          <p:nvPr/>
        </p:nvGrpSpPr>
        <p:grpSpPr bwMode="auto">
          <a:xfrm>
            <a:off x="34152" y="834574"/>
            <a:ext cx="3314095" cy="2128763"/>
            <a:chOff x="1905000" y="777152"/>
            <a:chExt cx="3886200" cy="2667826"/>
          </a:xfrm>
        </p:grpSpPr>
        <p:pic>
          <p:nvPicPr>
            <p:cNvPr id="11" name="Picture 13" descr="img_2501"/>
            <p:cNvPicPr>
              <a:picLocks noChangeAspect="1" noChangeArrowheads="1"/>
            </p:cNvPicPr>
            <p:nvPr/>
          </p:nvPicPr>
          <p:blipFill>
            <a:blip r:embed="rId2"/>
            <a:srcRect t="5376"/>
            <a:stretch>
              <a:fillRect/>
            </a:stretch>
          </p:blipFill>
          <p:spPr bwMode="auto">
            <a:xfrm>
              <a:off x="1905000" y="777152"/>
              <a:ext cx="3886200" cy="2667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 rot="3023931">
              <a:off x="2088619" y="2228747"/>
              <a:ext cx="1447799" cy="396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  <a:latin typeface="Calibri" charset="0"/>
                </a:rPr>
                <a:t>352 mm</a:t>
              </a:r>
            </a:p>
          </p:txBody>
        </p: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>
              <a:off x="2209801" y="2057400"/>
              <a:ext cx="762000" cy="99059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 flipV="1">
              <a:off x="2057400" y="1676400"/>
              <a:ext cx="3505200" cy="167640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 rot="20080458">
              <a:off x="3276600" y="2042902"/>
              <a:ext cx="1447800" cy="424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  <a:latin typeface="Calibri" charset="0"/>
                </a:rPr>
                <a:t>960 mm</a:t>
              </a: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rcRect l="3028" r="4649"/>
          <a:stretch>
            <a:fillRect/>
          </a:stretch>
        </p:blipFill>
        <p:spPr>
          <a:xfrm>
            <a:off x="3386785" y="831547"/>
            <a:ext cx="2873926" cy="213083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rcRect r="1999"/>
          <a:stretch>
            <a:fillRect/>
          </a:stretch>
        </p:blipFill>
        <p:spPr>
          <a:xfrm>
            <a:off x="6333388" y="830943"/>
            <a:ext cx="2748357" cy="210718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0" y="3100576"/>
            <a:ext cx="38061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Handwriting"/>
                <a:cs typeface="Lucida Handwriting"/>
              </a:rPr>
              <a:t>…</a:t>
            </a:r>
            <a:r>
              <a:rPr lang="en-US" sz="2000" dirty="0" err="1" smtClean="0">
                <a:latin typeface="Lucida Handwriting"/>
                <a:cs typeface="Lucida Handwriting"/>
              </a:rPr>
              <a:t>ai</a:t>
            </a:r>
            <a:r>
              <a:rPr lang="en-US" sz="2000" dirty="0" smtClean="0">
                <a:latin typeface="Lucida Handwriting"/>
                <a:cs typeface="Lucida Handwriting"/>
              </a:rPr>
              <a:t> </a:t>
            </a:r>
            <a:r>
              <a:rPr lang="en-US" sz="2000" dirty="0" err="1" smtClean="0">
                <a:latin typeface="Lucida Handwriting"/>
                <a:cs typeface="Lucida Handwriting"/>
              </a:rPr>
              <a:t>cilindri</a:t>
            </a:r>
            <a:r>
              <a:rPr lang="en-US" sz="2000" dirty="0" smtClean="0">
                <a:latin typeface="Lucida Handwriting"/>
                <a:cs typeface="Lucida Handwriting"/>
              </a:rPr>
              <a:t> </a:t>
            </a:r>
            <a:r>
              <a:rPr lang="en-US" sz="2000" dirty="0" err="1" smtClean="0">
                <a:latin typeface="Lucida Handwriting"/>
                <a:cs typeface="Lucida Handwriting"/>
              </a:rPr>
              <a:t>concentrici</a:t>
            </a:r>
            <a:endParaRPr lang="en-US" sz="2000" dirty="0">
              <a:latin typeface="Lucida Handwriting"/>
              <a:cs typeface="Lucida Handwriting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205" y="3537585"/>
            <a:ext cx="2286000" cy="3320415"/>
          </a:xfrm>
          <a:prstGeom prst="rect">
            <a:avLst/>
          </a:prstGeom>
        </p:spPr>
      </p:pic>
      <p:pic>
        <p:nvPicPr>
          <p:cNvPr id="26" name="Picture 3" descr="The image “file:///C:/Documents%20and%20Settings/giovanni%20bencivenni/Desktop/marek-sept.2008/gem_res_Rgt5.gif” cannot be displayed, because it contains errors.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91745" y="3689273"/>
            <a:ext cx="4343400" cy="283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3206051" y="3556000"/>
            <a:ext cx="3659976" cy="584776"/>
          </a:xfrm>
          <a:prstGeom prst="rect">
            <a:avLst/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>
                <a:solidFill>
                  <a:srgbClr val="7030A0"/>
                </a:solidFill>
                <a:latin typeface="Calibri" charset="0"/>
                <a:sym typeface="Symbol" charset="2"/>
              </a:rPr>
              <a:t>Spatial Resolution</a:t>
            </a:r>
          </a:p>
          <a:p>
            <a:pPr algn="ctr"/>
            <a:r>
              <a:rPr lang="en-GB" b="1">
                <a:solidFill>
                  <a:srgbClr val="7030A0"/>
                </a:solidFill>
                <a:latin typeface="Calibri" charset="0"/>
                <a:sym typeface="Symbol" charset="2"/>
              </a:rPr>
              <a:t>(GEM)</a:t>
            </a:r>
            <a:r>
              <a:rPr lang="en-GB" b="1" baseline="30000">
                <a:solidFill>
                  <a:srgbClr val="7030A0"/>
                </a:solidFill>
                <a:latin typeface="Calibri" charset="0"/>
                <a:sym typeface="Symbol" charset="2"/>
              </a:rPr>
              <a:t> </a:t>
            </a:r>
            <a:r>
              <a:rPr lang="en-GB" b="1">
                <a:solidFill>
                  <a:srgbClr val="7030A0"/>
                </a:solidFill>
                <a:latin typeface="Calibri" charset="0"/>
                <a:sym typeface="Symbol" charset="2"/>
              </a:rPr>
              <a:t>=(250</a:t>
            </a:r>
            <a:r>
              <a:rPr lang="en-US" b="1">
                <a:solidFill>
                  <a:srgbClr val="7030A0"/>
                </a:solidFill>
                <a:latin typeface="Calibri" charset="0"/>
                <a:sym typeface="Symbol" charset="2"/>
              </a:rPr>
              <a:t>µm)</a:t>
            </a:r>
            <a:r>
              <a:rPr lang="en-GB" b="1" baseline="30000">
                <a:solidFill>
                  <a:srgbClr val="7030A0"/>
                </a:solidFill>
                <a:latin typeface="Calibri" charset="0"/>
                <a:sym typeface="Symbol" charset="2"/>
              </a:rPr>
              <a:t>2</a:t>
            </a:r>
            <a:r>
              <a:rPr lang="en-GB" b="1">
                <a:solidFill>
                  <a:srgbClr val="7030A0"/>
                </a:solidFill>
                <a:latin typeface="Calibri" charset="0"/>
                <a:sym typeface="Symbol" charset="2"/>
              </a:rPr>
              <a:t> – (140</a:t>
            </a:r>
            <a:r>
              <a:rPr lang="en-US" b="1">
                <a:solidFill>
                  <a:srgbClr val="7030A0"/>
                </a:solidFill>
                <a:latin typeface="Calibri" charset="0"/>
                <a:sym typeface="Symbol" charset="2"/>
              </a:rPr>
              <a:t>µm)</a:t>
            </a:r>
            <a:r>
              <a:rPr lang="en-GB" b="1" baseline="30000">
                <a:solidFill>
                  <a:srgbClr val="7030A0"/>
                </a:solidFill>
                <a:latin typeface="Calibri" charset="0"/>
                <a:sym typeface="Symbol" charset="2"/>
              </a:rPr>
              <a:t>2 </a:t>
            </a:r>
            <a:r>
              <a:rPr lang="en-GB" b="1">
                <a:solidFill>
                  <a:srgbClr val="7030A0"/>
                </a:solidFill>
                <a:latin typeface="Calibri" charset="0"/>
                <a:sym typeface="Symbol" charset="2"/>
              </a:rPr>
              <a:t> 200</a:t>
            </a:r>
            <a:r>
              <a:rPr lang="en-US" b="1">
                <a:solidFill>
                  <a:srgbClr val="7030A0"/>
                </a:solidFill>
                <a:latin typeface="Calibri" charset="0"/>
                <a:sym typeface="Symbol" charset="2"/>
              </a:rPr>
              <a:t>µm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017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5018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B96848B-16E3-8A4D-8A77-38B31A13B431}" type="slidenum">
              <a:rPr lang="en-US" smtClean="0"/>
              <a:pPr/>
              <a:t>35</a:t>
            </a:fld>
            <a:endParaRPr lang="en-US" smtClean="0"/>
          </a:p>
        </p:txBody>
      </p:sp>
      <p:pic>
        <p:nvPicPr>
          <p:cNvPr id="50181" name="Picture 14" descr="scint"/>
          <p:cNvPicPr>
            <a:picLocks noChangeAspect="1" noChangeArrowheads="1"/>
          </p:cNvPicPr>
          <p:nvPr/>
        </p:nvPicPr>
        <p:blipFill>
          <a:blip r:embed="rId3"/>
          <a:srcRect r="45680"/>
          <a:stretch>
            <a:fillRect/>
          </a:stretch>
        </p:blipFill>
        <p:spPr bwMode="auto">
          <a:xfrm>
            <a:off x="7969250" y="95250"/>
            <a:ext cx="9715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120650"/>
            <a:ext cx="7772400" cy="577850"/>
          </a:xfrm>
        </p:spPr>
        <p:txBody>
          <a:bodyPr/>
          <a:lstStyle/>
          <a:p>
            <a:pPr algn="l" eaLnBrk="1" hangingPunct="1"/>
            <a:r>
              <a:rPr lang="it-IT" b="1" dirty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Rivelatori a scintillazione</a:t>
            </a:r>
          </a:p>
        </p:txBody>
      </p:sp>
      <p:sp>
        <p:nvSpPr>
          <p:cNvPr id="50183" name="Text Box 3"/>
          <p:cNvSpPr txBox="1">
            <a:spLocks noChangeArrowheads="1"/>
          </p:cNvSpPr>
          <p:nvPr/>
        </p:nvSpPr>
        <p:spPr bwMode="auto">
          <a:xfrm>
            <a:off x="480873" y="1002304"/>
            <a:ext cx="65976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800" dirty="0"/>
              <a:t>Un </a:t>
            </a:r>
            <a:r>
              <a:rPr lang="it-IT" sz="1800" dirty="0">
                <a:solidFill>
                  <a:srgbClr val="FF0000"/>
                </a:solidFill>
              </a:rPr>
              <a:t>rivelatore a scintillazione</a:t>
            </a:r>
            <a:r>
              <a:rPr lang="it-IT" sz="1800" dirty="0"/>
              <a:t> ha essenzialmente due funzioni: convertire l’energia rilasciata da un particella ionizzante in luce visibile e trasportarla  verso un apparecchio (fotomoltiplicatore</a:t>
            </a:r>
            <a:r>
              <a:rPr lang="en-US" sz="1800" dirty="0"/>
              <a:t>, </a:t>
            </a:r>
            <a:r>
              <a:rPr lang="it-IT" sz="1800" dirty="0"/>
              <a:t>fotodiodo</a:t>
            </a:r>
            <a:r>
              <a:rPr lang="en-US" sz="1800" dirty="0"/>
              <a:t> etc…</a:t>
            </a:r>
            <a:r>
              <a:rPr lang="it-IT" sz="1800" dirty="0"/>
              <a:t>) in grado di convertirla in un segnale </a:t>
            </a:r>
            <a:r>
              <a:rPr lang="en-US" sz="1800" dirty="0" err="1"/>
              <a:t>e</a:t>
            </a:r>
            <a:r>
              <a:rPr lang="it-IT" sz="1800" dirty="0" err="1"/>
              <a:t>lettrico</a:t>
            </a:r>
            <a:r>
              <a:rPr lang="en-US" sz="1800" dirty="0"/>
              <a:t>.</a:t>
            </a:r>
            <a:endParaRPr lang="it-IT" sz="1800" dirty="0"/>
          </a:p>
        </p:txBody>
      </p:sp>
      <p:sp>
        <p:nvSpPr>
          <p:cNvPr id="50184" name="Text Box 4"/>
          <p:cNvSpPr txBox="1">
            <a:spLocks noChangeArrowheads="1"/>
          </p:cNvSpPr>
          <p:nvPr/>
        </p:nvSpPr>
        <p:spPr bwMode="auto">
          <a:xfrm>
            <a:off x="3535363" y="2771775"/>
            <a:ext cx="5053012" cy="1200150"/>
          </a:xfrm>
          <a:prstGeom prst="rect">
            <a:avLst/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800"/>
              <a:t>Si tratta di materiali (organici o inorganici) che se eccitati dal rilascio di energia di una particella ionizzante, si diseccitano attraverso emissione di luce nello spettro visibile</a:t>
            </a:r>
          </a:p>
        </p:txBody>
      </p:sp>
      <p:sp>
        <p:nvSpPr>
          <p:cNvPr id="50185" name="Text Box 7"/>
          <p:cNvSpPr txBox="1">
            <a:spLocks noChangeArrowheads="1"/>
          </p:cNvSpPr>
          <p:nvPr/>
        </p:nvSpPr>
        <p:spPr bwMode="auto">
          <a:xfrm>
            <a:off x="1152525" y="4636358"/>
            <a:ext cx="409732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800" dirty="0"/>
              <a:t>Gli scintillatori sono rivelatori multiuso: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it-IT" sz="1800" dirty="0"/>
              <a:t> calorimetri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it-IT" sz="1800" dirty="0"/>
              <a:t> misure di tempo di volo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it-IT" sz="1800" dirty="0"/>
              <a:t> rivelatori traccianti (fibre) 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it-IT" sz="1800" dirty="0">
                <a:sym typeface="Monotype Sorts" pitchFamily="-108" charset="2"/>
              </a:rPr>
              <a:t> contatori di trigger/veto</a:t>
            </a:r>
            <a:endParaRPr lang="it-IT" sz="1800" dirty="0"/>
          </a:p>
        </p:txBody>
      </p:sp>
      <p:grpSp>
        <p:nvGrpSpPr>
          <p:cNvPr id="50186" name="Group 10"/>
          <p:cNvGrpSpPr>
            <a:grpSpLocks/>
          </p:cNvGrpSpPr>
          <p:nvPr/>
        </p:nvGrpSpPr>
        <p:grpSpPr bwMode="auto">
          <a:xfrm>
            <a:off x="441325" y="2493963"/>
            <a:ext cx="2312988" cy="1447800"/>
            <a:chOff x="3984" y="3024"/>
            <a:chExt cx="1578" cy="912"/>
          </a:xfrm>
        </p:grpSpPr>
        <p:pic>
          <p:nvPicPr>
            <p:cNvPr id="50188" name="Picture 11" descr="s010"/>
            <p:cNvPicPr>
              <a:picLocks noChangeAspect="1" noChangeArrowheads="1"/>
            </p:cNvPicPr>
            <p:nvPr/>
          </p:nvPicPr>
          <p:blipFill>
            <a:blip r:embed="rId4"/>
            <a:srcRect l="41164"/>
            <a:stretch>
              <a:fillRect/>
            </a:stretch>
          </p:blipFill>
          <p:spPr bwMode="auto">
            <a:xfrm>
              <a:off x="3984" y="3024"/>
              <a:ext cx="1578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189" name="Text Box 12"/>
            <p:cNvSpPr txBox="1">
              <a:spLocks noChangeArrowheads="1"/>
            </p:cNvSpPr>
            <p:nvPr/>
          </p:nvSpPr>
          <p:spPr bwMode="auto">
            <a:xfrm>
              <a:off x="4464" y="3744"/>
              <a:ext cx="1040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it-IT" sz="1400"/>
                <a:t>fotomoltiplicatore</a:t>
              </a:r>
            </a:p>
          </p:txBody>
        </p:sp>
      </p:grpSp>
      <p:sp>
        <p:nvSpPr>
          <p:cNvPr id="50187" name="Line 13"/>
          <p:cNvSpPr>
            <a:spLocks noChangeShapeType="1"/>
          </p:cNvSpPr>
          <p:nvPr/>
        </p:nvSpPr>
        <p:spPr bwMode="auto">
          <a:xfrm flipV="1">
            <a:off x="1828800" y="2438400"/>
            <a:ext cx="561975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222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5222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AF5D96-8C70-0344-9F8A-683FDAAFB5EC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5763" y="152400"/>
            <a:ext cx="7359650" cy="609600"/>
          </a:xfrm>
        </p:spPr>
        <p:txBody>
          <a:bodyPr/>
          <a:lstStyle/>
          <a:p>
            <a:pPr eaLnBrk="1" hangingPunct="1"/>
            <a:r>
              <a:rPr lang="it-IT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Rivelatori a scintillazione</a:t>
            </a:r>
            <a:r>
              <a:rPr lang="en-US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 II</a:t>
            </a:r>
            <a:endParaRPr lang="it-IT" b="1">
              <a:effectLst>
                <a:outerShdw blurRad="38100" dist="38100" dir="2700000" algn="tl">
                  <a:srgbClr val="DDDDDD"/>
                </a:outerShdw>
              </a:effectLst>
              <a:latin typeface="Bradley Hand ITC" pitchFamily="66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pic>
        <p:nvPicPr>
          <p:cNvPr id="52230" name="Picture 3" descr="scint"/>
          <p:cNvPicPr>
            <a:picLocks noChangeAspect="1" noChangeArrowheads="1"/>
          </p:cNvPicPr>
          <p:nvPr/>
        </p:nvPicPr>
        <p:blipFill>
          <a:blip r:embed="rId2"/>
          <a:srcRect r="45680"/>
          <a:stretch>
            <a:fillRect/>
          </a:stretch>
        </p:blipFill>
        <p:spPr bwMode="auto">
          <a:xfrm>
            <a:off x="7827963" y="236538"/>
            <a:ext cx="9715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1" name="Text Box 4"/>
          <p:cNvSpPr txBox="1">
            <a:spLocks noChangeArrowheads="1"/>
          </p:cNvSpPr>
          <p:nvPr/>
        </p:nvSpPr>
        <p:spPr bwMode="auto">
          <a:xfrm>
            <a:off x="155575" y="2384425"/>
            <a:ext cx="4217988" cy="1377950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/>
              <a:t>Gli </a:t>
            </a:r>
            <a:r>
              <a:rPr lang="it-IT" sz="1400" b="1">
                <a:solidFill>
                  <a:srgbClr val="FF3300"/>
                </a:solidFill>
              </a:rPr>
              <a:t>scintillatori inorganici</a:t>
            </a:r>
            <a:r>
              <a:rPr lang="it-IT" sz="1400"/>
              <a:t> hanno una migliore risposta luminosa, ma sono piu` lenti. La risposta luminosa si misura in fotoelettroni per MeV. Il materiale piu` efficiente e` NaI con 40.000 p.e./MeV. La risposta luminosa varia con la temperatura</a:t>
            </a:r>
          </a:p>
        </p:txBody>
      </p:sp>
      <p:sp>
        <p:nvSpPr>
          <p:cNvPr id="52232" name="Text Box 5"/>
          <p:cNvSpPr txBox="1">
            <a:spLocks noChangeArrowheads="1"/>
          </p:cNvSpPr>
          <p:nvPr/>
        </p:nvSpPr>
        <p:spPr bwMode="auto">
          <a:xfrm>
            <a:off x="69850" y="1524000"/>
            <a:ext cx="434181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227013" indent="-227013">
              <a:buFontTx/>
              <a:buAutoNum type="arabicPeriod"/>
            </a:pPr>
            <a:r>
              <a:rPr lang="it-IT" sz="1400" b="1">
                <a:solidFill>
                  <a:srgbClr val="FF3300"/>
                </a:solidFill>
              </a:rPr>
              <a:t>Scintillatori inorganici (NaI, CsI, BGO, BaF</a:t>
            </a:r>
            <a:r>
              <a:rPr lang="it-IT" sz="1400" b="1" baseline="-25000">
                <a:solidFill>
                  <a:srgbClr val="FF3300"/>
                </a:solidFill>
              </a:rPr>
              <a:t>2</a:t>
            </a:r>
            <a:r>
              <a:rPr lang="it-IT" sz="1400" b="1">
                <a:solidFill>
                  <a:srgbClr val="FF3300"/>
                </a:solidFill>
              </a:rPr>
              <a:t> …)</a:t>
            </a:r>
          </a:p>
          <a:p>
            <a:pPr marL="227013" indent="-227013"/>
            <a:r>
              <a:rPr lang="it-IT" sz="1400" b="1">
                <a:solidFill>
                  <a:srgbClr val="FF3300"/>
                </a:solidFill>
              </a:rPr>
              <a:t>     </a:t>
            </a:r>
            <a:r>
              <a:rPr lang="it-IT" sz="1400">
                <a:solidFill>
                  <a:schemeClr val="accent2"/>
                </a:solidFill>
              </a:rPr>
              <a:t>sono cristalli ionici drogati con impurita`. I tempi di</a:t>
            </a:r>
          </a:p>
          <a:p>
            <a:pPr marL="227013" indent="-227013"/>
            <a:r>
              <a:rPr lang="it-IT" sz="1400">
                <a:solidFill>
                  <a:schemeClr val="accent2"/>
                </a:solidFill>
              </a:rPr>
              <a:t>     emissione sono ~ 100 ns</a:t>
            </a:r>
          </a:p>
        </p:txBody>
      </p:sp>
      <p:sp>
        <p:nvSpPr>
          <p:cNvPr id="52233" name="Text Box 32"/>
          <p:cNvSpPr txBox="1">
            <a:spLocks noChangeArrowheads="1"/>
          </p:cNvSpPr>
          <p:nvPr/>
        </p:nvSpPr>
        <p:spPr bwMode="auto">
          <a:xfrm>
            <a:off x="4783138" y="1219200"/>
            <a:ext cx="4135437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169863" indent="-169863">
              <a:buFontTx/>
              <a:buAutoNum type="arabicPeriod" startAt="2"/>
            </a:pPr>
            <a:r>
              <a:rPr lang="it-IT" sz="1400" b="1">
                <a:solidFill>
                  <a:srgbClr val="FF3300"/>
                </a:solidFill>
              </a:rPr>
              <a:t>Scintillatori organici (BC102 …)</a:t>
            </a:r>
          </a:p>
          <a:p>
            <a:pPr marL="169863" indent="-169863"/>
            <a:r>
              <a:rPr lang="it-IT" sz="1400" b="1">
                <a:solidFill>
                  <a:srgbClr val="FF3300"/>
                </a:solidFill>
              </a:rPr>
              <a:t>    </a:t>
            </a:r>
            <a:r>
              <a:rPr lang="it-IT" sz="1400">
                <a:solidFill>
                  <a:schemeClr val="accent2"/>
                </a:solidFill>
              </a:rPr>
              <a:t>sono complesse molecole organiche in cui si </a:t>
            </a:r>
          </a:p>
          <a:p>
            <a:pPr marL="169863" indent="-169863"/>
            <a:r>
              <a:rPr lang="it-IT" sz="1400">
                <a:solidFill>
                  <a:schemeClr val="accent2"/>
                </a:solidFill>
              </a:rPr>
              <a:t>    ha emissione di luce nell’ultravioletto in seguito</a:t>
            </a:r>
          </a:p>
          <a:p>
            <a:pPr marL="169863" indent="-169863"/>
            <a:r>
              <a:rPr lang="it-IT" sz="1400">
                <a:solidFill>
                  <a:schemeClr val="accent2"/>
                </a:solidFill>
              </a:rPr>
              <a:t>    all’eccitazione di livelli vibrazionali mol</a:t>
            </a:r>
            <a:r>
              <a:rPr lang="en-US" sz="1400">
                <a:solidFill>
                  <a:schemeClr val="accent2"/>
                </a:solidFill>
              </a:rPr>
              <a:t>e</a:t>
            </a:r>
            <a:r>
              <a:rPr lang="it-IT" sz="1400">
                <a:solidFill>
                  <a:schemeClr val="accent2"/>
                </a:solidFill>
              </a:rPr>
              <a:t>colari. </a:t>
            </a:r>
          </a:p>
          <a:p>
            <a:pPr marL="169863" indent="-169863"/>
            <a:r>
              <a:rPr lang="it-IT" sz="1400">
                <a:solidFill>
                  <a:schemeClr val="accent2"/>
                </a:solidFill>
              </a:rPr>
              <a:t>    All’interno del materiale si aggiungono sostanze</a:t>
            </a:r>
          </a:p>
          <a:p>
            <a:pPr marL="169863" indent="-169863"/>
            <a:r>
              <a:rPr lang="it-IT" sz="1400">
                <a:solidFill>
                  <a:schemeClr val="accent2"/>
                </a:solidFill>
              </a:rPr>
              <a:t>    “wave shifter” per trasportare l’emissione nel </a:t>
            </a:r>
          </a:p>
          <a:p>
            <a:pPr marL="169863" indent="-169863"/>
            <a:r>
              <a:rPr lang="it-IT" sz="1400">
                <a:solidFill>
                  <a:schemeClr val="accent2"/>
                </a:solidFill>
              </a:rPr>
              <a:t>    visibile. I tempi di emissione sono &lt; 10 ns</a:t>
            </a:r>
          </a:p>
        </p:txBody>
      </p:sp>
      <p:sp>
        <p:nvSpPr>
          <p:cNvPr id="52234" name="Text Box 33"/>
          <p:cNvSpPr txBox="1">
            <a:spLocks noChangeArrowheads="1"/>
          </p:cNvSpPr>
          <p:nvPr/>
        </p:nvSpPr>
        <p:spPr bwMode="auto">
          <a:xfrm>
            <a:off x="4529138" y="2967038"/>
            <a:ext cx="4256087" cy="1377950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/>
              <a:t>Gli </a:t>
            </a:r>
            <a:r>
              <a:rPr lang="it-IT" sz="1400" b="1">
                <a:solidFill>
                  <a:srgbClr val="FF3300"/>
                </a:solidFill>
              </a:rPr>
              <a:t>scintillatori organici</a:t>
            </a:r>
            <a:r>
              <a:rPr lang="it-IT" sz="1400"/>
              <a:t> hanno una risposta luminosa mediamente minore di quelli inorganici, ma sono piu` veloci. Inoltre possono essere prodotti facilmente di grosse e svariate dimensioni</a:t>
            </a:r>
            <a:r>
              <a:rPr lang="en-US" sz="1400"/>
              <a:t> (fibre scintillanti)</a:t>
            </a:r>
            <a:r>
              <a:rPr lang="it-IT" sz="1400"/>
              <a:t>. Hanno una minore lunghezza di attenuazione.</a:t>
            </a:r>
          </a:p>
        </p:txBody>
      </p:sp>
      <p:pic>
        <p:nvPicPr>
          <p:cNvPr id="52235" name="Picture 34" descr="13"/>
          <p:cNvPicPr>
            <a:picLocks noChangeAspect="1" noChangeArrowheads="1"/>
          </p:cNvPicPr>
          <p:nvPr/>
        </p:nvPicPr>
        <p:blipFill>
          <a:blip r:embed="rId3"/>
          <a:srcRect l="36554" t="58551" r="9663" b="7245"/>
          <a:stretch>
            <a:fillRect/>
          </a:stretch>
        </p:blipFill>
        <p:spPr bwMode="auto">
          <a:xfrm>
            <a:off x="6400800" y="4648200"/>
            <a:ext cx="2039938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6" name="Text Box 35"/>
          <p:cNvSpPr txBox="1">
            <a:spLocks noChangeArrowheads="1"/>
          </p:cNvSpPr>
          <p:nvPr/>
        </p:nvSpPr>
        <p:spPr bwMode="auto">
          <a:xfrm>
            <a:off x="3868738" y="4876800"/>
            <a:ext cx="2568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3300"/>
                </a:solidFill>
              </a:rPr>
              <a:t>Fibre scintillanti a sezione </a:t>
            </a:r>
            <a:r>
              <a:rPr lang="en-US" sz="1400">
                <a:solidFill>
                  <a:srgbClr val="FF3300"/>
                </a:solidFill>
              </a:rPr>
              <a:t>esagonale</a:t>
            </a:r>
            <a:endParaRPr lang="it-IT" sz="1400">
              <a:solidFill>
                <a:srgbClr val="FF3300"/>
              </a:solidFill>
            </a:endParaRPr>
          </a:p>
        </p:txBody>
      </p:sp>
      <p:sp>
        <p:nvSpPr>
          <p:cNvPr id="52237" name="Line 36"/>
          <p:cNvSpPr>
            <a:spLocks noChangeShapeType="1"/>
          </p:cNvSpPr>
          <p:nvPr/>
        </p:nvSpPr>
        <p:spPr bwMode="auto">
          <a:xfrm>
            <a:off x="4994275" y="5181600"/>
            <a:ext cx="1406525" cy="304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Text Box 37"/>
          <p:cNvSpPr txBox="1">
            <a:spLocks noChangeArrowheads="1"/>
          </p:cNvSpPr>
          <p:nvPr/>
        </p:nvSpPr>
        <p:spPr bwMode="auto">
          <a:xfrm>
            <a:off x="2281238" y="5668963"/>
            <a:ext cx="2867025" cy="739775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>
                <a:solidFill>
                  <a:schemeClr val="accent2"/>
                </a:solidFill>
              </a:rPr>
              <a:t>Gli scintillatori inorganici ad alto Z (BGO, PBWO</a:t>
            </a:r>
            <a:r>
              <a:rPr lang="it-IT" sz="1400" baseline="-25000">
                <a:solidFill>
                  <a:schemeClr val="accent2"/>
                </a:solidFill>
              </a:rPr>
              <a:t>4</a:t>
            </a:r>
            <a:r>
              <a:rPr lang="it-IT" sz="1400">
                <a:solidFill>
                  <a:schemeClr val="accent2"/>
                </a:solidFill>
              </a:rPr>
              <a:t>) sono adatti anche per rivelare </a:t>
            </a:r>
            <a:r>
              <a:rPr lang="it-IT" sz="1400">
                <a:solidFill>
                  <a:schemeClr val="accent2"/>
                </a:solidFill>
                <a:latin typeface="Symbol" pitchFamily="-108" charset="2"/>
              </a:rPr>
              <a:t>g</a:t>
            </a:r>
            <a:r>
              <a:rPr lang="it-IT" sz="1400">
                <a:solidFill>
                  <a:schemeClr val="accent2"/>
                </a:solidFill>
              </a:rPr>
              <a:t>  </a:t>
            </a:r>
          </a:p>
        </p:txBody>
      </p:sp>
      <p:pic>
        <p:nvPicPr>
          <p:cNvPr id="52239" name="Picture 38" descr="plasti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0713" y="3860800"/>
            <a:ext cx="1577975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325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532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532C94B-3DAC-5141-89F0-708E6D673FC1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9863"/>
            <a:ext cx="8229600" cy="685800"/>
          </a:xfrm>
        </p:spPr>
        <p:txBody>
          <a:bodyPr/>
          <a:lstStyle/>
          <a:p>
            <a:pPr eaLnBrk="1" hangingPunct="1"/>
            <a:r>
              <a:rPr lang="en-US" sz="4000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Fotorivelatori: fotomoltiplicatori</a:t>
            </a:r>
          </a:p>
        </p:txBody>
      </p:sp>
      <p:sp>
        <p:nvSpPr>
          <p:cNvPr id="532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5" y="2335213"/>
            <a:ext cx="5091113" cy="41259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1600">
                <a:ea typeface="ＭＳ Ｐゴシック" pitchFamily="-108" charset="-128"/>
                <a:cs typeface="ＭＳ Ｐゴシック" pitchFamily="-108" charset="-128"/>
              </a:rPr>
              <a:t>Il fotone stimola l’emissione di un elettrone dal catodo per effetto fotoelettrico</a:t>
            </a:r>
          </a:p>
          <a:p>
            <a:pPr marL="0" indent="0" eaLnBrk="1" hangingPunct="1">
              <a:buFontTx/>
              <a:buNone/>
            </a:pPr>
            <a:r>
              <a:rPr lang="en-US" sz="1600">
                <a:ea typeface="ＭＳ Ｐゴシック" pitchFamily="-108" charset="-128"/>
                <a:cs typeface="ＭＳ Ｐゴシック" pitchFamily="-108" charset="-128"/>
              </a:rPr>
              <a:t>L’elettrone viene accelerato da un campo elettrico, ed moltiplicato (di un fattore 3-50) sui “dinodi”.</a:t>
            </a:r>
          </a:p>
          <a:p>
            <a:pPr marL="0" indent="0" eaLnBrk="1" hangingPunct="1">
              <a:buFontTx/>
              <a:buNone/>
            </a:pPr>
            <a:r>
              <a:rPr lang="en-US" sz="1600">
                <a:ea typeface="ＭＳ Ｐゴシック" pitchFamily="-108" charset="-128"/>
                <a:cs typeface="ＭＳ Ｐゴシック" pitchFamily="-108" charset="-128"/>
              </a:rPr>
              <a:t>Il guadagno totale e’:</a:t>
            </a:r>
          </a:p>
          <a:p>
            <a:pPr marL="0" indent="0" eaLnBrk="1" hangingPunct="1">
              <a:buFontTx/>
              <a:buNone/>
            </a:pPr>
            <a:endParaRPr lang="en-US" sz="1600">
              <a:ea typeface="ＭＳ Ｐゴシック" pitchFamily="-108" charset="-128"/>
              <a:cs typeface="ＭＳ Ｐゴシック" pitchFamily="-108" charset="-128"/>
            </a:endParaRPr>
          </a:p>
          <a:p>
            <a:pPr marL="0" indent="0" eaLnBrk="1" hangingPunct="1">
              <a:buFontTx/>
              <a:buNone/>
            </a:pPr>
            <a:endParaRPr lang="en-US" sz="1600">
              <a:ea typeface="ＭＳ Ｐゴシック" pitchFamily="-108" charset="-128"/>
              <a:cs typeface="ＭＳ Ｐゴシック" pitchFamily="-108" charset="-128"/>
            </a:endParaRPr>
          </a:p>
          <a:p>
            <a:pPr marL="0" indent="0" eaLnBrk="1" hangingPunct="1">
              <a:buFontTx/>
              <a:buNone/>
            </a:pPr>
            <a:endParaRPr lang="en-US" sz="1600">
              <a:ea typeface="ＭＳ Ｐゴシック" pitchFamily="-108" charset="-128"/>
              <a:cs typeface="ＭＳ Ｐゴシック" pitchFamily="-108" charset="-128"/>
            </a:endParaRPr>
          </a:p>
          <a:p>
            <a:pPr marL="0" indent="0" eaLnBrk="1" hangingPunct="1">
              <a:buFontTx/>
              <a:buNone/>
            </a:pPr>
            <a:r>
              <a:rPr lang="en-US" sz="1600">
                <a:ea typeface="ＭＳ Ｐゴシック" pitchFamily="-108" charset="-128"/>
                <a:cs typeface="ＭＳ Ｐゴシック" pitchFamily="-108" charset="-128"/>
              </a:rPr>
              <a:t>Per 10 dinodi con g=4</a:t>
            </a:r>
          </a:p>
          <a:p>
            <a:pPr marL="0" indent="0" eaLnBrk="1" hangingPunct="1">
              <a:buFontTx/>
              <a:buNone/>
            </a:pPr>
            <a:r>
              <a:rPr lang="en-US" sz="1600">
                <a:ea typeface="ＭＳ Ｐゴシック" pitchFamily="-108" charset="-128"/>
                <a:cs typeface="ＭＳ Ｐゴシック" pitchFamily="-108" charset="-128"/>
              </a:rPr>
              <a:t>M=4</a:t>
            </a:r>
            <a:r>
              <a:rPr lang="en-US" sz="1600" baseline="30000">
                <a:ea typeface="ＭＳ Ｐゴシック" pitchFamily="-108" charset="-128"/>
                <a:cs typeface="ＭＳ Ｐゴシック" pitchFamily="-108" charset="-128"/>
              </a:rPr>
              <a:t>10</a:t>
            </a:r>
            <a:r>
              <a:rPr lang="en-US" sz="1600">
                <a:ea typeface="ＭＳ Ｐゴシック" pitchFamily="-108" charset="-128"/>
                <a:cs typeface="ＭＳ Ｐゴシック" pitchFamily="-108" charset="-128"/>
              </a:rPr>
              <a:t>~10</a:t>
            </a:r>
            <a:r>
              <a:rPr lang="en-US" sz="1600" baseline="30000">
                <a:ea typeface="ＭＳ Ｐゴシック" pitchFamily="-108" charset="-128"/>
                <a:cs typeface="ＭＳ Ｐゴシック" pitchFamily="-108" charset="-128"/>
              </a:rPr>
              <a:t>6</a:t>
            </a:r>
          </a:p>
          <a:p>
            <a:pPr marL="0" indent="0" eaLnBrk="1" hangingPunct="1">
              <a:buFontTx/>
              <a:buNone/>
            </a:pPr>
            <a:r>
              <a:rPr lang="en-US" sz="1600">
                <a:ea typeface="ＭＳ Ｐゴシック" pitchFamily="-108" charset="-128"/>
                <a:cs typeface="ＭＳ Ｐゴシック" pitchFamily="-108" charset="-128"/>
              </a:rPr>
              <a:t>Risoluzione in energia:</a:t>
            </a:r>
          </a:p>
          <a:p>
            <a:pPr marL="339725" lvl="1" indent="-225425" eaLnBrk="1" hangingPunct="1"/>
            <a:r>
              <a:rPr lang="en-US" sz="1400"/>
              <a:t>fluttuazioni sulla moltiplicazione</a:t>
            </a:r>
          </a:p>
          <a:p>
            <a:pPr marL="0" indent="0" eaLnBrk="1" hangingPunct="1">
              <a:buFontTx/>
              <a:buNone/>
            </a:pPr>
            <a:r>
              <a:rPr lang="en-US" sz="1600">
                <a:ea typeface="ＭＳ Ｐゴシック" pitchFamily="-108" charset="-128"/>
                <a:cs typeface="ＭＳ Ｐゴシック" pitchFamily="-108" charset="-128"/>
              </a:rPr>
              <a:t>Molto sensibili ai campi magnetici</a:t>
            </a:r>
          </a:p>
          <a:p>
            <a:pPr marL="339725" lvl="1" indent="-225425" eaLnBrk="1" hangingPunct="1"/>
            <a:r>
              <a:rPr lang="en-US" sz="1400"/>
              <a:t>vanno schermati</a:t>
            </a:r>
          </a:p>
        </p:txBody>
      </p:sp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715963" y="3730625"/>
          <a:ext cx="1066800" cy="739775"/>
        </p:xfrm>
        <a:graphic>
          <a:graphicData uri="http://schemas.openxmlformats.org/presentationml/2006/ole">
            <p:oleObj spid="_x0000_s53250" name="Equation" r:id="rId3" imgW="914400" imgH="634680" progId="Equation.3">
              <p:embed/>
            </p:oleObj>
          </a:graphicData>
        </a:graphic>
      </p:graphicFrame>
      <p:grpSp>
        <p:nvGrpSpPr>
          <p:cNvPr id="53257" name="Group 17"/>
          <p:cNvGrpSpPr>
            <a:grpSpLocks/>
          </p:cNvGrpSpPr>
          <p:nvPr/>
        </p:nvGrpSpPr>
        <p:grpSpPr bwMode="auto">
          <a:xfrm>
            <a:off x="5749925" y="750888"/>
            <a:ext cx="2963863" cy="4202112"/>
            <a:chOff x="3240" y="552"/>
            <a:chExt cx="2479" cy="3072"/>
          </a:xfrm>
        </p:grpSpPr>
        <p:graphicFrame>
          <p:nvGraphicFramePr>
            <p:cNvPr id="53251" name="Object 3"/>
            <p:cNvGraphicFramePr>
              <a:graphicFrameLocks noChangeAspect="1"/>
            </p:cNvGraphicFramePr>
            <p:nvPr/>
          </p:nvGraphicFramePr>
          <p:xfrm>
            <a:off x="3240" y="792"/>
            <a:ext cx="2479" cy="2832"/>
          </p:xfrm>
          <a:graphic>
            <a:graphicData uri="http://schemas.openxmlformats.org/presentationml/2006/ole">
              <p:oleObj spid="_x0000_s53251" name="Ulead Image Editor Image" r:id="rId4" imgW="2654589" imgH="3032766" progId="">
                <p:embed/>
              </p:oleObj>
            </a:graphicData>
          </a:graphic>
        </p:graphicFrame>
        <p:sp>
          <p:nvSpPr>
            <p:cNvPr id="53262" name="Freeform 8"/>
            <p:cNvSpPr>
              <a:spLocks/>
            </p:cNvSpPr>
            <p:nvPr/>
          </p:nvSpPr>
          <p:spPr bwMode="auto">
            <a:xfrm rot="-5708046">
              <a:off x="4535" y="1712"/>
              <a:ext cx="50" cy="143"/>
            </a:xfrm>
            <a:custGeom>
              <a:avLst/>
              <a:gdLst>
                <a:gd name="T0" fmla="*/ 44 w 108"/>
                <a:gd name="T1" fmla="*/ 0 h 768"/>
                <a:gd name="T2" fmla="*/ 43 w 108"/>
                <a:gd name="T3" fmla="*/ 66 h 768"/>
                <a:gd name="T4" fmla="*/ 0 w 108"/>
                <a:gd name="T5" fmla="*/ 143 h 768"/>
                <a:gd name="T6" fmla="*/ 0 60000 65536"/>
                <a:gd name="T7" fmla="*/ 0 60000 65536"/>
                <a:gd name="T8" fmla="*/ 0 60000 65536"/>
                <a:gd name="T9" fmla="*/ 0 w 108"/>
                <a:gd name="T10" fmla="*/ 0 h 768"/>
                <a:gd name="T11" fmla="*/ 108 w 108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8" h="768">
                  <a:moveTo>
                    <a:pt x="96" y="0"/>
                  </a:moveTo>
                  <a:cubicBezTo>
                    <a:pt x="95" y="59"/>
                    <a:pt x="108" y="225"/>
                    <a:pt x="92" y="353"/>
                  </a:cubicBezTo>
                  <a:cubicBezTo>
                    <a:pt x="76" y="481"/>
                    <a:pt x="14" y="679"/>
                    <a:pt x="0" y="768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 type="triangle" w="sm" len="lg"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3263" name="Freeform 9"/>
            <p:cNvSpPr>
              <a:spLocks/>
            </p:cNvSpPr>
            <p:nvPr/>
          </p:nvSpPr>
          <p:spPr bwMode="auto">
            <a:xfrm>
              <a:off x="4491" y="1836"/>
              <a:ext cx="157" cy="78"/>
            </a:xfrm>
            <a:custGeom>
              <a:avLst/>
              <a:gdLst>
                <a:gd name="T0" fmla="*/ 157 w 157"/>
                <a:gd name="T1" fmla="*/ 0 h 78"/>
                <a:gd name="T2" fmla="*/ 85 w 157"/>
                <a:gd name="T3" fmla="*/ 56 h 78"/>
                <a:gd name="T4" fmla="*/ 0 w 157"/>
                <a:gd name="T5" fmla="*/ 78 h 78"/>
                <a:gd name="T6" fmla="*/ 0 60000 65536"/>
                <a:gd name="T7" fmla="*/ 0 60000 65536"/>
                <a:gd name="T8" fmla="*/ 0 60000 65536"/>
                <a:gd name="T9" fmla="*/ 0 w 157"/>
                <a:gd name="T10" fmla="*/ 0 h 78"/>
                <a:gd name="T11" fmla="*/ 157 w 15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7" h="78">
                  <a:moveTo>
                    <a:pt x="157" y="0"/>
                  </a:moveTo>
                  <a:cubicBezTo>
                    <a:pt x="145" y="9"/>
                    <a:pt x="111" y="43"/>
                    <a:pt x="85" y="56"/>
                  </a:cubicBezTo>
                  <a:cubicBezTo>
                    <a:pt x="62" y="67"/>
                    <a:pt x="16" y="71"/>
                    <a:pt x="0" y="78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 type="triangle" w="sm" len="lg"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3264" name="Freeform 10"/>
            <p:cNvSpPr>
              <a:spLocks/>
            </p:cNvSpPr>
            <p:nvPr/>
          </p:nvSpPr>
          <p:spPr bwMode="auto">
            <a:xfrm>
              <a:off x="4480" y="1928"/>
              <a:ext cx="168" cy="68"/>
            </a:xfrm>
            <a:custGeom>
              <a:avLst/>
              <a:gdLst>
                <a:gd name="T0" fmla="*/ 0 w 168"/>
                <a:gd name="T1" fmla="*/ 0 h 68"/>
                <a:gd name="T2" fmla="*/ 76 w 168"/>
                <a:gd name="T3" fmla="*/ 44 h 68"/>
                <a:gd name="T4" fmla="*/ 168 w 168"/>
                <a:gd name="T5" fmla="*/ 68 h 68"/>
                <a:gd name="T6" fmla="*/ 0 60000 65536"/>
                <a:gd name="T7" fmla="*/ 0 60000 65536"/>
                <a:gd name="T8" fmla="*/ 0 60000 65536"/>
                <a:gd name="T9" fmla="*/ 0 w 168"/>
                <a:gd name="T10" fmla="*/ 0 h 68"/>
                <a:gd name="T11" fmla="*/ 168 w 168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8" h="68">
                  <a:moveTo>
                    <a:pt x="0" y="0"/>
                  </a:moveTo>
                  <a:cubicBezTo>
                    <a:pt x="13" y="7"/>
                    <a:pt x="48" y="33"/>
                    <a:pt x="76" y="44"/>
                  </a:cubicBezTo>
                  <a:cubicBezTo>
                    <a:pt x="101" y="50"/>
                    <a:pt x="148" y="58"/>
                    <a:pt x="168" y="68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 type="triangle" w="sm" len="lg"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3265" name="Text Box 11"/>
            <p:cNvSpPr txBox="1">
              <a:spLocks noChangeArrowheads="1"/>
            </p:cNvSpPr>
            <p:nvPr/>
          </p:nvSpPr>
          <p:spPr bwMode="auto">
            <a:xfrm>
              <a:off x="4393" y="1117"/>
              <a:ext cx="302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30000"/>
                </a:spcBef>
                <a:buClr>
                  <a:schemeClr val="hlink"/>
                </a:buClr>
                <a:buSzPct val="70000"/>
                <a:buFont typeface="Wingdings" pitchFamily="-108" charset="2"/>
                <a:buNone/>
              </a:pPr>
              <a:r>
                <a:rPr lang="en-GB" sz="1800">
                  <a:solidFill>
                    <a:schemeClr val="hlink"/>
                  </a:solidFill>
                </a:rPr>
                <a:t>e</a:t>
              </a:r>
              <a:r>
                <a:rPr lang="en-GB" sz="1800" baseline="30000">
                  <a:solidFill>
                    <a:schemeClr val="hlink"/>
                  </a:solidFill>
                </a:rPr>
                <a:t>-</a:t>
              </a:r>
              <a:endParaRPr lang="en-GB" sz="1800">
                <a:solidFill>
                  <a:srgbClr val="0000FF"/>
                </a:solidFill>
              </a:endParaRPr>
            </a:p>
          </p:txBody>
        </p:sp>
        <p:sp>
          <p:nvSpPr>
            <p:cNvPr id="53266" name="Freeform 13"/>
            <p:cNvSpPr>
              <a:spLocks/>
            </p:cNvSpPr>
            <p:nvPr/>
          </p:nvSpPr>
          <p:spPr bwMode="auto">
            <a:xfrm>
              <a:off x="4488" y="984"/>
              <a:ext cx="108" cy="768"/>
            </a:xfrm>
            <a:custGeom>
              <a:avLst/>
              <a:gdLst>
                <a:gd name="T0" fmla="*/ 96 w 108"/>
                <a:gd name="T1" fmla="*/ 0 h 768"/>
                <a:gd name="T2" fmla="*/ 92 w 108"/>
                <a:gd name="T3" fmla="*/ 353 h 768"/>
                <a:gd name="T4" fmla="*/ 0 w 108"/>
                <a:gd name="T5" fmla="*/ 768 h 768"/>
                <a:gd name="T6" fmla="*/ 0 60000 65536"/>
                <a:gd name="T7" fmla="*/ 0 60000 65536"/>
                <a:gd name="T8" fmla="*/ 0 60000 65536"/>
                <a:gd name="T9" fmla="*/ 0 w 108"/>
                <a:gd name="T10" fmla="*/ 0 h 768"/>
                <a:gd name="T11" fmla="*/ 108 w 108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8" h="768">
                  <a:moveTo>
                    <a:pt x="96" y="0"/>
                  </a:moveTo>
                  <a:cubicBezTo>
                    <a:pt x="95" y="59"/>
                    <a:pt x="108" y="225"/>
                    <a:pt x="92" y="353"/>
                  </a:cubicBezTo>
                  <a:cubicBezTo>
                    <a:pt x="76" y="481"/>
                    <a:pt x="14" y="679"/>
                    <a:pt x="0" y="768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 type="triangle" w="sm" len="lg"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3267" name="AutoShape 14"/>
            <p:cNvSpPr>
              <a:spLocks noChangeArrowheads="1"/>
            </p:cNvSpPr>
            <p:nvPr/>
          </p:nvSpPr>
          <p:spPr bwMode="auto">
            <a:xfrm>
              <a:off x="4452" y="552"/>
              <a:ext cx="144" cy="336"/>
            </a:xfrm>
            <a:prstGeom prst="lightningBolt">
              <a:avLst/>
            </a:prstGeom>
            <a:solidFill>
              <a:srgbClr val="FFFF00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3268" name="Text Box 15"/>
            <p:cNvSpPr txBox="1">
              <a:spLocks noChangeArrowheads="1"/>
            </p:cNvSpPr>
            <p:nvPr/>
          </p:nvSpPr>
          <p:spPr bwMode="auto">
            <a:xfrm>
              <a:off x="4596" y="552"/>
              <a:ext cx="626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30000"/>
                </a:spcBef>
                <a:buClr>
                  <a:schemeClr val="hlink"/>
                </a:buClr>
                <a:buSzPct val="70000"/>
                <a:buFont typeface="Wingdings" pitchFamily="-108" charset="2"/>
                <a:buNone/>
              </a:pPr>
              <a:r>
                <a:rPr lang="en-GB">
                  <a:solidFill>
                    <a:srgbClr val="0000FF"/>
                  </a:solidFill>
                </a:rPr>
                <a:t>fotone</a:t>
              </a:r>
            </a:p>
          </p:txBody>
        </p:sp>
        <p:pic>
          <p:nvPicPr>
            <p:cNvPr id="53269" name="Picture 1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198" y="945"/>
              <a:ext cx="612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3258" name="Picture 5" descr="pm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5325" y="3492500"/>
            <a:ext cx="2103438" cy="303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9" name="Text Box 18"/>
          <p:cNvSpPr txBox="1">
            <a:spLocks noChangeArrowheads="1"/>
          </p:cNvSpPr>
          <p:nvPr/>
        </p:nvSpPr>
        <p:spPr bwMode="auto">
          <a:xfrm>
            <a:off x="422275" y="838200"/>
            <a:ext cx="3781425" cy="739775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Sono gli apparecchi con cui la luce prodotta dalle particelle e` trasformata in un segnale elettrico.</a:t>
            </a:r>
            <a:endParaRPr lang="it-IT" sz="1400"/>
          </a:p>
        </p:txBody>
      </p:sp>
      <p:sp>
        <p:nvSpPr>
          <p:cNvPr id="53260" name="Text Box 21"/>
          <p:cNvSpPr txBox="1">
            <a:spLocks noChangeArrowheads="1"/>
          </p:cNvSpPr>
          <p:nvPr/>
        </p:nvSpPr>
        <p:spPr bwMode="auto">
          <a:xfrm>
            <a:off x="122238" y="1676400"/>
            <a:ext cx="451961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Devono avere alta sensibilita`. Un parametro che li caratterizza e` l’Efficienza Quantica </a:t>
            </a:r>
            <a:r>
              <a:rPr lang="en-US" sz="1400" b="1">
                <a:solidFill>
                  <a:srgbClr val="FF3300"/>
                </a:solidFill>
              </a:rPr>
              <a:t>Q.E. = N</a:t>
            </a:r>
            <a:r>
              <a:rPr lang="en-US" sz="1400" b="1" baseline="-25000">
                <a:solidFill>
                  <a:srgbClr val="FF3300"/>
                </a:solidFill>
              </a:rPr>
              <a:t>p.e.</a:t>
            </a:r>
            <a:r>
              <a:rPr lang="en-US" sz="1400" b="1">
                <a:solidFill>
                  <a:srgbClr val="FF3300"/>
                </a:solidFill>
              </a:rPr>
              <a:t>/N</a:t>
            </a:r>
            <a:r>
              <a:rPr lang="en-US" sz="1400" b="1" baseline="-25000">
                <a:solidFill>
                  <a:srgbClr val="FF3300"/>
                </a:solidFill>
              </a:rPr>
              <a:t>fotoni</a:t>
            </a:r>
            <a:r>
              <a:rPr lang="en-US" sz="1400" b="1">
                <a:solidFill>
                  <a:srgbClr val="FF3300"/>
                </a:solidFill>
              </a:rPr>
              <a:t> </a:t>
            </a:r>
            <a:endParaRPr lang="it-IT" sz="1400" b="1">
              <a:solidFill>
                <a:srgbClr val="FF3300"/>
              </a:solidFill>
            </a:endParaRPr>
          </a:p>
        </p:txBody>
      </p:sp>
      <p:sp>
        <p:nvSpPr>
          <p:cNvPr id="53261" name="Text Box 22"/>
          <p:cNvSpPr txBox="1">
            <a:spLocks noChangeArrowheads="1"/>
          </p:cNvSpPr>
          <p:nvPr/>
        </p:nvSpPr>
        <p:spPr bwMode="auto">
          <a:xfrm>
            <a:off x="5576888" y="5187950"/>
            <a:ext cx="32988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Non ho tempo di parlare di piu’ moderni fotorivelatori (APD,SiPM)</a:t>
            </a:r>
          </a:p>
          <a:p>
            <a:r>
              <a:rPr lang="en-US">
                <a:solidFill>
                  <a:schemeClr val="bg2"/>
                </a:solidFill>
              </a:rPr>
              <a:t>molto interessanti, che risolvono parecchi dei problemi dei fotomoltiplicatori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427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542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87CCF17-D4DC-CF41-92B2-00DD1CEE8855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0813"/>
            <a:ext cx="8229600" cy="685800"/>
          </a:xfrm>
        </p:spPr>
        <p:txBody>
          <a:bodyPr/>
          <a:lstStyle/>
          <a:p>
            <a:pPr eaLnBrk="1" hangingPunct="1"/>
            <a:r>
              <a:rPr lang="en-US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Calorimetri</a:t>
            </a:r>
          </a:p>
        </p:txBody>
      </p:sp>
      <p:sp>
        <p:nvSpPr>
          <p:cNvPr id="542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0050" y="788988"/>
            <a:ext cx="6784975" cy="4151312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Misura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dell’energia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per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</a:rPr>
              <a:t>assorbimento</a:t>
            </a:r>
            <a:r>
              <a:rPr lang="en-US" sz="2000" dirty="0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</a:rPr>
              <a:t>totale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,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combinato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con la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ricostruzione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spaziale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.</a:t>
            </a:r>
          </a:p>
          <a:p>
            <a:pPr marL="0" indent="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La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calorimetria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’ un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</a:rPr>
              <a:t>metodo</a:t>
            </a:r>
            <a:r>
              <a:rPr lang="en-US" sz="2000" dirty="0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</a:rPr>
              <a:t>distruttivo</a:t>
            </a:r>
            <a:endParaRPr lang="en-US" sz="2000" dirty="0">
              <a:solidFill>
                <a:srgbClr val="FF0000"/>
              </a:solidFill>
              <a:ea typeface="ＭＳ Ｐゴシック" pitchFamily="-108" charset="-128"/>
              <a:cs typeface="ＭＳ Ｐゴシック" pitchFamily="-108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</a:rPr>
              <a:t>Risposta</a:t>
            </a:r>
            <a:r>
              <a:rPr lang="en-US" sz="2000" dirty="0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</a:rPr>
              <a:t> del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</a:rPr>
              <a:t>rivelatore</a:t>
            </a:r>
            <a:r>
              <a:rPr lang="en-US" sz="2000" dirty="0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</a:t>
            </a:r>
            <a:r>
              <a:rPr lang="en-US" sz="2000" dirty="0">
                <a:solidFill>
                  <a:srgbClr val="FF0000"/>
                </a:solidFill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 E</a:t>
            </a:r>
          </a:p>
          <a:p>
            <a:pPr marL="0" indent="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Funziona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 per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particelle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cariche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neutre</a:t>
            </a:r>
            <a:endParaRPr lang="en-US" sz="2000" dirty="0">
              <a:ea typeface="ＭＳ Ｐゴシック" pitchFamily="-108" charset="-128"/>
              <a:cs typeface="ＭＳ Ｐゴシック" pitchFamily="-108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Il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meccanismo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base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’ la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formazione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di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sciami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elettromagnetici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o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adronici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.</a:t>
            </a:r>
          </a:p>
          <a:p>
            <a:pPr marL="0" indent="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Come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sempre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, per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essere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misurata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,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l’energia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’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convertita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in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ionizzazione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o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eccitazione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della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materia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.</a:t>
            </a:r>
          </a:p>
          <a:p>
            <a:pPr marL="0" indent="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Due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grandi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</a:rPr>
              <a:t>classi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: </a:t>
            </a:r>
          </a:p>
          <a:p>
            <a:pPr marL="574675" lvl="1" indent="-227013" eaLnBrk="1" hangingPunct="1">
              <a:lnSpc>
                <a:spcPct val="80000"/>
              </a:lnSpc>
            </a:pPr>
            <a:r>
              <a:rPr lang="en-US" sz="1800" dirty="0" err="1">
                <a:solidFill>
                  <a:srgbClr val="FF0000"/>
                </a:solidFill>
              </a:rPr>
              <a:t>Calorimetri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omogenei</a:t>
            </a:r>
            <a:r>
              <a:rPr lang="en-US" sz="1800" dirty="0">
                <a:solidFill>
                  <a:srgbClr val="FF0000"/>
                </a:solidFill>
              </a:rPr>
              <a:t>: </a:t>
            </a:r>
            <a:r>
              <a:rPr lang="en-US" sz="1800" dirty="0" err="1"/>
              <a:t>tutto</a:t>
            </a:r>
            <a:r>
              <a:rPr lang="en-US" sz="1800" dirty="0"/>
              <a:t> </a:t>
            </a:r>
            <a:r>
              <a:rPr lang="en-US" sz="1800" dirty="0" err="1"/>
              <a:t>il</a:t>
            </a:r>
            <a:r>
              <a:rPr lang="en-US" sz="1800" dirty="0"/>
              <a:t> volume </a:t>
            </a:r>
            <a:r>
              <a:rPr lang="en-US" sz="1800" dirty="0" err="1"/>
              <a:t>e</a:t>
            </a:r>
            <a:r>
              <a:rPr lang="en-US" sz="1800" dirty="0"/>
              <a:t>’ “</a:t>
            </a:r>
            <a:r>
              <a:rPr lang="en-US" sz="1800" dirty="0" err="1"/>
              <a:t>sensibile</a:t>
            </a:r>
            <a:r>
              <a:rPr lang="en-US" sz="1800" dirty="0"/>
              <a:t>”, </a:t>
            </a:r>
            <a:r>
              <a:rPr lang="en-US" sz="1800" dirty="0" err="1"/>
              <a:t>cioe</a:t>
            </a:r>
            <a:r>
              <a:rPr lang="en-US" sz="1800" dirty="0"/>
              <a:t>’ produce un </a:t>
            </a:r>
            <a:r>
              <a:rPr lang="en-US" sz="1800" dirty="0" err="1"/>
              <a:t>segnale</a:t>
            </a:r>
            <a:r>
              <a:rPr lang="en-US" sz="1800" dirty="0"/>
              <a:t>. </a:t>
            </a:r>
            <a:r>
              <a:rPr lang="en-US" sz="1800" dirty="0" err="1"/>
              <a:t>Generalmente</a:t>
            </a:r>
            <a:r>
              <a:rPr lang="en-US" sz="1800" dirty="0"/>
              <a:t> </a:t>
            </a:r>
            <a:r>
              <a:rPr lang="en-US" sz="1800" dirty="0" err="1"/>
              <a:t>da</a:t>
            </a:r>
            <a:r>
              <a:rPr lang="en-US" sz="1800" dirty="0"/>
              <a:t> </a:t>
            </a:r>
            <a:r>
              <a:rPr lang="en-US" sz="1800" dirty="0" err="1"/>
              <a:t>scintillatori</a:t>
            </a:r>
            <a:r>
              <a:rPr lang="en-US" sz="1800" dirty="0"/>
              <a:t> ad alto Z</a:t>
            </a:r>
          </a:p>
          <a:p>
            <a:pPr marL="574675" lvl="1" indent="-227013" eaLnBrk="1" hangingPunct="1">
              <a:lnSpc>
                <a:spcPct val="80000"/>
              </a:lnSpc>
            </a:pPr>
            <a:r>
              <a:rPr lang="en-US" sz="1800" dirty="0" err="1">
                <a:solidFill>
                  <a:srgbClr val="FF0000"/>
                </a:solidFill>
              </a:rPr>
              <a:t>Calorimetri</a:t>
            </a:r>
            <a:r>
              <a:rPr lang="en-US" sz="1800" dirty="0">
                <a:solidFill>
                  <a:srgbClr val="FF0000"/>
                </a:solidFill>
              </a:rPr>
              <a:t> a </a:t>
            </a:r>
            <a:r>
              <a:rPr lang="en-US" sz="1800" dirty="0" err="1">
                <a:solidFill>
                  <a:srgbClr val="FF0000"/>
                </a:solidFill>
              </a:rPr>
              <a:t>campionamento</a:t>
            </a:r>
            <a:r>
              <a:rPr lang="en-US" sz="1800" dirty="0">
                <a:solidFill>
                  <a:srgbClr val="FF0000"/>
                </a:solidFill>
              </a:rPr>
              <a:t>:</a:t>
            </a:r>
            <a:r>
              <a:rPr lang="en-US" sz="1800" dirty="0"/>
              <a:t> </a:t>
            </a:r>
            <a:r>
              <a:rPr lang="en-US" sz="1800" dirty="0" err="1"/>
              <a:t>il</a:t>
            </a:r>
            <a:r>
              <a:rPr lang="en-US" sz="1800" dirty="0"/>
              <a:t> mezzo </a:t>
            </a:r>
            <a:r>
              <a:rPr lang="en-US" sz="1800" dirty="0" err="1"/>
              <a:t>passivo</a:t>
            </a:r>
            <a:r>
              <a:rPr lang="en-US" sz="1800" dirty="0"/>
              <a:t> (molto </a:t>
            </a:r>
            <a:r>
              <a:rPr lang="en-US" sz="1800" dirty="0" err="1"/>
              <a:t>pesante</a:t>
            </a:r>
            <a:r>
              <a:rPr lang="en-US" sz="1800" dirty="0"/>
              <a:t>) </a:t>
            </a:r>
            <a:r>
              <a:rPr lang="en-US" sz="1800" dirty="0" err="1"/>
              <a:t>funziona</a:t>
            </a:r>
            <a:r>
              <a:rPr lang="en-US" sz="1800" dirty="0"/>
              <a:t> </a:t>
            </a:r>
            <a:r>
              <a:rPr lang="en-US" sz="1800" dirty="0" err="1"/>
              <a:t>da</a:t>
            </a:r>
            <a:r>
              <a:rPr lang="en-US" sz="1800" dirty="0"/>
              <a:t> </a:t>
            </a:r>
            <a:r>
              <a:rPr lang="en-US" sz="1800" dirty="0" err="1"/>
              <a:t>assorbitore</a:t>
            </a:r>
            <a:r>
              <a:rPr lang="en-US" sz="1800" dirty="0"/>
              <a:t> </a:t>
            </a:r>
            <a:r>
              <a:rPr lang="en-US" sz="1800" dirty="0" err="1"/>
              <a:t>e</a:t>
            </a:r>
            <a:r>
              <a:rPr lang="en-US" sz="1800" dirty="0"/>
              <a:t> genera lo </a:t>
            </a:r>
            <a:r>
              <a:rPr lang="en-US" sz="1800" dirty="0" err="1"/>
              <a:t>sciame</a:t>
            </a:r>
            <a:r>
              <a:rPr lang="en-US" sz="1800" dirty="0"/>
              <a:t>. Il mezzo</a:t>
            </a:r>
            <a:r>
              <a:rPr lang="en-US" sz="1800" dirty="0" smtClean="0"/>
              <a:t> </a:t>
            </a:r>
            <a:r>
              <a:rPr lang="en-US" sz="1800" dirty="0" err="1" smtClean="0"/>
              <a:t>attivo</a:t>
            </a:r>
            <a:r>
              <a:rPr lang="en-US" sz="1800" dirty="0" smtClean="0"/>
              <a:t> lo </a:t>
            </a:r>
            <a:r>
              <a:rPr lang="en-US" sz="1800" dirty="0" err="1"/>
              <a:t>rivela</a:t>
            </a:r>
            <a:endParaRPr lang="en-US" sz="1800" dirty="0"/>
          </a:p>
          <a:p>
            <a:pPr marL="0" indent="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Risoluzione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 in </a:t>
            </a:r>
            <a:r>
              <a:rPr lang="en-US" sz="2000" dirty="0" err="1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energia</a:t>
            </a:r>
            <a:r>
              <a:rPr lang="en-US" sz="2000" dirty="0">
                <a:ea typeface="ＭＳ Ｐゴシック" pitchFamily="-108" charset="-128"/>
                <a:cs typeface="ＭＳ Ｐゴシック" pitchFamily="-108" charset="-128"/>
                <a:sym typeface="Symbol" pitchFamily="-108" charset="2"/>
              </a:rPr>
              <a:t>:</a:t>
            </a:r>
          </a:p>
        </p:txBody>
      </p:sp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6902450" y="822325"/>
          <a:ext cx="1617663" cy="4017963"/>
        </p:xfrm>
        <a:graphic>
          <a:graphicData uri="http://schemas.openxmlformats.org/presentationml/2006/ole">
            <p:oleObj spid="_x0000_s54274" name="Clip" r:id="rId4" imgW="443160" imgH="1100160" progId="">
              <p:embed/>
            </p:oleObj>
          </a:graphicData>
        </a:graphic>
      </p:graphicFrame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3679825" y="4752975"/>
          <a:ext cx="2354263" cy="812800"/>
        </p:xfrm>
        <a:graphic>
          <a:graphicData uri="http://schemas.openxmlformats.org/presentationml/2006/ole">
            <p:oleObj spid="_x0000_s54275" name="Equation" r:id="rId5" imgW="1028520" imgH="355320" progId="Equation.3">
              <p:embed/>
            </p:oleObj>
          </a:graphicData>
        </a:graphic>
      </p:graphicFrame>
      <p:sp>
        <p:nvSpPr>
          <p:cNvPr id="54281" name="Text Box 9"/>
          <p:cNvSpPr txBox="1">
            <a:spLocks noChangeArrowheads="1"/>
          </p:cNvSpPr>
          <p:nvPr/>
        </p:nvSpPr>
        <p:spPr bwMode="auto">
          <a:xfrm>
            <a:off x="709613" y="5421313"/>
            <a:ext cx="77628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227013" indent="-227013">
              <a:buClr>
                <a:srgbClr val="0066FF"/>
              </a:buClr>
              <a:buFontTx/>
              <a:buAutoNum type="alphaLcParenR"/>
            </a:pPr>
            <a:r>
              <a:rPr lang="en-US"/>
              <a:t>termine stocastico (fluttuazioni, tra cui quelle della frazione di sciame campionato)</a:t>
            </a:r>
          </a:p>
          <a:p>
            <a:pPr marL="461963" lvl="1" indent="-120650">
              <a:buClr>
                <a:srgbClr val="FF0000"/>
              </a:buClr>
              <a:buFontTx/>
              <a:buChar char="•"/>
            </a:pPr>
            <a:r>
              <a:rPr lang="en-US"/>
              <a:t>e’ di solito minore nei calorimetri omogenei</a:t>
            </a:r>
          </a:p>
          <a:p>
            <a:pPr marL="227013" indent="-227013">
              <a:buClr>
                <a:srgbClr val="0066FF"/>
              </a:buClr>
              <a:buFontTx/>
              <a:buAutoNum type="alphaLcParenR"/>
            </a:pPr>
            <a:r>
              <a:rPr lang="en-US"/>
              <a:t>disuniformita’, calibrazione</a:t>
            </a:r>
          </a:p>
          <a:p>
            <a:pPr marL="227013" indent="-227013">
              <a:buClr>
                <a:srgbClr val="0066FF"/>
              </a:buClr>
              <a:buFontTx/>
              <a:buAutoNum type="alphaLcParenR"/>
            </a:pPr>
            <a:r>
              <a:rPr lang="en-US"/>
              <a:t>elettronica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529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553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9122506-1A58-6143-9842-0AA4B3305247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5438" y="123825"/>
            <a:ext cx="8229600" cy="685800"/>
          </a:xfrm>
        </p:spPr>
        <p:txBody>
          <a:bodyPr/>
          <a:lstStyle/>
          <a:p>
            <a:pPr eaLnBrk="1" hangingPunct="1"/>
            <a:r>
              <a:rPr lang="en-US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Calorimetri omogenei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3375" y="1209675"/>
            <a:ext cx="3927475" cy="15335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Esempio: il calorimetro a cristalli di BGO di L3</a:t>
            </a:r>
          </a:p>
          <a:p>
            <a:pPr marL="0" indent="0" eaLnBrk="1" hangingPunct="1">
              <a:buFontTx/>
              <a:buNone/>
            </a:pPr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Eccellente risoluzione spaziale</a:t>
            </a:r>
          </a:p>
        </p:txBody>
      </p:sp>
      <p:pic>
        <p:nvPicPr>
          <p:cNvPr id="5530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6913" y="962025"/>
            <a:ext cx="4408487" cy="3432175"/>
          </a:xfrm>
          <a:prstGeom prst="rect">
            <a:avLst/>
          </a:prstGeom>
          <a:noFill/>
          <a:ln w="28575">
            <a:solidFill>
              <a:srgbClr val="FF9900"/>
            </a:solidFill>
            <a:miter lim="800000"/>
            <a:headEnd/>
            <a:tailEnd/>
          </a:ln>
        </p:spPr>
      </p:pic>
      <p:sp>
        <p:nvSpPr>
          <p:cNvPr id="55304" name="Text Box 5"/>
          <p:cNvSpPr txBox="1">
            <a:spLocks noChangeArrowheads="1"/>
          </p:cNvSpPr>
          <p:nvPr/>
        </p:nvSpPr>
        <p:spPr bwMode="auto">
          <a:xfrm>
            <a:off x="3538538" y="4792663"/>
            <a:ext cx="4359275" cy="164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96850" indent="-196850" eaLnBrk="0" hangingPunct="0">
              <a:spcBef>
                <a:spcPct val="20000"/>
              </a:spcBef>
              <a:buFontTx/>
              <a:buChar char="•"/>
            </a:pPr>
            <a:r>
              <a:rPr lang="en-US" sz="1800">
                <a:solidFill>
                  <a:srgbClr val="009900"/>
                </a:solidFill>
                <a:ea typeface="Times New Roman" pitchFamily="-108" charset="0"/>
                <a:cs typeface="Times New Roman" pitchFamily="-108" charset="0"/>
              </a:rPr>
              <a:t>11,000 cristalli di BGO (orto-germanato di bismuto) scintillante;</a:t>
            </a:r>
          </a:p>
          <a:p>
            <a:pPr marL="196850" indent="-196850" eaLnBrk="0" hangingPunct="0">
              <a:spcBef>
                <a:spcPct val="20000"/>
              </a:spcBef>
              <a:buFontTx/>
              <a:buChar char="•"/>
            </a:pPr>
            <a:r>
              <a:rPr lang="en-US" sz="1800">
                <a:solidFill>
                  <a:schemeClr val="accent2"/>
                </a:solidFill>
                <a:ea typeface="Times New Roman" pitchFamily="-108" charset="0"/>
                <a:cs typeface="Times New Roman" pitchFamily="-108" charset="0"/>
              </a:rPr>
              <a:t>piramidi 20</a:t>
            </a:r>
            <a:r>
              <a:rPr lang="en-US" sz="1800">
                <a:solidFill>
                  <a:schemeClr val="accent2"/>
                </a:solidFill>
                <a:ea typeface="Arial" pitchFamily="-108" charset="0"/>
                <a:cs typeface="Arial" pitchFamily="-108" charset="0"/>
              </a:rPr>
              <a:t>×20 </a:t>
            </a:r>
            <a:r>
              <a:rPr lang="en-US" sz="1800">
                <a:solidFill>
                  <a:schemeClr val="accent2"/>
                </a:solidFill>
                <a:ea typeface="Arial" pitchFamily="-108" charset="0"/>
                <a:cs typeface="Arial" pitchFamily="-108" charset="0"/>
                <a:sym typeface="Symbol" pitchFamily="-108" charset="2"/>
              </a:rPr>
              <a:t> </a:t>
            </a:r>
            <a:r>
              <a:rPr lang="en-US" sz="1800">
                <a:solidFill>
                  <a:schemeClr val="accent2"/>
                </a:solidFill>
                <a:ea typeface="Times New Roman" pitchFamily="-108" charset="0"/>
                <a:cs typeface="Times New Roman" pitchFamily="-108" charset="0"/>
              </a:rPr>
              <a:t>30</a:t>
            </a:r>
            <a:r>
              <a:rPr lang="en-US" sz="1800">
                <a:solidFill>
                  <a:schemeClr val="accent2"/>
                </a:solidFill>
                <a:ea typeface="Arial" pitchFamily="-108" charset="0"/>
                <a:cs typeface="Arial" pitchFamily="-108" charset="0"/>
              </a:rPr>
              <a:t>×30 mm</a:t>
            </a:r>
            <a:r>
              <a:rPr lang="en-US" sz="1800" baseline="30000">
                <a:solidFill>
                  <a:schemeClr val="accent2"/>
                </a:solidFill>
                <a:ea typeface="Arial" pitchFamily="-108" charset="0"/>
                <a:cs typeface="Arial" pitchFamily="-108" charset="0"/>
              </a:rPr>
              <a:t>2</a:t>
            </a:r>
            <a:r>
              <a:rPr lang="en-US" sz="1800">
                <a:solidFill>
                  <a:schemeClr val="accent2"/>
                </a:solidFill>
                <a:ea typeface="Arial" pitchFamily="-108" charset="0"/>
                <a:cs typeface="Arial" pitchFamily="-108" charset="0"/>
              </a:rPr>
              <a:t>, lunghe 240 mm;</a:t>
            </a:r>
          </a:p>
          <a:p>
            <a:pPr marL="196850" indent="-196850" eaLnBrk="0" hangingPunct="0">
              <a:spcBef>
                <a:spcPct val="20000"/>
              </a:spcBef>
              <a:buFontTx/>
              <a:buChar char="•"/>
            </a:pPr>
            <a:r>
              <a:rPr lang="en-US" sz="1800">
                <a:solidFill>
                  <a:srgbClr val="FF0000"/>
                </a:solidFill>
                <a:ea typeface="Arial" pitchFamily="-108" charset="0"/>
                <a:cs typeface="Arial" pitchFamily="-108" charset="0"/>
              </a:rPr>
              <a:t>X</a:t>
            </a:r>
            <a:r>
              <a:rPr lang="en-US" sz="1800" baseline="-25000">
                <a:solidFill>
                  <a:srgbClr val="FF0000"/>
                </a:solidFill>
                <a:ea typeface="Arial" pitchFamily="-108" charset="0"/>
                <a:cs typeface="Arial" pitchFamily="-108" charset="0"/>
              </a:rPr>
              <a:t>0</a:t>
            </a:r>
            <a:r>
              <a:rPr lang="en-US" sz="1800">
                <a:solidFill>
                  <a:srgbClr val="FF0000"/>
                </a:solidFill>
                <a:ea typeface="Arial" pitchFamily="-108" charset="0"/>
                <a:cs typeface="Arial" pitchFamily="-108" charset="0"/>
              </a:rPr>
              <a:t>=11.3 mm </a:t>
            </a:r>
            <a:r>
              <a:rPr lang="en-US" sz="1800">
                <a:solidFill>
                  <a:srgbClr val="FF0000"/>
                </a:solidFill>
                <a:ea typeface="Arial" pitchFamily="-108" charset="0"/>
                <a:cs typeface="Arial" pitchFamily="-108" charset="0"/>
                <a:sym typeface="Symbol" pitchFamily="-108" charset="2"/>
              </a:rPr>
              <a:t> 21 X</a:t>
            </a:r>
            <a:r>
              <a:rPr lang="en-US" sz="1800" baseline="-25000">
                <a:solidFill>
                  <a:srgbClr val="FF0000"/>
                </a:solidFill>
                <a:ea typeface="Arial" pitchFamily="-108" charset="0"/>
                <a:cs typeface="Arial" pitchFamily="-108" charset="0"/>
                <a:sym typeface="Symbol" pitchFamily="-108" charset="2"/>
              </a:rPr>
              <a:t>0</a:t>
            </a:r>
            <a:r>
              <a:rPr lang="en-US" sz="1800">
                <a:solidFill>
                  <a:srgbClr val="FF0000"/>
                </a:solidFill>
                <a:ea typeface="Arial" pitchFamily="-108" charset="0"/>
                <a:cs typeface="Arial" pitchFamily="-108" charset="0"/>
                <a:sym typeface="Symbol" pitchFamily="-108" charset="2"/>
              </a:rPr>
              <a:t>;</a:t>
            </a:r>
            <a:endParaRPr lang="en-US" sz="400">
              <a:solidFill>
                <a:srgbClr val="FF0000"/>
              </a:solidFill>
              <a:ea typeface="Arial" pitchFamily="-108" charset="0"/>
              <a:cs typeface="Arial" pitchFamily="-108" charset="0"/>
              <a:sym typeface="Symbol" pitchFamily="-108" charset="2"/>
            </a:endParaRPr>
          </a:p>
          <a:p>
            <a:pPr marL="196850" indent="-196850" eaLnBrk="0" hangingPunct="0">
              <a:spcBef>
                <a:spcPct val="20000"/>
              </a:spcBef>
            </a:pPr>
            <a:r>
              <a:rPr lang="en-US" sz="400">
                <a:solidFill>
                  <a:srgbClr val="009900"/>
                </a:solidFill>
                <a:ea typeface="Times New Roman" pitchFamily="-108" charset="0"/>
                <a:cs typeface="Times New Roman" pitchFamily="-108" charset="0"/>
              </a:rPr>
              <a:t> </a:t>
            </a:r>
          </a:p>
        </p:txBody>
      </p:sp>
      <p:pic>
        <p:nvPicPr>
          <p:cNvPr id="5530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025" y="2262188"/>
            <a:ext cx="2633663" cy="2662237"/>
          </a:xfrm>
          <a:prstGeom prst="rect">
            <a:avLst/>
          </a:prstGeom>
          <a:noFill/>
          <a:ln w="28575">
            <a:solidFill>
              <a:srgbClr val="FF99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632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563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E61737-24E5-4B47-A83D-B1F29B151553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44488" y="141288"/>
            <a:ext cx="8229600" cy="441325"/>
          </a:xfrm>
        </p:spPr>
        <p:txBody>
          <a:bodyPr/>
          <a:lstStyle/>
          <a:p>
            <a:pPr eaLnBrk="1" hangingPunct="1"/>
            <a:r>
              <a:rPr lang="en-US" b="1">
                <a:effectLst>
                  <a:outerShdw blurRad="38100" dist="38100" dir="2700000" algn="tl">
                    <a:srgbClr val="DDDDDD"/>
                  </a:outerShdw>
                </a:effectLst>
                <a:latin typeface="Bradley Hand ITC" pitchFamily="66" charset="0"/>
                <a:ea typeface="ＭＳ Ｐゴシック" pitchFamily="-108" charset="-128"/>
                <a:cs typeface="ＭＳ Ｐゴシック" pitchFamily="-108" charset="-128"/>
              </a:rPr>
              <a:t>Calorimetri a campionamento</a:t>
            </a:r>
          </a:p>
        </p:txBody>
      </p:sp>
      <p:sp>
        <p:nvSpPr>
          <p:cNvPr id="563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4625" y="568325"/>
            <a:ext cx="8415338" cy="49164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000">
                <a:ea typeface="ＭＳ Ｐゴシック" pitchFamily="-108" charset="-128"/>
                <a:cs typeface="ＭＳ Ｐゴシック" pitchFamily="-108" charset="-128"/>
              </a:rPr>
              <a:t>Esempio: il calorimetro di KLOE</a:t>
            </a:r>
          </a:p>
        </p:txBody>
      </p:sp>
      <p:pic>
        <p:nvPicPr>
          <p:cNvPr id="56327" name="Picture 4" descr="kloe_image_on_calo_wedge"/>
          <p:cNvPicPr>
            <a:picLocks noChangeAspect="1" noChangeArrowheads="1"/>
          </p:cNvPicPr>
          <p:nvPr/>
        </p:nvPicPr>
        <p:blipFill>
          <a:blip r:embed="rId2"/>
          <a:srcRect l="13977" t="27757" r="13484" b="24805"/>
          <a:stretch>
            <a:fillRect/>
          </a:stretch>
        </p:blipFill>
        <p:spPr bwMode="auto">
          <a:xfrm>
            <a:off x="4341813" y="3248025"/>
            <a:ext cx="3587750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8" name="Picture 5" descr="kloecalo"/>
          <p:cNvPicPr>
            <a:picLocks noChangeAspect="1" noChangeArrowheads="1"/>
          </p:cNvPicPr>
          <p:nvPr/>
        </p:nvPicPr>
        <p:blipFill>
          <a:blip r:embed="rId3"/>
          <a:srcRect l="1845" t="6972" r="7997" b="8817"/>
          <a:stretch>
            <a:fillRect/>
          </a:stretch>
        </p:blipFill>
        <p:spPr bwMode="auto">
          <a:xfrm>
            <a:off x="304800" y="4256088"/>
            <a:ext cx="3392488" cy="2376487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</p:spPr>
      </p:pic>
      <p:sp>
        <p:nvSpPr>
          <p:cNvPr id="56329" name="Text Box 6"/>
          <p:cNvSpPr txBox="1">
            <a:spLocks noChangeArrowheads="1"/>
          </p:cNvSpPr>
          <p:nvPr/>
        </p:nvSpPr>
        <p:spPr bwMode="auto">
          <a:xfrm>
            <a:off x="5197475" y="4837113"/>
            <a:ext cx="3006725" cy="156845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  <a:tabLst>
                <a:tab pos="747713" algn="l"/>
              </a:tabLst>
            </a:pPr>
            <a:r>
              <a:rPr lang="en-US" b="1">
                <a:sym typeface="SymbolProp BT" pitchFamily="2" charset="2"/>
              </a:rPr>
              <a:t>Risoluzioni misurate:</a:t>
            </a:r>
          </a:p>
          <a:p>
            <a:pPr>
              <a:lnSpc>
                <a:spcPct val="150000"/>
              </a:lnSpc>
              <a:tabLst>
                <a:tab pos="747713" algn="l"/>
              </a:tabLst>
            </a:pPr>
            <a:r>
              <a:rPr lang="en-US" b="1">
                <a:latin typeface="Symbol" pitchFamily="-108" charset="2"/>
                <a:sym typeface="SymbolProp BT" pitchFamily="2" charset="2"/>
              </a:rPr>
              <a:t>s</a:t>
            </a:r>
            <a:r>
              <a:rPr lang="en-US" b="1" i="1" baseline="-25000"/>
              <a:t>E</a:t>
            </a:r>
            <a:r>
              <a:rPr lang="en-US" b="1"/>
              <a:t>/</a:t>
            </a:r>
            <a:r>
              <a:rPr lang="en-US" b="1" i="1"/>
              <a:t>E</a:t>
            </a:r>
            <a:r>
              <a:rPr lang="en-US" b="1"/>
              <a:t> =	5.7%/ </a:t>
            </a:r>
            <a:r>
              <a:rPr lang="en-US" b="1">
                <a:sym typeface="Symbol" pitchFamily="-108" charset="2"/>
              </a:rPr>
              <a:t></a:t>
            </a:r>
            <a:r>
              <a:rPr lang="en-US" b="1"/>
              <a:t> </a:t>
            </a:r>
            <a:r>
              <a:rPr lang="en-US" b="1" i="1"/>
              <a:t>E</a:t>
            </a:r>
            <a:r>
              <a:rPr lang="en-US" b="1"/>
              <a:t>(GeV)</a:t>
            </a:r>
            <a:endParaRPr lang="en-US" b="1" baseline="30000"/>
          </a:p>
          <a:p>
            <a:pPr>
              <a:lnSpc>
                <a:spcPct val="150000"/>
              </a:lnSpc>
              <a:tabLst>
                <a:tab pos="747713" algn="l"/>
              </a:tabLst>
            </a:pPr>
            <a:r>
              <a:rPr lang="en-US" b="1">
                <a:latin typeface="Symbol" pitchFamily="-108" charset="2"/>
                <a:sym typeface="SymbolProp BT" pitchFamily="2" charset="2"/>
              </a:rPr>
              <a:t>s</a:t>
            </a:r>
            <a:r>
              <a:rPr lang="en-US" b="1" i="1" baseline="-25000"/>
              <a:t>t</a:t>
            </a:r>
            <a:r>
              <a:rPr lang="en-US" b="1"/>
              <a:t> = 54 ps</a:t>
            </a:r>
            <a:r>
              <a:rPr lang="en-US" b="1">
                <a:sym typeface="SymbolProp BT" pitchFamily="2" charset="2"/>
              </a:rPr>
              <a:t> /</a:t>
            </a:r>
            <a:r>
              <a:rPr lang="en-US" b="1">
                <a:sym typeface="Symbol" pitchFamily="-108" charset="2"/>
              </a:rPr>
              <a:t></a:t>
            </a:r>
            <a:r>
              <a:rPr lang="en-US" b="1" i="1"/>
              <a:t>E</a:t>
            </a:r>
            <a:r>
              <a:rPr lang="en-US" b="1"/>
              <a:t>(GeV)</a:t>
            </a:r>
            <a:r>
              <a:rPr lang="it-IT" b="1"/>
              <a:t> </a:t>
            </a:r>
            <a:r>
              <a:rPr lang="it-IT" b="1">
                <a:sym typeface="Symbol" pitchFamily="-108" charset="2"/>
              </a:rPr>
              <a:t> </a:t>
            </a:r>
            <a:r>
              <a:rPr lang="en-US" b="1"/>
              <a:t>50 ps</a:t>
            </a:r>
          </a:p>
          <a:p>
            <a:pPr>
              <a:lnSpc>
                <a:spcPct val="150000"/>
              </a:lnSpc>
              <a:tabLst>
                <a:tab pos="747713" algn="l"/>
              </a:tabLst>
            </a:pPr>
            <a:r>
              <a:rPr lang="en-US" b="1"/>
              <a:t>Alta efficienza fino a 20 MeV</a:t>
            </a:r>
          </a:p>
        </p:txBody>
      </p:sp>
      <p:grpSp>
        <p:nvGrpSpPr>
          <p:cNvPr id="56330" name="Group 7"/>
          <p:cNvGrpSpPr>
            <a:grpSpLocks/>
          </p:cNvGrpSpPr>
          <p:nvPr/>
        </p:nvGrpSpPr>
        <p:grpSpPr bwMode="auto">
          <a:xfrm>
            <a:off x="6386513" y="668338"/>
            <a:ext cx="2401887" cy="1401762"/>
            <a:chOff x="26" y="597"/>
            <a:chExt cx="2173" cy="1016"/>
          </a:xfrm>
        </p:grpSpPr>
        <p:pic>
          <p:nvPicPr>
            <p:cNvPr id="56334" name="Picture 8" descr="fibers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6" y="624"/>
              <a:ext cx="1716" cy="72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8080"/>
              </a:solidFill>
              <a:miter lim="800000"/>
              <a:headEnd/>
              <a:tailEnd/>
            </a:ln>
          </p:spPr>
        </p:pic>
        <p:grpSp>
          <p:nvGrpSpPr>
            <p:cNvPr id="56335" name="Group 9"/>
            <p:cNvGrpSpPr>
              <a:grpSpLocks/>
            </p:cNvGrpSpPr>
            <p:nvPr/>
          </p:nvGrpSpPr>
          <p:grpSpPr bwMode="auto">
            <a:xfrm>
              <a:off x="87" y="597"/>
              <a:ext cx="2112" cy="1016"/>
              <a:chOff x="87" y="597"/>
              <a:chExt cx="2112" cy="1016"/>
            </a:xfrm>
          </p:grpSpPr>
          <p:sp>
            <p:nvSpPr>
              <p:cNvPr id="56336" name="Rectangle 10"/>
              <p:cNvSpPr>
                <a:spLocks noChangeArrowheads="1"/>
              </p:cNvSpPr>
              <p:nvPr/>
            </p:nvSpPr>
            <p:spPr bwMode="auto">
              <a:xfrm>
                <a:off x="1917" y="997"/>
                <a:ext cx="282" cy="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800">
                    <a:solidFill>
                      <a:srgbClr val="4D4D4D"/>
                    </a:solidFill>
                    <a:latin typeface="Times New Roman" pitchFamily="-108" charset="0"/>
                  </a:rPr>
                  <a:t>1.2 mm</a:t>
                </a:r>
              </a:p>
            </p:txBody>
          </p:sp>
          <p:sp>
            <p:nvSpPr>
              <p:cNvPr id="56337" name="Rectangle 11"/>
              <p:cNvSpPr>
                <a:spLocks noChangeArrowheads="1"/>
              </p:cNvSpPr>
              <p:nvPr/>
            </p:nvSpPr>
            <p:spPr bwMode="auto">
              <a:xfrm>
                <a:off x="1915" y="597"/>
                <a:ext cx="182" cy="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800">
                    <a:solidFill>
                      <a:srgbClr val="4D4D4D"/>
                    </a:solidFill>
                    <a:latin typeface="Times New Roman" pitchFamily="-108" charset="0"/>
                  </a:rPr>
                  <a:t>Lead</a:t>
                </a:r>
              </a:p>
            </p:txBody>
          </p:sp>
          <p:sp>
            <p:nvSpPr>
              <p:cNvPr id="56338" name="Rectangle 12"/>
              <p:cNvSpPr>
                <a:spLocks noChangeArrowheads="1"/>
              </p:cNvSpPr>
              <p:nvPr/>
            </p:nvSpPr>
            <p:spPr bwMode="auto">
              <a:xfrm>
                <a:off x="782" y="1525"/>
                <a:ext cx="327" cy="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800">
                    <a:solidFill>
                      <a:srgbClr val="0099CC"/>
                    </a:solidFill>
                    <a:latin typeface="Times New Roman" pitchFamily="-108" charset="0"/>
                  </a:rPr>
                  <a:t>1.35 mm</a:t>
                </a:r>
              </a:p>
            </p:txBody>
          </p:sp>
          <p:sp>
            <p:nvSpPr>
              <p:cNvPr id="56339" name="Rectangle 13"/>
              <p:cNvSpPr>
                <a:spLocks noChangeArrowheads="1"/>
              </p:cNvSpPr>
              <p:nvPr/>
            </p:nvSpPr>
            <p:spPr bwMode="auto">
              <a:xfrm>
                <a:off x="94" y="1479"/>
                <a:ext cx="282" cy="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800">
                    <a:solidFill>
                      <a:srgbClr val="006699"/>
                    </a:solidFill>
                    <a:latin typeface="Times New Roman" pitchFamily="-108" charset="0"/>
                  </a:rPr>
                  <a:t>1.0 mm</a:t>
                </a:r>
              </a:p>
            </p:txBody>
          </p:sp>
          <p:grpSp>
            <p:nvGrpSpPr>
              <p:cNvPr id="56340" name="Group 14"/>
              <p:cNvGrpSpPr>
                <a:grpSpLocks/>
              </p:cNvGrpSpPr>
              <p:nvPr/>
            </p:nvGrpSpPr>
            <p:grpSpPr bwMode="auto">
              <a:xfrm>
                <a:off x="1819" y="843"/>
                <a:ext cx="53" cy="152"/>
                <a:chOff x="3437" y="3626"/>
                <a:chExt cx="39" cy="118"/>
              </a:xfrm>
            </p:grpSpPr>
            <p:sp>
              <p:nvSpPr>
                <p:cNvPr id="56361" name="Freeform 15"/>
                <p:cNvSpPr>
                  <a:spLocks/>
                </p:cNvSpPr>
                <p:nvPr/>
              </p:nvSpPr>
              <p:spPr bwMode="auto">
                <a:xfrm>
                  <a:off x="3437" y="3671"/>
                  <a:ext cx="39" cy="73"/>
                </a:xfrm>
                <a:custGeom>
                  <a:avLst/>
                  <a:gdLst>
                    <a:gd name="T0" fmla="*/ 17 w 39"/>
                    <a:gd name="T1" fmla="*/ 73 h 73"/>
                    <a:gd name="T2" fmla="*/ 0 w 39"/>
                    <a:gd name="T3" fmla="*/ 0 h 73"/>
                    <a:gd name="T4" fmla="*/ 17 w 39"/>
                    <a:gd name="T5" fmla="*/ 0 h 73"/>
                    <a:gd name="T6" fmla="*/ 39 w 39"/>
                    <a:gd name="T7" fmla="*/ 0 h 73"/>
                    <a:gd name="T8" fmla="*/ 17 w 39"/>
                    <a:gd name="T9" fmla="*/ 73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73"/>
                    <a:gd name="T17" fmla="*/ 39 w 39"/>
                    <a:gd name="T18" fmla="*/ 73 h 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73">
                      <a:moveTo>
                        <a:pt x="17" y="73"/>
                      </a:moveTo>
                      <a:lnTo>
                        <a:pt x="0" y="0"/>
                      </a:lnTo>
                      <a:lnTo>
                        <a:pt x="17" y="0"/>
                      </a:lnTo>
                      <a:lnTo>
                        <a:pt x="39" y="0"/>
                      </a:lnTo>
                      <a:lnTo>
                        <a:pt x="17" y="73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9525">
                  <a:solidFill>
                    <a:srgbClr val="4D4D4D"/>
                  </a:solidFill>
                  <a:round/>
                  <a:headEnd/>
                  <a:tailEnd/>
                </a:ln>
              </p:spPr>
              <p:txBody>
                <a:bodyPr wrap="non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362" name="Line 16"/>
                <p:cNvSpPr>
                  <a:spLocks noChangeShapeType="1"/>
                </p:cNvSpPr>
                <p:nvPr/>
              </p:nvSpPr>
              <p:spPr bwMode="auto">
                <a:xfrm>
                  <a:off x="3454" y="3626"/>
                  <a:ext cx="1" cy="45"/>
                </a:xfrm>
                <a:prstGeom prst="line">
                  <a:avLst/>
                </a:prstGeom>
                <a:noFill/>
                <a:ln w="9525">
                  <a:solidFill>
                    <a:srgbClr val="4D4D4D"/>
                  </a:solidFill>
                  <a:round/>
                  <a:headEnd/>
                  <a:tailEnd/>
                </a:ln>
              </p:spPr>
              <p:txBody>
                <a:bodyPr wrap="non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6341" name="Group 17"/>
              <p:cNvGrpSpPr>
                <a:grpSpLocks/>
              </p:cNvGrpSpPr>
              <p:nvPr/>
            </p:nvGrpSpPr>
            <p:grpSpPr bwMode="auto">
              <a:xfrm>
                <a:off x="1820" y="1093"/>
                <a:ext cx="53" cy="151"/>
                <a:chOff x="3437" y="3828"/>
                <a:chExt cx="39" cy="118"/>
              </a:xfrm>
            </p:grpSpPr>
            <p:sp>
              <p:nvSpPr>
                <p:cNvPr id="56359" name="Freeform 18"/>
                <p:cNvSpPr>
                  <a:spLocks/>
                </p:cNvSpPr>
                <p:nvPr/>
              </p:nvSpPr>
              <p:spPr bwMode="auto">
                <a:xfrm>
                  <a:off x="3437" y="3828"/>
                  <a:ext cx="39" cy="73"/>
                </a:xfrm>
                <a:custGeom>
                  <a:avLst/>
                  <a:gdLst>
                    <a:gd name="T0" fmla="*/ 17 w 39"/>
                    <a:gd name="T1" fmla="*/ 0 h 73"/>
                    <a:gd name="T2" fmla="*/ 39 w 39"/>
                    <a:gd name="T3" fmla="*/ 73 h 73"/>
                    <a:gd name="T4" fmla="*/ 17 w 39"/>
                    <a:gd name="T5" fmla="*/ 73 h 73"/>
                    <a:gd name="T6" fmla="*/ 0 w 39"/>
                    <a:gd name="T7" fmla="*/ 73 h 73"/>
                    <a:gd name="T8" fmla="*/ 17 w 39"/>
                    <a:gd name="T9" fmla="*/ 0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73"/>
                    <a:gd name="T17" fmla="*/ 39 w 39"/>
                    <a:gd name="T18" fmla="*/ 73 h 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73">
                      <a:moveTo>
                        <a:pt x="17" y="0"/>
                      </a:moveTo>
                      <a:lnTo>
                        <a:pt x="39" y="73"/>
                      </a:lnTo>
                      <a:lnTo>
                        <a:pt x="17" y="73"/>
                      </a:lnTo>
                      <a:lnTo>
                        <a:pt x="0" y="73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9525">
                  <a:solidFill>
                    <a:srgbClr val="4D4D4D"/>
                  </a:solidFill>
                  <a:round/>
                  <a:headEnd/>
                  <a:tailEnd/>
                </a:ln>
              </p:spPr>
              <p:txBody>
                <a:bodyPr wrap="non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360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3454" y="3901"/>
                  <a:ext cx="1" cy="45"/>
                </a:xfrm>
                <a:prstGeom prst="line">
                  <a:avLst/>
                </a:prstGeom>
                <a:noFill/>
                <a:ln w="9525">
                  <a:solidFill>
                    <a:srgbClr val="4D4D4D"/>
                  </a:solidFill>
                  <a:round/>
                  <a:headEnd/>
                  <a:tailEnd/>
                </a:ln>
              </p:spPr>
              <p:txBody>
                <a:bodyPr wrap="non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6342" name="Freeform 20"/>
              <p:cNvSpPr>
                <a:spLocks/>
              </p:cNvSpPr>
              <p:nvPr/>
            </p:nvSpPr>
            <p:spPr bwMode="auto">
              <a:xfrm>
                <a:off x="1387" y="716"/>
                <a:ext cx="619" cy="96"/>
              </a:xfrm>
              <a:custGeom>
                <a:avLst/>
                <a:gdLst>
                  <a:gd name="T0" fmla="*/ 0 w 364"/>
                  <a:gd name="T1" fmla="*/ 96 h 162"/>
                  <a:gd name="T2" fmla="*/ 344 w 364"/>
                  <a:gd name="T3" fmla="*/ 96 h 162"/>
                  <a:gd name="T4" fmla="*/ 619 w 364"/>
                  <a:gd name="T5" fmla="*/ 0 h 162"/>
                  <a:gd name="T6" fmla="*/ 0 60000 65536"/>
                  <a:gd name="T7" fmla="*/ 0 60000 65536"/>
                  <a:gd name="T8" fmla="*/ 0 60000 65536"/>
                  <a:gd name="T9" fmla="*/ 0 w 364"/>
                  <a:gd name="T10" fmla="*/ 0 h 162"/>
                  <a:gd name="T11" fmla="*/ 364 w 364"/>
                  <a:gd name="T12" fmla="*/ 162 h 16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4" h="162">
                    <a:moveTo>
                      <a:pt x="0" y="162"/>
                    </a:moveTo>
                    <a:lnTo>
                      <a:pt x="202" y="162"/>
                    </a:lnTo>
                    <a:lnTo>
                      <a:pt x="364" y="0"/>
                    </a:lnTo>
                  </a:path>
                </a:pathLst>
              </a:cu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6343" name="Line 21"/>
              <p:cNvSpPr>
                <a:spLocks noChangeShapeType="1"/>
              </p:cNvSpPr>
              <p:nvPr/>
            </p:nvSpPr>
            <p:spPr bwMode="auto">
              <a:xfrm>
                <a:off x="321" y="1136"/>
                <a:ext cx="3" cy="294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round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56344" name="Group 22"/>
              <p:cNvGrpSpPr>
                <a:grpSpLocks/>
              </p:cNvGrpSpPr>
              <p:nvPr/>
            </p:nvGrpSpPr>
            <p:grpSpPr bwMode="auto">
              <a:xfrm>
                <a:off x="720" y="1440"/>
                <a:ext cx="162" cy="53"/>
                <a:chOff x="2725" y="3990"/>
                <a:chExt cx="118" cy="40"/>
              </a:xfrm>
            </p:grpSpPr>
            <p:sp>
              <p:nvSpPr>
                <p:cNvPr id="56357" name="Freeform 23"/>
                <p:cNvSpPr>
                  <a:spLocks/>
                </p:cNvSpPr>
                <p:nvPr/>
              </p:nvSpPr>
              <p:spPr bwMode="auto">
                <a:xfrm>
                  <a:off x="2770" y="3990"/>
                  <a:ext cx="73" cy="40"/>
                </a:xfrm>
                <a:custGeom>
                  <a:avLst/>
                  <a:gdLst>
                    <a:gd name="T0" fmla="*/ 73 w 73"/>
                    <a:gd name="T1" fmla="*/ 23 h 40"/>
                    <a:gd name="T2" fmla="*/ 0 w 73"/>
                    <a:gd name="T3" fmla="*/ 40 h 40"/>
                    <a:gd name="T4" fmla="*/ 0 w 73"/>
                    <a:gd name="T5" fmla="*/ 23 h 40"/>
                    <a:gd name="T6" fmla="*/ 0 w 73"/>
                    <a:gd name="T7" fmla="*/ 0 h 40"/>
                    <a:gd name="T8" fmla="*/ 73 w 73"/>
                    <a:gd name="T9" fmla="*/ 23 h 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3"/>
                    <a:gd name="T16" fmla="*/ 0 h 40"/>
                    <a:gd name="T17" fmla="*/ 73 w 73"/>
                    <a:gd name="T18" fmla="*/ 40 h 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3" h="40">
                      <a:moveTo>
                        <a:pt x="73" y="23"/>
                      </a:moveTo>
                      <a:lnTo>
                        <a:pt x="0" y="40"/>
                      </a:lnTo>
                      <a:lnTo>
                        <a:pt x="0" y="23"/>
                      </a:lnTo>
                      <a:lnTo>
                        <a:pt x="0" y="0"/>
                      </a:lnTo>
                      <a:lnTo>
                        <a:pt x="73" y="23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 w="9525">
                  <a:solidFill>
                    <a:srgbClr val="0099CC"/>
                  </a:solidFill>
                  <a:round/>
                  <a:headEnd/>
                  <a:tailEnd/>
                </a:ln>
              </p:spPr>
              <p:txBody>
                <a:bodyPr wrap="non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358" name="Line 24"/>
                <p:cNvSpPr>
                  <a:spLocks noChangeShapeType="1"/>
                </p:cNvSpPr>
                <p:nvPr/>
              </p:nvSpPr>
              <p:spPr bwMode="auto">
                <a:xfrm>
                  <a:off x="2725" y="4013"/>
                  <a:ext cx="45" cy="1"/>
                </a:xfrm>
                <a:prstGeom prst="line">
                  <a:avLst/>
                </a:prstGeom>
                <a:noFill/>
                <a:ln w="9525">
                  <a:solidFill>
                    <a:srgbClr val="0099CC"/>
                  </a:solidFill>
                  <a:round/>
                  <a:headEnd/>
                  <a:tailEnd/>
                </a:ln>
              </p:spPr>
              <p:txBody>
                <a:bodyPr wrap="non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6345" name="Group 25"/>
              <p:cNvGrpSpPr>
                <a:grpSpLocks/>
              </p:cNvGrpSpPr>
              <p:nvPr/>
            </p:nvGrpSpPr>
            <p:grpSpPr bwMode="auto">
              <a:xfrm>
                <a:off x="1011" y="1448"/>
                <a:ext cx="168" cy="44"/>
                <a:chOff x="2922" y="3996"/>
                <a:chExt cx="123" cy="34"/>
              </a:xfrm>
            </p:grpSpPr>
            <p:sp>
              <p:nvSpPr>
                <p:cNvPr id="56355" name="Freeform 26"/>
                <p:cNvSpPr>
                  <a:spLocks/>
                </p:cNvSpPr>
                <p:nvPr/>
              </p:nvSpPr>
              <p:spPr bwMode="auto">
                <a:xfrm>
                  <a:off x="2922" y="3996"/>
                  <a:ext cx="78" cy="34"/>
                </a:xfrm>
                <a:custGeom>
                  <a:avLst/>
                  <a:gdLst>
                    <a:gd name="T0" fmla="*/ 0 w 78"/>
                    <a:gd name="T1" fmla="*/ 17 h 34"/>
                    <a:gd name="T2" fmla="*/ 78 w 78"/>
                    <a:gd name="T3" fmla="*/ 0 h 34"/>
                    <a:gd name="T4" fmla="*/ 78 w 78"/>
                    <a:gd name="T5" fmla="*/ 17 h 34"/>
                    <a:gd name="T6" fmla="*/ 78 w 78"/>
                    <a:gd name="T7" fmla="*/ 34 h 34"/>
                    <a:gd name="T8" fmla="*/ 0 w 78"/>
                    <a:gd name="T9" fmla="*/ 17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"/>
                    <a:gd name="T16" fmla="*/ 0 h 34"/>
                    <a:gd name="T17" fmla="*/ 78 w 78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" h="34">
                      <a:moveTo>
                        <a:pt x="0" y="17"/>
                      </a:moveTo>
                      <a:lnTo>
                        <a:pt x="78" y="0"/>
                      </a:lnTo>
                      <a:lnTo>
                        <a:pt x="78" y="17"/>
                      </a:lnTo>
                      <a:lnTo>
                        <a:pt x="78" y="34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 w="9525">
                  <a:solidFill>
                    <a:srgbClr val="0099CC"/>
                  </a:solidFill>
                  <a:round/>
                  <a:headEnd/>
                  <a:tailEnd/>
                </a:ln>
              </p:spPr>
              <p:txBody>
                <a:bodyPr wrap="non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356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3000" y="4013"/>
                  <a:ext cx="45" cy="1"/>
                </a:xfrm>
                <a:prstGeom prst="line">
                  <a:avLst/>
                </a:prstGeom>
                <a:noFill/>
                <a:ln w="9525">
                  <a:solidFill>
                    <a:srgbClr val="0099CC"/>
                  </a:solidFill>
                  <a:round/>
                  <a:headEnd/>
                  <a:tailEnd/>
                </a:ln>
              </p:spPr>
              <p:txBody>
                <a:bodyPr wrap="non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6346" name="Group 28"/>
              <p:cNvGrpSpPr>
                <a:grpSpLocks/>
              </p:cNvGrpSpPr>
              <p:nvPr/>
            </p:nvGrpSpPr>
            <p:grpSpPr bwMode="auto">
              <a:xfrm>
                <a:off x="87" y="1380"/>
                <a:ext cx="161" cy="44"/>
                <a:chOff x="2401" y="3996"/>
                <a:chExt cx="117" cy="34"/>
              </a:xfrm>
            </p:grpSpPr>
            <p:sp>
              <p:nvSpPr>
                <p:cNvPr id="56353" name="Freeform 29"/>
                <p:cNvSpPr>
                  <a:spLocks/>
                </p:cNvSpPr>
                <p:nvPr/>
              </p:nvSpPr>
              <p:spPr bwMode="auto">
                <a:xfrm>
                  <a:off x="2445" y="3996"/>
                  <a:ext cx="73" cy="34"/>
                </a:xfrm>
                <a:custGeom>
                  <a:avLst/>
                  <a:gdLst>
                    <a:gd name="T0" fmla="*/ 73 w 73"/>
                    <a:gd name="T1" fmla="*/ 17 h 34"/>
                    <a:gd name="T2" fmla="*/ 0 w 73"/>
                    <a:gd name="T3" fmla="*/ 34 h 34"/>
                    <a:gd name="T4" fmla="*/ 0 w 73"/>
                    <a:gd name="T5" fmla="*/ 17 h 34"/>
                    <a:gd name="T6" fmla="*/ 0 w 73"/>
                    <a:gd name="T7" fmla="*/ 0 h 34"/>
                    <a:gd name="T8" fmla="*/ 73 w 73"/>
                    <a:gd name="T9" fmla="*/ 17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3"/>
                    <a:gd name="T16" fmla="*/ 0 h 34"/>
                    <a:gd name="T17" fmla="*/ 73 w 73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3" h="34">
                      <a:moveTo>
                        <a:pt x="73" y="17"/>
                      </a:moveTo>
                      <a:lnTo>
                        <a:pt x="0" y="34"/>
                      </a:lnTo>
                      <a:lnTo>
                        <a:pt x="0" y="17"/>
                      </a:lnTo>
                      <a:lnTo>
                        <a:pt x="0" y="0"/>
                      </a:lnTo>
                      <a:lnTo>
                        <a:pt x="73" y="17"/>
                      </a:lnTo>
                      <a:close/>
                    </a:path>
                  </a:pathLst>
                </a:custGeom>
                <a:solidFill>
                  <a:srgbClr val="006699"/>
                </a:solidFill>
                <a:ln w="9525">
                  <a:solidFill>
                    <a:srgbClr val="006699"/>
                  </a:solidFill>
                  <a:round/>
                  <a:headEnd/>
                  <a:tailEnd/>
                </a:ln>
              </p:spPr>
              <p:txBody>
                <a:bodyPr wrap="non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354" name="Line 30"/>
                <p:cNvSpPr>
                  <a:spLocks noChangeShapeType="1"/>
                </p:cNvSpPr>
                <p:nvPr/>
              </p:nvSpPr>
              <p:spPr bwMode="auto">
                <a:xfrm>
                  <a:off x="2401" y="4013"/>
                  <a:ext cx="44" cy="1"/>
                </a:xfrm>
                <a:prstGeom prst="line">
                  <a:avLst/>
                </a:prstGeom>
                <a:noFill/>
                <a:ln w="9525">
                  <a:solidFill>
                    <a:srgbClr val="006699"/>
                  </a:solidFill>
                  <a:round/>
                  <a:headEnd/>
                  <a:tailEnd/>
                </a:ln>
              </p:spPr>
              <p:txBody>
                <a:bodyPr wrap="non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6347" name="Group 31"/>
              <p:cNvGrpSpPr>
                <a:grpSpLocks/>
              </p:cNvGrpSpPr>
              <p:nvPr/>
            </p:nvGrpSpPr>
            <p:grpSpPr bwMode="auto">
              <a:xfrm>
                <a:off x="326" y="1380"/>
                <a:ext cx="162" cy="44"/>
                <a:chOff x="2574" y="3996"/>
                <a:chExt cx="118" cy="34"/>
              </a:xfrm>
            </p:grpSpPr>
            <p:sp>
              <p:nvSpPr>
                <p:cNvPr id="56351" name="Freeform 32"/>
                <p:cNvSpPr>
                  <a:spLocks/>
                </p:cNvSpPr>
                <p:nvPr/>
              </p:nvSpPr>
              <p:spPr bwMode="auto">
                <a:xfrm>
                  <a:off x="2574" y="3996"/>
                  <a:ext cx="73" cy="34"/>
                </a:xfrm>
                <a:custGeom>
                  <a:avLst/>
                  <a:gdLst>
                    <a:gd name="T0" fmla="*/ 0 w 73"/>
                    <a:gd name="T1" fmla="*/ 17 h 34"/>
                    <a:gd name="T2" fmla="*/ 73 w 73"/>
                    <a:gd name="T3" fmla="*/ 0 h 34"/>
                    <a:gd name="T4" fmla="*/ 73 w 73"/>
                    <a:gd name="T5" fmla="*/ 17 h 34"/>
                    <a:gd name="T6" fmla="*/ 73 w 73"/>
                    <a:gd name="T7" fmla="*/ 34 h 34"/>
                    <a:gd name="T8" fmla="*/ 0 w 73"/>
                    <a:gd name="T9" fmla="*/ 17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3"/>
                    <a:gd name="T16" fmla="*/ 0 h 34"/>
                    <a:gd name="T17" fmla="*/ 73 w 73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3" h="34">
                      <a:moveTo>
                        <a:pt x="0" y="17"/>
                      </a:moveTo>
                      <a:lnTo>
                        <a:pt x="73" y="0"/>
                      </a:lnTo>
                      <a:lnTo>
                        <a:pt x="73" y="17"/>
                      </a:lnTo>
                      <a:lnTo>
                        <a:pt x="73" y="34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006699"/>
                </a:solidFill>
                <a:ln w="9525">
                  <a:solidFill>
                    <a:srgbClr val="006699"/>
                  </a:solidFill>
                  <a:round/>
                  <a:headEnd/>
                  <a:tailEnd/>
                </a:ln>
              </p:spPr>
              <p:txBody>
                <a:bodyPr wrap="non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352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2647" y="4013"/>
                  <a:ext cx="45" cy="1"/>
                </a:xfrm>
                <a:prstGeom prst="line">
                  <a:avLst/>
                </a:prstGeom>
                <a:noFill/>
                <a:ln w="9525">
                  <a:solidFill>
                    <a:srgbClr val="006699"/>
                  </a:solidFill>
                  <a:round/>
                  <a:headEnd/>
                  <a:tailEnd/>
                </a:ln>
              </p:spPr>
              <p:txBody>
                <a:bodyPr wrap="non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6348" name="Line 34"/>
              <p:cNvSpPr>
                <a:spLocks noChangeShapeType="1"/>
              </p:cNvSpPr>
              <p:nvPr/>
            </p:nvSpPr>
            <p:spPr bwMode="auto">
              <a:xfrm flipH="1">
                <a:off x="882" y="1104"/>
                <a:ext cx="0" cy="384"/>
              </a:xfrm>
              <a:prstGeom prst="line">
                <a:avLst/>
              </a:prstGeom>
              <a:noFill/>
              <a:ln w="9525">
                <a:solidFill>
                  <a:srgbClr val="0099CC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6349" name="Line 35"/>
              <p:cNvSpPr>
                <a:spLocks noChangeShapeType="1"/>
              </p:cNvSpPr>
              <p:nvPr/>
            </p:nvSpPr>
            <p:spPr bwMode="auto">
              <a:xfrm flipH="1">
                <a:off x="1005" y="1108"/>
                <a:ext cx="0" cy="384"/>
              </a:xfrm>
              <a:prstGeom prst="line">
                <a:avLst/>
              </a:prstGeom>
              <a:noFill/>
              <a:ln w="9525">
                <a:solidFill>
                  <a:srgbClr val="0099CC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6350" name="Line 36"/>
              <p:cNvSpPr>
                <a:spLocks noChangeShapeType="1"/>
              </p:cNvSpPr>
              <p:nvPr/>
            </p:nvSpPr>
            <p:spPr bwMode="auto">
              <a:xfrm>
                <a:off x="245" y="1124"/>
                <a:ext cx="3" cy="294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round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56331" name="Text Box 37"/>
          <p:cNvSpPr txBox="1">
            <a:spLocks noChangeArrowheads="1"/>
          </p:cNvSpPr>
          <p:nvPr/>
        </p:nvSpPr>
        <p:spPr bwMode="auto">
          <a:xfrm>
            <a:off x="5011738" y="2051050"/>
            <a:ext cx="373221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>
                <a:latin typeface="Times New Roman" pitchFamily="-108" charset="0"/>
              </a:rPr>
              <a:t>- 50%-50% Volume Pb-Scifi</a:t>
            </a:r>
          </a:p>
          <a:p>
            <a:r>
              <a:rPr lang="it-IT" sz="1400">
                <a:latin typeface="Times New Roman" pitchFamily="-108" charset="0"/>
              </a:rPr>
              <a:t>- Lunghezza delle fibre fino a 4.3 m</a:t>
            </a:r>
          </a:p>
          <a:p>
            <a:r>
              <a:rPr lang="it-IT" sz="1400">
                <a:latin typeface="Times New Roman" pitchFamily="-108" charset="0"/>
              </a:rPr>
              <a:t>        (per un totale di 13000 km)</a:t>
            </a:r>
          </a:p>
          <a:p>
            <a:r>
              <a:rPr lang="it-IT" sz="1400">
                <a:latin typeface="Times New Roman" pitchFamily="-108" charset="0"/>
              </a:rPr>
              <a:t>- Numero di Fotomoltiplicatori: 5000</a:t>
            </a:r>
          </a:p>
        </p:txBody>
      </p:sp>
      <p:sp>
        <p:nvSpPr>
          <p:cNvPr id="56332" name="Text Box 38"/>
          <p:cNvSpPr txBox="1">
            <a:spLocks noChangeArrowheads="1"/>
          </p:cNvSpPr>
          <p:nvPr/>
        </p:nvSpPr>
        <p:spPr bwMode="auto">
          <a:xfrm>
            <a:off x="268288" y="1008063"/>
            <a:ext cx="43830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>
                <a:latin typeface="Times New Roman" pitchFamily="-108" charset="0"/>
              </a:rPr>
              <a:t>Fibre scintillanti di 1 mm di diametro incollate tra sottili piani di piombo (0.5 mm). 200 strati per un totale di 25 cm (15 X</a:t>
            </a:r>
            <a:r>
              <a:rPr lang="it-IT" baseline="-14000">
                <a:latin typeface="Times New Roman" pitchFamily="-108" charset="0"/>
              </a:rPr>
              <a:t>0</a:t>
            </a:r>
            <a:r>
              <a:rPr lang="it-IT">
                <a:latin typeface="Times New Roman" pitchFamily="-108" charset="0"/>
              </a:rPr>
              <a:t>) di spessore.Lettura tramite fototubi in 5 piani lungo la direzione di sviluppo dello sciame</a:t>
            </a:r>
          </a:p>
        </p:txBody>
      </p:sp>
      <p:sp>
        <p:nvSpPr>
          <p:cNvPr id="56333" name="Text Box 39"/>
          <p:cNvSpPr txBox="1">
            <a:spLocks noChangeArrowheads="1"/>
          </p:cNvSpPr>
          <p:nvPr/>
        </p:nvSpPr>
        <p:spPr bwMode="auto">
          <a:xfrm>
            <a:off x="246063" y="2343150"/>
            <a:ext cx="3049587" cy="1000125"/>
          </a:xfrm>
          <a:prstGeom prst="rect">
            <a:avLst/>
          </a:prstGeom>
          <a:noFill/>
          <a:ln w="57150" cmpd="thinThick">
            <a:solidFill>
              <a:schemeClr val="tx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lang="it-IT" sz="1400">
                <a:latin typeface="Times New Roman" pitchFamily="-108" charset="0"/>
              </a:rPr>
              <a:t>molti fotoelettroni, </a:t>
            </a:r>
            <a:r>
              <a:rPr lang="it-IT" sz="1400">
                <a:solidFill>
                  <a:schemeClr val="tx2"/>
                </a:solidFill>
                <a:latin typeface="Times New Roman" pitchFamily="-108" charset="0"/>
              </a:rPr>
              <a:t>2000 p.e./ GeV</a:t>
            </a:r>
          </a:p>
          <a:p>
            <a:pPr>
              <a:buFontTx/>
              <a:buChar char="-"/>
            </a:pPr>
            <a:r>
              <a:rPr lang="it-IT" sz="1400">
                <a:latin typeface="Times New Roman" pitchFamily="-108" charset="0"/>
              </a:rPr>
              <a:t> buona risoluzione energetica  </a:t>
            </a:r>
            <a:r>
              <a:rPr lang="it-IT" sz="1400">
                <a:solidFill>
                  <a:schemeClr val="tx2"/>
                </a:solidFill>
                <a:latin typeface="Times New Roman" pitchFamily="-108" charset="0"/>
              </a:rPr>
              <a:t>(piccoli spessori assorbenti)</a:t>
            </a:r>
          </a:p>
          <a:p>
            <a:pPr>
              <a:buFontTx/>
              <a:buChar char="-"/>
            </a:pPr>
            <a:r>
              <a:rPr lang="it-IT" sz="1400">
                <a:latin typeface="Times New Roman" pitchFamily="-108" charset="0"/>
              </a:rPr>
              <a:t> alta efficienza</a:t>
            </a:r>
            <a:r>
              <a:rPr lang="it-IT" sz="1400" b="1">
                <a:latin typeface="Times New Roman" pitchFamily="-108" charset="0"/>
              </a:rPr>
              <a:t> </a:t>
            </a:r>
            <a:endParaRPr lang="en-GB" sz="1400" b="1">
              <a:latin typeface="Times New Roman" pitchFamily="-108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734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5735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395F66F-61B2-0E4A-8AEB-BB5F87860EDD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-3170" y="201613"/>
            <a:ext cx="8540750" cy="1030287"/>
          </a:xfrm>
        </p:spPr>
        <p:txBody>
          <a:bodyPr/>
          <a:lstStyle/>
          <a:p>
            <a:pPr algn="l" eaLnBrk="1" hangingPunct="1"/>
            <a:r>
              <a:rPr lang="it-IT" sz="3600" b="1" i="1" dirty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Identificazione delle </a:t>
            </a:r>
            <a:r>
              <a:rPr lang="it-IT" sz="3600" b="1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particelle</a:t>
            </a:r>
            <a:br>
              <a:rPr lang="it-IT" sz="3600" b="1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</a:br>
            <a:r>
              <a:rPr lang="it-IT" sz="3600" b="1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(</a:t>
            </a:r>
            <a:r>
              <a:rPr lang="it-IT" b="1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PID</a:t>
            </a:r>
            <a:r>
              <a:rPr lang="it-IT" sz="3600" b="1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): tempo </a:t>
            </a:r>
            <a:r>
              <a:rPr lang="it-IT" sz="3600" b="1" i="1" dirty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di volo</a:t>
            </a:r>
          </a:p>
        </p:txBody>
      </p:sp>
      <p:grpSp>
        <p:nvGrpSpPr>
          <p:cNvPr id="57352" name="Group 77"/>
          <p:cNvGrpSpPr>
            <a:grpSpLocks/>
          </p:cNvGrpSpPr>
          <p:nvPr/>
        </p:nvGrpSpPr>
        <p:grpSpPr bwMode="auto">
          <a:xfrm>
            <a:off x="242888" y="3111500"/>
            <a:ext cx="4360862" cy="2895600"/>
            <a:chOff x="153" y="1960"/>
            <a:chExt cx="2747" cy="1824"/>
          </a:xfrm>
        </p:grpSpPr>
        <p:pic>
          <p:nvPicPr>
            <p:cNvPr id="57420" name="Picture 3"/>
            <p:cNvPicPr>
              <a:picLocks noChangeAspect="1" noChangeArrowheads="1"/>
            </p:cNvPicPr>
            <p:nvPr/>
          </p:nvPicPr>
          <p:blipFill>
            <a:blip r:embed="rId3"/>
            <a:srcRect l="13530" t="66429" r="13530" b="6429"/>
            <a:stretch>
              <a:fillRect/>
            </a:stretch>
          </p:blipFill>
          <p:spPr bwMode="auto">
            <a:xfrm>
              <a:off x="153" y="1960"/>
              <a:ext cx="2747" cy="1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421" name="Text Box 29"/>
            <p:cNvSpPr txBox="1">
              <a:spLocks noChangeArrowheads="1"/>
            </p:cNvSpPr>
            <p:nvPr/>
          </p:nvSpPr>
          <p:spPr bwMode="auto">
            <a:xfrm>
              <a:off x="1696" y="2141"/>
              <a:ext cx="1197" cy="32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it-IT" sz="1400" b="1">
                  <a:latin typeface="Symbol" pitchFamily="-108" charset="2"/>
                </a:rPr>
                <a:t>D</a:t>
              </a:r>
              <a:r>
                <a:rPr lang="it-IT" sz="1400" b="1"/>
                <a:t>t per un cammino L = 1 m</a:t>
              </a:r>
            </a:p>
          </p:txBody>
        </p:sp>
        <p:sp>
          <p:nvSpPr>
            <p:cNvPr id="57422" name="Text Box 30"/>
            <p:cNvSpPr txBox="1">
              <a:spLocks noChangeArrowheads="1"/>
            </p:cNvSpPr>
            <p:nvPr/>
          </p:nvSpPr>
          <p:spPr bwMode="auto">
            <a:xfrm>
              <a:off x="1684" y="2926"/>
              <a:ext cx="1009" cy="46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it-IT" sz="1400" b="1">
                  <a:solidFill>
                    <a:schemeClr val="accent2"/>
                  </a:solidFill>
                  <a:latin typeface="Symbol" pitchFamily="-108" charset="2"/>
                </a:rPr>
                <a:t>s</a:t>
              </a:r>
              <a:r>
                <a:rPr lang="it-IT" sz="1400" b="1" baseline="-25000">
                  <a:solidFill>
                    <a:schemeClr val="accent2"/>
                  </a:solidFill>
                </a:rPr>
                <a:t>t</a:t>
              </a:r>
              <a:r>
                <a:rPr lang="it-IT" sz="1400" b="1">
                  <a:solidFill>
                    <a:schemeClr val="accent2"/>
                  </a:solidFill>
                </a:rPr>
                <a:t> = 300 ps </a:t>
              </a:r>
            </a:p>
            <a:p>
              <a:r>
                <a:rPr lang="it-IT" sz="1400" b="1">
                  <a:solidFill>
                    <a:schemeClr val="accent2"/>
                  </a:solidFill>
                </a:rPr>
                <a:t>separazione p/K </a:t>
              </a:r>
            </a:p>
            <a:p>
              <a:r>
                <a:rPr lang="it-IT" sz="1400" b="1">
                  <a:solidFill>
                    <a:schemeClr val="accent2"/>
                  </a:solidFill>
                </a:rPr>
                <a:t>fino ad 1 GeV/c</a:t>
              </a:r>
            </a:p>
          </p:txBody>
        </p:sp>
      </p:grpSp>
      <p:grpSp>
        <p:nvGrpSpPr>
          <p:cNvPr id="57353" name="Group 38"/>
          <p:cNvGrpSpPr>
            <a:grpSpLocks/>
          </p:cNvGrpSpPr>
          <p:nvPr/>
        </p:nvGrpSpPr>
        <p:grpSpPr bwMode="auto">
          <a:xfrm>
            <a:off x="8451240" y="188913"/>
            <a:ext cx="595313" cy="685800"/>
            <a:chOff x="2448" y="3072"/>
            <a:chExt cx="406" cy="432"/>
          </a:xfrm>
        </p:grpSpPr>
        <p:graphicFrame>
          <p:nvGraphicFramePr>
            <p:cNvPr id="57346" name="Object 2"/>
            <p:cNvGraphicFramePr>
              <a:graphicFrameLocks noChangeAspect="1"/>
            </p:cNvGraphicFramePr>
            <p:nvPr/>
          </p:nvGraphicFramePr>
          <p:xfrm>
            <a:off x="2448" y="3072"/>
            <a:ext cx="406" cy="432"/>
          </p:xfrm>
          <a:graphic>
            <a:graphicData uri="http://schemas.openxmlformats.org/presentationml/2006/ole">
              <p:oleObj spid="_x0000_s57346" name="Clip" r:id="rId4" imgW="2409480" imgH="2562120" progId="">
                <p:embed/>
              </p:oleObj>
            </a:graphicData>
          </a:graphic>
        </p:graphicFrame>
        <p:grpSp>
          <p:nvGrpSpPr>
            <p:cNvPr id="57394" name="Group 40"/>
            <p:cNvGrpSpPr>
              <a:grpSpLocks noChangeAspect="1"/>
            </p:cNvGrpSpPr>
            <p:nvPr/>
          </p:nvGrpSpPr>
          <p:grpSpPr bwMode="auto">
            <a:xfrm>
              <a:off x="2736" y="3312"/>
              <a:ext cx="95" cy="133"/>
              <a:chOff x="3552" y="2256"/>
              <a:chExt cx="480" cy="672"/>
            </a:xfrm>
          </p:grpSpPr>
          <p:sp>
            <p:nvSpPr>
              <p:cNvPr id="57395" name="Line 41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648" y="2304"/>
                <a:ext cx="14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57396" name="Group 42"/>
              <p:cNvGrpSpPr>
                <a:grpSpLocks noChangeAspect="1"/>
              </p:cNvGrpSpPr>
              <p:nvPr/>
            </p:nvGrpSpPr>
            <p:grpSpPr bwMode="auto">
              <a:xfrm>
                <a:off x="3600" y="2400"/>
                <a:ext cx="432" cy="528"/>
                <a:chOff x="3600" y="2400"/>
                <a:chExt cx="432" cy="528"/>
              </a:xfrm>
            </p:grpSpPr>
            <p:grpSp>
              <p:nvGrpSpPr>
                <p:cNvPr id="57401" name="Group 43"/>
                <p:cNvGrpSpPr>
                  <a:grpSpLocks noChangeAspect="1"/>
                </p:cNvGrpSpPr>
                <p:nvPr/>
              </p:nvGrpSpPr>
              <p:grpSpPr bwMode="auto">
                <a:xfrm>
                  <a:off x="3600" y="2400"/>
                  <a:ext cx="432" cy="528"/>
                  <a:chOff x="3600" y="2400"/>
                  <a:chExt cx="432" cy="528"/>
                </a:xfrm>
              </p:grpSpPr>
              <p:sp>
                <p:nvSpPr>
                  <p:cNvPr id="57407" name="Line 4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648" y="2736"/>
                    <a:ext cx="144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7408" name="Line 4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648" y="27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7409" name="Line 4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600" y="29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7410" name="Oval 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96" y="2448"/>
                    <a:ext cx="336" cy="33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7411" name="Line 4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792" y="2736"/>
                    <a:ext cx="96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7412" name="Line 4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792" y="27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7413" name="Line 5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744" y="29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7414" name="Oval 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96" y="2496"/>
                    <a:ext cx="48" cy="4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57415" name="Group 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792" y="2496"/>
                    <a:ext cx="144" cy="96"/>
                    <a:chOff x="4320" y="3168"/>
                    <a:chExt cx="144" cy="96"/>
                  </a:xfrm>
                </p:grpSpPr>
                <p:sp>
                  <p:nvSpPr>
                    <p:cNvPr id="57418" name="Oval 53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-2700000">
                      <a:off x="4320" y="3168"/>
                      <a:ext cx="144" cy="4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7419" name="Oval 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20" y="3216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57416" name="Freeform 55"/>
                  <p:cNvSpPr>
                    <a:spLocks noChangeAspect="1"/>
                  </p:cNvSpPr>
                  <p:nvPr/>
                </p:nvSpPr>
                <p:spPr bwMode="auto">
                  <a:xfrm>
                    <a:off x="3888" y="2400"/>
                    <a:ext cx="82" cy="57"/>
                  </a:xfrm>
                  <a:custGeom>
                    <a:avLst/>
                    <a:gdLst>
                      <a:gd name="T0" fmla="*/ 0 w 160"/>
                      <a:gd name="T1" fmla="*/ 33 h 112"/>
                      <a:gd name="T2" fmla="*/ 25 w 160"/>
                      <a:gd name="T3" fmla="*/ 8 h 112"/>
                      <a:gd name="T4" fmla="*/ 74 w 160"/>
                      <a:gd name="T5" fmla="*/ 8 h 112"/>
                      <a:gd name="T6" fmla="*/ 74 w 160"/>
                      <a:gd name="T7" fmla="*/ 57 h 11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60"/>
                      <a:gd name="T13" fmla="*/ 0 h 112"/>
                      <a:gd name="T14" fmla="*/ 160 w 160"/>
                      <a:gd name="T15" fmla="*/ 112 h 11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60" h="112">
                        <a:moveTo>
                          <a:pt x="0" y="64"/>
                        </a:moveTo>
                        <a:cubicBezTo>
                          <a:pt x="12" y="44"/>
                          <a:pt x="24" y="24"/>
                          <a:pt x="48" y="16"/>
                        </a:cubicBezTo>
                        <a:cubicBezTo>
                          <a:pt x="72" y="8"/>
                          <a:pt x="128" y="0"/>
                          <a:pt x="144" y="16"/>
                        </a:cubicBezTo>
                        <a:cubicBezTo>
                          <a:pt x="160" y="32"/>
                          <a:pt x="144" y="96"/>
                          <a:pt x="144" y="112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7417" name="Freeform 56"/>
                  <p:cNvSpPr>
                    <a:spLocks noChangeAspect="1"/>
                  </p:cNvSpPr>
                  <p:nvPr/>
                </p:nvSpPr>
                <p:spPr bwMode="auto">
                  <a:xfrm>
                    <a:off x="3696" y="2640"/>
                    <a:ext cx="144" cy="56"/>
                  </a:xfrm>
                  <a:custGeom>
                    <a:avLst/>
                    <a:gdLst>
                      <a:gd name="T0" fmla="*/ 0 w 144"/>
                      <a:gd name="T1" fmla="*/ 48 h 56"/>
                      <a:gd name="T2" fmla="*/ 96 w 144"/>
                      <a:gd name="T3" fmla="*/ 48 h 56"/>
                      <a:gd name="T4" fmla="*/ 144 w 144"/>
                      <a:gd name="T5" fmla="*/ 0 h 56"/>
                      <a:gd name="T6" fmla="*/ 0 60000 65536"/>
                      <a:gd name="T7" fmla="*/ 0 60000 65536"/>
                      <a:gd name="T8" fmla="*/ 0 60000 65536"/>
                      <a:gd name="T9" fmla="*/ 0 w 144"/>
                      <a:gd name="T10" fmla="*/ 0 h 56"/>
                      <a:gd name="T11" fmla="*/ 144 w 144"/>
                      <a:gd name="T12" fmla="*/ 56 h 5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44" h="56">
                        <a:moveTo>
                          <a:pt x="0" y="48"/>
                        </a:moveTo>
                        <a:cubicBezTo>
                          <a:pt x="36" y="52"/>
                          <a:pt x="72" y="56"/>
                          <a:pt x="96" y="48"/>
                        </a:cubicBezTo>
                        <a:cubicBezTo>
                          <a:pt x="120" y="40"/>
                          <a:pt x="136" y="8"/>
                          <a:pt x="144" y="0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7402" name="Line 57"/>
                <p:cNvSpPr>
                  <a:spLocks noChangeAspect="1" noChangeShapeType="1"/>
                </p:cNvSpPr>
                <p:nvPr/>
              </p:nvSpPr>
              <p:spPr bwMode="auto">
                <a:xfrm>
                  <a:off x="3936" y="2640"/>
                  <a:ext cx="4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403" name="Line 58"/>
                <p:cNvSpPr>
                  <a:spLocks noChangeAspect="1" noChangeShapeType="1"/>
                </p:cNvSpPr>
                <p:nvPr/>
              </p:nvSpPr>
              <p:spPr bwMode="auto">
                <a:xfrm>
                  <a:off x="3984" y="283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404" name="Line 59"/>
                <p:cNvSpPr>
                  <a:spLocks noChangeAspect="1" noChangeShapeType="1"/>
                </p:cNvSpPr>
                <p:nvPr/>
              </p:nvSpPr>
              <p:spPr bwMode="auto">
                <a:xfrm>
                  <a:off x="3984" y="2832"/>
                  <a:ext cx="0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405" name="Line 6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936" y="283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406" name="Line 6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984" y="2784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7397" name="Line 62"/>
              <p:cNvSpPr>
                <a:spLocks noChangeAspect="1" noChangeShapeType="1"/>
              </p:cNvSpPr>
              <p:nvPr/>
            </p:nvSpPr>
            <p:spPr bwMode="auto">
              <a:xfrm flipV="1">
                <a:off x="3648" y="2256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398" name="Line 63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600" y="2256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399" name="Line 64"/>
              <p:cNvSpPr>
                <a:spLocks noChangeAspect="1" noChangeShapeType="1"/>
              </p:cNvSpPr>
              <p:nvPr/>
            </p:nvSpPr>
            <p:spPr bwMode="auto">
              <a:xfrm flipH="1">
                <a:off x="3552" y="2304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400" name="Line 65"/>
              <p:cNvSpPr>
                <a:spLocks noChangeAspect="1" noChangeShapeType="1"/>
              </p:cNvSpPr>
              <p:nvPr/>
            </p:nvSpPr>
            <p:spPr bwMode="auto">
              <a:xfrm flipH="1">
                <a:off x="3600" y="2304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7354" name="Group 66"/>
          <p:cNvGrpSpPr>
            <a:grpSpLocks/>
          </p:cNvGrpSpPr>
          <p:nvPr/>
        </p:nvGrpSpPr>
        <p:grpSpPr bwMode="auto">
          <a:xfrm>
            <a:off x="5851525" y="3068638"/>
            <a:ext cx="2968625" cy="2662237"/>
            <a:chOff x="3552" y="672"/>
            <a:chExt cx="2256" cy="2083"/>
          </a:xfrm>
        </p:grpSpPr>
        <p:pic>
          <p:nvPicPr>
            <p:cNvPr id="57391" name="Picture 67"/>
            <p:cNvPicPr>
              <a:picLocks noChangeAspect="1" noChangeArrowheads="1"/>
            </p:cNvPicPr>
            <p:nvPr/>
          </p:nvPicPr>
          <p:blipFill>
            <a:blip r:embed="rId5"/>
            <a:srcRect t="55011" r="31102"/>
            <a:stretch>
              <a:fillRect/>
            </a:stretch>
          </p:blipFill>
          <p:spPr bwMode="auto">
            <a:xfrm>
              <a:off x="3552" y="672"/>
              <a:ext cx="2256" cy="2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392" name="Line 68"/>
            <p:cNvSpPr>
              <a:spLocks noChangeShapeType="1"/>
            </p:cNvSpPr>
            <p:nvPr/>
          </p:nvSpPr>
          <p:spPr bwMode="auto">
            <a:xfrm>
              <a:off x="3984" y="1344"/>
              <a:ext cx="672" cy="384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prstDash val="dash"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93" name="Text Box 69"/>
            <p:cNvSpPr txBox="1">
              <a:spLocks noChangeArrowheads="1"/>
            </p:cNvSpPr>
            <p:nvPr/>
          </p:nvSpPr>
          <p:spPr bwMode="auto">
            <a:xfrm>
              <a:off x="3717" y="2020"/>
              <a:ext cx="125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GB" sz="2000">
                <a:solidFill>
                  <a:schemeClr val="accent2"/>
                </a:solidFill>
                <a:latin typeface="Times New Roman" pitchFamily="-108" charset="0"/>
              </a:endParaRPr>
            </a:p>
          </p:txBody>
        </p:sp>
      </p:grpSp>
      <p:sp>
        <p:nvSpPr>
          <p:cNvPr id="57355" name="Text Box 70"/>
          <p:cNvSpPr txBox="1">
            <a:spLocks noChangeArrowheads="1"/>
          </p:cNvSpPr>
          <p:nvPr/>
        </p:nvSpPr>
        <p:spPr bwMode="auto">
          <a:xfrm>
            <a:off x="4240213" y="5635625"/>
            <a:ext cx="24066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400"/>
              <a:t>t</a:t>
            </a:r>
            <a:r>
              <a:rPr lang="it-IT" sz="2400" baseline="-14000">
                <a:sym typeface="Symbol" pitchFamily="-108" charset="2"/>
              </a:rPr>
              <a:t></a:t>
            </a:r>
            <a:r>
              <a:rPr lang="it-IT" sz="2400"/>
              <a:t>= </a:t>
            </a:r>
            <a:r>
              <a:rPr lang="it-IT" sz="2400" i="1"/>
              <a:t>R</a:t>
            </a:r>
            <a:r>
              <a:rPr lang="it-IT" sz="2400"/>
              <a:t>/c = 6.6 ns</a:t>
            </a:r>
          </a:p>
          <a:p>
            <a:r>
              <a:rPr lang="it-IT" sz="2400"/>
              <a:t>t</a:t>
            </a:r>
            <a:r>
              <a:rPr lang="it-IT" sz="2400" i="1" baseline="-25000"/>
              <a:t>K</a:t>
            </a:r>
            <a:r>
              <a:rPr lang="it-IT" sz="2400" i="1"/>
              <a:t>=R/</a:t>
            </a:r>
            <a:r>
              <a:rPr lang="it-IT" sz="2400">
                <a:latin typeface="Symbol" pitchFamily="-108" charset="2"/>
              </a:rPr>
              <a:t>b</a:t>
            </a:r>
            <a:r>
              <a:rPr lang="it-IT" sz="2400" i="1"/>
              <a:t>c </a:t>
            </a:r>
            <a:r>
              <a:rPr lang="it-IT" sz="2400"/>
              <a:t>=22.6ns</a:t>
            </a:r>
            <a:endParaRPr lang="en-GB" sz="2400"/>
          </a:p>
        </p:txBody>
      </p:sp>
      <p:sp>
        <p:nvSpPr>
          <p:cNvPr id="57356" name="Text Box 72"/>
          <p:cNvSpPr txBox="1">
            <a:spLocks noChangeArrowheads="1"/>
          </p:cNvSpPr>
          <p:nvPr/>
        </p:nvSpPr>
        <p:spPr bwMode="auto">
          <a:xfrm>
            <a:off x="6959600" y="5934075"/>
            <a:ext cx="1771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400">
                <a:sym typeface="Symbol" pitchFamily="-108" charset="2"/>
              </a:rPr>
              <a:t></a:t>
            </a:r>
            <a:r>
              <a:rPr lang="it-IT" sz="2400" baseline="-14000"/>
              <a:t>t</a:t>
            </a:r>
            <a:r>
              <a:rPr lang="it-IT" sz="2400"/>
              <a:t> </a:t>
            </a:r>
            <a:r>
              <a:rPr lang="it-IT" sz="2400">
                <a:ea typeface="Times New Roman" pitchFamily="-108" charset="0"/>
                <a:cs typeface="Times New Roman" pitchFamily="-108" charset="0"/>
              </a:rPr>
              <a:t>~</a:t>
            </a:r>
            <a:r>
              <a:rPr lang="it-IT" sz="2400"/>
              <a:t> 250 ps </a:t>
            </a:r>
            <a:endParaRPr lang="en-GB" sz="2400"/>
          </a:p>
        </p:txBody>
      </p:sp>
      <p:grpSp>
        <p:nvGrpSpPr>
          <p:cNvPr id="57357" name="Group 74"/>
          <p:cNvGrpSpPr>
            <a:grpSpLocks/>
          </p:cNvGrpSpPr>
          <p:nvPr/>
        </p:nvGrpSpPr>
        <p:grpSpPr bwMode="auto">
          <a:xfrm>
            <a:off x="835176" y="1279981"/>
            <a:ext cx="3094038" cy="1600200"/>
            <a:chOff x="561" y="735"/>
            <a:chExt cx="1949" cy="1008"/>
          </a:xfrm>
        </p:grpSpPr>
        <p:grpSp>
          <p:nvGrpSpPr>
            <p:cNvPr id="57366" name="Group 73"/>
            <p:cNvGrpSpPr>
              <a:grpSpLocks/>
            </p:cNvGrpSpPr>
            <p:nvPr/>
          </p:nvGrpSpPr>
          <p:grpSpPr bwMode="auto">
            <a:xfrm>
              <a:off x="561" y="735"/>
              <a:ext cx="1675" cy="1008"/>
              <a:chOff x="2836" y="1104"/>
              <a:chExt cx="1675" cy="1008"/>
            </a:xfrm>
          </p:grpSpPr>
          <p:sp>
            <p:nvSpPr>
              <p:cNvPr id="57368" name="Rectangle 4"/>
              <p:cNvSpPr>
                <a:spLocks noChangeArrowheads="1"/>
              </p:cNvSpPr>
              <p:nvPr/>
            </p:nvSpPr>
            <p:spPr bwMode="auto">
              <a:xfrm>
                <a:off x="3500" y="1104"/>
                <a:ext cx="89" cy="528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369" name="Rectangle 5"/>
              <p:cNvSpPr>
                <a:spLocks noChangeArrowheads="1"/>
              </p:cNvSpPr>
              <p:nvPr/>
            </p:nvSpPr>
            <p:spPr bwMode="auto">
              <a:xfrm>
                <a:off x="4298" y="1104"/>
                <a:ext cx="88" cy="528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57370" name="Group 7"/>
              <p:cNvGrpSpPr>
                <a:grpSpLocks/>
              </p:cNvGrpSpPr>
              <p:nvPr/>
            </p:nvGrpSpPr>
            <p:grpSpPr bwMode="auto">
              <a:xfrm>
                <a:off x="4209" y="1728"/>
                <a:ext cx="266" cy="144"/>
                <a:chOff x="3312" y="1968"/>
                <a:chExt cx="672" cy="192"/>
              </a:xfrm>
            </p:grpSpPr>
            <p:sp>
              <p:nvSpPr>
                <p:cNvPr id="57387" name="Line 8"/>
                <p:cNvSpPr>
                  <a:spLocks noChangeShapeType="1"/>
                </p:cNvSpPr>
                <p:nvPr/>
              </p:nvSpPr>
              <p:spPr bwMode="auto">
                <a:xfrm>
                  <a:off x="3312" y="1968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388" name="Line 9"/>
                <p:cNvSpPr>
                  <a:spLocks noChangeShapeType="1"/>
                </p:cNvSpPr>
                <p:nvPr/>
              </p:nvSpPr>
              <p:spPr bwMode="auto">
                <a:xfrm>
                  <a:off x="3504" y="1968"/>
                  <a:ext cx="96" cy="192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389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3600" y="1968"/>
                  <a:ext cx="192" cy="192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390" name="Line 11"/>
                <p:cNvSpPr>
                  <a:spLocks noChangeShapeType="1"/>
                </p:cNvSpPr>
                <p:nvPr/>
              </p:nvSpPr>
              <p:spPr bwMode="auto">
                <a:xfrm>
                  <a:off x="3792" y="1968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7371" name="Text Box 12"/>
              <p:cNvSpPr txBox="1">
                <a:spLocks noChangeArrowheads="1"/>
              </p:cNvSpPr>
              <p:nvPr/>
            </p:nvSpPr>
            <p:spPr bwMode="auto">
              <a:xfrm>
                <a:off x="3353" y="1920"/>
                <a:ext cx="35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it-IT" sz="1400"/>
                  <a:t>Start</a:t>
                </a:r>
              </a:p>
            </p:txBody>
          </p:sp>
          <p:sp>
            <p:nvSpPr>
              <p:cNvPr id="57372" name="Text Box 13"/>
              <p:cNvSpPr txBox="1">
                <a:spLocks noChangeArrowheads="1"/>
              </p:cNvSpPr>
              <p:nvPr/>
            </p:nvSpPr>
            <p:spPr bwMode="auto">
              <a:xfrm>
                <a:off x="4165" y="1920"/>
                <a:ext cx="34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it-IT" sz="1400"/>
                  <a:t>Stop</a:t>
                </a:r>
              </a:p>
            </p:txBody>
          </p:sp>
          <p:grpSp>
            <p:nvGrpSpPr>
              <p:cNvPr id="57373" name="Group 14"/>
              <p:cNvGrpSpPr>
                <a:grpSpLocks/>
              </p:cNvGrpSpPr>
              <p:nvPr/>
            </p:nvGrpSpPr>
            <p:grpSpPr bwMode="auto">
              <a:xfrm>
                <a:off x="3412" y="1728"/>
                <a:ext cx="266" cy="144"/>
                <a:chOff x="3312" y="1968"/>
                <a:chExt cx="672" cy="192"/>
              </a:xfrm>
            </p:grpSpPr>
            <p:sp>
              <p:nvSpPr>
                <p:cNvPr id="57383" name="Line 15"/>
                <p:cNvSpPr>
                  <a:spLocks noChangeShapeType="1"/>
                </p:cNvSpPr>
                <p:nvPr/>
              </p:nvSpPr>
              <p:spPr bwMode="auto">
                <a:xfrm>
                  <a:off x="3312" y="1968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384" name="Line 16"/>
                <p:cNvSpPr>
                  <a:spLocks noChangeShapeType="1"/>
                </p:cNvSpPr>
                <p:nvPr/>
              </p:nvSpPr>
              <p:spPr bwMode="auto">
                <a:xfrm>
                  <a:off x="3504" y="1968"/>
                  <a:ext cx="96" cy="192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385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3600" y="1968"/>
                  <a:ext cx="192" cy="192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386" name="Line 18"/>
                <p:cNvSpPr>
                  <a:spLocks noChangeShapeType="1"/>
                </p:cNvSpPr>
                <p:nvPr/>
              </p:nvSpPr>
              <p:spPr bwMode="auto">
                <a:xfrm>
                  <a:off x="3792" y="1968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7374" name="Group 20"/>
              <p:cNvGrpSpPr>
                <a:grpSpLocks/>
              </p:cNvGrpSpPr>
              <p:nvPr/>
            </p:nvGrpSpPr>
            <p:grpSpPr bwMode="auto">
              <a:xfrm>
                <a:off x="2836" y="1248"/>
                <a:ext cx="426" cy="384"/>
                <a:chOff x="2877" y="3264"/>
                <a:chExt cx="462" cy="384"/>
              </a:xfrm>
            </p:grpSpPr>
            <p:sp>
              <p:nvSpPr>
                <p:cNvPr id="5737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2877" y="3360"/>
                  <a:ext cx="159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it-IT" sz="1400"/>
                    <a:t>t</a:t>
                  </a:r>
                </a:p>
              </p:txBody>
            </p:sp>
            <p:grpSp>
              <p:nvGrpSpPr>
                <p:cNvPr id="57376" name="Group 22"/>
                <p:cNvGrpSpPr>
                  <a:grpSpLocks/>
                </p:cNvGrpSpPr>
                <p:nvPr/>
              </p:nvGrpSpPr>
              <p:grpSpPr bwMode="auto">
                <a:xfrm>
                  <a:off x="2939" y="3264"/>
                  <a:ext cx="400" cy="384"/>
                  <a:chOff x="2939" y="3264"/>
                  <a:chExt cx="400" cy="384"/>
                </a:xfrm>
              </p:grpSpPr>
              <p:sp>
                <p:nvSpPr>
                  <p:cNvPr id="57377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39" y="3360"/>
                    <a:ext cx="196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it-IT" sz="1400"/>
                      <a:t>=</a:t>
                    </a:r>
                  </a:p>
                </p:txBody>
              </p:sp>
              <p:grpSp>
                <p:nvGrpSpPr>
                  <p:cNvPr id="57378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86" y="3264"/>
                    <a:ext cx="253" cy="384"/>
                    <a:chOff x="3086" y="3264"/>
                    <a:chExt cx="253" cy="384"/>
                  </a:xfrm>
                </p:grpSpPr>
                <p:sp>
                  <p:nvSpPr>
                    <p:cNvPr id="57379" name="Text Box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113" y="3264"/>
                      <a:ext cx="193" cy="19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r>
                        <a:rPr lang="it-IT" sz="1400"/>
                        <a:t>L</a:t>
                      </a:r>
                    </a:p>
                  </p:txBody>
                </p:sp>
                <p:grpSp>
                  <p:nvGrpSpPr>
                    <p:cNvPr id="57380" name="Group 2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86" y="3456"/>
                      <a:ext cx="253" cy="192"/>
                      <a:chOff x="3100" y="3456"/>
                      <a:chExt cx="253" cy="192"/>
                    </a:xfrm>
                  </p:grpSpPr>
                  <p:sp>
                    <p:nvSpPr>
                      <p:cNvPr id="57381" name="Text Box 2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100" y="3456"/>
                        <a:ext cx="253" cy="19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prstTxWarp prst="textNoShape">
                          <a:avLst/>
                        </a:prstTxWarp>
                        <a:spAutoFit/>
                      </a:bodyPr>
                      <a:lstStyle/>
                      <a:p>
                        <a:r>
                          <a:rPr lang="it-IT" sz="1400">
                            <a:latin typeface="Symbol" pitchFamily="-108" charset="2"/>
                          </a:rPr>
                          <a:t>b</a:t>
                        </a:r>
                        <a:r>
                          <a:rPr lang="it-IT" sz="1400"/>
                          <a:t>c</a:t>
                        </a:r>
                      </a:p>
                    </p:txBody>
                  </p:sp>
                  <p:sp>
                    <p:nvSpPr>
                      <p:cNvPr id="57382" name="Line 2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120" y="3456"/>
                        <a:ext cx="192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</p:grpSp>
        </p:grpSp>
        <p:sp>
          <p:nvSpPr>
            <p:cNvPr id="57367" name="Line 6"/>
            <p:cNvSpPr>
              <a:spLocks noChangeShapeType="1"/>
            </p:cNvSpPr>
            <p:nvPr/>
          </p:nvSpPr>
          <p:spPr bwMode="auto">
            <a:xfrm flipV="1">
              <a:off x="1003" y="964"/>
              <a:ext cx="1507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358" name="Text Box 75"/>
          <p:cNvSpPr txBox="1">
            <a:spLocks noChangeArrowheads="1"/>
          </p:cNvSpPr>
          <p:nvPr/>
        </p:nvSpPr>
        <p:spPr bwMode="auto">
          <a:xfrm>
            <a:off x="341313" y="2844800"/>
            <a:ext cx="256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66FF"/>
                </a:solidFill>
              </a:rPr>
              <a:t>Esempio: separazione </a:t>
            </a:r>
            <a:r>
              <a:rPr lang="en-US">
                <a:solidFill>
                  <a:srgbClr val="0066FF"/>
                </a:solidFill>
                <a:latin typeface="Symbol" pitchFamily="-108" charset="2"/>
              </a:rPr>
              <a:t>p</a:t>
            </a:r>
            <a:r>
              <a:rPr lang="en-US">
                <a:solidFill>
                  <a:srgbClr val="0066FF"/>
                </a:solidFill>
              </a:rPr>
              <a:t>/K</a:t>
            </a:r>
          </a:p>
        </p:txBody>
      </p:sp>
      <p:sp>
        <p:nvSpPr>
          <p:cNvPr id="57359" name="Text Box 76"/>
          <p:cNvSpPr txBox="1">
            <a:spLocks noChangeArrowheads="1"/>
          </p:cNvSpPr>
          <p:nvPr/>
        </p:nvSpPr>
        <p:spPr bwMode="auto">
          <a:xfrm>
            <a:off x="5534025" y="2682875"/>
            <a:ext cx="3344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0066FF"/>
                </a:solidFill>
              </a:rPr>
              <a:t>Altro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 err="1">
                <a:solidFill>
                  <a:srgbClr val="0066FF"/>
                </a:solidFill>
              </a:rPr>
              <a:t>esempio</a:t>
            </a:r>
            <a:r>
              <a:rPr lang="en-US" dirty="0">
                <a:solidFill>
                  <a:srgbClr val="0066FF"/>
                </a:solidFill>
              </a:rPr>
              <a:t>: </a:t>
            </a:r>
            <a:r>
              <a:rPr lang="en-US" i="1" dirty="0">
                <a:solidFill>
                  <a:srgbClr val="0066FF"/>
                </a:solidFill>
              </a:rPr>
              <a:t>K</a:t>
            </a:r>
            <a:r>
              <a:rPr lang="en-US" i="1" baseline="-25000" dirty="0">
                <a:solidFill>
                  <a:srgbClr val="0066FF"/>
                </a:solidFill>
              </a:rPr>
              <a:t>S</a:t>
            </a:r>
            <a:r>
              <a:rPr lang="en-US" dirty="0">
                <a:solidFill>
                  <a:srgbClr val="0066FF"/>
                </a:solidFill>
              </a:rPr>
              <a:t> tagging in KLOE</a:t>
            </a:r>
          </a:p>
        </p:txBody>
      </p:sp>
      <p:grpSp>
        <p:nvGrpSpPr>
          <p:cNvPr id="57360" name="Group 38"/>
          <p:cNvGrpSpPr>
            <a:grpSpLocks/>
          </p:cNvGrpSpPr>
          <p:nvPr/>
        </p:nvGrpSpPr>
        <p:grpSpPr bwMode="auto">
          <a:xfrm>
            <a:off x="5662613" y="1089025"/>
            <a:ext cx="2936875" cy="520700"/>
            <a:chOff x="2304" y="605"/>
            <a:chExt cx="1850" cy="328"/>
          </a:xfrm>
        </p:grpSpPr>
        <p:sp>
          <p:nvSpPr>
            <p:cNvPr id="73" name="Rectangle 4"/>
            <p:cNvSpPr>
              <a:spLocks noChangeArrowheads="1"/>
            </p:cNvSpPr>
            <p:nvPr/>
          </p:nvSpPr>
          <p:spPr bwMode="auto">
            <a:xfrm>
              <a:off x="2304" y="609"/>
              <a:ext cx="1850" cy="31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7363" name="Group 37"/>
            <p:cNvGrpSpPr>
              <a:grpSpLocks/>
            </p:cNvGrpSpPr>
            <p:nvPr/>
          </p:nvGrpSpPr>
          <p:grpSpPr bwMode="auto">
            <a:xfrm>
              <a:off x="2329" y="605"/>
              <a:ext cx="1819" cy="328"/>
              <a:chOff x="2304" y="560"/>
              <a:chExt cx="1819" cy="328"/>
            </a:xfrm>
          </p:grpSpPr>
          <p:sp>
            <p:nvSpPr>
              <p:cNvPr id="57364" name="Text Box 6"/>
              <p:cNvSpPr txBox="1">
                <a:spLocks noChangeArrowheads="1"/>
              </p:cNvSpPr>
              <p:nvPr/>
            </p:nvSpPr>
            <p:spPr bwMode="auto">
              <a:xfrm>
                <a:off x="2304" y="560"/>
                <a:ext cx="1819" cy="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it-IT" sz="2800" i="1">
                    <a:solidFill>
                      <a:schemeClr val="accent2"/>
                    </a:solidFill>
                    <a:latin typeface="Times New Roman" pitchFamily="-108" charset="0"/>
                  </a:rPr>
                  <a:t>E</a:t>
                </a:r>
                <a:r>
                  <a:rPr lang="it-IT" sz="2800" i="1" baseline="30000">
                    <a:solidFill>
                      <a:schemeClr val="accent2"/>
                    </a:solidFill>
                    <a:latin typeface="Times New Roman" pitchFamily="-108" charset="0"/>
                  </a:rPr>
                  <a:t>2</a:t>
                </a:r>
                <a:r>
                  <a:rPr lang="it-IT" sz="2800" i="1">
                    <a:solidFill>
                      <a:schemeClr val="accent2"/>
                    </a:solidFill>
                    <a:latin typeface="Times New Roman" pitchFamily="-108" charset="0"/>
                  </a:rPr>
                  <a:t> = p</a:t>
                </a:r>
                <a:r>
                  <a:rPr lang="it-IT" sz="2800" i="1" baseline="30000">
                    <a:solidFill>
                      <a:schemeClr val="accent2"/>
                    </a:solidFill>
                    <a:latin typeface="Times New Roman" pitchFamily="-108" charset="0"/>
                  </a:rPr>
                  <a:t>2</a:t>
                </a:r>
                <a:r>
                  <a:rPr lang="it-IT" sz="2800" i="1">
                    <a:solidFill>
                      <a:schemeClr val="accent2"/>
                    </a:solidFill>
                    <a:latin typeface="Times New Roman" pitchFamily="-108" charset="0"/>
                  </a:rPr>
                  <a:t> c</a:t>
                </a:r>
                <a:r>
                  <a:rPr lang="it-IT" sz="2800" i="1" baseline="30000">
                    <a:solidFill>
                      <a:schemeClr val="accent2"/>
                    </a:solidFill>
                    <a:latin typeface="Times New Roman" pitchFamily="-108" charset="0"/>
                  </a:rPr>
                  <a:t>2</a:t>
                </a:r>
                <a:r>
                  <a:rPr lang="it-IT" sz="2800" i="1">
                    <a:solidFill>
                      <a:schemeClr val="accent2"/>
                    </a:solidFill>
                    <a:latin typeface="Times New Roman" pitchFamily="-108" charset="0"/>
                  </a:rPr>
                  <a:t> + m</a:t>
                </a:r>
                <a:r>
                  <a:rPr lang="it-IT" sz="2800" i="1" baseline="-25000">
                    <a:solidFill>
                      <a:schemeClr val="accent2"/>
                    </a:solidFill>
                    <a:latin typeface="Times New Roman" pitchFamily="-108" charset="0"/>
                  </a:rPr>
                  <a:t>0</a:t>
                </a:r>
                <a:r>
                  <a:rPr lang="it-IT" sz="2800" i="1" baseline="30000">
                    <a:solidFill>
                      <a:schemeClr val="accent2"/>
                    </a:solidFill>
                    <a:latin typeface="Times New Roman" pitchFamily="-108" charset="0"/>
                  </a:rPr>
                  <a:t>2</a:t>
                </a:r>
                <a:r>
                  <a:rPr lang="it-IT" sz="2800" i="1">
                    <a:solidFill>
                      <a:schemeClr val="accent2"/>
                    </a:solidFill>
                    <a:latin typeface="Times New Roman" pitchFamily="-108" charset="0"/>
                  </a:rPr>
                  <a:t> c</a:t>
                </a:r>
                <a:r>
                  <a:rPr lang="it-IT" sz="2800" i="1" baseline="30000">
                    <a:solidFill>
                      <a:schemeClr val="accent2"/>
                    </a:solidFill>
                    <a:latin typeface="Times New Roman" pitchFamily="-108" charset="0"/>
                  </a:rPr>
                  <a:t>4</a:t>
                </a:r>
                <a:endParaRPr lang="it-IT" sz="2800">
                  <a:solidFill>
                    <a:schemeClr val="accent2"/>
                  </a:solidFill>
                  <a:latin typeface="Times New Roman" pitchFamily="-108" charset="0"/>
                </a:endParaRPr>
              </a:p>
            </p:txBody>
          </p:sp>
          <p:sp>
            <p:nvSpPr>
              <p:cNvPr id="57365" name="Line 7"/>
              <p:cNvSpPr>
                <a:spLocks noChangeShapeType="1"/>
              </p:cNvSpPr>
              <p:nvPr/>
            </p:nvSpPr>
            <p:spPr bwMode="auto">
              <a:xfrm>
                <a:off x="2853" y="680"/>
                <a:ext cx="105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sm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aphicFrame>
        <p:nvGraphicFramePr>
          <p:cNvPr id="57347" name="Object 3"/>
          <p:cNvGraphicFramePr>
            <a:graphicFrameLocks noChangeAspect="1"/>
          </p:cNvGraphicFramePr>
          <p:nvPr/>
        </p:nvGraphicFramePr>
        <p:xfrm>
          <a:off x="4044652" y="1315887"/>
          <a:ext cx="915988" cy="700087"/>
        </p:xfrm>
        <a:graphic>
          <a:graphicData uri="http://schemas.openxmlformats.org/presentationml/2006/ole">
            <p:oleObj spid="_x0000_s57347" name="Equation" r:id="rId6" imgW="431640" imgH="330120" progId="Equation.3">
              <p:embed/>
            </p:oleObj>
          </a:graphicData>
        </a:graphic>
      </p:graphicFrame>
      <p:sp>
        <p:nvSpPr>
          <p:cNvPr id="57361" name="TextBox 77"/>
          <p:cNvSpPr txBox="1">
            <a:spLocks noChangeArrowheads="1"/>
          </p:cNvSpPr>
          <p:nvPr/>
        </p:nvSpPr>
        <p:spPr bwMode="auto">
          <a:xfrm>
            <a:off x="5297714" y="1785938"/>
            <a:ext cx="3125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dirty="0" err="1">
                <a:latin typeface="Symbol" pitchFamily="-108" charset="2"/>
                <a:ea typeface="Symbol" pitchFamily="-108" charset="2"/>
                <a:cs typeface="Symbol" pitchFamily="-108" charset="2"/>
              </a:rPr>
              <a:t>b</a:t>
            </a:r>
            <a:r>
              <a:rPr lang="en-US" sz="1800" dirty="0"/>
              <a:t> +</a:t>
            </a:r>
            <a:r>
              <a:rPr lang="en-US" sz="1800" dirty="0" smtClean="0"/>
              <a:t> |</a:t>
            </a:r>
            <a:r>
              <a:rPr lang="en-US" sz="1800" dirty="0" err="1" smtClean="0"/>
              <a:t>p</a:t>
            </a:r>
            <a:r>
              <a:rPr lang="en-US" sz="1800" dirty="0"/>
              <a:t>|</a:t>
            </a:r>
            <a:r>
              <a:rPr lang="en-US" sz="1800" dirty="0" smtClean="0"/>
              <a:t> </a:t>
            </a:r>
            <a:r>
              <a:rPr lang="en-US" sz="1800" dirty="0" err="1"/>
              <a:t>identifica</a:t>
            </a:r>
            <a:r>
              <a:rPr lang="en-US" sz="1800" dirty="0"/>
              <a:t> la </a:t>
            </a:r>
            <a:r>
              <a:rPr lang="en-US" sz="1800" dirty="0" err="1"/>
              <a:t>particella</a:t>
            </a:r>
            <a:r>
              <a:rPr lang="en-US" sz="1800" dirty="0"/>
              <a:t> in </a:t>
            </a:r>
            <a:r>
              <a:rPr lang="en-US" sz="1800" dirty="0" err="1"/>
              <a:t>modo</a:t>
            </a:r>
            <a:r>
              <a:rPr lang="en-US" sz="1800" dirty="0"/>
              <a:t> </a:t>
            </a:r>
            <a:r>
              <a:rPr lang="en-US" sz="1800" dirty="0" err="1"/>
              <a:t>univoco</a:t>
            </a:r>
            <a:endParaRPr lang="en-US" sz="1800" dirty="0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837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583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7AA0C6E-6767-C343-A0DE-2A05EEDD9AB7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4190" y="17995"/>
            <a:ext cx="9119810" cy="901243"/>
          </a:xfrm>
        </p:spPr>
        <p:txBody>
          <a:bodyPr/>
          <a:lstStyle/>
          <a:p>
            <a:pPr algn="l" eaLnBrk="1" hangingPunct="1"/>
            <a:r>
              <a:rPr lang="it-IT" b="1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PID: perdita </a:t>
            </a:r>
            <a:r>
              <a:rPr lang="it-IT" b="1" i="1" dirty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di energia</a:t>
            </a:r>
          </a:p>
        </p:txBody>
      </p:sp>
      <p:grpSp>
        <p:nvGrpSpPr>
          <p:cNvPr id="58376" name="Group 38"/>
          <p:cNvGrpSpPr>
            <a:grpSpLocks/>
          </p:cNvGrpSpPr>
          <p:nvPr/>
        </p:nvGrpSpPr>
        <p:grpSpPr bwMode="auto">
          <a:xfrm>
            <a:off x="8169805" y="201234"/>
            <a:ext cx="595312" cy="685800"/>
            <a:chOff x="2448" y="3072"/>
            <a:chExt cx="406" cy="432"/>
          </a:xfrm>
        </p:grpSpPr>
        <p:graphicFrame>
          <p:nvGraphicFramePr>
            <p:cNvPr id="58371" name="Object 3"/>
            <p:cNvGraphicFramePr>
              <a:graphicFrameLocks noChangeAspect="1"/>
            </p:cNvGraphicFramePr>
            <p:nvPr/>
          </p:nvGraphicFramePr>
          <p:xfrm>
            <a:off x="2448" y="3072"/>
            <a:ext cx="406" cy="432"/>
          </p:xfrm>
          <a:graphic>
            <a:graphicData uri="http://schemas.openxmlformats.org/presentationml/2006/ole">
              <p:oleObj spid="_x0000_s58371" name="Clip" r:id="rId3" imgW="2409480" imgH="2562120" progId="">
                <p:embed/>
              </p:oleObj>
            </a:graphicData>
          </a:graphic>
        </p:graphicFrame>
        <p:grpSp>
          <p:nvGrpSpPr>
            <p:cNvPr id="58380" name="Group 40"/>
            <p:cNvGrpSpPr>
              <a:grpSpLocks noChangeAspect="1"/>
            </p:cNvGrpSpPr>
            <p:nvPr/>
          </p:nvGrpSpPr>
          <p:grpSpPr bwMode="auto">
            <a:xfrm>
              <a:off x="2736" y="3312"/>
              <a:ext cx="95" cy="133"/>
              <a:chOff x="3552" y="2256"/>
              <a:chExt cx="480" cy="672"/>
            </a:xfrm>
          </p:grpSpPr>
          <p:sp>
            <p:nvSpPr>
              <p:cNvPr id="58381" name="Line 41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648" y="2304"/>
                <a:ext cx="14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58382" name="Group 42"/>
              <p:cNvGrpSpPr>
                <a:grpSpLocks noChangeAspect="1"/>
              </p:cNvGrpSpPr>
              <p:nvPr/>
            </p:nvGrpSpPr>
            <p:grpSpPr bwMode="auto">
              <a:xfrm>
                <a:off x="3600" y="2400"/>
                <a:ext cx="432" cy="528"/>
                <a:chOff x="3600" y="2400"/>
                <a:chExt cx="432" cy="528"/>
              </a:xfrm>
            </p:grpSpPr>
            <p:grpSp>
              <p:nvGrpSpPr>
                <p:cNvPr id="58387" name="Group 43"/>
                <p:cNvGrpSpPr>
                  <a:grpSpLocks noChangeAspect="1"/>
                </p:cNvGrpSpPr>
                <p:nvPr/>
              </p:nvGrpSpPr>
              <p:grpSpPr bwMode="auto">
                <a:xfrm>
                  <a:off x="3600" y="2400"/>
                  <a:ext cx="432" cy="528"/>
                  <a:chOff x="3600" y="2400"/>
                  <a:chExt cx="432" cy="528"/>
                </a:xfrm>
              </p:grpSpPr>
              <p:sp>
                <p:nvSpPr>
                  <p:cNvPr id="58393" name="Line 4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648" y="2736"/>
                    <a:ext cx="144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8394" name="Line 4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648" y="27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8395" name="Line 4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600" y="29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8396" name="Oval 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96" y="2448"/>
                    <a:ext cx="336" cy="33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8397" name="Line 4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792" y="2736"/>
                    <a:ext cx="96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8398" name="Line 4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792" y="27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8399" name="Line 5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744" y="29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8400" name="Oval 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96" y="2496"/>
                    <a:ext cx="48" cy="4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58401" name="Group 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792" y="2496"/>
                    <a:ext cx="144" cy="96"/>
                    <a:chOff x="4320" y="3168"/>
                    <a:chExt cx="144" cy="96"/>
                  </a:xfrm>
                </p:grpSpPr>
                <p:sp>
                  <p:nvSpPr>
                    <p:cNvPr id="58404" name="Oval 53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-2700000">
                      <a:off x="4320" y="3168"/>
                      <a:ext cx="144" cy="4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8405" name="Oval 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20" y="3216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58402" name="Freeform 55"/>
                  <p:cNvSpPr>
                    <a:spLocks noChangeAspect="1"/>
                  </p:cNvSpPr>
                  <p:nvPr/>
                </p:nvSpPr>
                <p:spPr bwMode="auto">
                  <a:xfrm>
                    <a:off x="3888" y="2400"/>
                    <a:ext cx="82" cy="57"/>
                  </a:xfrm>
                  <a:custGeom>
                    <a:avLst/>
                    <a:gdLst>
                      <a:gd name="T0" fmla="*/ 0 w 160"/>
                      <a:gd name="T1" fmla="*/ 33 h 112"/>
                      <a:gd name="T2" fmla="*/ 25 w 160"/>
                      <a:gd name="T3" fmla="*/ 8 h 112"/>
                      <a:gd name="T4" fmla="*/ 74 w 160"/>
                      <a:gd name="T5" fmla="*/ 8 h 112"/>
                      <a:gd name="T6" fmla="*/ 74 w 160"/>
                      <a:gd name="T7" fmla="*/ 57 h 11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60"/>
                      <a:gd name="T13" fmla="*/ 0 h 112"/>
                      <a:gd name="T14" fmla="*/ 160 w 160"/>
                      <a:gd name="T15" fmla="*/ 112 h 11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60" h="112">
                        <a:moveTo>
                          <a:pt x="0" y="64"/>
                        </a:moveTo>
                        <a:cubicBezTo>
                          <a:pt x="12" y="44"/>
                          <a:pt x="24" y="24"/>
                          <a:pt x="48" y="16"/>
                        </a:cubicBezTo>
                        <a:cubicBezTo>
                          <a:pt x="72" y="8"/>
                          <a:pt x="128" y="0"/>
                          <a:pt x="144" y="16"/>
                        </a:cubicBezTo>
                        <a:cubicBezTo>
                          <a:pt x="160" y="32"/>
                          <a:pt x="144" y="96"/>
                          <a:pt x="144" y="112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8403" name="Freeform 56"/>
                  <p:cNvSpPr>
                    <a:spLocks noChangeAspect="1"/>
                  </p:cNvSpPr>
                  <p:nvPr/>
                </p:nvSpPr>
                <p:spPr bwMode="auto">
                  <a:xfrm>
                    <a:off x="3696" y="2640"/>
                    <a:ext cx="144" cy="56"/>
                  </a:xfrm>
                  <a:custGeom>
                    <a:avLst/>
                    <a:gdLst>
                      <a:gd name="T0" fmla="*/ 0 w 144"/>
                      <a:gd name="T1" fmla="*/ 48 h 56"/>
                      <a:gd name="T2" fmla="*/ 96 w 144"/>
                      <a:gd name="T3" fmla="*/ 48 h 56"/>
                      <a:gd name="T4" fmla="*/ 144 w 144"/>
                      <a:gd name="T5" fmla="*/ 0 h 56"/>
                      <a:gd name="T6" fmla="*/ 0 60000 65536"/>
                      <a:gd name="T7" fmla="*/ 0 60000 65536"/>
                      <a:gd name="T8" fmla="*/ 0 60000 65536"/>
                      <a:gd name="T9" fmla="*/ 0 w 144"/>
                      <a:gd name="T10" fmla="*/ 0 h 56"/>
                      <a:gd name="T11" fmla="*/ 144 w 144"/>
                      <a:gd name="T12" fmla="*/ 56 h 5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44" h="56">
                        <a:moveTo>
                          <a:pt x="0" y="48"/>
                        </a:moveTo>
                        <a:cubicBezTo>
                          <a:pt x="36" y="52"/>
                          <a:pt x="72" y="56"/>
                          <a:pt x="96" y="48"/>
                        </a:cubicBezTo>
                        <a:cubicBezTo>
                          <a:pt x="120" y="40"/>
                          <a:pt x="136" y="8"/>
                          <a:pt x="144" y="0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8388" name="Line 57"/>
                <p:cNvSpPr>
                  <a:spLocks noChangeAspect="1" noChangeShapeType="1"/>
                </p:cNvSpPr>
                <p:nvPr/>
              </p:nvSpPr>
              <p:spPr bwMode="auto">
                <a:xfrm>
                  <a:off x="3936" y="2640"/>
                  <a:ext cx="4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89" name="Line 58"/>
                <p:cNvSpPr>
                  <a:spLocks noChangeAspect="1" noChangeShapeType="1"/>
                </p:cNvSpPr>
                <p:nvPr/>
              </p:nvSpPr>
              <p:spPr bwMode="auto">
                <a:xfrm>
                  <a:off x="3984" y="283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90" name="Line 59"/>
                <p:cNvSpPr>
                  <a:spLocks noChangeAspect="1" noChangeShapeType="1"/>
                </p:cNvSpPr>
                <p:nvPr/>
              </p:nvSpPr>
              <p:spPr bwMode="auto">
                <a:xfrm>
                  <a:off x="3984" y="2832"/>
                  <a:ext cx="0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91" name="Line 6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936" y="283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92" name="Line 6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984" y="2784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8383" name="Line 62"/>
              <p:cNvSpPr>
                <a:spLocks noChangeAspect="1" noChangeShapeType="1"/>
              </p:cNvSpPr>
              <p:nvPr/>
            </p:nvSpPr>
            <p:spPr bwMode="auto">
              <a:xfrm flipV="1">
                <a:off x="3648" y="2256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384" name="Line 63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600" y="2256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385" name="Line 64"/>
              <p:cNvSpPr>
                <a:spLocks noChangeAspect="1" noChangeShapeType="1"/>
              </p:cNvSpPr>
              <p:nvPr/>
            </p:nvSpPr>
            <p:spPr bwMode="auto">
              <a:xfrm flipH="1">
                <a:off x="3552" y="2304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386" name="Line 65"/>
              <p:cNvSpPr>
                <a:spLocks noChangeAspect="1" noChangeShapeType="1"/>
              </p:cNvSpPr>
              <p:nvPr/>
            </p:nvSpPr>
            <p:spPr bwMode="auto">
              <a:xfrm flipH="1">
                <a:off x="3600" y="2304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aphicFrame>
        <p:nvGraphicFramePr>
          <p:cNvPr id="58370" name="Object 2"/>
          <p:cNvGraphicFramePr>
            <a:graphicFrameLocks noChangeAspect="1"/>
          </p:cNvGraphicFramePr>
          <p:nvPr/>
        </p:nvGraphicFramePr>
        <p:xfrm>
          <a:off x="3152775" y="1527175"/>
          <a:ext cx="5884863" cy="649288"/>
        </p:xfrm>
        <a:graphic>
          <a:graphicData uri="http://schemas.openxmlformats.org/presentationml/2006/ole">
            <p:oleObj spid="_x0000_s58370" name="Equation" r:id="rId4" imgW="4025880" imgH="444240" progId="Equation.3">
              <p:embed/>
            </p:oleObj>
          </a:graphicData>
        </a:graphic>
      </p:graphicFrame>
      <p:sp>
        <p:nvSpPr>
          <p:cNvPr id="58377" name="Text Box 74"/>
          <p:cNvSpPr txBox="1">
            <a:spLocks noChangeArrowheads="1"/>
          </p:cNvSpPr>
          <p:nvPr/>
        </p:nvSpPr>
        <p:spPr bwMode="auto">
          <a:xfrm>
            <a:off x="356280" y="1629380"/>
            <a:ext cx="2558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Bethe-block, </a:t>
            </a:r>
            <a:r>
              <a:rPr lang="en-US" sz="1800" dirty="0" err="1"/>
              <a:t>ricordate</a:t>
            </a:r>
            <a:r>
              <a:rPr lang="en-US" sz="1800" dirty="0"/>
              <a:t>?</a:t>
            </a:r>
          </a:p>
        </p:txBody>
      </p:sp>
      <p:pic>
        <p:nvPicPr>
          <p:cNvPr id="58378" name="Picture 7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3388" y="2474913"/>
            <a:ext cx="5434012" cy="392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9" name="Text Box 76"/>
          <p:cNvSpPr txBox="1">
            <a:spLocks noChangeArrowheads="1"/>
          </p:cNvSpPr>
          <p:nvPr/>
        </p:nvSpPr>
        <p:spPr bwMode="auto">
          <a:xfrm>
            <a:off x="5913438" y="2927350"/>
            <a:ext cx="31146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/>
              <a:t>dE/dx in funzione dell’impulso nella camera a deriva di </a:t>
            </a:r>
            <a:r>
              <a:rPr lang="en-US" b="1" i="1"/>
              <a:t>B</a:t>
            </a:r>
            <a:r>
              <a:rPr lang="en-US" sz="1400" b="1" i="1"/>
              <a:t>A</a:t>
            </a:r>
            <a:r>
              <a:rPr lang="en-US" b="1" i="1"/>
              <a:t>B</a:t>
            </a:r>
            <a:r>
              <a:rPr lang="en-US" sz="1400" b="1" i="1"/>
              <a:t>AR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939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5939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BD25775-05EE-4A4A-89CA-DC3E87B92D5D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138114"/>
            <a:ext cx="8694737" cy="793219"/>
          </a:xfrm>
        </p:spPr>
        <p:txBody>
          <a:bodyPr/>
          <a:lstStyle/>
          <a:p>
            <a:pPr algn="l" eaLnBrk="1" hangingPunct="1"/>
            <a:r>
              <a:rPr lang="it-IT" b="1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PID: effetto </a:t>
            </a:r>
            <a:r>
              <a:rPr lang="it-IT" b="1" i="1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Cherenkov</a:t>
            </a:r>
            <a:endParaRPr lang="it-IT" b="1" i="1" dirty="0">
              <a:effectLst>
                <a:outerShdw blurRad="38100" dist="38100" dir="2700000" algn="tl">
                  <a:srgbClr val="DDDDDD"/>
                </a:outerShdw>
              </a:effectLst>
              <a:latin typeface="Lucida Handwriting"/>
              <a:ea typeface="ＭＳ Ｐゴシック" pitchFamily="-108" charset="-128"/>
              <a:cs typeface="Lucida Handwriting"/>
            </a:endParaRPr>
          </a:p>
        </p:txBody>
      </p:sp>
      <p:grpSp>
        <p:nvGrpSpPr>
          <p:cNvPr id="59399" name="Group 3"/>
          <p:cNvGrpSpPr>
            <a:grpSpLocks/>
          </p:cNvGrpSpPr>
          <p:nvPr/>
        </p:nvGrpSpPr>
        <p:grpSpPr bwMode="auto">
          <a:xfrm>
            <a:off x="5556250" y="1820863"/>
            <a:ext cx="3165475" cy="1752600"/>
            <a:chOff x="144" y="960"/>
            <a:chExt cx="2160" cy="1104"/>
          </a:xfrm>
        </p:grpSpPr>
        <p:sp>
          <p:nvSpPr>
            <p:cNvPr id="59463" name="Text Box 4"/>
            <p:cNvSpPr txBox="1">
              <a:spLocks noChangeArrowheads="1"/>
            </p:cNvSpPr>
            <p:nvPr/>
          </p:nvSpPr>
          <p:spPr bwMode="auto">
            <a:xfrm>
              <a:off x="1008" y="960"/>
              <a:ext cx="55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it-IT" sz="1400"/>
                <a:t>specchio</a:t>
              </a:r>
            </a:p>
          </p:txBody>
        </p:sp>
        <p:sp>
          <p:nvSpPr>
            <p:cNvPr id="59464" name="Text Box 5"/>
            <p:cNvSpPr txBox="1">
              <a:spLocks noChangeArrowheads="1"/>
            </p:cNvSpPr>
            <p:nvPr/>
          </p:nvSpPr>
          <p:spPr bwMode="auto">
            <a:xfrm>
              <a:off x="192" y="960"/>
              <a:ext cx="55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it-IT" sz="1400"/>
                <a:t>radiatore</a:t>
              </a:r>
            </a:p>
          </p:txBody>
        </p:sp>
        <p:sp>
          <p:nvSpPr>
            <p:cNvPr id="59465" name="Text Box 6"/>
            <p:cNvSpPr txBox="1">
              <a:spLocks noChangeArrowheads="1"/>
            </p:cNvSpPr>
            <p:nvPr/>
          </p:nvSpPr>
          <p:spPr bwMode="auto">
            <a:xfrm>
              <a:off x="1440" y="1344"/>
              <a:ext cx="56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it-IT" sz="1400"/>
                <a:t>particelle</a:t>
              </a:r>
            </a:p>
          </p:txBody>
        </p:sp>
        <p:sp>
          <p:nvSpPr>
            <p:cNvPr id="59466" name="Text Box 7"/>
            <p:cNvSpPr txBox="1">
              <a:spLocks noChangeArrowheads="1"/>
            </p:cNvSpPr>
            <p:nvPr/>
          </p:nvSpPr>
          <p:spPr bwMode="auto">
            <a:xfrm>
              <a:off x="1056" y="1872"/>
              <a:ext cx="28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it-IT" sz="1400"/>
                <a:t>PM</a:t>
              </a:r>
            </a:p>
          </p:txBody>
        </p:sp>
        <p:grpSp>
          <p:nvGrpSpPr>
            <p:cNvPr id="59467" name="Group 8"/>
            <p:cNvGrpSpPr>
              <a:grpSpLocks/>
            </p:cNvGrpSpPr>
            <p:nvPr/>
          </p:nvGrpSpPr>
          <p:grpSpPr bwMode="auto">
            <a:xfrm>
              <a:off x="144" y="1152"/>
              <a:ext cx="2160" cy="908"/>
              <a:chOff x="144" y="1152"/>
              <a:chExt cx="2160" cy="908"/>
            </a:xfrm>
          </p:grpSpPr>
          <p:grpSp>
            <p:nvGrpSpPr>
              <p:cNvPr id="59468" name="Group 9"/>
              <p:cNvGrpSpPr>
                <a:grpSpLocks/>
              </p:cNvGrpSpPr>
              <p:nvPr/>
            </p:nvGrpSpPr>
            <p:grpSpPr bwMode="auto">
              <a:xfrm>
                <a:off x="144" y="1152"/>
                <a:ext cx="1266" cy="622"/>
                <a:chOff x="144" y="1152"/>
                <a:chExt cx="1266" cy="622"/>
              </a:xfrm>
            </p:grpSpPr>
            <p:sp>
              <p:nvSpPr>
                <p:cNvPr id="59471" name="Rectangle 10"/>
                <p:cNvSpPr>
                  <a:spLocks noChangeArrowheads="1"/>
                </p:cNvSpPr>
                <p:nvPr/>
              </p:nvSpPr>
              <p:spPr bwMode="auto">
                <a:xfrm>
                  <a:off x="144" y="1152"/>
                  <a:ext cx="1266" cy="415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72" name="Freeform 11"/>
                <p:cNvSpPr>
                  <a:spLocks/>
                </p:cNvSpPr>
                <p:nvPr/>
              </p:nvSpPr>
              <p:spPr bwMode="auto">
                <a:xfrm>
                  <a:off x="1224" y="1193"/>
                  <a:ext cx="149" cy="332"/>
                </a:xfrm>
                <a:custGeom>
                  <a:avLst/>
                  <a:gdLst>
                    <a:gd name="T0" fmla="*/ 0 w 440"/>
                    <a:gd name="T1" fmla="*/ 0 h 504"/>
                    <a:gd name="T2" fmla="*/ 65 w 440"/>
                    <a:gd name="T3" fmla="*/ 63 h 504"/>
                    <a:gd name="T4" fmla="*/ 130 w 440"/>
                    <a:gd name="T5" fmla="*/ 190 h 504"/>
                    <a:gd name="T6" fmla="*/ 146 w 440"/>
                    <a:gd name="T7" fmla="*/ 316 h 504"/>
                    <a:gd name="T8" fmla="*/ 146 w 440"/>
                    <a:gd name="T9" fmla="*/ 285 h 5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40"/>
                    <a:gd name="T16" fmla="*/ 0 h 504"/>
                    <a:gd name="T17" fmla="*/ 440 w 440"/>
                    <a:gd name="T18" fmla="*/ 504 h 50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40" h="504">
                      <a:moveTo>
                        <a:pt x="0" y="0"/>
                      </a:moveTo>
                      <a:cubicBezTo>
                        <a:pt x="64" y="24"/>
                        <a:pt x="128" y="48"/>
                        <a:pt x="192" y="96"/>
                      </a:cubicBezTo>
                      <a:cubicBezTo>
                        <a:pt x="256" y="144"/>
                        <a:pt x="344" y="224"/>
                        <a:pt x="384" y="288"/>
                      </a:cubicBezTo>
                      <a:cubicBezTo>
                        <a:pt x="424" y="352"/>
                        <a:pt x="424" y="456"/>
                        <a:pt x="432" y="480"/>
                      </a:cubicBezTo>
                      <a:cubicBezTo>
                        <a:pt x="440" y="504"/>
                        <a:pt x="436" y="468"/>
                        <a:pt x="432" y="432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73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218" y="1235"/>
                  <a:ext cx="1043" cy="1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74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181" y="1276"/>
                  <a:ext cx="1117" cy="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75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075" y="1235"/>
                  <a:ext cx="186" cy="53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76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1075" y="1276"/>
                  <a:ext cx="223" cy="49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77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1075" y="1442"/>
                  <a:ext cx="298" cy="3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78" name="Line 17"/>
                <p:cNvSpPr>
                  <a:spLocks noChangeShapeType="1"/>
                </p:cNvSpPr>
                <p:nvPr/>
              </p:nvSpPr>
              <p:spPr bwMode="auto">
                <a:xfrm>
                  <a:off x="256" y="1359"/>
                  <a:ext cx="1117" cy="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79" name="Line 18"/>
                <p:cNvSpPr>
                  <a:spLocks noChangeShapeType="1"/>
                </p:cNvSpPr>
                <p:nvPr/>
              </p:nvSpPr>
              <p:spPr bwMode="auto">
                <a:xfrm>
                  <a:off x="256" y="1359"/>
                  <a:ext cx="1117" cy="12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80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1075" y="1484"/>
                  <a:ext cx="298" cy="29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9469" name="Rectangle 20"/>
              <p:cNvSpPr>
                <a:spLocks noChangeArrowheads="1"/>
              </p:cNvSpPr>
              <p:nvPr/>
            </p:nvSpPr>
            <p:spPr bwMode="auto">
              <a:xfrm rot="1644907">
                <a:off x="960" y="1728"/>
                <a:ext cx="112" cy="332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70" name="Line 21"/>
              <p:cNvSpPr>
                <a:spLocks noChangeShapeType="1"/>
              </p:cNvSpPr>
              <p:nvPr/>
            </p:nvSpPr>
            <p:spPr bwMode="auto">
              <a:xfrm>
                <a:off x="218" y="1355"/>
                <a:ext cx="208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9400" name="Text Box 22"/>
          <p:cNvSpPr txBox="1">
            <a:spLocks noChangeArrowheads="1"/>
          </p:cNvSpPr>
          <p:nvPr/>
        </p:nvSpPr>
        <p:spPr bwMode="auto">
          <a:xfrm>
            <a:off x="5454650" y="1316038"/>
            <a:ext cx="3278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 b="1"/>
              <a:t>Cherenkov a soglia:</a:t>
            </a:r>
            <a:r>
              <a:rPr lang="it-IT" sz="1400"/>
              <a:t> solo le particelle con velocita` </a:t>
            </a:r>
            <a:r>
              <a:rPr lang="it-IT" sz="1400">
                <a:latin typeface="Symbol" pitchFamily="-108" charset="2"/>
              </a:rPr>
              <a:t>b</a:t>
            </a:r>
            <a:r>
              <a:rPr lang="it-IT" sz="1400"/>
              <a:t> &gt; 1/n producono luce</a:t>
            </a:r>
          </a:p>
        </p:txBody>
      </p:sp>
      <p:grpSp>
        <p:nvGrpSpPr>
          <p:cNvPr id="59401" name="Group 23"/>
          <p:cNvGrpSpPr>
            <a:grpSpLocks/>
          </p:cNvGrpSpPr>
          <p:nvPr/>
        </p:nvGrpSpPr>
        <p:grpSpPr bwMode="auto">
          <a:xfrm>
            <a:off x="3327400" y="2608263"/>
            <a:ext cx="1757363" cy="1447800"/>
            <a:chOff x="336" y="1536"/>
            <a:chExt cx="1200" cy="912"/>
          </a:xfrm>
        </p:grpSpPr>
        <p:sp>
          <p:nvSpPr>
            <p:cNvPr id="59442" name="Oval 24"/>
            <p:cNvSpPr>
              <a:spLocks noChangeArrowheads="1"/>
            </p:cNvSpPr>
            <p:nvPr/>
          </p:nvSpPr>
          <p:spPr bwMode="auto">
            <a:xfrm>
              <a:off x="1008" y="1968"/>
              <a:ext cx="192" cy="19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43" name="Oval 25"/>
            <p:cNvSpPr>
              <a:spLocks noChangeArrowheads="1"/>
            </p:cNvSpPr>
            <p:nvPr/>
          </p:nvSpPr>
          <p:spPr bwMode="auto">
            <a:xfrm>
              <a:off x="816" y="1920"/>
              <a:ext cx="288" cy="28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44" name="Oval 26"/>
            <p:cNvSpPr>
              <a:spLocks noChangeArrowheads="1"/>
            </p:cNvSpPr>
            <p:nvPr/>
          </p:nvSpPr>
          <p:spPr bwMode="auto">
            <a:xfrm>
              <a:off x="624" y="1872"/>
              <a:ext cx="336" cy="38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45" name="Oval 27"/>
            <p:cNvSpPr>
              <a:spLocks noChangeArrowheads="1"/>
            </p:cNvSpPr>
            <p:nvPr/>
          </p:nvSpPr>
          <p:spPr bwMode="auto">
            <a:xfrm>
              <a:off x="336" y="1824"/>
              <a:ext cx="480" cy="48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46" name="Line 28"/>
            <p:cNvSpPr>
              <a:spLocks noChangeShapeType="1"/>
            </p:cNvSpPr>
            <p:nvPr/>
          </p:nvSpPr>
          <p:spPr bwMode="auto">
            <a:xfrm>
              <a:off x="624" y="1824"/>
              <a:ext cx="91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47" name="Line 29"/>
            <p:cNvSpPr>
              <a:spLocks noChangeShapeType="1"/>
            </p:cNvSpPr>
            <p:nvPr/>
          </p:nvSpPr>
          <p:spPr bwMode="auto">
            <a:xfrm flipV="1">
              <a:off x="624" y="2064"/>
              <a:ext cx="91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48" name="Freeform 30"/>
            <p:cNvSpPr>
              <a:spLocks/>
            </p:cNvSpPr>
            <p:nvPr/>
          </p:nvSpPr>
          <p:spPr bwMode="auto">
            <a:xfrm>
              <a:off x="576" y="1968"/>
              <a:ext cx="104" cy="96"/>
            </a:xfrm>
            <a:custGeom>
              <a:avLst/>
              <a:gdLst>
                <a:gd name="T0" fmla="*/ 0 w 104"/>
                <a:gd name="T1" fmla="*/ 7 h 104"/>
                <a:gd name="T2" fmla="*/ 48 w 104"/>
                <a:gd name="T3" fmla="*/ 7 h 104"/>
                <a:gd name="T4" fmla="*/ 96 w 104"/>
                <a:gd name="T5" fmla="*/ 52 h 104"/>
                <a:gd name="T6" fmla="*/ 96 w 104"/>
                <a:gd name="T7" fmla="*/ 96 h 10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04"/>
                <a:gd name="T14" fmla="*/ 104 w 104"/>
                <a:gd name="T15" fmla="*/ 104 h 10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04">
                  <a:moveTo>
                    <a:pt x="0" y="8"/>
                  </a:moveTo>
                  <a:cubicBezTo>
                    <a:pt x="16" y="4"/>
                    <a:pt x="32" y="0"/>
                    <a:pt x="48" y="8"/>
                  </a:cubicBezTo>
                  <a:cubicBezTo>
                    <a:pt x="64" y="16"/>
                    <a:pt x="88" y="40"/>
                    <a:pt x="96" y="56"/>
                  </a:cubicBezTo>
                  <a:cubicBezTo>
                    <a:pt x="104" y="72"/>
                    <a:pt x="100" y="88"/>
                    <a:pt x="96" y="10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49" name="Line 31"/>
            <p:cNvSpPr>
              <a:spLocks noChangeShapeType="1"/>
            </p:cNvSpPr>
            <p:nvPr/>
          </p:nvSpPr>
          <p:spPr bwMode="auto">
            <a:xfrm>
              <a:off x="576" y="2064"/>
              <a:ext cx="96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50" name="Line 32"/>
            <p:cNvSpPr>
              <a:spLocks noChangeShapeType="1"/>
            </p:cNvSpPr>
            <p:nvPr/>
          </p:nvSpPr>
          <p:spPr bwMode="auto">
            <a:xfrm flipV="1">
              <a:off x="576" y="1824"/>
              <a:ext cx="48" cy="2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51" name="Text Box 33"/>
            <p:cNvSpPr txBox="1">
              <a:spLocks noChangeArrowheads="1"/>
            </p:cNvSpPr>
            <p:nvPr/>
          </p:nvSpPr>
          <p:spPr bwMode="auto">
            <a:xfrm>
              <a:off x="624" y="1824"/>
              <a:ext cx="2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it-IT" sz="1400">
                  <a:latin typeface="Symbol" pitchFamily="-108" charset="2"/>
                </a:rPr>
                <a:t>q</a:t>
              </a:r>
              <a:r>
                <a:rPr lang="it-IT" sz="1400" baseline="-25000"/>
                <a:t>c</a:t>
              </a:r>
              <a:endParaRPr lang="it-IT" sz="1400"/>
            </a:p>
          </p:txBody>
        </p:sp>
        <p:grpSp>
          <p:nvGrpSpPr>
            <p:cNvPr id="59452" name="Group 34"/>
            <p:cNvGrpSpPr>
              <a:grpSpLocks/>
            </p:cNvGrpSpPr>
            <p:nvPr/>
          </p:nvGrpSpPr>
          <p:grpSpPr bwMode="auto">
            <a:xfrm>
              <a:off x="624" y="1680"/>
              <a:ext cx="576" cy="288"/>
              <a:chOff x="624" y="1680"/>
              <a:chExt cx="576" cy="288"/>
            </a:xfrm>
          </p:grpSpPr>
          <p:sp>
            <p:nvSpPr>
              <p:cNvPr id="59459" name="Line 35"/>
              <p:cNvSpPr>
                <a:spLocks noChangeShapeType="1"/>
              </p:cNvSpPr>
              <p:nvPr/>
            </p:nvSpPr>
            <p:spPr bwMode="auto">
              <a:xfrm flipV="1">
                <a:off x="624" y="1680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0" name="Line 36"/>
              <p:cNvSpPr>
                <a:spLocks noChangeShapeType="1"/>
              </p:cNvSpPr>
              <p:nvPr/>
            </p:nvSpPr>
            <p:spPr bwMode="auto">
              <a:xfrm flipV="1">
                <a:off x="768" y="1728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1" name="Line 37"/>
              <p:cNvSpPr>
                <a:spLocks noChangeShapeType="1"/>
              </p:cNvSpPr>
              <p:nvPr/>
            </p:nvSpPr>
            <p:spPr bwMode="auto">
              <a:xfrm flipV="1">
                <a:off x="960" y="1776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2" name="Line 38"/>
              <p:cNvSpPr>
                <a:spLocks noChangeShapeType="1"/>
              </p:cNvSpPr>
              <p:nvPr/>
            </p:nvSpPr>
            <p:spPr bwMode="auto">
              <a:xfrm flipV="1">
                <a:off x="1152" y="1824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9453" name="Text Box 39"/>
            <p:cNvSpPr txBox="1">
              <a:spLocks noChangeArrowheads="1"/>
            </p:cNvSpPr>
            <p:nvPr/>
          </p:nvSpPr>
          <p:spPr bwMode="auto">
            <a:xfrm>
              <a:off x="566" y="1536"/>
              <a:ext cx="89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it-IT" sz="1400" b="1"/>
                <a:t>fronte d’onda</a:t>
              </a:r>
              <a:endParaRPr lang="it-IT" sz="1400"/>
            </a:p>
          </p:txBody>
        </p:sp>
        <p:grpSp>
          <p:nvGrpSpPr>
            <p:cNvPr id="59454" name="Group 40"/>
            <p:cNvGrpSpPr>
              <a:grpSpLocks/>
            </p:cNvGrpSpPr>
            <p:nvPr/>
          </p:nvGrpSpPr>
          <p:grpSpPr bwMode="auto">
            <a:xfrm flipV="1">
              <a:off x="672" y="2160"/>
              <a:ext cx="576" cy="288"/>
              <a:chOff x="624" y="1680"/>
              <a:chExt cx="576" cy="288"/>
            </a:xfrm>
          </p:grpSpPr>
          <p:sp>
            <p:nvSpPr>
              <p:cNvPr id="59455" name="Line 41"/>
              <p:cNvSpPr>
                <a:spLocks noChangeShapeType="1"/>
              </p:cNvSpPr>
              <p:nvPr/>
            </p:nvSpPr>
            <p:spPr bwMode="auto">
              <a:xfrm flipV="1">
                <a:off x="624" y="1680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6" name="Line 42"/>
              <p:cNvSpPr>
                <a:spLocks noChangeShapeType="1"/>
              </p:cNvSpPr>
              <p:nvPr/>
            </p:nvSpPr>
            <p:spPr bwMode="auto">
              <a:xfrm flipV="1">
                <a:off x="768" y="1728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7" name="Line 43"/>
              <p:cNvSpPr>
                <a:spLocks noChangeShapeType="1"/>
              </p:cNvSpPr>
              <p:nvPr/>
            </p:nvSpPr>
            <p:spPr bwMode="auto">
              <a:xfrm flipV="1">
                <a:off x="960" y="1776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8" name="Line 44"/>
              <p:cNvSpPr>
                <a:spLocks noChangeShapeType="1"/>
              </p:cNvSpPr>
              <p:nvPr/>
            </p:nvSpPr>
            <p:spPr bwMode="auto">
              <a:xfrm flipV="1">
                <a:off x="1152" y="1824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9402" name="Group 45"/>
          <p:cNvGrpSpPr>
            <a:grpSpLocks/>
          </p:cNvGrpSpPr>
          <p:nvPr/>
        </p:nvGrpSpPr>
        <p:grpSpPr bwMode="auto">
          <a:xfrm>
            <a:off x="2936875" y="4297363"/>
            <a:ext cx="1139825" cy="617537"/>
            <a:chOff x="1382" y="2400"/>
            <a:chExt cx="778" cy="389"/>
          </a:xfrm>
        </p:grpSpPr>
        <p:sp>
          <p:nvSpPr>
            <p:cNvPr id="37934" name="Rectangle 46"/>
            <p:cNvSpPr>
              <a:spLocks noChangeArrowheads="1"/>
            </p:cNvSpPr>
            <p:nvPr/>
          </p:nvSpPr>
          <p:spPr bwMode="auto">
            <a:xfrm>
              <a:off x="1392" y="2400"/>
              <a:ext cx="768" cy="384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9436" name="Group 47"/>
            <p:cNvGrpSpPr>
              <a:grpSpLocks/>
            </p:cNvGrpSpPr>
            <p:nvPr/>
          </p:nvGrpSpPr>
          <p:grpSpPr bwMode="auto">
            <a:xfrm>
              <a:off x="1382" y="2400"/>
              <a:ext cx="757" cy="389"/>
              <a:chOff x="1382" y="2400"/>
              <a:chExt cx="757" cy="389"/>
            </a:xfrm>
          </p:grpSpPr>
          <p:sp>
            <p:nvSpPr>
              <p:cNvPr id="59437" name="Text Box 48"/>
              <p:cNvSpPr txBox="1">
                <a:spLocks noChangeArrowheads="1"/>
              </p:cNvSpPr>
              <p:nvPr/>
            </p:nvSpPr>
            <p:spPr bwMode="auto">
              <a:xfrm>
                <a:off x="1382" y="2501"/>
                <a:ext cx="64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it-IT" sz="1400" b="1"/>
                  <a:t>cos </a:t>
                </a:r>
                <a:r>
                  <a:rPr lang="it-IT" sz="1400" b="1">
                    <a:latin typeface="Symbol" pitchFamily="-108" charset="2"/>
                  </a:rPr>
                  <a:t>q</a:t>
                </a:r>
                <a:r>
                  <a:rPr lang="it-IT" sz="1400" b="1" baseline="-25000"/>
                  <a:t>c</a:t>
                </a:r>
                <a:r>
                  <a:rPr lang="it-IT" sz="1400" b="1"/>
                  <a:t> =  </a:t>
                </a:r>
              </a:p>
            </p:txBody>
          </p:sp>
          <p:grpSp>
            <p:nvGrpSpPr>
              <p:cNvPr id="59438" name="Group 49"/>
              <p:cNvGrpSpPr>
                <a:grpSpLocks/>
              </p:cNvGrpSpPr>
              <p:nvPr/>
            </p:nvGrpSpPr>
            <p:grpSpPr bwMode="auto">
              <a:xfrm>
                <a:off x="1872" y="2400"/>
                <a:ext cx="267" cy="389"/>
                <a:chOff x="1920" y="2400"/>
                <a:chExt cx="267" cy="389"/>
              </a:xfrm>
            </p:grpSpPr>
            <p:sp>
              <p:nvSpPr>
                <p:cNvPr id="59439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1954" y="2400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it-IT" sz="1400" b="1"/>
                    <a:t>1</a:t>
                  </a:r>
                </a:p>
              </p:txBody>
            </p:sp>
            <p:sp>
              <p:nvSpPr>
                <p:cNvPr id="59440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1920" y="2597"/>
                  <a:ext cx="267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it-IT" sz="1400" b="1">
                      <a:latin typeface="Symbol" pitchFamily="-108" charset="2"/>
                    </a:rPr>
                    <a:t>b</a:t>
                  </a:r>
                  <a:r>
                    <a:rPr lang="it-IT" sz="1400" b="1"/>
                    <a:t>n</a:t>
                  </a:r>
                </a:p>
              </p:txBody>
            </p:sp>
            <p:sp>
              <p:nvSpPr>
                <p:cNvPr id="59441" name="Line 52"/>
                <p:cNvSpPr>
                  <a:spLocks noChangeShapeType="1"/>
                </p:cNvSpPr>
                <p:nvPr/>
              </p:nvSpPr>
              <p:spPr bwMode="auto">
                <a:xfrm>
                  <a:off x="1947" y="2592"/>
                  <a:ext cx="19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9403" name="Text Box 53"/>
          <p:cNvSpPr txBox="1">
            <a:spLocks noChangeArrowheads="1"/>
          </p:cNvSpPr>
          <p:nvPr/>
        </p:nvSpPr>
        <p:spPr bwMode="auto">
          <a:xfrm>
            <a:off x="166688" y="3736975"/>
            <a:ext cx="33766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 b="1"/>
              <a:t>Ring imaging e RICH:</a:t>
            </a:r>
            <a:r>
              <a:rPr lang="it-IT" sz="1400"/>
              <a:t> viene misurato l’angolo di apertura del cono </a:t>
            </a:r>
          </a:p>
        </p:txBody>
      </p:sp>
      <p:sp>
        <p:nvSpPr>
          <p:cNvPr id="59404" name="Text Box 55"/>
          <p:cNvSpPr txBox="1">
            <a:spLocks noChangeArrowheads="1"/>
          </p:cNvSpPr>
          <p:nvPr/>
        </p:nvSpPr>
        <p:spPr bwMode="auto">
          <a:xfrm>
            <a:off x="5299075" y="3717925"/>
            <a:ext cx="3378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 b="1">
                <a:latin typeface="Symbol" pitchFamily="-108" charset="2"/>
              </a:rPr>
              <a:t>q</a:t>
            </a:r>
            <a:r>
              <a:rPr lang="it-IT" sz="1400" b="1" baseline="-25000"/>
              <a:t>ch</a:t>
            </a:r>
            <a:r>
              <a:rPr lang="it-IT" sz="1400" b="1"/>
              <a:t> in funzione dell’impulso a BABAR</a:t>
            </a:r>
          </a:p>
        </p:txBody>
      </p:sp>
      <p:pic>
        <p:nvPicPr>
          <p:cNvPr id="59405" name="Picture 59" descr="img56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275" y="4260850"/>
            <a:ext cx="261620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9406" name="Group 60"/>
          <p:cNvGrpSpPr>
            <a:grpSpLocks/>
          </p:cNvGrpSpPr>
          <p:nvPr/>
        </p:nvGrpSpPr>
        <p:grpSpPr bwMode="auto">
          <a:xfrm>
            <a:off x="8454343" y="434443"/>
            <a:ext cx="595312" cy="685800"/>
            <a:chOff x="5472" y="144"/>
            <a:chExt cx="406" cy="432"/>
          </a:xfrm>
        </p:grpSpPr>
        <p:graphicFrame>
          <p:nvGraphicFramePr>
            <p:cNvPr id="59394" name="Object 2"/>
            <p:cNvGraphicFramePr>
              <a:graphicFrameLocks noChangeAspect="1"/>
            </p:cNvGraphicFramePr>
            <p:nvPr/>
          </p:nvGraphicFramePr>
          <p:xfrm>
            <a:off x="5472" y="144"/>
            <a:ext cx="406" cy="432"/>
          </p:xfrm>
          <a:graphic>
            <a:graphicData uri="http://schemas.openxmlformats.org/presentationml/2006/ole">
              <p:oleObj spid="_x0000_s59394" name="Clip" r:id="rId4" imgW="2409480" imgH="2562120" progId="">
                <p:embed/>
              </p:oleObj>
            </a:graphicData>
          </a:graphic>
        </p:graphicFrame>
        <p:grpSp>
          <p:nvGrpSpPr>
            <p:cNvPr id="59409" name="Group 62"/>
            <p:cNvGrpSpPr>
              <a:grpSpLocks noChangeAspect="1"/>
            </p:cNvGrpSpPr>
            <p:nvPr/>
          </p:nvGrpSpPr>
          <p:grpSpPr bwMode="auto">
            <a:xfrm>
              <a:off x="5760" y="384"/>
              <a:ext cx="95" cy="133"/>
              <a:chOff x="3552" y="2256"/>
              <a:chExt cx="480" cy="672"/>
            </a:xfrm>
          </p:grpSpPr>
          <p:sp>
            <p:nvSpPr>
              <p:cNvPr id="59410" name="Line 63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648" y="2304"/>
                <a:ext cx="14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59411" name="Group 64"/>
              <p:cNvGrpSpPr>
                <a:grpSpLocks noChangeAspect="1"/>
              </p:cNvGrpSpPr>
              <p:nvPr/>
            </p:nvGrpSpPr>
            <p:grpSpPr bwMode="auto">
              <a:xfrm>
                <a:off x="3600" y="2400"/>
                <a:ext cx="432" cy="528"/>
                <a:chOff x="3600" y="2400"/>
                <a:chExt cx="432" cy="528"/>
              </a:xfrm>
            </p:grpSpPr>
            <p:grpSp>
              <p:nvGrpSpPr>
                <p:cNvPr id="59416" name="Group 65"/>
                <p:cNvGrpSpPr>
                  <a:grpSpLocks noChangeAspect="1"/>
                </p:cNvGrpSpPr>
                <p:nvPr/>
              </p:nvGrpSpPr>
              <p:grpSpPr bwMode="auto">
                <a:xfrm>
                  <a:off x="3600" y="2400"/>
                  <a:ext cx="432" cy="528"/>
                  <a:chOff x="3600" y="2400"/>
                  <a:chExt cx="432" cy="528"/>
                </a:xfrm>
              </p:grpSpPr>
              <p:sp>
                <p:nvSpPr>
                  <p:cNvPr id="59422" name="Line 6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648" y="2736"/>
                    <a:ext cx="144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3" name="Line 6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648" y="27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4" name="Line 6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600" y="29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5" name="Oval 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96" y="2448"/>
                    <a:ext cx="336" cy="33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6" name="Line 7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792" y="2736"/>
                    <a:ext cx="96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7" name="Line 7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792" y="27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8" name="Line 7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744" y="29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9" name="Oval 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96" y="2496"/>
                    <a:ext cx="48" cy="4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59430" name="Group 7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792" y="2496"/>
                    <a:ext cx="144" cy="96"/>
                    <a:chOff x="4320" y="3168"/>
                    <a:chExt cx="144" cy="96"/>
                  </a:xfrm>
                </p:grpSpPr>
                <p:sp>
                  <p:nvSpPr>
                    <p:cNvPr id="59433" name="Oval 75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-2700000">
                      <a:off x="4320" y="3168"/>
                      <a:ext cx="144" cy="4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9434" name="Oval 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20" y="3216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59431" name="Freeform 77"/>
                  <p:cNvSpPr>
                    <a:spLocks noChangeAspect="1"/>
                  </p:cNvSpPr>
                  <p:nvPr/>
                </p:nvSpPr>
                <p:spPr bwMode="auto">
                  <a:xfrm>
                    <a:off x="3888" y="2400"/>
                    <a:ext cx="82" cy="57"/>
                  </a:xfrm>
                  <a:custGeom>
                    <a:avLst/>
                    <a:gdLst>
                      <a:gd name="T0" fmla="*/ 0 w 160"/>
                      <a:gd name="T1" fmla="*/ 33 h 112"/>
                      <a:gd name="T2" fmla="*/ 25 w 160"/>
                      <a:gd name="T3" fmla="*/ 8 h 112"/>
                      <a:gd name="T4" fmla="*/ 74 w 160"/>
                      <a:gd name="T5" fmla="*/ 8 h 112"/>
                      <a:gd name="T6" fmla="*/ 74 w 160"/>
                      <a:gd name="T7" fmla="*/ 57 h 11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60"/>
                      <a:gd name="T13" fmla="*/ 0 h 112"/>
                      <a:gd name="T14" fmla="*/ 160 w 160"/>
                      <a:gd name="T15" fmla="*/ 112 h 11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60" h="112">
                        <a:moveTo>
                          <a:pt x="0" y="64"/>
                        </a:moveTo>
                        <a:cubicBezTo>
                          <a:pt x="12" y="44"/>
                          <a:pt x="24" y="24"/>
                          <a:pt x="48" y="16"/>
                        </a:cubicBezTo>
                        <a:cubicBezTo>
                          <a:pt x="72" y="8"/>
                          <a:pt x="128" y="0"/>
                          <a:pt x="144" y="16"/>
                        </a:cubicBezTo>
                        <a:cubicBezTo>
                          <a:pt x="160" y="32"/>
                          <a:pt x="144" y="96"/>
                          <a:pt x="144" y="112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32" name="Freeform 78"/>
                  <p:cNvSpPr>
                    <a:spLocks noChangeAspect="1"/>
                  </p:cNvSpPr>
                  <p:nvPr/>
                </p:nvSpPr>
                <p:spPr bwMode="auto">
                  <a:xfrm>
                    <a:off x="3696" y="2640"/>
                    <a:ext cx="144" cy="56"/>
                  </a:xfrm>
                  <a:custGeom>
                    <a:avLst/>
                    <a:gdLst>
                      <a:gd name="T0" fmla="*/ 0 w 144"/>
                      <a:gd name="T1" fmla="*/ 48 h 56"/>
                      <a:gd name="T2" fmla="*/ 96 w 144"/>
                      <a:gd name="T3" fmla="*/ 48 h 56"/>
                      <a:gd name="T4" fmla="*/ 144 w 144"/>
                      <a:gd name="T5" fmla="*/ 0 h 56"/>
                      <a:gd name="T6" fmla="*/ 0 60000 65536"/>
                      <a:gd name="T7" fmla="*/ 0 60000 65536"/>
                      <a:gd name="T8" fmla="*/ 0 60000 65536"/>
                      <a:gd name="T9" fmla="*/ 0 w 144"/>
                      <a:gd name="T10" fmla="*/ 0 h 56"/>
                      <a:gd name="T11" fmla="*/ 144 w 144"/>
                      <a:gd name="T12" fmla="*/ 56 h 5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44" h="56">
                        <a:moveTo>
                          <a:pt x="0" y="48"/>
                        </a:moveTo>
                        <a:cubicBezTo>
                          <a:pt x="36" y="52"/>
                          <a:pt x="72" y="56"/>
                          <a:pt x="96" y="48"/>
                        </a:cubicBezTo>
                        <a:cubicBezTo>
                          <a:pt x="120" y="40"/>
                          <a:pt x="136" y="8"/>
                          <a:pt x="144" y="0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9417" name="Line 79"/>
                <p:cNvSpPr>
                  <a:spLocks noChangeAspect="1" noChangeShapeType="1"/>
                </p:cNvSpPr>
                <p:nvPr/>
              </p:nvSpPr>
              <p:spPr bwMode="auto">
                <a:xfrm>
                  <a:off x="3936" y="2640"/>
                  <a:ext cx="4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18" name="Line 80"/>
                <p:cNvSpPr>
                  <a:spLocks noChangeAspect="1" noChangeShapeType="1"/>
                </p:cNvSpPr>
                <p:nvPr/>
              </p:nvSpPr>
              <p:spPr bwMode="auto">
                <a:xfrm>
                  <a:off x="3984" y="283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19" name="Line 81"/>
                <p:cNvSpPr>
                  <a:spLocks noChangeAspect="1" noChangeShapeType="1"/>
                </p:cNvSpPr>
                <p:nvPr/>
              </p:nvSpPr>
              <p:spPr bwMode="auto">
                <a:xfrm>
                  <a:off x="3984" y="2832"/>
                  <a:ext cx="0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20" name="Line 8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936" y="283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21" name="Line 8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984" y="2784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9412" name="Line 84"/>
              <p:cNvSpPr>
                <a:spLocks noChangeAspect="1" noChangeShapeType="1"/>
              </p:cNvSpPr>
              <p:nvPr/>
            </p:nvSpPr>
            <p:spPr bwMode="auto">
              <a:xfrm flipV="1">
                <a:off x="3648" y="2256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13" name="Line 85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600" y="2256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14" name="Line 86"/>
              <p:cNvSpPr>
                <a:spLocks noChangeAspect="1" noChangeShapeType="1"/>
              </p:cNvSpPr>
              <p:nvPr/>
            </p:nvSpPr>
            <p:spPr bwMode="auto">
              <a:xfrm flipH="1">
                <a:off x="3552" y="2304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15" name="Line 87"/>
              <p:cNvSpPr>
                <a:spLocks noChangeAspect="1" noChangeShapeType="1"/>
              </p:cNvSpPr>
              <p:nvPr/>
            </p:nvSpPr>
            <p:spPr bwMode="auto">
              <a:xfrm flipH="1">
                <a:off x="3600" y="2304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9407" name="Text Box 88"/>
          <p:cNvSpPr txBox="1">
            <a:spLocks noChangeArrowheads="1"/>
          </p:cNvSpPr>
          <p:nvPr/>
        </p:nvSpPr>
        <p:spPr bwMode="auto">
          <a:xfrm>
            <a:off x="215900" y="1258208"/>
            <a:ext cx="43561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 smtClean="0"/>
              <a:t>Emissione</a:t>
            </a:r>
            <a:r>
              <a:rPr lang="en-US" dirty="0" smtClean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radiazione</a:t>
            </a:r>
            <a:r>
              <a:rPr lang="en-US" dirty="0"/>
              <a:t> </a:t>
            </a:r>
            <a:r>
              <a:rPr lang="en-US" dirty="0" err="1"/>
              <a:t>elettromagnetica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parte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particella</a:t>
            </a:r>
            <a:r>
              <a:rPr lang="en-US" dirty="0"/>
              <a:t> in </a:t>
            </a:r>
            <a:r>
              <a:rPr lang="en-US" dirty="0" err="1"/>
              <a:t>moto</a:t>
            </a:r>
            <a:r>
              <a:rPr lang="en-US" dirty="0"/>
              <a:t> ad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velocità</a:t>
            </a:r>
            <a:r>
              <a:rPr lang="en-US" dirty="0"/>
              <a:t> </a:t>
            </a:r>
            <a:r>
              <a:rPr lang="en-US" dirty="0" err="1"/>
              <a:t>superiore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dirty="0" err="1"/>
              <a:t>velocità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luce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mezzo </a:t>
            </a:r>
            <a:r>
              <a:rPr lang="en-US" dirty="0" err="1"/>
              <a:t>attraversato</a:t>
            </a:r>
            <a:r>
              <a:rPr lang="en-US" dirty="0"/>
              <a:t> </a:t>
            </a:r>
            <a:r>
              <a:rPr lang="en-US" dirty="0" smtClean="0"/>
              <a:t>(no, non </a:t>
            </a:r>
            <a:r>
              <a:rPr lang="en-US" dirty="0"/>
              <a:t>viola la </a:t>
            </a:r>
            <a:r>
              <a:rPr lang="en-US" dirty="0" err="1" smtClean="0"/>
              <a:t>relatività</a:t>
            </a:r>
            <a:r>
              <a:rPr lang="en-US" dirty="0" smtClean="0"/>
              <a:t> </a:t>
            </a:r>
            <a:r>
              <a:rPr lang="en-US" dirty="0" err="1"/>
              <a:t>ristretta</a:t>
            </a:r>
            <a:r>
              <a:rPr lang="en-US" dirty="0"/>
              <a:t>…)</a:t>
            </a:r>
          </a:p>
        </p:txBody>
      </p:sp>
      <p:pic>
        <p:nvPicPr>
          <p:cNvPr id="59408" name="Picture 8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18075" y="3994150"/>
            <a:ext cx="3614738" cy="262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939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5939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BD25775-05EE-4A4A-89CA-DC3E87B92D5D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138114"/>
            <a:ext cx="8694737" cy="793219"/>
          </a:xfrm>
        </p:spPr>
        <p:txBody>
          <a:bodyPr/>
          <a:lstStyle/>
          <a:p>
            <a:pPr algn="l" eaLnBrk="1" hangingPunct="1"/>
            <a:r>
              <a:rPr lang="it-IT" sz="4000" b="1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PID: perché è importante</a:t>
            </a:r>
            <a:endParaRPr lang="it-IT" sz="4000" b="1" i="1" dirty="0">
              <a:effectLst>
                <a:outerShdw blurRad="38100" dist="38100" dir="2700000" algn="tl">
                  <a:srgbClr val="DDDDDD"/>
                </a:outerShdw>
              </a:effectLst>
              <a:latin typeface="Lucida Handwriting"/>
              <a:ea typeface="ＭＳ Ｐゴシック" pitchFamily="-108" charset="-128"/>
              <a:cs typeface="Lucida Handwriting"/>
            </a:endParaRPr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8115676" y="240920"/>
            <a:ext cx="595312" cy="685800"/>
            <a:chOff x="5472" y="144"/>
            <a:chExt cx="406" cy="432"/>
          </a:xfrm>
        </p:grpSpPr>
        <p:graphicFrame>
          <p:nvGraphicFramePr>
            <p:cNvPr id="59394" name="Object 2"/>
            <p:cNvGraphicFramePr>
              <a:graphicFrameLocks noChangeAspect="1"/>
            </p:cNvGraphicFramePr>
            <p:nvPr/>
          </p:nvGraphicFramePr>
          <p:xfrm>
            <a:off x="5472" y="144"/>
            <a:ext cx="406" cy="432"/>
          </p:xfrm>
          <a:graphic>
            <a:graphicData uri="http://schemas.openxmlformats.org/presentationml/2006/ole">
              <p:oleObj spid="_x0000_s90114" name="Clip" r:id="rId3" imgW="2409480" imgH="2562120" progId="">
                <p:embed/>
              </p:oleObj>
            </a:graphicData>
          </a:graphic>
        </p:graphicFrame>
        <p:grpSp>
          <p:nvGrpSpPr>
            <p:cNvPr id="3" name="Group 62"/>
            <p:cNvGrpSpPr>
              <a:grpSpLocks noChangeAspect="1"/>
            </p:cNvGrpSpPr>
            <p:nvPr/>
          </p:nvGrpSpPr>
          <p:grpSpPr bwMode="auto">
            <a:xfrm>
              <a:off x="5760" y="384"/>
              <a:ext cx="95" cy="133"/>
              <a:chOff x="3552" y="2256"/>
              <a:chExt cx="480" cy="672"/>
            </a:xfrm>
          </p:grpSpPr>
          <p:sp>
            <p:nvSpPr>
              <p:cNvPr id="59410" name="Line 63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648" y="2304"/>
                <a:ext cx="14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" name="Group 64"/>
              <p:cNvGrpSpPr>
                <a:grpSpLocks noChangeAspect="1"/>
              </p:cNvGrpSpPr>
              <p:nvPr/>
            </p:nvGrpSpPr>
            <p:grpSpPr bwMode="auto">
              <a:xfrm>
                <a:off x="3600" y="2400"/>
                <a:ext cx="432" cy="528"/>
                <a:chOff x="3600" y="2400"/>
                <a:chExt cx="432" cy="528"/>
              </a:xfrm>
            </p:grpSpPr>
            <p:grpSp>
              <p:nvGrpSpPr>
                <p:cNvPr id="5" name="Group 65"/>
                <p:cNvGrpSpPr>
                  <a:grpSpLocks noChangeAspect="1"/>
                </p:cNvGrpSpPr>
                <p:nvPr/>
              </p:nvGrpSpPr>
              <p:grpSpPr bwMode="auto">
                <a:xfrm>
                  <a:off x="3600" y="2400"/>
                  <a:ext cx="432" cy="528"/>
                  <a:chOff x="3600" y="2400"/>
                  <a:chExt cx="432" cy="528"/>
                </a:xfrm>
              </p:grpSpPr>
              <p:sp>
                <p:nvSpPr>
                  <p:cNvPr id="59422" name="Line 6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648" y="2736"/>
                    <a:ext cx="144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3" name="Line 6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648" y="27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4" name="Line 6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600" y="29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5" name="Oval 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96" y="2448"/>
                    <a:ext cx="336" cy="33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6" name="Line 7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792" y="2736"/>
                    <a:ext cx="96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7" name="Line 7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792" y="27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8" name="Line 7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744" y="29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9" name="Oval 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96" y="2496"/>
                    <a:ext cx="48" cy="4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6" name="Group 7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792" y="2496"/>
                    <a:ext cx="144" cy="96"/>
                    <a:chOff x="4320" y="3168"/>
                    <a:chExt cx="144" cy="96"/>
                  </a:xfrm>
                </p:grpSpPr>
                <p:sp>
                  <p:nvSpPr>
                    <p:cNvPr id="59433" name="Oval 75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-2700000">
                      <a:off x="4320" y="3168"/>
                      <a:ext cx="144" cy="4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9434" name="Oval 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20" y="3216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59431" name="Freeform 77"/>
                  <p:cNvSpPr>
                    <a:spLocks noChangeAspect="1"/>
                  </p:cNvSpPr>
                  <p:nvPr/>
                </p:nvSpPr>
                <p:spPr bwMode="auto">
                  <a:xfrm>
                    <a:off x="3888" y="2400"/>
                    <a:ext cx="82" cy="57"/>
                  </a:xfrm>
                  <a:custGeom>
                    <a:avLst/>
                    <a:gdLst>
                      <a:gd name="T0" fmla="*/ 0 w 160"/>
                      <a:gd name="T1" fmla="*/ 33 h 112"/>
                      <a:gd name="T2" fmla="*/ 25 w 160"/>
                      <a:gd name="T3" fmla="*/ 8 h 112"/>
                      <a:gd name="T4" fmla="*/ 74 w 160"/>
                      <a:gd name="T5" fmla="*/ 8 h 112"/>
                      <a:gd name="T6" fmla="*/ 74 w 160"/>
                      <a:gd name="T7" fmla="*/ 57 h 11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60"/>
                      <a:gd name="T13" fmla="*/ 0 h 112"/>
                      <a:gd name="T14" fmla="*/ 160 w 160"/>
                      <a:gd name="T15" fmla="*/ 112 h 11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60" h="112">
                        <a:moveTo>
                          <a:pt x="0" y="64"/>
                        </a:moveTo>
                        <a:cubicBezTo>
                          <a:pt x="12" y="44"/>
                          <a:pt x="24" y="24"/>
                          <a:pt x="48" y="16"/>
                        </a:cubicBezTo>
                        <a:cubicBezTo>
                          <a:pt x="72" y="8"/>
                          <a:pt x="128" y="0"/>
                          <a:pt x="144" y="16"/>
                        </a:cubicBezTo>
                        <a:cubicBezTo>
                          <a:pt x="160" y="32"/>
                          <a:pt x="144" y="96"/>
                          <a:pt x="144" y="112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32" name="Freeform 78"/>
                  <p:cNvSpPr>
                    <a:spLocks noChangeAspect="1"/>
                  </p:cNvSpPr>
                  <p:nvPr/>
                </p:nvSpPr>
                <p:spPr bwMode="auto">
                  <a:xfrm>
                    <a:off x="3696" y="2640"/>
                    <a:ext cx="144" cy="56"/>
                  </a:xfrm>
                  <a:custGeom>
                    <a:avLst/>
                    <a:gdLst>
                      <a:gd name="T0" fmla="*/ 0 w 144"/>
                      <a:gd name="T1" fmla="*/ 48 h 56"/>
                      <a:gd name="T2" fmla="*/ 96 w 144"/>
                      <a:gd name="T3" fmla="*/ 48 h 56"/>
                      <a:gd name="T4" fmla="*/ 144 w 144"/>
                      <a:gd name="T5" fmla="*/ 0 h 56"/>
                      <a:gd name="T6" fmla="*/ 0 60000 65536"/>
                      <a:gd name="T7" fmla="*/ 0 60000 65536"/>
                      <a:gd name="T8" fmla="*/ 0 60000 65536"/>
                      <a:gd name="T9" fmla="*/ 0 w 144"/>
                      <a:gd name="T10" fmla="*/ 0 h 56"/>
                      <a:gd name="T11" fmla="*/ 144 w 144"/>
                      <a:gd name="T12" fmla="*/ 56 h 5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44" h="56">
                        <a:moveTo>
                          <a:pt x="0" y="48"/>
                        </a:moveTo>
                        <a:cubicBezTo>
                          <a:pt x="36" y="52"/>
                          <a:pt x="72" y="56"/>
                          <a:pt x="96" y="48"/>
                        </a:cubicBezTo>
                        <a:cubicBezTo>
                          <a:pt x="120" y="40"/>
                          <a:pt x="136" y="8"/>
                          <a:pt x="144" y="0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9417" name="Line 79"/>
                <p:cNvSpPr>
                  <a:spLocks noChangeAspect="1" noChangeShapeType="1"/>
                </p:cNvSpPr>
                <p:nvPr/>
              </p:nvSpPr>
              <p:spPr bwMode="auto">
                <a:xfrm>
                  <a:off x="3936" y="2640"/>
                  <a:ext cx="4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18" name="Line 80"/>
                <p:cNvSpPr>
                  <a:spLocks noChangeAspect="1" noChangeShapeType="1"/>
                </p:cNvSpPr>
                <p:nvPr/>
              </p:nvSpPr>
              <p:spPr bwMode="auto">
                <a:xfrm>
                  <a:off x="3984" y="283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19" name="Line 81"/>
                <p:cNvSpPr>
                  <a:spLocks noChangeAspect="1" noChangeShapeType="1"/>
                </p:cNvSpPr>
                <p:nvPr/>
              </p:nvSpPr>
              <p:spPr bwMode="auto">
                <a:xfrm>
                  <a:off x="3984" y="2832"/>
                  <a:ext cx="0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20" name="Line 8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936" y="283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21" name="Line 8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984" y="2784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9412" name="Line 84"/>
              <p:cNvSpPr>
                <a:spLocks noChangeAspect="1" noChangeShapeType="1"/>
              </p:cNvSpPr>
              <p:nvPr/>
            </p:nvSpPr>
            <p:spPr bwMode="auto">
              <a:xfrm flipV="1">
                <a:off x="3648" y="2256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13" name="Line 85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600" y="2256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14" name="Line 86"/>
              <p:cNvSpPr>
                <a:spLocks noChangeAspect="1" noChangeShapeType="1"/>
              </p:cNvSpPr>
              <p:nvPr/>
            </p:nvSpPr>
            <p:spPr bwMode="auto">
              <a:xfrm flipH="1">
                <a:off x="3552" y="2304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15" name="Line 87"/>
              <p:cNvSpPr>
                <a:spLocks noChangeAspect="1" noChangeShapeType="1"/>
              </p:cNvSpPr>
              <p:nvPr/>
            </p:nvSpPr>
            <p:spPr bwMode="auto">
              <a:xfrm flipH="1">
                <a:off x="3600" y="2304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pic>
        <p:nvPicPr>
          <p:cNvPr id="90" name="Picture 8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480" y="2483574"/>
            <a:ext cx="4414520" cy="328168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5935" y="2809478"/>
            <a:ext cx="4343400" cy="298704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569053" y="1609802"/>
            <a:ext cx="6453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Ovvero</a:t>
            </a:r>
            <a:r>
              <a:rPr lang="en-US" sz="2000" dirty="0" smtClean="0"/>
              <a:t>, come </a:t>
            </a:r>
            <a:r>
              <a:rPr lang="en-US" sz="2000" dirty="0" err="1" smtClean="0"/>
              <a:t>trovare</a:t>
            </a:r>
            <a:r>
              <a:rPr lang="en-US" sz="2000" dirty="0" smtClean="0"/>
              <a:t> in </a:t>
            </a:r>
            <a:r>
              <a:rPr lang="en-US" sz="2000" dirty="0" err="1" smtClean="0"/>
              <a:t>LHCb</a:t>
            </a:r>
            <a:r>
              <a:rPr lang="en-US" sz="2000" dirty="0" smtClean="0"/>
              <a:t> </a:t>
            </a:r>
            <a:r>
              <a:rPr lang="en-US" sz="2000" dirty="0" err="1" smtClean="0"/>
              <a:t>l’ago</a:t>
            </a:r>
            <a:r>
              <a:rPr lang="en-US" sz="2000" dirty="0" smtClean="0"/>
              <a:t> </a:t>
            </a:r>
            <a:r>
              <a:rPr lang="en-US" sz="2000" dirty="0" err="1" smtClean="0"/>
              <a:t>della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Symbol" charset="2"/>
                <a:cs typeface="Symbol" charset="2"/>
              </a:rPr>
              <a:t>f</a:t>
            </a:r>
            <a:r>
              <a:rPr lang="en-US" sz="2000" dirty="0" smtClean="0"/>
              <a:t>(1020) in un </a:t>
            </a:r>
            <a:r>
              <a:rPr lang="en-US" sz="2000" dirty="0" err="1" smtClean="0"/>
              <a:t>pagliaio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500000 </a:t>
            </a:r>
            <a:r>
              <a:rPr lang="en-US" sz="2000" dirty="0" err="1" smtClean="0"/>
              <a:t>tracce</a:t>
            </a:r>
            <a:endParaRPr lang="en-US" sz="2000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5995" y="795886"/>
            <a:ext cx="954920" cy="70095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77224" y="861547"/>
            <a:ext cx="7402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Esempio</a:t>
            </a:r>
            <a:r>
              <a:rPr lang="en-US" sz="2400" dirty="0" smtClean="0"/>
              <a:t>:              (</a:t>
            </a:r>
            <a:r>
              <a:rPr lang="en-US" sz="2400" dirty="0" err="1" smtClean="0"/>
              <a:t>uno</a:t>
            </a:r>
            <a:r>
              <a:rPr lang="en-US" sz="2400" dirty="0" smtClean="0"/>
              <a:t> </a:t>
            </a:r>
            <a:r>
              <a:rPr lang="en-US" sz="2400" dirty="0" err="1" smtClean="0"/>
              <a:t>degli</a:t>
            </a:r>
            <a:r>
              <a:rPr lang="en-US" sz="2400" dirty="0" smtClean="0"/>
              <a:t> </a:t>
            </a:r>
            <a:r>
              <a:rPr lang="en-US" sz="2400" dirty="0" err="1" smtClean="0"/>
              <a:t>esperimenti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LHC)</a:t>
            </a:r>
            <a:endParaRPr lang="en-US" sz="2400" dirty="0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939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5939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BD25775-05EE-4A4A-89CA-DC3E87B92D5D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138114"/>
            <a:ext cx="8694737" cy="950458"/>
          </a:xfrm>
        </p:spPr>
        <p:txBody>
          <a:bodyPr/>
          <a:lstStyle/>
          <a:p>
            <a:pPr algn="l" eaLnBrk="1" hangingPunct="1"/>
            <a:r>
              <a:rPr lang="it-IT" b="1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PID @ ALICE: </a:t>
            </a:r>
            <a:r>
              <a:rPr lang="it-IT" b="1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All</a:t>
            </a:r>
            <a:r>
              <a:rPr lang="it-IT" b="1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 </a:t>
            </a:r>
            <a:r>
              <a:rPr lang="it-IT" b="1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Together</a:t>
            </a:r>
            <a:r>
              <a:rPr lang="it-IT" b="1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 </a:t>
            </a:r>
            <a:r>
              <a:rPr lang="it-IT" b="1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Now</a:t>
            </a:r>
            <a:r>
              <a:rPr lang="it-IT" b="1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!</a:t>
            </a:r>
            <a:endParaRPr lang="it-IT" b="1" i="1" dirty="0">
              <a:effectLst>
                <a:outerShdw blurRad="38100" dist="38100" dir="2700000" algn="tl">
                  <a:srgbClr val="DDDDDD"/>
                </a:outerShdw>
              </a:effectLst>
              <a:latin typeface="Lucida Handwriting"/>
              <a:ea typeface="ＭＳ Ｐゴシック" pitchFamily="-108" charset="-128"/>
              <a:cs typeface="Lucida Handwriting"/>
            </a:endParaRPr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8215985" y="1386041"/>
            <a:ext cx="595312" cy="685800"/>
            <a:chOff x="5472" y="144"/>
            <a:chExt cx="406" cy="432"/>
          </a:xfrm>
        </p:grpSpPr>
        <p:graphicFrame>
          <p:nvGraphicFramePr>
            <p:cNvPr id="59394" name="Object 2"/>
            <p:cNvGraphicFramePr>
              <a:graphicFrameLocks noChangeAspect="1"/>
            </p:cNvGraphicFramePr>
            <p:nvPr/>
          </p:nvGraphicFramePr>
          <p:xfrm>
            <a:off x="5472" y="144"/>
            <a:ext cx="406" cy="432"/>
          </p:xfrm>
          <a:graphic>
            <a:graphicData uri="http://schemas.openxmlformats.org/presentationml/2006/ole">
              <p:oleObj spid="_x0000_s77826" name="Clip" r:id="rId3" imgW="2409480" imgH="2562120" progId="">
                <p:embed/>
              </p:oleObj>
            </a:graphicData>
          </a:graphic>
        </p:graphicFrame>
        <p:grpSp>
          <p:nvGrpSpPr>
            <p:cNvPr id="3" name="Group 62"/>
            <p:cNvGrpSpPr>
              <a:grpSpLocks noChangeAspect="1"/>
            </p:cNvGrpSpPr>
            <p:nvPr/>
          </p:nvGrpSpPr>
          <p:grpSpPr bwMode="auto">
            <a:xfrm>
              <a:off x="5760" y="384"/>
              <a:ext cx="95" cy="133"/>
              <a:chOff x="3552" y="2256"/>
              <a:chExt cx="480" cy="672"/>
            </a:xfrm>
          </p:grpSpPr>
          <p:sp>
            <p:nvSpPr>
              <p:cNvPr id="59410" name="Line 63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648" y="2304"/>
                <a:ext cx="14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" name="Group 64"/>
              <p:cNvGrpSpPr>
                <a:grpSpLocks noChangeAspect="1"/>
              </p:cNvGrpSpPr>
              <p:nvPr/>
            </p:nvGrpSpPr>
            <p:grpSpPr bwMode="auto">
              <a:xfrm>
                <a:off x="3600" y="2400"/>
                <a:ext cx="432" cy="528"/>
                <a:chOff x="3600" y="2400"/>
                <a:chExt cx="432" cy="528"/>
              </a:xfrm>
            </p:grpSpPr>
            <p:grpSp>
              <p:nvGrpSpPr>
                <p:cNvPr id="5" name="Group 65"/>
                <p:cNvGrpSpPr>
                  <a:grpSpLocks noChangeAspect="1"/>
                </p:cNvGrpSpPr>
                <p:nvPr/>
              </p:nvGrpSpPr>
              <p:grpSpPr bwMode="auto">
                <a:xfrm>
                  <a:off x="3600" y="2400"/>
                  <a:ext cx="432" cy="528"/>
                  <a:chOff x="3600" y="2400"/>
                  <a:chExt cx="432" cy="528"/>
                </a:xfrm>
              </p:grpSpPr>
              <p:sp>
                <p:nvSpPr>
                  <p:cNvPr id="59422" name="Line 6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648" y="2736"/>
                    <a:ext cx="144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3" name="Line 6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648" y="27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4" name="Line 6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600" y="29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5" name="Oval 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96" y="2448"/>
                    <a:ext cx="336" cy="33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6" name="Line 7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792" y="2736"/>
                    <a:ext cx="96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7" name="Line 7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792" y="27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8" name="Line 7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744" y="29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29" name="Oval 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96" y="2496"/>
                    <a:ext cx="48" cy="4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6" name="Group 7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792" y="2496"/>
                    <a:ext cx="144" cy="96"/>
                    <a:chOff x="4320" y="3168"/>
                    <a:chExt cx="144" cy="96"/>
                  </a:xfrm>
                </p:grpSpPr>
                <p:sp>
                  <p:nvSpPr>
                    <p:cNvPr id="59433" name="Oval 75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-2700000">
                      <a:off x="4320" y="3168"/>
                      <a:ext cx="144" cy="4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9434" name="Oval 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20" y="3216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59431" name="Freeform 77"/>
                  <p:cNvSpPr>
                    <a:spLocks noChangeAspect="1"/>
                  </p:cNvSpPr>
                  <p:nvPr/>
                </p:nvSpPr>
                <p:spPr bwMode="auto">
                  <a:xfrm>
                    <a:off x="3888" y="2400"/>
                    <a:ext cx="82" cy="57"/>
                  </a:xfrm>
                  <a:custGeom>
                    <a:avLst/>
                    <a:gdLst>
                      <a:gd name="T0" fmla="*/ 0 w 160"/>
                      <a:gd name="T1" fmla="*/ 33 h 112"/>
                      <a:gd name="T2" fmla="*/ 25 w 160"/>
                      <a:gd name="T3" fmla="*/ 8 h 112"/>
                      <a:gd name="T4" fmla="*/ 74 w 160"/>
                      <a:gd name="T5" fmla="*/ 8 h 112"/>
                      <a:gd name="T6" fmla="*/ 74 w 160"/>
                      <a:gd name="T7" fmla="*/ 57 h 11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60"/>
                      <a:gd name="T13" fmla="*/ 0 h 112"/>
                      <a:gd name="T14" fmla="*/ 160 w 160"/>
                      <a:gd name="T15" fmla="*/ 112 h 11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60" h="112">
                        <a:moveTo>
                          <a:pt x="0" y="64"/>
                        </a:moveTo>
                        <a:cubicBezTo>
                          <a:pt x="12" y="44"/>
                          <a:pt x="24" y="24"/>
                          <a:pt x="48" y="16"/>
                        </a:cubicBezTo>
                        <a:cubicBezTo>
                          <a:pt x="72" y="8"/>
                          <a:pt x="128" y="0"/>
                          <a:pt x="144" y="16"/>
                        </a:cubicBezTo>
                        <a:cubicBezTo>
                          <a:pt x="160" y="32"/>
                          <a:pt x="144" y="96"/>
                          <a:pt x="144" y="112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432" name="Freeform 78"/>
                  <p:cNvSpPr>
                    <a:spLocks noChangeAspect="1"/>
                  </p:cNvSpPr>
                  <p:nvPr/>
                </p:nvSpPr>
                <p:spPr bwMode="auto">
                  <a:xfrm>
                    <a:off x="3696" y="2640"/>
                    <a:ext cx="144" cy="56"/>
                  </a:xfrm>
                  <a:custGeom>
                    <a:avLst/>
                    <a:gdLst>
                      <a:gd name="T0" fmla="*/ 0 w 144"/>
                      <a:gd name="T1" fmla="*/ 48 h 56"/>
                      <a:gd name="T2" fmla="*/ 96 w 144"/>
                      <a:gd name="T3" fmla="*/ 48 h 56"/>
                      <a:gd name="T4" fmla="*/ 144 w 144"/>
                      <a:gd name="T5" fmla="*/ 0 h 56"/>
                      <a:gd name="T6" fmla="*/ 0 60000 65536"/>
                      <a:gd name="T7" fmla="*/ 0 60000 65536"/>
                      <a:gd name="T8" fmla="*/ 0 60000 65536"/>
                      <a:gd name="T9" fmla="*/ 0 w 144"/>
                      <a:gd name="T10" fmla="*/ 0 h 56"/>
                      <a:gd name="T11" fmla="*/ 144 w 144"/>
                      <a:gd name="T12" fmla="*/ 56 h 5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44" h="56">
                        <a:moveTo>
                          <a:pt x="0" y="48"/>
                        </a:moveTo>
                        <a:cubicBezTo>
                          <a:pt x="36" y="52"/>
                          <a:pt x="72" y="56"/>
                          <a:pt x="96" y="48"/>
                        </a:cubicBezTo>
                        <a:cubicBezTo>
                          <a:pt x="120" y="40"/>
                          <a:pt x="136" y="8"/>
                          <a:pt x="144" y="0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9417" name="Line 79"/>
                <p:cNvSpPr>
                  <a:spLocks noChangeAspect="1" noChangeShapeType="1"/>
                </p:cNvSpPr>
                <p:nvPr/>
              </p:nvSpPr>
              <p:spPr bwMode="auto">
                <a:xfrm>
                  <a:off x="3936" y="2640"/>
                  <a:ext cx="4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18" name="Line 80"/>
                <p:cNvSpPr>
                  <a:spLocks noChangeAspect="1" noChangeShapeType="1"/>
                </p:cNvSpPr>
                <p:nvPr/>
              </p:nvSpPr>
              <p:spPr bwMode="auto">
                <a:xfrm>
                  <a:off x="3984" y="283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19" name="Line 81"/>
                <p:cNvSpPr>
                  <a:spLocks noChangeAspect="1" noChangeShapeType="1"/>
                </p:cNvSpPr>
                <p:nvPr/>
              </p:nvSpPr>
              <p:spPr bwMode="auto">
                <a:xfrm>
                  <a:off x="3984" y="2832"/>
                  <a:ext cx="0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20" name="Line 8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936" y="283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21" name="Line 8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984" y="2784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9412" name="Line 84"/>
              <p:cNvSpPr>
                <a:spLocks noChangeAspect="1" noChangeShapeType="1"/>
              </p:cNvSpPr>
              <p:nvPr/>
            </p:nvSpPr>
            <p:spPr bwMode="auto">
              <a:xfrm flipV="1">
                <a:off x="3648" y="2256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13" name="Line 85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600" y="2256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14" name="Line 86"/>
              <p:cNvSpPr>
                <a:spLocks noChangeAspect="1" noChangeShapeType="1"/>
              </p:cNvSpPr>
              <p:nvPr/>
            </p:nvSpPr>
            <p:spPr bwMode="auto">
              <a:xfrm flipH="1">
                <a:off x="3552" y="2304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15" name="Line 87"/>
              <p:cNvSpPr>
                <a:spLocks noChangeAspect="1" noChangeShapeType="1"/>
              </p:cNvSpPr>
              <p:nvPr/>
            </p:nvSpPr>
            <p:spPr bwMode="auto">
              <a:xfrm flipH="1">
                <a:off x="3600" y="2304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pic>
        <p:nvPicPr>
          <p:cNvPr id="94" name="Picture 93"/>
          <p:cNvPicPr>
            <a:picLocks noChangeAspect="1"/>
          </p:cNvPicPr>
          <p:nvPr/>
        </p:nvPicPr>
        <p:blipFill>
          <a:blip r:embed="rId4"/>
          <a:srcRect r="3943"/>
          <a:stretch>
            <a:fillRect/>
          </a:stretch>
        </p:blipFill>
        <p:spPr>
          <a:xfrm>
            <a:off x="892799" y="1499810"/>
            <a:ext cx="7219466" cy="4534823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6042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6042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6E41D1-61B7-3944-BA1F-BE6BE79B74E3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60422" name="Rectangle 2"/>
          <p:cNvSpPr>
            <a:spLocks noGrp="1" noChangeArrowheads="1"/>
          </p:cNvSpPr>
          <p:nvPr>
            <p:ph type="title"/>
          </p:nvPr>
        </p:nvSpPr>
        <p:spPr>
          <a:xfrm>
            <a:off x="36286" y="108555"/>
            <a:ext cx="9144000" cy="532493"/>
          </a:xfrm>
        </p:spPr>
        <p:txBody>
          <a:bodyPr/>
          <a:lstStyle/>
          <a:p>
            <a:pPr algn="l" eaLnBrk="1" hangingPunct="1"/>
            <a:r>
              <a:rPr lang="en-US" sz="3200" b="1" dirty="0">
                <a:ea typeface="ＭＳ Ｐゴシック" pitchFamily="-108" charset="-128"/>
              </a:rPr>
              <a:t>In </a:t>
            </a:r>
            <a:r>
              <a:rPr lang="en-US" sz="3200" b="1" dirty="0" err="1">
                <a:ea typeface="ＭＳ Ｐゴシック" pitchFamily="-108" charset="-128"/>
              </a:rPr>
              <a:t>che</a:t>
            </a:r>
            <a:r>
              <a:rPr lang="en-US" sz="3200" b="1" dirty="0">
                <a:ea typeface="ＭＳ Ｐゴシック" pitchFamily="-108" charset="-128"/>
              </a:rPr>
              <a:t> </a:t>
            </a:r>
            <a:r>
              <a:rPr lang="en-US" sz="3200" b="1" dirty="0" err="1">
                <a:ea typeface="ＭＳ Ｐゴシック" pitchFamily="-108" charset="-128"/>
              </a:rPr>
              <a:t>ordine</a:t>
            </a:r>
            <a:r>
              <a:rPr lang="en-US" sz="3200" b="1" dirty="0">
                <a:ea typeface="ＭＳ Ｐゴシック" pitchFamily="-108" charset="-128"/>
              </a:rPr>
              <a:t> </a:t>
            </a:r>
            <a:r>
              <a:rPr lang="en-US" sz="3200" b="1" dirty="0" err="1">
                <a:ea typeface="ＭＳ Ｐゴシック" pitchFamily="-108" charset="-128"/>
              </a:rPr>
              <a:t>disponiamo</a:t>
            </a:r>
            <a:r>
              <a:rPr lang="en-US" sz="3200" b="1" dirty="0">
                <a:ea typeface="ＭＳ Ｐゴシック" pitchFamily="-108" charset="-128"/>
              </a:rPr>
              <a:t> </a:t>
            </a:r>
            <a:r>
              <a:rPr lang="en-US" sz="3200" b="1" dirty="0" err="1">
                <a:ea typeface="ＭＳ Ｐゴシック" pitchFamily="-108" charset="-128"/>
              </a:rPr>
              <a:t>i</a:t>
            </a:r>
            <a:r>
              <a:rPr lang="en-US" sz="3200" b="1" dirty="0">
                <a:ea typeface="ＭＳ Ｐゴシック" pitchFamily="-108" charset="-128"/>
              </a:rPr>
              <a:t> </a:t>
            </a:r>
            <a:r>
              <a:rPr lang="en-US" sz="3200" b="1" dirty="0" err="1" smtClean="0">
                <a:ea typeface="ＭＳ Ｐゴシック" pitchFamily="-108" charset="-128"/>
              </a:rPr>
              <a:t>rivelatori</a:t>
            </a:r>
            <a:r>
              <a:rPr lang="en-US" sz="3200" b="1" dirty="0" smtClean="0">
                <a:ea typeface="ＭＳ Ｐゴシック" pitchFamily="-108" charset="-128"/>
              </a:rPr>
              <a:t>?</a:t>
            </a:r>
            <a:endParaRPr lang="en-US" sz="3200" b="1" dirty="0">
              <a:ea typeface="ＭＳ Ｐゴシック" pitchFamily="-108" charset="-128"/>
            </a:endParaRPr>
          </a:p>
        </p:txBody>
      </p:sp>
      <p:grpSp>
        <p:nvGrpSpPr>
          <p:cNvPr id="60423" name="Group 29"/>
          <p:cNvGrpSpPr>
            <a:grpSpLocks/>
          </p:cNvGrpSpPr>
          <p:nvPr/>
        </p:nvGrpSpPr>
        <p:grpSpPr bwMode="auto">
          <a:xfrm>
            <a:off x="1546763" y="344717"/>
            <a:ext cx="5311775" cy="6178550"/>
            <a:chOff x="546" y="165"/>
            <a:chExt cx="3444" cy="4006"/>
          </a:xfrm>
        </p:grpSpPr>
        <p:sp>
          <p:nvSpPr>
            <p:cNvPr id="60424" name="Rectangle 7"/>
            <p:cNvSpPr>
              <a:spLocks noChangeArrowheads="1"/>
            </p:cNvSpPr>
            <p:nvPr/>
          </p:nvSpPr>
          <p:spPr bwMode="auto">
            <a:xfrm>
              <a:off x="546" y="2375"/>
              <a:ext cx="1234" cy="36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dirty="0" err="1">
                  <a:solidFill>
                    <a:srgbClr val="0000FF"/>
                  </a:solidFill>
                </a:rPr>
                <a:t>Misura</a:t>
              </a:r>
              <a:r>
                <a:rPr lang="en-GB" dirty="0">
                  <a:solidFill>
                    <a:srgbClr val="0000FF"/>
                  </a:solidFill>
                </a:rPr>
                <a:t> del </a:t>
              </a:r>
              <a:r>
                <a:rPr lang="en-GB" dirty="0" err="1">
                  <a:solidFill>
                    <a:srgbClr val="0000FF"/>
                  </a:solidFill>
                </a:rPr>
                <a:t>vertice</a:t>
              </a:r>
              <a:endParaRPr lang="en-GB" dirty="0">
                <a:solidFill>
                  <a:srgbClr val="0000FF"/>
                </a:solidFill>
              </a:endParaRPr>
            </a:p>
            <a:p>
              <a:pPr eaLnBrk="0" hangingPunct="0"/>
              <a:r>
                <a:rPr lang="en-GB" dirty="0">
                  <a:solidFill>
                    <a:srgbClr val="0000FF"/>
                  </a:solidFill>
                </a:rPr>
                <a:t> (</a:t>
              </a:r>
              <a:r>
                <a:rPr lang="en-GB" dirty="0" err="1">
                  <a:solidFill>
                    <a:srgbClr val="0000FF"/>
                  </a:solidFill>
                </a:rPr>
                <a:t>rivelatori</a:t>
              </a:r>
              <a:r>
                <a:rPr lang="en-GB" dirty="0">
                  <a:solidFill>
                    <a:srgbClr val="0000FF"/>
                  </a:solidFill>
                </a:rPr>
                <a:t> Si)       </a:t>
              </a:r>
              <a:r>
                <a:rPr lang="en-GB" dirty="0" err="1">
                  <a:solidFill>
                    <a:srgbClr val="0000FF"/>
                  </a:solidFill>
                  <a:sym typeface="Wingdings" pitchFamily="-108" charset="2"/>
                </a:rPr>
                <a:t></a:t>
              </a:r>
              <a:endParaRPr lang="en-GB" dirty="0">
                <a:solidFill>
                  <a:srgbClr val="0000FF"/>
                </a:solidFill>
              </a:endParaRPr>
            </a:p>
          </p:txBody>
        </p:sp>
        <p:graphicFrame>
          <p:nvGraphicFramePr>
            <p:cNvPr id="60418" name="Object 2"/>
            <p:cNvGraphicFramePr>
              <a:graphicFrameLocks noChangeAspect="1"/>
            </p:cNvGraphicFramePr>
            <p:nvPr/>
          </p:nvGraphicFramePr>
          <p:xfrm>
            <a:off x="1656" y="654"/>
            <a:ext cx="2289" cy="3358"/>
          </p:xfrm>
          <a:graphic>
            <a:graphicData uri="http://schemas.openxmlformats.org/presentationml/2006/ole">
              <p:oleObj spid="_x0000_s60418" name="Designer Drawing" r:id="rId3" imgW="3633840" imgH="5331600" progId="">
                <p:embed/>
              </p:oleObj>
            </a:graphicData>
          </a:graphic>
        </p:graphicFrame>
        <p:sp>
          <p:nvSpPr>
            <p:cNvPr id="60425" name="Rectangle 8"/>
            <p:cNvSpPr>
              <a:spLocks noChangeArrowheads="1"/>
            </p:cNvSpPr>
            <p:nvPr/>
          </p:nvSpPr>
          <p:spPr bwMode="auto">
            <a:xfrm>
              <a:off x="744" y="2765"/>
              <a:ext cx="1438" cy="36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>
                  <a:solidFill>
                    <a:srgbClr val="0000FF"/>
                  </a:solidFill>
                </a:rPr>
                <a:t>Sist. di tracciamento</a:t>
              </a:r>
            </a:p>
            <a:p>
              <a:pPr eaLnBrk="0" hangingPunct="0"/>
              <a:r>
                <a:rPr lang="en-GB">
                  <a:solidFill>
                    <a:srgbClr val="0000FF"/>
                  </a:solidFill>
                </a:rPr>
                <a:t>(rivelatori a gas o Si) </a:t>
              </a:r>
              <a:r>
                <a:rPr lang="en-GB">
                  <a:solidFill>
                    <a:srgbClr val="0000FF"/>
                  </a:solidFill>
                  <a:sym typeface="Wingdings" pitchFamily="-108" charset="2"/>
                </a:rPr>
                <a:t></a:t>
              </a:r>
            </a:p>
          </p:txBody>
        </p:sp>
        <p:sp>
          <p:nvSpPr>
            <p:cNvPr id="60426" name="Rectangle 9"/>
            <p:cNvSpPr>
              <a:spLocks noChangeArrowheads="1"/>
            </p:cNvSpPr>
            <p:nvPr/>
          </p:nvSpPr>
          <p:spPr bwMode="auto">
            <a:xfrm>
              <a:off x="735" y="3149"/>
              <a:ext cx="1755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>
                  <a:solidFill>
                    <a:srgbClr val="0000FF"/>
                  </a:solidFill>
                </a:rPr>
                <a:t>identificazione di particelle </a:t>
              </a:r>
              <a:r>
                <a:rPr lang="en-GB">
                  <a:solidFill>
                    <a:srgbClr val="0000FF"/>
                  </a:solidFill>
                  <a:sym typeface="Wingdings" pitchFamily="-108" charset="2"/>
                </a:rPr>
                <a:t></a:t>
              </a:r>
            </a:p>
          </p:txBody>
        </p:sp>
        <p:sp>
          <p:nvSpPr>
            <p:cNvPr id="60427" name="Rectangle 10"/>
            <p:cNvSpPr>
              <a:spLocks noChangeArrowheads="1"/>
            </p:cNvSpPr>
            <p:nvPr/>
          </p:nvSpPr>
          <p:spPr bwMode="auto">
            <a:xfrm>
              <a:off x="1464" y="3341"/>
              <a:ext cx="1183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>
                  <a:solidFill>
                    <a:srgbClr val="0000FF"/>
                  </a:solidFill>
                </a:rPr>
                <a:t>calorimetro e.m. </a:t>
              </a:r>
              <a:r>
                <a:rPr lang="en-GB">
                  <a:solidFill>
                    <a:srgbClr val="0000FF"/>
                  </a:solidFill>
                  <a:sym typeface="Wingdings" pitchFamily="-108" charset="2"/>
                </a:rPr>
                <a:t></a:t>
              </a:r>
            </a:p>
          </p:txBody>
        </p:sp>
        <p:sp>
          <p:nvSpPr>
            <p:cNvPr id="60428" name="Rectangle 11"/>
            <p:cNvSpPr>
              <a:spLocks noChangeArrowheads="1"/>
            </p:cNvSpPr>
            <p:nvPr/>
          </p:nvSpPr>
          <p:spPr bwMode="auto">
            <a:xfrm>
              <a:off x="1843" y="3569"/>
              <a:ext cx="1145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>
                  <a:solidFill>
                    <a:srgbClr val="0000FF"/>
                  </a:solidFill>
                </a:rPr>
                <a:t>bobina magnete</a:t>
              </a:r>
              <a:r>
                <a:rPr lang="en-GB">
                  <a:solidFill>
                    <a:srgbClr val="0000FF"/>
                  </a:solidFill>
                  <a:sym typeface="Wingdings" pitchFamily="-108" charset="2"/>
                </a:rPr>
                <a:t></a:t>
              </a:r>
            </a:p>
          </p:txBody>
        </p:sp>
        <p:sp>
          <p:nvSpPr>
            <p:cNvPr id="60429" name="Rectangle 12"/>
            <p:cNvSpPr>
              <a:spLocks noChangeArrowheads="1"/>
            </p:cNvSpPr>
            <p:nvPr/>
          </p:nvSpPr>
          <p:spPr bwMode="auto">
            <a:xfrm>
              <a:off x="955" y="3756"/>
              <a:ext cx="2380" cy="22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dirty="0" err="1">
                  <a:solidFill>
                    <a:srgbClr val="0000FF"/>
                  </a:solidFill>
                </a:rPr>
                <a:t>calorimetro</a:t>
              </a:r>
              <a:r>
                <a:rPr lang="en-GB" dirty="0">
                  <a:solidFill>
                    <a:srgbClr val="0000FF"/>
                  </a:solidFill>
                </a:rPr>
                <a:t> </a:t>
              </a:r>
              <a:r>
                <a:rPr lang="en-GB" dirty="0" err="1" smtClean="0">
                  <a:solidFill>
                    <a:srgbClr val="0000FF"/>
                  </a:solidFill>
                </a:rPr>
                <a:t>adronico</a:t>
              </a:r>
              <a:r>
                <a:rPr lang="en-GB" dirty="0">
                  <a:solidFill>
                    <a:srgbClr val="0000FF"/>
                  </a:solidFill>
                </a:rPr>
                <a:t>/ </a:t>
              </a:r>
              <a:r>
                <a:rPr lang="en-GB" dirty="0" err="1">
                  <a:solidFill>
                    <a:srgbClr val="0000FF"/>
                  </a:solidFill>
                </a:rPr>
                <a:t>ferro</a:t>
              </a:r>
              <a:r>
                <a:rPr lang="en-GB" dirty="0">
                  <a:solidFill>
                    <a:srgbClr val="0000FF"/>
                  </a:solidFill>
                </a:rPr>
                <a:t> </a:t>
              </a:r>
              <a:r>
                <a:rPr lang="en-GB" dirty="0" err="1">
                  <a:solidFill>
                    <a:srgbClr val="0000FF"/>
                  </a:solidFill>
                </a:rPr>
                <a:t>di</a:t>
              </a:r>
              <a:r>
                <a:rPr lang="en-GB" dirty="0">
                  <a:solidFill>
                    <a:srgbClr val="0000FF"/>
                  </a:solidFill>
                </a:rPr>
                <a:t> </a:t>
              </a:r>
              <a:r>
                <a:rPr lang="en-GB" dirty="0" err="1">
                  <a:solidFill>
                    <a:srgbClr val="0000FF"/>
                  </a:solidFill>
                </a:rPr>
                <a:t>ritorno</a:t>
              </a:r>
              <a:r>
                <a:rPr lang="en-GB" dirty="0">
                  <a:solidFill>
                    <a:srgbClr val="0000FF"/>
                  </a:solidFill>
                </a:rPr>
                <a:t> </a:t>
              </a:r>
              <a:r>
                <a:rPr lang="en-GB" dirty="0" err="1">
                  <a:solidFill>
                    <a:srgbClr val="0000FF"/>
                  </a:solidFill>
                  <a:sym typeface="Wingdings" pitchFamily="-108" charset="2"/>
                </a:rPr>
                <a:t></a:t>
              </a:r>
              <a:endParaRPr lang="en-GB" dirty="0">
                <a:solidFill>
                  <a:srgbClr val="0000FF"/>
                </a:solidFill>
                <a:sym typeface="Wingdings" pitchFamily="-108" charset="2"/>
              </a:endParaRPr>
            </a:p>
          </p:txBody>
        </p:sp>
        <p:sp>
          <p:nvSpPr>
            <p:cNvPr id="60430" name="Rectangle 13"/>
            <p:cNvSpPr>
              <a:spLocks noChangeArrowheads="1"/>
            </p:cNvSpPr>
            <p:nvPr/>
          </p:nvSpPr>
          <p:spPr bwMode="auto">
            <a:xfrm>
              <a:off x="894" y="3959"/>
              <a:ext cx="2432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>
                  <a:solidFill>
                    <a:srgbClr val="0000FF"/>
                  </a:solidFill>
                </a:rPr>
                <a:t>identificazione/tracciamento dei muoni </a:t>
              </a:r>
              <a:r>
                <a:rPr lang="en-GB">
                  <a:solidFill>
                    <a:srgbClr val="0000FF"/>
                  </a:solidFill>
                  <a:sym typeface="Wingdings" pitchFamily="-108" charset="2"/>
                </a:rPr>
                <a:t></a:t>
              </a:r>
            </a:p>
          </p:txBody>
        </p:sp>
        <p:sp>
          <p:nvSpPr>
            <p:cNvPr id="60431" name="Text Box 14"/>
            <p:cNvSpPr txBox="1">
              <a:spLocks noChangeArrowheads="1"/>
            </p:cNvSpPr>
            <p:nvPr/>
          </p:nvSpPr>
          <p:spPr bwMode="auto">
            <a:xfrm rot="-3138279">
              <a:off x="893" y="953"/>
              <a:ext cx="2273" cy="698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dirty="0" err="1">
                  <a:solidFill>
                    <a:srgbClr val="0000FF"/>
                  </a:solidFill>
                </a:rPr>
                <a:t>Bassa</a:t>
              </a:r>
              <a:r>
                <a:rPr lang="en-GB" dirty="0">
                  <a:solidFill>
                    <a:srgbClr val="0000FF"/>
                  </a:solidFill>
                </a:rPr>
                <a:t> </a:t>
              </a:r>
              <a:r>
                <a:rPr lang="en-GB" dirty="0" err="1">
                  <a:solidFill>
                    <a:srgbClr val="0000FF"/>
                  </a:solidFill>
                </a:rPr>
                <a:t>densit</a:t>
              </a:r>
              <a:r>
                <a:rPr lang="en-US" dirty="0" err="1">
                  <a:solidFill>
                    <a:srgbClr val="0000FF"/>
                  </a:solidFill>
                  <a:ea typeface="Arial" pitchFamily="-108" charset="0"/>
                  <a:cs typeface="Arial" pitchFamily="-108" charset="0"/>
                </a:rPr>
                <a:t>à</a:t>
              </a:r>
              <a:r>
                <a:rPr lang="en-GB" dirty="0">
                  <a:solidFill>
                    <a:srgbClr val="0000FF"/>
                  </a:solidFill>
                </a:rPr>
                <a:t>   </a:t>
              </a:r>
              <a:r>
                <a:rPr lang="en-GB" dirty="0" err="1">
                  <a:solidFill>
                    <a:srgbClr val="FF7C80"/>
                  </a:solidFill>
                  <a:sym typeface="Wingdings" pitchFamily="-108" charset="2"/>
                </a:rPr>
                <a:t></a:t>
              </a:r>
              <a:r>
                <a:rPr lang="en-GB" dirty="0">
                  <a:solidFill>
                    <a:srgbClr val="0000FF"/>
                  </a:solidFill>
                  <a:sym typeface="Wingdings" pitchFamily="-108" charset="2"/>
                </a:rPr>
                <a:t> </a:t>
              </a:r>
              <a:r>
                <a:rPr lang="en-GB" dirty="0" err="1">
                  <a:solidFill>
                    <a:srgbClr val="0000FF"/>
                  </a:solidFill>
                </a:rPr>
                <a:t>alta</a:t>
              </a:r>
              <a:r>
                <a:rPr lang="en-GB" dirty="0">
                  <a:solidFill>
                    <a:srgbClr val="0000FF"/>
                  </a:solidFill>
                </a:rPr>
                <a:t> </a:t>
              </a:r>
              <a:r>
                <a:rPr lang="en-GB" dirty="0" err="1">
                  <a:solidFill>
                    <a:srgbClr val="0000FF"/>
                  </a:solidFill>
                </a:rPr>
                <a:t>densit</a:t>
              </a:r>
              <a:r>
                <a:rPr lang="en-US" dirty="0" err="1">
                  <a:solidFill>
                    <a:srgbClr val="0000FF"/>
                  </a:solidFill>
                  <a:ea typeface="Arial" pitchFamily="-108" charset="0"/>
                  <a:cs typeface="Arial" pitchFamily="-108" charset="0"/>
                </a:rPr>
                <a:t>à</a:t>
              </a:r>
              <a:endParaRPr lang="en-US" dirty="0">
                <a:solidFill>
                  <a:srgbClr val="0000FF"/>
                </a:solidFill>
                <a:ea typeface="Arial" pitchFamily="-108" charset="0"/>
                <a:cs typeface="Arial" pitchFamily="-108" charset="0"/>
              </a:endParaRPr>
            </a:p>
            <a:p>
              <a:pPr eaLnBrk="0" hangingPunct="0"/>
              <a:r>
                <a:rPr lang="en-GB" dirty="0" err="1">
                  <a:solidFill>
                    <a:srgbClr val="0000FF"/>
                  </a:solidFill>
                </a:rPr>
                <a:t>alta</a:t>
              </a:r>
              <a:r>
                <a:rPr lang="en-GB" dirty="0">
                  <a:solidFill>
                    <a:srgbClr val="0000FF"/>
                  </a:solidFill>
                </a:rPr>
                <a:t> </a:t>
              </a:r>
              <a:r>
                <a:rPr lang="en-GB" dirty="0" err="1">
                  <a:solidFill>
                    <a:srgbClr val="0000FF"/>
                  </a:solidFill>
                </a:rPr>
                <a:t>precisione</a:t>
              </a:r>
              <a:r>
                <a:rPr lang="en-GB" dirty="0">
                  <a:solidFill>
                    <a:srgbClr val="0000FF"/>
                  </a:solidFill>
                </a:rPr>
                <a:t>  </a:t>
              </a:r>
              <a:r>
                <a:rPr lang="en-GB" dirty="0" err="1">
                  <a:solidFill>
                    <a:srgbClr val="FF7C80"/>
                  </a:solidFill>
                  <a:sym typeface="Wingdings" pitchFamily="-108" charset="2"/>
                </a:rPr>
                <a:t></a:t>
              </a:r>
              <a:r>
                <a:rPr lang="en-GB" dirty="0">
                  <a:solidFill>
                    <a:srgbClr val="0000FF"/>
                  </a:solidFill>
                </a:rPr>
                <a:t>  </a:t>
              </a:r>
              <a:r>
                <a:rPr lang="en-GB" dirty="0" err="1">
                  <a:solidFill>
                    <a:srgbClr val="0000FF"/>
                  </a:solidFill>
                </a:rPr>
                <a:t>bassa</a:t>
              </a:r>
              <a:r>
                <a:rPr lang="en-GB" dirty="0">
                  <a:solidFill>
                    <a:srgbClr val="0000FF"/>
                  </a:solidFill>
                </a:rPr>
                <a:t> </a:t>
              </a:r>
              <a:r>
                <a:rPr lang="en-GB" dirty="0" err="1">
                  <a:solidFill>
                    <a:srgbClr val="0000FF"/>
                  </a:solidFill>
                </a:rPr>
                <a:t>precisione</a:t>
              </a:r>
              <a:endParaRPr lang="en-GB" dirty="0">
                <a:solidFill>
                  <a:srgbClr val="0000FF"/>
                </a:solidFill>
              </a:endParaRPr>
            </a:p>
            <a:p>
              <a:pPr eaLnBrk="0" hangingPunct="0"/>
              <a:r>
                <a:rPr lang="en-GB" dirty="0" err="1">
                  <a:solidFill>
                    <a:srgbClr val="0000FF"/>
                  </a:solidFill>
                </a:rPr>
                <a:t>alta</a:t>
              </a:r>
              <a:r>
                <a:rPr lang="en-GB" dirty="0">
                  <a:solidFill>
                    <a:srgbClr val="0000FF"/>
                  </a:solidFill>
                </a:rPr>
                <a:t> </a:t>
              </a:r>
              <a:r>
                <a:rPr lang="en-GB" dirty="0" err="1">
                  <a:solidFill>
                    <a:srgbClr val="0000FF"/>
                  </a:solidFill>
                </a:rPr>
                <a:t>granularit</a:t>
              </a:r>
              <a:r>
                <a:rPr lang="en-US" dirty="0" err="1">
                  <a:solidFill>
                    <a:srgbClr val="0000FF"/>
                  </a:solidFill>
                  <a:ea typeface="Arial" pitchFamily="-108" charset="0"/>
                  <a:cs typeface="Arial" pitchFamily="-108" charset="0"/>
                </a:rPr>
                <a:t>à</a:t>
              </a:r>
              <a:r>
                <a:rPr lang="en-GB" dirty="0">
                  <a:solidFill>
                    <a:srgbClr val="0000FF"/>
                  </a:solidFill>
                </a:rPr>
                <a:t>  </a:t>
              </a:r>
              <a:r>
                <a:rPr lang="en-GB" dirty="0" err="1">
                  <a:solidFill>
                    <a:srgbClr val="FF7C80"/>
                  </a:solidFill>
                  <a:sym typeface="Wingdings" pitchFamily="-108" charset="2"/>
                </a:rPr>
                <a:t></a:t>
              </a:r>
              <a:r>
                <a:rPr lang="en-GB" dirty="0">
                  <a:solidFill>
                    <a:srgbClr val="0000FF"/>
                  </a:solidFill>
                  <a:sym typeface="Wingdings" pitchFamily="-108" charset="2"/>
                </a:rPr>
                <a:t> </a:t>
              </a:r>
              <a:r>
                <a:rPr lang="en-GB" dirty="0" err="1">
                  <a:solidFill>
                    <a:srgbClr val="0000FF"/>
                  </a:solidFill>
                  <a:sym typeface="Wingdings" pitchFamily="-108" charset="2"/>
                </a:rPr>
                <a:t>bassa</a:t>
              </a:r>
              <a:r>
                <a:rPr lang="en-GB" dirty="0">
                  <a:solidFill>
                    <a:srgbClr val="0000FF"/>
                  </a:solidFill>
                  <a:sym typeface="Wingdings" pitchFamily="-108" charset="2"/>
                </a:rPr>
                <a:t> </a:t>
              </a:r>
              <a:r>
                <a:rPr lang="en-GB" dirty="0" err="1">
                  <a:solidFill>
                    <a:srgbClr val="0000FF"/>
                  </a:solidFill>
                  <a:sym typeface="Wingdings" pitchFamily="-108" charset="2"/>
                </a:rPr>
                <a:t>granularit</a:t>
              </a:r>
              <a:r>
                <a:rPr lang="en-US" dirty="0" err="1">
                  <a:solidFill>
                    <a:srgbClr val="0000FF"/>
                  </a:solidFill>
                  <a:ea typeface="Arial" pitchFamily="-108" charset="0"/>
                  <a:cs typeface="Arial" pitchFamily="-108" charset="0"/>
                  <a:sym typeface="Wingdings" pitchFamily="-108" charset="2"/>
                </a:rPr>
                <a:t>à</a:t>
              </a:r>
              <a:endParaRPr lang="en-US" dirty="0">
                <a:solidFill>
                  <a:srgbClr val="0000FF"/>
                </a:solidFill>
                <a:ea typeface="Arial" pitchFamily="-108" charset="0"/>
                <a:cs typeface="Arial" pitchFamily="-108" charset="0"/>
                <a:sym typeface="Wingdings" pitchFamily="-108" charset="2"/>
              </a:endParaRPr>
            </a:p>
            <a:p>
              <a:pPr eaLnBrk="0" hangingPunct="0"/>
              <a:r>
                <a:rPr lang="en-GB" dirty="0" err="1">
                  <a:solidFill>
                    <a:srgbClr val="0000FF"/>
                  </a:solidFill>
                  <a:sym typeface="Wingdings" pitchFamily="-108" charset="2"/>
                </a:rPr>
                <a:t>densit</a:t>
              </a:r>
              <a:r>
                <a:rPr lang="en-US" dirty="0" err="1">
                  <a:solidFill>
                    <a:srgbClr val="0000FF"/>
                  </a:solidFill>
                  <a:ea typeface="Arial" pitchFamily="-108" charset="0"/>
                  <a:cs typeface="Arial" pitchFamily="-108" charset="0"/>
                  <a:sym typeface="Wingdings" pitchFamily="-108" charset="2"/>
                </a:rPr>
                <a:t>à</a:t>
              </a:r>
              <a:r>
                <a:rPr lang="en-GB" dirty="0">
                  <a:solidFill>
                    <a:srgbClr val="0000FF"/>
                  </a:solidFill>
                  <a:sym typeface="Wingdings" pitchFamily="-108" charset="2"/>
                </a:rPr>
                <a:t> </a:t>
              </a:r>
              <a:r>
                <a:rPr lang="en-GB" dirty="0" err="1">
                  <a:solidFill>
                    <a:srgbClr val="0000FF"/>
                  </a:solidFill>
                  <a:sym typeface="Wingdings" pitchFamily="-108" charset="2"/>
                </a:rPr>
                <a:t>di</a:t>
              </a:r>
              <a:r>
                <a:rPr lang="en-GB" dirty="0">
                  <a:solidFill>
                    <a:srgbClr val="0000FF"/>
                  </a:solidFill>
                  <a:sym typeface="Wingdings" pitchFamily="-108" charset="2"/>
                </a:rPr>
                <a:t> </a:t>
              </a:r>
              <a:r>
                <a:rPr lang="en-GB" dirty="0" err="1">
                  <a:solidFill>
                    <a:srgbClr val="0000FF"/>
                  </a:solidFill>
                  <a:sym typeface="Wingdings" pitchFamily="-108" charset="2"/>
                </a:rPr>
                <a:t>tracce</a:t>
              </a:r>
              <a:r>
                <a:rPr lang="en-GB" dirty="0">
                  <a:solidFill>
                    <a:schemeClr val="hlink"/>
                  </a:solidFill>
                  <a:sym typeface="Wingdings" pitchFamily="-108" charset="2"/>
                </a:rPr>
                <a:t> </a:t>
              </a:r>
              <a:r>
                <a:rPr lang="en-GB" b="1" dirty="0">
                  <a:solidFill>
                    <a:srgbClr val="FF7C80"/>
                  </a:solidFill>
                  <a:sym typeface="SymbolProp BT" pitchFamily="2" charset="2"/>
                </a:rPr>
                <a:t>~ 1/r</a:t>
              </a:r>
              <a:r>
                <a:rPr lang="en-GB" b="1" baseline="30000" dirty="0">
                  <a:solidFill>
                    <a:srgbClr val="FF7C80"/>
                  </a:solidFill>
                  <a:sym typeface="SymbolProp BT" pitchFamily="2" charset="2"/>
                </a:rPr>
                <a:t>2</a:t>
              </a:r>
              <a:endParaRPr lang="en-GB" b="1" dirty="0">
                <a:solidFill>
                  <a:srgbClr val="FF7C80"/>
                </a:solidFill>
                <a:sym typeface="Wingdings" pitchFamily="-108" charset="2"/>
              </a:endParaRPr>
            </a:p>
          </p:txBody>
        </p:sp>
        <p:sp>
          <p:nvSpPr>
            <p:cNvPr id="60432" name="Freeform 15"/>
            <p:cNvSpPr>
              <a:spLocks/>
            </p:cNvSpPr>
            <p:nvPr/>
          </p:nvSpPr>
          <p:spPr bwMode="auto">
            <a:xfrm>
              <a:off x="1656" y="1343"/>
              <a:ext cx="2334" cy="1175"/>
            </a:xfrm>
            <a:custGeom>
              <a:avLst/>
              <a:gdLst>
                <a:gd name="T0" fmla="*/ 0 w 2334"/>
                <a:gd name="T1" fmla="*/ 1038 h 1175"/>
                <a:gd name="T2" fmla="*/ 822 w 2334"/>
                <a:gd name="T3" fmla="*/ 1038 h 1175"/>
                <a:gd name="T4" fmla="*/ 1818 w 2334"/>
                <a:gd name="T5" fmla="*/ 216 h 1175"/>
                <a:gd name="T6" fmla="*/ 2334 w 2334"/>
                <a:gd name="T7" fmla="*/ 0 h 117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4"/>
                <a:gd name="T13" fmla="*/ 0 h 1175"/>
                <a:gd name="T14" fmla="*/ 2334 w 2334"/>
                <a:gd name="T15" fmla="*/ 1175 h 117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4" h="1175">
                  <a:moveTo>
                    <a:pt x="0" y="1038"/>
                  </a:moveTo>
                  <a:cubicBezTo>
                    <a:pt x="137" y="1038"/>
                    <a:pt x="519" y="1175"/>
                    <a:pt x="822" y="1038"/>
                  </a:cubicBezTo>
                  <a:cubicBezTo>
                    <a:pt x="1081" y="939"/>
                    <a:pt x="1572" y="378"/>
                    <a:pt x="1818" y="216"/>
                  </a:cubicBezTo>
                  <a:cubicBezTo>
                    <a:pt x="2064" y="54"/>
                    <a:pt x="2226" y="45"/>
                    <a:pt x="2334" y="0"/>
                  </a:cubicBezTo>
                </a:path>
              </a:pathLst>
            </a:cu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60433" name="Line 16"/>
            <p:cNvSpPr>
              <a:spLocks noChangeShapeType="1"/>
            </p:cNvSpPr>
            <p:nvPr/>
          </p:nvSpPr>
          <p:spPr bwMode="auto">
            <a:xfrm flipV="1">
              <a:off x="1656" y="2285"/>
              <a:ext cx="1248" cy="48"/>
            </a:xfrm>
            <a:prstGeom prst="line">
              <a:avLst/>
            </a:prstGeom>
            <a:noFill/>
            <a:ln w="2857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60434" name="Oval 18"/>
            <p:cNvSpPr>
              <a:spLocks noChangeArrowheads="1"/>
            </p:cNvSpPr>
            <p:nvPr/>
          </p:nvSpPr>
          <p:spPr bwMode="auto">
            <a:xfrm>
              <a:off x="2856" y="2237"/>
              <a:ext cx="336" cy="96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60435" name="Freeform 19"/>
            <p:cNvSpPr>
              <a:spLocks/>
            </p:cNvSpPr>
            <p:nvPr/>
          </p:nvSpPr>
          <p:spPr bwMode="auto">
            <a:xfrm>
              <a:off x="1678" y="2371"/>
              <a:ext cx="1994" cy="379"/>
            </a:xfrm>
            <a:custGeom>
              <a:avLst/>
              <a:gdLst>
                <a:gd name="T0" fmla="*/ 0 w 1994"/>
                <a:gd name="T1" fmla="*/ 0 h 379"/>
                <a:gd name="T2" fmla="*/ 741 w 1994"/>
                <a:gd name="T3" fmla="*/ 356 h 379"/>
                <a:gd name="T4" fmla="*/ 1994 w 1994"/>
                <a:gd name="T5" fmla="*/ 46 h 379"/>
                <a:gd name="T6" fmla="*/ 0 60000 65536"/>
                <a:gd name="T7" fmla="*/ 0 60000 65536"/>
                <a:gd name="T8" fmla="*/ 0 60000 65536"/>
                <a:gd name="T9" fmla="*/ 0 w 1994"/>
                <a:gd name="T10" fmla="*/ 0 h 379"/>
                <a:gd name="T11" fmla="*/ 1994 w 1994"/>
                <a:gd name="T12" fmla="*/ 379 h 3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4" h="379">
                  <a:moveTo>
                    <a:pt x="0" y="0"/>
                  </a:moveTo>
                  <a:cubicBezTo>
                    <a:pt x="123" y="60"/>
                    <a:pt x="408" y="348"/>
                    <a:pt x="741" y="356"/>
                  </a:cubicBezTo>
                  <a:cubicBezTo>
                    <a:pt x="1017" y="379"/>
                    <a:pt x="1785" y="98"/>
                    <a:pt x="1994" y="46"/>
                  </a:cubicBezTo>
                </a:path>
              </a:pathLst>
            </a:cu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60436" name="Oval 20"/>
            <p:cNvSpPr>
              <a:spLocks noChangeArrowheads="1"/>
            </p:cNvSpPr>
            <p:nvPr/>
          </p:nvSpPr>
          <p:spPr bwMode="auto">
            <a:xfrm rot="-1529653">
              <a:off x="3432" y="2333"/>
              <a:ext cx="378" cy="162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60437" name="Freeform 22"/>
            <p:cNvSpPr>
              <a:spLocks/>
            </p:cNvSpPr>
            <p:nvPr/>
          </p:nvSpPr>
          <p:spPr bwMode="auto">
            <a:xfrm>
              <a:off x="1681" y="1865"/>
              <a:ext cx="1139" cy="511"/>
            </a:xfrm>
            <a:custGeom>
              <a:avLst/>
              <a:gdLst>
                <a:gd name="T0" fmla="*/ 0 w 1139"/>
                <a:gd name="T1" fmla="*/ 511 h 511"/>
                <a:gd name="T2" fmla="*/ 581 w 1139"/>
                <a:gd name="T3" fmla="*/ 168 h 511"/>
                <a:gd name="T4" fmla="*/ 1139 w 1139"/>
                <a:gd name="T5" fmla="*/ 0 h 511"/>
                <a:gd name="T6" fmla="*/ 0 60000 65536"/>
                <a:gd name="T7" fmla="*/ 0 60000 65536"/>
                <a:gd name="T8" fmla="*/ 0 60000 65536"/>
                <a:gd name="T9" fmla="*/ 0 w 1139"/>
                <a:gd name="T10" fmla="*/ 0 h 511"/>
                <a:gd name="T11" fmla="*/ 1139 w 1139"/>
                <a:gd name="T12" fmla="*/ 511 h 5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39" h="511">
                  <a:moveTo>
                    <a:pt x="0" y="511"/>
                  </a:moveTo>
                  <a:cubicBezTo>
                    <a:pt x="97" y="454"/>
                    <a:pt x="391" y="253"/>
                    <a:pt x="581" y="168"/>
                  </a:cubicBezTo>
                  <a:cubicBezTo>
                    <a:pt x="771" y="83"/>
                    <a:pt x="1040" y="32"/>
                    <a:pt x="1139" y="0"/>
                  </a:cubicBezTo>
                </a:path>
              </a:pathLst>
            </a:cu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60438" name="Oval 23"/>
            <p:cNvSpPr>
              <a:spLocks noChangeArrowheads="1"/>
            </p:cNvSpPr>
            <p:nvPr/>
          </p:nvSpPr>
          <p:spPr bwMode="auto">
            <a:xfrm rot="-1315334">
              <a:off x="2764" y="1772"/>
              <a:ext cx="336" cy="96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60439" name="Text Box 24"/>
            <p:cNvSpPr txBox="1">
              <a:spLocks noChangeArrowheads="1"/>
            </p:cNvSpPr>
            <p:nvPr/>
          </p:nvSpPr>
          <p:spPr bwMode="auto">
            <a:xfrm>
              <a:off x="2760" y="1613"/>
              <a:ext cx="216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>
                  <a:solidFill>
                    <a:srgbClr val="0000FF"/>
                  </a:solidFill>
                </a:rPr>
                <a:t>e</a:t>
              </a:r>
              <a:r>
                <a:rPr lang="en-GB" baseline="30000">
                  <a:solidFill>
                    <a:srgbClr val="0000FF"/>
                  </a:solidFill>
                </a:rPr>
                <a:t>-</a:t>
              </a:r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60440" name="Text Box 25"/>
            <p:cNvSpPr txBox="1">
              <a:spLocks noChangeArrowheads="1"/>
            </p:cNvSpPr>
            <p:nvPr/>
          </p:nvSpPr>
          <p:spPr bwMode="auto">
            <a:xfrm>
              <a:off x="2910" y="2047"/>
              <a:ext cx="175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>
                  <a:solidFill>
                    <a:srgbClr val="0000FF"/>
                  </a:solidFill>
                  <a:latin typeface="Symbol" pitchFamily="-108" charset="2"/>
                </a:rPr>
                <a:t>g</a:t>
              </a:r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60441" name="Text Box 26"/>
            <p:cNvSpPr txBox="1">
              <a:spLocks noChangeArrowheads="1"/>
            </p:cNvSpPr>
            <p:nvPr/>
          </p:nvSpPr>
          <p:spPr bwMode="auto">
            <a:xfrm>
              <a:off x="3672" y="1191"/>
              <a:ext cx="240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>
                  <a:solidFill>
                    <a:srgbClr val="0000FF"/>
                  </a:solidFill>
                  <a:latin typeface="Symbol" pitchFamily="-108" charset="2"/>
                </a:rPr>
                <a:t>m</a:t>
              </a:r>
              <a:r>
                <a:rPr lang="en-GB" baseline="30000">
                  <a:solidFill>
                    <a:srgbClr val="0000FF"/>
                  </a:solidFill>
                </a:rPr>
                <a:t>+</a:t>
              </a:r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60442" name="Text Box 27"/>
            <p:cNvSpPr txBox="1">
              <a:spLocks noChangeArrowheads="1"/>
            </p:cNvSpPr>
            <p:nvPr/>
          </p:nvSpPr>
          <p:spPr bwMode="auto">
            <a:xfrm>
              <a:off x="3528" y="2309"/>
              <a:ext cx="187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>
                  <a:solidFill>
                    <a:srgbClr val="0000FF"/>
                  </a:solidFill>
                </a:rPr>
                <a:t>p</a:t>
              </a:r>
            </a:p>
          </p:txBody>
        </p:sp>
      </p:grp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140" y="117402"/>
            <a:ext cx="7771190" cy="1104219"/>
          </a:xfrm>
        </p:spPr>
        <p:txBody>
          <a:bodyPr/>
          <a:lstStyle/>
          <a:p>
            <a:r>
              <a:rPr lang="en-US" dirty="0" err="1" smtClean="0"/>
              <a:t>Esperimenti</a:t>
            </a:r>
            <a:r>
              <a:rPr lang="en-US" dirty="0" smtClean="0"/>
              <a:t> @ </a:t>
            </a:r>
            <a:r>
              <a:rPr lang="en-US" dirty="0" smtClean="0"/>
              <a:t>LHC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B7D2A-C796-D54D-9C5B-3E754D56FE30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910" y="1307472"/>
            <a:ext cx="6515100" cy="489585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40" y="82930"/>
            <a:ext cx="8686800" cy="685800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C</a:t>
            </a:r>
            <a:r>
              <a:rPr lang="en-US" dirty="0" smtClean="0"/>
              <a:t>ompact </a:t>
            </a:r>
            <a:r>
              <a:rPr lang="en-US" dirty="0" err="1" smtClean="0">
                <a:solidFill>
                  <a:srgbClr val="0000FF"/>
                </a:solidFill>
              </a:rPr>
              <a:t>M</a:t>
            </a:r>
            <a:r>
              <a:rPr lang="en-US" dirty="0" err="1" smtClean="0"/>
              <a:t>uon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dirty="0" smtClean="0"/>
              <a:t>olenoid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B7D2A-C796-D54D-9C5B-3E754D56FE30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602" y="978097"/>
            <a:ext cx="6442711" cy="44991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32" y="5212021"/>
            <a:ext cx="3714404" cy="12700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0" y="1384187"/>
            <a:ext cx="2458082" cy="22245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6857" y="4330095"/>
            <a:ext cx="13937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2800 </a:t>
            </a:r>
            <a:r>
              <a:rPr lang="en-US" dirty="0" err="1" smtClean="0"/>
              <a:t>fisici</a:t>
            </a:r>
            <a:endParaRPr lang="en-US" dirty="0" smtClean="0"/>
          </a:p>
          <a:p>
            <a:r>
              <a:rPr lang="en-US" dirty="0" err="1" smtClean="0"/>
              <a:t>da</a:t>
            </a:r>
            <a:r>
              <a:rPr lang="en-US" dirty="0" smtClean="0"/>
              <a:t> 180 </a:t>
            </a:r>
            <a:r>
              <a:rPr lang="en-US" dirty="0" err="1" smtClean="0"/>
              <a:t>istituti</a:t>
            </a:r>
            <a:endParaRPr lang="en-US" dirty="0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A </a:t>
            </a:r>
            <a:r>
              <a:rPr lang="en-US" dirty="0" err="1" smtClean="0">
                <a:solidFill>
                  <a:srgbClr val="0000FF"/>
                </a:solidFill>
              </a:rPr>
              <a:t>T</a:t>
            </a:r>
            <a:r>
              <a:rPr lang="en-US" dirty="0" err="1" smtClean="0"/>
              <a:t>oroidal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L</a:t>
            </a:r>
            <a:r>
              <a:rPr lang="en-US" dirty="0" smtClean="0"/>
              <a:t>HC </a:t>
            </a:r>
            <a:r>
              <a:rPr lang="en-US" dirty="0" err="1" smtClean="0">
                <a:solidFill>
                  <a:srgbClr val="0000FF"/>
                </a:solidFill>
              </a:rPr>
              <a:t>A</a:t>
            </a:r>
            <a:r>
              <a:rPr lang="en-US" dirty="0" err="1" smtClean="0"/>
              <a:t>pparatu</a:t>
            </a:r>
            <a:r>
              <a:rPr lang="en-US" dirty="0" err="1" smtClean="0">
                <a:solidFill>
                  <a:srgbClr val="0000FF"/>
                </a:solidFill>
              </a:rPr>
              <a:t>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B7D2A-C796-D54D-9C5B-3E754D56FE30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 t="11887"/>
          <a:stretch>
            <a:fillRect/>
          </a:stretch>
        </p:blipFill>
        <p:spPr>
          <a:xfrm>
            <a:off x="703274" y="1154492"/>
            <a:ext cx="8033575" cy="5286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6095" y="4281714"/>
            <a:ext cx="13937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2100 </a:t>
            </a:r>
            <a:r>
              <a:rPr lang="en-US" dirty="0" err="1" smtClean="0"/>
              <a:t>fisici</a:t>
            </a:r>
            <a:endParaRPr lang="en-US" dirty="0" smtClean="0"/>
          </a:p>
          <a:p>
            <a:r>
              <a:rPr lang="en-US" dirty="0" err="1" smtClean="0"/>
              <a:t>da</a:t>
            </a:r>
            <a:r>
              <a:rPr lang="en-US" dirty="0" smtClean="0"/>
              <a:t> 170 </a:t>
            </a:r>
            <a:r>
              <a:rPr lang="en-US" dirty="0" err="1" smtClean="0"/>
              <a:t>istituti</a:t>
            </a:r>
            <a:endParaRPr lang="en-US" dirty="0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939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5939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BD25775-05EE-4A4A-89CA-DC3E87B92D5D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0951" y="43140"/>
            <a:ext cx="8756951" cy="501148"/>
          </a:xfrm>
        </p:spPr>
        <p:txBody>
          <a:bodyPr/>
          <a:lstStyle/>
          <a:p>
            <a:pPr algn="l" eaLnBrk="1" hangingPunct="1"/>
            <a:r>
              <a:rPr lang="it-IT" dirty="0" smtClean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ALICE</a:t>
            </a:r>
            <a:r>
              <a:rPr lang="it-IT" dirty="0" smtClean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 </a:t>
            </a:r>
            <a:r>
              <a:rPr lang="it-IT" sz="2800" i="1" dirty="0" smtClean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(</a:t>
            </a:r>
            <a:r>
              <a:rPr lang="en-US" sz="2800" dirty="0" smtClean="0">
                <a:solidFill>
                  <a:srgbClr val="0000FF"/>
                </a:solidFill>
              </a:rPr>
              <a:t>A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L</a:t>
            </a:r>
            <a:r>
              <a:rPr lang="en-US" sz="2800" dirty="0" smtClean="0"/>
              <a:t>arge </a:t>
            </a:r>
            <a:r>
              <a:rPr lang="en-US" sz="2800" dirty="0" smtClean="0">
                <a:solidFill>
                  <a:srgbClr val="0000FF"/>
                </a:solidFill>
              </a:rPr>
              <a:t>I</a:t>
            </a:r>
            <a:r>
              <a:rPr lang="en-US" sz="2800" dirty="0" smtClean="0"/>
              <a:t>on </a:t>
            </a:r>
            <a:r>
              <a:rPr lang="en-US" sz="2800" dirty="0" smtClean="0">
                <a:solidFill>
                  <a:srgbClr val="0000FF"/>
                </a:solidFill>
              </a:rPr>
              <a:t>C</a:t>
            </a:r>
            <a:r>
              <a:rPr lang="en-US" sz="2800" dirty="0" smtClean="0"/>
              <a:t>ollider </a:t>
            </a:r>
            <a:r>
              <a:rPr lang="en-US" sz="2800" dirty="0" smtClean="0">
                <a:solidFill>
                  <a:srgbClr val="0000FF"/>
                </a:solidFill>
              </a:rPr>
              <a:t>E</a:t>
            </a:r>
            <a:r>
              <a:rPr lang="en-US" sz="2800" dirty="0" smtClean="0"/>
              <a:t>xperiment</a:t>
            </a:r>
            <a:r>
              <a:rPr lang="it-IT" sz="2800" i="1" dirty="0" smtClean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)</a:t>
            </a:r>
            <a:endParaRPr lang="it-IT" sz="2800" b="1" i="1" dirty="0">
              <a:effectLst>
                <a:outerShdw blurRad="38100" dist="38100" dir="2700000" algn="tl">
                  <a:srgbClr val="DDDDDD"/>
                </a:outerShdw>
              </a:effectLst>
              <a:latin typeface="Lucida Handwriting"/>
              <a:ea typeface="ＭＳ Ｐゴシック" pitchFamily="-108" charset="-128"/>
              <a:cs typeface="Lucida Handwriting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682232" y="1160112"/>
            <a:ext cx="7965863" cy="5411491"/>
            <a:chOff x="682232" y="1160112"/>
            <a:chExt cx="7965863" cy="5411491"/>
          </a:xfrm>
        </p:grpSpPr>
        <p:pic>
          <p:nvPicPr>
            <p:cNvPr id="40" name="Picture 39" descr="ALICE_7TeV_10296.png"/>
            <p:cNvPicPr>
              <a:picLocks noChangeAspect="1"/>
            </p:cNvPicPr>
            <p:nvPr/>
          </p:nvPicPr>
          <p:blipFill>
            <a:blip r:embed="rId2"/>
            <a:srcRect t="3757" b="5665"/>
            <a:stretch>
              <a:fillRect/>
            </a:stretch>
          </p:blipFill>
          <p:spPr>
            <a:xfrm>
              <a:off x="682232" y="1160112"/>
              <a:ext cx="7965863" cy="5411491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019904" y="5890381"/>
              <a:ext cx="58400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COLLISIONE PROTONE-PROTONE @ 7+7 </a:t>
              </a:r>
              <a:r>
                <a:rPr lang="en-US" sz="2000" dirty="0" err="1" smtClean="0">
                  <a:solidFill>
                    <a:schemeClr val="bg1"/>
                  </a:solidFill>
                </a:rPr>
                <a:t>GeV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52866" y="1257905"/>
            <a:ext cx="8089962" cy="5284689"/>
            <a:chOff x="152866" y="1257905"/>
            <a:chExt cx="8089962" cy="5284689"/>
          </a:xfrm>
        </p:grpSpPr>
        <p:pic>
          <p:nvPicPr>
            <p:cNvPr id="35" name="Picture 34" descr="ALICE-SetUp-NewSimple.jpg"/>
            <p:cNvPicPr>
              <a:picLocks noChangeAspect="1"/>
            </p:cNvPicPr>
            <p:nvPr/>
          </p:nvPicPr>
          <p:blipFill>
            <a:blip r:embed="rId3"/>
            <a:srcRect t="2394"/>
            <a:stretch>
              <a:fillRect/>
            </a:stretch>
          </p:blipFill>
          <p:spPr>
            <a:xfrm>
              <a:off x="856149" y="1257905"/>
              <a:ext cx="7386679" cy="528468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152866" y="2528024"/>
              <a:ext cx="153910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"/>
                  <a:cs typeface="Courier"/>
                </a:rPr>
                <a:t>L=25m</a:t>
              </a:r>
            </a:p>
            <a:p>
              <a:r>
                <a:rPr lang="en-US" b="1" dirty="0" smtClean="0">
                  <a:latin typeface="Courier"/>
                  <a:cs typeface="Courier"/>
                </a:rPr>
                <a:t>D=15m</a:t>
              </a:r>
            </a:p>
            <a:p>
              <a:r>
                <a:rPr lang="en-US" b="1" dirty="0" smtClean="0">
                  <a:latin typeface="Courier"/>
                  <a:cs typeface="Courier"/>
                </a:rPr>
                <a:t>W=</a:t>
              </a:r>
              <a:r>
                <a:rPr lang="en-US" b="1" dirty="0" smtClean="0">
                  <a:latin typeface="Courier"/>
                  <a:cs typeface="Courier"/>
                </a:rPr>
                <a:t>10000t</a:t>
              </a:r>
            </a:p>
            <a:p>
              <a:r>
                <a:rPr lang="en-US" b="1" dirty="0" smtClean="0">
                  <a:latin typeface="Courier"/>
                  <a:cs typeface="Courier"/>
                </a:rPr>
                <a:t>1000 </a:t>
              </a:r>
              <a:r>
                <a:rPr lang="en-US" b="1" dirty="0" err="1" smtClean="0">
                  <a:latin typeface="Courier"/>
                  <a:cs typeface="Courier"/>
                </a:rPr>
                <a:t>fisici</a:t>
              </a:r>
              <a:endParaRPr lang="en-US" b="1" dirty="0" smtClean="0">
                <a:latin typeface="Courier"/>
                <a:cs typeface="Courier"/>
              </a:endParaRPr>
            </a:p>
            <a:p>
              <a:r>
                <a:rPr lang="en-US" b="1" dirty="0" smtClean="0">
                  <a:latin typeface="Courier"/>
                  <a:cs typeface="Courier"/>
                </a:rPr>
                <a:t>30 </a:t>
              </a:r>
              <a:r>
                <a:rPr lang="en-US" b="1" dirty="0" err="1" smtClean="0">
                  <a:latin typeface="Courier"/>
                  <a:cs typeface="Courier"/>
                </a:rPr>
                <a:t>nazioni</a:t>
              </a:r>
              <a:endParaRPr lang="en-US" b="1" dirty="0">
                <a:latin typeface="Courier"/>
                <a:cs typeface="Courier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515809" y="592667"/>
            <a:ext cx="6063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Studio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collisioni</a:t>
            </a:r>
            <a:r>
              <a:rPr lang="en-US" sz="2000" dirty="0" smtClean="0"/>
              <a:t> </a:t>
            </a:r>
            <a:r>
              <a:rPr lang="en-US" sz="2000" dirty="0" err="1" smtClean="0"/>
              <a:t>Pb-Pb</a:t>
            </a:r>
            <a:r>
              <a:rPr lang="en-US" sz="2000" dirty="0" smtClean="0"/>
              <a:t> a 5TeV per </a:t>
            </a:r>
            <a:r>
              <a:rPr lang="en-US" sz="2000" dirty="0" err="1" smtClean="0"/>
              <a:t>nucleone</a:t>
            </a:r>
            <a:endParaRPr lang="en-US" sz="2000" dirty="0" smtClean="0"/>
          </a:p>
          <a:p>
            <a:r>
              <a:rPr lang="en-US" sz="2000" i="1" dirty="0" smtClean="0"/>
              <a:t>Quark-gluon plasma </a:t>
            </a:r>
            <a:r>
              <a:rPr lang="en-US" sz="2000" dirty="0" smtClean="0"/>
              <a:t>“La </a:t>
            </a:r>
            <a:r>
              <a:rPr lang="en-US" sz="2000" dirty="0" err="1" smtClean="0"/>
              <a:t>fisica</a:t>
            </a:r>
            <a:r>
              <a:rPr lang="en-US" sz="2000" dirty="0" smtClean="0"/>
              <a:t> </a:t>
            </a:r>
            <a:r>
              <a:rPr lang="en-US" sz="2000" dirty="0" err="1" smtClean="0"/>
              <a:t>dei</a:t>
            </a:r>
            <a:r>
              <a:rPr lang="en-US" sz="2000" dirty="0" smtClean="0"/>
              <a:t> </a:t>
            </a:r>
            <a:r>
              <a:rPr lang="en-US" sz="2000" dirty="0" err="1" smtClean="0"/>
              <a:t>primi</a:t>
            </a:r>
            <a:r>
              <a:rPr lang="en-US" sz="2000" dirty="0" smtClean="0"/>
              <a:t> </a:t>
            </a:r>
            <a:r>
              <a:rPr lang="en-US" sz="2000" dirty="0" err="1" smtClean="0"/>
              <a:t>istanti</a:t>
            </a:r>
            <a:r>
              <a:rPr lang="en-US" sz="2000" dirty="0" smtClean="0"/>
              <a:t>”</a:t>
            </a:r>
            <a:endParaRPr lang="en-US" sz="2000" i="1" dirty="0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rcRect t="3844" b="4621"/>
          <a:stretch>
            <a:fillRect/>
          </a:stretch>
        </p:blipFill>
        <p:spPr>
          <a:xfrm>
            <a:off x="1092695" y="1506706"/>
            <a:ext cx="6893433" cy="4806514"/>
          </a:xfrm>
          <a:prstGeom prst="rect">
            <a:avLst/>
          </a:prstGeom>
        </p:spPr>
      </p:pic>
      <p:sp>
        <p:nvSpPr>
          <p:cNvPr id="59395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5939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5939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BD25775-05EE-4A4A-89CA-DC3E87B92D5D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208899"/>
            <a:ext cx="8694737" cy="793219"/>
          </a:xfrm>
        </p:spPr>
        <p:txBody>
          <a:bodyPr/>
          <a:lstStyle/>
          <a:p>
            <a:pPr algn="l" eaLnBrk="1" hangingPunct="1"/>
            <a:r>
              <a:rPr lang="it-IT" sz="4000" b="1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Handwriting"/>
                <a:ea typeface="ＭＳ Ｐゴシック" pitchFamily="-108" charset="-128"/>
                <a:cs typeface="Lucida Handwriting"/>
              </a:rPr>
              <a:t>LHCb</a:t>
            </a:r>
            <a:endParaRPr lang="it-IT" sz="4000" b="1" i="1" dirty="0">
              <a:effectLst>
                <a:outerShdw blurRad="38100" dist="38100" dir="2700000" algn="tl">
                  <a:srgbClr val="DDDDDD"/>
                </a:outerShdw>
              </a:effectLst>
              <a:latin typeface="Lucida Handwriting"/>
              <a:ea typeface="ＭＳ Ｐゴシック" pitchFamily="-108" charset="-128"/>
              <a:cs typeface="Lucida Handwriting"/>
            </a:endParaRPr>
          </a:p>
        </p:txBody>
      </p:sp>
      <p:pic>
        <p:nvPicPr>
          <p:cNvPr id="92" name="Picture 9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1982"/>
            <a:ext cx="954920" cy="700952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-40654" y="1471575"/>
            <a:ext cx="8669467" cy="4759739"/>
            <a:chOff x="-40654" y="1471575"/>
            <a:chExt cx="8669467" cy="4759739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4"/>
            <a:srcRect b="7664"/>
            <a:stretch>
              <a:fillRect/>
            </a:stretch>
          </p:blipFill>
          <p:spPr>
            <a:xfrm>
              <a:off x="1735380" y="1471575"/>
              <a:ext cx="6893433" cy="4759739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-40654" y="2528024"/>
              <a:ext cx="153910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"/>
                  <a:cs typeface="Courier"/>
                </a:rPr>
                <a:t>L=20m</a:t>
              </a:r>
            </a:p>
            <a:p>
              <a:r>
                <a:rPr lang="en-US" b="1" dirty="0" smtClean="0">
                  <a:latin typeface="Courier"/>
                  <a:cs typeface="Courier"/>
                </a:rPr>
                <a:t>D=12m</a:t>
              </a:r>
            </a:p>
            <a:p>
              <a:r>
                <a:rPr lang="en-US" b="1" dirty="0" smtClean="0">
                  <a:latin typeface="Courier"/>
                  <a:cs typeface="Courier"/>
                </a:rPr>
                <a:t>W=</a:t>
              </a:r>
              <a:r>
                <a:rPr lang="en-US" b="1" dirty="0" smtClean="0">
                  <a:latin typeface="Courier"/>
                  <a:cs typeface="Courier"/>
                </a:rPr>
                <a:t>2000t</a:t>
              </a:r>
            </a:p>
            <a:p>
              <a:r>
                <a:rPr lang="en-US" b="1" dirty="0" smtClean="0">
                  <a:latin typeface="Courier"/>
                  <a:cs typeface="Courier"/>
                </a:rPr>
                <a:t>400 </a:t>
              </a:r>
              <a:r>
                <a:rPr lang="en-US" b="1" dirty="0" err="1" smtClean="0">
                  <a:latin typeface="Courier"/>
                  <a:cs typeface="Courier"/>
                </a:rPr>
                <a:t>fisici</a:t>
              </a:r>
              <a:endParaRPr lang="en-US" b="1" dirty="0" smtClean="0">
                <a:latin typeface="Courier"/>
                <a:cs typeface="Courier"/>
              </a:endParaRPr>
            </a:p>
            <a:p>
              <a:r>
                <a:rPr lang="en-US" b="1" dirty="0" smtClean="0">
                  <a:latin typeface="Courier"/>
                  <a:cs typeface="Courier"/>
                </a:rPr>
                <a:t>40 </a:t>
              </a:r>
              <a:r>
                <a:rPr lang="en-US" b="1" dirty="0" err="1" smtClean="0">
                  <a:latin typeface="Courier"/>
                  <a:cs typeface="Courier"/>
                </a:rPr>
                <a:t>istituti</a:t>
              </a:r>
              <a:endParaRPr lang="en-US" b="1" dirty="0">
                <a:latin typeface="Courier"/>
                <a:cs typeface="Courier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2515809" y="508000"/>
            <a:ext cx="6063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Studio </a:t>
            </a:r>
            <a:r>
              <a:rPr lang="en-US" sz="2000" dirty="0" err="1" smtClean="0"/>
              <a:t>della</a:t>
            </a:r>
            <a:r>
              <a:rPr lang="en-US" sz="2000" dirty="0" smtClean="0"/>
              <a:t> </a:t>
            </a:r>
            <a:r>
              <a:rPr lang="en-US" sz="2000" dirty="0" err="1" smtClean="0"/>
              <a:t>violazione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i="1" dirty="0" smtClean="0"/>
              <a:t>CP </a:t>
            </a:r>
            <a:r>
              <a:rPr lang="en-US" sz="2000" dirty="0" err="1" smtClean="0"/>
              <a:t>e</a:t>
            </a:r>
            <a:r>
              <a:rPr lang="en-US" sz="2000" dirty="0" smtClean="0"/>
              <a:t> </a:t>
            </a:r>
            <a:r>
              <a:rPr lang="en-US" sz="2000" dirty="0" err="1" smtClean="0"/>
              <a:t>ricerca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nuova</a:t>
            </a:r>
            <a:r>
              <a:rPr lang="en-US" sz="2000" dirty="0" smtClean="0"/>
              <a:t> </a:t>
            </a:r>
            <a:r>
              <a:rPr lang="en-US" sz="2000" dirty="0" err="1" smtClean="0"/>
              <a:t>fisica</a:t>
            </a:r>
            <a:r>
              <a:rPr lang="en-US" sz="2000" dirty="0" smtClean="0"/>
              <a:t> </a:t>
            </a:r>
            <a:r>
              <a:rPr lang="en-US" sz="2000" dirty="0" err="1" smtClean="0"/>
              <a:t>nel</a:t>
            </a:r>
            <a:r>
              <a:rPr lang="en-US" sz="2000" dirty="0" smtClean="0"/>
              <a:t> </a:t>
            </a:r>
            <a:r>
              <a:rPr lang="en-US" sz="2000" dirty="0" err="1" smtClean="0"/>
              <a:t>sistema</a:t>
            </a:r>
            <a:r>
              <a:rPr lang="en-US" sz="2000" dirty="0" smtClean="0"/>
              <a:t> </a:t>
            </a:r>
            <a:r>
              <a:rPr lang="en-US" sz="2000" dirty="0" err="1" smtClean="0"/>
              <a:t>dek</a:t>
            </a:r>
            <a:r>
              <a:rPr lang="en-US" sz="2000" dirty="0" smtClean="0"/>
              <a:t> quark </a:t>
            </a:r>
            <a:r>
              <a:rPr lang="en-US" sz="2000" i="1" dirty="0" err="1" smtClean="0"/>
              <a:t>b</a:t>
            </a:r>
            <a:r>
              <a:rPr lang="en-US" sz="2000" i="1" dirty="0" smtClean="0"/>
              <a:t> </a:t>
            </a:r>
            <a:endParaRPr lang="en-US" sz="2000" i="1" dirty="0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6451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6451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385F84F-A1C9-BD47-898D-097071795AF7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72535" y="180594"/>
            <a:ext cx="8229600" cy="503222"/>
          </a:xfrm>
        </p:spPr>
        <p:txBody>
          <a:bodyPr/>
          <a:lstStyle/>
          <a:p>
            <a:pPr eaLnBrk="1" hangingPunct="1"/>
            <a:r>
              <a:rPr lang="en-US" sz="4400" b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Concludendo</a:t>
            </a:r>
            <a:r>
              <a:rPr lang="en-US" sz="4400" b="1" dirty="0" smtClean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…</a:t>
            </a:r>
            <a:endParaRPr lang="en-US" sz="4400" b="1" dirty="0">
              <a:effectLst>
                <a:outerShdw blurRad="38100" dist="38100" dir="2700000" algn="tl">
                  <a:srgbClr val="DDDDDD"/>
                </a:outerShdw>
              </a:effectLst>
              <a:ea typeface="ＭＳ Ｐゴシック" pitchFamily="-108" charset="-128"/>
            </a:endParaRPr>
          </a:p>
        </p:txBody>
      </p:sp>
      <p:sp>
        <p:nvSpPr>
          <p:cNvPr id="645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669" y="921541"/>
            <a:ext cx="8950476" cy="914386"/>
          </a:xfrm>
        </p:spPr>
        <p:txBody>
          <a:bodyPr/>
          <a:lstStyle/>
          <a:p>
            <a:pPr eaLnBrk="1" hangingPunct="1">
              <a:buClr>
                <a:srgbClr val="00FF00"/>
              </a:buClr>
            </a:pPr>
            <a:r>
              <a:rPr lang="en-US" sz="2000" dirty="0" smtClean="0">
                <a:ea typeface="ＭＳ Ｐゴシック" pitchFamily="-108" charset="-128"/>
                <a:cs typeface="ＭＳ Ｐゴシック" pitchFamily="-108" charset="-128"/>
              </a:rPr>
              <a:t>I </a:t>
            </a:r>
            <a:r>
              <a:rPr lang="en-US" sz="2000" dirty="0" err="1" smtClean="0">
                <a:ea typeface="ＭＳ Ｐゴシック" pitchFamily="-108" charset="-128"/>
                <a:cs typeface="ＭＳ Ｐゴシック" pitchFamily="-108" charset="-128"/>
              </a:rPr>
              <a:t>rivelatori</a:t>
            </a:r>
            <a:r>
              <a:rPr lang="en-US" sz="20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 smtClean="0">
                <a:ea typeface="ＭＳ Ｐゴシック" pitchFamily="-108" charset="-128"/>
                <a:cs typeface="ＭＳ Ｐゴシック" pitchFamily="-108" charset="-128"/>
              </a:rPr>
              <a:t>di</a:t>
            </a:r>
            <a:r>
              <a:rPr lang="en-US" sz="20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 smtClean="0">
                <a:ea typeface="ＭＳ Ｐゴシック" pitchFamily="-108" charset="-128"/>
                <a:cs typeface="ＭＳ Ｐゴシック" pitchFamily="-108" charset="-128"/>
              </a:rPr>
              <a:t>particelle</a:t>
            </a:r>
            <a:r>
              <a:rPr lang="en-US" sz="20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 smtClean="0">
                <a:ea typeface="ＭＳ Ｐゴシック" pitchFamily="-108" charset="-128"/>
                <a:cs typeface="ＭＳ Ｐゴシック" pitchFamily="-108" charset="-128"/>
              </a:rPr>
              <a:t>sono</a:t>
            </a:r>
            <a:r>
              <a:rPr lang="en-US" sz="20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 smtClean="0">
                <a:ea typeface="ＭＳ Ｐゴシック" pitchFamily="-108" charset="-128"/>
                <a:cs typeface="ＭＳ Ｐゴシック" pitchFamily="-108" charset="-128"/>
              </a:rPr>
              <a:t>strumenti</a:t>
            </a:r>
            <a:r>
              <a:rPr lang="en-US" sz="20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 smtClean="0">
                <a:ea typeface="ＭＳ Ｐゴシック" pitchFamily="-108" charset="-128"/>
                <a:cs typeface="ＭＳ Ｐゴシック" pitchFamily="-108" charset="-128"/>
              </a:rPr>
              <a:t>fonda</a:t>
            </a:r>
            <a:r>
              <a:rPr lang="en-US" sz="2000" dirty="0" err="1" smtClean="0">
                <a:ea typeface="ＭＳ Ｐゴシック" pitchFamily="-108" charset="-128"/>
                <a:cs typeface="ＭＳ Ｐゴシック" pitchFamily="-108" charset="-128"/>
              </a:rPr>
              <a:t>mentali</a:t>
            </a:r>
            <a:r>
              <a:rPr lang="en-US" sz="2000" dirty="0" smtClean="0">
                <a:ea typeface="ＭＳ Ｐゴシック" pitchFamily="-108" charset="-128"/>
                <a:cs typeface="ＭＳ Ｐゴシック" pitchFamily="-108" charset="-128"/>
              </a:rPr>
              <a:t> per </a:t>
            </a:r>
            <a:r>
              <a:rPr lang="en-US" sz="2000" dirty="0" err="1" smtClean="0">
                <a:ea typeface="ＭＳ Ｐゴシック" pitchFamily="-108" charset="-128"/>
                <a:cs typeface="ＭＳ Ｐゴシック" pitchFamily="-108" charset="-128"/>
              </a:rPr>
              <a:t>approfondire</a:t>
            </a:r>
            <a:r>
              <a:rPr lang="en-US" sz="2000" dirty="0" smtClean="0">
                <a:ea typeface="ＭＳ Ｐゴシック" pitchFamily="-108" charset="-128"/>
                <a:cs typeface="ＭＳ Ｐゴシック" pitchFamily="-108" charset="-128"/>
              </a:rPr>
              <a:t> la nostra </a:t>
            </a:r>
            <a:r>
              <a:rPr lang="en-US" sz="2000" dirty="0" err="1" smtClean="0">
                <a:ea typeface="ＭＳ Ｐゴシック" pitchFamily="-108" charset="-128"/>
                <a:cs typeface="ＭＳ Ｐゴシック" pitchFamily="-108" charset="-128"/>
              </a:rPr>
              <a:t>conoscenza</a:t>
            </a:r>
            <a:r>
              <a:rPr lang="en-US" sz="20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 smtClean="0">
                <a:ea typeface="ＭＳ Ｐゴシック" pitchFamily="-108" charset="-128"/>
                <a:cs typeface="ＭＳ Ｐゴシック" pitchFamily="-108" charset="-128"/>
              </a:rPr>
              <a:t>della</a:t>
            </a:r>
            <a:r>
              <a:rPr lang="en-US" sz="2000" dirty="0" smtClean="0"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lang="en-US" sz="2000" dirty="0" err="1" smtClean="0">
                <a:ea typeface="ＭＳ Ｐゴシック" pitchFamily="-108" charset="-128"/>
                <a:cs typeface="ＭＳ Ｐゴシック" pitchFamily="-108" charset="-128"/>
              </a:rPr>
              <a:t>natura</a:t>
            </a:r>
            <a:endParaRPr lang="en-US" sz="2000" dirty="0" smtClean="0">
              <a:ea typeface="ＭＳ Ｐゴシック" pitchFamily="-108" charset="-128"/>
              <a:cs typeface="ＭＳ Ｐゴシック" pitchFamily="-108" charset="-12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05355" y="1751688"/>
            <a:ext cx="8069106" cy="3509269"/>
            <a:chOff x="133045" y="2781903"/>
            <a:chExt cx="8902095" cy="3619442"/>
          </a:xfrm>
        </p:grpSpPr>
        <p:pic>
          <p:nvPicPr>
            <p:cNvPr id="7" name="Picture 6" descr="all_i_see_are_equations.png"/>
            <p:cNvPicPr>
              <a:picLocks noChangeAspect="1"/>
            </p:cNvPicPr>
            <p:nvPr/>
          </p:nvPicPr>
          <p:blipFill>
            <a:blip r:embed="rId2"/>
            <a:srcRect b="52205"/>
            <a:stretch>
              <a:fillRect/>
            </a:stretch>
          </p:blipFill>
          <p:spPr>
            <a:xfrm>
              <a:off x="133045" y="2806101"/>
              <a:ext cx="4318000" cy="3277810"/>
            </a:xfrm>
            <a:prstGeom prst="rect">
              <a:avLst/>
            </a:prstGeom>
          </p:spPr>
        </p:pic>
        <p:pic>
          <p:nvPicPr>
            <p:cNvPr id="8" name="Picture 7" descr="all_i_see_are_equations.png"/>
            <p:cNvPicPr>
              <a:picLocks noChangeAspect="1"/>
            </p:cNvPicPr>
            <p:nvPr/>
          </p:nvPicPr>
          <p:blipFill>
            <a:blip r:embed="rId2"/>
            <a:srcRect t="48042"/>
            <a:stretch>
              <a:fillRect/>
            </a:stretch>
          </p:blipFill>
          <p:spPr>
            <a:xfrm>
              <a:off x="4598081" y="2781903"/>
              <a:ext cx="4318000" cy="356326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84081" y="6083905"/>
              <a:ext cx="4451059" cy="31744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3366FF"/>
                  </a:solidFill>
                </a:rPr>
                <a:t>THIS IS HOW SCIENTISTS SEE THE WORLD</a:t>
              </a:r>
              <a:endParaRPr lang="en-US" sz="1400" b="1" dirty="0">
                <a:solidFill>
                  <a:srgbClr val="3366FF"/>
                </a:solidFill>
              </a:endParaRPr>
            </a:p>
          </p:txBody>
        </p:sp>
      </p:grp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83616" y="5384422"/>
            <a:ext cx="8950476" cy="914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FF00"/>
              </a:buClr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…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e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sono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essi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stessi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 un campo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di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ricerca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affascinante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, con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importanti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ricadute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tecnologiche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6144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6144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C268C2B-45E3-5448-A483-8D0024BB0B01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3025" y="112713"/>
            <a:ext cx="8974138" cy="541337"/>
          </a:xfrm>
        </p:spPr>
        <p:txBody>
          <a:bodyPr/>
          <a:lstStyle/>
          <a:p>
            <a:pPr eaLnBrk="1" hangingPunct="1"/>
            <a:r>
              <a:rPr lang="en-US" b="1" dirty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Positron Emission Tomography I</a:t>
            </a:r>
            <a:endParaRPr lang="it-IT" b="1" dirty="0">
              <a:effectLst>
                <a:outerShdw blurRad="38100" dist="38100" dir="2700000" algn="tl">
                  <a:srgbClr val="DDDDDD"/>
                </a:outerShdw>
              </a:effectLst>
              <a:ea typeface="ＭＳ Ｐゴシック" pitchFamily="-108" charset="-128"/>
            </a:endParaRPr>
          </a:p>
        </p:txBody>
      </p:sp>
      <p:sp>
        <p:nvSpPr>
          <p:cNvPr id="61446" name="Text Box 3"/>
          <p:cNvSpPr txBox="1">
            <a:spLocks noChangeArrowheads="1"/>
          </p:cNvSpPr>
          <p:nvPr/>
        </p:nvSpPr>
        <p:spPr bwMode="auto">
          <a:xfrm>
            <a:off x="4854575" y="1568450"/>
            <a:ext cx="40274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Al paziente viene iniettata una sostanza radio-farmacologica  (prodotta da un ciclotrone) con una vita media piuttosto breve. </a:t>
            </a:r>
            <a:endParaRPr lang="it-IT" sz="1400"/>
          </a:p>
        </p:txBody>
      </p:sp>
      <p:sp>
        <p:nvSpPr>
          <p:cNvPr id="61447" name="Text Box 4"/>
          <p:cNvSpPr txBox="1">
            <a:spLocks noChangeArrowheads="1"/>
          </p:cNvSpPr>
          <p:nvPr/>
        </p:nvSpPr>
        <p:spPr bwMode="auto">
          <a:xfrm>
            <a:off x="3795713" y="5351463"/>
            <a:ext cx="4657725" cy="952500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La sostanza iniettata raggiunge l’organo che si vuole visualizzare (cuore, cervello etc…) dove emette positroni </a:t>
            </a:r>
            <a:r>
              <a:rPr lang="en-US" sz="1400">
                <a:solidFill>
                  <a:srgbClr val="FF3300"/>
                </a:solidFill>
                <a:sym typeface="Monotype Sorts" pitchFamily="-108" charset="2"/>
              </a:rPr>
              <a:t></a:t>
            </a:r>
            <a:r>
              <a:rPr lang="en-US" sz="1400">
                <a:solidFill>
                  <a:srgbClr val="FF3300"/>
                </a:solidFill>
              </a:rPr>
              <a:t> l’annichilazione dei positroni con gli elettroni presenti del corpo produce 2 </a:t>
            </a:r>
            <a:r>
              <a:rPr lang="en-US" sz="1400">
                <a:solidFill>
                  <a:srgbClr val="FF3300"/>
                </a:solidFill>
                <a:latin typeface="Symbol" pitchFamily="-108" charset="2"/>
              </a:rPr>
              <a:t>g</a:t>
            </a:r>
            <a:r>
              <a:rPr lang="en-US" sz="1400">
                <a:solidFill>
                  <a:srgbClr val="FF3300"/>
                </a:solidFill>
              </a:rPr>
              <a:t> emessi in direzione opposta</a:t>
            </a:r>
            <a:endParaRPr lang="it-IT" sz="1400">
              <a:solidFill>
                <a:srgbClr val="FF3300"/>
              </a:solidFill>
            </a:endParaRPr>
          </a:p>
        </p:txBody>
      </p:sp>
      <p:sp>
        <p:nvSpPr>
          <p:cNvPr id="61448" name="Text Box 5"/>
          <p:cNvSpPr txBox="1">
            <a:spLocks noChangeArrowheads="1"/>
          </p:cNvSpPr>
          <p:nvPr/>
        </p:nvSpPr>
        <p:spPr bwMode="auto">
          <a:xfrm>
            <a:off x="156925" y="1055042"/>
            <a:ext cx="5024608" cy="307777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Si </a:t>
            </a:r>
            <a:r>
              <a:rPr lang="en-US" sz="1400" dirty="0" err="1"/>
              <a:t>tratta</a:t>
            </a:r>
            <a:r>
              <a:rPr lang="en-US" sz="1400" dirty="0"/>
              <a:t> </a:t>
            </a:r>
            <a:r>
              <a:rPr lang="en-US" sz="1400" dirty="0" err="1"/>
              <a:t>di</a:t>
            </a:r>
            <a:r>
              <a:rPr lang="en-US" sz="1400" dirty="0"/>
              <a:t> </a:t>
            </a:r>
            <a:r>
              <a:rPr lang="en-US" sz="1400" dirty="0" err="1"/>
              <a:t>una</a:t>
            </a:r>
            <a:r>
              <a:rPr lang="en-US" sz="1400" dirty="0" smtClean="0"/>
              <a:t> </a:t>
            </a:r>
            <a:r>
              <a:rPr lang="en-US" sz="1400" dirty="0" err="1" smtClean="0"/>
              <a:t>tecnica</a:t>
            </a:r>
            <a:r>
              <a:rPr lang="en-US" sz="1400" dirty="0" smtClean="0"/>
              <a:t> </a:t>
            </a:r>
            <a:r>
              <a:rPr lang="en-US" sz="1400" dirty="0" err="1"/>
              <a:t>medica</a:t>
            </a:r>
            <a:r>
              <a:rPr lang="en-US" sz="1400" dirty="0"/>
              <a:t> per </a:t>
            </a:r>
            <a:r>
              <a:rPr lang="en-US" sz="1400" dirty="0" err="1"/>
              <a:t>visualizzare</a:t>
            </a:r>
            <a:r>
              <a:rPr lang="en-US" sz="1400" dirty="0"/>
              <a:t> </a:t>
            </a:r>
            <a:r>
              <a:rPr lang="en-US" sz="1400" dirty="0" err="1"/>
              <a:t>organi</a:t>
            </a:r>
            <a:r>
              <a:rPr lang="en-US" sz="1400" dirty="0"/>
              <a:t> </a:t>
            </a:r>
            <a:r>
              <a:rPr lang="en-US" sz="1400" dirty="0" err="1"/>
              <a:t>interni</a:t>
            </a:r>
            <a:r>
              <a:rPr lang="en-US" sz="1400" dirty="0"/>
              <a:t>.</a:t>
            </a:r>
            <a:endParaRPr lang="it-IT" sz="1400" dirty="0"/>
          </a:p>
        </p:txBody>
      </p:sp>
      <p:pic>
        <p:nvPicPr>
          <p:cNvPr id="61449" name="Picture 6" descr="pet_rea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7750" y="1600200"/>
            <a:ext cx="4460875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0" name="Picture 8" descr="pet_detecto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625" y="2339975"/>
            <a:ext cx="2882900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1" name="Text Box 12"/>
          <p:cNvSpPr txBox="1">
            <a:spLocks noChangeArrowheads="1"/>
          </p:cNvSpPr>
          <p:nvPr/>
        </p:nvSpPr>
        <p:spPr bwMode="auto">
          <a:xfrm>
            <a:off x="260350" y="1600200"/>
            <a:ext cx="281305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/>
              <a:t>Un’apparecchiatura PET ha ~ 10.000 rivelatori di </a:t>
            </a:r>
            <a:r>
              <a:rPr lang="en-US" sz="1200" b="1">
                <a:latin typeface="Symbol" pitchFamily="-108" charset="2"/>
              </a:rPr>
              <a:t>g: </a:t>
            </a:r>
            <a:r>
              <a:rPr lang="en-US" sz="1200" b="1"/>
              <a:t>rivelatori BGO di spessore 3 cm</a:t>
            </a:r>
            <a:endParaRPr lang="it-IT" sz="1200" b="1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6246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6246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2C1DE8-7D73-6141-B37D-DB5A2D825229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123825"/>
            <a:ext cx="4954588" cy="1143000"/>
          </a:xfrm>
        </p:spPr>
        <p:txBody>
          <a:bodyPr/>
          <a:lstStyle/>
          <a:p>
            <a:pPr eaLnBrk="1" hangingPunct="1"/>
            <a:r>
              <a:rPr lang="en-US" b="1" dirty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Positron</a:t>
            </a:r>
            <a:r>
              <a:rPr lang="en-US" sz="3200" b="1" dirty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 Emission Tomography II</a:t>
            </a:r>
            <a:endParaRPr lang="it-IT" sz="3200" b="1" dirty="0">
              <a:effectLst>
                <a:outerShdw blurRad="38100" dist="38100" dir="2700000" algn="tl">
                  <a:srgbClr val="DDDDDD"/>
                </a:outerShdw>
              </a:effectLst>
              <a:ea typeface="ＭＳ Ｐゴシック" pitchFamily="-108" charset="-128"/>
            </a:endParaRPr>
          </a:p>
        </p:txBody>
      </p:sp>
      <p:pic>
        <p:nvPicPr>
          <p:cNvPr id="62470" name="Picture 3" descr="cancerP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8775" y="3860800"/>
            <a:ext cx="3705225" cy="195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71" name="Text Box 4"/>
          <p:cNvSpPr txBox="1">
            <a:spLocks noChangeArrowheads="1"/>
          </p:cNvSpPr>
          <p:nvPr/>
        </p:nvSpPr>
        <p:spPr bwMode="auto">
          <a:xfrm>
            <a:off x="2832100" y="3981450"/>
            <a:ext cx="2638425" cy="952500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Immagine di un tumore al seno ottenuta con la tecnica PET. La dimensione della massa tumorale  </a:t>
            </a:r>
            <a:r>
              <a:rPr lang="en-US" sz="1400">
                <a:ea typeface="Arial" pitchFamily="-108" charset="0"/>
                <a:cs typeface="Arial" pitchFamily="-108" charset="0"/>
              </a:rPr>
              <a:t>è</a:t>
            </a:r>
            <a:r>
              <a:rPr lang="en-US" sz="1400"/>
              <a:t> di qualche mm</a:t>
            </a:r>
            <a:endParaRPr lang="it-IT" sz="1400"/>
          </a:p>
        </p:txBody>
      </p:sp>
      <p:sp>
        <p:nvSpPr>
          <p:cNvPr id="62472" name="Text Box 5"/>
          <p:cNvSpPr txBox="1">
            <a:spLocks noChangeArrowheads="1"/>
          </p:cNvSpPr>
          <p:nvPr/>
        </p:nvSpPr>
        <p:spPr bwMode="auto">
          <a:xfrm>
            <a:off x="31750" y="1428750"/>
            <a:ext cx="4468813" cy="527050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Le risoluzioni spaziali ottenibili con la PET dipendono dal radioisotopo usato: ~ 2 mm </a:t>
            </a:r>
            <a:r>
              <a:rPr lang="en-US" sz="1400">
                <a:latin typeface="Symbol" pitchFamily="-108" charset="2"/>
              </a:rPr>
              <a:t>f; </a:t>
            </a:r>
            <a:r>
              <a:rPr lang="en-US" sz="1400"/>
              <a:t>4 mm z</a:t>
            </a:r>
            <a:endParaRPr lang="it-IT" sz="1400"/>
          </a:p>
        </p:txBody>
      </p:sp>
      <p:sp>
        <p:nvSpPr>
          <p:cNvPr id="62473" name="Text Box 6"/>
          <p:cNvSpPr txBox="1">
            <a:spLocks noChangeArrowheads="1"/>
          </p:cNvSpPr>
          <p:nvPr/>
        </p:nvSpPr>
        <p:spPr bwMode="auto">
          <a:xfrm>
            <a:off x="260350" y="2108200"/>
            <a:ext cx="5864225" cy="739775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3300"/>
                </a:solidFill>
              </a:rPr>
              <a:t>Per ricostruire immagini tridimensionali sono necessari software di ricostruzione molto sofisticati, che tengano conto dei fenomeni di diffusione, attenuazione,  falsi eventi.</a:t>
            </a:r>
            <a:endParaRPr lang="it-IT" sz="1400">
              <a:solidFill>
                <a:srgbClr val="FF3300"/>
              </a:solidFill>
            </a:endParaRPr>
          </a:p>
        </p:txBody>
      </p:sp>
      <p:grpSp>
        <p:nvGrpSpPr>
          <p:cNvPr id="62474" name="Group 7"/>
          <p:cNvGrpSpPr>
            <a:grpSpLocks/>
          </p:cNvGrpSpPr>
          <p:nvPr/>
        </p:nvGrpSpPr>
        <p:grpSpPr bwMode="auto">
          <a:xfrm>
            <a:off x="1476375" y="2771775"/>
            <a:ext cx="6904038" cy="1085850"/>
            <a:chOff x="1001" y="2033"/>
            <a:chExt cx="4711" cy="684"/>
          </a:xfrm>
        </p:grpSpPr>
        <p:pic>
          <p:nvPicPr>
            <p:cNvPr id="62480" name="Picture 8" descr="eventi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52" y="2033"/>
              <a:ext cx="960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481" name="Text Box 9"/>
            <p:cNvSpPr txBox="1">
              <a:spLocks noChangeArrowheads="1"/>
            </p:cNvSpPr>
            <p:nvPr/>
          </p:nvSpPr>
          <p:spPr bwMode="auto">
            <a:xfrm>
              <a:off x="4846" y="2544"/>
              <a:ext cx="8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/>
                <a:t>Evento multiplo</a:t>
              </a:r>
              <a:endParaRPr lang="it-IT" sz="1200"/>
            </a:p>
          </p:txBody>
        </p:sp>
        <p:pic>
          <p:nvPicPr>
            <p:cNvPr id="62482" name="Picture 10" descr="eventi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04" y="2051"/>
              <a:ext cx="962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483" name="Rectangle 11"/>
            <p:cNvSpPr>
              <a:spLocks noChangeArrowheads="1"/>
            </p:cNvSpPr>
            <p:nvPr/>
          </p:nvSpPr>
          <p:spPr bwMode="auto">
            <a:xfrm>
              <a:off x="3600" y="2544"/>
              <a:ext cx="83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/>
                <a:t>Evento casuale</a:t>
              </a:r>
              <a:endParaRPr lang="it-IT" sz="1200"/>
            </a:p>
          </p:txBody>
        </p:sp>
        <p:pic>
          <p:nvPicPr>
            <p:cNvPr id="62484" name="Picture 12" descr="eventi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69" y="2150"/>
              <a:ext cx="962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485" name="Rectangle 13"/>
            <p:cNvSpPr>
              <a:spLocks noChangeArrowheads="1"/>
            </p:cNvSpPr>
            <p:nvPr/>
          </p:nvSpPr>
          <p:spPr bwMode="auto">
            <a:xfrm>
              <a:off x="2232" y="2544"/>
              <a:ext cx="112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/>
                <a:t>Evento con scattering</a:t>
              </a:r>
              <a:endParaRPr lang="it-IT" sz="1200"/>
            </a:p>
          </p:txBody>
        </p:sp>
        <p:pic>
          <p:nvPicPr>
            <p:cNvPr id="62486" name="Picture 14" descr="eventi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001" y="2064"/>
              <a:ext cx="967" cy="4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487" name="Rectangle 15"/>
            <p:cNvSpPr>
              <a:spLocks noChangeArrowheads="1"/>
            </p:cNvSpPr>
            <p:nvPr/>
          </p:nvSpPr>
          <p:spPr bwMode="auto">
            <a:xfrm>
              <a:off x="1104" y="2544"/>
              <a:ext cx="79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/>
                <a:t>Evento “pulito”</a:t>
              </a:r>
              <a:endParaRPr lang="it-IT" sz="1200"/>
            </a:p>
          </p:txBody>
        </p:sp>
      </p:grpSp>
      <p:sp>
        <p:nvSpPr>
          <p:cNvPr id="62475" name="Text Box 16"/>
          <p:cNvSpPr txBox="1">
            <a:spLocks noChangeArrowheads="1"/>
          </p:cNvSpPr>
          <p:nvPr/>
        </p:nvSpPr>
        <p:spPr bwMode="auto">
          <a:xfrm>
            <a:off x="277813" y="5965825"/>
            <a:ext cx="8004175" cy="527050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La PET oggi e` molto diffusa e praticata grazie anche agli enormi progressi fatti nella produzione di cristalli BGO a basso costo da parte degli esperimenti di fisica delle particelle.</a:t>
            </a:r>
            <a:endParaRPr lang="it-IT" sz="1400"/>
          </a:p>
        </p:txBody>
      </p:sp>
      <p:pic>
        <p:nvPicPr>
          <p:cNvPr id="62476" name="Picture 17" descr="brain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5263" y="4211638"/>
            <a:ext cx="26336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77" name="Text Box 18"/>
          <p:cNvSpPr txBox="1">
            <a:spLocks noChangeArrowheads="1"/>
          </p:cNvSpPr>
          <p:nvPr/>
        </p:nvSpPr>
        <p:spPr bwMode="auto">
          <a:xfrm>
            <a:off x="157163" y="4211638"/>
            <a:ext cx="1908175" cy="314325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Immagini del cervello </a:t>
            </a:r>
            <a:endParaRPr lang="it-IT" sz="1400"/>
          </a:p>
        </p:txBody>
      </p:sp>
      <p:pic>
        <p:nvPicPr>
          <p:cNvPr id="62478" name="Picture 19" descr="camera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21450" y="479425"/>
            <a:ext cx="2552700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9" name="Picture 20" descr="camera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6675" y="38100"/>
            <a:ext cx="176212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LNF - stages estivi 2010</a:t>
            </a:r>
            <a:endParaRPr lang="en-US"/>
          </a:p>
        </p:txBody>
      </p:sp>
      <p:sp>
        <p:nvSpPr>
          <p:cNvPr id="6349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G. Finocchiaro</a:t>
            </a:r>
            <a:endParaRPr lang="en-US"/>
          </a:p>
        </p:txBody>
      </p:sp>
      <p:sp>
        <p:nvSpPr>
          <p:cNvPr id="634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9645A09-62F3-E94C-B696-6C51B744AE43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7000"/>
            <a:ext cx="4868863" cy="454025"/>
          </a:xfrm>
        </p:spPr>
        <p:txBody>
          <a:bodyPr/>
          <a:lstStyle/>
          <a:p>
            <a:pPr eaLnBrk="1" hangingPunct="1"/>
            <a:r>
              <a:rPr lang="en-US" sz="4400" b="1" dirty="0" err="1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08" charset="-128"/>
              </a:rPr>
              <a:t>Adroterapia</a:t>
            </a:r>
            <a:endParaRPr lang="it-IT" sz="4400" b="1" dirty="0">
              <a:effectLst>
                <a:outerShdw blurRad="38100" dist="38100" dir="2700000" algn="tl">
                  <a:srgbClr val="DDDDDD"/>
                </a:outerShdw>
              </a:effectLst>
              <a:ea typeface="ＭＳ Ｐゴシック" pitchFamily="-108" charset="-128"/>
            </a:endParaRPr>
          </a:p>
        </p:txBody>
      </p:sp>
      <p:sp>
        <p:nvSpPr>
          <p:cNvPr id="63494" name="Rectangle 3"/>
          <p:cNvSpPr>
            <a:spLocks noChangeArrowheads="1"/>
          </p:cNvSpPr>
          <p:nvPr/>
        </p:nvSpPr>
        <p:spPr bwMode="auto">
          <a:xfrm>
            <a:off x="2752725" y="4267200"/>
            <a:ext cx="5908675" cy="1165225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>
                <a:solidFill>
                  <a:srgbClr val="0000FF"/>
                </a:solidFill>
              </a:rPr>
              <a:t>Il Ministero della Sanità ha approvato </a:t>
            </a:r>
            <a:r>
              <a:rPr lang="en-US" sz="1400">
                <a:solidFill>
                  <a:srgbClr val="0000FF"/>
                </a:solidFill>
              </a:rPr>
              <a:t>un </a:t>
            </a:r>
            <a:r>
              <a:rPr lang="it-IT" sz="1400">
                <a:solidFill>
                  <a:srgbClr val="0000FF"/>
                </a:solidFill>
              </a:rPr>
              <a:t>programma di ricerca clinica avente come scopo il trattamento dei melanomi oculari con fasci</a:t>
            </a:r>
            <a:r>
              <a:rPr lang="en-US" sz="1400">
                <a:solidFill>
                  <a:srgbClr val="0000FF"/>
                </a:solidFill>
              </a:rPr>
              <a:t> </a:t>
            </a:r>
            <a:r>
              <a:rPr lang="it-IT" sz="1400">
                <a:solidFill>
                  <a:srgbClr val="0000FF"/>
                </a:solidFill>
              </a:rPr>
              <a:t>di protoni da 70 MeV presso i </a:t>
            </a:r>
            <a:r>
              <a:rPr lang="en-US" sz="1400">
                <a:solidFill>
                  <a:srgbClr val="0000FF"/>
                </a:solidFill>
              </a:rPr>
              <a:t>LNS  </a:t>
            </a:r>
            <a:r>
              <a:rPr lang="it-IT" sz="1400">
                <a:solidFill>
                  <a:srgbClr val="0000FF"/>
                </a:solidFill>
              </a:rPr>
              <a:t>(progetto</a:t>
            </a:r>
            <a:r>
              <a:rPr lang="en-US" sz="1400">
                <a:solidFill>
                  <a:srgbClr val="0000FF"/>
                </a:solidFill>
              </a:rPr>
              <a:t> </a:t>
            </a:r>
            <a:r>
              <a:rPr lang="it-IT" sz="1400">
                <a:solidFill>
                  <a:srgbClr val="0000FF"/>
                </a:solidFill>
              </a:rPr>
              <a:t>CATANA). Per produrre il fascio di protoni di uso</a:t>
            </a:r>
            <a:r>
              <a:rPr lang="en-US" sz="1400">
                <a:solidFill>
                  <a:srgbClr val="0000FF"/>
                </a:solidFill>
              </a:rPr>
              <a:t> </a:t>
            </a:r>
            <a:r>
              <a:rPr lang="it-IT" sz="1400">
                <a:solidFill>
                  <a:srgbClr val="0000FF"/>
                </a:solidFill>
              </a:rPr>
              <a:t>terapeutico si utilizzerà il Ciclotrone Superconduttore </a:t>
            </a:r>
            <a:r>
              <a:rPr lang="en-US" sz="1400">
                <a:solidFill>
                  <a:srgbClr val="0000FF"/>
                </a:solidFill>
              </a:rPr>
              <a:t>presente ai LNS</a:t>
            </a:r>
            <a:endParaRPr lang="it-IT" sz="1400">
              <a:solidFill>
                <a:srgbClr val="0000FF"/>
              </a:solidFill>
            </a:endParaRPr>
          </a:p>
        </p:txBody>
      </p:sp>
      <p:pic>
        <p:nvPicPr>
          <p:cNvPr id="63495" name="Picture 4" descr="eyeth_small-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05413" y="1524000"/>
            <a:ext cx="3376612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6" name="Rectangle 5"/>
          <p:cNvSpPr>
            <a:spLocks noChangeArrowheads="1"/>
          </p:cNvSpPr>
          <p:nvPr/>
        </p:nvSpPr>
        <p:spPr bwMode="auto">
          <a:xfrm>
            <a:off x="5416550" y="1905000"/>
            <a:ext cx="561975" cy="3810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97" name="Rectangle 6"/>
          <p:cNvSpPr>
            <a:spLocks noChangeArrowheads="1"/>
          </p:cNvSpPr>
          <p:nvPr/>
        </p:nvSpPr>
        <p:spPr bwMode="auto">
          <a:xfrm>
            <a:off x="7104063" y="1524000"/>
            <a:ext cx="633412" cy="3810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98" name="Text Box 7"/>
          <p:cNvSpPr txBox="1">
            <a:spLocks noChangeArrowheads="1"/>
          </p:cNvSpPr>
          <p:nvPr/>
        </p:nvSpPr>
        <p:spPr bwMode="auto">
          <a:xfrm>
            <a:off x="312738" y="1389063"/>
            <a:ext cx="3224212" cy="527050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3300"/>
                </a:solidFill>
              </a:rPr>
              <a:t>I melanomi oculari sono curabili quasi esclusivamente con terapie adroniche</a:t>
            </a:r>
            <a:endParaRPr lang="it-IT" sz="1400">
              <a:solidFill>
                <a:srgbClr val="FF3300"/>
              </a:solidFill>
            </a:endParaRPr>
          </a:p>
        </p:txBody>
      </p: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1682750" y="2090738"/>
            <a:ext cx="3459163" cy="739775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Il trattamento con protoni permette di depositare quantita` di energia controllate direttamente nella regione tumorale</a:t>
            </a:r>
            <a:endParaRPr lang="it-IT" sz="1400">
              <a:solidFill>
                <a:srgbClr val="0000FF"/>
              </a:solidFill>
            </a:endParaRPr>
          </a:p>
        </p:txBody>
      </p:sp>
      <p:grpSp>
        <p:nvGrpSpPr>
          <p:cNvPr id="63500" name="Group 20"/>
          <p:cNvGrpSpPr>
            <a:grpSpLocks/>
          </p:cNvGrpSpPr>
          <p:nvPr/>
        </p:nvGrpSpPr>
        <p:grpSpPr bwMode="auto">
          <a:xfrm>
            <a:off x="246063" y="2063750"/>
            <a:ext cx="1677987" cy="1495425"/>
            <a:chOff x="354" y="1152"/>
            <a:chExt cx="1057" cy="942"/>
          </a:xfrm>
        </p:grpSpPr>
        <p:grpSp>
          <p:nvGrpSpPr>
            <p:cNvPr id="63505" name="Group 8"/>
            <p:cNvGrpSpPr>
              <a:grpSpLocks/>
            </p:cNvGrpSpPr>
            <p:nvPr/>
          </p:nvGrpSpPr>
          <p:grpSpPr bwMode="auto">
            <a:xfrm>
              <a:off x="354" y="1200"/>
              <a:ext cx="1057" cy="894"/>
              <a:chOff x="384" y="1717"/>
              <a:chExt cx="1145" cy="894"/>
            </a:xfrm>
          </p:grpSpPr>
          <p:pic>
            <p:nvPicPr>
              <p:cNvPr id="63510" name="Picture 9" descr="proton_eye25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84" y="1717"/>
                <a:ext cx="960" cy="8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511" name="Text Box 10"/>
              <p:cNvSpPr txBox="1">
                <a:spLocks noChangeArrowheads="1"/>
              </p:cNvSpPr>
              <p:nvPr/>
            </p:nvSpPr>
            <p:spPr bwMode="auto">
              <a:xfrm>
                <a:off x="1046" y="2373"/>
                <a:ext cx="483" cy="17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/>
                  <a:t>Tumore</a:t>
                </a:r>
                <a:endParaRPr lang="it-IT" sz="1200"/>
              </a:p>
            </p:txBody>
          </p:sp>
        </p:grpSp>
        <p:sp>
          <p:nvSpPr>
            <p:cNvPr id="63506" name="Line 12"/>
            <p:cNvSpPr>
              <a:spLocks noChangeShapeType="1"/>
            </p:cNvSpPr>
            <p:nvPr/>
          </p:nvSpPr>
          <p:spPr bwMode="auto">
            <a:xfrm>
              <a:off x="997" y="1152"/>
              <a:ext cx="0" cy="52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07" name="Oval 13"/>
            <p:cNvSpPr>
              <a:spLocks noChangeArrowheads="1"/>
            </p:cNvSpPr>
            <p:nvPr/>
          </p:nvSpPr>
          <p:spPr bwMode="auto">
            <a:xfrm>
              <a:off x="975" y="1440"/>
              <a:ext cx="44" cy="4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08" name="Line 14"/>
            <p:cNvSpPr>
              <a:spLocks noChangeShapeType="1"/>
            </p:cNvSpPr>
            <p:nvPr/>
          </p:nvSpPr>
          <p:spPr bwMode="auto">
            <a:xfrm>
              <a:off x="908" y="1200"/>
              <a:ext cx="0" cy="52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09" name="Oval 15"/>
            <p:cNvSpPr>
              <a:spLocks noChangeArrowheads="1"/>
            </p:cNvSpPr>
            <p:nvPr/>
          </p:nvSpPr>
          <p:spPr bwMode="auto">
            <a:xfrm>
              <a:off x="886" y="1536"/>
              <a:ext cx="44" cy="4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63501" name="Picture 16" descr="logoTERAwe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1288" y="5867400"/>
            <a:ext cx="935037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502" name="Rectangle 17"/>
          <p:cNvSpPr>
            <a:spLocks noChangeArrowheads="1"/>
          </p:cNvSpPr>
          <p:nvPr/>
        </p:nvSpPr>
        <p:spPr bwMode="auto">
          <a:xfrm>
            <a:off x="1511300" y="5556250"/>
            <a:ext cx="6653213" cy="952500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>
                <a:solidFill>
                  <a:srgbClr val="0000FF"/>
                </a:solidFill>
              </a:rPr>
              <a:t>TERA è acronimo per "Terapia</a:t>
            </a:r>
            <a:r>
              <a:rPr lang="en-US" sz="1400">
                <a:solidFill>
                  <a:srgbClr val="0000FF"/>
                </a:solidFill>
              </a:rPr>
              <a:t> </a:t>
            </a:r>
            <a:r>
              <a:rPr lang="it-IT" sz="1400">
                <a:solidFill>
                  <a:srgbClr val="0000FF"/>
                </a:solidFill>
              </a:rPr>
              <a:t>con Radiazioni Adroniche“. La Fondazione TERA ha come scopo lo sviluppo, in Italia e all’estero, delle</a:t>
            </a:r>
            <a:r>
              <a:rPr lang="en-US" sz="1400">
                <a:solidFill>
                  <a:srgbClr val="0000FF"/>
                </a:solidFill>
              </a:rPr>
              <a:t> </a:t>
            </a:r>
            <a:r>
              <a:rPr lang="it-IT" sz="1400">
                <a:solidFill>
                  <a:srgbClr val="0000FF"/>
                </a:solidFill>
              </a:rPr>
              <a:t>tecniche di radioterapia basate sull’uso di particelle adroniche e, più in</a:t>
            </a:r>
            <a:r>
              <a:rPr lang="en-US" sz="1400">
                <a:solidFill>
                  <a:srgbClr val="0000FF"/>
                </a:solidFill>
              </a:rPr>
              <a:t> </a:t>
            </a:r>
            <a:r>
              <a:rPr lang="it-IT" sz="1400">
                <a:solidFill>
                  <a:srgbClr val="0000FF"/>
                </a:solidFill>
              </a:rPr>
              <a:t>generale, delle</a:t>
            </a:r>
            <a:r>
              <a:rPr lang="it-IT" sz="1400"/>
              <a:t> </a:t>
            </a:r>
            <a:r>
              <a:rPr lang="it-IT" sz="1400">
                <a:solidFill>
                  <a:srgbClr val="FF3300"/>
                </a:solidFill>
              </a:rPr>
              <a:t>applicazioni della fisica e dell’informatica alla medicina e alla</a:t>
            </a:r>
            <a:r>
              <a:rPr lang="en-US" sz="1400">
                <a:solidFill>
                  <a:srgbClr val="FF3300"/>
                </a:solidFill>
              </a:rPr>
              <a:t> </a:t>
            </a:r>
            <a:r>
              <a:rPr lang="it-IT" sz="1400">
                <a:solidFill>
                  <a:srgbClr val="FF3300"/>
                </a:solidFill>
              </a:rPr>
              <a:t>biologia.</a:t>
            </a:r>
          </a:p>
        </p:txBody>
      </p:sp>
      <p:sp>
        <p:nvSpPr>
          <p:cNvPr id="63503" name="Rectangle 18"/>
          <p:cNvSpPr>
            <a:spLocks noChangeArrowheads="1"/>
          </p:cNvSpPr>
          <p:nvPr/>
        </p:nvSpPr>
        <p:spPr bwMode="auto">
          <a:xfrm>
            <a:off x="247650" y="563563"/>
            <a:ext cx="80041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tabLst>
                <a:tab pos="2117725" algn="l"/>
              </a:tabLst>
            </a:pPr>
            <a:r>
              <a:rPr lang="it-IT" sz="1400">
                <a:solidFill>
                  <a:srgbClr val="0000FF"/>
                </a:solidFill>
              </a:rPr>
              <a:t>Gli "Adroni" </a:t>
            </a:r>
            <a:r>
              <a:rPr lang="en-US" sz="1400">
                <a:solidFill>
                  <a:srgbClr val="0000FF"/>
                </a:solidFill>
              </a:rPr>
              <a:t>possono essere usati nella terapia di forme tumorali particolari. Infatti </a:t>
            </a:r>
            <a:r>
              <a:rPr lang="it-IT" sz="1400">
                <a:solidFill>
                  <a:srgbClr val="0000FF"/>
                </a:solidFill>
              </a:rPr>
              <a:t> portati </a:t>
            </a:r>
            <a:r>
              <a:rPr lang="en-US" sz="1400">
                <a:solidFill>
                  <a:srgbClr val="0000FF"/>
                </a:solidFill>
              </a:rPr>
              <a:t>all’energia giusta da </a:t>
            </a:r>
            <a:r>
              <a:rPr lang="it-IT" sz="1400">
                <a:solidFill>
                  <a:srgbClr val="0000FF"/>
                </a:solidFill>
              </a:rPr>
              <a:t>una macchina</a:t>
            </a:r>
            <a:r>
              <a:rPr lang="en-US" sz="1400">
                <a:solidFill>
                  <a:srgbClr val="0000FF"/>
                </a:solidFill>
              </a:rPr>
              <a:t> </a:t>
            </a:r>
            <a:r>
              <a:rPr lang="it-IT" sz="1400">
                <a:solidFill>
                  <a:srgbClr val="0000FF"/>
                </a:solidFill>
              </a:rPr>
              <a:t>acceleratrice,</a:t>
            </a:r>
            <a:r>
              <a:rPr lang="en-US" sz="1400">
                <a:solidFill>
                  <a:srgbClr val="0000FF"/>
                </a:solidFill>
              </a:rPr>
              <a:t> </a:t>
            </a:r>
            <a:r>
              <a:rPr lang="it-IT" sz="1400">
                <a:solidFill>
                  <a:srgbClr val="0000FF"/>
                </a:solidFill>
              </a:rPr>
              <a:t>sono in grado di danneggiare i tessuti malati soltanto alla fine del loro percorso nel corpo del paziente,</a:t>
            </a:r>
            <a:r>
              <a:rPr lang="en-US" sz="1400">
                <a:solidFill>
                  <a:srgbClr val="0000FF"/>
                </a:solidFill>
              </a:rPr>
              <a:t> </a:t>
            </a:r>
            <a:r>
              <a:rPr lang="it-IT" sz="1400">
                <a:solidFill>
                  <a:srgbClr val="0000FF"/>
                </a:solidFill>
              </a:rPr>
              <a:t>in corrispondenza </a:t>
            </a:r>
            <a:r>
              <a:rPr lang="en-US" sz="1400">
                <a:solidFill>
                  <a:srgbClr val="0000FF"/>
                </a:solidFill>
              </a:rPr>
              <a:t>del tumore stesso</a:t>
            </a:r>
            <a:r>
              <a:rPr lang="it-IT" sz="140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63504" name="Picture 19" descr="Tutta_line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3050" y="3678238"/>
            <a:ext cx="2320925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16758</TotalTime>
  <Words>4743</Words>
  <Application>Microsoft Macintosh PowerPoint</Application>
  <PresentationFormat>On-screen Show (4:3)</PresentationFormat>
  <Paragraphs>701</Paragraphs>
  <Slides>55</Slides>
  <Notes>4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Default Design</vt:lpstr>
      <vt:lpstr>Equation</vt:lpstr>
      <vt:lpstr>Bitmap Image</vt:lpstr>
      <vt:lpstr>Clip</vt:lpstr>
      <vt:lpstr>Designer Drawing</vt:lpstr>
      <vt:lpstr>Ulead Image Editor Image</vt:lpstr>
      <vt:lpstr>Rivelatori di particelle</vt:lpstr>
      <vt:lpstr>Conosciamo molte particelle…</vt:lpstr>
      <vt:lpstr>…ma ne riveliamo direttamente solo alcune</vt:lpstr>
      <vt:lpstr>Il più antico rivelatore di particelle</vt:lpstr>
      <vt:lpstr>Il primo rivelatore di fotoni dell’era moderna</vt:lpstr>
      <vt:lpstr>Segnali elettrici!</vt:lpstr>
      <vt:lpstr>KLOE!</vt:lpstr>
      <vt:lpstr>BABAR</vt:lpstr>
      <vt:lpstr>(Visione semplificata di)  Una reazione di fisica delle particelle</vt:lpstr>
      <vt:lpstr>Cosa sono i rivelatori di particelle</vt:lpstr>
      <vt:lpstr>Principi generali</vt:lpstr>
      <vt:lpstr>Definizioni e unità di misura </vt:lpstr>
      <vt:lpstr>Alcuni valori di massa ed energia:</vt:lpstr>
      <vt:lpstr>Particelle cariche nella materia</vt:lpstr>
      <vt:lpstr>La formula di Bethe-Bloch</vt:lpstr>
      <vt:lpstr>Perdita di energia di elettroni e positroni</vt:lpstr>
      <vt:lpstr>Rivelazione di fotoni</vt:lpstr>
      <vt:lpstr>Rivelazione di adroni</vt:lpstr>
      <vt:lpstr>Rivelazione di neutroni</vt:lpstr>
      <vt:lpstr>Rivelazione di neutrini</vt:lpstr>
      <vt:lpstr>Rivelazione di neutrini</vt:lpstr>
      <vt:lpstr>Rivelazione di neutrini “in negativo”</vt:lpstr>
      <vt:lpstr>Misura dell’impulso di una particella carica</vt:lpstr>
      <vt:lpstr>Rivelatori a gas: ionizzazione </vt:lpstr>
      <vt:lpstr>Rivelatori a gas: deriva e amplificazione </vt:lpstr>
      <vt:lpstr>Diversi regimi di amplificazione </vt:lpstr>
      <vt:lpstr>Multiwire Proportional Chambers</vt:lpstr>
      <vt:lpstr>Camere a deriva</vt:lpstr>
      <vt:lpstr>La camera a deriva di KLOE</vt:lpstr>
      <vt:lpstr>Risoluzione spaziale</vt:lpstr>
      <vt:lpstr>Time Projection Chamber</vt:lpstr>
      <vt:lpstr>Gas Electron Multiplier (GEM)</vt:lpstr>
      <vt:lpstr>Un rivelatore a GEM: l’ Inner Tracker di KLOE-2</vt:lpstr>
      <vt:lpstr>L’ IT a GEM di KLOE-2:dal  piano al cilindro</vt:lpstr>
      <vt:lpstr>Rivelatori a scintillazione</vt:lpstr>
      <vt:lpstr>Rivelatori a scintillazione II</vt:lpstr>
      <vt:lpstr>Fotorivelatori: fotomoltiplicatori</vt:lpstr>
      <vt:lpstr>Calorimetri</vt:lpstr>
      <vt:lpstr>Calorimetri omogenei</vt:lpstr>
      <vt:lpstr>Calorimetri a campionamento</vt:lpstr>
      <vt:lpstr>Identificazione delle particelle (PID): tempo di volo</vt:lpstr>
      <vt:lpstr>PID: perdita di energia</vt:lpstr>
      <vt:lpstr>PID: effetto Cherenkov</vt:lpstr>
      <vt:lpstr>PID: perché è importante</vt:lpstr>
      <vt:lpstr>PID @ ALICE: All Together Now!</vt:lpstr>
      <vt:lpstr>In che ordine disponiamo i rivelatori?</vt:lpstr>
      <vt:lpstr>Esperimenti @ LHC</vt:lpstr>
      <vt:lpstr>Compact Muon Solenoid</vt:lpstr>
      <vt:lpstr>A Toroidal LHC ApparatuS</vt:lpstr>
      <vt:lpstr>ALICE (A Large Ion Collider Experiment)</vt:lpstr>
      <vt:lpstr>LHCb</vt:lpstr>
      <vt:lpstr>Concludendo…</vt:lpstr>
      <vt:lpstr>Positron Emission Tomography I</vt:lpstr>
      <vt:lpstr>Positron Emission Tomography II</vt:lpstr>
      <vt:lpstr>Adroterapia</vt:lpstr>
    </vt:vector>
  </TitlesOfParts>
  <Company>INFN Laboratori Nazionali di Frascati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Rivelatori di particelle</dc:title>
  <dc:creator>Giuseppe Finocchiaro</dc:creator>
  <cp:lastModifiedBy>Giuseppe Finocchiaro</cp:lastModifiedBy>
  <cp:revision>55</cp:revision>
  <dcterms:created xsi:type="dcterms:W3CDTF">2010-06-17T04:35:43Z</dcterms:created>
  <dcterms:modified xsi:type="dcterms:W3CDTF">2010-06-18T08:56:44Z</dcterms:modified>
</cp:coreProperties>
</file>