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5" r:id="rId3"/>
    <p:sldId id="266" r:id="rId4"/>
    <p:sldId id="257" r:id="rId5"/>
    <p:sldId id="258" r:id="rId6"/>
    <p:sldId id="259" r:id="rId7"/>
    <p:sldId id="260" r:id="rId8"/>
    <p:sldId id="269" r:id="rId9"/>
    <p:sldId id="261" r:id="rId10"/>
    <p:sldId id="267" r:id="rId11"/>
    <p:sldId id="268" r:id="rId12"/>
    <p:sldId id="264" r:id="rId13"/>
    <p:sldId id="270" r:id="rId1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14" autoAdjust="0"/>
    <p:restoredTop sz="99745" autoAdjust="0"/>
  </p:normalViewPr>
  <p:slideViewPr>
    <p:cSldViewPr>
      <p:cViewPr>
        <p:scale>
          <a:sx n="70" d="100"/>
          <a:sy n="70" d="100"/>
        </p:scale>
        <p:origin x="-461" y="-283"/>
      </p:cViewPr>
      <p:guideLst>
        <p:guide orient="horz" pos="2160"/>
        <p:guide pos="2880"/>
      </p:guideLst>
    </p:cSldViewPr>
  </p:slideViewPr>
  <p:outlineViewPr>
    <p:cViewPr>
      <p:scale>
        <a:sx n="33" d="100"/>
        <a:sy n="33" d="100"/>
      </p:scale>
      <p:origin x="206" y="1171"/>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601FBA-BEEE-4AAC-AEFA-9C7D50DF7959}" type="datetimeFigureOut">
              <a:rPr lang="it-IT" smtClean="0"/>
              <a:pPr/>
              <a:t>25/06/2010</a:t>
            </a:fld>
            <a:endParaRPr lang="it-I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99CFE4-41B9-4AC4-9F6A-4AB54A049484}" type="slidenum">
              <a:rPr lang="it-IT" smtClean="0"/>
              <a:pPr/>
              <a:t>‹#›</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6F99CFE4-41B9-4AC4-9F6A-4AB54A049484}" type="slidenum">
              <a:rPr lang="it-IT" smtClean="0"/>
              <a:pPr/>
              <a:t>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19" name="Footer Placeholder 18"/>
          <p:cNvSpPr>
            <a:spLocks noGrp="1"/>
          </p:cNvSpPr>
          <p:nvPr>
            <p:ph type="ftr" sz="quarter" idx="11"/>
          </p:nvPr>
        </p:nvSpPr>
        <p:spPr/>
        <p:txBody>
          <a:bodyPr/>
          <a:lstStyle/>
          <a:p>
            <a:endParaRPr lang="it-IT"/>
          </a:p>
        </p:txBody>
      </p:sp>
      <p:sp>
        <p:nvSpPr>
          <p:cNvPr id="27" name="Slide Number Placeholder 26"/>
          <p:cNvSpPr>
            <a:spLocks noGrp="1"/>
          </p:cNvSpPr>
          <p:nvPr>
            <p:ph type="sldNum" sz="quarter" idx="12"/>
          </p:nvPr>
        </p:nvSpPr>
        <p:spPr/>
        <p:txBody>
          <a:bodyPr/>
          <a:lstStyle/>
          <a:p>
            <a:fld id="{8B6D82C8-FEBD-481B-BEA4-C2D65322DA29}"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6D82C8-FEBD-481B-BEA4-C2D65322DA29}" type="slidenum">
              <a:rPr lang="it-IT" smtClean="0"/>
              <a:pPr/>
              <a:t>‹#›</a:t>
            </a:fld>
            <a:endParaRPr lang="it-IT"/>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6D82C8-FEBD-481B-BEA4-C2D65322DA29}"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B6D82C8-FEBD-481B-BEA4-C2D65322DA29}" type="slidenum">
              <a:rPr lang="it-IT" smtClean="0"/>
              <a:pPr/>
              <a:t>‹#›</a:t>
            </a:fld>
            <a:endParaRPr lang="it-IT"/>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B6D82C8-FEBD-481B-BEA4-C2D65322DA29}" type="slidenum">
              <a:rPr lang="it-IT" smtClean="0"/>
              <a:pPr/>
              <a:t>‹#›</a:t>
            </a:fld>
            <a:endParaRPr lang="it-IT"/>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8" name="Slide Number Placeholder 7"/>
          <p:cNvSpPr>
            <a:spLocks noGrp="1"/>
          </p:cNvSpPr>
          <p:nvPr>
            <p:ph type="sldNum" sz="quarter" idx="11"/>
          </p:nvPr>
        </p:nvSpPr>
        <p:spPr/>
        <p:txBody>
          <a:bodyPr/>
          <a:lstStyle/>
          <a:p>
            <a:fld id="{8B6D82C8-FEBD-481B-BEA4-C2D65322DA29}" type="slidenum">
              <a:rPr lang="it-IT" smtClean="0"/>
              <a:pPr/>
              <a:t>‹#›</a:t>
            </a:fld>
            <a:endParaRPr lang="it-IT"/>
          </a:p>
        </p:txBody>
      </p:sp>
      <p:sp>
        <p:nvSpPr>
          <p:cNvPr id="9" name="Footer Placeholder 8"/>
          <p:cNvSpPr>
            <a:spLocks noGrp="1"/>
          </p:cNvSpPr>
          <p:nvPr>
            <p:ph type="ftr" sz="quarter" idx="12"/>
          </p:nvPr>
        </p:nvSpPr>
        <p:spPr/>
        <p:txBody>
          <a:bodyPr/>
          <a:lstStyle/>
          <a:p>
            <a:endParaRPr lang="it-IT"/>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B6D82C8-FEBD-481B-BEA4-C2D65322DA29}" type="slidenum">
              <a:rPr lang="it-IT" smtClean="0"/>
              <a:pPr/>
              <a:t>‹#›</a:t>
            </a:fld>
            <a:endParaRPr lang="it-IT"/>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a:xfrm>
            <a:off x="8156448" y="6422064"/>
            <a:ext cx="762000" cy="365125"/>
          </a:xfrm>
        </p:spPr>
        <p:txBody>
          <a:bodyPr/>
          <a:lstStyle/>
          <a:p>
            <a:fld id="{8B6D82C8-FEBD-481B-BEA4-C2D65322DA29}" type="slidenum">
              <a:rPr lang="it-IT" smtClean="0"/>
              <a:pPr/>
              <a:t>‹#›</a:t>
            </a:fld>
            <a:endParaRPr lang="it-IT"/>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E840EAEE-9835-4C28-9149-367444B06910}" type="datetimeFigureOut">
              <a:rPr lang="it-IT" smtClean="0"/>
              <a:pPr/>
              <a:t>25/06/2010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B6D82C8-FEBD-481B-BEA4-C2D65322DA29}" type="slidenum">
              <a:rPr lang="it-IT" smtClean="0"/>
              <a:pPr/>
              <a:t>‹#›</a:t>
            </a:fld>
            <a:endParaRPr lang="it-IT"/>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6D82C8-FEBD-481B-BEA4-C2D65322DA29}" type="slidenum">
              <a:rPr lang="it-IT" smtClean="0"/>
              <a:pPr/>
              <a:t>‹#›</a:t>
            </a:fld>
            <a:endParaRPr lang="it-IT"/>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40EAEE-9835-4C28-9149-367444B06910}" type="datetimeFigureOut">
              <a:rPr lang="it-IT" smtClean="0"/>
              <a:pPr/>
              <a:t>25/06/2010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6D82C8-FEBD-481B-BEA4-C2D65322DA29}" type="slidenum">
              <a:rPr lang="it-IT" smtClean="0"/>
              <a:pPr/>
              <a:t>‹#›</a:t>
            </a:fld>
            <a:endParaRPr lang="it-IT"/>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E840EAEE-9835-4C28-9149-367444B06910}" type="datetimeFigureOut">
              <a:rPr lang="it-IT" smtClean="0"/>
              <a:pPr/>
              <a:t>25/06/2010</a:t>
            </a:fld>
            <a:endParaRPr lang="it-IT"/>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it-IT"/>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B6D82C8-FEBD-481B-BEA4-C2D65322DA29}" type="slidenum">
              <a:rPr lang="it-IT" smtClean="0"/>
              <a:pPr/>
              <a:t>‹#›</a:t>
            </a:fld>
            <a:endParaRPr lang="it-I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jpe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0100" y="2428868"/>
            <a:ext cx="7000924" cy="646331"/>
          </a:xfrm>
          <a:prstGeom prst="rect">
            <a:avLst/>
          </a:prstGeom>
          <a:noFill/>
        </p:spPr>
        <p:txBody>
          <a:bodyPr wrap="square" rtlCol="0">
            <a:spAutoFit/>
          </a:bodyPr>
          <a:lstStyle/>
          <a:p>
            <a:r>
              <a:rPr lang="it-IT" sz="3600" dirty="0" smtClean="0">
                <a:ln w="19050">
                  <a:solidFill>
                    <a:schemeClr val="bg1"/>
                  </a:solidFill>
                </a:ln>
                <a:solidFill>
                  <a:srgbClr val="FFC000"/>
                </a:solidFill>
              </a:rPr>
              <a:t>Obiettivi :</a:t>
            </a:r>
            <a:r>
              <a:rPr lang="it-IT" sz="1600" dirty="0" smtClean="0">
                <a:ln w="19050">
                  <a:solidFill>
                    <a:schemeClr val="bg1"/>
                  </a:solidFill>
                </a:ln>
                <a:solidFill>
                  <a:srgbClr val="FFC000"/>
                </a:solidFill>
              </a:rPr>
              <a:t> </a:t>
            </a:r>
            <a:endParaRPr lang="it-IT" sz="1600" dirty="0">
              <a:ln w="19050">
                <a:solidFill>
                  <a:schemeClr val="bg1"/>
                </a:solidFill>
              </a:ln>
              <a:solidFill>
                <a:srgbClr val="FFC000"/>
              </a:solidFill>
            </a:endParaRPr>
          </a:p>
        </p:txBody>
      </p:sp>
      <p:sp>
        <p:nvSpPr>
          <p:cNvPr id="7" name="TextBox 6"/>
          <p:cNvSpPr txBox="1"/>
          <p:nvPr/>
        </p:nvSpPr>
        <p:spPr>
          <a:xfrm>
            <a:off x="928662" y="2428868"/>
            <a:ext cx="7000924" cy="3877985"/>
          </a:xfrm>
          <a:prstGeom prst="rect">
            <a:avLst/>
          </a:prstGeom>
          <a:noFill/>
        </p:spPr>
        <p:txBody>
          <a:bodyPr wrap="square" rtlCol="0">
            <a:spAutoFit/>
          </a:bodyPr>
          <a:lstStyle/>
          <a:p>
            <a:pPr>
              <a:spcBef>
                <a:spcPts val="1200"/>
              </a:spcBef>
              <a:spcAft>
                <a:spcPts val="3600"/>
              </a:spcAft>
            </a:pPr>
            <a:r>
              <a:rPr lang="it-IT" dirty="0" smtClean="0">
                <a:solidFill>
                  <a:schemeClr val="bg1"/>
                </a:solidFill>
              </a:rPr>
              <a:t> </a:t>
            </a:r>
          </a:p>
          <a:p>
            <a:pPr>
              <a:spcAft>
                <a:spcPts val="3600"/>
              </a:spcAft>
              <a:buBlip>
                <a:blip r:embed="rId3"/>
              </a:buBlip>
            </a:pPr>
            <a:r>
              <a:rPr lang="it-IT" sz="2400" dirty="0" smtClean="0">
                <a:ln>
                  <a:solidFill>
                    <a:schemeClr val="bg1"/>
                  </a:solidFill>
                </a:ln>
                <a:solidFill>
                  <a:srgbClr val="FFC000"/>
                </a:solidFill>
              </a:rPr>
              <a:t>Apprendimento del software  per la   progettazione di elementi meccanici  in 3D  </a:t>
            </a:r>
            <a:r>
              <a:rPr lang="it-IT" sz="2400" dirty="0" smtClean="0">
                <a:solidFill>
                  <a:schemeClr val="bg1"/>
                </a:solidFill>
              </a:rPr>
              <a:t>“</a:t>
            </a:r>
            <a:r>
              <a:rPr lang="it-IT" sz="2400" dirty="0" smtClean="0">
                <a:ln>
                  <a:solidFill>
                    <a:schemeClr val="bg1"/>
                  </a:solidFill>
                </a:ln>
                <a:solidFill>
                  <a:srgbClr val="C00000"/>
                </a:solidFill>
                <a:latin typeface="Arial Rounded MT Bold" pitchFamily="34" charset="0"/>
              </a:rPr>
              <a:t>Autodesk  Inventor</a:t>
            </a:r>
            <a:r>
              <a:rPr lang="it-IT" sz="2400" dirty="0" smtClean="0">
                <a:solidFill>
                  <a:schemeClr val="bg1"/>
                </a:solidFill>
                <a:latin typeface="Arial Rounded MT Bold" pitchFamily="34" charset="0"/>
              </a:rPr>
              <a:t>”</a:t>
            </a:r>
            <a:r>
              <a:rPr lang="it-IT" sz="2400" dirty="0" smtClean="0">
                <a:solidFill>
                  <a:srgbClr val="C00000"/>
                </a:solidFill>
                <a:latin typeface="Arial Rounded MT Bold" pitchFamily="34" charset="0"/>
              </a:rPr>
              <a:t> </a:t>
            </a:r>
          </a:p>
          <a:p>
            <a:pPr>
              <a:buBlip>
                <a:blip r:embed="rId3"/>
              </a:buBlip>
            </a:pPr>
            <a:r>
              <a:rPr lang="it-IT" sz="2400" dirty="0" smtClean="0">
                <a:solidFill>
                  <a:schemeClr val="bg1"/>
                </a:solidFill>
              </a:rPr>
              <a:t> </a:t>
            </a:r>
            <a:r>
              <a:rPr lang="it-IT" sz="2400" dirty="0" smtClean="0">
                <a:ln>
                  <a:solidFill>
                    <a:schemeClr val="bg1"/>
                  </a:solidFill>
                </a:ln>
                <a:solidFill>
                  <a:srgbClr val="FFC000"/>
                </a:solidFill>
              </a:rPr>
              <a:t>Realizzazione del modello 3D dello </a:t>
            </a:r>
            <a:r>
              <a:rPr lang="it-IT" sz="2400" dirty="0" smtClean="0">
                <a:solidFill>
                  <a:schemeClr val="bg1"/>
                </a:solidFill>
              </a:rPr>
              <a:t>“</a:t>
            </a:r>
            <a:r>
              <a:rPr lang="it-IT" sz="2400" dirty="0" smtClean="0">
                <a:ln>
                  <a:solidFill>
                    <a:schemeClr val="bg1"/>
                  </a:solidFill>
                </a:ln>
                <a:solidFill>
                  <a:srgbClr val="C00000"/>
                </a:solidFill>
                <a:latin typeface="Arial Rounded MT Bold" pitchFamily="34" charset="0"/>
              </a:rPr>
              <a:t>SWITCHING DIPOLE</a:t>
            </a:r>
            <a:r>
              <a:rPr lang="it-IT" sz="2400" dirty="0" smtClean="0">
                <a:solidFill>
                  <a:schemeClr val="bg1"/>
                </a:solidFill>
                <a:latin typeface="Arial Rounded MT Bold" pitchFamily="34" charset="0"/>
              </a:rPr>
              <a:t>”</a:t>
            </a:r>
            <a:r>
              <a:rPr lang="it-IT" sz="2400" dirty="0" smtClean="0">
                <a:ln>
                  <a:solidFill>
                    <a:schemeClr val="bg1"/>
                  </a:solidFill>
                </a:ln>
                <a:solidFill>
                  <a:srgbClr val="FFC000"/>
                </a:solidFill>
                <a:latin typeface="Arial Rounded MT Bold" pitchFamily="34" charset="0"/>
              </a:rPr>
              <a:t> de</a:t>
            </a:r>
            <a:r>
              <a:rPr lang="it-IT" sz="2400" dirty="0" smtClean="0">
                <a:ln>
                  <a:solidFill>
                    <a:schemeClr val="bg1"/>
                  </a:solidFill>
                </a:ln>
                <a:solidFill>
                  <a:srgbClr val="FFC000"/>
                </a:solidFill>
              </a:rPr>
              <a:t>ll’acceleratore di particelle del CNAO ( Centro Nazionale di Adroterapia Oncologica) di Pavia.</a:t>
            </a:r>
            <a:endParaRPr lang="it-IT" dirty="0" smtClean="0">
              <a:ln>
                <a:solidFill>
                  <a:schemeClr val="bg1"/>
                </a:solidFill>
              </a:ln>
              <a:solidFill>
                <a:srgbClr val="FFC000"/>
              </a:solidFill>
            </a:endParaRPr>
          </a:p>
        </p:txBody>
      </p:sp>
      <p:graphicFrame>
        <p:nvGraphicFramePr>
          <p:cNvPr id="4100" name="Object 4"/>
          <p:cNvGraphicFramePr>
            <a:graphicFrameLocks noChangeAspect="1"/>
          </p:cNvGraphicFramePr>
          <p:nvPr/>
        </p:nvGraphicFramePr>
        <p:xfrm>
          <a:off x="142844" y="142852"/>
          <a:ext cx="1694258" cy="1019702"/>
        </p:xfrm>
        <a:graphic>
          <a:graphicData uri="http://schemas.openxmlformats.org/presentationml/2006/ole">
            <p:oleObj spid="_x0000_s1026" name="File di immagine" r:id="rId4" imgW="1866667" imgH="1124008" progId="">
              <p:embed/>
            </p:oleObj>
          </a:graphicData>
        </a:graphic>
      </p:graphicFrame>
      <p:pic>
        <p:nvPicPr>
          <p:cNvPr id="9" name="Picture 12" descr="LOGOGALI"/>
          <p:cNvPicPr>
            <a:picLocks noChangeAspect="1" noChangeArrowheads="1"/>
          </p:cNvPicPr>
          <p:nvPr/>
        </p:nvPicPr>
        <p:blipFill>
          <a:blip r:embed="rId5"/>
          <a:srcRect/>
          <a:stretch>
            <a:fillRect/>
          </a:stretch>
        </p:blipFill>
        <p:spPr bwMode="auto">
          <a:xfrm>
            <a:off x="7786710" y="142852"/>
            <a:ext cx="1173177" cy="1173177"/>
          </a:xfrm>
          <a:prstGeom prst="rect">
            <a:avLst/>
          </a:prstGeom>
          <a:noFill/>
          <a:ln w="9525">
            <a:noFill/>
            <a:miter lim="800000"/>
            <a:headEnd/>
            <a:tailEnd/>
          </a:ln>
        </p:spPr>
      </p:pic>
      <p:sp>
        <p:nvSpPr>
          <p:cNvPr id="10" name="Rectangle 9"/>
          <p:cNvSpPr txBox="1">
            <a:spLocks noChangeArrowheads="1"/>
          </p:cNvSpPr>
          <p:nvPr/>
        </p:nvSpPr>
        <p:spPr>
          <a:xfrm>
            <a:off x="7429488" y="1428736"/>
            <a:ext cx="1714512" cy="288925"/>
          </a:xfrm>
          <a:prstGeom prst="rect">
            <a:avLst/>
          </a:prstGeom>
        </p:spPr>
        <p:txBody>
          <a:bodyPr vert="horz" lIns="45720" rIns="45720" anchor="t">
            <a:normAutofit fontScale="62500" lnSpcReduction="200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it-IT" sz="2400" b="1" i="0" u="none" strike="noStrike" kern="1200" cap="all" spc="0" normalizeH="0" baseline="0" noProof="0" dirty="0" smtClean="0">
                <a:ln w="5000" cmpd="sng">
                  <a:solidFill>
                    <a:schemeClr val="accent1">
                      <a:tint val="80000"/>
                      <a:shade val="99000"/>
                      <a:satMod val="500000"/>
                    </a:schemeClr>
                  </a:solidFill>
                  <a:prstDash val="solid"/>
                </a:ln>
                <a:solidFill>
                  <a:srgbClr val="035F69"/>
                </a:solidFill>
                <a:effectLst>
                  <a:outerShdw blurRad="50800" dist="38100" dir="5400000" algn="t" rotWithShape="0">
                    <a:prstClr val="black">
                      <a:alpha val="50000"/>
                    </a:prstClr>
                  </a:outerShdw>
                </a:effectLst>
                <a:uLnTx/>
                <a:uFillTx/>
                <a:latin typeface="Comic Sans MS" pitchFamily="66" charset="0"/>
                <a:ea typeface="+mj-ea"/>
                <a:cs typeface="+mj-cs"/>
              </a:rPr>
              <a:t>ITIS G.Galilei</a:t>
            </a:r>
          </a:p>
        </p:txBody>
      </p:sp>
      <p:sp>
        <p:nvSpPr>
          <p:cNvPr id="11" name="TextBox 10"/>
          <p:cNvSpPr txBox="1"/>
          <p:nvPr/>
        </p:nvSpPr>
        <p:spPr>
          <a:xfrm>
            <a:off x="1857356" y="1643050"/>
            <a:ext cx="5500726" cy="400110"/>
          </a:xfrm>
          <a:prstGeom prst="rect">
            <a:avLst/>
          </a:prstGeom>
          <a:noFill/>
        </p:spPr>
        <p:txBody>
          <a:bodyPr wrap="square" rtlCol="0">
            <a:spAutoFit/>
          </a:bodyPr>
          <a:lstStyle/>
          <a:p>
            <a:pPr algn="ctr"/>
            <a:r>
              <a:rPr lang="it-IT" sz="2000" b="1" spc="50" dirty="0" smtClean="0">
                <a:ln w="12700" cmpd="sng">
                  <a:solidFill>
                    <a:schemeClr val="tx1"/>
                  </a:solidFill>
                  <a:prstDash val="solid"/>
                </a:ln>
                <a:solidFill>
                  <a:srgbClr val="FF0000"/>
                </a:solidFill>
                <a:effectLst>
                  <a:glow rad="53100">
                    <a:schemeClr val="accent6">
                      <a:satMod val="180000"/>
                      <a:alpha val="30000"/>
                    </a:schemeClr>
                  </a:glow>
                </a:effectLst>
              </a:rPr>
              <a:t>Progettazione meccanica</a:t>
            </a:r>
          </a:p>
        </p:txBody>
      </p:sp>
      <p:sp>
        <p:nvSpPr>
          <p:cNvPr id="13" name="Title 12"/>
          <p:cNvSpPr>
            <a:spLocks noGrp="1"/>
          </p:cNvSpPr>
          <p:nvPr>
            <p:ph type="ctrTitle"/>
          </p:nvPr>
        </p:nvSpPr>
        <p:spPr>
          <a:xfrm>
            <a:off x="972000" y="0"/>
            <a:ext cx="7200000" cy="1080000"/>
          </a:xfrm>
        </p:spPr>
        <p:txBody>
          <a:bodyPr>
            <a:normAutofit/>
          </a:bodyPr>
          <a:lstStyle/>
          <a:p>
            <a:pPr algn="ctr"/>
            <a:r>
              <a:rPr lang="it-IT" dirty="0" smtClean="0">
                <a:ln w="5000" cmpd="sng">
                  <a:solidFill>
                    <a:schemeClr val="tx1"/>
                  </a:solidFill>
                  <a:prstDash val="solid"/>
                </a:ln>
                <a:solidFill>
                  <a:srgbClr val="FF0000"/>
                </a:solidFill>
                <a:latin typeface="+mn-lt"/>
              </a:rPr>
              <a:t>Stage estivo 2010</a:t>
            </a:r>
            <a:endParaRPr lang="it-IT" dirty="0">
              <a:ln w="5000" cmpd="sng">
                <a:solidFill>
                  <a:schemeClr val="tx1"/>
                </a:solidFill>
                <a:prstDash val="solid"/>
              </a:ln>
              <a:solidFill>
                <a:srgbClr val="FF0000"/>
              </a:solidFill>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290">
                                          <p:stCondLst>
                                            <p:cond delay="0"/>
                                          </p:stCondLst>
                                        </p:cTn>
                                        <p:tgtEl>
                                          <p:spTgt spid="11"/>
                                        </p:tgtEl>
                                      </p:cBhvr>
                                    </p:animEffect>
                                    <p:anim calcmode="lin" valueType="num">
                                      <p:cBhvr>
                                        <p:cTn id="8"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13" dur="13">
                                          <p:stCondLst>
                                            <p:cond delay="325"/>
                                          </p:stCondLst>
                                        </p:cTn>
                                        <p:tgtEl>
                                          <p:spTgt spid="11"/>
                                        </p:tgtEl>
                                      </p:cBhvr>
                                      <p:to x="100000" y="60000"/>
                                    </p:animScale>
                                    <p:animScale>
                                      <p:cBhvr>
                                        <p:cTn id="14" dur="83" decel="50000">
                                          <p:stCondLst>
                                            <p:cond delay="338"/>
                                          </p:stCondLst>
                                        </p:cTn>
                                        <p:tgtEl>
                                          <p:spTgt spid="11"/>
                                        </p:tgtEl>
                                      </p:cBhvr>
                                      <p:to x="100000" y="100000"/>
                                    </p:animScale>
                                    <p:animScale>
                                      <p:cBhvr>
                                        <p:cTn id="15" dur="13">
                                          <p:stCondLst>
                                            <p:cond delay="656"/>
                                          </p:stCondLst>
                                        </p:cTn>
                                        <p:tgtEl>
                                          <p:spTgt spid="11"/>
                                        </p:tgtEl>
                                      </p:cBhvr>
                                      <p:to x="100000" y="80000"/>
                                    </p:animScale>
                                    <p:animScale>
                                      <p:cBhvr>
                                        <p:cTn id="16" dur="83" decel="50000">
                                          <p:stCondLst>
                                            <p:cond delay="669"/>
                                          </p:stCondLst>
                                        </p:cTn>
                                        <p:tgtEl>
                                          <p:spTgt spid="11"/>
                                        </p:tgtEl>
                                      </p:cBhvr>
                                      <p:to x="100000" y="100000"/>
                                    </p:animScale>
                                    <p:animScale>
                                      <p:cBhvr>
                                        <p:cTn id="17" dur="13">
                                          <p:stCondLst>
                                            <p:cond delay="821"/>
                                          </p:stCondLst>
                                        </p:cTn>
                                        <p:tgtEl>
                                          <p:spTgt spid="11"/>
                                        </p:tgtEl>
                                      </p:cBhvr>
                                      <p:to x="100000" y="90000"/>
                                    </p:animScale>
                                    <p:animScale>
                                      <p:cBhvr>
                                        <p:cTn id="18" dur="83" decel="50000">
                                          <p:stCondLst>
                                            <p:cond delay="834"/>
                                          </p:stCondLst>
                                        </p:cTn>
                                        <p:tgtEl>
                                          <p:spTgt spid="11"/>
                                        </p:tgtEl>
                                      </p:cBhvr>
                                      <p:to x="100000" y="100000"/>
                                    </p:animScale>
                                    <p:animScale>
                                      <p:cBhvr>
                                        <p:cTn id="19" dur="13">
                                          <p:stCondLst>
                                            <p:cond delay="904"/>
                                          </p:stCondLst>
                                        </p:cTn>
                                        <p:tgtEl>
                                          <p:spTgt spid="11"/>
                                        </p:tgtEl>
                                      </p:cBhvr>
                                      <p:to x="100000" y="95000"/>
                                    </p:animScale>
                                    <p:animScale>
                                      <p:cBhvr>
                                        <p:cTn id="20" dur="83" decel="50000">
                                          <p:stCondLst>
                                            <p:cond delay="917"/>
                                          </p:stCondLst>
                                        </p:cTn>
                                        <p:tgtEl>
                                          <p:spTgt spid="11"/>
                                        </p:tgtEl>
                                      </p:cBhvr>
                                      <p:to x="100000" y="100000"/>
                                    </p:animScale>
                                  </p:childTnLst>
                                </p:cTn>
                              </p:par>
                            </p:childTnLst>
                          </p:cTn>
                        </p:par>
                        <p:par>
                          <p:cTn id="21" fill="hold">
                            <p:stCondLst>
                              <p:cond delay="1000"/>
                            </p:stCondLst>
                            <p:childTnLst>
                              <p:par>
                                <p:cTn id="22" presetID="24"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to="" calcmode="lin" valueType="num">
                                      <p:cBhvr>
                                        <p:cTn id="24" dur="1" fill="hold"/>
                                        <p:tgtEl>
                                          <p:spTgt spid="5"/>
                                        </p:tgtEl>
                                        <p:attrNameLst>
                                          <p:attrName/>
                                        </p:attrNameLst>
                                      </p:cBhvr>
                                    </p:anim>
                                  </p:childTnLst>
                                </p:cTn>
                              </p:par>
                            </p:childTnLst>
                          </p:cTn>
                        </p:par>
                        <p:par>
                          <p:cTn id="25" fill="hold">
                            <p:stCondLst>
                              <p:cond delay="1000"/>
                            </p:stCondLst>
                            <p:childTnLst>
                              <p:par>
                                <p:cTn id="26" presetID="17"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ppt_x</p:attrName>
                                        </p:attrNameLst>
                                      </p:cBhvr>
                                      <p:tavLst>
                                        <p:tav tm="0">
                                          <p:val>
                                            <p:strVal val="#ppt_x-#ppt_w/2"/>
                                          </p:val>
                                        </p:tav>
                                        <p:tav tm="100000">
                                          <p:val>
                                            <p:strVal val="#ppt_x"/>
                                          </p:val>
                                        </p:tav>
                                      </p:tavLst>
                                    </p:anim>
                                    <p:anim calcmode="lin" valueType="num">
                                      <p:cBhvr>
                                        <p:cTn id="29" dur="1000" fill="hold"/>
                                        <p:tgtEl>
                                          <p:spTgt spid="7"/>
                                        </p:tgtEl>
                                        <p:attrNameLst>
                                          <p:attrName>ppt_y</p:attrName>
                                        </p:attrNameLst>
                                      </p:cBhvr>
                                      <p:tavLst>
                                        <p:tav tm="0">
                                          <p:val>
                                            <p:strVal val="#ppt_y"/>
                                          </p:val>
                                        </p:tav>
                                        <p:tav tm="100000">
                                          <p:val>
                                            <p:strVal val="#ppt_y"/>
                                          </p:val>
                                        </p:tav>
                                      </p:tavLst>
                                    </p:anim>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10-01-14 - LEBT - LINAC - MEBT - SYNC - HEBT + Impianti_2.jpg"/>
          <p:cNvPicPr>
            <a:picLocks noChangeAspect="1"/>
          </p:cNvPicPr>
          <p:nvPr/>
        </p:nvPicPr>
        <p:blipFill>
          <a:blip r:embed="rId2" cstate="print"/>
          <a:stretch>
            <a:fillRect/>
          </a:stretch>
        </p:blipFill>
        <p:spPr>
          <a:xfrm>
            <a:off x="0" y="0"/>
            <a:ext cx="9144000" cy="7072314"/>
          </a:xfrm>
          <a:prstGeom prst="rect">
            <a:avLst/>
          </a:prstGeom>
        </p:spPr>
      </p:pic>
      <p:sp>
        <p:nvSpPr>
          <p:cNvPr id="2" name="Title 1"/>
          <p:cNvSpPr>
            <a:spLocks noGrp="1"/>
          </p:cNvSpPr>
          <p:nvPr>
            <p:ph type="title"/>
          </p:nvPr>
        </p:nvSpPr>
        <p:spPr>
          <a:xfrm>
            <a:off x="457200" y="0"/>
            <a:ext cx="7200000" cy="1080000"/>
          </a:xfrm>
        </p:spPr>
        <p:txBody>
          <a:bodyPr>
            <a:normAutofit/>
          </a:bodyPr>
          <a:lstStyle/>
          <a:p>
            <a:pPr algn="ctr"/>
            <a:r>
              <a:rPr lang="it-IT" dirty="0" smtClean="0">
                <a:ln w="28575">
                  <a:solidFill>
                    <a:schemeClr val="tx1"/>
                  </a:solidFill>
                </a:ln>
                <a:solidFill>
                  <a:srgbClr val="FF0000"/>
                </a:solidFill>
              </a:rPr>
              <a:t>CNAO</a:t>
            </a:r>
            <a:endParaRPr lang="it-IT" dirty="0">
              <a:ln w="28575">
                <a:solidFill>
                  <a:schemeClr val="tx1"/>
                </a:solidFill>
              </a:ln>
              <a:solidFill>
                <a:srgbClr val="FF0000"/>
              </a:solidFill>
            </a:endParaRPr>
          </a:p>
        </p:txBody>
      </p:sp>
      <p:sp>
        <p:nvSpPr>
          <p:cNvPr id="3" name="Content Placeholder 2"/>
          <p:cNvSpPr>
            <a:spLocks noGrp="1"/>
          </p:cNvSpPr>
          <p:nvPr>
            <p:ph idx="1"/>
          </p:nvPr>
        </p:nvSpPr>
        <p:spPr/>
        <p:txBody>
          <a:bodyPr>
            <a:normAutofit fontScale="92500"/>
          </a:bodyPr>
          <a:lstStyle/>
          <a:p>
            <a:pPr>
              <a:buNone/>
            </a:pPr>
            <a:r>
              <a:rPr lang="it-IT" dirty="0" smtClean="0">
                <a:ln w="19050">
                  <a:solidFill>
                    <a:schemeClr val="bg1"/>
                  </a:solidFill>
                </a:ln>
                <a:solidFill>
                  <a:srgbClr val="FFC000"/>
                </a:solidFill>
              </a:rPr>
              <a:t>    Il Centro Nazionale di Adroterapia Oncologica è il primo centro ospedaliero in Italia espressamente dedicato al trattamento dei tumori mediante l’adroterapia, per mezzo di un acceleratore di particelle, la cui realizzazione è stata possibile grazie alla collaborazione dei Laboratori Nazionali di Frascati che hanno messo a disposizione il know out scientifico  e tecnico. </a:t>
            </a:r>
            <a:endParaRPr lang="it-IT" dirty="0">
              <a:ln w="19050">
                <a:solidFill>
                  <a:schemeClr val="bg1"/>
                </a:solidFill>
              </a:ln>
              <a:solidFill>
                <a:srgbClr val="FFC00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00004831.jpg"/>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285720" y="1142984"/>
            <a:ext cx="8429684" cy="5893921"/>
          </a:xfrm>
          <a:prstGeom prst="rect">
            <a:avLst/>
          </a:prstGeom>
          <a:noFill/>
        </p:spPr>
        <p:txBody>
          <a:bodyPr wrap="square" rtlCol="0">
            <a:spAutoFit/>
          </a:bodyPr>
          <a:lstStyle/>
          <a:p>
            <a:r>
              <a:rPr lang="it-IT" sz="3200" dirty="0" smtClean="0">
                <a:ln w="19050">
                  <a:solidFill>
                    <a:schemeClr val="bg1"/>
                  </a:solidFill>
                </a:ln>
                <a:solidFill>
                  <a:srgbClr val="FFC000"/>
                </a:solidFill>
              </a:rPr>
              <a:t>L’adroterapia è utilizzata per trattare un’ampia gamma di tipologie tumorali. Grazie alle particolari proprietà fisiche di tali fasci di particelle, l’adroterapia rispetto alla chemioterapia o alla radioterapia convenzionale ha un’elevata:</a:t>
            </a:r>
          </a:p>
          <a:p>
            <a:pPr marL="85725" indent="-85725">
              <a:spcBef>
                <a:spcPts val="600"/>
              </a:spcBef>
              <a:spcAft>
                <a:spcPts val="600"/>
              </a:spcAft>
              <a:buFont typeface="Arial" pitchFamily="34" charset="0"/>
              <a:buChar char="•"/>
            </a:pPr>
            <a:r>
              <a:rPr lang="it-IT" sz="3200" dirty="0" smtClean="0">
                <a:ln w="19050">
                  <a:solidFill>
                    <a:schemeClr val="bg1"/>
                  </a:solidFill>
                </a:ln>
                <a:solidFill>
                  <a:srgbClr val="FFC000"/>
                </a:solidFill>
              </a:rPr>
              <a:t> capacità di colpire le cellule tumorali in modo selettivo e quindi                   risparmiare i tessuti sani che le circondano;</a:t>
            </a:r>
          </a:p>
          <a:p>
            <a:pPr marL="85725" indent="-85725">
              <a:spcBef>
                <a:spcPts val="600"/>
              </a:spcBef>
              <a:spcAft>
                <a:spcPts val="600"/>
              </a:spcAft>
              <a:buFont typeface="Arial" pitchFamily="34" charset="0"/>
              <a:buChar char="•"/>
            </a:pPr>
            <a:r>
              <a:rPr lang="it-IT" sz="3200" dirty="0" smtClean="0">
                <a:ln w="19050">
                  <a:solidFill>
                    <a:schemeClr val="bg1"/>
                  </a:solidFill>
                </a:ln>
                <a:solidFill>
                  <a:srgbClr val="FFC000"/>
                </a:solidFill>
              </a:rPr>
              <a:t> probabilità di eliminare le cellule tumorali</a:t>
            </a:r>
          </a:p>
          <a:p>
            <a:pPr marL="85725" indent="-85725">
              <a:spcBef>
                <a:spcPts val="600"/>
              </a:spcBef>
              <a:spcAft>
                <a:spcPts val="600"/>
              </a:spcAft>
            </a:pPr>
            <a:endParaRPr lang="it-IT" sz="3200" dirty="0" smtClean="0">
              <a:ln w="19050">
                <a:solidFill>
                  <a:schemeClr val="bg1"/>
                </a:solidFill>
              </a:ln>
              <a:solidFill>
                <a:srgbClr val="FFC000"/>
              </a:solidFill>
            </a:endParaRPr>
          </a:p>
        </p:txBody>
      </p:sp>
      <p:sp>
        <p:nvSpPr>
          <p:cNvPr id="6" name="Title 5"/>
          <p:cNvSpPr>
            <a:spLocks noGrp="1"/>
          </p:cNvSpPr>
          <p:nvPr>
            <p:ph type="title"/>
          </p:nvPr>
        </p:nvSpPr>
        <p:spPr>
          <a:xfrm>
            <a:off x="972000" y="0"/>
            <a:ext cx="7200000" cy="1080000"/>
          </a:xfrm>
        </p:spPr>
        <p:txBody>
          <a:bodyPr>
            <a:normAutofit/>
          </a:bodyPr>
          <a:lstStyle/>
          <a:p>
            <a:pPr algn="ctr"/>
            <a:r>
              <a:rPr lang="it-IT" dirty="0" smtClean="0">
                <a:ln w="28575">
                  <a:solidFill>
                    <a:schemeClr val="tx1"/>
                  </a:solidFill>
                </a:ln>
                <a:solidFill>
                  <a:srgbClr val="FF0000"/>
                </a:solidFill>
              </a:rPr>
              <a:t>ADROTERAPIA</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nventor 2010.jpg"/>
          <p:cNvPicPr>
            <a:picLocks noGrp="1" noChangeAspect="1"/>
          </p:cNvPicPr>
          <p:nvPr>
            <p:ph idx="1"/>
          </p:nvPr>
        </p:nvPicPr>
        <p:blipFill>
          <a:blip r:embed="rId2"/>
          <a:stretch>
            <a:fillRect/>
          </a:stretch>
        </p:blipFill>
        <p:spPr>
          <a:xfrm>
            <a:off x="-571536" y="0"/>
            <a:ext cx="10344729" cy="6858000"/>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itle 3"/>
          <p:cNvSpPr>
            <a:spLocks noGrp="1"/>
          </p:cNvSpPr>
          <p:nvPr>
            <p:ph type="title"/>
          </p:nvPr>
        </p:nvSpPr>
        <p:spPr>
          <a:xfrm>
            <a:off x="0" y="4786322"/>
            <a:ext cx="9286908" cy="1511288"/>
          </a:xfrm>
        </p:spPr>
        <p:txBody>
          <a:bodyPr>
            <a:noAutofit/>
          </a:bodyPr>
          <a:lstStyle/>
          <a:p>
            <a:r>
              <a:rPr lang="it-IT" sz="2100" dirty="0" smtClean="0">
                <a:ln w="12700">
                  <a:solidFill>
                    <a:schemeClr val="bg1"/>
                  </a:solidFill>
                </a:ln>
                <a:solidFill>
                  <a:srgbClr val="FFC000"/>
                </a:solidFill>
                <a:latin typeface="+mn-lt"/>
              </a:rPr>
              <a:t> Altra conseguenza è che i tempi di realizzazione sono i più brevi possibile, dato che una volta realizzato il prototipo se ne può ricavare direttamente il disegno costruttivo, necessario alle officine per la realizzazione. Altre  funzioni che integrano Inventor sono, per esempio, la possibilità di definire le proprietà fisiche, in modo da poter calcolare la resistenza meccanica tramite un software agli elementi finiti, o quella di simulare le saldature.</a:t>
            </a:r>
            <a:br>
              <a:rPr lang="it-IT" sz="2100" dirty="0" smtClean="0">
                <a:ln w="12700">
                  <a:solidFill>
                    <a:schemeClr val="bg1"/>
                  </a:solidFill>
                </a:ln>
                <a:solidFill>
                  <a:srgbClr val="FFC000"/>
                </a:solidFill>
                <a:latin typeface="+mn-lt"/>
              </a:rPr>
            </a:br>
            <a:r>
              <a:rPr lang="it-IT" sz="2100" dirty="0" smtClean="0">
                <a:ln w="12700">
                  <a:solidFill>
                    <a:schemeClr val="bg1"/>
                  </a:solidFill>
                </a:ln>
                <a:solidFill>
                  <a:srgbClr val="FFC000"/>
                </a:solidFill>
                <a:latin typeface="+mn-lt"/>
              </a:rPr>
              <a:t> </a:t>
            </a:r>
            <a:endParaRPr lang="it-IT" sz="2100" dirty="0">
              <a:ln w="12700">
                <a:solidFill>
                  <a:schemeClr val="bg1"/>
                </a:solidFill>
              </a:ln>
              <a:solidFill>
                <a:srgbClr val="FFC000"/>
              </a:solidFill>
              <a:latin typeface="+mn-lt"/>
            </a:endParaRPr>
          </a:p>
        </p:txBody>
      </p:sp>
      <p:sp>
        <p:nvSpPr>
          <p:cNvPr id="8" name="TextBox 7"/>
          <p:cNvSpPr txBox="1"/>
          <p:nvPr/>
        </p:nvSpPr>
        <p:spPr>
          <a:xfrm>
            <a:off x="0" y="214290"/>
            <a:ext cx="4286248" cy="4293483"/>
          </a:xfrm>
          <a:prstGeom prst="rect">
            <a:avLst/>
          </a:prstGeom>
          <a:noFill/>
          <a:ln>
            <a:noFill/>
          </a:ln>
        </p:spPr>
        <p:txBody>
          <a:bodyPr wrap="square" rtlCol="0">
            <a:spAutoFit/>
          </a:bodyPr>
          <a:lstStyle/>
          <a:p>
            <a:r>
              <a:rPr lang="it-IT" sz="2100" dirty="0" smtClean="0">
                <a:ln w="12700">
                  <a:solidFill>
                    <a:schemeClr val="bg1"/>
                  </a:solidFill>
                </a:ln>
                <a:solidFill>
                  <a:srgbClr val="FFC000"/>
                </a:solidFill>
                <a:ea typeface="+mj-ea"/>
                <a:cs typeface="+mj-cs"/>
              </a:rPr>
              <a:t>Autodesk Inventor è un software per la realizzazione di prototipi tridimensionali di elementi meccanici. I vantaggi di progettare in un ambiente simulato sono molteplici. Innanzitutto in assiemi complessi, come un acceleratore di particelle, è possibile definire con estrema esattezza la posizione di ogni singolo elemento evitando così qualsiasi problema di interferenza fisica tra di essi.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chizzo_bobina.jpg"/>
          <p:cNvPicPr>
            <a:picLocks noGrp="1" noChangeAspect="1"/>
          </p:cNvPicPr>
          <p:nvPr>
            <p:ph idx="1"/>
          </p:nvPr>
        </p:nvPicPr>
        <p:blipFill>
          <a:blip r:embed="rId3"/>
          <a:stretch>
            <a:fillRect/>
          </a:stretch>
        </p:blipFill>
        <p:spPr>
          <a:xfrm>
            <a:off x="0" y="0"/>
            <a:ext cx="8929717" cy="6697288"/>
          </a:xfrm>
          <a:prstGeom prst="rect">
            <a:avLst/>
          </a:prstGeom>
          <a:ln w="228600" cap="sq" cmpd="thickThin">
            <a:solidFill>
              <a:srgbClr val="000000"/>
            </a:solidFill>
            <a:prstDash val="solid"/>
            <a:miter lim="800000"/>
          </a:ln>
          <a:effectLst>
            <a:innerShdw blurRad="76200">
              <a:srgbClr val="000000"/>
            </a:innerShdw>
          </a:effectLst>
        </p:spPr>
      </p:pic>
      <p:sp>
        <p:nvSpPr>
          <p:cNvPr id="9" name="TextBox 8"/>
          <p:cNvSpPr txBox="1"/>
          <p:nvPr/>
        </p:nvSpPr>
        <p:spPr>
          <a:xfrm>
            <a:off x="357158" y="1142984"/>
            <a:ext cx="8465403" cy="2308324"/>
          </a:xfrm>
          <a:prstGeom prst="rect">
            <a:avLst/>
          </a:prstGeom>
          <a:noFill/>
        </p:spPr>
        <p:txBody>
          <a:bodyPr wrap="square" rtlCol="0">
            <a:spAutoFit/>
          </a:bodyPr>
          <a:lstStyle/>
          <a:p>
            <a:pPr algn="ctr"/>
            <a:r>
              <a:rPr lang="it-IT" sz="3600" b="1" dirty="0" smtClean="0">
                <a:ln w="19050">
                  <a:solidFill>
                    <a:schemeClr val="bg1"/>
                  </a:solidFill>
                </a:ln>
                <a:solidFill>
                  <a:srgbClr val="FFC000"/>
                </a:solidFill>
                <a:effectLst>
                  <a:outerShdw blurRad="38100" dist="38100" dir="2700000" algn="tl">
                    <a:srgbClr val="FFFFFF"/>
                  </a:outerShdw>
                </a:effectLst>
              </a:rPr>
              <a:t>Per arrivare al prototipo digitale, si parte, come nella progettazione tradizionale, da un disegno bidimensionale chiamato</a:t>
            </a:r>
            <a:r>
              <a:rPr lang="it-IT" sz="3600" b="1" dirty="0" smtClean="0">
                <a:ln w="19050">
                  <a:solidFill>
                    <a:schemeClr val="bg1"/>
                  </a:solidFill>
                </a:ln>
                <a:solidFill>
                  <a:srgbClr val="FFC000"/>
                </a:solidFill>
              </a:rPr>
              <a:t> “schizzo”.</a:t>
            </a:r>
            <a:endParaRPr lang="it-IT" sz="3600" dirty="0" smtClean="0">
              <a:ln w="19050">
                <a:solidFill>
                  <a:schemeClr val="bg1"/>
                </a:solidFill>
              </a:ln>
              <a:solidFill>
                <a:srgbClr val="FFC000"/>
              </a:solidFill>
            </a:endParaRPr>
          </a:p>
        </p:txBody>
      </p:sp>
      <p:sp>
        <p:nvSpPr>
          <p:cNvPr id="6" name="Title 5"/>
          <p:cNvSpPr>
            <a:spLocks noGrp="1"/>
          </p:cNvSpPr>
          <p:nvPr>
            <p:ph type="title"/>
          </p:nvPr>
        </p:nvSpPr>
        <p:spPr>
          <a:xfrm>
            <a:off x="0" y="0"/>
            <a:ext cx="9072626" cy="1143000"/>
          </a:xfrm>
        </p:spPr>
        <p:txBody>
          <a:bodyPr>
            <a:normAutofit/>
          </a:bodyPr>
          <a:lstStyle/>
          <a:p>
            <a:pPr algn="ctr"/>
            <a:r>
              <a:rPr lang="it-IT" dirty="0" smtClean="0">
                <a:ln w="28575">
                  <a:solidFill>
                    <a:schemeClr val="tx1"/>
                  </a:solidFill>
                </a:ln>
                <a:solidFill>
                  <a:srgbClr val="FF0000"/>
                </a:solidFill>
              </a:rPr>
              <a:t>REALIZZAZIONE DELLO SCHIZZO</a:t>
            </a:r>
            <a:endParaRPr lang="it-IT" dirty="0">
              <a:ln w="28575">
                <a:solidFill>
                  <a:schemeClr val="tx1"/>
                </a:solidFill>
              </a:ln>
              <a:solidFill>
                <a:srgbClr val="FF0000"/>
              </a:solidFill>
            </a:endParaRPr>
          </a:p>
        </p:txBody>
      </p:sp>
      <p:sp>
        <p:nvSpPr>
          <p:cNvPr id="5" name="TextBox 4"/>
          <p:cNvSpPr txBox="1"/>
          <p:nvPr/>
        </p:nvSpPr>
        <p:spPr>
          <a:xfrm>
            <a:off x="642910" y="2143116"/>
            <a:ext cx="7858180" cy="369332"/>
          </a:xfrm>
          <a:prstGeom prst="rect">
            <a:avLst/>
          </a:prstGeom>
          <a:noFill/>
        </p:spPr>
        <p:txBody>
          <a:bodyPr wrap="square" rtlCol="0">
            <a:spAutoFit/>
          </a:bodyPr>
          <a:lstStyle/>
          <a:p>
            <a:pPr>
              <a:buFont typeface="Arial" pitchFamily="34" charset="0"/>
              <a:buChar char="•"/>
            </a:pPr>
            <a:endParaRPr lang="it-IT" dirty="0" smtClean="0">
              <a:solidFill>
                <a:srgbClr val="FFFF00"/>
              </a:solidFill>
            </a:endParaRPr>
          </a:p>
        </p:txBody>
      </p:sp>
      <p:sp>
        <p:nvSpPr>
          <p:cNvPr id="7" name="TextBox 6"/>
          <p:cNvSpPr txBox="1"/>
          <p:nvPr/>
        </p:nvSpPr>
        <p:spPr>
          <a:xfrm>
            <a:off x="0" y="2500306"/>
            <a:ext cx="9001156" cy="3539430"/>
          </a:xfrm>
          <a:prstGeom prst="rect">
            <a:avLst/>
          </a:prstGeom>
          <a:noFill/>
        </p:spPr>
        <p:txBody>
          <a:bodyPr wrap="square" rtlCol="0">
            <a:spAutoFit/>
          </a:bodyPr>
          <a:lstStyle/>
          <a:p>
            <a:r>
              <a:rPr lang="it-IT" sz="2800" b="1" dirty="0" smtClean="0">
                <a:ln w="19050">
                  <a:solidFill>
                    <a:schemeClr val="bg1"/>
                  </a:solidFill>
                </a:ln>
                <a:solidFill>
                  <a:srgbClr val="FFC000"/>
                </a:solidFill>
                <a:effectLst>
                  <a:outerShdw blurRad="38100" dist="38100" dir="2700000" algn="tl">
                    <a:srgbClr val="FFFFFF"/>
                  </a:outerShdw>
                </a:effectLst>
              </a:rPr>
              <a:t>La finestra appare costituita da tre distinte aree di lavoro:</a:t>
            </a:r>
          </a:p>
          <a:p>
            <a:pPr>
              <a:buFont typeface="Arial" pitchFamily="34" charset="0"/>
              <a:buChar char="•"/>
            </a:pPr>
            <a:r>
              <a:rPr lang="it-IT" sz="2800" b="1" dirty="0" smtClean="0">
                <a:ln w="19050">
                  <a:solidFill>
                    <a:schemeClr val="bg1"/>
                  </a:solidFill>
                </a:ln>
                <a:solidFill>
                  <a:srgbClr val="FFC000"/>
                </a:solidFill>
                <a:effectLst>
                  <a:outerShdw blurRad="38100" dist="38100" dir="2700000" algn="tl">
                    <a:srgbClr val="FFFFFF"/>
                  </a:outerShdw>
                </a:effectLst>
              </a:rPr>
              <a:t>  la tavola vera e propria nella quale si disegna </a:t>
            </a:r>
          </a:p>
          <a:p>
            <a:pPr>
              <a:buFont typeface="Arial" pitchFamily="34" charset="0"/>
              <a:buChar char="•"/>
            </a:pPr>
            <a:r>
              <a:rPr lang="it-IT" sz="2800" b="1" dirty="0" smtClean="0">
                <a:ln w="19050">
                  <a:solidFill>
                    <a:schemeClr val="bg1"/>
                  </a:solidFill>
                </a:ln>
                <a:solidFill>
                  <a:srgbClr val="FFC000"/>
                </a:solidFill>
                <a:effectLst>
                  <a:outerShdw blurRad="38100" dist="38100" dir="2700000" algn="tl">
                    <a:srgbClr val="FFFFFF"/>
                  </a:outerShdw>
                </a:effectLst>
              </a:rPr>
              <a:t>  la barra dei comandi dove si selezionano gli strumenti del disegno (linea, cerchio, arco etc.) </a:t>
            </a:r>
          </a:p>
          <a:p>
            <a:pPr>
              <a:buFont typeface="Arial" pitchFamily="34" charset="0"/>
              <a:buChar char="•"/>
            </a:pPr>
            <a:r>
              <a:rPr lang="it-IT" sz="2800" b="1" dirty="0" smtClean="0">
                <a:ln w="19050">
                  <a:solidFill>
                    <a:schemeClr val="bg1"/>
                  </a:solidFill>
                </a:ln>
                <a:solidFill>
                  <a:srgbClr val="FFC000"/>
                </a:solidFill>
                <a:effectLst>
                  <a:outerShdw blurRad="38100" dist="38100" dir="2700000" algn="tl">
                    <a:srgbClr val="FFFFFF"/>
                  </a:outerShdw>
                </a:effectLst>
              </a:rPr>
              <a:t>  il browsare delle operazioni effettuate in ordine temporale, al quale si può attingere in qualsiasi momento per eventuali modifiche.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1000" fill="hold"/>
                                        <p:tgtEl>
                                          <p:spTgt spid="9">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xit" presetSubtype="0" fill="hold" grpId="0" nodeType="clickEffect">
                                  <p:stCondLst>
                                    <p:cond delay="0"/>
                                  </p:stCondLst>
                                  <p:childTnLst>
                                    <p:anim calcmode="lin" valueType="num">
                                      <p:cBhvr>
                                        <p:cTn id="13" dur="1000"/>
                                        <p:tgtEl>
                                          <p:spTgt spid="9">
                                            <p:txEl>
                                              <p:pRg st="0" end="0"/>
                                            </p:txEl>
                                          </p:spTgt>
                                        </p:tgtEl>
                                        <p:attrNameLst>
                                          <p:attrName>ppt_w</p:attrName>
                                        </p:attrNameLst>
                                      </p:cBhvr>
                                      <p:tavLst>
                                        <p:tav tm="0">
                                          <p:val>
                                            <p:strVal val="ppt_w"/>
                                          </p:val>
                                        </p:tav>
                                        <p:tav tm="100000">
                                          <p:val>
                                            <p:strVal val="ppt_w*0.70"/>
                                          </p:val>
                                        </p:tav>
                                      </p:tavLst>
                                    </p:anim>
                                    <p:anim calcmode="lin" valueType="num">
                                      <p:cBhvr>
                                        <p:cTn id="14" dur="1000"/>
                                        <p:tgtEl>
                                          <p:spTgt spid="9">
                                            <p:txEl>
                                              <p:pRg st="0" end="0"/>
                                            </p:txEl>
                                          </p:spTgt>
                                        </p:tgtEl>
                                        <p:attrNameLst>
                                          <p:attrName>ppt_h</p:attrName>
                                        </p:attrNameLst>
                                      </p:cBhvr>
                                      <p:tavLst>
                                        <p:tav tm="0">
                                          <p:val>
                                            <p:strVal val="ppt_h"/>
                                          </p:val>
                                        </p:tav>
                                        <p:tav tm="100000">
                                          <p:val>
                                            <p:strVal val="ppt_h"/>
                                          </p:val>
                                        </p:tav>
                                      </p:tavLst>
                                    </p:anim>
                                    <p:animEffect transition="out" filter="fade">
                                      <p:cBhvr>
                                        <p:cTn id="15" dur="1000"/>
                                        <p:tgtEl>
                                          <p:spTgt spid="9">
                                            <p:txEl>
                                              <p:pRg st="0" end="0"/>
                                            </p:txEl>
                                          </p:spTgt>
                                        </p:tgtEl>
                                      </p:cBhvr>
                                    </p:animEffect>
                                    <p:set>
                                      <p:cBhvr>
                                        <p:cTn id="16" dur="1" fill="hold">
                                          <p:stCondLst>
                                            <p:cond delay="999"/>
                                          </p:stCondLst>
                                        </p:cTn>
                                        <p:tgtEl>
                                          <p:spTgt spid="9">
                                            <p:txEl>
                                              <p:pRg st="0" end="0"/>
                                            </p:txEl>
                                          </p:spTgt>
                                        </p:tgtEl>
                                        <p:attrNameLst>
                                          <p:attrName>style.visibility</p:attrName>
                                        </p:attrNameLst>
                                      </p:cBhvr>
                                      <p:to>
                                        <p:strVal val="hidden"/>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strusione_bobina.jpg"/>
          <p:cNvPicPr>
            <a:picLocks noGrp="1" noChangeAspect="1"/>
          </p:cNvPicPr>
          <p:nvPr>
            <p:ph idx="1"/>
          </p:nvPr>
        </p:nvPicPr>
        <p:blipFill>
          <a:blip r:embed="rId2"/>
          <a:stretch>
            <a:fillRect/>
          </a:stretch>
        </p:blipFill>
        <p:spPr>
          <a:xfrm>
            <a:off x="214282" y="249997"/>
            <a:ext cx="8810670" cy="6608003"/>
          </a:xfrm>
          <a:prstGeom prst="rect">
            <a:avLst/>
          </a:prstGeom>
          <a:ln w="228600" cap="sq" cmpd="thickThin">
            <a:solidFill>
              <a:srgbClr val="000000"/>
            </a:solidFill>
            <a:prstDash val="solid"/>
            <a:miter lim="800000"/>
          </a:ln>
          <a:effectLst>
            <a:innerShdw blurRad="76200">
              <a:srgbClr val="000000"/>
            </a:innerShdw>
          </a:effectLst>
        </p:spPr>
      </p:pic>
      <p:sp>
        <p:nvSpPr>
          <p:cNvPr id="2" name="Title 1"/>
          <p:cNvSpPr>
            <a:spLocks noGrp="1"/>
          </p:cNvSpPr>
          <p:nvPr>
            <p:ph type="title"/>
          </p:nvPr>
        </p:nvSpPr>
        <p:spPr>
          <a:xfrm>
            <a:off x="633398" y="0"/>
            <a:ext cx="7877204" cy="1080000"/>
          </a:xfrm>
        </p:spPr>
        <p:txBody>
          <a:bodyPr>
            <a:noAutofit/>
          </a:bodyPr>
          <a:lstStyle/>
          <a:p>
            <a:pPr algn="ctr"/>
            <a:r>
              <a:rPr lang="it-IT" dirty="0" smtClean="0">
                <a:ln w="28575">
                  <a:solidFill>
                    <a:schemeClr val="tx1"/>
                  </a:solidFill>
                </a:ln>
                <a:solidFill>
                  <a:srgbClr val="FF0000"/>
                </a:solidFill>
              </a:rPr>
              <a:t>REALIZZAZIONE DELLA PARTE</a:t>
            </a:r>
            <a:endParaRPr lang="it-IT" dirty="0">
              <a:ln w="28575">
                <a:solidFill>
                  <a:schemeClr val="tx1"/>
                </a:solidFill>
              </a:ln>
              <a:solidFill>
                <a:srgbClr val="FF0000"/>
              </a:solidFill>
            </a:endParaRPr>
          </a:p>
        </p:txBody>
      </p:sp>
      <p:sp>
        <p:nvSpPr>
          <p:cNvPr id="5" name="TextBox 4"/>
          <p:cNvSpPr txBox="1"/>
          <p:nvPr/>
        </p:nvSpPr>
        <p:spPr>
          <a:xfrm>
            <a:off x="428596" y="2071678"/>
            <a:ext cx="8143900" cy="2585323"/>
          </a:xfrm>
          <a:prstGeom prst="rect">
            <a:avLst/>
          </a:prstGeom>
          <a:noFill/>
        </p:spPr>
        <p:txBody>
          <a:bodyPr wrap="square" rtlCol="0">
            <a:spAutoFit/>
          </a:bodyPr>
          <a:lstStyle/>
          <a:p>
            <a:pPr algn="ctr">
              <a:lnSpc>
                <a:spcPct val="90000"/>
              </a:lnSpc>
              <a:defRPr/>
            </a:pPr>
            <a:r>
              <a:rPr lang="it-IT" sz="3600" b="1" dirty="0" smtClean="0">
                <a:ln w="19050">
                  <a:solidFill>
                    <a:schemeClr val="bg1"/>
                  </a:solidFill>
                </a:ln>
                <a:solidFill>
                  <a:srgbClr val="FFC000"/>
                </a:solidFill>
                <a:effectLst>
                  <a:outerShdw blurRad="38100" dist="38100" dir="2700000" algn="tl">
                    <a:srgbClr val="FFFFFF"/>
                  </a:outerShdw>
                </a:effectLst>
              </a:rPr>
              <a:t>Dallo schizzo si passa alla modalità tridimensionale. La terza dimensione si ottiene per estrusione lungo una determinata direzione e  si ottiene il solido, chiamato</a:t>
            </a:r>
            <a:r>
              <a:rPr lang="it-IT" sz="3600" b="1" dirty="0" smtClean="0">
                <a:ln w="19050">
                  <a:solidFill>
                    <a:schemeClr val="bg1"/>
                  </a:solidFill>
                </a:ln>
                <a:solidFill>
                  <a:srgbClr val="FFC000"/>
                </a:solidFill>
              </a:rPr>
              <a:t> “parte</a:t>
            </a:r>
            <a:r>
              <a:rPr lang="it-IT" sz="3600" b="1" i="1" dirty="0" smtClean="0">
                <a:ln w="19050">
                  <a:solidFill>
                    <a:schemeClr val="bg1"/>
                  </a:solidFill>
                </a:ln>
                <a:solidFill>
                  <a:srgbClr val="FFC000"/>
                </a:solidFill>
              </a:rPr>
              <a:t>”.</a:t>
            </a:r>
            <a:endParaRPr lang="it-IT" sz="3600" b="1" i="1" dirty="0">
              <a:ln w="19050">
                <a:solidFill>
                  <a:schemeClr val="bg1"/>
                </a:solidFill>
              </a:ln>
              <a:solidFill>
                <a:srgbClr val="FFC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Scale>
                                      <p:cBhvr>
                                        <p:cTn id="7"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0" end="0"/>
                                            </p:txEl>
                                          </p:spTgt>
                                        </p:tgtEl>
                                        <p:attrNameLst>
                                          <p:attrName>ppt_x</p:attrName>
                                          <p:attrName>ppt_y</p:attrName>
                                        </p:attrNameLst>
                                      </p:cBhvr>
                                    </p:animMotion>
                                    <p:animEffect transition="in" filter="fade">
                                      <p:cBhvr>
                                        <p:cTn id="9"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Vincolo.jpg"/>
          <p:cNvPicPr>
            <a:picLocks noChangeAspect="1"/>
          </p:cNvPicPr>
          <p:nvPr/>
        </p:nvPicPr>
        <p:blipFill>
          <a:blip r:embed="rId2"/>
          <a:stretch>
            <a:fillRect/>
          </a:stretch>
        </p:blipFill>
        <p:spPr>
          <a:xfrm>
            <a:off x="-1" y="0"/>
            <a:ext cx="9144001" cy="6858000"/>
          </a:xfrm>
          <a:prstGeom prst="rect">
            <a:avLst/>
          </a:prstGeom>
        </p:spPr>
      </p:pic>
      <p:sp>
        <p:nvSpPr>
          <p:cNvPr id="2" name="Title 1"/>
          <p:cNvSpPr>
            <a:spLocks noGrp="1"/>
          </p:cNvSpPr>
          <p:nvPr>
            <p:ph type="title"/>
          </p:nvPr>
        </p:nvSpPr>
        <p:spPr>
          <a:xfrm>
            <a:off x="535753" y="0"/>
            <a:ext cx="8072494" cy="1080000"/>
          </a:xfrm>
        </p:spPr>
        <p:txBody>
          <a:bodyPr>
            <a:noAutofit/>
          </a:bodyPr>
          <a:lstStyle/>
          <a:p>
            <a:pPr algn="ctr"/>
            <a:r>
              <a:rPr lang="it-IT" dirty="0" smtClean="0">
                <a:ln w="28575">
                  <a:solidFill>
                    <a:schemeClr val="tx1"/>
                  </a:solidFill>
                </a:ln>
                <a:solidFill>
                  <a:srgbClr val="FF0000"/>
                </a:solidFill>
              </a:rPr>
              <a:t>REALIZZAZIONE DELL’ASSIEME</a:t>
            </a:r>
            <a:endParaRPr lang="it-IT" dirty="0">
              <a:ln w="28575">
                <a:solidFill>
                  <a:schemeClr val="tx1"/>
                </a:solidFill>
              </a:ln>
              <a:solidFill>
                <a:srgbClr val="FF0000"/>
              </a:solidFill>
            </a:endParaRPr>
          </a:p>
        </p:txBody>
      </p:sp>
      <p:sp>
        <p:nvSpPr>
          <p:cNvPr id="5" name="TextBox 4"/>
          <p:cNvSpPr txBox="1"/>
          <p:nvPr/>
        </p:nvSpPr>
        <p:spPr>
          <a:xfrm>
            <a:off x="1071538" y="1714488"/>
            <a:ext cx="7000924" cy="369332"/>
          </a:xfrm>
          <a:prstGeom prst="rect">
            <a:avLst/>
          </a:prstGeom>
          <a:noFill/>
        </p:spPr>
        <p:txBody>
          <a:bodyPr wrap="square" rtlCol="0">
            <a:spAutoFit/>
          </a:bodyPr>
          <a:lstStyle/>
          <a:p>
            <a:pPr>
              <a:buFont typeface="Arial" pitchFamily="34" charset="0"/>
              <a:buChar char="•"/>
            </a:pPr>
            <a:endParaRPr lang="it-IT" dirty="0" smtClean="0">
              <a:solidFill>
                <a:schemeClr val="bg1"/>
              </a:solidFill>
            </a:endParaRPr>
          </a:p>
        </p:txBody>
      </p:sp>
      <p:sp>
        <p:nvSpPr>
          <p:cNvPr id="7" name="TextBox 6"/>
          <p:cNvSpPr txBox="1"/>
          <p:nvPr/>
        </p:nvSpPr>
        <p:spPr>
          <a:xfrm>
            <a:off x="857224" y="1714488"/>
            <a:ext cx="7643866" cy="369332"/>
          </a:xfrm>
          <a:prstGeom prst="rect">
            <a:avLst/>
          </a:prstGeom>
          <a:noFill/>
        </p:spPr>
        <p:txBody>
          <a:bodyPr wrap="square" rtlCol="0">
            <a:spAutoFit/>
          </a:bodyPr>
          <a:lstStyle/>
          <a:p>
            <a:endParaRPr lang="it-IT" dirty="0" smtClean="0">
              <a:solidFill>
                <a:schemeClr val="bg1"/>
              </a:solidFill>
            </a:endParaRPr>
          </a:p>
        </p:txBody>
      </p:sp>
      <p:sp>
        <p:nvSpPr>
          <p:cNvPr id="13" name="Rectangle 12"/>
          <p:cNvSpPr/>
          <p:nvPr/>
        </p:nvSpPr>
        <p:spPr>
          <a:xfrm>
            <a:off x="357158" y="1714488"/>
            <a:ext cx="8358246" cy="4524315"/>
          </a:xfrm>
          <a:prstGeom prst="rect">
            <a:avLst/>
          </a:prstGeom>
        </p:spPr>
        <p:txBody>
          <a:bodyPr wrap="square">
            <a:spAutoFit/>
          </a:bodyPr>
          <a:lstStyle/>
          <a:p>
            <a:pPr algn="just"/>
            <a:r>
              <a:rPr lang="it-IT" sz="3600" b="1" dirty="0" smtClean="0">
                <a:ln w="19050">
                  <a:solidFill>
                    <a:schemeClr val="bg1"/>
                  </a:solidFill>
                </a:ln>
                <a:solidFill>
                  <a:srgbClr val="FFC000"/>
                </a:solidFill>
                <a:effectLst>
                  <a:outerShdw blurRad="38100" dist="38100" dir="2700000" algn="tl">
                    <a:srgbClr val="FFFFFF"/>
                  </a:outerShdw>
                </a:effectLst>
              </a:rPr>
              <a:t>Una volta realizzate tutte le parti, si procede alla loro unione tramite vincoli geometrici e parametrici, creando così assiemi complessi. Naturalmente ogni singolo  assieme complesso può essere assemblato ad altri assiemi complessi in una sequenza che idealmente può non avere fine. </a:t>
            </a:r>
            <a:endParaRPr lang="it-IT" sz="3600" b="1" dirty="0">
              <a:ln w="19050">
                <a:solidFill>
                  <a:schemeClr val="bg1"/>
                </a:solidFill>
              </a:ln>
              <a:solidFill>
                <a:srgbClr val="FFC000"/>
              </a:solidFill>
              <a:effectLst>
                <a:outerShdw blurRad="38100" dist="38100" dir="2700000" algn="tl">
                  <a:srgbClr val="FFFFFF"/>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360"/>
                                          </p:val>
                                        </p:tav>
                                        <p:tav tm="100000">
                                          <p:val>
                                            <p:fltVal val="0"/>
                                          </p:val>
                                        </p:tav>
                                      </p:tavLst>
                                    </p:anim>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poli - piede.jpg"/>
          <p:cNvPicPr>
            <a:picLocks noGrp="1" noChangeAspect="1"/>
          </p:cNvPicPr>
          <p:nvPr>
            <p:ph idx="1"/>
          </p:nvPr>
        </p:nvPicPr>
        <p:blipFill>
          <a:blip r:embed="rId2"/>
          <a:stretch>
            <a:fillRect/>
          </a:stretch>
        </p:blipFill>
        <p:spPr>
          <a:xfrm>
            <a:off x="0" y="0"/>
            <a:ext cx="9144000" cy="6858000"/>
          </a:xfrm>
        </p:spPr>
      </p:pic>
      <p:sp>
        <p:nvSpPr>
          <p:cNvPr id="6" name="TextBox 5"/>
          <p:cNvSpPr txBox="1"/>
          <p:nvPr/>
        </p:nvSpPr>
        <p:spPr>
          <a:xfrm>
            <a:off x="285720" y="714356"/>
            <a:ext cx="8001056" cy="3539430"/>
          </a:xfrm>
          <a:prstGeom prst="rect">
            <a:avLst/>
          </a:prstGeom>
          <a:noFill/>
        </p:spPr>
        <p:txBody>
          <a:bodyPr wrap="square" rtlCol="0">
            <a:spAutoFit/>
          </a:bodyPr>
          <a:lstStyle/>
          <a:p>
            <a:pPr algn="just"/>
            <a:r>
              <a:rPr lang="it-IT" sz="3200" dirty="0" smtClean="0">
                <a:ln w="19050">
                  <a:solidFill>
                    <a:schemeClr val="bg1"/>
                  </a:solidFill>
                </a:ln>
                <a:solidFill>
                  <a:srgbClr val="FFC000"/>
                </a:solidFill>
              </a:rPr>
              <a:t>Una volta costituito l’assieme, con le funzionalità del programma si riesce a gestire il progetto in modo da poter visualizzare qualsiasi sezione che possa interessarci, come in questo caso in cui si è realizzata la sezione ad ¼ del piede di regolazione del dipolo.</a:t>
            </a:r>
          </a:p>
        </p:txBody>
      </p:sp>
      <p:pic>
        <p:nvPicPr>
          <p:cNvPr id="5" name="Picture 4" descr="Dipoli - piede_sez..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6"/>
                                        </p:tgtEl>
                                      </p:cBhvr>
                                    </p:animEffect>
                                    <p:set>
                                      <p:cBhvr>
                                        <p:cTn id="7" dur="1" fill="hold">
                                          <p:stCondLst>
                                            <p:cond delay="9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725" fill="hold"/>
                                        <p:tgtEl>
                                          <p:spTgt spid="5"/>
                                        </p:tgtEl>
                                        <p:attrNameLst>
                                          <p:attrName>ppt_w</p:attrName>
                                        </p:attrNameLst>
                                      </p:cBhvr>
                                      <p:tavLst>
                                        <p:tav tm="0">
                                          <p:val>
                                            <p:fltVal val="0"/>
                                          </p:val>
                                        </p:tav>
                                        <p:tav tm="100000">
                                          <p:val>
                                            <p:strVal val="#ppt_w"/>
                                          </p:val>
                                        </p:tav>
                                      </p:tavLst>
                                    </p:anim>
                                    <p:anim calcmode="lin" valueType="num">
                                      <p:cBhvr>
                                        <p:cTn id="13" dur="725"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HEBT-U1_Assieme2.jpg"/>
          <p:cNvPicPr>
            <a:picLocks noGrp="1" noChangeAspect="1"/>
          </p:cNvPicPr>
          <p:nvPr>
            <p:ph idx="1"/>
          </p:nvPr>
        </p:nvPicPr>
        <p:blipFill>
          <a:blip r:embed="rId2"/>
          <a:stretch>
            <a:fillRect/>
          </a:stretch>
        </p:blipFill>
        <p:spPr>
          <a:xfrm>
            <a:off x="0" y="-38832"/>
            <a:ext cx="9144000" cy="6896832"/>
          </a:xfrm>
          <a:prstGeom prst="rect">
            <a:avLst/>
          </a:prstGeom>
          <a:ln>
            <a:noFill/>
          </a:ln>
          <a:effectLst>
            <a:softEdge rad="112500"/>
          </a:effectLst>
        </p:spPr>
      </p:pic>
      <p:pic>
        <p:nvPicPr>
          <p:cNvPr id="5" name="Picture 4" descr="HEBT-U1_Assieme1.jpg"/>
          <p:cNvPicPr>
            <a:picLocks noChangeAspect="1"/>
          </p:cNvPicPr>
          <p:nvPr/>
        </p:nvPicPr>
        <p:blipFill>
          <a:blip r:embed="rId3" cstate="print"/>
          <a:stretch>
            <a:fillRect/>
          </a:stretch>
        </p:blipFill>
        <p:spPr>
          <a:xfrm>
            <a:off x="0" y="0"/>
            <a:ext cx="9144000" cy="6858025"/>
          </a:xfrm>
          <a:prstGeom prst="rect">
            <a:avLst/>
          </a:prstGeom>
          <a:ln>
            <a:noFill/>
          </a:ln>
          <a:effectLst>
            <a:softEdge rad="112500"/>
          </a:effectLst>
        </p:spPr>
      </p:pic>
      <p:sp>
        <p:nvSpPr>
          <p:cNvPr id="2" name="Title 1"/>
          <p:cNvSpPr>
            <a:spLocks noGrp="1"/>
          </p:cNvSpPr>
          <p:nvPr>
            <p:ph type="title"/>
          </p:nvPr>
        </p:nvSpPr>
        <p:spPr>
          <a:xfrm>
            <a:off x="285720" y="0"/>
            <a:ext cx="8286808" cy="1080000"/>
          </a:xfrm>
        </p:spPr>
        <p:txBody>
          <a:bodyPr>
            <a:normAutofit/>
          </a:bodyPr>
          <a:lstStyle/>
          <a:p>
            <a:pPr algn="ctr"/>
            <a:r>
              <a:rPr lang="it-IT" dirty="0" smtClean="0">
                <a:ln w="28575">
                  <a:solidFill>
                    <a:schemeClr val="tx1"/>
                  </a:solidFill>
                </a:ln>
                <a:solidFill>
                  <a:srgbClr val="FF0000"/>
                </a:solidFill>
              </a:rPr>
              <a:t>HEBT SWITCHIG DIPOLE </a:t>
            </a:r>
            <a:endParaRPr lang="it-IT" dirty="0">
              <a:ln w="28575">
                <a:solidFill>
                  <a:schemeClr val="tx1"/>
                </a:solidFill>
              </a:ln>
              <a:solidFill>
                <a:srgbClr val="FF0000"/>
              </a:solidFill>
            </a:endParaRPr>
          </a:p>
        </p:txBody>
      </p:sp>
      <p:sp>
        <p:nvSpPr>
          <p:cNvPr id="6" name="TextBox 5"/>
          <p:cNvSpPr txBox="1"/>
          <p:nvPr/>
        </p:nvSpPr>
        <p:spPr>
          <a:xfrm>
            <a:off x="357158" y="928670"/>
            <a:ext cx="8358246" cy="2677656"/>
          </a:xfrm>
          <a:prstGeom prst="rect">
            <a:avLst/>
          </a:prstGeom>
          <a:noFill/>
        </p:spPr>
        <p:txBody>
          <a:bodyPr wrap="square" rtlCol="0">
            <a:spAutoFit/>
          </a:bodyPr>
          <a:lstStyle/>
          <a:p>
            <a:pPr algn="just"/>
            <a:r>
              <a:rPr lang="it-IT" sz="2800" dirty="0" smtClean="0">
                <a:ln w="19050">
                  <a:solidFill>
                    <a:schemeClr val="bg1"/>
                  </a:solidFill>
                </a:ln>
                <a:solidFill>
                  <a:srgbClr val="FFC000"/>
                </a:solidFill>
              </a:rPr>
              <a:t>Utilizzando il software “inventor” abbiamo realizzato  il magnete (dipolo), della linea ad </a:t>
            </a:r>
            <a:r>
              <a:rPr lang="it-IT" sz="2800" smtClean="0">
                <a:ln w="19050">
                  <a:solidFill>
                    <a:schemeClr val="bg1"/>
                  </a:solidFill>
                </a:ln>
                <a:solidFill>
                  <a:srgbClr val="FFC000"/>
                </a:solidFill>
              </a:rPr>
              <a:t>alta </a:t>
            </a:r>
            <a:r>
              <a:rPr lang="it-IT" sz="2800" smtClean="0">
                <a:ln w="19050">
                  <a:solidFill>
                    <a:schemeClr val="bg1"/>
                  </a:solidFill>
                </a:ln>
                <a:solidFill>
                  <a:srgbClr val="FFC000"/>
                </a:solidFill>
              </a:rPr>
              <a:t>energia</a:t>
            </a:r>
            <a:r>
              <a:rPr lang="it-IT" sz="2800" dirty="0" smtClean="0">
                <a:ln w="19050">
                  <a:solidFill>
                    <a:schemeClr val="bg1"/>
                  </a:solidFill>
                </a:ln>
                <a:solidFill>
                  <a:srgbClr val="FFC000"/>
                </a:solidFill>
              </a:rPr>
              <a:t>, in grado di deviare  il fascio di protoni o ioni di carbonio in tre diverse direzioni</a:t>
            </a:r>
            <a:r>
              <a:rPr lang="it-IT" sz="2800" smtClean="0">
                <a:ln w="19050">
                  <a:solidFill>
                    <a:schemeClr val="bg1"/>
                  </a:solidFill>
                </a:ln>
                <a:solidFill>
                  <a:srgbClr val="FFC000"/>
                </a:solidFill>
              </a:rPr>
              <a:t>, </a:t>
            </a:r>
            <a:r>
              <a:rPr lang="it-IT" sz="2800" smtClean="0">
                <a:ln w="19050">
                  <a:solidFill>
                    <a:schemeClr val="bg1"/>
                  </a:solidFill>
                </a:ln>
                <a:solidFill>
                  <a:srgbClr val="FFC000"/>
                </a:solidFill>
              </a:rPr>
              <a:t>corrispondenti </a:t>
            </a:r>
            <a:r>
              <a:rPr lang="it-IT" sz="2800" dirty="0" smtClean="0">
                <a:ln w="19050">
                  <a:solidFill>
                    <a:schemeClr val="bg1"/>
                  </a:solidFill>
                </a:ln>
                <a:solidFill>
                  <a:srgbClr val="FFC000"/>
                </a:solidFill>
              </a:rPr>
              <a:t>ognuna ad una sala di trattamento dei pazienti.</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nodeType="clickEffect">
                                  <p:stCondLst>
                                    <p:cond delay="0"/>
                                  </p:stCondLst>
                                  <p:childTnLst>
                                    <p:animEffect transition="out" filter="blinds(horizontal)">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EBT-U1_Sezione2.jpg"/>
          <p:cNvPicPr>
            <a:picLocks noGrp="1" noChangeAspect="1"/>
          </p:cNvPicPr>
          <p:nvPr>
            <p:ph idx="1"/>
          </p:nvPr>
        </p:nvPicPr>
        <p:blipFill>
          <a:blip r:embed="rId2"/>
          <a:stretch>
            <a:fillRect/>
          </a:stretch>
        </p:blipFill>
        <p:spPr>
          <a:xfrm>
            <a:off x="0" y="0"/>
            <a:ext cx="9144000" cy="6858000"/>
          </a:xfrm>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t-IT"/>
          </a:p>
        </p:txBody>
      </p:sp>
      <p:pic>
        <p:nvPicPr>
          <p:cNvPr id="4" name="Content Placeholder 3" descr="HEBT-U1_Sezione1.jpg"/>
          <p:cNvPicPr>
            <a:picLocks noGrp="1" noChangeAspect="1"/>
          </p:cNvPicPr>
          <p:nvPr>
            <p:ph idx="1"/>
          </p:nvPr>
        </p:nvPicPr>
        <p:blipFill>
          <a:blip r:embed="rId2"/>
          <a:stretch>
            <a:fillRect/>
          </a:stretch>
        </p:blipFill>
        <p:spPr>
          <a:xfrm>
            <a:off x="0" y="0"/>
            <a:ext cx="9144000" cy="6858000"/>
          </a:xfrm>
        </p:spPr>
      </p:pic>
      <p:sp>
        <p:nvSpPr>
          <p:cNvPr id="5" name="Flowchart: Connector 4"/>
          <p:cNvSpPr/>
          <p:nvPr/>
        </p:nvSpPr>
        <p:spPr>
          <a:xfrm>
            <a:off x="4786314" y="6858000"/>
            <a:ext cx="142876" cy="142876"/>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lowchart: Connector 6"/>
          <p:cNvSpPr/>
          <p:nvPr/>
        </p:nvSpPr>
        <p:spPr>
          <a:xfrm>
            <a:off x="4857752" y="7072338"/>
            <a:ext cx="142876" cy="142876"/>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lowchart: Connector 7"/>
          <p:cNvSpPr/>
          <p:nvPr/>
        </p:nvSpPr>
        <p:spPr>
          <a:xfrm>
            <a:off x="4857752" y="7286652"/>
            <a:ext cx="142876" cy="142876"/>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3000" accel="50000" decel="50000" fill="remove" grpId="0" nodeType="clickEffect">
                                  <p:stCondLst>
                                    <p:cond delay="0"/>
                                  </p:stCondLst>
                                  <p:childTnLst>
                                    <p:animMotion origin="layout" path="M -2.77778E-6 -3.33333E-6 C 0.00469 -0.05069 0.00938 -0.10139 0.00608 -0.20787 C 0.00278 -0.31435 0.00087 -0.49838 -0.02014 -0.63958 C -0.04114 -0.78079 -0.08646 -0.98565 -0.12014 -1.05556 C -0.15382 -1.12546 -0.21337 -1.04861 -0.22257 -1.05833 " pathEditMode="relative" ptsTypes="aaaaA">
                                      <p:cBhvr>
                                        <p:cTn id="6" dur="1000" fill="hold"/>
                                        <p:tgtEl>
                                          <p:spTgt spid="5"/>
                                        </p:tgtEl>
                                        <p:attrNameLst>
                                          <p:attrName>ppt_x</p:attrName>
                                          <p:attrName>ppt_y</p:attrName>
                                        </p:attrNameLst>
                                      </p:cBhvr>
                                    </p:animMotion>
                                  </p:childTnLst>
                                  <p:subTnLst>
                                    <p:animClr>
                                      <p:cBhvr override="childStyle">
                                        <p:cTn dur="1" fill="hold" display="0" masterRel="nextClick" afterEffect="1"/>
                                        <p:tgtEl>
                                          <p:spTgt spid="5"/>
                                        </p:tgtEl>
                                        <p:attrNameLst>
                                          <p:attrName>ppt_c</p:attrName>
                                        </p:attrNameLst>
                                      </p:cBhvr>
                                      <p:to>
                                        <a:schemeClr val="accent2"/>
                                      </p:to>
                                    </p:animClr>
                                  </p:subTnLst>
                                </p:cTn>
                              </p:par>
                            </p:childTnLst>
                          </p:cTn>
                        </p:par>
                        <p:par>
                          <p:cTn id="7" fill="hold">
                            <p:stCondLst>
                              <p:cond delay="3000"/>
                            </p:stCondLst>
                            <p:childTnLst>
                              <p:par>
                                <p:cTn id="8" presetID="64" presetClass="path" presetSubtype="0" repeatCount="3000" accel="50000" decel="50000" fill="hold" grpId="0" nodeType="afterEffect">
                                  <p:stCondLst>
                                    <p:cond delay="0"/>
                                  </p:stCondLst>
                                  <p:childTnLst>
                                    <p:animMotion origin="layout" path="M -2.5E-6 3.33333E-6 L -0.00764 -1.10857 " pathEditMode="relative" rAng="0" ptsTypes="AA">
                                      <p:cBhvr>
                                        <p:cTn id="9" dur="1000" fill="hold"/>
                                        <p:tgtEl>
                                          <p:spTgt spid="7"/>
                                        </p:tgtEl>
                                        <p:attrNameLst>
                                          <p:attrName>ppt_x</p:attrName>
                                          <p:attrName>ppt_y</p:attrName>
                                        </p:attrNameLst>
                                      </p:cBhvr>
                                      <p:rCtr x="-4" y="-554"/>
                                    </p:animMotion>
                                  </p:childTnLst>
                                </p:cTn>
                              </p:par>
                            </p:childTnLst>
                          </p:cTn>
                        </p:par>
                        <p:par>
                          <p:cTn id="10" fill="hold">
                            <p:stCondLst>
                              <p:cond delay="6000"/>
                            </p:stCondLst>
                            <p:childTnLst>
                              <p:par>
                                <p:cTn id="11" presetID="0" presetClass="path" presetSubtype="0" repeatCount="3000" accel="50000" decel="50000" fill="hold" grpId="0" nodeType="afterEffect">
                                  <p:stCondLst>
                                    <p:cond delay="0"/>
                                  </p:stCondLst>
                                  <p:childTnLst>
                                    <p:animMotion origin="layout" path="M 0.00313 -0.00394 C -0.00625 -0.1801 -0.01545 -0.35625 0.00313 -0.54375 C 0.0217 -0.73125 0.08247 -1.02848 0.11493 -1.1294 " pathEditMode="relative" rAng="0" ptsTypes="aaA">
                                      <p:cBhvr>
                                        <p:cTn id="12" dur="1000" fill="hold"/>
                                        <p:tgtEl>
                                          <p:spTgt spid="8"/>
                                        </p:tgtEl>
                                        <p:attrNameLst>
                                          <p:attrName>ppt_x</p:attrName>
                                          <p:attrName>ppt_y</p:attrName>
                                        </p:attrNameLst>
                                      </p:cBhvr>
                                      <p:rCtr x="47" y="-5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stage.SIM5\Desktop\Stage estivi 2010\DSC_0015.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68313" y="0"/>
            <a:ext cx="8229600" cy="5545138"/>
          </a:xfrm>
          <a:prstGeom prst="rect">
            <a:avLst/>
          </a:prstGeom>
        </p:spPr>
        <p:txBody>
          <a:bodyPr vert="horz">
            <a:normAutofit fontScale="77500" lnSpcReduction="20000"/>
          </a:bodyPr>
          <a:lstStyle/>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r>
              <a:rPr kumimoji="0" lang="it-IT" sz="2800" b="1" i="1" u="none" strike="noStrike" kern="1200" cap="none" spc="0" normalizeH="0" baseline="0" noProof="0" dirty="0" smtClean="0">
                <a:ln>
                  <a:noFill/>
                </a:ln>
                <a:solidFill>
                  <a:srgbClr val="000099"/>
                </a:solidFill>
                <a:effectLst/>
                <a:uLnTx/>
                <a:uFillTx/>
                <a:latin typeface="+mn-lt"/>
                <a:ea typeface="+mn-ea"/>
                <a:cs typeface="+mn-cs"/>
              </a:rPr>
              <a:t>             </a:t>
            </a: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r>
              <a:rPr kumimoji="0" lang="it-IT" sz="2800" b="1" i="1" u="none" strike="noStrike" kern="1200" cap="none" spc="0" normalizeH="0" baseline="0" noProof="0" dirty="0" smtClean="0">
                <a:ln>
                  <a:noFill/>
                </a:ln>
                <a:solidFill>
                  <a:srgbClr val="000099"/>
                </a:solidFill>
                <a:effectLst/>
                <a:uLnTx/>
                <a:uFillTx/>
                <a:latin typeface="+mn-lt"/>
                <a:ea typeface="+mn-ea"/>
                <a:cs typeface="+mn-cs"/>
              </a:rPr>
              <a:t>  </a:t>
            </a:r>
            <a:r>
              <a:rPr lang="it-IT" sz="5000" dirty="0" smtClean="0">
                <a:ln w="19050">
                  <a:solidFill>
                    <a:schemeClr val="tx1"/>
                  </a:solidFill>
                </a:ln>
                <a:solidFill>
                  <a:srgbClr val="FF0000"/>
                </a:solidFill>
                <a:ea typeface="+mj-ea"/>
                <a:cs typeface="+mj-cs"/>
              </a:rPr>
              <a:t>HANNO PARTECIPATO ALLO STAGE :</a:t>
            </a: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endParaRPr lang="it-IT" sz="2800" b="1" i="1" dirty="0" smtClean="0">
              <a:solidFill>
                <a:srgbClr val="FF0000"/>
              </a:solidFill>
              <a:latin typeface="Agency FB" pitchFamily="34" charset="0"/>
            </a:endParaRP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r>
              <a:rPr lang="it-IT" sz="3300" dirty="0" smtClean="0">
                <a:ln>
                  <a:solidFill>
                    <a:schemeClr val="bg1"/>
                  </a:solidFill>
                </a:ln>
                <a:solidFill>
                  <a:srgbClr val="FFC000"/>
                </a:solidFill>
              </a:rPr>
              <a:t>Ballico Davide, Grossi Simone, Placanica Gianluca e</a:t>
            </a: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r>
              <a:rPr lang="it-IT" sz="3300" dirty="0" smtClean="0">
                <a:ln>
                  <a:solidFill>
                    <a:schemeClr val="bg1"/>
                  </a:solidFill>
                </a:ln>
                <a:solidFill>
                  <a:srgbClr val="FFC000"/>
                </a:solidFill>
              </a:rPr>
              <a:t>Putino Francesco</a:t>
            </a: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r>
              <a:rPr lang="it-IT" sz="5000" dirty="0" smtClean="0">
                <a:ln w="19050">
                  <a:solidFill>
                    <a:schemeClr val="tx1"/>
                  </a:solidFill>
                </a:ln>
                <a:solidFill>
                  <a:srgbClr val="FF0000"/>
                </a:solidFill>
                <a:ea typeface="+mj-ea"/>
                <a:cs typeface="+mj-cs"/>
              </a:rPr>
              <a:t>Ringraziano :</a:t>
            </a: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r>
              <a:rPr kumimoji="0" lang="it-IT" sz="2800" b="1" i="1" u="none" strike="noStrike" kern="1200" cap="none" spc="0" normalizeH="0" baseline="0" noProof="0" dirty="0" smtClean="0">
                <a:ln>
                  <a:noFill/>
                </a:ln>
                <a:solidFill>
                  <a:srgbClr val="000099"/>
                </a:solidFill>
                <a:effectLst/>
                <a:uLnTx/>
                <a:uFillTx/>
                <a:latin typeface="Agency FB" pitchFamily="34" charset="0"/>
                <a:ea typeface="+mn-ea"/>
                <a:cs typeface="+mn-cs"/>
              </a:rPr>
              <a:t>                </a:t>
            </a: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r>
              <a:rPr lang="it-IT" sz="3400" dirty="0" smtClean="0">
                <a:ln>
                  <a:solidFill>
                    <a:schemeClr val="bg1"/>
                  </a:solidFill>
                </a:ln>
                <a:solidFill>
                  <a:srgbClr val="FFC000"/>
                </a:solidFill>
              </a:rPr>
              <a:t>. l’Istituto Nazionale di Fisica Nucleare  (INFN)</a:t>
            </a:r>
          </a:p>
          <a:p>
            <a:pPr marL="420624" marR="0" lvl="0" indent="-384048"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endParaRPr lang="it-IT" sz="3400" dirty="0" smtClean="0">
              <a:ln>
                <a:solidFill>
                  <a:schemeClr val="bg1"/>
                </a:solidFill>
              </a:ln>
              <a:solidFill>
                <a:srgbClr val="FFC000"/>
              </a:solidFill>
            </a:endParaRPr>
          </a:p>
          <a:p>
            <a:pPr marL="420624" lvl="0" indent="-384048">
              <a:lnSpc>
                <a:spcPct val="90000"/>
              </a:lnSpc>
              <a:spcBef>
                <a:spcPct val="20000"/>
              </a:spcBef>
              <a:buClr>
                <a:schemeClr val="accent1"/>
              </a:buClr>
              <a:buSzPct val="80000"/>
              <a:defRPr/>
            </a:pPr>
            <a:r>
              <a:rPr lang="it-IT" sz="3400" dirty="0" smtClean="0">
                <a:ln>
                  <a:solidFill>
                    <a:schemeClr val="bg1"/>
                  </a:solidFill>
                </a:ln>
                <a:solidFill>
                  <a:srgbClr val="FFC000"/>
                </a:solidFill>
              </a:rPr>
              <a:t>. i Tutors Alessandro Zolla, Enrico Di Pasquale</a:t>
            </a:r>
          </a:p>
          <a:p>
            <a:pPr marL="420624" marR="0" lvl="0" indent="-384048"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endParaRPr lang="it-IT" sz="3400" dirty="0" smtClean="0">
              <a:ln>
                <a:solidFill>
                  <a:schemeClr val="bg1"/>
                </a:solidFill>
              </a:ln>
              <a:solidFill>
                <a:srgbClr val="FFC000"/>
              </a:solidFill>
            </a:endParaRPr>
          </a:p>
          <a:p>
            <a:pPr marL="420624" lvl="0" indent="-384048">
              <a:lnSpc>
                <a:spcPct val="90000"/>
              </a:lnSpc>
              <a:spcBef>
                <a:spcPct val="20000"/>
              </a:spcBef>
              <a:buClr>
                <a:schemeClr val="accent1"/>
              </a:buClr>
              <a:buSzPct val="80000"/>
              <a:defRPr/>
            </a:pPr>
            <a:r>
              <a:rPr lang="it-IT" sz="3400" dirty="0" smtClean="0">
                <a:ln>
                  <a:solidFill>
                    <a:schemeClr val="bg1"/>
                  </a:solidFill>
                </a:ln>
                <a:solidFill>
                  <a:srgbClr val="FFC000"/>
                </a:solidFill>
              </a:rPr>
              <a:t>. l’ITIS “G. Galilei” di Roma,</a:t>
            </a:r>
          </a:p>
          <a:p>
            <a:pPr marL="420624" lvl="0" indent="-384048">
              <a:lnSpc>
                <a:spcPct val="90000"/>
              </a:lnSpc>
              <a:spcBef>
                <a:spcPct val="20000"/>
              </a:spcBef>
              <a:buClr>
                <a:schemeClr val="accent1"/>
              </a:buClr>
              <a:buSzPct val="80000"/>
              <a:defRPr/>
            </a:pPr>
            <a:r>
              <a:rPr lang="it-IT" sz="3400" dirty="0" smtClean="0">
                <a:ln>
                  <a:solidFill>
                    <a:schemeClr val="bg1"/>
                  </a:solidFill>
                </a:ln>
                <a:solidFill>
                  <a:srgbClr val="FFC000"/>
                </a:solidFill>
              </a:rPr>
              <a:t>   e il Professore Ingegnere </a:t>
            </a:r>
            <a:r>
              <a:rPr lang="it-IT" sz="3100" dirty="0" smtClean="0">
                <a:ln w="19050">
                  <a:solidFill>
                    <a:schemeClr val="tx1"/>
                  </a:solidFill>
                </a:ln>
                <a:solidFill>
                  <a:srgbClr val="FF0000"/>
                </a:solidFill>
                <a:ea typeface="+mj-ea"/>
                <a:cs typeface="+mj-cs"/>
              </a:rPr>
              <a:t>Guido Montefusco</a:t>
            </a: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pitchFamily="2" charset="2"/>
              <a:buNone/>
              <a:tabLst/>
              <a:defRPr/>
            </a:pPr>
            <a:endParaRPr kumimoji="0" lang="it-IT" sz="2800" b="1" i="1" u="sng" strike="noStrike" kern="1200" cap="none" spc="0" normalizeH="0" baseline="0" noProof="0" dirty="0" smtClean="0">
              <a:ln>
                <a:noFill/>
              </a:ln>
              <a:solidFill>
                <a:srgbClr val="FF0000"/>
              </a:solidFill>
              <a:effectLst/>
              <a:uLnTx/>
              <a:uFillTx/>
              <a:latin typeface="Agency FB" pitchFamily="34" charset="0"/>
              <a:ea typeface="+mn-ea"/>
              <a:cs typeface="+mn-cs"/>
            </a:endParaRPr>
          </a:p>
          <a:p>
            <a:pPr marL="420624" marR="0" lvl="0" indent="-384048" algn="l" defTabSz="914400" rtl="0" eaLnBrk="1" fontAlgn="auto" latinLnBrk="0" hangingPunct="1">
              <a:lnSpc>
                <a:spcPct val="90000"/>
              </a:lnSpc>
              <a:spcBef>
                <a:spcPct val="20000"/>
              </a:spcBef>
              <a:spcAft>
                <a:spcPts val="0"/>
              </a:spcAft>
              <a:buClr>
                <a:schemeClr val="accent1"/>
              </a:buClr>
              <a:buSzPct val="80000"/>
              <a:buFont typeface="Wingdings 2"/>
              <a:buChar char=""/>
              <a:tabLst/>
              <a:defRPr/>
            </a:pPr>
            <a:endParaRPr kumimoji="0" lang="it-IT" sz="2800" b="1" i="1" u="none" strike="noStrike" kern="1200" cap="none" spc="0" normalizeH="0" baseline="0" noProof="0" dirty="0" smtClean="0">
              <a:ln>
                <a:noFill/>
              </a:ln>
              <a:solidFill>
                <a:srgbClr val="0000FF"/>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4">
                                            <p:txEl>
                                              <p:pRg st="3" end="3"/>
                                            </p:txEl>
                                          </p:spTgt>
                                        </p:tgtEl>
                                        <p:attrNameLst>
                                          <p:attrName>ppt_h</p:attrName>
                                        </p:attrNameLst>
                                      </p:cBhvr>
                                      <p:tavLst>
                                        <p:tav tm="0">
                                          <p:val>
                                            <p:fltVal val="0"/>
                                          </p:val>
                                        </p:tav>
                                        <p:tav tm="100000">
                                          <p:val>
                                            <p:strVal val="#ppt_h"/>
                                          </p:val>
                                        </p:tav>
                                      </p:tavLst>
                                    </p:anim>
                                    <p:anim calcmode="lin" valueType="num">
                                      <p:cBhvr>
                                        <p:cTn id="9" dur="500" fill="hold"/>
                                        <p:tgtEl>
                                          <p:spTgt spid="4">
                                            <p:txEl>
                                              <p:pRg st="3" end="3"/>
                                            </p:txEl>
                                          </p:spTgt>
                                        </p:tgtEl>
                                        <p:attrNameLst>
                                          <p:attrName>style.rotation</p:attrName>
                                        </p:attrNameLst>
                                      </p:cBhvr>
                                      <p:tavLst>
                                        <p:tav tm="0">
                                          <p:val>
                                            <p:fltVal val="360"/>
                                          </p:val>
                                        </p:tav>
                                        <p:tav tm="100000">
                                          <p:val>
                                            <p:fltVal val="0"/>
                                          </p:val>
                                        </p:tav>
                                      </p:tavLst>
                                    </p:anim>
                                    <p:animEffect transition="in" filter="fade">
                                      <p:cBhvr>
                                        <p:cTn id="10" dur="500"/>
                                        <p:tgtEl>
                                          <p:spTgt spid="4">
                                            <p:txEl>
                                              <p:pRg st="3" end="3"/>
                                            </p:txEl>
                                          </p:spTgt>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p:cTn id="13"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4" end="4"/>
                                            </p:txEl>
                                          </p:spTgt>
                                        </p:tgtEl>
                                        <p:attrNameLst>
                                          <p:attrName>ppt_h</p:attrName>
                                        </p:attrNameLst>
                                      </p:cBhvr>
                                      <p:tavLst>
                                        <p:tav tm="0">
                                          <p:val>
                                            <p:fltVal val="0"/>
                                          </p:val>
                                        </p:tav>
                                        <p:tav tm="100000">
                                          <p:val>
                                            <p:strVal val="#ppt_h"/>
                                          </p:val>
                                        </p:tav>
                                      </p:tavLst>
                                    </p:anim>
                                    <p:anim calcmode="lin" valueType="num">
                                      <p:cBhvr>
                                        <p:cTn id="15" dur="500" fill="hold"/>
                                        <p:tgtEl>
                                          <p:spTgt spid="4">
                                            <p:txEl>
                                              <p:pRg st="4" end="4"/>
                                            </p:txEl>
                                          </p:spTgt>
                                        </p:tgtEl>
                                        <p:attrNameLst>
                                          <p:attrName>style.rotation</p:attrName>
                                        </p:attrNameLst>
                                      </p:cBhvr>
                                      <p:tavLst>
                                        <p:tav tm="0">
                                          <p:val>
                                            <p:fltVal val="360"/>
                                          </p:val>
                                        </p:tav>
                                        <p:tav tm="100000">
                                          <p:val>
                                            <p:fltVal val="0"/>
                                          </p:val>
                                        </p:tav>
                                      </p:tavLst>
                                    </p:anim>
                                    <p:animEffect transition="in" filter="fade">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circle(in)">
                                      <p:cBhvr>
                                        <p:cTn id="21" dur="2000"/>
                                        <p:tgtEl>
                                          <p:spTgt spid="4">
                                            <p:txEl>
                                              <p:pRg st="5" end="5"/>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circle(in)">
                                      <p:cBhvr>
                                        <p:cTn id="24" dur="2000"/>
                                        <p:tgtEl>
                                          <p:spTgt spid="4">
                                            <p:txEl>
                                              <p:pRg st="6" end="6"/>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circle(in)">
                                      <p:cBhvr>
                                        <p:cTn id="27" dur="2000"/>
                                        <p:tgtEl>
                                          <p:spTgt spid="4">
                                            <p:txEl>
                                              <p:pRg st="7" end="7"/>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4">
                                            <p:txEl>
                                              <p:pRg st="9" end="9"/>
                                            </p:txEl>
                                          </p:spTgt>
                                        </p:tgtEl>
                                        <p:attrNameLst>
                                          <p:attrName>style.visibility</p:attrName>
                                        </p:attrNameLst>
                                      </p:cBhvr>
                                      <p:to>
                                        <p:strVal val="visible"/>
                                      </p:to>
                                    </p:set>
                                    <p:animEffect transition="in" filter="circle(in)">
                                      <p:cBhvr>
                                        <p:cTn id="30" dur="2000"/>
                                        <p:tgtEl>
                                          <p:spTgt spid="4">
                                            <p:txEl>
                                              <p:pRg st="9" end="9"/>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4">
                                            <p:txEl>
                                              <p:pRg st="11" end="11"/>
                                            </p:txEl>
                                          </p:spTgt>
                                        </p:tgtEl>
                                        <p:attrNameLst>
                                          <p:attrName>style.visibility</p:attrName>
                                        </p:attrNameLst>
                                      </p:cBhvr>
                                      <p:to>
                                        <p:strVal val="visible"/>
                                      </p:to>
                                    </p:set>
                                    <p:animEffect transition="in" filter="circle(in)">
                                      <p:cBhvr>
                                        <p:cTn id="33" dur="2000"/>
                                        <p:tgtEl>
                                          <p:spTgt spid="4">
                                            <p:txEl>
                                              <p:pRg st="11" end="11"/>
                                            </p:txEl>
                                          </p:spTgt>
                                        </p:tgtEl>
                                      </p:cBhvr>
                                    </p:animEffect>
                                  </p:childTnLst>
                                </p:cTn>
                              </p:par>
                              <p:par>
                                <p:cTn id="34" presetID="6" presetClass="entr" presetSubtype="16" fill="hold" nodeType="withEffect">
                                  <p:stCondLst>
                                    <p:cond delay="0"/>
                                  </p:stCondLst>
                                  <p:childTnLst>
                                    <p:set>
                                      <p:cBhvr>
                                        <p:cTn id="35" dur="1" fill="hold">
                                          <p:stCondLst>
                                            <p:cond delay="0"/>
                                          </p:stCondLst>
                                        </p:cTn>
                                        <p:tgtEl>
                                          <p:spTgt spid="4">
                                            <p:txEl>
                                              <p:pRg st="12" end="12"/>
                                            </p:txEl>
                                          </p:spTgt>
                                        </p:tgtEl>
                                        <p:attrNameLst>
                                          <p:attrName>style.visibility</p:attrName>
                                        </p:attrNameLst>
                                      </p:cBhvr>
                                      <p:to>
                                        <p:strVal val="visible"/>
                                      </p:to>
                                    </p:set>
                                    <p:animEffect transition="in" filter="circle(in)">
                                      <p:cBhvr>
                                        <p:cTn id="36" dur="20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Custom 2">
      <a:majorFont>
        <a:latin typeface="Berlin Sans FB"/>
        <a:ea typeface=""/>
        <a:cs typeface=""/>
      </a:majorFont>
      <a:minorFont>
        <a:latin typeface="Berlin Sans FB Demi"/>
        <a:ea typeface=""/>
        <a:cs typeface=""/>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txDef>
      <a:spPr>
        <a:noFill/>
      </a:spPr>
      <a:bodyPr wrap="square" rtlCol="0">
        <a:spAutoFit/>
      </a:bodyPr>
      <a:lstStyle>
        <a:defPPr>
          <a:buFont typeface="Arial" pitchFamily="34" charset="0"/>
          <a:buChar char="•"/>
          <a:defRPr dirty="0" smtClean="0">
            <a:solidFill>
              <a:schemeClr val="bg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1243</TotalTime>
  <Words>627</Words>
  <Application>Microsoft Office PowerPoint</Application>
  <PresentationFormat>On-screen Show (4:3)</PresentationFormat>
  <Paragraphs>42</Paragraphs>
  <Slides>13</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Technic</vt:lpstr>
      <vt:lpstr>File di immagine</vt:lpstr>
      <vt:lpstr>Stage estivo 2010</vt:lpstr>
      <vt:lpstr>CNAO</vt:lpstr>
      <vt:lpstr>ADROTERAPIA</vt:lpstr>
      <vt:lpstr> Altra conseguenza è che i tempi di realizzazione sono i più brevi possibile, dato che una volta realizzato il prototipo se ne può ricavare direttamente il disegno costruttivo, necessario alle officine per la realizzazione. Altre  funzioni che integrano Inventor sono, per esempio, la possibilità di definire le proprietà fisiche, in modo da poter calcolare la resistenza meccanica tramite un software agli elementi finiti, o quella di simulare le saldature.  </vt:lpstr>
      <vt:lpstr>REALIZZAZIONE DELLO SCHIZZO</vt:lpstr>
      <vt:lpstr>REALIZZAZIONE DELLA PARTE</vt:lpstr>
      <vt:lpstr>REALIZZAZIONE DELL’ASSIEME</vt:lpstr>
      <vt:lpstr>Slide 8</vt:lpstr>
      <vt:lpstr>HEBT SWITCHIG DIPOLE </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STAGEs estivi 2010 </dc:title>
  <dc:creator>stage</dc:creator>
  <cp:lastModifiedBy>stage</cp:lastModifiedBy>
  <cp:revision>120</cp:revision>
  <dcterms:created xsi:type="dcterms:W3CDTF">2010-06-21T07:04:12Z</dcterms:created>
  <dcterms:modified xsi:type="dcterms:W3CDTF">2010-06-25T06:43:45Z</dcterms:modified>
</cp:coreProperties>
</file>