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5"/>
  </p:notesMasterIdLst>
  <p:sldIdLst>
    <p:sldId id="256" r:id="rId2"/>
    <p:sldId id="262" r:id="rId3"/>
    <p:sldId id="347" r:id="rId4"/>
    <p:sldId id="349" r:id="rId5"/>
    <p:sldId id="346" r:id="rId6"/>
    <p:sldId id="326" r:id="rId7"/>
    <p:sldId id="327" r:id="rId8"/>
    <p:sldId id="328" r:id="rId9"/>
    <p:sldId id="330" r:id="rId10"/>
    <p:sldId id="324" r:id="rId11"/>
    <p:sldId id="258" r:id="rId12"/>
    <p:sldId id="315" r:id="rId13"/>
    <p:sldId id="350" r:id="rId14"/>
    <p:sldId id="260" r:id="rId15"/>
    <p:sldId id="333" r:id="rId16"/>
    <p:sldId id="334" r:id="rId17"/>
    <p:sldId id="335" r:id="rId18"/>
    <p:sldId id="339" r:id="rId19"/>
    <p:sldId id="312" r:id="rId20"/>
    <p:sldId id="318" r:id="rId21"/>
    <p:sldId id="352" r:id="rId22"/>
    <p:sldId id="320" r:id="rId23"/>
    <p:sldId id="313" r:id="rId24"/>
    <p:sldId id="310" r:id="rId25"/>
    <p:sldId id="309" r:id="rId26"/>
    <p:sldId id="323" r:id="rId27"/>
    <p:sldId id="351" r:id="rId28"/>
    <p:sldId id="269" r:id="rId29"/>
    <p:sldId id="268" r:id="rId30"/>
    <p:sldId id="265" r:id="rId31"/>
    <p:sldId id="345" r:id="rId32"/>
    <p:sldId id="336" r:id="rId33"/>
    <p:sldId id="266" r:id="rId34"/>
    <p:sldId id="300" r:id="rId35"/>
    <p:sldId id="302" r:id="rId36"/>
    <p:sldId id="337" r:id="rId37"/>
    <p:sldId id="271" r:id="rId38"/>
    <p:sldId id="305" r:id="rId39"/>
    <p:sldId id="276" r:id="rId40"/>
    <p:sldId id="282" r:id="rId41"/>
    <p:sldId id="283" r:id="rId42"/>
    <p:sldId id="284" r:id="rId43"/>
    <p:sldId id="342" r:id="rId44"/>
    <p:sldId id="285" r:id="rId45"/>
    <p:sldId id="344" r:id="rId46"/>
    <p:sldId id="353" r:id="rId47"/>
    <p:sldId id="360" r:id="rId48"/>
    <p:sldId id="354" r:id="rId49"/>
    <p:sldId id="355" r:id="rId50"/>
    <p:sldId id="358" r:id="rId51"/>
    <p:sldId id="359" r:id="rId52"/>
    <p:sldId id="356" r:id="rId53"/>
    <p:sldId id="357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9377" autoAdjust="0"/>
  </p:normalViewPr>
  <p:slideViewPr>
    <p:cSldViewPr>
      <p:cViewPr varScale="1">
        <p:scale>
          <a:sx n="56" d="100"/>
          <a:sy n="56" d="100"/>
        </p:scale>
        <p:origin x="-1608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556250162983459E-2"/>
          <c:y val="3.3449348539817417E-2"/>
          <c:w val="0.95688749967403308"/>
          <c:h val="0.9331013029203651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2"/>
            <c:bubble3D val="0"/>
            <c:spPr>
              <a:solidFill>
                <a:schemeClr val="accent6"/>
              </a:solidFill>
            </c:spPr>
          </c:dPt>
          <c:cat>
            <c:strRef>
              <c:f>Sheet1!$A$2:$A$4</c:f>
              <c:strCache>
                <c:ptCount val="3"/>
                <c:pt idx="0">
                  <c:v>Materia</c:v>
                </c:pt>
                <c:pt idx="1">
                  <c:v>Materia Oscura</c:v>
                </c:pt>
                <c:pt idx="2">
                  <c:v>Energia Oscura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4.9000000000000004</c:v>
                </c:pt>
                <c:pt idx="1">
                  <c:v>26.8</c:v>
                </c:pt>
                <c:pt idx="2">
                  <c:v>68.3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E5782-52B4-4765-960B-7FB4DA95C2CD}" type="datetimeFigureOut">
              <a:rPr lang="it-IT" smtClean="0"/>
              <a:t>21/04/2013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AA22F-5DC0-4637-8950-8455588B93A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5005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AA22F-5DC0-4637-8950-8455588B93AE}" type="slidenum">
              <a:rPr lang="it-IT" smtClean="0"/>
              <a:t>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024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2267744" y="184482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Free text</a:t>
            </a:r>
            <a:endParaRPr lang="it-IT" sz="2000" dirty="0">
              <a:latin typeface="Candara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Candara" pitchFamily="34" charset="0"/>
              </a:defRPr>
            </a:lvl1pPr>
          </a:lstStyle>
          <a:p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Candara" pitchFamily="34" charset="0"/>
              </a:defRPr>
            </a:lvl1pPr>
          </a:lstStyle>
          <a:p>
            <a:r>
              <a:rPr lang="en-US" smtClean="0"/>
              <a:t>Danilo Domenici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Candara" pitchFamily="34" charset="0"/>
              </a:defRPr>
            </a:lvl1pPr>
          </a:lstStyle>
          <a:p>
            <a:fld id="{2AA957AF-53C0-420B-9C2D-77DB141656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Candara" pitchFamily="34" charset="0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Candara" pitchFamily="34" charset="0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Candara" pitchFamily="34" charset="0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Candara" pitchFamily="34" charset="0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1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gif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gif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280.png"/><Relationship Id="rId4" Type="http://schemas.openxmlformats.org/officeDocument/2006/relationships/image" Target="../media/image6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gif"/><Relationship Id="rId5" Type="http://schemas.openxmlformats.org/officeDocument/2006/relationships/image" Target="../media/image94.gif"/><Relationship Id="rId4" Type="http://schemas.openxmlformats.org/officeDocument/2006/relationships/image" Target="../media/image9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5.gif"/><Relationship Id="rId7" Type="http://schemas.openxmlformats.org/officeDocument/2006/relationships/image" Target="../media/image107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0.png"/><Relationship Id="rId5" Type="http://schemas.openxmlformats.org/officeDocument/2006/relationships/image" Target="../media/image106.jpeg"/><Relationship Id="rId4" Type="http://schemas.openxmlformats.org/officeDocument/2006/relationships/image" Target="../media/image10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58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0.png"/><Relationship Id="rId5" Type="http://schemas.openxmlformats.org/officeDocument/2006/relationships/image" Target="../media/image560.png"/><Relationship Id="rId4" Type="http://schemas.openxmlformats.org/officeDocument/2006/relationships/image" Target="../media/image11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0.png"/><Relationship Id="rId5" Type="http://schemas.openxmlformats.org/officeDocument/2006/relationships/image" Target="../media/image119.png"/><Relationship Id="rId4" Type="http://schemas.openxmlformats.org/officeDocument/2006/relationships/image" Target="../media/image118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2639928"/>
            <a:ext cx="6480048" cy="2301240"/>
          </a:xfrm>
        </p:spPr>
        <p:txBody>
          <a:bodyPr/>
          <a:lstStyle/>
          <a:p>
            <a:r>
              <a:rPr lang="it-IT" dirty="0" smtClean="0"/>
              <a:t>Materia</a:t>
            </a:r>
            <a:br>
              <a:rPr lang="it-IT" dirty="0" smtClean="0"/>
            </a:br>
            <a:r>
              <a:rPr lang="it-IT" dirty="0" smtClean="0"/>
              <a:t>antimateria</a:t>
            </a:r>
            <a:br>
              <a:rPr lang="it-IT" dirty="0" smtClean="0"/>
            </a:br>
            <a:r>
              <a:rPr lang="it-IT" dirty="0" smtClean="0"/>
              <a:t>materia oscura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050" y="847180"/>
            <a:ext cx="6480048" cy="1752600"/>
          </a:xfrm>
        </p:spPr>
        <p:txBody>
          <a:bodyPr/>
          <a:lstStyle/>
          <a:p>
            <a:r>
              <a:rPr lang="it-IT" dirty="0" smtClean="0"/>
              <a:t>Danilo Domenici*</a:t>
            </a:r>
            <a:endParaRPr lang="it-IT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275856" y="5733256"/>
            <a:ext cx="5581112" cy="936104"/>
          </a:xfrm>
          <a:prstGeom prst="rect">
            <a:avLst/>
          </a:prstGeom>
        </p:spPr>
        <p:txBody>
          <a:bodyPr vert="horz" tIns="0" rIns="45720" bIns="0" anchor="b">
            <a:norm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Candara" pitchFamily="34" charset="0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 smtClean="0"/>
              <a:t>*...with a little help of my friends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3801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12" y="260648"/>
            <a:ext cx="6480048" cy="811520"/>
          </a:xfrm>
        </p:spPr>
        <p:txBody>
          <a:bodyPr/>
          <a:lstStyle/>
          <a:p>
            <a:pPr algn="ctr"/>
            <a:r>
              <a:rPr lang="it-IT" dirty="0" smtClean="0"/>
              <a:t>materia</a:t>
            </a:r>
            <a:endParaRPr lang="it-IT" dirty="0"/>
          </a:p>
        </p:txBody>
      </p:sp>
      <p:pic>
        <p:nvPicPr>
          <p:cNvPr id="9224" name="Picture 8" descr="http://www.blog-arte.net/wp-content/uploads/2013/01/natura-morta-caravagg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06" y="1357116"/>
            <a:ext cx="7504472" cy="509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27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659069"/>
          </a:xfrm>
        </p:spPr>
        <p:txBody>
          <a:bodyPr>
            <a:noAutofit/>
          </a:bodyPr>
          <a:lstStyle/>
          <a:p>
            <a:r>
              <a:rPr lang="it-IT" sz="4400" dirty="0" smtClean="0"/>
              <a:t>Di cosa è fatta la Materia?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</a:t>
            </a:fld>
            <a:endParaRPr kumimoji="0" lang="en-US"/>
          </a:p>
        </p:txBody>
      </p:sp>
      <p:pic>
        <p:nvPicPr>
          <p:cNvPr id="1026" name="Picture 2" descr="http://www.filosofico.net/aristote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16" y="986887"/>
            <a:ext cx="1570370" cy="196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.shutterstock.com/display_pic_with_logo/74146/74146,1209992075,4/stock-photo-the-four-elements-air-fire-water-earth-122441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80654" y="986887"/>
            <a:ext cx="1959298" cy="196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:Bust of an unknown Greek - Museo archeologico nazionale di Napol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54" y="954947"/>
            <a:ext cx="1583692" cy="20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14716" y="2987660"/>
            <a:ext cx="3625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Aristotele – Aria Acqua Terra Fuoco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13546" y="1447681"/>
            <a:ext cx="1511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Democrito</a:t>
            </a:r>
          </a:p>
          <a:p>
            <a:pPr algn="ctr"/>
            <a:r>
              <a:rPr lang="el-GR" dirty="0" smtClean="0">
                <a:latin typeface="Candara" pitchFamily="34" charset="0"/>
              </a:rPr>
              <a:t>ατομος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3" name="Picture 2" descr="http://0.tqn.com/d/chemistry/1/0/9/d/1/PeriodicTableBlack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54976" y="3676985"/>
            <a:ext cx="4533448" cy="246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d75822.medialib.glogster.com/media/b2/b227424154334765d18673bae23d4b908c7a03cb8f426e4052cf75e610a2575d/mendeleev18371-jp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996" y="3717032"/>
            <a:ext cx="1728192" cy="241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699792" y="6156012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Dmitri Ivanovich Mendeleev – Tavola Periodica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4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659069"/>
          </a:xfrm>
        </p:spPr>
        <p:txBody>
          <a:bodyPr>
            <a:noAutofit/>
          </a:bodyPr>
          <a:lstStyle/>
          <a:p>
            <a:r>
              <a:rPr lang="it-IT" sz="4400" dirty="0" smtClean="0"/>
              <a:t>Elettroni, Protoni e Neutroni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</a:t>
            </a:fld>
            <a:endParaRPr kumimoji="0" lang="en-US"/>
          </a:p>
        </p:txBody>
      </p:sp>
      <p:pic>
        <p:nvPicPr>
          <p:cNvPr id="17" name="Picture 4" descr="http://sun.menloschool.org/~dspence/chemistry/atomic/images/rutherford_ex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518" y="4168391"/>
            <a:ext cx="2722562" cy="258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myweb.usf.edu/~mhight/rutherfordl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57" y="3172362"/>
            <a:ext cx="2238784" cy="260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cdn.frm2.tum.de/fileadmin/stuff/technics/pics/Chadwick_wi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16" y="772716"/>
            <a:ext cx="1744607" cy="24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science.uwaterloo.ca/~cchieh/cact/fig/thomso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8" b="9290"/>
          <a:stretch/>
        </p:blipFill>
        <p:spPr bwMode="auto">
          <a:xfrm>
            <a:off x="113057" y="836712"/>
            <a:ext cx="3018783" cy="224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13057" y="5717454"/>
            <a:ext cx="2466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Ernest Rutherford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Nucleo atomico - 1911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Protone - 1917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3568" y="764704"/>
            <a:ext cx="246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latin typeface="Candara" pitchFamily="34" charset="0"/>
              </a:rPr>
              <a:t>J.J. Thomson</a:t>
            </a:r>
          </a:p>
          <a:p>
            <a:pPr algn="r"/>
            <a:r>
              <a:rPr lang="it-IT" dirty="0" smtClean="0">
                <a:latin typeface="Candara" pitchFamily="34" charset="0"/>
              </a:rPr>
              <a:t>Elettrone - 1897</a:t>
            </a:r>
          </a:p>
        </p:txBody>
      </p:sp>
      <p:pic>
        <p:nvPicPr>
          <p:cNvPr id="15" name="Picture 6" descr="http://collectionsonline.nmsi.ac.uk/grabimg.php?kv=1148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03" y="1566515"/>
            <a:ext cx="2899253" cy="221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anilo\Dropbox\LNF\divulgazione\OpenDay2013\Model-of-an-ato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05064"/>
            <a:ext cx="2746221" cy="27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://library.thinkquest.org/C001124/images/atom/exp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795" y="765468"/>
            <a:ext cx="3204670" cy="100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987824" y="3140968"/>
            <a:ext cx="246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James Chadwick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Neutrone - 1932</a:t>
            </a:r>
          </a:p>
        </p:txBody>
      </p:sp>
    </p:spTree>
    <p:extLst>
      <p:ext uri="{BB962C8B-B14F-4D97-AF65-F5344CB8AC3E}">
        <p14:creationId xmlns:p14="http://schemas.microsoft.com/office/powerpoint/2010/main" val="134181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683584"/>
          </a:xfrm>
        </p:spPr>
        <p:txBody>
          <a:bodyPr>
            <a:noAutofit/>
          </a:bodyPr>
          <a:lstStyle/>
          <a:p>
            <a:r>
              <a:rPr lang="it-IT" sz="4400" dirty="0" smtClean="0"/>
              <a:t>E questi chi li ha ordinati?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</a:t>
            </a:fld>
            <a:endParaRPr kumimoji="0" lang="en-US"/>
          </a:p>
        </p:txBody>
      </p:sp>
      <p:pic>
        <p:nvPicPr>
          <p:cNvPr id="2066" name="Picture 18" descr="http://media.tumblr.com/tumblr_l07buzCpx31qzsub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594" y="766445"/>
            <a:ext cx="2051884" cy="299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www.astrofililomellini.com/bot/giuseppe_occhialini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281" y="3803259"/>
            <a:ext cx="1930509" cy="147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2242298" y="5230941"/>
            <a:ext cx="2062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Giuseppe Occhialini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Pione - 1947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70040" y="3757579"/>
            <a:ext cx="1521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Samuel Ting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J/</a:t>
            </a:r>
            <a:r>
              <a:rPr lang="el-GR" dirty="0" smtClean="0">
                <a:latin typeface="Candara" pitchFamily="34" charset="0"/>
              </a:rPr>
              <a:t>Ψ</a:t>
            </a:r>
            <a:r>
              <a:rPr lang="it-IT" dirty="0" smtClean="0">
                <a:latin typeface="Candara" pitchFamily="34" charset="0"/>
              </a:rPr>
              <a:t> - 1964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030" name="Picture 6" descr="http://www.bnl.gov/bnlweb/history/nobel/images/Ting-group-335p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796033"/>
            <a:ext cx="2088232" cy="298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dur.ac.uk/images/physics/Rocheste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09614" y="766445"/>
            <a:ext cx="2235490" cy="150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4528432" y="4441145"/>
            <a:ext cx="1997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George Rochester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Kaone - 1947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034" name="Picture 10" descr="http://hep.physics.indiana.edu/~hgevans/classes/graphics/particles/kaon/first_kaon_mod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14" y="2281616"/>
            <a:ext cx="2235490" cy="224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716016" y="5301208"/>
            <a:ext cx="406266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Λ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1950) - Xi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1959) - </a:t>
            </a:r>
            <a:r>
              <a:rPr lang="el-GR" dirty="0" smtClean="0">
                <a:latin typeface="Candara" pitchFamily="34" charset="0"/>
              </a:rPr>
              <a:t>η</a:t>
            </a:r>
            <a:r>
              <a:rPr lang="it-IT" dirty="0" smtClean="0">
                <a:latin typeface="Candara" pitchFamily="34" charset="0"/>
              </a:rPr>
              <a:t>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1961) - Υ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1977)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Σ - </a:t>
            </a:r>
            <a:r>
              <a:rPr lang="el-GR" dirty="0" smtClean="0">
                <a:latin typeface="Candara" pitchFamily="34" charset="0"/>
              </a:rPr>
              <a:t>ρ</a:t>
            </a:r>
            <a:r>
              <a:rPr lang="it-IT" dirty="0" smtClean="0">
                <a:latin typeface="Candara" pitchFamily="34" charset="0"/>
              </a:rPr>
              <a:t> - </a:t>
            </a:r>
            <a:r>
              <a:rPr lang="el-GR" dirty="0" smtClean="0">
                <a:latin typeface="Candara" pitchFamily="34" charset="0"/>
              </a:rPr>
              <a:t>ω</a:t>
            </a:r>
            <a:r>
              <a:rPr lang="it-IT" dirty="0" smtClean="0">
                <a:latin typeface="Candara" pitchFamily="34" charset="0"/>
              </a:rPr>
              <a:t> - </a:t>
            </a:r>
            <a:r>
              <a:rPr lang="el-GR" dirty="0">
                <a:latin typeface="Candara" pitchFamily="34" charset="0"/>
              </a:rPr>
              <a:t>Φ</a:t>
            </a:r>
            <a:r>
              <a:rPr lang="it-IT" dirty="0" smtClean="0">
                <a:latin typeface="Candara" pitchFamily="34" charset="0"/>
              </a:rPr>
              <a:t> - </a:t>
            </a:r>
            <a:r>
              <a:rPr lang="el-GR" dirty="0" smtClean="0">
                <a:latin typeface="Candara" pitchFamily="34" charset="0"/>
              </a:rPr>
              <a:t>Δ</a:t>
            </a:r>
            <a:r>
              <a:rPr lang="it-IT" dirty="0" smtClean="0">
                <a:latin typeface="Candara" pitchFamily="34" charset="0"/>
              </a:rPr>
              <a:t> - N - D - B - Bs</a:t>
            </a:r>
          </a:p>
        </p:txBody>
      </p:sp>
      <p:pic>
        <p:nvPicPr>
          <p:cNvPr id="3078" name="Picture 6" descr="http://library.thinkquest.org/07aug/00630/images/C_D_Anders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6" y="766445"/>
            <a:ext cx="2163571" cy="358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41305" y="4396433"/>
            <a:ext cx="2062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Carl Anderson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Muone - 1936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41197" y="59737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Fermi: «se riuscissi a ricordare i nomi di tutte queste particelle farei il botanico»</a:t>
            </a:r>
          </a:p>
        </p:txBody>
      </p:sp>
    </p:spTree>
    <p:extLst>
      <p:ext uri="{BB962C8B-B14F-4D97-AF65-F5344CB8AC3E}">
        <p14:creationId xmlns:p14="http://schemas.microsoft.com/office/powerpoint/2010/main" val="327120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/>
      <p:bldP spid="28" grpId="0"/>
      <p:bldP spid="30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683584"/>
          </a:xfrm>
        </p:spPr>
        <p:txBody>
          <a:bodyPr>
            <a:noAutofit/>
          </a:bodyPr>
          <a:lstStyle/>
          <a:p>
            <a:r>
              <a:rPr lang="it-IT" sz="4400" dirty="0" smtClean="0"/>
              <a:t>Una Materia complicata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6</a:t>
            </a:fld>
            <a:endParaRPr kumimoji="0" lang="en-US"/>
          </a:p>
        </p:txBody>
      </p:sp>
      <p:pic>
        <p:nvPicPr>
          <p:cNvPr id="22" name="Picture 2" descr="http://news.stanford.edu/nobel/images/art/pe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023" y="2996952"/>
            <a:ext cx="1868408" cy="226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today.slac.stanford.edu/images/2006/ROW120706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764704"/>
            <a:ext cx="2650792" cy="225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3349930" y="5340209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Martin Perl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Leptone Tau - 1975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25" name="Picture 16" descr="Photo of Schwartz in front of spark chamb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764704"/>
            <a:ext cx="2520281" cy="385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383561" y="4649668"/>
            <a:ext cx="20342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Leon Lederman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Melvin Schwartz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Jack Steinberger</a:t>
            </a:r>
          </a:p>
          <a:p>
            <a:pPr algn="ctr"/>
            <a:endParaRPr lang="it-IT" dirty="0" smtClean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Neutrino Mu - 1962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2052" name="Picture 4" descr="http://www.wired.com/images_blogs/wiredscience/2010/10/fermilab-tevatron-cdf-detector-fred-ulrlric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64704"/>
            <a:ext cx="2778603" cy="277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6502717" y="6066000"/>
            <a:ext cx="1941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CDF e DØ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Quark Top - 1995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6146" name="Picture 2" descr="http://www.scientificamerican.com/media/inline/the-discovery-of-the-top-quark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255" y="3545720"/>
            <a:ext cx="2638425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59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Ci sono anche i Bosoni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7</a:t>
            </a:fld>
            <a:endParaRPr kumimoji="0" lang="en-US"/>
          </a:p>
        </p:txBody>
      </p:sp>
      <p:pic>
        <p:nvPicPr>
          <p:cNvPr id="3078" name="Picture 6" descr="http://strangepaths.com/wp-content/uploads/2006/10/69576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36712"/>
            <a:ext cx="3904406" cy="243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i.telegraph.co.uk/multimedia/archive/01844/meer_1844571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r="-1"/>
          <a:stretch/>
        </p:blipFill>
        <p:spPr bwMode="auto">
          <a:xfrm>
            <a:off x="831731" y="862175"/>
            <a:ext cx="3492131" cy="239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547664" y="3330358"/>
            <a:ext cx="5552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Simon Van der Meer e Carlo Rubbia - Bosoni W - 1983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8" name="Picture 12" descr="http://www.earthtimes.org/newsimage/higgs-boson-particle-missing-link_47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42801"/>
            <a:ext cx="4144350" cy="265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948264" y="5085184"/>
            <a:ext cx="1865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Candara" pitchFamily="34" charset="0"/>
              </a:rPr>
              <a:t>Peter Higgs</a:t>
            </a:r>
          </a:p>
          <a:p>
            <a:r>
              <a:rPr lang="it-IT" dirty="0" smtClean="0">
                <a:latin typeface="Candara" pitchFamily="34" charset="0"/>
              </a:rPr>
              <a:t>Fabiola Gianotti</a:t>
            </a:r>
          </a:p>
          <a:p>
            <a:endParaRPr lang="it-IT" dirty="0" smtClean="0">
              <a:latin typeface="Candara" pitchFamily="34" charset="0"/>
            </a:endParaRPr>
          </a:p>
          <a:p>
            <a:r>
              <a:rPr lang="it-IT" dirty="0" smtClean="0">
                <a:latin typeface="Candara" pitchFamily="34" charset="0"/>
              </a:rPr>
              <a:t>Bosone di Higgs</a:t>
            </a:r>
          </a:p>
          <a:p>
            <a:r>
              <a:rPr lang="it-IT" dirty="0" smtClean="0">
                <a:latin typeface="Candara" pitchFamily="34" charset="0"/>
              </a:rPr>
              <a:t>2012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3086" name="Picture 14" descr="http://images2.corriereobjects.it/gallery/Scienze/2012/07_Luglio/cern/02/img_02/ce_01_672-458_resize.jpg?v=2012070413560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7374" y="3942801"/>
            <a:ext cx="2330890" cy="266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0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122413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Particelle Elementari e </a:t>
            </a:r>
            <a:br>
              <a:rPr lang="it-IT" dirty="0" smtClean="0"/>
            </a:br>
            <a:r>
              <a:rPr lang="it-IT" dirty="0" smtClean="0"/>
              <a:t>Interazioni Fondamentali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8</a:t>
            </a:fld>
            <a:endParaRPr kumimoji="0" lang="en-US"/>
          </a:p>
        </p:txBody>
      </p:sp>
      <p:pic>
        <p:nvPicPr>
          <p:cNvPr id="9" name="Picture 2" descr="C:\Users\danilo\Dropbox\LNF\Divulgazione\Gullace2012\susyparticles_s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36378" y="1466030"/>
            <a:ext cx="3671244" cy="347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39552" y="5248908"/>
            <a:ext cx="8064896" cy="784691"/>
            <a:chOff x="683568" y="5229200"/>
            <a:chExt cx="7655768" cy="784691"/>
          </a:xfrm>
        </p:grpSpPr>
        <p:sp>
          <p:nvSpPr>
            <p:cNvPr id="3" name="Rectangle 2"/>
            <p:cNvSpPr/>
            <p:nvPr/>
          </p:nvSpPr>
          <p:spPr>
            <a:xfrm>
              <a:off x="683568" y="5229200"/>
              <a:ext cx="7655768" cy="77238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83568" y="5493877"/>
                  <a:ext cx="7655768" cy="520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𝓛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=−</m:t>
                        </m:r>
                        <m:f>
                          <m:fPr>
                            <m:type m:val="lin"/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𝟒</m:t>
                            </m:r>
                          </m:den>
                        </m:f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𝑭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𝝁𝝂</m:t>
                            </m:r>
                          </m:sub>
                        </m:sSub>
                        <m:sSup>
                          <m:sSup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𝑭</m:t>
                            </m:r>
                          </m:e>
                          <m:sup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𝝁𝝂</m:t>
                            </m:r>
                          </m:sup>
                        </m:sSup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𝒊</m:t>
                        </m:r>
                        <m:acc>
                          <m:accPr>
                            <m:chr m:val="̅"/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</m:acc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𝑫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𝝍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𝒉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𝒄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.+</m:t>
                        </m:r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𝒊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𝒊𝒋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𝒋</m:t>
                            </m:r>
                          </m:sub>
                        </m:sSub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𝝓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𝒉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𝒄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.+</m:t>
                        </m:r>
                        <m:sSup>
                          <m:sSup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it-IT" sz="2000" b="1" i="1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2000" b="1" i="1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000" b="1" i="1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𝑫</m:t>
                                    </m:r>
                                  </m:e>
                                  <m:sub>
                                    <m:r>
                                      <a:rPr lang="it-IT" sz="2000" b="1" i="1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𝝁</m:t>
                                    </m:r>
                                  </m:sub>
                                </m:sSub>
                                <m:r>
                                  <a:rPr lang="it-IT" sz="2000" b="1" i="1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𝝓</m:t>
                                </m:r>
                              </m:e>
                            </m:d>
                          </m:e>
                          <m:sup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𝑽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𝝓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oMath>
                    </m:oMathPara>
                  </a14:m>
                  <a:endParaRPr lang="it-IT" sz="2000" b="1" baseline="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erlin Sans FB Demi" pitchFamily="34" charset="0"/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568" y="5493877"/>
                  <a:ext cx="7655768" cy="82779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/>
            <p:cNvSpPr/>
            <p:nvPr/>
          </p:nvSpPr>
          <p:spPr>
            <a:xfrm>
              <a:off x="827584" y="5229200"/>
              <a:ext cx="73677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Lagrangiana</a:t>
              </a:r>
              <a:r>
                <a: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 </a:t>
              </a:r>
              <a:r>
                <a:rPr lang="en-US" sz="2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del </a:t>
              </a:r>
              <a:r>
                <a:rPr lang="en-US" sz="2000" b="1" dirty="0" err="1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Modello</a:t>
              </a:r>
              <a:r>
                <a:rPr lang="en-US" sz="2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 </a:t>
              </a:r>
              <a:r>
                <a: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Standard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52202" y="6093296"/>
            <a:ext cx="6839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  <a:cs typeface="Calibri" pitchFamily="34" charset="0"/>
              </a:rPr>
              <a:t>E’ la funzione che descrive tutto l’universo (tranne la gravità)</a:t>
            </a:r>
            <a:endParaRPr lang="it-IT" dirty="0">
              <a:latin typeface="Candara" pitchFamily="34" charset="0"/>
              <a:cs typeface="Calibri" pitchFamily="34" charset="0"/>
            </a:endParaRPr>
          </a:p>
        </p:txBody>
      </p:sp>
      <p:pic>
        <p:nvPicPr>
          <p:cNvPr id="18" name="Picture 4" descr="http://www.scifun.ed.ac.uk/card/images/left/prot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599" y="1533666"/>
            <a:ext cx="1675431" cy="152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thetheoryofeverythingblog.com/wp-content/uploads/neutron-and-quarks-278x3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599" y="3549758"/>
            <a:ext cx="1675431" cy="152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anilo\Dropbox\LNF\divulgazione\OpenDay2013\lambd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752" y="1552144"/>
            <a:ext cx="1703762" cy="154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anilo\Dropbox\LNF\divulgazione\OpenDay2013\sigm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461" y="3549758"/>
            <a:ext cx="1684343" cy="152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danilo\Dropbox\LNF\Divulgazione\Gullace2012\shirt_the_standard_model-ra5fd302151574d2eb15644b6e97011d6_f0cj7_51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342" y="1288723"/>
            <a:ext cx="1995418" cy="18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danilo\Dropbox\LNF\Divulgazione\Gullace2012\hat_the_standard_model-p148796809261031175bf3ey_40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8" y="3266330"/>
            <a:ext cx="2002312" cy="18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danilo\Dropbox\LNF\Divulgazione\Gullace2012\mousepad_the_standard_model-p144268815735697055envq7_40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288723"/>
            <a:ext cx="2011241" cy="201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danilo\Dropbox\LNF\Divulgazione\Gullace2012\mug_the_standard_model-p168842313271622586envqn_40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1169" y="3344614"/>
            <a:ext cx="2002312" cy="180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6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681489"/>
          </a:xfrm>
        </p:spPr>
        <p:txBody>
          <a:bodyPr>
            <a:noAutofit/>
          </a:bodyPr>
          <a:lstStyle/>
          <a:p>
            <a:r>
              <a:rPr lang="en-US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Lagrangiana</a:t>
            </a:r>
            <a:r>
              <a:rPr lang="en-US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US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Modello</a:t>
            </a:r>
            <a:r>
              <a:rPr lang="en-US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Standard per </a:t>
            </a:r>
            <a:r>
              <a:rPr lang="en-US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esteso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9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2247224" y="5089216"/>
            <a:ext cx="477304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7030A0"/>
                </a:solidFill>
                <a:latin typeface="Candara" pitchFamily="34" charset="0"/>
              </a:rPr>
              <a:t>La cosa più incomprensibile dell’Universo</a:t>
            </a:r>
          </a:p>
          <a:p>
            <a:r>
              <a:rPr lang="it-IT" dirty="0" smtClean="0">
                <a:solidFill>
                  <a:srgbClr val="7030A0"/>
                </a:solidFill>
                <a:latin typeface="Candara" pitchFamily="34" charset="0"/>
              </a:rPr>
              <a:t> è che esso sia comprensibile – A. Einstein</a:t>
            </a:r>
          </a:p>
        </p:txBody>
      </p:sp>
      <p:pic>
        <p:nvPicPr>
          <p:cNvPr id="8" name="Picture 2" descr="C:\Users\danilo\Dropbox\LNF\Divulgazione\Gullace2012\sm_lagrangian_UCDav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26113"/>
            <a:ext cx="5640400" cy="60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3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12" y="260648"/>
            <a:ext cx="6480048" cy="811520"/>
          </a:xfrm>
        </p:spPr>
        <p:txBody>
          <a:bodyPr/>
          <a:lstStyle/>
          <a:p>
            <a:pPr algn="ctr"/>
            <a:r>
              <a:rPr lang="it-IT" dirty="0" smtClean="0"/>
              <a:t>antimateria</a:t>
            </a:r>
            <a:endParaRPr lang="it-IT" dirty="0"/>
          </a:p>
        </p:txBody>
      </p:sp>
      <p:pic>
        <p:nvPicPr>
          <p:cNvPr id="9222" name="Picture 6" descr="http://www.bocamuseum.org/clientuploads/EXHIBITION_IMAGES/EscherDayandNightL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75" y="1628800"/>
            <a:ext cx="7726734" cy="456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48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Ipotesi Antimateria - 1928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11</a:t>
            </a:fld>
            <a:endParaRPr kumimoji="0"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6220" y="3165028"/>
            <a:ext cx="4024051" cy="118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39953" y="4389164"/>
                <a:ext cx="4824536" cy="108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it-IT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it-IT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 smtClean="0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0" i="1" smtClean="0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nary>
                        </m:e>
                      </m:d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𝜓</m:t>
                      </m:r>
                      <m:d>
                        <m:dPr>
                          <m:ctrlPr>
                            <a:rPr lang="it-IT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acc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it-IT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𝜕𝜓</m:t>
                          </m:r>
                          <m:d>
                            <m:d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it-IT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it-IT" sz="2000" b="0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3" y="4389164"/>
                <a:ext cx="4824536" cy="108318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4" name="Picture 6" descr="http://sites.uci.edu/energyobserver/files/2013/02/PaulDirac-with-equati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0139" y="1004788"/>
            <a:ext cx="345621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4536504" cy="3168352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Paul Dirac scrisse nel 1928 un’equazione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del moto dell’elettrone che </a:t>
            </a: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conteneva i principi delle 2 grandi teorie di inizio ‘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900:</a:t>
            </a:r>
            <a:endParaRPr lang="it-IT" sz="1800" dirty="0" smtClean="0"/>
          </a:p>
          <a:p>
            <a:r>
              <a:rPr lang="it-IT" sz="1800" dirty="0" smtClean="0"/>
              <a:t>Meccanica Quantistica</a:t>
            </a:r>
          </a:p>
          <a:p>
            <a:r>
              <a:rPr lang="it-IT" sz="1800" dirty="0" smtClean="0"/>
              <a:t>Relatività</a:t>
            </a:r>
          </a:p>
          <a:p>
            <a:pPr marL="36576" indent="0">
              <a:buNone/>
            </a:pPr>
            <a:endParaRPr lang="it-IT" sz="1050" dirty="0"/>
          </a:p>
          <a:p>
            <a:pPr marL="36576" indent="0">
              <a:buNone/>
            </a:pPr>
            <a:r>
              <a:rPr lang="it-IT" sz="1800" dirty="0" smtClean="0"/>
              <a:t>La soluzione includeva livelli di energia </a:t>
            </a:r>
          </a:p>
          <a:p>
            <a:pPr marL="36576" indent="0">
              <a:buNone/>
            </a:pPr>
            <a:r>
              <a:rPr lang="it-IT" sz="1800" dirty="0" smtClean="0"/>
              <a:t>sia positivi che negativi</a:t>
            </a:r>
            <a:endParaRPr lang="it-IT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27584" y="3532946"/>
                <a:ext cx="22882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it-IT" sz="20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532946"/>
                <a:ext cx="2288255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7584" y="4602431"/>
                <a:ext cx="2551468" cy="8377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=+</m:t>
                      </m:r>
                      <m:rad>
                        <m:radPr>
                          <m:degHide m:val="on"/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</m:oMath>
                    <m:oMath xmlns:m="http://schemas.openxmlformats.org/officeDocument/2006/math">
                      <m:r>
                        <a:rPr lang="it-IT" sz="2000" i="1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it-IT" sz="2000" i="1">
                          <a:latin typeface="Cambria Math"/>
                          <a:ea typeface="Cambria Math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it-IT" sz="20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it-IT" sz="20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602431"/>
                <a:ext cx="2551468" cy="83779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own Arrow 2"/>
          <p:cNvSpPr/>
          <p:nvPr/>
        </p:nvSpPr>
        <p:spPr>
          <a:xfrm>
            <a:off x="1763688" y="4077072"/>
            <a:ext cx="648072" cy="432048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07504" y="5981218"/>
            <a:ext cx="8928994" cy="400110"/>
          </a:xfrm>
          <a:prstGeom prst="rect">
            <a:avLst/>
          </a:prstGeom>
          <a:ln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sua interpretazione fu che l’energia negativa si riferiva ad un antielettrone</a:t>
            </a:r>
            <a:endParaRPr lang="it-IT" sz="2000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3568" y="3429000"/>
            <a:ext cx="2808312" cy="2160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504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lowres-picturecabinet.com.s3-eu-west-1.amazonaws.com/43/main/50/1295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11798"/>
            <a:ext cx="2855508" cy="283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Scoperta del Positrone - 1932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12</a:t>
            </a:fld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497023" y="842227"/>
            <a:ext cx="2700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Tracce di particelle in una Camera a Nebbia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24328" y="3132257"/>
            <a:ext cx="1584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latin typeface="Candara" pitchFamily="34" charset="0"/>
              </a:rPr>
              <a:t>Direzione del Positrone</a:t>
            </a:r>
            <a:endParaRPr lang="it-IT" sz="1600" dirty="0">
              <a:latin typeface="Candara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7774048" y="3716659"/>
            <a:ext cx="326344" cy="601965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Box 21"/>
          <p:cNvSpPr txBox="1">
            <a:spLocks noChangeArrowheads="1"/>
          </p:cNvSpPr>
          <p:nvPr/>
        </p:nvSpPr>
        <p:spPr bwMode="auto">
          <a:xfrm>
            <a:off x="3552267" y="4797152"/>
            <a:ext cx="223004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ndara" pitchFamily="34" charset="0"/>
              </a:rPr>
              <a:t>Carl Anderson trovò una traccia con la massa dell’Elettrone ma che curvava in senso opposto!</a:t>
            </a:r>
          </a:p>
        </p:txBody>
      </p:sp>
      <p:pic>
        <p:nvPicPr>
          <p:cNvPr id="2050" name="Picture 2" descr="http://www.newscientist.com/data/images/ns/cms/dn17112/dn17112-1_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214" y="842227"/>
            <a:ext cx="3608074" cy="287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danilo\Dropbox\LNF\Divulgazione\OpenDay2013\omega-dia-w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91"/>
          <a:stretch/>
        </p:blipFill>
        <p:spPr bwMode="auto">
          <a:xfrm flipV="1">
            <a:off x="557070" y="1484784"/>
            <a:ext cx="2580812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78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13</a:t>
            </a:fld>
            <a:endParaRPr kumimoji="0" lang="en-US"/>
          </a:p>
        </p:txBody>
      </p:sp>
      <p:pic>
        <p:nvPicPr>
          <p:cNvPr id="1026" name="Picture 2" descr="http://www.lbl.gov/Science-Articles/Archive/sabl/2005/October/Segre_Chamberlain_oth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82775"/>
            <a:ext cx="4434124" cy="430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ancroft.berkeley.edu/Exhibits/physics/images/extending14_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229" y="2291801"/>
            <a:ext cx="433488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21"/>
          <p:cNvSpPr txBox="1">
            <a:spLocks noChangeArrowheads="1"/>
          </p:cNvSpPr>
          <p:nvPr/>
        </p:nvSpPr>
        <p:spPr bwMode="auto">
          <a:xfrm>
            <a:off x="668381" y="936279"/>
            <a:ext cx="3456386" cy="101566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dirty="0" smtClean="0">
                <a:latin typeface="Candara" pitchFamily="34" charset="0"/>
              </a:rPr>
              <a:t>1955 - Berkeley</a:t>
            </a:r>
          </a:p>
          <a:p>
            <a:pPr algn="ctr" eaLnBrk="1" hangingPunct="1"/>
            <a:r>
              <a:rPr lang="it-IT" sz="2000" dirty="0" smtClean="0">
                <a:latin typeface="Candara" pitchFamily="34" charset="0"/>
              </a:rPr>
              <a:t>Scoperta dell’Antiprotone </a:t>
            </a:r>
          </a:p>
          <a:p>
            <a:pPr algn="ctr" eaLnBrk="1" hangingPunct="1"/>
            <a:r>
              <a:rPr lang="it-IT" sz="2000" dirty="0" smtClean="0">
                <a:latin typeface="Candara" pitchFamily="34" charset="0"/>
              </a:rPr>
              <a:t>Segrè e Chamberlain</a:t>
            </a:r>
            <a:endParaRPr lang="it-IT" sz="2000" dirty="0">
              <a:latin typeface="Candara" pitchFamily="34" charset="0"/>
            </a:endParaRP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5012852" y="935354"/>
            <a:ext cx="3456386" cy="101566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/>
              <a:t>1956 - Berkeley</a:t>
            </a:r>
          </a:p>
          <a:p>
            <a:r>
              <a:rPr lang="it-IT" dirty="0"/>
              <a:t>Scoperta dell’Antineutrone </a:t>
            </a:r>
          </a:p>
          <a:p>
            <a:r>
              <a:rPr lang="it-IT" dirty="0"/>
              <a:t>Cork (e Piccioni)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93360" y="5929075"/>
            <a:ext cx="3302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 come si distingue l’Antineutrone dal Neutrone?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44623"/>
            <a:ext cx="8291264" cy="813109"/>
          </a:xfrm>
        </p:spPr>
        <p:txBody>
          <a:bodyPr>
            <a:normAutofit/>
          </a:bodyPr>
          <a:lstStyle/>
          <a:p>
            <a:r>
              <a:rPr lang="it-IT" sz="4400" dirty="0" smtClean="0"/>
              <a:t>Antiprotone e Antineutrone 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420606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14</a:t>
            </a:fld>
            <a:endParaRPr kumimoji="0"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/>
          </a:bodyPr>
          <a:lstStyle/>
          <a:p>
            <a:r>
              <a:rPr lang="it-IT" sz="4400" dirty="0" smtClean="0"/>
              <a:t>Il Mondo allo Specchio</a:t>
            </a:r>
            <a:endParaRPr lang="it-IT" sz="4400" dirty="0"/>
          </a:p>
        </p:txBody>
      </p:sp>
      <p:pic>
        <p:nvPicPr>
          <p:cNvPr id="17" name="Picture 8" descr="http://www.learner.org/courses/physics/visual/img_full/antilept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711" y="836712"/>
            <a:ext cx="6659777" cy="495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ncrypted-tbn3.gstatic.com/images?q=tbn:ANd9GcSjRngarr--WWFvKVDkJ-JbvlMswx6OFnZV1xYjq9LDSPtEt88q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2343" y="836712"/>
            <a:ext cx="1819377" cy="16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anilo\Dropbox\LNF\divulgazione\OpenDay2013\upsil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80" y="2607969"/>
            <a:ext cx="1810421" cy="163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55777" y="5879013"/>
            <a:ext cx="593969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Materia e Antimateria si annichilano trasformando tutta la loro massa in radiazione elettromagnetica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1" name="Picture 2" descr="http://scienceblogs.com/startswithabang/files/2011/02/antimatter-img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1" y="5085184"/>
            <a:ext cx="2263120" cy="150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94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15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si trova l’Antimateria?</a:t>
            </a:r>
            <a:endParaRPr lang="it-IT" sz="4400" dirty="0"/>
          </a:p>
        </p:txBody>
      </p:sp>
      <p:pic>
        <p:nvPicPr>
          <p:cNvPr id="7170" name="Picture 2" descr="http://www.whatisnuclear.com/articles/radioacti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10" y="1338193"/>
            <a:ext cx="1571582" cy="137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462511" y="836712"/>
            <a:ext cx="4667250" cy="3324225"/>
            <a:chOff x="1835696" y="2651124"/>
            <a:chExt cx="4667250" cy="3324225"/>
          </a:xfrm>
        </p:grpSpPr>
        <p:pic>
          <p:nvPicPr>
            <p:cNvPr id="7175" name="Picture 7" descr="C:\Users\danilo\Dropbox\LNF\Divulgazione\OpenDay2013\Betame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2651124"/>
              <a:ext cx="4667250" cy="3324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2123728" y="3669268"/>
                  <a:ext cx="645753" cy="407804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it-IT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it-IT" sz="200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9</m:t>
                            </m:r>
                          </m:sub>
                          <m:sup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40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K</m:t>
                            </m:r>
                          </m:e>
                        </m:sPre>
                      </m:oMath>
                    </m:oMathPara>
                  </a14:m>
                  <a:endParaRPr lang="it-IT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3728" y="3669268"/>
                  <a:ext cx="645753" cy="40780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447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5004048" y="3590772"/>
                  <a:ext cx="792088" cy="407804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it-IT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it-IT" sz="200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8</m:t>
                            </m:r>
                          </m:sub>
                          <m:sup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40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Ar</m:t>
                            </m:r>
                          </m:e>
                        </m:sPre>
                      </m:oMath>
                    </m:oMathPara>
                  </a14:m>
                  <a:endParaRPr lang="it-IT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4048" y="3590772"/>
                  <a:ext cx="792088" cy="40780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447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/>
            <p:cNvSpPr txBox="1"/>
            <p:nvPr/>
          </p:nvSpPr>
          <p:spPr>
            <a:xfrm>
              <a:off x="3347864" y="3284984"/>
              <a:ext cx="108012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chemeClr val="bg1"/>
                  </a:solidFill>
                </a:rPr>
                <a:t>neutrino</a:t>
              </a:r>
              <a:endParaRPr lang="it-IT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53508" y="5543871"/>
              <a:ext cx="1658651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chemeClr val="bg1"/>
                  </a:solidFill>
                </a:rPr>
                <a:t>positrone</a:t>
              </a:r>
              <a:endParaRPr lang="it-IT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69481" y="2780928"/>
              <a:ext cx="2799680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 smtClean="0">
                  <a:solidFill>
                    <a:schemeClr val="bg1"/>
                  </a:solidFill>
                </a:rPr>
                <a:t>Decadimento beta +</a:t>
              </a:r>
              <a:endParaRPr lang="it-IT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7177" name="Picture 9" descr="C:\Users\danilo\Dropbox\LNF\Divulgazione\OpenDay2013\skelet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56" y="3914125"/>
            <a:ext cx="19050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408548" y="4581128"/>
            <a:ext cx="3819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Il Potassio-40 è un </a:t>
            </a:r>
            <a:r>
              <a:rPr lang="en-US" dirty="0" err="1" smtClean="0">
                <a:latin typeface="Candara" pitchFamily="34" charset="0"/>
              </a:rPr>
              <a:t>isotopo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naturale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che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viene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ingerito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bevendo</a:t>
            </a:r>
            <a:r>
              <a:rPr lang="en-US" dirty="0" smtClean="0">
                <a:latin typeface="Candara" pitchFamily="34" charset="0"/>
              </a:rPr>
              <a:t> </a:t>
            </a:r>
          </a:p>
          <a:p>
            <a:pPr algn="ctr"/>
            <a:r>
              <a:rPr lang="en-US" dirty="0" err="1" smtClean="0">
                <a:latin typeface="Candara" pitchFamily="34" charset="0"/>
              </a:rPr>
              <a:t>acqua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minerale</a:t>
            </a:r>
            <a:r>
              <a:rPr lang="en-US" dirty="0" smtClean="0">
                <a:latin typeface="Candara" pitchFamily="34" charset="0"/>
              </a:rPr>
              <a:t> e </a:t>
            </a:r>
            <a:r>
              <a:rPr lang="en-US" dirty="0" err="1" smtClean="0">
                <a:latin typeface="Candara" pitchFamily="34" charset="0"/>
              </a:rPr>
              <a:t>mangiando</a:t>
            </a:r>
            <a:r>
              <a:rPr lang="en-US" dirty="0" smtClean="0">
                <a:latin typeface="Candara" pitchFamily="34" charset="0"/>
              </a:rPr>
              <a:t>.</a:t>
            </a:r>
          </a:p>
        </p:txBody>
      </p:sp>
      <p:pic>
        <p:nvPicPr>
          <p:cNvPr id="7179" name="Picture 11" descr="http://www.sanbenedetto.it/image/zoom/acque_minerali/nepi/nepi_075-Vetr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739" y="4278522"/>
            <a:ext cx="2707972" cy="266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http://25.media.tumblr.com/tumblr_m9dng2jVY61r58se9o1_50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185" y="4725144"/>
            <a:ext cx="1420546" cy="174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316832" y="5629572"/>
            <a:ext cx="3911352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Il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corpo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di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una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persona di 80 kg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emette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180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positroni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l’ora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!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139" y="835980"/>
            <a:ext cx="3233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Decadimenti radioattivi</a:t>
            </a:r>
            <a:endParaRPr lang="it-IT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16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16</a:t>
            </a:fld>
            <a:endParaRPr kumimoji="0" lang="en-US"/>
          </a:p>
        </p:txBody>
      </p:sp>
      <p:pic>
        <p:nvPicPr>
          <p:cNvPr id="5122" name="Picture 2" descr="http://cds.cern.ch/record/1345733/files/Cosmic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" y="8945"/>
            <a:ext cx="9133672" cy="684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124744"/>
            <a:ext cx="2232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Prodotta dall’interazione dei Raggi Cosmici con l’Atmosfera</a:t>
            </a:r>
          </a:p>
        </p:txBody>
      </p:sp>
    </p:spTree>
    <p:extLst>
      <p:ext uri="{BB962C8B-B14F-4D97-AF65-F5344CB8AC3E}">
        <p14:creationId xmlns:p14="http://schemas.microsoft.com/office/powerpoint/2010/main" val="46519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17</a:t>
            </a:fld>
            <a:endParaRPr kumimoji="0" lang="en-US"/>
          </a:p>
        </p:txBody>
      </p:sp>
      <p:pic>
        <p:nvPicPr>
          <p:cNvPr id="6146" name="Picture 2" descr="http://www.bubblews.com/assets/images/news/1566263736_13575707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7" y="28846"/>
            <a:ext cx="9114413" cy="682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56176" y="4005064"/>
            <a:ext cx="2886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Prodotta nelle collisioni ad alta energia negli </a:t>
            </a:r>
          </a:p>
          <a:p>
            <a:pPr algn="ctr"/>
            <a:r>
              <a:rPr lang="it-IT" sz="2000" dirty="0">
                <a:latin typeface="Candara" pitchFamily="34" charset="0"/>
              </a:rPr>
              <a:t>a</a:t>
            </a:r>
            <a:r>
              <a:rPr lang="it-IT" sz="2000" dirty="0" smtClean="0">
                <a:latin typeface="Candara" pitchFamily="34" charset="0"/>
              </a:rPr>
              <a:t>ccelaratori </a:t>
            </a:r>
            <a:r>
              <a:rPr lang="it-IT" sz="2000" dirty="0">
                <a:latin typeface="Candara" pitchFamily="34" charset="0"/>
              </a:rPr>
              <a:t>di particelle </a:t>
            </a:r>
          </a:p>
        </p:txBody>
      </p:sp>
    </p:spTree>
    <p:extLst>
      <p:ext uri="{BB962C8B-B14F-4D97-AF65-F5344CB8AC3E}">
        <p14:creationId xmlns:p14="http://schemas.microsoft.com/office/powerpoint/2010/main" val="418125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18</a:t>
            </a:fld>
            <a:endParaRPr kumimoji="0"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Ma nell’Universo?</a:t>
            </a:r>
            <a:endParaRPr lang="it-IT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251520" y="766445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Se esistessero anti-galassie vedremmo enormi quantità di radiazione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dove Materia e Antimateria si incontrano. Ma non la vediamo!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4" name="Picture 2" descr="C:\Users\danilo\Dropbox\LNF\Divulgazione\OpenDay2013\bullet_an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776926" cy="433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67984" y="2564904"/>
            <a:ext cx="968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latin typeface="Candara" pitchFamily="34" charset="0"/>
              </a:rPr>
              <a:t>Galassie</a:t>
            </a:r>
            <a:endParaRPr lang="it-IT" dirty="0"/>
          </a:p>
        </p:txBody>
      </p:sp>
      <p:sp>
        <p:nvSpPr>
          <p:cNvPr id="16" name="Rectangle 15"/>
          <p:cNvSpPr/>
          <p:nvPr/>
        </p:nvSpPr>
        <p:spPr>
          <a:xfrm>
            <a:off x="5940152" y="3924443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latin typeface="Candara" pitchFamily="34" charset="0"/>
              </a:rPr>
              <a:t>Anti-galassie</a:t>
            </a:r>
            <a:endParaRPr lang="it-IT" dirty="0"/>
          </a:p>
        </p:txBody>
      </p:sp>
      <p:sp>
        <p:nvSpPr>
          <p:cNvPr id="8" name="Rectangle 7"/>
          <p:cNvSpPr/>
          <p:nvPr/>
        </p:nvSpPr>
        <p:spPr>
          <a:xfrm>
            <a:off x="2915816" y="5895028"/>
            <a:ext cx="3312368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L’Universo è 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composto</a:t>
            </a:r>
          </a:p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</a:t>
            </a: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di sola 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Materia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19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967876" y="2207823"/>
            <a:ext cx="5129340" cy="4317521"/>
            <a:chOff x="179512" y="2135814"/>
            <a:chExt cx="5129340" cy="4317521"/>
          </a:xfrm>
        </p:grpSpPr>
        <p:sp>
          <p:nvSpPr>
            <p:cNvPr id="11" name="Rectangle 10"/>
            <p:cNvSpPr/>
            <p:nvPr/>
          </p:nvSpPr>
          <p:spPr>
            <a:xfrm>
              <a:off x="393555" y="2135814"/>
              <a:ext cx="4915297" cy="4317521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2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34541" y="3377915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198757" y="4604617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409540" y="2694834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855301" y="5733256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72518" y="234565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35450" y="4039571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469705" y="4604617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87380" y="3266985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127566" y="5565958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69861" y="4508365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200" y="5601272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45645" y="434068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65729" y="361154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701984" y="2537452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45645" y="2424771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499992" y="233085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1623259" y="2255423"/>
              <a:ext cx="127309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 smtClean="0">
                  <a:latin typeface="Candara" pitchFamily="34" charset="0"/>
                </a:rPr>
                <a:t>Materia</a:t>
              </a:r>
              <a:endParaRPr lang="it-IT" sz="1600" dirty="0">
                <a:latin typeface="Candara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79512" y="5970766"/>
              <a:ext cx="133027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it-IT" sz="1600" dirty="0" smtClean="0">
                  <a:latin typeface="Candara" pitchFamily="34" charset="0"/>
                </a:rPr>
                <a:t>Antimateria</a:t>
              </a:r>
              <a:endParaRPr lang="it-IT" sz="1600" dirty="0">
                <a:latin typeface="Candara" pitchFamily="34" charset="0"/>
              </a:endParaRPr>
            </a:p>
          </p:txBody>
        </p:sp>
        <p:pic>
          <p:nvPicPr>
            <p:cNvPr id="5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840125" y="5331210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457200" y="973735"/>
            <a:ext cx="8291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Nei primi istanti di vita dell’Universo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c’era abbastanza energia per produrre Materia e Antimateria.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Per qualche asimmetria delle leggi fisiche è stata però prodotta più Materia 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72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20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grpSp>
        <p:nvGrpSpPr>
          <p:cNvPr id="76" name="Group 75"/>
          <p:cNvGrpSpPr/>
          <p:nvPr/>
        </p:nvGrpSpPr>
        <p:grpSpPr>
          <a:xfrm>
            <a:off x="2195736" y="2207823"/>
            <a:ext cx="4915297" cy="4317521"/>
            <a:chOff x="1257651" y="2207674"/>
            <a:chExt cx="4915297" cy="4317521"/>
          </a:xfrm>
        </p:grpSpPr>
        <p:sp>
          <p:nvSpPr>
            <p:cNvPr id="77" name="Rectangle 76"/>
            <p:cNvSpPr/>
            <p:nvPr/>
          </p:nvSpPr>
          <p:spPr>
            <a:xfrm>
              <a:off x="1257651" y="2207674"/>
              <a:ext cx="4915297" cy="4317521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354450" y="3449775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62853" y="4676477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08425" y="3234484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62949" y="5747006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19851" y="241751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717392" y="4945803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79712" y="450912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51476" y="3392931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274899" y="5145918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347864" y="3884509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64296" y="5673132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09741" y="441254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29825" y="368340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107400" y="2496631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74473" y="2909650"/>
              <a:ext cx="579645" cy="54012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240271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704221" y="5403070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457200" y="973735"/>
            <a:ext cx="8291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Quando l’Universo si è raffreddato tutta l’Antimatera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 e gran parte della Materia si sono annichilite 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6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21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sp>
        <p:nvSpPr>
          <p:cNvPr id="54" name="Rectangle 53"/>
          <p:cNvSpPr/>
          <p:nvPr/>
        </p:nvSpPr>
        <p:spPr>
          <a:xfrm>
            <a:off x="457200" y="973735"/>
            <a:ext cx="8291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1 parte su 10,000,000,000 di Materia è </a:t>
            </a:r>
            <a:r>
              <a:rPr lang="it-IT" dirty="0" smtClean="0">
                <a:latin typeface="Candara" pitchFamily="34" charset="0"/>
              </a:rPr>
              <a:t>rimasta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76983" y="2207823"/>
            <a:ext cx="4915297" cy="4317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3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9044" y="4506310"/>
            <a:ext cx="566474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3628" y="5670322"/>
            <a:ext cx="579645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3420" y="2399900"/>
            <a:ext cx="566474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172" y="3508196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195" y="2354738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004" y="4218278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964" y="2985054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404" y="5595098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283" y="5019034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435" y="4731002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332" y="3282174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0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22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sp>
        <p:nvSpPr>
          <p:cNvPr id="54" name="Rectangle 53"/>
          <p:cNvSpPr/>
          <p:nvPr/>
        </p:nvSpPr>
        <p:spPr>
          <a:xfrm>
            <a:off x="457200" y="973735"/>
            <a:ext cx="8291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Siamo noi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76983" y="2204864"/>
            <a:ext cx="4915297" cy="4317521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2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3420" y="2399900"/>
            <a:ext cx="566474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5580112" y="2708920"/>
            <a:ext cx="123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Noi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77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23</a:t>
            </a:fld>
            <a:endParaRPr kumimoji="0" lang="en-US"/>
          </a:p>
        </p:txBody>
      </p:sp>
      <p:pic>
        <p:nvPicPr>
          <p:cNvPr id="8195" name="Picture 3" descr="C:\Users\danilo\Dropbox\LNF\Divulgazione\OpenDay2013\LHCbDetectorpnglight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277" y="2780928"/>
            <a:ext cx="4646739" cy="274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itle 1"/>
          <p:cNvSpPr txBox="1">
            <a:spLocks/>
          </p:cNvSpPr>
          <p:nvPr/>
        </p:nvSpPr>
        <p:spPr>
          <a:xfrm>
            <a:off x="18740" y="116632"/>
            <a:ext cx="6281452" cy="1008112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Asimmetria </a:t>
            </a:r>
          </a:p>
          <a:p>
            <a:r>
              <a:rPr lang="it-IT" sz="4400" dirty="0" smtClean="0"/>
              <a:t>Materia-Antimateria</a:t>
            </a:r>
            <a:endParaRPr lang="it-IT" sz="4400" dirty="0"/>
          </a:p>
        </p:txBody>
      </p: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5040560" cy="1296144"/>
          </a:xfrm>
        </p:spPr>
        <p:txBody>
          <a:bodyPr>
            <a:noAutofit/>
          </a:bodyPr>
          <a:lstStyle/>
          <a:p>
            <a:pPr marL="36576" indent="0" algn="ctr">
              <a:buNone/>
            </a:pPr>
            <a:r>
              <a:rPr lang="it-IT" sz="2000" dirty="0" smtClean="0"/>
              <a:t>Nelle leggi fondamentali della Natura deve esserci una piccola preferenza per la Materia</a:t>
            </a:r>
          </a:p>
          <a:p>
            <a:pPr marL="36576" indent="0" algn="ctr">
              <a:buNone/>
            </a:pPr>
            <a:r>
              <a:rPr lang="it-IT" sz="2000" dirty="0" smtClean="0"/>
              <a:t>(difetto nello specchio cosmico)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2987824" y="5085184"/>
            <a:ext cx="1440160" cy="39200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 algn="ctr">
              <a:buFont typeface="Wingdings 2"/>
              <a:buNone/>
            </a:pPr>
            <a:r>
              <a:rPr lang="it-IT" sz="1800" dirty="0" smtClean="0"/>
              <a:t>LHCb - CERN</a:t>
            </a:r>
          </a:p>
          <a:p>
            <a:pPr algn="ctr"/>
            <a:endParaRPr lang="it-IT" sz="1800" dirty="0"/>
          </a:p>
        </p:txBody>
      </p:sp>
      <p:pic>
        <p:nvPicPr>
          <p:cNvPr id="8198" name="Picture 6" descr="http://www.phy.bris.ac.uk/groups/particle/PUS/A-level/Pictures/CartoonCP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t="2648" r="5082" b="-1"/>
          <a:stretch/>
        </p:blipFill>
        <p:spPr bwMode="auto">
          <a:xfrm>
            <a:off x="5940152" y="260648"/>
            <a:ext cx="2760956" cy="289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danilo\Dropbox\LNF\Divulgazione\OpenDay2013\DSC_00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8891" y="3861049"/>
            <a:ext cx="4349614" cy="297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ontent Placeholder 2"/>
          <p:cNvSpPr txBox="1">
            <a:spLocks/>
          </p:cNvSpPr>
          <p:nvPr/>
        </p:nvSpPr>
        <p:spPr>
          <a:xfrm>
            <a:off x="5004048" y="3957843"/>
            <a:ext cx="1440160" cy="39200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 algn="ctr">
              <a:buFont typeface="Wingdings 2"/>
              <a:buNone/>
            </a:pPr>
            <a:r>
              <a:rPr lang="it-IT" sz="1800" dirty="0" smtClean="0"/>
              <a:t>KLOE - LNF</a:t>
            </a:r>
          </a:p>
          <a:p>
            <a:pPr algn="ctr"/>
            <a:endParaRPr lang="it-IT" sz="1800" dirty="0"/>
          </a:p>
        </p:txBody>
      </p:sp>
      <p:sp>
        <p:nvSpPr>
          <p:cNvPr id="2" name="Rectangle 1"/>
          <p:cNvSpPr/>
          <p:nvPr/>
        </p:nvSpPr>
        <p:spPr>
          <a:xfrm>
            <a:off x="459905" y="5877272"/>
            <a:ext cx="386548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6576" indent="0" algn="ctr">
              <a:buNone/>
            </a:pP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Uno dei più grandi misteri della fisica</a:t>
            </a:r>
          </a:p>
        </p:txBody>
      </p:sp>
    </p:spTree>
    <p:extLst>
      <p:ext uri="{BB962C8B-B14F-4D97-AF65-F5344CB8AC3E}">
        <p14:creationId xmlns:p14="http://schemas.microsoft.com/office/powerpoint/2010/main" val="290250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24</a:t>
            </a:fld>
            <a:endParaRPr kumimoji="0" lang="en-US"/>
          </a:p>
        </p:txBody>
      </p:sp>
      <p:pic>
        <p:nvPicPr>
          <p:cNvPr id="7" name="Picture 5" descr="angels_and_demons_filmposter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33" y="905017"/>
            <a:ext cx="2060818" cy="2853441"/>
          </a:xfrm>
        </p:spPr>
      </p:pic>
      <p:pic>
        <p:nvPicPr>
          <p:cNvPr id="5122" name="Picture 2" descr="http://img.geocaching.com/cache/255585bc-8fd8-46c9-9552-28bfd7982446.jpg?rnd=0.31729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862" y="908720"/>
            <a:ext cx="3346634" cy="25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markbrake.com/wp-content/uploads/2011/08/in-city-atomic-bomb-military-wallpapers-1024x7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08720"/>
            <a:ext cx="3409185" cy="248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L’Antimateria è una cosa seria</a:t>
            </a:r>
            <a:endParaRPr lang="it-IT" sz="4400" dirty="0"/>
          </a:p>
        </p:txBody>
      </p:sp>
      <p:sp>
        <p:nvSpPr>
          <p:cNvPr id="10" name="Rectangle 9"/>
          <p:cNvSpPr/>
          <p:nvPr/>
        </p:nvSpPr>
        <p:spPr>
          <a:xfrm>
            <a:off x="2233478" y="3429000"/>
            <a:ext cx="6635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Serve </a:t>
            </a:r>
            <a:r>
              <a:rPr lang="en-US" dirty="0" err="1" smtClean="0">
                <a:latin typeface="Candara" pitchFamily="34" charset="0"/>
              </a:rPr>
              <a:t>molta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più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energia</a:t>
            </a:r>
            <a:r>
              <a:rPr lang="en-US" dirty="0" smtClean="0">
                <a:latin typeface="Candara" pitchFamily="34" charset="0"/>
              </a:rPr>
              <a:t> per </a:t>
            </a:r>
            <a:r>
              <a:rPr lang="en-US" dirty="0" err="1" smtClean="0">
                <a:latin typeface="Candara" pitchFamily="34" charset="0"/>
              </a:rPr>
              <a:t>produrre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antimateria</a:t>
            </a:r>
            <a:endParaRPr lang="en-US" dirty="0" smtClean="0">
              <a:latin typeface="Candara" pitchFamily="34" charset="0"/>
            </a:endParaRPr>
          </a:p>
          <a:p>
            <a:pPr algn="ctr"/>
            <a:r>
              <a:rPr lang="en-US" dirty="0" smtClean="0">
                <a:latin typeface="Candara" pitchFamily="34" charset="0"/>
              </a:rPr>
              <a:t> di quanta se ne </a:t>
            </a:r>
            <a:r>
              <a:rPr lang="en-US" dirty="0" err="1" smtClean="0">
                <a:latin typeface="Candara" pitchFamily="34" charset="0"/>
              </a:rPr>
              <a:t>liberi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dalla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sua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annichilazione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1864" y="4365104"/>
            <a:ext cx="2077888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World Record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ALPHA, CERN 2011</a:t>
            </a:r>
          </a:p>
          <a:p>
            <a:pPr algn="ctr"/>
            <a:endParaRPr lang="en-US" dirty="0" smtClean="0">
              <a:latin typeface="Candara" pitchFamily="34" charset="0"/>
            </a:endParaRPr>
          </a:p>
          <a:p>
            <a:pPr algn="ctr"/>
            <a:r>
              <a:rPr lang="en-US" dirty="0" smtClean="0">
                <a:latin typeface="Candara" pitchFamily="34" charset="0"/>
              </a:rPr>
              <a:t>309 </a:t>
            </a:r>
            <a:r>
              <a:rPr lang="en-US" dirty="0" err="1">
                <a:latin typeface="Candara" pitchFamily="34" charset="0"/>
              </a:rPr>
              <a:t>atomi</a:t>
            </a:r>
            <a:r>
              <a:rPr lang="en-US" dirty="0">
                <a:latin typeface="Candara" pitchFamily="34" charset="0"/>
              </a:rPr>
              <a:t> </a:t>
            </a:r>
            <a:r>
              <a:rPr lang="en-US" dirty="0" smtClean="0">
                <a:latin typeface="Candara" pitchFamily="34" charset="0"/>
              </a:rPr>
              <a:t>di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>
                <a:latin typeface="Candara" pitchFamily="34" charset="0"/>
              </a:rPr>
              <a:t>anti-</a:t>
            </a:r>
            <a:r>
              <a:rPr lang="en-US" dirty="0" err="1">
                <a:latin typeface="Candara" pitchFamily="34" charset="0"/>
              </a:rPr>
              <a:t>idrogeno</a:t>
            </a:r>
            <a:r>
              <a:rPr lang="en-US" dirty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intrappolati</a:t>
            </a:r>
            <a:r>
              <a:rPr lang="en-US" dirty="0" smtClean="0">
                <a:latin typeface="Candara" pitchFamily="34" charset="0"/>
              </a:rPr>
              <a:t> per </a:t>
            </a:r>
            <a:r>
              <a:rPr lang="en-US" dirty="0">
                <a:latin typeface="Candara" pitchFamily="34" charset="0"/>
              </a:rPr>
              <a:t>17 </a:t>
            </a:r>
            <a:r>
              <a:rPr lang="en-US" dirty="0" err="1" smtClean="0">
                <a:latin typeface="Candara" pitchFamily="34" charset="0"/>
              </a:rPr>
              <a:t>minuti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5128" name="Picture 8" descr="http://cds.cern.ch/record/1352088/files/AD_ima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658" y="4365105"/>
            <a:ext cx="3723526" cy="247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324019" y="5063117"/>
            <a:ext cx="2640469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Costo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dell’anti-idrogeno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:</a:t>
            </a:r>
          </a:p>
          <a:p>
            <a:pPr algn="ctr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50,000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miliardi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di €             al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grammo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90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://www.nature.com/nrc/journal/v4/n6/images/nrc1368-i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67" y="3525917"/>
            <a:ext cx="4272437" cy="292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25</a:t>
            </a:fld>
            <a:endParaRPr kumimoji="0" lang="en-US"/>
          </a:p>
        </p:txBody>
      </p:sp>
      <p:pic>
        <p:nvPicPr>
          <p:cNvPr id="8" name="Picture 2" descr="http://radioactivityci2010.pbworks.com/f/1289340966/pet_scan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328" y="3525916"/>
            <a:ext cx="4668176" cy="292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000" dirty="0" smtClean="0"/>
              <a:t>PET – Positron Emission Tomography</a:t>
            </a:r>
            <a:endParaRPr lang="it-IT" sz="4000" dirty="0"/>
          </a:p>
        </p:txBody>
      </p:sp>
      <p:sp>
        <p:nvSpPr>
          <p:cNvPr id="13" name="Rectangle 12"/>
          <p:cNvSpPr/>
          <p:nvPr/>
        </p:nvSpPr>
        <p:spPr>
          <a:xfrm>
            <a:off x="107504" y="908720"/>
            <a:ext cx="4345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Si </a:t>
            </a:r>
            <a:r>
              <a:rPr lang="en-US" dirty="0" err="1" smtClean="0">
                <a:latin typeface="Candara" pitchFamily="34" charset="0"/>
              </a:rPr>
              <a:t>inietta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nel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paziente</a:t>
            </a:r>
            <a:r>
              <a:rPr lang="en-US" dirty="0" smtClean="0">
                <a:latin typeface="Candara" pitchFamily="34" charset="0"/>
              </a:rPr>
              <a:t> un </a:t>
            </a:r>
            <a:r>
              <a:rPr lang="en-US" dirty="0" err="1" smtClean="0">
                <a:latin typeface="Candara" pitchFamily="34" charset="0"/>
              </a:rPr>
              <a:t>isotopo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radioattivo</a:t>
            </a:r>
            <a:r>
              <a:rPr lang="en-US" dirty="0" smtClean="0">
                <a:latin typeface="Candara" pitchFamily="34" charset="0"/>
              </a:rPr>
              <a:t> del </a:t>
            </a:r>
            <a:r>
              <a:rPr lang="en-US" dirty="0" err="1" smtClean="0">
                <a:latin typeface="Candara" pitchFamily="34" charset="0"/>
              </a:rPr>
              <a:t>Fluoro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produtto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artificialmente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che</a:t>
            </a:r>
            <a:r>
              <a:rPr lang="en-US" dirty="0" smtClean="0">
                <a:latin typeface="Candara" pitchFamily="34" charset="0"/>
              </a:rPr>
              <a:t> decade </a:t>
            </a:r>
            <a:r>
              <a:rPr lang="en-US" dirty="0" err="1" smtClean="0">
                <a:latin typeface="Candara" pitchFamily="34" charset="0"/>
              </a:rPr>
              <a:t>emettendo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Positroni</a:t>
            </a:r>
            <a:r>
              <a:rPr lang="en-US" dirty="0" smtClean="0">
                <a:latin typeface="Candara" pitchFamily="34" charset="0"/>
              </a:rPr>
              <a:t> (vita media 2h)</a:t>
            </a:r>
          </a:p>
          <a:p>
            <a:pPr algn="ctr"/>
            <a:endParaRPr lang="en-US" dirty="0" smtClean="0">
              <a:latin typeface="Candara" pitchFamily="34" charset="0"/>
            </a:endParaRPr>
          </a:p>
          <a:p>
            <a:pPr algn="ctr"/>
            <a:r>
              <a:rPr lang="en-US" dirty="0" smtClean="0">
                <a:latin typeface="Candara" pitchFamily="34" charset="0"/>
              </a:rPr>
              <a:t>I </a:t>
            </a:r>
            <a:r>
              <a:rPr lang="en-US" dirty="0" err="1" smtClean="0">
                <a:latin typeface="Candara" pitchFamily="34" charset="0"/>
              </a:rPr>
              <a:t>Positroni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si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annichilano</a:t>
            </a:r>
            <a:r>
              <a:rPr lang="en-US" dirty="0" smtClean="0">
                <a:latin typeface="Candara" pitchFamily="34" charset="0"/>
              </a:rPr>
              <a:t> con </a:t>
            </a:r>
            <a:r>
              <a:rPr lang="en-US" dirty="0" err="1" smtClean="0">
                <a:latin typeface="Candara" pitchFamily="34" charset="0"/>
              </a:rPr>
              <a:t>gli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elettroni</a:t>
            </a:r>
            <a:r>
              <a:rPr lang="en-US" dirty="0" smtClean="0">
                <a:latin typeface="Candara" pitchFamily="34" charset="0"/>
              </a:rPr>
              <a:t> del </a:t>
            </a:r>
            <a:r>
              <a:rPr lang="en-US" dirty="0" err="1" smtClean="0">
                <a:latin typeface="Candara" pitchFamily="34" charset="0"/>
              </a:rPr>
              <a:t>paziente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emettendo</a:t>
            </a:r>
            <a:r>
              <a:rPr lang="en-US" dirty="0" smtClean="0">
                <a:latin typeface="Candara" pitchFamily="34" charset="0"/>
              </a:rPr>
              <a:t> 2 </a:t>
            </a:r>
            <a:r>
              <a:rPr lang="en-US" dirty="0" err="1" smtClean="0">
                <a:latin typeface="Candara" pitchFamily="34" charset="0"/>
              </a:rPr>
              <a:t>fotoni</a:t>
            </a:r>
            <a:r>
              <a:rPr lang="en-US" dirty="0" smtClean="0">
                <a:latin typeface="Candara" pitchFamily="34" charset="0"/>
              </a:rPr>
              <a:t> gamma </a:t>
            </a:r>
            <a:r>
              <a:rPr lang="en-US" dirty="0" err="1" smtClean="0">
                <a:latin typeface="Candara" pitchFamily="34" charset="0"/>
              </a:rPr>
              <a:t>che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vengono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rivelati</a:t>
            </a:r>
            <a:r>
              <a:rPr lang="en-US" dirty="0" smtClean="0">
                <a:latin typeface="Candara" pitchFamily="34" charset="0"/>
              </a:rPr>
              <a:t> dal </a:t>
            </a:r>
            <a:r>
              <a:rPr lang="en-US" dirty="0" err="1" smtClean="0">
                <a:latin typeface="Candara" pitchFamily="34" charset="0"/>
              </a:rPr>
              <a:t>tomografo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355976" y="1139552"/>
                <a:ext cx="2816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it-IT" sz="2400" i="1" smtClean="0">
                            <a:latin typeface="Cambria Math"/>
                            <a:ea typeface="Cambria Math"/>
                          </a:rPr>
                        </m:ctrlPr>
                      </m:sPrePr>
                      <m:sub/>
                      <m:sup>
                        <m:r>
                          <a:rPr lang="it-IT" sz="2400" b="0" i="1" smtClean="0">
                            <a:latin typeface="Cambria Math"/>
                          </a:rPr>
                          <m:t>18</m:t>
                        </m:r>
                      </m:sup>
                      <m:e>
                        <m:r>
                          <a:rPr lang="it-IT" sz="2400" b="0" i="1" smtClean="0">
                            <a:latin typeface="Cambria Math"/>
                          </a:rPr>
                          <m:t>𝐹</m:t>
                        </m:r>
                      </m:e>
                    </m:sPre>
                    <m:r>
                      <a:rPr lang="it-IT" sz="24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it-IT" sz="2400" i="1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it-IT" sz="2400" i="1">
                            <a:latin typeface="Cambria Math"/>
                            <a:ea typeface="Cambria Math"/>
                          </a:rPr>
                        </m:ctrlPr>
                      </m:sPrePr>
                      <m:sub/>
                      <m:sup>
                        <m:r>
                          <a:rPr lang="it-IT" sz="2400" i="1">
                            <a:latin typeface="Cambria Math"/>
                          </a:rPr>
                          <m:t>1</m:t>
                        </m:r>
                        <m:r>
                          <a:rPr lang="it-IT" sz="2400" b="0" i="1" smtClean="0">
                            <a:latin typeface="Cambria Math"/>
                          </a:rPr>
                          <m:t>8</m:t>
                        </m:r>
                      </m:sup>
                      <m:e>
                        <m:r>
                          <a:rPr lang="it-IT" sz="2400" b="0" i="1" smtClean="0">
                            <a:latin typeface="Cambria Math"/>
                          </a:rPr>
                          <m:t>𝑂</m:t>
                        </m:r>
                        <m:r>
                          <a:rPr lang="it-IT" sz="24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it-IT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it-IT" sz="2400" b="0" i="1" smtClean="0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e>
                    </m:sPre>
                    <m:r>
                      <a:rPr lang="it-IT" sz="2400" b="0" i="1" smtClean="0">
                        <a:latin typeface="Cambria Math"/>
                      </a:rPr>
                      <m:t>+</m:t>
                    </m:r>
                    <m:r>
                      <a:rPr lang="el-GR" sz="2400" i="1">
                        <a:latin typeface="Cambria Math"/>
                        <a:ea typeface="Cambria Math"/>
                      </a:rPr>
                      <m:t>𝜈</m:t>
                    </m:r>
                  </m:oMath>
                </a14:m>
                <a:endParaRPr lang="it-IT" sz="24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139552"/>
                <a:ext cx="2816861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40745" y="1988840"/>
                <a:ext cx="2078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4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  <m:r>
                        <a:rPr lang="it-I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it-IT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  <m:r>
                        <a:rPr lang="it-IT" sz="240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it-IT" sz="2400" i="1" smtClean="0">
                          <a:latin typeface="Cambria Math"/>
                          <a:ea typeface="Cambria Math"/>
                        </a:rPr>
                        <m:t>𝛾𝛾</m:t>
                      </m:r>
                    </m:oMath>
                  </m:oMathPara>
                </a14:m>
                <a:endParaRPr lang="it-IT" sz="24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745" y="1988840"/>
                <a:ext cx="2078839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6228184" y="1601217"/>
            <a:ext cx="0" cy="3876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C:\Users\danilo\Documents\Divulgazione\edu\22_nm_PET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740" y="825217"/>
            <a:ext cx="4656911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14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12" y="260648"/>
            <a:ext cx="6480048" cy="811520"/>
          </a:xfrm>
        </p:spPr>
        <p:txBody>
          <a:bodyPr/>
          <a:lstStyle/>
          <a:p>
            <a:pPr algn="ctr"/>
            <a:r>
              <a:rPr lang="it-IT" dirty="0"/>
              <a:t>m</a:t>
            </a:r>
            <a:r>
              <a:rPr lang="it-IT" dirty="0" smtClean="0"/>
              <a:t>ateria oscura</a:t>
            </a:r>
            <a:endParaRPr lang="it-IT" dirty="0"/>
          </a:p>
        </p:txBody>
      </p:sp>
      <p:pic>
        <p:nvPicPr>
          <p:cNvPr id="9220" name="Picture 4" descr="http://upload.wikimedia.org/wikipedia/commons/6/66/VanGogh-starry_night_ballanc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288" y="1340768"/>
            <a:ext cx="6457072" cy="515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80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27</a:t>
            </a:fld>
            <a:endParaRPr kumimoji="0" lang="en-US"/>
          </a:p>
        </p:txBody>
      </p:sp>
      <p:pic>
        <p:nvPicPr>
          <p:cNvPr id="1026" name="Picture 2" descr="C:\Users\danilo\Dropbox\LNF\divulgazione\OpenDay2013\spiral-galaxy-ngc1232-1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" y="7820"/>
            <a:ext cx="9142672" cy="685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3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28</a:t>
            </a:fld>
            <a:endParaRPr kumimoji="0" lang="en-US"/>
          </a:p>
        </p:txBody>
      </p:sp>
      <p:pic>
        <p:nvPicPr>
          <p:cNvPr id="9218" name="Picture 2" descr="http://www.universetoday.com/wp-content/uploads/2011/12/Rotationcurv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48880"/>
            <a:ext cx="6090954" cy="368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phys-astro.sonoma.edu/bruceMedalists/Rubin/rub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57117"/>
            <a:ext cx="1728192" cy="196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5516" y="482232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Vera Rubin - 1970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0803" y="6093078"/>
            <a:ext cx="4516286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Sorprendentemente </a:t>
            </a: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i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bracci a spirale ruotano tutte alla stessa velocità!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dirty="0">
                <a:solidFill>
                  <a:schemeClr val="accent1"/>
                </a:solidFill>
              </a:rPr>
              <a:t>V</a:t>
            </a:r>
            <a:r>
              <a:rPr lang="it-IT" dirty="0" smtClean="0">
                <a:solidFill>
                  <a:schemeClr val="accent1"/>
                </a:solidFill>
              </a:rPr>
              <a:t>elocità di </a:t>
            </a:r>
            <a:r>
              <a:rPr lang="it-IT" dirty="0">
                <a:solidFill>
                  <a:schemeClr val="accent1"/>
                </a:solidFill>
              </a:rPr>
              <a:t>rotazione delle galassie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7813" y="764704"/>
            <a:ext cx="696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I</a:t>
            </a:r>
            <a:r>
              <a:rPr lang="it-IT" dirty="0" smtClean="0">
                <a:latin typeface="Candara" pitchFamily="34" charset="0"/>
              </a:rPr>
              <a:t> bracci delle galassie a spirale ruotano seguendo la legge di gravità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51720" y="1196752"/>
                <a:ext cx="19907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baseline="0" smtClean="0"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0" i="1" baseline="0" smtClean="0">
                              <a:latin typeface="Cambria Math"/>
                            </a:rPr>
                            <m:t>𝑀</m:t>
                          </m:r>
                        </m:num>
                        <m:den>
                          <m:sSup>
                            <m:sSup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it-IT" b="0" i="1" baseline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it-IT" b="0" i="1" baseline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it-IT" b="0" i="1" baseline="0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it-IT" b="0" i="1" baseline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it-IT" b="0" i="1" baseline="0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it-IT" i="1" dirty="0">
                  <a:latin typeface="Candara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96752"/>
                <a:ext cx="1990749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137813" y="1907540"/>
            <a:ext cx="696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velocità di rotazione diminuisce con la distanza dal centro galattico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979392" y="1187668"/>
                <a:ext cx="986103" cy="6646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baseline="0" smtClean="0">
                          <a:latin typeface="Cambria Math"/>
                        </a:rPr>
                        <m:t>𝑣</m:t>
                      </m:r>
                      <m:r>
                        <a:rPr lang="it-IT" b="0" i="1" baseline="0" smtClean="0">
                          <a:latin typeface="Cambria Math"/>
                        </a:rPr>
                        <m:t> ~ 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0" i="1" baseline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b="0" i="1" baseline="0" smtClean="0">
                                  <a:latin typeface="Cambria Math"/>
                                </a:rPr>
                                <m:t>𝑅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it-IT" i="1" dirty="0">
                  <a:latin typeface="Berlin Sans FB Demi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392" y="1187668"/>
                <a:ext cx="986103" cy="66460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/>
          <p:cNvSpPr/>
          <p:nvPr/>
        </p:nvSpPr>
        <p:spPr>
          <a:xfrm>
            <a:off x="4114477" y="1304145"/>
            <a:ext cx="504625" cy="43165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8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29</a:t>
            </a:fld>
            <a:endParaRPr kumimoji="0" lang="en-US"/>
          </a:p>
        </p:txBody>
      </p:sp>
      <p:pic>
        <p:nvPicPr>
          <p:cNvPr id="11" name="Picture 4" descr="http://www.dailygalaxy.com/.a/6a00d8341bf7f753ef0163045ac5af970d-50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27" y="2060848"/>
            <a:ext cx="8023346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3568" y="764704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Le galassie sono immerse in una nube di materia che agisce gravitazionalmente ma che non vediamo</a:t>
            </a:r>
          </a:p>
          <a:p>
            <a:pPr algn="ctr"/>
            <a:endParaRPr lang="it-IT" dirty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Questa Materia Oscura ha una massa superiore a quella dell’intera galassia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82794" y="2492896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Via Lattea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3568" y="5733256"/>
            <a:ext cx="1689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Alone di Materia Oscura</a:t>
            </a:r>
          </a:p>
        </p:txBody>
      </p:sp>
      <p:cxnSp>
        <p:nvCxnSpPr>
          <p:cNvPr id="3" name="Straight Arrow Connector 2"/>
          <p:cNvCxnSpPr>
            <a:stCxn id="10" idx="3"/>
          </p:cNvCxnSpPr>
          <p:nvPr/>
        </p:nvCxnSpPr>
        <p:spPr>
          <a:xfrm>
            <a:off x="2235674" y="2677562"/>
            <a:ext cx="2120302" cy="13275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3"/>
          </p:cNvCxnSpPr>
          <p:nvPr/>
        </p:nvCxnSpPr>
        <p:spPr>
          <a:xfrm flipV="1">
            <a:off x="2372950" y="5589240"/>
            <a:ext cx="1334954" cy="4671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>
                <a:solidFill>
                  <a:schemeClr val="accent1"/>
                </a:solidFill>
              </a:rPr>
              <a:t>Materia Oscura</a:t>
            </a:r>
            <a:endParaRPr lang="it-IT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43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30</a:t>
            </a:fld>
            <a:endParaRPr kumimoji="0" lang="en-US"/>
          </a:p>
        </p:txBody>
      </p:sp>
      <p:pic>
        <p:nvPicPr>
          <p:cNvPr id="6148" name="Picture 4" descr="http://digitaldeconstruction.com/wp-content/uploads/2012/05/darth-va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8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9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/>
              <a:t>Teoria della Relatività Generale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31</a:t>
            </a:fld>
            <a:endParaRPr kumimoji="0" lang="en-US"/>
          </a:p>
        </p:txBody>
      </p:sp>
      <p:pic>
        <p:nvPicPr>
          <p:cNvPr id="19460" name="Picture 4" descr="http://www.physicsoftheuniverse.com/images/relativity_light_ben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910" y="2682146"/>
            <a:ext cx="4140108" cy="414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upload.wikimedia.org/wikipedia/commons/b/be/John_Archibald_Wheel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410" y="680175"/>
            <a:ext cx="1594237" cy="195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93759" y="1208038"/>
            <a:ext cx="3079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smtClean="0">
                <a:latin typeface="Candara" pitchFamily="34" charset="0"/>
              </a:rPr>
              <a:t>John Archibald Wheeler:</a:t>
            </a:r>
          </a:p>
          <a:p>
            <a:pPr algn="r"/>
            <a:r>
              <a:rPr lang="it-IT" dirty="0" smtClean="0">
                <a:latin typeface="Candara" pitchFamily="34" charset="0"/>
              </a:rPr>
              <a:t>«La Materia dice allo Spazio come curvare e lo Spazio dice alla Materia come muoversi»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7519" y="4581128"/>
                <a:ext cx="3556210" cy="517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b="0" i="1" baseline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2400" b="0" i="1" baseline="0" smtClean="0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𝜇𝜈</m:t>
                          </m:r>
                        </m:sub>
                      </m:sSub>
                      <m:r>
                        <a:rPr lang="it-IT" sz="2400" b="0" i="1" baseline="0" smtClean="0">
                          <a:latin typeface="Cambria Math"/>
                        </a:rPr>
                        <m:t>=8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𝐺</m:t>
                      </m:r>
                      <m:d>
                        <m:dPr>
                          <m:ctrlP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𝜇𝜈</m:t>
                              </m:r>
                            </m:sub>
                          </m:sSub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2400" b="0" i="1" baseline="0" smtClean="0">
                                  <a:latin typeface="Cambria Math"/>
                                  <a:ea typeface="Cambria Math"/>
                                </a:rPr>
                                <m:t>Λ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𝜇𝜈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2400" i="1" dirty="0">
                  <a:latin typeface="Candara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19" y="4581128"/>
                <a:ext cx="3556210" cy="51783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C:\Users\danilo\Dropbox\LNF\Divulgazione\OpenDay2013\rel19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1" y="853076"/>
            <a:ext cx="3073352" cy="27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biography.com/imported/images/Biography/Images/Galleries/Albert%20Einstein/einstein-thum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44495"/>
            <a:ext cx="1669961" cy="16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8816" y="3664591"/>
            <a:ext cx="2361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Albert Einstein - 1916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7519" y="5170970"/>
            <a:ext cx="3556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metrica spaziale dipende dalla densità di massa</a:t>
            </a:r>
          </a:p>
        </p:txBody>
      </p:sp>
      <p:sp>
        <p:nvSpPr>
          <p:cNvPr id="7" name="Rectangle 6"/>
          <p:cNvSpPr/>
          <p:nvPr/>
        </p:nvSpPr>
        <p:spPr>
          <a:xfrm>
            <a:off x="622580" y="5914686"/>
            <a:ext cx="350608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luce viene curvata dalla gravità</a:t>
            </a:r>
          </a:p>
        </p:txBody>
      </p:sp>
    </p:spTree>
    <p:extLst>
      <p:ext uri="{BB962C8B-B14F-4D97-AF65-F5344CB8AC3E}">
        <p14:creationId xmlns:p14="http://schemas.microsoft.com/office/powerpoint/2010/main" val="78054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32</a:t>
            </a:fld>
            <a:endParaRPr kumimoji="0"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476672"/>
            <a:ext cx="9144000" cy="6381328"/>
            <a:chOff x="521796" y="791335"/>
            <a:chExt cx="7246165" cy="5598870"/>
          </a:xfrm>
        </p:grpSpPr>
        <p:pic>
          <p:nvPicPr>
            <p:cNvPr id="4097" name="Picture 1" descr="C:\Users\danilo\Dropbox\LNF\Divulgazione\OpenDay2013\xxnyt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28016" y="791481"/>
              <a:ext cx="7239945" cy="5589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Isosceles Triangle 2"/>
            <p:cNvSpPr/>
            <p:nvPr/>
          </p:nvSpPr>
          <p:spPr>
            <a:xfrm flipV="1">
              <a:off x="1979712" y="791478"/>
              <a:ext cx="5788249" cy="2925553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Isosceles Triangle 7"/>
            <p:cNvSpPr/>
            <p:nvPr/>
          </p:nvSpPr>
          <p:spPr>
            <a:xfrm rot="10800000" flipV="1">
              <a:off x="521796" y="3036163"/>
              <a:ext cx="5706388" cy="3353901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Isosceles Triangle 8"/>
            <p:cNvSpPr/>
            <p:nvPr/>
          </p:nvSpPr>
          <p:spPr>
            <a:xfrm rot="10800000" flipH="1" flipV="1">
              <a:off x="6156176" y="4797152"/>
              <a:ext cx="1610810" cy="1593053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Isosceles Triangle 9"/>
            <p:cNvSpPr/>
            <p:nvPr/>
          </p:nvSpPr>
          <p:spPr>
            <a:xfrm flipH="1" flipV="1">
              <a:off x="522780" y="791335"/>
              <a:ext cx="1816972" cy="1269511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2770" cy="62093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it-IT" sz="4400" dirty="0" smtClean="0">
                <a:solidFill>
                  <a:schemeClr val="accent1"/>
                </a:solidFill>
              </a:rPr>
              <a:t>Lente Gravitazionale</a:t>
            </a:r>
            <a:endParaRPr lang="it-IT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6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33</a:t>
            </a:fld>
            <a:endParaRPr kumimoji="0" lang="en-US"/>
          </a:p>
        </p:txBody>
      </p:sp>
      <p:sp>
        <p:nvSpPr>
          <p:cNvPr id="3" name="AutoShape 6" descr="data:image/jpeg;base64,/9j/4AAQSkZJRgABAQAAAQABAAD/2wCEAAkGBhQSEBQUEhQUFRQUGBgYGBgYFxcUFBQUFxcXFxQUFxcXHCYeFxkjGRQUHy8gIycpLCwsFx4xNTAqNSYrLCkBCQoKDgwOGg8PGiwkHyQtLCksMCwsLCkvLC8sKSwsKSwtLC0pKjUsLCwpLCksLCosLCwsKS8sLCwsKSwsKSksLP/AABEIAMMBAgMBIgACEQEDEQH/xAAbAAACAgMBAAAAAAAAAAAAAAAAAQIFAwQGB//EAEEQAAEDAQUFBQUFBwMFAQAAAAEAAhEDBAUSITEGQVFhcSKBkaHwEzJSscFCYnLR4QcjM5KywvEWQ4IUNFOi0hX/xAAZAQEAAwEBAAAAAAAAAAAAAAAAAgMEAQX/xAAvEQEAAgIBAwIEBAYDAAAAAAAAAQIDESEEEkETMVFxgdEyofDxBWGRsbLBFCJD/9oADAMBAAIRAxEAPwDw6E0pQAgJTxIlETOX6IBxz4JJhCBwkWpEpIHCSli9aIDUBiSLkSm6N2en6jxQKUIUmwgjKZckUIBOUiglASnolKEDlKUlJqBShSfyUUDxJTkpQI9Z8VFABEJlsIxIANQQkhA8SEIKAw8ihLEhAJtdCSeH6eaBSiUQmAgRTakUFAw1MKIQCgYSQhAJLJpOQ4cYz3eCigMWvqEpTCAECcIQhMIFKk3qolOEA/VBQ1hKn/07uBQY0AKfsTwT9jr8uPHogxgpzrl+iEIIplOVKpxyE7h+SCATSRKBwghIlEICU5RCAECSTQgAgFBCYAjXPLKN2c5+HigE8W7goyhBKoRJiY3TrG6VEBBTIQBCSkQUntg5GemnmgSEwJSQEpgoAEHPPKBGUZyZ8PHkkEDCZdJk71FCCVUiThnDJidY3TG+IUUFTo05IQJtNbdCxSVkp0I+St7rsZeQAFG1tQ7BXfdMuEQOu5bVvsZxEnM8eJXYXJsoPaBtbsDU9Fj2juyiwxSdIWX1Z3ys7XEPsYWF1iHBW9WisfsldFlelRaLmAaHBwJMyBMtjSVWVrGQuss7cLhIkbxxXSU9iG1gH0jiY8cO01+9hHHfzScsV93Yrt5bToOM5A6DgZPDiYByWAhWN+ForOpsMtpkiRo532ndMo6ALTFXFk7+beOvEeuSuhFiCFKpTIP13EcQkAgQKcJxHA59yRCB4uG/X6fRRJQmgUIUgw+iEIIgoSTAQMDxScM+P1QXJIGmAk1B1yQPegjNLEhAJzqhzpUUDAQOaAM+CA5BIN1zjhzziPr3KCaEAstJYmjNZGoN2iM/X0XV3E3DDoXJ2c5rp7ttktDSdNFTk34Sq7iz3ZVLMe7xWvabCX8AeZAHmoXftFUazDuWCvap36rHb+S6Gva9n3ATipnpUaT4ArTZdjiYhbYZKtrpsjcTZ4qPfase6UxWfCgtdzPZ7zSOohFTaupZLLVFMlrnjA0jIhzgQXDmG4j4cV6ptTcFIWZj2HMgfJeA7S2oPrFrc205A4F323eIjo0K/DWbzq3hTktFY3CgqNzy05qK2DTWzd90mrMblv0pi22jTqbjp8jxHrNN7YyjWCDOUZ+u5Xz9kn/CVWWm73M7LtNx4H8iopNAZJpEIBQACCgoKB5c0KKEDU6Y6xv65wNeSgkgkQm0wDzy3cQe5RQgAUQglSYfrunqgghSw70gckDKinCEE2DrGh7/AJ6eSTxmoJygCFIugYeJB3cDHzUYSQNZWCViJWag7zQZqSt7uBOnisNku2G4qhDWj584zJ+6FmfapyaIZpzdHGMo0yHmqbT3eyURpdULZGQM81YWeSqm6nCTiaHSIGcQdxELtriud1Qdhswst48QshqUbNkrCteR9kxmFowE9oCHGeJ3reN3Qq23WWFm3ysaG0W1b22ZwDjJ7LfxHf3CT1heZFq7DaC7HVcOAzhBGDQkk5lp3nQR90RKoBY2N/iP/wCLM3eJyC9fpq1inDzs9rTdVOYr/Zez1QcRY4USc3uLabIOsPqQ0nkJOWigLybT/hUmMIPvPAq1eoDuy3wUzTyFptrnvBzpUy4+1rRoS/WlRB1LYJ0HEXSUmHq1x1rNg/fODqejXAFoxAdprcUYjJzyykZ5hcxthdVHP2funSQOAOo1GcLhH7TVXOxPIEZNDQGsY0aMYzRrRJy6zJJJyVNqjzOWe+R1VPp6lo7olS3jZ8LjyMH6euRWott1cPede1l3k5E961nAqThA5df1TjJRCCgEk0IAFCY9ckwzKfU5/kUEEJhMFAkSm9kapIG0pSgFMFAkAoamfl5oIoU8GU9PE7vIpAIIoTVvddxOqZuGFh0+J3COXNQvetI3Z2KzPEK+y2N1Qw0TxO4dSrptnp2Zsu7TzoN56fC3mp2+9KdBvs6IaXeLWnn8TvLroqCXVHyZc5x6klVxFsnNuI+H3SnVfb3XtjeazwXkAGQ0aNbyj6p2ihgfHBY7Dc9cQcBaPvdnyOfktuvZTPbcJ9cfyUprqXIlnu50EL0LZ69XMaQ0xK89sTc8iuxuPULLk4WQ7Oy0sS073sUTv+q6K4rFiasF/wBmAaVltWY5Th5peFLMrm74suRe0dqRj469l44GcjzI4ldbejdVRh0PHA5Hocp7te5a+nyTWVOakWjSkpUG0R7SqMTzmymdJ+Kpy5b1W220uqvL3mXHefIDgOAWW0TiOL3pz6jJa7gvW082LeGs9qwPatp4WB4Vcr6S1lktGs/EJ7zr5yoPCyPEtafxDwz/ALlW0MSAU0BkgkbkEUKRKEEVIHQHT1n8kkICUEpIQTL5OfoKJQEIHCQCIUgcvmgihNJBkYyQTIGETmczmBkN+s9xToUS84WtLnE5AeeX1W5dFyVK57Ihu9x0HTieS9D2d2WDezSbJ+088OJO4ch+qz5M8Vnsrzb4fdZXHMxueIc1dey7aY9pXIkZx9lvX4j5dVYtue02zs2em5tM5Go7sBw5OO7k2T8l2VWw2Wzmav7+qMw0gFrT+DQdXSeC0ryv20VRDT7NvBusc3flCsxdNNp778z+UfJnzdRFON6j85UR2CsllE2y0Y3Zfu2dkZbviP8A6qutm2NGgMFks4aNMRGGesdp3eVmtl1HMnM+KordYFrnFMQzV6qJn2YbTtFWq+86J3N7I/PzTu8guGLQrQFAh0AStuzECDryzAHCTv7vFZrQ21nfLsaVxkMD2EObxG7rwVvdFQCP8QuWuy93tgBxjhujor2wWjOViyQuh6bct54Wwsd82/E1c7Y7zhuHLWefjwRarZIWa254ThUXi7Vc/aRmrq2PVPalbRGS/wDzrLUa99Q1W1CSQGlpYSTJ1bI1VJWslLd7Txaf7Qt+1AAnCSRxIg+ErVdSJGi3VyW8yzzjp8GhVstP4n/ytP8AcFr1bKz43fyD/wC1t1WrXrUHFpIBIGuWnrJX93xQ7Y8K+pRZ/wCTxafpKhUgMADgTM5TpHMDgoObvziYn1yUCFFYJRiSQEDMIUUIGUQjVNgzE5Cd8x5ZoEhMnNNjkESIQglAKAhPEorbu6wPqvw02knwDeZO4LkzERuXYiZnUNdk7vUrqdntiX1SHVQYOYZo4ji4/ZHn0XRbNbFtpAPeZd8RGQPCm3junXhwV7fN80LFT/eDMiW0R79T71Q7m8tOug8+c9889uHiPM/Zr9KuKN5Pf4J2O6KVKnie5rabR72QYOTB9o89ORWpadqS/wDd2YFlP4vtu5zunjquHtu0tW2PxVT2R7rB7jBwA3nmr+5m6L0+l6WmOOHkdX1d7TqOFlWeygzHVmSYDdXPdwE+ZOi0/wDUFRxb7Kmwzq0h5IzyGIOEmPujvU7a0m20yQHNpBhDToc8bpHPIf8AFdjs7sw2oTUcQ2Zdw3nRU9T1dqW7arOm6Wlqd1uducpvFQlj2GnVAnDqHAalhgTG8EAjzVNelhAnvy0810O2FtArMIOJ7Xsg6k5hsd7SW9CtC+2DNaekzTmpuzJ1eGMN47fLgbxpmI4bvWvetagrK8BqtOwNkgKGbiWrprbry3bKFe2Gutg7PimwOccyJjh1Vd7YA9nTjx/RYrxtsh0lntC2TVlUtirzkrm32B9JrS4QHCRzCyzCxjtV31MOLCY4xkqO0tXf7HbW0qTXUrQ0OY7fEkLl9rqdIVnGgZpk5dNVfFYiImEZly9RWVgvbBSdTDGuL8pIlw6HctIWdzpLQYGp3DqnTtYYCAMzqeXBWzETCvavttIgzl3KstVocwOaHRMAjiNei6g+xLJc6CuQvUjFkZnRWUtvjTkxpoYs80bkpQFa4IRCYTxZIIoSQgk0pJuMpEoBMZZ5IDsjpn49yC7NBFSaJUqNAvcGtBLjoBmSeAC7a4Nig2H2gBztzNWj8XxHlp1WfP1FMEbvP0X4cF8s6qori2VfaIc6WUviOrvwjf106r0u5NnmUmhjGc8O8/eeeHX9FYXTdDn5gQB9ojst5Afad5DyVXtvtqywtNCzZ1z7ztfZ83He/gNyw0x5ernuycV8R8f1+zVa2Pp/+tObfFHaza1lhGFsVLTGQ+xRB3x6J5DJeTW23vqvc+o4ue7Uk+suShXrF7i4klzsyXGSXHU+MpGjE4siIy3n8u9epWsVjVY4efa02ncty66m5dpddYA55aZanQTuyXB0rVhPZEA958euavbBboWrFbw87qcfO3cWuiXFtVgJIGFzREuaJLS2Ykgk5bw47wAdevtOaYw4wCRpIDhO4jVp5HNaVhvaN6tBfXNQy9JTLbulzD1lsVe2Y20Lvsj6tRtaqC2mw4mhwIL3DNuRzwgwZ3wI3qV8WqZWSteTnkNaC5ztAAST0A1Vvdv7PalTt2p3s2a4ARjI+87Rg8T0Vta1w10rtN+otvTz5l3VbRUwUWFx3/C0cXO0AXT2TZ+jYKftKzwanxbgeDBrPPXpot/aHbiyWFnsLI1r3Dc33Gni52rnLzW8b6qWioX1HFx3cAOAG5Zrz3Tt6GKnZGl/eO0JrGBkwaDeeqwNqyc1UUqufH5qyokEZETwOX6Ki1V8Ss7NXhW1e8S4AYicvDkqCmVYAs9mCHO9pJkQMIbAgzOZ1yhZ7V5WRLN7UjPJFOtSGdTE/wC60wPFalobABkZ8DJHUblX1q4GcqylUJlYXje5f2WgMaNGt0HPmVSWi0QsdptwAVfb71fUPaO4DhkMgMuSviECtNsJ3laTjKE8frX1vUwiI9SgJ4UFAkFAKECQpRy+aaBFyQQptIg5STEcu5BCFb3Hs6bUH4HtaWFsgg5tdOcjhGid33CXxiMYtBxXUWC46tgmoabiyo2B8JMgjtCRxy5rmbFmnHM4/fwji6jBGSIyfh8zytLouGlZx2QMRGbzqeQ+Ecl110bPl0Pqgtbubo49fhHLXpvr9l7D/wBVQbWx+zMuBaG4i0tcR708ADpvVttFbq9ksbnUW1a9TMA4ceD7zg3Mgf5K8np+iv6k5Oo5n5vWz9XSaRTBxCm/aBt22xM9hQj27hu0otjIwPtcBu1XjFYuJJqGHETnJc4kkyefM7lltFWo97nEPL3TicQXOc46mYy7lBl01ne7Sqnoxx+i9d5bE6trhEAiNxPjHyWIq3o7I2t2lB4/FDP6iFaWX9m1pd7xps6uLj4NB+aDlCs1C0lvReh2H9lNMZ1qr3fhaGD+Z0q/u/ZexUT2KLXuG8zWM98tHkoTkrXmZh3sm3GnAXLY7RaP4NJ7hxiGDq4w0eK7m6NgHe9aaoA3tZ9XuyHcO9Xtor1sMUmU28DUeYH/ABYCPNcvfF1Va3/dXnTY34KbQG/1gqif4nh9otv5RM/2iXI/h8+81/rwubXthYLuaW0Q11TQhmZP46hzK872n/aNabXLcXs6fwMyB6nUrddcN00/4lrq1CNzAB/afmoOt9z0/ds9esfvvc0d8EKP/M7vw0vP01/lMLfQ172iP1/LbikBddV2xsrf4N32dvN/7w+a0623NY5U2UaY+5TaFKMua3/nr5zH+tuTWsefy/ZU0qdQ6McejT9AttlOo3Vjh1y+awWjaG0P96q7uMDyWg+s46knqZVsReffX9/sjOvC5beUHNWtC1UvZhz67AT9kNcXjrIA8JXHynC7NNuRLsv9R2Sn/tPru++/BT/laJPiFRXxtA+u6cLGBuTWsaGtAmd2vUqqQErjivLs2mQ55KRUiIO4/qPmJTrEEktEDcJk+KsRRa6ESkgFAyiUF06+oRKBJynu4Rz1ShAYzxSQkgaz2IA1GjmsClTqEHLr4Lse7lo3Ew6GrbDTtIMiGQADoBAM969Ks14NqWICcnSXMcThDPiaN2fhllmvMMdOuBidgeMp1kcCFYULZ7GmWmriGsdNJ3laIru3fvhh9WK4+yY59taX9w3hVY57GVsDNcIIBc4xJ4wAPNXLn1Xe9Uc7q936rya8rd7R0hSst916fuVXiN0kjwMhYOoplteZx319NvR6S2OmKtclNz83qT6wb7z2t5l3+FrVdpbOzWvTPQFx8nLzK8bydWdiqYcUQSAGl3AmNTzWtKrjDefxXn6a+y6clI/DWPrv7vSq37QbO33S534acf1FaNf9p/wU3nq5rf6RPmuCHckrPQr55Vzknw66t+0Ss6SGUmkaYg6oddxccuPctGvt1a3/AO8W/hAaPkufQu+hj9+2HPUt8W7Xvas89urUPVxPyK1C6dUYdfUqMK2I0gk+pPlyHDQdFElDnT6hCAQCiE26IIpqT9UigSZckgHz9dyATCUJ4dc/1QEjd64pvABgGef+VBMoAFMBIFOOiAISlSlIlASgOSATjegSEJIBTYFEJIJQnOWfd1UZQgYyQRKSYKCKFIH1qieSBYU8SC5RQOE3AbtMvGM/NJJA1JrdcwoolAEJJoQCEIhABBQEIEpNCSSCThBShCEEoEZ67v1UdEk0DLpSwoTxIIpwnKCgAkU4SQEITnohAAqbWDCTzH1/JNCDFKAUIQSqN06KJQhAkIQgE0IQTc2Gg75KhKEICUwEkIMtoYAcuXyB+qxkoQginKSEDlCSEEgVkpsGFx3gD5oQgxFEpIQSlSe0YQeM/RNCDGkhCAUoQhAg5MIQgihC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8" descr="data:image/jpeg;base64,/9j/4AAQSkZJRgABAQAAAQABAAD/2wCEAAkGBhQSEBQUEhQUFRQUGBgYGBgYFxcUFBQUFxcXFxQUFxcXHCYeFxkjGRQUHy8gIycpLCwsFx4xNTAqNSYrLCkBCQoKDgwOGg8PGiwkHyQtLCksMCwsLCkvLC8sKSwsKSwtLC0pKjUsLCwpLCksLCosLCwsKS8sLCwsKSwsKSksLP/AABEIAMMBAgMBIgACEQEDEQH/xAAbAAACAgMBAAAAAAAAAAAAAAAAAQIFAwQGB//EAEEQAAEDAQUFBQUFBwMFAQAAAAEAAhEDBAUSITEGQVFhcSKBkaHwEzJSscFCYnLR4QcjM5KywvEWQ4IUNFOi0hX/xAAZAQEAAwEBAAAAAAAAAAAAAAAAAgMEAQX/xAAvEQEAAgIBAwIEBAYDAAAAAAAAAQIDESEEEkETMVFxgdEyofDxBWGRsbLBFCJD/9oADAMBAAIRAxEAPwDw6E0pQAgJTxIlETOX6IBxz4JJhCBwkWpEpIHCSli9aIDUBiSLkSm6N2en6jxQKUIUmwgjKZckUIBOUiglASnolKEDlKUlJqBShSfyUUDxJTkpQI9Z8VFABEJlsIxIANQQkhA8SEIKAw8ihLEhAJtdCSeH6eaBSiUQmAgRTakUFAw1MKIQCgYSQhAJLJpOQ4cYz3eCigMWvqEpTCAECcIQhMIFKk3qolOEA/VBQ1hKn/07uBQY0AKfsTwT9jr8uPHogxgpzrl+iEIIplOVKpxyE7h+SCATSRKBwghIlEICU5RCAECSTQgAgFBCYAjXPLKN2c5+HigE8W7goyhBKoRJiY3TrG6VEBBTIQBCSkQUntg5GemnmgSEwJSQEpgoAEHPPKBGUZyZ8PHkkEDCZdJk71FCCVUiThnDJidY3TG+IUUFTo05IQJtNbdCxSVkp0I+St7rsZeQAFG1tQ7BXfdMuEQOu5bVvsZxEnM8eJXYXJsoPaBtbsDU9Fj2juyiwxSdIWX1Z3ys7XEPsYWF1iHBW9WisfsldFlelRaLmAaHBwJMyBMtjSVWVrGQuss7cLhIkbxxXSU9iG1gH0jiY8cO01+9hHHfzScsV93Yrt5bToOM5A6DgZPDiYByWAhWN+ForOpsMtpkiRo532ndMo6ALTFXFk7+beOvEeuSuhFiCFKpTIP13EcQkAgQKcJxHA59yRCB4uG/X6fRRJQmgUIUgw+iEIIgoSTAQMDxScM+P1QXJIGmAk1B1yQPegjNLEhAJzqhzpUUDAQOaAM+CA5BIN1zjhzziPr3KCaEAstJYmjNZGoN2iM/X0XV3E3DDoXJ2c5rp7ttktDSdNFTk34Sq7iz3ZVLMe7xWvabCX8AeZAHmoXftFUazDuWCvap36rHb+S6Gva9n3ATipnpUaT4ArTZdjiYhbYZKtrpsjcTZ4qPfase6UxWfCgtdzPZ7zSOohFTaupZLLVFMlrnjA0jIhzgQXDmG4j4cV6ptTcFIWZj2HMgfJeA7S2oPrFrc205A4F323eIjo0K/DWbzq3hTktFY3CgqNzy05qK2DTWzd90mrMblv0pi22jTqbjp8jxHrNN7YyjWCDOUZ+u5Xz9kn/CVWWm73M7LtNx4H8iopNAZJpEIBQACCgoKB5c0KKEDU6Y6xv65wNeSgkgkQm0wDzy3cQe5RQgAUQglSYfrunqgghSw70gckDKinCEE2DrGh7/AJ6eSTxmoJygCFIugYeJB3cDHzUYSQNZWCViJWag7zQZqSt7uBOnisNku2G4qhDWj584zJ+6FmfapyaIZpzdHGMo0yHmqbT3eyURpdULZGQM81YWeSqm6nCTiaHSIGcQdxELtriud1Qdhswst48QshqUbNkrCteR9kxmFowE9oCHGeJ3reN3Qq23WWFm3ysaG0W1b22ZwDjJ7LfxHf3CT1heZFq7DaC7HVcOAzhBGDQkk5lp3nQR90RKoBY2N/iP/wCLM3eJyC9fpq1inDzs9rTdVOYr/Zez1QcRY4USc3uLabIOsPqQ0nkJOWigLybT/hUmMIPvPAq1eoDuy3wUzTyFptrnvBzpUy4+1rRoS/WlRB1LYJ0HEXSUmHq1x1rNg/fODqejXAFoxAdprcUYjJzyykZ5hcxthdVHP2funSQOAOo1GcLhH7TVXOxPIEZNDQGsY0aMYzRrRJy6zJJJyVNqjzOWe+R1VPp6lo7olS3jZ8LjyMH6euRWott1cPede1l3k5E961nAqThA5df1TjJRCCgEk0IAFCY9ckwzKfU5/kUEEJhMFAkSm9kapIG0pSgFMFAkAoamfl5oIoU8GU9PE7vIpAIIoTVvddxOqZuGFh0+J3COXNQvetI3Z2KzPEK+y2N1Qw0TxO4dSrptnp2Zsu7TzoN56fC3mp2+9KdBvs6IaXeLWnn8TvLroqCXVHyZc5x6klVxFsnNuI+H3SnVfb3XtjeazwXkAGQ0aNbyj6p2ihgfHBY7Dc9cQcBaPvdnyOfktuvZTPbcJ9cfyUprqXIlnu50EL0LZ69XMaQ0xK89sTc8iuxuPULLk4WQ7Oy0sS073sUTv+q6K4rFiasF/wBmAaVltWY5Th5peFLMrm74suRe0dqRj469l44GcjzI4ldbejdVRh0PHA5Hocp7te5a+nyTWVOakWjSkpUG0R7SqMTzmymdJ+Kpy5b1W220uqvL3mXHefIDgOAWW0TiOL3pz6jJa7gvW082LeGs9qwPatp4WB4Vcr6S1lktGs/EJ7zr5yoPCyPEtafxDwz/ALlW0MSAU0BkgkbkEUKRKEEVIHQHT1n8kkICUEpIQTL5OfoKJQEIHCQCIUgcvmgihNJBkYyQTIGETmczmBkN+s9xToUS84WtLnE5AeeX1W5dFyVK57Ihu9x0HTieS9D2d2WDezSbJ+088OJO4ch+qz5M8Vnsrzb4fdZXHMxueIc1dey7aY9pXIkZx9lvX4j5dVYtue02zs2em5tM5Go7sBw5OO7k2T8l2VWw2Wzmav7+qMw0gFrT+DQdXSeC0ryv20VRDT7NvBusc3flCsxdNNp778z+UfJnzdRFON6j85UR2CsllE2y0Y3Zfu2dkZbviP8A6qutm2NGgMFks4aNMRGGesdp3eVmtl1HMnM+KordYFrnFMQzV6qJn2YbTtFWq+86J3N7I/PzTu8guGLQrQFAh0AStuzECDryzAHCTv7vFZrQ21nfLsaVxkMD2EObxG7rwVvdFQCP8QuWuy93tgBxjhujor2wWjOViyQuh6bct54Wwsd82/E1c7Y7zhuHLWefjwRarZIWa254ThUXi7Vc/aRmrq2PVPalbRGS/wDzrLUa99Q1W1CSQGlpYSTJ1bI1VJWslLd7Txaf7Qt+1AAnCSRxIg+ErVdSJGi3VyW8yzzjp8GhVstP4n/ytP8AcFr1bKz43fyD/wC1t1WrXrUHFpIBIGuWnrJX93xQ7Y8K+pRZ/wCTxafpKhUgMADgTM5TpHMDgoObvziYn1yUCFFYJRiSQEDMIUUIGUQjVNgzE5Cd8x5ZoEhMnNNjkESIQglAKAhPEorbu6wPqvw02knwDeZO4LkzERuXYiZnUNdk7vUrqdntiX1SHVQYOYZo4ji4/ZHn0XRbNbFtpAPeZd8RGQPCm3junXhwV7fN80LFT/eDMiW0R79T71Q7m8tOug8+c9889uHiPM/Zr9KuKN5Pf4J2O6KVKnie5rabR72QYOTB9o89ORWpadqS/wDd2YFlP4vtu5zunjquHtu0tW2PxVT2R7rB7jBwA3nmr+5m6L0+l6WmOOHkdX1d7TqOFlWeygzHVmSYDdXPdwE+ZOi0/wDUFRxb7Kmwzq0h5IzyGIOEmPujvU7a0m20yQHNpBhDToc8bpHPIf8AFdjs7sw2oTUcQ2Zdw3nRU9T1dqW7arOm6Wlqd1uducpvFQlj2GnVAnDqHAalhgTG8EAjzVNelhAnvy0810O2FtArMIOJ7Xsg6k5hsd7SW9CtC+2DNaekzTmpuzJ1eGMN47fLgbxpmI4bvWvetagrK8BqtOwNkgKGbiWrprbry3bKFe2Gutg7PimwOccyJjh1Vd7YA9nTjx/RYrxtsh0lntC2TVlUtirzkrm32B9JrS4QHCRzCyzCxjtV31MOLCY4xkqO0tXf7HbW0qTXUrQ0OY7fEkLl9rqdIVnGgZpk5dNVfFYiImEZly9RWVgvbBSdTDGuL8pIlw6HctIWdzpLQYGp3DqnTtYYCAMzqeXBWzETCvavttIgzl3KstVocwOaHRMAjiNei6g+xLJc6CuQvUjFkZnRWUtvjTkxpoYs80bkpQFa4IRCYTxZIIoSQgk0pJuMpEoBMZZ5IDsjpn49yC7NBFSaJUqNAvcGtBLjoBmSeAC7a4Nig2H2gBztzNWj8XxHlp1WfP1FMEbvP0X4cF8s6qori2VfaIc6WUviOrvwjf106r0u5NnmUmhjGc8O8/eeeHX9FYXTdDn5gQB9ojst5Afad5DyVXtvtqywtNCzZ1z7ztfZ83He/gNyw0x5ernuycV8R8f1+zVa2Pp/+tObfFHaza1lhGFsVLTGQ+xRB3x6J5DJeTW23vqvc+o4ue7Uk+suShXrF7i4klzsyXGSXHU+MpGjE4siIy3n8u9epWsVjVY4efa02ncty66m5dpddYA55aZanQTuyXB0rVhPZEA958euavbBboWrFbw87qcfO3cWuiXFtVgJIGFzREuaJLS2Ykgk5bw47wAdevtOaYw4wCRpIDhO4jVp5HNaVhvaN6tBfXNQy9JTLbulzD1lsVe2Y20Lvsj6tRtaqC2mw4mhwIL3DNuRzwgwZ3wI3qV8WqZWSteTnkNaC5ztAAST0A1Vvdv7PalTt2p3s2a4ARjI+87Rg8T0Vta1w10rtN+otvTz5l3VbRUwUWFx3/C0cXO0AXT2TZ+jYKftKzwanxbgeDBrPPXpot/aHbiyWFnsLI1r3Dc33Gni52rnLzW8b6qWioX1HFx3cAOAG5Zrz3Tt6GKnZGl/eO0JrGBkwaDeeqwNqyc1UUqufH5qyokEZETwOX6Ki1V8Ss7NXhW1e8S4AYicvDkqCmVYAs9mCHO9pJkQMIbAgzOZ1yhZ7V5WRLN7UjPJFOtSGdTE/wC60wPFalobABkZ8DJHUblX1q4GcqylUJlYXje5f2WgMaNGt0HPmVSWi0QsdptwAVfb71fUPaO4DhkMgMuSviECtNsJ3laTjKE8frX1vUwiI9SgJ4UFAkFAKECQpRy+aaBFyQQptIg5STEcu5BCFb3Hs6bUH4HtaWFsgg5tdOcjhGid33CXxiMYtBxXUWC46tgmoabiyo2B8JMgjtCRxy5rmbFmnHM4/fwji6jBGSIyfh8zytLouGlZx2QMRGbzqeQ+Ecl110bPl0Pqgtbubo49fhHLXpvr9l7D/wBVQbWx+zMuBaG4i0tcR708ADpvVttFbq9ksbnUW1a9TMA4ceD7zg3Mgf5K8np+iv6k5Oo5n5vWz9XSaRTBxCm/aBt22xM9hQj27hu0otjIwPtcBu1XjFYuJJqGHETnJc4kkyefM7lltFWo97nEPL3TicQXOc46mYy7lBl01ne7Sqnoxx+i9d5bE6trhEAiNxPjHyWIq3o7I2t2lB4/FDP6iFaWX9m1pd7xps6uLj4NB+aDlCs1C0lvReh2H9lNMZ1qr3fhaGD+Z0q/u/ZexUT2KLXuG8zWM98tHkoTkrXmZh3sm3GnAXLY7RaP4NJ7hxiGDq4w0eK7m6NgHe9aaoA3tZ9XuyHcO9Xtor1sMUmU28DUeYH/ABYCPNcvfF1Va3/dXnTY34KbQG/1gqif4nh9otv5RM/2iXI/h8+81/rwubXthYLuaW0Q11TQhmZP46hzK872n/aNabXLcXs6fwMyB6nUrddcN00/4lrq1CNzAB/afmoOt9z0/ds9esfvvc0d8EKP/M7vw0vP01/lMLfQ172iP1/LbikBddV2xsrf4N32dvN/7w+a0623NY5U2UaY+5TaFKMua3/nr5zH+tuTWsefy/ZU0qdQ6McejT9AttlOo3Vjh1y+awWjaG0P96q7uMDyWg+s46knqZVsReffX9/sjOvC5beUHNWtC1UvZhz67AT9kNcXjrIA8JXHynC7NNuRLsv9R2Sn/tPru++/BT/laJPiFRXxtA+u6cLGBuTWsaGtAmd2vUqqQErjivLs2mQ55KRUiIO4/qPmJTrEEktEDcJk+KsRRa6ESkgFAyiUF06+oRKBJynu4Rz1ShAYzxSQkgaz2IA1GjmsClTqEHLr4Lse7lo3Ew6GrbDTtIMiGQADoBAM969Ks14NqWICcnSXMcThDPiaN2fhllmvMMdOuBidgeMp1kcCFYULZ7GmWmriGsdNJ3laIru3fvhh9WK4+yY59taX9w3hVY57GVsDNcIIBc4xJ4wAPNXLn1Xe9Uc7q936rya8rd7R0hSst916fuVXiN0kjwMhYOoplteZx319NvR6S2OmKtclNz83qT6wb7z2t5l3+FrVdpbOzWvTPQFx8nLzK8bydWdiqYcUQSAGl3AmNTzWtKrjDefxXn6a+y6clI/DWPrv7vSq37QbO33S534acf1FaNf9p/wU3nq5rf6RPmuCHckrPQr55Vzknw66t+0Ss6SGUmkaYg6oddxccuPctGvt1a3/AO8W/hAaPkufQu+hj9+2HPUt8W7Xvas89urUPVxPyK1C6dUYdfUqMK2I0gk+pPlyHDQdFElDnT6hCAQCiE26IIpqT9UigSZckgHz9dyATCUJ4dc/1QEjd64pvABgGef+VBMoAFMBIFOOiAISlSlIlASgOSATjegSEJIBTYFEJIJQnOWfd1UZQgYyQRKSYKCKFIH1qieSBYU8SC5RQOE3AbtMvGM/NJJA1JrdcwoolAEJJoQCEIhABBQEIEpNCSSCThBShCEEoEZ67v1UdEk0DLpSwoTxIIpwnKCgAkU4SQEITnohAAqbWDCTzH1/JNCDFKAUIQSqN06KJQhAkIQgE0IQTc2Gg75KhKEICUwEkIMtoYAcuXyB+qxkoQginKSEDlCSEEgVkpsGFx3gD5oQgxFEpIQSlSe0YQeM/RNCDGkhCAUoQhAg5MIQgihCE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32" name="Picture 12" descr="http://tomsastroblog.com/images/hubble0208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0"/>
            <a:ext cx="9143999" cy="682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9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34</a:t>
            </a:fld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72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35</a:t>
            </a:fld>
            <a:endParaRPr kumimoji="0" lang="en-US"/>
          </a:p>
        </p:txBody>
      </p:sp>
      <p:pic>
        <p:nvPicPr>
          <p:cNvPr id="21510" name="Picture 6" descr="http://www.spacetelescope.org/static/archives/images/wallpaper3/hubble_in_orbi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danilo\Dropbox\LNF\Divulgazione\OpenDay2013\esa_hubble_colour_bb_noes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512" y="116632"/>
            <a:ext cx="112377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97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36</a:t>
            </a:fld>
            <a:endParaRPr kumimoji="0" lang="en-US"/>
          </a:p>
        </p:txBody>
      </p:sp>
      <p:pic>
        <p:nvPicPr>
          <p:cNvPr id="14338" name="Picture 2" descr="C:\Users\danilo\Dropbox\LNF\Divulgazione\OpenDay2013\frogspaw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6561" r="5414" b="4094"/>
          <a:stretch/>
        </p:blipFill>
        <p:spPr bwMode="auto">
          <a:xfrm>
            <a:off x="0" y="-1"/>
            <a:ext cx="9144001" cy="688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5699" y="116632"/>
            <a:ext cx="4122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Candara" pitchFamily="34" charset="0"/>
              </a:rPr>
              <a:t>T</a:t>
            </a:r>
            <a:r>
              <a:rPr lang="it-IT" sz="2000" dirty="0" smtClean="0">
                <a:latin typeface="Candara" pitchFamily="34" charset="0"/>
              </a:rPr>
              <a:t>utto l’Universo è immerso in una nuvola di Materia Oscura!</a:t>
            </a:r>
          </a:p>
        </p:txBody>
      </p:sp>
    </p:spTree>
    <p:extLst>
      <p:ext uri="{BB962C8B-B14F-4D97-AF65-F5344CB8AC3E}">
        <p14:creationId xmlns:p14="http://schemas.microsoft.com/office/powerpoint/2010/main" val="382996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37</a:t>
            </a:fld>
            <a:endParaRPr kumimoji="0" lang="en-US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19"/>
          <a:stretch/>
        </p:blipFill>
        <p:spPr bwMode="auto">
          <a:xfrm>
            <a:off x="1303679" y="1052736"/>
            <a:ext cx="6728310" cy="334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3308" y="4665910"/>
            <a:ext cx="62890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Nel corpo di un essere umano di taglia media (70kg)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in un anno possono </a:t>
            </a:r>
            <a:r>
              <a:rPr lang="it-IT" dirty="0">
                <a:latin typeface="Candara" pitchFamily="34" charset="0"/>
              </a:rPr>
              <a:t>capitare dai </a:t>
            </a:r>
            <a:r>
              <a:rPr lang="it-IT" dirty="0" smtClean="0">
                <a:latin typeface="Candara" pitchFamily="34" charset="0"/>
              </a:rPr>
              <a:t>10 ai 100,000 urti tra materia oscura e nuclei di Ossigeno, a seconda del modello considerato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/>
          </a:bodyPr>
          <a:lstStyle/>
          <a:p>
            <a:r>
              <a:rPr lang="it-IT" sz="4400" dirty="0" smtClean="0"/>
              <a:t>E’ tutta intorno a te!</a:t>
            </a:r>
            <a:endParaRPr lang="it-IT" sz="4400" dirty="0"/>
          </a:p>
        </p:txBody>
      </p:sp>
      <p:sp>
        <p:nvSpPr>
          <p:cNvPr id="2" name="Rectangle 1"/>
          <p:cNvSpPr/>
          <p:nvPr/>
        </p:nvSpPr>
        <p:spPr>
          <a:xfrm>
            <a:off x="3011771" y="5795972"/>
            <a:ext cx="331212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Significa fino a 1 urto al minuto</a:t>
            </a:r>
            <a:r>
              <a:rPr lang="it-IT" dirty="0" smtClean="0">
                <a:latin typeface="Candara" pitchFamily="34" charset="0"/>
              </a:rPr>
              <a:t>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49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38</a:t>
            </a:fld>
            <a:endParaRPr kumimoji="0"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576064"/>
          </a:xfrm>
        </p:spPr>
        <p:txBody>
          <a:bodyPr>
            <a:noAutofit/>
          </a:bodyPr>
          <a:lstStyle/>
          <a:p>
            <a:r>
              <a:rPr lang="it-IT" sz="4400" dirty="0" smtClean="0"/>
              <a:t>Materia Oscura a LHC</a:t>
            </a:r>
            <a:endParaRPr lang="it-IT" sz="4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18236" y="764704"/>
            <a:ext cx="9108024" cy="6075924"/>
            <a:chOff x="18236" y="764704"/>
            <a:chExt cx="9108024" cy="6075924"/>
          </a:xfrm>
        </p:grpSpPr>
        <p:pic>
          <p:nvPicPr>
            <p:cNvPr id="1026" name="Picture 2" descr="https://atlas.web.cern.ch/Atlas/GROUPS/PHYSICS/PAPERS/SUSY-2010-05/figaux_22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8236" y="764704"/>
              <a:ext cx="9108024" cy="6075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Straight Connector 8"/>
            <p:cNvCxnSpPr/>
            <p:nvPr/>
          </p:nvCxnSpPr>
          <p:spPr>
            <a:xfrm>
              <a:off x="8882618" y="5335736"/>
              <a:ext cx="2160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47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/>
              <a:t>Materia Oscura sottoterra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39</a:t>
            </a:fld>
            <a:endParaRPr kumimoji="0" lang="en-US"/>
          </a:p>
        </p:txBody>
      </p:sp>
      <p:pic>
        <p:nvPicPr>
          <p:cNvPr id="12294" name="Picture 6" descr="http://www.mpp.mpg.de/forschung/experimental/gerda/bilderGERDA/labor/web_zo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690"/>
            <a:ext cx="3681236" cy="37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56176" y="4941168"/>
            <a:ext cx="2987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Terra è attraversata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da un vento di MO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Viaggiamo di poppa in Inverno e di bolina in Estate</a:t>
            </a:r>
          </a:p>
        </p:txBody>
      </p:sp>
      <p:pic>
        <p:nvPicPr>
          <p:cNvPr id="12300" name="Picture 12" descr="http://people.roma2.infn.it/~dama/web/fig/m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347" y="2618883"/>
            <a:ext cx="3523198" cy="192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people.roma2.infn.it/~belli/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717" y="836690"/>
            <a:ext cx="1523969" cy="152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u-lite.lngs.infn.it/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197" y="836690"/>
            <a:ext cx="1310723" cy="56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67073" y="1052736"/>
            <a:ext cx="2922787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DAMA/LYBRA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Laboratori </a:t>
            </a:r>
            <a:r>
              <a:rPr lang="it-IT" dirty="0">
                <a:latin typeface="Candara" pitchFamily="34" charset="0"/>
              </a:rPr>
              <a:t>Nazionali del Gran Sasso dell’INFN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6853" y="4662584"/>
            <a:ext cx="6079323" cy="2085028"/>
            <a:chOff x="323528" y="4662584"/>
            <a:chExt cx="6079323" cy="2085028"/>
          </a:xfrm>
        </p:grpSpPr>
        <p:pic>
          <p:nvPicPr>
            <p:cNvPr id="12298" name="Picture 10" descr="http://www.sciencenews.org/pictures/082810/darkmatter_wimp_graph_zoom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4812202"/>
              <a:ext cx="6079323" cy="1935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23528" y="4662584"/>
              <a:ext cx="6079322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rgbClr val="000000"/>
                  </a:solidFill>
                  <a:latin typeface="Candara" pitchFamily="34" charset="0"/>
                </a:rPr>
                <a:t>Modulazione stagionale delle collisioni di particelle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683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44623"/>
            <a:ext cx="5562378" cy="674949"/>
          </a:xfrm>
        </p:spPr>
        <p:txBody>
          <a:bodyPr>
            <a:noAutofit/>
          </a:bodyPr>
          <a:lstStyle/>
          <a:p>
            <a:r>
              <a:rPr lang="it-IT" sz="3400" dirty="0" smtClean="0"/>
              <a:t>Materia Oscura nello spazio</a:t>
            </a:r>
            <a:endParaRPr lang="it-IT" sz="3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40</a:t>
            </a:fld>
            <a:endParaRPr kumimoji="0" lang="en-US"/>
          </a:p>
        </p:txBody>
      </p:sp>
      <p:pic>
        <p:nvPicPr>
          <p:cNvPr id="22530" name="Picture 2" descr="http://astro.desy.de/sites2009/site_astro/content/e104979/e106003/fermi-web-titel1_e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2" y="719573"/>
            <a:ext cx="4547842" cy="232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ksj.mit.edu/sites/default/files/images/tracker/2011/PamelaS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804" y="15037"/>
            <a:ext cx="3757196" cy="282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452320" y="2348880"/>
            <a:ext cx="159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smtClean="0">
                <a:latin typeface="Candara" pitchFamily="34" charset="0"/>
              </a:rPr>
              <a:t>PAMELA</a:t>
            </a:r>
          </a:p>
        </p:txBody>
      </p:sp>
      <p:pic>
        <p:nvPicPr>
          <p:cNvPr id="2050" name="Picture 2" descr="http://www.ams02.org/wp-content/uploads/2010/02/800px-AMS02hig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04" y="3138813"/>
            <a:ext cx="6611888" cy="371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195736" y="6482998"/>
            <a:ext cx="303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AMS-02 sulla SSI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73121" y="2657661"/>
            <a:ext cx="1472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FERMI-LAT</a:t>
            </a:r>
          </a:p>
        </p:txBody>
      </p:sp>
    </p:spTree>
    <p:extLst>
      <p:ext uri="{BB962C8B-B14F-4D97-AF65-F5344CB8AC3E}">
        <p14:creationId xmlns:p14="http://schemas.microsoft.com/office/powerpoint/2010/main" val="64874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41</a:t>
            </a:fld>
            <a:endParaRPr kumimoji="0" lang="en-US"/>
          </a:p>
        </p:txBody>
      </p:sp>
      <p:sp>
        <p:nvSpPr>
          <p:cNvPr id="3" name="TextBox 2"/>
          <p:cNvSpPr txBox="1"/>
          <p:nvPr/>
        </p:nvSpPr>
        <p:spPr>
          <a:xfrm>
            <a:off x="1603000" y="4355812"/>
            <a:ext cx="204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ICECUBE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7772" y="908720"/>
            <a:ext cx="303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KM3NET</a:t>
            </a:r>
          </a:p>
        </p:txBody>
      </p:sp>
      <p:pic>
        <p:nvPicPr>
          <p:cNvPr id="23554" name="Picture 2" descr="http://s1.reutersmedia.net/resources/r/?m=02&amp;d=20120710&amp;t=2&amp;i=628602817&amp;w=&amp;fh=&amp;fw=&amp;ll=460&amp;pl=300&amp;r=CBRE86913RP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5" y="1403484"/>
            <a:ext cx="4833921" cy="28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www.km3net.org/images/km3net-geometry-cylinder-exam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73981"/>
            <a:ext cx="3825074" cy="54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56046" y="62751"/>
            <a:ext cx="35429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40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Materia Oscura</a:t>
            </a:r>
          </a:p>
          <a:p>
            <a:pPr algn="ctr"/>
            <a:r>
              <a:rPr lang="it-IT" sz="40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al Polo Sud...</a:t>
            </a:r>
            <a:endParaRPr lang="it-IT" sz="40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75656" y="5554105"/>
            <a:ext cx="37449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...e sotto il Mare</a:t>
            </a:r>
            <a:endParaRPr lang="it-IT" sz="40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30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/>
              <a:t>Materia Oscura a Frascati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42</a:t>
            </a:fld>
            <a:endParaRPr kumimoji="0" lang="en-US"/>
          </a:p>
        </p:txBody>
      </p:sp>
      <p:pic>
        <p:nvPicPr>
          <p:cNvPr id="24578" name="Picture 2" descr="http://iononfaccioniente.files.wordpress.com/2011/01/ln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3" y="836712"/>
            <a:ext cx="472888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cdn.c.photoshelter.com/img-get/I0000XC_T.VH3Lig/s/850/850/0074-Italy-INFN-Nuclear-Physicists-Daphne-2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76" y="3859004"/>
            <a:ext cx="4495850" cy="299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91078" y="2658675"/>
            <a:ext cx="37994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in particolare una particella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chiamata Fotone Oscuro che sarebbe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il mediatore di una Forza Oscura</a:t>
            </a:r>
            <a:endParaRPr lang="it-IT" dirty="0"/>
          </a:p>
        </p:txBody>
      </p:sp>
      <p:sp>
        <p:nvSpPr>
          <p:cNvPr id="14" name="Rectangle 13"/>
          <p:cNvSpPr/>
          <p:nvPr/>
        </p:nvSpPr>
        <p:spPr>
          <a:xfrm>
            <a:off x="118365" y="4619838"/>
            <a:ext cx="4354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Per ora non si è trovato </a:t>
            </a:r>
            <a:r>
              <a:rPr lang="it-IT" dirty="0" smtClean="0">
                <a:latin typeface="Candara" pitchFamily="34" charset="0"/>
              </a:rPr>
              <a:t>niente</a:t>
            </a:r>
          </a:p>
          <a:p>
            <a:pPr algn="ctr"/>
            <a:endParaRPr lang="it-IT" dirty="0">
              <a:latin typeface="Candara" pitchFamily="34" charset="0"/>
            </a:endParaRPr>
          </a:p>
          <a:p>
            <a:pPr algn="ctr"/>
            <a:endParaRPr lang="it-IT" dirty="0" smtClean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Ma non è finita qui...</a:t>
            </a:r>
            <a:endParaRPr lang="it-IT" dirty="0" smtClean="0">
              <a:latin typeface="Candara" pitchFamily="34" charset="0"/>
            </a:endParaRPr>
          </a:p>
        </p:txBody>
      </p:sp>
      <p:pic>
        <p:nvPicPr>
          <p:cNvPr id="18434" name="Picture 2" descr="http://matras.itep.ru/maxim/LAB301/images/KLOE/KLO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764704"/>
            <a:ext cx="16002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84627" y="1056288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KLOE a DAFNE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20073" y="1916832"/>
            <a:ext cx="3614474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andara" pitchFamily="34" charset="0"/>
              </a:rPr>
              <a:t>Si cerca Materia Oscura nelle collisioni tra Materia e Antimateria!</a:t>
            </a:r>
            <a:endParaRPr lang="it-IT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4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576064"/>
          </a:xfrm>
        </p:spPr>
        <p:txBody>
          <a:bodyPr>
            <a:noAutofit/>
          </a:bodyPr>
          <a:lstStyle/>
          <a:p>
            <a:r>
              <a:rPr lang="it-IT" sz="4400" dirty="0" smtClean="0"/>
              <a:t>L’Universo in espansione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43</a:t>
            </a:fld>
            <a:endParaRPr kumimoji="0" lang="en-US"/>
          </a:p>
        </p:txBody>
      </p:sp>
      <p:pic>
        <p:nvPicPr>
          <p:cNvPr id="18435" name="Picture 3" descr="http://www.einstein.caltech.edu/images/slideshow/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870" y="836712"/>
            <a:ext cx="3284396" cy="263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483768" y="1003526"/>
            <a:ext cx="1080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Edwin Hubble</a:t>
            </a:r>
            <a:endParaRPr lang="it-IT" dirty="0"/>
          </a:p>
        </p:txBody>
      </p:sp>
      <p:sp>
        <p:nvSpPr>
          <p:cNvPr id="10" name="Rectangle 9"/>
          <p:cNvSpPr/>
          <p:nvPr/>
        </p:nvSpPr>
        <p:spPr>
          <a:xfrm>
            <a:off x="3447495" y="1130902"/>
            <a:ext cx="2502520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1929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Tutte le galassie si allontano con velocità proporzionale alla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loro distanza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940152" y="836712"/>
            <a:ext cx="3106971" cy="2239946"/>
            <a:chOff x="1025862" y="2609513"/>
            <a:chExt cx="2934513" cy="2239946"/>
          </a:xfrm>
        </p:grpSpPr>
        <p:pic>
          <p:nvPicPr>
            <p:cNvPr id="23" name="Picture 2" descr="http://www.astarmathsandphysics.com/ib_physics_notes/astrophysics/ib_physics_notes_hubbles_law_html_1635b2fa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862" y="2609513"/>
              <a:ext cx="2934513" cy="2239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365705" y="2908172"/>
                  <a:ext cx="135479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0" i="1" baseline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𝑣</m:t>
                        </m:r>
                        <m:r>
                          <a:rPr lang="it-IT" sz="2000" b="0" i="1" baseline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r>
                          <a:rPr lang="it-IT" sz="2000" b="0" i="1" baseline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𝐻𝑑</m:t>
                        </m:r>
                      </m:oMath>
                    </m:oMathPara>
                  </a14:m>
                  <a:endParaRPr lang="it-IT" sz="2000" b="0" i="1" baseline="0" dirty="0" smtClean="0">
                    <a:solidFill>
                      <a:schemeClr val="bg1"/>
                    </a:solidFill>
                    <a:latin typeface="Berlin Sans FB Demi" pitchFamily="34" charset="0"/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5705" y="2908172"/>
                  <a:ext cx="1354795" cy="40011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/>
            <p:cNvSpPr txBox="1"/>
            <p:nvPr/>
          </p:nvSpPr>
          <p:spPr>
            <a:xfrm>
              <a:off x="1513673" y="2657149"/>
              <a:ext cx="1981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>
                  <a:solidFill>
                    <a:schemeClr val="bg1"/>
                  </a:solidFill>
                  <a:latin typeface="Candara" pitchFamily="34" charset="0"/>
                </a:rPr>
                <a:t>Legge di Hubble</a:t>
              </a:r>
              <a:endParaRPr lang="it-IT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</p:grpSp>
      <p:pic>
        <p:nvPicPr>
          <p:cNvPr id="5122" name="Picture 2" descr="http://francisthemulenews.files.wordpress.com/2010/07/dibujo20100714_universe_expansion_illustrated_with_a_ballo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1" y="3861048"/>
            <a:ext cx="4695399" cy="273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129850" y="2054232"/>
                <a:ext cx="1770421" cy="7286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baseline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it-IT" sz="2000" b="0" i="1" baseline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=67 </m:t>
                      </m:r>
                      <m:f>
                        <m:fPr>
                          <m:ctrlPr>
                            <a:rPr lang="it-IT" sz="2000" b="0" i="1" baseline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2000" b="0" i="1" baseline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𝑘𝑚</m:t>
                          </m:r>
                          <m:r>
                            <a:rPr lang="it-IT" sz="2000" b="0" i="1" baseline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/</m:t>
                          </m:r>
                          <m:r>
                            <a:rPr lang="it-IT" sz="2000" b="0" i="1" baseline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𝑠</m:t>
                          </m:r>
                        </m:num>
                        <m:den>
                          <m:r>
                            <a:rPr lang="it-IT" sz="2000" b="0" i="1" baseline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𝑀𝑝𝑐</m:t>
                          </m:r>
                        </m:den>
                      </m:f>
                    </m:oMath>
                  </m:oMathPara>
                </a14:m>
                <a:endParaRPr lang="it-IT" sz="2000" b="0" i="1" baseline="0" dirty="0" smtClean="0">
                  <a:solidFill>
                    <a:srgbClr val="000000"/>
                  </a:solidFill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850" y="2054232"/>
                <a:ext cx="1770421" cy="72866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8" descr="http://i1.wp.com/www.quelapaseslindo.com.ar/wp-content/uploads/big-bang-theory-wall.jpg?resize=500%2C2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8" y="3722256"/>
            <a:ext cx="5226200" cy="293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1403648" y="2827580"/>
            <a:ext cx="1080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Albert Einstein</a:t>
            </a:r>
            <a:endParaRPr lang="it-IT" dirty="0"/>
          </a:p>
        </p:txBody>
      </p:sp>
      <p:grpSp>
        <p:nvGrpSpPr>
          <p:cNvPr id="9" name="Group 8"/>
          <p:cNvGrpSpPr/>
          <p:nvPr/>
        </p:nvGrpSpPr>
        <p:grpSpPr>
          <a:xfrm>
            <a:off x="5347036" y="3645024"/>
            <a:ext cx="3720524" cy="2160240"/>
            <a:chOff x="5243964" y="3356992"/>
            <a:chExt cx="3720524" cy="2160240"/>
          </a:xfrm>
        </p:grpSpPr>
        <p:sp>
          <p:nvSpPr>
            <p:cNvPr id="3" name="Rectangle 2"/>
            <p:cNvSpPr/>
            <p:nvPr/>
          </p:nvSpPr>
          <p:spPr>
            <a:xfrm>
              <a:off x="5364088" y="3356992"/>
              <a:ext cx="3456384" cy="216024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43964" y="3434224"/>
              <a:ext cx="3720524" cy="16312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it-IT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L’Universo si sta espandendo</a:t>
              </a:r>
            </a:p>
            <a:p>
              <a:pPr algn="ctr"/>
              <a:r>
                <a:rPr lang="it-IT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 e raffreddando</a:t>
              </a:r>
              <a:endParaRPr lang="it-IT" sz="2000" b="1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endParaRPr>
            </a:p>
            <a:p>
              <a:pPr algn="ctr"/>
              <a:r>
                <a:rPr lang="it-IT" sz="2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L’Universo esiste da un</a:t>
              </a:r>
            </a:p>
            <a:p>
              <a:pPr algn="ctr"/>
              <a:r>
                <a:rPr lang="it-IT" sz="2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tempo finito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655264" y="4973106"/>
                  <a:ext cx="3001463" cy="4070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𝒕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𝟏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/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𝑯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𝟏𝟑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𝟕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it-IT" sz="2000" b="1" i="1" baseline="0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it-IT" sz="2000" b="1" i="1" baseline="0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𝟏𝟎</m:t>
                            </m:r>
                          </m:e>
                          <m:sup>
                            <m:r>
                              <a:rPr lang="it-IT" sz="2000" b="1" i="1" baseline="0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𝟗</m:t>
                            </m:r>
                          </m:sup>
                        </m:sSup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it-IT" sz="2000" b="1" i="1" baseline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𝒚</m:t>
                        </m:r>
                      </m:oMath>
                    </m:oMathPara>
                  </a14:m>
                  <a:endParaRPr lang="it-IT" sz="2000" b="1" i="1" baseline="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erlin Sans FB Demi" pitchFamily="34" charset="0"/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5264" y="4973106"/>
                  <a:ext cx="3001463" cy="407099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641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Rectangle 6"/>
          <p:cNvSpPr/>
          <p:nvPr/>
        </p:nvSpPr>
        <p:spPr>
          <a:xfrm>
            <a:off x="5697910" y="6184181"/>
            <a:ext cx="301877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Candara" pitchFamily="34" charset="0"/>
              </a:rPr>
              <a:t>Infatti il cielo di notte è buio!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41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772701"/>
          </a:xfrm>
        </p:spPr>
        <p:txBody>
          <a:bodyPr>
            <a:normAutofit/>
          </a:bodyPr>
          <a:lstStyle/>
          <a:p>
            <a:r>
              <a:rPr lang="it-IT" sz="4400" dirty="0" smtClean="0"/>
              <a:t>L’Universo accelera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44</a:t>
            </a:fld>
            <a:endParaRPr kumimoji="0" lang="en-US"/>
          </a:p>
        </p:txBody>
      </p:sp>
      <p:grpSp>
        <p:nvGrpSpPr>
          <p:cNvPr id="8" name="Group 7"/>
          <p:cNvGrpSpPr/>
          <p:nvPr/>
        </p:nvGrpSpPr>
        <p:grpSpPr>
          <a:xfrm>
            <a:off x="395536" y="738920"/>
            <a:ext cx="3168352" cy="2618072"/>
            <a:chOff x="467544" y="597147"/>
            <a:chExt cx="3168352" cy="2618072"/>
          </a:xfrm>
        </p:grpSpPr>
        <p:pic>
          <p:nvPicPr>
            <p:cNvPr id="25602" name="Picture 2" descr="C:\Users\danilo\Dropbox\LNF\Divulgazione\OpenDay2013\nobel-u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7544" y="978485"/>
              <a:ext cx="3024336" cy="16707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411760" y="2564904"/>
              <a:ext cx="12241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 smtClean="0">
                  <a:latin typeface="Candara" pitchFamily="34" charset="0"/>
                </a:rPr>
                <a:t>Brian Schmidt</a:t>
              </a:r>
              <a:endParaRPr lang="it-IT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67544" y="2568888"/>
              <a:ext cx="9361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andara" pitchFamily="34" charset="0"/>
                </a:rPr>
                <a:t>Adam Riess</a:t>
              </a:r>
              <a:endParaRPr lang="it-IT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01605" y="2568888"/>
              <a:ext cx="13562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andara" pitchFamily="34" charset="0"/>
                </a:rPr>
                <a:t>Saul Perlmutter</a:t>
              </a:r>
              <a:endParaRPr lang="it-IT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57993" y="597147"/>
              <a:ext cx="24434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dirty="0" smtClean="0">
                  <a:latin typeface="Candara" pitchFamily="34" charset="0"/>
                </a:rPr>
                <a:t>Nobel 2011</a:t>
              </a:r>
              <a:endParaRPr lang="it-IT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889324" y="4296864"/>
            <a:ext cx="4221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Nel 1998 osservando le Supernovae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Tipo-Ia hanno scoperto che l’espansione </a:t>
            </a:r>
            <a:r>
              <a:rPr lang="it-IT" dirty="0">
                <a:latin typeface="Candara" pitchFamily="34" charset="0"/>
              </a:rPr>
              <a:t>dell’Universo sta accelerando</a:t>
            </a:r>
            <a:r>
              <a:rPr lang="it-IT" dirty="0" smtClean="0">
                <a:latin typeface="Candara" pitchFamily="34" charset="0"/>
              </a:rPr>
              <a:t>!</a:t>
            </a:r>
            <a:endParaRPr lang="it-IT" dirty="0"/>
          </a:p>
        </p:txBody>
      </p:sp>
      <p:pic>
        <p:nvPicPr>
          <p:cNvPr id="1026" name="Picture 2" descr="File:Main tycho remnant ful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01393" y="788463"/>
            <a:ext cx="5025830" cy="342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upload.wikimedia.org/wikipedia/commons/thumb/6/6f/CMB_Timeline300_no_WMAP.jpg/700px-CMB_Timeline300_no_WM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695968"/>
            <a:ext cx="4889322" cy="317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42620" y="5373216"/>
            <a:ext cx="391485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C’è un’energia che contrasta la </a:t>
            </a:r>
            <a:r>
              <a:rPr lang="it-IT" dirty="0" smtClean="0">
                <a:latin typeface="Candara" pitchFamily="34" charset="0"/>
              </a:rPr>
              <a:t>Gravità</a:t>
            </a:r>
            <a:endParaRPr lang="it-IT" dirty="0"/>
          </a:p>
        </p:txBody>
      </p:sp>
      <p:sp>
        <p:nvSpPr>
          <p:cNvPr id="17" name="Rectangle 16"/>
          <p:cNvSpPr/>
          <p:nvPr/>
        </p:nvSpPr>
        <p:spPr>
          <a:xfrm>
            <a:off x="6043349" y="6093296"/>
            <a:ext cx="1913396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Energia Oscura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4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Ingredienti dell’Universo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45</a:t>
            </a:fld>
            <a:endParaRPr kumimoji="0" 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746823850"/>
              </p:ext>
            </p:extLst>
          </p:nvPr>
        </p:nvGraphicFramePr>
        <p:xfrm>
          <a:off x="1403648" y="1124744"/>
          <a:ext cx="6480719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6016322" y="2514412"/>
            <a:ext cx="1800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latin typeface="Candara" pitchFamily="34" charset="0"/>
              </a:rPr>
              <a:t>Materia </a:t>
            </a:r>
            <a:r>
              <a:rPr lang="it-IT" sz="2000" b="1" dirty="0">
                <a:latin typeface="Candara" pitchFamily="34" charset="0"/>
              </a:rPr>
              <a:t>5</a:t>
            </a:r>
            <a:r>
              <a:rPr lang="it-IT" sz="2000" b="1" dirty="0" smtClean="0">
                <a:latin typeface="Candara" pitchFamily="34" charset="0"/>
              </a:rPr>
              <a:t>%</a:t>
            </a:r>
            <a:endParaRPr lang="it-IT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4355976" y="2989401"/>
            <a:ext cx="1800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latin typeface="Candara" pitchFamily="34" charset="0"/>
              </a:rPr>
              <a:t>Materia Oscura </a:t>
            </a:r>
          </a:p>
          <a:p>
            <a:pPr algn="ctr"/>
            <a:r>
              <a:rPr lang="it-IT" sz="2000" b="1" dirty="0" smtClean="0">
                <a:latin typeface="Candara" pitchFamily="34" charset="0"/>
              </a:rPr>
              <a:t>27%</a:t>
            </a:r>
            <a:endParaRPr lang="it-IT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2843808" y="1772816"/>
            <a:ext cx="1800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latin typeface="Candara" pitchFamily="34" charset="0"/>
              </a:rPr>
              <a:t>Energia Oscura </a:t>
            </a:r>
          </a:p>
          <a:p>
            <a:pPr algn="ctr"/>
            <a:r>
              <a:rPr lang="it-IT" sz="2000" b="1" dirty="0" smtClean="0">
                <a:latin typeface="Candara" pitchFamily="34" charset="0"/>
              </a:rPr>
              <a:t>68%</a:t>
            </a:r>
            <a:endParaRPr lang="it-IT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77584" y="5157192"/>
            <a:ext cx="568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«La cosa più incomprensibile dell’Universo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 è che esso sia comprensibile»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Albert Einstein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4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category"/>
        </p:bldSub>
      </p:bldGraphic>
      <p:bldP spid="10" grpId="0" uiExpand="1"/>
      <p:bldP spid="11" grpId="0" uiExpand="1"/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t-IT" dirty="0" smtClean="0"/>
              <a:t>SPARES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LNF - Open Day - 22.04.13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4349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fld id="{6262B4EE-AAA9-4709-9F3E-143D9CD06CB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/>
              <a:t>47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pic>
        <p:nvPicPr>
          <p:cNvPr id="3074" name="Picture 2" descr="C:\Users\danilo\Dropbox\LNF\Divulgazione\Gullace2012\3d_Earth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45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Ipotesi sulla Materia Oscura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LNF - Open Day - 24.04.13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48</a:t>
            </a:fld>
            <a:endParaRPr kumimoji="0" lang="en-US"/>
          </a:p>
        </p:txBody>
      </p:sp>
      <p:sp>
        <p:nvSpPr>
          <p:cNvPr id="3" name="TextBox 2"/>
          <p:cNvSpPr txBox="1"/>
          <p:nvPr/>
        </p:nvSpPr>
        <p:spPr>
          <a:xfrm>
            <a:off x="851659" y="836712"/>
            <a:ext cx="7344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it-IT" dirty="0" smtClean="0">
                <a:latin typeface="Candara" pitchFamily="34" charset="0"/>
              </a:rPr>
              <a:t>NON è fatta da particelle del Modello Standard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it-IT" dirty="0" smtClean="0">
                <a:latin typeface="Candara" pitchFamily="34" charset="0"/>
              </a:rPr>
              <a:t>E’ sensibile alla Gravità</a:t>
            </a:r>
          </a:p>
          <a:p>
            <a:pPr algn="ctr"/>
            <a:endParaRPr lang="it-IT" dirty="0" smtClean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Ipotesi più diffusa:</a:t>
            </a:r>
            <a:r>
              <a:rPr lang="it-IT" dirty="0">
                <a:latin typeface="Candara" pitchFamily="34" charset="0"/>
              </a:rPr>
              <a:t> </a:t>
            </a:r>
            <a:r>
              <a:rPr lang="it-IT" dirty="0" smtClean="0">
                <a:latin typeface="Candara" pitchFamily="34" charset="0"/>
              </a:rPr>
              <a:t>WIMP – Weak Interacting Massive Particle</a:t>
            </a:r>
          </a:p>
          <a:p>
            <a:pPr algn="ctr"/>
            <a:r>
              <a:rPr lang="it-IT" dirty="0">
                <a:latin typeface="Candara" pitchFamily="34" charset="0"/>
              </a:rPr>
              <a:t> una particella subatomica non ancora </a:t>
            </a:r>
            <a:r>
              <a:rPr lang="it-IT" dirty="0" smtClean="0">
                <a:latin typeface="Candara" pitchFamily="34" charset="0"/>
              </a:rPr>
              <a:t>scoperta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2" name="Picture 2" descr="http://www.physics.gla.ac.uk/ppt/images/susyparticles_s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64" y="2736326"/>
            <a:ext cx="5862264" cy="269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142463" y="5602014"/>
            <a:ext cx="5879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</a:t>
            </a:r>
            <a:r>
              <a:rPr lang="it-IT" dirty="0">
                <a:latin typeface="Candara" pitchFamily="34" charset="0"/>
              </a:rPr>
              <a:t>Superparticella più leggera è il Neutralino, che potrebbe essere stabile e molto pesante: oggi è il principale candidato per la Materia </a:t>
            </a:r>
            <a:r>
              <a:rPr lang="it-IT" dirty="0" smtClean="0">
                <a:latin typeface="Candara" pitchFamily="34" charset="0"/>
              </a:rPr>
              <a:t>Oscura</a:t>
            </a:r>
          </a:p>
        </p:txBody>
      </p:sp>
      <p:pic>
        <p:nvPicPr>
          <p:cNvPr id="7" name="Picture 2" descr="File:Julius Wes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3642936"/>
            <a:ext cx="1251925" cy="157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nuclphys.sinp.msu.ru/persons/images/zumino_bru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770" y="3646764"/>
            <a:ext cx="1251925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589770" y="5230941"/>
            <a:ext cx="125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Bruno Zumino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8587" y="5230941"/>
            <a:ext cx="958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Julius Wess </a:t>
            </a:r>
            <a:endParaRPr lang="it-IT" dirty="0"/>
          </a:p>
        </p:txBody>
      </p:sp>
      <p:sp>
        <p:nvSpPr>
          <p:cNvPr id="15" name="Rectangle 14"/>
          <p:cNvSpPr/>
          <p:nvPr/>
        </p:nvSpPr>
        <p:spPr>
          <a:xfrm>
            <a:off x="706355" y="2769548"/>
            <a:ext cx="176683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1974</a:t>
            </a:r>
          </a:p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Supersimmetria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3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4624"/>
            <a:ext cx="6624736" cy="792088"/>
          </a:xfrm>
        </p:spPr>
        <p:txBody>
          <a:bodyPr>
            <a:normAutofit/>
          </a:bodyPr>
          <a:lstStyle/>
          <a:p>
            <a:r>
              <a:rPr lang="it-IT" sz="4000" dirty="0" smtClean="0"/>
              <a:t>Geometria dell’Universo</a:t>
            </a:r>
            <a:endParaRPr lang="it-IT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LNF - Open Day - 24.04.13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49</a:t>
            </a:fld>
            <a:endParaRPr kumimoji="0" lang="en-US"/>
          </a:p>
        </p:txBody>
      </p:sp>
      <p:pic>
        <p:nvPicPr>
          <p:cNvPr id="14338" name="Picture 2" descr="http://upload.wikimedia.org/wikipedia/commons/thumb/6/62/Aleksandr_Fridman.png/200px-Aleksandr_Fridman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54"/>
          <a:stretch/>
        </p:blipFill>
        <p:spPr bwMode="auto">
          <a:xfrm>
            <a:off x="251520" y="533393"/>
            <a:ext cx="1905000" cy="281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64088" y="869978"/>
                <a:ext cx="2808269" cy="8559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sub>
                      </m:sSub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it-IT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it-IT" sz="2400" b="0" i="1" smtClean="0">
                              <a:latin typeface="Cambria Math"/>
                            </a:rPr>
                            <m:t>8</m:t>
                          </m:r>
                          <m:r>
                            <a:rPr lang="el-GR" sz="2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𝐺</m:t>
                          </m:r>
                        </m:den>
                      </m:f>
                      <m:r>
                        <a:rPr lang="it-IT" sz="240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it-IT" sz="2400" b="0" i="1" smtClean="0">
                          <a:latin typeface="Cambria Math"/>
                          <a:ea typeface="Cambria Math"/>
                        </a:rPr>
                        <m:t>6</m:t>
                      </m:r>
                      <m:f>
                        <m:fPr>
                          <m:ctrlPr>
                            <a:rPr lang="it-IT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𝑎𝑡𝑜𝑚𝑖</m:t>
                          </m:r>
                        </m:num>
                        <m:den>
                          <m:sSup>
                            <m:sSupPr>
                              <m:ctrlPr>
                                <a:rPr lang="it-IT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sz="2400" i="1" dirty="0">
                  <a:latin typeface="Berlin Sans FB Demi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869978"/>
                <a:ext cx="2808269" cy="8559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597304" y="1844824"/>
            <a:ext cx="6367184" cy="4744526"/>
            <a:chOff x="2771800" y="2123102"/>
            <a:chExt cx="6367184" cy="4744526"/>
          </a:xfrm>
        </p:grpSpPr>
        <p:sp>
          <p:nvSpPr>
            <p:cNvPr id="8" name="Rectangle 7"/>
            <p:cNvSpPr/>
            <p:nvPr/>
          </p:nvSpPr>
          <p:spPr>
            <a:xfrm>
              <a:off x="2771800" y="2123102"/>
              <a:ext cx="1250769" cy="474452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340" name="Picture 4" descr="http://map.gsfc.nasa.gov/media/990006/990006_204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2570" y="2123102"/>
              <a:ext cx="5116414" cy="4744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2771800" y="3861048"/>
                  <a:ext cx="1862337" cy="400110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𝛒</m:t>
                        </m:r>
                        <m:r>
                          <a:rPr lang="it-IT" sz="2000" b="1" i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&lt;</m:t>
                        </m:r>
                        <m:sSub>
                          <m:sSubPr>
                            <m:ctrlPr>
                              <a:rPr lang="it-IT" sz="2000" b="1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𝛒</m:t>
                            </m:r>
                          </m:e>
                          <m:sub>
                            <m:r>
                              <a:rPr lang="it-IT" sz="20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𝐜</m:t>
                            </m:r>
                          </m:sub>
                        </m:sSub>
                      </m:oMath>
                    </m:oMathPara>
                  </a14:m>
                  <a:endParaRPr lang="it-IT" sz="20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1800" y="3861048"/>
                  <a:ext cx="1862337" cy="40011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3812329" y="2616889"/>
                  <a:ext cx="1263727" cy="400110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𝛒</m:t>
                        </m:r>
                        <m:r>
                          <a:rPr lang="it-IT" sz="20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&gt;</m:t>
                        </m:r>
                        <m:sSub>
                          <m:sSubPr>
                            <m:ctrlPr>
                              <a:rPr lang="it-IT" sz="2000" b="1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𝛒</m:t>
                            </m:r>
                          </m:e>
                          <m:sub>
                            <m:r>
                              <a:rPr lang="it-IT" sz="20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𝐜</m:t>
                            </m:r>
                          </m:sub>
                        </m:sSub>
                      </m:oMath>
                    </m:oMathPara>
                  </a14:m>
                  <a:endParaRPr lang="it-IT" sz="20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2329" y="2616889"/>
                  <a:ext cx="1263727" cy="40011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3154430" y="5655182"/>
                  <a:ext cx="1479708" cy="400110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𝛒</m:t>
                        </m:r>
                        <m:r>
                          <a:rPr lang="it-IT" sz="2000" b="1" i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it-IT" sz="2000" b="1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𝛒</m:t>
                            </m:r>
                          </m:e>
                          <m:sub>
                            <m:r>
                              <a:rPr lang="it-IT" sz="2000" b="1" i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𝐜</m:t>
                            </m:r>
                          </m:sub>
                        </m:sSub>
                      </m:oMath>
                    </m:oMathPara>
                  </a14:m>
                  <a:endParaRPr lang="it-IT" sz="20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4430" y="5655182"/>
                  <a:ext cx="1479708" cy="40011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060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/>
            <p:cNvSpPr txBox="1"/>
            <p:nvPr/>
          </p:nvSpPr>
          <p:spPr>
            <a:xfrm>
              <a:off x="3648854" y="2996952"/>
              <a:ext cx="1643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bg1"/>
                  </a:solidFill>
                  <a:latin typeface="Candara" pitchFamily="34" charset="0"/>
                </a:rPr>
                <a:t>Spazio chiuso</a:t>
              </a:r>
              <a:endParaRPr lang="it-IT" b="1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9333" y="4293096"/>
              <a:ext cx="16425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bg1"/>
                  </a:solidFill>
                  <a:latin typeface="Candara" pitchFamily="34" charset="0"/>
                </a:rPr>
                <a:t>Spazio aperto</a:t>
              </a:r>
              <a:endParaRPr lang="it-IT" b="1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54430" y="6035924"/>
              <a:ext cx="1479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bg1"/>
                  </a:solidFill>
                  <a:latin typeface="Candara" pitchFamily="34" charset="0"/>
                </a:rPr>
                <a:t>Spazio piatto</a:t>
              </a:r>
              <a:endParaRPr lang="it-IT" b="1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07505" y="3356992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Alexander Friedmann</a:t>
            </a:r>
            <a:endParaRPr lang="it-IT" dirty="0"/>
          </a:p>
        </p:txBody>
      </p:sp>
      <p:sp>
        <p:nvSpPr>
          <p:cNvPr id="19" name="Rectangle 18"/>
          <p:cNvSpPr/>
          <p:nvPr/>
        </p:nvSpPr>
        <p:spPr>
          <a:xfrm>
            <a:off x="3076040" y="1113282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Densità critica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376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LNF - Open Day - 24.04.13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50</a:t>
            </a:fld>
            <a:endParaRPr kumimoji="0"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91264" cy="792088"/>
          </a:xfrm>
        </p:spPr>
        <p:txBody>
          <a:bodyPr>
            <a:noAutofit/>
          </a:bodyPr>
          <a:lstStyle/>
          <a:p>
            <a:r>
              <a:rPr lang="it-IT" sz="3600" dirty="0" smtClean="0"/>
              <a:t>CMB – Cosmic Microwave Background</a:t>
            </a:r>
            <a:endParaRPr lang="it-IT" sz="36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810366" y="3573016"/>
            <a:ext cx="4032447" cy="3024336"/>
            <a:chOff x="179512" y="836712"/>
            <a:chExt cx="4032447" cy="3024336"/>
          </a:xfrm>
        </p:grpSpPr>
        <p:pic>
          <p:nvPicPr>
            <p:cNvPr id="8200" name="Picture 8" descr="http://www.eunews.it/wp-content/uploads/2013/03/Plank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836712"/>
              <a:ext cx="4032447" cy="3024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2771800" y="3098085"/>
              <a:ext cx="131318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dirty="0" smtClean="0">
                  <a:latin typeface="Candara" pitchFamily="34" charset="0"/>
                </a:rPr>
                <a:t>Plank – ESA</a:t>
              </a:r>
            </a:p>
            <a:p>
              <a:pPr algn="ctr"/>
              <a:r>
                <a:rPr lang="it-IT" dirty="0" smtClean="0">
                  <a:latin typeface="Candara" pitchFamily="34" charset="0"/>
                </a:rPr>
                <a:t>2013</a:t>
              </a:r>
              <a:endParaRPr lang="it-IT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0" y="4342822"/>
            <a:ext cx="4480496" cy="2520280"/>
            <a:chOff x="4327608" y="836712"/>
            <a:chExt cx="4480496" cy="2520280"/>
          </a:xfrm>
        </p:grpSpPr>
        <p:pic>
          <p:nvPicPr>
            <p:cNvPr id="8202" name="Picture 10" descr="http://map.gsfc.nasa.gov/media/990307/990307_2_128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7608" y="836712"/>
              <a:ext cx="4480496" cy="2520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4535996" y="991307"/>
              <a:ext cx="163217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dirty="0" smtClean="0">
                  <a:latin typeface="Candara" pitchFamily="34" charset="0"/>
                </a:rPr>
                <a:t>WMAP – NASA</a:t>
              </a:r>
            </a:p>
            <a:p>
              <a:r>
                <a:rPr lang="it-IT" dirty="0" smtClean="0">
                  <a:latin typeface="Candara" pitchFamily="34" charset="0"/>
                </a:rPr>
                <a:t>2003</a:t>
              </a:r>
              <a:endParaRPr lang="it-IT" dirty="0"/>
            </a:p>
          </p:txBody>
        </p:sp>
      </p:grpSp>
      <p:pic>
        <p:nvPicPr>
          <p:cNvPr id="17" name="Picture 4" descr="[penziaswilson-706630.jpg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45" y="824140"/>
            <a:ext cx="428625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449" y="85943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Candara" pitchFamily="34" charset="0"/>
              </a:rPr>
              <a:t>Arno Penzias</a:t>
            </a:r>
          </a:p>
          <a:p>
            <a:r>
              <a:rPr lang="it-IT" dirty="0" smtClean="0">
                <a:solidFill>
                  <a:schemeClr val="bg1"/>
                </a:solidFill>
                <a:latin typeface="Candara" pitchFamily="34" charset="0"/>
              </a:rPr>
              <a:t>Robert Wilson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80472" y="836712"/>
            <a:ext cx="4429125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latin typeface="Candara" pitchFamily="34" charset="0"/>
              </a:rPr>
              <a:t>1964 – Bell </a:t>
            </a:r>
            <a:r>
              <a:rPr lang="it-IT" dirty="0" smtClean="0">
                <a:latin typeface="Candara" pitchFamily="34" charset="0"/>
              </a:rPr>
              <a:t>Laboratories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 smtClean="0">
              <a:latin typeface="Candara" pitchFamily="34" charset="0"/>
            </a:endParaRPr>
          </a:p>
          <a:p>
            <a:pPr algn="ctr">
              <a:defRPr/>
            </a:pPr>
            <a:r>
              <a:rPr lang="it-IT" dirty="0" smtClean="0">
                <a:latin typeface="Candara" pitchFamily="34" charset="0"/>
              </a:rPr>
              <a:t>Mentre </a:t>
            </a:r>
            <a:r>
              <a:rPr lang="it-IT" dirty="0">
                <a:latin typeface="Candara" pitchFamily="34" charset="0"/>
              </a:rPr>
              <a:t>lavoravano ad un nuovo tipo di antenna per </a:t>
            </a:r>
            <a:r>
              <a:rPr lang="it-IT" dirty="0" smtClean="0">
                <a:latin typeface="Candara" pitchFamily="34" charset="0"/>
              </a:rPr>
              <a:t>telecomuncazioni scoprirono una radiazione che pervade tutto l’Universo</a:t>
            </a:r>
          </a:p>
        </p:txBody>
      </p:sp>
      <p:sp>
        <p:nvSpPr>
          <p:cNvPr id="7" name="Rectangle 6"/>
          <p:cNvSpPr/>
          <p:nvPr/>
        </p:nvSpPr>
        <p:spPr>
          <a:xfrm>
            <a:off x="4604370" y="2780928"/>
            <a:ext cx="438132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Radiazione Cosmica di Fondo a Microonde </a:t>
            </a:r>
          </a:p>
        </p:txBody>
      </p:sp>
    </p:spTree>
    <p:extLst>
      <p:ext uri="{BB962C8B-B14F-4D97-AF65-F5344CB8AC3E}">
        <p14:creationId xmlns:p14="http://schemas.microsoft.com/office/powerpoint/2010/main" val="242040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364" y="44624"/>
            <a:ext cx="8291264" cy="792088"/>
          </a:xfrm>
        </p:spPr>
        <p:txBody>
          <a:bodyPr/>
          <a:lstStyle/>
          <a:p>
            <a:r>
              <a:rPr lang="it-IT" dirty="0" smtClean="0"/>
              <a:t>Fondo a Microonde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LNF - Open Day - 24.04.13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51</a:t>
            </a:fld>
            <a:endParaRPr kumimoji="0" lang="en-US"/>
          </a:p>
        </p:txBody>
      </p:sp>
      <p:pic>
        <p:nvPicPr>
          <p:cNvPr id="10" name="Picture 2" descr="http://astrobob.areavoices.com/files/2013/03/Planck-CMB1-1024x5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9" y="1836190"/>
            <a:ext cx="6688770" cy="354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89113" y="5597908"/>
            <a:ext cx="6093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Mappa della CMB</a:t>
            </a:r>
          </a:p>
          <a:p>
            <a:pPr algn="ctr"/>
            <a:r>
              <a:rPr lang="it-IT" dirty="0">
                <a:latin typeface="Candara" pitchFamily="34" charset="0"/>
              </a:rPr>
              <a:t>f</a:t>
            </a:r>
            <a:r>
              <a:rPr lang="it-IT" dirty="0" smtClean="0">
                <a:latin typeface="Candara" pitchFamily="34" charset="0"/>
              </a:rPr>
              <a:t>oto dell’Universo quando aveva «appena» 380,000 anni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23728" y="836712"/>
            <a:ext cx="482453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Il Fondo a Microonde è la radiazione residua del Big Bang che si è raffreddata a causa dell’espansione dell’Universo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6146" name="Picture 2" descr="http://i2.cdn.turner.com/money/2012/06/21/technology/TV-shipments-LCD/tv-noise-static.to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6309" y="1836190"/>
            <a:ext cx="5798666" cy="354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9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Effetto Casimir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LNF - Open Day - 24.04.13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52</a:t>
            </a:fld>
            <a:endParaRPr kumimoji="0" lang="en-US"/>
          </a:p>
        </p:txBody>
      </p:sp>
      <p:pic>
        <p:nvPicPr>
          <p:cNvPr id="32770" name="Picture 2" descr="File:Effetto Casimi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1104188"/>
            <a:ext cx="3816424" cy="3908988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32772" name="Picture 4" descr="http://www.beeldbank.leidenuniv.nl/ImageDisplay.php?uid=FT103086&amp;thumbed=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4108"/>
            <a:ext cx="1905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14532" y="2751080"/>
            <a:ext cx="2016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Hendrik Casimir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69170" y="4270799"/>
                <a:ext cx="149835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i="1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h𝑐</m:t>
                          </m:r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480</m:t>
                          </m:r>
                        </m:den>
                      </m:f>
                      <m:f>
                        <m:f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num>
                        <m:den>
                          <m:sSup>
                            <m:sSupPr>
                              <m:ctrlPr>
                                <a:rPr lang="it-IT" sz="2000" b="0" i="1" baseline="0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b="0" i="1" baseline="0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it-IT" sz="2000" b="0" i="1" baseline="0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sz="20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170" y="4270799"/>
                <a:ext cx="1498359" cy="67672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1671" y="5696962"/>
                <a:ext cx="272517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i="1" smtClean="0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=1</m:t>
                      </m:r>
                      <m:r>
                        <a:rPr lang="el-GR" sz="2000" b="0" i="1" baseline="0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 ; 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=1</m:t>
                      </m:r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2000" b="0" i="1" baseline="0" dirty="0" smtClean="0">
                  <a:latin typeface="Berlin Sans FB Demi" pitchFamily="34" charset="0"/>
                  <a:ea typeface="Cambria Math"/>
                </a:endParaRPr>
              </a:p>
              <a:p>
                <a:r>
                  <a:rPr lang="it-IT" sz="2000" i="1" dirty="0" smtClean="0">
                    <a:latin typeface="Cambria Math" pitchFamily="18" charset="0"/>
                    <a:ea typeface="Cambria Math" pitchFamily="18" charset="0"/>
                  </a:rPr>
                  <a:t>F = 13 mN = 1.3 g</a:t>
                </a:r>
                <a:endParaRPr lang="it-IT" sz="2000" b="0" i="1" baseline="0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671" y="5696962"/>
                <a:ext cx="2725170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2237" b="-146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277626" y="1032180"/>
            <a:ext cx="27984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Principio di Indeterminazione di Heisenberg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073823" y="1994237"/>
                <a:ext cx="12060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≤ℏ</m:t>
                      </m:r>
                    </m:oMath>
                  </m:oMathPara>
                </a14:m>
                <a:endParaRPr lang="it-IT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3823" y="1994237"/>
                <a:ext cx="120603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255680" y="2448933"/>
            <a:ext cx="2820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Il vuoto quantistico è pieno di particelle virtuali create da fluttuazioni dell’energia.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6645" y="3039112"/>
            <a:ext cx="2016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1948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10237" y="5225461"/>
            <a:ext cx="2016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Misurata  nel 1997</a:t>
            </a:r>
            <a:endParaRPr lang="it-IT" dirty="0"/>
          </a:p>
        </p:txBody>
      </p:sp>
      <p:sp>
        <p:nvSpPr>
          <p:cNvPr id="3" name="Rectangle 2"/>
          <p:cNvSpPr/>
          <p:nvPr/>
        </p:nvSpPr>
        <p:spPr>
          <a:xfrm>
            <a:off x="107504" y="3624468"/>
            <a:ext cx="5076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In virtù della differenza di pressione di </a:t>
            </a:r>
            <a:r>
              <a:rPr lang="it-IT" dirty="0" smtClean="0">
                <a:latin typeface="Candara" pitchFamily="34" charset="0"/>
              </a:rPr>
              <a:t>tra </a:t>
            </a:r>
            <a:r>
              <a:rPr lang="it-IT" dirty="0">
                <a:latin typeface="Candara" pitchFamily="34" charset="0"/>
              </a:rPr>
              <a:t>l’interno e </a:t>
            </a:r>
            <a:r>
              <a:rPr lang="it-IT" dirty="0" smtClean="0">
                <a:latin typeface="Candara" pitchFamily="34" charset="0"/>
              </a:rPr>
              <a:t>l’esterno,</a:t>
            </a:r>
            <a:r>
              <a:rPr lang="it-IT" dirty="0" smtClean="0"/>
              <a:t> </a:t>
            </a:r>
            <a:r>
              <a:rPr lang="it-IT" dirty="0" smtClean="0">
                <a:latin typeface="Candara" pitchFamily="34" charset="0"/>
              </a:rPr>
              <a:t>2 </a:t>
            </a:r>
            <a:r>
              <a:rPr lang="it-IT" dirty="0">
                <a:latin typeface="Candara" pitchFamily="34" charset="0"/>
              </a:rPr>
              <a:t>placche metalliche si </a:t>
            </a:r>
            <a:r>
              <a:rPr lang="it-IT" dirty="0" smtClean="0">
                <a:latin typeface="Candara" pitchFamily="34" charset="0"/>
              </a:rPr>
              <a:t>attraggono:</a:t>
            </a:r>
            <a:endParaRPr lang="it-IT" dirty="0"/>
          </a:p>
        </p:txBody>
      </p:sp>
      <p:sp>
        <p:nvSpPr>
          <p:cNvPr id="17" name="Rectangle 16"/>
          <p:cNvSpPr/>
          <p:nvPr/>
        </p:nvSpPr>
        <p:spPr>
          <a:xfrm>
            <a:off x="4716016" y="5504459"/>
            <a:ext cx="4032448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L’energia del vuoto potrebbe spiegare l’Energia Oscura, ma i calcoli sbagliano di 120 ordini di grandezza!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6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fld id="{6262B4EE-AAA9-4709-9F3E-143D9CD06CB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/>
              <a:t>53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pic>
        <p:nvPicPr>
          <p:cNvPr id="6146" name="Picture 2" descr="http://sjsa.files.wordpress.com/2012/07/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822010"/>
            <a:ext cx="3048273" cy="462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5816" y="2403455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8800" b="1" dirty="0" smtClean="0">
                <a:latin typeface="Gill Sans MT Condensed" pitchFamily="34" charset="0"/>
                <a:ea typeface="DotumChe" pitchFamily="49" charset="-127"/>
              </a:rPr>
              <a:t>DAMN</a:t>
            </a:r>
            <a:endParaRPr lang="it-IT" sz="8800" b="1" dirty="0">
              <a:latin typeface="Gill Sans MT Condensed" pitchFamily="34" charset="0"/>
              <a:ea typeface="DotumChe" pitchFamily="49" charset="-127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0" t="27159" r="36232" b="49082"/>
          <a:stretch/>
        </p:blipFill>
        <p:spPr bwMode="auto">
          <a:xfrm>
            <a:off x="3837412" y="188640"/>
            <a:ext cx="4767036" cy="224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328848" y="4038744"/>
            <a:ext cx="3915560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dannata particella</a:t>
            </a:r>
          </a:p>
        </p:txBody>
      </p:sp>
      <p:sp>
        <p:nvSpPr>
          <p:cNvPr id="3" name="Down Arrow 2"/>
          <p:cNvSpPr/>
          <p:nvPr/>
        </p:nvSpPr>
        <p:spPr>
          <a:xfrm>
            <a:off x="5769008" y="4849996"/>
            <a:ext cx="108012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4328848" y="5570076"/>
            <a:ext cx="3915560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particella di Dio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4616" y="5327675"/>
            <a:ext cx="3059231" cy="9096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Leon Lederman - 1994</a:t>
            </a:r>
            <a:endParaRPr lang="it-IT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3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 animBg="1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6734</TotalTime>
  <Words>2027</Words>
  <Application>Microsoft Office PowerPoint</Application>
  <PresentationFormat>On-screen Show (4:3)</PresentationFormat>
  <Paragraphs>422</Paragraphs>
  <Slides>53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Technic</vt:lpstr>
      <vt:lpstr>Materia antimateria materia oscura</vt:lpstr>
      <vt:lpstr>materia</vt:lpstr>
      <vt:lpstr>Di cosa è fatta la Materia?</vt:lpstr>
      <vt:lpstr>Elettroni, Protoni e Neutroni</vt:lpstr>
      <vt:lpstr>E questi chi li ha ordinati?</vt:lpstr>
      <vt:lpstr>Una Materia complicata</vt:lpstr>
      <vt:lpstr>Ci sono anche i Bosoni</vt:lpstr>
      <vt:lpstr>Particelle Elementari e  Interazioni Fondamentali</vt:lpstr>
      <vt:lpstr>Lagrangiana del Modello Standard per esteso</vt:lpstr>
      <vt:lpstr>antimateria</vt:lpstr>
      <vt:lpstr>Ipotesi Antimateria - 1928</vt:lpstr>
      <vt:lpstr>Scoperta del Positrone - 1932</vt:lpstr>
      <vt:lpstr>Antiprotone e Antineutrone </vt:lpstr>
      <vt:lpstr>Il Mondo allo Specchio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 oscura</vt:lpstr>
      <vt:lpstr>PowerPoint Presentation</vt:lpstr>
      <vt:lpstr>Velocità di rotazione delle galassie</vt:lpstr>
      <vt:lpstr>Materia Oscura</vt:lpstr>
      <vt:lpstr>PowerPoint Presentation</vt:lpstr>
      <vt:lpstr>Teoria della Relatività Generale</vt:lpstr>
      <vt:lpstr>Lente Gravitazionale</vt:lpstr>
      <vt:lpstr>PowerPoint Presentation</vt:lpstr>
      <vt:lpstr>PowerPoint Presentation</vt:lpstr>
      <vt:lpstr>PowerPoint Presentation</vt:lpstr>
      <vt:lpstr>PowerPoint Presentation</vt:lpstr>
      <vt:lpstr>E’ tutta intorno a te!</vt:lpstr>
      <vt:lpstr>Materia Oscura a LHC</vt:lpstr>
      <vt:lpstr>Materia Oscura sottoterra</vt:lpstr>
      <vt:lpstr>Materia Oscura nello spazio</vt:lpstr>
      <vt:lpstr>PowerPoint Presentation</vt:lpstr>
      <vt:lpstr>Materia Oscura a Frascati</vt:lpstr>
      <vt:lpstr>L’Universo in espansione</vt:lpstr>
      <vt:lpstr>L’Universo accelera</vt:lpstr>
      <vt:lpstr>Ingredienti dell’Universo</vt:lpstr>
      <vt:lpstr>SPARES</vt:lpstr>
      <vt:lpstr>PowerPoint Presentation</vt:lpstr>
      <vt:lpstr>Ipotesi sulla Materia Oscura</vt:lpstr>
      <vt:lpstr>Geometria dell’Universo</vt:lpstr>
      <vt:lpstr>CMB – Cosmic Microwave Background</vt:lpstr>
      <vt:lpstr>Fondo a Microonde</vt:lpstr>
      <vt:lpstr>Effetto Casimir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 antimateria materia oscura</dc:title>
  <dc:creator>danilo</dc:creator>
  <cp:lastModifiedBy>danilo</cp:lastModifiedBy>
  <cp:revision>216</cp:revision>
  <dcterms:created xsi:type="dcterms:W3CDTF">2013-03-27T09:46:32Z</dcterms:created>
  <dcterms:modified xsi:type="dcterms:W3CDTF">2013-04-21T20:05:17Z</dcterms:modified>
</cp:coreProperties>
</file>