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 id="2147483689" r:id="rId4"/>
    <p:sldMasterId id="2147483702" r:id="rId5"/>
    <p:sldMasterId id="2147483704" r:id="rId6"/>
  </p:sldMasterIdLst>
  <p:notesMasterIdLst>
    <p:notesMasterId r:id="rId49"/>
  </p:notesMasterIdLst>
  <p:sldIdLst>
    <p:sldId id="257" r:id="rId7"/>
    <p:sldId id="270" r:id="rId8"/>
    <p:sldId id="274" r:id="rId9"/>
    <p:sldId id="275" r:id="rId10"/>
    <p:sldId id="276" r:id="rId11"/>
    <p:sldId id="277" r:id="rId12"/>
    <p:sldId id="278" r:id="rId13"/>
    <p:sldId id="271" r:id="rId14"/>
    <p:sldId id="273" r:id="rId15"/>
    <p:sldId id="272" r:id="rId16"/>
    <p:sldId id="279" r:id="rId17"/>
    <p:sldId id="280" r:id="rId18"/>
    <p:sldId id="281" r:id="rId19"/>
    <p:sldId id="282" r:id="rId20"/>
    <p:sldId id="283" r:id="rId21"/>
    <p:sldId id="284" r:id="rId22"/>
    <p:sldId id="285" r:id="rId23"/>
    <p:sldId id="286" r:id="rId24"/>
    <p:sldId id="287" r:id="rId25"/>
    <p:sldId id="288" r:id="rId26"/>
    <p:sldId id="290" r:id="rId27"/>
    <p:sldId id="291" r:id="rId28"/>
    <p:sldId id="292" r:id="rId29"/>
    <p:sldId id="293" r:id="rId30"/>
    <p:sldId id="294" r:id="rId31"/>
    <p:sldId id="295" r:id="rId32"/>
    <p:sldId id="269" r:id="rId33"/>
    <p:sldId id="296" r:id="rId34"/>
    <p:sldId id="297" r:id="rId35"/>
    <p:sldId id="298" r:id="rId36"/>
    <p:sldId id="305" r:id="rId37"/>
    <p:sldId id="299" r:id="rId38"/>
    <p:sldId id="300" r:id="rId39"/>
    <p:sldId id="301" r:id="rId40"/>
    <p:sldId id="302" r:id="rId41"/>
    <p:sldId id="303" r:id="rId42"/>
    <p:sldId id="306" r:id="rId43"/>
    <p:sldId id="304" r:id="rId44"/>
    <p:sldId id="307" r:id="rId45"/>
    <p:sldId id="308" r:id="rId46"/>
    <p:sldId id="310" r:id="rId47"/>
    <p:sldId id="30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5B745CE-2B14-9E4C-ADC2-C7404F3EE0AB}">
          <p14:sldIdLst>
            <p14:sldId id="257"/>
            <p14:sldId id="270"/>
          </p14:sldIdLst>
        </p14:section>
        <p14:section name="Untitled Section" id="{DDAF7EEA-C6CF-0048-9B49-054CA961357B}">
          <p14:sldIdLst>
            <p14:sldId id="274"/>
            <p14:sldId id="275"/>
            <p14:sldId id="276"/>
            <p14:sldId id="277"/>
            <p14:sldId id="278"/>
            <p14:sldId id="271"/>
            <p14:sldId id="273"/>
            <p14:sldId id="272"/>
            <p14:sldId id="279"/>
            <p14:sldId id="280"/>
            <p14:sldId id="281"/>
            <p14:sldId id="282"/>
            <p14:sldId id="283"/>
            <p14:sldId id="284"/>
            <p14:sldId id="285"/>
            <p14:sldId id="286"/>
            <p14:sldId id="287"/>
            <p14:sldId id="288"/>
            <p14:sldId id="290"/>
            <p14:sldId id="291"/>
            <p14:sldId id="292"/>
            <p14:sldId id="293"/>
            <p14:sldId id="294"/>
            <p14:sldId id="295"/>
            <p14:sldId id="269"/>
            <p14:sldId id="296"/>
            <p14:sldId id="297"/>
            <p14:sldId id="298"/>
            <p14:sldId id="305"/>
            <p14:sldId id="299"/>
            <p14:sldId id="300"/>
            <p14:sldId id="301"/>
            <p14:sldId id="302"/>
            <p14:sldId id="303"/>
            <p14:sldId id="306"/>
            <p14:sldId id="304"/>
            <p14:sldId id="307"/>
            <p14:sldId id="308"/>
            <p14:sldId id="310"/>
            <p14:sldId id="30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4"/>
    <a:srgbClr val="BAABF0"/>
    <a:srgbClr val="DB0000"/>
    <a:srgbClr val="0000F6"/>
    <a:srgbClr val="0000AE"/>
    <a:srgbClr val="133AAE"/>
    <a:srgbClr val="1313AE"/>
    <a:srgbClr val="ACACAC"/>
    <a:srgbClr val="A1FF18"/>
    <a:srgbClr val="F3F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4611" autoAdjust="0"/>
  </p:normalViewPr>
  <p:slideViewPr>
    <p:cSldViewPr>
      <p:cViewPr>
        <p:scale>
          <a:sx n="100" d="100"/>
          <a:sy n="100" d="100"/>
        </p:scale>
        <p:origin x="-928" y="-4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notesMaster" Target="notesMasters/notesMaster1.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C72587-2F6B-4470-8BEA-A9B12439F762}" type="datetimeFigureOut">
              <a:rPr lang="en-US" smtClean="0"/>
              <a:t>11/19/12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2EDD9F-3DB4-481D-B66D-F04FD15699C8}" type="slidenum">
              <a:rPr lang="en-US" smtClean="0"/>
              <a:t>‹#›</a:t>
            </a:fld>
            <a:endParaRPr lang="en-US"/>
          </a:p>
        </p:txBody>
      </p:sp>
    </p:spTree>
    <p:extLst>
      <p:ext uri="{BB962C8B-B14F-4D97-AF65-F5344CB8AC3E}">
        <p14:creationId xmlns:p14="http://schemas.microsoft.com/office/powerpoint/2010/main" val="3631789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11/19/12 15:08</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1ftm = 1.8288 m.    1 </a:t>
            </a:r>
            <a:r>
              <a:rPr lang="en-US" dirty="0" err="1" smtClean="0"/>
              <a:t>nmi</a:t>
            </a:r>
            <a:r>
              <a:rPr lang="en-US" baseline="0" dirty="0" smtClean="0"/>
              <a:t> = 1,852 m.   1nmi = 1,012.69 </a:t>
            </a:r>
            <a:r>
              <a:rPr lang="en-US" baseline="0" dirty="0" err="1" smtClean="0"/>
              <a:t>ftm</a:t>
            </a:r>
            <a:r>
              <a:rPr lang="en-US" baseline="0" dirty="0" smtClean="0"/>
              <a:t>;     k = 1.380 10^-23   J/K^-1  </a:t>
            </a:r>
            <a:r>
              <a:rPr lang="en-US" baseline="0" dirty="0" err="1" smtClean="0"/>
              <a:t>ponte</a:t>
            </a:r>
            <a:r>
              <a:rPr lang="en-US" baseline="0" dirty="0" smtClean="0"/>
              <a:t> </a:t>
            </a:r>
            <a:r>
              <a:rPr lang="en-US" baseline="0" dirty="0" err="1" smtClean="0"/>
              <a:t>fra</a:t>
            </a:r>
            <a:r>
              <a:rPr lang="en-US" baseline="0" dirty="0" smtClean="0"/>
              <a:t> </a:t>
            </a:r>
            <a:r>
              <a:rPr lang="en-US" baseline="0" dirty="0" err="1" smtClean="0"/>
              <a:t>fisica</a:t>
            </a:r>
            <a:r>
              <a:rPr lang="en-US" baseline="0" dirty="0" smtClean="0"/>
              <a:t> </a:t>
            </a:r>
            <a:r>
              <a:rPr lang="en-US" baseline="0" dirty="0" err="1" smtClean="0"/>
              <a:t>microscopica</a:t>
            </a:r>
            <a:r>
              <a:rPr lang="en-US" baseline="0" dirty="0" smtClean="0"/>
              <a:t> e </a:t>
            </a:r>
            <a:r>
              <a:rPr lang="en-US" baseline="0" dirty="0" err="1" smtClean="0"/>
              <a:t>macroscopica</a:t>
            </a:r>
            <a:r>
              <a:rPr lang="en-US" baseline="0" dirty="0" smtClean="0"/>
              <a:t> PV = N (</a:t>
            </a:r>
            <a:r>
              <a:rPr lang="en-US" baseline="0" dirty="0" err="1" smtClean="0"/>
              <a:t>molecole</a:t>
            </a:r>
            <a:r>
              <a:rPr lang="en-US" baseline="0" dirty="0" smtClean="0"/>
              <a:t> di gas) k T </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5</a:t>
            </a:fld>
            <a:endParaRPr lang="en-US"/>
          </a:p>
        </p:txBody>
      </p:sp>
    </p:spTree>
    <p:extLst>
      <p:ext uri="{BB962C8B-B14F-4D97-AF65-F5344CB8AC3E}">
        <p14:creationId xmlns:p14="http://schemas.microsoft.com/office/powerpoint/2010/main" val="162658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Assumero</a:t>
            </a:r>
            <a:r>
              <a:rPr lang="en-US" dirty="0" smtClean="0"/>
              <a:t>’ per </a:t>
            </a:r>
            <a:r>
              <a:rPr lang="en-US" dirty="0" err="1" smtClean="0"/>
              <a:t>ora</a:t>
            </a:r>
            <a:r>
              <a:rPr lang="en-US" dirty="0" smtClean="0"/>
              <a:t>  </a:t>
            </a:r>
            <a:r>
              <a:rPr lang="en-US" dirty="0" err="1" smtClean="0"/>
              <a:t>che</a:t>
            </a:r>
            <a:r>
              <a:rPr lang="en-US" dirty="0" smtClean="0"/>
              <a:t> </a:t>
            </a:r>
            <a:r>
              <a:rPr lang="en-US" dirty="0" err="1" smtClean="0"/>
              <a:t>siano</a:t>
            </a:r>
            <a:r>
              <a:rPr lang="en-US" dirty="0" smtClean="0"/>
              <a:t> </a:t>
            </a:r>
            <a:r>
              <a:rPr lang="en-US" dirty="0" err="1" smtClean="0"/>
              <a:t>tre</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6</a:t>
            </a:fld>
            <a:endParaRPr lang="en-US"/>
          </a:p>
        </p:txBody>
      </p:sp>
    </p:spTree>
    <p:extLst>
      <p:ext uri="{BB962C8B-B14F-4D97-AF65-F5344CB8AC3E}">
        <p14:creationId xmlns:p14="http://schemas.microsoft.com/office/powerpoint/2010/main" val="1552326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Specie </a:t>
            </a:r>
            <a:r>
              <a:rPr lang="en-US" dirty="0" err="1" smtClean="0"/>
              <a:t>piu</a:t>
            </a:r>
            <a:r>
              <a:rPr lang="en-US" dirty="0" smtClean="0"/>
              <a:t> </a:t>
            </a:r>
            <a:r>
              <a:rPr lang="en-US" dirty="0" err="1" smtClean="0"/>
              <a:t>antica</a:t>
            </a:r>
            <a:r>
              <a:rPr lang="en-US" dirty="0" smtClean="0"/>
              <a:t> del </a:t>
            </a:r>
            <a:r>
              <a:rPr lang="en-US" dirty="0" err="1" smtClean="0"/>
              <a:t>genere</a:t>
            </a:r>
            <a:r>
              <a:rPr lang="en-US" dirty="0" smtClean="0"/>
              <a:t> Homo, 1.3 – 2.4 </a:t>
            </a:r>
            <a:r>
              <a:rPr lang="en-US" dirty="0" err="1" smtClean="0"/>
              <a:t>milioni</a:t>
            </a:r>
            <a:r>
              <a:rPr lang="en-US" dirty="0" smtClean="0"/>
              <a:t> di </a:t>
            </a:r>
            <a:r>
              <a:rPr lang="en-US" dirty="0" err="1" smtClean="0"/>
              <a:t>anni</a:t>
            </a:r>
            <a:r>
              <a:rPr lang="en-US" dirty="0" smtClean="0"/>
              <a:t> </a:t>
            </a:r>
            <a:r>
              <a:rPr lang="en-US" dirty="0" err="1" smtClean="0"/>
              <a:t>fa</a:t>
            </a:r>
            <a:r>
              <a:rPr lang="en-US" dirty="0" smtClean="0"/>
              <a:t>, </a:t>
            </a:r>
            <a:r>
              <a:rPr lang="en-US" dirty="0" err="1" smtClean="0"/>
              <a:t>paleolitico</a:t>
            </a:r>
            <a:r>
              <a:rPr lang="en-US" dirty="0" smtClean="0"/>
              <a:t> basso </a:t>
            </a:r>
            <a:r>
              <a:rPr lang="en-US" dirty="0" err="1" smtClean="0"/>
              <a:t>pleistocene</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7</a:t>
            </a:fld>
            <a:endParaRPr lang="en-US"/>
          </a:p>
        </p:txBody>
      </p:sp>
    </p:spTree>
    <p:extLst>
      <p:ext uri="{BB962C8B-B14F-4D97-AF65-F5344CB8AC3E}">
        <p14:creationId xmlns:p14="http://schemas.microsoft.com/office/powerpoint/2010/main" val="192714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11</a:t>
            </a:fld>
            <a:endParaRPr lang="en-US"/>
          </a:p>
        </p:txBody>
      </p:sp>
    </p:spTree>
    <p:extLst>
      <p:ext uri="{BB962C8B-B14F-4D97-AF65-F5344CB8AC3E}">
        <p14:creationId xmlns:p14="http://schemas.microsoft.com/office/powerpoint/2010/main" val="621816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Bismuth – 209: 2003 </a:t>
            </a:r>
            <a:r>
              <a:rPr lang="en-US" dirty="0" err="1" smtClean="0"/>
              <a:t>scoperto</a:t>
            </a:r>
            <a:r>
              <a:rPr lang="en-US" dirty="0" smtClean="0"/>
              <a:t> </a:t>
            </a:r>
            <a:r>
              <a:rPr lang="en-US" dirty="0" err="1" smtClean="0"/>
              <a:t>decadere</a:t>
            </a:r>
            <a:r>
              <a:rPr lang="en-US" dirty="0" smtClean="0"/>
              <a:t> alpha con tau = 1.9*10^19 yrs.  =  10^9 </a:t>
            </a:r>
            <a:r>
              <a:rPr lang="en-US" dirty="0" err="1" smtClean="0"/>
              <a:t>tau_Univ</a:t>
            </a:r>
            <a:r>
              <a:rPr lang="en-US" dirty="0" smtClean="0"/>
              <a:t>. (</a:t>
            </a:r>
            <a:r>
              <a:rPr lang="en-US" dirty="0" err="1" smtClean="0"/>
              <a:t>miliardo</a:t>
            </a:r>
            <a:r>
              <a:rPr lang="en-US" dirty="0" smtClean="0"/>
              <a:t>).</a:t>
            </a:r>
          </a:p>
          <a:p>
            <a:r>
              <a:rPr lang="en-US" dirty="0" smtClean="0"/>
              <a:t>Tellurium- 128  double beta decays  tau = 7.7 * 10^24 years</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12</a:t>
            </a:fld>
            <a:endParaRPr lang="en-US"/>
          </a:p>
        </p:txBody>
      </p:sp>
    </p:spTree>
    <p:extLst>
      <p:ext uri="{BB962C8B-B14F-4D97-AF65-F5344CB8AC3E}">
        <p14:creationId xmlns:p14="http://schemas.microsoft.com/office/powerpoint/2010/main" val="1369273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Tau_Univ</a:t>
            </a:r>
            <a:r>
              <a:rPr lang="en-US" dirty="0" smtClean="0"/>
              <a:t>. = 4.339 * 10^17 sec. =  13.75 +- 0.11 * 10^9 yrs.</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21</a:t>
            </a:fld>
            <a:endParaRPr lang="en-US"/>
          </a:p>
        </p:txBody>
      </p:sp>
    </p:spTree>
    <p:extLst>
      <p:ext uri="{BB962C8B-B14F-4D97-AF65-F5344CB8AC3E}">
        <p14:creationId xmlns:p14="http://schemas.microsoft.com/office/powerpoint/2010/main" val="1552326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 </a:t>
            </a:r>
            <a:r>
              <a:rPr lang="en-US" dirty="0" err="1" smtClean="0"/>
              <a:t>natura</a:t>
            </a:r>
            <a:r>
              <a:rPr lang="en-US" dirty="0" smtClean="0"/>
              <a:t> non ha </a:t>
            </a:r>
            <a:r>
              <a:rPr lang="en-US" dirty="0" err="1" smtClean="0"/>
              <a:t>quindi</a:t>
            </a:r>
            <a:r>
              <a:rPr lang="en-US" dirty="0" smtClean="0"/>
              <a:t> </a:t>
            </a:r>
            <a:r>
              <a:rPr lang="en-US" dirty="0" err="1" smtClean="0"/>
              <a:t>scelto</a:t>
            </a:r>
            <a:r>
              <a:rPr lang="en-US" dirty="0" smtClean="0"/>
              <a:t> </a:t>
            </a:r>
            <a:r>
              <a:rPr lang="en-US" dirty="0" err="1" smtClean="0"/>
              <a:t>unita</a:t>
            </a:r>
            <a:r>
              <a:rPr lang="en-US" dirty="0" smtClean="0"/>
              <a:t>’ di L, M, T;</a:t>
            </a:r>
            <a:r>
              <a:rPr lang="en-US" baseline="0" dirty="0" smtClean="0"/>
              <a:t> ma </a:t>
            </a:r>
            <a:r>
              <a:rPr lang="en-US" baseline="0" dirty="0" err="1" smtClean="0"/>
              <a:t>unita</a:t>
            </a:r>
            <a:r>
              <a:rPr lang="en-US" baseline="0" dirty="0" smtClean="0"/>
              <a:t>’ </a:t>
            </a:r>
            <a:r>
              <a:rPr lang="en-US" baseline="0" dirty="0" err="1" smtClean="0"/>
              <a:t>che</a:t>
            </a:r>
            <a:r>
              <a:rPr lang="en-US" baseline="0" dirty="0" smtClean="0"/>
              <a:t> a </a:t>
            </a:r>
            <a:r>
              <a:rPr lang="en-US" baseline="0" dirty="0" err="1" smtClean="0"/>
              <a:t>noi</a:t>
            </a:r>
            <a:r>
              <a:rPr lang="en-US" baseline="0" dirty="0" smtClean="0"/>
              <a:t> </a:t>
            </a:r>
            <a:r>
              <a:rPr lang="en-US" baseline="0" dirty="0" err="1" smtClean="0"/>
              <a:t>possono</a:t>
            </a:r>
            <a:r>
              <a:rPr lang="en-US" baseline="0" dirty="0" smtClean="0"/>
              <a:t> </a:t>
            </a:r>
            <a:r>
              <a:rPr lang="en-US" baseline="0" dirty="0" err="1" smtClean="0"/>
              <a:t>sembrare</a:t>
            </a:r>
            <a:r>
              <a:rPr lang="en-US" baseline="0" dirty="0" smtClean="0"/>
              <a:t> </a:t>
            </a:r>
            <a:r>
              <a:rPr lang="en-US" baseline="0" dirty="0" err="1" smtClean="0"/>
              <a:t>piu</a:t>
            </a:r>
            <a:r>
              <a:rPr lang="en-US" baseline="0" dirty="0" smtClean="0"/>
              <a:t>’ complicate: </a:t>
            </a:r>
            <a:r>
              <a:rPr lang="en-US" baseline="0" dirty="0" err="1" smtClean="0"/>
              <a:t>Velocita</a:t>
            </a:r>
            <a:r>
              <a:rPr lang="en-US" baseline="0" dirty="0" smtClean="0"/>
              <a:t>’, </a:t>
            </a:r>
            <a:r>
              <a:rPr lang="en-US" baseline="0" dirty="0" err="1" smtClean="0"/>
              <a:t>Azione</a:t>
            </a:r>
            <a:r>
              <a:rPr lang="en-US" baseline="0" dirty="0" smtClean="0"/>
              <a:t>, e per [G] </a:t>
            </a:r>
            <a:r>
              <a:rPr lang="en-US" baseline="0" dirty="0" err="1" smtClean="0"/>
              <a:t>neppure</a:t>
            </a:r>
            <a:r>
              <a:rPr lang="en-US" baseline="0" dirty="0" smtClean="0"/>
              <a:t> </a:t>
            </a:r>
            <a:r>
              <a:rPr lang="en-US" baseline="0" dirty="0" err="1" smtClean="0"/>
              <a:t>abbiamo</a:t>
            </a:r>
            <a:r>
              <a:rPr lang="en-US" baseline="0" dirty="0" smtClean="0"/>
              <a:t>  un </a:t>
            </a:r>
            <a:r>
              <a:rPr lang="en-US" baseline="0" dirty="0" err="1" smtClean="0"/>
              <a:t>nome</a:t>
            </a:r>
            <a:r>
              <a:rPr lang="en-US" dirty="0" smtClean="0"/>
              <a:t> </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22</a:t>
            </a:fld>
            <a:endParaRPr lang="en-US"/>
          </a:p>
        </p:txBody>
      </p:sp>
    </p:spTree>
    <p:extLst>
      <p:ext uri="{BB962C8B-B14F-4D97-AF65-F5344CB8AC3E}">
        <p14:creationId xmlns:p14="http://schemas.microsoft.com/office/powerpoint/2010/main" val="197899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 non lo </a:t>
            </a:r>
            <a:r>
              <a:rPr lang="en-US" dirty="0" err="1" smtClean="0"/>
              <a:t>dico</a:t>
            </a:r>
            <a:r>
              <a:rPr lang="en-US" dirty="0" smtClean="0"/>
              <a:t> solo per </a:t>
            </a:r>
            <a:r>
              <a:rPr lang="en-US" dirty="0" err="1" smtClean="0"/>
              <a:t>rassicurare</a:t>
            </a:r>
            <a:r>
              <a:rPr lang="en-US" dirty="0" smtClean="0"/>
              <a:t> le </a:t>
            </a:r>
            <a:r>
              <a:rPr lang="en-US" dirty="0" err="1" smtClean="0"/>
              <a:t>signoine</a:t>
            </a:r>
            <a:r>
              <a:rPr lang="en-US" dirty="0" smtClean="0"/>
              <a:t> </a:t>
            </a:r>
            <a:r>
              <a:rPr lang="en-US" dirty="0" err="1" smtClean="0"/>
              <a:t>attente</a:t>
            </a:r>
            <a:r>
              <a:rPr lang="en-US" dirty="0" smtClean="0"/>
              <a:t> </a:t>
            </a:r>
            <a:r>
              <a:rPr lang="en-US" dirty="0" err="1" smtClean="0"/>
              <a:t>alla</a:t>
            </a:r>
            <a:r>
              <a:rPr lang="en-US" dirty="0" smtClean="0"/>
              <a:t> </a:t>
            </a:r>
            <a:r>
              <a:rPr lang="en-US" dirty="0" err="1" smtClean="0"/>
              <a:t>linea</a:t>
            </a:r>
            <a:r>
              <a:rPr lang="en-US" dirty="0" smtClean="0"/>
              <a:t>.  </a:t>
            </a:r>
            <a:r>
              <a:rPr lang="en-US" dirty="0" err="1" smtClean="0"/>
              <a:t>Parla</a:t>
            </a:r>
            <a:r>
              <a:rPr lang="en-US" dirty="0" smtClean="0"/>
              <a:t> del </a:t>
            </a:r>
            <a:r>
              <a:rPr lang="en-US" dirty="0" err="1" smtClean="0"/>
              <a:t>problema</a:t>
            </a:r>
            <a:r>
              <a:rPr lang="en-US" dirty="0" smtClean="0"/>
              <a:t> </a:t>
            </a:r>
            <a:r>
              <a:rPr lang="en-US" dirty="0" err="1" smtClean="0"/>
              <a:t>della</a:t>
            </a:r>
            <a:r>
              <a:rPr lang="en-US" dirty="0" smtClean="0"/>
              <a:t> </a:t>
            </a:r>
            <a:r>
              <a:rPr lang="en-US" dirty="0" err="1" smtClean="0"/>
              <a:t>naturalezza</a:t>
            </a:r>
            <a:r>
              <a:rPr lang="en-US" dirty="0" smtClean="0"/>
              <a:t>…</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26</a:t>
            </a:fld>
            <a:endParaRPr lang="en-US"/>
          </a:p>
        </p:txBody>
      </p:sp>
    </p:spTree>
    <p:extLst>
      <p:ext uri="{BB962C8B-B14F-4D97-AF65-F5344CB8AC3E}">
        <p14:creationId xmlns:p14="http://schemas.microsoft.com/office/powerpoint/2010/main" val="3751808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Messo</a:t>
            </a:r>
            <a:r>
              <a:rPr lang="en-US" dirty="0" smtClean="0"/>
              <a:t> a </a:t>
            </a:r>
            <a:r>
              <a:rPr lang="en-US" dirty="0" err="1" smtClean="0"/>
              <a:t>morte</a:t>
            </a:r>
            <a:r>
              <a:rPr lang="en-US" dirty="0" smtClean="0"/>
              <a:t> </a:t>
            </a:r>
            <a:r>
              <a:rPr lang="en-US" dirty="0" err="1" smtClean="0"/>
              <a:t>durante</a:t>
            </a:r>
            <a:r>
              <a:rPr lang="en-US" dirty="0" smtClean="0"/>
              <a:t> le </a:t>
            </a:r>
            <a:r>
              <a:rPr lang="en-US" dirty="0" err="1" smtClean="0"/>
              <a:t>grandi</a:t>
            </a:r>
            <a:r>
              <a:rPr lang="en-US" dirty="0" smtClean="0"/>
              <a:t> </a:t>
            </a:r>
            <a:r>
              <a:rPr lang="en-US" dirty="0" err="1" smtClean="0"/>
              <a:t>purghe</a:t>
            </a:r>
            <a:r>
              <a:rPr lang="en-US" dirty="0" smtClean="0"/>
              <a:t> </a:t>
            </a:r>
            <a:r>
              <a:rPr lang="en-US" dirty="0" err="1" smtClean="0"/>
              <a:t>staliniane</a:t>
            </a:r>
            <a:r>
              <a:rPr lang="en-US" dirty="0" smtClean="0"/>
              <a:t>, </a:t>
            </a:r>
            <a:r>
              <a:rPr lang="en-US" dirty="0" err="1" smtClean="0"/>
              <a:t>Dopo</a:t>
            </a:r>
            <a:r>
              <a:rPr lang="en-US" dirty="0" smtClean="0"/>
              <a:t> l’ </a:t>
            </a:r>
            <a:r>
              <a:rPr lang="en-US" dirty="0" err="1" smtClean="0"/>
              <a:t>omicidio</a:t>
            </a:r>
            <a:r>
              <a:rPr lang="en-US" dirty="0" smtClean="0"/>
              <a:t> di Kirov, </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27</a:t>
            </a:fld>
            <a:endParaRPr lang="en-US"/>
          </a:p>
        </p:txBody>
      </p:sp>
    </p:spTree>
    <p:extLst>
      <p:ext uri="{BB962C8B-B14F-4D97-AF65-F5344CB8AC3E}">
        <p14:creationId xmlns:p14="http://schemas.microsoft.com/office/powerpoint/2010/main" val="876359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Ci</a:t>
            </a:r>
            <a:r>
              <a:rPr lang="en-US" dirty="0" smtClean="0"/>
              <a:t> dice </a:t>
            </a:r>
            <a:r>
              <a:rPr lang="en-US" dirty="0" err="1" smtClean="0"/>
              <a:t>qualcosa</a:t>
            </a:r>
            <a:r>
              <a:rPr lang="en-US" dirty="0" smtClean="0"/>
              <a:t> di </a:t>
            </a:r>
            <a:r>
              <a:rPr lang="en-US" dirty="0" err="1" smtClean="0"/>
              <a:t>piu</a:t>
            </a:r>
            <a:r>
              <a:rPr lang="en-US" dirty="0" smtClean="0"/>
              <a:t>’ la </a:t>
            </a:r>
            <a:r>
              <a:rPr lang="en-US" dirty="0" err="1" smtClean="0"/>
              <a:t>seconda</a:t>
            </a:r>
            <a:r>
              <a:rPr lang="en-US" dirty="0" smtClean="0"/>
              <a:t> form </a:t>
            </a:r>
            <a:r>
              <a:rPr lang="en-US" dirty="0" err="1" smtClean="0"/>
              <a:t>rispetto</a:t>
            </a:r>
            <a:r>
              <a:rPr lang="en-US" dirty="0" smtClean="0"/>
              <a:t> </a:t>
            </a:r>
            <a:r>
              <a:rPr lang="en-US" dirty="0" err="1" smtClean="0"/>
              <a:t>alla</a:t>
            </a:r>
            <a:r>
              <a:rPr lang="en-US" dirty="0" smtClean="0"/>
              <a:t> prima ? Il </a:t>
            </a:r>
            <a:r>
              <a:rPr lang="en-US" dirty="0" err="1" smtClean="0"/>
              <a:t>contenuto</a:t>
            </a:r>
            <a:r>
              <a:rPr lang="en-US" dirty="0" smtClean="0"/>
              <a:t> e’ lo </a:t>
            </a:r>
            <a:r>
              <a:rPr lang="en-US" dirty="0" err="1" smtClean="0"/>
              <a:t>stesso</a:t>
            </a:r>
            <a:r>
              <a:rPr lang="en-US" dirty="0" smtClean="0"/>
              <a:t>, ma ci </a:t>
            </a:r>
            <a:r>
              <a:rPr lang="en-US" dirty="0" err="1" smtClean="0"/>
              <a:t>informa</a:t>
            </a:r>
            <a:r>
              <a:rPr lang="en-US" dirty="0" smtClean="0"/>
              <a:t> </a:t>
            </a:r>
            <a:r>
              <a:rPr lang="en-US" dirty="0" err="1" smtClean="0"/>
              <a:t>sull</a:t>
            </a:r>
            <a:r>
              <a:rPr lang="en-US" dirty="0" smtClean="0"/>
              <a:t>’ </a:t>
            </a:r>
            <a:r>
              <a:rPr lang="en-US" dirty="0" err="1" smtClean="0"/>
              <a:t>invarianza</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30</a:t>
            </a:fld>
            <a:endParaRPr lang="en-US"/>
          </a:p>
        </p:txBody>
      </p:sp>
    </p:spTree>
    <p:extLst>
      <p:ext uri="{BB962C8B-B14F-4D97-AF65-F5344CB8AC3E}">
        <p14:creationId xmlns:p14="http://schemas.microsoft.com/office/powerpoint/2010/main" val="57041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Universo</a:t>
            </a:r>
            <a:r>
              <a:rPr lang="en-US" dirty="0" smtClean="0"/>
              <a:t> non </a:t>
            </a:r>
            <a:r>
              <a:rPr lang="en-US" dirty="0" err="1" smtClean="0"/>
              <a:t>stazionario</a:t>
            </a:r>
            <a:r>
              <a:rPr lang="en-US" dirty="0" smtClean="0"/>
              <a:t>: </a:t>
            </a:r>
            <a:r>
              <a:rPr lang="en-US" dirty="0" err="1" smtClean="0"/>
              <a:t>espansione</a:t>
            </a:r>
            <a:r>
              <a:rPr lang="en-US" dirty="0" smtClean="0"/>
              <a:t> o </a:t>
            </a:r>
            <a:r>
              <a:rPr lang="en-US" dirty="0" err="1" smtClean="0"/>
              <a:t>contrazione</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35</a:t>
            </a:fld>
            <a:endParaRPr lang="en-US"/>
          </a:p>
        </p:txBody>
      </p:sp>
    </p:spTree>
    <p:extLst>
      <p:ext uri="{BB962C8B-B14F-4D97-AF65-F5344CB8AC3E}">
        <p14:creationId xmlns:p14="http://schemas.microsoft.com/office/powerpoint/2010/main" val="1856057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Higgs in 2 photons from CMS  (Compact </a:t>
            </a:r>
            <a:r>
              <a:rPr lang="en-US" dirty="0" err="1" smtClean="0"/>
              <a:t>Muon</a:t>
            </a:r>
            <a:r>
              <a:rPr lang="en-US" dirty="0" smtClean="0"/>
              <a:t> Solenoid)</a:t>
            </a:r>
            <a:endParaRPr lang="en-US" dirty="0"/>
          </a:p>
        </p:txBody>
      </p:sp>
      <p:sp>
        <p:nvSpPr>
          <p:cNvPr id="4" name="Slide Number Placeholder 3"/>
          <p:cNvSpPr>
            <a:spLocks noGrp="1"/>
          </p:cNvSpPr>
          <p:nvPr>
            <p:ph type="sldNum" sz="quarter" idx="10"/>
          </p:nvPr>
        </p:nvSpPr>
        <p:spPr/>
        <p:txBody>
          <a:bodyPr/>
          <a:lstStyle/>
          <a:p>
            <a:fld id="{5F2EDD9F-3DB4-481D-B66D-F04FD15699C8}" type="slidenum">
              <a:rPr lang="en-US" smtClean="0"/>
              <a:t>36</a:t>
            </a:fld>
            <a:endParaRPr lang="en-US"/>
          </a:p>
        </p:txBody>
      </p:sp>
    </p:spTree>
    <p:extLst>
      <p:ext uri="{BB962C8B-B14F-4D97-AF65-F5344CB8AC3E}">
        <p14:creationId xmlns:p14="http://schemas.microsoft.com/office/powerpoint/2010/main" val="3418619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xmlns:p14="http://schemas.microsoft.com/office/powerpoint/2010/mai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xmlns:p14="http://schemas.microsoft.com/office/powerpoint/2010/mai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xmlns:p14="http://schemas.microsoft.com/office/powerpoint/2010/mai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xmlns:p14="http://schemas.microsoft.com/office/powerpoint/2010/mai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xmlns:p14="http://schemas.microsoft.com/office/powerpoint/2010/mai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xmlns:p14="http://schemas.microsoft.com/office/powerpoint/2010/mai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6" Type="http://schemas.microsoft.com/office/2007/relationships/hdphoto" Target="../media/hdphoto1.wdp"/><Relationship Id="rId17" Type="http://schemas.openxmlformats.org/officeDocument/2006/relationships/image" Target="../media/image2.png"/><Relationship Id="rId18"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theme" Target="../theme/theme3.xml"/><Relationship Id="rId14" Type="http://schemas.openxmlformats.org/officeDocument/2006/relationships/image" Target="../media/image1.jpeg"/><Relationship Id="rId15" Type="http://schemas.microsoft.com/office/2007/relationships/hdphoto" Target="../media/hdphoto1.wdp"/><Relationship Id="rId16" Type="http://schemas.openxmlformats.org/officeDocument/2006/relationships/image" Target="../media/image2.png"/><Relationship Id="rId17"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theme" Target="../theme/theme4.xml"/><Relationship Id="rId7" Type="http://schemas.openxmlformats.org/officeDocument/2006/relationships/image" Target="../media/image1.jpeg"/><Relationship Id="rId8" Type="http://schemas.microsoft.com/office/2007/relationships/hdphoto" Target="../media/hdphoto1.wdp"/><Relationship Id="rId9" Type="http://schemas.openxmlformats.org/officeDocument/2006/relationships/image" Target="../media/image4.png"/><Relationship Id="rId1" Type="http://schemas.openxmlformats.org/officeDocument/2006/relationships/slideLayout" Target="../slideLayouts/slideLayout27.xml"/><Relationship Id="rId2"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Layout" Target="../slideLayouts/slideLayout32.xml"/><Relationship Id="rId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alphaModFix amt="90000"/>
            <a:extLst>
              <a:ext uri="{BEBA8EAE-BF5A-486C-A8C5-ECC9F3942E4B}">
                <a14:imgProps xmlns:a14="http://schemas.microsoft.com/office/drawing/2010/main">
                  <a14:imgLayer r:embed="rId16">
                    <a14:imgEffect>
                      <a14:sharpenSoften amount="-91000"/>
                    </a14:imgEffect>
                    <a14:imgEffect>
                      <a14:colorTemperature colorTemp="5196"/>
                    </a14:imgEffect>
                    <a14:imgEffect>
                      <a14:saturation sat="252000"/>
                    </a14:imgEffect>
                    <a14:imgEffect>
                      <a14:brightnessContrast bright="20000" contrast="-17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88" r:id="rId13"/>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7"/>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8"/>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90000"/>
            <a:extLst>
              <a:ext uri="{BEBA8EAE-BF5A-486C-A8C5-ECC9F3942E4B}">
                <a14:imgProps xmlns:a14="http://schemas.microsoft.com/office/drawing/2010/main">
                  <a14:imgLayer r:embed="rId4">
                    <a14:imgEffect>
                      <a14:sharpenSoften amount="-91000"/>
                    </a14:imgEffect>
                    <a14:imgEffect>
                      <a14:colorTemperature colorTemp="5196"/>
                    </a14:imgEffect>
                    <a14:imgEffect>
                      <a14:saturation sat="252000"/>
                    </a14:imgEffect>
                    <a14:imgEffect>
                      <a14:brightnessContrast bright="20000" contrast="-17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alphaModFix amt="90000"/>
            <a:extLst>
              <a:ext uri="{BEBA8EAE-BF5A-486C-A8C5-ECC9F3942E4B}">
                <a14:imgProps xmlns:a14="http://schemas.microsoft.com/office/drawing/2010/main">
                  <a14:imgLayer r:embed="rId15">
                    <a14:imgEffect>
                      <a14:sharpenSoften amount="-91000"/>
                    </a14:imgEffect>
                    <a14:imgEffect>
                      <a14:colorTemperature colorTemp="5196"/>
                    </a14:imgEffect>
                    <a14:imgEffect>
                      <a14:saturation sat="252000"/>
                    </a14:imgEffect>
                    <a14:imgEffect>
                      <a14:brightnessContrast bright="20000" contrast="-17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90000"/>
            <a:extLst>
              <a:ext uri="{BEBA8EAE-BF5A-486C-A8C5-ECC9F3942E4B}">
                <a14:imgProps xmlns:a14="http://schemas.microsoft.com/office/drawing/2010/main">
                  <a14:imgLayer r:embed="rId8">
                    <a14:imgEffect>
                      <a14:sharpenSoften amount="-91000"/>
                    </a14:imgEffect>
                    <a14:imgEffect>
                      <a14:colorTemperature colorTemp="5196"/>
                    </a14:imgEffect>
                    <a14:imgEffect>
                      <a14:saturation sat="252000"/>
                    </a14:imgEffect>
                    <a14:imgEffect>
                      <a14:brightnessContrast bright="20000" contrast="-17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9"/>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3" r:id="rId1"/>
    <p:sldLayoutId id="2147483706" r:id="rId2"/>
    <p:sldLayoutId id="2147483707" r:id="rId3"/>
    <p:sldLayoutId id="2147483708" r:id="rId4"/>
    <p:sldLayoutId id="2147483709" r:id="rId5"/>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90000"/>
            <a:extLst>
              <a:ext uri="{BEBA8EAE-BF5A-486C-A8C5-ECC9F3942E4B}">
                <a14:imgProps xmlns:a14="http://schemas.microsoft.com/office/drawing/2010/main">
                  <a14:imgLayer r:embed="rId4">
                    <a14:imgEffect>
                      <a14:sharpenSoften amount="-91000"/>
                    </a14:imgEffect>
                    <a14:imgEffect>
                      <a14:colorTemperature colorTemp="5196"/>
                    </a14:imgEffect>
                    <a14:imgEffect>
                      <a14:saturation sat="252000"/>
                    </a14:imgEffect>
                    <a14:imgEffect>
                      <a14:brightnessContrast bright="20000" contrast="-17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5" r:id="rId1"/>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g"/><Relationship Id="rId8" Type="http://schemas.openxmlformats.org/officeDocument/2006/relationships/image" Target="../media/image11.jpg"/><Relationship Id="rId1" Type="http://schemas.openxmlformats.org/officeDocument/2006/relationships/slideLayout" Target="../slideLayouts/slideLayout21.xml"/><Relationship Id="rId2"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8.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png"/><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8.jpeg"/><Relationship Id="rId5" Type="http://schemas.openxmlformats.org/officeDocument/2006/relationships/image" Target="../media/image43.jpg"/><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2.png"/><Relationship Id="rId1" Type="http://schemas.openxmlformats.org/officeDocument/2006/relationships/slideLayout" Target="../slideLayouts/slideLayout21.xml"/><Relationship Id="rId2"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slideLayout" Target="../slideLayouts/slideLayout21.xml"/><Relationship Id="rId2"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1" Type="http://schemas.openxmlformats.org/officeDocument/2006/relationships/slideLayout" Target="../slideLayouts/slideLayout21.xml"/><Relationship Id="rId2"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60.png"/><Relationship Id="rId1" Type="http://schemas.openxmlformats.org/officeDocument/2006/relationships/slideLayout" Target="../slideLayouts/slideLayout21.xml"/><Relationship Id="rId2"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65.png"/><Relationship Id="rId1" Type="http://schemas.openxmlformats.org/officeDocument/2006/relationships/slideLayout" Target="../slideLayouts/slideLayout21.xml"/><Relationship Id="rId2"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66.png"/><Relationship Id="rId3" Type="http://schemas.openxmlformats.org/officeDocument/2006/relationships/image" Target="../media/image8.jpe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jpeg"/><Relationship Id="rId6" Type="http://schemas.microsoft.com/office/2007/relationships/hdphoto" Target="../media/hdphoto2.wdp"/><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8.jpeg"/><Relationship Id="rId5" Type="http://schemas.openxmlformats.org/officeDocument/2006/relationships/image" Target="../media/image71.png"/><Relationship Id="rId6" Type="http://schemas.openxmlformats.org/officeDocument/2006/relationships/image" Target="../media/image72.png"/><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73.png"/><Relationship Id="rId3" Type="http://schemas.openxmlformats.org/officeDocument/2006/relationships/image" Target="../media/image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74.png"/><Relationship Id="rId3" Type="http://schemas.openxmlformats.org/officeDocument/2006/relationships/image" Target="../media/image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hyperlink" Target="http://gnsardan.appfarm.ru/GIL.p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09800"/>
            <a:ext cx="9144000" cy="1600200"/>
          </a:xfrm>
        </p:spPr>
        <p:txBody>
          <a:bodyPr>
            <a:scene3d>
              <a:camera prst="orthographicFront"/>
              <a:lightRig rig="threePt" dir="t"/>
            </a:scene3d>
            <a:sp3d extrusionH="57150">
              <a:bevelT w="38100" h="38100" prst="relaxedInset"/>
            </a:sp3d>
          </a:bodyPr>
          <a:lstStyle/>
          <a:p>
            <a:pPr algn="ctr"/>
            <a:r>
              <a:rPr lang="en-US" sz="5000" dirty="0" smtClean="0">
                <a:gradFill flip="none" rotWithShape="1">
                  <a:gsLst>
                    <a:gs pos="0">
                      <a:srgbClr val="FFFFB9"/>
                    </a:gs>
                    <a:gs pos="36000">
                      <a:srgbClr val="FFFF99"/>
                    </a:gs>
                    <a:gs pos="93000">
                      <a:srgbClr val="F6AE1E"/>
                    </a:gs>
                  </a:gsLst>
                  <a:lin ang="5400000" scaled="0"/>
                  <a:tileRect/>
                </a:gradFill>
              </a:rPr>
              <a:t>Le </a:t>
            </a:r>
            <a:r>
              <a:rPr lang="en-US" sz="5000" dirty="0" err="1">
                <a:gradFill flip="none" rotWithShape="1">
                  <a:gsLst>
                    <a:gs pos="0">
                      <a:srgbClr val="FFFFB9"/>
                    </a:gs>
                    <a:gs pos="36000">
                      <a:srgbClr val="FFFF99"/>
                    </a:gs>
                    <a:gs pos="93000">
                      <a:srgbClr val="F6AE1E"/>
                    </a:gs>
                  </a:gsLst>
                  <a:lin ang="5400000" scaled="0"/>
                  <a:tileRect/>
                </a:gradFill>
              </a:rPr>
              <a:t>c</a:t>
            </a:r>
            <a:r>
              <a:rPr lang="en-US" sz="5000" dirty="0" err="1" smtClean="0">
                <a:gradFill flip="none" rotWithShape="1">
                  <a:gsLst>
                    <a:gs pos="0">
                      <a:srgbClr val="FFFFB9"/>
                    </a:gs>
                    <a:gs pos="36000">
                      <a:srgbClr val="FFFF99"/>
                    </a:gs>
                    <a:gs pos="93000">
                      <a:srgbClr val="F6AE1E"/>
                    </a:gs>
                  </a:gsLst>
                  <a:lin ang="5400000" scaled="0"/>
                  <a:tileRect/>
                </a:gradFill>
              </a:rPr>
              <a:t>ostanti</a:t>
            </a:r>
            <a:r>
              <a:rPr lang="en-US" sz="5000" dirty="0" smtClean="0">
                <a:gradFill flip="none" rotWithShape="1">
                  <a:gsLst>
                    <a:gs pos="0">
                      <a:srgbClr val="FFFFB9"/>
                    </a:gs>
                    <a:gs pos="36000">
                      <a:srgbClr val="FFFF99"/>
                    </a:gs>
                    <a:gs pos="93000">
                      <a:srgbClr val="F6AE1E"/>
                    </a:gs>
                  </a:gsLst>
                  <a:lin ang="5400000" scaled="0"/>
                  <a:tileRect/>
                </a:gradFill>
              </a:rPr>
              <a:t> </a:t>
            </a:r>
            <a:r>
              <a:rPr lang="en-US" sz="5000" dirty="0" err="1" smtClean="0">
                <a:gradFill flip="none" rotWithShape="1">
                  <a:gsLst>
                    <a:gs pos="0">
                      <a:srgbClr val="FFFFB9"/>
                    </a:gs>
                    <a:gs pos="36000">
                      <a:srgbClr val="FFFF99"/>
                    </a:gs>
                    <a:gs pos="93000">
                      <a:srgbClr val="F6AE1E"/>
                    </a:gs>
                  </a:gsLst>
                  <a:lin ang="5400000" scaled="0"/>
                  <a:tileRect/>
                </a:gradFill>
              </a:rPr>
              <a:t>fondamentali</a:t>
            </a:r>
            <a:r>
              <a:rPr lang="en-US" sz="5000" dirty="0" smtClean="0">
                <a:gradFill flip="none" rotWithShape="1">
                  <a:gsLst>
                    <a:gs pos="0">
                      <a:srgbClr val="FFFFB9"/>
                    </a:gs>
                    <a:gs pos="36000">
                      <a:srgbClr val="FFFF99"/>
                    </a:gs>
                    <a:gs pos="93000">
                      <a:srgbClr val="F6AE1E"/>
                    </a:gs>
                  </a:gsLst>
                  <a:lin ang="5400000" scaled="0"/>
                  <a:tileRect/>
                </a:gradFill>
              </a:rPr>
              <a:t> </a:t>
            </a:r>
            <a:r>
              <a:rPr lang="en-US" sz="5000" dirty="0" err="1" smtClean="0">
                <a:gradFill flip="none" rotWithShape="1">
                  <a:gsLst>
                    <a:gs pos="0">
                      <a:srgbClr val="FFFFB9"/>
                    </a:gs>
                    <a:gs pos="36000">
                      <a:srgbClr val="FFFF99"/>
                    </a:gs>
                    <a:gs pos="93000">
                      <a:srgbClr val="F6AE1E"/>
                    </a:gs>
                  </a:gsLst>
                  <a:lin ang="5400000" scaled="0"/>
                  <a:tileRect/>
                </a:gradFill>
              </a:rPr>
              <a:t>della</a:t>
            </a:r>
            <a:r>
              <a:rPr lang="en-US" sz="5000" dirty="0" smtClean="0">
                <a:gradFill flip="none" rotWithShape="1">
                  <a:gsLst>
                    <a:gs pos="0">
                      <a:srgbClr val="FFFFB9"/>
                    </a:gs>
                    <a:gs pos="36000">
                      <a:srgbClr val="FFFF99"/>
                    </a:gs>
                    <a:gs pos="93000">
                      <a:srgbClr val="F6AE1E"/>
                    </a:gs>
                  </a:gsLst>
                  <a:lin ang="5400000" scaled="0"/>
                  <a:tileRect/>
                </a:gradFill>
              </a:rPr>
              <a:t> </a:t>
            </a:r>
            <a:r>
              <a:rPr lang="en-US" sz="5000" dirty="0" err="1" smtClean="0">
                <a:gradFill flip="none" rotWithShape="1">
                  <a:gsLst>
                    <a:gs pos="0">
                      <a:srgbClr val="FFFFB9"/>
                    </a:gs>
                    <a:gs pos="36000">
                      <a:srgbClr val="FFFF99"/>
                    </a:gs>
                    <a:gs pos="93000">
                      <a:srgbClr val="F6AE1E"/>
                    </a:gs>
                  </a:gsLst>
                  <a:lin ang="5400000" scaled="0"/>
                  <a:tileRect/>
                </a:gradFill>
              </a:rPr>
              <a:t>Natura</a:t>
            </a:r>
            <a:r>
              <a:rPr lang="en-US" sz="5000" dirty="0" smtClean="0">
                <a:gradFill flip="none" rotWithShape="1">
                  <a:gsLst>
                    <a:gs pos="0">
                      <a:srgbClr val="FFFFB9"/>
                    </a:gs>
                    <a:gs pos="36000">
                      <a:srgbClr val="FFFF99"/>
                    </a:gs>
                    <a:gs pos="93000">
                      <a:srgbClr val="F6AE1E"/>
                    </a:gs>
                  </a:gsLst>
                  <a:lin ang="5400000" scaled="0"/>
                  <a:tileRect/>
                </a:gradFill>
              </a:rPr>
              <a:t> e la </a:t>
            </a:r>
            <a:r>
              <a:rPr lang="en-US" sz="5000" dirty="0" err="1" smtClean="0">
                <a:gradFill flip="none" rotWithShape="1">
                  <a:gsLst>
                    <a:gs pos="0">
                      <a:srgbClr val="FFFFB9"/>
                    </a:gs>
                    <a:gs pos="36000">
                      <a:srgbClr val="FFFF99"/>
                    </a:gs>
                    <a:gs pos="93000">
                      <a:srgbClr val="F6AE1E"/>
                    </a:gs>
                  </a:gsLst>
                  <a:lin ang="5400000" scaled="0"/>
                  <a:tileRect/>
                </a:gradFill>
              </a:rPr>
              <a:t>Fisica</a:t>
            </a:r>
            <a:r>
              <a:rPr lang="en-US" sz="5000" dirty="0" smtClean="0">
                <a:gradFill flip="none" rotWithShape="1">
                  <a:gsLst>
                    <a:gs pos="0">
                      <a:srgbClr val="FFFFB9"/>
                    </a:gs>
                    <a:gs pos="36000">
                      <a:srgbClr val="FFFF99"/>
                    </a:gs>
                    <a:gs pos="93000">
                      <a:srgbClr val="F6AE1E"/>
                    </a:gs>
                  </a:gsLst>
                  <a:lin ang="5400000" scaled="0"/>
                  <a:tileRect/>
                </a:gradFill>
              </a:rPr>
              <a:t> </a:t>
            </a:r>
            <a:r>
              <a:rPr lang="en-US" sz="5000" dirty="0" err="1" smtClean="0">
                <a:gradFill flip="none" rotWithShape="1">
                  <a:gsLst>
                    <a:gs pos="0">
                      <a:srgbClr val="FFFFB9"/>
                    </a:gs>
                    <a:gs pos="36000">
                      <a:srgbClr val="FFFF99"/>
                    </a:gs>
                    <a:gs pos="93000">
                      <a:srgbClr val="F6AE1E"/>
                    </a:gs>
                  </a:gsLst>
                  <a:lin ang="5400000" scaled="0"/>
                  <a:tileRect/>
                </a:gradFill>
              </a:rPr>
              <a:t>Moderna</a:t>
            </a:r>
            <a:endParaRPr lang="en-US" sz="5000" dirty="0">
              <a:gradFill flip="none" rotWithShape="1">
                <a:gsLst>
                  <a:gs pos="0">
                    <a:srgbClr val="FFFFB9"/>
                  </a:gs>
                  <a:gs pos="36000">
                    <a:srgbClr val="FFFF99"/>
                  </a:gs>
                  <a:gs pos="93000">
                    <a:srgbClr val="F6AE1E"/>
                  </a:gs>
                </a:gsLst>
                <a:lin ang="5400000" scaled="0"/>
                <a:tileRect/>
              </a:gradFill>
            </a:endParaRPr>
          </a:p>
        </p:txBody>
      </p:sp>
      <p:sp>
        <p:nvSpPr>
          <p:cNvPr id="3" name="Subtitle 2"/>
          <p:cNvSpPr>
            <a:spLocks noGrp="1"/>
          </p:cNvSpPr>
          <p:nvPr>
            <p:ph type="subTitle" idx="1"/>
          </p:nvPr>
        </p:nvSpPr>
        <p:spPr>
          <a:xfrm>
            <a:off x="838200" y="4572000"/>
            <a:ext cx="7681913" cy="1219200"/>
          </a:xfrm>
        </p:spPr>
        <p:txBody>
          <a:bodyPr>
            <a:normAutofit fontScale="85000" lnSpcReduction="20000"/>
            <a:scene3d>
              <a:camera prst="orthographicFront"/>
              <a:lightRig rig="threePt" dir="t"/>
            </a:scene3d>
            <a:sp3d extrusionH="57150">
              <a:bevelT w="38100" h="38100"/>
            </a:sp3d>
          </a:bodyPr>
          <a:lstStyle/>
          <a:p>
            <a:pPr algn="ctr">
              <a:spcBef>
                <a:spcPts val="600"/>
              </a:spcBef>
              <a:spcAft>
                <a:spcPts val="600"/>
              </a:spcAft>
            </a:pPr>
            <a:r>
              <a:rPr lang="en-US" sz="4000" b="1" dirty="0" smtClean="0">
                <a:gradFill flip="none" rotWithShape="1">
                  <a:gsLst>
                    <a:gs pos="0">
                      <a:srgbClr val="FF0000"/>
                    </a:gs>
                    <a:gs pos="94000">
                      <a:srgbClr val="FFFFFF"/>
                    </a:gs>
                    <a:gs pos="49000">
                      <a:srgbClr val="FF6600"/>
                    </a:gs>
                  </a:gsLst>
                  <a:lin ang="16200000" scaled="0"/>
                  <a:tileRect/>
                </a:gradFill>
              </a:rPr>
              <a:t>Enrico </a:t>
            </a:r>
            <a:r>
              <a:rPr lang="en-US" sz="4000" b="1" dirty="0" err="1" smtClean="0">
                <a:gradFill flip="none" rotWithShape="1">
                  <a:gsLst>
                    <a:gs pos="0">
                      <a:srgbClr val="FF0000"/>
                    </a:gs>
                    <a:gs pos="94000">
                      <a:srgbClr val="FFFFFF"/>
                    </a:gs>
                    <a:gs pos="49000">
                      <a:srgbClr val="FF6600"/>
                    </a:gs>
                  </a:gsLst>
                  <a:lin ang="16200000" scaled="0"/>
                  <a:tileRect/>
                </a:gradFill>
              </a:rPr>
              <a:t>Nardi</a:t>
            </a:r>
            <a:endParaRPr lang="en-US" sz="4000" b="1" dirty="0" smtClean="0">
              <a:gradFill flip="none" rotWithShape="1">
                <a:gsLst>
                  <a:gs pos="0">
                    <a:srgbClr val="FF0000"/>
                  </a:gs>
                  <a:gs pos="94000">
                    <a:srgbClr val="FFFFFF"/>
                  </a:gs>
                  <a:gs pos="49000">
                    <a:srgbClr val="FF6600"/>
                  </a:gs>
                </a:gsLst>
                <a:lin ang="16200000" scaled="0"/>
                <a:tileRect/>
              </a:gradFill>
            </a:endParaRPr>
          </a:p>
          <a:p>
            <a:pPr algn="ctr">
              <a:spcBef>
                <a:spcPts val="600"/>
              </a:spcBef>
              <a:spcAft>
                <a:spcPts val="600"/>
              </a:spcAft>
            </a:pPr>
            <a:r>
              <a:rPr lang="en-US" i="1" dirty="0" smtClean="0">
                <a:gradFill flip="none" rotWithShape="1">
                  <a:gsLst>
                    <a:gs pos="0">
                      <a:srgbClr val="FF0000"/>
                    </a:gs>
                    <a:gs pos="94000">
                      <a:srgbClr val="FFFFFF"/>
                    </a:gs>
                    <a:gs pos="49000">
                      <a:srgbClr val="FF6600"/>
                    </a:gs>
                  </a:gsLst>
                  <a:lin ang="16200000" scaled="0"/>
                  <a:tileRect/>
                </a:gradFill>
              </a:rPr>
              <a:t>I.N.F.N.  -  </a:t>
            </a:r>
            <a:r>
              <a:rPr lang="en-US" i="1" dirty="0" err="1" smtClean="0">
                <a:gradFill flip="none" rotWithShape="1">
                  <a:gsLst>
                    <a:gs pos="0">
                      <a:srgbClr val="FF0000"/>
                    </a:gs>
                    <a:gs pos="94000">
                      <a:srgbClr val="FFFFFF"/>
                    </a:gs>
                    <a:gs pos="49000">
                      <a:srgbClr val="FF6600"/>
                    </a:gs>
                  </a:gsLst>
                  <a:lin ang="16200000" scaled="0"/>
                  <a:tileRect/>
                </a:gradFill>
              </a:rPr>
              <a:t>Laboratori</a:t>
            </a:r>
            <a:r>
              <a:rPr lang="en-US" i="1" dirty="0" smtClean="0">
                <a:gradFill flip="none" rotWithShape="1">
                  <a:gsLst>
                    <a:gs pos="0">
                      <a:srgbClr val="FF0000"/>
                    </a:gs>
                    <a:gs pos="94000">
                      <a:srgbClr val="FFFFFF"/>
                    </a:gs>
                    <a:gs pos="49000">
                      <a:srgbClr val="FF6600"/>
                    </a:gs>
                  </a:gsLst>
                  <a:lin ang="16200000" scaled="0"/>
                  <a:tileRect/>
                </a:gradFill>
              </a:rPr>
              <a:t> </a:t>
            </a:r>
            <a:r>
              <a:rPr lang="en-US" i="1" dirty="0" err="1" smtClean="0">
                <a:gradFill flip="none" rotWithShape="1">
                  <a:gsLst>
                    <a:gs pos="0">
                      <a:srgbClr val="FF0000"/>
                    </a:gs>
                    <a:gs pos="94000">
                      <a:srgbClr val="FFFFFF"/>
                    </a:gs>
                    <a:gs pos="49000">
                      <a:srgbClr val="FF6600"/>
                    </a:gs>
                  </a:gsLst>
                  <a:lin ang="16200000" scaled="0"/>
                  <a:tileRect/>
                </a:gradFill>
              </a:rPr>
              <a:t>Nazionali</a:t>
            </a:r>
            <a:r>
              <a:rPr lang="en-US" i="1" dirty="0" smtClean="0">
                <a:gradFill flip="none" rotWithShape="1">
                  <a:gsLst>
                    <a:gs pos="0">
                      <a:srgbClr val="FF0000"/>
                    </a:gs>
                    <a:gs pos="94000">
                      <a:srgbClr val="FFFFFF"/>
                    </a:gs>
                    <a:gs pos="49000">
                      <a:srgbClr val="FF6600"/>
                    </a:gs>
                  </a:gsLst>
                  <a:lin ang="16200000" scaled="0"/>
                  <a:tileRect/>
                </a:gradFill>
              </a:rPr>
              <a:t> di </a:t>
            </a:r>
            <a:r>
              <a:rPr lang="en-US" i="1" dirty="0" err="1" smtClean="0">
                <a:gradFill flip="none" rotWithShape="1">
                  <a:gsLst>
                    <a:gs pos="0">
                      <a:srgbClr val="FF0000"/>
                    </a:gs>
                    <a:gs pos="94000">
                      <a:srgbClr val="FFFFFF"/>
                    </a:gs>
                    <a:gs pos="49000">
                      <a:srgbClr val="FF6600"/>
                    </a:gs>
                  </a:gsLst>
                  <a:lin ang="16200000" scaled="0"/>
                  <a:tileRect/>
                </a:gradFill>
              </a:rPr>
              <a:t>Frascati</a:t>
            </a:r>
            <a:endParaRPr lang="en-US" i="1" dirty="0" smtClean="0">
              <a:gradFill flip="none" rotWithShape="1">
                <a:gsLst>
                  <a:gs pos="0">
                    <a:srgbClr val="FF0000"/>
                  </a:gs>
                  <a:gs pos="94000">
                    <a:srgbClr val="FFFFFF"/>
                  </a:gs>
                  <a:gs pos="49000">
                    <a:srgbClr val="FF6600"/>
                  </a:gs>
                </a:gsLst>
                <a:lin ang="16200000" scaled="0"/>
                <a:tileRect/>
              </a:gradFill>
            </a:endParaRPr>
          </a:p>
          <a:p>
            <a:pPr algn="ctr">
              <a:spcBef>
                <a:spcPts val="600"/>
              </a:spcBef>
              <a:spcAft>
                <a:spcPts val="600"/>
              </a:spcAft>
            </a:pPr>
            <a:r>
              <a:rPr lang="en-US" sz="2400" i="1" dirty="0" err="1" smtClean="0">
                <a:gradFill flip="none" rotWithShape="1">
                  <a:gsLst>
                    <a:gs pos="0">
                      <a:srgbClr val="FF0000"/>
                    </a:gs>
                    <a:gs pos="94000">
                      <a:srgbClr val="FFFFFF"/>
                    </a:gs>
                    <a:gs pos="49000">
                      <a:srgbClr val="FF6600"/>
                    </a:gs>
                  </a:gsLst>
                  <a:lin ang="16200000" scaled="0"/>
                  <a:tileRect/>
                </a:gradFill>
              </a:rPr>
              <a:t>Enrico.Nardi@lnf.infn.it</a:t>
            </a:r>
            <a:endParaRPr lang="en-US" sz="2400" i="1" dirty="0" smtClean="0">
              <a:gradFill flip="none" rotWithShape="1">
                <a:gsLst>
                  <a:gs pos="0">
                    <a:srgbClr val="FF0000"/>
                  </a:gs>
                  <a:gs pos="94000">
                    <a:srgbClr val="FFFFFF"/>
                  </a:gs>
                  <a:gs pos="49000">
                    <a:srgbClr val="FF6600"/>
                  </a:gs>
                </a:gsLst>
                <a:lin ang="16200000" scaled="0"/>
                <a:tileRect/>
              </a:gradFill>
            </a:endParaRPr>
          </a:p>
        </p:txBody>
      </p:sp>
      <p:sp>
        <p:nvSpPr>
          <p:cNvPr id="4" name="TextBox 3"/>
          <p:cNvSpPr txBox="1"/>
          <p:nvPr/>
        </p:nvSpPr>
        <p:spPr>
          <a:xfrm>
            <a:off x="685800" y="152400"/>
            <a:ext cx="7543800"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6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Liceo</a:t>
            </a:r>
            <a:r>
              <a:rPr lang="en-US"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en-US" sz="36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Scientifico</a:t>
            </a:r>
            <a:r>
              <a:rPr lang="en-US"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G. </a:t>
            </a:r>
            <a:r>
              <a:rPr lang="en-US" sz="36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Marinelli</a:t>
            </a:r>
            <a:r>
              <a:rPr lang="en-US"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en-US"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Udine  17   </a:t>
            </a:r>
            <a:r>
              <a:rPr lang="en-US" sz="36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Novembre</a:t>
            </a:r>
            <a:r>
              <a:rPr lang="en-US"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2012</a:t>
            </a:r>
            <a:endParaRPr lang="en-US"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 y="161092"/>
            <a:ext cx="5181600" cy="753308"/>
          </a:xfrm>
        </p:spPr>
        <p:txBody>
          <a:bodyPr/>
          <a:lstStyle/>
          <a:p>
            <a:r>
              <a:rPr lang="en-US" dirty="0" smtClean="0"/>
              <a:t> </a:t>
            </a:r>
            <a:r>
              <a:rPr lang="en-US" u="sng" dirty="0" err="1" smtClean="0"/>
              <a:t>Schematicamente</a:t>
            </a:r>
            <a:r>
              <a:rPr lang="en-US" u="sng" dirty="0" smtClean="0"/>
              <a:t>:  </a:t>
            </a:r>
            <a:endParaRPr lang="en-US" u="sng" dirty="0"/>
          </a:p>
        </p:txBody>
      </p:sp>
      <p:pic>
        <p:nvPicPr>
          <p:cNvPr id="6" name="Picture 5" descr="metro.jpg"/>
          <p:cNvPicPr>
            <a:picLocks noChangeAspect="1"/>
          </p:cNvPicPr>
          <p:nvPr/>
        </p:nvPicPr>
        <p:blipFill>
          <a:blip r:embed="rId2">
            <a:alphaModFix amt="88000"/>
            <a:extLst>
              <a:ext uri="{28A0092B-C50C-407E-A947-70E740481C1C}">
                <a14:useLocalDpi xmlns:a14="http://schemas.microsoft.com/office/drawing/2010/main" val="0"/>
              </a:ext>
            </a:extLst>
          </a:blip>
          <a:stretch>
            <a:fillRect/>
          </a:stretch>
        </p:blipFill>
        <p:spPr>
          <a:xfrm>
            <a:off x="228600" y="1447800"/>
            <a:ext cx="1892300" cy="1003276"/>
          </a:xfrm>
          <a:prstGeom prst="rect">
            <a:avLst/>
          </a:prstGeom>
        </p:spPr>
      </p:pic>
      <p:pic>
        <p:nvPicPr>
          <p:cNvPr id="7" name="Picture 6" descr="kil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276600"/>
            <a:ext cx="749300" cy="1216076"/>
          </a:xfrm>
          <a:prstGeom prst="rect">
            <a:avLst/>
          </a:prstGeom>
        </p:spPr>
      </p:pic>
      <p:pic>
        <p:nvPicPr>
          <p:cNvPr id="8" name="Picture 7" descr="second.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5181600"/>
            <a:ext cx="1524000" cy="1141529"/>
          </a:xfrm>
          <a:prstGeom prst="rect">
            <a:avLst/>
          </a:prstGeom>
        </p:spPr>
      </p:pic>
      <p:sp>
        <p:nvSpPr>
          <p:cNvPr id="9" name="Left-Right Arrow 8"/>
          <p:cNvSpPr/>
          <p:nvPr/>
        </p:nvSpPr>
        <p:spPr bwMode="auto">
          <a:xfrm>
            <a:off x="1752600" y="3429000"/>
            <a:ext cx="990600" cy="484632"/>
          </a:xfrm>
          <a:prstGeom prst="leftRightArrow">
            <a:avLst>
              <a:gd name="adj1" fmla="val 59983"/>
              <a:gd name="adj2" fmla="val 67470"/>
            </a:avLst>
          </a:prstGeom>
          <a:ln>
            <a:headEnd type="none" w="med" len="med"/>
            <a:tailEnd type="none" w="med" len="med"/>
          </a:ln>
          <a:effectLst>
            <a:glow rad="101600">
              <a:srgbClr val="FFFF00">
                <a:alpha val="75000"/>
              </a:srgbClr>
            </a:glow>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0000"/>
              </a:solidFill>
              <a:effectLst>
                <a:outerShdw blurRad="38100" dist="38100" dir="2700000" algn="tl">
                  <a:srgbClr val="000000">
                    <a:alpha val="43137"/>
                  </a:srgbClr>
                </a:outerShdw>
              </a:effectLst>
              <a:latin typeface="Segoe" pitchFamily="34" charset="0"/>
            </a:endParaRPr>
          </a:p>
        </p:txBody>
      </p:sp>
      <p:sp>
        <p:nvSpPr>
          <p:cNvPr id="10" name="Rectangle 9"/>
          <p:cNvSpPr/>
          <p:nvPr/>
        </p:nvSpPr>
        <p:spPr>
          <a:xfrm>
            <a:off x="3429000" y="2209800"/>
            <a:ext cx="625930" cy="923330"/>
          </a:xfrm>
          <a:prstGeom prst="rect">
            <a:avLst/>
          </a:prstGeom>
        </p:spPr>
        <p:txBody>
          <a:bodyPr wrap="none">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p:txBody>
      </p:sp>
      <p:sp>
        <p:nvSpPr>
          <p:cNvPr id="11" name="Rectangle 10"/>
          <p:cNvSpPr/>
          <p:nvPr/>
        </p:nvSpPr>
        <p:spPr>
          <a:xfrm>
            <a:off x="3505200" y="2971800"/>
            <a:ext cx="538842" cy="1107996"/>
          </a:xfrm>
          <a:prstGeom prst="rect">
            <a:avLst/>
          </a:prstGeom>
        </p:spPr>
        <p:txBody>
          <a:bodyPr wrap="none">
            <a:spAutoFit/>
          </a:bodyPr>
          <a:lstStyle/>
          <a:p>
            <a:pPr lvl="0" algn="ctr"/>
            <a:r>
              <a:rPr lang="en-US" sz="6600" b="1" dirty="0">
                <a:ln w="12700">
                  <a:solidFill>
                    <a:srgbClr val="BEECE7">
                      <a:satMod val="155000"/>
                    </a:srgbClr>
                  </a:solidFill>
                  <a:prstDash val="solid"/>
                </a:ln>
                <a:solidFill>
                  <a:srgbClr val="FF0000"/>
                </a:solidFill>
                <a:effectLst>
                  <a:glow rad="139700">
                    <a:srgbClr val="FFC000">
                      <a:satMod val="175000"/>
                      <a:alpha val="40000"/>
                    </a:srgbClr>
                  </a:glow>
                  <a:outerShdw blurRad="41275" dist="20320" dir="1800000" algn="tl" rotWithShape="0">
                    <a:srgbClr val="000000">
                      <a:alpha val="40000"/>
                    </a:srgbClr>
                  </a:outerShdw>
                </a:effectLst>
              </a:rPr>
              <a:t>c</a:t>
            </a:r>
          </a:p>
        </p:txBody>
      </p:sp>
      <p:pic>
        <p:nvPicPr>
          <p:cNvPr id="12" name="Picture 11" descr="h-slash.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4495800"/>
            <a:ext cx="609600" cy="762000"/>
          </a:xfrm>
          <a:prstGeom prst="rect">
            <a:avLst/>
          </a:prstGeom>
        </p:spPr>
      </p:pic>
      <p:pic>
        <p:nvPicPr>
          <p:cNvPr id="13" name="Picture 12" descr="BlackHole.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8800" y="304800"/>
            <a:ext cx="3268785" cy="2055845"/>
          </a:xfrm>
          <a:prstGeom prst="rect">
            <a:avLst/>
          </a:prstGeom>
        </p:spPr>
      </p:pic>
      <p:pic>
        <p:nvPicPr>
          <p:cNvPr id="14" name="Picture 13" descr="Photoelectric.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3600" y="2594754"/>
            <a:ext cx="2819400" cy="1662382"/>
          </a:xfrm>
          <a:prstGeom prst="rect">
            <a:avLst/>
          </a:prstGeom>
        </p:spPr>
      </p:pic>
      <p:sp>
        <p:nvSpPr>
          <p:cNvPr id="15" name="Left-Right Arrow 14"/>
          <p:cNvSpPr/>
          <p:nvPr/>
        </p:nvSpPr>
        <p:spPr bwMode="auto">
          <a:xfrm>
            <a:off x="4648200" y="3429000"/>
            <a:ext cx="990600" cy="484632"/>
          </a:xfrm>
          <a:prstGeom prst="leftRightArrow">
            <a:avLst>
              <a:gd name="adj1" fmla="val 59983"/>
              <a:gd name="adj2" fmla="val 67470"/>
            </a:avLst>
          </a:prstGeom>
          <a:ln>
            <a:headEnd type="none" w="med" len="med"/>
            <a:tailEnd type="none" w="med" len="med"/>
          </a:ln>
          <a:effectLst>
            <a:glow rad="101600">
              <a:srgbClr val="FFFF00">
                <a:alpha val="75000"/>
              </a:srgbClr>
            </a:glow>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0000"/>
              </a:solidFill>
              <a:effectLst>
                <a:outerShdw blurRad="38100" dist="38100" dir="2700000" algn="tl">
                  <a:srgbClr val="000000">
                    <a:alpha val="43137"/>
                  </a:srgbClr>
                </a:outerShdw>
              </a:effectLst>
              <a:latin typeface="Segoe" pitchFamily="34" charset="0"/>
            </a:endParaRPr>
          </a:p>
        </p:txBody>
      </p:sp>
      <p:pic>
        <p:nvPicPr>
          <p:cNvPr id="16" name="Picture 15" descr="first-real-Alice.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9800" y="4495800"/>
            <a:ext cx="2872740" cy="2318804"/>
          </a:xfrm>
          <a:prstGeom prst="rect">
            <a:avLst/>
          </a:prstGeom>
        </p:spPr>
      </p:pic>
    </p:spTree>
    <p:extLst>
      <p:ext uri="{BB962C8B-B14F-4D97-AF65-F5344CB8AC3E}">
        <p14:creationId xmlns:p14="http://schemas.microsoft.com/office/powerpoint/2010/main" val="3859745578"/>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90">
                                          <p:stCondLst>
                                            <p:cond delay="0"/>
                                          </p:stCondLst>
                                        </p:cTn>
                                        <p:tgtEl>
                                          <p:spTgt spid="6"/>
                                        </p:tgtEl>
                                      </p:cBhvr>
                                    </p:animEffect>
                                    <p:anim calcmode="lin" valueType="num">
                                      <p:cBhvr>
                                        <p:cTn id="8"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13" dur="13">
                                          <p:stCondLst>
                                            <p:cond delay="325"/>
                                          </p:stCondLst>
                                        </p:cTn>
                                        <p:tgtEl>
                                          <p:spTgt spid="6"/>
                                        </p:tgtEl>
                                      </p:cBhvr>
                                      <p:to x="100000" y="60000"/>
                                    </p:animScale>
                                    <p:animScale>
                                      <p:cBhvr>
                                        <p:cTn id="14" dur="83" decel="50000">
                                          <p:stCondLst>
                                            <p:cond delay="338"/>
                                          </p:stCondLst>
                                        </p:cTn>
                                        <p:tgtEl>
                                          <p:spTgt spid="6"/>
                                        </p:tgtEl>
                                      </p:cBhvr>
                                      <p:to x="100000" y="100000"/>
                                    </p:animScale>
                                    <p:animScale>
                                      <p:cBhvr>
                                        <p:cTn id="15" dur="13">
                                          <p:stCondLst>
                                            <p:cond delay="656"/>
                                          </p:stCondLst>
                                        </p:cTn>
                                        <p:tgtEl>
                                          <p:spTgt spid="6"/>
                                        </p:tgtEl>
                                      </p:cBhvr>
                                      <p:to x="100000" y="80000"/>
                                    </p:animScale>
                                    <p:animScale>
                                      <p:cBhvr>
                                        <p:cTn id="16" dur="83" decel="50000">
                                          <p:stCondLst>
                                            <p:cond delay="669"/>
                                          </p:stCondLst>
                                        </p:cTn>
                                        <p:tgtEl>
                                          <p:spTgt spid="6"/>
                                        </p:tgtEl>
                                      </p:cBhvr>
                                      <p:to x="100000" y="100000"/>
                                    </p:animScale>
                                    <p:animScale>
                                      <p:cBhvr>
                                        <p:cTn id="17" dur="13">
                                          <p:stCondLst>
                                            <p:cond delay="821"/>
                                          </p:stCondLst>
                                        </p:cTn>
                                        <p:tgtEl>
                                          <p:spTgt spid="6"/>
                                        </p:tgtEl>
                                      </p:cBhvr>
                                      <p:to x="100000" y="90000"/>
                                    </p:animScale>
                                    <p:animScale>
                                      <p:cBhvr>
                                        <p:cTn id="18" dur="83" decel="50000">
                                          <p:stCondLst>
                                            <p:cond delay="834"/>
                                          </p:stCondLst>
                                        </p:cTn>
                                        <p:tgtEl>
                                          <p:spTgt spid="6"/>
                                        </p:tgtEl>
                                      </p:cBhvr>
                                      <p:to x="100000" y="100000"/>
                                    </p:animScale>
                                    <p:animScale>
                                      <p:cBhvr>
                                        <p:cTn id="19" dur="13">
                                          <p:stCondLst>
                                            <p:cond delay="904"/>
                                          </p:stCondLst>
                                        </p:cTn>
                                        <p:tgtEl>
                                          <p:spTgt spid="6"/>
                                        </p:tgtEl>
                                      </p:cBhvr>
                                      <p:to x="100000" y="95000"/>
                                    </p:animScale>
                                    <p:animScale>
                                      <p:cBhvr>
                                        <p:cTn id="20" dur="83" decel="50000">
                                          <p:stCondLst>
                                            <p:cond delay="917"/>
                                          </p:stCondLst>
                                        </p:cTn>
                                        <p:tgtEl>
                                          <p:spTgt spid="6"/>
                                        </p:tgtEl>
                                      </p:cBhvr>
                                      <p:to x="100000" y="100000"/>
                                    </p:animScale>
                                  </p:childTnLst>
                                </p:cTn>
                              </p:par>
                            </p:childTnLst>
                          </p:cTn>
                        </p:par>
                        <p:par>
                          <p:cTn id="21" fill="hold">
                            <p:stCondLst>
                              <p:cond delay="1000"/>
                            </p:stCondLst>
                            <p:childTnLst>
                              <p:par>
                                <p:cTn id="22" presetID="26"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290">
                                          <p:stCondLst>
                                            <p:cond delay="0"/>
                                          </p:stCondLst>
                                        </p:cTn>
                                        <p:tgtEl>
                                          <p:spTgt spid="7"/>
                                        </p:tgtEl>
                                      </p:cBhvr>
                                    </p:animEffect>
                                    <p:anim calcmode="lin" valueType="num">
                                      <p:cBhvr>
                                        <p:cTn id="25"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30" dur="13">
                                          <p:stCondLst>
                                            <p:cond delay="325"/>
                                          </p:stCondLst>
                                        </p:cTn>
                                        <p:tgtEl>
                                          <p:spTgt spid="7"/>
                                        </p:tgtEl>
                                      </p:cBhvr>
                                      <p:to x="100000" y="60000"/>
                                    </p:animScale>
                                    <p:animScale>
                                      <p:cBhvr>
                                        <p:cTn id="31" dur="83" decel="50000">
                                          <p:stCondLst>
                                            <p:cond delay="338"/>
                                          </p:stCondLst>
                                        </p:cTn>
                                        <p:tgtEl>
                                          <p:spTgt spid="7"/>
                                        </p:tgtEl>
                                      </p:cBhvr>
                                      <p:to x="100000" y="100000"/>
                                    </p:animScale>
                                    <p:animScale>
                                      <p:cBhvr>
                                        <p:cTn id="32" dur="13">
                                          <p:stCondLst>
                                            <p:cond delay="656"/>
                                          </p:stCondLst>
                                        </p:cTn>
                                        <p:tgtEl>
                                          <p:spTgt spid="7"/>
                                        </p:tgtEl>
                                      </p:cBhvr>
                                      <p:to x="100000" y="80000"/>
                                    </p:animScale>
                                    <p:animScale>
                                      <p:cBhvr>
                                        <p:cTn id="33" dur="83" decel="50000">
                                          <p:stCondLst>
                                            <p:cond delay="669"/>
                                          </p:stCondLst>
                                        </p:cTn>
                                        <p:tgtEl>
                                          <p:spTgt spid="7"/>
                                        </p:tgtEl>
                                      </p:cBhvr>
                                      <p:to x="100000" y="100000"/>
                                    </p:animScale>
                                    <p:animScale>
                                      <p:cBhvr>
                                        <p:cTn id="34" dur="13">
                                          <p:stCondLst>
                                            <p:cond delay="821"/>
                                          </p:stCondLst>
                                        </p:cTn>
                                        <p:tgtEl>
                                          <p:spTgt spid="7"/>
                                        </p:tgtEl>
                                      </p:cBhvr>
                                      <p:to x="100000" y="90000"/>
                                    </p:animScale>
                                    <p:animScale>
                                      <p:cBhvr>
                                        <p:cTn id="35" dur="83" decel="50000">
                                          <p:stCondLst>
                                            <p:cond delay="834"/>
                                          </p:stCondLst>
                                        </p:cTn>
                                        <p:tgtEl>
                                          <p:spTgt spid="7"/>
                                        </p:tgtEl>
                                      </p:cBhvr>
                                      <p:to x="100000" y="100000"/>
                                    </p:animScale>
                                    <p:animScale>
                                      <p:cBhvr>
                                        <p:cTn id="36" dur="13">
                                          <p:stCondLst>
                                            <p:cond delay="904"/>
                                          </p:stCondLst>
                                        </p:cTn>
                                        <p:tgtEl>
                                          <p:spTgt spid="7"/>
                                        </p:tgtEl>
                                      </p:cBhvr>
                                      <p:to x="100000" y="95000"/>
                                    </p:animScale>
                                    <p:animScale>
                                      <p:cBhvr>
                                        <p:cTn id="37" dur="83" decel="50000">
                                          <p:stCondLst>
                                            <p:cond delay="917"/>
                                          </p:stCondLst>
                                        </p:cTn>
                                        <p:tgtEl>
                                          <p:spTgt spid="7"/>
                                        </p:tgtEl>
                                      </p:cBhvr>
                                      <p:to x="100000" y="100000"/>
                                    </p:animScale>
                                  </p:childTnLst>
                                </p:cTn>
                              </p:par>
                            </p:childTnLst>
                          </p:cTn>
                        </p:par>
                        <p:par>
                          <p:cTn id="38" fill="hold">
                            <p:stCondLst>
                              <p:cond delay="2000"/>
                            </p:stCondLst>
                            <p:childTnLst>
                              <p:par>
                                <p:cTn id="39" presetID="26"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290">
                                          <p:stCondLst>
                                            <p:cond delay="0"/>
                                          </p:stCondLst>
                                        </p:cTn>
                                        <p:tgtEl>
                                          <p:spTgt spid="8"/>
                                        </p:tgtEl>
                                      </p:cBhvr>
                                    </p:animEffect>
                                    <p:anim calcmode="lin" valueType="num">
                                      <p:cBhvr>
                                        <p:cTn id="42"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47" dur="13">
                                          <p:stCondLst>
                                            <p:cond delay="325"/>
                                          </p:stCondLst>
                                        </p:cTn>
                                        <p:tgtEl>
                                          <p:spTgt spid="8"/>
                                        </p:tgtEl>
                                      </p:cBhvr>
                                      <p:to x="100000" y="60000"/>
                                    </p:animScale>
                                    <p:animScale>
                                      <p:cBhvr>
                                        <p:cTn id="48" dur="83" decel="50000">
                                          <p:stCondLst>
                                            <p:cond delay="338"/>
                                          </p:stCondLst>
                                        </p:cTn>
                                        <p:tgtEl>
                                          <p:spTgt spid="8"/>
                                        </p:tgtEl>
                                      </p:cBhvr>
                                      <p:to x="100000" y="100000"/>
                                    </p:animScale>
                                    <p:animScale>
                                      <p:cBhvr>
                                        <p:cTn id="49" dur="13">
                                          <p:stCondLst>
                                            <p:cond delay="656"/>
                                          </p:stCondLst>
                                        </p:cTn>
                                        <p:tgtEl>
                                          <p:spTgt spid="8"/>
                                        </p:tgtEl>
                                      </p:cBhvr>
                                      <p:to x="100000" y="80000"/>
                                    </p:animScale>
                                    <p:animScale>
                                      <p:cBhvr>
                                        <p:cTn id="50" dur="83" decel="50000">
                                          <p:stCondLst>
                                            <p:cond delay="669"/>
                                          </p:stCondLst>
                                        </p:cTn>
                                        <p:tgtEl>
                                          <p:spTgt spid="8"/>
                                        </p:tgtEl>
                                      </p:cBhvr>
                                      <p:to x="100000" y="100000"/>
                                    </p:animScale>
                                    <p:animScale>
                                      <p:cBhvr>
                                        <p:cTn id="51" dur="13">
                                          <p:stCondLst>
                                            <p:cond delay="821"/>
                                          </p:stCondLst>
                                        </p:cTn>
                                        <p:tgtEl>
                                          <p:spTgt spid="8"/>
                                        </p:tgtEl>
                                      </p:cBhvr>
                                      <p:to x="100000" y="90000"/>
                                    </p:animScale>
                                    <p:animScale>
                                      <p:cBhvr>
                                        <p:cTn id="52" dur="83" decel="50000">
                                          <p:stCondLst>
                                            <p:cond delay="834"/>
                                          </p:stCondLst>
                                        </p:cTn>
                                        <p:tgtEl>
                                          <p:spTgt spid="8"/>
                                        </p:tgtEl>
                                      </p:cBhvr>
                                      <p:to x="100000" y="100000"/>
                                    </p:animScale>
                                    <p:animScale>
                                      <p:cBhvr>
                                        <p:cTn id="53" dur="13">
                                          <p:stCondLst>
                                            <p:cond delay="904"/>
                                          </p:stCondLst>
                                        </p:cTn>
                                        <p:tgtEl>
                                          <p:spTgt spid="8"/>
                                        </p:tgtEl>
                                      </p:cBhvr>
                                      <p:to x="100000" y="95000"/>
                                    </p:animScale>
                                    <p:animScale>
                                      <p:cBhvr>
                                        <p:cTn id="54" dur="83" decel="50000">
                                          <p:stCondLst>
                                            <p:cond delay="917"/>
                                          </p:stCondLst>
                                        </p:cTn>
                                        <p:tgtEl>
                                          <p:spTgt spid="8"/>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1000" fill="hold"/>
                                        <p:tgtEl>
                                          <p:spTgt spid="9"/>
                                        </p:tgtEl>
                                        <p:attrNameLst>
                                          <p:attrName>ppt_w</p:attrName>
                                        </p:attrNameLst>
                                      </p:cBhvr>
                                      <p:tavLst>
                                        <p:tav tm="0">
                                          <p:val>
                                            <p:strVal val="#ppt_w*0.70"/>
                                          </p:val>
                                        </p:tav>
                                        <p:tav tm="100000">
                                          <p:val>
                                            <p:strVal val="#ppt_w"/>
                                          </p:val>
                                        </p:tav>
                                      </p:tavLst>
                                    </p:anim>
                                    <p:anim calcmode="lin" valueType="num">
                                      <p:cBhvr>
                                        <p:cTn id="60" dur="1000" fill="hold"/>
                                        <p:tgtEl>
                                          <p:spTgt spid="9"/>
                                        </p:tgtEl>
                                        <p:attrNameLst>
                                          <p:attrName>ppt_h</p:attrName>
                                        </p:attrNameLst>
                                      </p:cBhvr>
                                      <p:tavLst>
                                        <p:tav tm="0">
                                          <p:val>
                                            <p:strVal val="#ppt_h"/>
                                          </p:val>
                                        </p:tav>
                                        <p:tav tm="100000">
                                          <p:val>
                                            <p:strVal val="#ppt_h"/>
                                          </p:val>
                                        </p:tav>
                                      </p:tavLst>
                                    </p:anim>
                                    <p:animEffect transition="in" filter="fade">
                                      <p:cBhvr>
                                        <p:cTn id="61" dur="1000"/>
                                        <p:tgtEl>
                                          <p:spTgt spid="9"/>
                                        </p:tgtEl>
                                      </p:cBhvr>
                                    </p:animEffect>
                                  </p:childTnLst>
                                </p:cTn>
                              </p:par>
                            </p:childTnLst>
                          </p:cTn>
                        </p:par>
                        <p:par>
                          <p:cTn id="62" fill="hold">
                            <p:stCondLst>
                              <p:cond delay="1000"/>
                            </p:stCondLst>
                            <p:childTnLst>
                              <p:par>
                                <p:cTn id="63" presetID="31" presetClass="entr" presetSubtype="0" fill="hold" grpId="2"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1000" fill="hold"/>
                                        <p:tgtEl>
                                          <p:spTgt spid="10"/>
                                        </p:tgtEl>
                                        <p:attrNameLst>
                                          <p:attrName>ppt_w</p:attrName>
                                        </p:attrNameLst>
                                      </p:cBhvr>
                                      <p:tavLst>
                                        <p:tav tm="0">
                                          <p:val>
                                            <p:fltVal val="0"/>
                                          </p:val>
                                        </p:tav>
                                        <p:tav tm="100000">
                                          <p:val>
                                            <p:strVal val="#ppt_w"/>
                                          </p:val>
                                        </p:tav>
                                      </p:tavLst>
                                    </p:anim>
                                    <p:anim calcmode="lin" valueType="num">
                                      <p:cBhvr>
                                        <p:cTn id="66" dur="1000" fill="hold"/>
                                        <p:tgtEl>
                                          <p:spTgt spid="10"/>
                                        </p:tgtEl>
                                        <p:attrNameLst>
                                          <p:attrName>ppt_h</p:attrName>
                                        </p:attrNameLst>
                                      </p:cBhvr>
                                      <p:tavLst>
                                        <p:tav tm="0">
                                          <p:val>
                                            <p:fltVal val="0"/>
                                          </p:val>
                                        </p:tav>
                                        <p:tav tm="100000">
                                          <p:val>
                                            <p:strVal val="#ppt_h"/>
                                          </p:val>
                                        </p:tav>
                                      </p:tavLst>
                                    </p:anim>
                                    <p:anim calcmode="lin" valueType="num">
                                      <p:cBhvr>
                                        <p:cTn id="67" dur="1000" fill="hold"/>
                                        <p:tgtEl>
                                          <p:spTgt spid="10"/>
                                        </p:tgtEl>
                                        <p:attrNameLst>
                                          <p:attrName>style.rotation</p:attrName>
                                        </p:attrNameLst>
                                      </p:cBhvr>
                                      <p:tavLst>
                                        <p:tav tm="0">
                                          <p:val>
                                            <p:fltVal val="90"/>
                                          </p:val>
                                        </p:tav>
                                        <p:tav tm="100000">
                                          <p:val>
                                            <p:fltVal val="0"/>
                                          </p:val>
                                        </p:tav>
                                      </p:tavLst>
                                    </p:anim>
                                    <p:animEffect transition="in" filter="fade">
                                      <p:cBhvr>
                                        <p:cTn id="68" dur="1000"/>
                                        <p:tgtEl>
                                          <p:spTgt spid="10"/>
                                        </p:tgtEl>
                                      </p:cBhvr>
                                    </p:animEffect>
                                  </p:childTnLst>
                                </p:cTn>
                              </p:par>
                              <p:par>
                                <p:cTn id="69" presetID="31" presetClass="entr" presetSubtype="0" fill="hold" grpId="2"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1000" fill="hold"/>
                                        <p:tgtEl>
                                          <p:spTgt spid="11"/>
                                        </p:tgtEl>
                                        <p:attrNameLst>
                                          <p:attrName>ppt_w</p:attrName>
                                        </p:attrNameLst>
                                      </p:cBhvr>
                                      <p:tavLst>
                                        <p:tav tm="0">
                                          <p:val>
                                            <p:fltVal val="0"/>
                                          </p:val>
                                        </p:tav>
                                        <p:tav tm="100000">
                                          <p:val>
                                            <p:strVal val="#ppt_w"/>
                                          </p:val>
                                        </p:tav>
                                      </p:tavLst>
                                    </p:anim>
                                    <p:anim calcmode="lin" valueType="num">
                                      <p:cBhvr>
                                        <p:cTn id="72" dur="1000" fill="hold"/>
                                        <p:tgtEl>
                                          <p:spTgt spid="11"/>
                                        </p:tgtEl>
                                        <p:attrNameLst>
                                          <p:attrName>ppt_h</p:attrName>
                                        </p:attrNameLst>
                                      </p:cBhvr>
                                      <p:tavLst>
                                        <p:tav tm="0">
                                          <p:val>
                                            <p:fltVal val="0"/>
                                          </p:val>
                                        </p:tav>
                                        <p:tav tm="100000">
                                          <p:val>
                                            <p:strVal val="#ppt_h"/>
                                          </p:val>
                                        </p:tav>
                                      </p:tavLst>
                                    </p:anim>
                                    <p:anim calcmode="lin" valueType="num">
                                      <p:cBhvr>
                                        <p:cTn id="73" dur="1000" fill="hold"/>
                                        <p:tgtEl>
                                          <p:spTgt spid="11"/>
                                        </p:tgtEl>
                                        <p:attrNameLst>
                                          <p:attrName>style.rotation</p:attrName>
                                        </p:attrNameLst>
                                      </p:cBhvr>
                                      <p:tavLst>
                                        <p:tav tm="0">
                                          <p:val>
                                            <p:fltVal val="90"/>
                                          </p:val>
                                        </p:tav>
                                        <p:tav tm="100000">
                                          <p:val>
                                            <p:fltVal val="0"/>
                                          </p:val>
                                        </p:tav>
                                      </p:tavLst>
                                    </p:anim>
                                    <p:animEffect transition="in" filter="fade">
                                      <p:cBhvr>
                                        <p:cTn id="74" dur="1000"/>
                                        <p:tgtEl>
                                          <p:spTgt spid="11"/>
                                        </p:tgtEl>
                                      </p:cBhvr>
                                    </p:animEffect>
                                  </p:childTnLst>
                                </p:cTn>
                              </p:par>
                              <p:par>
                                <p:cTn id="75" presetID="31" presetClass="entr" presetSubtype="0" fill="hold" nodeType="with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p:cTn id="77" dur="1000" fill="hold"/>
                                        <p:tgtEl>
                                          <p:spTgt spid="12"/>
                                        </p:tgtEl>
                                        <p:attrNameLst>
                                          <p:attrName>ppt_w</p:attrName>
                                        </p:attrNameLst>
                                      </p:cBhvr>
                                      <p:tavLst>
                                        <p:tav tm="0">
                                          <p:val>
                                            <p:fltVal val="0"/>
                                          </p:val>
                                        </p:tav>
                                        <p:tav tm="100000">
                                          <p:val>
                                            <p:strVal val="#ppt_w"/>
                                          </p:val>
                                        </p:tav>
                                      </p:tavLst>
                                    </p:anim>
                                    <p:anim calcmode="lin" valueType="num">
                                      <p:cBhvr>
                                        <p:cTn id="78" dur="1000" fill="hold"/>
                                        <p:tgtEl>
                                          <p:spTgt spid="12"/>
                                        </p:tgtEl>
                                        <p:attrNameLst>
                                          <p:attrName>ppt_h</p:attrName>
                                        </p:attrNameLst>
                                      </p:cBhvr>
                                      <p:tavLst>
                                        <p:tav tm="0">
                                          <p:val>
                                            <p:fltVal val="0"/>
                                          </p:val>
                                        </p:tav>
                                        <p:tav tm="100000">
                                          <p:val>
                                            <p:strVal val="#ppt_h"/>
                                          </p:val>
                                        </p:tav>
                                      </p:tavLst>
                                    </p:anim>
                                    <p:anim calcmode="lin" valueType="num">
                                      <p:cBhvr>
                                        <p:cTn id="79" dur="1000" fill="hold"/>
                                        <p:tgtEl>
                                          <p:spTgt spid="12"/>
                                        </p:tgtEl>
                                        <p:attrNameLst>
                                          <p:attrName>style.rotation</p:attrName>
                                        </p:attrNameLst>
                                      </p:cBhvr>
                                      <p:tavLst>
                                        <p:tav tm="0">
                                          <p:val>
                                            <p:fltVal val="90"/>
                                          </p:val>
                                        </p:tav>
                                        <p:tav tm="100000">
                                          <p:val>
                                            <p:fltVal val="0"/>
                                          </p:val>
                                        </p:tav>
                                      </p:tavLst>
                                    </p:anim>
                                    <p:animEffect transition="in" filter="fade">
                                      <p:cBhvr>
                                        <p:cTn id="80" dur="1000"/>
                                        <p:tgtEl>
                                          <p:spTgt spid="12"/>
                                        </p:tgtEl>
                                      </p:cBhvr>
                                    </p:animEffect>
                                  </p:childTnLst>
                                </p:cTn>
                              </p:par>
                            </p:childTnLst>
                          </p:cTn>
                        </p:par>
                        <p:par>
                          <p:cTn id="81" fill="hold">
                            <p:stCondLst>
                              <p:cond delay="2000"/>
                            </p:stCondLst>
                            <p:childTnLst>
                              <p:par>
                                <p:cTn id="82" presetID="6" presetClass="emph" presetSubtype="0" fill="hold" grpId="1" nodeType="afterEffect">
                                  <p:stCondLst>
                                    <p:cond delay="0"/>
                                  </p:stCondLst>
                                  <p:childTnLst>
                                    <p:animScale>
                                      <p:cBhvr>
                                        <p:cTn id="83" dur="2000" fill="hold"/>
                                        <p:tgtEl>
                                          <p:spTgt spid="10"/>
                                        </p:tgtEl>
                                      </p:cBhvr>
                                      <p:by x="150000" y="150000"/>
                                    </p:animScale>
                                  </p:childTnLst>
                                </p:cTn>
                              </p:par>
                              <p:par>
                                <p:cTn id="84" presetID="6" presetClass="emph" presetSubtype="0" fill="hold" grpId="1" nodeType="withEffect">
                                  <p:stCondLst>
                                    <p:cond delay="0"/>
                                  </p:stCondLst>
                                  <p:childTnLst>
                                    <p:animScale>
                                      <p:cBhvr>
                                        <p:cTn id="85" dur="2000" fill="hold"/>
                                        <p:tgtEl>
                                          <p:spTgt spid="11"/>
                                        </p:tgtEl>
                                      </p:cBhvr>
                                      <p:by x="150000" y="150000"/>
                                    </p:animScale>
                                  </p:childTnLst>
                                </p:cTn>
                              </p:par>
                              <p:par>
                                <p:cTn id="86" presetID="6" presetClass="emph" presetSubtype="0" fill="hold" nodeType="withEffect">
                                  <p:stCondLst>
                                    <p:cond delay="0"/>
                                  </p:stCondLst>
                                  <p:childTnLst>
                                    <p:animScale>
                                      <p:cBhvr>
                                        <p:cTn id="87" dur="2000" fill="hold"/>
                                        <p:tgtEl>
                                          <p:spTgt spid="12"/>
                                        </p:tgtEl>
                                      </p:cBhvr>
                                      <p:by x="150000" y="150000"/>
                                    </p:animScale>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grpId="1" nodeType="click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p:cTn id="92" dur="1000" fill="hold"/>
                                        <p:tgtEl>
                                          <p:spTgt spid="15"/>
                                        </p:tgtEl>
                                        <p:attrNameLst>
                                          <p:attrName>ppt_w</p:attrName>
                                        </p:attrNameLst>
                                      </p:cBhvr>
                                      <p:tavLst>
                                        <p:tav tm="0">
                                          <p:val>
                                            <p:strVal val="#ppt_w*0.70"/>
                                          </p:val>
                                        </p:tav>
                                        <p:tav tm="100000">
                                          <p:val>
                                            <p:strVal val="#ppt_w"/>
                                          </p:val>
                                        </p:tav>
                                      </p:tavLst>
                                    </p:anim>
                                    <p:anim calcmode="lin" valueType="num">
                                      <p:cBhvr>
                                        <p:cTn id="93" dur="1000" fill="hold"/>
                                        <p:tgtEl>
                                          <p:spTgt spid="15"/>
                                        </p:tgtEl>
                                        <p:attrNameLst>
                                          <p:attrName>ppt_h</p:attrName>
                                        </p:attrNameLst>
                                      </p:cBhvr>
                                      <p:tavLst>
                                        <p:tav tm="0">
                                          <p:val>
                                            <p:strVal val="#ppt_h"/>
                                          </p:val>
                                        </p:tav>
                                        <p:tav tm="100000">
                                          <p:val>
                                            <p:strVal val="#ppt_h"/>
                                          </p:val>
                                        </p:tav>
                                      </p:tavLst>
                                    </p:anim>
                                    <p:animEffect transition="in" filter="fade">
                                      <p:cBhvr>
                                        <p:cTn id="94" dur="1000"/>
                                        <p:tgtEl>
                                          <p:spTgt spid="15"/>
                                        </p:tgtEl>
                                      </p:cBhvr>
                                    </p:animEffect>
                                  </p:childTnLst>
                                </p:cTn>
                              </p:par>
                              <p:par>
                                <p:cTn id="95" presetID="35" presetClass="entr" presetSubtype="0" fill="hold" nodeType="with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2000"/>
                                        <p:tgtEl>
                                          <p:spTgt spid="13"/>
                                        </p:tgtEl>
                                      </p:cBhvr>
                                    </p:animEffect>
                                    <p:anim calcmode="lin" valueType="num">
                                      <p:cBhvr>
                                        <p:cTn id="98" dur="2000" fill="hold"/>
                                        <p:tgtEl>
                                          <p:spTgt spid="13"/>
                                        </p:tgtEl>
                                        <p:attrNameLst>
                                          <p:attrName>style.rotation</p:attrName>
                                        </p:attrNameLst>
                                      </p:cBhvr>
                                      <p:tavLst>
                                        <p:tav tm="0">
                                          <p:val>
                                            <p:fltVal val="720"/>
                                          </p:val>
                                        </p:tav>
                                        <p:tav tm="100000">
                                          <p:val>
                                            <p:fltVal val="0"/>
                                          </p:val>
                                        </p:tav>
                                      </p:tavLst>
                                    </p:anim>
                                    <p:anim calcmode="lin" valueType="num">
                                      <p:cBhvr>
                                        <p:cTn id="99" dur="2000" fill="hold"/>
                                        <p:tgtEl>
                                          <p:spTgt spid="13"/>
                                        </p:tgtEl>
                                        <p:attrNameLst>
                                          <p:attrName>ppt_h</p:attrName>
                                        </p:attrNameLst>
                                      </p:cBhvr>
                                      <p:tavLst>
                                        <p:tav tm="0">
                                          <p:val>
                                            <p:fltVal val="0"/>
                                          </p:val>
                                        </p:tav>
                                        <p:tav tm="100000">
                                          <p:val>
                                            <p:strVal val="#ppt_h"/>
                                          </p:val>
                                        </p:tav>
                                      </p:tavLst>
                                    </p:anim>
                                    <p:anim calcmode="lin" valueType="num">
                                      <p:cBhvr>
                                        <p:cTn id="100" dur="2000" fill="hold"/>
                                        <p:tgtEl>
                                          <p:spTgt spid="13"/>
                                        </p:tgtEl>
                                        <p:attrNameLst>
                                          <p:attrName>ppt_w</p:attrName>
                                        </p:attrNameLst>
                                      </p:cBhvr>
                                      <p:tavLst>
                                        <p:tav tm="0">
                                          <p:val>
                                            <p:fltVal val="0"/>
                                          </p:val>
                                        </p:tav>
                                        <p:tav tm="100000">
                                          <p:val>
                                            <p:strVal val="#ppt_w"/>
                                          </p:val>
                                        </p:tav>
                                      </p:tavLst>
                                    </p:anim>
                                  </p:childTnLst>
                                </p:cTn>
                              </p:par>
                            </p:childTnLst>
                          </p:cTn>
                        </p:par>
                      </p:childTnLst>
                    </p:cTn>
                  </p:par>
                  <p:par>
                    <p:cTn id="101" fill="hold">
                      <p:stCondLst>
                        <p:cond delay="indefinite"/>
                      </p:stCondLst>
                      <p:childTnLst>
                        <p:par>
                          <p:cTn id="102" fill="hold">
                            <p:stCondLst>
                              <p:cond delay="0"/>
                            </p:stCondLst>
                            <p:childTnLst>
                              <p:par>
                                <p:cTn id="103" presetID="6" presetClass="entr" presetSubtype="32" fill="hold" nodeType="click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circle(out)">
                                      <p:cBhvr>
                                        <p:cTn id="105" dur="2000"/>
                                        <p:tgtEl>
                                          <p:spTgt spid="14"/>
                                        </p:tgtEl>
                                      </p:cBhvr>
                                    </p:animEffect>
                                  </p:childTnLst>
                                </p:cTn>
                              </p:par>
                            </p:childTnLst>
                          </p:cTn>
                        </p:par>
                      </p:childTnLst>
                    </p:cTn>
                  </p:par>
                  <p:par>
                    <p:cTn id="106" fill="hold">
                      <p:stCondLst>
                        <p:cond delay="indefinite"/>
                      </p:stCondLst>
                      <p:childTnLst>
                        <p:par>
                          <p:cTn id="107" fill="hold">
                            <p:stCondLst>
                              <p:cond delay="0"/>
                            </p:stCondLst>
                            <p:childTnLst>
                              <p:par>
                                <p:cTn id="108" presetID="23" presetClass="entr" presetSubtype="16" fill="hold" nodeType="clickEffect">
                                  <p:stCondLst>
                                    <p:cond delay="0"/>
                                  </p:stCondLst>
                                  <p:childTnLst>
                                    <p:set>
                                      <p:cBhvr>
                                        <p:cTn id="109" dur="1" fill="hold">
                                          <p:stCondLst>
                                            <p:cond delay="0"/>
                                          </p:stCondLst>
                                        </p:cTn>
                                        <p:tgtEl>
                                          <p:spTgt spid="16"/>
                                        </p:tgtEl>
                                        <p:attrNameLst>
                                          <p:attrName>style.visibility</p:attrName>
                                        </p:attrNameLst>
                                      </p:cBhvr>
                                      <p:to>
                                        <p:strVal val="visible"/>
                                      </p:to>
                                    </p:set>
                                    <p:anim calcmode="lin" valueType="num">
                                      <p:cBhvr>
                                        <p:cTn id="110" dur="500" fill="hold"/>
                                        <p:tgtEl>
                                          <p:spTgt spid="16"/>
                                        </p:tgtEl>
                                        <p:attrNameLst>
                                          <p:attrName>ppt_w</p:attrName>
                                        </p:attrNameLst>
                                      </p:cBhvr>
                                      <p:tavLst>
                                        <p:tav tm="0">
                                          <p:val>
                                            <p:fltVal val="0"/>
                                          </p:val>
                                        </p:tav>
                                        <p:tav tm="100000">
                                          <p:val>
                                            <p:strVal val="#ppt_w"/>
                                          </p:val>
                                        </p:tav>
                                      </p:tavLst>
                                    </p:anim>
                                    <p:anim calcmode="lin" valueType="num">
                                      <p:cBhvr>
                                        <p:cTn id="111"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1"/>
      <p:bldP spid="10" grpId="2"/>
      <p:bldP spid="11" grpId="1"/>
      <p:bldP spid="11" grpId="2"/>
      <p:bldP spid="15"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4417"/>
            <a:ext cx="8382000" cy="677108"/>
          </a:xfrm>
        </p:spPr>
        <p:txBody>
          <a:bodyPr/>
          <a:lstStyle/>
          <a:p>
            <a:pPr algn="ctr"/>
            <a:r>
              <a:rPr lang="en-US" dirty="0" err="1" smtClean="0"/>
              <a:t>Sistemi</a:t>
            </a:r>
            <a:r>
              <a:rPr lang="en-US" dirty="0" smtClean="0"/>
              <a:t> di </a:t>
            </a:r>
            <a:r>
              <a:rPr lang="en-US" dirty="0" err="1" smtClean="0"/>
              <a:t>unità</a:t>
            </a:r>
            <a:r>
              <a:rPr lang="en-US" dirty="0" smtClean="0"/>
              <a:t> di </a:t>
            </a:r>
            <a:r>
              <a:rPr lang="en-US" dirty="0" err="1" smtClean="0"/>
              <a:t>misura</a:t>
            </a:r>
            <a:endParaRPr lang="en-US" dirty="0"/>
          </a:p>
        </p:txBody>
      </p:sp>
      <p:sp>
        <p:nvSpPr>
          <p:cNvPr id="6" name="Text Placeholder 5"/>
          <p:cNvSpPr>
            <a:spLocks noGrp="1"/>
          </p:cNvSpPr>
          <p:nvPr>
            <p:ph type="body" idx="1"/>
          </p:nvPr>
        </p:nvSpPr>
        <p:spPr>
          <a:xfrm>
            <a:off x="762000" y="3429000"/>
            <a:ext cx="3124200" cy="39498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2800" cap="all" dirty="0" smtClean="0">
                <a:ln/>
                <a:solidFill>
                  <a:schemeClr val="accent1"/>
                </a:solidFill>
                <a:effectLst>
                  <a:outerShdw blurRad="19685" dist="12700" dir="5400000" algn="tl" rotWithShape="0">
                    <a:schemeClr val="accent1">
                      <a:satMod val="130000"/>
                      <a:alpha val="60000"/>
                    </a:schemeClr>
                  </a:outerShdw>
                </a:effectLst>
              </a:rPr>
              <a:t> MKS    </a:t>
            </a:r>
            <a:r>
              <a:rPr lang="en-US" sz="2400" cap="all" dirty="0" smtClean="0">
                <a:ln/>
                <a:solidFill>
                  <a:schemeClr val="tx1">
                    <a:lumMod val="85000"/>
                  </a:schemeClr>
                </a:solidFill>
                <a:effectLst>
                  <a:outerShdw blurRad="19685" dist="12700" dir="5400000" algn="tl" rotWithShape="0">
                    <a:schemeClr val="accent1">
                      <a:satMod val="130000"/>
                      <a:alpha val="60000"/>
                    </a:schemeClr>
                  </a:outerShdw>
                </a:effectLst>
              </a:rPr>
              <a:t>(M KG SEC + …)</a:t>
            </a:r>
            <a:endParaRPr lang="en-US" sz="2400" cap="all" dirty="0">
              <a:ln/>
              <a:solidFill>
                <a:schemeClr val="tx1">
                  <a:lumMod val="85000"/>
                </a:schemeClr>
              </a:solidFill>
              <a:effectLst>
                <a:outerShdw blurRad="19685" dist="12700" dir="5400000" algn="tl" rotWithShape="0">
                  <a:schemeClr val="accent1">
                    <a:satMod val="130000"/>
                    <a:alpha val="60000"/>
                  </a:schemeClr>
                </a:outerShdw>
              </a:effectLst>
            </a:endParaRPr>
          </a:p>
        </p:txBody>
      </p:sp>
      <p:sp>
        <p:nvSpPr>
          <p:cNvPr id="7" name="Content Placeholder 6"/>
          <p:cNvSpPr>
            <a:spLocks noGrp="1"/>
          </p:cNvSpPr>
          <p:nvPr>
            <p:ph sz="half" idx="2"/>
          </p:nvPr>
        </p:nvSpPr>
        <p:spPr>
          <a:xfrm>
            <a:off x="152400" y="1676400"/>
            <a:ext cx="4724400" cy="1202381"/>
          </a:xfrm>
        </p:spPr>
        <p:txBody>
          <a:bodyPr/>
          <a:lstStyle/>
          <a:p>
            <a:r>
              <a:rPr lang="en-US" sz="1800" dirty="0" smtClean="0"/>
              <a:t>1832 C. F. Gauss</a:t>
            </a:r>
          </a:p>
          <a:p>
            <a:r>
              <a:rPr lang="en-US" sz="1800" dirty="0" smtClean="0"/>
              <a:t>1874 J. C. Maxwell &amp; W. Thomson (EM Units)</a:t>
            </a:r>
          </a:p>
          <a:p>
            <a:r>
              <a:rPr lang="en-US" sz="1800" dirty="0" err="1"/>
              <a:t>S</a:t>
            </a:r>
            <a:r>
              <a:rPr lang="en-US" sz="1800" dirty="0" err="1" smtClean="0"/>
              <a:t>istemi</a:t>
            </a:r>
            <a:r>
              <a:rPr lang="en-US" sz="1800" dirty="0" smtClean="0"/>
              <a:t> </a:t>
            </a:r>
            <a:r>
              <a:rPr lang="en-US" sz="1800" dirty="0" err="1" smtClean="0"/>
              <a:t>meccanici</a:t>
            </a:r>
            <a:r>
              <a:rPr lang="en-US" sz="1800" dirty="0" smtClean="0"/>
              <a:t>: </a:t>
            </a:r>
            <a:r>
              <a:rPr lang="en-US" sz="1800" dirty="0" err="1"/>
              <a:t>unità</a:t>
            </a:r>
            <a:r>
              <a:rPr lang="en-US" sz="1800" dirty="0"/>
              <a:t> </a:t>
            </a:r>
            <a:r>
              <a:rPr lang="en-US" sz="1800" dirty="0" smtClean="0"/>
              <a:t>derivate   E, F, P, …</a:t>
            </a:r>
          </a:p>
          <a:p>
            <a:r>
              <a:rPr lang="en-US" sz="1800" dirty="0" err="1" smtClean="0"/>
              <a:t>Elettromagnetismo</a:t>
            </a:r>
            <a:r>
              <a:rPr lang="en-US" sz="1800" dirty="0" smtClean="0"/>
              <a:t>: </a:t>
            </a:r>
            <a:r>
              <a:rPr lang="en-US" sz="1800" dirty="0" err="1">
                <a:solidFill>
                  <a:srgbClr val="F3FF57"/>
                </a:solidFill>
              </a:rPr>
              <a:t>unità</a:t>
            </a:r>
            <a:r>
              <a:rPr lang="en-US" sz="1800" dirty="0">
                <a:solidFill>
                  <a:srgbClr val="F3FF57"/>
                </a:solidFill>
              </a:rPr>
              <a:t> derivate </a:t>
            </a:r>
            <a:r>
              <a:rPr lang="en-US" sz="1800" dirty="0" smtClean="0">
                <a:solidFill>
                  <a:srgbClr val="FFDC1A"/>
                </a:solidFill>
              </a:rPr>
              <a:t>( Q= </a:t>
            </a:r>
            <a:r>
              <a:rPr lang="en-US" sz="1800" dirty="0" smtClean="0">
                <a:solidFill>
                  <a:srgbClr val="FFDC1A"/>
                </a:solidFill>
                <a:latin typeface="Baskerville SemiBold Italic"/>
              </a:rPr>
              <a:t>I</a:t>
            </a:r>
            <a:r>
              <a:rPr lang="en-US" sz="1800" dirty="0" smtClean="0">
                <a:solidFill>
                  <a:srgbClr val="FFDC1A"/>
                </a:solidFill>
              </a:rPr>
              <a:t> </a:t>
            </a:r>
            <a:r>
              <a:rPr lang="en-US" sz="1200" dirty="0" smtClean="0">
                <a:solidFill>
                  <a:srgbClr val="FFDC1A"/>
                </a:solidFill>
                <a:latin typeface="Wingdings"/>
                <a:ea typeface="Wingdings"/>
                <a:cs typeface="Wingdings"/>
                <a:sym typeface="Wingdings"/>
              </a:rPr>
              <a:t></a:t>
            </a:r>
            <a:r>
              <a:rPr lang="en-US" sz="1800" dirty="0" smtClean="0">
                <a:solidFill>
                  <a:srgbClr val="FFDC1A"/>
                </a:solidFill>
              </a:rPr>
              <a:t> t )</a:t>
            </a:r>
            <a:endParaRPr lang="en-US" sz="1200" dirty="0">
              <a:solidFill>
                <a:srgbClr val="FFDC1A"/>
              </a:solidFill>
            </a:endParaRPr>
          </a:p>
        </p:txBody>
      </p:sp>
      <p:sp>
        <p:nvSpPr>
          <p:cNvPr id="9" name="Content Placeholder 8"/>
          <p:cNvSpPr>
            <a:spLocks noGrp="1"/>
          </p:cNvSpPr>
          <p:nvPr>
            <p:ph sz="quarter" idx="4"/>
          </p:nvPr>
        </p:nvSpPr>
        <p:spPr>
          <a:xfrm>
            <a:off x="152400" y="4038600"/>
            <a:ext cx="4117974" cy="253916"/>
          </a:xfrm>
        </p:spPr>
        <p:txBody>
          <a:bodyPr/>
          <a:lstStyle/>
          <a:p>
            <a:r>
              <a:rPr lang="en-US" sz="1800" dirty="0" smtClean="0"/>
              <a:t>1940 Internationally adopted</a:t>
            </a:r>
            <a:endParaRPr lang="en-US" sz="1800" dirty="0"/>
          </a:p>
        </p:txBody>
      </p:sp>
      <p:sp>
        <p:nvSpPr>
          <p:cNvPr id="10" name="Text Placeholder 5"/>
          <p:cNvSpPr txBox="1">
            <a:spLocks/>
          </p:cNvSpPr>
          <p:nvPr/>
        </p:nvSpPr>
        <p:spPr>
          <a:xfrm>
            <a:off x="838200" y="1066800"/>
            <a:ext cx="3276600" cy="394980"/>
          </a:xfrm>
          <a:prstGeom prst="rect">
            <a:avLst/>
          </a:prstGeom>
        </p:spPr>
        <p:txBody>
          <a:bodyPr vert="horz" wrap="square" lIns="0" tIns="0" rIns="0" bIns="0" rtlCol="0" anchor="b">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marL="0" indent="0" algn="l" defTabSz="914363" rtl="0" eaLnBrk="1" latinLnBrk="0" hangingPunct="1">
              <a:lnSpc>
                <a:spcPct val="90000"/>
              </a:lnSpc>
              <a:spcBef>
                <a:spcPts val="0"/>
              </a:spcBef>
              <a:buFontTx/>
              <a:buNone/>
              <a:defRPr sz="2500" b="1" kern="1200">
                <a:solidFill>
                  <a:schemeClr val="tx1"/>
                </a:solidFill>
                <a:latin typeface="+mn-lt"/>
                <a:ea typeface="+mn-ea"/>
                <a:cs typeface="+mn-cs"/>
              </a:defRPr>
            </a:lvl1pPr>
            <a:lvl2pPr marL="457182" indent="0" algn="l" defTabSz="914363" rtl="0" eaLnBrk="1" latinLnBrk="0" hangingPunct="1">
              <a:lnSpc>
                <a:spcPct val="90000"/>
              </a:lnSpc>
              <a:spcBef>
                <a:spcPct val="20000"/>
              </a:spcBef>
              <a:buFontTx/>
              <a:buNone/>
              <a:defRPr sz="2000" b="1" kern="1200">
                <a:solidFill>
                  <a:schemeClr val="tx1"/>
                </a:solidFill>
                <a:latin typeface="+mn-lt"/>
                <a:ea typeface="+mn-ea"/>
                <a:cs typeface="+mn-cs"/>
              </a:defRPr>
            </a:lvl2pPr>
            <a:lvl3pPr marL="914363" indent="0" algn="l" defTabSz="914363" rtl="0" eaLnBrk="1" latinLnBrk="0" hangingPunct="1">
              <a:lnSpc>
                <a:spcPct val="90000"/>
              </a:lnSpc>
              <a:spcBef>
                <a:spcPct val="20000"/>
              </a:spcBef>
              <a:buFontTx/>
              <a:buNone/>
              <a:defRPr sz="1800" b="1" kern="1200">
                <a:solidFill>
                  <a:schemeClr val="tx1"/>
                </a:solidFill>
                <a:latin typeface="+mn-lt"/>
                <a:ea typeface="+mn-ea"/>
                <a:cs typeface="+mn-cs"/>
              </a:defRPr>
            </a:lvl3pPr>
            <a:lvl4pPr marL="1371545" indent="0" algn="l" defTabSz="914363" rtl="0" eaLnBrk="1" latinLnBrk="0" hangingPunct="1">
              <a:lnSpc>
                <a:spcPct val="90000"/>
              </a:lnSpc>
              <a:spcBef>
                <a:spcPct val="20000"/>
              </a:spcBef>
              <a:buFontTx/>
              <a:buNone/>
              <a:defRPr sz="1600" b="1" kern="1200">
                <a:solidFill>
                  <a:schemeClr val="tx1"/>
                </a:solidFill>
                <a:latin typeface="+mn-lt"/>
                <a:ea typeface="+mn-ea"/>
                <a:cs typeface="+mn-cs"/>
              </a:defRPr>
            </a:lvl4pPr>
            <a:lvl5pPr marL="1828727" indent="0" algn="l" defTabSz="914363" rtl="0" eaLnBrk="1" latinLnBrk="0" hangingPunct="1">
              <a:lnSpc>
                <a:spcPct val="90000"/>
              </a:lnSpc>
              <a:spcBef>
                <a:spcPct val="20000"/>
              </a:spcBef>
              <a:buFontTx/>
              <a:buNone/>
              <a:defRPr sz="1600" b="1" kern="1200">
                <a:solidFill>
                  <a:schemeClr val="tx1"/>
                </a:solidFill>
                <a:latin typeface="+mn-lt"/>
                <a:ea typeface="+mn-ea"/>
                <a:cs typeface="+mn-cs"/>
              </a:defRPr>
            </a:lvl5pPr>
            <a:lvl6pPr marL="2285909" indent="0" algn="l" defTabSz="914363"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090" indent="0" algn="l" defTabSz="914363"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272" indent="0" algn="l" defTabSz="914363"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454" indent="0" algn="l" defTabSz="914363"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sz="2800" cap="all" dirty="0" smtClean="0">
                <a:ln/>
                <a:solidFill>
                  <a:schemeClr val="accent1"/>
                </a:solidFill>
                <a:effectLst>
                  <a:outerShdw blurRad="19685" dist="12700" dir="5400000" algn="tl" rotWithShape="0">
                    <a:schemeClr val="accent1">
                      <a:satMod val="130000"/>
                      <a:alpha val="60000"/>
                    </a:schemeClr>
                  </a:outerShdw>
                </a:effectLst>
              </a:rPr>
              <a:t>CGS    </a:t>
            </a:r>
            <a:r>
              <a:rPr lang="en-US" sz="2400" cap="all" dirty="0" smtClean="0">
                <a:ln/>
                <a:solidFill>
                  <a:schemeClr val="tx1">
                    <a:lumMod val="85000"/>
                  </a:schemeClr>
                </a:solidFill>
                <a:effectLst>
                  <a:outerShdw blurRad="19685" dist="12700" dir="5400000" algn="tl" rotWithShape="0">
                    <a:schemeClr val="accent1">
                      <a:satMod val="130000"/>
                      <a:alpha val="60000"/>
                    </a:schemeClr>
                  </a:outerShdw>
                </a:effectLst>
              </a:rPr>
              <a:t>(CM GR SEC)</a:t>
            </a:r>
            <a:endParaRPr lang="en-US" sz="2400" cap="all" dirty="0">
              <a:ln/>
              <a:solidFill>
                <a:schemeClr val="tx1">
                  <a:lumMod val="85000"/>
                </a:schemeClr>
              </a:solidFill>
              <a:effectLst>
                <a:outerShdw blurRad="19685" dist="12700" dir="5400000" algn="tl" rotWithShape="0">
                  <a:schemeClr val="accent1">
                    <a:satMod val="130000"/>
                    <a:alpha val="60000"/>
                  </a:schemeClr>
                </a:outerShdw>
              </a:effectLst>
            </a:endParaRPr>
          </a:p>
        </p:txBody>
      </p:sp>
      <p:sp>
        <p:nvSpPr>
          <p:cNvPr id="11" name="Rectangle 10"/>
          <p:cNvSpPr/>
          <p:nvPr/>
        </p:nvSpPr>
        <p:spPr bwMode="auto">
          <a:xfrm>
            <a:off x="4800600" y="914400"/>
            <a:ext cx="4183270" cy="20574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smtClean="0">
                <a:solidFill>
                  <a:srgbClr val="FFDC1A"/>
                </a:solidFill>
                <a:effectLst>
                  <a:outerShdw blurRad="38100" dist="38100" dir="2700000" algn="tl">
                    <a:srgbClr val="000000">
                      <a:alpha val="43137"/>
                    </a:srgbClr>
                  </a:outerShdw>
                </a:effectLst>
                <a:latin typeface="Segoe" pitchFamily="34" charset="0"/>
              </a:rPr>
              <a:t>U. El. </a:t>
            </a:r>
            <a:r>
              <a:rPr lang="en-US" sz="2400" dirty="0" err="1" smtClean="0">
                <a:solidFill>
                  <a:srgbClr val="FFDC1A"/>
                </a:solidFill>
                <a:effectLst>
                  <a:outerShdw blurRad="38100" dist="38100" dir="2700000" algn="tl">
                    <a:srgbClr val="000000">
                      <a:alpha val="43137"/>
                    </a:srgbClr>
                  </a:outerShdw>
                </a:effectLst>
                <a:latin typeface="Segoe" pitchFamily="34" charset="0"/>
              </a:rPr>
              <a:t>magnetiche</a:t>
            </a:r>
            <a:r>
              <a:rPr lang="en-US" sz="2400" dirty="0" smtClean="0">
                <a:solidFill>
                  <a:srgbClr val="FFDC1A"/>
                </a:solidFill>
                <a:effectLst>
                  <a:outerShdw blurRad="38100" dist="38100" dir="2700000" algn="tl">
                    <a:srgbClr val="000000">
                      <a:alpha val="43137"/>
                    </a:srgbClr>
                  </a:outerShdw>
                </a:effectLst>
                <a:latin typeface="Segoe" pitchFamily="34" charset="0"/>
              </a:rPr>
              <a:t>: </a:t>
            </a:r>
            <a:r>
              <a:rPr lang="en-US" sz="2400" dirty="0" smtClean="0">
                <a:solidFill>
                  <a:srgbClr val="FFFFFF"/>
                </a:solidFill>
                <a:effectLst>
                  <a:outerShdw blurRad="38100" dist="38100" dir="2700000" algn="tl">
                    <a:srgbClr val="000000">
                      <a:alpha val="43137"/>
                    </a:srgbClr>
                  </a:outerShdw>
                </a:effectLst>
                <a:latin typeface="Segoe" pitchFamily="34" charset="0"/>
              </a:rPr>
              <a:t> Ampere</a:t>
            </a:r>
          </a:p>
          <a:p>
            <a:pPr defTabSz="914099" fontAlgn="base">
              <a:spcBef>
                <a:spcPct val="0"/>
              </a:spcBef>
              <a:spcAft>
                <a:spcPct val="0"/>
              </a:spcAft>
            </a:pPr>
            <a:r>
              <a:rPr lang="en-US" sz="2400" dirty="0" smtClean="0">
                <a:solidFill>
                  <a:srgbClr val="FFFFFF"/>
                </a:solidFill>
                <a:effectLst>
                  <a:outerShdw blurRad="38100" dist="38100" dir="2700000" algn="tl">
                    <a:srgbClr val="000000">
                      <a:alpha val="43137"/>
                    </a:srgbClr>
                  </a:outerShdw>
                </a:effectLst>
                <a:latin typeface="Baskerville SemiBold Italic"/>
              </a:rPr>
              <a:t>      I</a:t>
            </a:r>
            <a:r>
              <a:rPr lang="en-US" sz="2400" dirty="0" smtClean="0">
                <a:solidFill>
                  <a:srgbClr val="FFFFFF"/>
                </a:solidFill>
                <a:effectLst>
                  <a:outerShdw blurRad="38100" dist="38100" dir="2700000" algn="tl">
                    <a:srgbClr val="000000">
                      <a:alpha val="43137"/>
                    </a:srgbClr>
                  </a:outerShdw>
                </a:effectLst>
                <a:latin typeface="Segoe" pitchFamily="34" charset="0"/>
              </a:rPr>
              <a:t> </a:t>
            </a:r>
            <a:endParaRPr lang="en-US" sz="2400" dirty="0">
              <a:solidFill>
                <a:srgbClr val="FFFFFF"/>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endParaRPr lang="en-US" sz="2400" dirty="0" smtClean="0">
              <a:solidFill>
                <a:srgbClr val="FFFFFF"/>
              </a:solidFill>
              <a:effectLst>
                <a:outerShdw blurRad="38100" dist="38100" dir="2700000" algn="tl">
                  <a:srgbClr val="000000">
                    <a:alpha val="43137"/>
                  </a:srgbClr>
                </a:outerShdw>
              </a:effectLst>
              <a:latin typeface="Segoe" pitchFamily="34" charset="0"/>
            </a:endParaRPr>
          </a:p>
          <a:p>
            <a:pPr defTabSz="914099" fontAlgn="base">
              <a:spcBef>
                <a:spcPct val="0"/>
              </a:spcBef>
              <a:spcAft>
                <a:spcPct val="0"/>
              </a:spcAft>
            </a:pPr>
            <a:r>
              <a:rPr lang="en-US" sz="2400" dirty="0" smtClean="0">
                <a:solidFill>
                  <a:srgbClr val="FFFFFF"/>
                </a:solidFill>
                <a:effectLst>
                  <a:outerShdw blurRad="38100" dist="38100" dir="2700000" algn="tl">
                    <a:srgbClr val="000000">
                      <a:alpha val="43137"/>
                    </a:srgbClr>
                  </a:outerShdw>
                </a:effectLst>
                <a:latin typeface="Segoe" pitchFamily="34" charset="0"/>
              </a:rPr>
              <a:t>       1 m       </a:t>
            </a:r>
            <a:r>
              <a:rPr lang="en-US" sz="2400" dirty="0" smtClean="0">
                <a:solidFill>
                  <a:srgbClr val="FF0000"/>
                </a:solidFill>
                <a:effectLst>
                  <a:outerShdw blurRad="38100" dist="38100" dir="2700000" algn="tl">
                    <a:srgbClr val="000000">
                      <a:alpha val="43137"/>
                    </a:srgbClr>
                  </a:outerShdw>
                </a:effectLst>
                <a:latin typeface="Segoe" pitchFamily="34" charset="0"/>
              </a:rPr>
              <a:t>1 A=2 x 10</a:t>
            </a:r>
            <a:r>
              <a:rPr lang="en-US" sz="2400" baseline="30000" dirty="0" smtClean="0">
                <a:solidFill>
                  <a:srgbClr val="FF0000"/>
                </a:solidFill>
                <a:effectLst>
                  <a:outerShdw blurRad="38100" dist="38100" dir="2700000" algn="tl">
                    <a:srgbClr val="000000">
                      <a:alpha val="43137"/>
                    </a:srgbClr>
                  </a:outerShdw>
                </a:effectLst>
                <a:latin typeface="Segoe" pitchFamily="34" charset="0"/>
              </a:rPr>
              <a:t>-7 </a:t>
            </a:r>
            <a:r>
              <a:rPr lang="en-US" sz="2400" dirty="0" smtClean="0">
                <a:solidFill>
                  <a:srgbClr val="FF0000"/>
                </a:solidFill>
                <a:effectLst>
                  <a:outerShdw blurRad="38100" dist="38100" dir="2700000" algn="tl">
                    <a:srgbClr val="000000">
                      <a:alpha val="43137"/>
                    </a:srgbClr>
                  </a:outerShdw>
                </a:effectLst>
                <a:latin typeface="Segoe" pitchFamily="34" charset="0"/>
              </a:rPr>
              <a:t>N/m</a:t>
            </a:r>
            <a:endParaRPr lang="en-US" sz="2400" dirty="0">
              <a:solidFill>
                <a:srgbClr val="FF0000"/>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endParaRPr lang="en-US" sz="2400" dirty="0" smtClean="0">
              <a:solidFill>
                <a:srgbClr val="FFFFFF"/>
              </a:solidFill>
              <a:effectLst>
                <a:outerShdw blurRad="38100" dist="38100" dir="2700000" algn="tl">
                  <a:srgbClr val="000000">
                    <a:alpha val="43137"/>
                  </a:srgbClr>
                </a:outerShdw>
              </a:effectLst>
              <a:latin typeface="Segoe" pitchFamily="34" charset="0"/>
            </a:endParaRPr>
          </a:p>
        </p:txBody>
      </p:sp>
      <p:cxnSp>
        <p:nvCxnSpPr>
          <p:cNvPr id="20" name="Straight Connector 19"/>
          <p:cNvCxnSpPr/>
          <p:nvPr/>
        </p:nvCxnSpPr>
        <p:spPr>
          <a:xfrm>
            <a:off x="5334000" y="1828800"/>
            <a:ext cx="3581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334000" y="2743200"/>
            <a:ext cx="3581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5410200" y="1981200"/>
            <a:ext cx="0" cy="680400"/>
          </a:xfrm>
          <a:prstGeom prst="straightConnector1">
            <a:avLst/>
          </a:prstGeom>
          <a:ln w="12700" cap="flat" cmpd="sng">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6477000" y="1981200"/>
            <a:ext cx="0" cy="685800"/>
          </a:xfrm>
          <a:prstGeom prst="straightConnector1">
            <a:avLst/>
          </a:prstGeom>
          <a:ln w="1905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5791200" y="1676400"/>
            <a:ext cx="381000" cy="0"/>
          </a:xfrm>
          <a:prstGeom prst="straightConnector1">
            <a:avLst/>
          </a:prstGeom>
          <a:ln w="190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bwMode="auto">
          <a:xfrm>
            <a:off x="4800600" y="3276600"/>
            <a:ext cx="4191000" cy="12192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lnSpc>
                <a:spcPct val="150000"/>
              </a:lnSpc>
              <a:spcAft>
                <a:spcPct val="0"/>
              </a:spcAft>
            </a:pPr>
            <a:r>
              <a:rPr lang="en-US" sz="2400" dirty="0" err="1" smtClean="0">
                <a:solidFill>
                  <a:srgbClr val="FFDC1A"/>
                </a:solidFill>
                <a:effectLst>
                  <a:outerShdw blurRad="38100" dist="38100" dir="2700000" algn="tl">
                    <a:srgbClr val="000000">
                      <a:alpha val="43137"/>
                    </a:srgbClr>
                  </a:outerShdw>
                </a:effectLst>
                <a:latin typeface="Segoe" pitchFamily="34" charset="0"/>
              </a:rPr>
              <a:t>Nuove</a:t>
            </a:r>
            <a:r>
              <a:rPr lang="en-US" sz="2400" dirty="0" smtClean="0">
                <a:solidFill>
                  <a:srgbClr val="FFDC1A"/>
                </a:solidFill>
                <a:effectLst>
                  <a:outerShdw blurRad="38100" dist="38100" dir="2700000" algn="tl">
                    <a:srgbClr val="000000">
                      <a:alpha val="43137"/>
                    </a:srgbClr>
                  </a:outerShdw>
                </a:effectLst>
                <a:latin typeface="Segoe" pitchFamily="34" charset="0"/>
              </a:rPr>
              <a:t> </a:t>
            </a:r>
            <a:r>
              <a:rPr lang="en-US" sz="2400" dirty="0" err="1" smtClean="0">
                <a:solidFill>
                  <a:srgbClr val="FFDC1A"/>
                </a:solidFill>
                <a:effectLst>
                  <a:outerShdw blurRad="38100" dist="38100" dir="2700000" algn="tl">
                    <a:srgbClr val="000000">
                      <a:alpha val="43137"/>
                    </a:srgbClr>
                  </a:outerShdw>
                </a:effectLst>
                <a:latin typeface="Segoe" pitchFamily="34" charset="0"/>
              </a:rPr>
              <a:t>unità</a:t>
            </a:r>
            <a:r>
              <a:rPr lang="en-US" sz="2400" dirty="0" smtClean="0">
                <a:solidFill>
                  <a:srgbClr val="FFDC1A"/>
                </a:solidFill>
                <a:effectLst>
                  <a:outerShdw blurRad="38100" dist="38100" dir="2700000" algn="tl">
                    <a:srgbClr val="000000">
                      <a:alpha val="43137"/>
                    </a:srgbClr>
                  </a:outerShdw>
                </a:effectLst>
                <a:latin typeface="Segoe" pitchFamily="34" charset="0"/>
              </a:rPr>
              <a:t> </a:t>
            </a:r>
            <a:r>
              <a:rPr lang="en-US" sz="2400" dirty="0" err="1" smtClean="0">
                <a:solidFill>
                  <a:srgbClr val="FFDC1A"/>
                </a:solidFill>
                <a:effectLst>
                  <a:outerShdw blurRad="38100" dist="38100" dir="2700000" algn="tl">
                    <a:srgbClr val="000000">
                      <a:alpha val="43137"/>
                    </a:srgbClr>
                  </a:outerShdw>
                </a:effectLst>
                <a:latin typeface="Segoe" pitchFamily="34" charset="0"/>
              </a:rPr>
              <a:t>fondamentali</a:t>
            </a:r>
            <a:r>
              <a:rPr lang="en-US" sz="2400" dirty="0" smtClean="0">
                <a:solidFill>
                  <a:srgbClr val="FFDC1A"/>
                </a:solidFill>
                <a:effectLst>
                  <a:outerShdw blurRad="38100" dist="38100" dir="2700000" algn="tl">
                    <a:srgbClr val="000000">
                      <a:alpha val="43137"/>
                    </a:srgbClr>
                  </a:outerShdw>
                </a:effectLst>
                <a:latin typeface="Segoe" pitchFamily="34" charset="0"/>
              </a:rPr>
              <a:t>:</a:t>
            </a:r>
          </a:p>
          <a:p>
            <a:pPr algn="ctr" defTabSz="914099" fontAlgn="base">
              <a:lnSpc>
                <a:spcPct val="150000"/>
              </a:lnSpc>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Coulomb, Candela, Kelvin, … </a:t>
            </a:r>
          </a:p>
        </p:txBody>
      </p:sp>
      <p:sp>
        <p:nvSpPr>
          <p:cNvPr id="35" name="Rectangle 34"/>
          <p:cNvSpPr/>
          <p:nvPr/>
        </p:nvSpPr>
        <p:spPr>
          <a:xfrm>
            <a:off x="228600" y="4953000"/>
            <a:ext cx="4191000" cy="584776"/>
          </a:xfrm>
          <a:prstGeom prst="rect">
            <a:avLst/>
          </a:prstGeom>
        </p:spPr>
        <p:txBody>
          <a:bodyPr wrap="square">
            <a:spAutoFit/>
          </a:bodyPr>
          <a:lstStyle/>
          <a:p>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Sistema</a:t>
            </a:r>
            <a:r>
              <a:rPr lang="en-US" sz="3200" b="1" dirty="0" smtClean="0">
                <a:ln/>
                <a:solidFill>
                  <a:srgbClr val="FFDC1A"/>
                </a:solidFill>
                <a:effectLst>
                  <a:outerShdw blurRad="19685" dist="12700" dir="5400000" algn="tl" rotWithShape="0">
                    <a:srgbClr val="FFAC20">
                      <a:alpha val="60000"/>
                    </a:srgbClr>
                  </a:outerShdw>
                </a:effectLst>
              </a:rPr>
              <a:t>  </a:t>
            </a:r>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Internazionale</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0" name="TextBox 39"/>
          <p:cNvSpPr txBox="1"/>
          <p:nvPr/>
        </p:nvSpPr>
        <p:spPr>
          <a:xfrm>
            <a:off x="76200" y="5626100"/>
            <a:ext cx="4495800" cy="369332"/>
          </a:xfrm>
          <a:prstGeom prst="rect">
            <a:avLst/>
          </a:prstGeom>
          <a:noFill/>
        </p:spPr>
        <p:txBody>
          <a:bodyPr wrap="square" rtlCol="0">
            <a:spAutoFit/>
          </a:bodyPr>
          <a:lstStyle/>
          <a:p>
            <a:pPr marL="285750" indent="-285750">
              <a:buBlip>
                <a:blip r:embed="rId2"/>
              </a:buBlip>
            </a:pPr>
            <a:r>
              <a:rPr lang="en-US" dirty="0" smtClean="0"/>
              <a:t>1960  11</a:t>
            </a:r>
            <a:r>
              <a:rPr lang="en-US" baseline="30000" dirty="0" smtClean="0"/>
              <a:t>th</a:t>
            </a:r>
            <a:r>
              <a:rPr lang="en-US" dirty="0" smtClean="0"/>
              <a:t> Gen. Conf. Weights &amp; Measures</a:t>
            </a:r>
            <a:endParaRPr lang="en-US" dirty="0"/>
          </a:p>
        </p:txBody>
      </p:sp>
      <p:sp>
        <p:nvSpPr>
          <p:cNvPr id="41" name="Rectangle 40"/>
          <p:cNvSpPr/>
          <p:nvPr/>
        </p:nvSpPr>
        <p:spPr bwMode="auto">
          <a:xfrm>
            <a:off x="4800600" y="4724400"/>
            <a:ext cx="4191000" cy="19812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43" name="TextBox 42"/>
          <p:cNvSpPr txBox="1"/>
          <p:nvPr/>
        </p:nvSpPr>
        <p:spPr>
          <a:xfrm>
            <a:off x="4876800" y="5410200"/>
            <a:ext cx="4038600" cy="1200329"/>
          </a:xfrm>
          <a:prstGeom prst="rect">
            <a:avLst/>
          </a:prstGeom>
          <a:noFill/>
        </p:spPr>
        <p:txBody>
          <a:bodyPr wrap="square" rtlCol="0">
            <a:spAutoFit/>
          </a:bodyPr>
          <a:lstStyle/>
          <a:p>
            <a:pPr marL="285750" indent="-285750">
              <a:buBlip>
                <a:blip r:embed="rId2"/>
              </a:buBlip>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Ampere</a:t>
            </a:r>
          </a:p>
          <a:p>
            <a:pPr marL="285750" indent="-285750">
              <a:buBlip>
                <a:blip r:embed="rId2"/>
              </a:buBlip>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Kelvin</a:t>
            </a:r>
          </a:p>
          <a:p>
            <a:pPr marL="285750" indent="-285750">
              <a:buBlip>
                <a:blip r:embed="rId2"/>
              </a:buBlip>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Candela</a:t>
            </a:r>
          </a:p>
          <a:p>
            <a:pPr marL="285750" indent="-285750">
              <a:buBlip>
                <a:blip r:embed="rId2"/>
              </a:buBlip>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Mole</a:t>
            </a:r>
            <a:r>
              <a:rPr lang="en-US" dirty="0" smtClean="0"/>
              <a:t>    (1971 </a:t>
            </a:r>
            <a:r>
              <a:rPr lang="en-US" dirty="0"/>
              <a:t>11</a:t>
            </a:r>
            <a:r>
              <a:rPr lang="en-US" baseline="30000" dirty="0"/>
              <a:t>th</a:t>
            </a:r>
            <a:r>
              <a:rPr lang="en-US" dirty="0"/>
              <a:t> </a:t>
            </a:r>
            <a:r>
              <a:rPr lang="en-US" dirty="0" smtClean="0"/>
              <a:t>GCWM) </a:t>
            </a:r>
            <a:endParaRPr lang="en-US" dirty="0"/>
          </a:p>
        </p:txBody>
      </p:sp>
      <p:sp>
        <p:nvSpPr>
          <p:cNvPr id="44" name="TextBox 43"/>
          <p:cNvSpPr txBox="1"/>
          <p:nvPr/>
        </p:nvSpPr>
        <p:spPr>
          <a:xfrm>
            <a:off x="4800600" y="4800600"/>
            <a:ext cx="4114800" cy="461665"/>
          </a:xfrm>
          <a:prstGeom prst="rect">
            <a:avLst/>
          </a:prstGeom>
          <a:noFill/>
        </p:spPr>
        <p:txBody>
          <a:bodyPr wrap="square" rtlCol="0">
            <a:spAutoFit/>
          </a:bodyPr>
          <a:lstStyle/>
          <a:p>
            <a:r>
              <a:rPr lang="en-US" sz="2400" dirty="0" smtClean="0">
                <a:solidFill>
                  <a:srgbClr val="FFDC1A"/>
                </a:solidFill>
                <a:effectLst>
                  <a:outerShdw blurRad="38100" dist="38100" dir="2700000" algn="tl">
                    <a:srgbClr val="000000">
                      <a:alpha val="43137"/>
                    </a:srgbClr>
                  </a:outerShdw>
                </a:effectLst>
                <a:latin typeface="Segoe" pitchFamily="34" charset="0"/>
              </a:rPr>
              <a:t>7 </a:t>
            </a:r>
            <a:r>
              <a:rPr lang="en-US" sz="2400" dirty="0" err="1" smtClean="0">
                <a:solidFill>
                  <a:srgbClr val="FFDC1A"/>
                </a:solidFill>
                <a:effectLst>
                  <a:outerShdw blurRad="38100" dist="38100" dir="2700000" algn="tl">
                    <a:srgbClr val="000000">
                      <a:alpha val="43137"/>
                    </a:srgbClr>
                  </a:outerShdw>
                </a:effectLst>
                <a:latin typeface="Segoe" pitchFamily="34" charset="0"/>
              </a:rPr>
              <a:t>unità</a:t>
            </a:r>
            <a:r>
              <a:rPr lang="en-US" sz="2400" dirty="0" smtClean="0">
                <a:solidFill>
                  <a:srgbClr val="FFDC1A"/>
                </a:solidFill>
                <a:effectLst>
                  <a:outerShdw blurRad="38100" dist="38100" dir="2700000" algn="tl">
                    <a:srgbClr val="000000">
                      <a:alpha val="43137"/>
                    </a:srgbClr>
                  </a:outerShdw>
                </a:effectLst>
                <a:latin typeface="Segoe" pitchFamily="34" charset="0"/>
              </a:rPr>
              <a:t> </a:t>
            </a:r>
            <a:r>
              <a:rPr lang="en-US" sz="2400" dirty="0" err="1" smtClean="0">
                <a:solidFill>
                  <a:srgbClr val="FFDC1A"/>
                </a:solidFill>
                <a:effectLst>
                  <a:outerShdw blurRad="38100" dist="38100" dir="2700000" algn="tl">
                    <a:srgbClr val="000000">
                      <a:alpha val="43137"/>
                    </a:srgbClr>
                  </a:outerShdw>
                </a:effectLst>
                <a:latin typeface="Segoe" pitchFamily="34" charset="0"/>
              </a:rPr>
              <a:t>fondamentali</a:t>
            </a:r>
            <a:r>
              <a:rPr lang="en-US" sz="2400" dirty="0">
                <a:solidFill>
                  <a:srgbClr val="FFDC1A"/>
                </a:solidFill>
                <a:effectLst>
                  <a:outerShdw blurRad="38100" dist="38100" dir="2700000" algn="tl">
                    <a:srgbClr val="000000">
                      <a:alpha val="43137"/>
                    </a:srgbClr>
                  </a:outerShdw>
                </a:effectLst>
                <a:latin typeface="Segoe" pitchFamily="34" charset="0"/>
              </a:rPr>
              <a:t>:</a:t>
            </a:r>
            <a:r>
              <a:rPr lang="en-US" sz="2400" dirty="0" smtClean="0">
                <a:solidFill>
                  <a:srgbClr val="FFDC1A"/>
                </a:solidFill>
                <a:effectLst>
                  <a:outerShdw blurRad="38100" dist="38100" dir="2700000" algn="tl">
                    <a:srgbClr val="000000">
                      <a:alpha val="43137"/>
                    </a:srgbClr>
                  </a:outerShdw>
                </a:effectLst>
                <a:latin typeface="Segoe" pitchFamily="34" charset="0"/>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pitchFamily="34" charset="0"/>
              </a:rPr>
              <a:t>MKS</a:t>
            </a:r>
            <a:r>
              <a:rPr lang="en-US" sz="2400" dirty="0" smtClean="0">
                <a:solidFill>
                  <a:srgbClr val="FFDC1A"/>
                </a:solidFill>
                <a:effectLst>
                  <a:outerShdw blurRad="38100" dist="38100" dir="2700000" algn="tl">
                    <a:srgbClr val="000000">
                      <a:alpha val="43137"/>
                    </a:srgbClr>
                  </a:outerShdw>
                </a:effectLst>
                <a:latin typeface="Segoe" pitchFamily="34" charset="0"/>
              </a:rPr>
              <a:t> +</a:t>
            </a:r>
            <a:endParaRPr lang="en-US" dirty="0"/>
          </a:p>
        </p:txBody>
      </p:sp>
    </p:spTree>
    <p:extLst>
      <p:ext uri="{BB962C8B-B14F-4D97-AF65-F5344CB8AC3E}">
        <p14:creationId xmlns:p14="http://schemas.microsoft.com/office/powerpoint/2010/main" val="1639137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blinds(horizontal)">
                                      <p:cBhvr>
                                        <p:cTn id="11" dur="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blinds(horizontal)">
                                      <p:cBhvr>
                                        <p:cTn id="16" dur="5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blinds(horizontal)">
                                      <p:cBhvr>
                                        <p:cTn id="21" dur="500"/>
                                        <p:tgtEl>
                                          <p:spTgt spid="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blinds(horizontal)">
                                      <p:cBhvr>
                                        <p:cTn id="26" dur="500"/>
                                        <p:tgtEl>
                                          <p:spTgt spid="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strVal val="#ppt_w*0.70"/>
                                          </p:val>
                                        </p:tav>
                                        <p:tav tm="100000">
                                          <p:val>
                                            <p:strVal val="#ppt_w"/>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animEffect transition="in" filter="fade">
                                      <p:cBhvr>
                                        <p:cTn id="33" dur="1000"/>
                                        <p:tgtEl>
                                          <p:spTgt spid="11"/>
                                        </p:tgtEl>
                                      </p:cBhvr>
                                    </p:animEffect>
                                  </p:childTnLst>
                                </p:cTn>
                              </p:par>
                              <p:par>
                                <p:cTn id="34" presetID="55" presetClass="entr" presetSubtype="0" fill="hold" nodeType="with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 calcmode="lin" valueType="num">
                                      <p:cBhvr>
                                        <p:cTn id="36" dur="1000" fill="hold"/>
                                        <p:tgtEl>
                                          <p:spTgt spid="11">
                                            <p:txEl>
                                              <p:pRg st="0" end="0"/>
                                            </p:txEl>
                                          </p:spTgt>
                                        </p:tgtEl>
                                        <p:attrNameLst>
                                          <p:attrName>ppt_w</p:attrName>
                                        </p:attrNameLst>
                                      </p:cBhvr>
                                      <p:tavLst>
                                        <p:tav tm="0">
                                          <p:val>
                                            <p:strVal val="#ppt_w*0.70"/>
                                          </p:val>
                                        </p:tav>
                                        <p:tav tm="100000">
                                          <p:val>
                                            <p:strVal val="#ppt_w"/>
                                          </p:val>
                                        </p:tav>
                                      </p:tavLst>
                                    </p:anim>
                                    <p:anim calcmode="lin" valueType="num">
                                      <p:cBhvr>
                                        <p:cTn id="37" dur="1000" fill="hold"/>
                                        <p:tgtEl>
                                          <p:spTgt spid="11">
                                            <p:txEl>
                                              <p:pRg st="0" end="0"/>
                                            </p:txEl>
                                          </p:spTgt>
                                        </p:tgtEl>
                                        <p:attrNameLst>
                                          <p:attrName>ppt_h</p:attrName>
                                        </p:attrNameLst>
                                      </p:cBhvr>
                                      <p:tavLst>
                                        <p:tav tm="0">
                                          <p:val>
                                            <p:strVal val="#ppt_h"/>
                                          </p:val>
                                        </p:tav>
                                        <p:tav tm="100000">
                                          <p:val>
                                            <p:strVal val="#ppt_h"/>
                                          </p:val>
                                        </p:tav>
                                      </p:tavLst>
                                    </p:anim>
                                    <p:animEffect transition="in" filter="fade">
                                      <p:cBhvr>
                                        <p:cTn id="38" dur="1000"/>
                                        <p:tgtEl>
                                          <p:spTgt spid="11">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ppt_w</p:attrName>
                                        </p:attrNameLst>
                                      </p:cBhvr>
                                      <p:tavLst>
                                        <p:tav tm="0">
                                          <p:val>
                                            <p:strVal val="#ppt_w*0.70"/>
                                          </p:val>
                                        </p:tav>
                                        <p:tav tm="100000">
                                          <p:val>
                                            <p:strVal val="#ppt_w"/>
                                          </p:val>
                                        </p:tav>
                                      </p:tavLst>
                                    </p:anim>
                                    <p:anim calcmode="lin" valueType="num">
                                      <p:cBhvr>
                                        <p:cTn id="44" dur="1000" fill="hold"/>
                                        <p:tgtEl>
                                          <p:spTgt spid="20"/>
                                        </p:tgtEl>
                                        <p:attrNameLst>
                                          <p:attrName>ppt_h</p:attrName>
                                        </p:attrNameLst>
                                      </p:cBhvr>
                                      <p:tavLst>
                                        <p:tav tm="0">
                                          <p:val>
                                            <p:strVal val="#ppt_h"/>
                                          </p:val>
                                        </p:tav>
                                        <p:tav tm="100000">
                                          <p:val>
                                            <p:strVal val="#ppt_h"/>
                                          </p:val>
                                        </p:tav>
                                      </p:tavLst>
                                    </p:anim>
                                    <p:animEffect transition="in" filter="fade">
                                      <p:cBhvr>
                                        <p:cTn id="45" dur="1000"/>
                                        <p:tgtEl>
                                          <p:spTgt spid="20"/>
                                        </p:tgtEl>
                                      </p:cBhvr>
                                    </p:animEffect>
                                  </p:childTnLst>
                                </p:cTn>
                              </p:par>
                              <p:par>
                                <p:cTn id="46" presetID="55"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1000" fill="hold"/>
                                        <p:tgtEl>
                                          <p:spTgt spid="21"/>
                                        </p:tgtEl>
                                        <p:attrNameLst>
                                          <p:attrName>ppt_w</p:attrName>
                                        </p:attrNameLst>
                                      </p:cBhvr>
                                      <p:tavLst>
                                        <p:tav tm="0">
                                          <p:val>
                                            <p:strVal val="#ppt_w*0.70"/>
                                          </p:val>
                                        </p:tav>
                                        <p:tav tm="100000">
                                          <p:val>
                                            <p:strVal val="#ppt_w"/>
                                          </p:val>
                                        </p:tav>
                                      </p:tavLst>
                                    </p:anim>
                                    <p:anim calcmode="lin" valueType="num">
                                      <p:cBhvr>
                                        <p:cTn id="49" dur="1000" fill="hold"/>
                                        <p:tgtEl>
                                          <p:spTgt spid="21"/>
                                        </p:tgtEl>
                                        <p:attrNameLst>
                                          <p:attrName>ppt_h</p:attrName>
                                        </p:attrNameLst>
                                      </p:cBhvr>
                                      <p:tavLst>
                                        <p:tav tm="0">
                                          <p:val>
                                            <p:strVal val="#ppt_h"/>
                                          </p:val>
                                        </p:tav>
                                        <p:tav tm="100000">
                                          <p:val>
                                            <p:strVal val="#ppt_h"/>
                                          </p:val>
                                        </p:tav>
                                      </p:tavLst>
                                    </p:anim>
                                    <p:animEffect transition="in" filter="fade">
                                      <p:cBhvr>
                                        <p:cTn id="50" dur="10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1000" fill="hold"/>
                                        <p:tgtEl>
                                          <p:spTgt spid="29"/>
                                        </p:tgtEl>
                                        <p:attrNameLst>
                                          <p:attrName>ppt_w</p:attrName>
                                        </p:attrNameLst>
                                      </p:cBhvr>
                                      <p:tavLst>
                                        <p:tav tm="0">
                                          <p:val>
                                            <p:strVal val="#ppt_w*0.70"/>
                                          </p:val>
                                        </p:tav>
                                        <p:tav tm="100000">
                                          <p:val>
                                            <p:strVal val="#ppt_w"/>
                                          </p:val>
                                        </p:tav>
                                      </p:tavLst>
                                    </p:anim>
                                    <p:anim calcmode="lin" valueType="num">
                                      <p:cBhvr>
                                        <p:cTn id="56" dur="1000" fill="hold"/>
                                        <p:tgtEl>
                                          <p:spTgt spid="29"/>
                                        </p:tgtEl>
                                        <p:attrNameLst>
                                          <p:attrName>ppt_h</p:attrName>
                                        </p:attrNameLst>
                                      </p:cBhvr>
                                      <p:tavLst>
                                        <p:tav tm="0">
                                          <p:val>
                                            <p:strVal val="#ppt_h"/>
                                          </p:val>
                                        </p:tav>
                                        <p:tav tm="100000">
                                          <p:val>
                                            <p:strVal val="#ppt_h"/>
                                          </p:val>
                                        </p:tav>
                                      </p:tavLst>
                                    </p:anim>
                                    <p:animEffect transition="in" filter="fade">
                                      <p:cBhvr>
                                        <p:cTn id="57" dur="1000"/>
                                        <p:tgtEl>
                                          <p:spTgt spid="29"/>
                                        </p:tgtEl>
                                      </p:cBhvr>
                                    </p:animEffect>
                                  </p:childTnLst>
                                </p:cTn>
                              </p:par>
                              <p:par>
                                <p:cTn id="58" presetID="1" presetClass="entr" presetSubtype="0" fill="hold" nodeType="withEffect">
                                  <p:stCondLst>
                                    <p:cond delay="0"/>
                                  </p:stCondLst>
                                  <p:childTnLst>
                                    <p:set>
                                      <p:cBhvr>
                                        <p:cTn id="59"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55" presetClass="entr" presetSubtype="0" fill="hold" nodeType="click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0.70"/>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par>
                                <p:cTn id="67" presetID="55" presetClass="entr" presetSubtype="0" fill="hold" nodeType="withEffect">
                                  <p:stCondLst>
                                    <p:cond delay="0"/>
                                  </p:stCondLst>
                                  <p:childTnLst>
                                    <p:set>
                                      <p:cBhvr>
                                        <p:cTn id="68" dur="1" fill="hold">
                                          <p:stCondLst>
                                            <p:cond delay="0"/>
                                          </p:stCondLst>
                                        </p:cTn>
                                        <p:tgtEl>
                                          <p:spTgt spid="11">
                                            <p:txEl>
                                              <p:pRg st="3" end="3"/>
                                            </p:txEl>
                                          </p:spTgt>
                                        </p:tgtEl>
                                        <p:attrNameLst>
                                          <p:attrName>style.visibility</p:attrName>
                                        </p:attrNameLst>
                                      </p:cBhvr>
                                      <p:to>
                                        <p:strVal val="visible"/>
                                      </p:to>
                                    </p:set>
                                    <p:anim calcmode="lin" valueType="num">
                                      <p:cBhvr>
                                        <p:cTn id="69" dur="1000" fill="hold"/>
                                        <p:tgtEl>
                                          <p:spTgt spid="11">
                                            <p:txEl>
                                              <p:pRg st="3" end="3"/>
                                            </p:txEl>
                                          </p:spTgt>
                                        </p:tgtEl>
                                        <p:attrNameLst>
                                          <p:attrName>ppt_w</p:attrName>
                                        </p:attrNameLst>
                                      </p:cBhvr>
                                      <p:tavLst>
                                        <p:tav tm="0">
                                          <p:val>
                                            <p:strVal val="#ppt_w*0.70"/>
                                          </p:val>
                                        </p:tav>
                                        <p:tav tm="100000">
                                          <p:val>
                                            <p:strVal val="#ppt_w"/>
                                          </p:val>
                                        </p:tav>
                                      </p:tavLst>
                                    </p:anim>
                                    <p:anim calcmode="lin" valueType="num">
                                      <p:cBhvr>
                                        <p:cTn id="70" dur="1000" fill="hold"/>
                                        <p:tgtEl>
                                          <p:spTgt spid="11">
                                            <p:txEl>
                                              <p:pRg st="3" end="3"/>
                                            </p:txEl>
                                          </p:spTgt>
                                        </p:tgtEl>
                                        <p:attrNameLst>
                                          <p:attrName>ppt_h</p:attrName>
                                        </p:attrNameLst>
                                      </p:cBhvr>
                                      <p:tavLst>
                                        <p:tav tm="0">
                                          <p:val>
                                            <p:strVal val="#ppt_h"/>
                                          </p:val>
                                        </p:tav>
                                        <p:tav tm="100000">
                                          <p:val>
                                            <p:strVal val="#ppt_h"/>
                                          </p:val>
                                        </p:tav>
                                      </p:tavLst>
                                    </p:anim>
                                    <p:animEffect transition="in" filter="fade">
                                      <p:cBhvr>
                                        <p:cTn id="71" dur="1000"/>
                                        <p:tgtEl>
                                          <p:spTgt spid="11">
                                            <p:txEl>
                                              <p:pRg st="3" end="3"/>
                                            </p:txEl>
                                          </p:spTgt>
                                        </p:tgtEl>
                                      </p:cBhvr>
                                    </p:animEffect>
                                  </p:childTnLst>
                                </p:cTn>
                              </p:par>
                              <p:par>
                                <p:cTn id="72" presetID="55" presetClass="entr" presetSubtype="0"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p:cTn id="74" dur="1000" fill="hold"/>
                                        <p:tgtEl>
                                          <p:spTgt spid="27"/>
                                        </p:tgtEl>
                                        <p:attrNameLst>
                                          <p:attrName>ppt_w</p:attrName>
                                        </p:attrNameLst>
                                      </p:cBhvr>
                                      <p:tavLst>
                                        <p:tav tm="0">
                                          <p:val>
                                            <p:strVal val="#ppt_w*0.70"/>
                                          </p:val>
                                        </p:tav>
                                        <p:tav tm="100000">
                                          <p:val>
                                            <p:strVal val="#ppt_w"/>
                                          </p:val>
                                        </p:tav>
                                      </p:tavLst>
                                    </p:anim>
                                    <p:anim calcmode="lin" valueType="num">
                                      <p:cBhvr>
                                        <p:cTn id="75" dur="1000" fill="hold"/>
                                        <p:tgtEl>
                                          <p:spTgt spid="27"/>
                                        </p:tgtEl>
                                        <p:attrNameLst>
                                          <p:attrName>ppt_h</p:attrName>
                                        </p:attrNameLst>
                                      </p:cBhvr>
                                      <p:tavLst>
                                        <p:tav tm="0">
                                          <p:val>
                                            <p:strVal val="#ppt_h"/>
                                          </p:val>
                                        </p:tav>
                                        <p:tav tm="100000">
                                          <p:val>
                                            <p:strVal val="#ppt_h"/>
                                          </p:val>
                                        </p:tav>
                                      </p:tavLst>
                                    </p:anim>
                                    <p:animEffect transition="in" filter="fade">
                                      <p:cBhvr>
                                        <p:cTn id="76" dur="1000"/>
                                        <p:tgtEl>
                                          <p:spTgt spid="27"/>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
                                            <p:txEl>
                                              <p:pRg st="0" end="0"/>
                                            </p:tx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5" presetClass="entr" presetSubtype="0"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1000" fill="hold"/>
                                        <p:tgtEl>
                                          <p:spTgt spid="30"/>
                                        </p:tgtEl>
                                        <p:attrNameLst>
                                          <p:attrName>ppt_w</p:attrName>
                                        </p:attrNameLst>
                                      </p:cBhvr>
                                      <p:tavLst>
                                        <p:tav tm="0">
                                          <p:val>
                                            <p:strVal val="#ppt_w*0.70"/>
                                          </p:val>
                                        </p:tav>
                                        <p:tav tm="100000">
                                          <p:val>
                                            <p:strVal val="#ppt_w"/>
                                          </p:val>
                                        </p:tav>
                                      </p:tavLst>
                                    </p:anim>
                                    <p:anim calcmode="lin" valueType="num">
                                      <p:cBhvr>
                                        <p:cTn id="88" dur="1000" fill="hold"/>
                                        <p:tgtEl>
                                          <p:spTgt spid="30"/>
                                        </p:tgtEl>
                                        <p:attrNameLst>
                                          <p:attrName>ppt_h</p:attrName>
                                        </p:attrNameLst>
                                      </p:cBhvr>
                                      <p:tavLst>
                                        <p:tav tm="0">
                                          <p:val>
                                            <p:strVal val="#ppt_h"/>
                                          </p:val>
                                        </p:tav>
                                        <p:tav tm="100000">
                                          <p:val>
                                            <p:strVal val="#ppt_h"/>
                                          </p:val>
                                        </p:tav>
                                      </p:tavLst>
                                    </p:anim>
                                    <p:animEffect transition="in" filter="fade">
                                      <p:cBhvr>
                                        <p:cTn id="89" dur="1000"/>
                                        <p:tgtEl>
                                          <p:spTgt spid="30"/>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3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40"/>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55" presetClass="entr" presetSubtype="0" fill="hold" grpId="0" nodeType="click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1000" fill="hold"/>
                                        <p:tgtEl>
                                          <p:spTgt spid="41"/>
                                        </p:tgtEl>
                                        <p:attrNameLst>
                                          <p:attrName>ppt_w</p:attrName>
                                        </p:attrNameLst>
                                      </p:cBhvr>
                                      <p:tavLst>
                                        <p:tav tm="0">
                                          <p:val>
                                            <p:strVal val="#ppt_w*0.70"/>
                                          </p:val>
                                        </p:tav>
                                        <p:tav tm="100000">
                                          <p:val>
                                            <p:strVal val="#ppt_w"/>
                                          </p:val>
                                        </p:tav>
                                      </p:tavLst>
                                    </p:anim>
                                    <p:anim calcmode="lin" valueType="num">
                                      <p:cBhvr>
                                        <p:cTn id="101" dur="1000" fill="hold"/>
                                        <p:tgtEl>
                                          <p:spTgt spid="41"/>
                                        </p:tgtEl>
                                        <p:attrNameLst>
                                          <p:attrName>ppt_h</p:attrName>
                                        </p:attrNameLst>
                                      </p:cBhvr>
                                      <p:tavLst>
                                        <p:tav tm="0">
                                          <p:val>
                                            <p:strVal val="#ppt_h"/>
                                          </p:val>
                                        </p:tav>
                                        <p:tav tm="100000">
                                          <p:val>
                                            <p:strVal val="#ppt_h"/>
                                          </p:val>
                                        </p:tav>
                                      </p:tavLst>
                                    </p:anim>
                                    <p:animEffect transition="in" filter="fade">
                                      <p:cBhvr>
                                        <p:cTn id="102" dur="1000"/>
                                        <p:tgtEl>
                                          <p:spTgt spid="41"/>
                                        </p:tgtEl>
                                      </p:cBhvr>
                                    </p:animEffect>
                                  </p:childTnLst>
                                </p:cTn>
                              </p:par>
                              <p:par>
                                <p:cTn id="103" presetID="55" presetClass="entr" presetSubtype="0"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1000" fill="hold"/>
                                        <p:tgtEl>
                                          <p:spTgt spid="44"/>
                                        </p:tgtEl>
                                        <p:attrNameLst>
                                          <p:attrName>ppt_w</p:attrName>
                                        </p:attrNameLst>
                                      </p:cBhvr>
                                      <p:tavLst>
                                        <p:tav tm="0">
                                          <p:val>
                                            <p:strVal val="#ppt_w*0.70"/>
                                          </p:val>
                                        </p:tav>
                                        <p:tav tm="100000">
                                          <p:val>
                                            <p:strVal val="#ppt_w"/>
                                          </p:val>
                                        </p:tav>
                                      </p:tavLst>
                                    </p:anim>
                                    <p:anim calcmode="lin" valueType="num">
                                      <p:cBhvr>
                                        <p:cTn id="106" dur="1000" fill="hold"/>
                                        <p:tgtEl>
                                          <p:spTgt spid="44"/>
                                        </p:tgtEl>
                                        <p:attrNameLst>
                                          <p:attrName>ppt_h</p:attrName>
                                        </p:attrNameLst>
                                      </p:cBhvr>
                                      <p:tavLst>
                                        <p:tav tm="0">
                                          <p:val>
                                            <p:strVal val="#ppt_h"/>
                                          </p:val>
                                        </p:tav>
                                        <p:tav tm="100000">
                                          <p:val>
                                            <p:strVal val="#ppt_h"/>
                                          </p:val>
                                        </p:tav>
                                      </p:tavLst>
                                    </p:anim>
                                    <p:animEffect transition="in" filter="fade">
                                      <p:cBhvr>
                                        <p:cTn id="107" dur="1000"/>
                                        <p:tgtEl>
                                          <p:spTgt spid="44"/>
                                        </p:tgtEl>
                                      </p:cBhvr>
                                    </p:animEffect>
                                  </p:childTnLst>
                                </p:cTn>
                              </p:par>
                              <p:par>
                                <p:cTn id="108" presetID="55" presetClass="entr" presetSubtype="0" fill="hold" grpId="0" nodeType="withEffect">
                                  <p:stCondLst>
                                    <p:cond delay="0"/>
                                  </p:stCondLst>
                                  <p:iterate type="wd">
                                    <p:tmPct val="10000"/>
                                  </p:iterate>
                                  <p:childTnLst>
                                    <p:set>
                                      <p:cBhvr>
                                        <p:cTn id="109" dur="1" fill="hold">
                                          <p:stCondLst>
                                            <p:cond delay="0"/>
                                          </p:stCondLst>
                                        </p:cTn>
                                        <p:tgtEl>
                                          <p:spTgt spid="43"/>
                                        </p:tgtEl>
                                        <p:attrNameLst>
                                          <p:attrName>style.visibility</p:attrName>
                                        </p:attrNameLst>
                                      </p:cBhvr>
                                      <p:to>
                                        <p:strVal val="visible"/>
                                      </p:to>
                                    </p:set>
                                    <p:anim calcmode="lin" valueType="num">
                                      <p:cBhvr>
                                        <p:cTn id="110" dur="1000" fill="hold"/>
                                        <p:tgtEl>
                                          <p:spTgt spid="43"/>
                                        </p:tgtEl>
                                        <p:attrNameLst>
                                          <p:attrName>ppt_w</p:attrName>
                                        </p:attrNameLst>
                                      </p:cBhvr>
                                      <p:tavLst>
                                        <p:tav tm="0">
                                          <p:val>
                                            <p:strVal val="#ppt_w*0.70"/>
                                          </p:val>
                                        </p:tav>
                                        <p:tav tm="100000">
                                          <p:val>
                                            <p:strVal val="#ppt_w"/>
                                          </p:val>
                                        </p:tav>
                                      </p:tavLst>
                                    </p:anim>
                                    <p:anim calcmode="lin" valueType="num">
                                      <p:cBhvr>
                                        <p:cTn id="111" dur="1000" fill="hold"/>
                                        <p:tgtEl>
                                          <p:spTgt spid="43"/>
                                        </p:tgtEl>
                                        <p:attrNameLst>
                                          <p:attrName>ppt_h</p:attrName>
                                        </p:attrNameLst>
                                      </p:cBhvr>
                                      <p:tavLst>
                                        <p:tav tm="0">
                                          <p:val>
                                            <p:strVal val="#ppt_h"/>
                                          </p:val>
                                        </p:tav>
                                        <p:tav tm="100000">
                                          <p:val>
                                            <p:strVal val="#ppt_h"/>
                                          </p:val>
                                        </p:tav>
                                      </p:tavLst>
                                    </p:anim>
                                    <p:animEffect transition="in" filter="fade">
                                      <p:cBhvr>
                                        <p:cTn id="112"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p:bldP spid="11" grpId="0" animBg="1"/>
      <p:bldP spid="30" grpId="0" animBg="1"/>
      <p:bldP spid="35" grpId="0"/>
      <p:bldP spid="40" grpId="0"/>
      <p:bldP spid="41" grpId="0" animBg="1"/>
      <p:bldP spid="43"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76200"/>
            <a:ext cx="8382000" cy="677108"/>
          </a:xfrm>
        </p:spPr>
        <p:txBody>
          <a:bodyPr/>
          <a:lstStyle/>
          <a:p>
            <a:r>
              <a:rPr lang="en-US" dirty="0" err="1" smtClean="0"/>
              <a:t>Unità</a:t>
            </a:r>
            <a:r>
              <a:rPr lang="en-US" dirty="0" smtClean="0"/>
              <a:t> </a:t>
            </a:r>
            <a:r>
              <a:rPr lang="en-US" dirty="0" err="1" smtClean="0"/>
              <a:t>fondamentali</a:t>
            </a:r>
            <a:r>
              <a:rPr lang="en-US" dirty="0" smtClean="0"/>
              <a:t> e </a:t>
            </a:r>
            <a:r>
              <a:rPr lang="en-US" dirty="0" err="1" smtClean="0"/>
              <a:t>unità</a:t>
            </a:r>
            <a:r>
              <a:rPr lang="en-US" dirty="0" smtClean="0"/>
              <a:t> derivate</a:t>
            </a:r>
            <a:endParaRPr lang="en-US" dirty="0"/>
          </a:p>
        </p:txBody>
      </p:sp>
      <p:sp>
        <p:nvSpPr>
          <p:cNvPr id="8" name="TextBox 7"/>
          <p:cNvSpPr txBox="1"/>
          <p:nvPr/>
        </p:nvSpPr>
        <p:spPr>
          <a:xfrm>
            <a:off x="76200" y="1295400"/>
            <a:ext cx="3200400" cy="1015663"/>
          </a:xfrm>
          <a:prstGeom prst="rect">
            <a:avLst/>
          </a:prstGeom>
          <a:noFill/>
        </p:spPr>
        <p:txBody>
          <a:bodyPr wrap="square" rtlCol="0">
            <a:spAutoFit/>
          </a:bodyPr>
          <a:lstStyle/>
          <a:p>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Carica</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elettrica</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Derivata</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2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L</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egge</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di Coulomb </a:t>
            </a:r>
          </a:p>
          <a:p>
            <a:r>
              <a:rPr lang="en-US" sz="2000" dirty="0" smtClean="0"/>
              <a:t>E.g.   F = 1 Newton,   R = 1 m.</a:t>
            </a:r>
            <a:endParaRPr lang="en-US" sz="2000" dirty="0"/>
          </a:p>
        </p:txBody>
      </p:sp>
      <p:sp>
        <p:nvSpPr>
          <p:cNvPr id="10" name="Rounded Rectangle 9"/>
          <p:cNvSpPr/>
          <p:nvPr/>
        </p:nvSpPr>
        <p:spPr bwMode="auto">
          <a:xfrm>
            <a:off x="3429000" y="1066800"/>
            <a:ext cx="5638800" cy="12954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Q</a:t>
            </a:r>
            <a:r>
              <a:rPr lang="en-US" sz="2400" b="1" cap="all" baseline="-25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1</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Q</a:t>
            </a:r>
            <a:r>
              <a:rPr lang="en-US" sz="2400" b="1" cap="all" baseline="-25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2</a:t>
            </a:r>
          </a:p>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F = --------                    [Q] = [L]</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3/2</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[M]</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1/2</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[T]</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-1</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a:t>
            </a:r>
          </a:p>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R</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2 </a:t>
            </a:r>
            <a:endParaRPr lang="en-US" sz="2300" dirty="0" smtClean="0">
              <a:solidFill>
                <a:srgbClr val="FFFFFF"/>
              </a:solidFill>
              <a:effectLst/>
              <a:latin typeface="Segoe" pitchFamily="34" charset="0"/>
            </a:endParaRPr>
          </a:p>
        </p:txBody>
      </p:sp>
      <p:sp>
        <p:nvSpPr>
          <p:cNvPr id="11" name="Notched Right Arrow 10"/>
          <p:cNvSpPr/>
          <p:nvPr/>
        </p:nvSpPr>
        <p:spPr bwMode="auto">
          <a:xfrm>
            <a:off x="5029200" y="1600200"/>
            <a:ext cx="799200" cy="306000"/>
          </a:xfrm>
          <a:prstGeom prst="notchedRightArrow">
            <a:avLst/>
          </a:prstGeom>
          <a:solidFill>
            <a:srgbClr val="6CB79E"/>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2" name="TextBox 11"/>
          <p:cNvSpPr txBox="1"/>
          <p:nvPr/>
        </p:nvSpPr>
        <p:spPr>
          <a:xfrm>
            <a:off x="76200" y="3200400"/>
            <a:ext cx="3505200" cy="1015663"/>
          </a:xfrm>
          <a:prstGeom prst="rect">
            <a:avLst/>
          </a:prstGeom>
          <a:noFill/>
        </p:spPr>
        <p:txBody>
          <a:bodyPr wrap="square" rtlCol="0">
            <a:spAutoFit/>
          </a:bodyPr>
          <a:lstStyle/>
          <a:p>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Carica</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elettrica</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2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Fondamentale</a:t>
            </a:r>
            <a:r>
              <a:rPr lang="en-US"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endParaRPr lang="en-US"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r>
              <a:rPr lang="en-US" sz="2000" dirty="0" smtClean="0"/>
              <a:t>E.g</a:t>
            </a:r>
            <a:r>
              <a:rPr lang="en-US" sz="2000" dirty="0"/>
              <a:t>. </a:t>
            </a:r>
            <a:r>
              <a:rPr lang="en-US" sz="2000" dirty="0" smtClean="0"/>
              <a:t> MKS + </a:t>
            </a:r>
            <a:r>
              <a:rPr lang="en-US" sz="2000" dirty="0" err="1" smtClean="0"/>
              <a:t>Unità</a:t>
            </a:r>
            <a:r>
              <a:rPr lang="en-US" sz="2000" dirty="0" smtClean="0"/>
              <a:t> di </a:t>
            </a:r>
            <a:r>
              <a:rPr lang="en-US" sz="2000" dirty="0" err="1" smtClean="0"/>
              <a:t>carica</a:t>
            </a:r>
            <a:r>
              <a:rPr lang="en-US" sz="2000" dirty="0" smtClean="0"/>
              <a:t>   </a:t>
            </a:r>
            <a:r>
              <a:rPr lang="en-US" sz="2000" dirty="0" err="1"/>
              <a:t>Q</a:t>
            </a:r>
            <a:r>
              <a:rPr lang="en-US" sz="2000" baseline="-25000" dirty="0" err="1"/>
              <a:t>e</a:t>
            </a:r>
            <a:endParaRPr lang="en-US" sz="2000" dirty="0" smtClean="0"/>
          </a:p>
          <a:p>
            <a:r>
              <a:rPr lang="en-US" sz="2000" dirty="0" err="1" smtClean="0"/>
              <a:t>Q</a:t>
            </a:r>
            <a:r>
              <a:rPr lang="en-US" sz="2000" baseline="-25000" dirty="0" err="1" smtClean="0"/>
              <a:t>e</a:t>
            </a:r>
            <a:r>
              <a:rPr lang="en-US" sz="2000" dirty="0" smtClean="0"/>
              <a:t> = </a:t>
            </a:r>
            <a:r>
              <a:rPr lang="en-US" sz="2000" dirty="0" err="1" smtClean="0"/>
              <a:t>Carica</a:t>
            </a:r>
            <a:r>
              <a:rPr lang="en-US" sz="2000" dirty="0" smtClean="0"/>
              <a:t> </a:t>
            </a:r>
            <a:r>
              <a:rPr lang="en-US" sz="2000" dirty="0" err="1" smtClean="0"/>
              <a:t>elettrone</a:t>
            </a:r>
            <a:endParaRPr lang="en-US" sz="2000" dirty="0" smtClean="0"/>
          </a:p>
        </p:txBody>
      </p:sp>
      <p:sp>
        <p:nvSpPr>
          <p:cNvPr id="13" name="Rounded Rectangle 12"/>
          <p:cNvSpPr/>
          <p:nvPr/>
        </p:nvSpPr>
        <p:spPr bwMode="auto">
          <a:xfrm>
            <a:off x="3581400" y="2971800"/>
            <a:ext cx="5486400" cy="14478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2400" b="1" cap="all" dirty="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1     Q</a:t>
            </a:r>
            <a:r>
              <a:rPr lang="en-US" sz="2400" b="1" cap="all" baseline="-25000"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1</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Q</a:t>
            </a:r>
            <a:r>
              <a:rPr lang="en-US" sz="2400" b="1" cap="all" baseline="-25000"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2</a:t>
            </a:r>
          </a:p>
          <a:p>
            <a:pPr lvl="0"/>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F = ----- --------                  [</a:t>
            </a:r>
            <a:r>
              <a:rPr lang="en-US" sz="2400" dirty="0" smtClean="0"/>
              <a:t>ε</a:t>
            </a:r>
            <a:r>
              <a:rPr lang="en-US" sz="2400" baseline="-25000" dirty="0" smtClean="0"/>
              <a:t>0</a:t>
            </a:r>
            <a:r>
              <a:rPr lang="en-US" sz="2400" dirty="0" smtClean="0"/>
              <a:t> </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 Q</a:t>
            </a:r>
            <a:r>
              <a:rPr lang="en-US" sz="2400" b="1" baseline="-25000"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e</a:t>
            </a:r>
            <a:r>
              <a:rPr lang="en-US" sz="2400" b="1" cap="all" baseline="30000"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2 </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N </a:t>
            </a:r>
            <a:r>
              <a:rPr lang="en-US" sz="2400" b="1"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m</a:t>
            </a:r>
            <a:r>
              <a:rPr lang="en-US" sz="2400" b="1" cap="all" baseline="30000"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2</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a:t>
            </a:r>
          </a:p>
          <a:p>
            <a:pPr lvl="0"/>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     4</a:t>
            </a:r>
            <a:r>
              <a:rPr lang="en-US" sz="2400" i="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latin typeface="Apple Chancery"/>
                <a:cs typeface="Apple Chancery"/>
              </a:rPr>
              <a:t>π</a:t>
            </a:r>
            <a:r>
              <a:rPr lang="en-US" sz="2400" i="1" cap="all" dirty="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latin typeface="Apple Chancery"/>
                <a:cs typeface="Apple Chancery"/>
              </a:rPr>
              <a:t> </a:t>
            </a:r>
            <a:r>
              <a:rPr lang="en-US" sz="2400" dirty="0"/>
              <a:t>ε</a:t>
            </a:r>
            <a:r>
              <a:rPr lang="en-US" sz="2400" baseline="-25000" dirty="0"/>
              <a:t>0</a:t>
            </a:r>
            <a:r>
              <a:rPr lang="en-US" sz="2400" dirty="0"/>
              <a:t> </a:t>
            </a:r>
            <a:r>
              <a:rPr lang="en-US" sz="2400" i="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latin typeface="Apple Chancery"/>
                <a:cs typeface="Apple Chancery"/>
              </a:rPr>
              <a:t>  </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R</a:t>
            </a:r>
            <a:r>
              <a:rPr lang="en-US" sz="2400" b="1" cap="all" baseline="30000"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rPr>
              <a:t>2   </a:t>
            </a: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4" name="Rectangle 13"/>
          <p:cNvSpPr/>
          <p:nvPr/>
        </p:nvSpPr>
        <p:spPr bwMode="auto">
          <a:xfrm>
            <a:off x="152400" y="4876800"/>
            <a:ext cx="8839200" cy="1295400"/>
          </a:xfrm>
          <a:prstGeom prst="rect">
            <a:avLst/>
          </a:prstGeom>
          <a:gradFill flip="none" rotWithShape="1">
            <a:gsLst>
              <a:gs pos="0">
                <a:schemeClr val="accent6">
                  <a:lumMod val="60000"/>
                  <a:lumOff val="40000"/>
                </a:schemeClr>
              </a:gs>
              <a:gs pos="100000">
                <a:srgbClr val="FFFFFF"/>
              </a:gs>
            </a:gsLst>
            <a:lin ang="16200000" scaled="0"/>
            <a:tileRect/>
          </a:gradFill>
          <a:ln>
            <a:headEnd type="none" w="med" len="med"/>
            <a:tailEnd type="none" w="med" len="med"/>
          </a:ln>
          <a:effectLst>
            <a:glow rad="101600">
              <a:schemeClr val="tx1">
                <a:alpha val="75000"/>
              </a:schemeClr>
            </a:glow>
            <a:outerShdw blurRad="63500" dist="38100" dir="5400000" rotWithShape="0">
              <a:srgbClr val="000000">
                <a:alpha val="45000"/>
              </a:srgbClr>
            </a:outerShdw>
            <a:softEdge rad="190500"/>
          </a:effectLst>
          <a:scene3d>
            <a:camera prst="orthographicFront" fov="0">
              <a:rot lat="0" lon="0" rev="0"/>
            </a:camera>
            <a:lightRig rig="glow" dir="t">
              <a:rot lat="0" lon="0" rev="6360000"/>
            </a:lightRig>
          </a:scene3d>
          <a:sp3d contourW="1000" prstMaterial="flat">
            <a:bevelT w="95250" h="101600"/>
            <a:bevelB/>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p3d extrusionH="57150">
              <a:bevelT w="38100" h="38100"/>
              <a:bevelB w="38100" h="38100"/>
            </a:sp3d>
          </a:bodyPr>
          <a:lstStyle/>
          <a:p>
            <a:pPr algn="ctr" defTabSz="914099" fontAlgn="base">
              <a:spcBef>
                <a:spcPct val="0"/>
              </a:spcBef>
              <a:spcAft>
                <a:spcPct val="0"/>
              </a:spcAft>
            </a:pPr>
            <a:r>
              <a:rPr lang="en-US" sz="2300" b="1" dirty="0" smtClean="0">
                <a:solidFill>
                  <a:srgbClr val="3366FF"/>
                </a:solidFill>
                <a:effectLst>
                  <a:outerShdw blurRad="38100" dist="38100" dir="2700000" algn="tl">
                    <a:srgbClr val="000000">
                      <a:alpha val="43137"/>
                    </a:srgbClr>
                  </a:outerShdw>
                </a:effectLst>
                <a:latin typeface="Segoe" pitchFamily="34" charset="0"/>
              </a:rPr>
              <a:t>Per </a:t>
            </a:r>
            <a:r>
              <a:rPr lang="en-US" sz="2300" b="1" dirty="0" err="1" smtClean="0">
                <a:solidFill>
                  <a:srgbClr val="3366FF"/>
                </a:solidFill>
                <a:effectLst>
                  <a:outerShdw blurRad="38100" dist="38100" dir="2700000" algn="tl">
                    <a:srgbClr val="000000">
                      <a:alpha val="43137"/>
                    </a:srgbClr>
                  </a:outerShdw>
                </a:effectLst>
                <a:latin typeface="Segoe" pitchFamily="34" charset="0"/>
              </a:rPr>
              <a:t>og</a:t>
            </a:r>
            <a:r>
              <a:rPr lang="en-US" sz="2400" b="1" dirty="0" err="1" smtClean="0">
                <a:solidFill>
                  <a:srgbClr val="3366FF"/>
                </a:solidFill>
                <a:effectLst>
                  <a:outerShdw blurRad="38100" dist="38100" dir="2700000" algn="tl">
                    <a:srgbClr val="000000">
                      <a:alpha val="43137"/>
                    </a:srgbClr>
                  </a:outerShdw>
                </a:effectLst>
                <a:latin typeface="Segoe" pitchFamily="34" charset="0"/>
              </a:rPr>
              <a:t>ni</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nuova</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unità</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fondamentale</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introdotta</a:t>
            </a:r>
            <a:r>
              <a:rPr lang="en-US" sz="2400" b="1" dirty="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è</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necessaria</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una</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nuova</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costante</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universale</a:t>
            </a:r>
            <a:r>
              <a:rPr lang="en-US" sz="2400" b="1" dirty="0" smtClean="0">
                <a:solidFill>
                  <a:srgbClr val="3366FF"/>
                </a:solidFill>
                <a:effectLst>
                  <a:outerShdw blurRad="38100" dist="38100" dir="2700000" algn="tl">
                    <a:srgbClr val="000000">
                      <a:alpha val="43137"/>
                    </a:srgbClr>
                  </a:outerShdw>
                </a:effectLst>
                <a:latin typeface="Segoe" pitchFamily="34" charset="0"/>
              </a:rPr>
              <a:t>’’.  Qui </a:t>
            </a:r>
            <a:r>
              <a:rPr lang="en-US" sz="2400" b="1" dirty="0" err="1" smtClean="0">
                <a:solidFill>
                  <a:srgbClr val="3366FF"/>
                </a:solidFill>
                <a:effectLst>
                  <a:outerShdw blurRad="38100" dist="38100" dir="2700000" algn="tl">
                    <a:srgbClr val="000000">
                      <a:alpha val="43137"/>
                    </a:srgbClr>
                  </a:outerShdw>
                </a:effectLst>
                <a:latin typeface="Segoe" pitchFamily="34" charset="0"/>
              </a:rPr>
              <a:t>si</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è</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usata</a:t>
            </a:r>
            <a:r>
              <a:rPr lang="en-US" sz="2400" b="1" dirty="0" smtClean="0">
                <a:solidFill>
                  <a:srgbClr val="3366FF"/>
                </a:solidFill>
                <a:effectLst>
                  <a:outerShdw blurRad="38100" dist="38100" dir="2700000" algn="tl">
                    <a:srgbClr val="000000">
                      <a:alpha val="43137"/>
                    </a:srgbClr>
                  </a:outerShdw>
                </a:effectLst>
                <a:latin typeface="Segoe" pitchFamily="34" charset="0"/>
              </a:rPr>
              <a:t>  </a:t>
            </a:r>
            <a:r>
              <a:rPr lang="en-US" sz="2400" b="1" dirty="0" err="1" smtClean="0">
                <a:solidFill>
                  <a:srgbClr val="3366FF"/>
                </a:solidFill>
                <a:effectLst>
                  <a:outerShdw blurRad="38100" dist="38100" dir="2700000" algn="tl">
                    <a:srgbClr val="000000">
                      <a:alpha val="43137"/>
                    </a:srgbClr>
                  </a:outerShdw>
                </a:effectLst>
                <a:latin typeface="Segoe" pitchFamily="34" charset="0"/>
              </a:rPr>
              <a:t>una</a:t>
            </a:r>
            <a:endParaRPr lang="en-US" sz="2400" b="1" dirty="0" smtClean="0">
              <a:solidFill>
                <a:srgbClr val="3366FF"/>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r>
              <a:rPr lang="en-US" sz="2800" b="1" dirty="0" smtClean="0">
                <a:solidFill>
                  <a:srgbClr val="FF0000"/>
                </a:solidFill>
                <a:effectLst>
                  <a:outerShdw blurRad="38100" dist="38100" dir="2700000" algn="tl">
                    <a:srgbClr val="000000">
                      <a:alpha val="43137"/>
                    </a:srgbClr>
                  </a:outerShdw>
                </a:effectLst>
                <a:latin typeface="Segoe" pitchFamily="34" charset="0"/>
              </a:rPr>
              <a:t> </a:t>
            </a:r>
            <a:r>
              <a:rPr lang="en-US" sz="2800" b="1" dirty="0" err="1" smtClean="0">
                <a:gradFill flip="none" rotWithShape="1">
                  <a:gsLst>
                    <a:gs pos="0">
                      <a:schemeClr val="bg2">
                        <a:lumMod val="60000"/>
                        <a:lumOff val="40000"/>
                      </a:schemeClr>
                    </a:gs>
                    <a:gs pos="100000">
                      <a:srgbClr val="FFFFFF"/>
                    </a:gs>
                  </a:gsLst>
                  <a:lin ang="16200000" scaled="0"/>
                  <a:tileRect/>
                </a:gradFill>
                <a:effectLst>
                  <a:outerShdw blurRad="38100" dist="38100" dir="2700000" algn="tl">
                    <a:srgbClr val="000000">
                      <a:alpha val="43137"/>
                    </a:srgbClr>
                  </a:outerShdw>
                </a:effectLst>
                <a:latin typeface="Segoe" pitchFamily="34" charset="0"/>
              </a:rPr>
              <a:t>Legge</a:t>
            </a:r>
            <a:r>
              <a:rPr lang="en-US" sz="2800" b="1" dirty="0" smtClean="0">
                <a:gradFill flip="none" rotWithShape="1">
                  <a:gsLst>
                    <a:gs pos="0">
                      <a:schemeClr val="bg2">
                        <a:lumMod val="60000"/>
                        <a:lumOff val="40000"/>
                      </a:schemeClr>
                    </a:gs>
                    <a:gs pos="100000">
                      <a:srgbClr val="FFFFFF"/>
                    </a:gs>
                  </a:gsLst>
                  <a:lin ang="16200000" scaled="0"/>
                  <a:tileRect/>
                </a:gradFill>
                <a:effectLst>
                  <a:outerShdw blurRad="38100" dist="38100" dir="2700000" algn="tl">
                    <a:srgbClr val="000000">
                      <a:alpha val="43137"/>
                    </a:srgbClr>
                  </a:outerShdw>
                </a:effectLst>
                <a:latin typeface="Segoe" pitchFamily="34" charset="0"/>
              </a:rPr>
              <a:t> </a:t>
            </a:r>
            <a:r>
              <a:rPr lang="en-US" sz="2800" b="1" dirty="0" err="1" smtClean="0">
                <a:gradFill flip="none" rotWithShape="1">
                  <a:gsLst>
                    <a:gs pos="0">
                      <a:schemeClr val="bg2">
                        <a:lumMod val="60000"/>
                        <a:lumOff val="40000"/>
                      </a:schemeClr>
                    </a:gs>
                    <a:gs pos="100000">
                      <a:srgbClr val="FFFFFF"/>
                    </a:gs>
                  </a:gsLst>
                  <a:lin ang="16200000" scaled="0"/>
                  <a:tileRect/>
                </a:gradFill>
                <a:effectLst>
                  <a:outerShdw blurRad="38100" dist="38100" dir="2700000" algn="tl">
                    <a:srgbClr val="000000">
                      <a:alpha val="43137"/>
                    </a:srgbClr>
                  </a:outerShdw>
                </a:effectLst>
                <a:latin typeface="Segoe" pitchFamily="34" charset="0"/>
              </a:rPr>
              <a:t>Fisica</a:t>
            </a:r>
            <a:endParaRPr lang="en-US" sz="2800" b="1" dirty="0" smtClean="0">
              <a:gradFill flip="none" rotWithShape="1">
                <a:gsLst>
                  <a:gs pos="0">
                    <a:schemeClr val="bg2">
                      <a:lumMod val="60000"/>
                      <a:lumOff val="40000"/>
                    </a:schemeClr>
                  </a:gs>
                  <a:gs pos="100000">
                    <a:srgbClr val="FFFFFF"/>
                  </a:gs>
                </a:gsLst>
                <a:lin ang="16200000" scaled="0"/>
                <a:tileRect/>
              </a:gradFill>
              <a:effectLst>
                <a:outerShdw blurRad="38100" dist="38100" dir="2700000" algn="tl">
                  <a:srgbClr val="000000">
                    <a:alpha val="43137"/>
                  </a:srgbClr>
                </a:outerShdw>
              </a:effectLst>
              <a:latin typeface="Segoe" pitchFamily="34" charset="0"/>
            </a:endParaRPr>
          </a:p>
        </p:txBody>
      </p:sp>
      <p:sp>
        <p:nvSpPr>
          <p:cNvPr id="15" name="Notched Right Arrow 14"/>
          <p:cNvSpPr/>
          <p:nvPr/>
        </p:nvSpPr>
        <p:spPr bwMode="auto">
          <a:xfrm>
            <a:off x="5715000" y="3581400"/>
            <a:ext cx="799200" cy="306000"/>
          </a:xfrm>
          <a:prstGeom prst="notchedRightArrow">
            <a:avLst/>
          </a:prstGeom>
          <a:solidFill>
            <a:srgbClr val="6CB79E"/>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4250691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55"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0.70"/>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par>
                                <p:cTn id="12" presetID="55"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55"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0.70"/>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strVal val="#ppt_w*0.70"/>
                                          </p:val>
                                        </p:tav>
                                        <p:tav tm="100000">
                                          <p:val>
                                            <p:strVal val="#ppt_w"/>
                                          </p:val>
                                        </p:tav>
                                      </p:tavLst>
                                    </p:anim>
                                    <p:anim calcmode="lin" valueType="num">
                                      <p:cBhvr>
                                        <p:cTn id="29" dur="1000" fill="hold"/>
                                        <p:tgtEl>
                                          <p:spTgt spid="15"/>
                                        </p:tgtEl>
                                        <p:attrNameLst>
                                          <p:attrName>ppt_h</p:attrName>
                                        </p:attrNameLst>
                                      </p:cBhvr>
                                      <p:tavLst>
                                        <p:tav tm="0">
                                          <p:val>
                                            <p:strVal val="#ppt_h"/>
                                          </p:val>
                                        </p:tav>
                                        <p:tav tm="100000">
                                          <p:val>
                                            <p:strVal val="#ppt_h"/>
                                          </p:val>
                                        </p:tav>
                                      </p:tavLst>
                                    </p:anim>
                                    <p:animEffect transition="in" filter="fade">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iterate type="wd">
                                    <p:tmPct val="10000"/>
                                  </p:iterate>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fltVal val="0"/>
                                          </p:val>
                                        </p:tav>
                                        <p:tav tm="100000">
                                          <p:val>
                                            <p:strVal val="#ppt_w"/>
                                          </p:val>
                                        </p:tav>
                                      </p:tavLst>
                                    </p:anim>
                                    <p:anim calcmode="lin" valueType="num">
                                      <p:cBhvr>
                                        <p:cTn id="36" dur="1000" fill="hold"/>
                                        <p:tgtEl>
                                          <p:spTgt spid="14"/>
                                        </p:tgtEl>
                                        <p:attrNameLst>
                                          <p:attrName>ppt_h</p:attrName>
                                        </p:attrNameLst>
                                      </p:cBhvr>
                                      <p:tavLst>
                                        <p:tav tm="0">
                                          <p:val>
                                            <p:fltVal val="0"/>
                                          </p:val>
                                        </p:tav>
                                        <p:tav tm="100000">
                                          <p:val>
                                            <p:strVal val="#ppt_h"/>
                                          </p:val>
                                        </p:tav>
                                      </p:tavLst>
                                    </p:anim>
                                    <p:animEffect transition="in" filter="fade">
                                      <p:cBhvr>
                                        <p:cTn id="3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677108"/>
          </a:xfrm>
        </p:spPr>
        <p:txBody>
          <a:bodyPr/>
          <a:lstStyle/>
          <a:p>
            <a:pPr algn="ctr"/>
            <a:r>
              <a:rPr lang="en-US" dirty="0" err="1" smtClean="0"/>
              <a:t>Altri</a:t>
            </a:r>
            <a:r>
              <a:rPr lang="en-US" dirty="0" smtClean="0"/>
              <a:t>  </a:t>
            </a:r>
            <a:r>
              <a:rPr lang="en-US" dirty="0" err="1" smtClean="0"/>
              <a:t>esempi</a:t>
            </a:r>
            <a:endParaRPr lang="en-US" dirty="0"/>
          </a:p>
        </p:txBody>
      </p:sp>
      <p:sp>
        <p:nvSpPr>
          <p:cNvPr id="3" name="TextBox 2"/>
          <p:cNvSpPr txBox="1"/>
          <p:nvPr/>
        </p:nvSpPr>
        <p:spPr>
          <a:xfrm>
            <a:off x="10160" y="914400"/>
            <a:ext cx="8305800" cy="984885"/>
          </a:xfrm>
          <a:prstGeom prst="rect">
            <a:avLst/>
          </a:prstGeom>
          <a:noFill/>
        </p:spPr>
        <p:txBody>
          <a:bodyPr wrap="square" rtlCol="0">
            <a:spAutoFit/>
          </a:bodyPr>
          <a:lstStyle/>
          <a:p>
            <a:r>
              <a:rPr lang="en-US" dirty="0" smtClean="0"/>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Distanza</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x,y</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Miglio</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marino</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nmi</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en-US" sz="2000" dirty="0"/>
          </a:p>
          <a:p>
            <a:r>
              <a:rPr lang="en-US" dirty="0" smtClean="0"/>
              <a:t>                                                            </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Profondità</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(z):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Braccio</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ftm</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-fathom</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endParaRPr lang="en-US" dirty="0" smtClean="0"/>
          </a:p>
        </p:txBody>
      </p:sp>
      <p:sp>
        <p:nvSpPr>
          <p:cNvPr id="4" name="TextBox 3"/>
          <p:cNvSpPr txBox="1"/>
          <p:nvPr/>
        </p:nvSpPr>
        <p:spPr>
          <a:xfrm>
            <a:off x="0" y="1066800"/>
            <a:ext cx="2895600" cy="584776"/>
          </a:xfrm>
          <a:prstGeom prst="rect">
            <a:avLst/>
          </a:prstGeom>
          <a:noFill/>
        </p:spPr>
        <p:txBody>
          <a:bodyPr wrap="square" rtlCol="0">
            <a:spAutoFit/>
            <a:scene3d>
              <a:camera prst="orthographicFront"/>
              <a:lightRig rig="brightRoom" dir="t"/>
            </a:scene3d>
            <a:sp3d contourW="6350" prstMaterial="plastic">
              <a:bevelT w="20320" h="20320" prst="angle"/>
              <a:bevelB w="38100" h="38100" prst="relaxedInset"/>
              <a:contourClr>
                <a:schemeClr val="accent1">
                  <a:tint val="100000"/>
                  <a:shade val="100000"/>
                  <a:hueMod val="100000"/>
                  <a:satMod val="100000"/>
                </a:schemeClr>
              </a:contourClr>
            </a:sp3d>
          </a:bodyPr>
          <a:lstStyle/>
          <a:p>
            <a:r>
              <a:rPr lang="en-US" sz="3200" b="1" cap="all" dirty="0" err="1" smtClean="0">
                <a:ln/>
                <a:solidFill>
                  <a:schemeClr val="accent1"/>
                </a:solidFill>
                <a:effectLst>
                  <a:outerShdw blurRad="19685" dist="12700" dir="5400000" algn="tl" rotWithShape="0">
                    <a:schemeClr val="accent1">
                      <a:satMod val="130000"/>
                      <a:alpha val="60000"/>
                    </a:schemeClr>
                  </a:outerShdw>
                </a:effectLst>
              </a:rPr>
              <a:t>U</a:t>
            </a:r>
            <a:r>
              <a:rPr lang="en-US" sz="3200" b="1" dirty="0" err="1" smtClean="0">
                <a:ln/>
                <a:solidFill>
                  <a:schemeClr val="accent1"/>
                </a:solidFill>
                <a:effectLst>
                  <a:outerShdw blurRad="19685" dist="12700" dir="5400000" algn="tl" rotWithShape="0">
                    <a:schemeClr val="accent1">
                      <a:satMod val="130000"/>
                      <a:alpha val="60000"/>
                    </a:schemeClr>
                  </a:outerShdw>
                </a:effectLst>
              </a:rPr>
              <a:t>nità</a:t>
            </a:r>
            <a:r>
              <a:rPr lang="en-US" sz="3200" b="1" cap="all" dirty="0" smtClean="0">
                <a:ln/>
                <a:solidFill>
                  <a:schemeClr val="accent1"/>
                </a:solidFill>
                <a:effectLst>
                  <a:outerShdw blurRad="19685" dist="12700" dir="5400000" algn="tl" rotWithShape="0">
                    <a:schemeClr val="accent1">
                      <a:satMod val="130000"/>
                      <a:alpha val="60000"/>
                    </a:schemeClr>
                  </a:outerShdw>
                </a:effectLst>
              </a:rPr>
              <a:t> </a:t>
            </a:r>
            <a:r>
              <a:rPr lang="en-US" sz="3200" b="1" cap="all" dirty="0" err="1" smtClean="0">
                <a:ln/>
                <a:solidFill>
                  <a:schemeClr val="accent1"/>
                </a:solidFill>
                <a:effectLst>
                  <a:outerShdw blurRad="19685" dist="12700" dir="5400000" algn="tl" rotWithShape="0">
                    <a:schemeClr val="accent1">
                      <a:satMod val="130000"/>
                      <a:alpha val="60000"/>
                    </a:schemeClr>
                  </a:outerShdw>
                </a:effectLst>
              </a:rPr>
              <a:t>N</a:t>
            </a:r>
            <a:r>
              <a:rPr lang="en-US" sz="3200" b="1" dirty="0" err="1" smtClean="0">
                <a:ln/>
                <a:solidFill>
                  <a:schemeClr val="accent1"/>
                </a:solidFill>
                <a:effectLst>
                  <a:outerShdw blurRad="19685" dist="12700" dir="5400000" algn="tl" rotWithShape="0">
                    <a:schemeClr val="accent1">
                      <a:satMod val="130000"/>
                      <a:alpha val="60000"/>
                    </a:schemeClr>
                  </a:outerShdw>
                </a:effectLst>
              </a:rPr>
              <a:t>autiche</a:t>
            </a:r>
            <a:r>
              <a:rPr lang="en-US" sz="3200" b="1" cap="all" dirty="0" smtClean="0">
                <a:ln/>
                <a:solidFill>
                  <a:schemeClr val="accent1"/>
                </a:solidFill>
                <a:effectLst>
                  <a:outerShdw blurRad="19685" dist="12700" dir="5400000" algn="tl" rotWithShape="0">
                    <a:schemeClr val="accent1">
                      <a:satMod val="130000"/>
                      <a:alpha val="60000"/>
                    </a:schemeClr>
                  </a:outerShdw>
                </a:effectLst>
              </a:rPr>
              <a:t>: </a:t>
            </a:r>
            <a:endParaRPr lang="en-US" sz="3200" b="1" cap="all" dirty="0">
              <a:ln/>
              <a:solidFill>
                <a:schemeClr val="accent1"/>
              </a:solidFill>
              <a:effectLst>
                <a:outerShdw blurRad="19685" dist="12700" dir="5400000" algn="tl" rotWithShape="0">
                  <a:schemeClr val="accent1">
                    <a:satMod val="130000"/>
                    <a:alpha val="60000"/>
                  </a:schemeClr>
                </a:outerShdw>
              </a:effectLst>
            </a:endParaRPr>
          </a:p>
        </p:txBody>
      </p:sp>
      <p:sp>
        <p:nvSpPr>
          <p:cNvPr id="5" name="Rounded Rectangle 4"/>
          <p:cNvSpPr/>
          <p:nvPr/>
        </p:nvSpPr>
        <p:spPr bwMode="auto">
          <a:xfrm>
            <a:off x="3886200" y="2057400"/>
            <a:ext cx="5029200" cy="762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err="1" smtClean="0">
                <a:solidFill>
                  <a:srgbClr val="FFFFFF"/>
                </a:solidFill>
                <a:effectLst>
                  <a:outerShdw blurRad="38100" dist="38100" dir="2700000" algn="tl">
                    <a:srgbClr val="000000">
                      <a:alpha val="43137"/>
                    </a:srgbClr>
                  </a:outerShdw>
                </a:effectLst>
                <a:latin typeface="Segoe" pitchFamily="34" charset="0"/>
              </a:rPr>
              <a:t>Δx</a:t>
            </a:r>
            <a:r>
              <a:rPr lang="en-US" sz="2300" dirty="0" smtClean="0">
                <a:solidFill>
                  <a:srgbClr val="FFFFFF"/>
                </a:solidFill>
                <a:effectLst>
                  <a:outerShdw blurRad="38100" dist="38100" dir="2700000" algn="tl">
                    <a:srgbClr val="000000">
                      <a:alpha val="43137"/>
                    </a:srgbClr>
                  </a:outerShdw>
                </a:effectLst>
                <a:latin typeface="Segoe" pitchFamily="34" charset="0"/>
              </a:rPr>
              <a:t> = </a:t>
            </a:r>
            <a:r>
              <a:rPr lang="en-US" sz="2300" dirty="0" smtClean="0">
                <a:solidFill>
                  <a:srgbClr val="FFFFFF"/>
                </a:solidFill>
                <a:effectLst>
                  <a:outerShdw blurRad="38100" dist="38100" dir="2700000" algn="tl">
                    <a:srgbClr val="000000">
                      <a:alpha val="43137"/>
                    </a:srgbClr>
                  </a:outerShdw>
                </a:effectLst>
                <a:latin typeface="Apple Chancery"/>
                <a:cs typeface="Apple Chancery"/>
              </a:rPr>
              <a:t>f</a:t>
            </a:r>
            <a:r>
              <a:rPr lang="en-US" sz="2300" dirty="0" smtClean="0">
                <a:solidFill>
                  <a:srgbClr val="FFFFFF"/>
                </a:solidFill>
                <a:effectLst>
                  <a:outerShdw blurRad="38100" dist="38100" dir="2700000" algn="tl">
                    <a:srgbClr val="000000">
                      <a:alpha val="43137"/>
                    </a:srgbClr>
                  </a:outerShdw>
                </a:effectLst>
                <a:latin typeface="Segoe" pitchFamily="34" charset="0"/>
              </a:rPr>
              <a:t>  </a:t>
            </a:r>
            <a:r>
              <a:rPr lang="en-US" sz="2300" dirty="0" err="1" smtClean="0">
                <a:solidFill>
                  <a:srgbClr val="FFFFFF"/>
                </a:solidFill>
                <a:effectLst>
                  <a:outerShdw blurRad="38100" dist="38100" dir="2700000" algn="tl">
                    <a:srgbClr val="000000">
                      <a:alpha val="43137"/>
                    </a:srgbClr>
                  </a:outerShdw>
                </a:effectLst>
                <a:latin typeface="Segoe" pitchFamily="34" charset="0"/>
              </a:rPr>
              <a:t>Δz</a:t>
            </a:r>
            <a:r>
              <a:rPr lang="en-US" sz="2300" dirty="0">
                <a:solidFill>
                  <a:srgbClr val="FFFFFF"/>
                </a:solidFill>
                <a:effectLst>
                  <a:outerShdw blurRad="38100" dist="38100" dir="2700000" algn="tl">
                    <a:srgbClr val="000000">
                      <a:alpha val="43137"/>
                    </a:srgbClr>
                  </a:outerShdw>
                </a:effectLst>
                <a:latin typeface="Segoe" pitchFamily="34" charset="0"/>
              </a:rPr>
              <a:t> </a:t>
            </a:r>
            <a:r>
              <a:rPr lang="en-US" sz="2300" dirty="0" smtClean="0">
                <a:solidFill>
                  <a:srgbClr val="FFFFFF"/>
                </a:solidFill>
                <a:effectLst>
                  <a:outerShdw blurRad="38100" dist="38100" dir="2700000" algn="tl">
                    <a:srgbClr val="000000">
                      <a:alpha val="43137"/>
                    </a:srgbClr>
                  </a:outerShdw>
                </a:effectLst>
                <a:latin typeface="Segoe" pitchFamily="34" charset="0"/>
              </a:rPr>
              <a:t>               [ </a:t>
            </a:r>
            <a:r>
              <a:rPr lang="en-US" sz="2300" dirty="0" smtClean="0">
                <a:solidFill>
                  <a:srgbClr val="FFFFFF"/>
                </a:solidFill>
                <a:effectLst>
                  <a:outerShdw blurRad="38100" dist="38100" dir="2700000" algn="tl">
                    <a:srgbClr val="000000">
                      <a:alpha val="43137"/>
                    </a:srgbClr>
                  </a:outerShdw>
                </a:effectLst>
                <a:latin typeface="Apple Chancery"/>
                <a:cs typeface="Apple Chancery"/>
              </a:rPr>
              <a:t>f </a:t>
            </a:r>
            <a:r>
              <a:rPr lang="en-US" sz="2300" dirty="0" smtClean="0">
                <a:solidFill>
                  <a:srgbClr val="FFFFFF"/>
                </a:solidFill>
                <a:effectLst>
                  <a:outerShdw blurRad="38100" dist="38100" dir="2700000" algn="tl">
                    <a:srgbClr val="000000">
                      <a:alpha val="43137"/>
                    </a:srgbClr>
                  </a:outerShdw>
                </a:effectLst>
                <a:latin typeface="Segoe" pitchFamily="34" charset="0"/>
              </a:rPr>
              <a:t>] = </a:t>
            </a:r>
            <a:r>
              <a:rPr lang="en-US" sz="2300" dirty="0" err="1" smtClean="0">
                <a:solidFill>
                  <a:srgbClr val="FFFFFF"/>
                </a:solidFill>
                <a:effectLst>
                  <a:outerShdw blurRad="38100" dist="38100" dir="2700000" algn="tl">
                    <a:srgbClr val="000000">
                      <a:alpha val="43137"/>
                    </a:srgbClr>
                  </a:outerShdw>
                </a:effectLst>
                <a:latin typeface="Segoe" pitchFamily="34" charset="0"/>
              </a:rPr>
              <a:t>nmi</a:t>
            </a:r>
            <a:r>
              <a:rPr lang="en-US" sz="2300" dirty="0" smtClean="0">
                <a:solidFill>
                  <a:srgbClr val="FFFFFF"/>
                </a:solidFill>
                <a:effectLst>
                  <a:outerShdw blurRad="38100" dist="38100" dir="2700000" algn="tl">
                    <a:srgbClr val="000000">
                      <a:alpha val="43137"/>
                    </a:srgbClr>
                  </a:outerShdw>
                </a:effectLst>
                <a:latin typeface="Segoe" pitchFamily="34" charset="0"/>
              </a:rPr>
              <a:t> ftm</a:t>
            </a:r>
            <a:r>
              <a:rPr lang="en-US" sz="2300" baseline="30000" dirty="0" smtClean="0">
                <a:solidFill>
                  <a:srgbClr val="FFFFFF"/>
                </a:solidFill>
                <a:effectLst>
                  <a:outerShdw blurRad="38100" dist="38100" dir="2700000" algn="tl">
                    <a:srgbClr val="000000">
                      <a:alpha val="43137"/>
                    </a:srgbClr>
                  </a:outerShdw>
                </a:effectLst>
                <a:latin typeface="Segoe" pitchFamily="34" charset="0"/>
              </a:rPr>
              <a:t>-1</a:t>
            </a:r>
            <a:endParaRPr lang="en-US" sz="2300" dirty="0" smtClean="0">
              <a:solidFill>
                <a:srgbClr val="FFFFFF"/>
              </a:solidFill>
              <a:effectLst>
                <a:outerShdw blurRad="38100" dist="38100" dir="2700000" algn="tl">
                  <a:srgbClr val="000000">
                    <a:alpha val="43137"/>
                  </a:srgbClr>
                </a:outerShdw>
              </a:effectLst>
              <a:latin typeface="Apple Chancery"/>
              <a:cs typeface="Apple Chancery"/>
            </a:endParaRPr>
          </a:p>
        </p:txBody>
      </p:sp>
      <p:sp>
        <p:nvSpPr>
          <p:cNvPr id="6" name="Right Arrow 5"/>
          <p:cNvSpPr/>
          <p:nvPr/>
        </p:nvSpPr>
        <p:spPr bwMode="auto">
          <a:xfrm>
            <a:off x="5791200" y="2286000"/>
            <a:ext cx="609600" cy="304800"/>
          </a:xfrm>
          <a:prstGeom prst="rightArrow">
            <a:avLst>
              <a:gd name="adj1" fmla="val 43333"/>
              <a:gd name="adj2" fmla="val 50000"/>
            </a:avLst>
          </a:prstGeom>
          <a:solidFill>
            <a:schemeClr val="bg2">
              <a:lumMod val="60000"/>
              <a:lumOff val="40000"/>
            </a:schemeClr>
          </a:solidFill>
          <a:ln>
            <a:gradFill flip="none" rotWithShape="1">
              <a:gsLst>
                <a:gs pos="0">
                  <a:schemeClr val="bg2">
                    <a:lumMod val="40000"/>
                    <a:lumOff val="60000"/>
                  </a:schemeClr>
                </a:gs>
                <a:gs pos="100000">
                  <a:srgbClr val="FFFFFF"/>
                </a:gs>
              </a:gsLst>
              <a:lin ang="16200000" scaled="0"/>
              <a:tileRect/>
            </a:gradFill>
            <a:headEnd type="none" w="med" len="med"/>
            <a:tailEnd type="none" w="med" len="med"/>
          </a:ln>
          <a:scene3d>
            <a:camera prst="orthographicFront" fov="0">
              <a:rot lat="0" lon="0" rev="0"/>
            </a:camera>
            <a:lightRig rig="glow" dir="t">
              <a:rot lat="0" lon="0" rev="6360000"/>
            </a:lightRig>
          </a:scene3d>
          <a:sp3d contourW="1000" prstMaterial="flat">
            <a:bevelT w="95250" h="101600"/>
            <a:bevelB/>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8" name="Rounded Rectangle 7"/>
          <p:cNvSpPr/>
          <p:nvPr/>
        </p:nvSpPr>
        <p:spPr bwMode="auto">
          <a:xfrm>
            <a:off x="76200" y="2057400"/>
            <a:ext cx="3505200" cy="685800"/>
          </a:xfrm>
          <a:prstGeom prst="roundRect">
            <a:avLst/>
          </a:prstGeom>
          <a:gradFill flip="none" rotWithShape="1">
            <a:gsLst>
              <a:gs pos="0">
                <a:schemeClr val="accent1">
                  <a:lumMod val="60000"/>
                  <a:lumOff val="40000"/>
                </a:schemeClr>
              </a:gs>
              <a:gs pos="100000">
                <a:srgbClr val="FFFFFF"/>
              </a:gs>
            </a:gsLst>
            <a:lin ang="16200000" scaled="0"/>
            <a:tileRect/>
          </a:gradFill>
          <a:ln>
            <a:headEnd type="none" w="med" len="med"/>
            <a:tailEnd type="none" w="med" len="med"/>
          </a:ln>
          <a:effectLst>
            <a:glow rad="101600">
              <a:schemeClr val="bg2">
                <a:lumMod val="20000"/>
                <a:lumOff val="80000"/>
                <a:alpha val="75000"/>
              </a:schemeClr>
            </a:glow>
            <a:outerShdw blurRad="63500" dist="38100" dir="5400000" rotWithShape="0">
              <a:srgbClr val="000000">
                <a:alpha val="45000"/>
              </a:srgbClr>
            </a:outerShdw>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err="1"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Istropia</a:t>
            </a:r>
            <a:r>
              <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 </a:t>
            </a:r>
            <a:r>
              <a:rPr lang="en-US" sz="2800" dirty="0" err="1"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dello</a:t>
            </a:r>
            <a:r>
              <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 </a:t>
            </a:r>
            <a:r>
              <a:rPr lang="en-US" sz="2800" dirty="0" err="1"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spazio</a:t>
            </a:r>
            <a:endPar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endParaRPr>
          </a:p>
        </p:txBody>
      </p:sp>
      <p:sp>
        <p:nvSpPr>
          <p:cNvPr id="9" name="Rectangle 8"/>
          <p:cNvSpPr/>
          <p:nvPr/>
        </p:nvSpPr>
        <p:spPr>
          <a:xfrm>
            <a:off x="914400" y="3244334"/>
            <a:ext cx="3749933" cy="369332"/>
          </a:xfrm>
          <a:prstGeom prst="rect">
            <a:avLst/>
          </a:prstGeom>
        </p:spPr>
        <p:txBody>
          <a:bodyPr wrap="square">
            <a:spAutoFit/>
          </a:bodyPr>
          <a:lstStyle/>
          <a:p>
            <a:r>
              <a:rPr lang="en-US" dirty="0"/>
              <a:t> </a:t>
            </a:r>
          </a:p>
        </p:txBody>
      </p:sp>
      <p:sp>
        <p:nvSpPr>
          <p:cNvPr id="12" name="Rectangle 11"/>
          <p:cNvSpPr/>
          <p:nvPr/>
        </p:nvSpPr>
        <p:spPr>
          <a:xfrm>
            <a:off x="5080" y="3733800"/>
            <a:ext cx="5613400" cy="954107"/>
          </a:xfrm>
          <a:prstGeom prst="rect">
            <a:avLst/>
          </a:prstGeom>
        </p:spPr>
        <p:txBody>
          <a:bodyPr wrap="square">
            <a:spAutoFit/>
          </a:bodyPr>
          <a:lstStyle/>
          <a:p>
            <a:pPr lvl="0"/>
            <a:r>
              <a:rPr lang="en-US" sz="2800" b="1" dirty="0" err="1" smtClean="0">
                <a:ln/>
                <a:solidFill>
                  <a:srgbClr val="F3FF57"/>
                </a:solidFill>
                <a:effectLst>
                  <a:outerShdw blurRad="19685" dist="12700" dir="5400000" algn="tl" rotWithShape="0">
                    <a:srgbClr val="FFC000">
                      <a:satMod val="130000"/>
                      <a:alpha val="60000"/>
                    </a:srgbClr>
                  </a:outerShdw>
                </a:effectLst>
              </a:rPr>
              <a:t>Energia</a:t>
            </a:r>
            <a:r>
              <a:rPr lang="en-US" sz="2800" b="1" dirty="0" smtClean="0">
                <a:ln/>
                <a:solidFill>
                  <a:srgbClr val="F3FF57"/>
                </a:solidFill>
                <a:effectLst>
                  <a:outerShdw blurRad="19685" dist="12700" dir="5400000" algn="tl" rotWithShape="0">
                    <a:srgbClr val="FFC000">
                      <a:satMod val="130000"/>
                      <a:alpha val="60000"/>
                    </a:srgbClr>
                  </a:outerShdw>
                </a:effectLst>
              </a:rPr>
              <a:t> di </a:t>
            </a:r>
            <a:r>
              <a:rPr lang="en-US" sz="2800" b="1" dirty="0" err="1" smtClean="0">
                <a:ln/>
                <a:solidFill>
                  <a:srgbClr val="F3FF57"/>
                </a:solidFill>
                <a:effectLst>
                  <a:outerShdw blurRad="19685" dist="12700" dir="5400000" algn="tl" rotWithShape="0">
                    <a:srgbClr val="FFC000">
                      <a:satMod val="130000"/>
                      <a:alpha val="60000"/>
                    </a:srgbClr>
                  </a:outerShdw>
                </a:effectLst>
              </a:rPr>
              <a:t>una</a:t>
            </a:r>
            <a:r>
              <a:rPr lang="en-US" sz="2800" b="1" dirty="0" smtClean="0">
                <a:ln/>
                <a:solidFill>
                  <a:srgbClr val="F3FF57"/>
                </a:solidFill>
                <a:effectLst>
                  <a:outerShdw blurRad="19685" dist="12700" dir="5400000" algn="tl" rotWithShape="0">
                    <a:srgbClr val="FFC000">
                      <a:satMod val="130000"/>
                      <a:alpha val="60000"/>
                    </a:srgbClr>
                  </a:outerShdw>
                </a:effectLst>
              </a:rPr>
              <a:t> </a:t>
            </a:r>
            <a:r>
              <a:rPr lang="en-US" sz="2800" b="1" dirty="0" err="1" smtClean="0">
                <a:ln/>
                <a:solidFill>
                  <a:srgbClr val="F3FF57"/>
                </a:solidFill>
                <a:effectLst>
                  <a:outerShdw blurRad="19685" dist="12700" dir="5400000" algn="tl" rotWithShape="0">
                    <a:srgbClr val="FFC000">
                      <a:satMod val="130000"/>
                      <a:alpha val="60000"/>
                    </a:srgbClr>
                  </a:outerShdw>
                </a:effectLst>
              </a:rPr>
              <a:t>particella</a:t>
            </a:r>
            <a:r>
              <a:rPr lang="en-US" sz="2800" b="1" dirty="0" smtClean="0">
                <a:ln/>
                <a:solidFill>
                  <a:srgbClr val="F3FF57"/>
                </a:solidFill>
                <a:effectLst>
                  <a:outerShdw blurRad="19685" dist="12700" dir="5400000" algn="tl" rotWithShape="0">
                    <a:srgbClr val="FFC000">
                      <a:satMod val="130000"/>
                      <a:alpha val="60000"/>
                    </a:srgbClr>
                  </a:outerShdw>
                </a:effectLst>
              </a:rPr>
              <a:t>:</a:t>
            </a:r>
          </a:p>
          <a:p>
            <a:pPr lvl="0"/>
            <a:r>
              <a:rPr lang="en-US" sz="2800" b="1" cap="all" dirty="0" smtClean="0">
                <a:ln/>
                <a:solidFill>
                  <a:srgbClr val="F3FF57"/>
                </a:solidFill>
                <a:effectLst>
                  <a:outerShdw blurRad="19685" dist="12700" dir="5400000" algn="tl" rotWithShape="0">
                    <a:srgbClr val="FFC000">
                      <a:satMod val="130000"/>
                      <a:alpha val="60000"/>
                    </a:srgbClr>
                  </a:outerShdw>
                </a:effectLst>
              </a:rPr>
              <a:t>E</a:t>
            </a:r>
            <a:r>
              <a:rPr lang="en-US" sz="2800" b="1" dirty="0" smtClean="0">
                <a:ln/>
                <a:solidFill>
                  <a:srgbClr val="F3FF57"/>
                </a:solidFill>
                <a:effectLst>
                  <a:outerShdw blurRad="19685" dist="12700" dir="5400000" algn="tl" rotWithShape="0">
                    <a:srgbClr val="FFC000">
                      <a:satMod val="130000"/>
                      <a:alpha val="60000"/>
                    </a:srgbClr>
                  </a:outerShdw>
                </a:effectLst>
              </a:rPr>
              <a:t>ng. media </a:t>
            </a:r>
            <a:r>
              <a:rPr lang="en-US" sz="2400" b="1" dirty="0" err="1" smtClean="0">
                <a:ln/>
                <a:solidFill>
                  <a:srgbClr val="F3FF57"/>
                </a:solidFill>
                <a:effectLst>
                  <a:outerShdw blurRad="19685" dist="12700" dir="5400000" algn="tl" rotWithShape="0">
                    <a:srgbClr val="FFC000">
                      <a:satMod val="130000"/>
                      <a:alpha val="60000"/>
                    </a:srgbClr>
                  </a:outerShdw>
                </a:effectLst>
              </a:rPr>
              <a:t>degli</a:t>
            </a:r>
            <a:r>
              <a:rPr lang="en-US" sz="2800" b="1" dirty="0" smtClean="0">
                <a:ln/>
                <a:solidFill>
                  <a:srgbClr val="F3FF57"/>
                </a:solidFill>
                <a:effectLst>
                  <a:outerShdw blurRad="19685" dist="12700" dir="5400000" algn="tl" rotWithShape="0">
                    <a:srgbClr val="FFC000">
                      <a:satMod val="130000"/>
                      <a:alpha val="60000"/>
                    </a:srgbClr>
                  </a:outerShdw>
                </a:effectLst>
              </a:rPr>
              <a:t> </a:t>
            </a:r>
            <a:r>
              <a:rPr lang="en-US" sz="2800" b="1" dirty="0" err="1" smtClean="0">
                <a:ln/>
                <a:solidFill>
                  <a:srgbClr val="F3FF57"/>
                </a:solidFill>
                <a:effectLst>
                  <a:outerShdw blurRad="19685" dist="12700" dir="5400000" algn="tl" rotWithShape="0">
                    <a:srgbClr val="FFC000">
                      <a:satMod val="130000"/>
                      <a:alpha val="60000"/>
                    </a:srgbClr>
                  </a:outerShdw>
                </a:effectLst>
              </a:rPr>
              <a:t>atomi</a:t>
            </a:r>
            <a:r>
              <a:rPr lang="en-US" sz="2800" b="1" dirty="0" smtClean="0">
                <a:ln/>
                <a:solidFill>
                  <a:srgbClr val="F3FF57"/>
                </a:solidFill>
                <a:effectLst>
                  <a:outerShdw blurRad="19685" dist="12700" dir="5400000" algn="tl" rotWithShape="0">
                    <a:srgbClr val="FFC000">
                      <a:satMod val="130000"/>
                      <a:alpha val="60000"/>
                    </a:srgbClr>
                  </a:outerShdw>
                </a:effectLst>
              </a:rPr>
              <a:t> </a:t>
            </a:r>
            <a:r>
              <a:rPr lang="en-US" sz="2400" b="1" dirty="0" smtClean="0">
                <a:ln/>
                <a:solidFill>
                  <a:srgbClr val="F3FF57"/>
                </a:solidFill>
                <a:effectLst>
                  <a:outerShdw blurRad="19685" dist="12700" dir="5400000" algn="tl" rotWithShape="0">
                    <a:srgbClr val="FFC000">
                      <a:satMod val="130000"/>
                      <a:alpha val="60000"/>
                    </a:srgbClr>
                  </a:outerShdw>
                </a:effectLst>
              </a:rPr>
              <a:t>di un </a:t>
            </a:r>
            <a:r>
              <a:rPr lang="en-US" sz="2800" b="1" dirty="0" err="1" smtClean="0">
                <a:ln/>
                <a:solidFill>
                  <a:srgbClr val="F3FF57"/>
                </a:solidFill>
                <a:effectLst>
                  <a:outerShdw blurRad="19685" dist="12700" dir="5400000" algn="tl" rotWithShape="0">
                    <a:srgbClr val="FFC000">
                      <a:satMod val="130000"/>
                      <a:alpha val="60000"/>
                    </a:srgbClr>
                  </a:outerShdw>
                </a:effectLst>
              </a:rPr>
              <a:t>insieme</a:t>
            </a:r>
            <a:r>
              <a:rPr lang="en-US" sz="2800" b="1" dirty="0" smtClean="0">
                <a:ln/>
                <a:solidFill>
                  <a:srgbClr val="F3FF57"/>
                </a:solidFill>
                <a:effectLst>
                  <a:outerShdw blurRad="19685" dist="12700" dir="5400000" algn="tl" rotWithShape="0">
                    <a:srgbClr val="FFC000">
                      <a:satMod val="130000"/>
                      <a:alpha val="60000"/>
                    </a:srgbClr>
                  </a:outerShdw>
                </a:effectLst>
              </a:rPr>
              <a:t>:</a:t>
            </a:r>
            <a:endParaRPr lang="en-US" sz="2800" b="1" cap="all" dirty="0">
              <a:ln/>
              <a:solidFill>
                <a:srgbClr val="F3FF57"/>
              </a:solidFill>
              <a:effectLst>
                <a:outerShdw blurRad="19685" dist="12700" dir="5400000" algn="tl" rotWithShape="0">
                  <a:srgbClr val="FFC000">
                    <a:satMod val="130000"/>
                    <a:alpha val="60000"/>
                  </a:srgbClr>
                </a:outerShdw>
              </a:effectLst>
            </a:endParaRPr>
          </a:p>
        </p:txBody>
      </p:sp>
      <p:sp>
        <p:nvSpPr>
          <p:cNvPr id="13" name="Rectangle 12"/>
          <p:cNvSpPr/>
          <p:nvPr/>
        </p:nvSpPr>
        <p:spPr>
          <a:xfrm>
            <a:off x="5943600" y="3810000"/>
            <a:ext cx="2748280" cy="830997"/>
          </a:xfrm>
          <a:prstGeom prst="rect">
            <a:avLst/>
          </a:prstGeom>
        </p:spPr>
        <p:txBody>
          <a:bodyPr wrap="square">
            <a:spAutoFit/>
          </a:bodyPr>
          <a:lstStyle/>
          <a:p>
            <a:pPr lvl="0"/>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effectLst>
                  <a:reflection blurRad="12700" stA="28000" endPos="45000" dist="1000" dir="5400000" sy="-100000" algn="bl" rotWithShape="0"/>
                </a:effectLst>
              </a:rPr>
              <a:t>Joule  (J)</a:t>
            </a:r>
          </a:p>
          <a:p>
            <a:pPr lvl="0"/>
            <a:r>
              <a:rPr lang="en-US" sz="2400" b="1" cap="all" dirty="0" err="1"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effectLst>
                  <a:reflection blurRad="12700" stA="28000" endPos="45000" dist="1000" dir="5400000" sy="-100000" algn="bl" rotWithShape="0"/>
                </a:effectLst>
              </a:rPr>
              <a:t>Grado</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effectLst>
                  <a:reflection blurRad="12700" stA="28000" endPos="45000" dist="1000" dir="5400000" sy="-100000" algn="bl" rotWithShape="0"/>
                </a:effectLst>
              </a:rPr>
              <a:t> Kelvin</a:t>
            </a:r>
            <a:r>
              <a:rPr lang="en-US" sz="2400" dirty="0" smtClean="0">
                <a:solidFill>
                  <a:srgbClr val="FFFFFF"/>
                </a:solidFill>
              </a:rPr>
              <a:t> </a:t>
            </a:r>
            <a:r>
              <a:rPr lang="en-US" sz="2400" b="1" cap="all" dirty="0" smtClean="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effectLst>
                  <a:reflection blurRad="12700" stA="28000" endPos="45000" dist="1000" dir="5400000" sy="-100000" algn="bl" rotWithShape="0"/>
                </a:effectLst>
              </a:rPr>
              <a:t>(K)</a:t>
            </a:r>
            <a:endParaRPr lang="en-US" sz="2400" b="1" cap="all" dirty="0">
              <a:ln w="9000" cmpd="sng">
                <a:solidFill>
                  <a:srgbClr val="35C595">
                    <a:shade val="50000"/>
                    <a:satMod val="120000"/>
                  </a:srgbClr>
                </a:solidFill>
                <a:prstDash val="solid"/>
              </a:ln>
              <a:gradFill>
                <a:gsLst>
                  <a:gs pos="0">
                    <a:srgbClr val="35C595">
                      <a:shade val="20000"/>
                      <a:satMod val="245000"/>
                    </a:srgbClr>
                  </a:gs>
                  <a:gs pos="43000">
                    <a:srgbClr val="35C595">
                      <a:satMod val="255000"/>
                    </a:srgbClr>
                  </a:gs>
                  <a:gs pos="48000">
                    <a:srgbClr val="35C595">
                      <a:shade val="85000"/>
                      <a:satMod val="255000"/>
                    </a:srgbClr>
                  </a:gs>
                  <a:gs pos="100000">
                    <a:srgbClr val="35C595">
                      <a:shade val="20000"/>
                      <a:satMod val="245000"/>
                    </a:srgbClr>
                  </a:gs>
                </a:gsLst>
                <a:lin ang="5400000"/>
              </a:gradFill>
              <a:effectLst>
                <a:reflection blurRad="12700" stA="28000" endPos="45000" dist="1000" dir="5400000" sy="-100000" algn="bl" rotWithShape="0"/>
              </a:effectLst>
            </a:endParaRPr>
          </a:p>
        </p:txBody>
      </p:sp>
      <p:sp>
        <p:nvSpPr>
          <p:cNvPr id="14" name="Rounded Rectangle 13"/>
          <p:cNvSpPr/>
          <p:nvPr/>
        </p:nvSpPr>
        <p:spPr bwMode="auto">
          <a:xfrm>
            <a:off x="4876800" y="5105400"/>
            <a:ext cx="3962400" cy="9144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E = k T                  [k] = J K</a:t>
            </a:r>
            <a:r>
              <a:rPr lang="en-US" sz="2300" baseline="30000" dirty="0" smtClean="0">
                <a:solidFill>
                  <a:srgbClr val="FFFFFF"/>
                </a:solidFill>
                <a:effectLst>
                  <a:outerShdw blurRad="38100" dist="38100" dir="2700000" algn="tl">
                    <a:srgbClr val="000000">
                      <a:alpha val="43137"/>
                    </a:srgbClr>
                  </a:outerShdw>
                </a:effectLst>
                <a:latin typeface="Segoe" pitchFamily="34" charset="0"/>
              </a:rPr>
              <a:t>-1</a:t>
            </a: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5" name="Right Arrow 14"/>
          <p:cNvSpPr/>
          <p:nvPr/>
        </p:nvSpPr>
        <p:spPr bwMode="auto">
          <a:xfrm>
            <a:off x="6400800" y="5410200"/>
            <a:ext cx="609600" cy="304800"/>
          </a:xfrm>
          <a:prstGeom prst="rightArrow">
            <a:avLst>
              <a:gd name="adj1" fmla="val 43333"/>
              <a:gd name="adj2" fmla="val 50000"/>
            </a:avLst>
          </a:prstGeom>
          <a:solidFill>
            <a:schemeClr val="bg2">
              <a:lumMod val="60000"/>
              <a:lumOff val="40000"/>
            </a:schemeClr>
          </a:solidFill>
          <a:ln>
            <a:gradFill flip="none" rotWithShape="1">
              <a:gsLst>
                <a:gs pos="0">
                  <a:schemeClr val="bg2">
                    <a:lumMod val="40000"/>
                    <a:lumOff val="60000"/>
                  </a:schemeClr>
                </a:gs>
                <a:gs pos="100000">
                  <a:srgbClr val="FFFFFF"/>
                </a:gs>
              </a:gsLst>
              <a:lin ang="16200000" scaled="0"/>
              <a:tileRect/>
            </a:gradFill>
            <a:headEnd type="none" w="med" len="med"/>
            <a:tailEnd type="none" w="med" len="med"/>
          </a:ln>
          <a:scene3d>
            <a:camera prst="orthographicFront" fov="0">
              <a:rot lat="0" lon="0" rev="0"/>
            </a:camera>
            <a:lightRig rig="glow" dir="t">
              <a:rot lat="0" lon="0" rev="6360000"/>
            </a:lightRig>
          </a:scene3d>
          <a:sp3d contourW="1000" prstMaterial="flat">
            <a:bevelT w="95250" h="101600"/>
            <a:bevelB/>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6" name="Rounded Rectangle 15"/>
          <p:cNvSpPr/>
          <p:nvPr/>
        </p:nvSpPr>
        <p:spPr bwMode="auto">
          <a:xfrm>
            <a:off x="152400" y="5105400"/>
            <a:ext cx="4114800" cy="990600"/>
          </a:xfrm>
          <a:prstGeom prst="roundRect">
            <a:avLst/>
          </a:prstGeom>
          <a:gradFill flip="none" rotWithShape="1">
            <a:gsLst>
              <a:gs pos="0">
                <a:schemeClr val="accent1">
                  <a:lumMod val="60000"/>
                  <a:lumOff val="40000"/>
                </a:schemeClr>
              </a:gs>
              <a:gs pos="100000">
                <a:srgbClr val="FFFFFF"/>
              </a:gs>
            </a:gsLst>
            <a:lin ang="16200000" scaled="0"/>
            <a:tileRect/>
          </a:gradFill>
          <a:ln>
            <a:headEnd type="none" w="med" len="med"/>
            <a:tailEnd type="none" w="med" len="med"/>
          </a:ln>
          <a:effectLst>
            <a:glow rad="101600">
              <a:schemeClr val="bg2">
                <a:lumMod val="20000"/>
                <a:lumOff val="80000"/>
                <a:alpha val="75000"/>
              </a:schemeClr>
            </a:glow>
            <a:outerShdw blurRad="63500" dist="38100" dir="5400000" rotWithShape="0">
              <a:srgbClr val="000000">
                <a:alpha val="45000"/>
              </a:srgbClr>
            </a:outerShdw>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err="1"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Teoria</a:t>
            </a:r>
            <a:r>
              <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 </a:t>
            </a:r>
            <a:r>
              <a:rPr lang="en-US" sz="2800" dirty="0" err="1"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cinetica</a:t>
            </a:r>
            <a:r>
              <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 </a:t>
            </a:r>
            <a:r>
              <a:rPr lang="en-US" sz="2800" dirty="0" err="1"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dei</a:t>
            </a:r>
            <a:r>
              <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 gas</a:t>
            </a:r>
          </a:p>
          <a:p>
            <a:pPr algn="ctr" defTabSz="914099" fontAlgn="base">
              <a:spcBef>
                <a:spcPct val="0"/>
              </a:spcBef>
              <a:spcAft>
                <a:spcPct val="0"/>
              </a:spcAft>
            </a:pPr>
            <a:r>
              <a:rPr lang="en-US" sz="2800" dirty="0" smtClean="0">
                <a:solidFill>
                  <a:schemeClr val="accent6">
                    <a:lumMod val="60000"/>
                    <a:lumOff val="40000"/>
                  </a:schemeClr>
                </a:solidFill>
                <a:effectLst>
                  <a:outerShdw blurRad="38100" dist="38100" dir="2700000" algn="tl">
                    <a:srgbClr val="000000">
                      <a:alpha val="43137"/>
                    </a:srgbClr>
                  </a:outerShdw>
                </a:effectLst>
                <a:latin typeface="Segoe" pitchFamily="34" charset="0"/>
              </a:rPr>
              <a:t>P V = N k T</a:t>
            </a:r>
          </a:p>
        </p:txBody>
      </p:sp>
      <p:cxnSp>
        <p:nvCxnSpPr>
          <p:cNvPr id="18" name="Straight Connector 17"/>
          <p:cNvCxnSpPr/>
          <p:nvPr/>
        </p:nvCxnSpPr>
        <p:spPr>
          <a:xfrm>
            <a:off x="76200" y="3352800"/>
            <a:ext cx="8915400" cy="762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74000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strVal val="#ppt_w*0.70"/>
                                          </p:val>
                                        </p:tav>
                                        <p:tav tm="100000">
                                          <p:val>
                                            <p:strVal val="#ppt_w"/>
                                          </p:val>
                                        </p:tav>
                                      </p:tavLst>
                                    </p:anim>
                                    <p:anim calcmode="lin" valueType="num">
                                      <p:cBhvr>
                                        <p:cTn id="16" dur="1000" fill="hold"/>
                                        <p:tgtEl>
                                          <p:spTgt spid="5"/>
                                        </p:tgtEl>
                                        <p:attrNameLst>
                                          <p:attrName>ppt_h</p:attrName>
                                        </p:attrNameLst>
                                      </p:cBhvr>
                                      <p:tavLst>
                                        <p:tav tm="0">
                                          <p:val>
                                            <p:strVal val="#ppt_h"/>
                                          </p:val>
                                        </p:tav>
                                        <p:tav tm="100000">
                                          <p:val>
                                            <p:strVal val="#ppt_h"/>
                                          </p:val>
                                        </p:tav>
                                      </p:tavLst>
                                    </p:anim>
                                    <p:animEffect transition="in" filter="fade">
                                      <p:cBhvr>
                                        <p:cTn id="17" dur="1000"/>
                                        <p:tgtEl>
                                          <p:spTgt spid="5"/>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5"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0.70"/>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0.70"/>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8" grpId="0" animBg="1"/>
      <p:bldP spid="12" grpId="0"/>
      <p:bldP spid="13" grpId="0"/>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25400"/>
            <a:ext cx="8991600" cy="1143000"/>
          </a:xfrm>
        </p:spPr>
        <p:txBody>
          <a:bodyPr/>
          <a:lstStyle/>
          <a:p>
            <a:pPr algn="ctr"/>
            <a:r>
              <a:rPr lang="en-US" dirty="0" err="1">
                <a:cs typeface="Apple Chancery"/>
              </a:rPr>
              <a:t>M</a:t>
            </a:r>
            <a:r>
              <a:rPr lang="en-US" dirty="0" err="1" smtClean="0">
                <a:cs typeface="Apple Chancery"/>
              </a:rPr>
              <a:t>inimo</a:t>
            </a:r>
            <a:r>
              <a:rPr lang="en-US" dirty="0" smtClean="0">
                <a:cs typeface="Apple Chancery"/>
              </a:rPr>
              <a:t> </a:t>
            </a:r>
            <a:r>
              <a:rPr lang="en-US" sz="4800" dirty="0" err="1" smtClean="0">
                <a:cs typeface="Apple Chancery"/>
              </a:rPr>
              <a:t>numero</a:t>
            </a:r>
            <a:r>
              <a:rPr lang="en-US" dirty="0" smtClean="0">
                <a:cs typeface="Apple Chancery"/>
              </a:rPr>
              <a:t> </a:t>
            </a:r>
            <a:r>
              <a:rPr lang="en-US" sz="4400" dirty="0" smtClean="0">
                <a:cs typeface="Apple Chancery"/>
              </a:rPr>
              <a:t>di</a:t>
            </a:r>
            <a:r>
              <a:rPr lang="en-US" dirty="0" smtClean="0">
                <a:cs typeface="Apple Chancery"/>
              </a:rPr>
              <a:t> </a:t>
            </a:r>
            <a:r>
              <a:rPr lang="en-US" dirty="0" err="1" smtClean="0">
                <a:cs typeface="Apple Chancery"/>
              </a:rPr>
              <a:t>unità</a:t>
            </a:r>
            <a:r>
              <a:rPr lang="en-US" dirty="0" smtClean="0">
                <a:cs typeface="Apple Chancery"/>
              </a:rPr>
              <a:t> </a:t>
            </a:r>
            <a:r>
              <a:rPr lang="en-US" sz="4400" dirty="0" smtClean="0">
                <a:cs typeface="Apple Chancery"/>
              </a:rPr>
              <a:t>di</a:t>
            </a:r>
            <a:r>
              <a:rPr lang="en-US" dirty="0" smtClean="0">
                <a:cs typeface="Apple Chancery"/>
              </a:rPr>
              <a:t> </a:t>
            </a:r>
            <a:r>
              <a:rPr lang="en-US" dirty="0" err="1" smtClean="0">
                <a:cs typeface="Apple Chancery"/>
              </a:rPr>
              <a:t>misura</a:t>
            </a:r>
            <a:r>
              <a:rPr lang="en-US" dirty="0" smtClean="0">
                <a:cs typeface="Apple Chancery"/>
              </a:rPr>
              <a:t> ?</a:t>
            </a:r>
            <a:endParaRPr lang="en-US" dirty="0">
              <a:cs typeface="Apple Chancery"/>
            </a:endParaRPr>
          </a:p>
        </p:txBody>
      </p:sp>
      <p:sp>
        <p:nvSpPr>
          <p:cNvPr id="4" name="Subtitle 3"/>
          <p:cNvSpPr>
            <a:spLocks noGrp="1"/>
          </p:cNvSpPr>
          <p:nvPr>
            <p:ph type="subTitle" idx="1"/>
          </p:nvPr>
        </p:nvSpPr>
        <p:spPr>
          <a:xfrm>
            <a:off x="76200" y="2743200"/>
            <a:ext cx="8915400" cy="615653"/>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Spazio</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(metro) </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Massa</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(kilo)  </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Tempo</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(sec)</a:t>
            </a:r>
          </a:p>
          <a:p>
            <a:pPr algn="ct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Text Placeholder 4"/>
          <p:cNvSpPr>
            <a:spLocks noGrp="1"/>
          </p:cNvSpPr>
          <p:nvPr>
            <p:ph type="body" sz="quarter" idx="10"/>
          </p:nvPr>
        </p:nvSpPr>
        <p:spPr>
          <a:xfrm>
            <a:off x="228600" y="1066800"/>
            <a:ext cx="8686800" cy="1219200"/>
          </a:xfrm>
        </p:spPr>
        <p:txBody>
          <a:bodyPr/>
          <a:lstStyle/>
          <a:p>
            <a:pPr algn="ctr"/>
            <a:r>
              <a:rPr lang="en-US" sz="8000" dirty="0" err="1" smtClean="0"/>
              <a:t>Sembra</a:t>
            </a:r>
            <a:r>
              <a:rPr lang="en-US" sz="8000" dirty="0" smtClean="0"/>
              <a:t>    </a:t>
            </a:r>
            <a:r>
              <a:rPr lang="en-US" sz="8000" dirty="0" err="1" smtClean="0"/>
              <a:t>sia</a:t>
            </a:r>
            <a:r>
              <a:rPr lang="en-US" sz="8000" dirty="0" smtClean="0"/>
              <a:t>    3 …</a:t>
            </a:r>
            <a:r>
              <a:rPr lang="en-US" dirty="0" smtClean="0"/>
              <a:t>.</a:t>
            </a:r>
            <a:endParaRPr lang="en-US" dirty="0"/>
          </a:p>
        </p:txBody>
      </p:sp>
      <p:sp>
        <p:nvSpPr>
          <p:cNvPr id="7" name="Rectangle 6"/>
          <p:cNvSpPr/>
          <p:nvPr/>
        </p:nvSpPr>
        <p:spPr>
          <a:xfrm>
            <a:off x="1600200" y="3733800"/>
            <a:ext cx="6326200" cy="543739"/>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lvl="0" defTabSz="914363">
              <a:lnSpc>
                <a:spcPct val="90000"/>
              </a:lnSpc>
            </a:pPr>
            <a:r>
              <a:rPr lang="en-US" sz="3200" b="1" spc="150" dirty="0" err="1">
                <a:ln w="11430"/>
                <a:solidFill>
                  <a:srgbClr val="F8F8F8"/>
                </a:solidFill>
                <a:effectLst>
                  <a:outerShdw blurRad="25400" algn="tl" rotWithShape="0">
                    <a:srgbClr val="000000">
                      <a:alpha val="43000"/>
                    </a:srgbClr>
                  </a:outerShdw>
                </a:effectLst>
              </a:rPr>
              <a:t>Assumerò</a:t>
            </a:r>
            <a:r>
              <a:rPr lang="en-US" sz="3200" b="1" spc="150" dirty="0">
                <a:ln w="11430"/>
                <a:solidFill>
                  <a:srgbClr val="F8F8F8"/>
                </a:solidFill>
                <a:effectLst>
                  <a:outerShdw blurRad="25400" algn="tl" rotWithShape="0">
                    <a:srgbClr val="000000">
                      <a:alpha val="43000"/>
                    </a:srgbClr>
                  </a:outerShdw>
                </a:effectLst>
              </a:rPr>
              <a:t> (per </a:t>
            </a:r>
            <a:r>
              <a:rPr lang="en-US" sz="3200" b="1" spc="150" dirty="0" err="1">
                <a:ln w="11430"/>
                <a:solidFill>
                  <a:srgbClr val="F8F8F8"/>
                </a:solidFill>
                <a:effectLst>
                  <a:outerShdw blurRad="25400" algn="tl" rotWithShape="0">
                    <a:srgbClr val="000000">
                      <a:alpha val="43000"/>
                    </a:srgbClr>
                  </a:outerShdw>
                </a:effectLst>
              </a:rPr>
              <a:t>ora</a:t>
            </a:r>
            <a:r>
              <a:rPr lang="en-US" sz="3200" b="1" spc="150" dirty="0">
                <a:ln w="11430"/>
                <a:solidFill>
                  <a:srgbClr val="F8F8F8"/>
                </a:solidFill>
                <a:effectLst>
                  <a:outerShdw blurRad="25400" algn="tl" rotWithShape="0">
                    <a:srgbClr val="000000">
                      <a:alpha val="43000"/>
                    </a:srgbClr>
                  </a:outerShdw>
                </a:effectLst>
              </a:rPr>
              <a:t>) </a:t>
            </a:r>
            <a:r>
              <a:rPr lang="en-US" sz="3200" b="1" spc="150" dirty="0" err="1">
                <a:ln w="11430"/>
                <a:solidFill>
                  <a:srgbClr val="F8F8F8"/>
                </a:solidFill>
                <a:effectLst>
                  <a:outerShdw blurRad="25400" algn="tl" rotWithShape="0">
                    <a:srgbClr val="000000">
                      <a:alpha val="43000"/>
                    </a:srgbClr>
                  </a:outerShdw>
                </a:effectLst>
              </a:rPr>
              <a:t>che</a:t>
            </a:r>
            <a:r>
              <a:rPr lang="en-US" sz="3200" b="1" spc="150" dirty="0">
                <a:ln w="11430"/>
                <a:solidFill>
                  <a:srgbClr val="F8F8F8"/>
                </a:solidFill>
                <a:effectLst>
                  <a:outerShdw blurRad="25400" algn="tl" rotWithShape="0">
                    <a:srgbClr val="000000">
                      <a:alpha val="43000"/>
                    </a:srgbClr>
                  </a:outerShdw>
                </a:effectLst>
              </a:rPr>
              <a:t> </a:t>
            </a:r>
            <a:r>
              <a:rPr lang="en-US" sz="3200" b="1" spc="150" dirty="0" err="1" smtClean="0">
                <a:ln w="11430"/>
                <a:solidFill>
                  <a:srgbClr val="F8F8F8"/>
                </a:solidFill>
                <a:effectLst>
                  <a:outerShdw blurRad="25400" algn="tl" rotWithShape="0">
                    <a:srgbClr val="000000">
                      <a:alpha val="43000"/>
                    </a:srgbClr>
                  </a:outerShdw>
                </a:effectLst>
              </a:rPr>
              <a:t>siano</a:t>
            </a:r>
            <a:r>
              <a:rPr lang="en-US" sz="3200" b="1" spc="150" dirty="0" smtClean="0">
                <a:ln w="11430"/>
                <a:solidFill>
                  <a:srgbClr val="F8F8F8"/>
                </a:solidFill>
                <a:effectLst>
                  <a:outerShdw blurRad="25400" algn="tl" rotWithShape="0">
                    <a:srgbClr val="000000">
                      <a:alpha val="43000"/>
                    </a:srgbClr>
                  </a:outerShdw>
                </a:effectLst>
              </a:rPr>
              <a:t> </a:t>
            </a:r>
            <a:r>
              <a:rPr lang="en-US" sz="3200" b="1" spc="150" dirty="0">
                <a:ln w="11430"/>
                <a:solidFill>
                  <a:srgbClr val="F8F8F8"/>
                </a:solidFill>
                <a:effectLst>
                  <a:outerShdw blurRad="25400" algn="tl" rotWithShape="0">
                    <a:srgbClr val="000000">
                      <a:alpha val="43000"/>
                    </a:srgbClr>
                  </a:outerShdw>
                </a:effectLst>
              </a:rPr>
              <a:t>3</a:t>
            </a:r>
          </a:p>
        </p:txBody>
      </p:sp>
      <p:sp>
        <p:nvSpPr>
          <p:cNvPr id="8" name="Rounded Rectangle 7"/>
          <p:cNvSpPr/>
          <p:nvPr/>
        </p:nvSpPr>
        <p:spPr bwMode="auto">
          <a:xfrm>
            <a:off x="304800" y="4724400"/>
            <a:ext cx="8534400" cy="1524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p3d extrusionH="57150">
              <a:bevelT w="38100" h="38100"/>
              <a:bevelB w="69850" h="69850" prst="divot"/>
            </a:sp3d>
          </a:bodyPr>
          <a:lstStyle/>
          <a:p>
            <a:r>
              <a:rPr lang="en-US" sz="4400" b="1" dirty="0">
                <a:ln w="50800"/>
                <a:solidFill>
                  <a:schemeClr val="bg1">
                    <a:shade val="50000"/>
                  </a:schemeClr>
                </a:solidFill>
              </a:rPr>
              <a:t>Prima </a:t>
            </a:r>
            <a:r>
              <a:rPr lang="en-US" sz="4400" b="1" dirty="0" err="1">
                <a:ln w="50800"/>
                <a:solidFill>
                  <a:schemeClr val="bg1">
                    <a:shade val="50000"/>
                  </a:schemeClr>
                </a:solidFill>
              </a:rPr>
              <a:t>domanda</a:t>
            </a:r>
            <a:r>
              <a:rPr lang="en-US" sz="4400" b="1" dirty="0">
                <a:ln w="50800"/>
                <a:solidFill>
                  <a:schemeClr val="bg1">
                    <a:shade val="50000"/>
                  </a:schemeClr>
                </a:solidFill>
              </a:rPr>
              <a:t>: </a:t>
            </a:r>
          </a:p>
          <a:p>
            <a:r>
              <a:rPr lang="en-US" sz="2800" b="1" dirty="0" err="1" smtClean="0">
                <a:ln w="50800"/>
                <a:solidFill>
                  <a:srgbClr val="ACACAC"/>
                </a:solidFill>
              </a:rPr>
              <a:t>Quantitativamente</a:t>
            </a:r>
            <a:r>
              <a:rPr lang="en-US" sz="2800" b="1" dirty="0" smtClean="0">
                <a:ln w="50800"/>
                <a:solidFill>
                  <a:srgbClr val="ACACAC"/>
                </a:solidFill>
              </a:rPr>
              <a:t>, </a:t>
            </a:r>
            <a:r>
              <a:rPr lang="en-US" sz="2800" b="1" dirty="0" err="1" smtClean="0">
                <a:ln w="50800"/>
                <a:solidFill>
                  <a:srgbClr val="ACACAC"/>
                </a:solidFill>
              </a:rPr>
              <a:t>perchè</a:t>
            </a:r>
            <a:r>
              <a:rPr lang="en-US" sz="2800" b="1" dirty="0" smtClean="0">
                <a:ln w="50800"/>
                <a:solidFill>
                  <a:srgbClr val="ACACAC"/>
                </a:solidFill>
              </a:rPr>
              <a:t> 1 metro, 1 kilo, 1 secondo ?</a:t>
            </a:r>
            <a:endParaRPr lang="en-US" sz="2800" b="1" dirty="0">
              <a:ln w="50800"/>
              <a:solidFill>
                <a:srgbClr val="ACACAC"/>
              </a:solidFill>
            </a:endParaRPr>
          </a:p>
        </p:txBody>
      </p:sp>
    </p:spTree>
    <p:extLst>
      <p:ext uri="{BB962C8B-B14F-4D97-AF65-F5344CB8AC3E}">
        <p14:creationId xmlns:p14="http://schemas.microsoft.com/office/powerpoint/2010/main" val="363986755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edge">
                                      <p:cBhvr>
                                        <p:cTn id="7" dur="2000"/>
                                        <p:tgtEl>
                                          <p:spTgt spid="5">
                                            <p:txEl>
                                              <p:pRg st="0" end="0"/>
                                            </p:txEl>
                                          </p:spTgt>
                                        </p:tgtEl>
                                      </p:cBhvr>
                                    </p:animEffect>
                                  </p:childTnLst>
                                </p:cTn>
                              </p:par>
                            </p:childTnLst>
                          </p:cTn>
                        </p:par>
                        <p:par>
                          <p:cTn id="8" fill="hold">
                            <p:stCondLst>
                              <p:cond delay="2000"/>
                            </p:stCondLst>
                            <p:childTnLst>
                              <p:par>
                                <p:cTn id="9" presetID="10" presetClass="entr" presetSubtype="0" fill="hold" grpId="1" nodeType="afterEffect">
                                  <p:stCondLst>
                                    <p:cond delay="20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childTnLst>
                                </p:cTn>
                              </p:par>
                            </p:childTnLst>
                          </p:cTn>
                        </p:par>
                        <p:par>
                          <p:cTn id="12" fill="hold">
                            <p:stCondLst>
                              <p:cond delay="5000"/>
                            </p:stCondLst>
                            <p:childTnLst>
                              <p:par>
                                <p:cTn id="13" presetID="53" presetClass="entr" presetSubtype="16" fill="hold" grpId="0" nodeType="afterEffect">
                                  <p:stCondLst>
                                    <p:cond delay="50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2000" fill="hold"/>
                                        <p:tgtEl>
                                          <p:spTgt spid="8"/>
                                        </p:tgtEl>
                                        <p:attrNameLst>
                                          <p:attrName>ppt_w</p:attrName>
                                        </p:attrNameLst>
                                      </p:cBhvr>
                                      <p:tavLst>
                                        <p:tav tm="0">
                                          <p:val>
                                            <p:strVal val="#ppt_w*0.70"/>
                                          </p:val>
                                        </p:tav>
                                        <p:tav tm="100000">
                                          <p:val>
                                            <p:strVal val="#ppt_w"/>
                                          </p:val>
                                        </p:tav>
                                      </p:tavLst>
                                    </p:anim>
                                    <p:anim calcmode="lin" valueType="num">
                                      <p:cBhvr>
                                        <p:cTn id="23" dur="2000" fill="hold"/>
                                        <p:tgtEl>
                                          <p:spTgt spid="8"/>
                                        </p:tgtEl>
                                        <p:attrNameLst>
                                          <p:attrName>ppt_h</p:attrName>
                                        </p:attrNameLst>
                                      </p:cBhvr>
                                      <p:tavLst>
                                        <p:tav tm="0">
                                          <p:val>
                                            <p:strVal val="#ppt_h"/>
                                          </p:val>
                                        </p:tav>
                                        <p:tav tm="100000">
                                          <p:val>
                                            <p:strVal val="#ppt_h"/>
                                          </p:val>
                                        </p:tav>
                                      </p:tavLst>
                                    </p:anim>
                                    <p:animEffect transition="in" filter="fade">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build="p"/>
      <p:bldP spid="5" grpId="0" build="p"/>
      <p:bldP spid="7"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mo_habili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914400"/>
            <a:ext cx="5181600" cy="5291421"/>
          </a:xfrm>
          <a:prstGeom prst="rect">
            <a:avLst/>
          </a:prstGeom>
          <a:ln w="19050" cmpd="sng">
            <a:solidFill>
              <a:srgbClr val="6CB79E"/>
            </a:solidFill>
          </a:ln>
        </p:spPr>
      </p:pic>
      <p:sp>
        <p:nvSpPr>
          <p:cNvPr id="6" name="TextBox 5"/>
          <p:cNvSpPr txBox="1"/>
          <p:nvPr/>
        </p:nvSpPr>
        <p:spPr>
          <a:xfrm>
            <a:off x="304800" y="-20320"/>
            <a:ext cx="8305800" cy="830997"/>
          </a:xfrm>
          <a:prstGeom prst="rect">
            <a:avLst/>
          </a:prstGeom>
          <a:noFill/>
        </p:spPr>
        <p:txBody>
          <a:bodyPr wrap="square" rtlCol="0">
            <a:spAutoFit/>
          </a:bodyPr>
          <a:lstStyle/>
          <a:p>
            <a:pPr algn="ctr"/>
            <a:r>
              <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Homo </a:t>
            </a:r>
            <a:r>
              <a:rPr lang="en-US" sz="48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Abilis</a:t>
            </a:r>
            <a:r>
              <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(1.3-2.4 x10</a:t>
            </a:r>
            <a:r>
              <a:rPr lang="en-US" sz="3200" b="1" baseline="300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6</a:t>
            </a:r>
            <a:r>
              <a:rPr lang="en-US"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yrs. </a:t>
            </a:r>
            <a:r>
              <a:rPr lang="en-US"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go)</a:t>
            </a:r>
            <a:endParaRPr lang="en-US"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8" name="TextBox 7"/>
          <p:cNvSpPr txBox="1"/>
          <p:nvPr/>
        </p:nvSpPr>
        <p:spPr>
          <a:xfrm>
            <a:off x="685800" y="3429000"/>
            <a:ext cx="838200" cy="584776"/>
          </a:xfrm>
          <a:prstGeom prst="rect">
            <a:avLst/>
          </a:prstGeom>
          <a:noFill/>
        </p:spPr>
        <p:txBody>
          <a:bodyPr wrap="square" rtlCol="0">
            <a:spAutoFit/>
          </a:bodyPr>
          <a:lstStyle/>
          <a:p>
            <a:r>
              <a:rPr lang="en-US" sz="3200" dirty="0" smtClean="0">
                <a:solidFill>
                  <a:schemeClr val="bg1"/>
                </a:solidFill>
              </a:rPr>
              <a:t>1 m</a:t>
            </a:r>
            <a:r>
              <a:rPr lang="en-US" dirty="0" smtClean="0"/>
              <a:t> </a:t>
            </a:r>
            <a:endParaRPr lang="en-US" dirty="0"/>
          </a:p>
        </p:txBody>
      </p:sp>
      <p:sp>
        <p:nvSpPr>
          <p:cNvPr id="9" name="Curved Right Arrow 8"/>
          <p:cNvSpPr/>
          <p:nvPr/>
        </p:nvSpPr>
        <p:spPr bwMode="auto">
          <a:xfrm>
            <a:off x="4114800" y="2286000"/>
            <a:ext cx="457200" cy="762000"/>
          </a:xfrm>
          <a:prstGeom prst="curved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0" name="Curved Left Arrow 9"/>
          <p:cNvSpPr/>
          <p:nvPr/>
        </p:nvSpPr>
        <p:spPr bwMode="auto">
          <a:xfrm>
            <a:off x="4953000" y="1219200"/>
            <a:ext cx="457200" cy="2514600"/>
          </a:xfrm>
          <a:prstGeom prst="curvedLef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1" name="Left Brace 10"/>
          <p:cNvSpPr/>
          <p:nvPr/>
        </p:nvSpPr>
        <p:spPr>
          <a:xfrm>
            <a:off x="1676400" y="1905000"/>
            <a:ext cx="457200" cy="3733800"/>
          </a:xfrm>
          <a:prstGeom prst="leftBrace">
            <a:avLst/>
          </a:prstGeom>
          <a:ln w="76200" cap="rnd" cmpd="sng">
            <a:solidFill>
              <a:srgbClr val="133AAE"/>
            </a:solidFill>
            <a:bevel/>
          </a:ln>
          <a:effectLst>
            <a:outerShdw blurRad="50800" dist="88900" dir="2160000" algn="tl" rotWithShape="0">
              <a:schemeClr val="bg1">
                <a:lumMod val="65000"/>
                <a:lumOff val="35000"/>
                <a:alpha val="48000"/>
              </a:scheme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Explosion 2 11"/>
          <p:cNvSpPr/>
          <p:nvPr/>
        </p:nvSpPr>
        <p:spPr bwMode="auto">
          <a:xfrm>
            <a:off x="4572000" y="3581400"/>
            <a:ext cx="381000" cy="304800"/>
          </a:xfrm>
          <a:prstGeom prst="irregularSeal2">
            <a:avLst/>
          </a:prstGeom>
          <a:solidFill>
            <a:srgbClr val="FFFF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3" name="TextBox 12"/>
          <p:cNvSpPr txBox="1"/>
          <p:nvPr/>
        </p:nvSpPr>
        <p:spPr>
          <a:xfrm>
            <a:off x="4572000" y="1981200"/>
            <a:ext cx="838200" cy="523220"/>
          </a:xfrm>
          <a:prstGeom prst="rect">
            <a:avLst/>
          </a:prstGeom>
          <a:noFill/>
        </p:spPr>
        <p:txBody>
          <a:bodyPr wrap="square" rtlCol="0">
            <a:spAutoFit/>
          </a:bodyPr>
          <a:lstStyle/>
          <a:p>
            <a:r>
              <a:rPr lang="en-US" sz="2800" dirty="0" smtClean="0">
                <a:solidFill>
                  <a:schemeClr val="bg1"/>
                </a:solidFill>
              </a:rPr>
              <a:t>1 Kg</a:t>
            </a:r>
            <a:endParaRPr lang="en-US" sz="2800" dirty="0">
              <a:solidFill>
                <a:schemeClr val="bg1"/>
              </a:solidFill>
            </a:endParaRPr>
          </a:p>
        </p:txBody>
      </p:sp>
      <p:sp>
        <p:nvSpPr>
          <p:cNvPr id="14" name="TextBox 13"/>
          <p:cNvSpPr txBox="1"/>
          <p:nvPr/>
        </p:nvSpPr>
        <p:spPr>
          <a:xfrm>
            <a:off x="3810000" y="990600"/>
            <a:ext cx="1066800" cy="523220"/>
          </a:xfrm>
          <a:prstGeom prst="rect">
            <a:avLst/>
          </a:prstGeom>
          <a:noFill/>
        </p:spPr>
        <p:txBody>
          <a:bodyPr wrap="square" rtlCol="0">
            <a:spAutoFit/>
          </a:bodyPr>
          <a:lstStyle/>
          <a:p>
            <a:r>
              <a:rPr lang="en-US" sz="2800" dirty="0" smtClean="0">
                <a:solidFill>
                  <a:srgbClr val="000000"/>
                </a:solidFill>
              </a:rPr>
              <a:t>1 sec</a:t>
            </a:r>
            <a:endParaRPr lang="en-US" sz="2800" dirty="0">
              <a:solidFill>
                <a:srgbClr val="000000"/>
              </a:solidFill>
            </a:endParaRPr>
          </a:p>
        </p:txBody>
      </p:sp>
      <p:sp>
        <p:nvSpPr>
          <p:cNvPr id="15" name="Rounded Rectangle 14"/>
          <p:cNvSpPr/>
          <p:nvPr/>
        </p:nvSpPr>
        <p:spPr bwMode="auto">
          <a:xfrm>
            <a:off x="5638800" y="2362200"/>
            <a:ext cx="3429000" cy="2667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err="1" smtClean="0">
                <a:solidFill>
                  <a:srgbClr val="FFFF00"/>
                </a:solidFill>
                <a:effectLst>
                  <a:outerShdw blurRad="38100" dist="38100" dir="2700000" algn="tl">
                    <a:srgbClr val="000000">
                      <a:alpha val="43137"/>
                    </a:srgbClr>
                  </a:outerShdw>
                </a:effectLst>
                <a:latin typeface="Segoe" pitchFamily="34" charset="0"/>
              </a:rPr>
              <a:t>Quantitativamente</a:t>
            </a:r>
            <a:endParaRPr lang="en-US" sz="2800" dirty="0" smtClean="0">
              <a:solidFill>
                <a:srgbClr val="FFFF00"/>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r>
              <a:rPr lang="en-US" sz="2800" dirty="0">
                <a:solidFill>
                  <a:srgbClr val="FFFF00"/>
                </a:solidFill>
                <a:effectLst>
                  <a:outerShdw blurRad="38100" dist="38100" dir="2700000" algn="tl">
                    <a:srgbClr val="000000">
                      <a:alpha val="43137"/>
                    </a:srgbClr>
                  </a:outerShdw>
                </a:effectLst>
                <a:latin typeface="Segoe" pitchFamily="34" charset="0"/>
              </a:rPr>
              <a:t>u</a:t>
            </a:r>
            <a:r>
              <a:rPr lang="en-US" sz="2800" dirty="0" smtClean="0">
                <a:solidFill>
                  <a:srgbClr val="FFFF00"/>
                </a:solidFill>
                <a:effectLst>
                  <a:outerShdw blurRad="38100" dist="38100" dir="2700000" algn="tl">
                    <a:srgbClr val="000000">
                      <a:alpha val="43137"/>
                    </a:srgbClr>
                  </a:outerShdw>
                </a:effectLst>
                <a:latin typeface="Segoe" pitchFamily="34" charset="0"/>
              </a:rPr>
              <a:t>n </a:t>
            </a:r>
            <a:r>
              <a:rPr lang="en-US" sz="2800" dirty="0" err="1" smtClean="0">
                <a:solidFill>
                  <a:srgbClr val="FFFF00"/>
                </a:solidFill>
                <a:effectLst>
                  <a:outerShdw blurRad="38100" dist="38100" dir="2700000" algn="tl">
                    <a:srgbClr val="000000">
                      <a:alpha val="43137"/>
                    </a:srgbClr>
                  </a:outerShdw>
                </a:effectLst>
                <a:latin typeface="Segoe" pitchFamily="34" charset="0"/>
              </a:rPr>
              <a:t>sistema</a:t>
            </a:r>
            <a:r>
              <a:rPr lang="en-US" sz="2800" dirty="0" smtClean="0">
                <a:solidFill>
                  <a:srgbClr val="FFFF00"/>
                </a:solidFill>
                <a:effectLst>
                  <a:outerShdw blurRad="38100" dist="38100" dir="2700000" algn="tl">
                    <a:srgbClr val="000000">
                      <a:alpha val="43137"/>
                    </a:srgbClr>
                  </a:outerShdw>
                </a:effectLst>
                <a:latin typeface="Segoe" pitchFamily="34" charset="0"/>
              </a:rPr>
              <a:t> di </a:t>
            </a:r>
            <a:r>
              <a:rPr lang="en-US" sz="2800" dirty="0" err="1" smtClean="0">
                <a:solidFill>
                  <a:srgbClr val="FFFF00"/>
                </a:solidFill>
                <a:effectLst>
                  <a:outerShdw blurRad="38100" dist="38100" dir="2700000" algn="tl">
                    <a:srgbClr val="000000">
                      <a:alpha val="43137"/>
                    </a:srgbClr>
                  </a:outerShdw>
                </a:effectLst>
                <a:latin typeface="Segoe" pitchFamily="34" charset="0"/>
              </a:rPr>
              <a:t>unità</a:t>
            </a:r>
            <a:endParaRPr lang="en-US" sz="2800" dirty="0" smtClean="0">
              <a:solidFill>
                <a:srgbClr val="FFFF00"/>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r>
              <a:rPr lang="en-US" sz="2800" dirty="0" smtClean="0">
                <a:solidFill>
                  <a:srgbClr val="FFFF00"/>
                </a:solidFill>
                <a:effectLst>
                  <a:outerShdw blurRad="38100" dist="38100" dir="2700000" algn="tl">
                    <a:srgbClr val="000000">
                      <a:alpha val="43137"/>
                    </a:srgbClr>
                  </a:outerShdw>
                </a:effectLst>
                <a:latin typeface="Segoe" pitchFamily="34" charset="0"/>
              </a:rPr>
              <a:t>“</a:t>
            </a:r>
            <a:r>
              <a:rPr lang="en-US" sz="2800" dirty="0" err="1" smtClean="0">
                <a:solidFill>
                  <a:srgbClr val="FFFF00"/>
                </a:solidFill>
                <a:effectLst>
                  <a:outerShdw blurRad="38100" dist="38100" dir="2700000" algn="tl">
                    <a:srgbClr val="000000">
                      <a:alpha val="43137"/>
                    </a:srgbClr>
                  </a:outerShdw>
                </a:effectLst>
                <a:latin typeface="Segoe" pitchFamily="34" charset="0"/>
              </a:rPr>
              <a:t>antropocentrico</a:t>
            </a:r>
            <a:r>
              <a:rPr lang="en-US" sz="2800" dirty="0" smtClean="0">
                <a:solidFill>
                  <a:srgbClr val="FFFF00"/>
                </a:solidFill>
                <a:effectLst>
                  <a:outerShdw blurRad="38100" dist="38100" dir="2700000" algn="tl">
                    <a:srgbClr val="000000">
                      <a:alpha val="43137"/>
                    </a:srgbClr>
                  </a:outerShdw>
                </a:effectLst>
                <a:latin typeface="Segoe" pitchFamily="34" charset="0"/>
              </a:rPr>
              <a:t>”</a:t>
            </a:r>
          </a:p>
        </p:txBody>
      </p:sp>
    </p:spTree>
    <p:extLst>
      <p:ext uri="{BB962C8B-B14F-4D97-AF65-F5344CB8AC3E}">
        <p14:creationId xmlns:p14="http://schemas.microsoft.com/office/powerpoint/2010/main" val="8088282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0.70"/>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childTnLst>
                          </p:cTn>
                        </p:par>
                        <p:par>
                          <p:cTn id="19" fill="hold">
                            <p:stCondLst>
                              <p:cond delay="1000"/>
                            </p:stCondLst>
                            <p:childTnLst>
                              <p:par>
                                <p:cTn id="20" presetID="10" presetClass="entr" presetSubtype="0" fill="hold" grpId="0" nodeType="afterEffect">
                                  <p:stCondLst>
                                    <p:cond delay="10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000" fill="hold"/>
                                        <p:tgtEl>
                                          <p:spTgt spid="15"/>
                                        </p:tgtEl>
                                        <p:attrNameLst>
                                          <p:attrName>ppt_w</p:attrName>
                                        </p:attrNameLst>
                                      </p:cBhvr>
                                      <p:tavLst>
                                        <p:tav tm="0">
                                          <p:val>
                                            <p:strVal val="#ppt_w*0.70"/>
                                          </p:val>
                                        </p:tav>
                                        <p:tav tm="100000">
                                          <p:val>
                                            <p:strVal val="#ppt_w"/>
                                          </p:val>
                                        </p:tav>
                                      </p:tavLst>
                                    </p:anim>
                                    <p:anim calcmode="lin" valueType="num">
                                      <p:cBhvr>
                                        <p:cTn id="44" dur="1000" fill="hold"/>
                                        <p:tgtEl>
                                          <p:spTgt spid="15"/>
                                        </p:tgtEl>
                                        <p:attrNameLst>
                                          <p:attrName>ppt_h</p:attrName>
                                        </p:attrNameLst>
                                      </p:cBhvr>
                                      <p:tavLst>
                                        <p:tav tm="0">
                                          <p:val>
                                            <p:strVal val="#ppt_h"/>
                                          </p:val>
                                        </p:tav>
                                        <p:tav tm="100000">
                                          <p:val>
                                            <p:strVal val="#ppt_h"/>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HumanLength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86597"/>
            <a:ext cx="9144000" cy="740878"/>
          </a:xfrm>
          <a:prstGeom prst="rect">
            <a:avLst/>
          </a:prstGeom>
        </p:spPr>
      </p:pic>
      <p:pic>
        <p:nvPicPr>
          <p:cNvPr id="12" name="Picture 11" descr="HumanLength+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 y="2057400"/>
            <a:ext cx="9144000" cy="4343400"/>
          </a:xfrm>
          <a:prstGeom prst="rect">
            <a:avLst/>
          </a:prstGeom>
        </p:spPr>
      </p:pic>
      <p:pic>
        <p:nvPicPr>
          <p:cNvPr id="13" name="Picture 12" descr="HumanLength-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3000"/>
            <a:ext cx="9144000" cy="4267200"/>
          </a:xfrm>
          <a:prstGeom prst="rect">
            <a:avLst/>
          </a:prstGeom>
        </p:spPr>
      </p:pic>
      <p:sp>
        <p:nvSpPr>
          <p:cNvPr id="17" name="Rectangle 16"/>
          <p:cNvSpPr/>
          <p:nvPr/>
        </p:nvSpPr>
        <p:spPr>
          <a:xfrm>
            <a:off x="76200" y="0"/>
            <a:ext cx="8991600" cy="923330"/>
          </a:xfrm>
          <a:prstGeom prst="rect">
            <a:avLst/>
          </a:prstGeom>
        </p:spPr>
        <p:txBody>
          <a:bodyPr wrap="square">
            <a:spAutoFit/>
            <a:scene3d>
              <a:camera prst="orthographicFront"/>
              <a:lightRig rig="threePt" dir="t"/>
            </a:scene3d>
            <a:sp3d extrusionH="57150">
              <a:bevelT w="38100" h="38100" prst="relaxedInset"/>
            </a:sp3d>
          </a:bodyPr>
          <a:lstStyle/>
          <a:p>
            <a:pPr lvl="0" algn="ctr"/>
            <a:r>
              <a:rPr lang="en-US" sz="54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LUNGHEZZE: </a:t>
            </a:r>
            <a:r>
              <a:rPr lang="en-US" sz="4400" b="1" u="sng" dirty="0" smtClean="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rPr>
              <a:t>1. </a:t>
            </a:r>
            <a:r>
              <a:rPr lang="en-US" sz="4400" b="1" u="sng" dirty="0" err="1" smtClean="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rPr>
              <a:t>Esperienza</a:t>
            </a:r>
            <a:r>
              <a:rPr lang="en-US" sz="4400" b="1" u="sng" dirty="0" smtClean="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rPr>
              <a:t> </a:t>
            </a:r>
            <a:r>
              <a:rPr lang="en-US" sz="4400" b="1" u="sng" dirty="0" err="1" smtClean="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rPr>
              <a:t>diretta</a:t>
            </a:r>
            <a:endParaRPr lang="en-US" sz="4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ndParaRPr>
          </a:p>
        </p:txBody>
      </p:sp>
    </p:spTree>
    <p:extLst>
      <p:ext uri="{BB962C8B-B14F-4D97-AF65-F5344CB8AC3E}">
        <p14:creationId xmlns:p14="http://schemas.microsoft.com/office/powerpoint/2010/main" val="41081529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vertical)">
                                      <p:cBhvr>
                                        <p:cTn id="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tronomicalLength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9600"/>
            <a:ext cx="9144000" cy="5588000"/>
          </a:xfrm>
          <a:prstGeom prst="rect">
            <a:avLst/>
          </a:prstGeom>
        </p:spPr>
      </p:pic>
      <p:pic>
        <p:nvPicPr>
          <p:cNvPr id="3" name="Picture 2" descr="CosmologicalLeng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6361"/>
            <a:ext cx="9144000" cy="6157066"/>
          </a:xfrm>
          <a:prstGeom prst="rect">
            <a:avLst/>
          </a:prstGeom>
        </p:spPr>
      </p:pic>
      <p:sp>
        <p:nvSpPr>
          <p:cNvPr id="4" name="Rectangle 3"/>
          <p:cNvSpPr/>
          <p:nvPr/>
        </p:nvSpPr>
        <p:spPr>
          <a:xfrm>
            <a:off x="429507" y="-152400"/>
            <a:ext cx="8266806" cy="707886"/>
          </a:xfrm>
          <a:prstGeom prst="rect">
            <a:avLst/>
          </a:prstGeom>
          <a:noFill/>
          <a:scene3d>
            <a:camera prst="orthographicFront"/>
            <a:lightRig rig="threePt" dir="t"/>
          </a:scene3d>
          <a:sp3d>
            <a:bevelT/>
          </a:sp3d>
        </p:spPr>
        <p:txBody>
          <a:bodyPr wrap="none" lIns="91440" tIns="45720" rIns="91440" bIns="45720">
            <a:spAutoFit/>
            <a:sp3d extrusionH="57150">
              <a:bevelT w="38100" h="38100" prst="relaxedInset"/>
            </a:sp3d>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 ASTRONOMICHE E COSMOLOGICHE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7305566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omicLengt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9600"/>
            <a:ext cx="9144000" cy="6342845"/>
          </a:xfrm>
          <a:prstGeom prst="rect">
            <a:avLst/>
          </a:prstGeom>
        </p:spPr>
      </p:pic>
      <p:sp>
        <p:nvSpPr>
          <p:cNvPr id="5" name="Rectangle 4"/>
          <p:cNvSpPr/>
          <p:nvPr/>
        </p:nvSpPr>
        <p:spPr>
          <a:xfrm>
            <a:off x="644352" y="-228600"/>
            <a:ext cx="8082448" cy="923330"/>
          </a:xfrm>
          <a:prstGeom prst="rect">
            <a:avLst/>
          </a:prstGeom>
          <a:noFill/>
          <a:scene3d>
            <a:camera prst="orthographicFront"/>
            <a:lightRig rig="threePt" dir="t"/>
          </a:scene3d>
          <a:sp3d>
            <a:bevelT/>
          </a:sp3d>
        </p:spPr>
        <p:txBody>
          <a:bodyPr wrap="none" lIns="91440" tIns="45720" rIns="91440" bIns="45720">
            <a:spAutoFit/>
            <a:sp3d extrusionH="57150">
              <a:bevelT w="38100" h="38100" prst="relaxedInset"/>
            </a:sp3d>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 </a:t>
            </a:r>
            <a:r>
              <a:rPr lang="en-US"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Atomiche</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Subatomiche</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6" name="Picture 5" descr="SubatomicLeng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057400"/>
            <a:ext cx="9220200" cy="2514600"/>
          </a:xfrm>
          <a:prstGeom prst="rect">
            <a:avLst/>
          </a:prstGeom>
        </p:spPr>
      </p:pic>
    </p:spTree>
    <p:extLst>
      <p:ext uri="{BB962C8B-B14F-4D97-AF65-F5344CB8AC3E}">
        <p14:creationId xmlns:p14="http://schemas.microsoft.com/office/powerpoint/2010/main" val="3718012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lstStyle/>
          <a:p>
            <a:pPr algn="ctr"/>
            <a:r>
              <a:rPr lang="en-US" dirty="0" smtClean="0"/>
              <a:t>Tempo: 1. </a:t>
            </a:r>
            <a:r>
              <a:rPr lang="en-US" dirty="0" err="1" smtClean="0"/>
              <a:t>Esperienza</a:t>
            </a:r>
            <a:r>
              <a:rPr lang="en-US" dirty="0" smtClean="0"/>
              <a:t> </a:t>
            </a:r>
            <a:r>
              <a:rPr lang="en-US" dirty="0" err="1" smtClean="0"/>
              <a:t>diretta</a:t>
            </a:r>
            <a:endParaRPr lang="en-US" dirty="0"/>
          </a:p>
        </p:txBody>
      </p:sp>
      <p:pic>
        <p:nvPicPr>
          <p:cNvPr id="3" name="Picture 2" descr="HumanTim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27200"/>
            <a:ext cx="9144000" cy="3384079"/>
          </a:xfrm>
          <a:prstGeom prst="rect">
            <a:avLst/>
          </a:prstGeom>
        </p:spPr>
      </p:pic>
    </p:spTree>
    <p:extLst>
      <p:ext uri="{BB962C8B-B14F-4D97-AF65-F5344CB8AC3E}">
        <p14:creationId xmlns:p14="http://schemas.microsoft.com/office/powerpoint/2010/main" val="13088758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a:t> </a:t>
            </a:r>
            <a:r>
              <a:rPr lang="en-US" dirty="0" smtClean="0"/>
              <a:t>2. </a:t>
            </a:r>
            <a:r>
              <a:rPr lang="en-US" dirty="0" err="1" smtClean="0"/>
              <a:t>Geologici</a:t>
            </a:r>
            <a:r>
              <a:rPr lang="en-US" dirty="0" smtClean="0"/>
              <a:t> e </a:t>
            </a:r>
            <a:r>
              <a:rPr lang="en-US" dirty="0" err="1" smtClean="0"/>
              <a:t>Cosmologici</a:t>
            </a:r>
            <a:endParaRPr lang="en-US" dirty="0"/>
          </a:p>
        </p:txBody>
      </p:sp>
      <p:pic>
        <p:nvPicPr>
          <p:cNvPr id="3" name="Picture 2" descr="LargeTim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1600"/>
            <a:ext cx="9144000" cy="4093882"/>
          </a:xfrm>
          <a:prstGeom prst="rect">
            <a:avLst/>
          </a:prstGeom>
        </p:spPr>
      </p:pic>
    </p:spTree>
    <p:extLst>
      <p:ext uri="{BB962C8B-B14F-4D97-AF65-F5344CB8AC3E}">
        <p14:creationId xmlns:p14="http://schemas.microsoft.com/office/powerpoint/2010/main" val="38999032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r>
              <a:rPr lang="en-US" dirty="0" smtClean="0"/>
              <a:t>3. </a:t>
            </a:r>
            <a:r>
              <a:rPr lang="en-US" dirty="0" err="1" smtClean="0"/>
              <a:t>Elettronica</a:t>
            </a:r>
            <a:r>
              <a:rPr lang="en-US" dirty="0" smtClean="0"/>
              <a:t> e </a:t>
            </a:r>
            <a:r>
              <a:rPr lang="en-US" dirty="0" err="1" smtClean="0"/>
              <a:t>Particelle</a:t>
            </a:r>
            <a:r>
              <a:rPr lang="en-US" dirty="0" smtClean="0"/>
              <a:t> </a:t>
            </a:r>
            <a:r>
              <a:rPr lang="en-US" dirty="0" err="1" smtClean="0"/>
              <a:t>elementari</a:t>
            </a:r>
            <a:endParaRPr lang="en-US" dirty="0"/>
          </a:p>
        </p:txBody>
      </p:sp>
      <p:pic>
        <p:nvPicPr>
          <p:cNvPr id="3" name="Picture 2" descr="ShortTim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2133600"/>
            <a:ext cx="8978900" cy="4472392"/>
          </a:xfrm>
          <a:prstGeom prst="rect">
            <a:avLst/>
          </a:prstGeom>
        </p:spPr>
      </p:pic>
    </p:spTree>
    <p:extLst>
      <p:ext uri="{BB962C8B-B14F-4D97-AF65-F5344CB8AC3E}">
        <p14:creationId xmlns:p14="http://schemas.microsoft.com/office/powerpoint/2010/main" val="12804544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677108"/>
          </a:xfrm>
        </p:spPr>
        <p:txBody>
          <a:bodyPr>
            <a:scene3d>
              <a:camera prst="orthographicFront"/>
              <a:lightRig rig="threePt" dir="t"/>
            </a:scene3d>
            <a:sp3d extrusionH="57150">
              <a:bevelT w="38100" h="38100" prst="relaxedInset"/>
            </a:sp3d>
          </a:bodyPr>
          <a:lstStyle/>
          <a:p>
            <a:pPr algn="ctr"/>
            <a:r>
              <a:rPr lang="en-US" dirty="0" smtClean="0"/>
              <a:t>Massa: 1. </a:t>
            </a:r>
            <a:r>
              <a:rPr lang="en-US" dirty="0" err="1" smtClean="0"/>
              <a:t>Esperienza</a:t>
            </a:r>
            <a:r>
              <a:rPr lang="en-US" dirty="0" smtClean="0"/>
              <a:t> </a:t>
            </a:r>
            <a:r>
              <a:rPr lang="en-US" dirty="0" err="1" smtClean="0"/>
              <a:t>Diretta</a:t>
            </a:r>
            <a:endParaRPr lang="en-US" dirty="0"/>
          </a:p>
        </p:txBody>
      </p:sp>
      <p:pic>
        <p:nvPicPr>
          <p:cNvPr id="3" name="Picture 2" descr="HumanMass-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838200"/>
            <a:ext cx="8610600" cy="5867400"/>
          </a:xfrm>
          <a:prstGeom prst="rect">
            <a:avLst/>
          </a:prstGeom>
        </p:spPr>
      </p:pic>
      <p:pic>
        <p:nvPicPr>
          <p:cNvPr id="4" name="Picture 3" descr="HumanMass-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9200"/>
            <a:ext cx="9093200" cy="5397500"/>
          </a:xfrm>
          <a:prstGeom prst="rect">
            <a:avLst/>
          </a:prstGeom>
        </p:spPr>
      </p:pic>
    </p:spTree>
    <p:extLst>
      <p:ext uri="{BB962C8B-B14F-4D97-AF65-F5344CB8AC3E}">
        <p14:creationId xmlns:p14="http://schemas.microsoft.com/office/powerpoint/2010/main" val="278086075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smtClean="0"/>
              <a:t>2. </a:t>
            </a:r>
            <a:r>
              <a:rPr lang="en-US" dirty="0" err="1" smtClean="0"/>
              <a:t>Terrestri</a:t>
            </a:r>
            <a:endParaRPr lang="en-US" dirty="0"/>
          </a:p>
        </p:txBody>
      </p:sp>
      <p:pic>
        <p:nvPicPr>
          <p:cNvPr id="3" name="Picture 2" descr="TerrestrialMass-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0"/>
            <a:ext cx="9144000" cy="4461029"/>
          </a:xfrm>
          <a:prstGeom prst="rect">
            <a:avLst/>
          </a:prstGeom>
        </p:spPr>
      </p:pic>
      <p:pic>
        <p:nvPicPr>
          <p:cNvPr id="4" name="Picture 3" descr="TerrestrialMass-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9144000" cy="3157432"/>
          </a:xfrm>
          <a:prstGeom prst="rect">
            <a:avLst/>
          </a:prstGeom>
        </p:spPr>
      </p:pic>
    </p:spTree>
    <p:extLst>
      <p:ext uri="{BB962C8B-B14F-4D97-AF65-F5344CB8AC3E}">
        <p14:creationId xmlns:p14="http://schemas.microsoft.com/office/powerpoint/2010/main" val="719506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a:t>3</a:t>
            </a:r>
            <a:r>
              <a:rPr lang="en-US" dirty="0" smtClean="0"/>
              <a:t>. </a:t>
            </a:r>
            <a:r>
              <a:rPr lang="en-US" dirty="0" err="1" smtClean="0"/>
              <a:t>Astronomiche</a:t>
            </a:r>
            <a:endParaRPr lang="en-US" dirty="0"/>
          </a:p>
        </p:txBody>
      </p:sp>
      <p:pic>
        <p:nvPicPr>
          <p:cNvPr id="3" name="Picture 2" descr="AstronomicalMass-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990600"/>
            <a:ext cx="7721600" cy="5168900"/>
          </a:xfrm>
          <a:prstGeom prst="rect">
            <a:avLst/>
          </a:prstGeom>
        </p:spPr>
      </p:pic>
      <p:pic>
        <p:nvPicPr>
          <p:cNvPr id="4" name="Picture 3" descr="AstronomicalMass-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778000"/>
            <a:ext cx="6976272" cy="3860800"/>
          </a:xfrm>
          <a:prstGeom prst="rect">
            <a:avLst/>
          </a:prstGeom>
        </p:spPr>
      </p:pic>
    </p:spTree>
    <p:extLst>
      <p:ext uri="{BB962C8B-B14F-4D97-AF65-F5344CB8AC3E}">
        <p14:creationId xmlns:p14="http://schemas.microsoft.com/office/powerpoint/2010/main" val="3693813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smtClean="0"/>
              <a:t>4. </a:t>
            </a:r>
            <a:r>
              <a:rPr lang="en-US" dirty="0" err="1" smtClean="0"/>
              <a:t>Astrofisiche</a:t>
            </a:r>
            <a:r>
              <a:rPr lang="en-US" dirty="0" smtClean="0"/>
              <a:t> e </a:t>
            </a:r>
            <a:r>
              <a:rPr lang="en-US" dirty="0" err="1" smtClean="0"/>
              <a:t>Cosmologiche</a:t>
            </a:r>
            <a:endParaRPr lang="en-US" dirty="0"/>
          </a:p>
        </p:txBody>
      </p:sp>
      <p:pic>
        <p:nvPicPr>
          <p:cNvPr id="4" name="Picture 3" descr="AstrophisicalMass-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1536700"/>
            <a:ext cx="8432800" cy="3784600"/>
          </a:xfrm>
          <a:prstGeom prst="rect">
            <a:avLst/>
          </a:prstGeom>
        </p:spPr>
      </p:pic>
      <p:pic>
        <p:nvPicPr>
          <p:cNvPr id="5" name="Picture 4" descr="CosmologicalMass-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438400"/>
            <a:ext cx="8420100" cy="4102100"/>
          </a:xfrm>
          <a:prstGeom prst="rect">
            <a:avLst/>
          </a:prstGeom>
        </p:spPr>
      </p:pic>
    </p:spTree>
    <p:extLst>
      <p:ext uri="{BB962C8B-B14F-4D97-AF65-F5344CB8AC3E}">
        <p14:creationId xmlns:p14="http://schemas.microsoft.com/office/powerpoint/2010/main" val="9992759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smtClean="0"/>
              <a:t>5.  </a:t>
            </a:r>
            <a:r>
              <a:rPr lang="en-US" dirty="0" err="1" smtClean="0"/>
              <a:t>Biologiche</a:t>
            </a:r>
            <a:r>
              <a:rPr lang="en-US" dirty="0" smtClean="0"/>
              <a:t> e </a:t>
            </a:r>
            <a:r>
              <a:rPr lang="en-US" dirty="0" err="1" smtClean="0"/>
              <a:t>microbiologiche</a:t>
            </a:r>
            <a:endParaRPr lang="en-US" dirty="0"/>
          </a:p>
        </p:txBody>
      </p:sp>
      <p:pic>
        <p:nvPicPr>
          <p:cNvPr id="3" name="Picture 2" descr="BiologicalMass-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0"/>
            <a:ext cx="9144000" cy="4609171"/>
          </a:xfrm>
          <a:prstGeom prst="rect">
            <a:avLst/>
          </a:prstGeom>
        </p:spPr>
      </p:pic>
      <p:pic>
        <p:nvPicPr>
          <p:cNvPr id="4" name="Picture 3" descr="MicroBiologicalMass-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0800"/>
            <a:ext cx="9144000" cy="2930636"/>
          </a:xfrm>
          <a:prstGeom prst="rect">
            <a:avLst/>
          </a:prstGeom>
        </p:spPr>
      </p:pic>
    </p:spTree>
    <p:extLst>
      <p:ext uri="{BB962C8B-B14F-4D97-AF65-F5344CB8AC3E}">
        <p14:creationId xmlns:p14="http://schemas.microsoft.com/office/powerpoint/2010/main" val="6522854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r>
              <a:rPr lang="en-US" dirty="0" smtClean="0"/>
              <a:t>6. </a:t>
            </a:r>
            <a:r>
              <a:rPr lang="en-US" dirty="0" err="1" smtClean="0"/>
              <a:t>Molecolari</a:t>
            </a:r>
            <a:r>
              <a:rPr lang="en-US" dirty="0" smtClean="0"/>
              <a:t>, </a:t>
            </a:r>
            <a:r>
              <a:rPr lang="en-US" dirty="0" err="1" smtClean="0"/>
              <a:t>Atomiche</a:t>
            </a:r>
            <a:r>
              <a:rPr lang="en-US" dirty="0" smtClean="0"/>
              <a:t> e </a:t>
            </a:r>
            <a:r>
              <a:rPr lang="en-US" dirty="0" err="1" smtClean="0"/>
              <a:t>Particelle</a:t>
            </a:r>
            <a:endParaRPr lang="en-US" dirty="0"/>
          </a:p>
        </p:txBody>
      </p:sp>
      <p:pic>
        <p:nvPicPr>
          <p:cNvPr id="4" name="Picture 3" descr="MolecularMass-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676400"/>
            <a:ext cx="8890000" cy="4533900"/>
          </a:xfrm>
          <a:prstGeom prst="rect">
            <a:avLst/>
          </a:prstGeom>
        </p:spPr>
      </p:pic>
      <p:pic>
        <p:nvPicPr>
          <p:cNvPr id="5" name="Picture 4" descr="ElementaryParticleMas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800"/>
            <a:ext cx="9144000" cy="5665619"/>
          </a:xfrm>
          <a:prstGeom prst="rect">
            <a:avLst/>
          </a:prstGeom>
        </p:spPr>
      </p:pic>
    </p:spTree>
    <p:extLst>
      <p:ext uri="{BB962C8B-B14F-4D97-AF65-F5344CB8AC3E}">
        <p14:creationId xmlns:p14="http://schemas.microsoft.com/office/powerpoint/2010/main" val="8782507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846386"/>
          </a:xfrm>
        </p:spPr>
        <p:txBody>
          <a:bodyPr>
            <a:scene3d>
              <a:camera prst="orthographicFront"/>
              <a:lightRig rig="threePt" dir="t"/>
            </a:scene3d>
            <a:sp3d extrusionH="57150">
              <a:bevelT w="38100" h="38100" prst="relaxedInset"/>
            </a:sp3d>
          </a:bodyPr>
          <a:lstStyle/>
          <a:p>
            <a:pPr algn="ctr"/>
            <a:r>
              <a:rPr lang="en-US" sz="6000" dirty="0" err="1" smtClean="0"/>
              <a:t>Riassumendo</a:t>
            </a:r>
            <a:endParaRPr lang="en-US" sz="6000" dirty="0"/>
          </a:p>
        </p:txBody>
      </p:sp>
      <p:sp>
        <p:nvSpPr>
          <p:cNvPr id="3" name="Text Placeholder 2"/>
          <p:cNvSpPr>
            <a:spLocks noGrp="1"/>
          </p:cNvSpPr>
          <p:nvPr>
            <p:ph type="body" idx="1"/>
          </p:nvPr>
        </p:nvSpPr>
        <p:spPr>
          <a:xfrm>
            <a:off x="76200" y="1219200"/>
            <a:ext cx="4267200" cy="677108"/>
          </a:xfrm>
        </p:spPr>
        <p:txBody>
          <a:bodyPr>
            <a:scene3d>
              <a:camera prst="orthographicFront"/>
              <a:lightRig rig="brightRoom" dir="t"/>
            </a:scene3d>
            <a:sp3d extrusionH="57150" contourW="6350" prstMaterial="plastic">
              <a:bevelT w="20320" h="20320" prst="relaxedInset"/>
              <a:contourClr>
                <a:schemeClr val="accent1">
                  <a:tint val="100000"/>
                  <a:shade val="100000"/>
                  <a:hueMod val="100000"/>
                  <a:satMod val="100000"/>
                </a:schemeClr>
              </a:contourClr>
            </a:sp3d>
          </a:bodyPr>
          <a:lstStyle/>
          <a:p>
            <a:pPr algn="ctr"/>
            <a:r>
              <a:rPr lang="en-US" sz="48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Scale:     </a:t>
            </a:r>
            <a:r>
              <a:rPr lang="en-US" sz="4400" cap="all" dirty="0" smtClean="0">
                <a:ln/>
                <a:solidFill>
                  <a:schemeClr val="accent1"/>
                </a:solidFill>
                <a:effectLst>
                  <a:outerShdw blurRad="19685" dist="12700" dir="5400000" algn="tl" rotWithShape="0">
                    <a:schemeClr val="accent1">
                      <a:satMod val="130000"/>
                      <a:alpha val="60000"/>
                    </a:schemeClr>
                  </a:outerShdw>
                </a:effectLst>
              </a:rPr>
              <a:t> </a:t>
            </a:r>
            <a:r>
              <a:rPr lang="en-US" sz="4400" cap="all" dirty="0" err="1" smtClean="0">
                <a:ln/>
                <a:solidFill>
                  <a:schemeClr val="accent1"/>
                </a:solidFill>
                <a:effectLst/>
              </a:rPr>
              <a:t>U</a:t>
            </a:r>
            <a:r>
              <a:rPr lang="en-US" sz="4400" dirty="0" err="1" smtClean="0">
                <a:ln/>
                <a:solidFill>
                  <a:schemeClr val="accent1"/>
                </a:solidFill>
                <a:effectLst/>
              </a:rPr>
              <a:t>mana</a:t>
            </a:r>
            <a:r>
              <a:rPr lang="en-US" sz="4400" dirty="0" smtClean="0">
                <a:ln/>
                <a:solidFill>
                  <a:schemeClr val="accent1"/>
                </a:solidFill>
                <a:effectLst/>
              </a:rPr>
              <a:t>    </a:t>
            </a:r>
            <a:r>
              <a:rPr lang="en-US" sz="4400" cap="all" dirty="0" smtClean="0">
                <a:ln/>
                <a:solidFill>
                  <a:schemeClr val="accent1"/>
                </a:solidFill>
                <a:effectLst>
                  <a:outerShdw blurRad="19685" dist="12700" dir="5400000" algn="tl" rotWithShape="0">
                    <a:schemeClr val="accent1">
                      <a:satMod val="130000"/>
                      <a:alpha val="60000"/>
                    </a:schemeClr>
                  </a:outerShdw>
                </a:effectLst>
              </a:rPr>
              <a:t>   </a:t>
            </a:r>
            <a:endParaRPr lang="en-US" sz="4400" cap="all" dirty="0">
              <a:ln/>
              <a:solidFill>
                <a:schemeClr val="accent1"/>
              </a:solidFill>
              <a:effectLst>
                <a:outerShdw blurRad="19685" dist="12700" dir="5400000" algn="tl" rotWithShape="0">
                  <a:schemeClr val="accent1">
                    <a:satMod val="130000"/>
                    <a:alpha val="60000"/>
                  </a:schemeClr>
                </a:outerShdw>
              </a:effectLst>
            </a:endParaRPr>
          </a:p>
        </p:txBody>
      </p:sp>
      <p:sp>
        <p:nvSpPr>
          <p:cNvPr id="4" name="Content Placeholder 3"/>
          <p:cNvSpPr>
            <a:spLocks noGrp="1"/>
          </p:cNvSpPr>
          <p:nvPr>
            <p:ph sz="half" idx="2"/>
          </p:nvPr>
        </p:nvSpPr>
        <p:spPr>
          <a:xfrm>
            <a:off x="152400" y="2209801"/>
            <a:ext cx="4267200" cy="4419599"/>
          </a:xfrm>
        </p:spPr>
        <p:txBody>
          <a:bodyPr>
            <a:scene3d>
              <a:camera prst="orthographicFront"/>
              <a:lightRig rig="threePt" dir="t"/>
            </a:scene3d>
            <a:sp3d extrusionH="57150">
              <a:bevelT w="38100" h="38100" prst="relaxedInset"/>
            </a:sp3d>
          </a:bodyPr>
          <a:lstStyle/>
          <a:p>
            <a:r>
              <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L/m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a:t>
            </a:r>
            <a:r>
              <a:rPr lang="en-US" sz="48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-6</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a:t>
            </a:r>
            <a:r>
              <a:rPr lang="en-US" sz="48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a:t>
            </a:r>
          </a:p>
          <a:p>
            <a:pPr marL="0" indent="0">
              <a:buNone/>
            </a:pPr>
            <a:endPar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T/sec   </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a:t>
            </a:r>
            <a:r>
              <a:rPr lang="en-US" sz="48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a:t>
            </a:r>
            <a:r>
              <a:rPr lang="en-US" sz="48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9</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0" indent="0">
              <a:buNone/>
            </a:pPr>
            <a:endPar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r>
              <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M/Kg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a:t>
            </a:r>
            <a:r>
              <a:rPr lang="en-US" sz="4800" b="1" baseline="30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-6</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a:t>
            </a:r>
            <a:r>
              <a:rPr lang="en-US" sz="4800" b="1" baseline="30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0" indent="0">
              <a:buNone/>
            </a:pPr>
            <a:endParaRPr lang="en-US" sz="48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5" name="Text Placeholder 4"/>
          <p:cNvSpPr>
            <a:spLocks noGrp="1"/>
          </p:cNvSpPr>
          <p:nvPr>
            <p:ph type="body" sz="quarter" idx="3"/>
          </p:nvPr>
        </p:nvSpPr>
        <p:spPr>
          <a:xfrm>
            <a:off x="4648200" y="1295400"/>
            <a:ext cx="4117019" cy="620683"/>
          </a:xfrm>
        </p:spPr>
        <p:txBody>
          <a:bodyPr>
            <a:scene3d>
              <a:camera prst="orthographicFront"/>
              <a:lightRig rig="glow" dir="tl">
                <a:rot lat="0" lon="0" rev="5400000"/>
              </a:lightRig>
            </a:scene3d>
            <a:sp3d extrusionH="57150" contourW="12700">
              <a:bevelT w="25400" h="25400" prst="relaxedInset"/>
              <a:contourClr>
                <a:schemeClr val="accent6">
                  <a:shade val="73000"/>
                </a:schemeClr>
              </a:contourClr>
            </a:sp3d>
          </a:bodyPr>
          <a:lstStyle/>
          <a:p>
            <a:pPr algn="r"/>
            <a:r>
              <a:rPr lang="en-US" sz="44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40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della</a:t>
            </a:r>
            <a:r>
              <a:rPr lang="en-US" sz="44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40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Natura</a:t>
            </a:r>
            <a:endParaRPr lang="en-US" sz="44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Content Placeholder 5"/>
          <p:cNvSpPr>
            <a:spLocks noGrp="1"/>
          </p:cNvSpPr>
          <p:nvPr>
            <p:ph sz="quarter" idx="4"/>
          </p:nvPr>
        </p:nvSpPr>
        <p:spPr>
          <a:xfrm>
            <a:off x="4645026" y="2174875"/>
            <a:ext cx="4117974" cy="4454525"/>
          </a:xfrm>
        </p:spPr>
        <p:txBody>
          <a:bodyPr>
            <a:scene3d>
              <a:camera prst="orthographicFront"/>
              <a:lightRig rig="glow" dir="tl">
                <a:rot lat="0" lon="0" rev="5400000"/>
              </a:lightRig>
            </a:scene3d>
            <a:sp3d extrusionH="57150" contourW="12700">
              <a:bevelT w="25400" h="25400" prst="relaxedInset"/>
              <a:contourClr>
                <a:schemeClr val="accent6">
                  <a:shade val="73000"/>
                </a:schemeClr>
              </a:contourClr>
            </a:sp3d>
          </a:bodyPr>
          <a:lstStyle/>
          <a:p>
            <a:pPr marL="0" lvl="0" indent="0" algn="r">
              <a:buNone/>
            </a:pP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10</a:t>
            </a:r>
            <a:r>
              <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-24</a:t>
            </a: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-10</a:t>
            </a:r>
            <a:r>
              <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26</a:t>
            </a:r>
          </a:p>
          <a:p>
            <a:pPr marL="0" lvl="0" indent="0">
              <a:buNone/>
            </a:pPr>
            <a:endParaRPr lang="en-US" sz="5400" b="1" baseline="300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indent="0" algn="r">
              <a:buNone/>
            </a:pP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10</a:t>
            </a:r>
            <a:r>
              <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-24</a:t>
            </a: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-10</a:t>
            </a:r>
            <a:r>
              <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24</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lvl="0" indent="0">
              <a:buNone/>
            </a:pPr>
            <a:endPar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indent="0" algn="r">
              <a:buNone/>
            </a:pP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10</a:t>
            </a:r>
            <a:r>
              <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-36</a:t>
            </a:r>
            <a:r>
              <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10</a:t>
            </a:r>
            <a:r>
              <a:rPr lang="en-US" sz="54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52</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lvl="0" indent="0">
              <a:buNone/>
            </a:pPr>
            <a:endParaRPr lang="en-US" sz="4800" b="1" baseline="30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lvl="0" indent="0">
              <a:buNone/>
            </a:pPr>
            <a:endParaRPr lang="en-US" sz="4800" b="1" baseline="300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3243876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294967295"/>
          </p:nvPr>
        </p:nvSpPr>
        <p:spPr>
          <a:xfrm>
            <a:off x="139700" y="2514600"/>
            <a:ext cx="8991600" cy="1726627"/>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marL="0" indent="0">
              <a:buNone/>
            </a:pP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Partiamo</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da un’ </a:t>
            </a: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altra</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domanda</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2800" b="1" dirty="0">
              <a:ln w="11430"/>
              <a:solidFill>
                <a:srgbClr val="FFFF00"/>
              </a:solidFill>
              <a:effectLst>
                <a:outerShdw blurRad="80000" dist="40000" dir="5040000" algn="tl">
                  <a:srgbClr val="000000">
                    <a:alpha val="30000"/>
                  </a:srgbClr>
                </a:outerShdw>
              </a:effectLst>
            </a:endParaRPr>
          </a:p>
          <a:p>
            <a:pPr marL="0" indent="0">
              <a:buNone/>
            </a:pPr>
            <a:r>
              <a:rPr lang="en-US" sz="3600" b="1" dirty="0" smtClean="0">
                <a:ln w="11430"/>
                <a:solidFill>
                  <a:srgbClr val="FFFF00"/>
                </a:solidFill>
                <a:effectLst>
                  <a:outerShdw blurRad="80000" dist="40000" dir="5040000" algn="tl">
                    <a:srgbClr val="000000">
                      <a:alpha val="30000"/>
                    </a:srgbClr>
                  </a:outerShdw>
                </a:effectLst>
              </a:rPr>
              <a:t>Come </a:t>
            </a:r>
            <a:r>
              <a:rPr lang="en-US" sz="3600" b="1" dirty="0" err="1" smtClean="0">
                <a:ln w="11430"/>
                <a:solidFill>
                  <a:srgbClr val="FFFF00"/>
                </a:solidFill>
                <a:effectLst>
                  <a:outerShdw blurRad="80000" dist="40000" dir="5040000" algn="tl">
                    <a:srgbClr val="000000">
                      <a:alpha val="30000"/>
                    </a:srgbClr>
                  </a:outerShdw>
                </a:effectLst>
              </a:rPr>
              <a:t>faccio</a:t>
            </a:r>
            <a:r>
              <a:rPr lang="en-US" sz="3600" b="1" dirty="0" smtClean="0">
                <a:ln w="11430"/>
                <a:solidFill>
                  <a:srgbClr val="FFFF00"/>
                </a:solidFill>
                <a:effectLst>
                  <a:outerShdw blurRad="80000" dist="40000" dir="5040000" algn="tl">
                    <a:srgbClr val="000000">
                      <a:alpha val="30000"/>
                    </a:srgbClr>
                  </a:outerShdw>
                </a:effectLst>
              </a:rPr>
              <a:t> a </a:t>
            </a:r>
            <a:r>
              <a:rPr lang="en-US" sz="3600" b="1" dirty="0" err="1" smtClean="0">
                <a:ln w="11430"/>
                <a:solidFill>
                  <a:srgbClr val="FFFF00"/>
                </a:solidFill>
                <a:effectLst>
                  <a:outerShdw blurRad="80000" dist="40000" dir="5040000" algn="tl">
                    <a:srgbClr val="000000">
                      <a:alpha val="30000"/>
                    </a:srgbClr>
                  </a:outerShdw>
                </a:effectLst>
              </a:rPr>
              <a:t>comunicare</a:t>
            </a:r>
            <a:r>
              <a:rPr lang="en-US" sz="3600" b="1" dirty="0" smtClean="0">
                <a:ln w="11430"/>
                <a:solidFill>
                  <a:srgbClr val="FFFF00"/>
                </a:solidFill>
                <a:effectLst>
                  <a:outerShdw blurRad="80000" dist="40000" dir="5040000" algn="tl">
                    <a:srgbClr val="000000">
                      <a:alpha val="30000"/>
                    </a:srgbClr>
                  </a:outerShdw>
                </a:effectLst>
              </a:rPr>
              <a:t> </a:t>
            </a:r>
            <a:r>
              <a:rPr lang="en-US" sz="3600" b="1" dirty="0" err="1">
                <a:ln w="11430"/>
                <a:solidFill>
                  <a:srgbClr val="FFFF00"/>
                </a:solidFill>
                <a:effectLst>
                  <a:outerShdw blurRad="80000" dist="40000" dir="5040000" algn="tl">
                    <a:srgbClr val="000000">
                      <a:alpha val="30000"/>
                    </a:srgbClr>
                  </a:outerShdw>
                </a:effectLst>
              </a:rPr>
              <a:t>che</a:t>
            </a:r>
            <a:r>
              <a:rPr lang="en-US" sz="3600" b="1" dirty="0">
                <a:ln w="11430"/>
                <a:solidFill>
                  <a:srgbClr val="FFFF00"/>
                </a:solidFill>
                <a:effectLst>
                  <a:outerShdw blurRad="80000" dist="40000" dir="5040000" algn="tl">
                    <a:srgbClr val="000000">
                      <a:alpha val="30000"/>
                    </a:srgbClr>
                  </a:outerShdw>
                </a:effectLst>
              </a:rPr>
              <a:t> </a:t>
            </a:r>
            <a:r>
              <a:rPr lang="en-US" sz="3600" b="1" dirty="0" err="1">
                <a:ln w="11430"/>
                <a:solidFill>
                  <a:srgbClr val="FFFF00"/>
                </a:solidFill>
                <a:effectLst>
                  <a:outerShdw blurRad="80000" dist="40000" dir="5040000" algn="tl">
                    <a:srgbClr val="000000">
                      <a:alpha val="30000"/>
                    </a:srgbClr>
                  </a:outerShdw>
                </a:effectLst>
              </a:rPr>
              <a:t>sono</a:t>
            </a:r>
            <a:r>
              <a:rPr lang="en-US" sz="3600" b="1" dirty="0">
                <a:ln w="11430"/>
                <a:solidFill>
                  <a:srgbClr val="FFFF00"/>
                </a:solidFill>
                <a:effectLst>
                  <a:outerShdw blurRad="80000" dist="40000" dir="5040000" algn="tl">
                    <a:srgbClr val="000000">
                      <a:alpha val="30000"/>
                    </a:srgbClr>
                  </a:outerShdw>
                </a:effectLst>
              </a:rPr>
              <a:t> in </a:t>
            </a:r>
            <a:r>
              <a:rPr lang="en-US" sz="3600" b="1" dirty="0" err="1">
                <a:ln w="11430"/>
                <a:solidFill>
                  <a:srgbClr val="FFFF00"/>
                </a:solidFill>
                <a:effectLst>
                  <a:outerShdw blurRad="80000" dist="40000" dir="5040000" algn="tl">
                    <a:srgbClr val="000000">
                      <a:alpha val="30000"/>
                    </a:srgbClr>
                  </a:outerShdw>
                </a:effectLst>
              </a:rPr>
              <a:t>ritardo</a:t>
            </a:r>
            <a:r>
              <a:rPr lang="en-US" sz="3600" b="1" dirty="0">
                <a:ln w="11430"/>
                <a:solidFill>
                  <a:srgbClr val="FFFF00"/>
                </a:solidFill>
                <a:effectLst>
                  <a:outerShdw blurRad="80000" dist="40000" dir="5040000" algn="tl">
                    <a:srgbClr val="000000">
                      <a:alpha val="30000"/>
                    </a:srgbClr>
                  </a:outerShdw>
                </a:effectLst>
              </a:rPr>
              <a:t> di 1 </a:t>
            </a:r>
            <a:r>
              <a:rPr lang="en-US" sz="3600" b="1" dirty="0" err="1">
                <a:ln w="11430"/>
                <a:solidFill>
                  <a:srgbClr val="FFFF00"/>
                </a:solidFill>
                <a:effectLst>
                  <a:outerShdw blurRad="80000" dist="40000" dir="5040000" algn="tl">
                    <a:srgbClr val="000000">
                      <a:alpha val="30000"/>
                    </a:srgbClr>
                  </a:outerShdw>
                </a:effectLst>
              </a:rPr>
              <a:t>ora</a:t>
            </a:r>
            <a:r>
              <a:rPr lang="en-US" sz="3600" b="1" dirty="0">
                <a:ln w="11430"/>
                <a:solidFill>
                  <a:srgbClr val="FFFF00"/>
                </a:solidFill>
                <a:effectLst>
                  <a:outerShdw blurRad="80000" dist="40000" dir="5040000" algn="tl">
                    <a:srgbClr val="000000">
                      <a:alpha val="30000"/>
                    </a:srgbClr>
                  </a:outerShdw>
                </a:effectLst>
              </a:rPr>
              <a:t> </a:t>
            </a:r>
            <a:r>
              <a:rPr lang="en-US" sz="3600" b="1" dirty="0" smtClean="0">
                <a:ln w="11430"/>
                <a:solidFill>
                  <a:srgbClr val="FFFF00"/>
                </a:solidFill>
                <a:effectLst>
                  <a:outerShdw blurRad="80000" dist="40000" dir="5040000" algn="tl">
                    <a:srgbClr val="000000">
                      <a:alpha val="30000"/>
                    </a:srgbClr>
                  </a:outerShdw>
                </a:effectLst>
              </a:rPr>
              <a:t>al  “blind date” con un </a:t>
            </a:r>
            <a:r>
              <a:rPr lang="en-US" sz="3600" b="1" dirty="0" err="1" smtClean="0">
                <a:ln w="11430"/>
                <a:solidFill>
                  <a:srgbClr val="FFFF00"/>
                </a:solidFill>
                <a:effectLst>
                  <a:outerShdw blurRad="80000" dist="40000" dir="5040000" algn="tl">
                    <a:srgbClr val="000000">
                      <a:alpha val="30000"/>
                    </a:srgbClr>
                  </a:outerShdw>
                </a:effectLst>
              </a:rPr>
              <a:t>extraterrestre</a:t>
            </a:r>
            <a:r>
              <a:rPr lang="en-US" sz="3600" b="1" dirty="0" smtClean="0">
                <a:ln w="11430"/>
                <a:solidFill>
                  <a:srgbClr val="FFFF00"/>
                </a:solidFill>
                <a:effectLst>
                  <a:outerShdw blurRad="80000" dist="40000" dir="5040000" algn="tl">
                    <a:srgbClr val="000000">
                      <a:alpha val="30000"/>
                    </a:srgbClr>
                  </a:outerShdw>
                </a:effectLst>
              </a:rPr>
              <a:t> ?</a:t>
            </a:r>
            <a:endParaRPr lang="en-US" sz="3600" b="1" dirty="0">
              <a:ln w="11430"/>
              <a:solidFill>
                <a:srgbClr val="FFFF00"/>
              </a:solidFill>
              <a:effectLst>
                <a:outerShdw blurRad="80000" dist="40000" dir="5040000" algn="tl">
                  <a:srgbClr val="000000">
                    <a:alpha val="30000"/>
                  </a:srgbClr>
                </a:outerShdw>
              </a:effectLst>
            </a:endParaRPr>
          </a:p>
        </p:txBody>
      </p:sp>
      <p:sp>
        <p:nvSpPr>
          <p:cNvPr id="5" name="Text Placeholder 4"/>
          <p:cNvSpPr>
            <a:spLocks noGrp="1"/>
          </p:cNvSpPr>
          <p:nvPr>
            <p:ph type="body" sz="quarter" idx="4294967295"/>
          </p:nvPr>
        </p:nvSpPr>
        <p:spPr>
          <a:xfrm>
            <a:off x="381000" y="4724400"/>
            <a:ext cx="8458200" cy="1048492"/>
          </a:xfrm>
        </p:spPr>
        <p:txBody>
          <a:bodyPr>
            <a:scene3d>
              <a:camera prst="orthographicFront"/>
              <a:lightRig rig="threePt" dir="t"/>
            </a:scene3d>
            <a:sp3d extrusionH="57150">
              <a:bevelT w="38100" h="38100" prst="relaxedInset"/>
            </a:sp3d>
          </a:bodyPr>
          <a:lstStyle/>
          <a:p>
            <a:pPr marL="0" indent="0">
              <a:buNone/>
            </a:pPr>
            <a:r>
              <a:rPr lang="en-US" sz="3600" b="1" u="sng" dirty="0" err="1" smtClean="0">
                <a:ln w="10160">
                  <a:solidFill>
                    <a:schemeClr val="accent1"/>
                  </a:solidFill>
                  <a:prstDash val="solid"/>
                </a:ln>
                <a:solidFill>
                  <a:srgbClr val="FFFFFF"/>
                </a:solidFill>
                <a:effectLst>
                  <a:outerShdw blurRad="38100" dist="32000" dir="5400000" algn="tl">
                    <a:srgbClr val="000000">
                      <a:alpha val="30000"/>
                    </a:srgbClr>
                  </a:outerShdw>
                </a:effectLst>
              </a:rPr>
              <a:t>Risposta</a:t>
            </a:r>
            <a:r>
              <a:rPr lang="en-US" sz="3600" b="1" u="sng" dirty="0" smtClean="0">
                <a:ln w="10160">
                  <a:solidFill>
                    <a:schemeClr val="accent1"/>
                  </a:solidFill>
                  <a:prstDash val="solid"/>
                </a:ln>
                <a:solidFill>
                  <a:srgbClr val="FFFFFF"/>
                </a:solidFill>
                <a:effectLst>
                  <a:outerShdw blurRad="38100" dist="32000" dir="5400000" algn="tl">
                    <a:srgbClr val="000000">
                      <a:alpha val="30000"/>
                    </a:srgbClr>
                  </a:outerShdw>
                </a:effectLst>
              </a:rPr>
              <a:t>:   </a:t>
            </a:r>
            <a:r>
              <a:rPr lang="en-US" b="1" dirty="0" err="1" smtClean="0"/>
              <a:t>Ritarderò</a:t>
            </a:r>
            <a:r>
              <a:rPr lang="en-US" b="1" dirty="0" smtClean="0"/>
              <a:t> di   6.7772 x 10</a:t>
            </a:r>
            <a:r>
              <a:rPr lang="en-US" b="1" baseline="30000" dirty="0" smtClean="0"/>
              <a:t>44</a:t>
            </a:r>
            <a:endParaRPr lang="en-US" b="1" dirty="0" smtClean="0"/>
          </a:p>
          <a:p>
            <a:pPr marL="0" indent="0">
              <a:buNone/>
            </a:pPr>
            <a:r>
              <a:rPr lang="en-US" dirty="0"/>
              <a:t> </a:t>
            </a:r>
            <a:r>
              <a:rPr lang="en-US" dirty="0" smtClean="0"/>
              <a:t>                    </a:t>
            </a:r>
            <a:r>
              <a:rPr lang="en-US" b="1" dirty="0" smtClean="0"/>
              <a:t> </a:t>
            </a:r>
            <a:r>
              <a:rPr lang="en-US" b="1" dirty="0" err="1" smtClean="0"/>
              <a:t>rispetto</a:t>
            </a:r>
            <a:r>
              <a:rPr lang="en-US" b="1" dirty="0" smtClean="0"/>
              <a:t> al      8.0485 x 10</a:t>
            </a:r>
            <a:r>
              <a:rPr lang="en-US" b="1" baseline="30000" dirty="0" smtClean="0"/>
              <a:t>60</a:t>
            </a:r>
            <a:r>
              <a:rPr lang="en-US" b="1" dirty="0" smtClean="0"/>
              <a:t>  </a:t>
            </a:r>
            <a:r>
              <a:rPr lang="en-US" b="1" dirty="0" err="1" smtClean="0"/>
              <a:t>stabilito</a:t>
            </a:r>
            <a:endParaRPr lang="en-US" b="1" dirty="0"/>
          </a:p>
        </p:txBody>
      </p:sp>
      <p:sp>
        <p:nvSpPr>
          <p:cNvPr id="8" name="Rounded Rectangle 7"/>
          <p:cNvSpPr/>
          <p:nvPr/>
        </p:nvSpPr>
        <p:spPr bwMode="auto">
          <a:xfrm>
            <a:off x="609600" y="228600"/>
            <a:ext cx="7772400" cy="1524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p3d extrusionH="57150">
              <a:bevelT w="38100" h="38100"/>
              <a:bevelB w="69850" h="69850" prst="divot"/>
            </a:sp3d>
          </a:bodyPr>
          <a:lstStyle/>
          <a:p>
            <a:r>
              <a:rPr lang="en-US" sz="4400" b="1" dirty="0" err="1" smtClean="0">
                <a:ln w="50800"/>
                <a:solidFill>
                  <a:schemeClr val="bg1">
                    <a:shade val="50000"/>
                  </a:schemeClr>
                </a:solidFill>
              </a:rPr>
              <a:t>Seconda</a:t>
            </a:r>
            <a:r>
              <a:rPr lang="en-US" sz="4400" b="1" dirty="0" smtClean="0">
                <a:ln w="50800"/>
                <a:solidFill>
                  <a:schemeClr val="bg1">
                    <a:shade val="50000"/>
                  </a:schemeClr>
                </a:solidFill>
              </a:rPr>
              <a:t> </a:t>
            </a:r>
            <a:r>
              <a:rPr lang="en-US" sz="4400" b="1" dirty="0" err="1">
                <a:ln w="50800"/>
                <a:solidFill>
                  <a:schemeClr val="bg1">
                    <a:shade val="50000"/>
                  </a:schemeClr>
                </a:solidFill>
              </a:rPr>
              <a:t>domanda</a:t>
            </a:r>
            <a:r>
              <a:rPr lang="en-US" sz="4400" b="1" dirty="0" smtClean="0">
                <a:ln w="50800"/>
                <a:solidFill>
                  <a:schemeClr val="bg1">
                    <a:shade val="50000"/>
                  </a:schemeClr>
                </a:solidFill>
              </a:rPr>
              <a:t>:</a:t>
            </a:r>
          </a:p>
          <a:p>
            <a:r>
              <a:rPr lang="en-US" sz="4000" b="1" dirty="0" smtClean="0">
                <a:ln w="50800"/>
                <a:solidFill>
                  <a:schemeClr val="bg1">
                    <a:shade val="50000"/>
                  </a:schemeClr>
                </a:solidFill>
              </a:rPr>
              <a:t> </a:t>
            </a:r>
            <a:r>
              <a:rPr lang="en-US" sz="4000" b="1" dirty="0" err="1" smtClean="0">
                <a:ln w="50800"/>
                <a:solidFill>
                  <a:srgbClr val="ACACAC"/>
                </a:solidFill>
              </a:rPr>
              <a:t>Perchè</a:t>
            </a:r>
            <a:r>
              <a:rPr lang="en-US" sz="4000" b="1" dirty="0" smtClean="0">
                <a:ln w="50800"/>
                <a:solidFill>
                  <a:srgbClr val="ACACAC"/>
                </a:solidFill>
              </a:rPr>
              <a:t>  </a:t>
            </a:r>
            <a:r>
              <a:rPr lang="en-US" sz="4000" b="1" dirty="0" err="1" smtClean="0">
                <a:ln w="50800"/>
                <a:solidFill>
                  <a:srgbClr val="ACACAC"/>
                </a:solidFill>
              </a:rPr>
              <a:t>Spazio</a:t>
            </a:r>
            <a:r>
              <a:rPr lang="en-US" sz="4000" b="1" dirty="0" smtClean="0">
                <a:ln w="50800"/>
                <a:solidFill>
                  <a:srgbClr val="ACACAC"/>
                </a:solidFill>
              </a:rPr>
              <a:t>, Tempo e Massa  ?</a:t>
            </a:r>
            <a:endParaRPr lang="en-US" sz="4000" b="1" dirty="0">
              <a:ln w="50800"/>
              <a:solidFill>
                <a:srgbClr val="ACACAC"/>
              </a:solidFill>
            </a:endParaRPr>
          </a:p>
        </p:txBody>
      </p:sp>
    </p:spTree>
    <p:extLst>
      <p:ext uri="{BB962C8B-B14F-4D97-AF65-F5344CB8AC3E}">
        <p14:creationId xmlns:p14="http://schemas.microsoft.com/office/powerpoint/2010/main" val="3389762767"/>
      </p:ext>
    </p:extLst>
  </p:cSld>
  <p:clrMapOvr>
    <a:masterClrMapping/>
  </p:clrMapOvr>
  <mc:AlternateContent xmlns:mc="http://schemas.openxmlformats.org/markup-compatibility/2006" xmlns:p14="http://schemas.microsoft.com/office/powerpoint/2010/main">
    <mc:Choice Requires="p14">
      <p:transition spd="slow" p14:dur="1800">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100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edge">
                                      <p:cBhvr>
                                        <p:cTn id="23" dur="10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wedge">
                                      <p:cBhvr>
                                        <p:cTn id="28"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90601"/>
            <a:ext cx="8382000" cy="685799"/>
          </a:xfrm>
          <a:solidFill>
            <a:schemeClr val="tx1">
              <a:lumMod val="95000"/>
              <a:alpha val="39000"/>
            </a:schemeClr>
          </a:solidFill>
        </p:spPr>
        <p:txBody>
          <a:bodyPr>
            <a:scene3d>
              <a:camera prst="orthographicFront">
                <a:rot lat="0" lon="0" rev="0"/>
              </a:camera>
              <a:lightRig rig="glow" dir="t">
                <a:rot lat="0" lon="0" rev="3600000"/>
              </a:lightRig>
            </a:scene3d>
            <a:sp3d extrusionH="57150" prstMaterial="softEdge">
              <a:bevelT w="29210" h="16510" prst="relaxedInset"/>
              <a:contourClr>
                <a:schemeClr val="accent4">
                  <a:alpha val="95000"/>
                </a:schemeClr>
              </a:contourClr>
            </a:sp3d>
          </a:bodyPr>
          <a:lstStyle/>
          <a:p>
            <a:pPr algn="ctr"/>
            <a:r>
              <a:rPr lang="en-US" sz="4400" b="1" spc="0"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Tre</a:t>
            </a:r>
            <a:r>
              <a:rPr lang="en-US" sz="4400" b="1"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r>
              <a:rPr lang="en-US" sz="4400" b="1" spc="0"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Costanti</a:t>
            </a:r>
            <a:r>
              <a:rPr lang="en-US" sz="4400" b="1"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r>
              <a:rPr lang="en-US" sz="4400" b="1" spc="0" dirty="0" err="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F</a:t>
            </a:r>
            <a:r>
              <a:rPr lang="en-US" sz="4400" b="1" spc="0"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ondamentali</a:t>
            </a:r>
            <a:r>
              <a:rPr lang="en-US" sz="4400" b="1"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a:t>
            </a:r>
            <a:endParaRPr lang="en-US" sz="4400" b="1"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Subtitle 2"/>
          <p:cNvSpPr>
            <a:spLocks noGrp="1"/>
          </p:cNvSpPr>
          <p:nvPr>
            <p:ph type="subTitle" idx="1"/>
          </p:nvPr>
        </p:nvSpPr>
        <p:spPr>
          <a:xfrm>
            <a:off x="533400" y="152400"/>
            <a:ext cx="7681913" cy="609600"/>
          </a:xfrm>
        </p:spPr>
        <p:txBody>
          <a:bodyPr>
            <a:scene3d>
              <a:camera prst="orthographicFront"/>
              <a:lightRig rig="threePt" dir="t"/>
            </a:scene3d>
            <a:sp3d extrusionH="57150">
              <a:bevelT w="38100" h="38100" prst="relaxedInset"/>
            </a:sp3d>
          </a:bodyPr>
          <a:lstStyle/>
          <a:p>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La </a:t>
            </a:r>
            <a:r>
              <a:rPr lang="en-US" sz="4000" b="1" dirty="0" err="1"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Natura</a:t>
            </a: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ci ha </a:t>
            </a:r>
            <a:r>
              <a:rPr lang="en-US" sz="4000" b="1" dirty="0" err="1"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fornito</a:t>
            </a: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t>
            </a:r>
            <a:endParaRPr lang="en-US"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4" name="Rectangle 3"/>
          <p:cNvSpPr/>
          <p:nvPr/>
        </p:nvSpPr>
        <p:spPr>
          <a:xfrm>
            <a:off x="381000" y="5105400"/>
            <a:ext cx="625930" cy="923330"/>
          </a:xfrm>
          <a:prstGeom prst="rect">
            <a:avLst/>
          </a:prstGeom>
        </p:spPr>
        <p:txBody>
          <a:bodyPr wrap="none">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p:txBody>
      </p:sp>
      <p:sp>
        <p:nvSpPr>
          <p:cNvPr id="5" name="Rectangle 4"/>
          <p:cNvSpPr/>
          <p:nvPr/>
        </p:nvSpPr>
        <p:spPr>
          <a:xfrm>
            <a:off x="304800" y="1828800"/>
            <a:ext cx="538842" cy="1107996"/>
          </a:xfrm>
          <a:prstGeom prst="rect">
            <a:avLst/>
          </a:prstGeom>
        </p:spPr>
        <p:txBody>
          <a:bodyPr wrap="none">
            <a:spAutoFit/>
          </a:bodyPr>
          <a:lstStyle/>
          <a:p>
            <a:pPr lvl="0" algn="ctr"/>
            <a:r>
              <a:rPr lang="en-US" sz="6600" b="1" dirty="0">
                <a:ln w="12700">
                  <a:solidFill>
                    <a:srgbClr val="BEECE7">
                      <a:satMod val="155000"/>
                    </a:srgbClr>
                  </a:solidFill>
                  <a:prstDash val="solid"/>
                </a:ln>
                <a:solidFill>
                  <a:srgbClr val="FF0000"/>
                </a:solidFill>
                <a:effectLst>
                  <a:glow rad="139700">
                    <a:srgbClr val="FFC000">
                      <a:satMod val="175000"/>
                      <a:alpha val="40000"/>
                    </a:srgbClr>
                  </a:glow>
                  <a:outerShdw blurRad="41275" dist="20320" dir="1800000" algn="tl" rotWithShape="0">
                    <a:srgbClr val="000000">
                      <a:alpha val="40000"/>
                    </a:srgbClr>
                  </a:outerShdw>
                </a:effectLst>
              </a:rPr>
              <a:t>c</a:t>
            </a:r>
          </a:p>
        </p:txBody>
      </p:sp>
      <p:pic>
        <p:nvPicPr>
          <p:cNvPr id="6" name="Picture 5" descr="h-slash.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581400"/>
            <a:ext cx="609600" cy="762000"/>
          </a:xfrm>
          <a:prstGeom prst="rect">
            <a:avLst/>
          </a:prstGeom>
        </p:spPr>
      </p:pic>
      <p:sp>
        <p:nvSpPr>
          <p:cNvPr id="10" name="TextBox 9"/>
          <p:cNvSpPr txBox="1"/>
          <p:nvPr/>
        </p:nvSpPr>
        <p:spPr>
          <a:xfrm>
            <a:off x="1143000" y="2209800"/>
            <a:ext cx="2514600" cy="461665"/>
          </a:xfrm>
          <a:prstGeom prst="rect">
            <a:avLst/>
          </a:prstGeom>
          <a:noFill/>
        </p:spPr>
        <p:txBody>
          <a:bodyPr wrap="square" rtlCol="0">
            <a:spAutoFit/>
          </a:bodyPr>
          <a:lstStyle/>
          <a:p>
            <a:pPr algn="ctr" defTabSz="914099" fontAlgn="base">
              <a:spcBef>
                <a:spcPct val="0"/>
              </a:spcBef>
              <a:spcAft>
                <a:spcPct val="0"/>
              </a:spcAft>
            </a:pPr>
            <a:r>
              <a:rPr lang="en-US" sz="2400" b="1" dirty="0" err="1">
                <a:solidFill>
                  <a:schemeClr val="accent5">
                    <a:lumMod val="60000"/>
                    <a:lumOff val="40000"/>
                  </a:schemeClr>
                </a:solidFill>
                <a:effectLst>
                  <a:outerShdw blurRad="38100" dist="38100" dir="2700000" algn="tl">
                    <a:srgbClr val="000000">
                      <a:alpha val="43137"/>
                    </a:srgbClr>
                  </a:outerShdw>
                </a:effectLst>
                <a:latin typeface="Segoe" pitchFamily="34" charset="0"/>
              </a:rPr>
              <a:t>Velocità</a:t>
            </a:r>
            <a:r>
              <a:rPr lang="en-US" sz="2400" b="1" dirty="0">
                <a:solidFill>
                  <a:schemeClr val="accent5">
                    <a:lumMod val="60000"/>
                    <a:lumOff val="40000"/>
                  </a:schemeClr>
                </a:solidFill>
                <a:effectLst>
                  <a:outerShdw blurRad="38100" dist="38100" dir="2700000" algn="tl">
                    <a:srgbClr val="000000">
                      <a:alpha val="43137"/>
                    </a:srgbClr>
                  </a:outerShdw>
                </a:effectLst>
                <a:latin typeface="Segoe" pitchFamily="34" charset="0"/>
              </a:rPr>
              <a:t> [L/T]</a:t>
            </a:r>
          </a:p>
        </p:txBody>
      </p:sp>
      <p:sp>
        <p:nvSpPr>
          <p:cNvPr id="12" name="TextBox 11"/>
          <p:cNvSpPr txBox="1"/>
          <p:nvPr/>
        </p:nvSpPr>
        <p:spPr>
          <a:xfrm>
            <a:off x="1447800" y="3733800"/>
            <a:ext cx="2209800" cy="523220"/>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sz="2800" b="1" dirty="0" err="1" smtClean="0"/>
              <a:t>Azione</a:t>
            </a:r>
            <a:r>
              <a:rPr lang="en-US" sz="2800" b="1" dirty="0" smtClean="0"/>
              <a:t> </a:t>
            </a:r>
            <a:r>
              <a:rPr lang="en-US" sz="2400" b="1" dirty="0" smtClean="0"/>
              <a:t>[E </a:t>
            </a:r>
            <a:r>
              <a:rPr lang="en-US" sz="1400" b="1" dirty="0" smtClean="0">
                <a:latin typeface="Wingdings"/>
                <a:ea typeface="Wingdings"/>
                <a:cs typeface="Wingdings"/>
                <a:sym typeface="Wingdings"/>
              </a:rPr>
              <a:t></a:t>
            </a:r>
            <a:r>
              <a:rPr lang="en-US" sz="2400" b="1" dirty="0" smtClean="0"/>
              <a:t> T]</a:t>
            </a:r>
            <a:endParaRPr lang="en-US" sz="2400" b="1" dirty="0"/>
          </a:p>
        </p:txBody>
      </p:sp>
      <p:sp>
        <p:nvSpPr>
          <p:cNvPr id="13" name="TextBox 12"/>
          <p:cNvSpPr txBox="1"/>
          <p:nvPr/>
        </p:nvSpPr>
        <p:spPr>
          <a:xfrm>
            <a:off x="1371600" y="5410200"/>
            <a:ext cx="2057400" cy="523220"/>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b="1" dirty="0" smtClean="0"/>
              <a:t>  </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a:t>
            </a:r>
            <a:r>
              <a:rPr lang="en-US" sz="28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 </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(M</a:t>
            </a:r>
            <a:r>
              <a:rPr lang="en-US" sz="28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4" name="TextBox 13"/>
          <p:cNvSpPr txBox="1"/>
          <p:nvPr/>
        </p:nvSpPr>
        <p:spPr>
          <a:xfrm>
            <a:off x="3657600" y="1828800"/>
            <a:ext cx="5410200" cy="1384995"/>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La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massima</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velocità</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possibile</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fra</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due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corpi</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in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moto</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a:t>
            </a:r>
            <a:r>
              <a:rPr lang="en-US"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relativo</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    2,998 x 10</a:t>
            </a:r>
            <a:r>
              <a:rPr lang="en-US" sz="2800" b="1" baseline="3000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8 </a:t>
            </a: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pitchFamily="34" charset="0"/>
              </a:rPr>
              <a:t>m/sec </a:t>
            </a:r>
            <a:endParaRPr lang="en-US"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15" name="TextBox 14"/>
          <p:cNvSpPr txBox="1"/>
          <p:nvPr/>
        </p:nvSpPr>
        <p:spPr>
          <a:xfrm>
            <a:off x="3733800" y="3581400"/>
            <a:ext cx="5334000" cy="1077218"/>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Quanto</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di </a:t>
            </a:r>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azione</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in </a:t>
            </a:r>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meccanica</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quantistica</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6.626 x 10</a:t>
            </a:r>
            <a:r>
              <a:rPr lang="en-US" sz="32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-34</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J sec</a:t>
            </a:r>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TextBox 15"/>
          <p:cNvSpPr txBox="1"/>
          <p:nvPr/>
        </p:nvSpPr>
        <p:spPr>
          <a:xfrm>
            <a:off x="3429000" y="5257800"/>
            <a:ext cx="5638800" cy="1077218"/>
          </a:xfrm>
          <a:prstGeom prst="rect">
            <a:avLst/>
          </a:prstGeom>
          <a:noFill/>
        </p:spPr>
        <p:txBody>
          <a:bodyPr wrap="square" rtlCol="0">
            <a:spAutoFit/>
            <a:scene3d>
              <a:camera prst="orthographicFront"/>
              <a:lightRig rig="threePt" dir="t"/>
            </a:scene3d>
            <a:sp3d extrusionH="57150">
              <a:bevelT w="38100" h="38100" prst="convex"/>
            </a:sp3d>
          </a:bodyPr>
          <a:lstStyle/>
          <a:p>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Costante</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di </a:t>
            </a:r>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gravitazione</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p>
          <a:p>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Universale</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6.674 x 10</a:t>
            </a:r>
            <a:r>
              <a:rPr lang="en-US" sz="32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-11</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N(m/Kg)</a:t>
            </a:r>
            <a:r>
              <a:rPr lang="en-US" sz="24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970404934"/>
      </p:ext>
    </p:extLst>
  </p:cSld>
  <p:clrMapOvr>
    <a:masterClrMapping/>
  </p:clrMapOvr>
  <mc:AlternateContent xmlns:mc="http://schemas.openxmlformats.org/markup-compatibility/2006" xmlns:p14="http://schemas.microsoft.com/office/powerpoint/2010/main">
    <mc:Choice Requires="p14">
      <p:transition spd="slow" p14:dur="2000">
        <p14:honeycomb/>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12" grpId="0"/>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30188"/>
            <a:ext cx="8382000" cy="761747"/>
          </a:xfrm>
        </p:spPr>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u="sng" spc="0" dirty="0" err="1" smtClean="0">
                <a:ln w="50800"/>
                <a:solidFill>
                  <a:schemeClr val="bg1">
                    <a:shade val="50000"/>
                  </a:schemeClr>
                </a:solidFill>
                <a:effectLst/>
              </a:rPr>
              <a:t>Unità</a:t>
            </a:r>
            <a:r>
              <a:rPr lang="en-US" sz="5400" b="1" u="sng" spc="0" dirty="0" smtClean="0">
                <a:ln w="50800"/>
                <a:solidFill>
                  <a:schemeClr val="bg1">
                    <a:shade val="50000"/>
                  </a:schemeClr>
                </a:solidFill>
                <a:effectLst/>
              </a:rPr>
              <a:t> di Planck </a:t>
            </a:r>
            <a:endParaRPr lang="en-US" sz="5400" b="1" u="sng" spc="0" dirty="0">
              <a:ln w="50800"/>
              <a:solidFill>
                <a:schemeClr val="bg1">
                  <a:shade val="50000"/>
                </a:schemeClr>
              </a:solidFill>
              <a:effectLst/>
            </a:endParaRPr>
          </a:p>
        </p:txBody>
      </p:sp>
      <p:sp>
        <p:nvSpPr>
          <p:cNvPr id="6" name="Text Placeholder 5"/>
          <p:cNvSpPr>
            <a:spLocks noGrp="1"/>
          </p:cNvSpPr>
          <p:nvPr>
            <p:ph type="body" sz="quarter" idx="10"/>
          </p:nvPr>
        </p:nvSpPr>
        <p:spPr>
          <a:xfrm>
            <a:off x="381000" y="1219200"/>
            <a:ext cx="8382000" cy="1117229"/>
          </a:xfrm>
        </p:spPr>
        <p:txBody>
          <a:bodyPr>
            <a:scene3d>
              <a:camera prst="orthographicFront"/>
              <a:lightRig rig="threePt" dir="t"/>
            </a:scene3d>
            <a:sp3d extrusionH="57150">
              <a:bevelT w="38100" h="38100" prst="slope"/>
            </a:sp3d>
          </a:bodyPr>
          <a:lstStyle/>
          <a:p>
            <a:pPr marL="0" indent="0">
              <a:buNone/>
            </a:pP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Con  </a:t>
            </a:r>
            <a:r>
              <a:rPr lang="en-US" sz="4400" b="1" dirty="0" smtClean="0">
                <a:ln w="10541" cmpd="sng">
                  <a:solidFill>
                    <a:srgbClr val="7D7D7D">
                      <a:tint val="100000"/>
                      <a:shade val="100000"/>
                      <a:satMod val="110000"/>
                    </a:srgbClr>
                  </a:solidFill>
                  <a:prstDash val="solid"/>
                </a:ln>
                <a:solidFill>
                  <a:srgbClr val="FF0000"/>
                </a:solidFill>
              </a:rPr>
              <a:t>c</a:t>
            </a:r>
            <a:r>
              <a:rPr lang="en-US" sz="4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4400" b="1" dirty="0" smtClean="0">
                <a:ln w="10541" cmpd="sng">
                  <a:solidFill>
                    <a:srgbClr val="7D7D7D">
                      <a:tint val="100000"/>
                      <a:shade val="100000"/>
                      <a:satMod val="110000"/>
                    </a:srgbClr>
                  </a:solidFill>
                  <a:prstDash val="solid"/>
                </a:ln>
              </a:rPr>
              <a:t>h</a:t>
            </a:r>
            <a:r>
              <a:rPr lang="en-US" sz="4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4400" b="1" dirty="0" smtClean="0">
                <a:ln w="10541" cmpd="sng">
                  <a:solidFill>
                    <a:srgbClr val="7D7D7D">
                      <a:tint val="100000"/>
                      <a:shade val="100000"/>
                      <a:satMod val="110000"/>
                    </a:srgbClr>
                  </a:solidFill>
                  <a:prstDash val="solid"/>
                </a:ln>
                <a:solidFill>
                  <a:schemeClr val="accent1"/>
                </a:solidFill>
              </a:rPr>
              <a:t>G </a:t>
            </a:r>
            <a:r>
              <a:rPr lang="en-US" sz="4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6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possiamo</a:t>
            </a: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6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costruire</a:t>
            </a: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6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unità</a:t>
            </a: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6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fondamentali</a:t>
            </a: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di </a:t>
            </a:r>
            <a:r>
              <a:rPr lang="en-US" sz="36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lunghezza</a:t>
            </a: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tempo e </a:t>
            </a:r>
            <a:r>
              <a:rPr lang="en-US" sz="36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massa</a:t>
            </a:r>
            <a:r>
              <a:rPr lang="en-US"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endParaRPr lang="en-US" sz="3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pic>
        <p:nvPicPr>
          <p:cNvPr id="9" name="Picture 8" descr="PlanckUnit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743200"/>
            <a:ext cx="8839200" cy="3707063"/>
          </a:xfrm>
          <a:prstGeom prst="rect">
            <a:avLst/>
          </a:prstGeom>
        </p:spPr>
      </p:pic>
    </p:spTree>
    <p:extLst>
      <p:ext uri="{BB962C8B-B14F-4D97-AF65-F5344CB8AC3E}">
        <p14:creationId xmlns:p14="http://schemas.microsoft.com/office/powerpoint/2010/main" val="36999196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230188"/>
            <a:ext cx="8991600" cy="677108"/>
          </a:xfrm>
        </p:spPr>
        <p:txBody>
          <a:bodyPr>
            <a:scene3d>
              <a:camera prst="orthographicFront"/>
              <a:lightRig rig="threePt" dir="t"/>
            </a:scene3d>
            <a:sp3d extrusionH="57150">
              <a:bevelT w="38100" h="38100" prst="relaxedInset"/>
            </a:sp3d>
          </a:bodyPr>
          <a:lstStyle/>
          <a:p>
            <a:r>
              <a:rPr lang="en-US" b="1"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Nelle</a:t>
            </a:r>
            <a:r>
              <a:rPr lang="en-US" b="1"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di </a:t>
            </a:r>
            <a:r>
              <a:rPr lang="en-US" b="1"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liste</a:t>
            </a:r>
            <a:r>
              <a:rPr lang="en-US"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b="1"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ordini</a:t>
            </a:r>
            <a:r>
              <a:rPr lang="en-US"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di </a:t>
            </a:r>
            <a:r>
              <a:rPr lang="en-US" b="1"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grandezza</a:t>
            </a:r>
            <a:r>
              <a:rPr lang="en-US"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t>
            </a:r>
            <a:endParaRPr lang="en-US" b="1"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6" name="Picture 5" descr="SubatomicLengthPlan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1676400"/>
            <a:ext cx="9144000" cy="2509484"/>
          </a:xfrm>
          <a:prstGeom prst="rect">
            <a:avLst/>
          </a:prstGeom>
        </p:spPr>
      </p:pic>
      <p:pic>
        <p:nvPicPr>
          <p:cNvPr id="8" name="Picture 7" descr="PlanckLeng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257800"/>
            <a:ext cx="8915400" cy="988870"/>
          </a:xfrm>
          <a:prstGeom prst="rect">
            <a:avLst/>
          </a:prstGeom>
        </p:spPr>
      </p:pic>
      <p:sp>
        <p:nvSpPr>
          <p:cNvPr id="11" name="Rectangle 10"/>
          <p:cNvSpPr/>
          <p:nvPr/>
        </p:nvSpPr>
        <p:spPr>
          <a:xfrm>
            <a:off x="2288131" y="4267200"/>
            <a:ext cx="4168554"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Planck Length</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500309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anim calcmode="lin" valueType="num">
                                      <p:cBhvr>
                                        <p:cTn id="15" dur="2000" fill="hold"/>
                                        <p:tgtEl>
                                          <p:spTgt spid="11"/>
                                        </p:tgtEl>
                                        <p:attrNameLst>
                                          <p:attrName>ppt_w</p:attrName>
                                        </p:attrNameLst>
                                      </p:cBhvr>
                                      <p:tavLst>
                                        <p:tav tm="0" fmla="#ppt_w*sin(2.5*pi*$)">
                                          <p:val>
                                            <p:fltVal val="0"/>
                                          </p:val>
                                        </p:tav>
                                        <p:tav tm="100000">
                                          <p:val>
                                            <p:fltVal val="1"/>
                                          </p:val>
                                        </p:tav>
                                      </p:tavLst>
                                    </p:anim>
                                    <p:anim calcmode="lin" valueType="num">
                                      <p:cBhvr>
                                        <p:cTn id="16" dur="2000" fill="hold"/>
                                        <p:tgtEl>
                                          <p:spTgt spid="11"/>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anim calcmode="lin" valueType="num">
                                      <p:cBhvr>
                                        <p:cTn id="20" dur="2000" fill="hold"/>
                                        <p:tgtEl>
                                          <p:spTgt spid="8"/>
                                        </p:tgtEl>
                                        <p:attrNameLst>
                                          <p:attrName>ppt_w</p:attrName>
                                        </p:attrNameLst>
                                      </p:cBhvr>
                                      <p:tavLst>
                                        <p:tav tm="0" fmla="#ppt_w*sin(2.5*pi*$)">
                                          <p:val>
                                            <p:fltVal val="0"/>
                                          </p:val>
                                        </p:tav>
                                        <p:tav tm="100000">
                                          <p:val>
                                            <p:fltVal val="1"/>
                                          </p:val>
                                        </p:tav>
                                      </p:tavLst>
                                    </p:anim>
                                    <p:anim calcmode="lin" valueType="num">
                                      <p:cBhvr>
                                        <p:cTn id="21"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lstStyle/>
          <a:p>
            <a:pPr algn="ctr"/>
            <a:r>
              <a:rPr lang="en-US" dirty="0" smtClean="0"/>
              <a:t>Planck Time</a:t>
            </a:r>
            <a:endParaRPr lang="en-US" dirty="0"/>
          </a:p>
        </p:txBody>
      </p:sp>
      <p:pic>
        <p:nvPicPr>
          <p:cNvPr id="3" name="Picture 2" descr="ShortTim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85608"/>
            <a:ext cx="9144000" cy="4472392"/>
          </a:xfrm>
          <a:prstGeom prst="rect">
            <a:avLst/>
          </a:prstGeom>
        </p:spPr>
      </p:pic>
      <p:pic>
        <p:nvPicPr>
          <p:cNvPr id="5" name="Picture 4" descr="PlanckTim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773944"/>
          </a:xfrm>
          <a:prstGeom prst="rect">
            <a:avLst/>
          </a:prstGeom>
        </p:spPr>
      </p:pic>
    </p:spTree>
    <p:extLst>
      <p:ext uri="{BB962C8B-B14F-4D97-AF65-F5344CB8AC3E}">
        <p14:creationId xmlns:p14="http://schemas.microsoft.com/office/powerpoint/2010/main" val="2877568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700"/>
            <a:ext cx="8382000" cy="761747"/>
          </a:xfrm>
        </p:spPr>
        <p:txBody>
          <a:bodyPr>
            <a:scene3d>
              <a:camera prst="orthographicFront"/>
              <a:lightRig rig="flat" dir="t">
                <a:rot lat="0" lon="0" rev="18900000"/>
              </a:lightRig>
            </a:scene3d>
            <a:sp3d extrusionH="31750" contourW="6350" prstMaterial="powder">
              <a:bevelT w="19050" h="19050" prst="relaxedInset"/>
              <a:contourClr>
                <a:schemeClr val="accent3">
                  <a:tint val="100000"/>
                  <a:shade val="100000"/>
                  <a:satMod val="100000"/>
                  <a:hueMod val="100000"/>
                </a:schemeClr>
              </a:contourClr>
            </a:sp3d>
          </a:bodyPr>
          <a:lstStyle/>
          <a:p>
            <a:pPr algn="ctr"/>
            <a:r>
              <a:rPr lang="en-US" sz="5400" b="1" spc="0" dirty="0" smtClean="0">
                <a:ln/>
                <a:solidFill>
                  <a:schemeClr val="accent3"/>
                </a:solidFill>
                <a:effectLst/>
              </a:rPr>
              <a:t>E la Massa di </a:t>
            </a:r>
            <a:r>
              <a:rPr lang="en-US" sz="5400" b="1" spc="0" dirty="0">
                <a:ln/>
                <a:solidFill>
                  <a:schemeClr val="accent3"/>
                </a:solidFill>
                <a:effectLst/>
              </a:rPr>
              <a:t>Planck </a:t>
            </a:r>
            <a:r>
              <a:rPr lang="en-US" sz="5400" b="1" spc="0" dirty="0" smtClean="0">
                <a:ln/>
                <a:solidFill>
                  <a:schemeClr val="accent3"/>
                </a:solidFill>
                <a:effectLst/>
              </a:rPr>
              <a:t>?</a:t>
            </a:r>
            <a:endParaRPr lang="en-US" sz="5400" b="1" spc="0" dirty="0">
              <a:ln/>
              <a:solidFill>
                <a:schemeClr val="accent3"/>
              </a:solidFill>
              <a:effectLst/>
            </a:endParaRPr>
          </a:p>
        </p:txBody>
      </p:sp>
      <p:pic>
        <p:nvPicPr>
          <p:cNvPr id="3" name="Picture 2" descr="BiologicalMass-Planc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8201"/>
            <a:ext cx="9144000" cy="4419600"/>
          </a:xfrm>
          <a:prstGeom prst="rect">
            <a:avLst/>
          </a:prstGeom>
        </p:spPr>
      </p:pic>
      <p:sp>
        <p:nvSpPr>
          <p:cNvPr id="4" name="TextBox 3"/>
          <p:cNvSpPr txBox="1"/>
          <p:nvPr/>
        </p:nvSpPr>
        <p:spPr>
          <a:xfrm>
            <a:off x="139700" y="5486400"/>
            <a:ext cx="8851900" cy="892552"/>
          </a:xfrm>
          <a:prstGeom prst="rect">
            <a:avLst/>
          </a:prstGeom>
          <a:noFill/>
        </p:spPr>
        <p:txBody>
          <a:bodyPr wrap="square" rtlCol="0">
            <a:spAutoFit/>
            <a:scene3d>
              <a:camera prst="orthographicFront"/>
              <a:lightRig rig="brightRoom" dir="t"/>
            </a:scene3d>
            <a:sp3d extrusionH="57150" contourW="6350" prstMaterial="plastic">
              <a:bevelT w="20320" h="20320" prst="relaxedInset"/>
              <a:contourClr>
                <a:schemeClr val="accent1">
                  <a:tint val="100000"/>
                  <a:shade val="100000"/>
                  <a:hueMod val="100000"/>
                  <a:satMod val="100000"/>
                </a:schemeClr>
              </a:contourClr>
            </a:sp3d>
          </a:bodyPr>
          <a:lstStyle/>
          <a:p>
            <a:pPr algn="ctr"/>
            <a:r>
              <a:rPr lang="en-US" sz="28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Perchè</a:t>
            </a:r>
            <a: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M</a:t>
            </a:r>
            <a:r>
              <a:rPr lang="en-US" sz="2800" b="1" baseline="-250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a:t>
            </a:r>
            <a: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28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è</a:t>
            </a:r>
            <a: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“molto </a:t>
            </a:r>
            <a:r>
              <a:rPr lang="en-US" sz="28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grande</a:t>
            </a:r>
            <a: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     </a:t>
            </a: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r>
              <a:rPr lang="en-US" sz="20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categoria</a:t>
            </a: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20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esperienza</a:t>
            </a: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20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diretta</a:t>
            </a: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p>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No !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siamo</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noi</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ad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essere</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incomprensibilmente</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leggeri</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1743099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nodeType="clickEffect">
                                  <p:stCondLst>
                                    <p:cond delay="0"/>
                                  </p:stCondLst>
                                  <p:iterate type="lt">
                                    <p:tmPct val="10000"/>
                                  </p:iterate>
                                  <p:childTnLst>
                                    <p:set>
                                      <p:cBhvr>
                                        <p:cTn id="20" dur="1" fill="hold">
                                          <p:stCondLst>
                                            <p:cond delay="0"/>
                                          </p:stCondLst>
                                        </p:cTn>
                                        <p:tgtEl>
                                          <p:spTgt spid="4">
                                            <p:txEl>
                                              <p:pRg st="1" end="1"/>
                                            </p:txEl>
                                          </p:spTgt>
                                        </p:tgtEl>
                                        <p:attrNameLst>
                                          <p:attrName>style.visibility</p:attrName>
                                        </p:attrNameLst>
                                      </p:cBhvr>
                                      <p:to>
                                        <p:strVal val="visible"/>
                                      </p:to>
                                    </p:set>
                                    <p:anim by="(-#ppt_w*2)" calcmode="lin" valueType="num">
                                      <p:cBhvr rctx="PPT">
                                        <p:cTn id="21" dur="250" autoRev="1" fill="hold">
                                          <p:stCondLst>
                                            <p:cond delay="0"/>
                                          </p:stCondLst>
                                        </p:cTn>
                                        <p:tgtEl>
                                          <p:spTgt spid="4">
                                            <p:txEl>
                                              <p:pRg st="1" end="1"/>
                                            </p:txEl>
                                          </p:spTgt>
                                        </p:tgtEl>
                                        <p:attrNameLst>
                                          <p:attrName>ppt_w</p:attrName>
                                        </p:attrNameLst>
                                      </p:cBhvr>
                                    </p:anim>
                                    <p:anim by="(#ppt_w*0.50)" calcmode="lin" valueType="num">
                                      <p:cBhvr>
                                        <p:cTn id="22" dur="250" decel="50000" autoRev="1" fill="hold">
                                          <p:stCondLst>
                                            <p:cond delay="0"/>
                                          </p:stCondLst>
                                        </p:cTn>
                                        <p:tgtEl>
                                          <p:spTgt spid="4">
                                            <p:txEl>
                                              <p:pRg st="1" end="1"/>
                                            </p:txEl>
                                          </p:spTgt>
                                        </p:tgtEl>
                                        <p:attrNameLst>
                                          <p:attrName>ppt_x</p:attrName>
                                        </p:attrNameLst>
                                      </p:cBhvr>
                                    </p:anim>
                                    <p:anim from="(-#ppt_h/2)" to="(#ppt_y)" calcmode="lin" valueType="num">
                                      <p:cBhvr>
                                        <p:cTn id="23" dur="500" fill="hold">
                                          <p:stCondLst>
                                            <p:cond delay="0"/>
                                          </p:stCondLst>
                                        </p:cTn>
                                        <p:tgtEl>
                                          <p:spTgt spid="4">
                                            <p:txEl>
                                              <p:pRg st="1" end="1"/>
                                            </p:txEl>
                                          </p:spTgt>
                                        </p:tgtEl>
                                        <p:attrNameLst>
                                          <p:attrName>ppt_y</p:attrName>
                                        </p:attrNameLst>
                                      </p:cBhvr>
                                    </p:anim>
                                    <p:animRot by="21600000">
                                      <p:cBhvr>
                                        <p:cTn id="24" dur="500" fill="hold">
                                          <p:stCondLst>
                                            <p:cond delay="0"/>
                                          </p:stCondLst>
                                        </p:cTn>
                                        <p:tgtEl>
                                          <p:spTgt spid="4">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8800" y="152400"/>
            <a:ext cx="5105400" cy="677108"/>
          </a:xfrm>
        </p:spPr>
        <p:txBody>
          <a:bodyPr/>
          <a:lstStyle/>
          <a:p>
            <a:pPr algn="ctr"/>
            <a:r>
              <a:rPr lang="en-US" u="sng" dirty="0" smtClean="0"/>
              <a:t>Bronstein  cube</a:t>
            </a:r>
            <a:endParaRPr lang="en-US" u="sng" dirty="0"/>
          </a:p>
        </p:txBody>
      </p:sp>
      <p:pic>
        <p:nvPicPr>
          <p:cNvPr id="6" name="Picture 5" descr="Tetrahedron-in-cube-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066800"/>
            <a:ext cx="4800600" cy="4935196"/>
          </a:xfrm>
          <a:prstGeom prst="rect">
            <a:avLst/>
          </a:prstGeom>
        </p:spPr>
      </p:pic>
      <p:pic>
        <p:nvPicPr>
          <p:cNvPr id="7" name="Picture 6" descr="h-slash.jpeg"/>
          <p:cNvPicPr>
            <a:picLocks noChangeAspect="1"/>
          </p:cNvPicPr>
          <p:nvPr/>
        </p:nvPicPr>
        <p:blipFill>
          <a:blip r:embed="rId4">
            <a:alphaModFix amt="54000"/>
            <a:extLst>
              <a:ext uri="{28A0092B-C50C-407E-A947-70E740481C1C}">
                <a14:useLocalDpi xmlns:a14="http://schemas.microsoft.com/office/drawing/2010/main" val="0"/>
              </a:ext>
            </a:extLst>
          </a:blip>
          <a:stretch>
            <a:fillRect/>
          </a:stretch>
        </p:blipFill>
        <p:spPr>
          <a:xfrm>
            <a:off x="6934200" y="4953000"/>
            <a:ext cx="609600" cy="762000"/>
          </a:xfrm>
          <a:prstGeom prst="rect">
            <a:avLst/>
          </a:prstGeom>
          <a:scene3d>
            <a:camera prst="obliqueTopLeft">
              <a:rot lat="0" lon="19499980" rev="0"/>
            </a:camera>
            <a:lightRig rig="threePt" dir="t"/>
          </a:scene3d>
        </p:spPr>
      </p:pic>
      <p:sp>
        <p:nvSpPr>
          <p:cNvPr id="8" name="Rectangle 7"/>
          <p:cNvSpPr/>
          <p:nvPr/>
        </p:nvSpPr>
        <p:spPr>
          <a:xfrm>
            <a:off x="4648200" y="2971800"/>
            <a:ext cx="1447800" cy="1107996"/>
          </a:xfrm>
          <a:prstGeom prst="rect">
            <a:avLst/>
          </a:prstGeom>
          <a:noFill/>
        </p:spPr>
        <p:txBody>
          <a:bodyPr wrap="square" lIns="91440" tIns="45720" rIns="91440" bIns="45720">
            <a:spAutoFit/>
            <a:scene3d>
              <a:camera prst="orthographicFront"/>
              <a:lightRig rig="threePt" dir="t"/>
            </a:scene3d>
            <a:sp3d extrusionH="57150">
              <a:bevelT w="38100" h="38100" prst="relaxedInset"/>
            </a:sp3d>
          </a:bodyPr>
          <a:lstStyle/>
          <a:p>
            <a:pPr algn="ctr"/>
            <a:r>
              <a:rPr lang="en-US" sz="6600" b="1" cap="none" spc="0" dirty="0" smtClean="0">
                <a:ln w="12700">
                  <a:solidFill>
                    <a:schemeClr val="tx2">
                      <a:satMod val="155000"/>
                    </a:schemeClr>
                  </a:solidFill>
                  <a:prstDash val="solid"/>
                </a:ln>
                <a:solidFill>
                  <a:srgbClr val="FF0000"/>
                </a:solidFill>
                <a:effectLst>
                  <a:glow rad="139700">
                    <a:schemeClr val="accent1">
                      <a:satMod val="175000"/>
                      <a:alpha val="40000"/>
                    </a:schemeClr>
                  </a:glow>
                  <a:outerShdw blurRad="41275" dist="20320" dir="1800000" algn="tl" rotWithShape="0">
                    <a:srgbClr val="000000">
                      <a:alpha val="40000"/>
                    </a:srgbClr>
                  </a:outerShdw>
                </a:effectLst>
              </a:rPr>
              <a:t>1/c</a:t>
            </a:r>
            <a:endParaRPr lang="en-US" sz="6600" b="1" cap="none" spc="0" dirty="0">
              <a:ln w="12700">
                <a:solidFill>
                  <a:schemeClr val="tx2">
                    <a:satMod val="155000"/>
                  </a:schemeClr>
                </a:solidFill>
                <a:prstDash val="solid"/>
              </a:ln>
              <a:solidFill>
                <a:srgbClr val="FF0000"/>
              </a:solidFill>
              <a:effectLst>
                <a:glow rad="139700">
                  <a:schemeClr val="accent1">
                    <a:satMod val="175000"/>
                    <a:alpha val="40000"/>
                  </a:schemeClr>
                </a:glow>
                <a:outerShdw blurRad="41275" dist="20320" dir="1800000" algn="tl" rotWithShape="0">
                  <a:srgbClr val="000000">
                    <a:alpha val="40000"/>
                  </a:srgbClr>
                </a:outerShdw>
              </a:effectLst>
            </a:endParaRPr>
          </a:p>
        </p:txBody>
      </p:sp>
      <p:sp>
        <p:nvSpPr>
          <p:cNvPr id="13" name="Rectangle 12"/>
          <p:cNvSpPr/>
          <p:nvPr/>
        </p:nvSpPr>
        <p:spPr>
          <a:xfrm>
            <a:off x="4267200" y="4648200"/>
            <a:ext cx="625930" cy="923330"/>
          </a:xfrm>
          <a:prstGeom prst="rect">
            <a:avLst/>
          </a:prstGeom>
          <a:scene3d>
            <a:camera prst="orthographicFront">
              <a:rot lat="0" lon="3000000" rev="0"/>
            </a:camera>
            <a:lightRig rig="threePt" dir="t"/>
          </a:scene3d>
          <a:sp3d>
            <a:bevelT/>
          </a:sp3d>
        </p:spPr>
        <p:txBody>
          <a:bodyPr wrap="none">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p:txBody>
      </p:sp>
      <p:sp>
        <p:nvSpPr>
          <p:cNvPr id="14" name="TextBox 13"/>
          <p:cNvSpPr txBox="1"/>
          <p:nvPr/>
        </p:nvSpPr>
        <p:spPr>
          <a:xfrm>
            <a:off x="3733800" y="5791200"/>
            <a:ext cx="2508269" cy="707886"/>
          </a:xfrm>
          <a:prstGeom prst="rect">
            <a:avLst/>
          </a:prstGeom>
          <a:noFill/>
        </p:spPr>
        <p:txBody>
          <a:bodyPr wrap="none" rtlCol="0">
            <a:spAutoFit/>
          </a:bodyPr>
          <a:lstStyle/>
          <a:p>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G=h=1/c=0</a:t>
            </a:r>
            <a:endParaRPr lang="en-US"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15" name="TextBox 14"/>
          <p:cNvSpPr txBox="1"/>
          <p:nvPr/>
        </p:nvSpPr>
        <p:spPr>
          <a:xfrm>
            <a:off x="6324600" y="6324600"/>
            <a:ext cx="2819400" cy="461665"/>
          </a:xfrm>
          <a:prstGeom prst="rect">
            <a:avLst/>
          </a:prstGeom>
          <a:noFill/>
          <a:effectLst>
            <a:glow rad="228600">
              <a:schemeClr val="accent1">
                <a:satMod val="175000"/>
                <a:alpha val="40000"/>
              </a:schemeClr>
            </a:glow>
          </a:effectLst>
          <a:scene3d>
            <a:camera prst="orthographicFront"/>
            <a:lightRig rig="threePt" dir="t"/>
          </a:scene3d>
          <a:sp3d>
            <a:bevelT/>
          </a:sp3d>
        </p:spPr>
        <p:txBody>
          <a:bodyPr wrap="square" rtlCol="0">
            <a:spAutoFit/>
          </a:bodyPr>
          <a:lstStyle/>
          <a:p>
            <a:r>
              <a:rPr lang="en-US" sz="2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C  </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Wingdings"/>
                <a:ea typeface="Wingdings"/>
                <a:cs typeface="Wingdings"/>
                <a:sym typeface="Wingdings"/>
              </a:rPr>
              <a:t></a:t>
            </a:r>
            <a:r>
              <a:rPr lang="en-US" sz="2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Wingdings"/>
                <a:ea typeface="Wingdings"/>
                <a:cs typeface="Wingdings"/>
                <a:sym typeface="Wingdings"/>
              </a:rPr>
              <a:t>∞  </a:t>
            </a:r>
            <a:r>
              <a:rPr lang="en-US" sz="2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a typeface="Wingdings"/>
                <a:cs typeface="Wingdings"/>
                <a:sym typeface="Wingdings"/>
              </a:rPr>
              <a:t>1/c </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Wingdings"/>
                <a:ea typeface="Wingdings"/>
                <a:cs typeface="Wingdings"/>
                <a:sym typeface="Wingdings"/>
              </a:rPr>
              <a:t></a:t>
            </a:r>
            <a:r>
              <a:rPr lang="en-US" sz="2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a typeface="Wingdings"/>
                <a:cs typeface="Wingdings"/>
                <a:sym typeface="Wingdings"/>
              </a:rPr>
              <a:t>0 </a:t>
            </a:r>
            <a:r>
              <a:rPr lang="en-US" sz="2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Wingdings"/>
                <a:ea typeface="Wingdings"/>
                <a:cs typeface="Wingdings"/>
                <a:sym typeface="Wingdings"/>
              </a:rPr>
              <a:t> </a:t>
            </a:r>
            <a:endParaRPr lang="en-US" sz="2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17" name="Explosion 1 16"/>
          <p:cNvSpPr/>
          <p:nvPr/>
        </p:nvSpPr>
        <p:spPr bwMode="auto">
          <a:xfrm>
            <a:off x="5029200" y="5410200"/>
            <a:ext cx="457200" cy="381000"/>
          </a:xfrm>
          <a:prstGeom prst="irregularSeal1">
            <a:avLst/>
          </a:prstGeom>
          <a:solidFill>
            <a:schemeClr val="bg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18" name="6-Point Star 17"/>
          <p:cNvSpPr/>
          <p:nvPr/>
        </p:nvSpPr>
        <p:spPr bwMode="auto">
          <a:xfrm>
            <a:off x="7086600" y="1143000"/>
            <a:ext cx="457200" cy="457200"/>
          </a:xfrm>
          <a:prstGeom prst="star6">
            <a:avLst/>
          </a:prstGeom>
          <a:ln>
            <a:headEnd type="none" w="med" len="med"/>
            <a:tailEnd type="none" w="med" len="med"/>
          </a:ln>
          <a:effectLst>
            <a:glow rad="139700">
              <a:schemeClr val="accent1">
                <a:satMod val="175000"/>
                <a:alpha val="40000"/>
              </a:schemeClr>
            </a:glow>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prst="angle"/>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pic>
        <p:nvPicPr>
          <p:cNvPr id="20" name="Picture 19" descr="MatveyBornsthein-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109133"/>
            <a:ext cx="3249386" cy="5715000"/>
          </a:xfrm>
          <a:prstGeom prst="rect">
            <a:avLst/>
          </a:prstGeom>
        </p:spPr>
      </p:pic>
    </p:spTree>
    <p:extLst>
      <p:ext uri="{BB962C8B-B14F-4D97-AF65-F5344CB8AC3E}">
        <p14:creationId xmlns:p14="http://schemas.microsoft.com/office/powerpoint/2010/main" val="71805565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2"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6" presetClass="emph" presetSubtype="0" fill="hold" grpId="1" nodeType="afterEffect">
                                  <p:stCondLst>
                                    <p:cond delay="0"/>
                                  </p:stCondLst>
                                  <p:childTnLst>
                                    <p:animScale>
                                      <p:cBhvr>
                                        <p:cTn id="24" dur="2000" fill="hold"/>
                                        <p:tgtEl>
                                          <p:spTgt spid="17"/>
                                        </p:tgtEl>
                                      </p:cBhvr>
                                      <p:by x="150000" y="150000"/>
                                    </p:animScale>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2" presetClass="entr" presetSubtype="2"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ppt_x</p:attrName>
                                        </p:attrNameLst>
                                      </p:cBhvr>
                                      <p:tavLst>
                                        <p:tav tm="0">
                                          <p:val>
                                            <p:strVal val="#ppt_x+#ppt_w*1.125000"/>
                                          </p:val>
                                        </p:tav>
                                        <p:tav tm="100000">
                                          <p:val>
                                            <p:strVal val="#ppt_x"/>
                                          </p:val>
                                        </p:tav>
                                      </p:tavLst>
                                    </p:anim>
                                    <p:animEffect transition="in" filter="wipe(left)">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p:tgtEl>
                                          <p:spTgt spid="13"/>
                                        </p:tgtEl>
                                        <p:attrNameLst>
                                          <p:attrName>ppt_x</p:attrName>
                                        </p:attrNameLst>
                                      </p:cBhvr>
                                      <p:tavLst>
                                        <p:tav tm="0">
                                          <p:val>
                                            <p:strVal val="#ppt_x-#ppt_w*1.125000"/>
                                          </p:val>
                                        </p:tav>
                                        <p:tav tm="100000">
                                          <p:val>
                                            <p:strVal val="#ppt_x"/>
                                          </p:val>
                                        </p:tav>
                                      </p:tavLst>
                                    </p:anim>
                                    <p:animEffect transition="in" filter="wipe(right)">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3" fill="hold" grpId="1" nodeType="click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500" fill="hold"/>
                                        <p:tgtEl>
                                          <p:spTgt spid="18"/>
                                        </p:tgtEl>
                                        <p:attrNameLst>
                                          <p:attrName>ppt_x</p:attrName>
                                        </p:attrNameLst>
                                      </p:cBhvr>
                                      <p:tavLst>
                                        <p:tav tm="0">
                                          <p:val>
                                            <p:strVal val="1+#ppt_w/2"/>
                                          </p:val>
                                        </p:tav>
                                        <p:tav tm="100000">
                                          <p:val>
                                            <p:strVal val="#ppt_x"/>
                                          </p:val>
                                        </p:tav>
                                      </p:tavLst>
                                    </p:anim>
                                    <p:anim calcmode="lin" valueType="num">
                                      <p:cBhvr additive="base">
                                        <p:cTn id="57" dur="1500" fill="hold"/>
                                        <p:tgtEl>
                                          <p:spTgt spid="18"/>
                                        </p:tgtEl>
                                        <p:attrNameLst>
                                          <p:attrName>ppt_y</p:attrName>
                                        </p:attrNameLst>
                                      </p:cBhvr>
                                      <p:tavLst>
                                        <p:tav tm="0">
                                          <p:val>
                                            <p:strVal val="0-#ppt_h/2"/>
                                          </p:val>
                                        </p:tav>
                                        <p:tav tm="100000">
                                          <p:val>
                                            <p:strVal val="#ppt_y"/>
                                          </p:val>
                                        </p:tav>
                                      </p:tavLst>
                                    </p:anim>
                                  </p:childTnLst>
                                </p:cTn>
                              </p:par>
                              <p:par>
                                <p:cTn id="58" presetID="32" presetClass="emph" presetSubtype="0" fill="hold" grpId="2" nodeType="withEffect">
                                  <p:stCondLst>
                                    <p:cond delay="0"/>
                                  </p:stCondLst>
                                  <p:childTnLst>
                                    <p:animRot by="120000">
                                      <p:cBhvr>
                                        <p:cTn id="59" dur="100" fill="hold">
                                          <p:stCondLst>
                                            <p:cond delay="0"/>
                                          </p:stCondLst>
                                        </p:cTn>
                                        <p:tgtEl>
                                          <p:spTgt spid="18"/>
                                        </p:tgtEl>
                                        <p:attrNameLst>
                                          <p:attrName>r</p:attrName>
                                        </p:attrNameLst>
                                      </p:cBhvr>
                                    </p:animRot>
                                    <p:animRot by="-240000">
                                      <p:cBhvr>
                                        <p:cTn id="60" dur="200" fill="hold">
                                          <p:stCondLst>
                                            <p:cond delay="200"/>
                                          </p:stCondLst>
                                        </p:cTn>
                                        <p:tgtEl>
                                          <p:spTgt spid="18"/>
                                        </p:tgtEl>
                                        <p:attrNameLst>
                                          <p:attrName>r</p:attrName>
                                        </p:attrNameLst>
                                      </p:cBhvr>
                                    </p:animRot>
                                    <p:animRot by="240000">
                                      <p:cBhvr>
                                        <p:cTn id="61" dur="200" fill="hold">
                                          <p:stCondLst>
                                            <p:cond delay="400"/>
                                          </p:stCondLst>
                                        </p:cTn>
                                        <p:tgtEl>
                                          <p:spTgt spid="18"/>
                                        </p:tgtEl>
                                        <p:attrNameLst>
                                          <p:attrName>r</p:attrName>
                                        </p:attrNameLst>
                                      </p:cBhvr>
                                    </p:animRot>
                                    <p:animRot by="-240000">
                                      <p:cBhvr>
                                        <p:cTn id="62" dur="200" fill="hold">
                                          <p:stCondLst>
                                            <p:cond delay="600"/>
                                          </p:stCondLst>
                                        </p:cTn>
                                        <p:tgtEl>
                                          <p:spTgt spid="18"/>
                                        </p:tgtEl>
                                        <p:attrNameLst>
                                          <p:attrName>r</p:attrName>
                                        </p:attrNameLst>
                                      </p:cBhvr>
                                    </p:animRot>
                                    <p:animRot by="120000">
                                      <p:cBhvr>
                                        <p:cTn id="63" dur="200" fill="hold">
                                          <p:stCondLst>
                                            <p:cond delay="80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8" grpId="0"/>
      <p:bldP spid="13" grpId="0"/>
      <p:bldP spid="14" grpId="0"/>
      <p:bldP spid="15" grpId="0"/>
      <p:bldP spid="17" grpId="0" animBg="1"/>
      <p:bldP spid="17" grpId="1" animBg="1"/>
      <p:bldP spid="18" grpId="1" animBg="1"/>
      <p:bldP spid="18" grpId="2"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677108"/>
          </a:xfrm>
        </p:spPr>
        <p:txBody>
          <a:bodyPr>
            <a:scene3d>
              <a:camera prst="orthographicFront"/>
              <a:lightRig rig="threePt" dir="t"/>
            </a:scene3d>
            <a:sp3d extrusionH="57150">
              <a:bevelT w="38100" h="38100" prst="relaxedInset"/>
            </a:sp3d>
          </a:bodyPr>
          <a:lstStyle/>
          <a:p>
            <a:pPr algn="ctr"/>
            <a:r>
              <a:rPr lang="en-US" dirty="0" smtClean="0"/>
              <a:t>La </a:t>
            </a:r>
            <a:r>
              <a:rPr lang="en-US" dirty="0" err="1" smtClean="0"/>
              <a:t>fisica</a:t>
            </a:r>
            <a:r>
              <a:rPr lang="en-US" dirty="0" smtClean="0"/>
              <a:t> </a:t>
            </a:r>
            <a:r>
              <a:rPr lang="en-US" dirty="0" err="1" smtClean="0"/>
              <a:t>che</a:t>
            </a:r>
            <a:r>
              <a:rPr lang="en-US" dirty="0" smtClean="0"/>
              <a:t> </a:t>
            </a:r>
            <a:r>
              <a:rPr lang="en-US" dirty="0" err="1" smtClean="0"/>
              <a:t>conoscete</a:t>
            </a:r>
            <a:r>
              <a:rPr lang="en-US" dirty="0" smtClean="0"/>
              <a:t> (h=1/c=0)</a:t>
            </a:r>
            <a:endParaRPr lang="en-US" dirty="0"/>
          </a:p>
        </p:txBody>
      </p:sp>
      <p:pic>
        <p:nvPicPr>
          <p:cNvPr id="3" name="Picture 2" descr="Cube-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609600"/>
            <a:ext cx="5937135" cy="6103596"/>
          </a:xfrm>
          <a:prstGeom prst="rect">
            <a:avLst/>
          </a:prstGeom>
        </p:spPr>
      </p:pic>
      <p:sp>
        <p:nvSpPr>
          <p:cNvPr id="6" name="Rectangle 5"/>
          <p:cNvSpPr/>
          <p:nvPr/>
        </p:nvSpPr>
        <p:spPr>
          <a:xfrm>
            <a:off x="2362200" y="4343400"/>
            <a:ext cx="625930" cy="923330"/>
          </a:xfrm>
          <a:prstGeom prst="rect">
            <a:avLst/>
          </a:prstGeom>
        </p:spPr>
        <p:txBody>
          <a:bodyPr wrap="none">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p:txBody>
      </p:sp>
      <p:sp>
        <p:nvSpPr>
          <p:cNvPr id="8" name="Rectangle 7"/>
          <p:cNvSpPr/>
          <p:nvPr/>
        </p:nvSpPr>
        <p:spPr>
          <a:xfrm>
            <a:off x="1600200" y="5867400"/>
            <a:ext cx="2514600" cy="707886"/>
          </a:xfrm>
          <a:prstGeom prst="rect">
            <a:avLst/>
          </a:prstGeom>
        </p:spPr>
        <p:txBody>
          <a:bodyPr wrap="square">
            <a:spAutoFit/>
          </a:bodyPr>
          <a:lstStyle/>
          <a:p>
            <a:pPr lvl="0"/>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G=h</a:t>
            </a:r>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=1/c=0</a:t>
            </a:r>
          </a:p>
        </p:txBody>
      </p:sp>
      <p:sp>
        <p:nvSpPr>
          <p:cNvPr id="9" name="TextBox 8"/>
          <p:cNvSpPr txBox="1"/>
          <p:nvPr/>
        </p:nvSpPr>
        <p:spPr>
          <a:xfrm>
            <a:off x="152400" y="4800600"/>
            <a:ext cx="1828800" cy="1815882"/>
          </a:xfrm>
          <a:prstGeom prst="rect">
            <a:avLst/>
          </a:prstGeom>
          <a:noFill/>
        </p:spPr>
        <p:txBody>
          <a:bodyPr wrap="square" rtlCol="0">
            <a:spAutoFit/>
          </a:bodyPr>
          <a:lstStyle/>
          <a:p>
            <a:r>
              <a:rPr lang="en-US" sz="2800" dirty="0" err="1" smtClean="0"/>
              <a:t>Meccanica</a:t>
            </a:r>
            <a:r>
              <a:rPr lang="en-US" sz="2800" dirty="0" smtClean="0"/>
              <a:t> </a:t>
            </a:r>
            <a:r>
              <a:rPr lang="en-US" sz="2800" dirty="0" err="1" smtClean="0"/>
              <a:t>classica</a:t>
            </a:r>
            <a:r>
              <a:rPr lang="en-US" sz="2800" dirty="0" smtClean="0"/>
              <a:t> ….</a:t>
            </a:r>
          </a:p>
          <a:p>
            <a:r>
              <a:rPr lang="en-US" sz="2800" dirty="0" smtClean="0"/>
              <a:t>s = v. t</a:t>
            </a:r>
          </a:p>
          <a:p>
            <a:r>
              <a:rPr lang="en-US" sz="2800" dirty="0" smtClean="0"/>
              <a:t>F = m a</a:t>
            </a:r>
            <a:endParaRPr lang="en-US" sz="2800" dirty="0"/>
          </a:p>
        </p:txBody>
      </p:sp>
      <p:sp>
        <p:nvSpPr>
          <p:cNvPr id="10" name="TextBox 9"/>
          <p:cNvSpPr txBox="1"/>
          <p:nvPr/>
        </p:nvSpPr>
        <p:spPr>
          <a:xfrm>
            <a:off x="152400" y="1447800"/>
            <a:ext cx="2590800" cy="830997"/>
          </a:xfrm>
          <a:prstGeom prst="rect">
            <a:avLst/>
          </a:prstGeom>
          <a:noFill/>
        </p:spPr>
        <p:txBody>
          <a:bodyPr wrap="square" rtlCol="0">
            <a:spAutoFit/>
            <a:scene3d>
              <a:camera prst="orthographicFront"/>
              <a:lightRig rig="brightRoom" dir="t"/>
            </a:scene3d>
            <a:sp3d extrusionH="57150" contourW="6350" prstMaterial="plastic">
              <a:bevelT w="20320" h="20320" prst="relaxedInset"/>
              <a:contourClr>
                <a:schemeClr val="accent1">
                  <a:tint val="100000"/>
                  <a:shade val="100000"/>
                  <a:hueMod val="100000"/>
                  <a:satMod val="100000"/>
                </a:schemeClr>
              </a:contourClr>
            </a:sp3d>
          </a:bodyPr>
          <a:lstStyle/>
          <a:p>
            <a:r>
              <a:rPr lang="en-US" sz="2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Gravità</a:t>
            </a:r>
            <a:r>
              <a:rPr lang="en-US" sz="2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2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Newtoniana</a:t>
            </a:r>
            <a:endParaRPr lang="en-US" sz="2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3" name="Picture 12"/>
          <p:cNvPicPr>
            <a:picLocks noChangeAspect="1"/>
          </p:cNvPicPr>
          <p:nvPr/>
        </p:nvPicPr>
        <p:blipFill>
          <a:blip r:embed="rId3"/>
          <a:stretch>
            <a:fillRect/>
          </a:stretch>
        </p:blipFill>
        <p:spPr>
          <a:xfrm>
            <a:off x="152400" y="2438400"/>
            <a:ext cx="2781300" cy="1905000"/>
          </a:xfrm>
          <a:prstGeom prst="rect">
            <a:avLst/>
          </a:prstGeom>
        </p:spPr>
      </p:pic>
      <p:pic>
        <p:nvPicPr>
          <p:cNvPr id="14" name="Picture 13" descr="Tetrahedron-in-cube-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33400"/>
            <a:ext cx="6077989" cy="6248400"/>
          </a:xfrm>
          <a:prstGeom prst="rect">
            <a:avLst/>
          </a:prstGeom>
        </p:spPr>
      </p:pic>
      <p:sp>
        <p:nvSpPr>
          <p:cNvPr id="15" name="8-Point Star 14"/>
          <p:cNvSpPr/>
          <p:nvPr/>
        </p:nvSpPr>
        <p:spPr bwMode="auto">
          <a:xfrm>
            <a:off x="4114800" y="5943600"/>
            <a:ext cx="609600" cy="609600"/>
          </a:xfrm>
          <a:prstGeom prst="star8">
            <a:avLst/>
          </a:prstGeom>
          <a:solidFill>
            <a:schemeClr val="tx1">
              <a:lumMod val="85000"/>
            </a:schemeClr>
          </a:solidFill>
          <a:ln>
            <a:headEnd type="none" w="med" len="med"/>
            <a:tailEnd type="none" w="med" len="med"/>
          </a:ln>
          <a:scene3d>
            <a:camera prst="orthographicFront">
              <a:rot lat="0" lon="1500001" rev="0"/>
            </a:camera>
            <a:lightRig rig="glow" dir="t">
              <a:rot lat="0" lon="0" rev="6360000"/>
            </a:lightRig>
          </a:scene3d>
          <a:sp3d contourW="1000" prstMaterial="flat">
            <a:bevelT w="95250" h="101600"/>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7228438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360"/>
                                          </p:val>
                                        </p:tav>
                                        <p:tav tm="100000">
                                          <p:val>
                                            <p:fltVal val="0"/>
                                          </p:val>
                                        </p:tav>
                                      </p:tavLst>
                                    </p:anim>
                                    <p:animEffect transition="in" filter="fade">
                                      <p:cBhvr>
                                        <p:cTn id="10" dur="1000"/>
                                        <p:tgtEl>
                                          <p:spTgt spid="14"/>
                                        </p:tgtEl>
                                      </p:cBhvr>
                                    </p:animEffect>
                                  </p:childTnLst>
                                </p:cTn>
                              </p:par>
                            </p:childTnLst>
                          </p:cTn>
                        </p:par>
                        <p:par>
                          <p:cTn id="11" fill="hold">
                            <p:stCondLst>
                              <p:cond delay="1000"/>
                            </p:stCondLst>
                            <p:childTnLst>
                              <p:par>
                                <p:cTn id="12" presetID="37" presetClass="entr" presetSubtype="0" fill="hold" grpId="0" nodeType="afterEffect">
                                  <p:stCondLst>
                                    <p:cond delay="100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900" decel="100000" fill="hold"/>
                                        <p:tgtEl>
                                          <p:spTgt spid="1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18" fill="hold">
                            <p:stCondLst>
                              <p:cond delay="3000"/>
                            </p:stCondLst>
                            <p:childTnLst>
                              <p:par>
                                <p:cTn id="19" presetID="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par>
                          <p:cTn id="21" fill="hold">
                            <p:stCondLst>
                              <p:cond delay="3000"/>
                            </p:stCondLst>
                            <p:childTnLst>
                              <p:par>
                                <p:cTn id="22" presetID="23" presetClass="entr" presetSubtype="16" fill="hold" grpId="0" nodeType="after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exit" presetSubtype="0" fill="hold" nodeType="withEffect">
                                  <p:stCondLst>
                                    <p:cond delay="0"/>
                                  </p:stCondLst>
                                  <p:childTnLst>
                                    <p:set>
                                      <p:cBhvr>
                                        <p:cTn id="31" dur="1" fill="hold">
                                          <p:stCondLst>
                                            <p:cond delay="0"/>
                                          </p:stCondLst>
                                        </p:cTn>
                                        <p:tgtEl>
                                          <p:spTgt spid="14"/>
                                        </p:tgtEl>
                                        <p:attrNameLst>
                                          <p:attrName>style.visibility</p:attrName>
                                        </p:attrNameLst>
                                      </p:cBhvr>
                                      <p:to>
                                        <p:strVal val="hidden"/>
                                      </p:to>
                                    </p:set>
                                  </p:childTnLst>
                                </p:cTn>
                              </p:par>
                            </p:childTnLst>
                          </p:cTn>
                        </p:par>
                        <p:par>
                          <p:cTn id="32" fill="hold">
                            <p:stCondLst>
                              <p:cond delay="0"/>
                            </p:stCondLst>
                            <p:childTnLst>
                              <p:par>
                                <p:cTn id="33" presetID="55"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strVal val="#ppt_w*0.70"/>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Effect transition="in" filter="fade">
                                      <p:cBhvr>
                                        <p:cTn id="37" dur="1000"/>
                                        <p:tgtEl>
                                          <p:spTgt spid="6"/>
                                        </p:tgtEl>
                                      </p:cBhvr>
                                    </p:animEffect>
                                  </p:childTnLst>
                                </p:cTn>
                              </p:par>
                            </p:childTnLst>
                          </p:cTn>
                        </p:par>
                        <p:par>
                          <p:cTn id="38" fill="hold">
                            <p:stCondLst>
                              <p:cond delay="1000"/>
                            </p:stCondLst>
                            <p:childTnLst>
                              <p:par>
                                <p:cTn id="39" presetID="55" presetClass="entr" presetSubtype="0" fill="hold" grpId="0" nodeType="afterEffect">
                                  <p:stCondLst>
                                    <p:cond delay="10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0.70"/>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smtClean="0"/>
              <a:t>La </a:t>
            </a:r>
            <a:r>
              <a:rPr lang="en-US" dirty="0" err="1" smtClean="0"/>
              <a:t>relatività</a:t>
            </a:r>
            <a:r>
              <a:rPr lang="en-US" dirty="0" smtClean="0"/>
              <a:t> </a:t>
            </a:r>
            <a:r>
              <a:rPr lang="en-US" dirty="0" err="1" smtClean="0"/>
              <a:t>speciale</a:t>
            </a:r>
            <a:r>
              <a:rPr lang="en-US" dirty="0" smtClean="0"/>
              <a:t>:   1/c ≠ 0</a:t>
            </a:r>
            <a:endParaRPr lang="en-US" dirty="0"/>
          </a:p>
        </p:txBody>
      </p:sp>
      <p:pic>
        <p:nvPicPr>
          <p:cNvPr id="3" name="Picture 2" descr="Cube-c.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950" y="1143000"/>
            <a:ext cx="5262650" cy="5410200"/>
          </a:xfrm>
          <a:prstGeom prst="rect">
            <a:avLst/>
          </a:prstGeom>
        </p:spPr>
      </p:pic>
      <p:sp>
        <p:nvSpPr>
          <p:cNvPr id="7" name="Rectangle 6"/>
          <p:cNvSpPr/>
          <p:nvPr/>
        </p:nvSpPr>
        <p:spPr>
          <a:xfrm>
            <a:off x="4267200" y="1524000"/>
            <a:ext cx="1331502" cy="1107996"/>
          </a:xfrm>
          <a:prstGeom prst="rect">
            <a:avLst/>
          </a:prstGeom>
        </p:spPr>
        <p:txBody>
          <a:bodyPr wrap="none">
            <a:spAutoFit/>
          </a:bodyPr>
          <a:lstStyle/>
          <a:p>
            <a:pPr lvl="0" algn="ctr"/>
            <a:r>
              <a:rPr lang="en-US" sz="6600" b="1" dirty="0">
                <a:ln w="12700">
                  <a:solidFill>
                    <a:srgbClr val="BEECE7">
                      <a:satMod val="155000"/>
                    </a:srgbClr>
                  </a:solidFill>
                  <a:prstDash val="solid"/>
                </a:ln>
                <a:solidFill>
                  <a:srgbClr val="FF0000"/>
                </a:solidFill>
                <a:effectLst>
                  <a:glow rad="139700">
                    <a:srgbClr val="FFC000">
                      <a:satMod val="175000"/>
                      <a:alpha val="40000"/>
                    </a:srgbClr>
                  </a:glow>
                  <a:outerShdw blurRad="41275" dist="20320" dir="1800000" algn="tl" rotWithShape="0">
                    <a:srgbClr val="000000">
                      <a:alpha val="40000"/>
                    </a:srgbClr>
                  </a:outerShdw>
                </a:effectLst>
              </a:rPr>
              <a:t>1/c</a:t>
            </a:r>
          </a:p>
        </p:txBody>
      </p:sp>
      <p:sp>
        <p:nvSpPr>
          <p:cNvPr id="8" name="Rectangle 7"/>
          <p:cNvSpPr/>
          <p:nvPr/>
        </p:nvSpPr>
        <p:spPr>
          <a:xfrm>
            <a:off x="3505200" y="5943600"/>
            <a:ext cx="1557738" cy="707886"/>
          </a:xfrm>
          <a:prstGeom prst="rect">
            <a:avLst/>
          </a:prstGeom>
        </p:spPr>
        <p:txBody>
          <a:bodyPr wrap="none">
            <a:spAutoFit/>
          </a:bodyPr>
          <a:lstStyle/>
          <a:p>
            <a:pPr lvl="0"/>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G=</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h=</a:t>
            </a:r>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0</a:t>
            </a:r>
          </a:p>
        </p:txBody>
      </p:sp>
      <p:pic>
        <p:nvPicPr>
          <p:cNvPr id="9" name="Picture 8"/>
          <p:cNvPicPr>
            <a:picLocks noChangeAspect="1"/>
          </p:cNvPicPr>
          <p:nvPr/>
        </p:nvPicPr>
        <p:blipFill>
          <a:blip r:embed="rId3"/>
          <a:stretch>
            <a:fillRect/>
          </a:stretch>
        </p:blipFill>
        <p:spPr>
          <a:xfrm>
            <a:off x="76200" y="2133600"/>
            <a:ext cx="3810000" cy="2281296"/>
          </a:xfrm>
          <a:prstGeom prst="rect">
            <a:avLst/>
          </a:prstGeom>
        </p:spPr>
      </p:pic>
      <p:pic>
        <p:nvPicPr>
          <p:cNvPr id="10" name="Picture 9"/>
          <p:cNvPicPr>
            <a:picLocks noChangeAspect="1"/>
          </p:cNvPicPr>
          <p:nvPr/>
        </p:nvPicPr>
        <p:blipFill>
          <a:blip r:embed="rId4"/>
          <a:stretch>
            <a:fillRect/>
          </a:stretch>
        </p:blipFill>
        <p:spPr>
          <a:xfrm>
            <a:off x="76200" y="4572000"/>
            <a:ext cx="2171700" cy="762000"/>
          </a:xfrm>
          <a:prstGeom prst="rect">
            <a:avLst/>
          </a:prstGeom>
        </p:spPr>
      </p:pic>
      <p:pic>
        <p:nvPicPr>
          <p:cNvPr id="11" name="Picture 10"/>
          <p:cNvPicPr>
            <a:picLocks noChangeAspect="1"/>
          </p:cNvPicPr>
          <p:nvPr/>
        </p:nvPicPr>
        <p:blipFill>
          <a:blip r:embed="rId5"/>
          <a:stretch>
            <a:fillRect/>
          </a:stretch>
        </p:blipFill>
        <p:spPr>
          <a:xfrm>
            <a:off x="76200" y="5486400"/>
            <a:ext cx="1905000" cy="927100"/>
          </a:xfrm>
          <a:prstGeom prst="rect">
            <a:avLst/>
          </a:prstGeom>
        </p:spPr>
      </p:pic>
      <p:sp>
        <p:nvSpPr>
          <p:cNvPr id="13" name="Rounded Rectangle 12"/>
          <p:cNvSpPr/>
          <p:nvPr/>
        </p:nvSpPr>
        <p:spPr bwMode="auto">
          <a:xfrm>
            <a:off x="152400" y="1219200"/>
            <a:ext cx="3733800" cy="762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err="1" smtClean="0">
                <a:solidFill>
                  <a:srgbClr val="FFFF00"/>
                </a:solidFill>
                <a:effectLst>
                  <a:outerShdw blurRad="38100" dist="38100" dir="2700000" algn="tl">
                    <a:srgbClr val="000000">
                      <a:alpha val="43137"/>
                    </a:srgbClr>
                  </a:outerShdw>
                </a:effectLst>
                <a:latin typeface="Segoe" pitchFamily="34" charset="0"/>
              </a:rPr>
              <a:t>Trasformazioni</a:t>
            </a:r>
            <a:r>
              <a:rPr lang="en-US" sz="2400" dirty="0" smtClean="0">
                <a:solidFill>
                  <a:srgbClr val="FFFF00"/>
                </a:solidFill>
                <a:effectLst>
                  <a:outerShdw blurRad="38100" dist="38100" dir="2700000" algn="tl">
                    <a:srgbClr val="000000">
                      <a:alpha val="43137"/>
                    </a:srgbClr>
                  </a:outerShdw>
                </a:effectLst>
                <a:latin typeface="Segoe" pitchFamily="34" charset="0"/>
              </a:rPr>
              <a:t> di Lorentz</a:t>
            </a:r>
          </a:p>
        </p:txBody>
      </p:sp>
    </p:spTree>
    <p:extLst>
      <p:ext uri="{BB962C8B-B14F-4D97-AF65-F5344CB8AC3E}">
        <p14:creationId xmlns:p14="http://schemas.microsoft.com/office/powerpoint/2010/main" val="26757119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par>
                                <p:cTn id="22" presetID="55"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strVal val="#ppt_w*0.70"/>
                                          </p:val>
                                        </p:tav>
                                        <p:tav tm="100000">
                                          <p:val>
                                            <p:strVal val="#ppt_w"/>
                                          </p:val>
                                        </p:tav>
                                      </p:tavLst>
                                    </p:anim>
                                    <p:anim calcmode="lin" valueType="num">
                                      <p:cBhvr>
                                        <p:cTn id="25" dur="1000" fill="hold"/>
                                        <p:tgtEl>
                                          <p:spTgt spid="11"/>
                                        </p:tgtEl>
                                        <p:attrNameLst>
                                          <p:attrName>ppt_h</p:attrName>
                                        </p:attrNameLst>
                                      </p:cBhvr>
                                      <p:tavLst>
                                        <p:tav tm="0">
                                          <p:val>
                                            <p:strVal val="#ppt_h"/>
                                          </p:val>
                                        </p:tav>
                                        <p:tav tm="100000">
                                          <p:val>
                                            <p:strVal val="#ppt_h"/>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836612"/>
          </a:xfrm>
        </p:spPr>
        <p:txBody>
          <a:bodyPr>
            <a:scene3d>
              <a:camera prst="orthographicFront"/>
              <a:lightRig rig="threePt" dir="t"/>
            </a:scene3d>
            <a:sp3d extrusionH="57150">
              <a:bevelT w="38100" h="38100" prst="relaxedInset"/>
            </a:sp3d>
          </a:bodyPr>
          <a:lstStyle/>
          <a:p>
            <a:pPr algn="ctr"/>
            <a:r>
              <a:rPr lang="en-US" dirty="0" err="1" smtClean="0"/>
              <a:t>Elettromagnetismo</a:t>
            </a:r>
            <a:r>
              <a:rPr lang="en-US" dirty="0" smtClean="0"/>
              <a:t> </a:t>
            </a:r>
            <a:r>
              <a:rPr lang="en-US" sz="3600" dirty="0" smtClean="0"/>
              <a:t>(</a:t>
            </a:r>
            <a:r>
              <a:rPr lang="en-US" sz="3600" dirty="0" err="1" smtClean="0"/>
              <a:t>una</a:t>
            </a:r>
            <a:r>
              <a:rPr lang="en-US" sz="3600" dirty="0" smtClean="0"/>
              <a:t> </a:t>
            </a:r>
            <a:r>
              <a:rPr lang="en-US" sz="3600" dirty="0" err="1" smtClean="0"/>
              <a:t>teoria</a:t>
            </a:r>
            <a:r>
              <a:rPr lang="en-US" sz="3600" dirty="0" smtClean="0"/>
              <a:t> </a:t>
            </a:r>
            <a:r>
              <a:rPr lang="en-US" sz="3600" dirty="0" err="1" smtClean="0"/>
              <a:t>relativistica</a:t>
            </a:r>
            <a:r>
              <a:rPr lang="en-US" sz="3600" dirty="0" smtClean="0"/>
              <a:t>)</a:t>
            </a:r>
            <a:endParaRPr lang="en-US" sz="3600" dirty="0"/>
          </a:p>
        </p:txBody>
      </p:sp>
      <p:sp>
        <p:nvSpPr>
          <p:cNvPr id="5" name="TextBox 4"/>
          <p:cNvSpPr txBox="1"/>
          <p:nvPr/>
        </p:nvSpPr>
        <p:spPr>
          <a:xfrm>
            <a:off x="3124200" y="1143000"/>
            <a:ext cx="5867400" cy="523220"/>
          </a:xfrm>
          <a:prstGeom prst="rect">
            <a:avLst/>
          </a:prstGeom>
          <a:solidFill>
            <a:schemeClr val="tx1"/>
          </a:solidFill>
        </p:spPr>
        <p:txBody>
          <a:bodyPr wrap="square" rtlCol="0">
            <a:spAutoFit/>
          </a:bodyPr>
          <a:lstStyle/>
          <a:p>
            <a:r>
              <a:rPr lang="en-US" dirty="0" smtClean="0">
                <a:solidFill>
                  <a:schemeClr val="bg1"/>
                </a:solidFill>
              </a:rPr>
              <a:t>       </a:t>
            </a:r>
            <a:r>
              <a:rPr lang="en-US" sz="2400" dirty="0" smtClean="0">
                <a:solidFill>
                  <a:schemeClr val="bg1"/>
                </a:solidFill>
              </a:rPr>
              <a:t> </a:t>
            </a:r>
            <a:r>
              <a:rPr lang="en-US" sz="2800" dirty="0" smtClean="0">
                <a:solidFill>
                  <a:schemeClr val="bg1"/>
                </a:solidFill>
              </a:rPr>
              <a:t>= (a</a:t>
            </a:r>
            <a:r>
              <a:rPr lang="en-US" sz="2800" baseline="-25000" dirty="0" smtClean="0">
                <a:solidFill>
                  <a:schemeClr val="bg1"/>
                </a:solidFill>
              </a:rPr>
              <a:t>x</a:t>
            </a:r>
            <a:r>
              <a:rPr lang="en-US" sz="2800" dirty="0" smtClean="0">
                <a:solidFill>
                  <a:schemeClr val="bg1"/>
                </a:solidFill>
              </a:rPr>
              <a:t> , a</a:t>
            </a:r>
            <a:r>
              <a:rPr lang="en-US" sz="2800" baseline="-25000" dirty="0" smtClean="0">
                <a:solidFill>
                  <a:schemeClr val="bg1"/>
                </a:solidFill>
              </a:rPr>
              <a:t>y</a:t>
            </a:r>
            <a:r>
              <a:rPr lang="en-US" sz="2800" dirty="0" smtClean="0">
                <a:solidFill>
                  <a:schemeClr val="bg1"/>
                </a:solidFill>
              </a:rPr>
              <a:t> , </a:t>
            </a:r>
            <a:r>
              <a:rPr lang="en-US" sz="2800" dirty="0" err="1" smtClean="0">
                <a:solidFill>
                  <a:schemeClr val="bg1"/>
                </a:solidFill>
              </a:rPr>
              <a:t>a</a:t>
            </a:r>
            <a:r>
              <a:rPr lang="en-US" sz="2800" baseline="-25000" dirty="0" err="1" smtClean="0">
                <a:solidFill>
                  <a:schemeClr val="bg1"/>
                </a:solidFill>
              </a:rPr>
              <a:t>z</a:t>
            </a:r>
            <a:r>
              <a:rPr lang="en-US" sz="2800" dirty="0" smtClean="0">
                <a:solidFill>
                  <a:schemeClr val="bg1"/>
                </a:solidFill>
              </a:rPr>
              <a:t>);           </a:t>
            </a:r>
            <a:r>
              <a:rPr lang="en-US" sz="2800" baseline="30000" dirty="0" smtClean="0">
                <a:solidFill>
                  <a:schemeClr val="bg1"/>
                </a:solidFill>
              </a:rPr>
              <a:t>.</a:t>
            </a:r>
            <a:r>
              <a:rPr lang="en-US" sz="2800" dirty="0" smtClean="0">
                <a:solidFill>
                  <a:schemeClr val="bg1"/>
                </a:solidFill>
              </a:rPr>
              <a:t>     =     </a:t>
            </a:r>
            <a:r>
              <a:rPr lang="en-US" sz="2800" dirty="0" err="1" smtClean="0">
                <a:solidFill>
                  <a:schemeClr val="bg1"/>
                </a:solidFill>
              </a:rPr>
              <a:t>a</a:t>
            </a:r>
            <a:r>
              <a:rPr lang="en-US" sz="2800" baseline="-25000" dirty="0" err="1" smtClean="0">
                <a:solidFill>
                  <a:schemeClr val="bg1"/>
                </a:solidFill>
              </a:rPr>
              <a:t>i</a:t>
            </a:r>
            <a:r>
              <a:rPr lang="en-US" sz="2800" baseline="-25000" dirty="0" smtClean="0">
                <a:solidFill>
                  <a:schemeClr val="bg1"/>
                </a:solidFill>
              </a:rPr>
              <a:t> </a:t>
            </a:r>
            <a:r>
              <a:rPr lang="en-US" sz="2800" dirty="0">
                <a:solidFill>
                  <a:schemeClr val="bg1"/>
                </a:solidFill>
              </a:rPr>
              <a:t>b</a:t>
            </a:r>
            <a:r>
              <a:rPr lang="en-US" sz="2800" baseline="-25000" dirty="0" smtClean="0">
                <a:solidFill>
                  <a:schemeClr val="bg1"/>
                </a:solidFill>
              </a:rPr>
              <a:t>i</a:t>
            </a:r>
            <a:r>
              <a:rPr lang="en-US" sz="2800" dirty="0" smtClean="0">
                <a:solidFill>
                  <a:schemeClr val="bg1"/>
                </a:solidFill>
              </a:rPr>
              <a:t> = </a:t>
            </a:r>
            <a:r>
              <a:rPr lang="en-US" sz="2800" dirty="0" err="1" smtClean="0">
                <a:solidFill>
                  <a:schemeClr val="bg1"/>
                </a:solidFill>
              </a:rPr>
              <a:t>a</a:t>
            </a:r>
            <a:r>
              <a:rPr lang="en-US" sz="2800" baseline="-25000" dirty="0" err="1" smtClean="0">
                <a:solidFill>
                  <a:schemeClr val="bg1"/>
                </a:solidFill>
              </a:rPr>
              <a:t>i</a:t>
            </a:r>
            <a:r>
              <a:rPr lang="en-US" sz="2800" baseline="-25000" dirty="0" smtClean="0">
                <a:solidFill>
                  <a:schemeClr val="bg1"/>
                </a:solidFill>
              </a:rPr>
              <a:t> </a:t>
            </a:r>
            <a:r>
              <a:rPr lang="en-US" sz="2800" dirty="0" smtClean="0">
                <a:solidFill>
                  <a:schemeClr val="bg1"/>
                </a:solidFill>
              </a:rPr>
              <a:t>b</a:t>
            </a:r>
            <a:r>
              <a:rPr lang="en-US" sz="2800" baseline="-25000" dirty="0" smtClean="0">
                <a:solidFill>
                  <a:schemeClr val="bg1"/>
                </a:solidFill>
              </a:rPr>
              <a:t>i</a:t>
            </a:r>
            <a:r>
              <a:rPr lang="en-US" sz="2800" dirty="0" smtClean="0">
                <a:solidFill>
                  <a:schemeClr val="bg1"/>
                </a:solidFill>
              </a:rPr>
              <a:t>  </a:t>
            </a:r>
            <a:endParaRPr lang="en-US" sz="2800" i="1" dirty="0">
              <a:solidFill>
                <a:schemeClr val="bg1"/>
              </a:solidFill>
            </a:endParaRPr>
          </a:p>
        </p:txBody>
      </p:sp>
      <p:pic>
        <p:nvPicPr>
          <p:cNvPr id="6" name="Picture 5"/>
          <p:cNvPicPr>
            <a:picLocks noChangeAspect="1"/>
          </p:cNvPicPr>
          <p:nvPr/>
        </p:nvPicPr>
        <p:blipFill>
          <a:blip r:embed="rId3"/>
          <a:stretch>
            <a:fillRect/>
          </a:stretch>
        </p:blipFill>
        <p:spPr>
          <a:xfrm>
            <a:off x="6019800" y="1143000"/>
            <a:ext cx="304800" cy="467360"/>
          </a:xfrm>
          <a:prstGeom prst="rect">
            <a:avLst/>
          </a:prstGeom>
        </p:spPr>
      </p:pic>
      <p:pic>
        <p:nvPicPr>
          <p:cNvPr id="7" name="Picture 6"/>
          <p:cNvPicPr>
            <a:picLocks noChangeAspect="1"/>
          </p:cNvPicPr>
          <p:nvPr/>
        </p:nvPicPr>
        <p:blipFill>
          <a:blip r:embed="rId3"/>
          <a:stretch>
            <a:fillRect/>
          </a:stretch>
        </p:blipFill>
        <p:spPr>
          <a:xfrm>
            <a:off x="3276600" y="1209040"/>
            <a:ext cx="304800" cy="467360"/>
          </a:xfrm>
          <a:prstGeom prst="rect">
            <a:avLst/>
          </a:prstGeom>
        </p:spPr>
      </p:pic>
      <p:pic>
        <p:nvPicPr>
          <p:cNvPr id="11" name="Picture 10"/>
          <p:cNvPicPr>
            <a:picLocks noChangeAspect="1"/>
          </p:cNvPicPr>
          <p:nvPr/>
        </p:nvPicPr>
        <p:blipFill>
          <a:blip r:embed="rId4"/>
          <a:stretch>
            <a:fillRect/>
          </a:stretch>
        </p:blipFill>
        <p:spPr>
          <a:xfrm>
            <a:off x="7023100" y="1143000"/>
            <a:ext cx="368300" cy="533400"/>
          </a:xfrm>
          <a:prstGeom prst="rect">
            <a:avLst/>
          </a:prstGeom>
        </p:spPr>
      </p:pic>
      <p:pic>
        <p:nvPicPr>
          <p:cNvPr id="13" name="Picture 12"/>
          <p:cNvPicPr>
            <a:picLocks noChangeAspect="1"/>
          </p:cNvPicPr>
          <p:nvPr/>
        </p:nvPicPr>
        <p:blipFill>
          <a:blip r:embed="rId5"/>
          <a:stretch>
            <a:fillRect/>
          </a:stretch>
        </p:blipFill>
        <p:spPr>
          <a:xfrm>
            <a:off x="6477000" y="1143000"/>
            <a:ext cx="381000" cy="496957"/>
          </a:xfrm>
          <a:prstGeom prst="rect">
            <a:avLst/>
          </a:prstGeom>
        </p:spPr>
      </p:pic>
      <p:sp>
        <p:nvSpPr>
          <p:cNvPr id="14" name="TextBox 13"/>
          <p:cNvSpPr txBox="1"/>
          <p:nvPr/>
        </p:nvSpPr>
        <p:spPr>
          <a:xfrm>
            <a:off x="457200" y="1066800"/>
            <a:ext cx="1600200" cy="584776"/>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sz="3200" dirty="0" err="1" smtClean="0"/>
              <a:t>Vettori</a:t>
            </a:r>
            <a:r>
              <a:rPr lang="en-US" sz="3200" dirty="0" smtClean="0"/>
              <a:t>:</a:t>
            </a:r>
            <a:endParaRPr lang="en-US" sz="3200" dirty="0"/>
          </a:p>
        </p:txBody>
      </p:sp>
      <p:sp>
        <p:nvSpPr>
          <p:cNvPr id="15" name="TextBox 14"/>
          <p:cNvSpPr txBox="1"/>
          <p:nvPr/>
        </p:nvSpPr>
        <p:spPr>
          <a:xfrm>
            <a:off x="76200" y="2057400"/>
            <a:ext cx="2895600" cy="1384995"/>
          </a:xfrm>
          <a:prstGeom prst="rect">
            <a:avLst/>
          </a:prstGeom>
          <a:noFill/>
        </p:spPr>
        <p:txBody>
          <a:bodyPr wrap="square" rtlCol="0">
            <a:spAutoFit/>
          </a:bodyPr>
          <a:lstStyle/>
          <a:p>
            <a:r>
              <a:rPr lang="en-US" sz="2800" dirty="0" err="1" smtClean="0"/>
              <a:t>Invarianza</a:t>
            </a:r>
            <a:r>
              <a:rPr lang="en-US" sz="2800" dirty="0"/>
              <a:t> </a:t>
            </a:r>
            <a:r>
              <a:rPr lang="en-US" sz="2800" dirty="0" err="1" smtClean="0"/>
              <a:t>delle</a:t>
            </a:r>
            <a:r>
              <a:rPr lang="en-US" sz="2800" dirty="0" smtClean="0"/>
              <a:t> </a:t>
            </a:r>
            <a:r>
              <a:rPr lang="en-US" sz="2800" dirty="0" err="1" smtClean="0"/>
              <a:t>equazioni</a:t>
            </a:r>
            <a:r>
              <a:rPr lang="en-US" sz="2800" dirty="0" smtClean="0"/>
              <a:t> </a:t>
            </a:r>
            <a:r>
              <a:rPr lang="en-US" sz="2800" dirty="0" err="1" smtClean="0"/>
              <a:t>rispetto</a:t>
            </a:r>
            <a:r>
              <a:rPr lang="en-US" sz="2800" dirty="0" smtClean="0"/>
              <a:t> </a:t>
            </a:r>
            <a:r>
              <a:rPr lang="en-US" sz="2800" dirty="0" err="1" smtClean="0"/>
              <a:t>rotazioni</a:t>
            </a:r>
            <a:r>
              <a:rPr lang="en-US" sz="2800" dirty="0" smtClean="0"/>
              <a:t> </a:t>
            </a:r>
            <a:r>
              <a:rPr lang="en-US" sz="2800" dirty="0" err="1" smtClean="0"/>
              <a:t>spaziali</a:t>
            </a:r>
            <a:endParaRPr lang="en-US" sz="2800" dirty="0"/>
          </a:p>
        </p:txBody>
      </p:sp>
      <p:sp>
        <p:nvSpPr>
          <p:cNvPr id="16" name="TextBox 15"/>
          <p:cNvSpPr txBox="1"/>
          <p:nvPr/>
        </p:nvSpPr>
        <p:spPr>
          <a:xfrm>
            <a:off x="152400" y="4038600"/>
            <a:ext cx="2590800" cy="1077218"/>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sz="3200" dirty="0" err="1" smtClean="0"/>
              <a:t>Quadrivettori</a:t>
            </a:r>
            <a:r>
              <a:rPr lang="en-US" sz="3200" dirty="0" smtClean="0"/>
              <a:t>:</a:t>
            </a:r>
          </a:p>
          <a:p>
            <a:r>
              <a:rPr lang="en-US" sz="3200" dirty="0"/>
              <a:t> </a:t>
            </a:r>
            <a:r>
              <a:rPr lang="en-US" sz="3200" dirty="0" smtClean="0"/>
              <a:t>     </a:t>
            </a:r>
            <a:r>
              <a:rPr lang="en-US" sz="2800" dirty="0" smtClean="0"/>
              <a:t> </a:t>
            </a:r>
            <a:r>
              <a:rPr lang="en-US" sz="2800" dirty="0" smtClean="0">
                <a:solidFill>
                  <a:srgbClr val="FF0000"/>
                </a:solidFill>
              </a:rPr>
              <a:t>(1905)</a:t>
            </a:r>
            <a:endParaRPr lang="en-US" sz="2800" dirty="0">
              <a:solidFill>
                <a:srgbClr val="FF0000"/>
              </a:solidFill>
            </a:endParaRPr>
          </a:p>
        </p:txBody>
      </p:sp>
      <p:sp>
        <p:nvSpPr>
          <p:cNvPr id="18" name="Rounded Rectangle 17"/>
          <p:cNvSpPr/>
          <p:nvPr/>
        </p:nvSpPr>
        <p:spPr bwMode="auto">
          <a:xfrm>
            <a:off x="3276600" y="2133600"/>
            <a:ext cx="2057400" cy="14478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err="1" smtClean="0">
                <a:solidFill>
                  <a:srgbClr val="FFFFFF"/>
                </a:solidFill>
                <a:effectLst>
                  <a:outerShdw blurRad="38100" dist="38100" dir="2700000" algn="tl">
                    <a:srgbClr val="000000">
                      <a:alpha val="43137"/>
                    </a:srgbClr>
                  </a:outerShdw>
                </a:effectLst>
                <a:latin typeface="Segoe" pitchFamily="34" charset="0"/>
              </a:rPr>
              <a:t>Equazioni</a:t>
            </a:r>
            <a:endParaRPr lang="en-US" sz="2800" dirty="0" smtClean="0">
              <a:solidFill>
                <a:srgbClr val="FFFFFF"/>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r>
              <a:rPr lang="en-US" sz="2800" dirty="0">
                <a:solidFill>
                  <a:srgbClr val="FFFFFF"/>
                </a:solidFill>
                <a:effectLst>
                  <a:outerShdw blurRad="38100" dist="38100" dir="2700000" algn="tl">
                    <a:srgbClr val="000000">
                      <a:alpha val="43137"/>
                    </a:srgbClr>
                  </a:outerShdw>
                </a:effectLst>
                <a:latin typeface="Segoe" pitchFamily="34" charset="0"/>
              </a:rPr>
              <a:t>d</a:t>
            </a:r>
            <a:r>
              <a:rPr lang="en-US" sz="2800" dirty="0" smtClean="0">
                <a:solidFill>
                  <a:srgbClr val="FFFFFF"/>
                </a:solidFill>
                <a:effectLst>
                  <a:outerShdw blurRad="38100" dist="38100" dir="2700000" algn="tl">
                    <a:srgbClr val="000000">
                      <a:alpha val="43137"/>
                    </a:srgbClr>
                  </a:outerShdw>
                </a:effectLst>
                <a:latin typeface="Segoe" pitchFamily="34" charset="0"/>
              </a:rPr>
              <a:t>i Maxwell</a:t>
            </a:r>
          </a:p>
          <a:p>
            <a:pPr algn="ctr" defTabSz="914099" fontAlgn="base">
              <a:spcBef>
                <a:spcPct val="0"/>
              </a:spcBef>
              <a:spcAft>
                <a:spcPct val="0"/>
              </a:spcAft>
            </a:pPr>
            <a:r>
              <a:rPr lang="en-US" sz="2800" dirty="0" smtClean="0">
                <a:solidFill>
                  <a:srgbClr val="FF0000"/>
                </a:solidFill>
                <a:effectLst>
                  <a:outerShdw blurRad="38100" dist="38100" dir="2700000" algn="tl">
                    <a:srgbClr val="000000">
                      <a:alpha val="43137"/>
                    </a:srgbClr>
                  </a:outerShdw>
                </a:effectLst>
                <a:latin typeface="Segoe" pitchFamily="34" charset="0"/>
              </a:rPr>
              <a:t>(1864)</a:t>
            </a:r>
          </a:p>
        </p:txBody>
      </p:sp>
      <p:sp>
        <p:nvSpPr>
          <p:cNvPr id="19" name="TextBox 18"/>
          <p:cNvSpPr txBox="1"/>
          <p:nvPr/>
        </p:nvSpPr>
        <p:spPr>
          <a:xfrm>
            <a:off x="3581400" y="4114800"/>
            <a:ext cx="5181600" cy="584776"/>
          </a:xfrm>
          <a:prstGeom prst="rect">
            <a:avLst/>
          </a:prstGeom>
          <a:noFill/>
        </p:spPr>
        <p:txBody>
          <a:bodyPr wrap="square" rtlCol="0">
            <a:spAutoFit/>
          </a:bodyPr>
          <a:lstStyle/>
          <a:p>
            <a:r>
              <a:rPr lang="en-US" dirty="0" smtClean="0"/>
              <a:t> </a:t>
            </a:r>
            <a:r>
              <a:rPr lang="en-US" sz="3200" dirty="0" smtClean="0">
                <a:solidFill>
                  <a:srgbClr val="FFFF00"/>
                </a:solidFill>
              </a:rPr>
              <a:t> </a:t>
            </a:r>
            <a:r>
              <a:rPr lang="en-US" sz="3200" dirty="0" err="1" smtClean="0">
                <a:solidFill>
                  <a:srgbClr val="FFFF00"/>
                </a:solidFill>
              </a:rPr>
              <a:t>a</a:t>
            </a:r>
            <a:r>
              <a:rPr lang="en-US" dirty="0" err="1" smtClean="0">
                <a:solidFill>
                  <a:srgbClr val="FFFF00"/>
                </a:solidFill>
              </a:rPr>
              <a:t>μ</a:t>
            </a:r>
            <a:r>
              <a:rPr lang="en-US" dirty="0" smtClean="0">
                <a:solidFill>
                  <a:srgbClr val="FFFF00"/>
                </a:solidFill>
              </a:rPr>
              <a:t> = </a:t>
            </a:r>
            <a:r>
              <a:rPr lang="en-US" sz="3200" dirty="0" smtClean="0">
                <a:solidFill>
                  <a:srgbClr val="FFFF00"/>
                </a:solidFill>
              </a:rPr>
              <a:t>(a</a:t>
            </a:r>
            <a:r>
              <a:rPr lang="en-US" sz="3200" baseline="-25000" dirty="0" smtClean="0">
                <a:solidFill>
                  <a:srgbClr val="FFFF00"/>
                </a:solidFill>
              </a:rPr>
              <a:t>0</a:t>
            </a:r>
            <a:r>
              <a:rPr lang="en-US" sz="3200" dirty="0" smtClean="0">
                <a:solidFill>
                  <a:srgbClr val="FFFF00"/>
                </a:solidFill>
              </a:rPr>
              <a:t>,a</a:t>
            </a:r>
            <a:r>
              <a:rPr lang="en-US" sz="3200" baseline="-25000" dirty="0" smtClean="0">
                <a:solidFill>
                  <a:srgbClr val="FFFF00"/>
                </a:solidFill>
              </a:rPr>
              <a:t>x</a:t>
            </a:r>
            <a:r>
              <a:rPr lang="en-US" sz="3200" dirty="0" smtClean="0">
                <a:solidFill>
                  <a:srgbClr val="FFFF00"/>
                </a:solidFill>
              </a:rPr>
              <a:t>,a</a:t>
            </a:r>
            <a:r>
              <a:rPr lang="en-US" sz="3200" baseline="-25000" dirty="0" smtClean="0">
                <a:solidFill>
                  <a:srgbClr val="FFFF00"/>
                </a:solidFill>
              </a:rPr>
              <a:t>y</a:t>
            </a:r>
            <a:r>
              <a:rPr lang="en-US" sz="3200" dirty="0" smtClean="0">
                <a:solidFill>
                  <a:srgbClr val="FFFF00"/>
                </a:solidFill>
              </a:rPr>
              <a:t>,a</a:t>
            </a:r>
            <a:r>
              <a:rPr lang="en-US" sz="3200" baseline="-25000" dirty="0" smtClean="0">
                <a:solidFill>
                  <a:srgbClr val="FFFF00"/>
                </a:solidFill>
              </a:rPr>
              <a:t>z</a:t>
            </a:r>
            <a:r>
              <a:rPr lang="en-US" sz="3200" dirty="0" smtClean="0">
                <a:solidFill>
                  <a:srgbClr val="FFFF00"/>
                </a:solidFill>
              </a:rPr>
              <a:t>);     </a:t>
            </a:r>
            <a:r>
              <a:rPr lang="en-US" sz="3200" dirty="0" err="1" smtClean="0">
                <a:solidFill>
                  <a:srgbClr val="FFFF00"/>
                </a:solidFill>
              </a:rPr>
              <a:t>a.b</a:t>
            </a:r>
            <a:r>
              <a:rPr lang="en-US" sz="3200" dirty="0" smtClean="0">
                <a:solidFill>
                  <a:srgbClr val="FFFF00"/>
                </a:solidFill>
              </a:rPr>
              <a:t>= </a:t>
            </a:r>
            <a:r>
              <a:rPr lang="en-US" sz="3200" dirty="0" err="1" smtClean="0">
                <a:solidFill>
                  <a:srgbClr val="FFFF00"/>
                </a:solidFill>
              </a:rPr>
              <a:t>a</a:t>
            </a:r>
            <a:r>
              <a:rPr lang="en-US" dirty="0" err="1" smtClean="0">
                <a:solidFill>
                  <a:srgbClr val="FFFF00"/>
                </a:solidFill>
              </a:rPr>
              <a:t>μ</a:t>
            </a:r>
            <a:r>
              <a:rPr lang="en-US" dirty="0" smtClean="0">
                <a:solidFill>
                  <a:srgbClr val="FFFF00"/>
                </a:solidFill>
              </a:rPr>
              <a:t>  </a:t>
            </a:r>
            <a:r>
              <a:rPr lang="en-US" sz="3200" dirty="0" smtClean="0">
                <a:solidFill>
                  <a:srgbClr val="FFFF00"/>
                </a:solidFill>
              </a:rPr>
              <a:t>b</a:t>
            </a:r>
            <a:endParaRPr lang="en-US" sz="3200" dirty="0">
              <a:solidFill>
                <a:srgbClr val="FFFF00"/>
              </a:solidFill>
            </a:endParaRPr>
          </a:p>
        </p:txBody>
      </p:sp>
      <p:sp>
        <p:nvSpPr>
          <p:cNvPr id="20" name="TextBox 19"/>
          <p:cNvSpPr txBox="1"/>
          <p:nvPr/>
        </p:nvSpPr>
        <p:spPr>
          <a:xfrm>
            <a:off x="8077200" y="4114800"/>
            <a:ext cx="228600" cy="369332"/>
          </a:xfrm>
          <a:prstGeom prst="rect">
            <a:avLst/>
          </a:prstGeom>
          <a:noFill/>
        </p:spPr>
        <p:txBody>
          <a:bodyPr wrap="square" rtlCol="0">
            <a:spAutoFit/>
          </a:bodyPr>
          <a:lstStyle/>
          <a:p>
            <a:r>
              <a:rPr lang="en-US" dirty="0" smtClean="0">
                <a:solidFill>
                  <a:srgbClr val="FFFF00"/>
                </a:solidFill>
              </a:rPr>
              <a:t>μ</a:t>
            </a:r>
            <a:endParaRPr lang="en-US" dirty="0">
              <a:solidFill>
                <a:srgbClr val="FFFF00"/>
              </a:solidFill>
            </a:endParaRPr>
          </a:p>
        </p:txBody>
      </p:sp>
      <p:sp>
        <p:nvSpPr>
          <p:cNvPr id="21" name="TextBox 20"/>
          <p:cNvSpPr txBox="1"/>
          <p:nvPr/>
        </p:nvSpPr>
        <p:spPr>
          <a:xfrm>
            <a:off x="152400" y="5410200"/>
            <a:ext cx="2971800" cy="954107"/>
          </a:xfrm>
          <a:prstGeom prst="rect">
            <a:avLst/>
          </a:prstGeom>
          <a:noFill/>
        </p:spPr>
        <p:txBody>
          <a:bodyPr wrap="square" rtlCol="0">
            <a:spAutoFit/>
            <a:scene3d>
              <a:camera prst="orthographicFront"/>
              <a:lightRig rig="threePt" dir="t"/>
            </a:scene3d>
            <a:sp3d extrusionH="57150">
              <a:bevelT w="38100" h="38100" prst="convex"/>
            </a:sp3d>
          </a:bodyPr>
          <a:lstStyle/>
          <a:p>
            <a:r>
              <a:rPr lang="en-U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Invarianza</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rispetto</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trasf</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di Lorentz</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2" name="Rounded Rectangle 21"/>
          <p:cNvSpPr/>
          <p:nvPr/>
        </p:nvSpPr>
        <p:spPr bwMode="auto">
          <a:xfrm>
            <a:off x="3276600" y="5029200"/>
            <a:ext cx="2057400" cy="1524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smtClean="0">
                <a:solidFill>
                  <a:schemeClr val="accent1">
                    <a:lumMod val="60000"/>
                    <a:lumOff val="40000"/>
                  </a:schemeClr>
                </a:solidFill>
                <a:effectLst>
                  <a:outerShdw blurRad="38100" dist="38100" dir="2700000" algn="tl">
                    <a:srgbClr val="000000">
                      <a:alpha val="43137"/>
                    </a:srgbClr>
                  </a:outerShdw>
                </a:effectLst>
                <a:latin typeface="Segoe" pitchFamily="34" charset="0"/>
              </a:rPr>
              <a:t>Eq. Maxwell</a:t>
            </a:r>
          </a:p>
          <a:p>
            <a:pPr algn="ctr" defTabSz="914099" fontAlgn="base">
              <a:spcBef>
                <a:spcPct val="0"/>
              </a:spcBef>
              <a:spcAft>
                <a:spcPct val="0"/>
              </a:spcAft>
            </a:pPr>
            <a:r>
              <a:rPr lang="en-US" sz="2400" dirty="0">
                <a:solidFill>
                  <a:schemeClr val="accent1">
                    <a:lumMod val="60000"/>
                    <a:lumOff val="40000"/>
                  </a:schemeClr>
                </a:solidFill>
                <a:effectLst>
                  <a:outerShdw blurRad="38100" dist="38100" dir="2700000" algn="tl">
                    <a:srgbClr val="000000">
                      <a:alpha val="43137"/>
                    </a:srgbClr>
                  </a:outerShdw>
                </a:effectLst>
                <a:latin typeface="Segoe" pitchFamily="34" charset="0"/>
              </a:rPr>
              <a:t>i</a:t>
            </a:r>
            <a:r>
              <a:rPr lang="en-US" sz="2400" dirty="0" smtClean="0">
                <a:solidFill>
                  <a:schemeClr val="accent1">
                    <a:lumMod val="60000"/>
                    <a:lumOff val="40000"/>
                  </a:schemeClr>
                </a:solidFill>
                <a:effectLst>
                  <a:outerShdw blurRad="38100" dist="38100" dir="2700000" algn="tl">
                    <a:srgbClr val="000000">
                      <a:alpha val="43137"/>
                    </a:srgbClr>
                  </a:outerShdw>
                </a:effectLst>
                <a:latin typeface="Segoe" pitchFamily="34" charset="0"/>
              </a:rPr>
              <a:t>n forma </a:t>
            </a:r>
            <a:r>
              <a:rPr lang="en-US" sz="2400" dirty="0" err="1" smtClean="0">
                <a:solidFill>
                  <a:schemeClr val="accent1">
                    <a:lumMod val="60000"/>
                    <a:lumOff val="40000"/>
                  </a:schemeClr>
                </a:solidFill>
                <a:effectLst>
                  <a:outerShdw blurRad="38100" dist="38100" dir="2700000" algn="tl">
                    <a:srgbClr val="000000">
                      <a:alpha val="43137"/>
                    </a:srgbClr>
                  </a:outerShdw>
                </a:effectLst>
                <a:latin typeface="Segoe" pitchFamily="34" charset="0"/>
              </a:rPr>
              <a:t>covariante</a:t>
            </a:r>
            <a:endParaRPr lang="en-US" sz="2400" dirty="0" smtClean="0">
              <a:solidFill>
                <a:schemeClr val="accent1">
                  <a:lumMod val="60000"/>
                  <a:lumOff val="40000"/>
                </a:schemeClr>
              </a:solidFill>
              <a:effectLst>
                <a:outerShdw blurRad="38100" dist="38100" dir="2700000" algn="tl">
                  <a:srgbClr val="000000">
                    <a:alpha val="43137"/>
                  </a:srgbClr>
                </a:outerShdw>
              </a:effectLst>
              <a:latin typeface="Segoe" pitchFamily="34" charset="0"/>
            </a:endParaRPr>
          </a:p>
        </p:txBody>
      </p:sp>
      <p:pic>
        <p:nvPicPr>
          <p:cNvPr id="23" name="Picture 22"/>
          <p:cNvPicPr>
            <a:picLocks noChangeAspect="1"/>
          </p:cNvPicPr>
          <p:nvPr/>
        </p:nvPicPr>
        <p:blipFill>
          <a:blip r:embed="rId6"/>
          <a:stretch>
            <a:fillRect/>
          </a:stretch>
        </p:blipFill>
        <p:spPr>
          <a:xfrm>
            <a:off x="6096000" y="5029200"/>
            <a:ext cx="2209800" cy="1397000"/>
          </a:xfrm>
          <a:prstGeom prst="rect">
            <a:avLst/>
          </a:prstGeom>
        </p:spPr>
      </p:pic>
      <p:pic>
        <p:nvPicPr>
          <p:cNvPr id="24" name="Picture 23" descr="MaxwellEq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3600" y="1828800"/>
            <a:ext cx="2895600" cy="2224348"/>
          </a:xfrm>
          <a:prstGeom prst="rect">
            <a:avLst/>
          </a:prstGeom>
        </p:spPr>
      </p:pic>
    </p:spTree>
    <p:extLst>
      <p:ext uri="{BB962C8B-B14F-4D97-AF65-F5344CB8AC3E}">
        <p14:creationId xmlns:p14="http://schemas.microsoft.com/office/powerpoint/2010/main" val="1934673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0" fill="hold"/>
                                        <p:tgtEl>
                                          <p:spTgt spid="18"/>
                                        </p:tgtEl>
                                        <p:attrNameLst>
                                          <p:attrName>ppt_w</p:attrName>
                                        </p:attrNameLst>
                                      </p:cBhvr>
                                      <p:tavLst>
                                        <p:tav tm="0">
                                          <p:val>
                                            <p:strVal val="#ppt_w*0.70"/>
                                          </p:val>
                                        </p:tav>
                                        <p:tav tm="100000">
                                          <p:val>
                                            <p:strVal val="#ppt_w"/>
                                          </p:val>
                                        </p:tav>
                                      </p:tavLst>
                                    </p:anim>
                                    <p:anim calcmode="lin" valueType="num">
                                      <p:cBhvr>
                                        <p:cTn id="39" dur="1000" fill="hold"/>
                                        <p:tgtEl>
                                          <p:spTgt spid="18"/>
                                        </p:tgtEl>
                                        <p:attrNameLst>
                                          <p:attrName>ppt_h</p:attrName>
                                        </p:attrNameLst>
                                      </p:cBhvr>
                                      <p:tavLst>
                                        <p:tav tm="0">
                                          <p:val>
                                            <p:strVal val="#ppt_h"/>
                                          </p:val>
                                        </p:tav>
                                        <p:tav tm="100000">
                                          <p:val>
                                            <p:strVal val="#ppt_h"/>
                                          </p:val>
                                        </p:tav>
                                      </p:tavLst>
                                    </p:anim>
                                    <p:animEffect transition="in" filter="fade">
                                      <p:cBhvr>
                                        <p:cTn id="40" dur="1000"/>
                                        <p:tgtEl>
                                          <p:spTgt spid="18"/>
                                        </p:tgtEl>
                                      </p:cBhvr>
                                    </p:animEffect>
                                  </p:childTnLst>
                                </p:cTn>
                              </p:par>
                              <p:par>
                                <p:cTn id="41" presetID="55" presetClass="entr" presetSubtype="0" fill="hold"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strVal val="#ppt_w*0.70"/>
                                          </p:val>
                                        </p:tav>
                                        <p:tav tm="100000">
                                          <p:val>
                                            <p:strVal val="#ppt_w"/>
                                          </p:val>
                                        </p:tav>
                                      </p:tavLst>
                                    </p:anim>
                                    <p:anim calcmode="lin" valueType="num">
                                      <p:cBhvr>
                                        <p:cTn id="44" dur="1000" fill="hold"/>
                                        <p:tgtEl>
                                          <p:spTgt spid="24"/>
                                        </p:tgtEl>
                                        <p:attrNameLst>
                                          <p:attrName>ppt_h</p:attrName>
                                        </p:attrNameLst>
                                      </p:cBhvr>
                                      <p:tavLst>
                                        <p:tav tm="0">
                                          <p:val>
                                            <p:strVal val="#ppt_h"/>
                                          </p:val>
                                        </p:tav>
                                        <p:tav tm="100000">
                                          <p:val>
                                            <p:strVal val="#ppt_h"/>
                                          </p:val>
                                        </p:tav>
                                      </p:tavLst>
                                    </p:anim>
                                    <p:animEffect transition="in" filter="fade">
                                      <p:cBhvr>
                                        <p:cTn id="45" dur="10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0-#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8" presetClass="entr" presetSubtype="0" accel="50000" fill="hold" grpId="0" nodeType="clickEffect">
                                  <p:stCondLst>
                                    <p:cond delay="0"/>
                                  </p:stCondLst>
                                  <p:iterate type="lt">
                                    <p:tmPct val="50000"/>
                                  </p:iterate>
                                  <p:childTnLst>
                                    <p:set>
                                      <p:cBhvr>
                                        <p:cTn id="59" dur="1" fill="hold">
                                          <p:stCondLst>
                                            <p:cond delay="0"/>
                                          </p:stCondLst>
                                        </p:cTn>
                                        <p:tgtEl>
                                          <p:spTgt spid="20"/>
                                        </p:tgtEl>
                                        <p:attrNameLst>
                                          <p:attrName>style.visibility</p:attrName>
                                        </p:attrNameLst>
                                      </p:cBhvr>
                                      <p:to>
                                        <p:strVal val="visible"/>
                                      </p:to>
                                    </p:set>
                                    <p:set>
                                      <p:cBhvr>
                                        <p:cTn id="60" dur="455" fill="hold">
                                          <p:stCondLst>
                                            <p:cond delay="0"/>
                                          </p:stCondLst>
                                        </p:cTn>
                                        <p:tgtEl>
                                          <p:spTgt spid="20"/>
                                        </p:tgtEl>
                                        <p:attrNameLst>
                                          <p:attrName>style.rotation</p:attrName>
                                        </p:attrNameLst>
                                      </p:cBhvr>
                                      <p:to>
                                        <p:strVal val="-45.0"/>
                                      </p:to>
                                    </p:set>
                                    <p:anim calcmode="lin" valueType="num">
                                      <p:cBhvr>
                                        <p:cTn id="61" dur="455" fill="hold">
                                          <p:stCondLst>
                                            <p:cond delay="455"/>
                                          </p:stCondLst>
                                        </p:cTn>
                                        <p:tgtEl>
                                          <p:spTgt spid="20"/>
                                        </p:tgtEl>
                                        <p:attrNameLst>
                                          <p:attrName>style.rotation</p:attrName>
                                        </p:attrNameLst>
                                      </p:cBhvr>
                                      <p:tavLst>
                                        <p:tav tm="0">
                                          <p:val>
                                            <p:fltVal val="-45"/>
                                          </p:val>
                                        </p:tav>
                                        <p:tav tm="69900">
                                          <p:val>
                                            <p:fltVal val="45"/>
                                          </p:val>
                                        </p:tav>
                                        <p:tav tm="100000">
                                          <p:val>
                                            <p:fltVal val="0"/>
                                          </p:val>
                                        </p:tav>
                                      </p:tavLst>
                                    </p:anim>
                                    <p:anim calcmode="lin" valueType="num">
                                      <p:cBhvr>
                                        <p:cTn id="62" dur="455" fill="hold">
                                          <p:stCondLst>
                                            <p:cond delay="0"/>
                                          </p:stCondLst>
                                        </p:cTn>
                                        <p:tgtEl>
                                          <p:spTgt spid="20"/>
                                        </p:tgtEl>
                                        <p:attrNameLst>
                                          <p:attrName>ppt_y</p:attrName>
                                        </p:attrNameLst>
                                      </p:cBhvr>
                                      <p:tavLst>
                                        <p:tav tm="0">
                                          <p:val>
                                            <p:strVal val="#ppt_y-1"/>
                                          </p:val>
                                        </p:tav>
                                        <p:tav tm="100000">
                                          <p:val>
                                            <p:strVal val="#ppt_y-(0.354*#ppt_w-0.172*#ppt_h)"/>
                                          </p:val>
                                        </p:tav>
                                      </p:tavLst>
                                    </p:anim>
                                    <p:anim calcmode="lin" valueType="num">
                                      <p:cBhvr>
                                        <p:cTn id="63" dur="156" decel="50000" autoRev="1" fill="hold">
                                          <p:stCondLst>
                                            <p:cond delay="455"/>
                                          </p:stCondLst>
                                        </p:cTn>
                                        <p:tgtEl>
                                          <p:spTgt spid="20"/>
                                        </p:tgtEl>
                                        <p:attrNameLst>
                                          <p:attrName>ppt_y</p:attrName>
                                        </p:attrNameLst>
                                      </p:cBhvr>
                                      <p:tavLst>
                                        <p:tav tm="0">
                                          <p:val>
                                            <p:strVal val="#ppt_y-(0.354*#ppt_w-0.172*#ppt_h)"/>
                                          </p:val>
                                        </p:tav>
                                        <p:tav tm="100000">
                                          <p:val>
                                            <p:strVal val="#ppt_y-(0.354*#ppt_w-0.172*#ppt_h)-#ppt_h/2"/>
                                          </p:val>
                                        </p:tav>
                                      </p:tavLst>
                                    </p:anim>
                                    <p:anim calcmode="lin" valueType="num">
                                      <p:cBhvr>
                                        <p:cTn id="64" dur="136" fill="hold">
                                          <p:stCondLst>
                                            <p:cond delay="864"/>
                                          </p:stCondLst>
                                        </p:cTn>
                                        <p:tgtEl>
                                          <p:spTgt spid="20"/>
                                        </p:tgtEl>
                                        <p:attrNameLst>
                                          <p:attrName>ppt_y</p:attrName>
                                        </p:attrNameLst>
                                      </p:cBhvr>
                                      <p:tavLst>
                                        <p:tav tm="0">
                                          <p:val>
                                            <p:strVal val="#ppt_y-(0.354*#ppt_w-0.172*#ppt_h)"/>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5" presetClass="entr" presetSubtype="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1000" fill="hold"/>
                                        <p:tgtEl>
                                          <p:spTgt spid="21"/>
                                        </p:tgtEl>
                                        <p:attrNameLst>
                                          <p:attrName>ppt_w</p:attrName>
                                        </p:attrNameLst>
                                      </p:cBhvr>
                                      <p:tavLst>
                                        <p:tav tm="0">
                                          <p:val>
                                            <p:strVal val="#ppt_w*0.70"/>
                                          </p:val>
                                        </p:tav>
                                        <p:tav tm="100000">
                                          <p:val>
                                            <p:strVal val="#ppt_w"/>
                                          </p:val>
                                        </p:tav>
                                      </p:tavLst>
                                    </p:anim>
                                    <p:anim calcmode="lin" valueType="num">
                                      <p:cBhvr>
                                        <p:cTn id="70" dur="1000" fill="hold"/>
                                        <p:tgtEl>
                                          <p:spTgt spid="21"/>
                                        </p:tgtEl>
                                        <p:attrNameLst>
                                          <p:attrName>ppt_h</p:attrName>
                                        </p:attrNameLst>
                                      </p:cBhvr>
                                      <p:tavLst>
                                        <p:tav tm="0">
                                          <p:val>
                                            <p:strVal val="#ppt_h"/>
                                          </p:val>
                                        </p:tav>
                                        <p:tav tm="100000">
                                          <p:val>
                                            <p:strVal val="#ppt_h"/>
                                          </p:val>
                                        </p:tav>
                                      </p:tavLst>
                                    </p:anim>
                                    <p:animEffect transition="in" filter="fade">
                                      <p:cBhvr>
                                        <p:cTn id="71" dur="10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25" presetClass="entr" presetSubtype="0"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79" dur="1000" fill="hold"/>
                                        <p:tgtEl>
                                          <p:spTgt spid="22"/>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22"/>
                                        </p:tgtEl>
                                      </p:cBhvr>
                                    </p:animEffect>
                                  </p:childTnLst>
                                </p:cTn>
                              </p:par>
                              <p:par>
                                <p:cTn id="84" presetID="26" presetClass="entr" presetSubtype="0" fill="hold" nodeType="withEffect">
                                  <p:stCondLst>
                                    <p:cond delay="1000"/>
                                  </p:stCondLst>
                                  <p:childTnLst>
                                    <p:set>
                                      <p:cBhvr>
                                        <p:cTn id="85" dur="1" fill="hold">
                                          <p:stCondLst>
                                            <p:cond delay="0"/>
                                          </p:stCondLst>
                                        </p:cTn>
                                        <p:tgtEl>
                                          <p:spTgt spid="23"/>
                                        </p:tgtEl>
                                        <p:attrNameLst>
                                          <p:attrName>style.visibility</p:attrName>
                                        </p:attrNameLst>
                                      </p:cBhvr>
                                      <p:to>
                                        <p:strVal val="visible"/>
                                      </p:to>
                                    </p:set>
                                    <p:animEffect transition="in" filter="wipe(down)">
                                      <p:cBhvr>
                                        <p:cTn id="86" dur="580">
                                          <p:stCondLst>
                                            <p:cond delay="0"/>
                                          </p:stCondLst>
                                        </p:cTn>
                                        <p:tgtEl>
                                          <p:spTgt spid="23"/>
                                        </p:tgtEl>
                                      </p:cBhvr>
                                    </p:animEffect>
                                    <p:anim calcmode="lin" valueType="num">
                                      <p:cBhvr>
                                        <p:cTn id="8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92" dur="26">
                                          <p:stCondLst>
                                            <p:cond delay="650"/>
                                          </p:stCondLst>
                                        </p:cTn>
                                        <p:tgtEl>
                                          <p:spTgt spid="23"/>
                                        </p:tgtEl>
                                      </p:cBhvr>
                                      <p:to x="100000" y="60000"/>
                                    </p:animScale>
                                    <p:animScale>
                                      <p:cBhvr>
                                        <p:cTn id="93" dur="166" decel="50000">
                                          <p:stCondLst>
                                            <p:cond delay="676"/>
                                          </p:stCondLst>
                                        </p:cTn>
                                        <p:tgtEl>
                                          <p:spTgt spid="23"/>
                                        </p:tgtEl>
                                      </p:cBhvr>
                                      <p:to x="100000" y="100000"/>
                                    </p:animScale>
                                    <p:animScale>
                                      <p:cBhvr>
                                        <p:cTn id="94" dur="26">
                                          <p:stCondLst>
                                            <p:cond delay="1312"/>
                                          </p:stCondLst>
                                        </p:cTn>
                                        <p:tgtEl>
                                          <p:spTgt spid="23"/>
                                        </p:tgtEl>
                                      </p:cBhvr>
                                      <p:to x="100000" y="80000"/>
                                    </p:animScale>
                                    <p:animScale>
                                      <p:cBhvr>
                                        <p:cTn id="95" dur="166" decel="50000">
                                          <p:stCondLst>
                                            <p:cond delay="1338"/>
                                          </p:stCondLst>
                                        </p:cTn>
                                        <p:tgtEl>
                                          <p:spTgt spid="23"/>
                                        </p:tgtEl>
                                      </p:cBhvr>
                                      <p:to x="100000" y="100000"/>
                                    </p:animScale>
                                    <p:animScale>
                                      <p:cBhvr>
                                        <p:cTn id="96" dur="26">
                                          <p:stCondLst>
                                            <p:cond delay="1642"/>
                                          </p:stCondLst>
                                        </p:cTn>
                                        <p:tgtEl>
                                          <p:spTgt spid="23"/>
                                        </p:tgtEl>
                                      </p:cBhvr>
                                      <p:to x="100000" y="90000"/>
                                    </p:animScale>
                                    <p:animScale>
                                      <p:cBhvr>
                                        <p:cTn id="97" dur="166" decel="50000">
                                          <p:stCondLst>
                                            <p:cond delay="1668"/>
                                          </p:stCondLst>
                                        </p:cTn>
                                        <p:tgtEl>
                                          <p:spTgt spid="23"/>
                                        </p:tgtEl>
                                      </p:cBhvr>
                                      <p:to x="100000" y="100000"/>
                                    </p:animScale>
                                    <p:animScale>
                                      <p:cBhvr>
                                        <p:cTn id="98" dur="26">
                                          <p:stCondLst>
                                            <p:cond delay="1808"/>
                                          </p:stCondLst>
                                        </p:cTn>
                                        <p:tgtEl>
                                          <p:spTgt spid="23"/>
                                        </p:tgtEl>
                                      </p:cBhvr>
                                      <p:to x="100000" y="95000"/>
                                    </p:animScale>
                                    <p:animScale>
                                      <p:cBhvr>
                                        <p:cTn id="99"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p:bldP spid="16" grpId="0"/>
      <p:bldP spid="18" grpId="0" animBg="1"/>
      <p:bldP spid="19" grpId="0"/>
      <p:bldP spid="20"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0188"/>
            <a:ext cx="8915400" cy="836612"/>
          </a:xfrm>
        </p:spPr>
        <p:txBody>
          <a:bodyPr>
            <a:scene3d>
              <a:camera prst="orthographicFront"/>
              <a:lightRig rig="threePt" dir="t"/>
            </a:scene3d>
            <a:sp3d extrusionH="57150">
              <a:bevelT w="38100" h="38100" prst="relaxedInset"/>
            </a:sp3d>
          </a:bodyPr>
          <a:lstStyle/>
          <a:p>
            <a:r>
              <a:rPr lang="en-US" dirty="0" smtClean="0"/>
              <a:t>El. </a:t>
            </a:r>
            <a:r>
              <a:rPr lang="en-US" dirty="0" err="1" smtClean="0"/>
              <a:t>Magnetismo</a:t>
            </a:r>
            <a:r>
              <a:rPr lang="en-US" dirty="0" smtClean="0"/>
              <a:t>: </a:t>
            </a:r>
            <a:r>
              <a:rPr lang="en-US" dirty="0" err="1" smtClean="0"/>
              <a:t>Notazioni</a:t>
            </a:r>
            <a:r>
              <a:rPr lang="en-US" dirty="0" smtClean="0"/>
              <a:t> </a:t>
            </a:r>
            <a:r>
              <a:rPr lang="en-US" dirty="0" err="1" smtClean="0"/>
              <a:t>Covarianti</a:t>
            </a:r>
            <a:endParaRPr lang="en-US" dirty="0"/>
          </a:p>
        </p:txBody>
      </p:sp>
      <p:pic>
        <p:nvPicPr>
          <p:cNvPr id="3" name="Picture 2"/>
          <p:cNvPicPr>
            <a:picLocks noChangeAspect="1"/>
          </p:cNvPicPr>
          <p:nvPr/>
        </p:nvPicPr>
        <p:blipFill>
          <a:blip r:embed="rId2"/>
          <a:stretch>
            <a:fillRect/>
          </a:stretch>
        </p:blipFill>
        <p:spPr>
          <a:xfrm>
            <a:off x="4203700" y="1816100"/>
            <a:ext cx="4787900" cy="1460500"/>
          </a:xfrm>
          <a:prstGeom prst="rect">
            <a:avLst/>
          </a:prstGeom>
        </p:spPr>
      </p:pic>
      <p:pic>
        <p:nvPicPr>
          <p:cNvPr id="4" name="Picture 3"/>
          <p:cNvPicPr>
            <a:picLocks noChangeAspect="1"/>
          </p:cNvPicPr>
          <p:nvPr/>
        </p:nvPicPr>
        <p:blipFill>
          <a:blip r:embed="rId3"/>
          <a:stretch>
            <a:fillRect/>
          </a:stretch>
        </p:blipFill>
        <p:spPr>
          <a:xfrm>
            <a:off x="2641600" y="2209800"/>
            <a:ext cx="1016000" cy="685800"/>
          </a:xfrm>
          <a:prstGeom prst="rect">
            <a:avLst/>
          </a:prstGeom>
        </p:spPr>
      </p:pic>
      <p:sp>
        <p:nvSpPr>
          <p:cNvPr id="5" name="TextBox 4"/>
          <p:cNvSpPr txBox="1"/>
          <p:nvPr/>
        </p:nvSpPr>
        <p:spPr>
          <a:xfrm>
            <a:off x="3505200" y="2187714"/>
            <a:ext cx="762000" cy="707886"/>
          </a:xfrm>
          <a:prstGeom prst="rect">
            <a:avLst/>
          </a:prstGeom>
          <a:solidFill>
            <a:schemeClr val="tx1"/>
          </a:solidFill>
        </p:spPr>
        <p:txBody>
          <a:bodyPr wrap="square" rtlCol="0">
            <a:spAutoFit/>
          </a:bodyPr>
          <a:lstStyle/>
          <a:p>
            <a:r>
              <a:rPr lang="en-US" dirty="0" smtClean="0"/>
              <a:t>  </a:t>
            </a:r>
            <a:r>
              <a:rPr lang="en-US" sz="4000" dirty="0" smtClean="0">
                <a:solidFill>
                  <a:schemeClr val="bg1"/>
                </a:solidFill>
              </a:rPr>
              <a:t>=</a:t>
            </a:r>
            <a:r>
              <a:rPr lang="en-US" dirty="0" smtClean="0"/>
              <a:t>  </a:t>
            </a:r>
            <a:endParaRPr lang="en-US" dirty="0"/>
          </a:p>
        </p:txBody>
      </p:sp>
      <p:pic>
        <p:nvPicPr>
          <p:cNvPr id="6" name="Picture 5"/>
          <p:cNvPicPr>
            <a:picLocks noChangeAspect="1"/>
          </p:cNvPicPr>
          <p:nvPr/>
        </p:nvPicPr>
        <p:blipFill>
          <a:blip r:embed="rId4"/>
          <a:stretch>
            <a:fillRect/>
          </a:stretch>
        </p:blipFill>
        <p:spPr>
          <a:xfrm>
            <a:off x="4191000" y="3733800"/>
            <a:ext cx="3416300" cy="1092200"/>
          </a:xfrm>
          <a:prstGeom prst="rect">
            <a:avLst/>
          </a:prstGeom>
        </p:spPr>
      </p:pic>
      <p:sp>
        <p:nvSpPr>
          <p:cNvPr id="7" name="TextBox 6"/>
          <p:cNvSpPr txBox="1"/>
          <p:nvPr/>
        </p:nvSpPr>
        <p:spPr>
          <a:xfrm>
            <a:off x="228600" y="1371600"/>
            <a:ext cx="3733800" cy="523220"/>
          </a:xfrm>
          <a:prstGeom prst="rect">
            <a:avLst/>
          </a:prstGeom>
          <a:noFill/>
        </p:spPr>
        <p:txBody>
          <a:bodyPr wrap="square" rtlCol="0">
            <a:spAutoFit/>
          </a:bodyPr>
          <a:lstStyle/>
          <a:p>
            <a:r>
              <a:rPr lang="en-US" sz="2800" dirty="0" smtClean="0"/>
              <a:t>Field Strength tensor:</a:t>
            </a:r>
            <a:endParaRPr lang="en-US" sz="2800" dirty="0"/>
          </a:p>
        </p:txBody>
      </p:sp>
      <p:sp>
        <p:nvSpPr>
          <p:cNvPr id="8" name="TextBox 7"/>
          <p:cNvSpPr txBox="1"/>
          <p:nvPr/>
        </p:nvSpPr>
        <p:spPr>
          <a:xfrm>
            <a:off x="533400" y="3886200"/>
            <a:ext cx="2819400" cy="523220"/>
          </a:xfrm>
          <a:prstGeom prst="rect">
            <a:avLst/>
          </a:prstGeom>
          <a:noFill/>
        </p:spPr>
        <p:txBody>
          <a:bodyPr wrap="square" rtlCol="0">
            <a:spAutoFit/>
          </a:bodyPr>
          <a:lstStyle/>
          <a:p>
            <a:r>
              <a:rPr lang="en-US" sz="2800" dirty="0" err="1" smtClean="0"/>
              <a:t>Quadri-corrente</a:t>
            </a:r>
            <a:r>
              <a:rPr lang="en-US" sz="2800" dirty="0" smtClean="0"/>
              <a:t>:</a:t>
            </a:r>
            <a:endParaRPr lang="en-US" sz="2800" dirty="0"/>
          </a:p>
        </p:txBody>
      </p:sp>
      <p:pic>
        <p:nvPicPr>
          <p:cNvPr id="10" name="Picture 9" descr="4-divergenc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5257800"/>
            <a:ext cx="4102100" cy="1206500"/>
          </a:xfrm>
          <a:prstGeom prst="rect">
            <a:avLst/>
          </a:prstGeom>
        </p:spPr>
      </p:pic>
      <p:sp>
        <p:nvSpPr>
          <p:cNvPr id="11" name="TextBox 10"/>
          <p:cNvSpPr txBox="1"/>
          <p:nvPr/>
        </p:nvSpPr>
        <p:spPr>
          <a:xfrm>
            <a:off x="457200" y="5410200"/>
            <a:ext cx="3124200" cy="523220"/>
          </a:xfrm>
          <a:prstGeom prst="rect">
            <a:avLst/>
          </a:prstGeom>
          <a:noFill/>
        </p:spPr>
        <p:txBody>
          <a:bodyPr wrap="square" rtlCol="0">
            <a:spAutoFit/>
          </a:bodyPr>
          <a:lstStyle/>
          <a:p>
            <a:r>
              <a:rPr lang="en-US" sz="2800" dirty="0" err="1" smtClean="0"/>
              <a:t>Quadri-divergenza</a:t>
            </a:r>
            <a:r>
              <a:rPr lang="en-US" sz="2800" dirty="0" smtClean="0"/>
              <a:t>:</a:t>
            </a:r>
            <a:endParaRPr lang="en-US" sz="2800" dirty="0"/>
          </a:p>
        </p:txBody>
      </p:sp>
    </p:spTree>
    <p:extLst>
      <p:ext uri="{BB962C8B-B14F-4D97-AF65-F5344CB8AC3E}">
        <p14:creationId xmlns:p14="http://schemas.microsoft.com/office/powerpoint/2010/main" val="20361279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scene3d>
              <a:camera prst="orthographicFront"/>
              <a:lightRig rig="threePt" dir="t"/>
            </a:scene3d>
            <a:sp3d extrusionH="57150">
              <a:bevelT w="38100" h="38100" prst="relaxedInset"/>
            </a:sp3d>
          </a:bodyPr>
          <a:lstStyle/>
          <a:p>
            <a:pPr algn="ctr"/>
            <a:r>
              <a:rPr lang="en-US" dirty="0" err="1" smtClean="0"/>
              <a:t>Meccanica</a:t>
            </a:r>
            <a:r>
              <a:rPr lang="en-US" dirty="0" smtClean="0"/>
              <a:t> </a:t>
            </a:r>
            <a:r>
              <a:rPr lang="en-US" dirty="0" err="1" smtClean="0"/>
              <a:t>Quantistica</a:t>
            </a:r>
            <a:r>
              <a:rPr lang="en-US" dirty="0" smtClean="0"/>
              <a:t>:  h ≠ 0</a:t>
            </a:r>
            <a:endParaRPr lang="en-US" dirty="0"/>
          </a:p>
        </p:txBody>
      </p:sp>
      <p:pic>
        <p:nvPicPr>
          <p:cNvPr id="3" name="Picture 2" descr="Cube-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3716" y="1143000"/>
            <a:ext cx="5040284" cy="5181600"/>
          </a:xfrm>
          <a:prstGeom prst="rect">
            <a:avLst/>
          </a:prstGeom>
        </p:spPr>
      </p:pic>
      <p:sp>
        <p:nvSpPr>
          <p:cNvPr id="4" name="Rectangle 3"/>
          <p:cNvSpPr/>
          <p:nvPr/>
        </p:nvSpPr>
        <p:spPr>
          <a:xfrm>
            <a:off x="3886200" y="5943600"/>
            <a:ext cx="1497125" cy="707886"/>
          </a:xfrm>
          <a:prstGeom prst="rect">
            <a:avLst/>
          </a:prstGeom>
        </p:spPr>
        <p:txBody>
          <a:bodyPr wrap="none">
            <a:spAutoFit/>
          </a:bodyPr>
          <a:lstStyle/>
          <a:p>
            <a:pPr lvl="0"/>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G</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=c=</a:t>
            </a:r>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0</a:t>
            </a:r>
          </a:p>
        </p:txBody>
      </p:sp>
      <p:pic>
        <p:nvPicPr>
          <p:cNvPr id="5" name="Picture 4" descr="h-slash.jpeg"/>
          <p:cNvPicPr>
            <a:picLocks noChangeAspect="1"/>
          </p:cNvPicPr>
          <p:nvPr/>
        </p:nvPicPr>
        <p:blipFill>
          <a:blip r:embed="rId3">
            <a:alphaModFix amt="54000"/>
            <a:extLst>
              <a:ext uri="{28A0092B-C50C-407E-A947-70E740481C1C}">
                <a14:useLocalDpi xmlns:a14="http://schemas.microsoft.com/office/drawing/2010/main" val="0"/>
              </a:ext>
            </a:extLst>
          </a:blip>
          <a:stretch>
            <a:fillRect/>
          </a:stretch>
        </p:blipFill>
        <p:spPr>
          <a:xfrm>
            <a:off x="8509000" y="5562600"/>
            <a:ext cx="609600" cy="762000"/>
          </a:xfrm>
          <a:prstGeom prst="rect">
            <a:avLst/>
          </a:prstGeom>
          <a:scene3d>
            <a:camera prst="obliqueTopLeft">
              <a:rot lat="0" lon="0" rev="0"/>
            </a:camera>
            <a:lightRig rig="threePt" dir="t"/>
          </a:scene3d>
        </p:spPr>
      </p:pic>
      <p:pic>
        <p:nvPicPr>
          <p:cNvPr id="11" name="Picture 10"/>
          <p:cNvPicPr>
            <a:picLocks noChangeAspect="1"/>
          </p:cNvPicPr>
          <p:nvPr/>
        </p:nvPicPr>
        <p:blipFill>
          <a:blip r:embed="rId4"/>
          <a:stretch>
            <a:fillRect/>
          </a:stretch>
        </p:blipFill>
        <p:spPr>
          <a:xfrm>
            <a:off x="76200" y="3352800"/>
            <a:ext cx="4191000" cy="2362200"/>
          </a:xfrm>
          <a:prstGeom prst="rect">
            <a:avLst/>
          </a:prstGeom>
        </p:spPr>
      </p:pic>
    </p:spTree>
    <p:extLst>
      <p:ext uri="{BB962C8B-B14F-4D97-AF65-F5344CB8AC3E}">
        <p14:creationId xmlns:p14="http://schemas.microsoft.com/office/powerpoint/2010/main" val="16625466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13" presetID="5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left)">
                                      <p:cBhvr>
                                        <p:cTn id="23" dur="500"/>
                                        <p:tgtEl>
                                          <p:spTgt spid="5"/>
                                        </p:tgtEl>
                                      </p:cBhvr>
                                    </p:animEffect>
                                  </p:childTnLst>
                                </p:cTn>
                              </p:par>
                            </p:childTnLst>
                          </p:cTn>
                        </p:par>
                        <p:par>
                          <p:cTn id="24" fill="hold">
                            <p:stCondLst>
                              <p:cond delay="500"/>
                            </p:stCondLst>
                            <p:childTnLst>
                              <p:par>
                                <p:cTn id="25" presetID="42" presetClass="entr" presetSubtype="0" fill="hold" nodeType="afterEffect">
                                  <p:stCondLst>
                                    <p:cond delay="3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77108"/>
          </a:xfrm>
        </p:spPr>
        <p:txBody>
          <a:bodyPr/>
          <a:lstStyle/>
          <a:p>
            <a:pPr algn="ctr"/>
            <a:r>
              <a:rPr lang="en-US" dirty="0" err="1" smtClean="0"/>
              <a:t>Interferenza</a:t>
            </a:r>
            <a:r>
              <a:rPr lang="en-US" dirty="0" smtClean="0"/>
              <a:t> </a:t>
            </a:r>
            <a:r>
              <a:rPr lang="en-US" dirty="0" err="1" smtClean="0"/>
              <a:t>quanto</a:t>
            </a:r>
            <a:r>
              <a:rPr lang="en-US" dirty="0" smtClean="0"/>
              <a:t> </a:t>
            </a:r>
            <a:r>
              <a:rPr lang="en-US" dirty="0" err="1" smtClean="0"/>
              <a:t>meccanica</a:t>
            </a:r>
            <a:endParaRPr lang="en-US" dirty="0"/>
          </a:p>
        </p:txBody>
      </p:sp>
      <p:pic>
        <p:nvPicPr>
          <p:cNvPr id="3" name="Picture 2"/>
          <p:cNvPicPr>
            <a:picLocks noChangeAspect="1"/>
          </p:cNvPicPr>
          <p:nvPr/>
        </p:nvPicPr>
        <p:blipFill>
          <a:blip r:embed="rId2"/>
          <a:stretch>
            <a:fillRect/>
          </a:stretch>
        </p:blipFill>
        <p:spPr>
          <a:xfrm>
            <a:off x="152400" y="990600"/>
            <a:ext cx="4724400" cy="3100115"/>
          </a:xfrm>
          <a:prstGeom prst="rect">
            <a:avLst/>
          </a:prstGeom>
        </p:spPr>
      </p:pic>
      <p:pic>
        <p:nvPicPr>
          <p:cNvPr id="4" name="Picture 3"/>
          <p:cNvPicPr>
            <a:picLocks noChangeAspect="1"/>
          </p:cNvPicPr>
          <p:nvPr/>
        </p:nvPicPr>
        <p:blipFill>
          <a:blip r:embed="rId3"/>
          <a:stretch>
            <a:fillRect/>
          </a:stretch>
        </p:blipFill>
        <p:spPr>
          <a:xfrm>
            <a:off x="4114800" y="3505200"/>
            <a:ext cx="4937803" cy="3245635"/>
          </a:xfrm>
          <a:prstGeom prst="rect">
            <a:avLst/>
          </a:prstGeom>
        </p:spPr>
      </p:pic>
      <p:pic>
        <p:nvPicPr>
          <p:cNvPr id="5" name="Picture 4"/>
          <p:cNvPicPr>
            <a:picLocks noChangeAspect="1"/>
          </p:cNvPicPr>
          <p:nvPr/>
        </p:nvPicPr>
        <p:blipFill>
          <a:blip r:embed="rId4"/>
          <a:stretch>
            <a:fillRect/>
          </a:stretch>
        </p:blipFill>
        <p:spPr>
          <a:xfrm>
            <a:off x="4566064" y="914400"/>
            <a:ext cx="4453309" cy="3048000"/>
          </a:xfrm>
          <a:prstGeom prst="rect">
            <a:avLst/>
          </a:prstGeom>
        </p:spPr>
      </p:pic>
      <p:pic>
        <p:nvPicPr>
          <p:cNvPr id="6" name="Picture 5"/>
          <p:cNvPicPr>
            <a:picLocks noChangeAspect="1"/>
          </p:cNvPicPr>
          <p:nvPr/>
        </p:nvPicPr>
        <p:blipFill>
          <a:blip r:embed="rId5"/>
          <a:stretch>
            <a:fillRect/>
          </a:stretch>
        </p:blipFill>
        <p:spPr>
          <a:xfrm>
            <a:off x="228600" y="3581400"/>
            <a:ext cx="4267200" cy="3081867"/>
          </a:xfrm>
          <a:prstGeom prst="rect">
            <a:avLst/>
          </a:prstGeom>
        </p:spPr>
      </p:pic>
      <p:pic>
        <p:nvPicPr>
          <p:cNvPr id="7" name="Picture 6"/>
          <p:cNvPicPr>
            <a:picLocks noChangeAspect="1"/>
          </p:cNvPicPr>
          <p:nvPr/>
        </p:nvPicPr>
        <p:blipFill>
          <a:blip r:embed="rId6"/>
          <a:stretch>
            <a:fillRect/>
          </a:stretch>
        </p:blipFill>
        <p:spPr>
          <a:xfrm>
            <a:off x="152400" y="2590800"/>
            <a:ext cx="8839200" cy="3909934"/>
          </a:xfrm>
          <a:prstGeom prst="rect">
            <a:avLst/>
          </a:prstGeom>
        </p:spPr>
      </p:pic>
      <p:sp>
        <p:nvSpPr>
          <p:cNvPr id="8" name="Rectangle 7"/>
          <p:cNvSpPr/>
          <p:nvPr/>
        </p:nvSpPr>
        <p:spPr>
          <a:xfrm>
            <a:off x="381000" y="1143000"/>
            <a:ext cx="7696200" cy="1200329"/>
          </a:xfrm>
          <a:prstGeom prst="rect">
            <a:avLst/>
          </a:prstGeom>
        </p:spPr>
        <p:txBody>
          <a:bodyPr wrap="square">
            <a:spAutoFit/>
          </a:bodyPr>
          <a:lstStyle/>
          <a:p>
            <a:pPr lvl="0" algn="ct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Perche</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a:t>
            </a: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gli</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a:t>
            </a: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elettroni</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a:t>
            </a: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interferiscono</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  </a:t>
            </a:r>
          </a:p>
          <a:p>
            <a:pPr lvl="0" algn="ct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Cos’</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a:t>
            </a: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è</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a:t>
            </a:r>
            <a:r>
              <a:rPr lang="en-US" sz="3600" b="1" dirty="0" err="1">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successo</a:t>
            </a:r>
            <a:r>
              <a:rPr lang="en-US" sz="3600" b="1" dirty="0">
                <a:ln w="11430"/>
                <a:gradFill>
                  <a:gsLst>
                    <a:gs pos="0">
                      <a:srgbClr val="7D3DA1">
                        <a:tint val="90000"/>
                        <a:satMod val="120000"/>
                      </a:srgbClr>
                    </a:gs>
                    <a:gs pos="25000">
                      <a:srgbClr val="7D3DA1">
                        <a:tint val="93000"/>
                        <a:satMod val="120000"/>
                      </a:srgbClr>
                    </a:gs>
                    <a:gs pos="50000">
                      <a:srgbClr val="7D3DA1">
                        <a:shade val="89000"/>
                        <a:satMod val="110000"/>
                      </a:srgbClr>
                    </a:gs>
                    <a:gs pos="75000">
                      <a:srgbClr val="7D3DA1">
                        <a:tint val="93000"/>
                        <a:satMod val="120000"/>
                      </a:srgbClr>
                    </a:gs>
                    <a:gs pos="100000">
                      <a:srgbClr val="7D3DA1">
                        <a:tint val="90000"/>
                        <a:satMod val="120000"/>
                      </a:srgbClr>
                    </a:gs>
                  </a:gsLst>
                  <a:lin ang="5400000"/>
                </a:gradFill>
                <a:effectLst>
                  <a:outerShdw blurRad="80000" dist="40000" dir="5040000" algn="tl">
                    <a:srgbClr val="000000">
                      <a:alpha val="30000"/>
                    </a:srgbClr>
                  </a:outerShdw>
                </a:effectLst>
              </a:rPr>
              <a:t> ?</a:t>
            </a:r>
          </a:p>
        </p:txBody>
      </p:sp>
    </p:spTree>
    <p:extLst>
      <p:ext uri="{BB962C8B-B14F-4D97-AF65-F5344CB8AC3E}">
        <p14:creationId xmlns:p14="http://schemas.microsoft.com/office/powerpoint/2010/main" val="11717321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9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xit" presetSubtype="32" fill="hold" nodeType="withEffect">
                                  <p:stCondLst>
                                    <p:cond delay="0"/>
                                  </p:stCondLst>
                                  <p:childTnLst>
                                    <p:anim calcmode="lin" valueType="num">
                                      <p:cBhvr>
                                        <p:cTn id="22" dur="500"/>
                                        <p:tgtEl>
                                          <p:spTgt spid="3"/>
                                        </p:tgtEl>
                                        <p:attrNameLst>
                                          <p:attrName>ppt_w</p:attrName>
                                        </p:attrNameLst>
                                      </p:cBhvr>
                                      <p:tavLst>
                                        <p:tav tm="0">
                                          <p:val>
                                            <p:strVal val="ppt_w"/>
                                          </p:val>
                                        </p:tav>
                                        <p:tav tm="100000">
                                          <p:val>
                                            <p:fltVal val="0"/>
                                          </p:val>
                                        </p:tav>
                                      </p:tavLst>
                                    </p:anim>
                                    <p:anim calcmode="lin" valueType="num">
                                      <p:cBhvr>
                                        <p:cTn id="23" dur="500"/>
                                        <p:tgtEl>
                                          <p:spTgt spid="3"/>
                                        </p:tgtEl>
                                        <p:attrNameLst>
                                          <p:attrName>ppt_h</p:attrName>
                                        </p:attrNameLst>
                                      </p:cBhvr>
                                      <p:tavLst>
                                        <p:tav tm="0">
                                          <p:val>
                                            <p:strVal val="ppt_h"/>
                                          </p:val>
                                        </p:tav>
                                        <p:tav tm="100000">
                                          <p:val>
                                            <p:fltVal val="0"/>
                                          </p:val>
                                        </p:tav>
                                      </p:tavLst>
                                    </p:anim>
                                    <p:set>
                                      <p:cBhvr>
                                        <p:cTn id="24" dur="1" fill="hold">
                                          <p:stCondLst>
                                            <p:cond delay="499"/>
                                          </p:stCondLst>
                                        </p:cTn>
                                        <p:tgtEl>
                                          <p:spTgt spid="3"/>
                                        </p:tgtEl>
                                        <p:attrNameLst>
                                          <p:attrName>style.visibility</p:attrName>
                                        </p:attrNameLst>
                                      </p:cBhvr>
                                      <p:to>
                                        <p:strVal val="hidden"/>
                                      </p:to>
                                    </p:set>
                                  </p:childTnLst>
                                </p:cTn>
                              </p:par>
                              <p:par>
                                <p:cTn id="25" presetID="53" presetClass="exit" presetSubtype="32" fill="hold" nodeType="withEffect">
                                  <p:stCondLst>
                                    <p:cond delay="0"/>
                                  </p:stCondLst>
                                  <p:childTnLst>
                                    <p:anim calcmode="lin" valueType="num">
                                      <p:cBhvr>
                                        <p:cTn id="26" dur="500"/>
                                        <p:tgtEl>
                                          <p:spTgt spid="4"/>
                                        </p:tgtEl>
                                        <p:attrNameLst>
                                          <p:attrName>ppt_w</p:attrName>
                                        </p:attrNameLst>
                                      </p:cBhvr>
                                      <p:tavLst>
                                        <p:tav tm="0">
                                          <p:val>
                                            <p:strVal val="ppt_w"/>
                                          </p:val>
                                        </p:tav>
                                        <p:tav tm="100000">
                                          <p:val>
                                            <p:fltVal val="0"/>
                                          </p:val>
                                        </p:tav>
                                      </p:tavLst>
                                    </p:anim>
                                    <p:anim calcmode="lin" valueType="num">
                                      <p:cBhvr>
                                        <p:cTn id="27" dur="500"/>
                                        <p:tgtEl>
                                          <p:spTgt spid="4"/>
                                        </p:tgtEl>
                                        <p:attrNameLst>
                                          <p:attrName>ppt_h</p:attrName>
                                        </p:attrNameLst>
                                      </p:cBhvr>
                                      <p:tavLst>
                                        <p:tav tm="0">
                                          <p:val>
                                            <p:strVal val="ppt_h"/>
                                          </p:val>
                                        </p:tav>
                                        <p:tav tm="100000">
                                          <p:val>
                                            <p:fltVal val="0"/>
                                          </p:val>
                                        </p:tav>
                                      </p:tavLst>
                                    </p:anim>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strVal val="#ppt_w*0.70"/>
                                          </p:val>
                                        </p:tav>
                                        <p:tav tm="100000">
                                          <p:val>
                                            <p:strVal val="#ppt_w"/>
                                          </p:val>
                                        </p:tav>
                                      </p:tavLst>
                                    </p:anim>
                                    <p:anim calcmode="lin" valueType="num">
                                      <p:cBhvr>
                                        <p:cTn id="41" dur="1000" fill="hold"/>
                                        <p:tgtEl>
                                          <p:spTgt spid="8"/>
                                        </p:tgtEl>
                                        <p:attrNameLst>
                                          <p:attrName>ppt_h</p:attrName>
                                        </p:attrNameLst>
                                      </p:cBhvr>
                                      <p:tavLst>
                                        <p:tav tm="0">
                                          <p:val>
                                            <p:strVal val="#ppt_h"/>
                                          </p:val>
                                        </p:tav>
                                        <p:tav tm="100000">
                                          <p:val>
                                            <p:strVal val="#ppt_h"/>
                                          </p:val>
                                        </p:tav>
                                      </p:tavLst>
                                    </p:anim>
                                    <p:animEffect transition="in" filter="fade">
                                      <p:cBhvr>
                                        <p:cTn id="42" dur="1000"/>
                                        <p:tgtEl>
                                          <p:spTgt spid="8"/>
                                        </p:tgtEl>
                                      </p:cBhvr>
                                    </p:animEffect>
                                  </p:childTnLst>
                                </p:cTn>
                              </p:par>
                              <p:par>
                                <p:cTn id="43" presetID="53" presetClass="exit" presetSubtype="32" fill="hold" nodeType="withEffect">
                                  <p:stCondLst>
                                    <p:cond delay="0"/>
                                  </p:stCondLst>
                                  <p:childTnLst>
                                    <p:anim calcmode="lin" valueType="num">
                                      <p:cBhvr>
                                        <p:cTn id="44" dur="500"/>
                                        <p:tgtEl>
                                          <p:spTgt spid="5"/>
                                        </p:tgtEl>
                                        <p:attrNameLst>
                                          <p:attrName>ppt_w</p:attrName>
                                        </p:attrNameLst>
                                      </p:cBhvr>
                                      <p:tavLst>
                                        <p:tav tm="0">
                                          <p:val>
                                            <p:strVal val="ppt_w"/>
                                          </p:val>
                                        </p:tav>
                                        <p:tav tm="100000">
                                          <p:val>
                                            <p:fltVal val="0"/>
                                          </p:val>
                                        </p:tav>
                                      </p:tavLst>
                                    </p:anim>
                                    <p:anim calcmode="lin" valueType="num">
                                      <p:cBhvr>
                                        <p:cTn id="45" dur="500"/>
                                        <p:tgtEl>
                                          <p:spTgt spid="5"/>
                                        </p:tgtEl>
                                        <p:attrNameLst>
                                          <p:attrName>ppt_h</p:attrName>
                                        </p:attrNameLst>
                                      </p:cBhvr>
                                      <p:tavLst>
                                        <p:tav tm="0">
                                          <p:val>
                                            <p:strVal val="ppt_h"/>
                                          </p:val>
                                        </p:tav>
                                        <p:tav tm="100000">
                                          <p:val>
                                            <p:fltVal val="0"/>
                                          </p:val>
                                        </p:tav>
                                      </p:tavLst>
                                    </p:anim>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par>
                                <p:cTn id="48" presetID="53" presetClass="exit" presetSubtype="32" fill="hold" nodeType="withEffect">
                                  <p:stCondLst>
                                    <p:cond delay="0"/>
                                  </p:stCondLst>
                                  <p:childTnLst>
                                    <p:anim calcmode="lin" valueType="num">
                                      <p:cBhvr>
                                        <p:cTn id="49" dur="500"/>
                                        <p:tgtEl>
                                          <p:spTgt spid="6"/>
                                        </p:tgtEl>
                                        <p:attrNameLst>
                                          <p:attrName>ppt_w</p:attrName>
                                        </p:attrNameLst>
                                      </p:cBhvr>
                                      <p:tavLst>
                                        <p:tav tm="0">
                                          <p:val>
                                            <p:strVal val="ppt_w"/>
                                          </p:val>
                                        </p:tav>
                                        <p:tav tm="100000">
                                          <p:val>
                                            <p:fltVal val="0"/>
                                          </p:val>
                                        </p:tav>
                                      </p:tavLst>
                                    </p:anim>
                                    <p:anim calcmode="lin" valueType="num">
                                      <p:cBhvr>
                                        <p:cTn id="50" dur="500"/>
                                        <p:tgtEl>
                                          <p:spTgt spid="6"/>
                                        </p:tgtEl>
                                        <p:attrNameLst>
                                          <p:attrName>ppt_h</p:attrName>
                                        </p:attrNameLst>
                                      </p:cBhvr>
                                      <p:tavLst>
                                        <p:tav tm="0">
                                          <p:val>
                                            <p:strVal val="ppt_h"/>
                                          </p:val>
                                        </p:tav>
                                        <p:tav tm="100000">
                                          <p:val>
                                            <p:fltVal val="0"/>
                                          </p:val>
                                        </p:tav>
                                      </p:tavLst>
                                    </p:anim>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 calcmode="lin" valueType="num">
                                      <p:cBhvr>
                                        <p:cTn id="59" dur="1000" fill="hold"/>
                                        <p:tgtEl>
                                          <p:spTgt spid="7"/>
                                        </p:tgtEl>
                                        <p:attrNameLst>
                                          <p:attrName>style.rotation</p:attrName>
                                        </p:attrNameLst>
                                      </p:cBhvr>
                                      <p:tavLst>
                                        <p:tav tm="0">
                                          <p:val>
                                            <p:fltVal val="90"/>
                                          </p:val>
                                        </p:tav>
                                        <p:tav tm="100000">
                                          <p:val>
                                            <p:fltVal val="0"/>
                                          </p:val>
                                        </p:tav>
                                      </p:tavLst>
                                    </p:anim>
                                    <p:animEffect transition="in" filter="fade">
                                      <p:cBhvr>
                                        <p:cTn id="6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989012"/>
          </a:xfrm>
        </p:spPr>
        <p:txBody>
          <a:bodyPr>
            <a:scene3d>
              <a:camera prst="orthographicFront"/>
              <a:lightRig rig="threePt" dir="t"/>
            </a:scene3d>
            <a:sp3d extrusionH="57150">
              <a:bevelT w="38100" h="38100" prst="angle"/>
            </a:sp3d>
          </a:bodyPr>
          <a:lstStyle/>
          <a:p>
            <a:pPr algn="ctr"/>
            <a:r>
              <a:rPr lang="en-US" dirty="0" err="1" smtClean="0"/>
              <a:t>Gravità</a:t>
            </a:r>
            <a:r>
              <a:rPr lang="en-US" dirty="0" smtClean="0"/>
              <a:t> </a:t>
            </a:r>
            <a:r>
              <a:rPr lang="en-US" dirty="0" err="1" smtClean="0"/>
              <a:t>Newtoniana</a:t>
            </a:r>
            <a:r>
              <a:rPr lang="en-US" dirty="0" smtClean="0"/>
              <a:t> </a:t>
            </a:r>
            <a:r>
              <a:rPr lang="en-US" dirty="0" err="1" smtClean="0"/>
              <a:t>Quantistica</a:t>
            </a:r>
            <a:r>
              <a:rPr lang="en-US" dirty="0" smtClean="0"/>
              <a:t> G,h≠0</a:t>
            </a:r>
            <a:endParaRPr lang="en-US" dirty="0"/>
          </a:p>
        </p:txBody>
      </p:sp>
      <p:pic>
        <p:nvPicPr>
          <p:cNvPr id="3" name="Picture 2" descr="Cube-G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1295400"/>
            <a:ext cx="5854700" cy="5409250"/>
          </a:xfrm>
          <a:prstGeom prst="rect">
            <a:avLst/>
          </a:prstGeom>
        </p:spPr>
      </p:pic>
      <p:sp>
        <p:nvSpPr>
          <p:cNvPr id="4" name="Rectangle 3"/>
          <p:cNvSpPr/>
          <p:nvPr/>
        </p:nvSpPr>
        <p:spPr>
          <a:xfrm>
            <a:off x="3304226" y="6073914"/>
            <a:ext cx="1191574" cy="707886"/>
          </a:xfrm>
          <a:prstGeom prst="rect">
            <a:avLst/>
          </a:prstGeom>
        </p:spPr>
        <p:txBody>
          <a:bodyPr wrap="square">
            <a:spAutoFit/>
          </a:bodyPr>
          <a:lstStyle/>
          <a:p>
            <a:pPr lvl="0"/>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c=0</a:t>
            </a:r>
          </a:p>
        </p:txBody>
      </p:sp>
      <p:pic>
        <p:nvPicPr>
          <p:cNvPr id="5" name="Picture 4" descr="h-slash.jpeg"/>
          <p:cNvPicPr>
            <a:picLocks noChangeAspect="1"/>
          </p:cNvPicPr>
          <p:nvPr/>
        </p:nvPicPr>
        <p:blipFill>
          <a:blip r:embed="rId3">
            <a:alphaModFix amt="54000"/>
            <a:extLst>
              <a:ext uri="{28A0092B-C50C-407E-A947-70E740481C1C}">
                <a14:useLocalDpi xmlns:a14="http://schemas.microsoft.com/office/drawing/2010/main" val="0"/>
              </a:ext>
            </a:extLst>
          </a:blip>
          <a:stretch>
            <a:fillRect/>
          </a:stretch>
        </p:blipFill>
        <p:spPr>
          <a:xfrm>
            <a:off x="8305800" y="5791200"/>
            <a:ext cx="609600" cy="762000"/>
          </a:xfrm>
          <a:prstGeom prst="rect">
            <a:avLst/>
          </a:prstGeom>
          <a:scene3d>
            <a:camera prst="obliqueTopLeft">
              <a:rot lat="0" lon="0" rev="0"/>
            </a:camera>
            <a:lightRig rig="threePt" dir="t"/>
          </a:scene3d>
        </p:spPr>
      </p:pic>
      <p:sp>
        <p:nvSpPr>
          <p:cNvPr id="7" name="Rectangle 6"/>
          <p:cNvSpPr/>
          <p:nvPr/>
        </p:nvSpPr>
        <p:spPr>
          <a:xfrm>
            <a:off x="2269670" y="4876800"/>
            <a:ext cx="625930" cy="923330"/>
          </a:xfrm>
          <a:prstGeom prst="rect">
            <a:avLst/>
          </a:prstGeom>
        </p:spPr>
        <p:txBody>
          <a:bodyPr wrap="none">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p:txBody>
      </p:sp>
      <p:sp>
        <p:nvSpPr>
          <p:cNvPr id="8" name="Rounded Rectangle 7"/>
          <p:cNvSpPr/>
          <p:nvPr/>
        </p:nvSpPr>
        <p:spPr bwMode="auto">
          <a:xfrm>
            <a:off x="152400" y="2590800"/>
            <a:ext cx="2743200" cy="21336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err="1" smtClean="0">
                <a:solidFill>
                  <a:srgbClr val="FFFFFF"/>
                </a:solidFill>
                <a:effectLst>
                  <a:outerShdw blurRad="38100" dist="38100" dir="2700000" algn="tl">
                    <a:srgbClr val="000000">
                      <a:alpha val="43137"/>
                    </a:srgbClr>
                  </a:outerShdw>
                </a:effectLst>
                <a:latin typeface="Segoe" pitchFamily="34" charset="0"/>
              </a:rPr>
              <a:t>Gravità</a:t>
            </a:r>
            <a:r>
              <a:rPr lang="en-US" sz="2300" dirty="0" smtClean="0">
                <a:solidFill>
                  <a:srgbClr val="FFFFFF"/>
                </a:solidFill>
                <a:effectLst>
                  <a:outerShdw blurRad="38100" dist="38100" dir="2700000" algn="tl">
                    <a:srgbClr val="000000">
                      <a:alpha val="43137"/>
                    </a:srgbClr>
                  </a:outerShdw>
                </a:effectLst>
                <a:latin typeface="Segoe" pitchFamily="34" charset="0"/>
              </a:rPr>
              <a:t>: </a:t>
            </a:r>
          </a:p>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Masse </a:t>
            </a:r>
            <a:r>
              <a:rPr lang="en-US" sz="2300" dirty="0" err="1" smtClean="0">
                <a:solidFill>
                  <a:srgbClr val="FFFFFF"/>
                </a:solidFill>
                <a:effectLst>
                  <a:outerShdw blurRad="38100" dist="38100" dir="2700000" algn="tl">
                    <a:srgbClr val="000000">
                      <a:alpha val="43137"/>
                    </a:srgbClr>
                  </a:outerShdw>
                </a:effectLst>
                <a:latin typeface="Segoe" pitchFamily="34" charset="0"/>
              </a:rPr>
              <a:t>grandi</a:t>
            </a:r>
            <a:endParaRPr lang="en-US" sz="2300" dirty="0" smtClean="0">
              <a:solidFill>
                <a:srgbClr val="FFFFFF"/>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 Quantum </a:t>
            </a:r>
            <a:r>
              <a:rPr lang="en-US" sz="2300" dirty="0" err="1" smtClean="0">
                <a:solidFill>
                  <a:srgbClr val="FFFFFF"/>
                </a:solidFill>
                <a:effectLst>
                  <a:outerShdw blurRad="38100" dist="38100" dir="2700000" algn="tl">
                    <a:srgbClr val="000000">
                      <a:alpha val="43137"/>
                    </a:srgbClr>
                  </a:outerShdw>
                </a:effectLst>
                <a:latin typeface="Segoe" pitchFamily="34" charset="0"/>
              </a:rPr>
              <a:t>Mech</a:t>
            </a:r>
            <a:r>
              <a:rPr lang="en-US" sz="2300" dirty="0" smtClean="0">
                <a:solidFill>
                  <a:srgbClr val="FFFFFF"/>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Masse </a:t>
            </a:r>
            <a:r>
              <a:rPr lang="en-US" sz="2300" dirty="0" err="1" smtClean="0">
                <a:solidFill>
                  <a:srgbClr val="FFFFFF"/>
                </a:solidFill>
                <a:effectLst>
                  <a:outerShdw blurRad="38100" dist="38100" dir="2700000" algn="tl">
                    <a:srgbClr val="000000">
                      <a:alpha val="43137"/>
                    </a:srgbClr>
                  </a:outerShdw>
                </a:effectLst>
                <a:latin typeface="Segoe" pitchFamily="34" charset="0"/>
              </a:rPr>
              <a:t>piccole</a:t>
            </a: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0" name="Rounded Rectangle 9"/>
          <p:cNvSpPr/>
          <p:nvPr/>
        </p:nvSpPr>
        <p:spPr bwMode="auto">
          <a:xfrm>
            <a:off x="228600" y="1219200"/>
            <a:ext cx="2514600" cy="9144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err="1" smtClean="0">
                <a:solidFill>
                  <a:schemeClr val="accent6">
                    <a:lumMod val="40000"/>
                    <a:lumOff val="60000"/>
                  </a:schemeClr>
                </a:solidFill>
                <a:effectLst>
                  <a:outerShdw blurRad="38100" dist="38100" dir="2700000" algn="tl">
                    <a:srgbClr val="000000">
                      <a:alpha val="43137"/>
                    </a:srgbClr>
                  </a:outerShdw>
                </a:effectLst>
                <a:latin typeface="Segoe" pitchFamily="34" charset="0"/>
              </a:rPr>
              <a:t>Teoria</a:t>
            </a:r>
            <a:r>
              <a:rPr lang="en-US" sz="2800" dirty="0" smtClean="0">
                <a:solidFill>
                  <a:schemeClr val="accent6">
                    <a:lumMod val="40000"/>
                    <a:lumOff val="60000"/>
                  </a:schemeClr>
                </a:solidFill>
                <a:effectLst>
                  <a:outerShdw blurRad="38100" dist="38100" dir="2700000" algn="tl">
                    <a:srgbClr val="000000">
                      <a:alpha val="43137"/>
                    </a:srgbClr>
                  </a:outerShdw>
                </a:effectLst>
                <a:latin typeface="Segoe" pitchFamily="34" charset="0"/>
              </a:rPr>
              <a:t> </a:t>
            </a:r>
            <a:r>
              <a:rPr lang="en-US" sz="2800" dirty="0" err="1" smtClean="0">
                <a:solidFill>
                  <a:schemeClr val="accent6">
                    <a:lumMod val="40000"/>
                    <a:lumOff val="60000"/>
                  </a:schemeClr>
                </a:solidFill>
                <a:effectLst>
                  <a:outerShdw blurRad="38100" dist="38100" dir="2700000" algn="tl">
                    <a:srgbClr val="000000">
                      <a:alpha val="43137"/>
                    </a:srgbClr>
                  </a:outerShdw>
                </a:effectLst>
                <a:latin typeface="Segoe" pitchFamily="34" charset="0"/>
              </a:rPr>
              <a:t>poco</a:t>
            </a:r>
            <a:r>
              <a:rPr lang="en-US" sz="2800" dirty="0" smtClean="0">
                <a:solidFill>
                  <a:schemeClr val="accent6">
                    <a:lumMod val="40000"/>
                    <a:lumOff val="60000"/>
                  </a:schemeClr>
                </a:solidFill>
                <a:effectLst>
                  <a:outerShdw blurRad="38100" dist="38100" dir="2700000" algn="tl">
                    <a:srgbClr val="000000">
                      <a:alpha val="43137"/>
                    </a:srgbClr>
                  </a:outerShdw>
                </a:effectLst>
                <a:latin typeface="Segoe" pitchFamily="34" charset="0"/>
              </a:rPr>
              <a:t> </a:t>
            </a:r>
            <a:r>
              <a:rPr lang="en-US" sz="2800" dirty="0" err="1" smtClean="0">
                <a:solidFill>
                  <a:schemeClr val="accent6">
                    <a:lumMod val="40000"/>
                    <a:lumOff val="60000"/>
                  </a:schemeClr>
                </a:solidFill>
                <a:effectLst>
                  <a:outerShdw blurRad="38100" dist="38100" dir="2700000" algn="tl">
                    <a:srgbClr val="000000">
                      <a:alpha val="43137"/>
                    </a:srgbClr>
                  </a:outerShdw>
                </a:effectLst>
                <a:latin typeface="Segoe" pitchFamily="34" charset="0"/>
              </a:rPr>
              <a:t>interessante</a:t>
            </a:r>
            <a:endParaRPr lang="en-US" sz="2800" dirty="0" smtClean="0">
              <a:solidFill>
                <a:schemeClr val="accent6">
                  <a:lumMod val="40000"/>
                  <a:lumOff val="60000"/>
                </a:schemeClr>
              </a:solidFill>
              <a:effectLst>
                <a:outerShdw blurRad="38100" dist="38100" dir="2700000" algn="tl">
                  <a:srgbClr val="000000">
                    <a:alpha val="43137"/>
                  </a:srgbClr>
                </a:outerShdw>
              </a:effectLst>
              <a:latin typeface="Segoe" pitchFamily="34" charset="0"/>
            </a:endParaRPr>
          </a:p>
        </p:txBody>
      </p:sp>
      <p:sp>
        <p:nvSpPr>
          <p:cNvPr id="11" name="Oval 10"/>
          <p:cNvSpPr/>
          <p:nvPr/>
        </p:nvSpPr>
        <p:spPr bwMode="auto">
          <a:xfrm>
            <a:off x="5791200" y="4572000"/>
            <a:ext cx="1752600" cy="914400"/>
          </a:xfrm>
          <a:prstGeom prst="ellipse">
            <a:avLst/>
          </a:prstGeom>
          <a:gradFill flip="none" rotWithShape="1">
            <a:gsLst>
              <a:gs pos="3000">
                <a:srgbClr val="FF0000">
                  <a:alpha val="48000"/>
                </a:srgbClr>
              </a:gs>
              <a:gs pos="100000">
                <a:srgbClr val="FFFF00">
                  <a:alpha val="48000"/>
                </a:srgbClr>
              </a:gs>
            </a:gsLst>
            <a:lin ang="1014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914099" fontAlgn="base">
              <a:spcBef>
                <a:spcPct val="0"/>
              </a:spcBef>
              <a:spcAft>
                <a:spcPct val="0"/>
              </a:spcAft>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itchFamily="34" charset="0"/>
              </a:rPr>
              <a:t>NQG</a:t>
            </a:r>
          </a:p>
        </p:txBody>
      </p:sp>
    </p:spTree>
    <p:extLst>
      <p:ext uri="{BB962C8B-B14F-4D97-AF65-F5344CB8AC3E}">
        <p14:creationId xmlns:p14="http://schemas.microsoft.com/office/powerpoint/2010/main" val="37729592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fltVal val="0"/>
                                          </p:val>
                                        </p:tav>
                                        <p:tav tm="100000">
                                          <p:val>
                                            <p:strVal val="#ppt_w"/>
                                          </p:val>
                                        </p:tav>
                                      </p:tavLst>
                                    </p:anim>
                                    <p:anim calcmode="lin" valueType="num">
                                      <p:cBhvr>
                                        <p:cTn id="34" dur="1000" fill="hold"/>
                                        <p:tgtEl>
                                          <p:spTgt spid="11"/>
                                        </p:tgtEl>
                                        <p:attrNameLst>
                                          <p:attrName>ppt_h</p:attrName>
                                        </p:attrNameLst>
                                      </p:cBhvr>
                                      <p:tavLst>
                                        <p:tav tm="0">
                                          <p:val>
                                            <p:fltVal val="0"/>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strVal val="#ppt_w*0.70"/>
                                          </p:val>
                                        </p:tav>
                                        <p:tav tm="100000">
                                          <p:val>
                                            <p:strVal val="#ppt_w"/>
                                          </p:val>
                                        </p:tav>
                                      </p:tavLst>
                                    </p:anim>
                                    <p:anim calcmode="lin" valueType="num">
                                      <p:cBhvr>
                                        <p:cTn id="48" dur="1000" fill="hold"/>
                                        <p:tgtEl>
                                          <p:spTgt spid="8"/>
                                        </p:tgtEl>
                                        <p:attrNameLst>
                                          <p:attrName>ppt_h</p:attrName>
                                        </p:attrNameLst>
                                      </p:cBhvr>
                                      <p:tavLst>
                                        <p:tav tm="0">
                                          <p:val>
                                            <p:strVal val="#ppt_h"/>
                                          </p:val>
                                        </p:tav>
                                        <p:tav tm="100000">
                                          <p:val>
                                            <p:strVal val="#ppt_h"/>
                                          </p:val>
                                        </p:tav>
                                      </p:tavLst>
                                    </p:anim>
                                    <p:animEffect transition="in" filter="fade">
                                      <p:cBhvr>
                                        <p:cTn id="4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animBg="1"/>
      <p:bldP spid="10"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761747"/>
          </a:xfrm>
        </p:spPr>
        <p:txBody>
          <a:bodyPr>
            <a:scene3d>
              <a:camera prst="orthographicFront"/>
              <a:lightRig rig="threePt" dir="t"/>
            </a:scene3d>
            <a:sp3d extrusionH="57150">
              <a:bevelT w="38100" h="38100"/>
            </a:sp3d>
          </a:bodyPr>
          <a:lstStyle/>
          <a:p>
            <a:pPr algn="ctr"/>
            <a:r>
              <a:rPr lang="en-US" sz="5400" dirty="0" err="1" smtClean="0"/>
              <a:t>Relatività</a:t>
            </a:r>
            <a:r>
              <a:rPr lang="en-US" sz="5400" dirty="0" smtClean="0"/>
              <a:t> </a:t>
            </a:r>
            <a:r>
              <a:rPr lang="en-US" sz="5400" dirty="0" err="1" smtClean="0"/>
              <a:t>Generale</a:t>
            </a:r>
            <a:r>
              <a:rPr lang="en-US" sz="5400" dirty="0" smtClean="0"/>
              <a:t>:   G,1/c ≠ 0</a:t>
            </a:r>
            <a:endParaRPr lang="en-US" sz="5400" dirty="0"/>
          </a:p>
        </p:txBody>
      </p:sp>
      <p:pic>
        <p:nvPicPr>
          <p:cNvPr id="3" name="Picture 2" descr="Cube-G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914400"/>
            <a:ext cx="5262649" cy="5410200"/>
          </a:xfrm>
          <a:prstGeom prst="rect">
            <a:avLst/>
          </a:prstGeom>
        </p:spPr>
      </p:pic>
      <p:sp>
        <p:nvSpPr>
          <p:cNvPr id="4" name="Rectangle 3"/>
          <p:cNvSpPr/>
          <p:nvPr/>
        </p:nvSpPr>
        <p:spPr>
          <a:xfrm>
            <a:off x="5120603" y="5943600"/>
            <a:ext cx="975397" cy="707886"/>
          </a:xfrm>
          <a:prstGeom prst="rect">
            <a:avLst/>
          </a:prstGeom>
        </p:spPr>
        <p:txBody>
          <a:bodyPr wrap="none">
            <a:spAutoFit/>
          </a:bodyPr>
          <a:lstStyle/>
          <a:p>
            <a:pPr lvl="0"/>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h=</a:t>
            </a:r>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0</a:t>
            </a:r>
          </a:p>
        </p:txBody>
      </p:sp>
      <p:sp>
        <p:nvSpPr>
          <p:cNvPr id="5" name="TextBox 4"/>
          <p:cNvSpPr txBox="1"/>
          <p:nvPr/>
        </p:nvSpPr>
        <p:spPr>
          <a:xfrm>
            <a:off x="3717470" y="4648200"/>
            <a:ext cx="625930" cy="1200329"/>
          </a:xfrm>
          <a:prstGeom prst="rect">
            <a:avLst/>
          </a:prstGeom>
          <a:noFill/>
        </p:spPr>
        <p:txBody>
          <a:bodyPr wrap="none" rtlCol="0">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a:p>
            <a:endParaRPr lang="en-US" dirty="0"/>
          </a:p>
        </p:txBody>
      </p:sp>
      <p:sp>
        <p:nvSpPr>
          <p:cNvPr id="6" name="Rectangle 5"/>
          <p:cNvSpPr/>
          <p:nvPr/>
        </p:nvSpPr>
        <p:spPr>
          <a:xfrm>
            <a:off x="4876800" y="1600200"/>
            <a:ext cx="1331502" cy="1107996"/>
          </a:xfrm>
          <a:prstGeom prst="rect">
            <a:avLst/>
          </a:prstGeom>
        </p:spPr>
        <p:txBody>
          <a:bodyPr wrap="none">
            <a:spAutoFit/>
          </a:bodyPr>
          <a:lstStyle/>
          <a:p>
            <a:pPr lvl="0" algn="ctr"/>
            <a:r>
              <a:rPr lang="en-US" sz="6600" b="1" dirty="0">
                <a:ln w="12700">
                  <a:solidFill>
                    <a:srgbClr val="BEECE7">
                      <a:satMod val="155000"/>
                    </a:srgbClr>
                  </a:solidFill>
                  <a:prstDash val="solid"/>
                </a:ln>
                <a:solidFill>
                  <a:srgbClr val="FF0000"/>
                </a:solidFill>
                <a:effectLst>
                  <a:glow rad="139700">
                    <a:srgbClr val="FFC000">
                      <a:satMod val="175000"/>
                      <a:alpha val="40000"/>
                    </a:srgbClr>
                  </a:glow>
                  <a:outerShdw blurRad="41275" dist="20320" dir="1800000" algn="tl" rotWithShape="0">
                    <a:srgbClr val="000000">
                      <a:alpha val="40000"/>
                    </a:srgbClr>
                  </a:outerShdw>
                </a:effectLst>
              </a:rPr>
              <a:t>1/c</a:t>
            </a:r>
          </a:p>
        </p:txBody>
      </p:sp>
      <p:pic>
        <p:nvPicPr>
          <p:cNvPr id="7" name="Picture 6"/>
          <p:cNvPicPr>
            <a:picLocks noChangeAspect="1"/>
          </p:cNvPicPr>
          <p:nvPr/>
        </p:nvPicPr>
        <p:blipFill>
          <a:blip r:embed="rId4"/>
          <a:stretch>
            <a:fillRect/>
          </a:stretch>
        </p:blipFill>
        <p:spPr>
          <a:xfrm>
            <a:off x="152400" y="2057400"/>
            <a:ext cx="3886200" cy="1453322"/>
          </a:xfrm>
          <a:prstGeom prst="rect">
            <a:avLst/>
          </a:prstGeom>
        </p:spPr>
      </p:pic>
      <p:sp>
        <p:nvSpPr>
          <p:cNvPr id="8" name="Rounded Rectangle 7"/>
          <p:cNvSpPr/>
          <p:nvPr/>
        </p:nvSpPr>
        <p:spPr bwMode="auto">
          <a:xfrm>
            <a:off x="76200" y="1143000"/>
            <a:ext cx="3962400" cy="6858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glow" dir="tl">
                <a:rot lat="0" lon="0" rev="5400000"/>
              </a:lightRig>
            </a:scene3d>
            <a:sp3d contourW="12700">
              <a:bevelT w="25400" h="25400"/>
              <a:contourClr>
                <a:schemeClr val="accent6">
                  <a:shade val="73000"/>
                </a:schemeClr>
              </a:contourClr>
            </a:sp3d>
          </a:bodyPr>
          <a:lstStyle/>
          <a:p>
            <a:pPr algn="ctr" defTabSz="914099" fontAlgn="base">
              <a:spcBef>
                <a:spcPct val="0"/>
              </a:spcBef>
              <a:spcAft>
                <a:spcPct val="0"/>
              </a:spcAft>
            </a:pP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Segoe" pitchFamily="34" charset="0"/>
              </a:rPr>
              <a:t>Einstein Equations</a:t>
            </a:r>
          </a:p>
        </p:txBody>
      </p:sp>
      <p:sp>
        <p:nvSpPr>
          <p:cNvPr id="9" name="Rounded Rectangle 8"/>
          <p:cNvSpPr/>
          <p:nvPr/>
        </p:nvSpPr>
        <p:spPr bwMode="auto">
          <a:xfrm>
            <a:off x="152400" y="4191000"/>
            <a:ext cx="3505200" cy="685800"/>
          </a:xfrm>
          <a:prstGeom prst="roundRect">
            <a:avLst/>
          </a:prstGeom>
          <a:gradFill flip="none" rotWithShape="1">
            <a:gsLst>
              <a:gs pos="0">
                <a:srgbClr val="A1FF18">
                  <a:alpha val="50000"/>
                </a:srgbClr>
              </a:gs>
              <a:gs pos="100000">
                <a:schemeClr val="accent6">
                  <a:lumMod val="20000"/>
                  <a:lumOff val="80000"/>
                  <a:alpha val="50000"/>
                </a:schemeClr>
              </a:gs>
            </a:gsLst>
            <a:lin ang="15900000" scaled="0"/>
            <a:tileRect/>
          </a:gradFill>
          <a:ln>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914099" fontAlgn="base">
              <a:spcBef>
                <a:spcPct val="0"/>
              </a:spcBef>
              <a:spcAft>
                <a:spcPct val="0"/>
              </a:spcAft>
            </a:pPr>
            <a:r>
              <a:rPr lang="en-US" sz="2300" b="1" dirty="0" smtClean="0">
                <a:ln/>
                <a:solidFill>
                  <a:schemeClr val="accent3"/>
                </a:solidFill>
                <a:latin typeface="Segoe" pitchFamily="34" charset="0"/>
              </a:rPr>
              <a:t>Cosmological constant</a:t>
            </a:r>
          </a:p>
        </p:txBody>
      </p:sp>
      <p:pic>
        <p:nvPicPr>
          <p:cNvPr id="10" name="Picture 9"/>
          <p:cNvPicPr>
            <a:picLocks noChangeAspect="1"/>
          </p:cNvPicPr>
          <p:nvPr/>
        </p:nvPicPr>
        <p:blipFill>
          <a:blip r:embed="rId5">
            <a:alphaModFix/>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76200" y="5638800"/>
            <a:ext cx="4546600" cy="762000"/>
          </a:xfrm>
          <a:prstGeom prst="rect">
            <a:avLst/>
          </a:prstGeom>
          <a:solidFill>
            <a:schemeClr val="bg2">
              <a:lumMod val="40000"/>
              <a:lumOff val="60000"/>
              <a:alpha val="50000"/>
            </a:schemeClr>
          </a:solidFill>
          <a:ln>
            <a:solidFill>
              <a:srgbClr val="FF0000"/>
            </a:solidFill>
          </a:ln>
        </p:spPr>
      </p:pic>
      <p:sp>
        <p:nvSpPr>
          <p:cNvPr id="12" name="Oval 11"/>
          <p:cNvSpPr/>
          <p:nvPr/>
        </p:nvSpPr>
        <p:spPr bwMode="auto">
          <a:xfrm>
            <a:off x="2209800" y="5791200"/>
            <a:ext cx="685800" cy="457200"/>
          </a:xfrm>
          <a:prstGeom prst="ellipse">
            <a:avLst/>
          </a:prstGeom>
          <a:solidFill>
            <a:srgbClr val="FF0000">
              <a:alpha val="33000"/>
            </a:srgb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3" name="Oval 12"/>
          <p:cNvSpPr/>
          <p:nvPr/>
        </p:nvSpPr>
        <p:spPr bwMode="auto">
          <a:xfrm>
            <a:off x="4114800" y="838200"/>
            <a:ext cx="1371600" cy="762000"/>
          </a:xfrm>
          <a:prstGeom prst="ellipse">
            <a:avLst/>
          </a:prstGeom>
          <a:gradFill flip="none" rotWithShape="1">
            <a:gsLst>
              <a:gs pos="0">
                <a:schemeClr val="accent6">
                  <a:lumMod val="60000"/>
                  <a:lumOff val="40000"/>
                  <a:alpha val="48000"/>
                </a:schemeClr>
              </a:gs>
              <a:gs pos="100000">
                <a:schemeClr val="bg2">
                  <a:lumMod val="20000"/>
                  <a:lumOff val="80000"/>
                  <a:alpha val="48000"/>
                </a:schemeClr>
              </a:gs>
            </a:gsLst>
            <a:lin ang="18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defTabSz="914099" fontAlgn="base">
              <a:spcBef>
                <a:spcPct val="0"/>
              </a:spcBef>
              <a:spcAft>
                <a:spcPct val="0"/>
              </a:spcAft>
            </a:pPr>
            <a:r>
              <a:rPr lang="en-US" sz="3600" b="1" dirty="0" smtClean="0">
                <a:ln/>
                <a:solidFill>
                  <a:schemeClr val="accent3"/>
                </a:solidFill>
                <a:latin typeface="Segoe" pitchFamily="34" charset="0"/>
              </a:rPr>
              <a:t>GR</a:t>
            </a:r>
          </a:p>
        </p:txBody>
      </p:sp>
    </p:spTree>
    <p:extLst>
      <p:ext uri="{BB962C8B-B14F-4D97-AF65-F5344CB8AC3E}">
        <p14:creationId xmlns:p14="http://schemas.microsoft.com/office/powerpoint/2010/main" val="3386496793"/>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1000"/>
                                  </p:stCondLst>
                                  <p:iterate type="lt">
                                    <p:tmPct val="10000"/>
                                  </p:iterate>
                                  <p:childTnLst>
                                    <p:set>
                                      <p:cBhvr>
                                        <p:cTn id="21" dur="1" fill="hold">
                                          <p:stCondLst>
                                            <p:cond delay="0"/>
                                          </p:stCondLst>
                                        </p:cTn>
                                        <p:tgtEl>
                                          <p:spTgt spid="5"/>
                                        </p:tgtEl>
                                        <p:attrNameLst>
                                          <p:attrName>style.visibility</p:attrName>
                                        </p:attrNameLst>
                                      </p:cBhvr>
                                      <p:to>
                                        <p:strVal val="visible"/>
                                      </p:to>
                                    </p:set>
                                    <p:anim by="(-#ppt_w*2)" calcmode="lin" valueType="num">
                                      <p:cBhvr rctx="PPT">
                                        <p:cTn id="22" dur="500" autoRev="1" fill="hold">
                                          <p:stCondLst>
                                            <p:cond delay="0"/>
                                          </p:stCondLst>
                                        </p:cTn>
                                        <p:tgtEl>
                                          <p:spTgt spid="5"/>
                                        </p:tgtEl>
                                        <p:attrNameLst>
                                          <p:attrName>ppt_w</p:attrName>
                                        </p:attrNameLst>
                                      </p:cBhvr>
                                    </p:anim>
                                    <p:anim by="(#ppt_w*0.50)" calcmode="lin" valueType="num">
                                      <p:cBhvr>
                                        <p:cTn id="23" dur="500" decel="50000" autoRev="1" fill="hold">
                                          <p:stCondLst>
                                            <p:cond delay="0"/>
                                          </p:stCondLst>
                                        </p:cTn>
                                        <p:tgtEl>
                                          <p:spTgt spid="5"/>
                                        </p:tgtEl>
                                        <p:attrNameLst>
                                          <p:attrName>ppt_x</p:attrName>
                                        </p:attrNameLst>
                                      </p:cBhvr>
                                    </p:anim>
                                    <p:anim from="(-#ppt_h/2)" to="(#ppt_y)" calcmode="lin" valueType="num">
                                      <p:cBhvr>
                                        <p:cTn id="24" dur="1000" fill="hold">
                                          <p:stCondLst>
                                            <p:cond delay="0"/>
                                          </p:stCondLst>
                                        </p:cTn>
                                        <p:tgtEl>
                                          <p:spTgt spid="5"/>
                                        </p:tgtEl>
                                        <p:attrNameLst>
                                          <p:attrName>ppt_y</p:attrName>
                                        </p:attrNameLst>
                                      </p:cBhvr>
                                    </p:anim>
                                    <p:animRot by="21600000">
                                      <p:cBhvr>
                                        <p:cTn id="25" dur="1000" fill="hold">
                                          <p:stCondLst>
                                            <p:cond delay="0"/>
                                          </p:stCondLst>
                                        </p:cTn>
                                        <p:tgtEl>
                                          <p:spTgt spid="5"/>
                                        </p:tgtEl>
                                        <p:attrNameLst>
                                          <p:attrName>r</p:attrName>
                                        </p:attrNameLst>
                                      </p:cBhvr>
                                    </p:animRot>
                                  </p:childTnLst>
                                </p:cTn>
                              </p:par>
                            </p:childTnLst>
                          </p:cTn>
                        </p:par>
                        <p:par>
                          <p:cTn id="26" fill="hold">
                            <p:stCondLst>
                              <p:cond delay="4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by="(-#ppt_w*2)" calcmode="lin" valueType="num">
                                      <p:cBhvr rctx="PPT">
                                        <p:cTn id="29" dur="500" autoRev="1" fill="hold">
                                          <p:stCondLst>
                                            <p:cond delay="0"/>
                                          </p:stCondLst>
                                        </p:cTn>
                                        <p:tgtEl>
                                          <p:spTgt spid="6"/>
                                        </p:tgtEl>
                                        <p:attrNameLst>
                                          <p:attrName>ppt_w</p:attrName>
                                        </p:attrNameLst>
                                      </p:cBhvr>
                                    </p:anim>
                                    <p:anim by="(#ppt_w*0.50)" calcmode="lin" valueType="num">
                                      <p:cBhvr>
                                        <p:cTn id="30" dur="500" decel="50000" autoRev="1" fill="hold">
                                          <p:stCondLst>
                                            <p:cond delay="0"/>
                                          </p:stCondLst>
                                        </p:cTn>
                                        <p:tgtEl>
                                          <p:spTgt spid="6"/>
                                        </p:tgtEl>
                                        <p:attrNameLst>
                                          <p:attrName>ppt_x</p:attrName>
                                        </p:attrNameLst>
                                      </p:cBhvr>
                                    </p:anim>
                                    <p:anim from="(-#ppt_h/2)" to="(#ppt_y)" calcmode="lin" valueType="num">
                                      <p:cBhvr>
                                        <p:cTn id="31" dur="1000" fill="hold">
                                          <p:stCondLst>
                                            <p:cond delay="0"/>
                                          </p:stCondLst>
                                        </p:cTn>
                                        <p:tgtEl>
                                          <p:spTgt spid="6"/>
                                        </p:tgtEl>
                                        <p:attrNameLst>
                                          <p:attrName>ppt_y</p:attrName>
                                        </p:attrNameLst>
                                      </p:cBhvr>
                                    </p:anim>
                                    <p:animRot by="21600000">
                                      <p:cBhvr>
                                        <p:cTn id="32" dur="1000" fill="hold">
                                          <p:stCondLst>
                                            <p:cond delay="0"/>
                                          </p:stCondLst>
                                        </p:cTn>
                                        <p:tgtEl>
                                          <p:spTgt spid="6"/>
                                        </p:tgtEl>
                                        <p:attrNameLst>
                                          <p:attrName>r</p:attrName>
                                        </p:attrNameLst>
                                      </p:cBhvr>
                                    </p:animRot>
                                  </p:childTnLst>
                                </p:cTn>
                              </p:par>
                              <p:par>
                                <p:cTn id="33" presetID="31" presetClass="entr" presetSubtype="0" fill="hold" grpId="0" nodeType="withEffect">
                                  <p:stCondLst>
                                    <p:cond delay="10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2000" fill="hold"/>
                                        <p:tgtEl>
                                          <p:spTgt spid="13"/>
                                        </p:tgtEl>
                                        <p:attrNameLst>
                                          <p:attrName>ppt_w</p:attrName>
                                        </p:attrNameLst>
                                      </p:cBhvr>
                                      <p:tavLst>
                                        <p:tav tm="0">
                                          <p:val>
                                            <p:fltVal val="0"/>
                                          </p:val>
                                        </p:tav>
                                        <p:tav tm="100000">
                                          <p:val>
                                            <p:strVal val="#ppt_w"/>
                                          </p:val>
                                        </p:tav>
                                      </p:tavLst>
                                    </p:anim>
                                    <p:anim calcmode="lin" valueType="num">
                                      <p:cBhvr>
                                        <p:cTn id="36" dur="2000" fill="hold"/>
                                        <p:tgtEl>
                                          <p:spTgt spid="13"/>
                                        </p:tgtEl>
                                        <p:attrNameLst>
                                          <p:attrName>ppt_h</p:attrName>
                                        </p:attrNameLst>
                                      </p:cBhvr>
                                      <p:tavLst>
                                        <p:tav tm="0">
                                          <p:val>
                                            <p:fltVal val="0"/>
                                          </p:val>
                                        </p:tav>
                                        <p:tav tm="100000">
                                          <p:val>
                                            <p:strVal val="#ppt_h"/>
                                          </p:val>
                                        </p:tav>
                                      </p:tavLst>
                                    </p:anim>
                                    <p:anim calcmode="lin" valueType="num">
                                      <p:cBhvr>
                                        <p:cTn id="37" dur="2000" fill="hold"/>
                                        <p:tgtEl>
                                          <p:spTgt spid="13"/>
                                        </p:tgtEl>
                                        <p:attrNameLst>
                                          <p:attrName>style.rotation</p:attrName>
                                        </p:attrNameLst>
                                      </p:cBhvr>
                                      <p:tavLst>
                                        <p:tav tm="0">
                                          <p:val>
                                            <p:fltVal val="90"/>
                                          </p:val>
                                        </p:tav>
                                        <p:tav tm="100000">
                                          <p:val>
                                            <p:fltVal val="0"/>
                                          </p:val>
                                        </p:tav>
                                      </p:tavLst>
                                    </p:anim>
                                    <p:animEffect transition="in" filter="fade">
                                      <p:cBhvr>
                                        <p:cTn id="38" dur="20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strVal val="#ppt_w*0.70"/>
                                          </p:val>
                                        </p:tav>
                                        <p:tav tm="100000">
                                          <p:val>
                                            <p:strVal val="#ppt_w"/>
                                          </p:val>
                                        </p:tav>
                                      </p:tavLst>
                                    </p:anim>
                                    <p:anim calcmode="lin" valueType="num">
                                      <p:cBhvr>
                                        <p:cTn id="44" dur="1000" fill="hold"/>
                                        <p:tgtEl>
                                          <p:spTgt spid="8"/>
                                        </p:tgtEl>
                                        <p:attrNameLst>
                                          <p:attrName>ppt_h</p:attrName>
                                        </p:attrNameLst>
                                      </p:cBhvr>
                                      <p:tavLst>
                                        <p:tav tm="0">
                                          <p:val>
                                            <p:strVal val="#ppt_h"/>
                                          </p:val>
                                        </p:tav>
                                        <p:tav tm="100000">
                                          <p:val>
                                            <p:strVal val="#ppt_h"/>
                                          </p:val>
                                        </p:tav>
                                      </p:tavLst>
                                    </p:anim>
                                    <p:animEffect transition="in" filter="fade">
                                      <p:cBhvr>
                                        <p:cTn id="45" dur="1000"/>
                                        <p:tgtEl>
                                          <p:spTgt spid="8"/>
                                        </p:tgtEl>
                                      </p:cBhvr>
                                    </p:animEffect>
                                  </p:childTnLst>
                                </p:cTn>
                              </p:par>
                            </p:childTnLst>
                          </p:cTn>
                        </p:par>
                        <p:par>
                          <p:cTn id="46" fill="hold">
                            <p:stCondLst>
                              <p:cond delay="1000"/>
                            </p:stCondLst>
                            <p:childTnLst>
                              <p:par>
                                <p:cTn id="47" presetID="16" presetClass="entr" presetSubtype="37" fill="hold" nodeType="afterEffect">
                                  <p:stCondLst>
                                    <p:cond delay="1000"/>
                                  </p:stCondLst>
                                  <p:childTnLst>
                                    <p:set>
                                      <p:cBhvr>
                                        <p:cTn id="48" dur="1" fill="hold">
                                          <p:stCondLst>
                                            <p:cond delay="0"/>
                                          </p:stCondLst>
                                        </p:cTn>
                                        <p:tgtEl>
                                          <p:spTgt spid="7"/>
                                        </p:tgtEl>
                                        <p:attrNameLst>
                                          <p:attrName>style.visibility</p:attrName>
                                        </p:attrNameLst>
                                      </p:cBhvr>
                                      <p:to>
                                        <p:strVal val="visible"/>
                                      </p:to>
                                    </p:set>
                                    <p:animEffect transition="in" filter="barn(outVertical)">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32"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circle(out)">
                                      <p:cBhvr>
                                        <p:cTn id="54" dur="2000"/>
                                        <p:tgtEl>
                                          <p:spTgt spid="9"/>
                                        </p:tgtEl>
                                      </p:cBhvr>
                                    </p:animEffect>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childTnLst>
                          </p:cTn>
                        </p:par>
                        <p:par>
                          <p:cTn id="61" fill="hold">
                            <p:stCondLst>
                              <p:cond delay="2500"/>
                            </p:stCondLst>
                            <p:childTnLst>
                              <p:par>
                                <p:cTn id="62" presetID="31" presetClass="entr" presetSubtype="0" fill="hold" grpId="0" nodeType="after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p:cTn id="64" dur="2000" fill="hold"/>
                                        <p:tgtEl>
                                          <p:spTgt spid="12"/>
                                        </p:tgtEl>
                                        <p:attrNameLst>
                                          <p:attrName>ppt_w</p:attrName>
                                        </p:attrNameLst>
                                      </p:cBhvr>
                                      <p:tavLst>
                                        <p:tav tm="0">
                                          <p:val>
                                            <p:fltVal val="0"/>
                                          </p:val>
                                        </p:tav>
                                        <p:tav tm="100000">
                                          <p:val>
                                            <p:strVal val="#ppt_w"/>
                                          </p:val>
                                        </p:tav>
                                      </p:tavLst>
                                    </p:anim>
                                    <p:anim calcmode="lin" valueType="num">
                                      <p:cBhvr>
                                        <p:cTn id="65" dur="2000" fill="hold"/>
                                        <p:tgtEl>
                                          <p:spTgt spid="12"/>
                                        </p:tgtEl>
                                        <p:attrNameLst>
                                          <p:attrName>ppt_h</p:attrName>
                                        </p:attrNameLst>
                                      </p:cBhvr>
                                      <p:tavLst>
                                        <p:tav tm="0">
                                          <p:val>
                                            <p:fltVal val="0"/>
                                          </p:val>
                                        </p:tav>
                                        <p:tav tm="100000">
                                          <p:val>
                                            <p:strVal val="#ppt_h"/>
                                          </p:val>
                                        </p:tav>
                                      </p:tavLst>
                                    </p:anim>
                                    <p:anim calcmode="lin" valueType="num">
                                      <p:cBhvr>
                                        <p:cTn id="66" dur="2000" fill="hold"/>
                                        <p:tgtEl>
                                          <p:spTgt spid="12"/>
                                        </p:tgtEl>
                                        <p:attrNameLst>
                                          <p:attrName>style.rotation</p:attrName>
                                        </p:attrNameLst>
                                      </p:cBhvr>
                                      <p:tavLst>
                                        <p:tav tm="0">
                                          <p:val>
                                            <p:fltVal val="90"/>
                                          </p:val>
                                        </p:tav>
                                        <p:tav tm="100000">
                                          <p:val>
                                            <p:fltVal val="0"/>
                                          </p:val>
                                        </p:tav>
                                      </p:tavLst>
                                    </p:anim>
                                    <p:animEffect transition="in" filter="fade">
                                      <p:cBhvr>
                                        <p:cTn id="6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animBg="1"/>
      <p:bldP spid="9" grpId="0" animBg="1"/>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677108"/>
          </a:xfrm>
        </p:spPr>
        <p:txBody>
          <a:bodyPr/>
          <a:lstStyle/>
          <a:p>
            <a:r>
              <a:rPr lang="en-US" dirty="0" err="1" smtClean="0"/>
              <a:t>Teoria</a:t>
            </a:r>
            <a:r>
              <a:rPr lang="en-US" dirty="0" smtClean="0"/>
              <a:t> </a:t>
            </a:r>
            <a:r>
              <a:rPr lang="en-US" dirty="0" err="1" smtClean="0"/>
              <a:t>Quantistica</a:t>
            </a:r>
            <a:r>
              <a:rPr lang="en-US" dirty="0" smtClean="0"/>
              <a:t> </a:t>
            </a:r>
            <a:r>
              <a:rPr lang="en-US" dirty="0" err="1" smtClean="0"/>
              <a:t>dei</a:t>
            </a:r>
            <a:r>
              <a:rPr lang="en-US" dirty="0" smtClean="0"/>
              <a:t> </a:t>
            </a:r>
            <a:r>
              <a:rPr lang="en-US" dirty="0" err="1" smtClean="0"/>
              <a:t>Campi</a:t>
            </a:r>
            <a:r>
              <a:rPr lang="en-US" dirty="0" smtClean="0"/>
              <a:t>: h,1/c ≠ 0</a:t>
            </a:r>
            <a:endParaRPr lang="en-US" dirty="0"/>
          </a:p>
        </p:txBody>
      </p:sp>
      <p:pic>
        <p:nvPicPr>
          <p:cNvPr id="4" name="Picture 3" descr="Cube-c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5507" y="762000"/>
            <a:ext cx="5410893" cy="5562600"/>
          </a:xfrm>
          <a:prstGeom prst="rect">
            <a:avLst/>
          </a:prstGeom>
        </p:spPr>
      </p:pic>
      <p:sp>
        <p:nvSpPr>
          <p:cNvPr id="6" name="Rectangle 5"/>
          <p:cNvSpPr/>
          <p:nvPr/>
        </p:nvSpPr>
        <p:spPr>
          <a:xfrm>
            <a:off x="4876800" y="6019800"/>
            <a:ext cx="1026994" cy="707886"/>
          </a:xfrm>
          <a:prstGeom prst="rect">
            <a:avLst/>
          </a:prstGeom>
        </p:spPr>
        <p:txBody>
          <a:bodyPr wrap="none">
            <a:spAutoFit/>
          </a:bodyPr>
          <a:lstStyle/>
          <a:p>
            <a:r>
              <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G</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=0</a:t>
            </a:r>
            <a:endParaRPr lang="en-US" dirty="0"/>
          </a:p>
        </p:txBody>
      </p:sp>
      <p:sp>
        <p:nvSpPr>
          <p:cNvPr id="7" name="Rectangle 6"/>
          <p:cNvSpPr/>
          <p:nvPr/>
        </p:nvSpPr>
        <p:spPr>
          <a:xfrm>
            <a:off x="4648200" y="1600200"/>
            <a:ext cx="1331502" cy="1107996"/>
          </a:xfrm>
          <a:prstGeom prst="rect">
            <a:avLst/>
          </a:prstGeom>
        </p:spPr>
        <p:txBody>
          <a:bodyPr wrap="none">
            <a:spAutoFit/>
          </a:bodyPr>
          <a:lstStyle/>
          <a:p>
            <a:pPr lvl="0" algn="ctr"/>
            <a:r>
              <a:rPr lang="en-US" sz="6600" b="1" dirty="0">
                <a:ln w="12700">
                  <a:solidFill>
                    <a:srgbClr val="BEECE7">
                      <a:satMod val="155000"/>
                    </a:srgbClr>
                  </a:solidFill>
                  <a:prstDash val="solid"/>
                </a:ln>
                <a:solidFill>
                  <a:srgbClr val="FF0000"/>
                </a:solidFill>
                <a:effectLst>
                  <a:glow rad="139700">
                    <a:srgbClr val="FFC000">
                      <a:satMod val="175000"/>
                      <a:alpha val="40000"/>
                    </a:srgbClr>
                  </a:glow>
                  <a:outerShdw blurRad="41275" dist="20320" dir="1800000" algn="tl" rotWithShape="0">
                    <a:srgbClr val="000000">
                      <a:alpha val="40000"/>
                    </a:srgbClr>
                  </a:outerShdw>
                </a:effectLst>
              </a:rPr>
              <a:t>1/c</a:t>
            </a:r>
          </a:p>
        </p:txBody>
      </p:sp>
      <p:pic>
        <p:nvPicPr>
          <p:cNvPr id="8" name="Picture 7" descr="h-slash.jpeg"/>
          <p:cNvPicPr>
            <a:picLocks noChangeAspect="1"/>
          </p:cNvPicPr>
          <p:nvPr/>
        </p:nvPicPr>
        <p:blipFill>
          <a:blip r:embed="rId4">
            <a:alphaModFix amt="54000"/>
            <a:extLst>
              <a:ext uri="{28A0092B-C50C-407E-A947-70E740481C1C}">
                <a14:useLocalDpi xmlns:a14="http://schemas.microsoft.com/office/drawing/2010/main" val="0"/>
              </a:ext>
            </a:extLst>
          </a:blip>
          <a:stretch>
            <a:fillRect/>
          </a:stretch>
        </p:blipFill>
        <p:spPr>
          <a:xfrm>
            <a:off x="8559800" y="5791200"/>
            <a:ext cx="609600" cy="762000"/>
          </a:xfrm>
          <a:prstGeom prst="rect">
            <a:avLst/>
          </a:prstGeom>
          <a:scene3d>
            <a:camera prst="obliqueTopLeft">
              <a:rot lat="0" lon="0" rev="0"/>
            </a:camera>
            <a:lightRig rig="threePt" dir="t"/>
          </a:scene3d>
        </p:spPr>
      </p:pic>
      <p:sp>
        <p:nvSpPr>
          <p:cNvPr id="9" name="Rounded Rectangle 8"/>
          <p:cNvSpPr/>
          <p:nvPr/>
        </p:nvSpPr>
        <p:spPr bwMode="auto">
          <a:xfrm>
            <a:off x="7620000" y="1219200"/>
            <a:ext cx="1447800" cy="762000"/>
          </a:xfrm>
          <a:prstGeom prst="roundRect">
            <a:avLst/>
          </a:prstGeom>
          <a:gradFill flip="none" rotWithShape="1">
            <a:gsLst>
              <a:gs pos="0">
                <a:schemeClr val="accent2">
                  <a:lumMod val="40000"/>
                  <a:lumOff val="60000"/>
                  <a:alpha val="50000"/>
                </a:schemeClr>
              </a:gs>
              <a:gs pos="100000">
                <a:schemeClr val="accent6">
                  <a:lumMod val="60000"/>
                  <a:lumOff val="40000"/>
                  <a:alpha val="50000"/>
                </a:schemeClr>
              </a:gs>
            </a:gsLst>
            <a:lin ang="15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prst="relaxedInset"/>
              <a:contourClr>
                <a:schemeClr val="accent2">
                  <a:shade val="75000"/>
                </a:schemeClr>
              </a:contourClr>
            </a:sp3d>
          </a:bodyPr>
          <a:lstStyle/>
          <a:p>
            <a:pPr algn="ctr" defTabSz="914099" fontAlgn="base">
              <a:spcBef>
                <a:spcPct val="0"/>
              </a:spcBef>
              <a:spcAft>
                <a:spcPct val="0"/>
              </a:spcAft>
            </a:pPr>
            <a:r>
              <a:rPr lang="en-US" sz="4000" b="1" dirty="0" smtClean="0">
                <a:ln w="11430"/>
                <a:solidFill>
                  <a:srgbClr val="FF0000"/>
                </a:solidFill>
                <a:effectLst>
                  <a:outerShdw blurRad="50800" dist="39000" dir="5460000" algn="tl">
                    <a:srgbClr val="000000">
                      <a:alpha val="38000"/>
                    </a:srgbClr>
                  </a:outerShdw>
                </a:effectLst>
                <a:latin typeface="Segoe" pitchFamily="34" charset="0"/>
              </a:rPr>
              <a:t>QFT</a:t>
            </a:r>
          </a:p>
        </p:txBody>
      </p:sp>
      <p:pic>
        <p:nvPicPr>
          <p:cNvPr id="10" name="Picture 9"/>
          <p:cNvPicPr>
            <a:picLocks noChangeAspect="1"/>
          </p:cNvPicPr>
          <p:nvPr/>
        </p:nvPicPr>
        <p:blipFill>
          <a:blip r:embed="rId5"/>
          <a:stretch>
            <a:fillRect/>
          </a:stretch>
        </p:blipFill>
        <p:spPr>
          <a:xfrm>
            <a:off x="152400" y="914400"/>
            <a:ext cx="3810000" cy="3254376"/>
          </a:xfrm>
          <a:prstGeom prst="rect">
            <a:avLst/>
          </a:prstGeom>
        </p:spPr>
      </p:pic>
      <p:pic>
        <p:nvPicPr>
          <p:cNvPr id="11" name="Picture 10"/>
          <p:cNvPicPr>
            <a:picLocks noChangeAspect="1"/>
          </p:cNvPicPr>
          <p:nvPr/>
        </p:nvPicPr>
        <p:blipFill>
          <a:blip r:embed="rId6"/>
          <a:stretch>
            <a:fillRect/>
          </a:stretch>
        </p:blipFill>
        <p:spPr>
          <a:xfrm>
            <a:off x="77816" y="4267200"/>
            <a:ext cx="3884584" cy="2476500"/>
          </a:xfrm>
          <a:prstGeom prst="rect">
            <a:avLst/>
          </a:prstGeom>
        </p:spPr>
      </p:pic>
    </p:spTree>
    <p:extLst>
      <p:ext uri="{BB962C8B-B14F-4D97-AF65-F5344CB8AC3E}">
        <p14:creationId xmlns:p14="http://schemas.microsoft.com/office/powerpoint/2010/main" val="1668026480"/>
      </p:ext>
    </p:extLst>
  </p:cSld>
  <p:clrMapOvr>
    <a:masterClrMapping/>
  </p:clrMapOvr>
  <mc:AlternateContent xmlns:mc="http://schemas.openxmlformats.org/markup-compatibility/2006" xmlns:p14="http://schemas.microsoft.com/office/powerpoint/2010/main">
    <mc:Choice Requires="p14">
      <p:transition spd="slow" p14:dur="17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6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600" decel="50000" fill="hold">
                                          <p:stCondLst>
                                            <p:cond delay="0"/>
                                          </p:stCondLst>
                                        </p:cTn>
                                        <p:tgtEl>
                                          <p:spTgt spid="4"/>
                                        </p:tgtEl>
                                        <p:attrNameLst>
                                          <p:attrName>ppt_x</p:attrName>
                                          <p:attrName>ppt_y</p:attrName>
                                        </p:attrNameLst>
                                      </p:cBhvr>
                                    </p:animMotion>
                                    <p:animEffect transition="in" filter="fade">
                                      <p:cBhvr>
                                        <p:cTn id="9" dur="1600"/>
                                        <p:tgtEl>
                                          <p:spTgt spid="4"/>
                                        </p:tgtEl>
                                      </p:cBhvr>
                                    </p:animEffect>
                                  </p:childTnLst>
                                </p:cTn>
                              </p:par>
                            </p:childTnLst>
                          </p:cTn>
                        </p:par>
                        <p:par>
                          <p:cTn id="10" fill="hold">
                            <p:stCondLst>
                              <p:cond delay="16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2"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p:tgtEl>
                                          <p:spTgt spid="8"/>
                                        </p:tgtEl>
                                        <p:attrNameLst>
                                          <p:attrName>ppt_x</p:attrName>
                                        </p:attrNameLst>
                                      </p:cBhvr>
                                      <p:tavLst>
                                        <p:tav tm="0">
                                          <p:val>
                                            <p:strVal val="#ppt_x+#ppt_w*1.125000"/>
                                          </p:val>
                                        </p:tav>
                                        <p:tav tm="100000">
                                          <p:val>
                                            <p:strVal val="#ppt_x"/>
                                          </p:val>
                                        </p:tav>
                                      </p:tavLst>
                                    </p:anim>
                                    <p:animEffect transition="in" filter="wipe(left)">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1000" autoRev="1" fill="hold">
                                          <p:stCondLst>
                                            <p:cond delay="0"/>
                                          </p:stCondLst>
                                        </p:cTn>
                                        <p:tgtEl>
                                          <p:spTgt spid="7"/>
                                        </p:tgtEl>
                                        <p:attrNameLst>
                                          <p:attrName>ppt_w</p:attrName>
                                        </p:attrNameLst>
                                      </p:cBhvr>
                                    </p:anim>
                                    <p:anim by="(#ppt_w*0.50)" calcmode="lin" valueType="num">
                                      <p:cBhvr>
                                        <p:cTn id="27" dur="1000" decel="50000" autoRev="1" fill="hold">
                                          <p:stCondLst>
                                            <p:cond delay="0"/>
                                          </p:stCondLst>
                                        </p:cTn>
                                        <p:tgtEl>
                                          <p:spTgt spid="7"/>
                                        </p:tgtEl>
                                        <p:attrNameLst>
                                          <p:attrName>ppt_x</p:attrName>
                                        </p:attrNameLst>
                                      </p:cBhvr>
                                    </p:anim>
                                    <p:anim from="(-#ppt_h/2)" to="(#ppt_y)" calcmode="lin" valueType="num">
                                      <p:cBhvr>
                                        <p:cTn id="28" dur="2000" fill="hold">
                                          <p:stCondLst>
                                            <p:cond delay="0"/>
                                          </p:stCondLst>
                                        </p:cTn>
                                        <p:tgtEl>
                                          <p:spTgt spid="7"/>
                                        </p:tgtEl>
                                        <p:attrNameLst>
                                          <p:attrName>ppt_y</p:attrName>
                                        </p:attrNameLst>
                                      </p:cBhvr>
                                    </p:anim>
                                    <p:animRot by="21600000">
                                      <p:cBhvr>
                                        <p:cTn id="29" dur="2000" fill="hold">
                                          <p:stCondLst>
                                            <p:cond delay="0"/>
                                          </p:stCondLst>
                                        </p:cTn>
                                        <p:tgtEl>
                                          <p:spTgt spid="7"/>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fltVal val="0"/>
                                          </p:val>
                                        </p:tav>
                                        <p:tav tm="100000">
                                          <p:val>
                                            <p:strVal val="#ppt_w"/>
                                          </p:val>
                                        </p:tav>
                                      </p:tavLst>
                                    </p:anim>
                                    <p:anim calcmode="lin" valueType="num">
                                      <p:cBhvr>
                                        <p:cTn id="41" dur="1000" fill="hold"/>
                                        <p:tgtEl>
                                          <p:spTgt spid="10"/>
                                        </p:tgtEl>
                                        <p:attrNameLst>
                                          <p:attrName>ppt_h</p:attrName>
                                        </p:attrNameLst>
                                      </p:cBhvr>
                                      <p:tavLst>
                                        <p:tav tm="0">
                                          <p:val>
                                            <p:fltVal val="0"/>
                                          </p:val>
                                        </p:tav>
                                        <p:tav tm="100000">
                                          <p:val>
                                            <p:strVal val="#ppt_h"/>
                                          </p:val>
                                        </p:tav>
                                      </p:tavLst>
                                    </p:anim>
                                    <p:animEffect transition="in" filter="fade">
                                      <p:cBhvr>
                                        <p:cTn id="42" dur="1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000" fill="hold"/>
                                        <p:tgtEl>
                                          <p:spTgt spid="11"/>
                                        </p:tgtEl>
                                        <p:attrNameLst>
                                          <p:attrName>ppt_w</p:attrName>
                                        </p:attrNameLst>
                                      </p:cBhvr>
                                      <p:tavLst>
                                        <p:tav tm="0">
                                          <p:val>
                                            <p:fltVal val="0"/>
                                          </p:val>
                                        </p:tav>
                                        <p:tav tm="100000">
                                          <p:val>
                                            <p:strVal val="#ppt_w"/>
                                          </p:val>
                                        </p:tav>
                                      </p:tavLst>
                                    </p:anim>
                                    <p:anim calcmode="lin" valueType="num">
                                      <p:cBhvr>
                                        <p:cTn id="48" dur="2000" fill="hold"/>
                                        <p:tgtEl>
                                          <p:spTgt spid="11"/>
                                        </p:tgtEl>
                                        <p:attrNameLst>
                                          <p:attrName>ppt_h</p:attrName>
                                        </p:attrNameLst>
                                      </p:cBhvr>
                                      <p:tavLst>
                                        <p:tav tm="0">
                                          <p:val>
                                            <p:fltVal val="0"/>
                                          </p:val>
                                        </p:tav>
                                        <p:tav tm="100000">
                                          <p:val>
                                            <p:strVal val="#ppt_h"/>
                                          </p:val>
                                        </p:tav>
                                      </p:tavLst>
                                    </p:anim>
                                    <p:animEffect transition="in" filter="fade">
                                      <p:cBhvr>
                                        <p:cTn id="4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82000" cy="761747"/>
          </a:xfrm>
        </p:spPr>
        <p:txBody>
          <a:bodyPr>
            <a:scene3d>
              <a:camera prst="orthographicFront"/>
              <a:lightRig rig="threePt" dir="t"/>
            </a:scene3d>
            <a:sp3d extrusionH="57150">
              <a:bevelT w="38100" h="38100" prst="relaxedInset"/>
            </a:sp3d>
          </a:bodyPr>
          <a:lstStyle/>
          <a:p>
            <a:pPr algn="ctr"/>
            <a:r>
              <a:rPr lang="en-US" sz="5400" dirty="0" smtClean="0"/>
              <a:t>Q</a:t>
            </a:r>
            <a:r>
              <a:rPr lang="en-US" sz="2800" dirty="0" smtClean="0"/>
              <a:t>uantum  </a:t>
            </a:r>
            <a:r>
              <a:rPr lang="en-US" sz="5400" dirty="0" smtClean="0"/>
              <a:t>F</a:t>
            </a:r>
            <a:r>
              <a:rPr lang="en-US" sz="2800" dirty="0" smtClean="0"/>
              <a:t>ield  </a:t>
            </a:r>
            <a:r>
              <a:rPr lang="en-US" sz="5400" dirty="0" smtClean="0"/>
              <a:t>T</a:t>
            </a:r>
            <a:r>
              <a:rPr lang="en-US" sz="2800" dirty="0" smtClean="0"/>
              <a:t>heory</a:t>
            </a:r>
            <a:r>
              <a:rPr lang="en-US" sz="5400" dirty="0" smtClean="0"/>
              <a:t>:  </a:t>
            </a:r>
            <a:r>
              <a:rPr lang="en-US" sz="5400" dirty="0" err="1" smtClean="0"/>
              <a:t>Unità</a:t>
            </a:r>
            <a:r>
              <a:rPr lang="en-US" sz="5400" dirty="0" smtClean="0"/>
              <a:t> </a:t>
            </a:r>
            <a:r>
              <a:rPr lang="en-US" sz="5400" dirty="0" err="1" smtClean="0"/>
              <a:t>naturali</a:t>
            </a:r>
            <a:endParaRPr lang="en-US" sz="5400" dirty="0"/>
          </a:p>
        </p:txBody>
      </p:sp>
      <p:sp>
        <p:nvSpPr>
          <p:cNvPr id="4" name="Oval 3"/>
          <p:cNvSpPr/>
          <p:nvPr/>
        </p:nvSpPr>
        <p:spPr bwMode="auto">
          <a:xfrm>
            <a:off x="762000" y="838200"/>
            <a:ext cx="2667000" cy="9906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p3d extrusionH="57150">
              <a:bevelT w="38100" h="38100" prst="relaxedInset"/>
            </a:sp3d>
          </a:bodyPr>
          <a:lstStyle/>
          <a:p>
            <a:pPr algn="ctr" defTabSz="914099" fontAlgn="base">
              <a:spcBef>
                <a:spcPct val="0"/>
              </a:spcBef>
              <a:spcAft>
                <a:spcPct val="0"/>
              </a:spcAft>
            </a:pPr>
            <a:r>
              <a:rPr lang="en-US" sz="5400" b="1" dirty="0" smtClean="0">
                <a:ln w="1905"/>
                <a:solidFill>
                  <a:srgbClr val="FF0000"/>
                </a:solidFill>
                <a:effectLst>
                  <a:innerShdw blurRad="69850" dist="43180" dir="5400000">
                    <a:srgbClr val="000000">
                      <a:alpha val="65000"/>
                    </a:srgbClr>
                  </a:innerShdw>
                </a:effectLst>
                <a:latin typeface="Segoe" pitchFamily="34" charset="0"/>
              </a:rPr>
              <a:t>c ≠ ∞</a:t>
            </a:r>
          </a:p>
        </p:txBody>
      </p:sp>
      <p:sp>
        <p:nvSpPr>
          <p:cNvPr id="5" name="Oval 4"/>
          <p:cNvSpPr/>
          <p:nvPr/>
        </p:nvSpPr>
        <p:spPr bwMode="auto">
          <a:xfrm>
            <a:off x="5410200" y="838200"/>
            <a:ext cx="2438400" cy="11430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5400" b="1" dirty="0" smtClean="0">
                <a:ln w="50800"/>
                <a:solidFill>
                  <a:schemeClr val="bg1">
                    <a:shade val="50000"/>
                  </a:schemeClr>
                </a:solidFill>
                <a:latin typeface="Segoe" pitchFamily="34" charset="0"/>
              </a:rPr>
              <a:t>   </a:t>
            </a:r>
            <a:r>
              <a:rPr lang="en-US" sz="4800" b="1" dirty="0" smtClean="0">
                <a:ln w="50800"/>
                <a:solidFill>
                  <a:schemeClr val="bg1">
                    <a:shade val="50000"/>
                  </a:schemeClr>
                </a:solidFill>
                <a:latin typeface="Segoe" pitchFamily="34" charset="0"/>
              </a:rPr>
              <a:t>≠ 0</a:t>
            </a:r>
          </a:p>
        </p:txBody>
      </p:sp>
      <p:pic>
        <p:nvPicPr>
          <p:cNvPr id="6" name="Picture 5" descr="h-slash.jpeg"/>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5715000" y="1066800"/>
            <a:ext cx="609600" cy="666750"/>
          </a:xfrm>
          <a:prstGeom prst="rect">
            <a:avLst/>
          </a:prstGeom>
          <a:solidFill>
            <a:schemeClr val="tx1">
              <a:alpha val="0"/>
            </a:schemeClr>
          </a:solidFill>
          <a:scene3d>
            <a:camera prst="obliqueTopLeft">
              <a:rot lat="0" lon="0" rev="0"/>
            </a:camera>
            <a:lightRig rig="threePt" dir="t"/>
          </a:scene3d>
        </p:spPr>
      </p:pic>
      <p:sp>
        <p:nvSpPr>
          <p:cNvPr id="7" name="Rectangle 6"/>
          <p:cNvSpPr/>
          <p:nvPr/>
        </p:nvSpPr>
        <p:spPr>
          <a:xfrm>
            <a:off x="76200" y="2209800"/>
            <a:ext cx="9067800" cy="707886"/>
          </a:xfrm>
          <a:prstGeom prst="rect">
            <a:avLst/>
          </a:prstGeom>
          <a:scene3d>
            <a:camera prst="orthographicFront"/>
            <a:lightRig rig="flat" dir="t">
              <a:rot lat="0" lon="0" rev="18900000"/>
            </a:lightRig>
          </a:scene3d>
          <a:sp3d>
            <a:bevelT prst="relaxedInset"/>
          </a:sp3d>
        </p:spPr>
        <p:style>
          <a:lnRef idx="2">
            <a:schemeClr val="accent2"/>
          </a:lnRef>
          <a:fillRef idx="1">
            <a:schemeClr val="lt1"/>
          </a:fillRef>
          <a:effectRef idx="0">
            <a:schemeClr val="accent2"/>
          </a:effectRef>
          <a:fontRef idx="minor">
            <a:schemeClr val="dk1"/>
          </a:fontRef>
        </p:style>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err="1" smtClean="0">
                <a:ln/>
                <a:solidFill>
                  <a:schemeClr val="accent3"/>
                </a:solidFill>
              </a:rPr>
              <a:t>Proviamo</a:t>
            </a:r>
            <a:r>
              <a:rPr lang="en-US" sz="4000" b="1" dirty="0" smtClean="0">
                <a:ln/>
                <a:solidFill>
                  <a:schemeClr val="accent3"/>
                </a:solidFill>
              </a:rPr>
              <a:t> a </a:t>
            </a:r>
            <a:r>
              <a:rPr lang="en-US" sz="4000" b="1" dirty="0" err="1" smtClean="0">
                <a:ln/>
                <a:solidFill>
                  <a:schemeClr val="accent3"/>
                </a:solidFill>
              </a:rPr>
              <a:t>porre</a:t>
            </a:r>
            <a:r>
              <a:rPr lang="en-US" sz="4000" b="1" dirty="0" smtClean="0">
                <a:ln/>
                <a:solidFill>
                  <a:schemeClr val="accent3"/>
                </a:solidFill>
              </a:rPr>
              <a:t> per </a:t>
            </a:r>
            <a:r>
              <a:rPr lang="en-US" sz="4000" b="1" dirty="0" err="1" smtClean="0">
                <a:ln/>
                <a:solidFill>
                  <a:schemeClr val="accent3"/>
                </a:solidFill>
              </a:rPr>
              <a:t>definizione</a:t>
            </a:r>
            <a:r>
              <a:rPr lang="en-US" sz="4000" b="1" dirty="0" smtClean="0">
                <a:ln/>
                <a:solidFill>
                  <a:schemeClr val="accent3"/>
                </a:solidFill>
              </a:rPr>
              <a:t>  c = h =1</a:t>
            </a:r>
            <a:endParaRPr lang="en-US" sz="4000" b="1" dirty="0">
              <a:ln/>
              <a:solidFill>
                <a:schemeClr val="accent3"/>
              </a:solidFill>
            </a:endParaRPr>
          </a:p>
        </p:txBody>
      </p:sp>
      <p:sp>
        <p:nvSpPr>
          <p:cNvPr id="8" name="TextBox 7"/>
          <p:cNvSpPr txBox="1"/>
          <p:nvPr/>
        </p:nvSpPr>
        <p:spPr>
          <a:xfrm>
            <a:off x="304800" y="2971800"/>
            <a:ext cx="7620000" cy="646331"/>
          </a:xfrm>
          <a:prstGeom prst="rect">
            <a:avLst/>
          </a:prstGeom>
          <a:noFill/>
        </p:spPr>
        <p:txBody>
          <a:bodyPr wrap="square" rtlCol="0">
            <a:spAutoFit/>
            <a:scene3d>
              <a:camera prst="orthographicFront"/>
              <a:lightRig rig="brightRoom" dir="t"/>
            </a:scene3d>
            <a:sp3d extrusionH="57150" contourW="6350" prstMaterial="plastic">
              <a:bevelT w="20320" h="20320" prst="relaxedInset"/>
              <a:contourClr>
                <a:schemeClr val="accent1">
                  <a:tint val="100000"/>
                  <a:shade val="100000"/>
                  <a:hueMod val="100000"/>
                  <a:satMod val="100000"/>
                </a:schemeClr>
              </a:contourClr>
            </a:sp3d>
          </a:bodyPr>
          <a:lstStyle/>
          <a:p>
            <a:r>
              <a:rPr lang="en-US" sz="3600" b="1" cap="all" dirty="0" smtClean="0">
                <a:ln/>
                <a:solidFill>
                  <a:schemeClr val="accent1"/>
                </a:solidFill>
                <a:effectLst>
                  <a:outerShdw blurRad="19685" dist="12700" dir="5400000" algn="tl" rotWithShape="0">
                    <a:schemeClr val="accent1">
                      <a:satMod val="130000"/>
                      <a:alpha val="60000"/>
                    </a:schemeClr>
                  </a:outerShdw>
                </a:effectLst>
              </a:rPr>
              <a:t>[c] = [L] [T]</a:t>
            </a:r>
            <a:r>
              <a:rPr lang="en-US" sz="3600" b="1" cap="all" baseline="30000" dirty="0" smtClean="0">
                <a:ln/>
                <a:solidFill>
                  <a:schemeClr val="accent1"/>
                </a:solidFill>
                <a:effectLst>
                  <a:outerShdw blurRad="19685" dist="12700" dir="5400000" algn="tl" rotWithShape="0">
                    <a:schemeClr val="accent1">
                      <a:satMod val="130000"/>
                      <a:alpha val="60000"/>
                    </a:schemeClr>
                  </a:outerShdw>
                </a:effectLst>
              </a:rPr>
              <a:t>-1</a:t>
            </a:r>
            <a:r>
              <a:rPr lang="en-US" sz="3600" b="1" cap="all" dirty="0" smtClean="0">
                <a:ln/>
                <a:solidFill>
                  <a:schemeClr val="accent1"/>
                </a:solidFill>
                <a:effectLst>
                  <a:outerShdw blurRad="19685" dist="12700" dir="5400000" algn="tl" rotWithShape="0">
                    <a:schemeClr val="accent1">
                      <a:satMod val="130000"/>
                      <a:alpha val="60000"/>
                    </a:schemeClr>
                  </a:outerShdw>
                </a:effectLst>
              </a:rPr>
              <a:t>   =  [1] = 0    </a:t>
            </a:r>
            <a:r>
              <a:rPr lang="en-US" sz="3600" b="1" cap="all" dirty="0">
                <a:ln/>
                <a:solidFill>
                  <a:schemeClr val="accent1"/>
                </a:solidFill>
                <a:effectLst>
                  <a:outerShdw blurRad="19685" dist="12700" dir="5400000" algn="tl" rotWithShape="0">
                    <a:schemeClr val="accent1">
                      <a:satMod val="130000"/>
                      <a:alpha val="60000"/>
                    </a:schemeClr>
                  </a:outerShdw>
                </a:effectLst>
                <a:latin typeface="Wingdings"/>
                <a:ea typeface="Wingdings"/>
                <a:cs typeface="Wingdings"/>
                <a:sym typeface="Wingdings"/>
              </a:rPr>
              <a:t></a:t>
            </a:r>
            <a:r>
              <a:rPr lang="en-US" sz="3600" b="1" cap="all" dirty="0" smtClean="0">
                <a:ln/>
                <a:solidFill>
                  <a:schemeClr val="accent1"/>
                </a:solidFill>
                <a:effectLst>
                  <a:outerShdw blurRad="19685" dist="12700" dir="5400000" algn="tl" rotWithShape="0">
                    <a:schemeClr val="accent1">
                      <a:satMod val="130000"/>
                      <a:alpha val="60000"/>
                    </a:schemeClr>
                  </a:outerShdw>
                </a:effectLst>
              </a:rPr>
              <a:t>      [L] = [T</a:t>
            </a:r>
            <a:r>
              <a:rPr lang="en-US" sz="3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US" sz="2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0" name="Rectangle 9"/>
          <p:cNvSpPr/>
          <p:nvPr/>
        </p:nvSpPr>
        <p:spPr>
          <a:xfrm>
            <a:off x="304800" y="3773269"/>
            <a:ext cx="8686800" cy="646331"/>
          </a:xfrm>
          <a:prstGeom prst="rect">
            <a:avLst/>
          </a:prstGeom>
        </p:spPr>
        <p:txBody>
          <a:bodyPr wrap="square">
            <a:spAutoFit/>
            <a:scene3d>
              <a:camera prst="orthographicFront"/>
              <a:lightRig rig="brightRoom" dir="t"/>
            </a:scene3d>
            <a:sp3d extrusionH="57150" contourW="6350" prstMaterial="plastic">
              <a:bevelT w="20320" h="20320" prst="relaxedInset"/>
              <a:contourClr>
                <a:schemeClr val="accent1">
                  <a:tint val="100000"/>
                  <a:shade val="100000"/>
                  <a:hueMod val="100000"/>
                  <a:satMod val="100000"/>
                </a:schemeClr>
              </a:contourClr>
            </a:sp3d>
          </a:bodyPr>
          <a:lstStyle/>
          <a:p>
            <a:r>
              <a:rPr lang="en-US" sz="3600" b="1" cap="all" dirty="0" smtClean="0">
                <a:ln/>
                <a:solidFill>
                  <a:schemeClr val="accent1"/>
                </a:solidFill>
                <a:effectLst>
                  <a:outerShdw blurRad="19685" dist="12700" dir="5400000" algn="tl" rotWithShape="0">
                    <a:schemeClr val="accent1">
                      <a:satMod val="130000"/>
                      <a:alpha val="60000"/>
                    </a:schemeClr>
                  </a:outerShdw>
                </a:effectLst>
              </a:rPr>
              <a:t>[     ] </a:t>
            </a:r>
            <a:r>
              <a:rPr lang="en-US" sz="3600" b="1" cap="all" dirty="0">
                <a:ln/>
                <a:solidFill>
                  <a:schemeClr val="accent1"/>
                </a:solidFill>
                <a:effectLst>
                  <a:outerShdw blurRad="19685" dist="12700" dir="5400000" algn="tl" rotWithShape="0">
                    <a:schemeClr val="accent1">
                      <a:satMod val="130000"/>
                      <a:alpha val="60000"/>
                    </a:schemeClr>
                  </a:outerShdw>
                </a:effectLst>
              </a:rPr>
              <a:t>= </a:t>
            </a:r>
            <a:r>
              <a:rPr lang="en-US" sz="3600" b="1" cap="all" dirty="0" smtClean="0">
                <a:ln/>
                <a:solidFill>
                  <a:schemeClr val="accent1"/>
                </a:solidFill>
                <a:effectLst>
                  <a:outerShdw blurRad="19685" dist="12700" dir="5400000" algn="tl" rotWithShape="0">
                    <a:schemeClr val="accent1">
                      <a:satMod val="130000"/>
                      <a:alpha val="60000"/>
                    </a:schemeClr>
                  </a:outerShdw>
                </a:effectLst>
              </a:rPr>
              <a:t>[E] </a:t>
            </a:r>
            <a:r>
              <a:rPr lang="en-US" sz="3600" b="1" cap="all" dirty="0">
                <a:ln/>
                <a:solidFill>
                  <a:schemeClr val="accent1"/>
                </a:solidFill>
                <a:effectLst>
                  <a:outerShdw blurRad="19685" dist="12700" dir="5400000" algn="tl" rotWithShape="0">
                    <a:schemeClr val="accent1">
                      <a:satMod val="130000"/>
                      <a:alpha val="60000"/>
                    </a:schemeClr>
                  </a:outerShdw>
                </a:effectLst>
              </a:rPr>
              <a:t>[T</a:t>
            </a:r>
            <a:r>
              <a:rPr lang="en-US" sz="3600" b="1" cap="all" dirty="0" smtClean="0">
                <a:ln/>
                <a:solidFill>
                  <a:schemeClr val="accent1"/>
                </a:solidFill>
                <a:effectLst>
                  <a:outerShdw blurRad="19685" dist="12700" dir="5400000" algn="tl" rotWithShape="0">
                    <a:schemeClr val="accent1">
                      <a:satMod val="130000"/>
                      <a:alpha val="60000"/>
                    </a:schemeClr>
                  </a:outerShdw>
                </a:effectLst>
              </a:rPr>
              <a:t>]   </a:t>
            </a:r>
            <a:r>
              <a:rPr lang="en-US" sz="3600" b="1" cap="all" dirty="0">
                <a:ln/>
                <a:solidFill>
                  <a:schemeClr val="accent1"/>
                </a:solidFill>
                <a:effectLst>
                  <a:outerShdw blurRad="19685" dist="12700" dir="5400000" algn="tl" rotWithShape="0">
                    <a:schemeClr val="accent1">
                      <a:satMod val="130000"/>
                      <a:alpha val="60000"/>
                    </a:schemeClr>
                  </a:outerShdw>
                </a:effectLst>
              </a:rPr>
              <a:t>=  </a:t>
            </a:r>
            <a:r>
              <a:rPr lang="en-US" sz="3600" b="1" cap="all" dirty="0" smtClean="0">
                <a:ln/>
                <a:solidFill>
                  <a:schemeClr val="accent1"/>
                </a:solidFill>
                <a:effectLst>
                  <a:outerShdw blurRad="19685" dist="12700" dir="5400000" algn="tl" rotWithShape="0">
                    <a:schemeClr val="accent1">
                      <a:satMod val="130000"/>
                      <a:alpha val="60000"/>
                    </a:schemeClr>
                  </a:outerShdw>
                </a:effectLst>
              </a:rPr>
              <a:t>[1] = 0    </a:t>
            </a:r>
            <a:r>
              <a:rPr lang="en-US" sz="3600" b="1" cap="all" dirty="0">
                <a:ln/>
                <a:solidFill>
                  <a:schemeClr val="accent1"/>
                </a:solidFill>
                <a:effectLst>
                  <a:outerShdw blurRad="19685" dist="12700" dir="5400000" algn="tl" rotWithShape="0">
                    <a:schemeClr val="accent1">
                      <a:satMod val="130000"/>
                      <a:alpha val="60000"/>
                    </a:schemeClr>
                  </a:outerShdw>
                </a:effectLst>
                <a:latin typeface="Wingdings"/>
                <a:ea typeface="Wingdings"/>
                <a:cs typeface="Wingdings"/>
                <a:sym typeface="Wingdings"/>
              </a:rPr>
              <a:t></a:t>
            </a:r>
            <a:r>
              <a:rPr lang="en-US" sz="3600" b="1" cap="all" dirty="0">
                <a:ln/>
                <a:solidFill>
                  <a:schemeClr val="accent1"/>
                </a:solidFill>
                <a:effectLst>
                  <a:outerShdw blurRad="19685" dist="12700" dir="5400000" algn="tl" rotWithShape="0">
                    <a:schemeClr val="accent1">
                      <a:satMod val="130000"/>
                      <a:alpha val="60000"/>
                    </a:schemeClr>
                  </a:outerShdw>
                </a:effectLst>
              </a:rPr>
              <a:t>      [L] = [T</a:t>
            </a:r>
            <a:r>
              <a:rPr lang="en-US" sz="3600" b="1" cap="all" dirty="0" smtClean="0">
                <a:ln/>
                <a:solidFill>
                  <a:schemeClr val="accent1"/>
                </a:solidFill>
                <a:effectLst>
                  <a:outerShdw blurRad="19685" dist="12700" dir="5400000" algn="tl" rotWithShape="0">
                    <a:schemeClr val="accent1">
                      <a:satMod val="130000"/>
                      <a:alpha val="60000"/>
                    </a:schemeClr>
                  </a:outerShdw>
                </a:effectLst>
              </a:rPr>
              <a:t>] = [E]</a:t>
            </a:r>
            <a:r>
              <a:rPr lang="en-US" sz="3600" b="1" cap="all" baseline="30000" dirty="0" smtClean="0">
                <a:ln/>
                <a:solidFill>
                  <a:schemeClr val="accent1"/>
                </a:solidFill>
                <a:effectLst>
                  <a:outerShdw blurRad="19685" dist="12700" dir="5400000" algn="tl" rotWithShape="0">
                    <a:schemeClr val="accent1">
                      <a:satMod val="130000"/>
                      <a:alpha val="60000"/>
                    </a:schemeClr>
                  </a:outerShdw>
                </a:effectLst>
              </a:rPr>
              <a:t>-1</a:t>
            </a:r>
            <a:r>
              <a:rPr lang="en-US" sz="3600" b="1" cap="all" dirty="0" smtClean="0">
                <a:ln/>
                <a:solidFill>
                  <a:schemeClr val="accent1"/>
                </a:solidFill>
                <a:effectLst>
                  <a:outerShdw blurRad="19685" dist="12700" dir="5400000" algn="tl" rotWithShape="0">
                    <a:schemeClr val="accent1">
                      <a:satMod val="130000"/>
                      <a:alpha val="60000"/>
                    </a:schemeClr>
                  </a:outerShdw>
                </a:effectLst>
              </a:rPr>
              <a:t>   </a:t>
            </a:r>
            <a:endParaRPr lang="en-US" sz="3600" b="1" cap="all" dirty="0">
              <a:ln/>
              <a:solidFill>
                <a:schemeClr val="accent1"/>
              </a:solidFill>
              <a:effectLst>
                <a:outerShdw blurRad="19685" dist="12700" dir="5400000" algn="tl" rotWithShape="0">
                  <a:schemeClr val="accent1">
                    <a:satMod val="130000"/>
                    <a:alpha val="60000"/>
                  </a:schemeClr>
                </a:outerShdw>
              </a:effectLst>
            </a:endParaRPr>
          </a:p>
        </p:txBody>
      </p:sp>
      <p:pic>
        <p:nvPicPr>
          <p:cNvPr id="11" name="Picture 10" descr="h-slash.jpeg"/>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609600" y="3962400"/>
            <a:ext cx="418011" cy="457200"/>
          </a:xfrm>
          <a:prstGeom prst="rect">
            <a:avLst/>
          </a:prstGeom>
          <a:solidFill>
            <a:srgbClr val="FFFF00">
              <a:alpha val="73000"/>
            </a:srgbClr>
          </a:solidFill>
          <a:scene3d>
            <a:camera prst="obliqueTopLeft">
              <a:rot lat="0" lon="0" rev="0"/>
            </a:camera>
            <a:lightRig rig="threePt" dir="t"/>
          </a:scene3d>
        </p:spPr>
      </p:pic>
      <p:sp>
        <p:nvSpPr>
          <p:cNvPr id="13" name="Rectangle 12"/>
          <p:cNvSpPr/>
          <p:nvPr/>
        </p:nvSpPr>
        <p:spPr>
          <a:xfrm>
            <a:off x="152400" y="4637782"/>
            <a:ext cx="8915400" cy="1077218"/>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Tutto</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si</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può</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quindi</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misurare</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e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senza</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ambiguità</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p>
          <a:p>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unità</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di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energia</a:t>
            </a:r>
            <a:r>
              <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eV</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electronvolt</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2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keV,MeV,GeV</a:t>
            </a: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endPar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14" name="TextBox 13"/>
          <p:cNvSpPr txBox="1"/>
          <p:nvPr/>
        </p:nvSpPr>
        <p:spPr>
          <a:xfrm>
            <a:off x="76200" y="6019800"/>
            <a:ext cx="8991600" cy="523220"/>
          </a:xfrm>
          <a:prstGeom prst="rect">
            <a:avLst/>
          </a:prstGeom>
          <a:noFill/>
        </p:spPr>
        <p:txBody>
          <a:bodyPr wrap="square" rtlCol="0">
            <a:spAutoFit/>
          </a:bodyPr>
          <a:lstStyle/>
          <a:p>
            <a:r>
              <a:rPr lang="en-US" sz="2800" dirty="0" smtClean="0"/>
              <a:t>     </a:t>
            </a:r>
            <a:r>
              <a:rPr lang="en-US" sz="2800" dirty="0">
                <a:solidFill>
                  <a:srgbClr val="DB0000"/>
                </a:solidFill>
              </a:rPr>
              <a:t> </a:t>
            </a:r>
            <a:r>
              <a:rPr lang="en-US" sz="2800" dirty="0" smtClean="0">
                <a:solidFill>
                  <a:srgbClr val="DB0000"/>
                </a:solidFill>
              </a:rPr>
              <a:t>     </a:t>
            </a:r>
            <a:r>
              <a:rPr lang="en-US" sz="2800" dirty="0" smtClean="0">
                <a:solidFill>
                  <a:schemeClr val="bg1"/>
                </a:solidFill>
              </a:rPr>
              <a:t>= 197.326 MeV </a:t>
            </a:r>
            <a:r>
              <a:rPr lang="en-US" sz="2800" dirty="0" err="1" smtClean="0">
                <a:solidFill>
                  <a:schemeClr val="bg1"/>
                </a:solidFill>
              </a:rPr>
              <a:t>fm</a:t>
            </a:r>
            <a:r>
              <a:rPr lang="en-US" sz="2800" dirty="0" smtClean="0">
                <a:solidFill>
                  <a:schemeClr val="bg1"/>
                </a:solidFill>
              </a:rPr>
              <a:t> = 1              = 6.582 x 10</a:t>
            </a:r>
            <a:r>
              <a:rPr lang="en-US" sz="2800" baseline="30000" dirty="0" smtClean="0">
                <a:solidFill>
                  <a:schemeClr val="bg1"/>
                </a:solidFill>
              </a:rPr>
              <a:t>-22</a:t>
            </a:r>
            <a:r>
              <a:rPr lang="en-US" sz="2800" dirty="0" smtClean="0">
                <a:solidFill>
                  <a:schemeClr val="bg1"/>
                </a:solidFill>
              </a:rPr>
              <a:t> MeV s = 1</a:t>
            </a:r>
            <a:endParaRPr lang="en-US" sz="2800" dirty="0">
              <a:solidFill>
                <a:schemeClr val="bg1"/>
              </a:solidFill>
            </a:endParaRPr>
          </a:p>
        </p:txBody>
      </p:sp>
      <p:pic>
        <p:nvPicPr>
          <p:cNvPr id="15" name="Picture 14" descr="h-slash.jpeg"/>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228600" y="6096000"/>
            <a:ext cx="400594" cy="438150"/>
          </a:xfrm>
          <a:prstGeom prst="rect">
            <a:avLst/>
          </a:prstGeom>
          <a:solidFill>
            <a:srgbClr val="0000AE"/>
          </a:solidFill>
          <a:scene3d>
            <a:camera prst="obliqueTopLeft">
              <a:rot lat="0" lon="0" rev="0"/>
            </a:camera>
            <a:lightRig rig="threePt" dir="t"/>
          </a:scene3d>
        </p:spPr>
      </p:pic>
      <p:pic>
        <p:nvPicPr>
          <p:cNvPr id="17" name="Picture 16" descr="h-slash.jpeg"/>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4933406" y="6038850"/>
            <a:ext cx="400594" cy="438150"/>
          </a:xfrm>
          <a:prstGeom prst="rect">
            <a:avLst/>
          </a:prstGeom>
          <a:solidFill>
            <a:srgbClr val="0000F6"/>
          </a:solidFill>
          <a:scene3d>
            <a:camera prst="obliqueTopLeft">
              <a:rot lat="0" lon="0" rev="0"/>
            </a:camera>
            <a:lightRig rig="threePt" dir="t"/>
          </a:scene3d>
        </p:spPr>
      </p:pic>
      <p:sp>
        <p:nvSpPr>
          <p:cNvPr id="18" name="TextBox 17"/>
          <p:cNvSpPr txBox="1"/>
          <p:nvPr/>
        </p:nvSpPr>
        <p:spPr>
          <a:xfrm>
            <a:off x="609600" y="6019800"/>
            <a:ext cx="381000" cy="523220"/>
          </a:xfrm>
          <a:prstGeom prst="rect">
            <a:avLst/>
          </a:prstGeom>
          <a:solidFill>
            <a:srgbClr val="BAABF0"/>
          </a:solidFill>
        </p:spPr>
        <p:txBody>
          <a:bodyPr wrap="square" rtlCol="0">
            <a:spAutoFit/>
          </a:bodyPr>
          <a:lstStyle/>
          <a:p>
            <a:r>
              <a:rPr lang="en-US" sz="2800" dirty="0" smtClean="0">
                <a:solidFill>
                  <a:schemeClr val="bg1"/>
                </a:solidFill>
              </a:rPr>
              <a:t>c</a:t>
            </a:r>
            <a:endParaRPr lang="en-US" sz="2800" dirty="0">
              <a:solidFill>
                <a:schemeClr val="bg1"/>
              </a:solidFill>
            </a:endParaRPr>
          </a:p>
        </p:txBody>
      </p:sp>
    </p:spTree>
    <p:extLst>
      <p:ext uri="{BB962C8B-B14F-4D97-AF65-F5344CB8AC3E}">
        <p14:creationId xmlns:p14="http://schemas.microsoft.com/office/powerpoint/2010/main" val="426647046"/>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checkerboard(across)">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4">
                                            <p:txEl>
                                              <p:pRg st="0" end="0"/>
                                            </p:txEl>
                                          </p:spTgt>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p:bldP spid="10" grpId="0"/>
      <p:bldP spid="13" grpId="0"/>
      <p:bldP spid="1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10600" cy="677108"/>
          </a:xfrm>
        </p:spPr>
        <p:txBody>
          <a:bodyPr>
            <a:scene3d>
              <a:camera prst="orthographicFront"/>
              <a:lightRig rig="threePt" dir="t"/>
            </a:scene3d>
            <a:sp3d extrusionH="57150">
              <a:bevelT w="38100" h="38100" prst="relaxedInset"/>
            </a:sp3d>
          </a:bodyPr>
          <a:lstStyle/>
          <a:p>
            <a:pPr algn="ctr"/>
            <a:r>
              <a:rPr lang="en-US" dirty="0" smtClean="0"/>
              <a:t>Lo </a:t>
            </a:r>
            <a:r>
              <a:rPr lang="en-US" dirty="0" err="1" smtClean="0"/>
              <a:t>stato</a:t>
            </a:r>
            <a:r>
              <a:rPr lang="en-US" dirty="0" smtClean="0"/>
              <a:t> </a:t>
            </a:r>
            <a:r>
              <a:rPr lang="en-US" dirty="0" err="1" smtClean="0"/>
              <a:t>attuale</a:t>
            </a:r>
            <a:r>
              <a:rPr lang="en-US" dirty="0" smtClean="0"/>
              <a:t> </a:t>
            </a:r>
            <a:r>
              <a:rPr lang="en-US" dirty="0" err="1" smtClean="0"/>
              <a:t>della</a:t>
            </a:r>
            <a:r>
              <a:rPr lang="en-US" dirty="0" smtClean="0"/>
              <a:t> </a:t>
            </a:r>
            <a:r>
              <a:rPr lang="en-US" dirty="0" err="1" smtClean="0"/>
              <a:t>fisica</a:t>
            </a:r>
            <a:r>
              <a:rPr lang="en-US" dirty="0" smtClean="0"/>
              <a:t> </a:t>
            </a:r>
            <a:r>
              <a:rPr lang="en-US" dirty="0" err="1" smtClean="0"/>
              <a:t>moderna</a:t>
            </a:r>
            <a:endParaRPr lang="en-US" dirty="0"/>
          </a:p>
        </p:txBody>
      </p:sp>
      <p:pic>
        <p:nvPicPr>
          <p:cNvPr id="3" name="Picture 2" descr="Cube-Gh-ch-Gc.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685800"/>
            <a:ext cx="5633258" cy="5791200"/>
          </a:xfrm>
          <a:prstGeom prst="rect">
            <a:avLst/>
          </a:prstGeom>
        </p:spPr>
      </p:pic>
      <p:sp>
        <p:nvSpPr>
          <p:cNvPr id="5" name="Oval 4"/>
          <p:cNvSpPr/>
          <p:nvPr/>
        </p:nvSpPr>
        <p:spPr bwMode="auto">
          <a:xfrm>
            <a:off x="1143000" y="990600"/>
            <a:ext cx="1371600" cy="762000"/>
          </a:xfrm>
          <a:prstGeom prst="ellipse">
            <a:avLst/>
          </a:prstGeom>
          <a:gradFill flip="none" rotWithShape="1">
            <a:gsLst>
              <a:gs pos="0">
                <a:schemeClr val="accent6">
                  <a:lumMod val="60000"/>
                  <a:lumOff val="40000"/>
                  <a:alpha val="48000"/>
                </a:schemeClr>
              </a:gs>
              <a:gs pos="100000">
                <a:schemeClr val="bg2">
                  <a:lumMod val="20000"/>
                  <a:lumOff val="80000"/>
                  <a:alpha val="48000"/>
                </a:schemeClr>
              </a:gs>
            </a:gsLst>
            <a:lin ang="18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defTabSz="914099" fontAlgn="base">
              <a:spcBef>
                <a:spcPct val="0"/>
              </a:spcBef>
              <a:spcAft>
                <a:spcPct val="0"/>
              </a:spcAft>
            </a:pPr>
            <a:r>
              <a:rPr lang="en-US" sz="3600" b="1" dirty="0" smtClean="0">
                <a:ln/>
                <a:solidFill>
                  <a:schemeClr val="accent3"/>
                </a:solidFill>
                <a:latin typeface="Segoe" pitchFamily="34" charset="0"/>
              </a:rPr>
              <a:t>GR</a:t>
            </a:r>
          </a:p>
        </p:txBody>
      </p:sp>
      <p:sp>
        <p:nvSpPr>
          <p:cNvPr id="6" name="Oval 5"/>
          <p:cNvSpPr/>
          <p:nvPr/>
        </p:nvSpPr>
        <p:spPr bwMode="auto">
          <a:xfrm>
            <a:off x="4419600" y="3962400"/>
            <a:ext cx="1752600" cy="838200"/>
          </a:xfrm>
          <a:prstGeom prst="ellipse">
            <a:avLst/>
          </a:prstGeom>
          <a:gradFill flip="none" rotWithShape="1">
            <a:gsLst>
              <a:gs pos="3000">
                <a:srgbClr val="FF0000">
                  <a:alpha val="48000"/>
                </a:srgbClr>
              </a:gs>
              <a:gs pos="100000">
                <a:srgbClr val="FFFF00">
                  <a:alpha val="48000"/>
                </a:srgbClr>
              </a:gs>
            </a:gsLst>
            <a:lin ang="1014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914099" fontAlgn="base">
              <a:spcBef>
                <a:spcPct val="0"/>
              </a:spcBef>
              <a:spcAft>
                <a:spcPct val="0"/>
              </a:spcAft>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itchFamily="34" charset="0"/>
              </a:rPr>
              <a:t>NQG</a:t>
            </a:r>
          </a:p>
        </p:txBody>
      </p:sp>
      <p:sp>
        <p:nvSpPr>
          <p:cNvPr id="7" name="Rounded Rectangle 6"/>
          <p:cNvSpPr/>
          <p:nvPr/>
        </p:nvSpPr>
        <p:spPr bwMode="auto">
          <a:xfrm>
            <a:off x="6248400" y="1676400"/>
            <a:ext cx="1447800" cy="762000"/>
          </a:xfrm>
          <a:prstGeom prst="roundRect">
            <a:avLst/>
          </a:prstGeom>
          <a:gradFill flip="none" rotWithShape="1">
            <a:gsLst>
              <a:gs pos="0">
                <a:schemeClr val="accent2">
                  <a:lumMod val="40000"/>
                  <a:lumOff val="60000"/>
                  <a:alpha val="50000"/>
                </a:schemeClr>
              </a:gs>
              <a:gs pos="100000">
                <a:schemeClr val="accent6">
                  <a:lumMod val="60000"/>
                  <a:lumOff val="40000"/>
                  <a:alpha val="50000"/>
                </a:schemeClr>
              </a:gs>
            </a:gsLst>
            <a:lin ang="15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prst="relaxedInset"/>
              <a:contourClr>
                <a:schemeClr val="accent2">
                  <a:shade val="75000"/>
                </a:schemeClr>
              </a:contourClr>
            </a:sp3d>
          </a:bodyPr>
          <a:lstStyle/>
          <a:p>
            <a:pPr algn="ctr" defTabSz="914099" fontAlgn="base">
              <a:spcBef>
                <a:spcPct val="0"/>
              </a:spcBef>
              <a:spcAft>
                <a:spcPct val="0"/>
              </a:spcAft>
            </a:pPr>
            <a:r>
              <a:rPr lang="en-US" sz="4000" b="1" dirty="0" smtClean="0">
                <a:ln w="11430"/>
                <a:solidFill>
                  <a:srgbClr val="FF0000"/>
                </a:solidFill>
                <a:effectLst>
                  <a:outerShdw blurRad="50800" dist="39000" dir="5460000" algn="tl">
                    <a:srgbClr val="000000">
                      <a:alpha val="38000"/>
                    </a:srgbClr>
                  </a:outerShdw>
                </a:effectLst>
                <a:latin typeface="Segoe" pitchFamily="34" charset="0"/>
              </a:rPr>
              <a:t>QFT</a:t>
            </a:r>
          </a:p>
        </p:txBody>
      </p:sp>
      <p:sp>
        <p:nvSpPr>
          <p:cNvPr id="8" name="TextBox 7"/>
          <p:cNvSpPr txBox="1"/>
          <p:nvPr/>
        </p:nvSpPr>
        <p:spPr>
          <a:xfrm>
            <a:off x="1676400" y="5334000"/>
            <a:ext cx="625930" cy="1200329"/>
          </a:xfrm>
          <a:prstGeom prst="rect">
            <a:avLst/>
          </a:prstGeom>
          <a:noFill/>
        </p:spPr>
        <p:txBody>
          <a:bodyPr wrap="none" rtlCol="0">
            <a:spAutoFit/>
          </a:bodyPr>
          <a:lstStyle/>
          <a:p>
            <a:pPr lvl="0" algn="ctr"/>
            <a:r>
              <a:rPr lang="en-US" sz="5400" b="1" dirty="0">
                <a:ln w="10541" cmpd="sng">
                  <a:solidFill>
                    <a:srgbClr val="FFC000">
                      <a:shade val="88000"/>
                      <a:satMod val="110000"/>
                    </a:srgbClr>
                  </a:solidFill>
                  <a:prstDash val="solid"/>
                </a:ln>
                <a:gradFill>
                  <a:gsLst>
                    <a:gs pos="0">
                      <a:srgbClr val="FFC000">
                        <a:tint val="40000"/>
                        <a:satMod val="250000"/>
                      </a:srgbClr>
                    </a:gs>
                    <a:gs pos="9000">
                      <a:srgbClr val="FFC000">
                        <a:tint val="52000"/>
                        <a:satMod val="300000"/>
                      </a:srgbClr>
                    </a:gs>
                    <a:gs pos="50000">
                      <a:srgbClr val="FFC000">
                        <a:shade val="20000"/>
                        <a:satMod val="300000"/>
                      </a:srgbClr>
                    </a:gs>
                    <a:gs pos="79000">
                      <a:srgbClr val="FFC000">
                        <a:tint val="52000"/>
                        <a:satMod val="300000"/>
                      </a:srgbClr>
                    </a:gs>
                    <a:gs pos="100000">
                      <a:srgbClr val="FFC000">
                        <a:tint val="40000"/>
                        <a:satMod val="250000"/>
                      </a:srgbClr>
                    </a:gs>
                  </a:gsLst>
                  <a:lin ang="5400000"/>
                </a:gradFill>
                <a:effectLst>
                  <a:glow rad="101600">
                    <a:srgbClr val="35C595">
                      <a:satMod val="175000"/>
                      <a:alpha val="40000"/>
                    </a:srgbClr>
                  </a:glow>
                </a:effectLst>
              </a:rPr>
              <a:t>G</a:t>
            </a:r>
            <a:endParaRPr lang="en-US" sz="5400" b="1" dirty="0">
              <a:ln w="12700">
                <a:solidFill>
                  <a:srgbClr val="BEECE7">
                    <a:satMod val="155000"/>
                  </a:srgbClr>
                </a:solidFill>
                <a:prstDash val="solid"/>
              </a:ln>
              <a:solidFill>
                <a:srgbClr val="056981">
                  <a:tint val="85000"/>
                  <a:satMod val="155000"/>
                </a:srgbClr>
              </a:solidFill>
              <a:effectLst>
                <a:glow rad="101600">
                  <a:srgbClr val="35C595">
                    <a:satMod val="175000"/>
                    <a:alpha val="40000"/>
                  </a:srgbClr>
                </a:glow>
              </a:effectLst>
            </a:endParaRPr>
          </a:p>
          <a:p>
            <a:endParaRPr lang="en-US" dirty="0"/>
          </a:p>
        </p:txBody>
      </p:sp>
      <p:sp>
        <p:nvSpPr>
          <p:cNvPr id="10" name="Rectangle 9"/>
          <p:cNvSpPr/>
          <p:nvPr/>
        </p:nvSpPr>
        <p:spPr>
          <a:xfrm>
            <a:off x="2438400" y="3048000"/>
            <a:ext cx="1331502" cy="1107996"/>
          </a:xfrm>
          <a:prstGeom prst="rect">
            <a:avLst/>
          </a:prstGeom>
        </p:spPr>
        <p:txBody>
          <a:bodyPr wrap="none">
            <a:spAutoFit/>
          </a:bodyPr>
          <a:lstStyle/>
          <a:p>
            <a:pPr lvl="0" algn="ctr"/>
            <a:r>
              <a:rPr lang="en-US" sz="6600" b="1" dirty="0">
                <a:ln w="12700">
                  <a:solidFill>
                    <a:srgbClr val="BEECE7">
                      <a:satMod val="155000"/>
                    </a:srgbClr>
                  </a:solidFill>
                  <a:prstDash val="solid"/>
                </a:ln>
                <a:solidFill>
                  <a:srgbClr val="FF0000"/>
                </a:solidFill>
                <a:effectLst>
                  <a:glow rad="139700">
                    <a:srgbClr val="FFC000">
                      <a:satMod val="175000"/>
                      <a:alpha val="40000"/>
                    </a:srgbClr>
                  </a:glow>
                  <a:outerShdw blurRad="41275" dist="20320" dir="1800000" algn="tl" rotWithShape="0">
                    <a:srgbClr val="000000">
                      <a:alpha val="40000"/>
                    </a:srgbClr>
                  </a:outerShdw>
                </a:effectLst>
              </a:rPr>
              <a:t>1/c</a:t>
            </a:r>
          </a:p>
        </p:txBody>
      </p:sp>
      <p:sp>
        <p:nvSpPr>
          <p:cNvPr id="11" name="Oval 10"/>
          <p:cNvSpPr/>
          <p:nvPr/>
        </p:nvSpPr>
        <p:spPr bwMode="auto">
          <a:xfrm>
            <a:off x="685800" y="4572000"/>
            <a:ext cx="1371600" cy="762000"/>
          </a:xfrm>
          <a:prstGeom prst="ellipse">
            <a:avLst/>
          </a:prstGeom>
          <a:gradFill flip="none" rotWithShape="1">
            <a:gsLst>
              <a:gs pos="0">
                <a:schemeClr val="accent6">
                  <a:lumMod val="60000"/>
                  <a:lumOff val="40000"/>
                  <a:alpha val="48000"/>
                </a:schemeClr>
              </a:gs>
              <a:gs pos="100000">
                <a:schemeClr val="bg2">
                  <a:lumMod val="20000"/>
                  <a:lumOff val="80000"/>
                  <a:alpha val="48000"/>
                </a:schemeClr>
              </a:gs>
            </a:gsLst>
            <a:lin ang="18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defTabSz="914099" fontAlgn="base">
              <a:spcBef>
                <a:spcPct val="0"/>
              </a:spcBef>
              <a:spcAft>
                <a:spcPct val="0"/>
              </a:spcAft>
            </a:pPr>
            <a:r>
              <a:rPr lang="en-US" sz="3600" b="1" dirty="0" smtClean="0">
                <a:ln/>
                <a:solidFill>
                  <a:srgbClr val="F3FF1D"/>
                </a:solidFill>
                <a:latin typeface="Segoe" pitchFamily="34" charset="0"/>
              </a:rPr>
              <a:t>NG</a:t>
            </a:r>
          </a:p>
        </p:txBody>
      </p:sp>
      <p:pic>
        <p:nvPicPr>
          <p:cNvPr id="12" name="Picture 11" descr="h-slash.jpeg"/>
          <p:cNvPicPr>
            <a:picLocks noChangeAspect="1"/>
          </p:cNvPicPr>
          <p:nvPr/>
        </p:nvPicPr>
        <p:blipFill>
          <a:blip r:embed="rId3">
            <a:alphaModFix amt="54000"/>
            <a:extLst>
              <a:ext uri="{28A0092B-C50C-407E-A947-70E740481C1C}">
                <a14:useLocalDpi xmlns:a14="http://schemas.microsoft.com/office/drawing/2010/main" val="0"/>
              </a:ext>
            </a:extLst>
          </a:blip>
          <a:stretch>
            <a:fillRect/>
          </a:stretch>
        </p:blipFill>
        <p:spPr>
          <a:xfrm>
            <a:off x="4876800" y="5638800"/>
            <a:ext cx="609600" cy="762000"/>
          </a:xfrm>
          <a:prstGeom prst="rect">
            <a:avLst/>
          </a:prstGeom>
          <a:scene3d>
            <a:camera prst="obliqueTopLeft">
              <a:rot lat="0" lon="0" rev="0"/>
            </a:camera>
            <a:lightRig rig="threePt" dir="t"/>
          </a:scene3d>
        </p:spPr>
      </p:pic>
      <p:sp>
        <p:nvSpPr>
          <p:cNvPr id="13" name="Rounded Rectangle 12"/>
          <p:cNvSpPr/>
          <p:nvPr/>
        </p:nvSpPr>
        <p:spPr bwMode="auto">
          <a:xfrm>
            <a:off x="6400800" y="5334000"/>
            <a:ext cx="1447800" cy="762000"/>
          </a:xfrm>
          <a:prstGeom prst="roundRect">
            <a:avLst/>
          </a:prstGeom>
          <a:gradFill flip="none" rotWithShape="1">
            <a:gsLst>
              <a:gs pos="0">
                <a:schemeClr val="accent2">
                  <a:lumMod val="40000"/>
                  <a:lumOff val="60000"/>
                  <a:alpha val="50000"/>
                </a:schemeClr>
              </a:gs>
              <a:gs pos="100000">
                <a:schemeClr val="accent6">
                  <a:lumMod val="60000"/>
                  <a:lumOff val="40000"/>
                  <a:alpha val="50000"/>
                </a:schemeClr>
              </a:gs>
            </a:gsLst>
            <a:lin ang="15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prst="relaxedInset"/>
              <a:contourClr>
                <a:schemeClr val="accent2">
                  <a:shade val="75000"/>
                </a:schemeClr>
              </a:contourClr>
            </a:sp3d>
          </a:bodyPr>
          <a:lstStyle/>
          <a:p>
            <a:pPr algn="ctr" defTabSz="914099" fontAlgn="base">
              <a:spcBef>
                <a:spcPct val="0"/>
              </a:spcBef>
              <a:spcAft>
                <a:spcPct val="0"/>
              </a:spcAft>
            </a:pPr>
            <a:r>
              <a:rPr lang="en-US" sz="4000" b="1" dirty="0" smtClean="0">
                <a:ln w="11430"/>
                <a:solidFill>
                  <a:srgbClr val="008000"/>
                </a:solidFill>
                <a:effectLst>
                  <a:outerShdw blurRad="50800" dist="39000" dir="5460000" algn="tl">
                    <a:srgbClr val="000000">
                      <a:alpha val="38000"/>
                    </a:srgbClr>
                  </a:outerShdw>
                </a:effectLst>
                <a:latin typeface="Segoe" pitchFamily="34" charset="0"/>
              </a:rPr>
              <a:t>QM</a:t>
            </a:r>
          </a:p>
        </p:txBody>
      </p:sp>
      <p:sp>
        <p:nvSpPr>
          <p:cNvPr id="14" name="Diamond 13"/>
          <p:cNvSpPr/>
          <p:nvPr/>
        </p:nvSpPr>
        <p:spPr bwMode="auto">
          <a:xfrm>
            <a:off x="2286000" y="1828800"/>
            <a:ext cx="1752600" cy="1143000"/>
          </a:xfrm>
          <a:prstGeom prst="diamond">
            <a:avLst/>
          </a:prstGeom>
          <a:gradFill flip="none" rotWithShape="1">
            <a:gsLst>
              <a:gs pos="0">
                <a:schemeClr val="accent6">
                  <a:lumMod val="40000"/>
                  <a:lumOff val="60000"/>
                  <a:alpha val="48000"/>
                </a:schemeClr>
              </a:gs>
              <a:gs pos="88000">
                <a:schemeClr val="accent4">
                  <a:alpha val="48000"/>
                </a:schemeClr>
              </a:gs>
            </a:gsLst>
            <a:lin ang="1548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itchFamily="34" charset="0"/>
              </a:rPr>
              <a:t>SR</a:t>
            </a:r>
          </a:p>
        </p:txBody>
      </p:sp>
      <p:sp>
        <p:nvSpPr>
          <p:cNvPr id="15" name="Oval 14"/>
          <p:cNvSpPr/>
          <p:nvPr/>
        </p:nvSpPr>
        <p:spPr bwMode="auto">
          <a:xfrm>
            <a:off x="4953000" y="762000"/>
            <a:ext cx="990600" cy="9144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5400" b="1" dirty="0" smtClean="0">
                <a:ln w="50800"/>
                <a:solidFill>
                  <a:schemeClr val="bg1">
                    <a:shade val="50000"/>
                  </a:schemeClr>
                </a:solidFill>
                <a:latin typeface="Segoe" pitchFamily="34" charset="0"/>
              </a:rPr>
              <a:t>?</a:t>
            </a:r>
          </a:p>
        </p:txBody>
      </p:sp>
    </p:spTree>
    <p:extLst>
      <p:ext uri="{BB962C8B-B14F-4D97-AF65-F5344CB8AC3E}">
        <p14:creationId xmlns:p14="http://schemas.microsoft.com/office/powerpoint/2010/main" val="283768722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8" presetClass="entr" presetSubtype="0" accel="50000" fill="hold" grpId="1" nodeType="afterEffect">
                                  <p:stCondLst>
                                    <p:cond delay="0"/>
                                  </p:stCondLst>
                                  <p:iterate type="lt">
                                    <p:tmPct val="50000"/>
                                  </p:iterate>
                                  <p:childTnLst>
                                    <p:set>
                                      <p:cBhvr>
                                        <p:cTn id="13" dur="1" fill="hold">
                                          <p:stCondLst>
                                            <p:cond delay="0"/>
                                          </p:stCondLst>
                                        </p:cTn>
                                        <p:tgtEl>
                                          <p:spTgt spid="8"/>
                                        </p:tgtEl>
                                        <p:attrNameLst>
                                          <p:attrName>style.visibility</p:attrName>
                                        </p:attrNameLst>
                                      </p:cBhvr>
                                      <p:to>
                                        <p:strVal val="visible"/>
                                      </p:to>
                                    </p:set>
                                    <p:set>
                                      <p:cBhvr>
                                        <p:cTn id="14" dur="455" fill="hold">
                                          <p:stCondLst>
                                            <p:cond delay="0"/>
                                          </p:stCondLst>
                                        </p:cTn>
                                        <p:tgtEl>
                                          <p:spTgt spid="8"/>
                                        </p:tgtEl>
                                        <p:attrNameLst>
                                          <p:attrName>style.rotation</p:attrName>
                                        </p:attrNameLst>
                                      </p:cBhvr>
                                      <p:to>
                                        <p:strVal val="-45.0"/>
                                      </p:to>
                                    </p:set>
                                    <p:anim calcmode="lin" valueType="num">
                                      <p:cBhvr>
                                        <p:cTn id="15"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9" fill="hold">
                            <p:stCondLst>
                              <p:cond delay="3000"/>
                            </p:stCondLst>
                            <p:childTnLst>
                              <p:par>
                                <p:cTn id="20" presetID="2" presetClass="entr" presetSubtype="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38" presetClass="entr" presetSubtype="0" accel="5000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set>
                                      <p:cBhvr>
                                        <p:cTn id="27" dur="455" fill="hold">
                                          <p:stCondLst>
                                            <p:cond delay="0"/>
                                          </p:stCondLst>
                                        </p:cTn>
                                        <p:tgtEl>
                                          <p:spTgt spid="10"/>
                                        </p:tgtEl>
                                        <p:attrNameLst>
                                          <p:attrName>style.rotation</p:attrName>
                                        </p:attrNameLst>
                                      </p:cBhvr>
                                      <p:to>
                                        <p:strVal val="-45.0"/>
                                      </p:to>
                                    </p:set>
                                    <p:anim calcmode="lin" valueType="num">
                                      <p:cBhvr>
                                        <p:cTn id="2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2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fltVal val="0"/>
                                          </p:val>
                                        </p:tav>
                                        <p:tav tm="100000">
                                          <p:val>
                                            <p:strVal val="#ppt_w"/>
                                          </p:val>
                                        </p:tav>
                                      </p:tavLst>
                                    </p:anim>
                                    <p:anim calcmode="lin" valueType="num">
                                      <p:cBhvr>
                                        <p:cTn id="44" dur="1000" fill="hold"/>
                                        <p:tgtEl>
                                          <p:spTgt spid="14"/>
                                        </p:tgtEl>
                                        <p:attrNameLst>
                                          <p:attrName>ppt_h</p:attrName>
                                        </p:attrNameLst>
                                      </p:cBhvr>
                                      <p:tavLst>
                                        <p:tav tm="0">
                                          <p:val>
                                            <p:fltVal val="0"/>
                                          </p:val>
                                        </p:tav>
                                        <p:tav tm="100000">
                                          <p:val>
                                            <p:strVal val="#ppt_h"/>
                                          </p:val>
                                        </p:tav>
                                      </p:tavLst>
                                    </p:anim>
                                    <p:anim calcmode="lin" valueType="num">
                                      <p:cBhvr>
                                        <p:cTn id="45" dur="1000" fill="hold"/>
                                        <p:tgtEl>
                                          <p:spTgt spid="14"/>
                                        </p:tgtEl>
                                        <p:attrNameLst>
                                          <p:attrName>style.rotation</p:attrName>
                                        </p:attrNameLst>
                                      </p:cBhvr>
                                      <p:tavLst>
                                        <p:tav tm="0">
                                          <p:val>
                                            <p:fltVal val="90"/>
                                          </p:val>
                                        </p:tav>
                                        <p:tav tm="100000">
                                          <p:val>
                                            <p:fltVal val="0"/>
                                          </p:val>
                                        </p:tav>
                                      </p:tavLst>
                                    </p:anim>
                                    <p:animEffect transition="in" filter="fade">
                                      <p:cBhvr>
                                        <p:cTn id="46" dur="10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1"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ppt_w</p:attrName>
                                        </p:attrNameLst>
                                      </p:cBhvr>
                                      <p:tavLst>
                                        <p:tav tm="0">
                                          <p:val>
                                            <p:fltVal val="0"/>
                                          </p:val>
                                        </p:tav>
                                        <p:tav tm="100000">
                                          <p:val>
                                            <p:strVal val="#ppt_w"/>
                                          </p:val>
                                        </p:tav>
                                      </p:tavLst>
                                    </p:anim>
                                    <p:anim calcmode="lin" valueType="num">
                                      <p:cBhvr>
                                        <p:cTn id="59" dur="500" fill="hold"/>
                                        <p:tgtEl>
                                          <p:spTgt spid="6"/>
                                        </p:tgtEl>
                                        <p:attrNameLst>
                                          <p:attrName>ppt_h</p:attrName>
                                        </p:attrNameLst>
                                      </p:cBhvr>
                                      <p:tavLst>
                                        <p:tav tm="0">
                                          <p:val>
                                            <p:fltVal val="0"/>
                                          </p:val>
                                        </p:tav>
                                        <p:tav tm="100000">
                                          <p:val>
                                            <p:strVal val="#ppt_h"/>
                                          </p:val>
                                        </p:tav>
                                      </p:tavLst>
                                    </p:anim>
                                    <p:animEffect transition="in" filter="fade">
                                      <p:cBhvr>
                                        <p:cTn id="60" dur="500"/>
                                        <p:tgtEl>
                                          <p:spTgt spid="6"/>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1000" fill="hold"/>
                                        <p:tgtEl>
                                          <p:spTgt spid="5"/>
                                        </p:tgtEl>
                                        <p:attrNameLst>
                                          <p:attrName>ppt_w</p:attrName>
                                        </p:attrNameLst>
                                      </p:cBhvr>
                                      <p:tavLst>
                                        <p:tav tm="0">
                                          <p:val>
                                            <p:fltVal val="0"/>
                                          </p:val>
                                        </p:tav>
                                        <p:tav tm="100000">
                                          <p:val>
                                            <p:strVal val="#ppt_w"/>
                                          </p:val>
                                        </p:tav>
                                      </p:tavLst>
                                    </p:anim>
                                    <p:anim calcmode="lin" valueType="num">
                                      <p:cBhvr>
                                        <p:cTn id="66" dur="1000" fill="hold"/>
                                        <p:tgtEl>
                                          <p:spTgt spid="5"/>
                                        </p:tgtEl>
                                        <p:attrNameLst>
                                          <p:attrName>ppt_h</p:attrName>
                                        </p:attrNameLst>
                                      </p:cBhvr>
                                      <p:tavLst>
                                        <p:tav tm="0">
                                          <p:val>
                                            <p:fltVal val="0"/>
                                          </p:val>
                                        </p:tav>
                                        <p:tav tm="100000">
                                          <p:val>
                                            <p:strVal val="#ppt_h"/>
                                          </p:val>
                                        </p:tav>
                                      </p:tavLst>
                                    </p:anim>
                                    <p:anim calcmode="lin" valueType="num">
                                      <p:cBhvr>
                                        <p:cTn id="67" dur="1000" fill="hold"/>
                                        <p:tgtEl>
                                          <p:spTgt spid="5"/>
                                        </p:tgtEl>
                                        <p:attrNameLst>
                                          <p:attrName>style.rotation</p:attrName>
                                        </p:attrNameLst>
                                      </p:cBhvr>
                                      <p:tavLst>
                                        <p:tav tm="0">
                                          <p:val>
                                            <p:fltVal val="90"/>
                                          </p:val>
                                        </p:tav>
                                        <p:tav tm="100000">
                                          <p:val>
                                            <p:fltVal val="0"/>
                                          </p:val>
                                        </p:tav>
                                      </p:tavLst>
                                    </p:anim>
                                    <p:animEffect transition="in" filter="fade">
                                      <p:cBhvr>
                                        <p:cTn id="68" dur="1000"/>
                                        <p:tgtEl>
                                          <p:spTgt spid="5"/>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grpId="0" nodeType="click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p:cTn id="80" dur="2000" fill="hold"/>
                                        <p:tgtEl>
                                          <p:spTgt spid="15"/>
                                        </p:tgtEl>
                                        <p:attrNameLst>
                                          <p:attrName>ppt_w</p:attrName>
                                        </p:attrNameLst>
                                      </p:cBhvr>
                                      <p:tavLst>
                                        <p:tav tm="0">
                                          <p:val>
                                            <p:fltVal val="0"/>
                                          </p:val>
                                        </p:tav>
                                        <p:tav tm="100000">
                                          <p:val>
                                            <p:strVal val="#ppt_w"/>
                                          </p:val>
                                        </p:tav>
                                      </p:tavLst>
                                    </p:anim>
                                    <p:anim calcmode="lin" valueType="num">
                                      <p:cBhvr>
                                        <p:cTn id="81" dur="2000" fill="hold"/>
                                        <p:tgtEl>
                                          <p:spTgt spid="15"/>
                                        </p:tgtEl>
                                        <p:attrNameLst>
                                          <p:attrName>ppt_h</p:attrName>
                                        </p:attrNameLst>
                                      </p:cBhvr>
                                      <p:tavLst>
                                        <p:tav tm="0">
                                          <p:val>
                                            <p:fltVal val="0"/>
                                          </p:val>
                                        </p:tav>
                                        <p:tav tm="100000">
                                          <p:val>
                                            <p:strVal val="#ppt_h"/>
                                          </p:val>
                                        </p:tav>
                                      </p:tavLst>
                                    </p:anim>
                                    <p:anim calcmode="lin" valueType="num">
                                      <p:cBhvr>
                                        <p:cTn id="82" dur="2000" fill="hold"/>
                                        <p:tgtEl>
                                          <p:spTgt spid="15"/>
                                        </p:tgtEl>
                                        <p:attrNameLst>
                                          <p:attrName>style.rotation</p:attrName>
                                        </p:attrNameLst>
                                      </p:cBhvr>
                                      <p:tavLst>
                                        <p:tav tm="0">
                                          <p:val>
                                            <p:fltVal val="90"/>
                                          </p:val>
                                        </p:tav>
                                        <p:tav tm="100000">
                                          <p:val>
                                            <p:fltVal val="0"/>
                                          </p:val>
                                        </p:tav>
                                      </p:tavLst>
                                    </p:anim>
                                    <p:animEffect transition="in" filter="fade">
                                      <p:cBhvr>
                                        <p:cTn id="8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1"/>
      <p:bldP spid="10" grpId="0"/>
      <p:bldP spid="11" grpId="0" animBg="1"/>
      <p:bldP spid="13" grpId="1" animBg="1"/>
      <p:bldP spid="14"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677108"/>
          </a:xfrm>
        </p:spPr>
        <p:txBody>
          <a:bodyPr>
            <a:scene3d>
              <a:camera prst="orthographicFront"/>
              <a:lightRig rig="threePt" dir="t"/>
            </a:scene3d>
            <a:sp3d extrusionH="57150">
              <a:bevelT w="38100" h="38100" prst="relaxedInset"/>
            </a:sp3d>
          </a:bodyPr>
          <a:lstStyle/>
          <a:p>
            <a:r>
              <a:rPr lang="en-US" dirty="0" smtClean="0"/>
              <a:t> </a:t>
            </a:r>
            <a:r>
              <a:rPr lang="en-US" sz="4400" dirty="0" smtClean="0"/>
              <a:t>Lo </a:t>
            </a:r>
            <a:r>
              <a:rPr lang="en-US" sz="4400" dirty="0" err="1" smtClean="0"/>
              <a:t>stato</a:t>
            </a:r>
            <a:r>
              <a:rPr lang="en-US" sz="4400" dirty="0" smtClean="0"/>
              <a:t> </a:t>
            </a:r>
            <a:r>
              <a:rPr lang="en-US" sz="4400" dirty="0" err="1" smtClean="0"/>
              <a:t>della</a:t>
            </a:r>
            <a:r>
              <a:rPr lang="en-US" sz="4400" dirty="0" smtClean="0"/>
              <a:t> </a:t>
            </a:r>
            <a:r>
              <a:rPr lang="en-US" sz="4400" dirty="0" err="1" smtClean="0"/>
              <a:t>fisica</a:t>
            </a:r>
            <a:r>
              <a:rPr lang="en-US" sz="4400" dirty="0" smtClean="0"/>
              <a:t> </a:t>
            </a:r>
            <a:r>
              <a:rPr lang="en-US" sz="4000" dirty="0"/>
              <a:t> </a:t>
            </a:r>
            <a:r>
              <a:rPr lang="en-US" sz="4000" dirty="0" err="1" smtClean="0"/>
              <a:t>nel</a:t>
            </a:r>
            <a:r>
              <a:rPr lang="en-US" sz="4000" dirty="0" smtClean="0"/>
              <a:t> </a:t>
            </a:r>
            <a:r>
              <a:rPr lang="en-US" sz="4400" dirty="0" err="1" smtClean="0"/>
              <a:t>futuro</a:t>
            </a:r>
            <a:r>
              <a:rPr lang="en-US" sz="4400" dirty="0" smtClean="0"/>
              <a:t> </a:t>
            </a:r>
            <a:r>
              <a:rPr lang="en-US" sz="3600" dirty="0" smtClean="0"/>
              <a:t>(</a:t>
            </a:r>
            <a:r>
              <a:rPr lang="en-US" sz="3600" dirty="0" err="1" smtClean="0"/>
              <a:t>prossimo</a:t>
            </a:r>
            <a:r>
              <a:rPr lang="en-US" sz="3600" dirty="0" smtClean="0"/>
              <a:t>) </a:t>
            </a:r>
            <a:r>
              <a:rPr lang="en-US" sz="4400" dirty="0" smtClean="0"/>
              <a:t>?</a:t>
            </a:r>
            <a:endParaRPr lang="en-US" sz="4400" dirty="0"/>
          </a:p>
        </p:txBody>
      </p:sp>
      <p:pic>
        <p:nvPicPr>
          <p:cNvPr id="3" name="Picture 2" descr="Cube-Gc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1446376"/>
            <a:ext cx="5486400" cy="5640224"/>
          </a:xfrm>
          <a:prstGeom prst="rect">
            <a:avLst/>
          </a:prstGeom>
        </p:spPr>
      </p:pic>
      <p:sp>
        <p:nvSpPr>
          <p:cNvPr id="5" name="Oval 4"/>
          <p:cNvSpPr/>
          <p:nvPr/>
        </p:nvSpPr>
        <p:spPr bwMode="auto">
          <a:xfrm>
            <a:off x="3200400" y="1828800"/>
            <a:ext cx="1371600" cy="762000"/>
          </a:xfrm>
          <a:prstGeom prst="ellipse">
            <a:avLst/>
          </a:prstGeom>
          <a:gradFill flip="none" rotWithShape="1">
            <a:gsLst>
              <a:gs pos="0">
                <a:schemeClr val="accent6">
                  <a:lumMod val="60000"/>
                  <a:lumOff val="40000"/>
                  <a:alpha val="48000"/>
                </a:schemeClr>
              </a:gs>
              <a:gs pos="100000">
                <a:schemeClr val="bg2">
                  <a:lumMod val="20000"/>
                  <a:lumOff val="80000"/>
                  <a:alpha val="48000"/>
                </a:schemeClr>
              </a:gs>
            </a:gsLst>
            <a:lin ang="18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defTabSz="914099" fontAlgn="base">
              <a:spcBef>
                <a:spcPct val="0"/>
              </a:spcBef>
              <a:spcAft>
                <a:spcPct val="0"/>
              </a:spcAft>
            </a:pPr>
            <a:r>
              <a:rPr lang="en-US" sz="3600" b="1" dirty="0" smtClean="0">
                <a:ln/>
                <a:solidFill>
                  <a:schemeClr val="accent3"/>
                </a:solidFill>
                <a:latin typeface="Segoe" pitchFamily="34" charset="0"/>
              </a:rPr>
              <a:t>GR</a:t>
            </a:r>
          </a:p>
        </p:txBody>
      </p:sp>
      <p:sp>
        <p:nvSpPr>
          <p:cNvPr id="6" name="Rounded Rectangle 5"/>
          <p:cNvSpPr/>
          <p:nvPr/>
        </p:nvSpPr>
        <p:spPr bwMode="auto">
          <a:xfrm>
            <a:off x="7620000" y="2438400"/>
            <a:ext cx="1447800" cy="762000"/>
          </a:xfrm>
          <a:prstGeom prst="roundRect">
            <a:avLst/>
          </a:prstGeom>
          <a:gradFill flip="none" rotWithShape="1">
            <a:gsLst>
              <a:gs pos="0">
                <a:schemeClr val="accent2">
                  <a:lumMod val="40000"/>
                  <a:lumOff val="60000"/>
                  <a:alpha val="50000"/>
                </a:schemeClr>
              </a:gs>
              <a:gs pos="100000">
                <a:schemeClr val="accent6">
                  <a:lumMod val="60000"/>
                  <a:lumOff val="40000"/>
                  <a:alpha val="50000"/>
                </a:schemeClr>
              </a:gs>
            </a:gsLst>
            <a:lin ang="15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prst="relaxedInset"/>
              <a:contourClr>
                <a:schemeClr val="accent2">
                  <a:shade val="75000"/>
                </a:schemeClr>
              </a:contourClr>
            </a:sp3d>
          </a:bodyPr>
          <a:lstStyle/>
          <a:p>
            <a:pPr algn="ctr" defTabSz="914099" fontAlgn="base">
              <a:spcBef>
                <a:spcPct val="0"/>
              </a:spcBef>
              <a:spcAft>
                <a:spcPct val="0"/>
              </a:spcAft>
            </a:pPr>
            <a:r>
              <a:rPr lang="en-US" sz="4000" b="1" dirty="0" smtClean="0">
                <a:ln w="11430"/>
                <a:solidFill>
                  <a:srgbClr val="FF0000"/>
                </a:solidFill>
                <a:effectLst>
                  <a:outerShdw blurRad="50800" dist="39000" dir="5460000" algn="tl">
                    <a:srgbClr val="000000">
                      <a:alpha val="38000"/>
                    </a:srgbClr>
                  </a:outerShdw>
                </a:effectLst>
                <a:latin typeface="Segoe" pitchFamily="34" charset="0"/>
              </a:rPr>
              <a:t>QFT</a:t>
            </a:r>
          </a:p>
        </p:txBody>
      </p:sp>
      <p:sp>
        <p:nvSpPr>
          <p:cNvPr id="7" name="Oval 6"/>
          <p:cNvSpPr/>
          <p:nvPr/>
        </p:nvSpPr>
        <p:spPr bwMode="auto">
          <a:xfrm>
            <a:off x="3276600" y="5257800"/>
            <a:ext cx="1371600" cy="762000"/>
          </a:xfrm>
          <a:prstGeom prst="ellipse">
            <a:avLst/>
          </a:prstGeom>
          <a:gradFill flip="none" rotWithShape="1">
            <a:gsLst>
              <a:gs pos="0">
                <a:schemeClr val="accent6">
                  <a:lumMod val="60000"/>
                  <a:lumOff val="40000"/>
                  <a:alpha val="48000"/>
                </a:schemeClr>
              </a:gs>
              <a:gs pos="100000">
                <a:schemeClr val="bg2">
                  <a:lumMod val="20000"/>
                  <a:lumOff val="80000"/>
                  <a:alpha val="48000"/>
                </a:schemeClr>
              </a:gs>
            </a:gsLst>
            <a:lin ang="18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defTabSz="914099" fontAlgn="base">
              <a:spcBef>
                <a:spcPct val="0"/>
              </a:spcBef>
              <a:spcAft>
                <a:spcPct val="0"/>
              </a:spcAft>
            </a:pPr>
            <a:r>
              <a:rPr lang="en-US" sz="3600" b="1" dirty="0" smtClean="0">
                <a:ln/>
                <a:solidFill>
                  <a:srgbClr val="F3FF1D"/>
                </a:solidFill>
                <a:latin typeface="Segoe" pitchFamily="34" charset="0"/>
              </a:rPr>
              <a:t>NG</a:t>
            </a:r>
          </a:p>
        </p:txBody>
      </p:sp>
      <p:sp>
        <p:nvSpPr>
          <p:cNvPr id="8" name="Rounded Rectangle 7"/>
          <p:cNvSpPr/>
          <p:nvPr/>
        </p:nvSpPr>
        <p:spPr bwMode="auto">
          <a:xfrm>
            <a:off x="7620000" y="5867400"/>
            <a:ext cx="1447800" cy="762000"/>
          </a:xfrm>
          <a:prstGeom prst="roundRect">
            <a:avLst/>
          </a:prstGeom>
          <a:gradFill flip="none" rotWithShape="1">
            <a:gsLst>
              <a:gs pos="0">
                <a:schemeClr val="accent2">
                  <a:lumMod val="40000"/>
                  <a:lumOff val="60000"/>
                  <a:alpha val="50000"/>
                </a:schemeClr>
              </a:gs>
              <a:gs pos="100000">
                <a:schemeClr val="accent6">
                  <a:lumMod val="60000"/>
                  <a:lumOff val="40000"/>
                  <a:alpha val="50000"/>
                </a:schemeClr>
              </a:gs>
            </a:gsLst>
            <a:lin ang="1590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flat" dir="tl">
                <a:rot lat="0" lon="0" rev="6600000"/>
              </a:lightRig>
            </a:scene3d>
            <a:sp3d extrusionH="25400" contourW="8890">
              <a:bevelT w="38100" h="31750" prst="relaxedInset"/>
              <a:contourClr>
                <a:schemeClr val="accent2">
                  <a:shade val="75000"/>
                </a:schemeClr>
              </a:contourClr>
            </a:sp3d>
          </a:bodyPr>
          <a:lstStyle/>
          <a:p>
            <a:pPr algn="ctr" defTabSz="914099" fontAlgn="base">
              <a:spcBef>
                <a:spcPct val="0"/>
              </a:spcBef>
              <a:spcAft>
                <a:spcPct val="0"/>
              </a:spcAft>
            </a:pPr>
            <a:r>
              <a:rPr lang="en-US" sz="4000" b="1" dirty="0" smtClean="0">
                <a:ln w="11430"/>
                <a:solidFill>
                  <a:srgbClr val="008000"/>
                </a:solidFill>
                <a:effectLst>
                  <a:outerShdw blurRad="50800" dist="39000" dir="5460000" algn="tl">
                    <a:srgbClr val="000000">
                      <a:alpha val="38000"/>
                    </a:srgbClr>
                  </a:outerShdw>
                </a:effectLst>
                <a:latin typeface="Segoe" pitchFamily="34" charset="0"/>
              </a:rPr>
              <a:t>QM</a:t>
            </a:r>
          </a:p>
        </p:txBody>
      </p:sp>
      <p:sp>
        <p:nvSpPr>
          <p:cNvPr id="9" name="Diamond 8"/>
          <p:cNvSpPr/>
          <p:nvPr/>
        </p:nvSpPr>
        <p:spPr bwMode="auto">
          <a:xfrm>
            <a:off x="4114800" y="2590800"/>
            <a:ext cx="1752600" cy="1143000"/>
          </a:xfrm>
          <a:prstGeom prst="diamond">
            <a:avLst/>
          </a:prstGeom>
          <a:gradFill flip="none" rotWithShape="1">
            <a:gsLst>
              <a:gs pos="0">
                <a:schemeClr val="accent6">
                  <a:lumMod val="40000"/>
                  <a:lumOff val="60000"/>
                  <a:alpha val="48000"/>
                </a:schemeClr>
              </a:gs>
              <a:gs pos="88000">
                <a:schemeClr val="accent4">
                  <a:alpha val="48000"/>
                </a:schemeClr>
              </a:gs>
            </a:gsLst>
            <a:lin ang="15480000" scaled="0"/>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itchFamily="34" charset="0"/>
              </a:rPr>
              <a:t>SR</a:t>
            </a:r>
          </a:p>
        </p:txBody>
      </p:sp>
      <p:sp>
        <p:nvSpPr>
          <p:cNvPr id="11" name="Oval 10"/>
          <p:cNvSpPr/>
          <p:nvPr/>
        </p:nvSpPr>
        <p:spPr bwMode="auto">
          <a:xfrm>
            <a:off x="6705600" y="1295400"/>
            <a:ext cx="1143000" cy="10668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5400" b="1" dirty="0" smtClean="0">
                <a:ln w="50800"/>
                <a:solidFill>
                  <a:schemeClr val="bg1">
                    <a:shade val="50000"/>
                  </a:schemeClr>
                </a:solidFill>
                <a:latin typeface="Zapf Dingbats"/>
                <a:ea typeface="Zapf Dingbats"/>
                <a:cs typeface="Zapf Dingbats"/>
                <a:sym typeface="Zapf Dingbats"/>
              </a:rPr>
              <a:t>✔</a:t>
            </a:r>
            <a:endParaRPr lang="en-US" sz="5400" b="1" dirty="0" smtClean="0">
              <a:ln w="50800"/>
              <a:solidFill>
                <a:schemeClr val="bg1">
                  <a:shade val="50000"/>
                </a:schemeClr>
              </a:solidFill>
              <a:latin typeface="Segoe" pitchFamily="34" charset="0"/>
            </a:endParaRPr>
          </a:p>
        </p:txBody>
      </p:sp>
      <p:sp>
        <p:nvSpPr>
          <p:cNvPr id="12" name="Oval 11"/>
          <p:cNvSpPr/>
          <p:nvPr/>
        </p:nvSpPr>
        <p:spPr bwMode="auto">
          <a:xfrm>
            <a:off x="76200" y="2819400"/>
            <a:ext cx="3200400" cy="838200"/>
          </a:xfrm>
          <a:prstGeom prst="ellipse">
            <a:avLst/>
          </a:prstGeom>
          <a:gradFill>
            <a:gsLst>
              <a:gs pos="0">
                <a:schemeClr val="accent4">
                  <a:lumMod val="60000"/>
                  <a:lumOff val="40000"/>
                </a:schemeClr>
              </a:gs>
              <a:gs pos="50000">
                <a:srgbClr val="FFFFB4"/>
              </a:gs>
              <a:gs pos="70000">
                <a:schemeClr val="accent6">
                  <a:lumMod val="40000"/>
                  <a:lumOff val="60000"/>
                </a:schemeClr>
              </a:gs>
              <a:gs pos="100000">
                <a:schemeClr val="accent5">
                  <a:lumMod val="60000"/>
                  <a:lumOff val="40000"/>
                </a:schemeClr>
              </a:gs>
            </a:gsLst>
            <a:lin ang="54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Wave4">
              <a:avLst/>
            </a:prstTxWarp>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2300" b="1" dirty="0" smtClean="0">
                <a:ln w="50800"/>
                <a:solidFill>
                  <a:schemeClr val="bg1">
                    <a:shade val="50000"/>
                  </a:schemeClr>
                </a:solidFill>
                <a:latin typeface="Segoe" pitchFamily="34" charset="0"/>
              </a:rPr>
              <a:t>Superstrings? </a:t>
            </a:r>
          </a:p>
        </p:txBody>
      </p:sp>
      <p:sp>
        <p:nvSpPr>
          <p:cNvPr id="16" name="Oval 15"/>
          <p:cNvSpPr/>
          <p:nvPr/>
        </p:nvSpPr>
        <p:spPr bwMode="auto">
          <a:xfrm>
            <a:off x="152400" y="4191000"/>
            <a:ext cx="3200400" cy="838200"/>
          </a:xfrm>
          <a:prstGeom prst="ellipse">
            <a:avLst/>
          </a:prstGeom>
          <a:gradFill>
            <a:gsLst>
              <a:gs pos="0">
                <a:schemeClr val="accent4">
                  <a:lumMod val="60000"/>
                  <a:lumOff val="40000"/>
                </a:schemeClr>
              </a:gs>
              <a:gs pos="50000">
                <a:srgbClr val="FFFFB4"/>
              </a:gs>
              <a:gs pos="70000">
                <a:schemeClr val="accent6">
                  <a:lumMod val="40000"/>
                  <a:lumOff val="60000"/>
                </a:schemeClr>
              </a:gs>
              <a:gs pos="100000">
                <a:schemeClr val="accent5">
                  <a:lumMod val="60000"/>
                  <a:lumOff val="40000"/>
                </a:schemeClr>
              </a:gs>
            </a:gsLst>
            <a:lin ang="54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Wave4">
              <a:avLst/>
            </a:prstTxWarp>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2300" b="1" dirty="0" smtClean="0">
                <a:ln w="50800"/>
                <a:solidFill>
                  <a:schemeClr val="bg1">
                    <a:shade val="50000"/>
                  </a:schemeClr>
                </a:solidFill>
                <a:latin typeface="Segoe" pitchFamily="34" charset="0"/>
              </a:rPr>
              <a:t>M-Theory? </a:t>
            </a:r>
          </a:p>
        </p:txBody>
      </p:sp>
      <p:sp>
        <p:nvSpPr>
          <p:cNvPr id="18" name="Oval 17"/>
          <p:cNvSpPr/>
          <p:nvPr/>
        </p:nvSpPr>
        <p:spPr bwMode="auto">
          <a:xfrm>
            <a:off x="152400" y="5410200"/>
            <a:ext cx="3124200" cy="1295400"/>
          </a:xfrm>
          <a:prstGeom prst="ellipse">
            <a:avLst/>
          </a:prstGeom>
          <a:gradFill>
            <a:gsLst>
              <a:gs pos="0">
                <a:schemeClr val="accent4">
                  <a:lumMod val="60000"/>
                  <a:lumOff val="40000"/>
                </a:schemeClr>
              </a:gs>
              <a:gs pos="50000">
                <a:srgbClr val="FFFFB4"/>
              </a:gs>
              <a:gs pos="70000">
                <a:schemeClr val="accent6">
                  <a:lumMod val="40000"/>
                  <a:lumOff val="60000"/>
                </a:schemeClr>
              </a:gs>
              <a:gs pos="100000">
                <a:schemeClr val="accent5">
                  <a:lumMod val="60000"/>
                  <a:lumOff val="40000"/>
                </a:schemeClr>
              </a:gs>
            </a:gsLst>
            <a:lin ang="54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prstTxWarp prst="textWave4">
              <a:avLst>
                <a:gd name="adj1" fmla="val 2860"/>
                <a:gd name="adj2" fmla="val -229"/>
              </a:avLst>
            </a:prstTxWarp>
            <a:noAutofit/>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2300" b="1" dirty="0" smtClean="0">
                <a:ln w="50800"/>
                <a:solidFill>
                  <a:schemeClr val="bg1">
                    <a:shade val="50000"/>
                  </a:schemeClr>
                </a:solidFill>
                <a:latin typeface="Segoe" pitchFamily="34" charset="0"/>
              </a:rPr>
              <a:t>Loop Quantum Gravity? </a:t>
            </a:r>
          </a:p>
        </p:txBody>
      </p:sp>
      <p:sp>
        <p:nvSpPr>
          <p:cNvPr id="19" name="Oval 18"/>
          <p:cNvSpPr/>
          <p:nvPr/>
        </p:nvSpPr>
        <p:spPr bwMode="auto">
          <a:xfrm>
            <a:off x="152400" y="914400"/>
            <a:ext cx="1752600" cy="6858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p3d extrusionH="57150">
              <a:bevelT w="38100" h="38100" prst="relaxedInset"/>
            </a:sp3d>
          </a:bodyPr>
          <a:lstStyle/>
          <a:p>
            <a:pPr algn="ctr" defTabSz="914099" fontAlgn="base">
              <a:spcBef>
                <a:spcPct val="0"/>
              </a:spcBef>
              <a:spcAft>
                <a:spcPct val="0"/>
              </a:spcAft>
            </a:pPr>
            <a:r>
              <a:rPr lang="en-US" sz="3200" b="1" dirty="0" smtClean="0">
                <a:ln w="1905"/>
                <a:solidFill>
                  <a:srgbClr val="FF0000"/>
                </a:solidFill>
                <a:effectLst>
                  <a:innerShdw blurRad="69850" dist="43180" dir="5400000">
                    <a:srgbClr val="000000">
                      <a:alpha val="65000"/>
                    </a:srgbClr>
                  </a:innerShdw>
                </a:effectLst>
                <a:latin typeface="Segoe" pitchFamily="34" charset="0"/>
              </a:rPr>
              <a:t>c ≠ ∞</a:t>
            </a:r>
          </a:p>
        </p:txBody>
      </p:sp>
      <p:sp>
        <p:nvSpPr>
          <p:cNvPr id="20" name="Oval 19"/>
          <p:cNvSpPr/>
          <p:nvPr/>
        </p:nvSpPr>
        <p:spPr bwMode="auto">
          <a:xfrm>
            <a:off x="2133600" y="914400"/>
            <a:ext cx="1828800" cy="6858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cene3d>
              <a:camera prst="orthographicFront"/>
              <a:lightRig rig="balanced" dir="t">
                <a:rot lat="0" lon="0" rev="2100000"/>
              </a:lightRig>
            </a:scene3d>
            <a:sp3d extrusionH="57150" prstMaterial="metal">
              <a:bevelT w="38100" h="25400" prst="slope"/>
              <a:contourClr>
                <a:schemeClr val="bg2"/>
              </a:contourClr>
            </a:sp3d>
          </a:bodyPr>
          <a:lstStyle/>
          <a:p>
            <a:pPr algn="ctr" defTabSz="914099" fontAlgn="base">
              <a:spcBef>
                <a:spcPct val="0"/>
              </a:spcBef>
              <a:spcAft>
                <a:spcPct val="0"/>
              </a:spcAft>
            </a:pPr>
            <a:r>
              <a:rPr lang="en-US" sz="2800" b="1" dirty="0" smtClean="0">
                <a:ln w="50800"/>
                <a:solidFill>
                  <a:schemeClr val="bg1">
                    <a:shade val="50000"/>
                  </a:schemeClr>
                </a:solidFill>
                <a:latin typeface="Segoe" pitchFamily="34" charset="0"/>
              </a:rPr>
              <a:t> </a:t>
            </a:r>
            <a:r>
              <a:rPr lang="en-US" sz="2800" b="1" dirty="0">
                <a:ln w="50800"/>
                <a:solidFill>
                  <a:schemeClr val="bg1">
                    <a:shade val="50000"/>
                  </a:schemeClr>
                </a:solidFill>
                <a:latin typeface="Segoe" pitchFamily="34" charset="0"/>
              </a:rPr>
              <a:t> </a:t>
            </a:r>
            <a:r>
              <a:rPr lang="en-US" sz="2800" b="1" dirty="0" smtClean="0">
                <a:ln w="50800"/>
                <a:solidFill>
                  <a:schemeClr val="bg1">
                    <a:shade val="50000"/>
                  </a:schemeClr>
                </a:solidFill>
                <a:latin typeface="Segoe" pitchFamily="34" charset="0"/>
              </a:rPr>
              <a:t> ≠ 0</a:t>
            </a:r>
          </a:p>
        </p:txBody>
      </p:sp>
      <p:pic>
        <p:nvPicPr>
          <p:cNvPr id="21" name="Picture 20" descr="h-slash.jpeg"/>
          <p:cNvPicPr>
            <a:picLocks noChangeAspect="1"/>
          </p:cNvPicPr>
          <p:nvPr/>
        </p:nvPicPr>
        <p:blipFill>
          <a:blip r:embed="rId3">
            <a:alphaModFix amt="54000"/>
            <a:extLst>
              <a:ext uri="{28A0092B-C50C-407E-A947-70E740481C1C}">
                <a14:useLocalDpi xmlns:a14="http://schemas.microsoft.com/office/drawing/2010/main" val="0"/>
              </a:ext>
            </a:extLst>
          </a:blip>
          <a:stretch>
            <a:fillRect/>
          </a:stretch>
        </p:blipFill>
        <p:spPr>
          <a:xfrm>
            <a:off x="2514600" y="1066800"/>
            <a:ext cx="348343" cy="381000"/>
          </a:xfrm>
          <a:prstGeom prst="rect">
            <a:avLst/>
          </a:prstGeom>
          <a:solidFill>
            <a:schemeClr val="tx1">
              <a:alpha val="0"/>
            </a:schemeClr>
          </a:solidFill>
          <a:scene3d>
            <a:camera prst="obliqueTopLeft">
              <a:rot lat="0" lon="0" rev="0"/>
            </a:camera>
            <a:lightRig rig="threePt" dir="t"/>
          </a:scene3d>
        </p:spPr>
      </p:pic>
      <p:sp>
        <p:nvSpPr>
          <p:cNvPr id="24" name="Oval 23"/>
          <p:cNvSpPr/>
          <p:nvPr/>
        </p:nvSpPr>
        <p:spPr bwMode="auto">
          <a:xfrm>
            <a:off x="4191000" y="914400"/>
            <a:ext cx="1752600" cy="685800"/>
          </a:xfrm>
          <a:prstGeom prst="ellipse">
            <a:avLst/>
          </a:prstGeom>
          <a:gradFill>
            <a:gsLst>
              <a:gs pos="0">
                <a:srgbClr val="FFFF00">
                  <a:alpha val="14000"/>
                </a:srgbClr>
              </a:gs>
              <a:gs pos="50000">
                <a:schemeClr val="accent6">
                  <a:lumMod val="40000"/>
                  <a:lumOff val="60000"/>
                </a:schemeClr>
              </a:gs>
              <a:gs pos="70000">
                <a:schemeClr val="accent1">
                  <a:lumMod val="40000"/>
                  <a:lumOff val="60000"/>
                </a:schemeClr>
              </a:gs>
              <a:gs pos="100000">
                <a:schemeClr val="tx2">
                  <a:lumMod val="75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sp3d extrusionH="57150">
              <a:bevelT w="38100" h="38100" prst="relaxedInset"/>
            </a:sp3d>
          </a:bodyPr>
          <a:lstStyle/>
          <a:p>
            <a:pPr algn="ctr" defTabSz="914099" fontAlgn="base">
              <a:spcBef>
                <a:spcPct val="0"/>
              </a:spcBef>
              <a:spcAft>
                <a:spcPct val="0"/>
              </a:spcAft>
            </a:pPr>
            <a:r>
              <a:rPr lang="en-US" sz="3200" b="1" dirty="0">
                <a:ln w="1905"/>
                <a:solidFill>
                  <a:srgbClr val="0000AE"/>
                </a:solidFill>
                <a:effectLst>
                  <a:innerShdw blurRad="69850" dist="43180" dir="5400000">
                    <a:srgbClr val="000000">
                      <a:alpha val="65000"/>
                    </a:srgbClr>
                  </a:innerShdw>
                </a:effectLst>
                <a:latin typeface="Segoe" pitchFamily="34" charset="0"/>
              </a:rPr>
              <a:t>G</a:t>
            </a:r>
            <a:r>
              <a:rPr lang="en-US" sz="3200" b="1" dirty="0" smtClean="0">
                <a:ln w="1905"/>
                <a:solidFill>
                  <a:srgbClr val="0000AE"/>
                </a:solidFill>
                <a:effectLst>
                  <a:innerShdw blurRad="69850" dist="43180" dir="5400000">
                    <a:srgbClr val="000000">
                      <a:alpha val="65000"/>
                    </a:srgbClr>
                  </a:innerShdw>
                </a:effectLst>
                <a:latin typeface="Segoe" pitchFamily="34" charset="0"/>
              </a:rPr>
              <a:t> ≠ 0</a:t>
            </a:r>
          </a:p>
        </p:txBody>
      </p:sp>
    </p:spTree>
    <p:extLst>
      <p:ext uri="{BB962C8B-B14F-4D97-AF65-F5344CB8AC3E}">
        <p14:creationId xmlns:p14="http://schemas.microsoft.com/office/powerpoint/2010/main" val="220527153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600" fill="hold"/>
                                        <p:tgtEl>
                                          <p:spTgt spid="3"/>
                                        </p:tgtEl>
                                        <p:attrNameLst>
                                          <p:attrName>ppt_w</p:attrName>
                                        </p:attrNameLst>
                                      </p:cBhvr>
                                      <p:tavLst>
                                        <p:tav tm="0">
                                          <p:val>
                                            <p:fltVal val="0"/>
                                          </p:val>
                                        </p:tav>
                                        <p:tav tm="100000">
                                          <p:val>
                                            <p:strVal val="#ppt_w"/>
                                          </p:val>
                                        </p:tav>
                                      </p:tavLst>
                                    </p:anim>
                                    <p:anim calcmode="lin" valueType="num">
                                      <p:cBhvr>
                                        <p:cTn id="8" dur="1600" fill="hold"/>
                                        <p:tgtEl>
                                          <p:spTgt spid="3"/>
                                        </p:tgtEl>
                                        <p:attrNameLst>
                                          <p:attrName>ppt_h</p:attrName>
                                        </p:attrNameLst>
                                      </p:cBhvr>
                                      <p:tavLst>
                                        <p:tav tm="0">
                                          <p:val>
                                            <p:fltVal val="0"/>
                                          </p:val>
                                        </p:tav>
                                        <p:tav tm="100000">
                                          <p:val>
                                            <p:strVal val="#ppt_h"/>
                                          </p:val>
                                        </p:tav>
                                      </p:tavLst>
                                    </p:anim>
                                    <p:anim calcmode="lin" valueType="num">
                                      <p:cBhvr>
                                        <p:cTn id="9" dur="16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6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 calcmode="lin" valueType="num">
                                      <p:cBhvr>
                                        <p:cTn id="38" dur="1000" fill="hold"/>
                                        <p:tgtEl>
                                          <p:spTgt spid="9"/>
                                        </p:tgtEl>
                                        <p:attrNameLst>
                                          <p:attrName>style.rotation</p:attrName>
                                        </p:attrNameLst>
                                      </p:cBhvr>
                                      <p:tavLst>
                                        <p:tav tm="0">
                                          <p:val>
                                            <p:fltVal val="90"/>
                                          </p:val>
                                        </p:tav>
                                        <p:tav tm="100000">
                                          <p:val>
                                            <p:fltVal val="0"/>
                                          </p:val>
                                        </p:tav>
                                      </p:tavLst>
                                    </p:anim>
                                    <p:animEffect transition="in" filter="fade">
                                      <p:cBhvr>
                                        <p:cTn id="39" dur="10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35"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3000"/>
                                        <p:tgtEl>
                                          <p:spTgt spid="11"/>
                                        </p:tgtEl>
                                      </p:cBhvr>
                                    </p:animEffect>
                                    <p:anim calcmode="lin" valueType="num">
                                      <p:cBhvr>
                                        <p:cTn id="45" dur="3000" fill="hold"/>
                                        <p:tgtEl>
                                          <p:spTgt spid="11"/>
                                        </p:tgtEl>
                                        <p:attrNameLst>
                                          <p:attrName>style.rotation</p:attrName>
                                        </p:attrNameLst>
                                      </p:cBhvr>
                                      <p:tavLst>
                                        <p:tav tm="0">
                                          <p:val>
                                            <p:fltVal val="720"/>
                                          </p:val>
                                        </p:tav>
                                        <p:tav tm="100000">
                                          <p:val>
                                            <p:fltVal val="0"/>
                                          </p:val>
                                        </p:tav>
                                      </p:tavLst>
                                    </p:anim>
                                    <p:anim calcmode="lin" valueType="num">
                                      <p:cBhvr>
                                        <p:cTn id="46" dur="3000" fill="hold"/>
                                        <p:tgtEl>
                                          <p:spTgt spid="11"/>
                                        </p:tgtEl>
                                        <p:attrNameLst>
                                          <p:attrName>ppt_h</p:attrName>
                                        </p:attrNameLst>
                                      </p:cBhvr>
                                      <p:tavLst>
                                        <p:tav tm="0">
                                          <p:val>
                                            <p:fltVal val="0"/>
                                          </p:val>
                                        </p:tav>
                                        <p:tav tm="100000">
                                          <p:val>
                                            <p:strVal val="#ppt_h"/>
                                          </p:val>
                                        </p:tav>
                                      </p:tavLst>
                                    </p:anim>
                                    <p:anim calcmode="lin" valueType="num">
                                      <p:cBhvr>
                                        <p:cTn id="47" dur="3000" fill="hold"/>
                                        <p:tgtEl>
                                          <p:spTgt spid="11"/>
                                        </p:tgtEl>
                                        <p:attrNameLst>
                                          <p:attrName>ppt_w</p:attrName>
                                        </p:attrNameLst>
                                      </p:cBhvr>
                                      <p:tavLst>
                                        <p:tav tm="0">
                                          <p:val>
                                            <p:fltVal val="0"/>
                                          </p:val>
                                        </p:tav>
                                        <p:tav tm="100000">
                                          <p:val>
                                            <p:strVal val="#ppt_w"/>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childTnLst>
                          </p:cTn>
                        </p:par>
                        <p:par>
                          <p:cTn id="55" fill="hold">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par>
                                <p:cTn id="61" presetID="53" presetClass="entr" presetSubtype="16"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animEffect transition="in" filter="fade">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1" fill="hold" grpId="1" nodeType="clickEffect">
                                  <p:stCondLst>
                                    <p:cond delay="0"/>
                                  </p:stCondLst>
                                  <p:childTnLst>
                                    <p:set>
                                      <p:cBhvr>
                                        <p:cTn id="75" dur="1" fill="hold">
                                          <p:stCondLst>
                                            <p:cond delay="0"/>
                                          </p:stCondLst>
                                        </p:cTn>
                                        <p:tgtEl>
                                          <p:spTgt spid="12">
                                            <p:bg/>
                                          </p:spTgt>
                                        </p:tgtEl>
                                        <p:attrNameLst>
                                          <p:attrName>style.visibility</p:attrName>
                                        </p:attrNameLst>
                                      </p:cBhvr>
                                      <p:to>
                                        <p:strVal val="visible"/>
                                      </p:to>
                                    </p:set>
                                    <p:anim calcmode="lin" valueType="num">
                                      <p:cBhvr additive="base">
                                        <p:cTn id="76" dur="500" fill="hold"/>
                                        <p:tgtEl>
                                          <p:spTgt spid="12">
                                            <p:bg/>
                                          </p:spTgt>
                                        </p:tgtEl>
                                        <p:attrNameLst>
                                          <p:attrName>ppt_x</p:attrName>
                                        </p:attrNameLst>
                                      </p:cBhvr>
                                      <p:tavLst>
                                        <p:tav tm="0">
                                          <p:val>
                                            <p:strVal val="#ppt_x"/>
                                          </p:val>
                                        </p:tav>
                                        <p:tav tm="100000">
                                          <p:val>
                                            <p:strVal val="#ppt_x"/>
                                          </p:val>
                                        </p:tav>
                                      </p:tavLst>
                                    </p:anim>
                                    <p:anim calcmode="lin" valueType="num">
                                      <p:cBhvr additive="base">
                                        <p:cTn id="77" dur="500" fill="hold"/>
                                        <p:tgtEl>
                                          <p:spTgt spid="12">
                                            <p:bg/>
                                          </p:spTgt>
                                        </p:tgtEl>
                                        <p:attrNameLst>
                                          <p:attrName>ppt_y</p:attrName>
                                        </p:attrNameLst>
                                      </p:cBhvr>
                                      <p:tavLst>
                                        <p:tav tm="0">
                                          <p:val>
                                            <p:strVal val="0-#ppt_h/2"/>
                                          </p:val>
                                        </p:tav>
                                        <p:tav tm="100000">
                                          <p:val>
                                            <p:strVal val="#ppt_y"/>
                                          </p:val>
                                        </p:tav>
                                      </p:tavLst>
                                    </p:anim>
                                  </p:childTnLst>
                                </p:cTn>
                              </p:par>
                              <p:par>
                                <p:cTn id="78" presetID="2" presetClass="entr" presetSubtype="1" fill="hold" nodeType="withEffect">
                                  <p:stCondLst>
                                    <p:cond delay="0"/>
                                  </p:stCondLst>
                                  <p:childTnLst>
                                    <p:set>
                                      <p:cBhvr>
                                        <p:cTn id="79" dur="1" fill="hold">
                                          <p:stCondLst>
                                            <p:cond delay="0"/>
                                          </p:stCondLst>
                                        </p:cTn>
                                        <p:tgtEl>
                                          <p:spTgt spid="12">
                                            <p:txEl>
                                              <p:pRg st="0" end="0"/>
                                            </p:txEl>
                                          </p:spTgt>
                                        </p:tgtEl>
                                        <p:attrNameLst>
                                          <p:attrName>style.visibility</p:attrName>
                                        </p:attrNameLst>
                                      </p:cBhvr>
                                      <p:to>
                                        <p:strVal val="visible"/>
                                      </p:to>
                                    </p:set>
                                    <p:anim calcmode="lin" valueType="num">
                                      <p:cBhvr additive="base">
                                        <p:cTn id="8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2">
                                            <p:txEl>
                                              <p:pRg st="0" end="0"/>
                                            </p:txEl>
                                          </p:spTgt>
                                        </p:tgtEl>
                                        <p:attrNameLst>
                                          <p:attrName>ppt_y</p:attrName>
                                        </p:attrNameLst>
                                      </p:cBhvr>
                                      <p:tavLst>
                                        <p:tav tm="0">
                                          <p:val>
                                            <p:strVal val="0-#ppt_h/2"/>
                                          </p:val>
                                        </p:tav>
                                        <p:tav tm="100000">
                                          <p:val>
                                            <p:strVal val="#ppt_y"/>
                                          </p:val>
                                        </p:tav>
                                      </p:tavLst>
                                    </p:anim>
                                  </p:childTnLst>
                                </p:cTn>
                              </p:par>
                            </p:childTnLst>
                          </p:cTn>
                        </p:par>
                        <p:par>
                          <p:cTn id="82" fill="hold">
                            <p:stCondLst>
                              <p:cond delay="500"/>
                            </p:stCondLst>
                            <p:childTnLst>
                              <p:par>
                                <p:cTn id="83" presetID="2" presetClass="entr" presetSubtype="8" fill="hold" grpId="0" nodeType="afterEffect">
                                  <p:stCondLst>
                                    <p:cond delay="100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0-#ppt_w/2"/>
                                          </p:val>
                                        </p:tav>
                                        <p:tav tm="100000">
                                          <p:val>
                                            <p:strVal val="#ppt_x"/>
                                          </p:val>
                                        </p:tav>
                                      </p:tavLst>
                                    </p:anim>
                                    <p:anim calcmode="lin" valueType="num">
                                      <p:cBhvr additive="base">
                                        <p:cTn id="86" dur="500" fill="hold"/>
                                        <p:tgtEl>
                                          <p:spTgt spid="16"/>
                                        </p:tgtEl>
                                        <p:attrNameLst>
                                          <p:attrName>ppt_y</p:attrName>
                                        </p:attrNameLst>
                                      </p:cBhvr>
                                      <p:tavLst>
                                        <p:tav tm="0">
                                          <p:val>
                                            <p:strVal val="#ppt_y"/>
                                          </p:val>
                                        </p:tav>
                                        <p:tav tm="100000">
                                          <p:val>
                                            <p:strVal val="#ppt_y"/>
                                          </p:val>
                                        </p:tav>
                                      </p:tavLst>
                                    </p:anim>
                                  </p:childTnLst>
                                </p:cTn>
                              </p:par>
                            </p:childTnLst>
                          </p:cTn>
                        </p:par>
                        <p:par>
                          <p:cTn id="87" fill="hold">
                            <p:stCondLst>
                              <p:cond delay="2000"/>
                            </p:stCondLst>
                            <p:childTnLst>
                              <p:par>
                                <p:cTn id="88" presetID="2" presetClass="entr" presetSubtype="4" fill="hold" grpId="0" nodeType="afterEffect">
                                  <p:stCondLst>
                                    <p:cond delay="100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fill="hold"/>
                                        <p:tgtEl>
                                          <p:spTgt spid="18"/>
                                        </p:tgtEl>
                                        <p:attrNameLst>
                                          <p:attrName>ppt_x</p:attrName>
                                        </p:attrNameLst>
                                      </p:cBhvr>
                                      <p:tavLst>
                                        <p:tav tm="0">
                                          <p:val>
                                            <p:strVal val="#ppt_x"/>
                                          </p:val>
                                        </p:tav>
                                        <p:tav tm="100000">
                                          <p:val>
                                            <p:strVal val="#ppt_x"/>
                                          </p:val>
                                        </p:tav>
                                      </p:tavLst>
                                    </p:anim>
                                    <p:anim calcmode="lin" valueType="num">
                                      <p:cBhvr additive="base">
                                        <p:cTn id="9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1" uiExpand="1" build="allAtOnce" animBg="1"/>
      <p:bldP spid="16" grpId="0" animBg="1"/>
      <p:bldP spid="18" grpId="0" animBg="1"/>
      <p:bldP spid="19" grpId="0" animBg="1"/>
      <p:bldP spid="20" grpId="0" animBg="1"/>
      <p:bldP spid="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41317"/>
            <a:ext cx="8991600" cy="620683"/>
          </a:xfrm>
        </p:spPr>
        <p:txBody>
          <a:bodyPr>
            <a:scene3d>
              <a:camera prst="orthographicFront"/>
              <a:lightRig rig="threePt" dir="t"/>
            </a:scene3d>
            <a:sp3d extrusionH="57150">
              <a:bevelT w="38100" h="38100" prst="relaxedInset"/>
            </a:sp3d>
          </a:bodyPr>
          <a:lstStyle/>
          <a:p>
            <a:pPr algn="ctr"/>
            <a:r>
              <a:rPr lang="en-US" sz="4400" b="1"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L’ ultimo </a:t>
            </a:r>
            <a:r>
              <a:rPr lang="en-US" sz="4400" b="1"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vertice</a:t>
            </a:r>
            <a:r>
              <a:rPr lang="en-US" sz="4400" b="1"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del </a:t>
            </a:r>
            <a:r>
              <a:rPr lang="en-US" sz="4400" b="1"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cubo</a:t>
            </a:r>
            <a:r>
              <a:rPr lang="en-US" sz="4400" b="1"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a:t>
            </a:r>
            <a:r>
              <a:rPr lang="en-US" sz="4400" b="1"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delle</a:t>
            </a:r>
            <a:r>
              <a:rPr lang="en-US" sz="4400" b="1"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a:t>
            </a:r>
            <a:r>
              <a:rPr lang="en-US" sz="4400" b="1"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teorie</a:t>
            </a:r>
            <a:r>
              <a:rPr lang="en-US" sz="4400" b="1"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en-US" sz="4400" b="1"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4" name="TextBox 3"/>
          <p:cNvSpPr txBox="1"/>
          <p:nvPr/>
        </p:nvSpPr>
        <p:spPr>
          <a:xfrm>
            <a:off x="76200" y="892076"/>
            <a:ext cx="8915400" cy="2308324"/>
          </a:xfrm>
          <a:prstGeom prst="rect">
            <a:avLst/>
          </a:prstGeom>
          <a:noFill/>
        </p:spPr>
        <p:txBody>
          <a:bodyPr wrap="square" rtlCol="0">
            <a:spAutoFit/>
            <a:scene3d>
              <a:camera prst="orthographicFront"/>
              <a:lightRig rig="threePt" dir="t"/>
            </a:scene3d>
            <a:sp3d extrusionH="57150">
              <a:bevelT w="38100" h="38100" prst="convex"/>
            </a:sp3d>
          </a:bodyPr>
          <a:lstStyle/>
          <a:p>
            <a:pPr algn="ct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The elimination of logical inconsistencies requires modifying  the ordinary concepts of space and time,  replacing them by some deeper and non evident concepts.</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 name="TextBox 4"/>
          <p:cNvSpPr txBox="1"/>
          <p:nvPr/>
        </p:nvSpPr>
        <p:spPr>
          <a:xfrm>
            <a:off x="152400" y="4038600"/>
            <a:ext cx="8851900" cy="255454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L'eliminazione</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di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incoerenze</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logiche</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richiede</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di  </a:t>
            </a:r>
            <a:r>
              <a:rPr lang="en-US" sz="40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modificare</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concetti</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ordinari</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di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spazio</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e tempo, </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sostituendoli</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con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concetti</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più</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profondi</a:t>
            </a:r>
            <a:r>
              <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e non </a:t>
            </a:r>
            <a:r>
              <a:rPr lang="en-US" sz="40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evidenti</a:t>
            </a:r>
            <a:endPar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Rectangle 6"/>
          <p:cNvSpPr/>
          <p:nvPr/>
        </p:nvSpPr>
        <p:spPr>
          <a:xfrm>
            <a:off x="2198503" y="3301424"/>
            <a:ext cx="6869297" cy="584776"/>
          </a:xfrm>
          <a:prstGeom prst="rect">
            <a:avLst/>
          </a:prstGeom>
        </p:spPr>
        <p:txBody>
          <a:bodyPr wrap="square">
            <a:spAutoFit/>
          </a:bodyPr>
          <a:lstStyle/>
          <a:p>
            <a:pPr algn="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r>
              <a:rPr lang="en-US" sz="32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Matvei</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200"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Petrovich</a:t>
            </a:r>
            <a:r>
              <a:rPr lang="en-US"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Bronstein  </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- 1934</a:t>
            </a:r>
            <a:r>
              <a:rPr lang="en-US"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endParaRPr lang="en-US" sz="3200" dirty="0"/>
          </a:p>
        </p:txBody>
      </p:sp>
    </p:spTree>
    <p:extLst>
      <p:ext uri="{BB962C8B-B14F-4D97-AF65-F5344CB8AC3E}">
        <p14:creationId xmlns:p14="http://schemas.microsoft.com/office/powerpoint/2010/main" val="804245117"/>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677108"/>
          </a:xfrm>
        </p:spPr>
        <p:txBody>
          <a:bodyPr>
            <a:scene3d>
              <a:camera prst="orthographicFront"/>
              <a:lightRig rig="flat" dir="t">
                <a:rot lat="0" lon="0" rev="18900000"/>
              </a:lightRig>
            </a:scene3d>
            <a:sp3d extrusionH="31750" contourW="6350" prstMaterial="powder">
              <a:bevelT w="19050" h="19050" prst="relaxedInset"/>
              <a:contourClr>
                <a:schemeClr val="accent3">
                  <a:tint val="100000"/>
                  <a:shade val="100000"/>
                  <a:satMod val="100000"/>
                  <a:hueMod val="100000"/>
                </a:schemeClr>
              </a:contourClr>
            </a:sp3d>
          </a:bodyPr>
          <a:lstStyle/>
          <a:p>
            <a:pPr algn="ctr"/>
            <a:r>
              <a:rPr lang="en-US" b="1" spc="0" dirty="0" smtClean="0">
                <a:ln/>
                <a:solidFill>
                  <a:schemeClr val="accent3"/>
                </a:solidFill>
                <a:effectLst/>
              </a:rPr>
              <a:t>Due </a:t>
            </a:r>
            <a:r>
              <a:rPr lang="en-US" b="1" spc="0" dirty="0" err="1" smtClean="0">
                <a:ln/>
                <a:solidFill>
                  <a:schemeClr val="accent3"/>
                </a:solidFill>
                <a:effectLst/>
              </a:rPr>
              <a:t>referenze</a:t>
            </a:r>
            <a:r>
              <a:rPr lang="en-US" b="1" spc="0" dirty="0" smtClean="0">
                <a:ln/>
                <a:solidFill>
                  <a:schemeClr val="accent3"/>
                </a:solidFill>
                <a:effectLst/>
              </a:rPr>
              <a:t>:</a:t>
            </a:r>
            <a:endParaRPr lang="en-US" b="1" spc="0" dirty="0">
              <a:ln/>
              <a:solidFill>
                <a:schemeClr val="accent3"/>
              </a:solidFill>
              <a:effectLst/>
            </a:endParaRPr>
          </a:p>
        </p:txBody>
      </p:sp>
      <p:sp>
        <p:nvSpPr>
          <p:cNvPr id="3" name="TextBox 2"/>
          <p:cNvSpPr txBox="1"/>
          <p:nvPr/>
        </p:nvSpPr>
        <p:spPr>
          <a:xfrm>
            <a:off x="304800" y="1066800"/>
            <a:ext cx="8229600" cy="5262980"/>
          </a:xfrm>
          <a:prstGeom prst="rect">
            <a:avLst/>
          </a:prstGeom>
          <a:noFill/>
        </p:spPr>
        <p:txBody>
          <a:bodyPr wrap="square" rtlCol="0">
            <a:spAutoFit/>
            <a:scene3d>
              <a:camera prst="orthographicFront"/>
              <a:lightRig rig="threePt" dir="t"/>
            </a:scene3d>
            <a:sp3d extrusionH="57150">
              <a:bevelT w="38100" h="38100" prst="relaxedInset"/>
            </a:sp3d>
          </a:bodyPr>
          <a:lstStyle/>
          <a:p>
            <a:r>
              <a:rPr lang="en-US" sz="2400" dirty="0" smtClean="0">
                <a:solidFill>
                  <a:schemeClr val="bg1"/>
                </a:solidFill>
              </a:rPr>
              <a:t>Per chi </a:t>
            </a:r>
            <a:r>
              <a:rPr lang="en-US" sz="2400" dirty="0" err="1" smtClean="0">
                <a:solidFill>
                  <a:schemeClr val="bg1"/>
                </a:solidFill>
              </a:rPr>
              <a:t>volesse</a:t>
            </a:r>
            <a:r>
              <a:rPr lang="en-US" sz="2400" dirty="0" smtClean="0">
                <a:solidFill>
                  <a:schemeClr val="bg1"/>
                </a:solidFill>
              </a:rPr>
              <a:t> </a:t>
            </a:r>
            <a:r>
              <a:rPr lang="en-US" sz="2400" dirty="0" err="1" smtClean="0">
                <a:solidFill>
                  <a:schemeClr val="bg1"/>
                </a:solidFill>
              </a:rPr>
              <a:t>approfondire</a:t>
            </a:r>
            <a:r>
              <a:rPr lang="en-US" sz="2400" dirty="0" smtClean="0">
                <a:solidFill>
                  <a:schemeClr val="bg1"/>
                </a:solidFill>
              </a:rPr>
              <a:t>, </a:t>
            </a:r>
            <a:r>
              <a:rPr lang="en-US" sz="2400" dirty="0" err="1" smtClean="0">
                <a:solidFill>
                  <a:schemeClr val="bg1"/>
                </a:solidFill>
              </a:rPr>
              <a:t>rimando</a:t>
            </a:r>
            <a:r>
              <a:rPr lang="en-US" sz="2400" dirty="0" smtClean="0">
                <a:solidFill>
                  <a:schemeClr val="bg1"/>
                </a:solidFill>
              </a:rPr>
              <a:t> </a:t>
            </a:r>
            <a:r>
              <a:rPr lang="en-US" sz="2400" dirty="0" err="1" smtClean="0">
                <a:solidFill>
                  <a:schemeClr val="bg1"/>
                </a:solidFill>
              </a:rPr>
              <a:t>alle</a:t>
            </a:r>
            <a:r>
              <a:rPr lang="en-US" sz="2400" dirty="0" smtClean="0">
                <a:solidFill>
                  <a:schemeClr val="bg1"/>
                </a:solidFill>
              </a:rPr>
              <a:t> </a:t>
            </a:r>
            <a:r>
              <a:rPr lang="en-US" sz="2400" dirty="0" err="1" smtClean="0">
                <a:solidFill>
                  <a:schemeClr val="bg1"/>
                </a:solidFill>
              </a:rPr>
              <a:t>seguenti</a:t>
            </a:r>
            <a:r>
              <a:rPr lang="en-US" sz="2400" dirty="0" smtClean="0">
                <a:solidFill>
                  <a:schemeClr val="bg1"/>
                </a:solidFill>
              </a:rPr>
              <a:t> due </a:t>
            </a:r>
            <a:r>
              <a:rPr lang="en-US" sz="2400" dirty="0" err="1" smtClean="0">
                <a:solidFill>
                  <a:schemeClr val="bg1"/>
                </a:solidFill>
              </a:rPr>
              <a:t>referenze</a:t>
            </a:r>
            <a:r>
              <a:rPr lang="en-US" sz="2400" dirty="0">
                <a:solidFill>
                  <a:schemeClr val="bg1"/>
                </a:solidFill>
              </a:rPr>
              <a:t> </a:t>
            </a:r>
            <a:r>
              <a:rPr lang="en-US" sz="2400" dirty="0" smtClean="0">
                <a:solidFill>
                  <a:schemeClr val="bg1"/>
                </a:solidFill>
              </a:rPr>
              <a:t>, </a:t>
            </a:r>
            <a:r>
              <a:rPr lang="en-US" sz="2400" dirty="0" err="1" smtClean="0">
                <a:solidFill>
                  <a:schemeClr val="bg1"/>
                </a:solidFill>
              </a:rPr>
              <a:t>anche</a:t>
            </a:r>
            <a:r>
              <a:rPr lang="en-US" sz="2400" dirty="0" smtClean="0">
                <a:solidFill>
                  <a:schemeClr val="bg1"/>
                </a:solidFill>
              </a:rPr>
              <a:t> se di </a:t>
            </a:r>
            <a:r>
              <a:rPr lang="en-US" sz="2400" dirty="0" err="1" smtClean="0">
                <a:solidFill>
                  <a:schemeClr val="bg1"/>
                </a:solidFill>
              </a:rPr>
              <a:t>lettura</a:t>
            </a:r>
            <a:r>
              <a:rPr lang="en-US" sz="2400" dirty="0" smtClean="0">
                <a:solidFill>
                  <a:schemeClr val="bg1"/>
                </a:solidFill>
              </a:rPr>
              <a:t> non facile  (</a:t>
            </a:r>
            <a:r>
              <a:rPr lang="en-US" sz="2400" dirty="0" err="1" smtClean="0">
                <a:solidFill>
                  <a:schemeClr val="bg1"/>
                </a:solidFill>
              </a:rPr>
              <a:t>ed</a:t>
            </a:r>
            <a:r>
              <a:rPr lang="en-US" sz="2400" dirty="0" smtClean="0">
                <a:solidFill>
                  <a:schemeClr val="bg1"/>
                </a:solidFill>
              </a:rPr>
              <a:t> in </a:t>
            </a:r>
            <a:r>
              <a:rPr lang="en-US" sz="2400" dirty="0" err="1" smtClean="0">
                <a:solidFill>
                  <a:schemeClr val="bg1"/>
                </a:solidFill>
              </a:rPr>
              <a:t>inglese</a:t>
            </a:r>
            <a:r>
              <a:rPr lang="en-US" sz="2400" dirty="0" smtClean="0">
                <a:solidFill>
                  <a:schemeClr val="bg1"/>
                </a:solidFill>
              </a:rPr>
              <a:t>):</a:t>
            </a:r>
          </a:p>
          <a:p>
            <a:endParaRPr lang="en-US" dirty="0"/>
          </a:p>
          <a:p>
            <a:r>
              <a:rPr lang="en-US" b="1" i="1" dirty="0"/>
              <a:t> </a:t>
            </a:r>
            <a:r>
              <a:rPr lang="en-US" b="1" i="1" dirty="0" smtClean="0"/>
              <a:t>“World </a:t>
            </a:r>
            <a:r>
              <a:rPr lang="en-US" b="1" i="1" dirty="0"/>
              <a:t>Constants and Limiting </a:t>
            </a:r>
            <a:r>
              <a:rPr lang="en-US" b="1" i="1" dirty="0" smtClean="0"/>
              <a:t>Transition”</a:t>
            </a:r>
            <a:endParaRPr lang="en-US" b="1" i="1" dirty="0"/>
          </a:p>
          <a:p>
            <a:r>
              <a:rPr lang="en-US" dirty="0"/>
              <a:t>G. Gamow, D. </a:t>
            </a:r>
            <a:r>
              <a:rPr lang="en-US" dirty="0" err="1"/>
              <a:t>Ivanenko</a:t>
            </a:r>
            <a:r>
              <a:rPr lang="en-US" dirty="0"/>
              <a:t>, and L. Landau</a:t>
            </a:r>
          </a:p>
          <a:p>
            <a:r>
              <a:rPr lang="en-US" dirty="0" smtClean="0">
                <a:solidFill>
                  <a:schemeClr val="accent1">
                    <a:lumMod val="60000"/>
                    <a:lumOff val="40000"/>
                  </a:schemeClr>
                </a:solidFill>
                <a:hlinkClick r:id="rId2"/>
              </a:rPr>
              <a:t>http</a:t>
            </a:r>
            <a:r>
              <a:rPr lang="en-US" dirty="0">
                <a:solidFill>
                  <a:schemeClr val="accent1">
                    <a:lumMod val="60000"/>
                    <a:lumOff val="40000"/>
                  </a:schemeClr>
                </a:solidFill>
                <a:hlinkClick r:id="rId2"/>
              </a:rPr>
              <a:t>://gnsardan.appfarm.ru/</a:t>
            </a:r>
            <a:r>
              <a:rPr lang="en-US" dirty="0" smtClean="0">
                <a:solidFill>
                  <a:schemeClr val="accent1">
                    <a:lumMod val="60000"/>
                    <a:lumOff val="40000"/>
                  </a:schemeClr>
                </a:solidFill>
                <a:hlinkClick r:id="rId2"/>
              </a:rPr>
              <a:t>GIL.pdf</a:t>
            </a:r>
            <a:endParaRPr lang="en-US" dirty="0" smtClean="0">
              <a:solidFill>
                <a:schemeClr val="accent1">
                  <a:lumMod val="60000"/>
                  <a:lumOff val="40000"/>
                </a:schemeClr>
              </a:solidFill>
            </a:endParaRPr>
          </a:p>
          <a:p>
            <a:endParaRPr lang="en-US" dirty="0"/>
          </a:p>
          <a:p>
            <a:r>
              <a:rPr lang="en-US" dirty="0" smtClean="0">
                <a:solidFill>
                  <a:schemeClr val="bg1"/>
                </a:solidFill>
              </a:rPr>
              <a:t>Questa </a:t>
            </a:r>
            <a:r>
              <a:rPr lang="en-US" dirty="0" err="1" smtClean="0">
                <a:solidFill>
                  <a:schemeClr val="bg1"/>
                </a:solidFill>
              </a:rPr>
              <a:t>referenza</a:t>
            </a:r>
            <a:r>
              <a:rPr lang="en-US" dirty="0" smtClean="0">
                <a:solidFill>
                  <a:schemeClr val="bg1"/>
                </a:solidFill>
              </a:rPr>
              <a:t> del 1928 ha </a:t>
            </a:r>
            <a:r>
              <a:rPr lang="en-US" dirty="0" err="1" smtClean="0">
                <a:solidFill>
                  <a:schemeClr val="bg1"/>
                </a:solidFill>
              </a:rPr>
              <a:t>dato</a:t>
            </a:r>
            <a:r>
              <a:rPr lang="en-US" dirty="0" smtClean="0">
                <a:solidFill>
                  <a:schemeClr val="bg1"/>
                </a:solidFill>
              </a:rPr>
              <a:t> lo </a:t>
            </a:r>
            <a:r>
              <a:rPr lang="en-US" dirty="0" err="1" smtClean="0">
                <a:solidFill>
                  <a:schemeClr val="bg1"/>
                </a:solidFill>
              </a:rPr>
              <a:t>spunto</a:t>
            </a:r>
            <a:r>
              <a:rPr lang="en-US" dirty="0" smtClean="0">
                <a:solidFill>
                  <a:schemeClr val="bg1"/>
                </a:solidFill>
              </a:rPr>
              <a:t> a M. P. Bronstein per </a:t>
            </a:r>
            <a:r>
              <a:rPr lang="en-US" dirty="0" err="1" smtClean="0">
                <a:solidFill>
                  <a:schemeClr val="bg1"/>
                </a:solidFill>
              </a:rPr>
              <a:t>sviluppare</a:t>
            </a:r>
            <a:r>
              <a:rPr lang="en-US" dirty="0" smtClean="0">
                <a:solidFill>
                  <a:schemeClr val="bg1"/>
                </a:solidFill>
              </a:rPr>
              <a:t> </a:t>
            </a:r>
          </a:p>
          <a:p>
            <a:r>
              <a:rPr lang="en-US" dirty="0">
                <a:solidFill>
                  <a:schemeClr val="bg1"/>
                </a:solidFill>
              </a:rPr>
              <a:t>l</a:t>
            </a:r>
            <a:r>
              <a:rPr lang="en-US" dirty="0" smtClean="0">
                <a:solidFill>
                  <a:schemeClr val="bg1"/>
                </a:solidFill>
              </a:rPr>
              <a:t>a </a:t>
            </a:r>
            <a:r>
              <a:rPr lang="en-US" dirty="0" err="1" smtClean="0">
                <a:solidFill>
                  <a:schemeClr val="bg1"/>
                </a:solidFill>
              </a:rPr>
              <a:t>sua</a:t>
            </a:r>
            <a:r>
              <a:rPr lang="en-US" dirty="0" smtClean="0">
                <a:solidFill>
                  <a:schemeClr val="bg1"/>
                </a:solidFill>
              </a:rPr>
              <a:t> idea di </a:t>
            </a:r>
            <a:r>
              <a:rPr lang="en-US" dirty="0" err="1" smtClean="0">
                <a:solidFill>
                  <a:schemeClr val="bg1"/>
                </a:solidFill>
              </a:rPr>
              <a:t>connessione</a:t>
            </a:r>
            <a:r>
              <a:rPr lang="en-US" dirty="0" smtClean="0">
                <a:solidFill>
                  <a:schemeClr val="bg1"/>
                </a:solidFill>
              </a:rPr>
              <a:t> </a:t>
            </a:r>
            <a:r>
              <a:rPr lang="en-US" dirty="0" err="1" smtClean="0">
                <a:solidFill>
                  <a:schemeClr val="bg1"/>
                </a:solidFill>
              </a:rPr>
              <a:t>fra</a:t>
            </a:r>
            <a:r>
              <a:rPr lang="en-US" dirty="0" smtClean="0">
                <a:solidFill>
                  <a:schemeClr val="bg1"/>
                </a:solidFill>
              </a:rPr>
              <a:t> le </a:t>
            </a:r>
            <a:r>
              <a:rPr lang="en-US" dirty="0" err="1" smtClean="0">
                <a:solidFill>
                  <a:schemeClr val="bg1"/>
                </a:solidFill>
              </a:rPr>
              <a:t>costanti</a:t>
            </a:r>
            <a:r>
              <a:rPr lang="en-US" dirty="0" smtClean="0">
                <a:solidFill>
                  <a:schemeClr val="bg1"/>
                </a:solidFill>
              </a:rPr>
              <a:t>  </a:t>
            </a:r>
            <a:r>
              <a:rPr lang="en-US" dirty="0" err="1" smtClean="0">
                <a:solidFill>
                  <a:schemeClr val="bg1"/>
                </a:solidFill>
              </a:rPr>
              <a:t>c,h,G</a:t>
            </a:r>
            <a:r>
              <a:rPr lang="en-US" dirty="0" smtClean="0">
                <a:solidFill>
                  <a:schemeClr val="bg1"/>
                </a:solidFill>
              </a:rPr>
              <a:t> e le </a:t>
            </a:r>
            <a:r>
              <a:rPr lang="en-US" dirty="0" err="1" smtClean="0">
                <a:solidFill>
                  <a:schemeClr val="bg1"/>
                </a:solidFill>
              </a:rPr>
              <a:t>teorie</a:t>
            </a:r>
            <a:r>
              <a:rPr lang="en-US" dirty="0" smtClean="0">
                <a:solidFill>
                  <a:schemeClr val="bg1"/>
                </a:solidFill>
              </a:rPr>
              <a:t> </a:t>
            </a:r>
            <a:r>
              <a:rPr lang="en-US" dirty="0" err="1" smtClean="0">
                <a:solidFill>
                  <a:schemeClr val="bg1"/>
                </a:solidFill>
              </a:rPr>
              <a:t>fondamentali</a:t>
            </a:r>
            <a:r>
              <a:rPr lang="en-US" dirty="0" smtClean="0">
                <a:solidFill>
                  <a:schemeClr val="bg1"/>
                </a:solidFill>
              </a:rPr>
              <a:t>.</a:t>
            </a:r>
          </a:p>
          <a:p>
            <a:endParaRPr lang="en-US" dirty="0" smtClean="0"/>
          </a:p>
          <a:p>
            <a:endParaRPr lang="en-US" dirty="0"/>
          </a:p>
          <a:p>
            <a:r>
              <a:rPr lang="en-US" b="1" i="1" dirty="0" smtClean="0"/>
              <a:t>“</a:t>
            </a:r>
            <a:r>
              <a:rPr lang="en-US" b="1" i="1" dirty="0" err="1" smtClean="0"/>
              <a:t>Trialogue</a:t>
            </a:r>
            <a:r>
              <a:rPr lang="en-US" b="1" i="1" dirty="0" smtClean="0"/>
              <a:t> </a:t>
            </a:r>
            <a:r>
              <a:rPr lang="en-US" b="1" i="1" dirty="0"/>
              <a:t>on the number of fundamental </a:t>
            </a:r>
            <a:r>
              <a:rPr lang="en-US" b="1" i="1" dirty="0" smtClean="0"/>
              <a:t>constants”</a:t>
            </a:r>
            <a:endParaRPr lang="en-US" b="1" i="1" dirty="0"/>
          </a:p>
          <a:p>
            <a:r>
              <a:rPr lang="en-US" dirty="0"/>
              <a:t>M. J. Duff, L. B. </a:t>
            </a:r>
            <a:r>
              <a:rPr lang="en-US" dirty="0" err="1"/>
              <a:t>Okun</a:t>
            </a:r>
            <a:r>
              <a:rPr lang="en-US" dirty="0"/>
              <a:t>, G. </a:t>
            </a:r>
            <a:r>
              <a:rPr lang="en-US" dirty="0" err="1"/>
              <a:t>Veneziano</a:t>
            </a:r>
            <a:endParaRPr lang="en-US" dirty="0"/>
          </a:p>
          <a:p>
            <a:r>
              <a:rPr lang="en-US" dirty="0" smtClean="0">
                <a:solidFill>
                  <a:schemeClr val="accent1">
                    <a:lumMod val="60000"/>
                    <a:lumOff val="40000"/>
                  </a:schemeClr>
                </a:solidFill>
              </a:rPr>
              <a:t>http</a:t>
            </a:r>
            <a:r>
              <a:rPr lang="en-US" dirty="0">
                <a:solidFill>
                  <a:schemeClr val="accent1">
                    <a:lumMod val="60000"/>
                    <a:lumOff val="40000"/>
                  </a:schemeClr>
                </a:solidFill>
              </a:rPr>
              <a:t>://</a:t>
            </a:r>
            <a:r>
              <a:rPr lang="en-US" dirty="0" err="1">
                <a:solidFill>
                  <a:schemeClr val="accent1">
                    <a:lumMod val="60000"/>
                    <a:lumOff val="40000"/>
                  </a:schemeClr>
                </a:solidFill>
              </a:rPr>
              <a:t>arxiv.org</a:t>
            </a:r>
            <a:r>
              <a:rPr lang="en-US" dirty="0">
                <a:solidFill>
                  <a:schemeClr val="accent1">
                    <a:lumMod val="60000"/>
                    <a:lumOff val="40000"/>
                  </a:schemeClr>
                </a:solidFill>
              </a:rPr>
              <a:t>/abs/physics/0110060 </a:t>
            </a:r>
          </a:p>
          <a:p>
            <a:endParaRPr lang="en-US" dirty="0" smtClean="0">
              <a:solidFill>
                <a:schemeClr val="bg1"/>
              </a:solidFill>
            </a:endParaRPr>
          </a:p>
          <a:p>
            <a:r>
              <a:rPr lang="en-US" dirty="0" smtClean="0">
                <a:solidFill>
                  <a:schemeClr val="bg1"/>
                </a:solidFill>
              </a:rPr>
              <a:t>Un </a:t>
            </a:r>
            <a:r>
              <a:rPr lang="en-US" dirty="0" err="1" smtClean="0">
                <a:solidFill>
                  <a:schemeClr val="bg1"/>
                </a:solidFill>
              </a:rPr>
              <a:t>lucido</a:t>
            </a:r>
            <a:r>
              <a:rPr lang="en-US" dirty="0" smtClean="0">
                <a:solidFill>
                  <a:schemeClr val="bg1"/>
                </a:solidFill>
              </a:rPr>
              <a:t> </a:t>
            </a:r>
            <a:r>
              <a:rPr lang="en-US" dirty="0" err="1" smtClean="0">
                <a:solidFill>
                  <a:schemeClr val="bg1"/>
                </a:solidFill>
              </a:rPr>
              <a:t>resoconto</a:t>
            </a:r>
            <a:r>
              <a:rPr lang="en-US" dirty="0" smtClean="0">
                <a:solidFill>
                  <a:schemeClr val="bg1"/>
                </a:solidFill>
              </a:rPr>
              <a:t>  di </a:t>
            </a:r>
            <a:r>
              <a:rPr lang="en-US" dirty="0" err="1" smtClean="0">
                <a:solidFill>
                  <a:schemeClr val="bg1"/>
                </a:solidFill>
              </a:rPr>
              <a:t>alcune</a:t>
            </a:r>
            <a:r>
              <a:rPr lang="en-US" dirty="0" smtClean="0">
                <a:solidFill>
                  <a:schemeClr val="bg1"/>
                </a:solidFill>
              </a:rPr>
              <a:t>  </a:t>
            </a:r>
            <a:r>
              <a:rPr lang="en-US" dirty="0" err="1" smtClean="0">
                <a:solidFill>
                  <a:schemeClr val="bg1"/>
                </a:solidFill>
              </a:rPr>
              <a:t>conversazioni</a:t>
            </a:r>
            <a:r>
              <a:rPr lang="en-US" dirty="0" smtClean="0">
                <a:solidFill>
                  <a:schemeClr val="bg1"/>
                </a:solidFill>
              </a:rPr>
              <a:t> </a:t>
            </a:r>
            <a:r>
              <a:rPr lang="en-US" dirty="0" err="1" smtClean="0">
                <a:solidFill>
                  <a:schemeClr val="bg1"/>
                </a:solidFill>
              </a:rPr>
              <a:t>fra</a:t>
            </a:r>
            <a:r>
              <a:rPr lang="en-US" dirty="0" smtClean="0">
                <a:solidFill>
                  <a:schemeClr val="bg1"/>
                </a:solidFill>
              </a:rPr>
              <a:t> </a:t>
            </a:r>
            <a:r>
              <a:rPr lang="en-US" dirty="0" err="1" smtClean="0">
                <a:solidFill>
                  <a:schemeClr val="bg1"/>
                </a:solidFill>
              </a:rPr>
              <a:t>tre</a:t>
            </a:r>
            <a:r>
              <a:rPr lang="en-US" dirty="0" smtClean="0">
                <a:solidFill>
                  <a:schemeClr val="bg1"/>
                </a:solidFill>
              </a:rPr>
              <a:t> </a:t>
            </a:r>
            <a:r>
              <a:rPr lang="en-US" dirty="0" err="1" smtClean="0">
                <a:solidFill>
                  <a:schemeClr val="bg1"/>
                </a:solidFill>
              </a:rPr>
              <a:t>grandi</a:t>
            </a:r>
            <a:r>
              <a:rPr lang="en-US" dirty="0" smtClean="0">
                <a:solidFill>
                  <a:schemeClr val="bg1"/>
                </a:solidFill>
              </a:rPr>
              <a:t> </a:t>
            </a:r>
            <a:r>
              <a:rPr lang="en-US" dirty="0" err="1" smtClean="0">
                <a:solidFill>
                  <a:schemeClr val="bg1"/>
                </a:solidFill>
              </a:rPr>
              <a:t>fisici</a:t>
            </a:r>
            <a:r>
              <a:rPr lang="en-US" dirty="0" smtClean="0">
                <a:solidFill>
                  <a:schemeClr val="bg1"/>
                </a:solidFill>
              </a:rPr>
              <a:t> </a:t>
            </a:r>
            <a:r>
              <a:rPr lang="en-US" dirty="0" err="1" smtClean="0">
                <a:solidFill>
                  <a:schemeClr val="bg1"/>
                </a:solidFill>
              </a:rPr>
              <a:t>contemporanei</a:t>
            </a:r>
            <a:r>
              <a:rPr lang="en-US" dirty="0" smtClean="0">
                <a:solidFill>
                  <a:schemeClr val="bg1"/>
                </a:solidFill>
              </a:rPr>
              <a:t> </a:t>
            </a:r>
            <a:r>
              <a:rPr lang="en-US" dirty="0" err="1" smtClean="0">
                <a:solidFill>
                  <a:schemeClr val="bg1"/>
                </a:solidFill>
              </a:rPr>
              <a:t>riguardo</a:t>
            </a:r>
            <a:r>
              <a:rPr lang="en-US" dirty="0" smtClean="0">
                <a:solidFill>
                  <a:schemeClr val="bg1"/>
                </a:solidFill>
              </a:rPr>
              <a:t> </a:t>
            </a:r>
            <a:r>
              <a:rPr lang="en-US" dirty="0" err="1" smtClean="0">
                <a:solidFill>
                  <a:schemeClr val="bg1"/>
                </a:solidFill>
              </a:rPr>
              <a:t>all’effettivo</a:t>
            </a:r>
            <a:r>
              <a:rPr lang="en-US" dirty="0" smtClean="0">
                <a:solidFill>
                  <a:schemeClr val="bg1"/>
                </a:solidFill>
              </a:rPr>
              <a:t>   </a:t>
            </a:r>
            <a:r>
              <a:rPr lang="en-US" dirty="0" err="1" smtClean="0">
                <a:solidFill>
                  <a:schemeClr val="bg1"/>
                </a:solidFill>
              </a:rPr>
              <a:t>numero</a:t>
            </a:r>
            <a:r>
              <a:rPr lang="en-US" dirty="0" smtClean="0">
                <a:solidFill>
                  <a:schemeClr val="bg1"/>
                </a:solidFill>
              </a:rPr>
              <a:t> di </a:t>
            </a:r>
            <a:r>
              <a:rPr lang="en-US" dirty="0" err="1" smtClean="0">
                <a:solidFill>
                  <a:schemeClr val="bg1"/>
                </a:solidFill>
              </a:rPr>
              <a:t>costanti</a:t>
            </a:r>
            <a:r>
              <a:rPr lang="en-US" dirty="0" smtClean="0">
                <a:solidFill>
                  <a:schemeClr val="bg1"/>
                </a:solidFill>
              </a:rPr>
              <a:t> </a:t>
            </a:r>
            <a:r>
              <a:rPr lang="en-US" dirty="0" err="1" smtClean="0">
                <a:solidFill>
                  <a:schemeClr val="bg1"/>
                </a:solidFill>
              </a:rPr>
              <a:t>fondamentali</a:t>
            </a:r>
            <a:r>
              <a:rPr lang="en-US" dirty="0" smtClean="0">
                <a:solidFill>
                  <a:schemeClr val="bg1"/>
                </a:solidFill>
              </a:rPr>
              <a:t>. </a:t>
            </a:r>
          </a:p>
          <a:p>
            <a:endParaRPr lang="en-US" dirty="0" smtClean="0"/>
          </a:p>
        </p:txBody>
      </p:sp>
    </p:spTree>
    <p:extLst>
      <p:ext uri="{BB962C8B-B14F-4D97-AF65-F5344CB8AC3E}">
        <p14:creationId xmlns:p14="http://schemas.microsoft.com/office/powerpoint/2010/main" val="64435805"/>
      </p:ext>
    </p:extLst>
  </p:cSld>
  <p:clrMapOvr>
    <a:masterClrMapping/>
  </p:clrMapOvr>
  <p:transition xmlns:p14="http://schemas.microsoft.com/office/powerpoint/2010/mai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lstStyle/>
          <a:p>
            <a:pPr algn="ctr"/>
            <a:r>
              <a:rPr lang="en-US" dirty="0" smtClean="0"/>
              <a:t>Nota </a:t>
            </a:r>
            <a:r>
              <a:rPr lang="en-US" dirty="0" err="1" smtClean="0"/>
              <a:t>sulle</a:t>
            </a:r>
            <a:r>
              <a:rPr lang="en-US" dirty="0" smtClean="0"/>
              <a:t> </a:t>
            </a:r>
            <a:r>
              <a:rPr lang="en-US"/>
              <a:t>c</a:t>
            </a:r>
            <a:r>
              <a:rPr lang="en-US" smtClean="0"/>
              <a:t>ostanti</a:t>
            </a:r>
            <a:r>
              <a:rPr lang="en-US" dirty="0" smtClean="0"/>
              <a:t> </a:t>
            </a:r>
            <a:r>
              <a:rPr lang="en-US" dirty="0" err="1" smtClean="0"/>
              <a:t>adimensionali</a:t>
            </a:r>
            <a:endParaRPr lang="en-US" dirty="0"/>
          </a:p>
        </p:txBody>
      </p:sp>
      <p:sp>
        <p:nvSpPr>
          <p:cNvPr id="3" name="Rounded Rectangle 2"/>
          <p:cNvSpPr/>
          <p:nvPr/>
        </p:nvSpPr>
        <p:spPr bwMode="auto">
          <a:xfrm>
            <a:off x="1219200" y="1143000"/>
            <a:ext cx="5638800" cy="12954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Q</a:t>
            </a:r>
            <a:r>
              <a:rPr lang="en-US" sz="2400" b="1" cap="all" baseline="-25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1</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Q</a:t>
            </a:r>
            <a:r>
              <a:rPr lang="en-US" sz="2400" b="1" cap="all" baseline="-25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2</a:t>
            </a:r>
          </a:p>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F = --------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[Q</a:t>
            </a:r>
            <a:r>
              <a:rPr lang="en-US" sz="28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2</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 [L]</a:t>
            </a:r>
            <a:r>
              <a:rPr lang="en-US" sz="28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3</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[M] [T]</a:t>
            </a:r>
            <a:r>
              <a:rPr lang="en-US" sz="28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-2</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a:t>
            </a:r>
          </a:p>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          R</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2 </a:t>
            </a:r>
            <a:endParaRPr lang="en-US" sz="2300" dirty="0" smtClean="0">
              <a:solidFill>
                <a:srgbClr val="FFFFFF"/>
              </a:solidFill>
              <a:effectLst/>
              <a:latin typeface="Segoe" pitchFamily="34" charset="0"/>
            </a:endParaRPr>
          </a:p>
        </p:txBody>
      </p:sp>
      <p:sp>
        <p:nvSpPr>
          <p:cNvPr id="4" name="Notched Right Arrow 3"/>
          <p:cNvSpPr/>
          <p:nvPr/>
        </p:nvSpPr>
        <p:spPr bwMode="auto">
          <a:xfrm>
            <a:off x="2895600" y="1676400"/>
            <a:ext cx="799200" cy="306000"/>
          </a:xfrm>
          <a:prstGeom prst="notchedRightArrow">
            <a:avLst/>
          </a:prstGeom>
          <a:solidFill>
            <a:srgbClr val="6CB79E"/>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5" name="Rectangle 4"/>
          <p:cNvSpPr/>
          <p:nvPr/>
        </p:nvSpPr>
        <p:spPr>
          <a:xfrm>
            <a:off x="533400" y="2895600"/>
            <a:ext cx="7315200" cy="707886"/>
          </a:xfrm>
          <a:prstGeom prst="rect">
            <a:avLst/>
          </a:prstGeom>
        </p:spPr>
        <p:txBody>
          <a:bodyPr wrap="square">
            <a:spAutoFit/>
          </a:bodyPr>
          <a:lstStyle/>
          <a:p>
            <a:pPr lvl="0"/>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[h c]  = [M] [L]</a:t>
            </a:r>
            <a:r>
              <a:rPr lang="en-US" sz="4000" b="1" baseline="30000"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2</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[T]</a:t>
            </a:r>
            <a:r>
              <a:rPr lang="en-US" sz="4000" b="1" baseline="30000"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-1 </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[L][T]</a:t>
            </a:r>
            <a:r>
              <a:rPr lang="en-US" sz="4000" b="1" baseline="30000"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-1</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 [Q</a:t>
            </a:r>
            <a:r>
              <a:rPr lang="en-US" sz="4000" b="1" baseline="30000"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2</a:t>
            </a:r>
            <a:r>
              <a:rPr lang="en-US" sz="4000" b="1" dirty="0" smtClean="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rPr>
              <a:t>]  </a:t>
            </a:r>
            <a:endParaRPr lang="en-US" sz="4000" b="1" dirty="0">
              <a:ln w="24500" cmpd="dbl">
                <a:solidFill>
                  <a:srgbClr val="6B8EC7">
                    <a:shade val="85000"/>
                    <a:satMod val="155000"/>
                  </a:srgbClr>
                </a:solidFill>
                <a:prstDash val="solid"/>
                <a:miter lim="800000"/>
              </a:ln>
              <a:gradFill>
                <a:gsLst>
                  <a:gs pos="10000">
                    <a:srgbClr val="6B8EC7">
                      <a:tint val="10000"/>
                      <a:satMod val="155000"/>
                    </a:srgbClr>
                  </a:gs>
                  <a:gs pos="60000">
                    <a:srgbClr val="6B8EC7">
                      <a:tint val="30000"/>
                      <a:satMod val="155000"/>
                    </a:srgbClr>
                  </a:gs>
                  <a:gs pos="100000">
                    <a:srgbClr val="6B8EC7">
                      <a:tint val="73000"/>
                      <a:satMod val="155000"/>
                    </a:srgbClr>
                  </a:gs>
                </a:gsLst>
                <a:lin ang="5400000"/>
              </a:gradFill>
              <a:effectLst>
                <a:outerShdw blurRad="38100" dist="38100" dir="7020000" algn="tl">
                  <a:srgbClr val="000000">
                    <a:alpha val="35000"/>
                  </a:srgbClr>
                </a:outerShdw>
              </a:effectLst>
            </a:endParaRPr>
          </a:p>
        </p:txBody>
      </p:sp>
      <p:sp>
        <p:nvSpPr>
          <p:cNvPr id="6" name="TextBox 5"/>
          <p:cNvSpPr txBox="1"/>
          <p:nvPr/>
        </p:nvSpPr>
        <p:spPr>
          <a:xfrm>
            <a:off x="609600" y="3886200"/>
            <a:ext cx="4953000" cy="954107"/>
          </a:xfrm>
          <a:prstGeom prst="rect">
            <a:avLst/>
          </a:prstGeom>
          <a:noFill/>
        </p:spPr>
        <p:txBody>
          <a:bodyPr wrap="square" rtlCol="0">
            <a:spAutoFit/>
          </a:bodyPr>
          <a:lstStyle/>
          <a:p>
            <a:r>
              <a:rPr lang="en-US" sz="2800" dirty="0" smtClean="0"/>
              <a:t>Q</a:t>
            </a:r>
            <a:r>
              <a:rPr lang="en-US" sz="2800" baseline="-25000" dirty="0" smtClean="0"/>
              <a:t>P</a:t>
            </a:r>
            <a:r>
              <a:rPr lang="en-US" sz="2800" dirty="0" smtClean="0"/>
              <a:t> = (h c)</a:t>
            </a:r>
            <a:r>
              <a:rPr lang="en-US" sz="2800" baseline="30000" dirty="0" smtClean="0"/>
              <a:t>1/2 </a:t>
            </a:r>
            <a:r>
              <a:rPr lang="en-US" sz="2800" dirty="0" smtClean="0"/>
              <a:t>  =   1.9 x 10</a:t>
            </a:r>
            <a:r>
              <a:rPr lang="en-US" sz="2800" baseline="30000" dirty="0" smtClean="0"/>
              <a:t>-18   </a:t>
            </a:r>
            <a:r>
              <a:rPr lang="en-US" sz="2800" dirty="0" smtClean="0"/>
              <a:t> C</a:t>
            </a:r>
          </a:p>
          <a:p>
            <a:r>
              <a:rPr lang="en-US" sz="2800" dirty="0" smtClean="0"/>
              <a:t>Q(e</a:t>
            </a:r>
            <a:r>
              <a:rPr lang="en-US" sz="2800" baseline="30000" dirty="0" smtClean="0"/>
              <a:t>-</a:t>
            </a:r>
            <a:r>
              <a:rPr lang="en-US" sz="2800" dirty="0" smtClean="0"/>
              <a:t>) = e  =   1.6 </a:t>
            </a:r>
            <a:r>
              <a:rPr lang="en-US" sz="2800" dirty="0"/>
              <a:t>x 10</a:t>
            </a:r>
            <a:r>
              <a:rPr lang="en-US" sz="2800" baseline="30000" dirty="0"/>
              <a:t>-</a:t>
            </a:r>
            <a:r>
              <a:rPr lang="en-US" sz="2800" baseline="30000" dirty="0" smtClean="0"/>
              <a:t>19   </a:t>
            </a:r>
            <a:r>
              <a:rPr lang="en-US" sz="2800" dirty="0" smtClean="0"/>
              <a:t> C</a:t>
            </a:r>
            <a:endParaRPr lang="en-US" sz="2800" dirty="0"/>
          </a:p>
        </p:txBody>
      </p:sp>
      <p:sp>
        <p:nvSpPr>
          <p:cNvPr id="7" name="TextBox 6"/>
          <p:cNvSpPr txBox="1"/>
          <p:nvPr/>
        </p:nvSpPr>
        <p:spPr>
          <a:xfrm>
            <a:off x="457200" y="5105400"/>
            <a:ext cx="8382000" cy="1384995"/>
          </a:xfrm>
          <a:prstGeom prst="rect">
            <a:avLst/>
          </a:prstGeom>
          <a:noFill/>
        </p:spPr>
        <p:txBody>
          <a:bodyPr wrap="square" rtlCol="0">
            <a:spAutoFit/>
          </a:bodyPr>
          <a:lstStyle/>
          <a:p>
            <a:r>
              <a:rPr lang="en-US" dirty="0" smtClean="0"/>
              <a:t>                   </a:t>
            </a:r>
            <a:r>
              <a:rPr lang="en-US" sz="2800" dirty="0" smtClean="0"/>
              <a:t>e</a:t>
            </a:r>
            <a:r>
              <a:rPr lang="en-US" sz="2800" baseline="30000" dirty="0" smtClean="0"/>
              <a:t>2     </a:t>
            </a:r>
            <a:r>
              <a:rPr lang="en-US" sz="2800" dirty="0" smtClean="0"/>
              <a:t>                  1    </a:t>
            </a:r>
          </a:p>
          <a:p>
            <a:r>
              <a:rPr lang="en-US" sz="2800" dirty="0" smtClean="0"/>
              <a:t>α  =  ---------    =    ------------                    [α] = 0</a:t>
            </a:r>
          </a:p>
          <a:p>
            <a:r>
              <a:rPr lang="en-US" sz="2800" dirty="0"/>
              <a:t> </a:t>
            </a:r>
            <a:r>
              <a:rPr lang="en-US" sz="2800" dirty="0" smtClean="0"/>
              <a:t>         h   c               137.036</a:t>
            </a:r>
            <a:endParaRPr lang="en-US" sz="2800" dirty="0"/>
          </a:p>
        </p:txBody>
      </p:sp>
    </p:spTree>
    <p:extLst>
      <p:ext uri="{BB962C8B-B14F-4D97-AF65-F5344CB8AC3E}">
        <p14:creationId xmlns:p14="http://schemas.microsoft.com/office/powerpoint/2010/main" val="3427094574"/>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TC102867859990">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MyStripsNew">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1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2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4C3DF97-88C9-4392-AD31-F6BBF4BC41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TC102867859990</Template>
  <TotalTime>27823</TotalTime>
  <Words>1914</Words>
  <Application>Microsoft Macintosh PowerPoint</Application>
  <PresentationFormat>On-screen Show (4:3)</PresentationFormat>
  <Paragraphs>272</Paragraphs>
  <Slides>42</Slides>
  <Notes>13</Notes>
  <HiddenSlides>0</HiddenSlides>
  <MMClips>0</MMClips>
  <ScaleCrop>false</ScaleCrop>
  <HeadingPairs>
    <vt:vector size="4" baseType="variant">
      <vt:variant>
        <vt:lpstr>Theme</vt:lpstr>
      </vt:variant>
      <vt:variant>
        <vt:i4>5</vt:i4>
      </vt:variant>
      <vt:variant>
        <vt:lpstr>Slide Titles</vt:lpstr>
      </vt:variant>
      <vt:variant>
        <vt:i4>42</vt:i4>
      </vt:variant>
    </vt:vector>
  </HeadingPairs>
  <TitlesOfParts>
    <vt:vector size="47" baseType="lpstr">
      <vt:lpstr>TC102867859990</vt:lpstr>
      <vt:lpstr>White with Courier font for code slides</vt:lpstr>
      <vt:lpstr>MyStripsNew</vt:lpstr>
      <vt:lpstr>1_White with Courier font for code slides</vt:lpstr>
      <vt:lpstr>2_White with Courier font for code slides</vt:lpstr>
      <vt:lpstr>Le costanti fondamentali della Natura e la Fisica Moderna</vt:lpstr>
      <vt:lpstr> Schematicamente:  </vt:lpstr>
      <vt:lpstr>Sistemi di unità di misura</vt:lpstr>
      <vt:lpstr>Unità fondamentali e unità derivate</vt:lpstr>
      <vt:lpstr>Altri  esempi</vt:lpstr>
      <vt:lpstr>Minimo numero di unità di misura ?</vt:lpstr>
      <vt:lpstr>PowerPoint Presentation</vt:lpstr>
      <vt:lpstr>PowerPoint Presentation</vt:lpstr>
      <vt:lpstr>PowerPoint Presentation</vt:lpstr>
      <vt:lpstr>PowerPoint Presentation</vt:lpstr>
      <vt:lpstr>Tempo: 1. Esperienza diretta</vt:lpstr>
      <vt:lpstr> 2. Geologici e Cosmologici</vt:lpstr>
      <vt:lpstr>3. Elettronica e Particelle elementari</vt:lpstr>
      <vt:lpstr>Massa: 1. Esperienza Diretta</vt:lpstr>
      <vt:lpstr>2. Terrestri</vt:lpstr>
      <vt:lpstr>3. Astronomiche</vt:lpstr>
      <vt:lpstr>4. Astrofisiche e Cosmologiche</vt:lpstr>
      <vt:lpstr>5.  Biologiche e microbiologiche</vt:lpstr>
      <vt:lpstr>6. Molecolari, Atomiche e Particelle</vt:lpstr>
      <vt:lpstr>Riassumendo</vt:lpstr>
      <vt:lpstr>PowerPoint Presentation</vt:lpstr>
      <vt:lpstr>Tre “Costanti  Fondamentali”</vt:lpstr>
      <vt:lpstr>Unità di Planck </vt:lpstr>
      <vt:lpstr>Nelle  di liste “ordini di grandezza”:</vt:lpstr>
      <vt:lpstr>Planck Time</vt:lpstr>
      <vt:lpstr>E la Massa di Planck ?</vt:lpstr>
      <vt:lpstr>Bronstein  cube</vt:lpstr>
      <vt:lpstr>La fisica che conoscete (h=1/c=0)</vt:lpstr>
      <vt:lpstr>La relatività speciale:   1/c ≠ 0</vt:lpstr>
      <vt:lpstr>Elettromagnetismo (una teoria relativistica)</vt:lpstr>
      <vt:lpstr>El. Magnetismo: Notazioni Covarianti</vt:lpstr>
      <vt:lpstr>Meccanica Quantistica:  h ≠ 0</vt:lpstr>
      <vt:lpstr>Interferenza quanto meccanica</vt:lpstr>
      <vt:lpstr>Gravità Newtoniana Quantistica G,h≠0</vt:lpstr>
      <vt:lpstr>Relatività Generale:   G,1/c ≠ 0</vt:lpstr>
      <vt:lpstr>Teoria Quantistica dei Campi: h,1/c ≠ 0</vt:lpstr>
      <vt:lpstr>Quantum  Field  Theory:  Unità naturali</vt:lpstr>
      <vt:lpstr>Lo stato attuale della fisica moderna</vt:lpstr>
      <vt:lpstr> Lo stato della fisica  nel futuro (prossimo) ?</vt:lpstr>
      <vt:lpstr>L’ ultimo vertice del cubo delle teorie:</vt:lpstr>
      <vt:lpstr>Due referenze:</vt:lpstr>
      <vt:lpstr>Nota sulle costanti adimensionali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 slides (Three swooshes design)</dc:title>
  <dc:creator/>
  <cp:keywords/>
  <cp:lastModifiedBy>Enrico Nardi</cp:lastModifiedBy>
  <cp:revision>227</cp:revision>
  <dcterms:modified xsi:type="dcterms:W3CDTF">2012-11-19T14:25:00Z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TC102867859990</vt:lpwstr>
  </property>
</Properties>
</file>