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67" r:id="rId2"/>
    <p:sldId id="292" r:id="rId3"/>
    <p:sldId id="294" r:id="rId4"/>
    <p:sldId id="295" r:id="rId5"/>
    <p:sldId id="293" r:id="rId6"/>
    <p:sldId id="297" r:id="rId7"/>
    <p:sldId id="296" r:id="rId8"/>
    <p:sldId id="298" r:id="rId9"/>
    <p:sldId id="336" r:id="rId10"/>
    <p:sldId id="303" r:id="rId11"/>
    <p:sldId id="306" r:id="rId12"/>
    <p:sldId id="307" r:id="rId13"/>
    <p:sldId id="304" r:id="rId14"/>
    <p:sldId id="308" r:id="rId15"/>
    <p:sldId id="309" r:id="rId16"/>
    <p:sldId id="310" r:id="rId17"/>
    <p:sldId id="311" r:id="rId18"/>
    <p:sldId id="312" r:id="rId19"/>
    <p:sldId id="329" r:id="rId20"/>
    <p:sldId id="314" r:id="rId21"/>
    <p:sldId id="313" r:id="rId22"/>
    <p:sldId id="305" r:id="rId23"/>
    <p:sldId id="333" r:id="rId24"/>
    <p:sldId id="300" r:id="rId25"/>
    <p:sldId id="299" r:id="rId26"/>
    <p:sldId id="334" r:id="rId27"/>
    <p:sldId id="302" r:id="rId28"/>
    <p:sldId id="301" r:id="rId29"/>
    <p:sldId id="335" r:id="rId30"/>
    <p:sldId id="323" r:id="rId31"/>
    <p:sldId id="318" r:id="rId32"/>
    <p:sldId id="315" r:id="rId33"/>
    <p:sldId id="319" r:id="rId34"/>
    <p:sldId id="324" r:id="rId35"/>
    <p:sldId id="332" r:id="rId36"/>
    <p:sldId id="325" r:id="rId37"/>
    <p:sldId id="321" r:id="rId38"/>
    <p:sldId id="330" r:id="rId39"/>
    <p:sldId id="320" r:id="rId40"/>
    <p:sldId id="326" r:id="rId41"/>
    <p:sldId id="331" r:id="rId42"/>
    <p:sldId id="322" r:id="rId43"/>
    <p:sldId id="327" r:id="rId44"/>
    <p:sldId id="328" r:id="rId4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061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0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14D3C-3614-4FC6-BB57-1AC9407622A6}" type="datetimeFigureOut">
              <a:rPr lang="en-GB" smtClean="0"/>
              <a:t>09/10/2019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2ADC47-02D3-41A0-8212-26C66F45DD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403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2ADC47-02D3-41A0-8212-26C66F45DDD7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309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1C54C-0B06-4C71-B129-CD9AAC15AB71}" type="datetimeFigureOut">
              <a:rPr lang="en-GB" smtClean="0"/>
              <a:t>09/10/2019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2719E-8C94-44E5-9237-77B69D3E57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882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1C54C-0B06-4C71-B129-CD9AAC15AB71}" type="datetimeFigureOut">
              <a:rPr lang="en-GB" smtClean="0"/>
              <a:t>09/10/2019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2719E-8C94-44E5-9237-77B69D3E57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924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1C54C-0B06-4C71-B129-CD9AAC15AB71}" type="datetimeFigureOut">
              <a:rPr lang="en-GB" smtClean="0"/>
              <a:t>09/10/2019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2719E-8C94-44E5-9237-77B69D3E57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066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1C54C-0B06-4C71-B129-CD9AAC15AB71}" type="datetimeFigureOut">
              <a:rPr lang="en-GB" smtClean="0"/>
              <a:t>09/10/2019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2719E-8C94-44E5-9237-77B69D3E57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773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1C54C-0B06-4C71-B129-CD9AAC15AB71}" type="datetimeFigureOut">
              <a:rPr lang="en-GB" smtClean="0"/>
              <a:t>09/10/2019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2719E-8C94-44E5-9237-77B69D3E57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50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1C54C-0B06-4C71-B129-CD9AAC15AB71}" type="datetimeFigureOut">
              <a:rPr lang="en-GB" smtClean="0"/>
              <a:t>09/10/2019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2719E-8C94-44E5-9237-77B69D3E57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120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1C54C-0B06-4C71-B129-CD9AAC15AB71}" type="datetimeFigureOut">
              <a:rPr lang="en-GB" smtClean="0"/>
              <a:t>09/10/2019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2719E-8C94-44E5-9237-77B69D3E57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37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1C54C-0B06-4C71-B129-CD9AAC15AB71}" type="datetimeFigureOut">
              <a:rPr lang="en-GB" smtClean="0"/>
              <a:t>09/10/2019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2719E-8C94-44E5-9237-77B69D3E57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725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1C54C-0B06-4C71-B129-CD9AAC15AB71}" type="datetimeFigureOut">
              <a:rPr lang="en-GB" smtClean="0"/>
              <a:t>09/10/2019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2719E-8C94-44E5-9237-77B69D3E57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36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1C54C-0B06-4C71-B129-CD9AAC15AB71}" type="datetimeFigureOut">
              <a:rPr lang="en-GB" smtClean="0"/>
              <a:t>09/10/2019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2719E-8C94-44E5-9237-77B69D3E57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2075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1C54C-0B06-4C71-B129-CD9AAC15AB71}" type="datetimeFigureOut">
              <a:rPr lang="en-GB" smtClean="0"/>
              <a:t>09/10/2019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2719E-8C94-44E5-9237-77B69D3E57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121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1C54C-0B06-4C71-B129-CD9AAC15AB71}" type="datetimeFigureOut">
              <a:rPr lang="en-GB" smtClean="0"/>
              <a:t>09/10/2019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2719E-8C94-44E5-9237-77B69D3E57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715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tar filled sky&#10;&#10;Description automatically generated">
            <a:extLst>
              <a:ext uri="{FF2B5EF4-FFF2-40B4-BE49-F238E27FC236}">
                <a16:creationId xmlns:a16="http://schemas.microsoft.com/office/drawing/2014/main" id="{DF0A3439-DA91-4171-B8B9-7F1D9E11EB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741" y="-92546"/>
            <a:ext cx="9741481" cy="52360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5979"/>
            <a:ext cx="9144000" cy="2869827"/>
          </a:xfrm>
        </p:spPr>
        <p:txBody>
          <a:bodyPr>
            <a:normAutofit fontScale="90000"/>
          </a:bodyPr>
          <a:lstStyle/>
          <a:p>
            <a:br>
              <a:rPr lang="en-GB" dirty="0">
                <a:solidFill>
                  <a:srgbClr val="FFFF00"/>
                </a:solidFill>
              </a:rPr>
            </a:br>
            <a:r>
              <a:rPr lang="en-GB" b="1" dirty="0" err="1">
                <a:solidFill>
                  <a:srgbClr val="FFFF00"/>
                </a:solidFill>
                <a:latin typeface="Algerian" panose="04020705040A02060702" pitchFamily="82" charset="0"/>
              </a:rPr>
              <a:t>Capire</a:t>
            </a:r>
            <a:r>
              <a:rPr lang="en-GB" b="1" dirty="0">
                <a:solidFill>
                  <a:srgbClr val="FFFF00"/>
                </a:solidFill>
                <a:latin typeface="Algerian" panose="04020705040A02060702" pitchFamily="82" charset="0"/>
              </a:rPr>
              <a:t> </a:t>
            </a:r>
            <a:r>
              <a:rPr lang="en-GB" b="1" dirty="0" err="1">
                <a:solidFill>
                  <a:srgbClr val="FFFF00"/>
                </a:solidFill>
                <a:latin typeface="Algerian" panose="04020705040A02060702" pitchFamily="82" charset="0"/>
              </a:rPr>
              <a:t>l’Universo</a:t>
            </a:r>
            <a:r>
              <a:rPr lang="en-GB" b="1" dirty="0">
                <a:solidFill>
                  <a:srgbClr val="FFFF00"/>
                </a:solidFill>
                <a:latin typeface="Algerian" panose="04020705040A02060702" pitchFamily="82" charset="0"/>
              </a:rPr>
              <a:t> e </a:t>
            </a:r>
            <a:r>
              <a:rPr lang="en-GB" b="1" dirty="0" err="1">
                <a:solidFill>
                  <a:srgbClr val="FFFF00"/>
                </a:solidFill>
                <a:latin typeface="Algerian" panose="04020705040A02060702" pitchFamily="82" charset="0"/>
              </a:rPr>
              <a:t>il</a:t>
            </a:r>
            <a:r>
              <a:rPr lang="en-GB" b="1" dirty="0">
                <a:solidFill>
                  <a:srgbClr val="FFFF00"/>
                </a:solidFill>
                <a:latin typeface="Algerian" panose="04020705040A02060702" pitchFamily="82" charset="0"/>
              </a:rPr>
              <a:t> </a:t>
            </a:r>
            <a:r>
              <a:rPr lang="en-GB" b="1" dirty="0" err="1">
                <a:solidFill>
                  <a:srgbClr val="FFFF00"/>
                </a:solidFill>
                <a:latin typeface="Algerian" panose="04020705040A02060702" pitchFamily="82" charset="0"/>
              </a:rPr>
              <a:t>nostro</a:t>
            </a:r>
            <a:r>
              <a:rPr lang="en-GB" b="1" dirty="0">
                <a:solidFill>
                  <a:srgbClr val="FFFF00"/>
                </a:solidFill>
                <a:latin typeface="Algerian" panose="04020705040A02060702" pitchFamily="82" charset="0"/>
              </a:rPr>
              <a:t> </a:t>
            </a:r>
            <a:r>
              <a:rPr lang="en-GB" b="1" dirty="0" err="1">
                <a:solidFill>
                  <a:srgbClr val="FFFF00"/>
                </a:solidFill>
                <a:latin typeface="Algerian" panose="04020705040A02060702" pitchFamily="82" charset="0"/>
              </a:rPr>
              <a:t>posto</a:t>
            </a:r>
            <a:r>
              <a:rPr lang="en-GB" b="1" dirty="0">
                <a:solidFill>
                  <a:srgbClr val="FFFF00"/>
                </a:solidFill>
                <a:latin typeface="Algerian" panose="04020705040A02060702" pitchFamily="82" charset="0"/>
              </a:rPr>
              <a:t> in </a:t>
            </a:r>
            <a:r>
              <a:rPr lang="en-GB" b="1" dirty="0" err="1">
                <a:solidFill>
                  <a:srgbClr val="FFFF00"/>
                </a:solidFill>
                <a:latin typeface="Algerian" panose="04020705040A02060702" pitchFamily="82" charset="0"/>
              </a:rPr>
              <a:t>esso</a:t>
            </a:r>
            <a:br>
              <a:rPr lang="en-GB" b="1" dirty="0">
                <a:solidFill>
                  <a:srgbClr val="FFFF00"/>
                </a:solidFill>
                <a:latin typeface="Algerian" panose="04020705040A02060702" pitchFamily="82" charset="0"/>
              </a:rPr>
            </a:br>
            <a:br>
              <a:rPr lang="en-GB" b="1" dirty="0">
                <a:solidFill>
                  <a:srgbClr val="FFFF00"/>
                </a:solidFill>
                <a:latin typeface="Algerian" panose="04020705040A02060702" pitchFamily="82" charset="0"/>
              </a:rPr>
            </a:br>
            <a:br>
              <a:rPr lang="en-GB" b="1" dirty="0">
                <a:solidFill>
                  <a:srgbClr val="FFFF00"/>
                </a:solidFill>
                <a:latin typeface="Algerian" panose="04020705040A02060702" pitchFamily="82" charset="0"/>
              </a:rPr>
            </a:br>
            <a:r>
              <a:rPr lang="en-GB" b="1" dirty="0">
                <a:solidFill>
                  <a:srgbClr val="FFFF00"/>
                </a:solidFill>
                <a:latin typeface="Algerian" panose="04020705040A02060702" pitchFamily="82" charset="0"/>
              </a:rPr>
              <a:t>Premio Nobel per la </a:t>
            </a:r>
            <a:r>
              <a:rPr lang="en-GB" b="1" dirty="0" err="1">
                <a:solidFill>
                  <a:srgbClr val="FFFF00"/>
                </a:solidFill>
                <a:latin typeface="Algerian" panose="04020705040A02060702" pitchFamily="82" charset="0"/>
              </a:rPr>
              <a:t>Fisica</a:t>
            </a:r>
            <a:r>
              <a:rPr lang="en-GB" b="1" dirty="0">
                <a:solidFill>
                  <a:srgbClr val="FFFF00"/>
                </a:solidFill>
                <a:latin typeface="Algerian" panose="04020705040A02060702" pitchFamily="82" charset="0"/>
              </a:rPr>
              <a:t> 2019</a:t>
            </a:r>
            <a:br>
              <a:rPr lang="en-GB" dirty="0">
                <a:solidFill>
                  <a:srgbClr val="FFFF00"/>
                </a:solidFill>
              </a:rPr>
            </a:b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744789"/>
            <a:ext cx="8229600" cy="3394472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>
                <a:solidFill>
                  <a:srgbClr val="FFFF00"/>
                </a:solidFill>
                <a:latin typeface="Arial Black" panose="020B0A04020102020204" pitchFamily="34" charset="0"/>
              </a:rPr>
              <a:t>Catalina Curceanu, LNF-INFN</a:t>
            </a:r>
          </a:p>
          <a:p>
            <a:pPr marL="0" indent="0" algn="ctr">
              <a:buNone/>
            </a:pPr>
            <a:r>
              <a:rPr lang="en-GB" dirty="0">
                <a:solidFill>
                  <a:srgbClr val="FFFF00"/>
                </a:solidFill>
                <a:latin typeface="Arial Black" panose="020B0A04020102020204" pitchFamily="34" charset="0"/>
              </a:rPr>
              <a:t>9 </a:t>
            </a:r>
            <a:r>
              <a:rPr lang="en-GB" dirty="0" err="1">
                <a:solidFill>
                  <a:srgbClr val="FFFF00"/>
                </a:solidFill>
                <a:latin typeface="Arial Black" panose="020B0A04020102020204" pitchFamily="34" charset="0"/>
              </a:rPr>
              <a:t>Ottobre</a:t>
            </a:r>
            <a:r>
              <a:rPr lang="en-GB" dirty="0">
                <a:solidFill>
                  <a:srgbClr val="FFFF00"/>
                </a:solidFill>
                <a:latin typeface="Arial Black" panose="020B0A04020102020204" pitchFamily="34" charset="0"/>
              </a:rPr>
              <a:t> 2019, </a:t>
            </a:r>
            <a:r>
              <a:rPr lang="en-GB" dirty="0" err="1">
                <a:solidFill>
                  <a:srgbClr val="FFFF00"/>
                </a:solidFill>
                <a:latin typeface="Arial Black" panose="020B0A04020102020204" pitchFamily="34" charset="0"/>
              </a:rPr>
              <a:t>IdF</a:t>
            </a:r>
            <a:r>
              <a:rPr lang="en-GB" dirty="0">
                <a:solidFill>
                  <a:srgbClr val="FFFF00"/>
                </a:solidFill>
                <a:latin typeface="Arial Black" panose="020B0A04020102020204" pitchFamily="34" charset="0"/>
              </a:rPr>
              <a:t> 2019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966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CDEA28-7738-4299-B7E7-14FAE854A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-329184"/>
            <a:ext cx="8229600" cy="5801868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10E9116-75EF-4748-AC52-9722341BC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4732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612A9-237A-46D1-996E-7492FA69F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close up of a book&#10;&#10;Description automatically generated">
            <a:extLst>
              <a:ext uri="{FF2B5EF4-FFF2-40B4-BE49-F238E27FC236}">
                <a16:creationId xmlns:a16="http://schemas.microsoft.com/office/drawing/2014/main" id="{5079321E-F641-4F63-8577-695A402819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0"/>
            <a:ext cx="5562693" cy="5562693"/>
          </a:xfrm>
        </p:spPr>
      </p:pic>
    </p:spTree>
    <p:extLst>
      <p:ext uri="{BB962C8B-B14F-4D97-AF65-F5344CB8AC3E}">
        <p14:creationId xmlns:p14="http://schemas.microsoft.com/office/powerpoint/2010/main" val="3919056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7AF5F-0798-4F9E-BB2C-FEDA5D938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7763B6-3B7B-4583-99BB-F619623FF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43558"/>
            <a:ext cx="8229600" cy="37510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b="1" dirty="0">
                <a:solidFill>
                  <a:srgbClr val="FF0000"/>
                </a:solidFill>
              </a:rPr>
              <a:t>Il Nobel 2019 premia la nuova comprensione della struttura e della storia dell’universo. Le scoperte hanno cambiato per sempre le nostre concezioni del mondo. </a:t>
            </a:r>
          </a:p>
          <a:p>
            <a:pPr marL="0" indent="0">
              <a:buNone/>
            </a:pPr>
            <a:r>
              <a:rPr lang="it-IT" dirty="0"/>
              <a:t>Il premio, di 9 milioni di corone svedesi, va per metà a </a:t>
            </a:r>
            <a:r>
              <a:rPr lang="it-IT" dirty="0" err="1"/>
              <a:t>Peebles</a:t>
            </a:r>
            <a:r>
              <a:rPr lang="it-IT" dirty="0"/>
              <a:t> e l’altra metà a Mayor e </a:t>
            </a:r>
            <a:r>
              <a:rPr lang="it-IT" dirty="0" err="1"/>
              <a:t>Queloz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8694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073B4-EC7E-41F2-82EA-945E0E495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5F787791-7771-4B19-8643-134E0FE65A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053"/>
            <a:ext cx="9286867" cy="4873394"/>
          </a:xfrm>
        </p:spPr>
      </p:pic>
    </p:spTree>
    <p:extLst>
      <p:ext uri="{BB962C8B-B14F-4D97-AF65-F5344CB8AC3E}">
        <p14:creationId xmlns:p14="http://schemas.microsoft.com/office/powerpoint/2010/main" val="2523590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8B47B-CBA3-40AD-8BC4-391C119B4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319C4-E55D-48DA-AFC5-92BE1166A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8821D3-0A2D-4A83-A757-6D96CCA35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67494"/>
            <a:ext cx="7722858" cy="4752528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Slide Zoom 7">
                <a:extLst>
                  <a:ext uri="{FF2B5EF4-FFF2-40B4-BE49-F238E27FC236}">
                    <a16:creationId xmlns:a16="http://schemas.microsoft.com/office/drawing/2014/main" id="{4FB71113-6C1B-4FEA-A32C-8B4951707BC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84448380"/>
                  </p:ext>
                </p:extLst>
              </p:nvPr>
            </p:nvGraphicFramePr>
            <p:xfrm>
              <a:off x="-3131820" y="3471863"/>
              <a:ext cx="2286000" cy="1285875"/>
            </p:xfrm>
            <a:graphic>
              <a:graphicData uri="http://schemas.microsoft.com/office/powerpoint/2016/slidezoom">
                <pslz:sldZm>
                  <pslz:sldZmObj sldId="296" cId="741563132">
                    <pslz:zmPr id="{8018A5A7-BB43-490A-B4E5-6F3CCF6335C7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285875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Slide Zoom 7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4FB71113-6C1B-4FEA-A32C-8B4951707BC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3131820" y="3471863"/>
                <a:ext cx="2286000" cy="1285875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76264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AD75B-E746-4ED8-8869-052884719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GB" dirty="0"/>
              <a:t>James Peebles</a:t>
            </a:r>
          </a:p>
        </p:txBody>
      </p:sp>
      <p:pic>
        <p:nvPicPr>
          <p:cNvPr id="5" name="Content Placeholder 4" descr="A drawing of a person&#10;&#10;Description automatically generated">
            <a:extLst>
              <a:ext uri="{FF2B5EF4-FFF2-40B4-BE49-F238E27FC236}">
                <a16:creationId xmlns:a16="http://schemas.microsoft.com/office/drawing/2014/main" id="{EBF58455-79FA-4763-BADA-76806864C4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8"/>
            <a:ext cx="2880320" cy="4320481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0CCEB67-710E-4A7C-AD8F-0BFFD7ACF06B}"/>
              </a:ext>
            </a:extLst>
          </p:cNvPr>
          <p:cNvSpPr/>
          <p:nvPr/>
        </p:nvSpPr>
        <p:spPr>
          <a:xfrm>
            <a:off x="3572440" y="865272"/>
            <a:ext cx="52480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Born: 1935, Winnipeg, Canada </a:t>
            </a:r>
          </a:p>
          <a:p>
            <a:r>
              <a:rPr lang="en-GB" sz="2400" dirty="0"/>
              <a:t>Affiliation at the time of the award: Princeton University, Princeton, NJ, USA </a:t>
            </a:r>
          </a:p>
          <a:p>
            <a:r>
              <a:rPr lang="en-GB" sz="2400" dirty="0"/>
              <a:t>Prize motivation: "for theoretical discoveries in physical cosmology." </a:t>
            </a:r>
          </a:p>
          <a:p>
            <a:r>
              <a:rPr lang="en-GB" sz="2400" dirty="0"/>
              <a:t>Prize share: 1/2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C06C2B-7B1C-478B-97B9-E16F1A776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563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AD75B-E746-4ED8-8869-052884719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84784" y="-194260"/>
            <a:ext cx="8229600" cy="857250"/>
          </a:xfrm>
        </p:spPr>
        <p:txBody>
          <a:bodyPr/>
          <a:lstStyle/>
          <a:p>
            <a:r>
              <a:rPr lang="en-GB" dirty="0"/>
              <a:t>James Peebles</a:t>
            </a:r>
          </a:p>
        </p:txBody>
      </p:sp>
      <p:pic>
        <p:nvPicPr>
          <p:cNvPr id="5" name="Content Placeholder 4" descr="A drawing of a person&#10;&#10;Description automatically generated">
            <a:extLst>
              <a:ext uri="{FF2B5EF4-FFF2-40B4-BE49-F238E27FC236}">
                <a16:creationId xmlns:a16="http://schemas.microsoft.com/office/drawing/2014/main" id="{EBF58455-79FA-4763-BADA-76806864C4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" y="627534"/>
            <a:ext cx="2880320" cy="4320481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0CCEB67-710E-4A7C-AD8F-0BFFD7ACF06B}"/>
              </a:ext>
            </a:extLst>
          </p:cNvPr>
          <p:cNvSpPr/>
          <p:nvPr/>
        </p:nvSpPr>
        <p:spPr>
          <a:xfrm>
            <a:off x="3347864" y="1"/>
            <a:ext cx="575782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Born: 1935, Winnipeg, Canada </a:t>
            </a:r>
          </a:p>
          <a:p>
            <a:r>
              <a:rPr lang="en-GB" sz="2800" dirty="0"/>
              <a:t>Affiliation at the time of the award: Princeton University, Princeton, NJ, USA </a:t>
            </a:r>
          </a:p>
          <a:p>
            <a:r>
              <a:rPr lang="en-GB" sz="2800" dirty="0"/>
              <a:t>Prize motivation: "for theoretical discoveries in physical cosmology." </a:t>
            </a:r>
          </a:p>
          <a:p>
            <a:r>
              <a:rPr lang="en-GB" sz="2800" dirty="0"/>
              <a:t>Prize share: 1/2 </a:t>
            </a:r>
          </a:p>
          <a:p>
            <a:r>
              <a:rPr lang="en-GB" sz="2800" dirty="0" err="1">
                <a:solidFill>
                  <a:srgbClr val="FF0000"/>
                </a:solidFill>
              </a:rPr>
              <a:t>Nell’intervista</a:t>
            </a:r>
            <a:r>
              <a:rPr lang="en-GB" sz="2800" dirty="0">
                <a:solidFill>
                  <a:srgbClr val="FF0000"/>
                </a:solidFill>
              </a:rPr>
              <a:t>: </a:t>
            </a:r>
            <a:r>
              <a:rPr lang="en-GB" sz="2800" dirty="0" err="1">
                <a:solidFill>
                  <a:srgbClr val="FF0000"/>
                </a:solidFill>
              </a:rPr>
              <a:t>messaggio</a:t>
            </a:r>
            <a:r>
              <a:rPr lang="en-GB" sz="2800" dirty="0">
                <a:solidFill>
                  <a:srgbClr val="FF0000"/>
                </a:solidFill>
              </a:rPr>
              <a:t> ai </a:t>
            </a:r>
            <a:r>
              <a:rPr lang="en-GB" sz="2800" dirty="0" err="1">
                <a:solidFill>
                  <a:srgbClr val="FF0000"/>
                </a:solidFill>
              </a:rPr>
              <a:t>giovani</a:t>
            </a:r>
            <a:r>
              <a:rPr lang="en-GB" sz="2800" dirty="0">
                <a:solidFill>
                  <a:srgbClr val="FF0000"/>
                </a:solidFill>
              </a:rPr>
              <a:t>: </a:t>
            </a:r>
            <a:r>
              <a:rPr lang="it-IT" sz="2800" dirty="0">
                <a:solidFill>
                  <a:srgbClr val="FF0000"/>
                </a:solidFill>
              </a:rPr>
              <a:t>Il mio consiglio ai giovani che oggi si avvicinano alla scienza è questo: fatelo per amore, fatelo perché siete affascinati dalla scienza</a:t>
            </a:r>
            <a:r>
              <a:rPr lang="en-GB" sz="2800" dirty="0">
                <a:solidFill>
                  <a:srgbClr val="FF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21001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1C13A-D293-422D-ABDF-1D3413C94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C132C7-011F-4EEB-BE8F-9D8AD477E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388" y="-1010898"/>
            <a:ext cx="8430108" cy="6322581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1E860B-FF60-449A-9B61-9C305FFA5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9331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5A981-08C8-4DB7-8F16-548F2DB56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Physical cosmology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269E71-7804-43B7-8EFB-A586AB31F664}"/>
              </a:ext>
            </a:extLst>
          </p:cNvPr>
          <p:cNvSpPr/>
          <p:nvPr/>
        </p:nvSpPr>
        <p:spPr>
          <a:xfrm>
            <a:off x="0" y="1203598"/>
            <a:ext cx="896448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La cosmologia si è sviluppata in una scienza caratterizzata dalla precisione attraverso misurazioni sempre più accurate delle anisotropie della temperatura nel </a:t>
            </a:r>
            <a:r>
              <a:rPr lang="it-IT" sz="2800" dirty="0" err="1"/>
              <a:t>Cosmic</a:t>
            </a:r>
            <a:r>
              <a:rPr lang="it-IT" sz="2800" dirty="0"/>
              <a:t> </a:t>
            </a:r>
            <a:r>
              <a:rPr lang="it-IT" sz="2800" dirty="0" err="1"/>
              <a:t>Microwave</a:t>
            </a:r>
            <a:r>
              <a:rPr lang="it-IT" sz="2800" dirty="0"/>
              <a:t> Background (CMB), insieme a studi sulla storia di espansione dell'Universo, nonché a indagini che forniscono una mappatura dettagliata delle strutture dell’Universo su larga scala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694807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15386-A7E8-4DCB-899B-29039E835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3AAFE-4C9F-4463-B052-B735634AE9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53434F-F37E-482D-9285-CC1EE376E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38851"/>
            <a:ext cx="5040560" cy="484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223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19D9D-8D71-4C0B-9C6F-B2644A0A28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8B7E4BC-2836-4B5F-AEB9-A5787087C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05979"/>
            <a:ext cx="7292764" cy="917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20C0200-C2A6-4039-8CEB-996E18C11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71192" y="2143125"/>
            <a:ext cx="8229600" cy="857250"/>
          </a:xfrm>
        </p:spPr>
        <p:txBody>
          <a:bodyPr>
            <a:normAutofit/>
          </a:bodyPr>
          <a:lstStyle/>
          <a:p>
            <a:r>
              <a:rPr lang="en-GB" sz="1800" dirty="0">
                <a:solidFill>
                  <a:srgbClr val="FF0000"/>
                </a:solidFill>
              </a:rPr>
              <a:t>Big Bang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8287A0C-130B-4970-9B77-147ADDE2E355}"/>
              </a:ext>
            </a:extLst>
          </p:cNvPr>
          <p:cNvSpPr txBox="1">
            <a:spLocks/>
          </p:cNvSpPr>
          <p:nvPr/>
        </p:nvSpPr>
        <p:spPr>
          <a:xfrm>
            <a:off x="-684584" y="81438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>
                <a:solidFill>
                  <a:srgbClr val="FF0000"/>
                </a:solidFill>
              </a:rPr>
              <a:t>CMBW 400000 </a:t>
            </a:r>
            <a:r>
              <a:rPr lang="en-GB" sz="1800" dirty="0" err="1">
                <a:solidFill>
                  <a:srgbClr val="FF0000"/>
                </a:solidFill>
              </a:rPr>
              <a:t>anni</a:t>
            </a:r>
            <a:r>
              <a:rPr lang="en-GB" sz="1800" dirty="0">
                <a:solidFill>
                  <a:srgbClr val="FF0000"/>
                </a:solidFill>
              </a:rPr>
              <a:t> </a:t>
            </a:r>
            <a:r>
              <a:rPr lang="en-GB" sz="1800" dirty="0" err="1">
                <a:solidFill>
                  <a:srgbClr val="FF0000"/>
                </a:solidFill>
              </a:rPr>
              <a:t>dopo</a:t>
            </a:r>
            <a:r>
              <a:rPr lang="en-GB" sz="1800" dirty="0">
                <a:solidFill>
                  <a:srgbClr val="FF0000"/>
                </a:solidFill>
              </a:rPr>
              <a:t> BB</a:t>
            </a:r>
          </a:p>
        </p:txBody>
      </p:sp>
    </p:spTree>
    <p:extLst>
      <p:ext uri="{BB962C8B-B14F-4D97-AF65-F5344CB8AC3E}">
        <p14:creationId xmlns:p14="http://schemas.microsoft.com/office/powerpoint/2010/main" val="3601181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EED23-9340-43B4-917F-BBA1C5694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-92546"/>
            <a:ext cx="8229600" cy="857250"/>
          </a:xfrm>
        </p:spPr>
        <p:txBody>
          <a:bodyPr/>
          <a:lstStyle/>
          <a:p>
            <a:r>
              <a:rPr lang="en-GB" dirty="0"/>
              <a:t>1964 – Penzias e Wilson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0255D-2D93-4373-A238-FF5AE7DC3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B9CA30-B8EE-48FF-B3AF-BF6008E28E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614572"/>
            <a:ext cx="5998580" cy="452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123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FBE8B-CDA7-4B87-AC51-2F4A4DF29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55F3E-C1C4-48C7-9CE3-E321F0BA18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/>
              <a:t>La scoperta della CMBR ha inaugurato la nuova era della cosmologia moderna. La radiazione che proviene  dell'infanzia dell'universo </a:t>
            </a:r>
            <a:r>
              <a:rPr lang="it-IT" dirty="0" err="1"/>
              <a:t>e’</a:t>
            </a:r>
            <a:r>
              <a:rPr lang="it-IT" dirty="0"/>
              <a:t> diventata una miniera d'oro che aiuta a trovare risposte a quasi tutto ciò che i cosmologi vogliono sapere. </a:t>
            </a:r>
            <a:r>
              <a:rPr lang="it-IT" dirty="0">
                <a:solidFill>
                  <a:srgbClr val="FF0000"/>
                </a:solidFill>
              </a:rPr>
              <a:t>Che </a:t>
            </a:r>
            <a:r>
              <a:rPr lang="it-IT" dirty="0" err="1">
                <a:solidFill>
                  <a:srgbClr val="FF0000"/>
                </a:solidFill>
              </a:rPr>
              <a:t>eta’</a:t>
            </a:r>
            <a:r>
              <a:rPr lang="it-IT" dirty="0">
                <a:solidFill>
                  <a:srgbClr val="FF0000"/>
                </a:solidFill>
              </a:rPr>
              <a:t> ha l'universo? Quale </a:t>
            </a:r>
            <a:r>
              <a:rPr lang="it-IT" dirty="0" err="1">
                <a:solidFill>
                  <a:srgbClr val="FF0000"/>
                </a:solidFill>
              </a:rPr>
              <a:t>sara’</a:t>
            </a:r>
            <a:r>
              <a:rPr lang="it-IT" dirty="0">
                <a:solidFill>
                  <a:srgbClr val="FF0000"/>
                </a:solidFill>
              </a:rPr>
              <a:t> il suo destino? Quanta materia ed energia esistono?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125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1E5BB-D968-40D4-A366-B91A1C54A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53736AF-5C34-47ED-9B56-F1CDE54556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608567" cy="557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04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911E5-5B32-41D6-AA20-7E362633A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66D599-A854-4A55-8DA7-00A0573E7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864" y="339502"/>
            <a:ext cx="8574124" cy="201257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/>
              <a:t>La CMBR è piatta allo stesso modo in cui la superficie dell'oceano è piatta; le onde sono visibili da vicino, le increspature rivelano le variazioni nell'universo primordiale.</a:t>
            </a:r>
            <a:endParaRPr lang="en-GB" dirty="0"/>
          </a:p>
        </p:txBody>
      </p:sp>
      <p:pic>
        <p:nvPicPr>
          <p:cNvPr id="8" name="Picture 7" descr="A close up of clouds in the sky&#10;&#10;Description automatically generated">
            <a:extLst>
              <a:ext uri="{FF2B5EF4-FFF2-40B4-BE49-F238E27FC236}">
                <a16:creationId xmlns:a16="http://schemas.microsoft.com/office/drawing/2014/main" id="{4F614C06-1442-4BDC-93B8-7AB2FA7018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00" y="2194560"/>
            <a:ext cx="4405214" cy="29317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1D7090-AF02-4732-8683-B4C1A968D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514" y="2194560"/>
            <a:ext cx="5584361" cy="293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071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A945C-C2DD-4908-BD9C-8391DEE14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8"/>
            <a:ext cx="8579296" cy="1861715"/>
          </a:xfrm>
        </p:spPr>
        <p:txBody>
          <a:bodyPr>
            <a:noAutofit/>
          </a:bodyPr>
          <a:lstStyle/>
          <a:p>
            <a:pPr algn="l"/>
            <a:r>
              <a:rPr lang="it-IT" sz="3200" dirty="0">
                <a:solidFill>
                  <a:srgbClr val="FF0000"/>
                </a:solidFill>
              </a:rPr>
              <a:t>Con sorprendente precisione, i cosmologi sono stati in grado di prevedere le variazioni della radiazione di fondo e mostrare come dipendono dalla la materia e l'energia presenti nell'universo.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254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11BCE-FB1B-40B4-BFF8-DD7AD203A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0A96D-D7A8-49F4-A264-FD026EB82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119C354-970A-4844-ACC3-34A915FCC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55688"/>
            <a:ext cx="7206411" cy="408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550E8B-7AD6-4F43-9C49-BA2C3305A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4812525"/>
            <a:ext cx="10456379" cy="2499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BCF5EE-7406-434A-813E-C4952C67F6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9752" y="-97751"/>
            <a:ext cx="3456384" cy="239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19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C8C8B-EFB5-4009-8FBA-54CE3C23F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3DB856C0-F21D-47C5-8D67-C15D877985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23478"/>
            <a:ext cx="5236306" cy="4953527"/>
          </a:xfrm>
        </p:spPr>
      </p:pic>
    </p:spTree>
    <p:extLst>
      <p:ext uri="{BB962C8B-B14F-4D97-AF65-F5344CB8AC3E}">
        <p14:creationId xmlns:p14="http://schemas.microsoft.com/office/powerpoint/2010/main" val="413961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08778-5F23-4C44-A6C0-A18CB9F67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46176-4CCC-4137-BFEB-ACF1957537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FF979C-4CF0-42E5-BC47-C61AB7766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507" y="205979"/>
            <a:ext cx="7419530" cy="459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2842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CAADBA9-32C5-43A4-B320-EC6AA1033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5" y="3075806"/>
            <a:ext cx="5619750" cy="22383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1EF1EB-CA75-4D9E-8C73-51B283CEA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8070D-4911-45BD-A1DE-9B2FA2FAB8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"/>
            <a:ext cx="8892480" cy="350785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These accurate values are extracted from the power spectrum shown in figure 4. For example, the age of the Universe is now known with better than 1% accuracy to be 13.8 billion years. The density of the cosmic constituents was measured with a comparable significance, and when combined with supernova and large-scale structure observations, the margin for a potential time evolution of </a:t>
            </a:r>
            <a:r>
              <a:rPr lang="en-GB" dirty="0">
                <a:solidFill>
                  <a:srgbClr val="FF0000"/>
                </a:solidFill>
              </a:rPr>
              <a:t>dark energy </a:t>
            </a:r>
            <a:r>
              <a:rPr lang="en-GB" dirty="0"/>
              <a:t>has been severely bounded, i.e., the observational evidence for a cosmological constant, Λ, is very strong . Similarly, the statistical evidence for </a:t>
            </a:r>
            <a:r>
              <a:rPr lang="en-GB" dirty="0">
                <a:solidFill>
                  <a:srgbClr val="FF0000"/>
                </a:solidFill>
              </a:rPr>
              <a:t>dark matter </a:t>
            </a:r>
            <a:r>
              <a:rPr lang="en-GB" dirty="0"/>
              <a:t>exceeds 100 standard deviations, a remarkable triumph for physical cosmology.</a:t>
            </a:r>
          </a:p>
        </p:txBody>
      </p:sp>
    </p:spTree>
    <p:extLst>
      <p:ext uri="{BB962C8B-B14F-4D97-AF65-F5344CB8AC3E}">
        <p14:creationId xmlns:p14="http://schemas.microsoft.com/office/powerpoint/2010/main" val="19572768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6AEF5-95F7-4B3F-BDDC-A26ED0CB4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339502"/>
            <a:ext cx="8712968" cy="368957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it-IT" dirty="0"/>
              <a:t>James </a:t>
            </a:r>
            <a:r>
              <a:rPr lang="it-IT" dirty="0" err="1"/>
              <a:t>Peebles</a:t>
            </a:r>
            <a:r>
              <a:rPr lang="it-IT" dirty="0"/>
              <a:t> ha contribuito a capire l’Universo, con le miliardi di galassie e ammassi di galassie. Il suo iniziato a metà degli anni '60, è la base della nostra comprensione della storia dell'universo, dal Big Bang ai giorni nostri. </a:t>
            </a:r>
          </a:p>
          <a:p>
            <a:pPr marL="0" indent="0">
              <a:buNone/>
            </a:pPr>
            <a:r>
              <a:rPr lang="it-IT" dirty="0"/>
              <a:t>Le scoperte di </a:t>
            </a:r>
            <a:r>
              <a:rPr lang="it-IT" dirty="0" err="1"/>
              <a:t>Peebles</a:t>
            </a:r>
            <a:r>
              <a:rPr lang="it-IT" dirty="0"/>
              <a:t> hanno portato a capire che la materia che conosciamo  costituisce  solo il cinque percento di tutta la materia e l'energia contenute nell'universo.</a:t>
            </a:r>
          </a:p>
          <a:p>
            <a:pPr marL="0" indent="0">
              <a:buNone/>
            </a:pPr>
            <a:r>
              <a:rPr lang="it-IT" dirty="0"/>
              <a:t>Il restante 95% è materia ed energia oscure.</a:t>
            </a:r>
          </a:p>
          <a:p>
            <a:endParaRPr lang="it-IT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7E3DE5-5063-4119-B83B-BE32E7BBC6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5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BFD46-A899-4537-9EDB-7E036CA10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308B3-B875-4694-9CA7-B840AEA79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784498-96A7-4EBF-9A86-2DFE6DE27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339502"/>
            <a:ext cx="8291264" cy="431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0873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3A25E-A8F0-43B7-A15C-658080FC5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072F0-6A27-4F85-AD0A-0F77D5D48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B62C53-E9A3-43BE-B418-F889F96A0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1854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2613C-A690-4036-9724-6E4206AEB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241"/>
            <a:ext cx="8229600" cy="857250"/>
          </a:xfrm>
        </p:spPr>
        <p:txBody>
          <a:bodyPr/>
          <a:lstStyle/>
          <a:p>
            <a:r>
              <a:rPr lang="en-GB" dirty="0"/>
              <a:t>Michel Mayor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7A280-93C1-4BB6-8249-EABABD3D6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864" y="1059582"/>
            <a:ext cx="5338936" cy="35350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/>
              <a:t>Born: 1942, Lausanne, Switzerland</a:t>
            </a:r>
          </a:p>
          <a:p>
            <a:pPr marL="0" indent="0">
              <a:buNone/>
            </a:pPr>
            <a:r>
              <a:rPr lang="en-GB" sz="2800" dirty="0"/>
              <a:t>Affiliation at the time of the award: University of Geneva, Geneva, Switzerland</a:t>
            </a:r>
          </a:p>
          <a:p>
            <a:pPr marL="0" indent="0">
              <a:buNone/>
            </a:pPr>
            <a:r>
              <a:rPr lang="en-GB" sz="2800" dirty="0"/>
              <a:t>Prize motivation: "for the discovery of an exoplanet orbiting a solar-type star."</a:t>
            </a:r>
          </a:p>
          <a:p>
            <a:pPr marL="0" indent="0">
              <a:buNone/>
            </a:pPr>
            <a:r>
              <a:rPr lang="en-GB" sz="2800" dirty="0"/>
              <a:t>Prize share: 1/4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81F7BF-0D91-4EC8-8506-F4BD9ED4F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" y="840935"/>
            <a:ext cx="2986648" cy="447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2652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178B5-4227-4735-A084-78D49B17F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5B4D2-E721-41D5-841B-4489D5685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555526"/>
            <a:ext cx="4114800" cy="4039097"/>
          </a:xfrm>
        </p:spPr>
        <p:txBody>
          <a:bodyPr/>
          <a:lstStyle/>
          <a:p>
            <a:r>
              <a:rPr lang="en-GB" dirty="0"/>
              <a:t>Here Mayor is in the cafeteria of San Sebastian airport, looking at all the messages flooding in!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028F73-9F23-4201-80C1-3EA3C67D7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-582613"/>
            <a:ext cx="4320480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3897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99E7B-1A4C-47A8-8890-60E5D6AE2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44CBF-A600-4D93-9D78-E04E3A704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3F2244-DCEF-4E55-A985-0666DE6C9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983" y="0"/>
            <a:ext cx="70640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2592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9E216-D099-42A7-B4E7-590F1B75F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188" y="-92546"/>
            <a:ext cx="8229600" cy="857250"/>
          </a:xfrm>
        </p:spPr>
        <p:txBody>
          <a:bodyPr/>
          <a:lstStyle/>
          <a:p>
            <a:r>
              <a:rPr lang="en-GB" dirty="0"/>
              <a:t>Didier </a:t>
            </a:r>
            <a:r>
              <a:rPr lang="en-GB" dirty="0" err="1"/>
              <a:t>Queloz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61C44-724B-490A-AE85-41C42DD75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1892" y="644913"/>
            <a:ext cx="5612108" cy="44985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/>
              <a:t>Born: 1966</a:t>
            </a:r>
          </a:p>
          <a:p>
            <a:pPr marL="0" indent="0">
              <a:buNone/>
            </a:pPr>
            <a:r>
              <a:rPr lang="en-GB" sz="2800" dirty="0"/>
              <a:t>Affiliation at the time of the award: University of Geneva, Geneva, Switzerland, University of Cambridge, Cambridge, United Kingdom</a:t>
            </a:r>
          </a:p>
          <a:p>
            <a:pPr marL="0" indent="0">
              <a:buNone/>
            </a:pPr>
            <a:r>
              <a:rPr lang="en-GB" sz="2800" dirty="0"/>
              <a:t>Prize motivation: "for the discovery of an exoplanet orbiting a solar-type star."</a:t>
            </a:r>
          </a:p>
          <a:p>
            <a:pPr marL="0" indent="0">
              <a:buNone/>
            </a:pPr>
            <a:r>
              <a:rPr lang="en-GB" sz="2800" dirty="0"/>
              <a:t>Prize share: 1/4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525C59-71E7-4482-AA46-DBD64A2CC1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" y="826180"/>
            <a:ext cx="2722612" cy="408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6342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36BC5-D760-4196-AA09-1F579BD40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F5164-4E86-403A-A3EA-B2B791586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7312" y="205979"/>
            <a:ext cx="3449488" cy="4388644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New Physics Laureate Didier </a:t>
            </a:r>
            <a:r>
              <a:rPr lang="en-GB" dirty="0" err="1"/>
              <a:t>Queloz</a:t>
            </a:r>
            <a:r>
              <a:rPr lang="en-GB" dirty="0"/>
              <a:t> was at a scientific meeting when news of his Nobel Prize broke. Here, fresh from celebrating with colleagues, he speaks with us about his reaction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0874AD-9808-42FD-B764-0F1111ACF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20688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2684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816C6-5360-4C71-8179-0BF751EC9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96BCD-F54D-451C-A208-408874312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411510"/>
            <a:ext cx="8435280" cy="41831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>
                <a:solidFill>
                  <a:srgbClr val="FF0000"/>
                </a:solidFill>
              </a:rPr>
              <a:t>Quando il nuovo spettrografo fu terminato nella primavera del 1994, la precisione sulla velocità arrivo a</a:t>
            </a:r>
          </a:p>
          <a:p>
            <a:pPr marL="0" indent="0">
              <a:buNone/>
            </a:pPr>
            <a:r>
              <a:rPr lang="it-IT" sz="2800" dirty="0">
                <a:solidFill>
                  <a:srgbClr val="FF0000"/>
                </a:solidFill>
              </a:rPr>
              <a:t>10-15 m/s e la prima scoperta di un esopianeta si stava avvicinando rapidamente. A quel tempo, la ricerca di esopianeti non faceva parte dell'astronomia tradizionale, ma Mayor e </a:t>
            </a:r>
            <a:r>
              <a:rPr lang="it-IT" sz="2800" dirty="0" err="1">
                <a:solidFill>
                  <a:srgbClr val="FF0000"/>
                </a:solidFill>
              </a:rPr>
              <a:t>Queloz</a:t>
            </a:r>
            <a:r>
              <a:rPr lang="it-IT" sz="2800" dirty="0">
                <a:solidFill>
                  <a:srgbClr val="FF0000"/>
                </a:solidFill>
              </a:rPr>
              <a:t> avevano deciso comunque di annunciare la loro scoperta. Trascorsero diversi mesi a perfezionare i loro risultati e, nell'ottobre 1995, erano pronti a presentare il loro primo esopianeta al mondo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5951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85109-49F9-4934-8113-D373C0A82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D2A2E44-B59C-4D98-93D0-B7C96375B7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5716" y="123478"/>
            <a:ext cx="5112568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4131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4CDE95A-69DA-4218-BC60-E704E39F3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984070"/>
            <a:ext cx="4896544" cy="41594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A73B04-C26E-4FFF-B5E5-4E485D67A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7574"/>
          </a:xfrm>
        </p:spPr>
        <p:txBody>
          <a:bodyPr>
            <a:normAutofit fontScale="90000"/>
          </a:bodyPr>
          <a:lstStyle/>
          <a:p>
            <a:r>
              <a:rPr lang="it-IT" dirty="0"/>
              <a:t>La scoperta di un esopianeta in orbita attorno a una stella di tipo solare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34475C-95FE-47F9-9B98-91914A047D37}"/>
              </a:ext>
            </a:extLst>
          </p:cNvPr>
          <p:cNvSpPr/>
          <p:nvPr/>
        </p:nvSpPr>
        <p:spPr>
          <a:xfrm>
            <a:off x="3707904" y="2499742"/>
            <a:ext cx="10590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51 </a:t>
            </a:r>
            <a:r>
              <a:rPr lang="en-GB" dirty="0" err="1">
                <a:solidFill>
                  <a:schemeClr val="bg1"/>
                </a:solidFill>
              </a:rPr>
              <a:t>Pegasi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9836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243E0-B1B8-4D56-9BA7-E88A76AB3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9E9D1-F019-4DEF-864C-90C4D2A61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3DA85A-7B40-4758-A30D-F6798594D7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241142"/>
            <a:ext cx="6408601" cy="469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3008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853AB-15BE-4C42-92E8-FD9F6F089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9FF26-3D5B-4F79-82D6-9546BD3E9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577348-C73F-4494-8FE3-D51B2E24F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-1187534"/>
            <a:ext cx="7302732" cy="6316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71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66B86-4D3F-4040-A35E-BCBCE2873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DABAB7-1EC2-4D25-BA19-385DB5E0F9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87498"/>
            <a:ext cx="7313166" cy="4168504"/>
          </a:xfrm>
        </p:spPr>
      </p:pic>
    </p:spTree>
    <p:extLst>
      <p:ext uri="{BB962C8B-B14F-4D97-AF65-F5344CB8AC3E}">
        <p14:creationId xmlns:p14="http://schemas.microsoft.com/office/powerpoint/2010/main" val="26243365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8B8F6-AA10-4680-A2DC-6194D25D1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806" y="-32005"/>
            <a:ext cx="8229600" cy="857250"/>
          </a:xfrm>
        </p:spPr>
        <p:txBody>
          <a:bodyPr/>
          <a:lstStyle/>
          <a:p>
            <a:r>
              <a:rPr lang="en-GB" dirty="0"/>
              <a:t>ELODIE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898D1-298B-4EA6-8E35-A753C3494B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B0E463-F4EC-4A2B-BAA7-E5C8BDDAB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987574"/>
            <a:ext cx="4975788" cy="35007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9C050D-4E3B-4EFF-BBF0-EC6FDD134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1216" y="1186439"/>
            <a:ext cx="3802784" cy="357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3979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0FF51-3BF7-4199-99E9-11344A091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BCA831-3117-44DC-AEF9-669C53542A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432" y="411510"/>
            <a:ext cx="5954872" cy="4598906"/>
          </a:xfrm>
        </p:spPr>
      </p:pic>
    </p:spTree>
    <p:extLst>
      <p:ext uri="{BB962C8B-B14F-4D97-AF65-F5344CB8AC3E}">
        <p14:creationId xmlns:p14="http://schemas.microsoft.com/office/powerpoint/2010/main" val="30338428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A183F-7ACA-4D8C-A8A8-56CACB963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C36DA-A376-4274-A300-820934ACD2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72B2A7-0542-4F9D-B2CB-56A9A23C8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548887"/>
            <a:ext cx="6755457" cy="408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0788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2E11B-87B9-41C2-827C-6044212CE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6E61C-8F59-42C8-AFAA-1A03DE9BD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030EDF-8566-480C-9746-BE07CA7C3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8817"/>
            <a:ext cx="9175447" cy="327124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9DE5F1E-9D0F-4012-A4EB-73B894A31F05}"/>
              </a:ext>
            </a:extLst>
          </p:cNvPr>
          <p:cNvSpPr/>
          <p:nvPr/>
        </p:nvSpPr>
        <p:spPr>
          <a:xfrm>
            <a:off x="3635896" y="918817"/>
            <a:ext cx="2016224" cy="32712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40033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29020-FD6B-4851-AA48-BF1BB007C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C11AE-8813-455C-AB99-12961297C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/>
              <a:t>…ciò è stato sorprendente perché in base all'unico dato disponibile in quel momento - il nostro sistema solare - un pianeta di massa di Giove dovrebbe avere un periodo molto più lungo. </a:t>
            </a:r>
            <a:r>
              <a:rPr lang="it-IT" dirty="0">
                <a:solidFill>
                  <a:srgbClr val="FF0000"/>
                </a:solidFill>
              </a:rPr>
              <a:t>Un periodo di soli quattro giorni a una distanza di soli 0,05 unità astronomiche (AU), un centesimo della distanza tra Giove e il Sole.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40612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88D71-636E-48F9-B49F-3B97BF005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9ACE3-4687-4B67-AECB-4BA2189C4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1F47CF-F585-498F-9BAD-B98921A7C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-336893"/>
            <a:ext cx="5544616" cy="548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3829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49696-1123-43F2-80A2-565B57112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54CA91-F60E-4F4D-B803-43437187C8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756870-9691-4996-B5D4-D38D029E5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8723"/>
            <a:ext cx="73152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214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DF1F9-0029-4895-87C0-BB1BD1089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4D622-F98E-4211-BDA8-65B43581CB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0C2E79-C87F-4430-90FB-0A5DF974C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2018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B1AE336-E17B-4FF3-96A1-B8FB7B364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28800" y="-2316742"/>
            <a:ext cx="13261415" cy="74602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F33A8E-25CA-4DAC-B157-1FAC3480D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01AC3-1A63-45CA-9DDC-F1B5A06D1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04664"/>
            <a:ext cx="8291264" cy="367905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b="1" dirty="0">
                <a:solidFill>
                  <a:srgbClr val="FFFF00"/>
                </a:solidFill>
              </a:rPr>
              <a:t>I vincitori di quest'anno hanno trasformato le nostre idee sul cosmo. Mentre le scoperte teoriche di James </a:t>
            </a:r>
            <a:r>
              <a:rPr lang="it-IT" b="1" dirty="0" err="1">
                <a:solidFill>
                  <a:srgbClr val="FFFF00"/>
                </a:solidFill>
              </a:rPr>
              <a:t>Peebles</a:t>
            </a:r>
            <a:r>
              <a:rPr lang="it-IT" b="1" dirty="0">
                <a:solidFill>
                  <a:srgbClr val="FFFF00"/>
                </a:solidFill>
              </a:rPr>
              <a:t> hanno contribuito alla nostra comprensione di come si è evoluto l'universo dopo il Big Bang, Michel Mayor e Didier </a:t>
            </a:r>
            <a:r>
              <a:rPr lang="it-IT" b="1" dirty="0" err="1">
                <a:solidFill>
                  <a:srgbClr val="FFFF00"/>
                </a:solidFill>
              </a:rPr>
              <a:t>Queloz</a:t>
            </a:r>
            <a:r>
              <a:rPr lang="it-IT" b="1" dirty="0">
                <a:solidFill>
                  <a:srgbClr val="FFFF00"/>
                </a:solidFill>
              </a:rPr>
              <a:t> hanno esplorato la parte dell’universo a noi </a:t>
            </a:r>
            <a:r>
              <a:rPr lang="it-IT" b="1">
                <a:solidFill>
                  <a:srgbClr val="FFFF00"/>
                </a:solidFill>
              </a:rPr>
              <a:t>accessibile alla </a:t>
            </a:r>
            <a:r>
              <a:rPr lang="it-IT" b="1" dirty="0">
                <a:solidFill>
                  <a:srgbClr val="FFFF00"/>
                </a:solidFill>
              </a:rPr>
              <a:t>ricerca di pianeti sconosciuti. Le loro scoperte hanno cambiato per sempre le nostre concezioni del mondo.</a:t>
            </a:r>
            <a:endParaRPr lang="en-GB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900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919</Words>
  <Application>Microsoft Office PowerPoint</Application>
  <PresentationFormat>On-screen Show (16:9)</PresentationFormat>
  <Paragraphs>48</Paragraphs>
  <Slides>44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Algerian</vt:lpstr>
      <vt:lpstr>Arial</vt:lpstr>
      <vt:lpstr>Arial Black</vt:lpstr>
      <vt:lpstr>Calibri</vt:lpstr>
      <vt:lpstr>Office Theme</vt:lpstr>
      <vt:lpstr> Capire l’Universo e il nostro posto in esso   Premio Nobel per la Fisica 2019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James Peebles</vt:lpstr>
      <vt:lpstr>James Peebles</vt:lpstr>
      <vt:lpstr>PowerPoint Presentation</vt:lpstr>
      <vt:lpstr>Physical cosmology </vt:lpstr>
      <vt:lpstr>PowerPoint Presentation</vt:lpstr>
      <vt:lpstr>Big Bang</vt:lpstr>
      <vt:lpstr>1964 – Penzias e Wilson</vt:lpstr>
      <vt:lpstr>PowerPoint Presentation</vt:lpstr>
      <vt:lpstr>PowerPoint Presentation</vt:lpstr>
      <vt:lpstr>PowerPoint Presentation</vt:lpstr>
      <vt:lpstr>Con sorprendente precisione, i cosmologi sono stati in grado di prevedere le variazioni della radiazione di fondo e mostrare come dipendono dalla la materia e l'energia presenti nell'universo.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Michel Mayor</vt:lpstr>
      <vt:lpstr>PowerPoint Presentation</vt:lpstr>
      <vt:lpstr>PowerPoint Presentation</vt:lpstr>
      <vt:lpstr>Didier Queloz</vt:lpstr>
      <vt:lpstr>PowerPoint Presentation</vt:lpstr>
      <vt:lpstr>PowerPoint Presentation</vt:lpstr>
      <vt:lpstr>PowerPoint Presentation</vt:lpstr>
      <vt:lpstr>La scoperta di un esopianeta in orbita attorno a una stella di tipo solare</vt:lpstr>
      <vt:lpstr>PowerPoint Presentation</vt:lpstr>
      <vt:lpstr>PowerPoint Presentation</vt:lpstr>
      <vt:lpstr>PowerPoint Presentation</vt:lpstr>
      <vt:lpstr>ELODIE method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Catalina</dc:creator>
  <cp:lastModifiedBy>Catalina Oana Curceanu</cp:lastModifiedBy>
  <cp:revision>41</cp:revision>
  <dcterms:created xsi:type="dcterms:W3CDTF">2018-10-06T10:40:18Z</dcterms:created>
  <dcterms:modified xsi:type="dcterms:W3CDTF">2019-10-09T07:09:00Z</dcterms:modified>
</cp:coreProperties>
</file>