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63" r:id="rId3"/>
    <p:sldId id="262" r:id="rId4"/>
    <p:sldId id="264" r:id="rId5"/>
    <p:sldId id="276" r:id="rId6"/>
    <p:sldId id="274" r:id="rId7"/>
    <p:sldId id="272" r:id="rId8"/>
    <p:sldId id="270" r:id="rId9"/>
    <p:sldId id="269" r:id="rId10"/>
    <p:sldId id="273" r:id="rId11"/>
    <p:sldId id="281" r:id="rId12"/>
    <p:sldId id="277" r:id="rId13"/>
    <p:sldId id="280" r:id="rId14"/>
    <p:sldId id="279" r:id="rId15"/>
    <p:sldId id="275" r:id="rId16"/>
    <p:sldId id="278" r:id="rId17"/>
    <p:sldId id="282" r:id="rId18"/>
    <p:sldId id="283" r:id="rId19"/>
    <p:sldId id="284" r:id="rId20"/>
    <p:sldId id="285" r:id="rId21"/>
    <p:sldId id="268" r:id="rId22"/>
    <p:sldId id="286" r:id="rId23"/>
    <p:sldId id="265" r:id="rId24"/>
    <p:sldId id="287" r:id="rId25"/>
    <p:sldId id="288" r:id="rId26"/>
    <p:sldId id="291" r:id="rId27"/>
    <p:sldId id="289" r:id="rId28"/>
    <p:sldId id="258" r:id="rId29"/>
    <p:sldId id="256" r:id="rId30"/>
    <p:sldId id="259" r:id="rId31"/>
    <p:sldId id="260" r:id="rId32"/>
    <p:sldId id="261" r:id="rId33"/>
    <p:sldId id="290" r:id="rId3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85" d="100"/>
          <a:sy n="85" d="100"/>
        </p:scale>
        <p:origin x="-72" y="-96"/>
      </p:cViewPr>
      <p:guideLst>
        <p:guide orient="horz" pos="1620"/>
        <p:guide pos="2880"/>
      </p:guideLst>
    </p:cSldViewPr>
  </p:slideViewPr>
  <p:notesTextViewPr>
    <p:cViewPr>
      <p:scale>
        <a:sx n="1" d="1"/>
        <a:sy n="1" d="1"/>
      </p:scale>
      <p:origin x="0" y="0"/>
    </p:cViewPr>
  </p:notesTextViewPr>
  <p:sorterViewPr>
    <p:cViewPr>
      <p:scale>
        <a:sx n="100" d="100"/>
        <a:sy n="100" d="100"/>
      </p:scale>
      <p:origin x="0" y="808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FD1C54C-0B06-4C71-B129-CD9AAC15AB71}" type="datetimeFigureOut">
              <a:rPr lang="en-GB" smtClean="0"/>
              <a:t>06/10/2018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42719E-8C94-44E5-9237-77B69D3E576D}" type="slidenum">
              <a:rPr lang="en-GB" smtClean="0"/>
              <a:t>‹#›</a:t>
            </a:fld>
            <a:endParaRPr lang="en-GB"/>
          </a:p>
        </p:txBody>
      </p:sp>
    </p:spTree>
    <p:extLst>
      <p:ext uri="{BB962C8B-B14F-4D97-AF65-F5344CB8AC3E}">
        <p14:creationId xmlns:p14="http://schemas.microsoft.com/office/powerpoint/2010/main" val="623882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FD1C54C-0B06-4C71-B129-CD9AAC15AB71}" type="datetimeFigureOut">
              <a:rPr lang="en-GB" smtClean="0"/>
              <a:t>06/10/2018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42719E-8C94-44E5-9237-77B69D3E576D}" type="slidenum">
              <a:rPr lang="en-GB" smtClean="0"/>
              <a:t>‹#›</a:t>
            </a:fld>
            <a:endParaRPr lang="en-GB"/>
          </a:p>
        </p:txBody>
      </p:sp>
    </p:spTree>
    <p:extLst>
      <p:ext uri="{BB962C8B-B14F-4D97-AF65-F5344CB8AC3E}">
        <p14:creationId xmlns:p14="http://schemas.microsoft.com/office/powerpoint/2010/main" val="2750924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D1C54C-0B06-4C71-B129-CD9AAC15AB71}" type="datetimeFigureOut">
              <a:rPr lang="en-GB" smtClean="0"/>
              <a:t>06/10/2018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42719E-8C94-44E5-9237-77B69D3E576D}" type="slidenum">
              <a:rPr lang="en-GB" smtClean="0"/>
              <a:t>‹#›</a:t>
            </a:fld>
            <a:endParaRPr lang="en-GB"/>
          </a:p>
        </p:txBody>
      </p:sp>
    </p:spTree>
    <p:extLst>
      <p:ext uri="{BB962C8B-B14F-4D97-AF65-F5344CB8AC3E}">
        <p14:creationId xmlns:p14="http://schemas.microsoft.com/office/powerpoint/2010/main" val="3859066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FD1C54C-0B06-4C71-B129-CD9AAC15AB71}" type="datetimeFigureOut">
              <a:rPr lang="en-GB" smtClean="0"/>
              <a:t>06/10/2018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942719E-8C94-44E5-9237-77B69D3E576D}" type="slidenum">
              <a:rPr lang="en-GB" smtClean="0"/>
              <a:t>‹#›</a:t>
            </a:fld>
            <a:endParaRPr lang="en-GB"/>
          </a:p>
        </p:txBody>
      </p:sp>
    </p:spTree>
    <p:extLst>
      <p:ext uri="{BB962C8B-B14F-4D97-AF65-F5344CB8AC3E}">
        <p14:creationId xmlns:p14="http://schemas.microsoft.com/office/powerpoint/2010/main" val="2014773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FD1C54C-0B06-4C71-B129-CD9AAC15AB71}" type="datetimeFigureOut">
              <a:rPr lang="en-GB" smtClean="0"/>
              <a:t>06/10/2018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942719E-8C94-44E5-9237-77B69D3E576D}" type="slidenum">
              <a:rPr lang="en-GB" smtClean="0"/>
              <a:t>‹#›</a:t>
            </a:fld>
            <a:endParaRPr lang="en-GB"/>
          </a:p>
        </p:txBody>
      </p:sp>
    </p:spTree>
    <p:extLst>
      <p:ext uri="{BB962C8B-B14F-4D97-AF65-F5344CB8AC3E}">
        <p14:creationId xmlns:p14="http://schemas.microsoft.com/office/powerpoint/2010/main" val="350450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FD1C54C-0B06-4C71-B129-CD9AAC15AB71}" type="datetimeFigureOut">
              <a:rPr lang="en-GB" smtClean="0"/>
              <a:t>06/10/2018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942719E-8C94-44E5-9237-77B69D3E576D}" type="slidenum">
              <a:rPr lang="en-GB" smtClean="0"/>
              <a:t>‹#›</a:t>
            </a:fld>
            <a:endParaRPr lang="en-GB"/>
          </a:p>
        </p:txBody>
      </p:sp>
    </p:spTree>
    <p:extLst>
      <p:ext uri="{BB962C8B-B14F-4D97-AF65-F5344CB8AC3E}">
        <p14:creationId xmlns:p14="http://schemas.microsoft.com/office/powerpoint/2010/main" val="1621120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D1C54C-0B06-4C71-B129-CD9AAC15AB71}" type="datetimeFigureOut">
              <a:rPr lang="en-GB" smtClean="0"/>
              <a:t>06/10/2018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942719E-8C94-44E5-9237-77B69D3E576D}" type="slidenum">
              <a:rPr lang="en-GB" smtClean="0"/>
              <a:t>‹#›</a:t>
            </a:fld>
            <a:endParaRPr lang="en-GB"/>
          </a:p>
        </p:txBody>
      </p:sp>
    </p:spTree>
    <p:extLst>
      <p:ext uri="{BB962C8B-B14F-4D97-AF65-F5344CB8AC3E}">
        <p14:creationId xmlns:p14="http://schemas.microsoft.com/office/powerpoint/2010/main" val="1845437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D1C54C-0B06-4C71-B129-CD9AAC15AB71}" type="datetimeFigureOut">
              <a:rPr lang="en-GB" smtClean="0"/>
              <a:t>06/10/2018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942719E-8C94-44E5-9237-77B69D3E576D}" type="slidenum">
              <a:rPr lang="en-GB" smtClean="0"/>
              <a:t>‹#›</a:t>
            </a:fld>
            <a:endParaRPr lang="en-GB"/>
          </a:p>
        </p:txBody>
      </p:sp>
    </p:spTree>
    <p:extLst>
      <p:ext uri="{BB962C8B-B14F-4D97-AF65-F5344CB8AC3E}">
        <p14:creationId xmlns:p14="http://schemas.microsoft.com/office/powerpoint/2010/main" val="2633725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D1C54C-0B06-4C71-B129-CD9AAC15AB71}" type="datetimeFigureOut">
              <a:rPr lang="en-GB" smtClean="0"/>
              <a:t>06/10/2018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942719E-8C94-44E5-9237-77B69D3E576D}" type="slidenum">
              <a:rPr lang="en-GB" smtClean="0"/>
              <a:t>‹#›</a:t>
            </a:fld>
            <a:endParaRPr lang="en-GB"/>
          </a:p>
        </p:txBody>
      </p:sp>
    </p:spTree>
    <p:extLst>
      <p:ext uri="{BB962C8B-B14F-4D97-AF65-F5344CB8AC3E}">
        <p14:creationId xmlns:p14="http://schemas.microsoft.com/office/powerpoint/2010/main" val="351236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FD1C54C-0B06-4C71-B129-CD9AAC15AB71}" type="datetimeFigureOut">
              <a:rPr lang="en-GB" smtClean="0"/>
              <a:t>06/10/2018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42719E-8C94-44E5-9237-77B69D3E576D}" type="slidenum">
              <a:rPr lang="en-GB" smtClean="0"/>
              <a:t>‹#›</a:t>
            </a:fld>
            <a:endParaRPr lang="en-GB"/>
          </a:p>
        </p:txBody>
      </p:sp>
    </p:spTree>
    <p:extLst>
      <p:ext uri="{BB962C8B-B14F-4D97-AF65-F5344CB8AC3E}">
        <p14:creationId xmlns:p14="http://schemas.microsoft.com/office/powerpoint/2010/main" val="2302075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FD1C54C-0B06-4C71-B129-CD9AAC15AB71}" type="datetimeFigureOut">
              <a:rPr lang="en-GB" smtClean="0"/>
              <a:t>06/10/2018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42719E-8C94-44E5-9237-77B69D3E576D}" type="slidenum">
              <a:rPr lang="en-GB" smtClean="0"/>
              <a:t>‹#›</a:t>
            </a:fld>
            <a:endParaRPr lang="en-GB"/>
          </a:p>
        </p:txBody>
      </p:sp>
    </p:spTree>
    <p:extLst>
      <p:ext uri="{BB962C8B-B14F-4D97-AF65-F5344CB8AC3E}">
        <p14:creationId xmlns:p14="http://schemas.microsoft.com/office/powerpoint/2010/main" val="3621214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FD1C54C-0B06-4C71-B129-CD9AAC15AB71}" type="datetimeFigureOut">
              <a:rPr lang="en-GB" smtClean="0"/>
              <a:t>06/10/2018</a:t>
            </a:fld>
            <a:endParaRPr lang="en-GB"/>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942719E-8C94-44E5-9237-77B69D3E576D}" type="slidenum">
              <a:rPr lang="en-GB" smtClean="0"/>
              <a:t>‹#›</a:t>
            </a:fld>
            <a:endParaRPr lang="en-GB"/>
          </a:p>
        </p:txBody>
      </p:sp>
    </p:spTree>
    <p:extLst>
      <p:ext uri="{BB962C8B-B14F-4D97-AF65-F5344CB8AC3E}">
        <p14:creationId xmlns:p14="http://schemas.microsoft.com/office/powerpoint/2010/main" val="19877154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google.com/url?sa=i&amp;rct=j&amp;q=&amp;esrc=s&amp;source=images&amp;cd=&amp;cad=rja&amp;uact=8&amp;ved=2ahUKEwjB6qPq1fHdAhUELewKHRY1CckQjRx6BAgBEAU&amp;url=https%3A%2F%2Fnewatlas.com%2F2018-nobel-prize-physics-optical-tweezers-lasers%2F56615%2F&amp;psig=AOvVaw2yQHDiyvhZq02Be-N_KwvL&amp;ust=1538910297174232" TargetMode="Externa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hyperlink" Target="https://www.google.com/url?sa=i&amp;rct=j&amp;q=&amp;esrc=s&amp;source=images&amp;cd=&amp;cad=rja&amp;uact=8&amp;ved=2ahUKEwiKnYmv1fHdAhWBGuwKHRUbA-sQjRx6BAgBEAU&amp;url=https%3A%2F%2Fwww.pressherald.com%2F2018%2F10%2F02%2F3-share-nobel-physics-prize-for-laser-research%2F&amp;psig=AOvVaw0SO3M_knbroxg79bqu1Ff3&amp;ust=1538910158380619" TargetMode="Externa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google.com/url?sa=i&amp;rct=j&amp;q=&amp;esrc=s&amp;source=images&amp;cd=&amp;cad=rja&amp;uact=8&amp;ved=2ahUKEwiJ0uzx1PHdAhXGKewKHVvQClMQjRx6BAgBEAU&amp;url=https%3A%2F%2Fwww.reddit.com%2Fr%2FPhysics%2Fcomments%2F9kpaaf%2Fnobel_prize_2018%2F&amp;psig=AOvVaw2RAkUznigf6bmj-qVMc8u9&amp;ust=1538909990322896"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google.com/url?sa=i&amp;rct=j&amp;q=&amp;esrc=s&amp;source=images&amp;cd=&amp;cad=rja&amp;uact=8&amp;ved=2ahUKEwiXjteH1fHdAhUDzKQKHXmuCvQQjRx6BAgBEAU&amp;url=https%3A%2F%2Findianexpress.com%2Farticle%2Fexplained%2Fnobel-prize-for-physics-2018-laser-physics-arthur-ashkin-donna-strickland-gerard-mourou-5383533%2F&amp;psig=AOvVaw2RAkUznigf6bmj-qVMc8u9&amp;ust=1538909990322896"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google.com/url?sa=i&amp;rct=j&amp;q=&amp;esrc=s&amp;source=images&amp;cd=&amp;cad=rja&amp;uact=8&amp;ved=2ahUKEwia9onJ3PHdAhVDCewKHVHYAYQQjRx6BAgBEAU&amp;url=http%3A%2F%2Fwww.asiaone.com%2Fworld%2Fphysics-nobel-laser-pioneers-includes-first-woman-55-years&amp;psig=AOvVaw3lEHDb1QB5fx0-aAOsMP0q&amp;ust=1538912112181294"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google.com/url?sa=i&amp;rct=j&amp;q=&amp;esrc=s&amp;source=images&amp;cd=&amp;cad=rja&amp;uact=8&amp;ved=2ahUKEwiS9Mu92PHdAhWSDOwKHWI7CosQjRx6BAgBEAU&amp;url=https%3A%2F%2Fwww.telegraph.co.uk%2Fnews%2Fscience%2Fscience-news%2F9825165%2FMiniature-Star-Trek-style-tractor-beam-built.html&amp;psig=AOvVaw2P51wKtOuEFonorV0the7_&amp;ust=1538910891624958" TargetMode="Externa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hyperlink" Target="https://www.google.com/url?sa=i&amp;rct=j&amp;q=&amp;esrc=s&amp;source=images&amp;cd=&amp;cad=rja&amp;uact=8&amp;ved=2ahUKEwjerdLS2PHdAhXIyqQKHRIVBa8QjRx6BAgBEAU&amp;url=https%3A%2F%2Fwww.digitaltrends.com%2Fcool-tech%2Ftractor-beam-microscope%2F&amp;psig=AOvVaw2P51wKtOuEFonorV0the7_&amp;ust=1538910891624958"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hyperlink" Target="https://www.google.com/url?sa=i&amp;rct=j&amp;q=&amp;esrc=s&amp;source=images&amp;cd=&amp;cad=rja&amp;uact=8&amp;ved=2ahUKEwiG4Yfh1vHdAhUMGuwKHUFnDSQQjRx6BAgBEAU&amp;url=https%3A%2F%2Ftenor.com%2Fview%2Fthe-simpsons-lisa-simpson-lisa-hair-dryer-gif-3722657&amp;psig=AOvVaw2VVU0_Beo2ftg74lkcyK1i&amp;ust=1538910486707695"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hyperlink" Target="https://www.google.com/url?sa=i&amp;rct=j&amp;q=&amp;esrc=s&amp;source=images&amp;cd=&amp;cad=rja&amp;uact=8&amp;ved=2ahUKEwij85a61vHdAhVO26QKHQ-UB9AQjRx6BAgBEAU&amp;url=https%3A%2F%2Fimgur.com%2Fa%2FohpPY&amp;psig=AOvVaw2VVU0_Beo2ftg74lkcyK1i&amp;ust=1538910486707695"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google.com/url?sa=i&amp;rct=j&amp;q=&amp;esrc=s&amp;source=images&amp;cd=&amp;cad=rja&amp;uact=8&amp;ved=2ahUKEwjP36GL3_HdAhVM6qQKHR5hBOEQjRx6BAgBEAU&amp;url=http%3A%2F%2Fumdberg.pbworks.com%2Fw%2Fpage%2F47555271%2FDNA%2520spring%25201%253A%2520Spring%2520constant%2520of%2520DNA&amp;psig=AOvVaw02beVEMrCypSPsmJJoPpKb&amp;ust=1538912801357945"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hyperlink" Target="https://www.google.com/url?sa=i&amp;rct=j&amp;q=&amp;esrc=s&amp;source=images&amp;cd=&amp;cad=rja&amp;uact=8&amp;ved=2ahUKEwjrp53t3vHdAhUGyqQKHV-fA-8QjRx6BAgBEAU&amp;url=https%3A%2F%2Fmakeagif.com%2Fgif%2Foptical-tweezers-animation-2vGHLB&amp;psig=AOvVaw0spxRkyzjECsEROS2emnDD&amp;ust=1538912742368573"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hyperlink" Target="https://www.google.com/url?sa=i&amp;rct=j&amp;q=&amp;esrc=s&amp;source=images&amp;cd=&amp;cad=rja&amp;uact=8&amp;ved=2ahUKEwjv8qiv2_HdAhVFNOwKHUkADQAQjRx6BAgBEAU&amp;url=https%3A%2F%2Fwww.umass.edu%2Fmusclebiophy%2Ftechniques%2520-%2520laser%2520trap.html&amp;psig=AOvVaw1lgJwwARToVW99EFL8I3xL&amp;ust=1538911790809918"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google.com/url?sa=i&amp;rct=j&amp;q=&amp;esrc=s&amp;source=images&amp;cd=&amp;cad=rja&amp;uact=8&amp;ved=2ahUKEwiXjteH1fHdAhUDzKQKHXmuCvQQjRx6BAgBEAU&amp;url=https%3A%2F%2Findianexpress.com%2Farticle%2Fexplained%2Fnobel-prize-for-physics-2018-laser-physics-arthur-ashkin-donna-strickland-gerard-mourou-5383533%2F&amp;psig=AOvVaw2RAkUznigf6bmj-qVMc8u9&amp;ust=1538909990322896"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www.google.com/url?sa=i&amp;rct=j&amp;q=&amp;esrc=s&amp;source=images&amp;cd=&amp;cad=rja&amp;uact=8&amp;ved=2ahUKEwi69_On1fHdAhVH2qQKHbS-DgcQjRx6BAgBEAU&amp;url=https%3A%2F%2Fwww.scientificamerican.com%2Farticle%2Foptical-tweezers-and-tools-used-for-laser-eye-surgery-snag-physics-nobel1%2F&amp;psig=AOvVaw0SO3M_knbroxg79bqu1Ff3&amp;ust=1538910158380619"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s://www.google.com/url?sa=i&amp;rct=j&amp;q=&amp;esrc=s&amp;source=images&amp;cd=&amp;cad=rja&amp;uact=8&amp;ved=2ahUKEwjog8Ga0fHdAhWB-aQKHVzZCMwQjRx6BAgBEAU&amp;url=https%3A%2F%2Fwww.euronews.com%2F2018%2F10%2F04%2Fdonna-strickland-s-long-journey-laser-jock-third-woman-ever-ncna916451&amp;psig=AOvVaw1feMdyLDJUhkXc6FxoYwmd&amp;ust=1538909018714910" TargetMode="Externa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hyperlink" Target="http://www.google.com/url?sa=i&amp;rct=j&amp;q=&amp;esrc=s&amp;source=images&amp;cd=&amp;cad=rja&amp;uact=8&amp;ved=2ahUKEwjpsKSS6PHdAhWuNOwKHeo0DgwQjRx6BAgBEAU&amp;url=http%3A%2F%2Fwww.rochester.edu%2Fnewscenter%2Frochesters-breakthrough-in-laser-science-earns-nobel-prize-340302%2F&amp;psig=AOvVaw0lmFwNk6t4eJSOyfOLyBV-&amp;ust=1538915231571316"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s://www.google.com/url?sa=i&amp;rct=j&amp;q=&amp;esrc=s&amp;source=images&amp;cd=&amp;cad=rja&amp;uact=8&amp;ved=2ahUKEwiJlvzG0PHdAhWJMewKHWrgAZEQjRx6BAgBEAU&amp;url=https%3A%2F%2Fwww.npr.org%2F2018%2F10%2F02%2F653639583%2Fthe-nobel-prize-in-physics-117-years-three-women-and-counting&amp;psig=AOvVaw24KXD-lwChztTN65Hpgplu&amp;ust=1538908309818854" TargetMode="Externa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Risultati immagini per nobel physics 2018">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70358"/>
            <a:ext cx="9396536" cy="529317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08520" y="205979"/>
            <a:ext cx="9252520" cy="1573683"/>
          </a:xfrm>
        </p:spPr>
        <p:txBody>
          <a:bodyPr>
            <a:normAutofit fontScale="90000"/>
          </a:bodyPr>
          <a:lstStyle/>
          <a:p>
            <a:r>
              <a:rPr lang="en-GB" dirty="0" smtClean="0">
                <a:solidFill>
                  <a:srgbClr val="FFFF00"/>
                </a:solidFill>
              </a:rPr>
              <a:t>Tools made of light: </a:t>
            </a:r>
            <a:r>
              <a:rPr lang="en-GB" dirty="0" err="1" smtClean="0">
                <a:solidFill>
                  <a:srgbClr val="FFFF00"/>
                </a:solidFill>
              </a:rPr>
              <a:t>strumenti</a:t>
            </a:r>
            <a:r>
              <a:rPr lang="en-GB" dirty="0" smtClean="0">
                <a:solidFill>
                  <a:srgbClr val="FFFF00"/>
                </a:solidFill>
              </a:rPr>
              <a:t> </a:t>
            </a:r>
            <a:r>
              <a:rPr lang="en-GB" dirty="0" err="1" smtClean="0">
                <a:solidFill>
                  <a:srgbClr val="FFFF00"/>
                </a:solidFill>
              </a:rPr>
              <a:t>fatti</a:t>
            </a:r>
            <a:r>
              <a:rPr lang="en-GB" dirty="0" smtClean="0">
                <a:solidFill>
                  <a:srgbClr val="FFFF00"/>
                </a:solidFill>
              </a:rPr>
              <a:t> di </a:t>
            </a:r>
            <a:r>
              <a:rPr lang="en-GB" dirty="0" err="1" smtClean="0">
                <a:solidFill>
                  <a:srgbClr val="FFFF00"/>
                </a:solidFill>
              </a:rPr>
              <a:t>luce</a:t>
            </a:r>
            <a:r>
              <a:rPr lang="en-GB" dirty="0" smtClean="0">
                <a:solidFill>
                  <a:srgbClr val="FFFF00"/>
                </a:solidFill>
              </a:rPr>
              <a:t/>
            </a:r>
            <a:br>
              <a:rPr lang="en-GB" dirty="0" smtClean="0">
                <a:solidFill>
                  <a:srgbClr val="FFFF00"/>
                </a:solidFill>
              </a:rPr>
            </a:br>
            <a:r>
              <a:rPr lang="en-GB" dirty="0" smtClean="0">
                <a:solidFill>
                  <a:srgbClr val="FFFF00"/>
                </a:solidFill>
              </a:rPr>
              <a:t>Nobel per la </a:t>
            </a:r>
            <a:r>
              <a:rPr lang="en-GB" dirty="0" err="1" smtClean="0">
                <a:solidFill>
                  <a:srgbClr val="FFFF00"/>
                </a:solidFill>
              </a:rPr>
              <a:t>Fisica</a:t>
            </a:r>
            <a:r>
              <a:rPr lang="en-GB" dirty="0" smtClean="0">
                <a:solidFill>
                  <a:srgbClr val="FFFF00"/>
                </a:solidFill>
              </a:rPr>
              <a:t> 2018</a:t>
            </a:r>
            <a:endParaRPr lang="en-GB" dirty="0">
              <a:solidFill>
                <a:srgbClr val="FFFF00"/>
              </a:solidFill>
            </a:endParaRPr>
          </a:p>
        </p:txBody>
      </p:sp>
      <p:sp>
        <p:nvSpPr>
          <p:cNvPr id="3" name="Content Placeholder 2"/>
          <p:cNvSpPr>
            <a:spLocks noGrp="1"/>
          </p:cNvSpPr>
          <p:nvPr>
            <p:ph idx="1"/>
          </p:nvPr>
        </p:nvSpPr>
        <p:spPr>
          <a:xfrm>
            <a:off x="323528" y="3075806"/>
            <a:ext cx="8229600" cy="3394472"/>
          </a:xfrm>
        </p:spPr>
        <p:txBody>
          <a:bodyPr/>
          <a:lstStyle/>
          <a:p>
            <a:pPr marL="0" indent="0" algn="ctr">
              <a:buNone/>
            </a:pPr>
            <a:r>
              <a:rPr lang="en-GB" dirty="0" smtClean="0">
                <a:solidFill>
                  <a:srgbClr val="FFFF00"/>
                </a:solidFill>
                <a:latin typeface="Arial Black" panose="020B0A04020102020204" pitchFamily="34" charset="0"/>
              </a:rPr>
              <a:t>Catalina </a:t>
            </a:r>
            <a:r>
              <a:rPr lang="en-GB" dirty="0" err="1" smtClean="0">
                <a:solidFill>
                  <a:srgbClr val="FFFF00"/>
                </a:solidFill>
                <a:latin typeface="Arial Black" panose="020B0A04020102020204" pitchFamily="34" charset="0"/>
              </a:rPr>
              <a:t>Curceanu</a:t>
            </a:r>
            <a:endParaRPr lang="en-GB" dirty="0" smtClean="0">
              <a:solidFill>
                <a:srgbClr val="FFFF00"/>
              </a:solidFill>
              <a:latin typeface="Arial Black" panose="020B0A04020102020204" pitchFamily="34" charset="0"/>
            </a:endParaRPr>
          </a:p>
          <a:p>
            <a:pPr marL="0" indent="0" algn="ctr">
              <a:buNone/>
            </a:pPr>
            <a:r>
              <a:rPr lang="en-GB" dirty="0" smtClean="0">
                <a:solidFill>
                  <a:srgbClr val="FFFF00"/>
                </a:solidFill>
                <a:latin typeface="Arial Black" panose="020B0A04020102020204" pitchFamily="34" charset="0"/>
              </a:rPr>
              <a:t>LNF-INFN</a:t>
            </a:r>
          </a:p>
          <a:p>
            <a:pPr marL="0" indent="0" algn="ctr">
              <a:buNone/>
            </a:pPr>
            <a:r>
              <a:rPr lang="en-GB" dirty="0" err="1" smtClean="0">
                <a:solidFill>
                  <a:srgbClr val="FFFF00"/>
                </a:solidFill>
                <a:latin typeface="Arial Black" panose="020B0A04020102020204" pitchFamily="34" charset="0"/>
              </a:rPr>
              <a:t>IdF</a:t>
            </a:r>
            <a:r>
              <a:rPr lang="en-GB" dirty="0" smtClean="0">
                <a:solidFill>
                  <a:srgbClr val="FFFF00"/>
                </a:solidFill>
                <a:latin typeface="Arial Black" panose="020B0A04020102020204" pitchFamily="34" charset="0"/>
              </a:rPr>
              <a:t> 2018</a:t>
            </a:r>
          </a:p>
          <a:p>
            <a:endParaRPr lang="en-GB" dirty="0"/>
          </a:p>
        </p:txBody>
      </p:sp>
      <p:pic>
        <p:nvPicPr>
          <p:cNvPr id="5" name="Picture 2" descr="Risultati immagini per nobel physics 2018 phon ball">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40152" y="3510270"/>
            <a:ext cx="2590657" cy="1712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9662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2"/>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6146" name="Picture 2" descr="Risultati immagini per nobel physics 2018">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56" y="-37144"/>
            <a:ext cx="9122970" cy="5160913"/>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395536" y="4511139"/>
            <a:ext cx="3456384" cy="71087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4644008" y="4318465"/>
            <a:ext cx="3886398" cy="9035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526017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122" name="Picture 2" descr="https://pbs.twimg.com/media/DoflSQWXoAA3e76.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7664" y="-127148"/>
            <a:ext cx="5256584" cy="5256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01412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7170" name="Picture 2" descr="Risultati immagini per nobel physics 2018">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7" y="13020"/>
            <a:ext cx="9030348" cy="5020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09550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38"/>
            <a:ext cx="8229600" cy="857250"/>
          </a:xfrm>
        </p:spPr>
        <p:txBody>
          <a:bodyPr/>
          <a:lstStyle/>
          <a:p>
            <a:r>
              <a:rPr lang="it-IT" dirty="0" smtClean="0"/>
              <a:t>Arthur Ashkin</a:t>
            </a:r>
            <a:endParaRPr lang="en-GB" dirty="0"/>
          </a:p>
        </p:txBody>
      </p:sp>
      <p:sp>
        <p:nvSpPr>
          <p:cNvPr id="3" name="Content Placeholder 2"/>
          <p:cNvSpPr>
            <a:spLocks noGrp="1"/>
          </p:cNvSpPr>
          <p:nvPr>
            <p:ph idx="1"/>
          </p:nvPr>
        </p:nvSpPr>
        <p:spPr/>
        <p:txBody>
          <a:bodyPr/>
          <a:lstStyle/>
          <a:p>
            <a:endParaRPr lang="en-GB"/>
          </a:p>
        </p:txBody>
      </p:sp>
      <p:pic>
        <p:nvPicPr>
          <p:cNvPr id="17410" name="Picture 2" descr="Risultati immagini per arthur ashkin">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771550"/>
            <a:ext cx="6480720" cy="4268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3365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267494"/>
            <a:ext cx="8783960" cy="4320480"/>
          </a:xfrm>
        </p:spPr>
        <p:txBody>
          <a:bodyPr>
            <a:normAutofit fontScale="85000" lnSpcReduction="20000"/>
          </a:bodyPr>
          <a:lstStyle/>
          <a:p>
            <a:pPr marL="0" indent="0">
              <a:buNone/>
            </a:pPr>
            <a:r>
              <a:rPr lang="it-IT" dirty="0" smtClean="0"/>
              <a:t>Arthur Ashkin: a lui  è andata la prima metà del premio, è uno scienziato statunitense classe 1922 (</a:t>
            </a:r>
            <a:r>
              <a:rPr lang="it-IT" dirty="0" smtClean="0">
                <a:solidFill>
                  <a:srgbClr val="FF0000"/>
                </a:solidFill>
              </a:rPr>
              <a:t>96 anni  RECORD</a:t>
            </a:r>
            <a:r>
              <a:rPr lang="it-IT" dirty="0" smtClean="0"/>
              <a:t>). Si è formato alla Columbia University e alla Cornell University. Fin dagli anni ‘60 ha lavorato alla manipolazione di particelle con fasci di luce laser.</a:t>
            </a:r>
          </a:p>
          <a:p>
            <a:pPr marL="0" indent="0">
              <a:buNone/>
            </a:pPr>
            <a:r>
              <a:rPr lang="it-IT" dirty="0" smtClean="0"/>
              <a:t>Ha inventato le </a:t>
            </a:r>
            <a:r>
              <a:rPr lang="it-IT" dirty="0" smtClean="0">
                <a:solidFill>
                  <a:srgbClr val="FF0000"/>
                </a:solidFill>
              </a:rPr>
              <a:t>pinzette ottiche</a:t>
            </a:r>
            <a:r>
              <a:rPr lang="it-IT" dirty="0" smtClean="0"/>
              <a:t>, uno strumento che permette di </a:t>
            </a:r>
            <a:r>
              <a:rPr lang="it-IT" dirty="0" smtClean="0">
                <a:solidFill>
                  <a:srgbClr val="FF0000"/>
                </a:solidFill>
              </a:rPr>
              <a:t>acchiappare e manipolare con altissima precisione particelle, atomi, molecole e cellule biologiche</a:t>
            </a:r>
            <a:r>
              <a:rPr lang="it-IT" dirty="0" smtClean="0"/>
              <a:t>. </a:t>
            </a:r>
          </a:p>
          <a:p>
            <a:pPr marL="0" indent="0">
              <a:buNone/>
            </a:pPr>
            <a:r>
              <a:rPr lang="it-IT" dirty="0" smtClean="0">
                <a:solidFill>
                  <a:schemeClr val="tx2">
                    <a:lumMod val="75000"/>
                  </a:schemeClr>
                </a:solidFill>
              </a:rPr>
              <a:t>I suoi studi hanno fornito le basi per gli studi sul intrappolamento degli atomi (</a:t>
            </a:r>
            <a:r>
              <a:rPr lang="en-GB" dirty="0" smtClean="0">
                <a:solidFill>
                  <a:schemeClr val="tx2">
                    <a:lumMod val="75000"/>
                  </a:schemeClr>
                </a:solidFill>
              </a:rPr>
              <a:t>for development of methods to cool and trap atoms with laser light."</a:t>
            </a:r>
            <a:r>
              <a:rPr lang="it-IT" dirty="0" smtClean="0">
                <a:solidFill>
                  <a:schemeClr val="tx2">
                    <a:lumMod val="75000"/>
                  </a:schemeClr>
                </a:solidFill>
              </a:rPr>
              <a:t>) -  da Steven Chu, insignito del Nobel per la fisica nel 1997</a:t>
            </a:r>
            <a:endParaRPr lang="en-GB" dirty="0">
              <a:solidFill>
                <a:schemeClr val="tx2">
                  <a:lumMod val="75000"/>
                </a:schemeClr>
              </a:solidFill>
            </a:endParaRPr>
          </a:p>
        </p:txBody>
      </p:sp>
    </p:spTree>
    <p:extLst>
      <p:ext uri="{BB962C8B-B14F-4D97-AF65-F5344CB8AC3E}">
        <p14:creationId xmlns:p14="http://schemas.microsoft.com/office/powerpoint/2010/main" val="29813187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Star Trek Tractor Beam</a:t>
            </a:r>
            <a:endParaRPr lang="en-GB" dirty="0"/>
          </a:p>
        </p:txBody>
      </p:sp>
      <p:sp>
        <p:nvSpPr>
          <p:cNvPr id="3" name="Content Placeholder 2"/>
          <p:cNvSpPr>
            <a:spLocks noGrp="1"/>
          </p:cNvSpPr>
          <p:nvPr>
            <p:ph idx="1"/>
          </p:nvPr>
        </p:nvSpPr>
        <p:spPr/>
        <p:txBody>
          <a:bodyPr/>
          <a:lstStyle/>
          <a:p>
            <a:endParaRPr lang="en-GB" dirty="0"/>
          </a:p>
        </p:txBody>
      </p:sp>
      <p:pic>
        <p:nvPicPr>
          <p:cNvPr id="15362" name="Picture 2" descr="Risultati immagini per star trek tractor beam">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51" y="904791"/>
            <a:ext cx="4716016" cy="2951692"/>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Risultati immagini per star trek tractor beam">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032" y="915566"/>
            <a:ext cx="4399362" cy="2930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35713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3314" name="Picture 2" descr="Risultati immagini per hair dryer ball animated gif">
            <a:hlinkClick r:id="rId2"/>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3607" y="267494"/>
            <a:ext cx="6247763" cy="4464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96541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2290" name="Picture 2" descr="Risultati immagini per hair dryer ball animated gif">
            <a:hlinkClick r:id="rId2"/>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67494"/>
            <a:ext cx="7577454" cy="4320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2094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53635"/>
            <a:ext cx="5242121" cy="51217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26063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42717"/>
            <a:ext cx="6480720" cy="5128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00692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809625"/>
            <a:ext cx="8391525" cy="3524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56443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2530" name="Picture 2" descr="Risultati immagini per optical tweezers dna">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57231"/>
            <a:ext cx="6912768" cy="4536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9668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1506" name="Picture 2" descr="Risultati immagini per optical tweezers animated gif">
            <a:hlinkClick r:id="rId2"/>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295967"/>
            <a:ext cx="5904656" cy="4428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9582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6386" name="Picture 2" descr="Risultati immagini per laser tweezer animated gif">
            <a:hlinkClick r:id="rId2"/>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18878" y="411510"/>
            <a:ext cx="8685797" cy="4165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39396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931" y="915566"/>
            <a:ext cx="9027581"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76040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Intervista</a:t>
            </a:r>
            <a:r>
              <a:rPr lang="en-GB" dirty="0" smtClean="0"/>
              <a:t> con A.A.</a:t>
            </a:r>
            <a:endParaRPr lang="en-GB" dirty="0"/>
          </a:p>
        </p:txBody>
      </p:sp>
      <p:sp>
        <p:nvSpPr>
          <p:cNvPr id="4" name="Rectangle 3"/>
          <p:cNvSpPr/>
          <p:nvPr/>
        </p:nvSpPr>
        <p:spPr>
          <a:xfrm>
            <a:off x="323528" y="1059582"/>
            <a:ext cx="8496944" cy="2585323"/>
          </a:xfrm>
          <a:prstGeom prst="rect">
            <a:avLst/>
          </a:prstGeom>
        </p:spPr>
        <p:txBody>
          <a:bodyPr wrap="square">
            <a:spAutoFit/>
          </a:bodyPr>
          <a:lstStyle/>
          <a:p>
            <a:r>
              <a:rPr lang="en-GB" b="1" dirty="0" smtClean="0"/>
              <a:t>……</a:t>
            </a:r>
          </a:p>
          <a:p>
            <a:r>
              <a:rPr lang="en-GB" b="1" dirty="0" smtClean="0"/>
              <a:t>AS: May I ask, are you still experimenting in your home lab?</a:t>
            </a:r>
          </a:p>
          <a:p>
            <a:r>
              <a:rPr lang="en-GB" b="1" dirty="0" smtClean="0">
                <a:solidFill>
                  <a:srgbClr val="FF0000"/>
                </a:solidFill>
              </a:rPr>
              <a:t>AA: I am. In fact I’m writing a paper now that you guys are disturbing in my … I’m going to send it into Science and hope that they’ll accept it.</a:t>
            </a:r>
          </a:p>
          <a:p>
            <a:r>
              <a:rPr lang="en-GB" b="1" dirty="0" smtClean="0"/>
              <a:t>……</a:t>
            </a:r>
          </a:p>
          <a:p>
            <a:r>
              <a:rPr lang="en-GB" b="1" dirty="0" smtClean="0"/>
              <a:t>AS: Sure. Are you going to celebrate?</a:t>
            </a:r>
          </a:p>
          <a:p>
            <a:r>
              <a:rPr lang="en-GB" b="1" dirty="0" smtClean="0">
                <a:solidFill>
                  <a:srgbClr val="FF0000"/>
                </a:solidFill>
              </a:rPr>
              <a:t>AA: Well, look, I’m writing a paper now and I’m not celebrating about old stuff. I’ve got something new and important. I’m working on solar energy and I think I’ve gotten some important stuff. And the world badly needs science in climate change.</a:t>
            </a:r>
            <a:endParaRPr lang="en-GB" b="1" dirty="0">
              <a:solidFill>
                <a:srgbClr val="FF0000"/>
              </a:solidFill>
            </a:endParaRPr>
          </a:p>
        </p:txBody>
      </p:sp>
      <p:sp>
        <p:nvSpPr>
          <p:cNvPr id="5" name="Rectangle 4"/>
          <p:cNvSpPr/>
          <p:nvPr/>
        </p:nvSpPr>
        <p:spPr>
          <a:xfrm>
            <a:off x="1115616" y="4587974"/>
            <a:ext cx="6534472" cy="369332"/>
          </a:xfrm>
          <a:prstGeom prst="rect">
            <a:avLst/>
          </a:prstGeom>
        </p:spPr>
        <p:txBody>
          <a:bodyPr wrap="square">
            <a:spAutoFit/>
          </a:bodyPr>
          <a:lstStyle/>
          <a:p>
            <a:r>
              <a:rPr lang="en-GB" dirty="0" smtClean="0"/>
              <a:t>https://www.nobelprize.org/prizes/physics/2018/ashkin/interview/</a:t>
            </a:r>
            <a:endParaRPr lang="en-GB" dirty="0"/>
          </a:p>
        </p:txBody>
      </p:sp>
    </p:spTree>
    <p:extLst>
      <p:ext uri="{BB962C8B-B14F-4D97-AF65-F5344CB8AC3E}">
        <p14:creationId xmlns:p14="http://schemas.microsoft.com/office/powerpoint/2010/main" val="33510859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7170" name="Picture 2" descr="Risultati immagini per nobel physics 2018">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19071"/>
            <a:ext cx="9030348" cy="502002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236296" y="-13082"/>
            <a:ext cx="2592288" cy="515658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456057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79512" y="843558"/>
            <a:ext cx="8507288" cy="3751065"/>
          </a:xfrm>
        </p:spPr>
        <p:txBody>
          <a:bodyPr>
            <a:normAutofit fontScale="70000" lnSpcReduction="20000"/>
          </a:bodyPr>
          <a:lstStyle/>
          <a:p>
            <a:pPr marL="0" indent="0">
              <a:buNone/>
            </a:pPr>
            <a:r>
              <a:rPr lang="it-IT" dirty="0" smtClean="0"/>
              <a:t>Il francese </a:t>
            </a:r>
            <a:r>
              <a:rPr lang="it-IT" dirty="0" smtClean="0">
                <a:solidFill>
                  <a:srgbClr val="FF0000"/>
                </a:solidFill>
              </a:rPr>
              <a:t>Gérard Mourou</a:t>
            </a:r>
            <a:r>
              <a:rPr lang="it-IT" dirty="0" smtClean="0"/>
              <a:t>, 74 anni, è stato direttore del Laboratorio di ottica applicata della Scuola francese superiore di tecniche avanzate (Ensta). Nato nel 1944 ad Albertville ha insegnato all'Ecole Polytechnique e, negli Stati Uniti, è stato tra i fondatori del Centro di Scienza Ottica ultraveloce (Cuos) dell'Università del Michigan. </a:t>
            </a:r>
            <a:r>
              <a:rPr lang="it-IT" dirty="0"/>
              <a:t>A</a:t>
            </a:r>
            <a:r>
              <a:rPr lang="it-IT" dirty="0" smtClean="0"/>
              <a:t>ttualmente lavora fra l'École Polytechnique di Palaiseau e l'università del Michigan, ad Ann Arbor</a:t>
            </a:r>
          </a:p>
          <a:p>
            <a:endParaRPr lang="it-IT" dirty="0" smtClean="0"/>
          </a:p>
          <a:p>
            <a:pPr marL="0" indent="0">
              <a:buNone/>
            </a:pPr>
            <a:r>
              <a:rPr lang="it-IT" dirty="0" smtClean="0"/>
              <a:t>La canadese </a:t>
            </a:r>
            <a:r>
              <a:rPr lang="it-IT" dirty="0" smtClean="0">
                <a:solidFill>
                  <a:srgbClr val="FF0000"/>
                </a:solidFill>
              </a:rPr>
              <a:t>Donna Strickland</a:t>
            </a:r>
            <a:r>
              <a:rPr lang="it-IT" dirty="0" smtClean="0"/>
              <a:t>, 59 anni, è nata  nel 1959 a Guelph, si è laureata nella McMaster University e ha proseguito gli studi di dottorato nell'Università di Rochester (tutor: Mourou) . Attualmente insegna nell'Università di Waterloo</a:t>
            </a:r>
            <a:endParaRPr lang="it-IT" dirty="0"/>
          </a:p>
        </p:txBody>
      </p:sp>
    </p:spTree>
    <p:extLst>
      <p:ext uri="{BB962C8B-B14F-4D97-AF65-F5344CB8AC3E}">
        <p14:creationId xmlns:p14="http://schemas.microsoft.com/office/powerpoint/2010/main" val="11193462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1713" y="-92546"/>
            <a:ext cx="6415426" cy="5236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2260240" y="1334779"/>
            <a:ext cx="2125086" cy="1634480"/>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rgbClr val="FFFF00"/>
                </a:solidFill>
              </a:rPr>
              <a:t>Chirped  pulse amplification (1985)</a:t>
            </a:r>
            <a:endParaRPr lang="en-GB" dirty="0">
              <a:solidFill>
                <a:srgbClr val="FFFF00"/>
              </a:solidFill>
            </a:endParaRPr>
          </a:p>
        </p:txBody>
      </p:sp>
    </p:spTree>
    <p:extLst>
      <p:ext uri="{BB962C8B-B14F-4D97-AF65-F5344CB8AC3E}">
        <p14:creationId xmlns:p14="http://schemas.microsoft.com/office/powerpoint/2010/main" val="11373540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83518"/>
            <a:ext cx="9113852" cy="4004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59667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
            <a:ext cx="6264695" cy="5017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75486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8194" name="Picture 2" descr="Risultati immagini per nobel physics 2018 phon ball">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026" y="0"/>
            <a:ext cx="8174228"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06725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00" y="844126"/>
            <a:ext cx="9240515" cy="3214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6804248" y="844126"/>
            <a:ext cx="1656184" cy="302376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639723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47255"/>
            <a:ext cx="5832648" cy="5096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51227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solidFill>
                  <a:srgbClr val="FF0000"/>
                </a:solidFill>
              </a:rPr>
              <a:t>Intervista</a:t>
            </a:r>
            <a:r>
              <a:rPr lang="en-GB" dirty="0" smtClean="0">
                <a:solidFill>
                  <a:srgbClr val="FF0000"/>
                </a:solidFill>
              </a:rPr>
              <a:t> G.M.</a:t>
            </a:r>
            <a:endParaRPr lang="en-GB" dirty="0">
              <a:solidFill>
                <a:srgbClr val="FF0000"/>
              </a:solidFill>
            </a:endParaRPr>
          </a:p>
        </p:txBody>
      </p:sp>
      <p:sp>
        <p:nvSpPr>
          <p:cNvPr id="3" name="Content Placeholder 2"/>
          <p:cNvSpPr>
            <a:spLocks noGrp="1"/>
          </p:cNvSpPr>
          <p:nvPr>
            <p:ph idx="1"/>
          </p:nvPr>
        </p:nvSpPr>
        <p:spPr/>
        <p:txBody>
          <a:bodyPr>
            <a:normAutofit fontScale="85000" lnSpcReduction="10000"/>
          </a:bodyPr>
          <a:lstStyle/>
          <a:p>
            <a:pPr marL="0" indent="0">
              <a:buNone/>
            </a:pPr>
            <a:r>
              <a:rPr lang="en-GB" dirty="0" smtClean="0"/>
              <a:t>AS: Yes, and what … give me an example of one of the most exciting things we can do with these ultrafast lasers.</a:t>
            </a:r>
          </a:p>
          <a:p>
            <a:pPr marL="0" indent="0">
              <a:buNone/>
            </a:pPr>
            <a:r>
              <a:rPr lang="en-GB" dirty="0" smtClean="0">
                <a:solidFill>
                  <a:srgbClr val="FF0000"/>
                </a:solidFill>
              </a:rPr>
              <a:t>GM: Well, what we can do is to accelerate particles. We can accelerate particles with really stunning efficiency, so instead of using kilometres to accelerate particles, right, like at CERN, you know, we could use a system with lasers which will already only take centimetres.</a:t>
            </a:r>
          </a:p>
          <a:p>
            <a:endParaRPr lang="en-GB" dirty="0">
              <a:solidFill>
                <a:srgbClr val="FF0000"/>
              </a:solidFill>
            </a:endParaRPr>
          </a:p>
        </p:txBody>
      </p:sp>
      <p:sp>
        <p:nvSpPr>
          <p:cNvPr id="4" name="Rectangle 3"/>
          <p:cNvSpPr/>
          <p:nvPr/>
        </p:nvSpPr>
        <p:spPr>
          <a:xfrm>
            <a:off x="611560" y="4515966"/>
            <a:ext cx="6858000" cy="369332"/>
          </a:xfrm>
          <a:prstGeom prst="rect">
            <a:avLst/>
          </a:prstGeom>
        </p:spPr>
        <p:txBody>
          <a:bodyPr wrap="square">
            <a:spAutoFit/>
          </a:bodyPr>
          <a:lstStyle/>
          <a:p>
            <a:r>
              <a:rPr lang="en-GB" dirty="0" smtClean="0"/>
              <a:t>https://www.nobelprize.org/prizes/physics/2018/mourou/interview</a:t>
            </a:r>
            <a:endParaRPr lang="en-GB" dirty="0"/>
          </a:p>
        </p:txBody>
      </p:sp>
    </p:spTree>
    <p:extLst>
      <p:ext uri="{BB962C8B-B14F-4D97-AF65-F5344CB8AC3E}">
        <p14:creationId xmlns:p14="http://schemas.microsoft.com/office/powerpoint/2010/main" val="10786739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25" y="247650"/>
            <a:ext cx="8286750" cy="464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12944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3076" name="Picture 4" descr="Risultati immagini per donna strickland ph d">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22378" y="1059582"/>
            <a:ext cx="4321622" cy="242919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Risultati immagini per thesis donna strickland citing marie curi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771550"/>
            <a:ext cx="5600700" cy="3362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205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4044503"/>
            <a:ext cx="7772400" cy="1102519"/>
          </a:xfrm>
        </p:spPr>
        <p:txBody>
          <a:bodyPr/>
          <a:lstStyle/>
          <a:p>
            <a:r>
              <a:rPr lang="en-GB" dirty="0"/>
              <a:t>3</a:t>
            </a:r>
            <a:r>
              <a:rPr lang="en-GB" dirty="0" smtClean="0"/>
              <a:t> </a:t>
            </a:r>
            <a:r>
              <a:rPr lang="en-GB" dirty="0" err="1" smtClean="0"/>
              <a:t>su</a:t>
            </a:r>
            <a:r>
              <a:rPr lang="en-GB" dirty="0" smtClean="0"/>
              <a:t> 210</a:t>
            </a:r>
            <a:endParaRPr lang="en-GB" dirty="0"/>
          </a:p>
        </p:txBody>
      </p:sp>
      <p:sp>
        <p:nvSpPr>
          <p:cNvPr id="3" name="Subtitle 2"/>
          <p:cNvSpPr>
            <a:spLocks noGrp="1"/>
          </p:cNvSpPr>
          <p:nvPr>
            <p:ph type="subTitle" idx="1"/>
          </p:nvPr>
        </p:nvSpPr>
        <p:spPr/>
        <p:txBody>
          <a:bodyPr/>
          <a:lstStyle/>
          <a:p>
            <a:endParaRPr lang="en-GB"/>
          </a:p>
        </p:txBody>
      </p:sp>
      <p:pic>
        <p:nvPicPr>
          <p:cNvPr id="1026" name="Picture 2" descr="Risultati immagini per nobel physics 2018">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479"/>
            <a:ext cx="7704856" cy="4324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76829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9342"/>
            <a:ext cx="8758808" cy="1446304"/>
          </a:xfrm>
        </p:spPr>
        <p:txBody>
          <a:bodyPr>
            <a:normAutofit fontScale="90000"/>
          </a:bodyPr>
          <a:lstStyle/>
          <a:p>
            <a:r>
              <a:rPr lang="it-IT" b="1" dirty="0" smtClean="0">
                <a:effectLst/>
              </a:rPr>
              <a:t>Strickland: con il premio Nobel conquista Wikipedia. Era stata rifiutata</a:t>
            </a:r>
            <a:r>
              <a:rPr lang="en-GB" dirty="0" smtClean="0"/>
              <a:t/>
            </a:r>
            <a:br>
              <a:rPr lang="en-GB" dirty="0" smtClean="0"/>
            </a:br>
            <a:endParaRPr lang="en-GB" dirty="0"/>
          </a:p>
        </p:txBody>
      </p:sp>
      <p:sp>
        <p:nvSpPr>
          <p:cNvPr id="3" name="Content Placeholder 2"/>
          <p:cNvSpPr>
            <a:spLocks noGrp="1"/>
          </p:cNvSpPr>
          <p:nvPr>
            <p:ph idx="1"/>
          </p:nvPr>
        </p:nvSpPr>
        <p:spPr>
          <a:xfrm>
            <a:off x="323528" y="1749028"/>
            <a:ext cx="8229600" cy="3394472"/>
          </a:xfrm>
        </p:spPr>
        <p:txBody>
          <a:bodyPr/>
          <a:lstStyle/>
          <a:p>
            <a:pPr marL="0" indent="0">
              <a:buNone/>
            </a:pPr>
            <a:r>
              <a:rPr lang="it-IT" dirty="0" smtClean="0">
                <a:effectLst/>
              </a:rPr>
              <a:t>A maggio la scienziata canadese, docente di Fisica e Astronomia all'Università di Waterloo, non rispettava i requisiti previsti dalla libera enciclopedia. Subito dopo l’annuncio del riconoscimento dell'Accademia di Svezia è apparsa online</a:t>
            </a:r>
            <a:endParaRPr lang="en-GB" dirty="0"/>
          </a:p>
        </p:txBody>
      </p:sp>
    </p:spTree>
    <p:extLst>
      <p:ext uri="{BB962C8B-B14F-4D97-AF65-F5344CB8AC3E}">
        <p14:creationId xmlns:p14="http://schemas.microsoft.com/office/powerpoint/2010/main" val="20337395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7500" lnSpcReduction="20000"/>
          </a:bodyPr>
          <a:lstStyle/>
          <a:p>
            <a:pPr marL="0" indent="0">
              <a:buNone/>
            </a:pPr>
            <a:r>
              <a:rPr lang="it-IT" dirty="0" smtClean="0"/>
              <a:t>Donna Strickland, professore associato di fisica all'Università di Waterloo in Canada ed ex presidente della Optical Society, non aveva un rango accademico così prestigioso da poter riflettere appieno il significato e il valore del suo lavoro. Come ha dichiarato lei stessa al Globe and e al Mail, era una questione di priorità. Non ha mai cercato un titolo più alto: "Per me, non ne valeva proprio la pena", ha detto. Non era presente per insufficienza di fonti e titoli rilevanti, ma con il Nobel ha finalmente meritato il suo posto al sole della libera enciclopedia online.</a:t>
            </a:r>
            <a:endParaRPr lang="en-GB" dirty="0"/>
          </a:p>
        </p:txBody>
      </p:sp>
    </p:spTree>
    <p:extLst>
      <p:ext uri="{BB962C8B-B14F-4D97-AF65-F5344CB8AC3E}">
        <p14:creationId xmlns:p14="http://schemas.microsoft.com/office/powerpoint/2010/main" val="23251274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Jocelyn Bell – 1967 </a:t>
            </a:r>
            <a:r>
              <a:rPr lang="en-GB" sz="3600" dirty="0" err="1" smtClean="0"/>
              <a:t>scopre</a:t>
            </a:r>
            <a:r>
              <a:rPr lang="en-GB" sz="3600" dirty="0" smtClean="0"/>
              <a:t> le </a:t>
            </a:r>
            <a:r>
              <a:rPr lang="en-GB" sz="3600" dirty="0" err="1" smtClean="0"/>
              <a:t>stelle</a:t>
            </a:r>
            <a:r>
              <a:rPr lang="en-GB" sz="3600" dirty="0" smtClean="0"/>
              <a:t> pulsar</a:t>
            </a:r>
            <a:endParaRPr lang="en-GB" sz="3600" dirty="0"/>
          </a:p>
        </p:txBody>
      </p:sp>
      <p:pic>
        <p:nvPicPr>
          <p:cNvPr id="4099" name="Picture 3" descr="Jocelyn Bell Burnell (Gett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00345" y="1200150"/>
            <a:ext cx="4543310" cy="33940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4497169"/>
            <a:ext cx="9036496" cy="646331"/>
          </a:xfrm>
          <a:prstGeom prst="rect">
            <a:avLst/>
          </a:prstGeom>
        </p:spPr>
        <p:txBody>
          <a:bodyPr wrap="square">
            <a:spAutoFit/>
          </a:bodyPr>
          <a:lstStyle/>
          <a:p>
            <a:r>
              <a:rPr lang="it-IT" dirty="0" smtClean="0">
                <a:effectLst/>
              </a:rPr>
              <a:t>alla scoperta venne assegnato il premio Nobel per la Fisica. Ma il riconoscimento toccò, non senza polemiche, al professor Hewish anziché alla sua allieva.</a:t>
            </a:r>
            <a:endParaRPr lang="en-GB" dirty="0"/>
          </a:p>
        </p:txBody>
      </p:sp>
    </p:spTree>
    <p:extLst>
      <p:ext uri="{BB962C8B-B14F-4D97-AF65-F5344CB8AC3E}">
        <p14:creationId xmlns:p14="http://schemas.microsoft.com/office/powerpoint/2010/main" val="19001709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solidFill>
                  <a:srgbClr val="FF0000"/>
                </a:solidFill>
              </a:rPr>
              <a:t>Intervista</a:t>
            </a:r>
            <a:r>
              <a:rPr lang="en-GB" dirty="0" smtClean="0">
                <a:solidFill>
                  <a:srgbClr val="FF0000"/>
                </a:solidFill>
              </a:rPr>
              <a:t> a D.S.</a:t>
            </a:r>
            <a:endParaRPr lang="en-GB" dirty="0">
              <a:solidFill>
                <a:srgbClr val="FF0000"/>
              </a:solidFill>
            </a:endParaRPr>
          </a:p>
        </p:txBody>
      </p:sp>
      <p:sp>
        <p:nvSpPr>
          <p:cNvPr id="3" name="Content Placeholder 2"/>
          <p:cNvSpPr>
            <a:spLocks noGrp="1"/>
          </p:cNvSpPr>
          <p:nvPr>
            <p:ph idx="1"/>
          </p:nvPr>
        </p:nvSpPr>
        <p:spPr/>
        <p:txBody>
          <a:bodyPr>
            <a:normAutofit fontScale="70000" lnSpcReduction="20000"/>
          </a:bodyPr>
          <a:lstStyle/>
          <a:p>
            <a:pPr marL="0" indent="0">
              <a:buNone/>
            </a:pPr>
            <a:r>
              <a:rPr lang="en-GB" dirty="0" smtClean="0"/>
              <a:t>AS: Yeah, yeah. I suppose one thing that is going to happen is that you’re going to be very much in demand. How do you feel about that?</a:t>
            </a:r>
          </a:p>
          <a:p>
            <a:pPr marL="0" indent="0">
              <a:buNone/>
            </a:pPr>
            <a:r>
              <a:rPr lang="en-GB" dirty="0" smtClean="0">
                <a:solidFill>
                  <a:srgbClr val="FF0000"/>
                </a:solidFill>
              </a:rPr>
              <a:t>DS: Yes, I’m a little scared about that because I was talking to a previous Nobel Prize winner a few years back and he told me how he flew 100,000 miles, you know. And scientists don’t even get to fly first class so that’s hard. [Laughs] Like in a year, like you know, and my goodness that’s a lot! So, you know, I don’t know.  </a:t>
            </a:r>
            <a:r>
              <a:rPr lang="en-GB" dirty="0" smtClean="0"/>
              <a:t>  </a:t>
            </a:r>
          </a:p>
          <a:p>
            <a:pPr marL="0" indent="0">
              <a:buNone/>
            </a:pPr>
            <a:r>
              <a:rPr lang="en-GB" dirty="0" smtClean="0"/>
              <a:t>AS: Well maybe put in your bid early if you want to go first class. Yeah, well anyway, I guess …</a:t>
            </a:r>
          </a:p>
          <a:p>
            <a:pPr marL="0" indent="0">
              <a:buNone/>
            </a:pPr>
            <a:r>
              <a:rPr lang="en-GB" dirty="0" smtClean="0">
                <a:solidFill>
                  <a:srgbClr val="FF0000"/>
                </a:solidFill>
              </a:rPr>
              <a:t>DS: I’m not sounding like a Nobel Prize winner at this point I realise!</a:t>
            </a:r>
          </a:p>
          <a:p>
            <a:pPr marL="0" indent="0">
              <a:buNone/>
            </a:pPr>
            <a:r>
              <a:rPr lang="en-GB" dirty="0" smtClean="0"/>
              <a:t>AS: I think you sound exactly like a Nobel Prize winner at this point.</a:t>
            </a:r>
          </a:p>
          <a:p>
            <a:endParaRPr lang="en-GB" dirty="0"/>
          </a:p>
        </p:txBody>
      </p:sp>
      <p:sp>
        <p:nvSpPr>
          <p:cNvPr id="4" name="Rectangle 3"/>
          <p:cNvSpPr/>
          <p:nvPr/>
        </p:nvSpPr>
        <p:spPr>
          <a:xfrm>
            <a:off x="323528" y="4587974"/>
            <a:ext cx="7110536" cy="369332"/>
          </a:xfrm>
          <a:prstGeom prst="rect">
            <a:avLst/>
          </a:prstGeom>
        </p:spPr>
        <p:txBody>
          <a:bodyPr wrap="square">
            <a:spAutoFit/>
          </a:bodyPr>
          <a:lstStyle/>
          <a:p>
            <a:r>
              <a:rPr lang="en-GB" dirty="0" smtClean="0"/>
              <a:t>https://www.nobelprize.org/prizes/physics/2018/strickland/interview</a:t>
            </a:r>
            <a:endParaRPr lang="en-GB" dirty="0"/>
          </a:p>
        </p:txBody>
      </p:sp>
    </p:spTree>
    <p:extLst>
      <p:ext uri="{BB962C8B-B14F-4D97-AF65-F5344CB8AC3E}">
        <p14:creationId xmlns:p14="http://schemas.microsoft.com/office/powerpoint/2010/main" val="15860307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TotalTime>
  <Words>779</Words>
  <Application>Microsoft Office PowerPoint</Application>
  <PresentationFormat>On-screen Show (16:9)</PresentationFormat>
  <Paragraphs>38</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Tools made of light: strumenti fatti di luce Nobel per la Fisica 2018</vt:lpstr>
      <vt:lpstr>PowerPoint Presentation</vt:lpstr>
      <vt:lpstr>PowerPoint Presentation</vt:lpstr>
      <vt:lpstr>PowerPoint Presentation</vt:lpstr>
      <vt:lpstr>Arthur Ashkin</vt:lpstr>
      <vt:lpstr>PowerPoint Presentation</vt:lpstr>
      <vt:lpstr>Star Trek Tractor Beam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Intervista con A.A.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Intervista G.M.</vt:lpstr>
      <vt:lpstr>PowerPoint Presentation</vt:lpstr>
      <vt:lpstr>PowerPoint Presentation</vt:lpstr>
      <vt:lpstr>3 su 210</vt:lpstr>
      <vt:lpstr>Strickland: con il premio Nobel conquista Wikipedia. Era stata rifiutata </vt:lpstr>
      <vt:lpstr>PowerPoint Presentation</vt:lpstr>
      <vt:lpstr>Jocelyn Bell – 1967 scopre le stelle pulsar</vt:lpstr>
      <vt:lpstr>Intervista a D.S.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Catalina</dc:creator>
  <cp:lastModifiedBy>Catalina</cp:lastModifiedBy>
  <cp:revision>16</cp:revision>
  <dcterms:created xsi:type="dcterms:W3CDTF">2018-10-06T10:40:18Z</dcterms:created>
  <dcterms:modified xsi:type="dcterms:W3CDTF">2018-10-06T12:30:23Z</dcterms:modified>
</cp:coreProperties>
</file>