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3" r:id="rId3"/>
    <p:sldId id="288" r:id="rId4"/>
    <p:sldId id="289" r:id="rId5"/>
    <p:sldId id="290" r:id="rId6"/>
    <p:sldId id="292" r:id="rId7"/>
    <p:sldId id="291" r:id="rId8"/>
    <p:sldId id="293" r:id="rId9"/>
    <p:sldId id="294" r:id="rId10"/>
    <p:sldId id="287" r:id="rId11"/>
    <p:sldId id="275" r:id="rId12"/>
    <p:sldId id="276" r:id="rId13"/>
    <p:sldId id="277" r:id="rId14"/>
    <p:sldId id="278" r:id="rId15"/>
    <p:sldId id="279" r:id="rId16"/>
    <p:sldId id="280" r:id="rId17"/>
    <p:sldId id="283" r:id="rId18"/>
    <p:sldId id="295" r:id="rId19"/>
    <p:sldId id="285" r:id="rId20"/>
    <p:sldId id="296" r:id="rId21"/>
    <p:sldId id="297" r:id="rId22"/>
    <p:sldId id="299" r:id="rId23"/>
    <p:sldId id="284" r:id="rId24"/>
    <p:sldId id="298" r:id="rId25"/>
    <p:sldId id="286" r:id="rId26"/>
  </p:sldIdLst>
  <p:sldSz cx="9144000" cy="6858000" type="screen4x3"/>
  <p:notesSz cx="6858000" cy="9144000"/>
  <p:custDataLst>
    <p:tags r:id="rId30"/>
  </p:custDataLst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8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8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8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8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8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Grande" pitchFamily="8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Grande" pitchFamily="8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Grande" pitchFamily="8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Grande" pitchFamily="8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9900"/>
    <a:srgbClr val="660066"/>
    <a:srgbClr val="00CC00"/>
    <a:srgbClr val="99CC00"/>
    <a:srgbClr val="7ABC32"/>
    <a:srgbClr val="BD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1216" autoAdjust="0"/>
  </p:normalViewPr>
  <p:slideViewPr>
    <p:cSldViewPr>
      <p:cViewPr>
        <p:scale>
          <a:sx n="99" d="100"/>
          <a:sy n="99" d="100"/>
        </p:scale>
        <p:origin x="-912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1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tags" Target="tags/tag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image" Target="../media/image36.jpeg"/><Relationship Id="rId3" Type="http://schemas.openxmlformats.org/officeDocument/2006/relationships/image" Target="../media/image37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jpeg"/><Relationship Id="rId3" Type="http://schemas.openxmlformats.org/officeDocument/2006/relationships/image" Target="../media/image3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01E131-6F14-4C98-9F94-E6BBC48648D7}" type="doc">
      <dgm:prSet loTypeId="urn:microsoft.com/office/officeart/2005/8/layout/gear1" loCatId="process" qsTypeId="urn:microsoft.com/office/officeart/2005/8/quickstyle/simple1" qsCatId="simple" csTypeId="urn:microsoft.com/office/officeart/2005/8/colors/colorful3" csCatId="colorful" phldr="1"/>
      <dgm:spPr/>
    </dgm:pt>
    <dgm:pt modelId="{FC694712-ED29-461C-BB36-EFC9BCE32F9F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A97DADA-0087-4152-977D-13A58404ED7B}" type="parTrans" cxnId="{34EDF7BD-917B-4E6A-8BB9-3D703059102A}">
      <dgm:prSet/>
      <dgm:spPr/>
      <dgm:t>
        <a:bodyPr/>
        <a:lstStyle/>
        <a:p>
          <a:endParaRPr lang="ru-RU"/>
        </a:p>
      </dgm:t>
    </dgm:pt>
    <dgm:pt modelId="{42B45E82-031F-4345-880F-DBAEE2A65786}" type="sibTrans" cxnId="{34EDF7BD-917B-4E6A-8BB9-3D703059102A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DF02102E-1614-4B8D-BDCB-8FB0ADFAA924}">
      <dgm:prSet phldrT="[Текст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sz="1600" b="1" dirty="0"/>
        </a:p>
      </dgm:t>
    </dgm:pt>
    <dgm:pt modelId="{375CD0C1-A612-4CD6-9BA6-56D238AAC5A4}" type="sibTrans" cxnId="{C728591F-0F2D-4706-A649-34C66DFCD69C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CFE5BF09-6BD0-4659-858F-DFA0C1D3705F}" type="parTrans" cxnId="{C728591F-0F2D-4706-A649-34C66DFCD69C}">
      <dgm:prSet/>
      <dgm:spPr/>
      <dgm:t>
        <a:bodyPr/>
        <a:lstStyle/>
        <a:p>
          <a:endParaRPr lang="ru-RU"/>
        </a:p>
      </dgm:t>
    </dgm:pt>
    <dgm:pt modelId="{00BDC869-3019-48FE-981E-5B2536AB2E01}">
      <dgm:prSet phldrT="[Текст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sz="1300" b="1" dirty="0"/>
        </a:p>
      </dgm:t>
    </dgm:pt>
    <dgm:pt modelId="{CF381D7A-D10C-4EE3-BE98-003358EEE1EC}" type="sibTrans" cxnId="{A0D93182-9C63-4F31-B76E-65B851C4BF84}">
      <dgm:prSet/>
      <dgm:spPr>
        <a:solidFill>
          <a:srgbClr val="92D050"/>
        </a:solidFill>
      </dgm:spPr>
      <dgm:t>
        <a:bodyPr/>
        <a:lstStyle/>
        <a:p>
          <a:endParaRPr lang="ru-RU"/>
        </a:p>
      </dgm:t>
    </dgm:pt>
    <dgm:pt modelId="{0F2D7064-B45A-4ABC-AC69-D18F40646315}" type="parTrans" cxnId="{A0D93182-9C63-4F31-B76E-65B851C4BF84}">
      <dgm:prSet/>
      <dgm:spPr/>
      <dgm:t>
        <a:bodyPr/>
        <a:lstStyle/>
        <a:p>
          <a:endParaRPr lang="ru-RU"/>
        </a:p>
      </dgm:t>
    </dgm:pt>
    <dgm:pt modelId="{E543BB21-D123-4003-925D-29547504657E}" type="pres">
      <dgm:prSet presAssocID="{5B01E131-6F14-4C98-9F94-E6BBC48648D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85F3885-5B0A-4E72-8788-2751E68B23B6}" type="pres">
      <dgm:prSet presAssocID="{DF02102E-1614-4B8D-BDCB-8FB0ADFAA924}" presName="gear1" presStyleLbl="node1" presStyleIdx="0" presStyleCnt="3" custScaleX="121940" custScaleY="12194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7134A1-25F8-41A2-9102-1E405DF78D04}" type="pres">
      <dgm:prSet presAssocID="{DF02102E-1614-4B8D-BDCB-8FB0ADFAA924}" presName="gear1srcNode" presStyleLbl="node1" presStyleIdx="0" presStyleCnt="3"/>
      <dgm:spPr/>
      <dgm:t>
        <a:bodyPr/>
        <a:lstStyle/>
        <a:p>
          <a:endParaRPr lang="ru-RU"/>
        </a:p>
      </dgm:t>
    </dgm:pt>
    <dgm:pt modelId="{EED8C630-D60C-46DF-B1F6-29F5674DDFC1}" type="pres">
      <dgm:prSet presAssocID="{DF02102E-1614-4B8D-BDCB-8FB0ADFAA924}" presName="gear1dstNode" presStyleLbl="node1" presStyleIdx="0" presStyleCnt="3"/>
      <dgm:spPr/>
      <dgm:t>
        <a:bodyPr/>
        <a:lstStyle/>
        <a:p>
          <a:endParaRPr lang="ru-RU"/>
        </a:p>
      </dgm:t>
    </dgm:pt>
    <dgm:pt modelId="{210D9EE8-2F84-4C54-A43C-F95005EDDFAB}" type="pres">
      <dgm:prSet presAssocID="{00BDC869-3019-48FE-981E-5B2536AB2E01}" presName="gear2" presStyleLbl="node1" presStyleIdx="1" presStyleCnt="3" custLinFactNeighborX="-4533" custLinFactNeighborY="-44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755262-43AC-4141-9CB8-72C2073299E4}" type="pres">
      <dgm:prSet presAssocID="{00BDC869-3019-48FE-981E-5B2536AB2E01}" presName="gear2srcNode" presStyleLbl="node1" presStyleIdx="1" presStyleCnt="3"/>
      <dgm:spPr/>
      <dgm:t>
        <a:bodyPr/>
        <a:lstStyle/>
        <a:p>
          <a:endParaRPr lang="ru-RU"/>
        </a:p>
      </dgm:t>
    </dgm:pt>
    <dgm:pt modelId="{0CE1DB8E-168E-4BA2-A195-30A5F929BC3A}" type="pres">
      <dgm:prSet presAssocID="{00BDC869-3019-48FE-981E-5B2536AB2E01}" presName="gear2dstNode" presStyleLbl="node1" presStyleIdx="1" presStyleCnt="3"/>
      <dgm:spPr/>
      <dgm:t>
        <a:bodyPr/>
        <a:lstStyle/>
        <a:p>
          <a:endParaRPr lang="ru-RU"/>
        </a:p>
      </dgm:t>
    </dgm:pt>
    <dgm:pt modelId="{D4817258-F28E-4B7B-AE6B-73353E8829CE}" type="pres">
      <dgm:prSet presAssocID="{FC694712-ED29-461C-BB36-EFC9BCE32F9F}" presName="gear3" presStyleLbl="node1" presStyleIdx="2" presStyleCnt="3"/>
      <dgm:spPr/>
      <dgm:t>
        <a:bodyPr/>
        <a:lstStyle/>
        <a:p>
          <a:endParaRPr lang="ru-RU"/>
        </a:p>
      </dgm:t>
    </dgm:pt>
    <dgm:pt modelId="{20C7277D-8B72-4434-8DFA-6ABB80264204}" type="pres">
      <dgm:prSet presAssocID="{FC694712-ED29-461C-BB36-EFC9BCE32F9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0F88EF-4D16-487F-9391-E01635EE6B64}" type="pres">
      <dgm:prSet presAssocID="{FC694712-ED29-461C-BB36-EFC9BCE32F9F}" presName="gear3srcNode" presStyleLbl="node1" presStyleIdx="2" presStyleCnt="3"/>
      <dgm:spPr/>
      <dgm:t>
        <a:bodyPr/>
        <a:lstStyle/>
        <a:p>
          <a:endParaRPr lang="ru-RU"/>
        </a:p>
      </dgm:t>
    </dgm:pt>
    <dgm:pt modelId="{9D5F3804-90AA-466D-A48C-C457D982D9E1}" type="pres">
      <dgm:prSet presAssocID="{FC694712-ED29-461C-BB36-EFC9BCE32F9F}" presName="gear3dstNode" presStyleLbl="node1" presStyleIdx="2" presStyleCnt="3"/>
      <dgm:spPr/>
      <dgm:t>
        <a:bodyPr/>
        <a:lstStyle/>
        <a:p>
          <a:endParaRPr lang="ru-RU"/>
        </a:p>
      </dgm:t>
    </dgm:pt>
    <dgm:pt modelId="{9335DE73-9644-4943-B4F4-318CBB48DF7F}" type="pres">
      <dgm:prSet presAssocID="{375CD0C1-A612-4CD6-9BA6-56D238AAC5A4}" presName="connector1" presStyleLbl="sibTrans2D1" presStyleIdx="0" presStyleCnt="3" custLinFactNeighborX="12567" custLinFactNeighborY="-4290"/>
      <dgm:spPr/>
      <dgm:t>
        <a:bodyPr/>
        <a:lstStyle/>
        <a:p>
          <a:endParaRPr lang="ru-RU"/>
        </a:p>
      </dgm:t>
    </dgm:pt>
    <dgm:pt modelId="{5B9C79EE-409F-4C9D-A737-F329EEF66C68}" type="pres">
      <dgm:prSet presAssocID="{CF381D7A-D10C-4EE3-BE98-003358EEE1EC}" presName="connector2" presStyleLbl="sibTrans2D1" presStyleIdx="1" presStyleCnt="3" custLinFactNeighborX="-2034" custLinFactNeighborY="660"/>
      <dgm:spPr/>
      <dgm:t>
        <a:bodyPr/>
        <a:lstStyle/>
        <a:p>
          <a:endParaRPr lang="ru-RU"/>
        </a:p>
      </dgm:t>
    </dgm:pt>
    <dgm:pt modelId="{F45CE8D5-236A-4677-B479-D9CC92A85701}" type="pres">
      <dgm:prSet presAssocID="{42B45E82-031F-4345-880F-DBAEE2A65786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6FD1A4AB-FFCA-B940-96F6-C24A84873C8C}" type="presOf" srcId="{00BDC869-3019-48FE-981E-5B2536AB2E01}" destId="{0CE1DB8E-168E-4BA2-A195-30A5F929BC3A}" srcOrd="2" destOrd="0" presId="urn:microsoft.com/office/officeart/2005/8/layout/gear1"/>
    <dgm:cxn modelId="{A0D93182-9C63-4F31-B76E-65B851C4BF84}" srcId="{5B01E131-6F14-4C98-9F94-E6BBC48648D7}" destId="{00BDC869-3019-48FE-981E-5B2536AB2E01}" srcOrd="1" destOrd="0" parTransId="{0F2D7064-B45A-4ABC-AC69-D18F40646315}" sibTransId="{CF381D7A-D10C-4EE3-BE98-003358EEE1EC}"/>
    <dgm:cxn modelId="{3C2340F9-D07F-004B-855C-EC42F05EEFF1}" type="presOf" srcId="{00BDC869-3019-48FE-981E-5B2536AB2E01}" destId="{DF755262-43AC-4141-9CB8-72C2073299E4}" srcOrd="1" destOrd="0" presId="urn:microsoft.com/office/officeart/2005/8/layout/gear1"/>
    <dgm:cxn modelId="{8A2FAD2A-5431-9943-9D0A-E9CDEC811070}" type="presOf" srcId="{DF02102E-1614-4B8D-BDCB-8FB0ADFAA924}" destId="{F47134A1-25F8-41A2-9102-1E405DF78D04}" srcOrd="1" destOrd="0" presId="urn:microsoft.com/office/officeart/2005/8/layout/gear1"/>
    <dgm:cxn modelId="{8989ED1C-CC43-B447-AD46-F1ED1DAB03CF}" type="presOf" srcId="{DF02102E-1614-4B8D-BDCB-8FB0ADFAA924}" destId="{985F3885-5B0A-4E72-8788-2751E68B23B6}" srcOrd="0" destOrd="0" presId="urn:microsoft.com/office/officeart/2005/8/layout/gear1"/>
    <dgm:cxn modelId="{3E6C19E6-C23E-9F49-BC6A-A91967F67651}" type="presOf" srcId="{FC694712-ED29-461C-BB36-EFC9BCE32F9F}" destId="{5C0F88EF-4D16-487F-9391-E01635EE6B64}" srcOrd="2" destOrd="0" presId="urn:microsoft.com/office/officeart/2005/8/layout/gear1"/>
    <dgm:cxn modelId="{C728591F-0F2D-4706-A649-34C66DFCD69C}" srcId="{5B01E131-6F14-4C98-9F94-E6BBC48648D7}" destId="{DF02102E-1614-4B8D-BDCB-8FB0ADFAA924}" srcOrd="0" destOrd="0" parTransId="{CFE5BF09-6BD0-4659-858F-DFA0C1D3705F}" sibTransId="{375CD0C1-A612-4CD6-9BA6-56D238AAC5A4}"/>
    <dgm:cxn modelId="{B3ED0786-4FE1-3C43-9DD8-8668FB298EFE}" type="presOf" srcId="{00BDC869-3019-48FE-981E-5B2536AB2E01}" destId="{210D9EE8-2F84-4C54-A43C-F95005EDDFAB}" srcOrd="0" destOrd="0" presId="urn:microsoft.com/office/officeart/2005/8/layout/gear1"/>
    <dgm:cxn modelId="{34EDF7BD-917B-4E6A-8BB9-3D703059102A}" srcId="{5B01E131-6F14-4C98-9F94-E6BBC48648D7}" destId="{FC694712-ED29-461C-BB36-EFC9BCE32F9F}" srcOrd="2" destOrd="0" parTransId="{6A97DADA-0087-4152-977D-13A58404ED7B}" sibTransId="{42B45E82-031F-4345-880F-DBAEE2A65786}"/>
    <dgm:cxn modelId="{AC275366-458C-C948-9446-5D71E3298DEE}" type="presOf" srcId="{DF02102E-1614-4B8D-BDCB-8FB0ADFAA924}" destId="{EED8C630-D60C-46DF-B1F6-29F5674DDFC1}" srcOrd="2" destOrd="0" presId="urn:microsoft.com/office/officeart/2005/8/layout/gear1"/>
    <dgm:cxn modelId="{B0ADCE3B-D913-3B4F-AEA0-40AC178CFFD0}" type="presOf" srcId="{375CD0C1-A612-4CD6-9BA6-56D238AAC5A4}" destId="{9335DE73-9644-4943-B4F4-318CBB48DF7F}" srcOrd="0" destOrd="0" presId="urn:microsoft.com/office/officeart/2005/8/layout/gear1"/>
    <dgm:cxn modelId="{8CADD118-B770-184A-B39D-CC34416AC676}" type="presOf" srcId="{FC694712-ED29-461C-BB36-EFC9BCE32F9F}" destId="{9D5F3804-90AA-466D-A48C-C457D982D9E1}" srcOrd="3" destOrd="0" presId="urn:microsoft.com/office/officeart/2005/8/layout/gear1"/>
    <dgm:cxn modelId="{0830142B-32A2-1244-9DED-04D7EB1ACAC9}" type="presOf" srcId="{5B01E131-6F14-4C98-9F94-E6BBC48648D7}" destId="{E543BB21-D123-4003-925D-29547504657E}" srcOrd="0" destOrd="0" presId="urn:microsoft.com/office/officeart/2005/8/layout/gear1"/>
    <dgm:cxn modelId="{DF23C21B-23C2-5D43-84B2-7819146958E4}" type="presOf" srcId="{42B45E82-031F-4345-880F-DBAEE2A65786}" destId="{F45CE8D5-236A-4677-B479-D9CC92A85701}" srcOrd="0" destOrd="0" presId="urn:microsoft.com/office/officeart/2005/8/layout/gear1"/>
    <dgm:cxn modelId="{B135ABB4-3FBA-B840-B6BE-A063BBE676BA}" type="presOf" srcId="{FC694712-ED29-461C-BB36-EFC9BCE32F9F}" destId="{20C7277D-8B72-4434-8DFA-6ABB80264204}" srcOrd="1" destOrd="0" presId="urn:microsoft.com/office/officeart/2005/8/layout/gear1"/>
    <dgm:cxn modelId="{59291C07-05EE-0845-98D9-5A6DC5E85B97}" type="presOf" srcId="{CF381D7A-D10C-4EE3-BE98-003358EEE1EC}" destId="{5B9C79EE-409F-4C9D-A737-F329EEF66C68}" srcOrd="0" destOrd="0" presId="urn:microsoft.com/office/officeart/2005/8/layout/gear1"/>
    <dgm:cxn modelId="{CDD214A4-FF33-8744-8D45-CB95E8799F17}" type="presOf" srcId="{FC694712-ED29-461C-BB36-EFC9BCE32F9F}" destId="{D4817258-F28E-4B7B-AE6B-73353E8829CE}" srcOrd="0" destOrd="0" presId="urn:microsoft.com/office/officeart/2005/8/layout/gear1"/>
    <dgm:cxn modelId="{F51162BB-7ED1-EC4F-98BB-2B97B8016EA2}" type="presParOf" srcId="{E543BB21-D123-4003-925D-29547504657E}" destId="{985F3885-5B0A-4E72-8788-2751E68B23B6}" srcOrd="0" destOrd="0" presId="urn:microsoft.com/office/officeart/2005/8/layout/gear1"/>
    <dgm:cxn modelId="{2E94F9C8-61D7-244A-87EA-1D5AB9AFB492}" type="presParOf" srcId="{E543BB21-D123-4003-925D-29547504657E}" destId="{F47134A1-25F8-41A2-9102-1E405DF78D04}" srcOrd="1" destOrd="0" presId="urn:microsoft.com/office/officeart/2005/8/layout/gear1"/>
    <dgm:cxn modelId="{1B4B45BA-04DA-1149-A145-BED69237EDB3}" type="presParOf" srcId="{E543BB21-D123-4003-925D-29547504657E}" destId="{EED8C630-D60C-46DF-B1F6-29F5674DDFC1}" srcOrd="2" destOrd="0" presId="urn:microsoft.com/office/officeart/2005/8/layout/gear1"/>
    <dgm:cxn modelId="{CCF88345-86CE-9847-8F24-7176CA5CC869}" type="presParOf" srcId="{E543BB21-D123-4003-925D-29547504657E}" destId="{210D9EE8-2F84-4C54-A43C-F95005EDDFAB}" srcOrd="3" destOrd="0" presId="urn:microsoft.com/office/officeart/2005/8/layout/gear1"/>
    <dgm:cxn modelId="{CE4DA8D1-8CCA-544F-A07F-99B95D646437}" type="presParOf" srcId="{E543BB21-D123-4003-925D-29547504657E}" destId="{DF755262-43AC-4141-9CB8-72C2073299E4}" srcOrd="4" destOrd="0" presId="urn:microsoft.com/office/officeart/2005/8/layout/gear1"/>
    <dgm:cxn modelId="{3ED83B90-3492-6A41-BCE3-FE588A0A0446}" type="presParOf" srcId="{E543BB21-D123-4003-925D-29547504657E}" destId="{0CE1DB8E-168E-4BA2-A195-30A5F929BC3A}" srcOrd="5" destOrd="0" presId="urn:microsoft.com/office/officeart/2005/8/layout/gear1"/>
    <dgm:cxn modelId="{D355CC2D-FDEF-9E4E-9857-2D5F05DEE3D5}" type="presParOf" srcId="{E543BB21-D123-4003-925D-29547504657E}" destId="{D4817258-F28E-4B7B-AE6B-73353E8829CE}" srcOrd="6" destOrd="0" presId="urn:microsoft.com/office/officeart/2005/8/layout/gear1"/>
    <dgm:cxn modelId="{0AF9553C-39E4-464A-8C85-F5E338694ADB}" type="presParOf" srcId="{E543BB21-D123-4003-925D-29547504657E}" destId="{20C7277D-8B72-4434-8DFA-6ABB80264204}" srcOrd="7" destOrd="0" presId="urn:microsoft.com/office/officeart/2005/8/layout/gear1"/>
    <dgm:cxn modelId="{58D174F5-3B03-0D47-9960-F314AB2FD5DD}" type="presParOf" srcId="{E543BB21-D123-4003-925D-29547504657E}" destId="{5C0F88EF-4D16-487F-9391-E01635EE6B64}" srcOrd="8" destOrd="0" presId="urn:microsoft.com/office/officeart/2005/8/layout/gear1"/>
    <dgm:cxn modelId="{14EABD5A-3A71-D144-BE7D-EA7052239838}" type="presParOf" srcId="{E543BB21-D123-4003-925D-29547504657E}" destId="{9D5F3804-90AA-466D-A48C-C457D982D9E1}" srcOrd="9" destOrd="0" presId="urn:microsoft.com/office/officeart/2005/8/layout/gear1"/>
    <dgm:cxn modelId="{02973334-89AF-5B48-B79F-4992C5BE9A13}" type="presParOf" srcId="{E543BB21-D123-4003-925D-29547504657E}" destId="{9335DE73-9644-4943-B4F4-318CBB48DF7F}" srcOrd="10" destOrd="0" presId="urn:microsoft.com/office/officeart/2005/8/layout/gear1"/>
    <dgm:cxn modelId="{82A7DF37-D3D9-B642-B001-BDA3EEFDAD58}" type="presParOf" srcId="{E543BB21-D123-4003-925D-29547504657E}" destId="{5B9C79EE-409F-4C9D-A737-F329EEF66C68}" srcOrd="11" destOrd="0" presId="urn:microsoft.com/office/officeart/2005/8/layout/gear1"/>
    <dgm:cxn modelId="{C308CA1B-82DD-FD48-90F6-2A5796334E11}" type="presParOf" srcId="{E543BB21-D123-4003-925D-29547504657E}" destId="{F45CE8D5-236A-4677-B479-D9CC92A8570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F3885-5B0A-4E72-8788-2751E68B23B6}">
      <dsp:nvSpPr>
        <dsp:cNvPr id="0" name=""/>
        <dsp:cNvSpPr/>
      </dsp:nvSpPr>
      <dsp:spPr>
        <a:xfrm>
          <a:off x="1900139" y="1627072"/>
          <a:ext cx="3035427" cy="3035427"/>
        </a:xfrm>
        <a:prstGeom prst="gear9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</dsp:txBody>
      <dsp:txXfrm>
        <a:off x="2510395" y="2338106"/>
        <a:ext cx="1814915" cy="1560272"/>
      </dsp:txXfrm>
    </dsp:sp>
    <dsp:sp modelId="{210D9EE8-2F84-4C54-A43C-F95005EDDFAB}">
      <dsp:nvSpPr>
        <dsp:cNvPr id="0" name=""/>
        <dsp:cNvSpPr/>
      </dsp:nvSpPr>
      <dsp:spPr>
        <a:xfrm>
          <a:off x="642840" y="1230665"/>
          <a:ext cx="1810385" cy="1810385"/>
        </a:xfrm>
        <a:prstGeom prst="gear6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/>
        </a:p>
      </dsp:txBody>
      <dsp:txXfrm>
        <a:off x="1098610" y="1689190"/>
        <a:ext cx="898845" cy="893335"/>
      </dsp:txXfrm>
    </dsp:sp>
    <dsp:sp modelId="{D4817258-F28E-4B7B-AE6B-73353E8829CE}">
      <dsp:nvSpPr>
        <dsp:cNvPr id="0" name=""/>
        <dsp:cNvSpPr/>
      </dsp:nvSpPr>
      <dsp:spPr>
        <a:xfrm rot="20700000">
          <a:off x="1738906" y="62790"/>
          <a:ext cx="1773807" cy="1773807"/>
        </a:xfrm>
        <a:prstGeom prst="gear6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 dirty="0"/>
        </a:p>
      </dsp:txBody>
      <dsp:txXfrm rot="-20700000">
        <a:off x="2127954" y="451838"/>
        <a:ext cx="995711" cy="995711"/>
      </dsp:txXfrm>
    </dsp:sp>
    <dsp:sp modelId="{9335DE73-9644-4943-B4F4-318CBB48DF7F}">
      <dsp:nvSpPr>
        <dsp:cNvPr id="0" name=""/>
        <dsp:cNvSpPr/>
      </dsp:nvSpPr>
      <dsp:spPr>
        <a:xfrm>
          <a:off x="2385878" y="1385746"/>
          <a:ext cx="3186277" cy="3186277"/>
        </a:xfrm>
        <a:prstGeom prst="circularArrow">
          <a:avLst>
            <a:gd name="adj1" fmla="val 4687"/>
            <a:gd name="adj2" fmla="val 299029"/>
            <a:gd name="adj3" fmla="val 2523572"/>
            <a:gd name="adj4" fmla="val 15845412"/>
            <a:gd name="adj5" fmla="val 5469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9C79EE-409F-4C9D-A737-F329EEF66C68}">
      <dsp:nvSpPr>
        <dsp:cNvPr id="0" name=""/>
        <dsp:cNvSpPr/>
      </dsp:nvSpPr>
      <dsp:spPr>
        <a:xfrm>
          <a:off x="357202" y="925057"/>
          <a:ext cx="2315030" cy="231503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5CE8D5-236A-4677-B479-D9CC92A85701}">
      <dsp:nvSpPr>
        <dsp:cNvPr id="0" name=""/>
        <dsp:cNvSpPr/>
      </dsp:nvSpPr>
      <dsp:spPr>
        <a:xfrm>
          <a:off x="1328606" y="-327163"/>
          <a:ext cx="2496068" cy="249606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4FCE8-724D-8C40-8210-F0E58C1EC06A}" type="datetimeFigureOut">
              <a:rPr lang="en-US" smtClean="0"/>
              <a:t>05/10/17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9EA91-CA81-EF4F-80EE-4FE82CE8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9432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1FE8622-DD36-4D96-8780-AFDD7C8081C8}" type="datetimeFigureOut">
              <a:rPr lang="en-US"/>
              <a:pPr>
                <a:defRPr/>
              </a:pPr>
              <a:t>05/10/17</a:t>
            </a:fld>
            <a:endParaRPr lang="es-ES_tradnl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_tradnl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es-ES_tradnl" noProof="0" smtClean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D61D77-F92D-48D3-BBE3-FF3E352D0FC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86976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dirty="0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01690B-57F0-400D-B635-A38FBCF0D941}" type="slidenum">
              <a:rPr lang="es-ES_tradnl" smtClean="0"/>
              <a:pPr/>
              <a:t>1</a:t>
            </a:fld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19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20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21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23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24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61D77-F92D-48D3-BBE3-FF3E352D0FC1}" type="slidenum">
              <a:rPr lang="es-ES_tradnl" smtClean="0"/>
              <a:pPr>
                <a:defRPr/>
              </a:pPr>
              <a:t>25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7533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464024" cy="365125"/>
          </a:xfrm>
        </p:spPr>
        <p:txBody>
          <a:bodyPr/>
          <a:lstStyle>
            <a:lvl1pPr algn="ctr">
              <a:defRPr b="1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CC12CE-A6D4-43AF-803D-FB1CE89EC8F4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9648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464024" cy="365125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8850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838167-02D7-4AF9-B5E3-27D6F92A1AA4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262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2FCFD-2A59-4039-8474-12B75CA1DE4A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514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815873-2ED4-469D-B12F-DD5FDA4202A9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4530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471021-EA02-4800-8204-7EFAA9A463E9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54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312368" cy="365125"/>
          </a:xfrm>
          <a:noFill/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7BCD39-5165-43CB-AD09-32EB6B0F4D7C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1473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E1640C-E924-4528-AAFD-FEB897B3F7F0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219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26A7DB-D558-4C00-ABFC-AA94429357C8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5216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A89E2E-7C79-4DE5-AF22-2D9DF0BF0150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2061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523A13-2E98-49ED-9585-ED3CEC93B231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4877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Specialization course on "Educational programmes delivered via ICT-based learning"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47FA568-32C5-4617-BA68-6D8E0E0FBE41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4.png"/><Relationship Id="rId6" Type="http://schemas.microsoft.com/office/2007/relationships/hdphoto" Target="../media/hdphoto1.wdp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11.png"/><Relationship Id="rId6" Type="http://schemas.openxmlformats.org/officeDocument/2006/relationships/image" Target="../media/image12.emf"/><Relationship Id="rId7" Type="http://schemas.openxmlformats.org/officeDocument/2006/relationships/image" Target="../media/image13.jpeg"/><Relationship Id="rId8" Type="http://schemas.openxmlformats.org/officeDocument/2006/relationships/image" Target="../media/image14.jpeg"/><Relationship Id="rId9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4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5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6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1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1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38.jpeg"/><Relationship Id="rId8" Type="http://schemas.openxmlformats.org/officeDocument/2006/relationships/image" Target="../media/image39.jpeg"/><Relationship Id="rId9" Type="http://schemas.openxmlformats.org/officeDocument/2006/relationships/image" Target="../media/image1.png"/><Relationship Id="rId10" Type="http://schemas.openxmlformats.org/officeDocument/2006/relationships/image" Target="../media/image2.jpeg"/><Relationship Id="rId11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png"/><Relationship Id="rId20" Type="http://schemas.openxmlformats.org/officeDocument/2006/relationships/image" Target="../media/image54.png"/><Relationship Id="rId21" Type="http://schemas.openxmlformats.org/officeDocument/2006/relationships/image" Target="../media/image55.png"/><Relationship Id="rId10" Type="http://schemas.openxmlformats.org/officeDocument/2006/relationships/image" Target="../media/image44.png"/><Relationship Id="rId11" Type="http://schemas.openxmlformats.org/officeDocument/2006/relationships/image" Target="../media/image45.png"/><Relationship Id="rId12" Type="http://schemas.openxmlformats.org/officeDocument/2006/relationships/image" Target="../media/image46.png"/><Relationship Id="rId13" Type="http://schemas.openxmlformats.org/officeDocument/2006/relationships/image" Target="../media/image47.png"/><Relationship Id="rId14" Type="http://schemas.openxmlformats.org/officeDocument/2006/relationships/image" Target="../media/image48.png"/><Relationship Id="rId15" Type="http://schemas.openxmlformats.org/officeDocument/2006/relationships/image" Target="../media/image49.png"/><Relationship Id="rId16" Type="http://schemas.openxmlformats.org/officeDocument/2006/relationships/image" Target="../media/image50.png"/><Relationship Id="rId17" Type="http://schemas.openxmlformats.org/officeDocument/2006/relationships/image" Target="../media/image51.png"/><Relationship Id="rId18" Type="http://schemas.openxmlformats.org/officeDocument/2006/relationships/image" Target="../media/image52.png"/><Relationship Id="rId19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edu.lnf.infn.it" TargetMode="External"/><Relationship Id="rId4" Type="http://schemas.openxmlformats.org/officeDocument/2006/relationships/hyperlink" Target="http://www.eu-track.eu/it/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.jpeg"/><Relationship Id="rId7" Type="http://schemas.openxmlformats.org/officeDocument/2006/relationships/image" Target="../media/image3.png"/><Relationship Id="rId8" Type="http://schemas.openxmlformats.org/officeDocument/2006/relationships/image" Target="../media/image41.png"/><Relationship Id="rId9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57.png"/><Relationship Id="rId6" Type="http://schemas.openxmlformats.org/officeDocument/2006/relationships/image" Target="../media/image3.png"/><Relationship Id="rId7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07504" y="1628774"/>
            <a:ext cx="8785225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latin typeface="Tahoma" pitchFamily="34" charset="0"/>
              </a:rPr>
              <a:t>        </a:t>
            </a:r>
          </a:p>
          <a:p>
            <a:pPr>
              <a:defRPr/>
            </a:pPr>
            <a:r>
              <a:rPr lang="it-IT" dirty="0">
                <a:latin typeface="Tahoma" pitchFamily="34" charset="0"/>
              </a:rPr>
              <a:t>                                     </a:t>
            </a:r>
            <a:r>
              <a:rPr lang="it-IT" dirty="0" smtClean="0">
                <a:latin typeface="Tahoma" pitchFamily="34" charset="0"/>
              </a:rPr>
              <a:t>   </a:t>
            </a:r>
          </a:p>
          <a:p>
            <a:pPr algn="ctr">
              <a:defRPr/>
            </a:pP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  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  <a:p>
            <a:pPr algn="ctr">
              <a:defRPr/>
            </a:pPr>
            <a:r>
              <a:rPr lang="it-IT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                                       </a:t>
            </a:r>
            <a:endParaRPr lang="it-IT" sz="2000" i="1" dirty="0">
              <a:latin typeface="Tahoma" pitchFamily="34" charset="0"/>
            </a:endParaRPr>
          </a:p>
          <a:p>
            <a:pPr>
              <a:defRPr/>
            </a:pPr>
            <a:r>
              <a:rPr lang="it-IT" sz="2000" i="1" dirty="0">
                <a:latin typeface="Tahoma" pitchFamily="34" charset="0"/>
              </a:rPr>
              <a:t>                                  </a:t>
            </a:r>
            <a:endParaRPr lang="es-ES_tradnl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2743760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b="1" smtClean="0"/>
              <a:t>Formazione a distanza dell'Università Marconi e nuovi strumenti per l'apprendimento della fisica moderna</a:t>
            </a:r>
            <a:endParaRPr lang="it-IT" sz="3000" b="1"/>
          </a:p>
        </p:txBody>
      </p:sp>
      <p:sp>
        <p:nvSpPr>
          <p:cNvPr id="6" name="TextBox 5"/>
          <p:cNvSpPr txBox="1"/>
          <p:nvPr/>
        </p:nvSpPr>
        <p:spPr>
          <a:xfrm>
            <a:off x="611560" y="5157192"/>
            <a:ext cx="799288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Matteo Martini</a:t>
            </a:r>
          </a:p>
          <a:p>
            <a:pPr algn="ctr"/>
            <a:endParaRPr lang="it-IT" sz="1200" dirty="0" smtClean="0"/>
          </a:p>
          <a:p>
            <a:pPr algn="ctr"/>
            <a:r>
              <a:rPr lang="it-IT" sz="2000" dirty="0" smtClean="0"/>
              <a:t>Università degli Studi Guglielmo Marconi, Roma &amp;</a:t>
            </a:r>
          </a:p>
          <a:p>
            <a:pPr algn="ctr"/>
            <a:r>
              <a:rPr lang="it-IT" sz="2000" dirty="0" smtClean="0"/>
              <a:t>Laboratori Nazionali di Frascati</a:t>
            </a:r>
            <a:endParaRPr lang="it-IT" sz="2000" dirty="0"/>
          </a:p>
        </p:txBody>
      </p:sp>
      <p:pic>
        <p:nvPicPr>
          <p:cNvPr id="10" name="Picture 9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320" y="260648"/>
            <a:ext cx="1545657" cy="1458714"/>
          </a:xfrm>
          <a:prstGeom prst="rect">
            <a:avLst/>
          </a:prstGeom>
        </p:spPr>
      </p:pic>
      <p:pic>
        <p:nvPicPr>
          <p:cNvPr id="3" name="Picture 2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60648"/>
            <a:ext cx="1512168" cy="151216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260648"/>
            <a:ext cx="2304256" cy="1448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6" name="Picture 15" descr="Thinking-Man-Rodin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48" b="99136" l="823" r="961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573016"/>
            <a:ext cx="4176464" cy="2652542"/>
          </a:xfrm>
          <a:prstGeom prst="rect">
            <a:avLst/>
          </a:prstGeom>
        </p:spPr>
      </p:pic>
      <p:sp>
        <p:nvSpPr>
          <p:cNvPr id="17" name="Cloud Callout 16"/>
          <p:cNvSpPr/>
          <p:nvPr/>
        </p:nvSpPr>
        <p:spPr>
          <a:xfrm>
            <a:off x="251520" y="3789040"/>
            <a:ext cx="2808312" cy="1584176"/>
          </a:xfrm>
          <a:prstGeom prst="cloudCallout">
            <a:avLst/>
          </a:prstGeom>
          <a:noFill/>
          <a:ln w="34925">
            <a:solidFill>
              <a:srgbClr val="00009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8" name="Cloud Callout 17"/>
          <p:cNvSpPr/>
          <p:nvPr/>
        </p:nvSpPr>
        <p:spPr>
          <a:xfrm>
            <a:off x="827584" y="1700808"/>
            <a:ext cx="2808312" cy="1584176"/>
          </a:xfrm>
          <a:prstGeom prst="cloudCallout">
            <a:avLst/>
          </a:prstGeom>
          <a:noFill/>
          <a:ln w="34925">
            <a:solidFill>
              <a:srgbClr val="00009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loud Callout 18"/>
          <p:cNvSpPr/>
          <p:nvPr/>
        </p:nvSpPr>
        <p:spPr>
          <a:xfrm>
            <a:off x="4644008" y="1484784"/>
            <a:ext cx="2808312" cy="1584176"/>
          </a:xfrm>
          <a:prstGeom prst="cloudCallout">
            <a:avLst/>
          </a:prstGeom>
          <a:noFill/>
          <a:ln w="34925">
            <a:solidFill>
              <a:srgbClr val="00009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043608" y="4365104"/>
            <a:ext cx="1453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mtClean="0">
                <a:solidFill>
                  <a:srgbClr val="000090"/>
                </a:solidFill>
              </a:rPr>
              <a:t>Cos’è??</a:t>
            </a:r>
            <a:endParaRPr lang="it-IT">
              <a:solidFill>
                <a:srgbClr val="00009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47664" y="2276872"/>
            <a:ext cx="1476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000090"/>
                </a:solidFill>
              </a:rPr>
              <a:t>Dov’è??</a:t>
            </a:r>
            <a:endParaRPr lang="it-IT" dirty="0">
              <a:solidFill>
                <a:srgbClr val="00009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48064" y="1988840"/>
            <a:ext cx="1781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000090"/>
                </a:solidFill>
              </a:rPr>
              <a:t>Cosa fa??</a:t>
            </a:r>
            <a:endParaRPr lang="it-IT" dirty="0">
              <a:solidFill>
                <a:srgbClr val="000090"/>
              </a:solidFill>
            </a:endParaRPr>
          </a:p>
        </p:txBody>
      </p:sp>
      <p:sp>
        <p:nvSpPr>
          <p:cNvPr id="23" name="Cloud Callout 22"/>
          <p:cNvSpPr/>
          <p:nvPr/>
        </p:nvSpPr>
        <p:spPr>
          <a:xfrm>
            <a:off x="6084168" y="3068960"/>
            <a:ext cx="2808312" cy="1584176"/>
          </a:xfrm>
          <a:prstGeom prst="cloudCallout">
            <a:avLst/>
          </a:prstGeom>
          <a:noFill/>
          <a:ln w="34925">
            <a:solidFill>
              <a:srgbClr val="00009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732240" y="3356992"/>
            <a:ext cx="16269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solidFill>
                  <a:srgbClr val="000090"/>
                </a:solidFill>
              </a:rPr>
              <a:t>Come lo </a:t>
            </a:r>
          </a:p>
          <a:p>
            <a:pPr algn="ctr"/>
            <a:r>
              <a:rPr lang="it-IT" dirty="0" smtClean="0">
                <a:solidFill>
                  <a:srgbClr val="000090"/>
                </a:solidFill>
              </a:rPr>
              <a:t>fa??</a:t>
            </a:r>
            <a:endParaRPr lang="it-IT" dirty="0">
              <a:solidFill>
                <a:srgbClr val="000090"/>
              </a:solidFill>
            </a:endParaRPr>
          </a:p>
        </p:txBody>
      </p:sp>
      <p:sp>
        <p:nvSpPr>
          <p:cNvPr id="25" name="Tito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Università Telematica</a:t>
            </a:r>
            <a:endParaRPr lang="it-IT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94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sp>
        <p:nvSpPr>
          <p:cNvPr id="25" name="Tito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Cos’è??</a:t>
            </a:r>
            <a:endParaRPr lang="it-IT" sz="3200" dirty="0"/>
          </a:p>
        </p:txBody>
      </p:sp>
      <p:sp>
        <p:nvSpPr>
          <p:cNvPr id="26" name="Rectangle 25"/>
          <p:cNvSpPr/>
          <p:nvPr/>
        </p:nvSpPr>
        <p:spPr>
          <a:xfrm>
            <a:off x="4479667" y="3167390"/>
            <a:ext cx="1846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￼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3529" y="1628800"/>
            <a:ext cx="60486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2000" dirty="0" smtClean="0">
                <a:latin typeface="Calibri" panose="020F0502020204030204" pitchFamily="34" charset="0"/>
              </a:rPr>
              <a:t>Prima università di tipo “</a:t>
            </a:r>
            <a:r>
              <a:rPr lang="it-IT" sz="2000" dirty="0" err="1" smtClean="0">
                <a:latin typeface="Calibri" panose="020F0502020204030204" pitchFamily="34" charset="0"/>
              </a:rPr>
              <a:t>open”ufficialmente</a:t>
            </a:r>
            <a:r>
              <a:rPr lang="it-IT" sz="2000" dirty="0" smtClean="0">
                <a:latin typeface="Calibri" panose="020F0502020204030204" pitchFamily="34" charset="0"/>
              </a:rPr>
              <a:t> riconosciuta dal MIUR nel 2004</a:t>
            </a:r>
          </a:p>
          <a:p>
            <a:endParaRPr lang="it-IT" sz="2000" dirty="0" smtClean="0">
              <a:latin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000" dirty="0" smtClean="0">
                <a:latin typeface="Calibri" panose="020F0502020204030204" pitchFamily="34" charset="0"/>
              </a:rPr>
              <a:t>Prima e unica università italiana a essere accreditata negli Stati Uniti dal 2015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28" name="Rettangolo 11"/>
          <p:cNvSpPr/>
          <p:nvPr/>
        </p:nvSpPr>
        <p:spPr>
          <a:xfrm>
            <a:off x="0" y="3491334"/>
            <a:ext cx="50228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cap="all" dirty="0">
                <a:latin typeface="+mn-lt"/>
                <a:ea typeface="MS PGothic" pitchFamily="34" charset="-128"/>
              </a:rPr>
              <a:t>Uffici </a:t>
            </a:r>
            <a:r>
              <a:rPr lang="it-IT" sz="1600" b="1" cap="all" dirty="0" err="1">
                <a:latin typeface="+mn-lt"/>
                <a:ea typeface="MS PGothic" pitchFamily="34" charset="-128"/>
              </a:rPr>
              <a:t>AmMINISTRATIvi</a:t>
            </a:r>
            <a:endParaRPr lang="it-IT" sz="1600" b="1" cap="all" dirty="0">
              <a:latin typeface="+mn-lt"/>
              <a:ea typeface="MS PGothic" pitchFamily="34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latin typeface="+mn-lt"/>
                <a:ea typeface="MS PGothic" pitchFamily="34" charset="-128"/>
              </a:rPr>
              <a:t>Via Plinio, 44</a:t>
            </a:r>
            <a:endParaRPr lang="it-IT" sz="1600" cap="all" dirty="0">
              <a:solidFill>
                <a:srgbClr val="008C73"/>
              </a:solidFill>
              <a:latin typeface="+mn-lt"/>
              <a:ea typeface="MS PGothic" pitchFamily="34" charset="-128"/>
            </a:endParaRPr>
          </a:p>
        </p:txBody>
      </p:sp>
      <p:pic>
        <p:nvPicPr>
          <p:cNvPr id="29" name="Picture 2" descr="Administration Offic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4146971"/>
            <a:ext cx="140335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ttangolo 13"/>
          <p:cNvSpPr/>
          <p:nvPr/>
        </p:nvSpPr>
        <p:spPr>
          <a:xfrm>
            <a:off x="3929063" y="3491334"/>
            <a:ext cx="4572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cap="all" dirty="0">
                <a:latin typeface="+mn-lt"/>
                <a:ea typeface="MS PGothic" pitchFamily="34" charset="-128"/>
              </a:rPr>
              <a:t>UFFICI PRODUZIONE MULTIMEDIALE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latin typeface="+mn-lt"/>
                <a:ea typeface="MS PGothic" pitchFamily="34" charset="-128"/>
              </a:rPr>
              <a:t>Via Vittoria Colonna, 11</a:t>
            </a:r>
            <a:endParaRPr lang="it-IT" sz="1600" cap="all" dirty="0">
              <a:solidFill>
                <a:srgbClr val="008C73"/>
              </a:solidFill>
              <a:latin typeface="+mn-lt"/>
              <a:ea typeface="MS PGothic" pitchFamily="34" charset="-128"/>
            </a:endParaRPr>
          </a:p>
        </p:txBody>
      </p:sp>
      <p:pic>
        <p:nvPicPr>
          <p:cNvPr id="31" name="Picture 6" descr="Multimedia Production Offi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964" y="4146971"/>
            <a:ext cx="1384300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ttangolo 15"/>
          <p:cNvSpPr/>
          <p:nvPr/>
        </p:nvSpPr>
        <p:spPr>
          <a:xfrm>
            <a:off x="1084743" y="5159201"/>
            <a:ext cx="29867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cap="all" dirty="0">
                <a:latin typeface="+mn-lt"/>
              </a:rPr>
              <a:t>AULE PER ESAMI E LEZIONI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latin typeface="+mn-lt"/>
                <a:ea typeface="MS PGothic" pitchFamily="34" charset="-128"/>
              </a:rPr>
              <a:t>Via Paolo Emilio, 29</a:t>
            </a:r>
            <a:endParaRPr lang="it-IT" sz="1600" cap="all" dirty="0">
              <a:solidFill>
                <a:srgbClr val="008C73"/>
              </a:solidFill>
              <a:latin typeface="+mn-lt"/>
              <a:ea typeface="MS PGothic" pitchFamily="34" charset="-128"/>
            </a:endParaRPr>
          </a:p>
        </p:txBody>
      </p:sp>
      <p:pic>
        <p:nvPicPr>
          <p:cNvPr id="33" name="Picture 8" descr="Learning Faciliti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588" y="5802139"/>
            <a:ext cx="1506537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ttangolo 17"/>
          <p:cNvSpPr/>
          <p:nvPr/>
        </p:nvSpPr>
        <p:spPr>
          <a:xfrm>
            <a:off x="4955033" y="5159201"/>
            <a:ext cx="24972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cap="all" dirty="0">
                <a:latin typeface="+mn-lt"/>
              </a:rPr>
              <a:t>MARCONI STUDIOS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latin typeface="+mn-lt"/>
                <a:ea typeface="MS PGothic" pitchFamily="34" charset="-128"/>
              </a:rPr>
              <a:t>Via Gregorio VII, 414/424</a:t>
            </a:r>
            <a:endParaRPr lang="it-IT" sz="1600" cap="all" dirty="0">
              <a:solidFill>
                <a:srgbClr val="008C73"/>
              </a:solidFill>
              <a:latin typeface="+mn-lt"/>
              <a:ea typeface="MS PGothic" pitchFamily="34" charset="-128"/>
            </a:endParaRPr>
          </a:p>
        </p:txBody>
      </p:sp>
      <p:pic>
        <p:nvPicPr>
          <p:cNvPr id="35" name="Picture 10" descr="Marconi Studio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459" y="5801519"/>
            <a:ext cx="142081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340768"/>
            <a:ext cx="1296144" cy="97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348880"/>
            <a:ext cx="808431" cy="79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94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sp>
        <p:nvSpPr>
          <p:cNvPr id="25" name="Tito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Dov’è??</a:t>
            </a:r>
            <a:endParaRPr lang="it-IT" sz="3200" dirty="0"/>
          </a:p>
        </p:txBody>
      </p:sp>
      <p:sp>
        <p:nvSpPr>
          <p:cNvPr id="16" name="Rectangle 15"/>
          <p:cNvSpPr/>
          <p:nvPr/>
        </p:nvSpPr>
        <p:spPr>
          <a:xfrm>
            <a:off x="4479667" y="3167390"/>
            <a:ext cx="1846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￼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3455987" cy="317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Immagine 8"/>
          <p:cNvPicPr>
            <a:picLocks noChangeAspect="1"/>
          </p:cNvPicPr>
          <p:nvPr/>
        </p:nvPicPr>
        <p:blipFill rotWithShape="1">
          <a:blip r:embed="rId6"/>
          <a:srcRect l="21974" t="3457" r="28611" b="8999"/>
          <a:stretch/>
        </p:blipFill>
        <p:spPr>
          <a:xfrm>
            <a:off x="1979712" y="2492896"/>
            <a:ext cx="2998135" cy="3535114"/>
          </a:xfrm>
          <a:prstGeom prst="rect">
            <a:avLst/>
          </a:prstGeom>
        </p:spPr>
      </p:pic>
      <p:sp>
        <p:nvSpPr>
          <p:cNvPr id="19" name="Rettangolo 46"/>
          <p:cNvSpPr/>
          <p:nvPr/>
        </p:nvSpPr>
        <p:spPr>
          <a:xfrm>
            <a:off x="4427984" y="2780928"/>
            <a:ext cx="2646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Athens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it-IT" sz="18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Michali</a:t>
            </a:r>
            <a:r>
              <a:rPr lang="it-IT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it-IT" sz="18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Karaoli</a:t>
            </a:r>
            <a:r>
              <a:rPr lang="it-IT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 28 </a:t>
            </a:r>
          </a:p>
          <a:p>
            <a:pPr algn="ctr"/>
            <a:r>
              <a:rPr lang="it-IT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17235, </a:t>
            </a:r>
            <a:r>
              <a:rPr lang="it-IT" sz="18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Dafni</a:t>
            </a:r>
            <a:endParaRPr lang="en-US" sz="1800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0" name="Immagine 4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348880"/>
            <a:ext cx="2186571" cy="1452447"/>
          </a:xfrm>
          <a:prstGeom prst="rect">
            <a:avLst/>
          </a:prstGeom>
        </p:spPr>
      </p:pic>
      <p:sp>
        <p:nvSpPr>
          <p:cNvPr id="21" name="Rettangolo 49"/>
          <p:cNvSpPr/>
          <p:nvPr/>
        </p:nvSpPr>
        <p:spPr>
          <a:xfrm>
            <a:off x="4788024" y="4437112"/>
            <a:ext cx="20835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Miami </a:t>
            </a:r>
          </a:p>
          <a:p>
            <a:pPr algn="ctr"/>
            <a:r>
              <a:rPr lang="en-US" sz="1800" dirty="0">
                <a:latin typeface="Calibri"/>
                <a:cs typeface="Calibri"/>
              </a:rPr>
              <a:t>111 NE 1st street, 6th Floor,</a:t>
            </a:r>
          </a:p>
          <a:p>
            <a:pPr algn="ctr"/>
            <a:r>
              <a:rPr lang="pl-PL" sz="1800" dirty="0">
                <a:latin typeface="Calibri"/>
                <a:cs typeface="Calibri"/>
              </a:rPr>
              <a:t>Miami, FL 33132</a:t>
            </a:r>
            <a:endParaRPr lang="en-US" sz="1800" i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2" name="Picture 2" descr="http://i.huffpost.com/gen/1931761/images/o-MIAMI-SKYLINE-facebook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7"/>
          <a:stretch/>
        </p:blipFill>
        <p:spPr bwMode="auto">
          <a:xfrm>
            <a:off x="6804247" y="4149080"/>
            <a:ext cx="2203585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ttangolo 51"/>
          <p:cNvSpPr/>
          <p:nvPr/>
        </p:nvSpPr>
        <p:spPr>
          <a:xfrm>
            <a:off x="5292600" y="2276872"/>
            <a:ext cx="11330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GREECE</a:t>
            </a:r>
            <a:endParaRPr lang="it-IT" sz="1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Rettangolo 52"/>
          <p:cNvSpPr/>
          <p:nvPr/>
        </p:nvSpPr>
        <p:spPr>
          <a:xfrm>
            <a:off x="5575441" y="3999519"/>
            <a:ext cx="580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USA</a:t>
            </a:r>
            <a:endParaRPr lang="it-IT" sz="1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78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sp>
        <p:nvSpPr>
          <p:cNvPr id="25" name="Tito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Cosa fa??</a:t>
            </a:r>
            <a:endParaRPr lang="it-IT" sz="3200" dirty="0"/>
          </a:p>
        </p:txBody>
      </p:sp>
      <p:sp>
        <p:nvSpPr>
          <p:cNvPr id="26" name="Rectangle 25"/>
          <p:cNvSpPr/>
          <p:nvPr/>
        </p:nvSpPr>
        <p:spPr>
          <a:xfrm>
            <a:off x="4479667" y="3167390"/>
            <a:ext cx="1846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3528" y="1484784"/>
            <a:ext cx="482453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6 Facoltà: </a:t>
            </a:r>
          </a:p>
          <a:p>
            <a:endParaRPr lang="it-IT" sz="1000" dirty="0" smtClean="0"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Scienze e Tecnologie Applicate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Lettere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Sc. Formazione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Economia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Sc. Politiche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Giurisprudenza </a:t>
            </a:r>
          </a:p>
          <a:p>
            <a:endParaRPr lang="it-IT" sz="2000" dirty="0" smtClean="0">
              <a:latin typeface="Times New Roman"/>
              <a:cs typeface="Times New Roman"/>
            </a:endParaRPr>
          </a:p>
          <a:p>
            <a:endParaRPr lang="it-IT" sz="1200" dirty="0">
              <a:latin typeface="Times New Roman"/>
              <a:cs typeface="Times New Roman"/>
            </a:endParaRPr>
          </a:p>
          <a:p>
            <a:r>
              <a:rPr lang="it-IT" sz="2000" b="1" dirty="0" smtClean="0">
                <a:solidFill>
                  <a:srgbClr val="006666"/>
                </a:solidFill>
                <a:latin typeface="Times New Roman"/>
                <a:cs typeface="Times New Roman"/>
              </a:rPr>
              <a:t>6 Dipartimenti: </a:t>
            </a:r>
          </a:p>
          <a:p>
            <a:endParaRPr lang="it-IT" sz="1000" dirty="0" smtClean="0"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6666"/>
                </a:solidFill>
                <a:latin typeface="Times New Roman"/>
                <a:cs typeface="Times New Roman"/>
              </a:rPr>
              <a:t>Fisica Nucleare e Subnucleare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6666"/>
                </a:solidFill>
                <a:latin typeface="Times New Roman"/>
                <a:cs typeface="Times New Roman"/>
              </a:rPr>
              <a:t>Innovazione &amp; Informazione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6666"/>
                </a:solidFill>
                <a:latin typeface="Times New Roman"/>
                <a:cs typeface="Times New Roman"/>
              </a:rPr>
              <a:t>Ingegneria della Sostenibilità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6666"/>
                </a:solidFill>
                <a:latin typeface="Times New Roman"/>
                <a:cs typeface="Times New Roman"/>
              </a:rPr>
              <a:t>Sc. Giuridiche e Politiche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6666"/>
                </a:solidFill>
                <a:latin typeface="Times New Roman"/>
                <a:cs typeface="Times New Roman"/>
              </a:rPr>
              <a:t>Sc. Economiche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6666"/>
                </a:solidFill>
                <a:latin typeface="Times New Roman"/>
                <a:cs typeface="Times New Roman"/>
              </a:rPr>
              <a:t>Tecnologia, Comunicazione &amp; Società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52120" y="1484784"/>
            <a:ext cx="349188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000" b="1" dirty="0">
                <a:solidFill>
                  <a:srgbClr val="A80000"/>
                </a:solidFill>
                <a:latin typeface="Times New Roman"/>
                <a:cs typeface="Times New Roman"/>
              </a:rPr>
              <a:t>20 Corsi di Studio</a:t>
            </a:r>
            <a:r>
              <a:rPr lang="it-IT" sz="2000" b="1" dirty="0" smtClean="0">
                <a:solidFill>
                  <a:srgbClr val="A80000"/>
                </a:solidFill>
                <a:latin typeface="Times New Roman"/>
                <a:cs typeface="Times New Roman"/>
              </a:rPr>
              <a:t>:</a:t>
            </a:r>
          </a:p>
          <a:p>
            <a:pPr lvl="0"/>
            <a:endParaRPr lang="it-IT" sz="1000" dirty="0" smtClean="0">
              <a:solidFill>
                <a:srgbClr val="A80000"/>
              </a:solidFill>
              <a:latin typeface="Times New Roman"/>
              <a:cs typeface="Times New Roman"/>
            </a:endParaRPr>
          </a:p>
          <a:p>
            <a:pPr marL="342900" lvl="0" indent="-342900">
              <a:buFont typeface="Arial"/>
              <a:buChar char="•"/>
            </a:pPr>
            <a:r>
              <a:rPr lang="it-IT" sz="2000" dirty="0" smtClean="0">
                <a:solidFill>
                  <a:srgbClr val="A80000"/>
                </a:solidFill>
                <a:latin typeface="Times New Roman"/>
                <a:cs typeface="Times New Roman"/>
              </a:rPr>
              <a:t>Ing. Civile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 smtClean="0">
                <a:solidFill>
                  <a:srgbClr val="A80000"/>
                </a:solidFill>
                <a:latin typeface="Times New Roman"/>
                <a:cs typeface="Times New Roman"/>
              </a:rPr>
              <a:t>Ing. Industriale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 smtClean="0">
                <a:solidFill>
                  <a:srgbClr val="A80000"/>
                </a:solidFill>
                <a:latin typeface="Times New Roman"/>
                <a:cs typeface="Times New Roman"/>
              </a:rPr>
              <a:t>Ing. Informatica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 smtClean="0">
                <a:solidFill>
                  <a:srgbClr val="A80000"/>
                </a:solidFill>
                <a:latin typeface="Times New Roman"/>
                <a:cs typeface="Times New Roman"/>
              </a:rPr>
              <a:t>Ing. Energetica e Nucleare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Lettere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Letterature Moderne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Lingue Moderne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Sc. Formazione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Psicologia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Pedagogia </a:t>
            </a:r>
            <a:endParaRPr lang="it-IT" sz="2000" dirty="0" smtClean="0">
              <a:solidFill>
                <a:srgbClr val="A80000"/>
              </a:solidFill>
              <a:latin typeface="Times New Roman"/>
              <a:cs typeface="Times New Roman"/>
            </a:endParaRPr>
          </a:p>
          <a:p>
            <a:pPr marL="342900" lvl="0" indent="-342900">
              <a:buFont typeface="Arial"/>
              <a:buChar char="•"/>
            </a:pPr>
            <a:r>
              <a:rPr lang="it-IT" sz="2000" dirty="0" smtClean="0">
                <a:solidFill>
                  <a:srgbClr val="A80000"/>
                </a:solidFill>
                <a:latin typeface="Times New Roman"/>
                <a:cs typeface="Times New Roman"/>
              </a:rPr>
              <a:t>Sc. Economiche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Relazioni Internazionali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Scienze Politiche </a:t>
            </a:r>
            <a:endParaRPr lang="it-IT" sz="2000" dirty="0" smtClean="0">
              <a:solidFill>
                <a:srgbClr val="A80000"/>
              </a:solidFill>
              <a:latin typeface="Times New Roman"/>
              <a:cs typeface="Times New Roman"/>
            </a:endParaRPr>
          </a:p>
          <a:p>
            <a:pPr marL="342900" lvl="0" indent="-342900">
              <a:buFont typeface="Arial"/>
              <a:buChar char="•"/>
            </a:pPr>
            <a:r>
              <a:rPr lang="it-IT" sz="2000" dirty="0" smtClean="0">
                <a:solidFill>
                  <a:srgbClr val="A80000"/>
                </a:solidFill>
                <a:latin typeface="Times New Roman"/>
                <a:cs typeface="Times New Roman"/>
              </a:rPr>
              <a:t>Servizi Giuridici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 smtClean="0">
                <a:solidFill>
                  <a:srgbClr val="A80000"/>
                </a:solidFill>
                <a:latin typeface="Times New Roman"/>
                <a:cs typeface="Times New Roman"/>
              </a:rPr>
              <a:t>Giurisprudenza 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79512" y="1484784"/>
            <a:ext cx="4032448" cy="252028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179512" y="4221088"/>
            <a:ext cx="4752528" cy="2520280"/>
          </a:xfrm>
          <a:prstGeom prst="roundRect">
            <a:avLst/>
          </a:prstGeom>
          <a:noFill/>
          <a:ln w="3810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5508104" y="1412776"/>
            <a:ext cx="3528392" cy="5256584"/>
          </a:xfrm>
          <a:prstGeom prst="roundRect">
            <a:avLst/>
          </a:prstGeom>
          <a:noFill/>
          <a:ln w="38100">
            <a:solidFill>
              <a:srgbClr val="A8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33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sp>
        <p:nvSpPr>
          <p:cNvPr id="25" name="Tito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Cosa fa??</a:t>
            </a:r>
            <a:endParaRPr lang="it-IT" sz="3200" dirty="0"/>
          </a:p>
        </p:txBody>
      </p:sp>
      <p:sp>
        <p:nvSpPr>
          <p:cNvPr id="26" name="Rectangle 25"/>
          <p:cNvSpPr/>
          <p:nvPr/>
        </p:nvSpPr>
        <p:spPr>
          <a:xfrm>
            <a:off x="4479667" y="3167390"/>
            <a:ext cx="1846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￼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79667" y="3167390"/>
            <a:ext cx="1846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3528" y="1484784"/>
            <a:ext cx="482453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6 Facoltà: </a:t>
            </a:r>
          </a:p>
          <a:p>
            <a:endParaRPr lang="it-IT" sz="1000" dirty="0" smtClean="0"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lang="it-IT"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Scienze e Tecnologie Applicate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Lettere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Sc. Formazione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Economia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Sc. Politiche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Giurisprudenza </a:t>
            </a:r>
          </a:p>
          <a:p>
            <a:endParaRPr lang="it-IT" sz="2000" dirty="0" smtClean="0">
              <a:latin typeface="Times New Roman"/>
              <a:cs typeface="Times New Roman"/>
            </a:endParaRPr>
          </a:p>
          <a:p>
            <a:endParaRPr lang="it-IT" sz="1200" dirty="0">
              <a:latin typeface="Times New Roman"/>
              <a:cs typeface="Times New Roman"/>
            </a:endParaRPr>
          </a:p>
          <a:p>
            <a:r>
              <a:rPr lang="it-IT" sz="2000" b="1" dirty="0" smtClean="0">
                <a:solidFill>
                  <a:srgbClr val="006666"/>
                </a:solidFill>
                <a:latin typeface="Times New Roman"/>
                <a:cs typeface="Times New Roman"/>
              </a:rPr>
              <a:t>6 Dipartimenti: </a:t>
            </a:r>
          </a:p>
          <a:p>
            <a:endParaRPr lang="it-IT" sz="1000" dirty="0" smtClean="0"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lang="it-IT" sz="2000" b="1" dirty="0" smtClean="0">
                <a:solidFill>
                  <a:srgbClr val="006666"/>
                </a:solidFill>
                <a:latin typeface="Times New Roman"/>
                <a:cs typeface="Times New Roman"/>
              </a:rPr>
              <a:t>Fisica Nucleare e Subnucleare </a:t>
            </a:r>
          </a:p>
          <a:p>
            <a:pPr marL="342900" indent="-342900">
              <a:buFont typeface="Arial"/>
              <a:buChar char="•"/>
            </a:pPr>
            <a:r>
              <a:rPr lang="it-IT" sz="2000" b="1" dirty="0" smtClean="0">
                <a:solidFill>
                  <a:srgbClr val="006666"/>
                </a:solidFill>
                <a:latin typeface="Times New Roman"/>
                <a:cs typeface="Times New Roman"/>
              </a:rPr>
              <a:t>Innovazione &amp; Informazione </a:t>
            </a:r>
          </a:p>
          <a:p>
            <a:pPr marL="342900" indent="-342900">
              <a:buFont typeface="Arial"/>
              <a:buChar char="•"/>
            </a:pPr>
            <a:r>
              <a:rPr lang="it-IT" sz="2000" b="1" dirty="0" smtClean="0">
                <a:solidFill>
                  <a:srgbClr val="006666"/>
                </a:solidFill>
                <a:latin typeface="Times New Roman"/>
                <a:cs typeface="Times New Roman"/>
              </a:rPr>
              <a:t>Ingegneria della Sostenibilità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6666"/>
                </a:solidFill>
                <a:latin typeface="Times New Roman"/>
                <a:cs typeface="Times New Roman"/>
              </a:rPr>
              <a:t>Sc. Giuridiche e Politiche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6666"/>
                </a:solidFill>
                <a:latin typeface="Times New Roman"/>
                <a:cs typeface="Times New Roman"/>
              </a:rPr>
              <a:t>Sc. Economiche </a:t>
            </a:r>
          </a:p>
          <a:p>
            <a:pPr marL="342900" indent="-342900">
              <a:buFont typeface="Arial"/>
              <a:buChar char="•"/>
            </a:pPr>
            <a:r>
              <a:rPr lang="it-IT" sz="2000" dirty="0" smtClean="0">
                <a:solidFill>
                  <a:srgbClr val="006666"/>
                </a:solidFill>
                <a:latin typeface="Times New Roman"/>
                <a:cs typeface="Times New Roman"/>
              </a:rPr>
              <a:t>Tecnologia, Comunicazione &amp; Società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52120" y="1484784"/>
            <a:ext cx="3429144" cy="5170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it-IT" sz="2000" b="1" dirty="0">
                <a:solidFill>
                  <a:srgbClr val="A80000"/>
                </a:solidFill>
                <a:latin typeface="Times New Roman"/>
                <a:cs typeface="Times New Roman"/>
              </a:rPr>
              <a:t>20 Corsi di Studio</a:t>
            </a:r>
            <a:r>
              <a:rPr lang="it-IT" sz="2000" b="1" dirty="0" smtClean="0">
                <a:solidFill>
                  <a:srgbClr val="A80000"/>
                </a:solidFill>
                <a:latin typeface="Times New Roman"/>
                <a:cs typeface="Times New Roman"/>
              </a:rPr>
              <a:t>:</a:t>
            </a:r>
          </a:p>
          <a:p>
            <a:pPr lvl="0"/>
            <a:endParaRPr lang="it-IT" sz="1000" dirty="0" smtClean="0">
              <a:solidFill>
                <a:srgbClr val="A80000"/>
              </a:solidFill>
              <a:latin typeface="Times New Roman"/>
              <a:cs typeface="Times New Roman"/>
            </a:endParaRPr>
          </a:p>
          <a:p>
            <a:pPr marL="342900" lvl="0" indent="-342900">
              <a:buFont typeface="Arial"/>
              <a:buChar char="•"/>
            </a:pPr>
            <a:r>
              <a:rPr lang="it-IT" sz="2000" b="1" dirty="0" smtClean="0">
                <a:solidFill>
                  <a:srgbClr val="A80000"/>
                </a:solidFill>
                <a:latin typeface="Times New Roman"/>
                <a:cs typeface="Times New Roman"/>
              </a:rPr>
              <a:t>Ing. Civile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b="1" dirty="0" smtClean="0">
                <a:solidFill>
                  <a:srgbClr val="A80000"/>
                </a:solidFill>
                <a:latin typeface="Times New Roman"/>
                <a:cs typeface="Times New Roman"/>
              </a:rPr>
              <a:t>Ing. Industriale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b="1" dirty="0" smtClean="0">
                <a:solidFill>
                  <a:srgbClr val="A80000"/>
                </a:solidFill>
                <a:latin typeface="Times New Roman"/>
                <a:cs typeface="Times New Roman"/>
              </a:rPr>
              <a:t>Ing. Informatica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b="1" dirty="0" smtClean="0">
                <a:solidFill>
                  <a:srgbClr val="A80000"/>
                </a:solidFill>
                <a:latin typeface="Times New Roman"/>
                <a:cs typeface="Times New Roman"/>
              </a:rPr>
              <a:t>Ing. Energetica e Nucleare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Lettere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Letterature Moderne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Lingue Moderne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Sc. Formazione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Psicologia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Pedagogia </a:t>
            </a:r>
            <a:endParaRPr lang="it-IT" sz="2000" dirty="0" smtClean="0">
              <a:solidFill>
                <a:srgbClr val="A80000"/>
              </a:solidFill>
              <a:latin typeface="Times New Roman"/>
              <a:cs typeface="Times New Roman"/>
            </a:endParaRPr>
          </a:p>
          <a:p>
            <a:pPr marL="342900" lvl="0" indent="-342900">
              <a:buFont typeface="Arial"/>
              <a:buChar char="•"/>
            </a:pPr>
            <a:r>
              <a:rPr lang="it-IT" sz="2000" dirty="0" smtClean="0">
                <a:solidFill>
                  <a:srgbClr val="A80000"/>
                </a:solidFill>
                <a:latin typeface="Times New Roman"/>
                <a:cs typeface="Times New Roman"/>
              </a:rPr>
              <a:t>Sc. Economiche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Relazioni Internazionali 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>
                <a:solidFill>
                  <a:srgbClr val="A80000"/>
                </a:solidFill>
                <a:latin typeface="Times New Roman"/>
                <a:cs typeface="Times New Roman"/>
              </a:rPr>
              <a:t>Scienze Politiche </a:t>
            </a:r>
            <a:endParaRPr lang="it-IT" sz="2000" dirty="0" smtClean="0">
              <a:solidFill>
                <a:srgbClr val="A80000"/>
              </a:solidFill>
              <a:latin typeface="Times New Roman"/>
              <a:cs typeface="Times New Roman"/>
            </a:endParaRPr>
          </a:p>
          <a:p>
            <a:pPr marL="342900" lvl="0" indent="-342900">
              <a:buFont typeface="Arial"/>
              <a:buChar char="•"/>
            </a:pPr>
            <a:r>
              <a:rPr lang="it-IT" sz="2000" dirty="0" smtClean="0">
                <a:solidFill>
                  <a:srgbClr val="A80000"/>
                </a:solidFill>
                <a:latin typeface="Times New Roman"/>
                <a:cs typeface="Times New Roman"/>
              </a:rPr>
              <a:t>Servizi Giuridici</a:t>
            </a:r>
          </a:p>
          <a:p>
            <a:pPr marL="342900" lvl="0" indent="-342900">
              <a:buFont typeface="Arial"/>
              <a:buChar char="•"/>
            </a:pPr>
            <a:r>
              <a:rPr lang="it-IT" sz="2000" dirty="0" smtClean="0">
                <a:solidFill>
                  <a:srgbClr val="A80000"/>
                </a:solidFill>
                <a:latin typeface="Times New Roman"/>
                <a:cs typeface="Times New Roman"/>
              </a:rPr>
              <a:t>Giurisprudenza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79512" y="1484784"/>
            <a:ext cx="4032448" cy="252028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79512" y="4221088"/>
            <a:ext cx="4752528" cy="2520280"/>
          </a:xfrm>
          <a:prstGeom prst="roundRect">
            <a:avLst/>
          </a:prstGeom>
          <a:noFill/>
          <a:ln w="3810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508104" y="1412776"/>
            <a:ext cx="3528392" cy="5256584"/>
          </a:xfrm>
          <a:prstGeom prst="roundRect">
            <a:avLst/>
          </a:prstGeom>
          <a:noFill/>
          <a:ln w="38100">
            <a:solidFill>
              <a:srgbClr val="A8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23528" y="1772816"/>
            <a:ext cx="4248472" cy="720080"/>
          </a:xfrm>
          <a:prstGeom prst="ellipse">
            <a:avLst/>
          </a:prstGeom>
          <a:noFill/>
          <a:ln w="47625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79512" y="4509120"/>
            <a:ext cx="4248472" cy="1440160"/>
          </a:xfrm>
          <a:prstGeom prst="ellipse">
            <a:avLst/>
          </a:prstGeom>
          <a:noFill/>
          <a:ln w="47625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400600" y="1772816"/>
            <a:ext cx="3779912" cy="1872208"/>
          </a:xfrm>
          <a:prstGeom prst="ellipse">
            <a:avLst/>
          </a:prstGeom>
          <a:noFill/>
          <a:ln w="47625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43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sp>
        <p:nvSpPr>
          <p:cNvPr id="25" name="Tito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Come lo fa??</a:t>
            </a:r>
            <a:endParaRPr lang="it-IT" sz="3200" dirty="0"/>
          </a:p>
        </p:txBody>
      </p:sp>
      <p:pic>
        <p:nvPicPr>
          <p:cNvPr id="16" name="Picture 15" descr="Schermata 2017-01-24 alle 09.40.2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74" y="1441712"/>
            <a:ext cx="3437226" cy="2376264"/>
          </a:xfrm>
          <a:prstGeom prst="rect">
            <a:avLst/>
          </a:prstGeom>
        </p:spPr>
      </p:pic>
      <p:pic>
        <p:nvPicPr>
          <p:cNvPr id="17" name="Picture 8" descr="Schermata 2015-07-19 alle 18.20.2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41712"/>
            <a:ext cx="3456384" cy="276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Schermata 2015-07-19 alle 18.14.0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961992"/>
            <a:ext cx="3168352" cy="2423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Schermata 2017-01-24 alle 09.44.1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322032"/>
            <a:ext cx="2520280" cy="220331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57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sp>
        <p:nvSpPr>
          <p:cNvPr id="25" name="Tito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Come lo fa??</a:t>
            </a:r>
            <a:endParaRPr lang="it-IT" sz="3200" dirty="0"/>
          </a:p>
        </p:txBody>
      </p:sp>
      <p:sp>
        <p:nvSpPr>
          <p:cNvPr id="16" name="Rettangolo 6"/>
          <p:cNvSpPr/>
          <p:nvPr/>
        </p:nvSpPr>
        <p:spPr>
          <a:xfrm>
            <a:off x="179512" y="1412776"/>
            <a:ext cx="37444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MARCONI UNIVERSITY STUDIOS</a:t>
            </a:r>
            <a:endParaRPr lang="it-IT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it-IT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it-IT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it-IT" sz="20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2000 m</a:t>
            </a:r>
            <a:r>
              <a:rPr lang="it-IT" sz="2000" i="1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it-IT" sz="20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5 studi di registrazione, sale regia, effetti speciali, 2 green screen per ricostruzione scenari 3D. </a:t>
            </a:r>
            <a:endParaRPr lang="it-IT" sz="2000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6" t="30006" r="26666" b="34998"/>
          <a:stretch>
            <a:fillRect/>
          </a:stretch>
        </p:blipFill>
        <p:spPr bwMode="auto">
          <a:xfrm>
            <a:off x="4448861" y="3905138"/>
            <a:ext cx="4587636" cy="283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2" t="31458" r="27728" b="41965"/>
          <a:stretch>
            <a:fillRect/>
          </a:stretch>
        </p:blipFill>
        <p:spPr bwMode="auto">
          <a:xfrm>
            <a:off x="4484428" y="1294445"/>
            <a:ext cx="4524826" cy="256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1" t="30879" r="26666" b="34001"/>
          <a:stretch>
            <a:fillRect/>
          </a:stretch>
        </p:blipFill>
        <p:spPr bwMode="auto">
          <a:xfrm>
            <a:off x="251520" y="4365104"/>
            <a:ext cx="399903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31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  <p:pic>
        <p:nvPicPr>
          <p:cNvPr id="17" name="Picture 16" descr="STEM-colorful-logo-680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9" t="10417" r="14215" b="12153"/>
          <a:stretch/>
        </p:blipFill>
        <p:spPr>
          <a:xfrm>
            <a:off x="3203848" y="980728"/>
            <a:ext cx="3024336" cy="155397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3848" y="2636912"/>
            <a:ext cx="2986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solidFill>
                  <a:srgbClr val="660066"/>
                </a:solidFill>
                <a:latin typeface="Apple Chancery"/>
                <a:cs typeface="Apple Chancery"/>
              </a:rPr>
              <a:t>Ricerca Scientifica</a:t>
            </a:r>
            <a:endParaRPr lang="it-IT" sz="2800" b="1" dirty="0">
              <a:solidFill>
                <a:srgbClr val="660066"/>
              </a:solidFill>
              <a:latin typeface="Apple Chancery"/>
              <a:cs typeface="Apple Chancery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1520" y="414908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Laboratori in sede</a:t>
            </a:r>
            <a:endParaRPr lang="it-IT" sz="2400" dirty="0"/>
          </a:p>
        </p:txBody>
      </p:sp>
      <p:sp>
        <p:nvSpPr>
          <p:cNvPr id="20" name="Rounded Rectangle 19"/>
          <p:cNvSpPr/>
          <p:nvPr/>
        </p:nvSpPr>
        <p:spPr>
          <a:xfrm>
            <a:off x="323528" y="4149080"/>
            <a:ext cx="2160240" cy="864096"/>
          </a:xfrm>
          <a:prstGeom prst="roundRect">
            <a:avLst/>
          </a:prstGeom>
          <a:noFill/>
          <a:ln w="31750">
            <a:solidFill>
              <a:srgbClr val="A8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763688" y="594928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Collaborazioni</a:t>
            </a:r>
            <a:endParaRPr lang="it-IT"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1835696" y="5877272"/>
            <a:ext cx="2448272" cy="648072"/>
          </a:xfrm>
          <a:prstGeom prst="roundRect">
            <a:avLst/>
          </a:prstGeom>
          <a:noFill/>
          <a:ln w="31750">
            <a:solidFill>
              <a:srgbClr val="A8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148064" y="5949280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Esperimenti</a:t>
            </a:r>
            <a:endParaRPr lang="it-IT" sz="2400" dirty="0"/>
          </a:p>
        </p:txBody>
      </p:sp>
      <p:sp>
        <p:nvSpPr>
          <p:cNvPr id="24" name="Rounded Rectangle 23"/>
          <p:cNvSpPr/>
          <p:nvPr/>
        </p:nvSpPr>
        <p:spPr>
          <a:xfrm>
            <a:off x="5292080" y="5877272"/>
            <a:ext cx="2016224" cy="648072"/>
          </a:xfrm>
          <a:prstGeom prst="roundRect">
            <a:avLst/>
          </a:prstGeom>
          <a:noFill/>
          <a:ln w="31750">
            <a:solidFill>
              <a:srgbClr val="A8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660232" y="4182179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Progetti Internazionali</a:t>
            </a:r>
            <a:endParaRPr lang="it-IT" sz="2400" dirty="0"/>
          </a:p>
        </p:txBody>
      </p:sp>
      <p:sp>
        <p:nvSpPr>
          <p:cNvPr id="27" name="Rounded Rectangle 26"/>
          <p:cNvSpPr/>
          <p:nvPr/>
        </p:nvSpPr>
        <p:spPr>
          <a:xfrm>
            <a:off x="6660232" y="4149080"/>
            <a:ext cx="2304256" cy="1008112"/>
          </a:xfrm>
          <a:prstGeom prst="roundRect">
            <a:avLst/>
          </a:prstGeom>
          <a:noFill/>
          <a:ln w="31750">
            <a:solidFill>
              <a:srgbClr val="A8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2267744" y="3429000"/>
            <a:ext cx="720080" cy="648072"/>
          </a:xfrm>
          <a:prstGeom prst="straightConnector1">
            <a:avLst/>
          </a:prstGeom>
          <a:ln w="34925">
            <a:solidFill>
              <a:srgbClr val="A8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372200" y="3356992"/>
            <a:ext cx="936104" cy="720080"/>
          </a:xfrm>
          <a:prstGeom prst="straightConnector1">
            <a:avLst/>
          </a:prstGeom>
          <a:ln w="34925">
            <a:solidFill>
              <a:srgbClr val="A8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24" idx="0"/>
          </p:cNvCxnSpPr>
          <p:nvPr/>
        </p:nvCxnSpPr>
        <p:spPr>
          <a:xfrm>
            <a:off x="5148064" y="3429000"/>
            <a:ext cx="1152128" cy="2448272"/>
          </a:xfrm>
          <a:prstGeom prst="straightConnector1">
            <a:avLst/>
          </a:prstGeom>
          <a:ln w="34925">
            <a:solidFill>
              <a:srgbClr val="A8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2" idx="0"/>
          </p:cNvCxnSpPr>
          <p:nvPr/>
        </p:nvCxnSpPr>
        <p:spPr>
          <a:xfrm flipH="1">
            <a:off x="3059832" y="3429000"/>
            <a:ext cx="1152128" cy="2448272"/>
          </a:xfrm>
          <a:prstGeom prst="straightConnector1">
            <a:avLst/>
          </a:prstGeom>
          <a:ln w="34925">
            <a:solidFill>
              <a:srgbClr val="A8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960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err="1" smtClean="0"/>
              <a:t>IdF</a:t>
            </a:r>
            <a:r>
              <a:rPr lang="it-IT" sz="3200" dirty="0" smtClean="0"/>
              <a:t> 2.0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916832"/>
            <a:ext cx="4392488" cy="43204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2400" dirty="0" smtClean="0"/>
              <a:t>Punti di partenza: </a:t>
            </a:r>
          </a:p>
          <a:p>
            <a:pPr marL="0" indent="0">
              <a:buNone/>
            </a:pPr>
            <a:endParaRPr lang="it-IT" sz="2400" dirty="0" smtClean="0"/>
          </a:p>
          <a:p>
            <a:r>
              <a:rPr lang="it-IT" sz="2400" dirty="0" smtClean="0"/>
              <a:t>Offrire sempre qualcosa in più;</a:t>
            </a:r>
          </a:p>
          <a:p>
            <a:r>
              <a:rPr lang="it-IT" sz="2400" dirty="0" smtClean="0"/>
              <a:t>Soddisfare la richiesta di aggiornamento certificato da parte dei docenti partecipanti;</a:t>
            </a:r>
          </a:p>
          <a:p>
            <a:r>
              <a:rPr lang="it-IT" sz="2400" dirty="0" smtClean="0"/>
              <a:t>Sfruttare le nuove tecnologie;</a:t>
            </a:r>
          </a:p>
          <a:p>
            <a:r>
              <a:rPr lang="it-IT" sz="2400" dirty="0" smtClean="0"/>
              <a:t>Capire insieme a voi come entrare nelle scuole dopo gli incontri;</a:t>
            </a:r>
          </a:p>
          <a:p>
            <a:r>
              <a:rPr lang="it-IT" sz="2400" dirty="0" smtClean="0"/>
              <a:t>Dare lezioni su concetti basilari della fisica moderna;</a:t>
            </a:r>
          </a:p>
          <a:p>
            <a:endParaRPr lang="it-I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  <p:pic>
        <p:nvPicPr>
          <p:cNvPr id="17" name="Picture 16" descr="Schermata 2016-10-06 alle 07.23.0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244" y="1700808"/>
            <a:ext cx="4130252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24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Il corso online: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916832"/>
            <a:ext cx="8280920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Per gli iscritti al corso “</a:t>
            </a:r>
            <a:r>
              <a:rPr lang="it-IT" sz="2400" dirty="0" err="1" smtClean="0"/>
              <a:t>IdF</a:t>
            </a:r>
            <a:r>
              <a:rPr lang="it-IT" sz="2400" dirty="0" smtClean="0"/>
              <a:t> 2.0”: </a:t>
            </a:r>
          </a:p>
          <a:p>
            <a:pPr marL="0" indent="0">
              <a:buNone/>
            </a:pPr>
            <a:endParaRPr lang="it-IT" sz="2400" dirty="0" smtClean="0"/>
          </a:p>
          <a:p>
            <a:r>
              <a:rPr lang="it-IT" sz="2400" dirty="0" smtClean="0"/>
              <a:t>30 ore di didattica online attraverso video-lezioni </a:t>
            </a:r>
          </a:p>
          <a:p>
            <a:r>
              <a:rPr lang="it-IT" sz="2400" dirty="0" smtClean="0"/>
              <a:t>PDF delle lezioni scaricabili </a:t>
            </a:r>
          </a:p>
          <a:p>
            <a:r>
              <a:rPr lang="it-IT" sz="2400" dirty="0" smtClean="0"/>
              <a:t>Priorità di iscrizione ad Incontri di Fisica </a:t>
            </a:r>
          </a:p>
          <a:p>
            <a:r>
              <a:rPr lang="it-IT" sz="2400" dirty="0" smtClean="0"/>
              <a:t>Credenziali personali di accesso al corso fino al 31/12 </a:t>
            </a:r>
          </a:p>
          <a:p>
            <a:r>
              <a:rPr lang="it-IT" sz="2400" dirty="0" smtClean="0"/>
              <a:t>Rilascio di 6 CFU nei </a:t>
            </a:r>
            <a:r>
              <a:rPr lang="it-IT" sz="2400" dirty="0" err="1" smtClean="0"/>
              <a:t>s.s.d</a:t>
            </a:r>
            <a:r>
              <a:rPr lang="it-IT" sz="2400" dirty="0" smtClean="0"/>
              <a:t>. FIS/01-FIS/04 </a:t>
            </a:r>
          </a:p>
          <a:p>
            <a:endParaRPr lang="it-I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3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Il corso online: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916832"/>
            <a:ext cx="2808312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La nostra proposta:</a:t>
            </a:r>
          </a:p>
          <a:p>
            <a:endParaRPr lang="it-I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7" name="Picture 6" descr="Schermata 2016-10-06 alle 07.45.1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7968"/>
            <a:ext cx="9144000" cy="48076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47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Il corso online: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916832"/>
            <a:ext cx="8424936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Modulo Pedagogia:</a:t>
            </a:r>
            <a:endParaRPr lang="it-I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5" name="Picture 4" descr="Schermata 2016-10-06 alle 07.50.4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708920"/>
            <a:ext cx="9093200" cy="2768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72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Il corso online: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916832"/>
            <a:ext cx="8424936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Modulo Fisica Moderna:</a:t>
            </a:r>
            <a:endParaRPr lang="it-I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6" name="Picture 5" descr="Schermata 2016-10-06 alle 07.52.0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20" y="2723498"/>
            <a:ext cx="7308304" cy="408987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75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Il corso online: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2036192"/>
            <a:ext cx="2736304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Modulo Didattica </a:t>
            </a:r>
          </a:p>
          <a:p>
            <a:pPr marL="0" indent="0">
              <a:buNone/>
            </a:pPr>
            <a:r>
              <a:rPr lang="it-IT" sz="2400" dirty="0" smtClean="0"/>
              <a:t>del laboratorio:</a:t>
            </a:r>
            <a:endParaRPr lang="it-I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sp>
        <p:nvSpPr>
          <p:cNvPr id="16" name="Segnaposto contenuto 2"/>
          <p:cNvSpPr txBox="1">
            <a:spLocks/>
          </p:cNvSpPr>
          <p:nvPr/>
        </p:nvSpPr>
        <p:spPr>
          <a:xfrm>
            <a:off x="6012160" y="4509120"/>
            <a:ext cx="2736304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2400" dirty="0" smtClean="0"/>
              <a:t>Modulo Laboratori per le scuole:</a:t>
            </a:r>
            <a:endParaRPr lang="it-IT" sz="2400" dirty="0"/>
          </a:p>
        </p:txBody>
      </p:sp>
      <p:pic>
        <p:nvPicPr>
          <p:cNvPr id="5" name="Picture 4" descr="Schermata 2016-10-06 alle 07.53.3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64184"/>
            <a:ext cx="4572000" cy="1320800"/>
          </a:xfrm>
          <a:prstGeom prst="rect">
            <a:avLst/>
          </a:prstGeom>
        </p:spPr>
      </p:pic>
      <p:pic>
        <p:nvPicPr>
          <p:cNvPr id="7" name="Picture 6" descr="Schermata 2016-10-06 alle 07.53.4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4404"/>
            <a:ext cx="5651500" cy="21209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82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Il corso online: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2036192"/>
            <a:ext cx="8424936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Esempio di video-lezione con LIM e slide scaricabili:  </a:t>
            </a:r>
            <a:endParaRPr lang="it-I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7" name="Picture 16" descr="Schermata 2016-10-06 alle 08.01.5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22" y="2780928"/>
            <a:ext cx="4407586" cy="3312368"/>
          </a:xfrm>
          <a:prstGeom prst="rect">
            <a:avLst/>
          </a:prstGeom>
        </p:spPr>
      </p:pic>
      <p:pic>
        <p:nvPicPr>
          <p:cNvPr id="5" name="Picture 4" descr="Schermata 2016-10-06 alle 19.34.48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789196"/>
            <a:ext cx="4320480" cy="32336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71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b="1" dirty="0" smtClean="0"/>
              <a:t>Per il futuro?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916832"/>
            <a:ext cx="8424936" cy="4392488"/>
          </a:xfrm>
        </p:spPr>
        <p:txBody>
          <a:bodyPr>
            <a:normAutofit/>
          </a:bodyPr>
          <a:lstStyle/>
          <a:p>
            <a:r>
              <a:rPr lang="it-IT" sz="2400" dirty="0" smtClean="0"/>
              <a:t>Incontri di Fisica 3.0</a:t>
            </a:r>
          </a:p>
          <a:p>
            <a:endParaRPr lang="it-IT" sz="2400" dirty="0" smtClean="0"/>
          </a:p>
          <a:p>
            <a:r>
              <a:rPr lang="it-IT" sz="2400" dirty="0" smtClean="0"/>
              <a:t>Incontri di Fisica Moderna 2.0</a:t>
            </a:r>
          </a:p>
          <a:p>
            <a:endParaRPr lang="it-IT" sz="2400" dirty="0"/>
          </a:p>
          <a:p>
            <a:r>
              <a:rPr lang="it-IT" sz="2400" dirty="0"/>
              <a:t>Acce(</a:t>
            </a:r>
            <a:r>
              <a:rPr lang="it-IT" sz="2400" dirty="0" err="1"/>
              <a:t>n</a:t>
            </a:r>
            <a:r>
              <a:rPr lang="it-IT" sz="2400" dirty="0"/>
              <a:t>:-)di </a:t>
            </a:r>
            <a:r>
              <a:rPr lang="it-IT" sz="2400" dirty="0" smtClean="0"/>
              <a:t>Scienza (</a:t>
            </a:r>
            <a:r>
              <a:rPr lang="it-IT" sz="2400" dirty="0" err="1" smtClean="0"/>
              <a:t>D.Bifaretti</a:t>
            </a:r>
            <a:r>
              <a:rPr lang="it-IT" sz="2400" dirty="0" smtClean="0"/>
              <a:t> – </a:t>
            </a:r>
            <a:r>
              <a:rPr lang="it-IT" sz="2400" dirty="0" err="1" smtClean="0"/>
              <a:t>E.Alfieri</a:t>
            </a:r>
            <a:r>
              <a:rPr lang="it-IT" sz="2400" dirty="0" smtClean="0"/>
              <a:t>)</a:t>
            </a:r>
          </a:p>
          <a:p>
            <a:endParaRPr lang="it-IT" sz="2400" dirty="0"/>
          </a:p>
          <a:p>
            <a:r>
              <a:rPr lang="it-IT" sz="2400" dirty="0" smtClean="0"/>
              <a:t>Laboratori per Incontri di Fisica Moderna (</a:t>
            </a:r>
            <a:r>
              <a:rPr lang="it-IT" sz="2400" dirty="0" err="1" smtClean="0"/>
              <a:t>S.Bertelli</a:t>
            </a:r>
            <a:r>
              <a:rPr lang="it-IT" sz="2400" dirty="0" smtClean="0"/>
              <a:t>)</a:t>
            </a:r>
          </a:p>
          <a:p>
            <a:endParaRPr lang="it-IT" sz="2400" dirty="0"/>
          </a:p>
          <a:p>
            <a:r>
              <a:rPr lang="it-IT" sz="2400" dirty="0" smtClean="0"/>
              <a:t> Progetto TINKERING</a:t>
            </a:r>
          </a:p>
          <a:p>
            <a:endParaRPr lang="it-IT" sz="2400" dirty="0" smtClean="0"/>
          </a:p>
          <a:p>
            <a:endParaRPr lang="it-IT" sz="2400" dirty="0" smtClean="0"/>
          </a:p>
          <a:p>
            <a:pPr marL="914400" lvl="2" indent="0">
              <a:buNone/>
            </a:pPr>
            <a:endParaRPr lang="it-IT" sz="1600" dirty="0"/>
          </a:p>
          <a:p>
            <a:pPr marL="914400" lvl="2" indent="0">
              <a:buNone/>
            </a:pPr>
            <a:endParaRPr lang="it-IT" sz="1600" dirty="0" smtClean="0"/>
          </a:p>
          <a:p>
            <a:pPr marL="0" indent="0">
              <a:buNone/>
            </a:pPr>
            <a:endParaRPr lang="it-IT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1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b="1" dirty="0" smtClean="0"/>
              <a:t>Incontri di Fisica </a:t>
            </a:r>
            <a:r>
              <a:rPr lang="it-IT" sz="3200" b="1" dirty="0" smtClean="0"/>
              <a:t>3.0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700808"/>
            <a:ext cx="8424936" cy="1512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3 possibilità di scelta:</a:t>
            </a:r>
          </a:p>
          <a:p>
            <a:endParaRPr lang="it-IT" sz="2400" dirty="0" smtClean="0"/>
          </a:p>
          <a:p>
            <a:pPr marL="914400" lvl="2" indent="0">
              <a:buNone/>
            </a:pPr>
            <a:endParaRPr lang="it-IT" sz="1600" dirty="0"/>
          </a:p>
          <a:p>
            <a:pPr marL="914400" lvl="2" indent="0">
              <a:buNone/>
            </a:pPr>
            <a:endParaRPr lang="it-IT" sz="1600" dirty="0" smtClean="0"/>
          </a:p>
          <a:p>
            <a:pPr marL="0" indent="0">
              <a:buNone/>
            </a:pPr>
            <a:endParaRPr lang="it-IT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18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4272" y="2258288"/>
            <a:ext cx="1416073" cy="7386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sz="1800" b="1" smtClean="0">
                <a:solidFill>
                  <a:srgbClr val="000090"/>
                </a:solidFill>
              </a:rPr>
              <a:t>IdF </a:t>
            </a:r>
          </a:p>
          <a:p>
            <a:pPr algn="ctr"/>
            <a:endParaRPr lang="it-IT" sz="800" b="1" smtClean="0">
              <a:solidFill>
                <a:srgbClr val="000090"/>
              </a:solidFill>
            </a:endParaRPr>
          </a:p>
          <a:p>
            <a:pPr algn="ctr"/>
            <a:r>
              <a:rPr lang="it-IT" sz="1600" b="1" smtClean="0">
                <a:solidFill>
                  <a:srgbClr val="000090"/>
                </a:solidFill>
              </a:rPr>
              <a:t>in presenza </a:t>
            </a:r>
            <a:endParaRPr lang="it-IT" sz="1600" b="1">
              <a:solidFill>
                <a:srgbClr val="00009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75512" y="2258288"/>
            <a:ext cx="1992853" cy="7386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sz="1800" b="1" smtClean="0">
                <a:solidFill>
                  <a:srgbClr val="000090"/>
                </a:solidFill>
              </a:rPr>
              <a:t>IdF 2.0</a:t>
            </a:r>
          </a:p>
          <a:p>
            <a:pPr algn="ctr"/>
            <a:endParaRPr lang="it-IT" sz="800" b="1" smtClean="0">
              <a:solidFill>
                <a:srgbClr val="000090"/>
              </a:solidFill>
            </a:endParaRPr>
          </a:p>
          <a:p>
            <a:pPr algn="ctr"/>
            <a:r>
              <a:rPr lang="it-IT" sz="1600" b="1" smtClean="0">
                <a:solidFill>
                  <a:srgbClr val="000090"/>
                </a:solidFill>
              </a:rPr>
              <a:t>Presenza+Online</a:t>
            </a:r>
            <a:endParaRPr lang="it-IT" sz="1600" b="1">
              <a:solidFill>
                <a:srgbClr val="00009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48264" y="2258288"/>
            <a:ext cx="1116020" cy="7386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 err="1" smtClean="0">
                <a:solidFill>
                  <a:srgbClr val="000090"/>
                </a:solidFill>
              </a:rPr>
              <a:t>IdF</a:t>
            </a:r>
            <a:r>
              <a:rPr lang="it-IT" sz="1800" b="1" dirty="0" smtClean="0">
                <a:solidFill>
                  <a:srgbClr val="000090"/>
                </a:solidFill>
              </a:rPr>
              <a:t> 3.0</a:t>
            </a:r>
            <a:endParaRPr lang="it-IT" sz="1800" b="1" dirty="0" smtClean="0">
              <a:solidFill>
                <a:srgbClr val="000090"/>
              </a:solidFill>
            </a:endParaRPr>
          </a:p>
          <a:p>
            <a:pPr algn="ctr"/>
            <a:endParaRPr lang="it-IT" sz="800" b="1" dirty="0" smtClean="0">
              <a:solidFill>
                <a:srgbClr val="000090"/>
              </a:solidFill>
            </a:endParaRPr>
          </a:p>
          <a:p>
            <a:pPr algn="ctr"/>
            <a:r>
              <a:rPr lang="it-IT" sz="1600" b="1" dirty="0" smtClean="0">
                <a:solidFill>
                  <a:srgbClr val="000090"/>
                </a:solidFill>
              </a:rPr>
              <a:t>Online</a:t>
            </a:r>
            <a:endParaRPr lang="it-IT" sz="1600" b="1" dirty="0">
              <a:solidFill>
                <a:srgbClr val="000090"/>
              </a:solidFill>
            </a:endParaRPr>
          </a:p>
        </p:txBody>
      </p:sp>
      <p:pic>
        <p:nvPicPr>
          <p:cNvPr id="6" name="Picture 5" descr="new-sign-ID-3331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38208"/>
            <a:ext cx="1060636" cy="10058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08512" y="3356992"/>
            <a:ext cx="4355976" cy="3194721"/>
          </a:xfrm>
          <a:prstGeom prst="rect">
            <a:avLst/>
          </a:prstGeom>
          <a:ln w="25400">
            <a:solidFill>
              <a:srgbClr val="000090"/>
            </a:solidFill>
          </a:ln>
        </p:spPr>
        <p:txBody>
          <a:bodyPr wrap="square">
            <a:spAutoFit/>
          </a:bodyPr>
          <a:lstStyle/>
          <a:p>
            <a:pPr lvl="0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it-IT" sz="1800" dirty="0" smtClean="0">
                <a:solidFill>
                  <a:prstClr val="black"/>
                </a:solidFill>
                <a:latin typeface="Cambria"/>
                <a:ea typeface="+mn-ea"/>
              </a:rPr>
              <a:t>Parte online:</a:t>
            </a:r>
            <a:endParaRPr lang="it-IT" sz="1800" dirty="0">
              <a:solidFill>
                <a:prstClr val="black"/>
              </a:solidFill>
              <a:latin typeface="Cambria"/>
              <a:ea typeface="+mn-ea"/>
            </a:endParaRPr>
          </a:p>
          <a:p>
            <a:pPr lvl="0" eaLnBrk="1" fontAlgn="auto" hangingPunct="1">
              <a:spcBef>
                <a:spcPct val="20000"/>
              </a:spcBef>
              <a:spcAft>
                <a:spcPts val="0"/>
              </a:spcAft>
            </a:pPr>
            <a:endParaRPr lang="it-IT" sz="800" dirty="0">
              <a:solidFill>
                <a:prstClr val="black"/>
              </a:solidFill>
              <a:latin typeface="Cambria"/>
              <a:ea typeface="+mn-ea"/>
            </a:endParaRP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prstClr val="black"/>
                </a:solidFill>
                <a:latin typeface="Cambria"/>
                <a:ea typeface="+mn-ea"/>
              </a:rPr>
              <a:t>Inserimento di nuove lezioni teoriche su: rivelatori di particelle, storia della fisica, i grandi esperimenti, …</a:t>
            </a: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800" dirty="0">
              <a:solidFill>
                <a:prstClr val="black"/>
              </a:solidFill>
              <a:latin typeface="Cambria"/>
              <a:ea typeface="+mn-ea"/>
            </a:endParaRP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prstClr val="black"/>
                </a:solidFill>
                <a:latin typeface="Cambria"/>
                <a:ea typeface="+mn-ea"/>
              </a:rPr>
              <a:t>Creazione di uno spazio di discussione dedicato online (forum) </a:t>
            </a: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800" dirty="0">
              <a:solidFill>
                <a:prstClr val="black"/>
              </a:solidFill>
              <a:latin typeface="Cambria"/>
              <a:ea typeface="+mn-ea"/>
            </a:endParaRP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prstClr val="black"/>
                </a:solidFill>
                <a:latin typeface="Cambria"/>
                <a:ea typeface="+mn-ea"/>
              </a:rPr>
              <a:t>Video-lezioni direttamente in laboratorio per mostrare esperienze riproducibili a scuola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1520" y="3356992"/>
            <a:ext cx="4164547" cy="2363724"/>
          </a:xfrm>
          <a:prstGeom prst="rect">
            <a:avLst/>
          </a:prstGeom>
          <a:ln w="25400">
            <a:solidFill>
              <a:srgbClr val="000090"/>
            </a:solidFill>
          </a:ln>
        </p:spPr>
        <p:txBody>
          <a:bodyPr wrap="square">
            <a:spAutoFit/>
          </a:bodyPr>
          <a:lstStyle/>
          <a:p>
            <a:pPr lvl="0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it-IT" sz="1800" dirty="0" smtClean="0">
                <a:solidFill>
                  <a:prstClr val="black"/>
                </a:solidFill>
                <a:latin typeface="Cambria"/>
                <a:ea typeface="+mn-ea"/>
              </a:rPr>
              <a:t>Parte presenziale:</a:t>
            </a:r>
            <a:endParaRPr lang="it-IT" sz="1800" dirty="0">
              <a:solidFill>
                <a:prstClr val="black"/>
              </a:solidFill>
              <a:latin typeface="Cambria"/>
              <a:ea typeface="+mn-ea"/>
            </a:endParaRPr>
          </a:p>
          <a:p>
            <a:pPr lvl="0" eaLnBrk="1" fontAlgn="auto" hangingPunct="1">
              <a:spcBef>
                <a:spcPct val="20000"/>
              </a:spcBef>
              <a:spcAft>
                <a:spcPts val="0"/>
              </a:spcAft>
            </a:pPr>
            <a:endParaRPr lang="it-IT" sz="800" dirty="0">
              <a:solidFill>
                <a:prstClr val="black"/>
              </a:solidFill>
              <a:latin typeface="Cambria"/>
              <a:ea typeface="+mn-ea"/>
            </a:endParaRP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800" dirty="0" smtClean="0">
                <a:solidFill>
                  <a:prstClr val="black"/>
                </a:solidFill>
                <a:latin typeface="Cambria"/>
                <a:ea typeface="+mn-ea"/>
              </a:rPr>
              <a:t>Inserimento di nuovi gruppi di lavoro </a:t>
            </a: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800" dirty="0" smtClean="0">
              <a:solidFill>
                <a:prstClr val="black"/>
              </a:solidFill>
              <a:latin typeface="Cambria"/>
              <a:ea typeface="+mn-ea"/>
            </a:endParaRP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800" dirty="0" smtClean="0">
                <a:solidFill>
                  <a:prstClr val="black"/>
                </a:solidFill>
                <a:latin typeface="Cambria"/>
                <a:ea typeface="+mn-ea"/>
              </a:rPr>
              <a:t>Attività di laboratorio anche guardando alla didattica nelle scuole </a:t>
            </a: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800" dirty="0" smtClean="0">
              <a:solidFill>
                <a:prstClr val="black"/>
              </a:solidFill>
              <a:latin typeface="Cambria"/>
              <a:ea typeface="+mn-ea"/>
            </a:endParaRP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800" dirty="0" smtClean="0">
                <a:solidFill>
                  <a:prstClr val="black"/>
                </a:solidFill>
                <a:latin typeface="Cambria"/>
                <a:ea typeface="+mn-ea"/>
              </a:rPr>
              <a:t>Seminari su argomenti specifici</a:t>
            </a:r>
            <a:endParaRPr lang="it-IT" sz="1800" dirty="0">
              <a:solidFill>
                <a:prstClr val="black"/>
              </a:solidFill>
              <a:latin typeface="Cambria"/>
              <a:ea typeface="+mn-ea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56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6856" y="980728"/>
            <a:ext cx="7941568" cy="648072"/>
          </a:xfrm>
        </p:spPr>
        <p:txBody>
          <a:bodyPr>
            <a:normAutofit fontScale="90000"/>
          </a:bodyPr>
          <a:lstStyle/>
          <a:p>
            <a:r>
              <a:rPr lang="it-IT" sz="3200" dirty="0" err="1" smtClean="0"/>
              <a:t>IdF</a:t>
            </a:r>
            <a:r>
              <a:rPr lang="it-IT" sz="3200" dirty="0" smtClean="0"/>
              <a:t> </a:t>
            </a:r>
            <a:r>
              <a:rPr lang="it-IT" sz="5300" dirty="0" smtClean="0">
                <a:solidFill>
                  <a:srgbClr val="FF0000"/>
                </a:solidFill>
                <a:latin typeface="Brush Script MT Italic"/>
                <a:cs typeface="Brush Script MT Italic"/>
              </a:rPr>
              <a:t>M </a:t>
            </a:r>
            <a:r>
              <a:rPr lang="it-IT" sz="3200" dirty="0" smtClean="0"/>
              <a:t>-2.0</a:t>
            </a:r>
            <a:endParaRPr lang="it-IT" sz="3200" dirty="0">
              <a:solidFill>
                <a:srgbClr val="FF0000"/>
              </a:solidFill>
              <a:latin typeface="Brush Script MT Italic"/>
              <a:cs typeface="Brush Script MT Italic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844824"/>
            <a:ext cx="8424936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Incontri di Fisica – </a:t>
            </a:r>
            <a:r>
              <a:rPr lang="it-IT" sz="2400" dirty="0" smtClean="0">
                <a:solidFill>
                  <a:srgbClr val="FF0000"/>
                </a:solidFill>
                <a:latin typeface="Brush Script MT Italic"/>
                <a:cs typeface="Brush Script MT Italic"/>
              </a:rPr>
              <a:t>M</a:t>
            </a:r>
            <a:r>
              <a:rPr lang="it-IT" sz="2400" dirty="0" smtClean="0"/>
              <a:t>oderna in e-learning</a:t>
            </a:r>
          </a:p>
          <a:p>
            <a:pPr marL="0" indent="0">
              <a:buNone/>
            </a:pPr>
            <a:endParaRPr lang="it-IT" sz="1100" dirty="0"/>
          </a:p>
          <a:p>
            <a:r>
              <a:rPr lang="it-IT" sz="2400" dirty="0" err="1" smtClean="0"/>
              <a:t>IdFM</a:t>
            </a:r>
            <a:r>
              <a:rPr lang="it-IT" sz="2400" dirty="0" smtClean="0"/>
              <a:t>: corso presenziale </a:t>
            </a:r>
            <a:r>
              <a:rPr lang="it-IT" sz="2400" dirty="0" smtClean="0"/>
              <a:t>su Meccanica </a:t>
            </a:r>
            <a:r>
              <a:rPr lang="it-IT" sz="2400" dirty="0" smtClean="0"/>
              <a:t>Quantistica, </a:t>
            </a:r>
            <a:r>
              <a:rPr lang="it-IT" sz="2400" dirty="0" smtClean="0"/>
              <a:t>Teoria della </a:t>
            </a:r>
            <a:r>
              <a:rPr lang="it-IT" sz="2400" dirty="0" smtClean="0"/>
              <a:t>Relatività e Cosmologia</a:t>
            </a:r>
            <a:endParaRPr lang="it-IT" sz="2400" dirty="0" smtClean="0"/>
          </a:p>
          <a:p>
            <a:endParaRPr lang="it-IT" sz="1100" dirty="0" smtClean="0"/>
          </a:p>
          <a:p>
            <a:r>
              <a:rPr lang="it-IT" sz="2400" dirty="0" smtClean="0"/>
              <a:t>Nuova Versione </a:t>
            </a:r>
            <a:r>
              <a:rPr lang="it-IT" sz="2400" dirty="0" smtClean="0"/>
              <a:t>(IdFM-2.0) </a:t>
            </a:r>
            <a:r>
              <a:rPr lang="it-IT" sz="2400" dirty="0" smtClean="0"/>
              <a:t>completamente in e-learning </a:t>
            </a:r>
          </a:p>
          <a:p>
            <a:endParaRPr lang="it-IT" sz="1000" dirty="0" smtClean="0"/>
          </a:p>
          <a:p>
            <a:r>
              <a:rPr lang="it-IT" sz="2400" dirty="0" smtClean="0"/>
              <a:t>Video-Lezioni + materiale didattico </a:t>
            </a:r>
          </a:p>
          <a:p>
            <a:endParaRPr lang="it-IT" sz="1000" b="1" dirty="0" smtClean="0"/>
          </a:p>
          <a:p>
            <a:r>
              <a:rPr lang="it-IT" sz="2400" b="1" dirty="0" smtClean="0"/>
              <a:t>Rilascio di CFU</a:t>
            </a:r>
          </a:p>
          <a:p>
            <a:endParaRPr lang="it-IT" sz="1000" dirty="0" smtClean="0"/>
          </a:p>
          <a:p>
            <a:r>
              <a:rPr lang="it-IT" sz="2400" b="1" dirty="0" err="1">
                <a:solidFill>
                  <a:srgbClr val="000090"/>
                </a:solidFill>
              </a:rPr>
              <a:t>C</a:t>
            </a:r>
            <a:r>
              <a:rPr lang="it-IT" sz="2400" b="1" dirty="0" err="1" smtClean="0">
                <a:solidFill>
                  <a:srgbClr val="000090"/>
                </a:solidFill>
              </a:rPr>
              <a:t>oming</a:t>
            </a:r>
            <a:r>
              <a:rPr lang="it-IT" sz="2400" b="1" dirty="0" smtClean="0">
                <a:solidFill>
                  <a:srgbClr val="000090"/>
                </a:solidFill>
              </a:rPr>
              <a:t> </a:t>
            </a:r>
            <a:r>
              <a:rPr lang="it-IT" sz="2400" b="1" dirty="0" err="1" smtClean="0">
                <a:solidFill>
                  <a:srgbClr val="000090"/>
                </a:solidFill>
              </a:rPr>
              <a:t>soon</a:t>
            </a:r>
            <a:r>
              <a:rPr lang="it-IT" sz="2400" b="1" dirty="0" smtClean="0">
                <a:solidFill>
                  <a:srgbClr val="000090"/>
                </a:solidFill>
              </a:rPr>
              <a:t>!</a:t>
            </a:r>
            <a:endParaRPr lang="it-IT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19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6" name="Picture 5" descr="new-sign-ID-3331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580" y="764704"/>
            <a:ext cx="1060636" cy="100583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165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648072"/>
          </a:xfrm>
        </p:spPr>
        <p:txBody>
          <a:bodyPr>
            <a:noAutofit/>
          </a:bodyPr>
          <a:lstStyle/>
          <a:p>
            <a:r>
              <a:rPr lang="it-IT" sz="2400" b="1" dirty="0" smtClean="0"/>
              <a:t>TINKERING: re-</a:t>
            </a:r>
            <a:r>
              <a:rPr lang="it-IT" sz="2400" b="1" dirty="0" err="1" smtClean="0"/>
              <a:t>making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classroom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borders</a:t>
            </a:r>
            <a:r>
              <a:rPr lang="it-IT" sz="2400" b="1" dirty="0" smtClean="0"/>
              <a:t> for an </a:t>
            </a:r>
            <a:r>
              <a:rPr lang="it-IT" sz="2400" b="1" dirty="0" err="1" smtClean="0"/>
              <a:t>effective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learning</a:t>
            </a:r>
            <a:endParaRPr lang="it-IT" sz="2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700808"/>
            <a:ext cx="8352928" cy="5157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Significato internazionale di </a:t>
            </a:r>
            <a:r>
              <a:rPr lang="it-IT" sz="2400" dirty="0" err="1" smtClean="0"/>
              <a:t>Tinkering</a:t>
            </a:r>
            <a:r>
              <a:rPr lang="it-IT" sz="2400" dirty="0" smtClean="0"/>
              <a:t>: </a:t>
            </a:r>
          </a:p>
          <a:p>
            <a:pPr marL="0" indent="0">
              <a:buNone/>
            </a:pPr>
            <a:endParaRPr lang="it-IT" sz="1200" dirty="0"/>
          </a:p>
          <a:p>
            <a:r>
              <a:rPr lang="en-US" sz="2400" dirty="0"/>
              <a:t>The </a:t>
            </a:r>
            <a:r>
              <a:rPr lang="en-US" sz="2400" i="1" dirty="0"/>
              <a:t>MacMillan Dictionary </a:t>
            </a:r>
            <a:r>
              <a:rPr lang="en-US" sz="2400" dirty="0"/>
              <a:t>says, </a:t>
            </a:r>
            <a:r>
              <a:rPr lang="en-US" sz="2400" b="1" dirty="0"/>
              <a:t>to tinker </a:t>
            </a:r>
            <a:r>
              <a:rPr lang="en-US" sz="2400" dirty="0"/>
              <a:t>is </a:t>
            </a:r>
            <a:r>
              <a:rPr lang="en-US" sz="2400" b="1" i="1" dirty="0"/>
              <a:t>to  make small changes to something in  order to improve or repair it</a:t>
            </a:r>
            <a:endParaRPr lang="en-US" sz="2400" b="1" dirty="0"/>
          </a:p>
          <a:p>
            <a:r>
              <a:rPr lang="en-US" sz="2400" dirty="0"/>
              <a:t>The </a:t>
            </a:r>
            <a:r>
              <a:rPr lang="en-US" sz="2400" i="1" dirty="0"/>
              <a:t>Oxford Dictionaries</a:t>
            </a:r>
            <a:r>
              <a:rPr lang="en-US" sz="2400" dirty="0"/>
              <a:t> says that </a:t>
            </a:r>
            <a:r>
              <a:rPr lang="en-US" sz="2400" b="1" dirty="0"/>
              <a:t>to tinker</a:t>
            </a:r>
            <a:r>
              <a:rPr lang="en-US" sz="2400" dirty="0"/>
              <a:t> is to </a:t>
            </a:r>
            <a:r>
              <a:rPr lang="en-US" sz="2400" i="1" dirty="0"/>
              <a:t>“</a:t>
            </a:r>
            <a:r>
              <a:rPr lang="en-US" sz="2400" b="1" i="1" dirty="0"/>
              <a:t>attempt to repair or improve something in a casual or desultory (unfocused) way.” </a:t>
            </a:r>
            <a:endParaRPr lang="en-US" sz="2400" dirty="0"/>
          </a:p>
          <a:p>
            <a:r>
              <a:rPr lang="en-US" sz="2400" dirty="0"/>
              <a:t>The </a:t>
            </a:r>
            <a:r>
              <a:rPr lang="en-US" sz="2400" i="1" dirty="0"/>
              <a:t>Free Dictionary</a:t>
            </a:r>
            <a:r>
              <a:rPr lang="en-US" sz="2400" dirty="0"/>
              <a:t> says that a </a:t>
            </a:r>
            <a:r>
              <a:rPr lang="en-US" sz="2400" b="1" dirty="0"/>
              <a:t>tinkerer</a:t>
            </a:r>
            <a:r>
              <a:rPr lang="en-US" sz="2400" dirty="0"/>
              <a:t> is </a:t>
            </a:r>
            <a:r>
              <a:rPr lang="en-US" sz="2400" b="1" i="1" dirty="0"/>
              <a:t>“one who enjoys experimenting with and repairing machine parts.”</a:t>
            </a:r>
            <a:endParaRPr lang="en-US" sz="2400" dirty="0"/>
          </a:p>
          <a:p>
            <a:pPr marL="0" indent="0">
              <a:buNone/>
            </a:pPr>
            <a:r>
              <a:rPr lang="it-IT" sz="2400" dirty="0" smtClean="0"/>
              <a:t> </a:t>
            </a:r>
          </a:p>
          <a:p>
            <a:pPr marL="0" indent="0">
              <a:buNone/>
            </a:pPr>
            <a:r>
              <a:rPr lang="it-IT" sz="2400" dirty="0" smtClean="0"/>
              <a:t>In Italiano: armeggiare, operarsi, darsi da fare </a:t>
            </a:r>
            <a:r>
              <a:rPr lang="is-IS" sz="2400" dirty="0" smtClean="0"/>
              <a:t>….</a:t>
            </a:r>
            <a:endParaRPr lang="it-IT" sz="2400" dirty="0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67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648072"/>
          </a:xfrm>
        </p:spPr>
        <p:txBody>
          <a:bodyPr>
            <a:noAutofit/>
          </a:bodyPr>
          <a:lstStyle/>
          <a:p>
            <a:r>
              <a:rPr lang="it-IT" sz="2400" b="1" dirty="0" smtClean="0"/>
              <a:t>TINKERING: re-</a:t>
            </a:r>
            <a:r>
              <a:rPr lang="it-IT" sz="2400" b="1" dirty="0" err="1" smtClean="0"/>
              <a:t>making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classroom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borders</a:t>
            </a:r>
            <a:r>
              <a:rPr lang="it-IT" sz="2400" b="1" dirty="0" smtClean="0"/>
              <a:t> for an </a:t>
            </a:r>
            <a:r>
              <a:rPr lang="it-IT" sz="2400" b="1" dirty="0" err="1" smtClean="0"/>
              <a:t>effective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learning</a:t>
            </a:r>
            <a:endParaRPr lang="it-IT" sz="2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700808"/>
            <a:ext cx="4752528" cy="515719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sz="2400" dirty="0" smtClean="0"/>
              <a:t>Il </a:t>
            </a:r>
            <a:r>
              <a:rPr lang="it-IT" sz="2400" dirty="0" err="1" smtClean="0"/>
              <a:t>tinkering</a:t>
            </a:r>
            <a:r>
              <a:rPr lang="it-IT" sz="2400" dirty="0" smtClean="0"/>
              <a:t> è una nuova frontiera dell’educazione in cui: </a:t>
            </a:r>
          </a:p>
          <a:p>
            <a:r>
              <a:rPr lang="it-IT" sz="2400" dirty="0" smtClean="0"/>
              <a:t>Si ha una forma concreta di “</a:t>
            </a:r>
            <a:r>
              <a:rPr lang="it-IT" sz="2400" dirty="0" err="1" smtClean="0"/>
              <a:t>learning</a:t>
            </a:r>
            <a:r>
              <a:rPr lang="it-IT" sz="2400" dirty="0" smtClean="0"/>
              <a:t> by </a:t>
            </a:r>
            <a:r>
              <a:rPr lang="it-IT" sz="2400" dirty="0" err="1" smtClean="0"/>
              <a:t>doing</a:t>
            </a:r>
            <a:r>
              <a:rPr lang="it-IT" sz="2400" dirty="0" smtClean="0"/>
              <a:t>”; </a:t>
            </a:r>
          </a:p>
          <a:p>
            <a:r>
              <a:rPr lang="it-IT" sz="2400" dirty="0" smtClean="0"/>
              <a:t>Ci si confronta con materiali spesso “poveri” o nuove tecnologie con lo scopo di impararle senza apprendere prima i concetti teorici; </a:t>
            </a:r>
          </a:p>
          <a:p>
            <a:r>
              <a:rPr lang="it-IT" sz="2400" dirty="0" smtClean="0"/>
              <a:t>Per maggiori info sul </a:t>
            </a:r>
            <a:r>
              <a:rPr lang="it-IT" sz="2400" dirty="0" err="1" smtClean="0"/>
              <a:t>tinkering</a:t>
            </a:r>
            <a:r>
              <a:rPr lang="it-IT" sz="2400" dirty="0" smtClean="0"/>
              <a:t>, visitate il sito dell’</a:t>
            </a:r>
            <a:r>
              <a:rPr lang="it-IT" sz="2400" dirty="0" err="1" smtClean="0"/>
              <a:t>Exploratorium</a:t>
            </a:r>
            <a:r>
              <a:rPr lang="it-IT" sz="2400" dirty="0" smtClean="0"/>
              <a:t> di </a:t>
            </a:r>
            <a:r>
              <a:rPr lang="it-IT" sz="2400" dirty="0"/>
              <a:t>San Francisco (</a:t>
            </a:r>
            <a:r>
              <a:rPr lang="it-IT" sz="2400" dirty="0" err="1"/>
              <a:t>https</a:t>
            </a:r>
            <a:r>
              <a:rPr lang="it-IT" sz="2400" dirty="0"/>
              <a:t>://</a:t>
            </a:r>
            <a:r>
              <a:rPr lang="it-IT" sz="2400" dirty="0" err="1"/>
              <a:t>tinkering.exploratorium.edu</a:t>
            </a:r>
            <a:r>
              <a:rPr lang="it-IT" sz="2400" dirty="0"/>
              <a:t>/</a:t>
            </a:r>
            <a:r>
              <a:rPr lang="it-IT" sz="2400" dirty="0" err="1"/>
              <a:t>projects</a:t>
            </a:r>
            <a:r>
              <a:rPr lang="it-IT" sz="2400" dirty="0"/>
              <a:t>)</a:t>
            </a:r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80" y="1700808"/>
            <a:ext cx="2664296" cy="17650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2200" y="3356992"/>
            <a:ext cx="2627798" cy="17395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8064" y="5024899"/>
            <a:ext cx="2407816" cy="180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54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729391"/>
              </p:ext>
            </p:extLst>
          </p:nvPr>
        </p:nvGraphicFramePr>
        <p:xfrm>
          <a:off x="1691680" y="1474805"/>
          <a:ext cx="507209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Группа 9"/>
          <p:cNvGrpSpPr/>
          <p:nvPr/>
        </p:nvGrpSpPr>
        <p:grpSpPr>
          <a:xfrm>
            <a:off x="1813466" y="1000108"/>
            <a:ext cx="6028722" cy="5572164"/>
            <a:chOff x="5286380" y="1071546"/>
            <a:chExt cx="5572164" cy="5572164"/>
          </a:xfrm>
        </p:grpSpPr>
        <p:sp>
          <p:nvSpPr>
            <p:cNvPr id="7" name="Овал 6"/>
            <p:cNvSpPr/>
            <p:nvPr/>
          </p:nvSpPr>
          <p:spPr>
            <a:xfrm>
              <a:off x="5286380" y="1071546"/>
              <a:ext cx="5572164" cy="5572164"/>
            </a:xfrm>
            <a:prstGeom prst="ellipse">
              <a:avLst/>
            </a:prstGeom>
            <a:solidFill>
              <a:schemeClr val="accent1">
                <a:alpha val="6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6512" y="3085927"/>
              <a:ext cx="378621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dirty="0" smtClean="0">
                  <a:solidFill>
                    <a:schemeClr val="bg1"/>
                  </a:solidFill>
                </a:rPr>
                <a:t>Tinkering</a:t>
              </a:r>
              <a:endParaRPr lang="ru-RU" sz="6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7172" name="Picture 4" descr="Image result for brain hemispheres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5D5F5E"/>
              </a:clrFrom>
              <a:clrTo>
                <a:srgbClr val="5D5F5E">
                  <a:alpha val="0"/>
                </a:srgbClr>
              </a:clrTo>
            </a:clrChange>
          </a:blip>
          <a:srcRect l="23965" t="2841" r="23668" b="1988"/>
          <a:stretch>
            <a:fillRect/>
          </a:stretch>
        </p:blipFill>
        <p:spPr bwMode="auto">
          <a:xfrm>
            <a:off x="2120308" y="1071546"/>
            <a:ext cx="5429288" cy="551155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180" name="Picture 12" descr="Image result for in ya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884589" y="908720"/>
            <a:ext cx="5905541" cy="584360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softEdge rad="31750"/>
          </a:effectLst>
        </p:spPr>
      </p:pic>
      <p:pic>
        <p:nvPicPr>
          <p:cNvPr id="11" name="Picture 10" descr="e6vczs.jpg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pic>
        <p:nvPicPr>
          <p:cNvPr id="14" name="Picture 13" descr="Logo incontri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40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5F3885-5B0A-4E72-8788-2751E68B2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985F3885-5B0A-4E72-8788-2751E68B23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35DE73-9644-4943-B4F4-318CBB48D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9335DE73-9644-4943-B4F4-318CBB48D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D9EE8-2F84-4C54-A43C-F95005EDD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210D9EE8-2F84-4C54-A43C-F95005EDDF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B9C79EE-409F-4C9D-A737-F329EEF66C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5B9C79EE-409F-4C9D-A737-F329EEF66C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817258-F28E-4B7B-AE6B-73353E8829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D4817258-F28E-4B7B-AE6B-73353E8829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45CE8D5-236A-4677-B479-D9CC92A857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">
                                            <p:graphicEl>
                                              <a:dgm id="{F45CE8D5-236A-4677-B479-D9CC92A857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648072"/>
          </a:xfrm>
        </p:spPr>
        <p:txBody>
          <a:bodyPr>
            <a:noAutofit/>
          </a:bodyPr>
          <a:lstStyle/>
          <a:p>
            <a:r>
              <a:rPr lang="it-IT" sz="2400" b="1" dirty="0" smtClean="0"/>
              <a:t>TINKERING: re-</a:t>
            </a:r>
            <a:r>
              <a:rPr lang="it-IT" sz="2400" b="1" dirty="0" err="1" smtClean="0"/>
              <a:t>making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classroom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borders</a:t>
            </a:r>
            <a:r>
              <a:rPr lang="it-IT" sz="2400" b="1" dirty="0" smtClean="0"/>
              <a:t> for an </a:t>
            </a:r>
            <a:r>
              <a:rPr lang="it-IT" sz="2400" b="1" dirty="0" err="1" smtClean="0"/>
              <a:t>effective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learning</a:t>
            </a:r>
            <a:endParaRPr lang="it-IT" sz="2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484784"/>
            <a:ext cx="8424936" cy="468052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sz="2200" smtClean="0"/>
              <a:t>17 partner 		- 13 paesi</a:t>
            </a:r>
          </a:p>
          <a:p>
            <a:pPr>
              <a:buFontTx/>
              <a:buChar char="-"/>
            </a:pPr>
            <a:r>
              <a:rPr lang="it-IT" sz="2200" smtClean="0"/>
              <a:t>Università, Centri di Ricerca, Associazioni di docenti</a:t>
            </a:r>
            <a:r>
              <a:rPr lang="it-IT" sz="2200" smtClean="0"/>
              <a:t>, agenzie di qualità per l‘insegnamento, ecc. </a:t>
            </a:r>
            <a:endParaRPr lang="it-IT" sz="2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23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3089490"/>
            <a:ext cx="922134" cy="951880"/>
          </a:xfrm>
          <a:prstGeom prst="rect">
            <a:avLst/>
          </a:prstGeom>
        </p:spPr>
      </p:pic>
      <p:pic>
        <p:nvPicPr>
          <p:cNvPr id="21" name="Immagine 3" descr="logo-intestata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51205" y="3161498"/>
            <a:ext cx="1652643" cy="50405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3017482"/>
            <a:ext cx="1152128" cy="7241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2240" y="3017482"/>
            <a:ext cx="2339752" cy="9014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512" y="4041370"/>
            <a:ext cx="1230784" cy="117170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8224" y="2945474"/>
            <a:ext cx="981968" cy="98196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1"/>
          <a:srcRect t="-1740" r="64979"/>
          <a:stretch/>
        </p:blipFill>
        <p:spPr>
          <a:xfrm>
            <a:off x="2411760" y="4257394"/>
            <a:ext cx="1294702" cy="57202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/>
          <a:srcRect l="14247" t="7457" r="14432"/>
          <a:stretch/>
        </p:blipFill>
        <p:spPr>
          <a:xfrm>
            <a:off x="3923928" y="4185386"/>
            <a:ext cx="1368152" cy="85126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47664" y="4185386"/>
            <a:ext cx="726799" cy="90872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4"/>
          <a:srcRect l="10813" t="13480" r="9720" b="13796"/>
          <a:stretch/>
        </p:blipFill>
        <p:spPr>
          <a:xfrm>
            <a:off x="7164288" y="4129234"/>
            <a:ext cx="1656184" cy="101043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97264" y="4041370"/>
            <a:ext cx="1378992" cy="137899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896" y="5481530"/>
            <a:ext cx="1328936" cy="1271349"/>
          </a:xfrm>
          <a:prstGeom prst="rect">
            <a:avLst/>
          </a:prstGeom>
        </p:spPr>
      </p:pic>
      <p:grpSp>
        <p:nvGrpSpPr>
          <p:cNvPr id="33" name="Group 32"/>
          <p:cNvGrpSpPr/>
          <p:nvPr/>
        </p:nvGrpSpPr>
        <p:grpSpPr>
          <a:xfrm>
            <a:off x="1619672" y="5121490"/>
            <a:ext cx="1152128" cy="1649587"/>
            <a:chOff x="908940" y="1412776"/>
            <a:chExt cx="2379041" cy="3248661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17"/>
            <a:srcRect l="25609" t="-626" r="51734" b="55502"/>
            <a:stretch/>
          </p:blipFill>
          <p:spPr>
            <a:xfrm>
              <a:off x="1206320" y="1412776"/>
              <a:ext cx="2014182" cy="2206362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17"/>
            <a:srcRect t="70429" r="53821"/>
            <a:stretch/>
          </p:blipFill>
          <p:spPr>
            <a:xfrm>
              <a:off x="908940" y="3823563"/>
              <a:ext cx="2379041" cy="837874"/>
            </a:xfrm>
            <a:prstGeom prst="rect">
              <a:avLst/>
            </a:prstGeom>
          </p:spPr>
        </p:pic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87824" y="5630841"/>
            <a:ext cx="1584176" cy="93080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9"/>
          <a:srcRect l="32690" t="25786" r="32796" b="27333"/>
          <a:stretch/>
        </p:blipFill>
        <p:spPr>
          <a:xfrm>
            <a:off x="4788024" y="5625546"/>
            <a:ext cx="1080120" cy="95267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28184" y="5625546"/>
            <a:ext cx="1053976" cy="105397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68344" y="5481530"/>
            <a:ext cx="1367160" cy="133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648072"/>
          </a:xfrm>
        </p:spPr>
        <p:txBody>
          <a:bodyPr>
            <a:noAutofit/>
          </a:bodyPr>
          <a:lstStyle/>
          <a:p>
            <a:r>
              <a:rPr lang="it-IT" sz="2400" b="1" dirty="0" smtClean="0"/>
              <a:t>TINKERING: re-</a:t>
            </a:r>
            <a:r>
              <a:rPr lang="it-IT" sz="2400" b="1" dirty="0" err="1" smtClean="0"/>
              <a:t>making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classroom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borders</a:t>
            </a:r>
            <a:r>
              <a:rPr lang="it-IT" sz="2400" b="1" dirty="0" smtClean="0"/>
              <a:t> for an </a:t>
            </a:r>
            <a:r>
              <a:rPr lang="it-IT" sz="2400" b="1" dirty="0" err="1" smtClean="0"/>
              <a:t>effective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learning</a:t>
            </a:r>
            <a:endParaRPr lang="it-IT" sz="2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484784"/>
            <a:ext cx="8424936" cy="468052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DE" sz="2200" dirty="0" smtClean="0"/>
              <a:t>17 </a:t>
            </a:r>
            <a:r>
              <a:rPr lang="de-DE" sz="2200" dirty="0" err="1" smtClean="0"/>
              <a:t>partner</a:t>
            </a:r>
            <a:r>
              <a:rPr lang="de-DE" sz="2200" dirty="0" smtClean="0"/>
              <a:t> 		- 13 </a:t>
            </a:r>
            <a:r>
              <a:rPr lang="de-DE" sz="2200" dirty="0" err="1" smtClean="0"/>
              <a:t>paesi</a:t>
            </a:r>
            <a:endParaRPr lang="de-DE" sz="2200" dirty="0" smtClean="0"/>
          </a:p>
          <a:p>
            <a:pPr>
              <a:buFontTx/>
              <a:buChar char="-"/>
            </a:pPr>
            <a:r>
              <a:rPr lang="de-DE" sz="2200" dirty="0" err="1" smtClean="0"/>
              <a:t>Università</a:t>
            </a:r>
            <a:r>
              <a:rPr lang="de-DE" sz="2200" dirty="0" smtClean="0"/>
              <a:t>, </a:t>
            </a:r>
            <a:r>
              <a:rPr lang="de-DE" sz="2200" dirty="0" err="1" smtClean="0"/>
              <a:t>Centri</a:t>
            </a:r>
            <a:r>
              <a:rPr lang="de-DE" sz="2200" dirty="0" smtClean="0"/>
              <a:t> di </a:t>
            </a:r>
            <a:r>
              <a:rPr lang="de-DE" sz="2200" dirty="0" err="1" smtClean="0"/>
              <a:t>Ricerca</a:t>
            </a:r>
            <a:r>
              <a:rPr lang="de-DE" sz="2200" dirty="0" smtClean="0"/>
              <a:t>, </a:t>
            </a:r>
            <a:r>
              <a:rPr lang="de-DE" sz="2200" dirty="0" err="1" smtClean="0"/>
              <a:t>Associazioni</a:t>
            </a:r>
            <a:r>
              <a:rPr lang="de-DE" sz="2200" dirty="0" smtClean="0"/>
              <a:t> di </a:t>
            </a:r>
            <a:r>
              <a:rPr lang="de-DE" sz="2200" dirty="0" err="1" smtClean="0"/>
              <a:t>docenti</a:t>
            </a:r>
            <a:r>
              <a:rPr lang="de-DE" sz="2200" dirty="0" smtClean="0"/>
              <a:t>, </a:t>
            </a:r>
            <a:r>
              <a:rPr lang="de-DE" sz="2200" dirty="0" err="1" smtClean="0"/>
              <a:t>agenzie</a:t>
            </a:r>
            <a:r>
              <a:rPr lang="de-DE" sz="2200" dirty="0" smtClean="0"/>
              <a:t> di </a:t>
            </a:r>
            <a:r>
              <a:rPr lang="de-DE" sz="2200" dirty="0" err="1" smtClean="0"/>
              <a:t>qualità</a:t>
            </a:r>
            <a:r>
              <a:rPr lang="de-DE" sz="2200" dirty="0" smtClean="0"/>
              <a:t> per </a:t>
            </a:r>
            <a:r>
              <a:rPr lang="de-DE" sz="2200" dirty="0" err="1" smtClean="0"/>
              <a:t>l‘insegnamento</a:t>
            </a:r>
            <a:r>
              <a:rPr lang="de-DE" sz="2200" dirty="0" smtClean="0"/>
              <a:t>, </a:t>
            </a:r>
            <a:r>
              <a:rPr lang="de-DE" sz="2200" dirty="0" err="1" smtClean="0"/>
              <a:t>ecc</a:t>
            </a:r>
            <a:r>
              <a:rPr lang="de-DE" sz="2200" dirty="0" smtClean="0"/>
              <a:t>.</a:t>
            </a:r>
          </a:p>
          <a:p>
            <a:pPr>
              <a:buFontTx/>
              <a:buChar char="-"/>
            </a:pPr>
            <a:endParaRPr lang="de-DE" sz="2200" dirty="0"/>
          </a:p>
          <a:p>
            <a:pPr marL="0" indent="0">
              <a:buNone/>
            </a:pPr>
            <a:r>
              <a:rPr lang="it-IT" sz="2200" dirty="0" smtClean="0"/>
              <a:t>Nella fase di sperimentazione, ruolo </a:t>
            </a:r>
          </a:p>
          <a:p>
            <a:pPr marL="0" indent="0">
              <a:buNone/>
            </a:pPr>
            <a:r>
              <a:rPr lang="it-IT" sz="2200" dirty="0"/>
              <a:t>c</a:t>
            </a:r>
            <a:r>
              <a:rPr lang="it-IT" sz="2200" dirty="0" smtClean="0"/>
              <a:t>hiave delle scuole per  il </a:t>
            </a:r>
            <a:r>
              <a:rPr lang="it-IT" sz="2200" dirty="0" err="1" smtClean="0"/>
              <a:t>pilot</a:t>
            </a:r>
            <a:r>
              <a:rPr lang="it-IT" sz="2200" dirty="0" smtClean="0"/>
              <a:t> dei </a:t>
            </a:r>
          </a:p>
          <a:p>
            <a:pPr marL="0" indent="0">
              <a:buNone/>
            </a:pPr>
            <a:r>
              <a:rPr lang="it-IT" sz="2200" dirty="0" smtClean="0"/>
              <a:t>Laboratori. </a:t>
            </a:r>
          </a:p>
          <a:p>
            <a:pPr marL="0" indent="0">
              <a:buNone/>
            </a:pPr>
            <a:endParaRPr lang="it-IT" sz="2200" dirty="0" smtClean="0"/>
          </a:p>
          <a:p>
            <a:pPr marL="0" indent="0">
              <a:buNone/>
            </a:pPr>
            <a:r>
              <a:rPr lang="it-IT" sz="2200" dirty="0" smtClean="0"/>
              <a:t>Stay </a:t>
            </a:r>
            <a:r>
              <a:rPr lang="it-IT" sz="2200" dirty="0" err="1" smtClean="0"/>
              <a:t>tuned</a:t>
            </a:r>
            <a:r>
              <a:rPr lang="it-IT" sz="2200" dirty="0" smtClean="0"/>
              <a:t> on: </a:t>
            </a:r>
          </a:p>
          <a:p>
            <a:r>
              <a:rPr lang="it-IT" sz="2000" dirty="0">
                <a:hlinkClick r:id="rId3"/>
              </a:rPr>
              <a:t>http://</a:t>
            </a:r>
            <a:r>
              <a:rPr lang="it-IT" sz="2000" dirty="0" smtClean="0">
                <a:hlinkClick r:id="rId3"/>
              </a:rPr>
              <a:t>edu.lnf.infn.it</a:t>
            </a:r>
            <a:endParaRPr lang="it-IT" sz="2000" dirty="0" smtClean="0"/>
          </a:p>
          <a:p>
            <a:r>
              <a:rPr lang="it-IT" sz="2000" dirty="0">
                <a:hlinkClick r:id="rId4"/>
              </a:rPr>
              <a:t>http://www.eu-track.eu/it</a:t>
            </a:r>
            <a:r>
              <a:rPr lang="it-IT" sz="2000" dirty="0" smtClean="0">
                <a:hlinkClick r:id="rId4"/>
              </a:rPr>
              <a:t>/</a:t>
            </a:r>
            <a:endParaRPr lang="it-IT" sz="2000" dirty="0" smtClean="0"/>
          </a:p>
          <a:p>
            <a:r>
              <a:rPr lang="it-IT" sz="2000" dirty="0" smtClean="0"/>
              <a:t>Mi piace alla pagina </a:t>
            </a:r>
            <a:r>
              <a:rPr lang="it-IT" sz="2000" dirty="0" err="1" smtClean="0"/>
              <a:t>eu-track</a:t>
            </a:r>
            <a:r>
              <a:rPr lang="it-IT" sz="2000" dirty="0" smtClean="0"/>
              <a:t> su </a:t>
            </a:r>
            <a:endParaRPr lang="it-IT" sz="2000" dirty="0"/>
          </a:p>
          <a:p>
            <a:endParaRPr lang="it-IT" sz="2200" dirty="0" smtClean="0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  <p:pic>
        <p:nvPicPr>
          <p:cNvPr id="21" name="Immagine 3" descr="logo-intestata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71848" y="2924944"/>
            <a:ext cx="3069195" cy="93610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144" y="4371326"/>
            <a:ext cx="2625201" cy="16499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/>
          <a:srcRect l="20905" t="416" r="21431"/>
          <a:stretch/>
        </p:blipFill>
        <p:spPr>
          <a:xfrm>
            <a:off x="4211960" y="5795356"/>
            <a:ext cx="360040" cy="34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90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Riferimenti 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04864"/>
            <a:ext cx="2808312" cy="5760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sz="2400" dirty="0"/>
              <a:t>http://</a:t>
            </a:r>
            <a:r>
              <a:rPr lang="it-IT" sz="2400" dirty="0" err="1"/>
              <a:t>edu.lnf.infn.it</a:t>
            </a:r>
            <a:endParaRPr lang="it-I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CC6F11-B421-43CF-B5E5-22889C2D69D2}" type="slidenum">
              <a:rPr lang="it-IT" smtClean="0"/>
              <a:pPr>
                <a:defRPr/>
              </a:pPr>
              <a:t>25</a:t>
            </a:fld>
            <a:endParaRPr lang="it-IT"/>
          </a:p>
        </p:txBody>
      </p:sp>
      <p:pic>
        <p:nvPicPr>
          <p:cNvPr id="12" name="Picture 11" descr="e6vczs.jp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116632"/>
            <a:ext cx="841303" cy="7939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83568" y="692696"/>
            <a:ext cx="6840760" cy="0"/>
          </a:xfrm>
          <a:prstGeom prst="line">
            <a:avLst/>
          </a:prstGeom>
          <a:ln w="79375">
            <a:gradFill flip="none" rotWithShape="1">
              <a:gsLst>
                <a:gs pos="51000">
                  <a:srgbClr val="006600"/>
                </a:gs>
                <a:gs pos="9000">
                  <a:schemeClr val="bg1"/>
                </a:gs>
                <a:gs pos="91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3568" y="116632"/>
            <a:ext cx="7128792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it-IT" sz="1200" b="1" smtClean="0"/>
              <a:t>Incontri di Fisica 2.0: corso di aggiornamento 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563888" y="6453336"/>
            <a:ext cx="2232248" cy="50405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GB" sz="1200" b="1" dirty="0" smtClean="0"/>
              <a:t>Matteo Martini</a:t>
            </a:r>
          </a:p>
        </p:txBody>
      </p:sp>
      <p:pic>
        <p:nvPicPr>
          <p:cNvPr id="11" name="Picture 10" descr="Logo incontr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864096" cy="864096"/>
          </a:xfrm>
          <a:prstGeom prst="rect">
            <a:avLst/>
          </a:prstGeom>
        </p:spPr>
      </p:pic>
      <p:pic>
        <p:nvPicPr>
          <p:cNvPr id="5" name="Picture 4" descr="Schermata 2016-10-06 alle 15.52.40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" t="4299"/>
          <a:stretch/>
        </p:blipFill>
        <p:spPr>
          <a:xfrm>
            <a:off x="2915816" y="2132856"/>
            <a:ext cx="6008995" cy="1833318"/>
          </a:xfrm>
          <a:prstGeom prst="rect">
            <a:avLst/>
          </a:prstGeom>
        </p:spPr>
      </p:pic>
      <p:sp>
        <p:nvSpPr>
          <p:cNvPr id="21" name="Segnaposto contenuto 2"/>
          <p:cNvSpPr txBox="1">
            <a:spLocks/>
          </p:cNvSpPr>
          <p:nvPr/>
        </p:nvSpPr>
        <p:spPr>
          <a:xfrm>
            <a:off x="107504" y="4408220"/>
            <a:ext cx="8640960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400" dirty="0"/>
              <a:t>http://</a:t>
            </a:r>
            <a:r>
              <a:rPr lang="it-IT" sz="2400" dirty="0" err="1"/>
              <a:t>www.unimarconi.it</a:t>
            </a:r>
            <a:r>
              <a:rPr lang="it-IT" sz="2400" dirty="0"/>
              <a:t>/</a:t>
            </a:r>
            <a:r>
              <a:rPr lang="it-IT" sz="2400" dirty="0" err="1"/>
              <a:t>it</a:t>
            </a:r>
            <a:r>
              <a:rPr lang="it-IT" sz="2400" dirty="0"/>
              <a:t>/brochure-corsi-di-aggiornamento-per-insegnanti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256" y="116631"/>
            <a:ext cx="1152128" cy="724123"/>
          </a:xfrm>
          <a:prstGeom prst="rect">
            <a:avLst/>
          </a:prstGeom>
        </p:spPr>
      </p:pic>
      <p:pic>
        <p:nvPicPr>
          <p:cNvPr id="7" name="Picture 6" descr="Schermata 2017-10-05 alle 16.24.5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" y="4768260"/>
            <a:ext cx="7884368" cy="204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71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7&quot;&gt;&lt;property id=&quot;20148&quot; value=&quot;5&quot;/&gt;&lt;property id=&quot;20300&quot; value=&quot;Slide 5&quot;/&gt;&lt;property id=&quot;20307&quot; value=&quot;258&quot;/&gt;&lt;/object&gt;&lt;object type=&quot;3&quot; unique_id=&quot;10008&quot;&gt;&lt;property id=&quot;20148&quot; value=&quot;5&quot;/&gt;&lt;property id=&quot;20300&quot; value=&quot;Slide 4&quot;/&gt;&lt;property id=&quot;20307&quot; value=&quot;259&quot;/&gt;&lt;/object&gt;&lt;object type=&quot;3&quot; unique_id=&quot;10015&quot;&gt;&lt;property id=&quot;20148&quot; value=&quot;5&quot;/&gt;&lt;property id=&quot;20300&quot; value=&quot;Slide 6 - &amp;quot;Департамент мультимедийного производства&amp;quot;&quot;/&gt;&lt;property id=&quot;20307&quot; value=&quot;266&quot;/&gt;&lt;/object&gt;&lt;object type=&quot;3&quot; unique_id=&quot;10016&quot;&gt;&lt;property id=&quot;20148&quot; value=&quot;5&quot;/&gt;&lt;property id=&quot;20300&quot; value=&quot;Slide 12&quot;/&gt;&lt;property id=&quot;20307&quot; value=&quot;270&quot;/&gt;&lt;/object&gt;&lt;object type=&quot;3&quot; unique_id=&quot;10019&quot;&gt;&lt;property id=&quot;20148&quot; value=&quot;5&quot;/&gt;&lt;property id=&quot;20300&quot; value=&quot;Slide 18&quot;/&gt;&lt;property id=&quot;20307&quot; value=&quot;273&quot;/&gt;&lt;/object&gt;&lt;object type=&quot;3&quot; unique_id=&quot;10200&quot;&gt;&lt;property id=&quot;20148&quot; value=&quot;5&quot;/&gt;&lt;property id=&quot;20300&quot; value=&quot;Slide 15&quot;/&gt;&lt;property id=&quot;20307&quot; value=&quot;274&quot;/&gt;&lt;/object&gt;&lt;object type=&quot;3&quot; unique_id=&quot;10279&quot;&gt;&lt;property id=&quot;20148&quot; value=&quot;5&quot;/&gt;&lt;property id=&quot;20300&quot; value=&quot;Slide 2&quot;/&gt;&lt;property id=&quot;20307&quot; value=&quot;284&quot;/&gt;&lt;/object&gt;&lt;object type=&quot;3&quot; unique_id=&quot;10281&quot;&gt;&lt;property id=&quot;20148&quot; value=&quot;5&quot;/&gt;&lt;property id=&quot;20300&quot; value=&quot;Slide 3&quot;/&gt;&lt;property id=&quot;20307&quot; value=&quot;286&quot;/&gt;&lt;/object&gt;&lt;object type=&quot;3&quot; unique_id=&quot;10486&quot;&gt;&lt;property id=&quot;20148&quot; value=&quot;5&quot;/&gt;&lt;property id=&quot;20300&quot; value=&quot;Slide 7 - &amp;quot;Объединённая система телекоммуникации&amp;quot;&quot;/&gt;&lt;property id=&quot;20307&quot; value=&quot;297&quot;/&gt;&lt;/object&gt;&lt;object type=&quot;3&quot; unique_id=&quot;10571&quot;&gt;&lt;property id=&quot;20148&quot; value=&quot;5&quot;/&gt;&lt;property id=&quot;20300&quot; value=&quot;Slide 10 - &amp;quot;Виртуальный класс&amp;quot;&quot;/&gt;&lt;property id=&quot;20307&quot; value=&quot;298&quot;/&gt;&lt;/object&gt;&lt;object type=&quot;3&quot; unique_id=&quot;10632&quot;&gt;&lt;property id=&quot;20148&quot; value=&quot;5&quot;/&gt;&lt;property id=&quot;20300&quot; value=&quot;Slide 8&quot;/&gt;&lt;property id=&quot;20307&quot; value=&quot;299&quot;/&gt;&lt;/object&gt;&lt;object type=&quot;3&quot; unique_id=&quot;10633&quot;&gt;&lt;property id=&quot;20148&quot; value=&quot;5&quot;/&gt;&lt;property id=&quot;20300&quot; value=&quot;Slide 11 - &amp;quot;Аудио и видео лекции, лекции с 3D аватаром (link video lezioni, 3D avatar)&amp;quot;&quot;/&gt;&lt;property id=&quot;20307&quot; value=&quot;300&quot;/&gt;&lt;/object&gt;&lt;object type=&quot;3&quot; unique_id=&quot;10685&quot;&gt;&lt;property id=&quot;20148&quot; value=&quot;5&quot;/&gt;&lt;property id=&quot;20300&quot; value=&quot;Slide 13&quot;/&gt;&lt;property id=&quot;20307&quot; value=&quot;301&quot;/&gt;&lt;/object&gt;&lt;object type=&quot;3&quot; unique_id=&quot;10686&quot;&gt;&lt;property id=&quot;20148&quot; value=&quot;5&quot;/&gt;&lt;property id=&quot;20300&quot; value=&quot;Slide 14&quot;/&gt;&lt;property id=&quot;20307&quot; value=&quot;303&quot;/&gt;&lt;/object&gt;&lt;object type=&quot;3&quot; unique_id=&quot;10687&quot;&gt;&lt;property id=&quot;20148&quot; value=&quot;5&quot;/&gt;&lt;property id=&quot;20300&quot; value=&quot;Slide 17&quot;/&gt;&lt;property id=&quot;20307&quot; value=&quot;302&quot;/&gt;&lt;/object&gt;&lt;object type=&quot;3&quot; unique_id=&quot;10804&quot;&gt;&lt;property id=&quot;20148&quot; value=&quot;5&quot;/&gt;&lt;property id=&quot;20300&quot; value=&quot;Slide 16 - &amp;quot;Наглядный материал: Итальянская Конституция &amp;quot;&quot;/&gt;&lt;property id=&quot;20307&quot; value=&quot;304&quot;/&gt;&lt;/object&gt;&lt;object type=&quot;3&quot; unique_id=&quot;10919&quot;&gt;&lt;property id=&quot;20148&quot; value=&quot;5&quot;/&gt;&lt;property id=&quot;20300&quot; value=&quot;Slide 9&quot;/&gt;&lt;property id=&quot;20307&quot; value=&quot;30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Marconi_RICC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20678</TotalTime>
  <Words>1121</Words>
  <Application>Microsoft Macintosh PowerPoint</Application>
  <PresentationFormat>On-screen Show (4:3)</PresentationFormat>
  <Paragraphs>325</Paragraphs>
  <Slides>25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Marconi_RICCI</vt:lpstr>
      <vt:lpstr>PowerPoint Presentation</vt:lpstr>
      <vt:lpstr>Università Telematica</vt:lpstr>
      <vt:lpstr>Cos’è??</vt:lpstr>
      <vt:lpstr>Dov’è??</vt:lpstr>
      <vt:lpstr>Cosa fa??</vt:lpstr>
      <vt:lpstr>Cosa fa??</vt:lpstr>
      <vt:lpstr>Come lo fa??</vt:lpstr>
      <vt:lpstr>Come lo fa??</vt:lpstr>
      <vt:lpstr>PowerPoint Presentation</vt:lpstr>
      <vt:lpstr>IdF 2.0</vt:lpstr>
      <vt:lpstr>Il corso online:</vt:lpstr>
      <vt:lpstr>Il corso online:</vt:lpstr>
      <vt:lpstr>Il corso online:</vt:lpstr>
      <vt:lpstr>Il corso online:</vt:lpstr>
      <vt:lpstr>Il corso online:</vt:lpstr>
      <vt:lpstr>Il corso online:</vt:lpstr>
      <vt:lpstr>Per il futuro?</vt:lpstr>
      <vt:lpstr>Incontri di Fisica 3.0</vt:lpstr>
      <vt:lpstr>IdF M -2.0</vt:lpstr>
      <vt:lpstr>TINKERING: re-making classroom borders for an effective learning</vt:lpstr>
      <vt:lpstr>TINKERING: re-making classroom borders for an effective learning</vt:lpstr>
      <vt:lpstr>PowerPoint Presentation</vt:lpstr>
      <vt:lpstr>TINKERING: re-making classroom borders for an effective learning</vt:lpstr>
      <vt:lpstr>TINKERING: re-making classroom borders for an effective learning</vt:lpstr>
      <vt:lpstr>Riferimenti </vt:lpstr>
    </vt:vector>
  </TitlesOfParts>
  <Company>*** ********** * ******** 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******* ********* **************</dc:creator>
  <cp:lastModifiedBy>Matteo Martini</cp:lastModifiedBy>
  <cp:revision>444</cp:revision>
  <cp:lastPrinted>2016-10-07T06:35:43Z</cp:lastPrinted>
  <dcterms:created xsi:type="dcterms:W3CDTF">2009-01-30T15:04:37Z</dcterms:created>
  <dcterms:modified xsi:type="dcterms:W3CDTF">2017-10-06T04:01:15Z</dcterms:modified>
</cp:coreProperties>
</file>