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" ContentType="image/tif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423"/>
    <p:restoredTop sz="50076"/>
  </p:normalViewPr>
  <p:slideViewPr>
    <p:cSldViewPr snapToGrid="0" snapToObjects="1">
      <p:cViewPr varScale="1">
        <p:scale>
          <a:sx n="37" d="100"/>
          <a:sy n="37" d="100"/>
        </p:scale>
        <p:origin x="1672" y="216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4807818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Oriz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magine"/>
          <p:cNvSpPr>
            <a:spLocks noGrp="1"/>
          </p:cNvSpPr>
          <p:nvPr>
            <p:ph type="pic" idx="13"/>
          </p:nvPr>
        </p:nvSpPr>
        <p:spPr>
          <a:xfrm>
            <a:off x="160020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olo Testo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Titolo Testo</a:t>
            </a:r>
          </a:p>
        </p:txBody>
      </p:sp>
      <p:sp>
        <p:nvSpPr>
          <p:cNvPr id="2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Cen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Testo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magine"/>
          <p:cNvSpPr>
            <a:spLocks noGrp="1"/>
          </p:cNvSpPr>
          <p:nvPr>
            <p:ph type="pic" sz="half" idx="13"/>
          </p:nvPr>
        </p:nvSpPr>
        <p:spPr>
          <a:xfrm>
            <a:off x="6718300" y="762000"/>
            <a:ext cx="5334000" cy="8242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olo Testo"/>
          <p:cNvSpPr txBox="1">
            <a:spLocks noGrp="1"/>
          </p:cNvSpPr>
          <p:nvPr>
            <p:ph type="title"/>
          </p:nvPr>
        </p:nvSpPr>
        <p:spPr>
          <a:xfrm>
            <a:off x="952500" y="762000"/>
            <a:ext cx="5334000" cy="4000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40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952500" y="5003800"/>
            <a:ext cx="5334000" cy="400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1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7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8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magine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67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2800">
                <a:solidFill>
                  <a:srgbClr val="000000"/>
                </a:solidFill>
              </a:defRPr>
            </a:lvl1pPr>
            <a:lvl2pPr marL="762000" indent="-381000">
              <a:spcBef>
                <a:spcPts val="3800"/>
              </a:spcBef>
              <a:defRPr sz="2800">
                <a:solidFill>
                  <a:srgbClr val="000000"/>
                </a:solidFill>
              </a:defRPr>
            </a:lvl2pPr>
            <a:lvl3pPr marL="1143000" indent="-381000">
              <a:spcBef>
                <a:spcPts val="3800"/>
              </a:spcBef>
              <a:defRPr sz="2800">
                <a:solidFill>
                  <a:srgbClr val="000000"/>
                </a:solidFill>
              </a:defRPr>
            </a:lvl3pPr>
            <a:lvl4pPr marL="1524000" indent="-381000">
              <a:spcBef>
                <a:spcPts val="3800"/>
              </a:spcBef>
              <a:defRPr sz="2800">
                <a:solidFill>
                  <a:srgbClr val="000000"/>
                </a:solidFill>
              </a:defRPr>
            </a:lvl4pPr>
            <a:lvl5pPr marL="1905000" indent="-381000">
              <a:spcBef>
                <a:spcPts val="3800"/>
              </a:spcBef>
              <a:defRPr sz="2800">
                <a:solidFill>
                  <a:srgbClr val="000000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8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orpo livello uno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6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magin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magine"/>
          <p:cNvSpPr>
            <a:spLocks noGrp="1"/>
          </p:cNvSpPr>
          <p:nvPr>
            <p:ph type="pic" sz="quarter" idx="14"/>
          </p:nvPr>
        </p:nvSpPr>
        <p:spPr>
          <a:xfrm>
            <a:off x="6718300" y="762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magine"/>
          <p:cNvSpPr>
            <a:spLocks noGrp="1"/>
          </p:cNvSpPr>
          <p:nvPr>
            <p:ph type="pic" sz="half" idx="15"/>
          </p:nvPr>
        </p:nvSpPr>
        <p:spPr>
          <a:xfrm>
            <a:off x="952500" y="762884"/>
            <a:ext cx="5334000" cy="822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Giovanni Mela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5334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–Giovanni Mela</a:t>
            </a:r>
          </a:p>
        </p:txBody>
      </p:sp>
      <p:sp>
        <p:nvSpPr>
          <p:cNvPr id="94" name="“Inserisci qui una citazione”."/>
          <p:cNvSpPr txBox="1">
            <a:spLocks noGrp="1"/>
          </p:cNvSpPr>
          <p:nvPr>
            <p:ph type="body" sz="quarter" idx="14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sz="4000"/>
            </a:lvl1pPr>
          </a:lstStyle>
          <a:p>
            <a:r>
              <a:t>“Inserisci qui una citazione”.</a:t>
            </a:r>
          </a:p>
        </p:txBody>
      </p:sp>
      <p:sp>
        <p:nvSpPr>
          <p:cNvPr id="95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magin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sottotito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olo Testo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C82506"/>
                </a:solidFill>
              </a:defRPr>
            </a:lvl1pPr>
          </a:lstStyle>
          <a:p>
            <a:r>
              <a:t>Titolo Testo</a:t>
            </a:r>
          </a:p>
        </p:txBody>
      </p:sp>
      <p:sp>
        <p:nvSpPr>
          <p:cNvPr id="118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solidFill>
                  <a:srgbClr val="000000"/>
                </a:solidFill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solidFill>
                  <a:srgbClr val="000000"/>
                </a:solidFill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solidFill>
                  <a:srgbClr val="000000"/>
                </a:solidFill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solidFill>
                  <a:srgbClr val="000000"/>
                </a:solidFill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solidFill>
                  <a:srgbClr val="000000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19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 anchor="t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olo Testo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82506"/>
                </a:solidFill>
              </a:defRPr>
            </a:lvl1pPr>
          </a:lstStyle>
          <a:p>
            <a:r>
              <a:t>Titolo Testo</a:t>
            </a:r>
          </a:p>
        </p:txBody>
      </p:sp>
      <p:sp>
        <p:nvSpPr>
          <p:cNvPr id="127" name="Corpo livello uno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</p:spPr>
        <p:txBody>
          <a:bodyPr/>
          <a:lstStyle>
            <a:lvl1pPr marL="444500" indent="-444500">
              <a:defRPr sz="3600">
                <a:solidFill>
                  <a:srgbClr val="000000"/>
                </a:solidFill>
              </a:defRPr>
            </a:lvl1pPr>
            <a:lvl2pPr marL="889000" indent="-444500">
              <a:defRPr sz="3600">
                <a:solidFill>
                  <a:srgbClr val="000000"/>
                </a:solidFill>
              </a:defRPr>
            </a:lvl2pPr>
            <a:lvl3pPr marL="1333500" indent="-444500">
              <a:defRPr sz="3600">
                <a:solidFill>
                  <a:srgbClr val="000000"/>
                </a:solidFill>
              </a:defRPr>
            </a:lvl3pPr>
            <a:lvl4pPr marL="1778000" indent="-444500">
              <a:defRPr sz="3600">
                <a:solidFill>
                  <a:srgbClr val="000000"/>
                </a:solidFill>
              </a:defRPr>
            </a:lvl4pPr>
            <a:lvl5pPr marL="2222500" indent="-444500">
              <a:defRPr sz="3600">
                <a:solidFill>
                  <a:srgbClr val="000000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28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 anchor="t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599"/>
            <a:ext cx="368504" cy="3810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‹n.›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57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914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71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828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860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743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200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657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114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4" Type="http://schemas.openxmlformats.org/officeDocument/2006/relationships/image" Target="../media/image5.tif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t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accendiscienza.lnf.infn.it" TargetMode="Externa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E-LEARNING PER LA DIVULGAZIONE SCIENTIFICA  AI LABORATORI NAZIONALI DI FRASCATI"/>
          <p:cNvSpPr txBox="1"/>
          <p:nvPr/>
        </p:nvSpPr>
        <p:spPr>
          <a:xfrm>
            <a:off x="424814" y="5462075"/>
            <a:ext cx="12155172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t>E-LEARNING PER LA DIVULGAZIONE SCIENTIFICA  AI LABORATORI NAZIONALI DI FRASCATI</a:t>
            </a:r>
          </a:p>
        </p:txBody>
      </p:sp>
      <p:sp>
        <p:nvSpPr>
          <p:cNvPr id="138" name="Rettangolo"/>
          <p:cNvSpPr/>
          <p:nvPr/>
        </p:nvSpPr>
        <p:spPr>
          <a:xfrm>
            <a:off x="12166" y="-483"/>
            <a:ext cx="12980467" cy="4696746"/>
          </a:xfrm>
          <a:prstGeom prst="rect">
            <a:avLst/>
          </a:prstGeom>
          <a:gradFill>
            <a:gsLst>
              <a:gs pos="0">
                <a:schemeClr val="accent4">
                  <a:hueOff val="-241732"/>
                  <a:satOff val="29417"/>
                  <a:lumOff val="20730"/>
                </a:schemeClr>
              </a:gs>
              <a:gs pos="100000">
                <a:srgbClr val="0C66DE"/>
              </a:gs>
            </a:gsLst>
            <a:lin ang="5400000"/>
          </a:gradFill>
          <a:ln w="12700"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39" name="accendi_scienza_ok.png" descr="accendi_scienza_ok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01937" y="247661"/>
            <a:ext cx="9400926" cy="3820261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Ideazione e Progettazione:     R. Centioni, D. Bifaretti…"/>
          <p:cNvSpPr txBox="1"/>
          <p:nvPr/>
        </p:nvSpPr>
        <p:spPr>
          <a:xfrm>
            <a:off x="3736682" y="8063904"/>
            <a:ext cx="5531435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1800">
                <a:solidFill>
                  <a:srgbClr val="000000"/>
                </a:solidFill>
              </a:defRPr>
            </a:pPr>
            <a:r>
              <a:t>Ideazione e Progettazione:     R. Centioni, D. Bifaretti</a:t>
            </a:r>
          </a:p>
          <a:p>
            <a:pPr algn="l">
              <a:defRPr sz="1800">
                <a:solidFill>
                  <a:srgbClr val="000000"/>
                </a:solidFill>
              </a:defRPr>
            </a:pPr>
            <a:r>
              <a:t>                            Sviluppo:     E. Alfieri</a:t>
            </a:r>
          </a:p>
          <a:p>
            <a:pPr algn="l">
              <a:defRPr sz="1800">
                <a:solidFill>
                  <a:srgbClr val="000000"/>
                </a:solidFill>
              </a:defRPr>
            </a:pPr>
            <a:r>
              <a:t>        Video Making/Editing:     G. Di Giovanni</a:t>
            </a:r>
          </a:p>
        </p:txBody>
      </p:sp>
      <p:sp>
        <p:nvSpPr>
          <p:cNvPr id="141" name="Rettangolo"/>
          <p:cNvSpPr/>
          <p:nvPr/>
        </p:nvSpPr>
        <p:spPr>
          <a:xfrm>
            <a:off x="-12380" y="9335429"/>
            <a:ext cx="13004801" cy="447696"/>
          </a:xfrm>
          <a:prstGeom prst="rect">
            <a:avLst/>
          </a:prstGeom>
          <a:gradFill>
            <a:gsLst>
              <a:gs pos="0">
                <a:schemeClr val="accent4">
                  <a:hueOff val="-241732"/>
                  <a:satOff val="29417"/>
                  <a:lumOff val="20730"/>
                </a:schemeClr>
              </a:gs>
              <a:gs pos="100000">
                <a:srgbClr val="0C66DE"/>
              </a:gs>
            </a:gsLst>
            <a:lin ang="5400000"/>
          </a:gradFill>
          <a:ln w="12700"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2" name="R. Centioni, D. Bifaretti, E. Alfieri"/>
          <p:cNvSpPr txBox="1"/>
          <p:nvPr/>
        </p:nvSpPr>
        <p:spPr>
          <a:xfrm>
            <a:off x="263253" y="9335429"/>
            <a:ext cx="338785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R. Centioni, D. Bifaretti, E. Alfieri</a:t>
            </a:r>
          </a:p>
        </p:txBody>
      </p:sp>
      <p:sp>
        <p:nvSpPr>
          <p:cNvPr id="143" name="INFN - LNF"/>
          <p:cNvSpPr txBox="1"/>
          <p:nvPr/>
        </p:nvSpPr>
        <p:spPr>
          <a:xfrm>
            <a:off x="10931252" y="9322729"/>
            <a:ext cx="1257530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INFN - LNF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fill="hold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Immagine" descr="Immagine"/>
          <p:cNvPicPr>
            <a:picLocks noGrp="1" noChangeAspect="1"/>
          </p:cNvPicPr>
          <p:nvPr>
            <p:ph type="pic" idx="14"/>
          </p:nvPr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4954215" y="1048534"/>
            <a:ext cx="3096574" cy="1326301"/>
          </a:xfrm>
          <a:prstGeom prst="rect">
            <a:avLst/>
          </a:prstGeom>
        </p:spPr>
      </p:pic>
      <p:sp>
        <p:nvSpPr>
          <p:cNvPr id="146" name="Progetto Miur 2015 PANN15T3_00218"/>
          <p:cNvSpPr txBox="1"/>
          <p:nvPr/>
        </p:nvSpPr>
        <p:spPr>
          <a:xfrm>
            <a:off x="3838674" y="2453109"/>
            <a:ext cx="5327452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Progetto Miur 2015 PANN15T3_00218</a:t>
            </a:r>
          </a:p>
        </p:txBody>
      </p:sp>
      <p:sp>
        <p:nvSpPr>
          <p:cNvPr id="147" name="Legge 6/2000 per la diffusione della cultura  scientifica"/>
          <p:cNvSpPr txBox="1"/>
          <p:nvPr/>
        </p:nvSpPr>
        <p:spPr>
          <a:xfrm>
            <a:off x="525090" y="104304"/>
            <a:ext cx="1195462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Legge 6/2000 per la diffusione della cultura  scientifica</a:t>
            </a:r>
          </a:p>
        </p:txBody>
      </p:sp>
      <p:sp>
        <p:nvSpPr>
          <p:cNvPr id="148" name="I partner del progetto"/>
          <p:cNvSpPr txBox="1"/>
          <p:nvPr/>
        </p:nvSpPr>
        <p:spPr>
          <a:xfrm>
            <a:off x="343814" y="3427813"/>
            <a:ext cx="4967400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I partner del progetto</a:t>
            </a:r>
          </a:p>
        </p:txBody>
      </p:sp>
      <p:pic>
        <p:nvPicPr>
          <p:cNvPr id="149" name="Immagine" descr="Immagin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7232" y="7485945"/>
            <a:ext cx="1386918" cy="1677898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Crea gli eventi e acquisisce i video"/>
          <p:cNvSpPr txBox="1"/>
          <p:nvPr/>
        </p:nvSpPr>
        <p:spPr>
          <a:xfrm>
            <a:off x="4254248" y="4801914"/>
            <a:ext cx="6453329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200"/>
            </a:lvl1pPr>
          </a:lstStyle>
          <a:p>
            <a:r>
              <a:t>Crea gli eventi e acquisisce i video</a:t>
            </a:r>
          </a:p>
        </p:txBody>
      </p:sp>
      <p:sp>
        <p:nvSpPr>
          <p:cNvPr id="151" name="Servizio di Hosting del gestione del db"/>
          <p:cNvSpPr txBox="1"/>
          <p:nvPr/>
        </p:nvSpPr>
        <p:spPr>
          <a:xfrm>
            <a:off x="4248861" y="6360072"/>
            <a:ext cx="7250278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200"/>
            </a:lvl1pPr>
          </a:lstStyle>
          <a:p>
            <a:r>
              <a:t>Servizio di Hosting del gestione del db </a:t>
            </a:r>
          </a:p>
        </p:txBody>
      </p:sp>
      <p:sp>
        <p:nvSpPr>
          <p:cNvPr id="152" name="Effettua il montaggio video"/>
          <p:cNvSpPr txBox="1"/>
          <p:nvPr/>
        </p:nvSpPr>
        <p:spPr>
          <a:xfrm>
            <a:off x="4245700" y="8032794"/>
            <a:ext cx="4940301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200"/>
            </a:lvl1pPr>
          </a:lstStyle>
          <a:p>
            <a:r>
              <a:t>Effettua il montaggio video</a:t>
            </a:r>
          </a:p>
        </p:txBody>
      </p:sp>
      <p:pic>
        <p:nvPicPr>
          <p:cNvPr id="153" name="Immagine" descr="Immagin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90631" y="6089318"/>
            <a:ext cx="3096420" cy="112571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Immagine" descr="Immagin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45879" y="4407708"/>
            <a:ext cx="1884297" cy="1372614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Rettangolo"/>
          <p:cNvSpPr/>
          <p:nvPr/>
        </p:nvSpPr>
        <p:spPr>
          <a:xfrm>
            <a:off x="-12380" y="9335429"/>
            <a:ext cx="13004801" cy="447696"/>
          </a:xfrm>
          <a:prstGeom prst="rect">
            <a:avLst/>
          </a:prstGeom>
          <a:gradFill>
            <a:gsLst>
              <a:gs pos="0">
                <a:schemeClr val="accent4">
                  <a:hueOff val="-241732"/>
                  <a:satOff val="29417"/>
                  <a:lumOff val="20730"/>
                </a:schemeClr>
              </a:gs>
              <a:gs pos="100000">
                <a:srgbClr val="0C66DE"/>
              </a:gs>
            </a:gsLst>
            <a:lin ang="5400000"/>
          </a:gradFill>
          <a:ln w="12700"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6" name="R. Centioni, D. Bifaretti, E. Alfieri"/>
          <p:cNvSpPr txBox="1"/>
          <p:nvPr/>
        </p:nvSpPr>
        <p:spPr>
          <a:xfrm>
            <a:off x="263253" y="9335429"/>
            <a:ext cx="338785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R. Centioni, D. Bifaretti, E. Alfieri</a:t>
            </a:r>
          </a:p>
        </p:txBody>
      </p:sp>
      <p:sp>
        <p:nvSpPr>
          <p:cNvPr id="157" name="INFN - LNF"/>
          <p:cNvSpPr txBox="1"/>
          <p:nvPr/>
        </p:nvSpPr>
        <p:spPr>
          <a:xfrm>
            <a:off x="10931252" y="9322729"/>
            <a:ext cx="1257530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INFN - LNF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hermata 2017-06-05 alle 16.17.27.png" descr="Schermata 2017-06-05 alle 16.17.27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139421" y="80551"/>
            <a:ext cx="6211728" cy="9202560"/>
          </a:xfrm>
          <a:prstGeom prst="rect">
            <a:avLst/>
          </a:prstGeom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160" name="Il Portale"/>
          <p:cNvSpPr txBox="1">
            <a:spLocks noGrp="1"/>
          </p:cNvSpPr>
          <p:nvPr>
            <p:ph type="title"/>
          </p:nvPr>
        </p:nvSpPr>
        <p:spPr>
          <a:xfrm>
            <a:off x="7327900" y="2730500"/>
            <a:ext cx="5334000" cy="2349500"/>
          </a:xfrm>
          <a:prstGeom prst="rect">
            <a:avLst/>
          </a:prstGeom>
        </p:spPr>
        <p:txBody>
          <a:bodyPr/>
          <a:lstStyle>
            <a:lvl1pPr algn="l">
              <a:defRPr sz="8000"/>
            </a:lvl1pPr>
          </a:lstStyle>
          <a:p>
            <a:r>
              <a:t>Il Portale</a:t>
            </a:r>
          </a:p>
        </p:txBody>
      </p:sp>
      <p:sp>
        <p:nvSpPr>
          <p:cNvPr id="161" name="Rettangolo"/>
          <p:cNvSpPr/>
          <p:nvPr/>
        </p:nvSpPr>
        <p:spPr>
          <a:xfrm>
            <a:off x="-12380" y="9335429"/>
            <a:ext cx="13004801" cy="447696"/>
          </a:xfrm>
          <a:prstGeom prst="rect">
            <a:avLst/>
          </a:prstGeom>
          <a:gradFill>
            <a:gsLst>
              <a:gs pos="0">
                <a:schemeClr val="accent4">
                  <a:hueOff val="-241732"/>
                  <a:satOff val="29417"/>
                  <a:lumOff val="20730"/>
                </a:schemeClr>
              </a:gs>
              <a:gs pos="100000">
                <a:srgbClr val="0C66DE"/>
              </a:gs>
            </a:gsLst>
            <a:lin ang="5400000"/>
          </a:gradFill>
          <a:ln w="12700"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2" name="R. Centioni, D. Bifaretti, E. Alfieri"/>
          <p:cNvSpPr txBox="1"/>
          <p:nvPr/>
        </p:nvSpPr>
        <p:spPr>
          <a:xfrm>
            <a:off x="263253" y="9335429"/>
            <a:ext cx="338785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R. Centioni, D. Bifaretti, E. Alfieri</a:t>
            </a:r>
          </a:p>
        </p:txBody>
      </p:sp>
      <p:sp>
        <p:nvSpPr>
          <p:cNvPr id="163" name="INFN - LNF"/>
          <p:cNvSpPr txBox="1"/>
          <p:nvPr/>
        </p:nvSpPr>
        <p:spPr>
          <a:xfrm>
            <a:off x="10931252" y="9322729"/>
            <a:ext cx="1257530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INFN - LNF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Schermata 2017-06-05 alle 16.34.54.png" descr="Schermata 2017-06-05 alle 16.34.54.png"/>
          <p:cNvPicPr>
            <a:picLocks noGrp="1"/>
          </p:cNvPicPr>
          <p:nvPr>
            <p:ph type="pic" idx="13"/>
          </p:nvPr>
        </p:nvPicPr>
        <p:blipFill>
          <a:blip r:embed="rId2">
            <a:extLst/>
          </a:blip>
          <a:srcRect t="3636" b="11891"/>
          <a:stretch>
            <a:fillRect/>
          </a:stretch>
        </p:blipFill>
        <p:spPr>
          <a:xfrm>
            <a:off x="6679276" y="5757672"/>
            <a:ext cx="5219701" cy="3296648"/>
          </a:xfrm>
          <a:prstGeom prst="rect">
            <a:avLst/>
          </a:prstGeom>
        </p:spPr>
      </p:pic>
      <p:pic>
        <p:nvPicPr>
          <p:cNvPr id="166" name="Schermata 2017-06-05 alle 16.34.41.png" descr="Schermata 2017-06-05 alle 16.34.41.png"/>
          <p:cNvPicPr>
            <a:picLocks noGrp="1"/>
          </p:cNvPicPr>
          <p:nvPr>
            <p:ph type="pic" idx="14"/>
          </p:nvPr>
        </p:nvPicPr>
        <p:blipFill>
          <a:blip r:embed="rId3">
            <a:extLst/>
          </a:blip>
          <a:srcRect b="14856"/>
          <a:stretch>
            <a:fillRect/>
          </a:stretch>
        </p:blipFill>
        <p:spPr>
          <a:xfrm>
            <a:off x="6698022" y="1813610"/>
            <a:ext cx="5182205" cy="3328552"/>
          </a:xfrm>
          <a:prstGeom prst="rect">
            <a:avLst/>
          </a:prstGeom>
        </p:spPr>
      </p:pic>
      <p:pic>
        <p:nvPicPr>
          <p:cNvPr id="167" name="Schermata 2017-06-05 alle 16.34.36.png" descr="Schermata 2017-06-05 alle 16.34.36.png"/>
          <p:cNvPicPr>
            <a:picLocks noChangeAspect="1"/>
          </p:cNvPicPr>
          <p:nvPr/>
        </p:nvPicPr>
        <p:blipFill>
          <a:blip r:embed="rId4">
            <a:extLst/>
          </a:blip>
          <a:srcRect l="103" r="103" b="13680"/>
          <a:stretch>
            <a:fillRect/>
          </a:stretch>
        </p:blipFill>
        <p:spPr>
          <a:xfrm>
            <a:off x="648624" y="1855469"/>
            <a:ext cx="5225330" cy="32969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Schermata 2017-06-05 alle 16.34.46.png" descr="Schermata 2017-06-05 alle 16.34.46.png"/>
          <p:cNvPicPr>
            <a:picLocks/>
          </p:cNvPicPr>
          <p:nvPr/>
        </p:nvPicPr>
        <p:blipFill>
          <a:blip r:embed="rId5">
            <a:extLst/>
          </a:blip>
          <a:srcRect t="2238" b="13751"/>
          <a:stretch>
            <a:fillRect/>
          </a:stretch>
        </p:blipFill>
        <p:spPr>
          <a:xfrm>
            <a:off x="648624" y="5726517"/>
            <a:ext cx="5225381" cy="3359174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Utenti della Piattaforma"/>
          <p:cNvSpPr txBox="1"/>
          <p:nvPr/>
        </p:nvSpPr>
        <p:spPr>
          <a:xfrm>
            <a:off x="928369" y="203200"/>
            <a:ext cx="10690861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r>
              <a:t>Utenti della Piattaforma</a:t>
            </a:r>
          </a:p>
        </p:txBody>
      </p:sp>
      <p:sp>
        <p:nvSpPr>
          <p:cNvPr id="170" name="Rettangolo"/>
          <p:cNvSpPr/>
          <p:nvPr/>
        </p:nvSpPr>
        <p:spPr>
          <a:xfrm>
            <a:off x="-12380" y="9335429"/>
            <a:ext cx="13004801" cy="447696"/>
          </a:xfrm>
          <a:prstGeom prst="rect">
            <a:avLst/>
          </a:prstGeom>
          <a:gradFill>
            <a:gsLst>
              <a:gs pos="0">
                <a:schemeClr val="accent4">
                  <a:hueOff val="-241732"/>
                  <a:satOff val="29417"/>
                  <a:lumOff val="20730"/>
                </a:schemeClr>
              </a:gs>
              <a:gs pos="100000">
                <a:srgbClr val="0C66DE"/>
              </a:gs>
            </a:gsLst>
            <a:lin ang="5400000"/>
          </a:gradFill>
          <a:ln w="12700"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1" name="R. Centioni, D. Bifaretti, E. Alfieri"/>
          <p:cNvSpPr txBox="1"/>
          <p:nvPr/>
        </p:nvSpPr>
        <p:spPr>
          <a:xfrm>
            <a:off x="263253" y="9335429"/>
            <a:ext cx="338785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R. Centioni, D. Bifaretti, E. Alfieri</a:t>
            </a:r>
          </a:p>
        </p:txBody>
      </p:sp>
      <p:sp>
        <p:nvSpPr>
          <p:cNvPr id="172" name="INFN - LNF"/>
          <p:cNvSpPr txBox="1"/>
          <p:nvPr/>
        </p:nvSpPr>
        <p:spPr>
          <a:xfrm>
            <a:off x="10931252" y="9322729"/>
            <a:ext cx="1257530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INFN - LNF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fill="hold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Schermata 2017-09-22 alle 11.34.35.png" descr="Schermata 2017-09-22 alle 11.34.35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4575" r="4575"/>
          <a:stretch>
            <a:fillRect/>
          </a:stretch>
        </p:blipFill>
        <p:spPr>
          <a:xfrm>
            <a:off x="1612900" y="2226836"/>
            <a:ext cx="9779000" cy="4233128"/>
          </a:xfrm>
          <a:prstGeom prst="rect">
            <a:avLst/>
          </a:prstGeom>
        </p:spPr>
      </p:pic>
      <p:sp>
        <p:nvSpPr>
          <p:cNvPr id="175" name="La registrazione"/>
          <p:cNvSpPr txBox="1">
            <a:spLocks noGrp="1"/>
          </p:cNvSpPr>
          <p:nvPr>
            <p:ph type="title"/>
          </p:nvPr>
        </p:nvSpPr>
        <p:spPr>
          <a:xfrm>
            <a:off x="1270000" y="1270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La registrazione</a:t>
            </a:r>
          </a:p>
        </p:txBody>
      </p:sp>
      <p:sp>
        <p:nvSpPr>
          <p:cNvPr id="176" name="Accesso utenti registrati"/>
          <p:cNvSpPr txBox="1"/>
          <p:nvPr/>
        </p:nvSpPr>
        <p:spPr>
          <a:xfrm>
            <a:off x="717289" y="7785100"/>
            <a:ext cx="4978707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Accesso utenti registrati</a:t>
            </a:r>
          </a:p>
        </p:txBody>
      </p:sp>
      <p:sp>
        <p:nvSpPr>
          <p:cNvPr id="177" name="Linea"/>
          <p:cNvSpPr/>
          <p:nvPr/>
        </p:nvSpPr>
        <p:spPr>
          <a:xfrm flipV="1">
            <a:off x="2332832" y="5113339"/>
            <a:ext cx="869078" cy="2540001"/>
          </a:xfrm>
          <a:prstGeom prst="line">
            <a:avLst/>
          </a:prstGeom>
          <a:ln w="76200">
            <a:solidFill>
              <a:schemeClr val="accent4">
                <a:hueOff val="-241732"/>
                <a:satOff val="29417"/>
                <a:lumOff val="20730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8" name="Linea"/>
          <p:cNvSpPr/>
          <p:nvPr/>
        </p:nvSpPr>
        <p:spPr>
          <a:xfrm flipH="1" flipV="1">
            <a:off x="7189709" y="4160839"/>
            <a:ext cx="1239124" cy="3479801"/>
          </a:xfrm>
          <a:prstGeom prst="line">
            <a:avLst/>
          </a:prstGeom>
          <a:ln w="76200">
            <a:solidFill>
              <a:schemeClr val="accent4">
                <a:hueOff val="-241732"/>
                <a:satOff val="29417"/>
                <a:lumOff val="20730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9" name="Accesso al modulo di registrazione"/>
          <p:cNvSpPr txBox="1"/>
          <p:nvPr/>
        </p:nvSpPr>
        <p:spPr>
          <a:xfrm>
            <a:off x="6470389" y="7683499"/>
            <a:ext cx="4978706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Accesso al modulo di registrazione</a:t>
            </a:r>
          </a:p>
        </p:txBody>
      </p:sp>
      <p:sp>
        <p:nvSpPr>
          <p:cNvPr id="180" name="Rettangolo"/>
          <p:cNvSpPr/>
          <p:nvPr/>
        </p:nvSpPr>
        <p:spPr>
          <a:xfrm>
            <a:off x="-12380" y="9335429"/>
            <a:ext cx="13004801" cy="447696"/>
          </a:xfrm>
          <a:prstGeom prst="rect">
            <a:avLst/>
          </a:prstGeom>
          <a:gradFill>
            <a:gsLst>
              <a:gs pos="0">
                <a:schemeClr val="accent4">
                  <a:hueOff val="-241732"/>
                  <a:satOff val="29417"/>
                  <a:lumOff val="20730"/>
                </a:schemeClr>
              </a:gs>
              <a:gs pos="100000">
                <a:srgbClr val="0C66DE"/>
              </a:gs>
            </a:gsLst>
            <a:lin ang="5400000"/>
          </a:gradFill>
          <a:ln w="12700"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1" name="R. Centioni, D. Bifaretti, E. Alfieri"/>
          <p:cNvSpPr txBox="1"/>
          <p:nvPr/>
        </p:nvSpPr>
        <p:spPr>
          <a:xfrm>
            <a:off x="263253" y="9335429"/>
            <a:ext cx="338785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R. Centioni, D. Bifaretti, E. Alfieri</a:t>
            </a:r>
          </a:p>
        </p:txBody>
      </p:sp>
      <p:sp>
        <p:nvSpPr>
          <p:cNvPr id="182" name="INFN - LNF"/>
          <p:cNvSpPr txBox="1"/>
          <p:nvPr/>
        </p:nvSpPr>
        <p:spPr>
          <a:xfrm>
            <a:off x="10931252" y="9322729"/>
            <a:ext cx="1257530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INFN - LNF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ome iscriversi ad un corso"/>
          <p:cNvSpPr txBox="1">
            <a:spLocks noGrp="1"/>
          </p:cNvSpPr>
          <p:nvPr>
            <p:ph type="title" idx="4294967295"/>
          </p:nvPr>
        </p:nvSpPr>
        <p:spPr>
          <a:xfrm>
            <a:off x="952500" y="63500"/>
            <a:ext cx="11099800" cy="1003300"/>
          </a:xfrm>
          <a:prstGeom prst="rect">
            <a:avLst/>
          </a:prstGeom>
        </p:spPr>
        <p:txBody>
          <a:bodyPr/>
          <a:lstStyle>
            <a:lvl1pPr defTabSz="426466">
              <a:defRPr sz="5840"/>
            </a:lvl1pPr>
          </a:lstStyle>
          <a:p>
            <a:r>
              <a:t>Come iscriversi ad un corso</a:t>
            </a:r>
          </a:p>
        </p:txBody>
      </p:sp>
      <p:pic>
        <p:nvPicPr>
          <p:cNvPr id="185" name="Schermata 2017-06-06 alle 11.11.32.png" descr="Schermata 2017-06-06 alle 11.11.3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1730" y="1402018"/>
            <a:ext cx="5362223" cy="1436824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1. Scelta della categoria"/>
          <p:cNvSpPr txBox="1">
            <a:spLocks noGrp="1"/>
          </p:cNvSpPr>
          <p:nvPr>
            <p:ph type="body" sz="quarter" idx="1"/>
          </p:nvPr>
        </p:nvSpPr>
        <p:spPr>
          <a:xfrm>
            <a:off x="5978330" y="994123"/>
            <a:ext cx="3962401" cy="22526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3800"/>
              </a:spcBef>
              <a:buSzTx/>
              <a:buNone/>
              <a:defRPr sz="24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1. Scelta della categoria</a:t>
            </a:r>
          </a:p>
        </p:txBody>
      </p:sp>
      <p:sp>
        <p:nvSpPr>
          <p:cNvPr id="187" name="2. Scelta del Corso"/>
          <p:cNvSpPr txBox="1"/>
          <p:nvPr/>
        </p:nvSpPr>
        <p:spPr>
          <a:xfrm>
            <a:off x="5978330" y="3233066"/>
            <a:ext cx="3962401" cy="2252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lnSpc>
                <a:spcPct val="150000"/>
              </a:lnSpc>
              <a:spcBef>
                <a:spcPts val="3800"/>
              </a:spcBef>
              <a:defRPr sz="24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2. Scelta del Corso</a:t>
            </a:r>
          </a:p>
        </p:txBody>
      </p:sp>
      <p:sp>
        <p:nvSpPr>
          <p:cNvPr id="188" name="3. Pagina di Iscrizione (Iscrizione Spontanea)"/>
          <p:cNvSpPr txBox="1"/>
          <p:nvPr/>
        </p:nvSpPr>
        <p:spPr>
          <a:xfrm>
            <a:off x="5897549" y="5933048"/>
            <a:ext cx="4737101" cy="1287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lnSpc>
                <a:spcPct val="150000"/>
              </a:lnSpc>
              <a:spcBef>
                <a:spcPts val="3800"/>
              </a:spcBef>
              <a:defRPr sz="24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3. Pagina di Iscrizione (Iscrizione Spontanea)</a:t>
            </a:r>
          </a:p>
        </p:txBody>
      </p:sp>
      <p:pic>
        <p:nvPicPr>
          <p:cNvPr id="189" name="Schermata 2017-06-06 alle 11.59.11.png" descr="Schermata 2017-06-06 alle 11.59.1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9592" y="5879799"/>
            <a:ext cx="5366778" cy="2719489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4. Click sul pulsante rosso “Iscrivimi”"/>
          <p:cNvSpPr txBox="1"/>
          <p:nvPr/>
        </p:nvSpPr>
        <p:spPr>
          <a:xfrm>
            <a:off x="5792275" y="7415393"/>
            <a:ext cx="5638801" cy="1287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lnSpc>
                <a:spcPct val="150000"/>
              </a:lnSpc>
              <a:spcBef>
                <a:spcPts val="3800"/>
              </a:spcBef>
              <a:defRPr sz="24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4. Click sul pulsante rosso “Iscrivimi”</a:t>
            </a:r>
          </a:p>
        </p:txBody>
      </p:sp>
      <p:sp>
        <p:nvSpPr>
          <p:cNvPr id="191" name="N.B. Non esiste alcun limite al numero di corsi a cui ci si può iscrivere"/>
          <p:cNvSpPr txBox="1"/>
          <p:nvPr/>
        </p:nvSpPr>
        <p:spPr>
          <a:xfrm>
            <a:off x="270068" y="8730029"/>
            <a:ext cx="10889863" cy="701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lnSpc>
                <a:spcPct val="150000"/>
              </a:lnSpc>
              <a:spcBef>
                <a:spcPts val="3800"/>
              </a:spcBef>
              <a:defRPr sz="24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N.B. Non esiste alcun limite al numero di corsi a cui ci si può iscrivere</a:t>
            </a:r>
          </a:p>
        </p:txBody>
      </p:sp>
      <p:pic>
        <p:nvPicPr>
          <p:cNvPr id="192" name="Schermata 2017-09-19 alle 11.41.05.png" descr="Schermata 2017-09-19 alle 11.41.05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2249" y="3154401"/>
            <a:ext cx="5385679" cy="2441839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Rettangolo"/>
          <p:cNvSpPr/>
          <p:nvPr/>
        </p:nvSpPr>
        <p:spPr>
          <a:xfrm>
            <a:off x="-12380" y="9335429"/>
            <a:ext cx="13004801" cy="447696"/>
          </a:xfrm>
          <a:prstGeom prst="rect">
            <a:avLst/>
          </a:prstGeom>
          <a:gradFill>
            <a:gsLst>
              <a:gs pos="0">
                <a:schemeClr val="accent4">
                  <a:hueOff val="-241732"/>
                  <a:satOff val="29417"/>
                  <a:lumOff val="20730"/>
                </a:schemeClr>
              </a:gs>
              <a:gs pos="100000">
                <a:srgbClr val="0C66DE"/>
              </a:gs>
            </a:gsLst>
            <a:lin ang="5400000"/>
          </a:gradFill>
          <a:ln w="12700"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94" name="R. Centioni, D. Bifaretti, E. Alfieri"/>
          <p:cNvSpPr txBox="1"/>
          <p:nvPr/>
        </p:nvSpPr>
        <p:spPr>
          <a:xfrm>
            <a:off x="263253" y="9335429"/>
            <a:ext cx="338785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R. Centioni, D. Bifaretti, E. Alfieri</a:t>
            </a:r>
          </a:p>
        </p:txBody>
      </p:sp>
      <p:sp>
        <p:nvSpPr>
          <p:cNvPr id="195" name="INFN - LNF"/>
          <p:cNvSpPr txBox="1"/>
          <p:nvPr/>
        </p:nvSpPr>
        <p:spPr>
          <a:xfrm>
            <a:off x="10931252" y="9322729"/>
            <a:ext cx="1257530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INFN - LNF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Schermata 2017-09-19 alle 11.39.37.png" descr="Schermata 2017-09-19 alle 11.39.3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34525" y="4125665"/>
            <a:ext cx="6501550" cy="494619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Schermata 2017-06-06 alle 11.11.32.png" descr="Schermata 2017-06-06 alle 11.11.32.png"/>
          <p:cNvPicPr>
            <a:picLocks noGrp="1" noChangeAspect="1"/>
          </p:cNvPicPr>
          <p:nvPr>
            <p:ph type="pic" idx="13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293632" y="1727267"/>
            <a:ext cx="7966847" cy="2134741"/>
          </a:xfrm>
          <a:prstGeom prst="rect">
            <a:avLst/>
          </a:prstGeom>
        </p:spPr>
      </p:pic>
      <p:sp>
        <p:nvSpPr>
          <p:cNvPr id="199" name="I Corsi"/>
          <p:cNvSpPr txBox="1">
            <a:spLocks noGrp="1"/>
          </p:cNvSpPr>
          <p:nvPr>
            <p:ph type="title"/>
          </p:nvPr>
        </p:nvSpPr>
        <p:spPr>
          <a:xfrm>
            <a:off x="952500" y="114300"/>
            <a:ext cx="11099800" cy="1130300"/>
          </a:xfrm>
          <a:prstGeom prst="rect">
            <a:avLst/>
          </a:prstGeom>
        </p:spPr>
        <p:txBody>
          <a:bodyPr/>
          <a:lstStyle>
            <a:lvl1pPr defTabSz="490727">
              <a:defRPr sz="6719"/>
            </a:lvl1pPr>
          </a:lstStyle>
          <a:p>
            <a:r>
              <a:t>I Corsi</a:t>
            </a:r>
          </a:p>
        </p:txBody>
      </p:sp>
      <p:sp>
        <p:nvSpPr>
          <p:cNvPr id="200" name="Ordinati per categoria di utenza…"/>
          <p:cNvSpPr txBox="1">
            <a:spLocks noGrp="1"/>
          </p:cNvSpPr>
          <p:nvPr>
            <p:ph type="body" sz="quarter" idx="1"/>
          </p:nvPr>
        </p:nvSpPr>
        <p:spPr>
          <a:xfrm>
            <a:off x="8520620" y="1668364"/>
            <a:ext cx="4228648" cy="2252664"/>
          </a:xfrm>
          <a:prstGeom prst="rect">
            <a:avLst/>
          </a:prstGeom>
        </p:spPr>
        <p:txBody>
          <a:bodyPr/>
          <a:lstStyle/>
          <a:p>
            <a:pPr marL="255270" indent="-255270" defTabSz="391414">
              <a:lnSpc>
                <a:spcPct val="150000"/>
              </a:lnSpc>
              <a:spcBef>
                <a:spcPts val="2500"/>
              </a:spcBef>
              <a:defRPr sz="201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Ordinati per categoria di utenza</a:t>
            </a:r>
          </a:p>
          <a:p>
            <a:pPr marL="255270" indent="-255270" defTabSz="391414">
              <a:lnSpc>
                <a:spcPct val="150000"/>
              </a:lnSpc>
              <a:spcBef>
                <a:spcPts val="2500"/>
              </a:spcBef>
              <a:defRPr sz="201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Accessibili da qualsiasi utente</a:t>
            </a:r>
          </a:p>
          <a:p>
            <a:pPr marL="255270" indent="-255270" defTabSz="391414">
              <a:lnSpc>
                <a:spcPct val="150000"/>
              </a:lnSpc>
              <a:spcBef>
                <a:spcPts val="2500"/>
              </a:spcBef>
              <a:defRPr sz="201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Costantemente aggiornati</a:t>
            </a:r>
          </a:p>
        </p:txBody>
      </p:sp>
      <p:sp>
        <p:nvSpPr>
          <p:cNvPr id="201" name="Abstract"/>
          <p:cNvSpPr txBox="1"/>
          <p:nvPr/>
        </p:nvSpPr>
        <p:spPr>
          <a:xfrm>
            <a:off x="260089" y="5391026"/>
            <a:ext cx="2375207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Abstract</a:t>
            </a:r>
          </a:p>
        </p:txBody>
      </p:sp>
      <p:sp>
        <p:nvSpPr>
          <p:cNvPr id="202" name="Materiali didattici…"/>
          <p:cNvSpPr txBox="1"/>
          <p:nvPr/>
        </p:nvSpPr>
        <p:spPr>
          <a:xfrm>
            <a:off x="208511" y="7629143"/>
            <a:ext cx="3497336" cy="1117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000"/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Materiali didattici</a:t>
            </a:r>
            <a:r>
              <a:t> </a:t>
            </a:r>
          </a:p>
          <a:p>
            <a:pPr algn="l">
              <a:defRPr sz="3000"/>
            </a:pPr>
            <a:r>
              <a:rPr sz="1800"/>
              <a:t>(video, dispense, url all’evento, etc…)</a:t>
            </a:r>
          </a:p>
        </p:txBody>
      </p:sp>
      <p:sp>
        <p:nvSpPr>
          <p:cNvPr id="203" name="Categoria…"/>
          <p:cNvSpPr txBox="1"/>
          <p:nvPr/>
        </p:nvSpPr>
        <p:spPr>
          <a:xfrm>
            <a:off x="260089" y="6395784"/>
            <a:ext cx="2375207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000" b="1">
                <a:latin typeface="Helvetica"/>
                <a:ea typeface="Helvetica"/>
                <a:cs typeface="Helvetica"/>
                <a:sym typeface="Helvetica"/>
              </a:defRPr>
            </a:pPr>
            <a:r>
              <a:t>Categoria</a:t>
            </a:r>
          </a:p>
          <a:p>
            <a:pPr algn="l">
              <a:defRPr sz="3000" b="1">
                <a:latin typeface="Helvetica"/>
                <a:ea typeface="Helvetica"/>
                <a:cs typeface="Helvetica"/>
                <a:sym typeface="Helvetica"/>
              </a:defRPr>
            </a:pPr>
            <a:r>
              <a:t>consigliata</a:t>
            </a:r>
          </a:p>
        </p:txBody>
      </p:sp>
      <p:sp>
        <p:nvSpPr>
          <p:cNvPr id="204" name="Linea"/>
          <p:cNvSpPr/>
          <p:nvPr/>
        </p:nvSpPr>
        <p:spPr>
          <a:xfrm>
            <a:off x="3458285" y="7941047"/>
            <a:ext cx="2911149" cy="189575"/>
          </a:xfrm>
          <a:prstGeom prst="line">
            <a:avLst/>
          </a:prstGeom>
          <a:ln w="76200">
            <a:solidFill>
              <a:schemeClr val="accent4">
                <a:hueOff val="-241732"/>
                <a:satOff val="29417"/>
                <a:lumOff val="20730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5" name="Linea"/>
          <p:cNvSpPr/>
          <p:nvPr/>
        </p:nvSpPr>
        <p:spPr>
          <a:xfrm>
            <a:off x="2615184" y="6770790"/>
            <a:ext cx="3955178" cy="1"/>
          </a:xfrm>
          <a:prstGeom prst="line">
            <a:avLst/>
          </a:prstGeom>
          <a:ln w="76200">
            <a:solidFill>
              <a:schemeClr val="accent4">
                <a:hueOff val="-241732"/>
                <a:satOff val="29417"/>
                <a:lumOff val="20730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6" name="Linea"/>
          <p:cNvSpPr/>
          <p:nvPr/>
        </p:nvSpPr>
        <p:spPr>
          <a:xfrm>
            <a:off x="2739232" y="5652966"/>
            <a:ext cx="3955178" cy="1"/>
          </a:xfrm>
          <a:prstGeom prst="line">
            <a:avLst/>
          </a:prstGeom>
          <a:ln w="76200">
            <a:solidFill>
              <a:schemeClr val="accent4">
                <a:hueOff val="-241732"/>
                <a:satOff val="29417"/>
                <a:lumOff val="20730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7" name="Titolo e docente"/>
          <p:cNvSpPr txBox="1"/>
          <p:nvPr/>
        </p:nvSpPr>
        <p:spPr>
          <a:xfrm>
            <a:off x="208511" y="4401928"/>
            <a:ext cx="3497336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Titolo e docente </a:t>
            </a:r>
          </a:p>
        </p:txBody>
      </p:sp>
      <p:sp>
        <p:nvSpPr>
          <p:cNvPr id="208" name="Linea"/>
          <p:cNvSpPr/>
          <p:nvPr/>
        </p:nvSpPr>
        <p:spPr>
          <a:xfrm>
            <a:off x="3575098" y="4681328"/>
            <a:ext cx="3059667" cy="1"/>
          </a:xfrm>
          <a:prstGeom prst="line">
            <a:avLst/>
          </a:prstGeom>
          <a:ln w="76200">
            <a:solidFill>
              <a:schemeClr val="accent4">
                <a:hueOff val="-241732"/>
                <a:satOff val="29417"/>
                <a:lumOff val="20730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9" name="Rettangolo"/>
          <p:cNvSpPr/>
          <p:nvPr/>
        </p:nvSpPr>
        <p:spPr>
          <a:xfrm>
            <a:off x="-12380" y="9335429"/>
            <a:ext cx="13004801" cy="447696"/>
          </a:xfrm>
          <a:prstGeom prst="rect">
            <a:avLst/>
          </a:prstGeom>
          <a:gradFill>
            <a:gsLst>
              <a:gs pos="0">
                <a:schemeClr val="accent4">
                  <a:hueOff val="-241732"/>
                  <a:satOff val="29417"/>
                  <a:lumOff val="20730"/>
                </a:schemeClr>
              </a:gs>
              <a:gs pos="100000">
                <a:srgbClr val="0C66DE"/>
              </a:gs>
            </a:gsLst>
            <a:lin ang="5400000"/>
          </a:gradFill>
          <a:ln w="12700"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10" name="R. Centioni, D. Bifaretti, E. Alfieri"/>
          <p:cNvSpPr txBox="1"/>
          <p:nvPr/>
        </p:nvSpPr>
        <p:spPr>
          <a:xfrm>
            <a:off x="263253" y="9335429"/>
            <a:ext cx="338785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R. Centioni, D. Bifaretti, E. Alfieri</a:t>
            </a:r>
          </a:p>
        </p:txBody>
      </p:sp>
      <p:sp>
        <p:nvSpPr>
          <p:cNvPr id="211" name="INFN - LNF"/>
          <p:cNvSpPr txBox="1"/>
          <p:nvPr/>
        </p:nvSpPr>
        <p:spPr>
          <a:xfrm>
            <a:off x="10931252" y="9322729"/>
            <a:ext cx="1257530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INFN - LNF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Schermata 2017-09-19 alle 11.43.19.png" descr="Schermata 2017-09-19 alle 11.43.19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6718300" y="3852066"/>
            <a:ext cx="5334000" cy="3763968"/>
          </a:xfrm>
          <a:prstGeom prst="rect">
            <a:avLst/>
          </a:prstGeom>
        </p:spPr>
      </p:pic>
      <p:sp>
        <p:nvSpPr>
          <p:cNvPr id="214" name="Rilascio di Attestato"/>
          <p:cNvSpPr txBox="1">
            <a:spLocks noGrp="1"/>
          </p:cNvSpPr>
          <p:nvPr>
            <p:ph type="title"/>
          </p:nvPr>
        </p:nvSpPr>
        <p:spPr>
          <a:xfrm>
            <a:off x="952500" y="177800"/>
            <a:ext cx="11099800" cy="2120900"/>
          </a:xfrm>
          <a:prstGeom prst="rect">
            <a:avLst/>
          </a:prstGeom>
        </p:spPr>
        <p:txBody>
          <a:bodyPr/>
          <a:lstStyle/>
          <a:p>
            <a:r>
              <a:t>Rilascio di Attestato</a:t>
            </a:r>
          </a:p>
        </p:txBody>
      </p:sp>
      <p:sp>
        <p:nvSpPr>
          <p:cNvPr id="215" name="Disponibile per tutti i corsi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FFFFFF"/>
                </a:solidFill>
              </a:defRPr>
            </a:pPr>
            <a:r>
              <a:t>Disponibile per tutti i corsi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Rilasciato al termine della visione della lezione</a:t>
            </a:r>
          </a:p>
        </p:txBody>
      </p:sp>
      <p:sp>
        <p:nvSpPr>
          <p:cNvPr id="216" name="Rettangolo"/>
          <p:cNvSpPr/>
          <p:nvPr/>
        </p:nvSpPr>
        <p:spPr>
          <a:xfrm>
            <a:off x="-12380" y="9335429"/>
            <a:ext cx="13004801" cy="447696"/>
          </a:xfrm>
          <a:prstGeom prst="rect">
            <a:avLst/>
          </a:prstGeom>
          <a:gradFill>
            <a:gsLst>
              <a:gs pos="0">
                <a:schemeClr val="accent4">
                  <a:hueOff val="-241732"/>
                  <a:satOff val="29417"/>
                  <a:lumOff val="20730"/>
                </a:schemeClr>
              </a:gs>
              <a:gs pos="100000">
                <a:srgbClr val="0C66DE"/>
              </a:gs>
            </a:gsLst>
            <a:lin ang="5400000"/>
          </a:gradFill>
          <a:ln w="12700"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17" name="R. Centioni, D. Bifaretti, E. Alfieri"/>
          <p:cNvSpPr txBox="1"/>
          <p:nvPr/>
        </p:nvSpPr>
        <p:spPr>
          <a:xfrm>
            <a:off x="263253" y="9335429"/>
            <a:ext cx="338785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R. Centioni, D. Bifaretti, E. Alfieri</a:t>
            </a:r>
          </a:p>
        </p:txBody>
      </p:sp>
      <p:sp>
        <p:nvSpPr>
          <p:cNvPr id="218" name="INFN - LNF"/>
          <p:cNvSpPr txBox="1"/>
          <p:nvPr/>
        </p:nvSpPr>
        <p:spPr>
          <a:xfrm>
            <a:off x="10931252" y="9322729"/>
            <a:ext cx="1257530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INFN - LNF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Un ausilio per la didattica"/>
          <p:cNvSpPr txBox="1">
            <a:spLocks noGrp="1"/>
          </p:cNvSpPr>
          <p:nvPr>
            <p:ph type="title"/>
          </p:nvPr>
        </p:nvSpPr>
        <p:spPr>
          <a:xfrm>
            <a:off x="1270000" y="127000"/>
            <a:ext cx="10464800" cy="1422400"/>
          </a:xfrm>
          <a:prstGeom prst="rect">
            <a:avLst/>
          </a:prstGeom>
        </p:spPr>
        <p:txBody>
          <a:bodyPr/>
          <a:lstStyle>
            <a:lvl1pPr defTabSz="519937">
              <a:defRPr sz="7119"/>
            </a:lvl1pPr>
          </a:lstStyle>
          <a:p>
            <a:r>
              <a:t>Un ausilio per la didattica</a:t>
            </a:r>
          </a:p>
        </p:txBody>
      </p:sp>
      <p:sp>
        <p:nvSpPr>
          <p:cNvPr id="221" name="Rettangolo"/>
          <p:cNvSpPr/>
          <p:nvPr/>
        </p:nvSpPr>
        <p:spPr>
          <a:xfrm>
            <a:off x="-12380" y="9335429"/>
            <a:ext cx="13004801" cy="447696"/>
          </a:xfrm>
          <a:prstGeom prst="rect">
            <a:avLst/>
          </a:prstGeom>
          <a:gradFill>
            <a:gsLst>
              <a:gs pos="0">
                <a:schemeClr val="accent4">
                  <a:hueOff val="-241732"/>
                  <a:satOff val="29417"/>
                  <a:lumOff val="20730"/>
                </a:schemeClr>
              </a:gs>
              <a:gs pos="100000">
                <a:srgbClr val="0C66DE"/>
              </a:gs>
            </a:gsLst>
            <a:lin ang="5400000"/>
          </a:gradFill>
          <a:ln w="12700"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22" name="R. Centioni, D. Bifaretti, E. Alfieri"/>
          <p:cNvSpPr txBox="1"/>
          <p:nvPr/>
        </p:nvSpPr>
        <p:spPr>
          <a:xfrm>
            <a:off x="263253" y="9335429"/>
            <a:ext cx="338785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R. Centioni, D. Bifaretti, E. Alfieri</a:t>
            </a:r>
          </a:p>
        </p:txBody>
      </p:sp>
      <p:sp>
        <p:nvSpPr>
          <p:cNvPr id="223" name="INFN - LNF"/>
          <p:cNvSpPr txBox="1"/>
          <p:nvPr/>
        </p:nvSpPr>
        <p:spPr>
          <a:xfrm>
            <a:off x="10931252" y="9322729"/>
            <a:ext cx="1257530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INFN - LNF</a:t>
            </a:r>
          </a:p>
        </p:txBody>
      </p:sp>
      <p:grpSp>
        <p:nvGrpSpPr>
          <p:cNvPr id="226" name="Schermata 2017-09-22 alle 13.13.17.png"/>
          <p:cNvGrpSpPr/>
          <p:nvPr/>
        </p:nvGrpSpPr>
        <p:grpSpPr>
          <a:xfrm>
            <a:off x="3349267" y="1732331"/>
            <a:ext cx="6306266" cy="7420167"/>
            <a:chOff x="0" y="0"/>
            <a:chExt cx="6306265" cy="7420166"/>
          </a:xfrm>
        </p:grpSpPr>
        <p:pic>
          <p:nvPicPr>
            <p:cNvPr id="225" name="Schermata 2017-09-22 alle 13.13.17.png" descr="Schermata 2017-09-22 alle 13.13.17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88900" y="50800"/>
              <a:ext cx="6128466" cy="719156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4" name="Schermata 2017-09-22 alle 13.13.17.png" descr="Schermata 2017-09-22 alle 13.13.17.png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306266" cy="742016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Esempio di cors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Esempio di corso</a:t>
            </a:r>
          </a:p>
        </p:txBody>
      </p:sp>
      <p:sp>
        <p:nvSpPr>
          <p:cNvPr id="229" name="Rettangolo"/>
          <p:cNvSpPr/>
          <p:nvPr/>
        </p:nvSpPr>
        <p:spPr>
          <a:xfrm>
            <a:off x="-12380" y="9335429"/>
            <a:ext cx="13004801" cy="447696"/>
          </a:xfrm>
          <a:prstGeom prst="rect">
            <a:avLst/>
          </a:prstGeom>
          <a:gradFill>
            <a:gsLst>
              <a:gs pos="0">
                <a:schemeClr val="accent4">
                  <a:hueOff val="-241732"/>
                  <a:satOff val="29417"/>
                  <a:lumOff val="20730"/>
                </a:schemeClr>
              </a:gs>
              <a:gs pos="100000">
                <a:srgbClr val="0C66DE"/>
              </a:gs>
            </a:gsLst>
            <a:lin ang="5400000"/>
          </a:gradFill>
          <a:ln w="12700"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0" name="R. Centioni, D. Bifaretti, E. Alfieri"/>
          <p:cNvSpPr txBox="1"/>
          <p:nvPr/>
        </p:nvSpPr>
        <p:spPr>
          <a:xfrm>
            <a:off x="263253" y="9335429"/>
            <a:ext cx="338785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R. Centioni, D. Bifaretti, E. Alfieri</a:t>
            </a:r>
          </a:p>
        </p:txBody>
      </p:sp>
      <p:sp>
        <p:nvSpPr>
          <p:cNvPr id="231" name="INFN - LNF"/>
          <p:cNvSpPr txBox="1"/>
          <p:nvPr/>
        </p:nvSpPr>
        <p:spPr>
          <a:xfrm>
            <a:off x="10931252" y="9322729"/>
            <a:ext cx="1257530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INFN - LNF</a:t>
            </a:r>
          </a:p>
        </p:txBody>
      </p:sp>
      <p:pic>
        <p:nvPicPr>
          <p:cNvPr id="232" name="Schermata 2017-10-05 alle 15.49.49.jpg" descr="Schermata 2017-10-05 alle 15.49.4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9570" y="863600"/>
            <a:ext cx="9740901" cy="5461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Test di autovalutazione a risposta multipla proposto dal relatore"/>
          <p:cNvSpPr txBox="1">
            <a:spLocks noGrp="1"/>
          </p:cNvSpPr>
          <p:nvPr>
            <p:ph type="title"/>
          </p:nvPr>
        </p:nvSpPr>
        <p:spPr>
          <a:xfrm>
            <a:off x="698500" y="63500"/>
            <a:ext cx="11607800" cy="19304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t>Test di autovalutazione a risposta multipla proposto dal relatore</a:t>
            </a:r>
          </a:p>
        </p:txBody>
      </p:sp>
      <p:sp>
        <p:nvSpPr>
          <p:cNvPr id="235" name="Alcuni corsi presenteranno dei test a risposta multipla di autovalutazione…"/>
          <p:cNvSpPr txBox="1">
            <a:spLocks noGrp="1"/>
          </p:cNvSpPr>
          <p:nvPr>
            <p:ph type="body" sz="half" idx="1"/>
          </p:nvPr>
        </p:nvSpPr>
        <p:spPr>
          <a:xfrm>
            <a:off x="271744" y="2597150"/>
            <a:ext cx="5334001" cy="6286500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FFFFFF"/>
                </a:solidFill>
              </a:defRPr>
            </a:pPr>
            <a:r>
              <a:rPr dirty="0"/>
              <a:t>Alcuni corsi presenteranno dei test a risposta multipla di </a:t>
            </a:r>
            <a:r>
              <a:rPr dirty="0" smtClean="0"/>
              <a:t>autovalutazione</a:t>
            </a:r>
            <a:endParaRPr dirty="0"/>
          </a:p>
        </p:txBody>
      </p:sp>
      <p:pic>
        <p:nvPicPr>
          <p:cNvPr id="236" name="Schermata 2017-06-14 alle 12.59.55.png" descr="Schermata 2017-06-14 alle 12.59.5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6304" y="2597150"/>
            <a:ext cx="6577992" cy="6286500"/>
          </a:xfrm>
          <a:prstGeom prst="rect">
            <a:avLst/>
          </a:prstGeom>
          <a:ln w="12700">
            <a:miter lim="400000"/>
          </a:ln>
        </p:spPr>
      </p:pic>
      <p:sp>
        <p:nvSpPr>
          <p:cNvPr id="237" name="Rettangolo"/>
          <p:cNvSpPr/>
          <p:nvPr/>
        </p:nvSpPr>
        <p:spPr>
          <a:xfrm>
            <a:off x="-12380" y="9335429"/>
            <a:ext cx="13004801" cy="447696"/>
          </a:xfrm>
          <a:prstGeom prst="rect">
            <a:avLst/>
          </a:prstGeom>
          <a:gradFill>
            <a:gsLst>
              <a:gs pos="0">
                <a:schemeClr val="accent4">
                  <a:hueOff val="-241732"/>
                  <a:satOff val="29417"/>
                  <a:lumOff val="20730"/>
                </a:schemeClr>
              </a:gs>
              <a:gs pos="100000">
                <a:srgbClr val="0C66DE"/>
              </a:gs>
            </a:gsLst>
            <a:lin ang="5400000"/>
          </a:gradFill>
          <a:ln w="12700"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8" name="R. Centioni, D. Bifaretti, E. Alfieri"/>
          <p:cNvSpPr txBox="1"/>
          <p:nvPr/>
        </p:nvSpPr>
        <p:spPr>
          <a:xfrm>
            <a:off x="263253" y="9335429"/>
            <a:ext cx="338785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R. Centioni, D. Bifaretti, E. Alfieri</a:t>
            </a:r>
          </a:p>
        </p:txBody>
      </p:sp>
      <p:sp>
        <p:nvSpPr>
          <p:cNvPr id="239" name="INFN - LNF"/>
          <p:cNvSpPr txBox="1"/>
          <p:nvPr/>
        </p:nvSpPr>
        <p:spPr>
          <a:xfrm>
            <a:off x="10931252" y="9322729"/>
            <a:ext cx="1257530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INFN - LNF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Il Moodle fornisce ulteriori possibilità di interazione per l’utente, tra cui:…"/>
          <p:cNvSpPr txBox="1">
            <a:spLocks noGrp="1"/>
          </p:cNvSpPr>
          <p:nvPr>
            <p:ph type="body" idx="1"/>
          </p:nvPr>
        </p:nvSpPr>
        <p:spPr>
          <a:xfrm>
            <a:off x="952500" y="2044700"/>
            <a:ext cx="11099800" cy="721360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SzTx/>
              <a:buNone/>
              <a:defRPr sz="3600"/>
            </a:pPr>
            <a:r>
              <a:t>Il Moodle fornisce ulteriori possibilità di interazione per l’utente, tra cui:</a:t>
            </a:r>
          </a:p>
          <a:p>
            <a:pPr>
              <a:lnSpc>
                <a:spcPct val="150000"/>
              </a:lnSpc>
              <a:defRPr sz="3600"/>
            </a:pPr>
            <a:r>
              <a:t>Chat con il docente del corso per supporto didattico</a:t>
            </a:r>
          </a:p>
          <a:p>
            <a:pPr>
              <a:lnSpc>
                <a:spcPct val="150000"/>
              </a:lnSpc>
              <a:defRPr sz="3600"/>
            </a:pPr>
            <a:r>
              <a:t>Forum di condivisione tra gli utenti</a:t>
            </a:r>
          </a:p>
          <a:p>
            <a:pPr>
              <a:lnSpc>
                <a:spcPct val="150000"/>
              </a:lnSpc>
              <a:defRPr sz="3600"/>
            </a:pPr>
            <a:r>
              <a:t>Sezione di Question and Answer (Asincrona)</a:t>
            </a:r>
          </a:p>
        </p:txBody>
      </p:sp>
      <p:sp>
        <p:nvSpPr>
          <p:cNvPr id="242" name="Future Updates"/>
          <p:cNvSpPr txBox="1">
            <a:spLocks noGrp="1"/>
          </p:cNvSpPr>
          <p:nvPr>
            <p:ph type="title" idx="4294967295"/>
          </p:nvPr>
        </p:nvSpPr>
        <p:spPr>
          <a:xfrm>
            <a:off x="952500" y="63500"/>
            <a:ext cx="11099800" cy="1130300"/>
          </a:xfrm>
          <a:prstGeom prst="rect">
            <a:avLst/>
          </a:prstGeom>
        </p:spPr>
        <p:txBody>
          <a:bodyPr/>
          <a:lstStyle>
            <a:lvl1pPr defTabSz="490727">
              <a:defRPr sz="6719"/>
            </a:lvl1pPr>
          </a:lstStyle>
          <a:p>
            <a:r>
              <a:t>Future Updates</a:t>
            </a:r>
          </a:p>
        </p:txBody>
      </p:sp>
      <p:sp>
        <p:nvSpPr>
          <p:cNvPr id="243" name="Rettangolo"/>
          <p:cNvSpPr/>
          <p:nvPr/>
        </p:nvSpPr>
        <p:spPr>
          <a:xfrm>
            <a:off x="-12380" y="9335429"/>
            <a:ext cx="13004801" cy="447696"/>
          </a:xfrm>
          <a:prstGeom prst="rect">
            <a:avLst/>
          </a:prstGeom>
          <a:gradFill>
            <a:gsLst>
              <a:gs pos="0">
                <a:schemeClr val="accent4">
                  <a:hueOff val="-241732"/>
                  <a:satOff val="29417"/>
                  <a:lumOff val="20730"/>
                </a:schemeClr>
              </a:gs>
              <a:gs pos="100000">
                <a:srgbClr val="0C66DE"/>
              </a:gs>
            </a:gsLst>
            <a:lin ang="5400000"/>
          </a:gradFill>
          <a:ln w="12700"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44" name="R. Centioni, D. Bifaretti, E. Alfieri"/>
          <p:cNvSpPr txBox="1"/>
          <p:nvPr/>
        </p:nvSpPr>
        <p:spPr>
          <a:xfrm>
            <a:off x="263253" y="9335429"/>
            <a:ext cx="338785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R. Centioni, D. Bifaretti, E. Alfieri</a:t>
            </a:r>
          </a:p>
        </p:txBody>
      </p:sp>
      <p:sp>
        <p:nvSpPr>
          <p:cNvPr id="245" name="INFN - LNF"/>
          <p:cNvSpPr txBox="1"/>
          <p:nvPr/>
        </p:nvSpPr>
        <p:spPr>
          <a:xfrm>
            <a:off x="10931252" y="9322729"/>
            <a:ext cx="1257530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INFN - LNF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Indirizzo web:"/>
          <p:cNvSpPr txBox="1">
            <a:spLocks noGrp="1"/>
          </p:cNvSpPr>
          <p:nvPr>
            <p:ph type="ctrTitle"/>
          </p:nvPr>
        </p:nvSpPr>
        <p:spPr>
          <a:xfrm>
            <a:off x="637794" y="4836207"/>
            <a:ext cx="11729212" cy="938084"/>
          </a:xfrm>
          <a:prstGeom prst="rect">
            <a:avLst/>
          </a:prstGeom>
        </p:spPr>
        <p:txBody>
          <a:bodyPr/>
          <a:lstStyle>
            <a:lvl1pPr defTabSz="397256">
              <a:defRPr sz="5440">
                <a:solidFill>
                  <a:srgbClr val="000000"/>
                </a:solidFill>
              </a:defRPr>
            </a:lvl1pPr>
          </a:lstStyle>
          <a:p>
            <a:r>
              <a:t>Indirizzo web:</a:t>
            </a:r>
          </a:p>
        </p:txBody>
      </p:sp>
      <p:sp>
        <p:nvSpPr>
          <p:cNvPr id="248" name="accendiscienza.lnf.infn.it"/>
          <p:cNvSpPr txBox="1"/>
          <p:nvPr/>
        </p:nvSpPr>
        <p:spPr>
          <a:xfrm>
            <a:off x="637794" y="5946122"/>
            <a:ext cx="11729212" cy="1407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>
            <a:lvl1pPr>
              <a:defRPr sz="8000">
                <a:solidFill>
                  <a:srgbClr val="000000"/>
                </a:solidFill>
                <a:hlinkClick r:id="rId2"/>
              </a:defRPr>
            </a:lvl1pPr>
          </a:lstStyle>
          <a:p>
            <a:r>
              <a:rPr>
                <a:hlinkClick r:id="rId2"/>
              </a:rPr>
              <a:t>accendiscienza.lnf.infn.it</a:t>
            </a:r>
          </a:p>
        </p:txBody>
      </p:sp>
      <p:sp>
        <p:nvSpPr>
          <p:cNvPr id="249" name="Rettangolo"/>
          <p:cNvSpPr/>
          <p:nvPr/>
        </p:nvSpPr>
        <p:spPr>
          <a:xfrm>
            <a:off x="12166" y="-483"/>
            <a:ext cx="12980467" cy="4696746"/>
          </a:xfrm>
          <a:prstGeom prst="rect">
            <a:avLst/>
          </a:prstGeom>
          <a:gradFill>
            <a:gsLst>
              <a:gs pos="0">
                <a:schemeClr val="accent4">
                  <a:hueOff val="-241732"/>
                  <a:satOff val="29417"/>
                  <a:lumOff val="20730"/>
                </a:schemeClr>
              </a:gs>
              <a:gs pos="100000">
                <a:srgbClr val="0C66DE"/>
              </a:gs>
            </a:gsLst>
            <a:lin ang="5400000"/>
          </a:gradFill>
          <a:ln w="12700"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50" name="accendi_scienza_ok.png" descr="accendi_scienza_ok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01937" y="247661"/>
            <a:ext cx="9400926" cy="3820261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Rettangolo"/>
          <p:cNvSpPr/>
          <p:nvPr/>
        </p:nvSpPr>
        <p:spPr>
          <a:xfrm>
            <a:off x="-12380" y="9335429"/>
            <a:ext cx="13004801" cy="447696"/>
          </a:xfrm>
          <a:prstGeom prst="rect">
            <a:avLst/>
          </a:prstGeom>
          <a:gradFill>
            <a:gsLst>
              <a:gs pos="0">
                <a:schemeClr val="accent4">
                  <a:hueOff val="-241732"/>
                  <a:satOff val="29417"/>
                  <a:lumOff val="20730"/>
                </a:schemeClr>
              </a:gs>
              <a:gs pos="100000">
                <a:srgbClr val="0C66DE"/>
              </a:gs>
            </a:gsLst>
            <a:lin ang="5400000"/>
          </a:gradFill>
          <a:ln w="12700"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2" name="R. Centioni, D. Bifaretti, E. Alfieri"/>
          <p:cNvSpPr txBox="1"/>
          <p:nvPr/>
        </p:nvSpPr>
        <p:spPr>
          <a:xfrm>
            <a:off x="263253" y="9335429"/>
            <a:ext cx="338785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R. Centioni, D. Bifaretti, E. Alfieri</a:t>
            </a:r>
          </a:p>
        </p:txBody>
      </p:sp>
      <p:sp>
        <p:nvSpPr>
          <p:cNvPr id="253" name="INFN - LNF"/>
          <p:cNvSpPr txBox="1"/>
          <p:nvPr/>
        </p:nvSpPr>
        <p:spPr>
          <a:xfrm>
            <a:off x="10931252" y="9322729"/>
            <a:ext cx="1257530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3800"/>
              </a:spcBef>
              <a:defRPr sz="1800"/>
            </a:lvl1pPr>
          </a:lstStyle>
          <a:p>
            <a:r>
              <a:t>INFN - LNF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/>
      </p:par>
    </p:tnLst>
  </p:timing>
</p:sld>
</file>

<file path=ppt/theme/theme1.xml><?xml version="1.0" encoding="utf-8"?>
<a:theme xmlns:a="http://schemas.openxmlformats.org/drawingml/2006/main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430</Words>
  <Application>Microsoft Macintosh PowerPoint</Application>
  <PresentationFormat>Personalizzato</PresentationFormat>
  <Paragraphs>71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7" baseType="lpstr">
      <vt:lpstr>Helvetica</vt:lpstr>
      <vt:lpstr>Helvetica Light</vt:lpstr>
      <vt:lpstr>Helvetica Neue</vt:lpstr>
      <vt:lpstr>Gradient</vt:lpstr>
      <vt:lpstr>Presentazione di PowerPoint</vt:lpstr>
      <vt:lpstr>Presentazione di PowerPoint</vt:lpstr>
      <vt:lpstr>Il Portale</vt:lpstr>
      <vt:lpstr>Presentazione di PowerPoint</vt:lpstr>
      <vt:lpstr>La registrazione</vt:lpstr>
      <vt:lpstr>Come iscriversi ad un corso</vt:lpstr>
      <vt:lpstr>I Corsi</vt:lpstr>
      <vt:lpstr>Rilascio di Attestato</vt:lpstr>
      <vt:lpstr>Un ausilio per la didattica</vt:lpstr>
      <vt:lpstr>Esempio di corso</vt:lpstr>
      <vt:lpstr>Test di autovalutazione a risposta multipla proposto dal relatore</vt:lpstr>
      <vt:lpstr>Future Updates</vt:lpstr>
      <vt:lpstr>Indirizzo web: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cp:lastModifiedBy>Utente di Microsoft Office</cp:lastModifiedBy>
  <cp:revision>2</cp:revision>
  <dcterms:modified xsi:type="dcterms:W3CDTF">2017-10-06T11:03:53Z</dcterms:modified>
</cp:coreProperties>
</file>