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6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23" autoAdjust="0"/>
    <p:restoredTop sz="94660"/>
  </p:normalViewPr>
  <p:slideViewPr>
    <p:cSldViewPr snapToGrid="0">
      <p:cViewPr>
        <p:scale>
          <a:sx n="128" d="100"/>
          <a:sy n="128" d="100"/>
        </p:scale>
        <p:origin x="84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5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49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1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96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59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38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197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34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0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29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5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74000">
              <a:schemeClr val="bg1">
                <a:lumMod val="75000"/>
              </a:schemeClr>
            </a:gs>
            <a:gs pos="83000">
              <a:schemeClr val="bg1">
                <a:lumMod val="75000"/>
              </a:schemeClr>
            </a:gs>
            <a:gs pos="100000">
              <a:schemeClr val="bg1">
                <a:lumMod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F36B9-DE78-43B3-A6E1-D9544CA60642}" type="datetimeFigureOut">
              <a:rPr lang="en-US" smtClean="0"/>
              <a:t>10/9/17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F468C-EA32-4C97-9514-4EC506BEA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3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Comic Sans MS" charset="0"/>
                <a:ea typeface="Comic Sans MS" charset="0"/>
                <a:cs typeface="Comic Sans MS" charset="0"/>
              </a:rPr>
              <a:t>Pendolo</a:t>
            </a:r>
            <a:endParaRPr lang="en-US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Pendolo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di Foucault -&gt;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prova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della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rotazione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terrestre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Pendolo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di Newton -&gt; principio di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conservazione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dell’energia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, g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Metronomi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su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tavola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basculante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-&gt;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si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auto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sincronizzano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(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essenza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oscillatoria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della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materia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e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meccanica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quantistica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)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Doppio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pendolo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e le sue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equazioni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integro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differenziali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-&gt;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caos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Bacini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di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attrazione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-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attrattori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Frattali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Pendolo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magnetico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577" y="4033386"/>
            <a:ext cx="3437744" cy="274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79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0221" y="2525698"/>
            <a:ext cx="8135790" cy="1325563"/>
          </a:xfrm>
        </p:spPr>
        <p:txBody>
          <a:bodyPr/>
          <a:lstStyle/>
          <a:p>
            <a:r>
              <a:rPr lang="en-US" dirty="0" err="1" smtClean="0">
                <a:latin typeface="Comic Sans MS" charset="0"/>
                <a:ea typeface="Comic Sans MS" charset="0"/>
                <a:cs typeface="Comic Sans MS" charset="0"/>
              </a:rPr>
              <a:t>Misura</a:t>
            </a:r>
            <a:r>
              <a:rPr lang="en-US" dirty="0" smtClean="0"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dirty="0" err="1" smtClean="0">
                <a:latin typeface="Comic Sans MS" charset="0"/>
                <a:ea typeface="Comic Sans MS" charset="0"/>
                <a:cs typeface="Comic Sans MS" charset="0"/>
              </a:rPr>
              <a:t>della</a:t>
            </a:r>
            <a:r>
              <a:rPr lang="en-US" dirty="0" smtClean="0">
                <a:latin typeface="Comic Sans MS" charset="0"/>
                <a:ea typeface="Comic Sans MS" charset="0"/>
                <a:cs typeface="Comic Sans MS" charset="0"/>
              </a:rPr>
              <a:t> “</a:t>
            </a:r>
            <a:r>
              <a:rPr lang="en-US" dirty="0" err="1" smtClean="0">
                <a:latin typeface="Comic Sans MS" charset="0"/>
                <a:ea typeface="Comic Sans MS" charset="0"/>
                <a:cs typeface="Comic Sans MS" charset="0"/>
              </a:rPr>
              <a:t>costante</a:t>
            </a:r>
            <a:r>
              <a:rPr lang="en-US" dirty="0" smtClean="0">
                <a:latin typeface="Comic Sans MS" charset="0"/>
                <a:ea typeface="Comic Sans MS" charset="0"/>
                <a:cs typeface="Comic Sans MS" charset="0"/>
              </a:rPr>
              <a:t>” di </a:t>
            </a:r>
            <a:r>
              <a:rPr lang="en-US" dirty="0" err="1" smtClean="0">
                <a:latin typeface="Comic Sans MS" charset="0"/>
                <a:ea typeface="Comic Sans MS" charset="0"/>
                <a:cs typeface="Comic Sans MS" charset="0"/>
              </a:rPr>
              <a:t>gravità</a:t>
            </a:r>
            <a:endParaRPr lang="en-US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25" y="1783998"/>
            <a:ext cx="1104900" cy="341947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950220" y="4546100"/>
            <a:ext cx="81357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NOTA BENE: </a:t>
            </a:r>
          </a:p>
          <a:p>
            <a:r>
              <a:rPr lang="it-IT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Il </a:t>
            </a:r>
            <a:r>
              <a:rPr lang="it-IT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valore di g 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dipende sia dall’altitudine rispetto al livello </a:t>
            </a:r>
            <a:r>
              <a:rPr lang="it-IT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del mare 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che </a:t>
            </a:r>
            <a:r>
              <a:rPr lang="it-IT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dalla 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latitudine.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Sulla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superficie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terrestre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g è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compreso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fra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9,78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m/s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 9,83 m/s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..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41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445062" y="1755971"/>
            <a:ext cx="3269182" cy="39570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1"/>
          <p:cNvGrpSpPr/>
          <p:nvPr/>
        </p:nvGrpSpPr>
        <p:grpSpPr>
          <a:xfrm>
            <a:off x="5011924" y="1026676"/>
            <a:ext cx="3028950" cy="4686300"/>
            <a:chOff x="8643727" y="737891"/>
            <a:chExt cx="3028950" cy="468630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3727" y="737891"/>
              <a:ext cx="3028950" cy="4686300"/>
            </a:xfrm>
            <a:prstGeom prst="rect">
              <a:avLst/>
            </a:prstGeom>
          </p:spPr>
        </p:pic>
        <p:sp>
          <p:nvSpPr>
            <p:cNvPr id="8" name="CasellaDiTesto 7"/>
            <p:cNvSpPr txBox="1"/>
            <p:nvPr/>
          </p:nvSpPr>
          <p:spPr>
            <a:xfrm>
              <a:off x="8804134" y="1213805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 panose="05050102010706020507" pitchFamily="18" charset="2"/>
                </a:rPr>
                <a:t></a:t>
              </a:r>
              <a:endParaRPr lang="en-US" dirty="0"/>
            </a:p>
          </p:txBody>
        </p:sp>
      </p:grpSp>
      <p:grpSp>
        <p:nvGrpSpPr>
          <p:cNvPr id="3" name="Gruppo 2"/>
          <p:cNvGrpSpPr/>
          <p:nvPr/>
        </p:nvGrpSpPr>
        <p:grpSpPr>
          <a:xfrm>
            <a:off x="695697" y="2193136"/>
            <a:ext cx="2670996" cy="3061122"/>
            <a:chOff x="372016" y="1583137"/>
            <a:chExt cx="2670996" cy="3061122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016" y="1583137"/>
              <a:ext cx="2392911" cy="278412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/>
                <p:cNvSpPr txBox="1"/>
                <p:nvPr/>
              </p:nvSpPr>
              <p:spPr>
                <a:xfrm>
                  <a:off x="603946" y="4367260"/>
                  <a:ext cx="243906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a:rPr lang="it-IT" b="0" i="0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it-IT" b="0" i="0" smtClean="0">
                                <a:latin typeface="Cambria Math" panose="02040503050406030204" pitchFamily="18" charset="0"/>
                              </a:rPr>
                              <m:t>l</m:t>
                            </m:r>
                          </m:fName>
                          <m:e>
                            <m:func>
                              <m:funcPr>
                                <m:ctrlPr>
                                  <a:rPr lang="en-US" i="1" smtClean="0">
                                    <a:latin typeface="Cambria Math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i="0" smtClean="0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l-GR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  <m:r>
                                  <a:rPr lang="el-GR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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 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𝑙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   (&lt;5°)</m:t>
                                </m:r>
                              </m:e>
                            </m:func>
                          </m:e>
                        </m:fun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" name="CasellaDiTesto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946" y="4367260"/>
                  <a:ext cx="2439066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000" t="-2174" r="-3000" b="-3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uppo 23"/>
          <p:cNvGrpSpPr/>
          <p:nvPr/>
        </p:nvGrpSpPr>
        <p:grpSpPr>
          <a:xfrm>
            <a:off x="8361977" y="1889837"/>
            <a:ext cx="3830023" cy="2959977"/>
            <a:chOff x="8361977" y="1889837"/>
            <a:chExt cx="3830023" cy="2959977"/>
          </a:xfrm>
        </p:grpSpPr>
        <p:sp>
          <p:nvSpPr>
            <p:cNvPr id="20" name="Rettangolo 19"/>
            <p:cNvSpPr/>
            <p:nvPr/>
          </p:nvSpPr>
          <p:spPr>
            <a:xfrm>
              <a:off x="8683119" y="4445320"/>
              <a:ext cx="1861168" cy="3981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/>
                <p:cNvSpPr txBox="1"/>
                <p:nvPr/>
              </p:nvSpPr>
              <p:spPr>
                <a:xfrm>
                  <a:off x="8361977" y="1889837"/>
                  <a:ext cx="3830023" cy="29599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it-IT" b="0" i="1" baseline="-25000" smtClean="0">
                              <a:latin typeface="Cambria Math" panose="02040503050406030204" pitchFamily="18" charset="0"/>
                            </a:rPr>
                            <m:t>𝑇𝑂𝑇</m:t>
                          </m:r>
                        </m:e>
                      </m:acc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a14:m>
                  <a:r>
                    <a:rPr lang="en-US" dirty="0" smtClean="0"/>
                    <a:t>+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</m:oMath>
                  </a14:m>
                  <a:r>
                    <a:rPr lang="en-US" dirty="0" smtClean="0"/>
                    <a:t> =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it-IT" b="0" i="1" baseline="-25000" smtClean="0">
                              <a:latin typeface="Cambria Math" panose="02040503050406030204" pitchFamily="18" charset="0"/>
                            </a:rPr>
                            <m:t>ˈˈ</m:t>
                          </m:r>
                        </m:e>
                      </m:acc>
                    </m:oMath>
                  </a14:m>
                  <a:r>
                    <a:rPr lang="en-US" dirty="0" smtClean="0"/>
                    <a:t> +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˔</m:t>
                          </m:r>
                        </m:e>
                      </m:acc>
                    </m:oMath>
                  </a14:m>
                  <a:r>
                    <a:rPr lang="en-US" dirty="0" smtClean="0"/>
                    <a:t> +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</m:oMath>
                  </a14:m>
                  <a:r>
                    <a:rPr lang="en-US" dirty="0" smtClean="0"/>
                    <a:t> =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it-IT" b="0" i="1" baseline="-25000" smtClean="0">
                              <a:latin typeface="Cambria Math" panose="02040503050406030204" pitchFamily="18" charset="0"/>
                            </a:rPr>
                            <m:t>ˈˈ</m:t>
                          </m:r>
                        </m:e>
                      </m:acc>
                    </m:oMath>
                  </a14:m>
                  <a:endParaRPr lang="it-IT" b="0" dirty="0" smtClean="0"/>
                </a:p>
                <a:p>
                  <a:endParaRPr lang="it-IT" sz="800" b="0" dirty="0" smtClean="0"/>
                </a:p>
                <a:p>
                  <a:r>
                    <a:rPr lang="it-IT" dirty="0"/>
                    <a:t>p</a:t>
                  </a:r>
                  <a:r>
                    <a:rPr lang="it-IT" b="0" dirty="0" smtClean="0"/>
                    <a:t>oiché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˔</m:t>
                          </m:r>
                        </m:e>
                      </m:acc>
                    </m:oMath>
                  </a14:m>
                  <a:r>
                    <a:rPr lang="en-US" dirty="0"/>
                    <a:t> =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acc>
                    </m:oMath>
                  </a14:m>
                  <a:r>
                    <a:rPr lang="en-US" dirty="0"/>
                    <a:t> </a:t>
                  </a:r>
                </a:p>
                <a:p>
                  <a:endParaRPr lang="it-IT" b="0" dirty="0" smtClean="0"/>
                </a:p>
                <a:p>
                  <a:r>
                    <a:rPr lang="it-IT" b="0" dirty="0" smtClean="0"/>
                    <a:t>       m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it-IT" b="0" i="1" baseline="-25000" smtClean="0">
                              <a:latin typeface="Cambria Math" panose="02040503050406030204" pitchFamily="18" charset="0"/>
                            </a:rPr>
                            <m:t>𝑇𝑂𝑇</m:t>
                          </m:r>
                        </m:e>
                      </m:acc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 </m:t>
                      </m:r>
                    </m:oMath>
                  </a14:m>
                  <a:r>
                    <a:rPr lang="en-US" dirty="0" smtClean="0"/>
                    <a:t>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it-IT" b="0" i="1" baseline="-25000" smtClean="0">
                              <a:latin typeface="Cambria Math" panose="02040503050406030204" pitchFamily="18" charset="0"/>
                            </a:rPr>
                            <m:t>ˈˈ</m:t>
                          </m:r>
                        </m:e>
                      </m:acc>
                    </m:oMath>
                  </a14:m>
                  <a:r>
                    <a:rPr lang="en-US" dirty="0" smtClean="0"/>
                    <a:t> = m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(−</m:t>
                      </m:r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a14:m>
                  <a:r>
                    <a:rPr lang="en-US" dirty="0" smtClean="0"/>
                    <a:t>/l )</a:t>
                  </a:r>
                </a:p>
                <a:p>
                  <a:endParaRPr lang="en-US" dirty="0" smtClean="0"/>
                </a:p>
                <a:p>
                  <a:r>
                    <a:rPr lang="en-US" dirty="0" smtClean="0"/>
                    <a:t>(</a:t>
                  </a:r>
                  <a:r>
                    <a:rPr lang="en-US" dirty="0" err="1" smtClean="0"/>
                    <a:t>Equazione</a:t>
                  </a:r>
                  <a:r>
                    <a:rPr lang="en-US" dirty="0" smtClean="0"/>
                    <a:t> di un </a:t>
                  </a:r>
                  <a:r>
                    <a:rPr lang="en-US" dirty="0" err="1" smtClean="0"/>
                    <a:t>Oscillatore</a:t>
                  </a:r>
                  <a:r>
                    <a:rPr lang="en-US" dirty="0" smtClean="0"/>
                    <a:t> </a:t>
                  </a:r>
                  <a:r>
                    <a:rPr lang="en-US" dirty="0" err="1" smtClean="0"/>
                    <a:t>Armonico</a:t>
                  </a:r>
                  <a:r>
                    <a:rPr lang="en-US" dirty="0"/>
                    <a:t>)</a:t>
                  </a:r>
                </a:p>
                <a:p>
                  <a:r>
                    <a:rPr lang="it-IT" b="0" dirty="0" smtClean="0"/>
                    <a:t>                     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dirty="0" smtClean="0"/>
                    <a:t>= - </a:t>
                  </a:r>
                  <a:r>
                    <a:rPr lang="en-US" dirty="0" smtClean="0">
                      <a:sym typeface="Symbol" panose="05050102010706020507" pitchFamily="18" charset="2"/>
                    </a:rPr>
                    <a:t></a:t>
                  </a:r>
                  <a:r>
                    <a:rPr lang="en-US" baseline="30000" dirty="0" smtClean="0">
                      <a:sym typeface="Symbol" panose="05050102010706020507" pitchFamily="18" charset="2"/>
                    </a:rPr>
                    <a:t>2 </a:t>
                  </a:r>
                  <a:r>
                    <a:rPr lang="en-US" dirty="0" smtClean="0">
                      <a:sym typeface="Symbol" panose="05050102010706020507" pitchFamily="18" charset="2"/>
                    </a:rPr>
                    <a:t>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b="0" i="1" smtClean="0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a14:m>
                  <a:endParaRPr lang="en-US" baseline="30000" dirty="0" smtClean="0"/>
                </a:p>
                <a:p>
                  <a:endParaRPr lang="en-US" baseline="30000" dirty="0" smtClean="0"/>
                </a:p>
                <a:p>
                  <a:endParaRPr lang="en-US" baseline="30000" dirty="0"/>
                </a:p>
                <a:p>
                  <a:r>
                    <a:rPr lang="en-US" dirty="0" smtClean="0">
                      <a:sym typeface="Wingdings" panose="05000000000000000000" pitchFamily="2" charset="2"/>
                    </a:rPr>
                    <a:t> T=2</a:t>
                  </a:r>
                  <a:r>
                    <a:rPr lang="en-US" dirty="0" smtClean="0">
                      <a:sym typeface="Symbol" panose="05050102010706020507" pitchFamily="18" charset="2"/>
                    </a:rPr>
                    <a:t>/ = </a:t>
                  </a:r>
                  <a:r>
                    <a:rPr lang="en-US" dirty="0" smtClean="0">
                      <a:sym typeface="Wingdings" panose="05000000000000000000" pitchFamily="2" charset="2"/>
                    </a:rPr>
                    <a:t>2</a:t>
                  </a:r>
                  <a:r>
                    <a:rPr lang="en-US" dirty="0" smtClean="0">
                      <a:sym typeface="Symbol" panose="05050102010706020507" pitchFamily="18" charset="2"/>
                    </a:rPr>
                    <a:t>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charset="0"/>
                              <a:sym typeface="Symbol" panose="05050102010706020507" pitchFamily="18" charset="2"/>
                            </a:rPr>
                          </m:ctrlPr>
                        </m:radPr>
                        <m:deg/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𝑙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/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𝑔</m:t>
                          </m:r>
                        </m:e>
                      </m:rad>
                    </m:oMath>
                  </a14:m>
                  <a:r>
                    <a:rPr lang="en-US" dirty="0" smtClean="0">
                      <a:sym typeface="Symbol" panose="05050102010706020507" pitchFamily="18" charset="2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10" name="CasellaDiTesto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61977" y="1889837"/>
                  <a:ext cx="3830023" cy="295997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433" r="-796" b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CasellaDiTesto 10"/>
          <p:cNvSpPr txBox="1"/>
          <p:nvPr/>
        </p:nvSpPr>
        <p:spPr>
          <a:xfrm>
            <a:off x="445062" y="35753"/>
            <a:ext cx="11448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omic Sans MS" charset="0"/>
                <a:ea typeface="Comic Sans MS" charset="0"/>
                <a:cs typeface="Comic Sans MS" charset="0"/>
              </a:rPr>
              <a:t>IL PENDOLO: DERIVAZIONE DELLA COSTANTE g</a:t>
            </a:r>
            <a:endParaRPr lang="en-US" sz="36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cxnSp>
        <p:nvCxnSpPr>
          <p:cNvPr id="15" name="Connettore 2 14"/>
          <p:cNvCxnSpPr/>
          <p:nvPr/>
        </p:nvCxnSpPr>
        <p:spPr>
          <a:xfrm flipH="1" flipV="1">
            <a:off x="2960301" y="5254258"/>
            <a:ext cx="614907" cy="728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2758052" y="5936377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Piccole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oscillazioni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cxnSp>
        <p:nvCxnSpPr>
          <p:cNvPr id="19" name="Connettore 2 18"/>
          <p:cNvCxnSpPr/>
          <p:nvPr/>
        </p:nvCxnSpPr>
        <p:spPr>
          <a:xfrm flipV="1">
            <a:off x="9674028" y="4843421"/>
            <a:ext cx="409114" cy="876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7836373" y="5720346"/>
            <a:ext cx="4493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Il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periodo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del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pendolo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non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dipende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dalla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  <a:p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assa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, ma solo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dalla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lunghezza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del filo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0644015" y="4445320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313976" y="5947337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Lunghezza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 filo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cxnSp>
        <p:nvCxnSpPr>
          <p:cNvPr id="29" name="Connettore 2 28"/>
          <p:cNvCxnSpPr>
            <a:stCxn id="28" idx="0"/>
          </p:cNvCxnSpPr>
          <p:nvPr/>
        </p:nvCxnSpPr>
        <p:spPr>
          <a:xfrm flipV="1">
            <a:off x="1180560" y="5254259"/>
            <a:ext cx="846335" cy="693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3209544" y="3618949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Massa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puntiforme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cxnSp>
        <p:nvCxnSpPr>
          <p:cNvPr id="34" name="Connettore 2 33"/>
          <p:cNvCxnSpPr/>
          <p:nvPr/>
        </p:nvCxnSpPr>
        <p:spPr>
          <a:xfrm flipH="1">
            <a:off x="2638697" y="3988281"/>
            <a:ext cx="936511" cy="321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62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dirty="0">
                <a:latin typeface="Comic Sans MS" charset="0"/>
                <a:ea typeface="Comic Sans MS" charset="0"/>
                <a:cs typeface="Comic Sans MS" charset="0"/>
              </a:rPr>
              <a:t>Errore nella misura del periodo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226424" y="979712"/>
                <a:ext cx="11810902" cy="5599992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La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misura di g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è una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misura indiretta ricavata dalla misura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diretta del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periodo di oscillazione. La misura del periodo avviene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solitamente misurando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il tempo </a:t>
                </a:r>
                <a:r>
                  <a:rPr lang="en-US" sz="1600" dirty="0">
                    <a:latin typeface="Comic Sans MS" charset="0"/>
                    <a:ea typeface="Comic Sans MS" charset="0"/>
                    <a:cs typeface="Comic Sans MS" charset="0"/>
                    <a:sym typeface="Symbol" panose="05050102010706020507" pitchFamily="18" charset="2"/>
                  </a:rPr>
                  <a:t>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necessario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affinché il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sistema compia </a:t>
                </a:r>
                <a:r>
                  <a:rPr lang="it-IT" sz="1600" dirty="0">
                    <a:latin typeface="Comic Sans MS" charset="0"/>
                    <a:ea typeface="Comic Sans MS" charset="0"/>
                    <a:cs typeface="Comic Sans MS" charset="0"/>
                  </a:rPr>
                  <a:t>n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oscillazioni: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T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/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Poiché la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misura di </a:t>
                </a:r>
                <a:r>
                  <a:rPr lang="en-US" sz="1600" dirty="0">
                    <a:latin typeface="Comic Sans MS" charset="0"/>
                    <a:ea typeface="Comic Sans MS" charset="0"/>
                    <a:cs typeface="Comic Sans MS" charset="0"/>
                    <a:sym typeface="Symbol" panose="05050102010706020507" pitchFamily="18" charset="2"/>
                  </a:rPr>
                  <a:t></a:t>
                </a:r>
                <a:r>
                  <a:rPr lang="en-US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  <a:sym typeface="Symbol" panose="05050102010706020507" pitchFamily="18" charset="2"/>
                  </a:rPr>
                  <a:t>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si effettua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con un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strumento di misura, la misura del periodo sarà affetta dall'incertezza dello strumento </a:t>
                </a:r>
                <a:r>
                  <a:rPr lang="it-IT" sz="1600" dirty="0" smtClean="0">
                    <a:latin typeface="Comic Sans MS" charset="0"/>
                    <a:ea typeface="Comic Sans MS" charset="0"/>
                    <a:cs typeface="Comic Sans MS" charset="0"/>
                  </a:rPr>
                  <a:t>(</a:t>
                </a:r>
                <a:r>
                  <a:rPr lang="en-US" sz="1600" dirty="0" smtClean="0">
                    <a:latin typeface="Comic Sans MS" charset="0"/>
                    <a:ea typeface="Comic Sans MS" charset="0"/>
                    <a:cs typeface="Comic Sans MS" charset="0"/>
                    <a:sym typeface="Symbol" panose="05050102010706020507" pitchFamily="18" charset="2"/>
                  </a:rPr>
                  <a:t></a:t>
                </a:r>
                <a:r>
                  <a:rPr lang="en-US" sz="1600" baseline="-25000" dirty="0" smtClean="0">
                    <a:latin typeface="Comic Sans MS" charset="0"/>
                    <a:ea typeface="Comic Sans MS" charset="0"/>
                    <a:cs typeface="Comic Sans MS" charset="0"/>
                    <a:sym typeface="Symbol" panose="05050102010706020507" pitchFamily="18" charset="2"/>
                  </a:rPr>
                  <a:t></a:t>
                </a:r>
                <a:r>
                  <a:rPr lang="it-IT" sz="1600" dirty="0" smtClean="0">
                    <a:latin typeface="Comic Sans MS" charset="0"/>
                    <a:ea typeface="Comic Sans MS" charset="0"/>
                    <a:cs typeface="Comic Sans MS" charset="0"/>
                  </a:rPr>
                  <a:t>)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.</a:t>
                </a:r>
                <a:r>
                  <a:rPr lang="it-IT" sz="1600" dirty="0" smtClean="0"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Questa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incertezza va stimata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preliminarmente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e tipicamente l'errore  sul tempo 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è al massimo di qualche decimo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di secondo. Propagando l'errore si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ha:</a:t>
                </a:r>
                <a:endParaRPr lang="it-IT" sz="1600" dirty="0">
                  <a:solidFill>
                    <a:schemeClr val="accent6">
                      <a:lumMod val="75000"/>
                    </a:schemeClr>
                  </a:solidFill>
                  <a:latin typeface="Comic Sans MS" charset="0"/>
                  <a:ea typeface="Comic Sans MS" charset="0"/>
                  <a:cs typeface="Comic Sans MS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	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</a:t>
                </a:r>
                <a:r>
                  <a:rPr lang="en-US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</a:t>
                </a:r>
                <a:r>
                  <a:rPr lang="en-US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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/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essendo</a:t>
                </a:r>
                <a:r>
                  <a:rPr lang="it-IT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 </a:t>
                </a:r>
                <a:r>
                  <a:rPr lang="it-IT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</a:t>
                </a:r>
                <a:r>
                  <a:rPr lang="it-IT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</a:t>
                </a:r>
                <a:r>
                  <a:rPr lang="it-IT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</a:t>
                </a:r>
                <a:r>
                  <a:rPr lang="it-IT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si ha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	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</a:t>
                </a:r>
                <a:r>
                  <a:rPr lang="en-US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g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/ g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</a:t>
                </a:r>
                <a:r>
                  <a:rPr lang="en-US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T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/T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it-IT" sz="105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titolo di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esempio,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poniamo i valori </a:t>
                </a:r>
                <a:r>
                  <a:rPr lang="it-IT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</a:t>
                </a:r>
                <a:r>
                  <a:rPr lang="it-IT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 s , n = 40 </a:t>
                </a:r>
                <a:r>
                  <a:rPr lang="it-IT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</a:t>
                </a:r>
                <a:r>
                  <a:rPr lang="en-US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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0.2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 </a:t>
                </a:r>
                <a:r>
                  <a:rPr lang="en-US" sz="16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si</a:t>
                </a:r>
                <a:r>
                  <a:rPr lang="en-US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6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ottiene</a:t>
                </a:r>
                <a:r>
                  <a:rPr lang="en-US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  	</a:t>
                </a:r>
                <a:r>
                  <a:rPr lang="en-US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/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g = 10</a:t>
                </a:r>
                <a:r>
                  <a:rPr lang="en-US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-2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L'errore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relativo su </a:t>
                </a:r>
                <a:r>
                  <a:rPr lang="it-IT" sz="1600" dirty="0">
                    <a:latin typeface="Comic Sans MS" charset="0"/>
                    <a:ea typeface="Comic Sans MS" charset="0"/>
                    <a:cs typeface="Comic Sans MS" charset="0"/>
                  </a:rPr>
                  <a:t>g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si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può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anche mettere nella forma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</a:t>
                </a:r>
                <a:r>
                  <a:rPr lang="en-US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/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g =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</a:t>
                </a:r>
                <a:r>
                  <a:rPr lang="en-US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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/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/</m:t>
                        </m:r>
                      </m:e>
                    </m:rad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da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cui si deduce immediatamente che per limitare le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fluttuazioni dovute allo strumento di misura si deve realizzare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il pendolo in modo da 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avere </a:t>
                </a:r>
                <a:r>
                  <a:rPr lang="it-IT" sz="1600" dirty="0" smtClean="0">
                    <a:latin typeface="Comic Sans MS" charset="0"/>
                    <a:ea typeface="Comic Sans MS" charset="0"/>
                    <a:cs typeface="Comic Sans MS" charset="0"/>
                  </a:rPr>
                  <a:t>n</a:t>
                </a:r>
                <a:r>
                  <a:rPr lang="it-IT" sz="16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ed </a:t>
                </a:r>
                <a:r>
                  <a:rPr lang="it-IT" sz="1600" dirty="0">
                    <a:latin typeface="Comic Sans MS" charset="0"/>
                    <a:ea typeface="Comic Sans MS" charset="0"/>
                    <a:cs typeface="Comic Sans MS" charset="0"/>
                  </a:rPr>
                  <a:t>l</a:t>
                </a:r>
                <a:r>
                  <a:rPr lang="it-IT" sz="16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abbastanza grandi</a:t>
                </a:r>
                <a:endParaRPr lang="en-US" sz="1600" dirty="0">
                  <a:solidFill>
                    <a:schemeClr val="accent6">
                      <a:lumMod val="75000"/>
                    </a:schemeClr>
                  </a:solidFill>
                  <a:latin typeface="Comic Sans MS" charset="0"/>
                  <a:ea typeface="Comic Sans MS" charset="0"/>
                  <a:cs typeface="Comic Sans MS" charset="0"/>
                </a:endParaRPr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6424" y="979712"/>
                <a:ext cx="11810902" cy="5599992"/>
              </a:xfrm>
              <a:blipFill rotWithShape="0">
                <a:blip r:embed="rId2"/>
                <a:stretch>
                  <a:fillRect l="-258" t="-218" r="-103" b="-10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691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mic Sans MS" charset="0"/>
                <a:ea typeface="Comic Sans MS" charset="0"/>
                <a:cs typeface="Comic Sans MS" charset="0"/>
              </a:rPr>
              <a:t>Deviazione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 dal </a:t>
            </a:r>
            <a:r>
              <a:rPr lang="en-US" dirty="0" err="1">
                <a:latin typeface="Comic Sans MS" charset="0"/>
                <a:ea typeface="Comic Sans MS" charset="0"/>
                <a:cs typeface="Comic Sans MS" charset="0"/>
              </a:rPr>
              <a:t>caso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dirty="0" err="1">
                <a:latin typeface="Comic Sans MS" charset="0"/>
                <a:ea typeface="Comic Sans MS" charset="0"/>
                <a:cs typeface="Comic Sans MS" charset="0"/>
              </a:rPr>
              <a:t>puntiforme</a:t>
            </a:r>
            <a:endParaRPr lang="en-US" dirty="0">
              <a:latin typeface="Comic Sans MS" charset="0"/>
              <a:ea typeface="Comic Sans MS" charset="0"/>
              <a:cs typeface="Comic Sans MS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Nel caso in cui le dimensioni del corpo sospeso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it-IT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it-IT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non siano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molto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più piccole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della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distanza del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punto di sospensione dal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baricentro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</a:t>
                </a:r>
                <a:r>
                  <a:rPr lang="it-IT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r>
                  <a:rPr lang="it-IT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la relazione </a:t>
                </a:r>
                <a:r>
                  <a:rPr lang="it-IT" sz="1800" dirty="0" smtClean="0">
                    <a:latin typeface="Comic Sans MS" charset="0"/>
                    <a:ea typeface="Comic Sans MS" charset="0"/>
                    <a:cs typeface="Comic Sans MS" charset="0"/>
                  </a:rPr>
                  <a:t>(1)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non è più valida: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T=2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/ =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2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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it-IT" sz="20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𝑙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/</m:t>
                        </m:r>
                        <m:r>
                          <a:rPr lang="it-IT" sz="20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𝑔</m:t>
                        </m:r>
                      </m:e>
                    </m:rad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it-IT" sz="20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sz="20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it-IT" sz="2000" i="1">
                                            <a:latin typeface="Cambria Math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it-IT" sz="20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num>
                                      <m:den>
                                        <m:r>
                                          <a:rPr lang="it-IT" sz="2000" i="1"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it-IT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sz="2000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dove</a:t>
                </a:r>
                <a:r>
                  <a:rPr lang="it-IT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it-IT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é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una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quantità adimensionale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dipendente dalla forma del corpo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Ad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esempio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se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0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2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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>
                            <a:latin typeface="Cambria Math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it-IT" sz="1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𝑙</m:t>
                        </m:r>
                        <m:r>
                          <a:rPr lang="it-IT" sz="1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/</m:t>
                        </m:r>
                        <m:r>
                          <a:rPr lang="it-IT" sz="1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𝑔</m:t>
                        </m:r>
                      </m:e>
                    </m:rad>
                    <m:r>
                      <a:rPr lang="it-IT" sz="1800" b="0" i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 </m:t>
                    </m:r>
                    <m:r>
                      <a:rPr lang="it-IT" sz="1800" b="0" i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omic Sans MS" charset="0"/>
                        <a:ea typeface="Comic Sans MS" charset="0"/>
                        <a:cs typeface="Comic Sans MS" charset="0"/>
                        <a:sym typeface="Symbol" panose="05050102010706020507" pitchFamily="18" charset="2"/>
                      </a:rPr>
                      <m:t>è </m:t>
                    </m:r>
                  </m:oMath>
                </a14:m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il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periodo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corrispondente al caso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puntiforme, l’errore relativo per un corpo non puntiforme è dell’ordine di: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T</m:t>
                        </m:r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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10</a:t>
                </a:r>
                <a:r>
                  <a:rPr lang="en-US" sz="20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-3  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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g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/ g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=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</a:t>
                </a:r>
                <a:r>
                  <a:rPr lang="en-US" sz="20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T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/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T  2*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10</a:t>
                </a:r>
                <a:r>
                  <a:rPr lang="en-US" sz="20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-3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it-IT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In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presenza di altre sorgenti d'errore a livello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più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grande di qualche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parte su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mille, la deviazione dal caso puntiforme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può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essere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trascurata</a:t>
                </a:r>
                <a:endParaRPr lang="en-US" sz="1800" dirty="0">
                  <a:solidFill>
                    <a:schemeClr val="accent6">
                      <a:lumMod val="75000"/>
                    </a:schemeClr>
                  </a:solidFill>
                  <a:latin typeface="Comic Sans MS" charset="0"/>
                  <a:ea typeface="Comic Sans MS" charset="0"/>
                  <a:cs typeface="Comic Sans MS" charset="0"/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38" t="-14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663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569" y="-92662"/>
            <a:ext cx="10515600" cy="1325563"/>
          </a:xfrm>
        </p:spPr>
        <p:txBody>
          <a:bodyPr/>
          <a:lstStyle/>
          <a:p>
            <a:r>
              <a:rPr lang="en-US" dirty="0" err="1"/>
              <a:t>Deviazione</a:t>
            </a:r>
            <a:r>
              <a:rPr lang="en-US" dirty="0"/>
              <a:t> </a:t>
            </a:r>
            <a:r>
              <a:rPr lang="en-US" dirty="0" err="1"/>
              <a:t>dall'isocronismo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19100" y="1407152"/>
                <a:ext cx="9311754" cy="488431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Si è mostrato </a:t>
                </a:r>
                <a:r>
                  <a:rPr lang="it-IT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che il periodo non dipende dall'ampiezza solo se le </a:t>
                </a:r>
                <a:r>
                  <a:rPr lang="it-IT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oscillazioni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hanno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una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piccola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ampiezza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it-IT" sz="24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&lt;4°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sz="1800" dirty="0" smtClean="0">
                  <a:solidFill>
                    <a:schemeClr val="accent6">
                      <a:lumMod val="75000"/>
                    </a:schemeClr>
                  </a:solidFill>
                  <a:latin typeface="Comic Sans MS" charset="0"/>
                  <a:ea typeface="Comic Sans MS" charset="0"/>
                  <a:cs typeface="Comic Sans MS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Nel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caso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di </a:t>
                </a:r>
                <a:r>
                  <a:rPr lang="en-US" sz="1800" dirty="0" err="1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oscillazioni</a:t>
                </a:r>
                <a:r>
                  <a:rPr lang="en-US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di </a:t>
                </a:r>
                <a:r>
                  <a:rPr lang="en-US" sz="1800" dirty="0" err="1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ampiezza</a:t>
                </a:r>
                <a:r>
                  <a:rPr lang="en-US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arbitraria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,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l’errore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relativo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sul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periodo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2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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it-IT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𝑙</m:t>
                        </m:r>
                        <m:r>
                          <a:rPr lang="it-IT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/</m:t>
                        </m:r>
                        <m:r>
                          <a:rPr lang="it-IT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𝑔</m:t>
                        </m:r>
                      </m:e>
                    </m:ra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è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approssimabile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con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l’espressione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                                </m:t>
                    </m:r>
                    <m:f>
                      <m:f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sz="2400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>
                                <a:latin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r>
                                  <a:rPr lang="it-IT" sz="2400" i="1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</m:t>
                                </m:r>
                              </m:num>
                              <m:den>
                                <m:r>
                                  <a:rPr lang="it-IT" sz="240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sz="1800" dirty="0" smtClean="0">
                  <a:solidFill>
                    <a:schemeClr val="accent6">
                      <a:lumMod val="75000"/>
                    </a:schemeClr>
                  </a:solidFill>
                  <a:latin typeface="Comic Sans MS" charset="0"/>
                  <a:ea typeface="Comic Sans MS" charset="0"/>
                  <a:cs typeface="Comic Sans MS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Ad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esempio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per </a:t>
                </a:r>
                <a14:m>
                  <m:oMath xmlns:m="http://schemas.openxmlformats.org/officeDocument/2006/math">
                    <m:r>
                      <a:rPr lang="it-IT" sz="24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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=10°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l’errore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sulla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misura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del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periodo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è del per mille, </a:t>
                </a:r>
                <a:r>
                  <a:rPr lang="en-US" sz="18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mentre</a:t>
                </a:r>
                <a:r>
                  <a:rPr lang="en-US" sz="18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è del per cento </a:t>
                </a:r>
                <a:r>
                  <a:rPr lang="en-US" sz="18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per</a:t>
                </a:r>
                <a:r>
                  <a:rPr lang="en-US" sz="14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4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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=25° </a:t>
                </a:r>
                <a:endParaRPr lang="en-US" sz="2400" dirty="0" smtClean="0">
                  <a:solidFill>
                    <a:schemeClr val="accent6">
                      <a:lumMod val="75000"/>
                    </a:schemeClr>
                  </a:solidFill>
                  <a:latin typeface="Comic Sans MS" charset="0"/>
                  <a:ea typeface="Comic Sans MS" charset="0"/>
                  <a:cs typeface="Comic Sans MS" charset="0"/>
                </a:endParaRPr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9100" y="1407152"/>
                <a:ext cx="9311754" cy="4884317"/>
              </a:xfrm>
              <a:blipFill rotWithShape="0">
                <a:blip r:embed="rId2"/>
                <a:stretch>
                  <a:fillRect l="-589" t="-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0854" y="1561230"/>
            <a:ext cx="2332630" cy="503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20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Comic Sans MS" charset="0"/>
                <a:ea typeface="Comic Sans MS" charset="0"/>
                <a:cs typeface="Comic Sans MS" charset="0"/>
              </a:rPr>
              <a:t>Altri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 </a:t>
            </a:r>
            <a:r>
              <a:rPr lang="en-US" dirty="0" err="1" smtClean="0">
                <a:latin typeface="Comic Sans MS" charset="0"/>
                <a:ea typeface="Comic Sans MS" charset="0"/>
                <a:cs typeface="Comic Sans MS" charset="0"/>
              </a:rPr>
              <a:t>effetti</a:t>
            </a:r>
            <a:endParaRPr lang="en-US" dirty="0">
              <a:latin typeface="Comic Sans MS" charset="0"/>
              <a:ea typeface="Comic Sans MS" charset="0"/>
              <a:cs typeface="Comic Sans MS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93612"/>
                <a:ext cx="10515600" cy="4894273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La massa d'aria che il pendolo spinge durante il suo moto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modifica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il momento d'inerzia </a:t>
                </a: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del corpo sospeso e quindi altera il periodo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dell'oscillazione rispetto </a:t>
                </a: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al caso ideale. Inoltre la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flessione </a:t>
                </a: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continua a cui e sottoposto il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filo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nel </a:t>
                </a: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punto di supporto tende a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riscaldarlo </a:t>
                </a: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sottraendo energia meccanica.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Questa perdita di energia combinata con altri attriti e con la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viscosità dell'aria </a:t>
                </a: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smorzano le oscillazioni. Tuttavia il periodo dell'oscillazione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reale smorzata </a:t>
                </a: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non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è </a:t>
                </a: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molto diverso da quello ideale se gli attriti sono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abbastanza piccoli</a:t>
                </a: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. </a:t>
                </a:r>
                <a:endParaRPr lang="it-IT" sz="2900" dirty="0" smtClean="0">
                  <a:solidFill>
                    <a:schemeClr val="accent6">
                      <a:lumMod val="75000"/>
                    </a:schemeClr>
                  </a:solidFill>
                  <a:latin typeface="Comic Sans MS" charset="0"/>
                  <a:ea typeface="Comic Sans MS" charset="0"/>
                  <a:cs typeface="Comic Sans MS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Nell'ipotesi </a:t>
                </a: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di attrito proporzionale alla velocita si 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può dimostrare </a:t>
                </a:r>
                <a:r>
                  <a:rPr lang="en-US" sz="2900" dirty="0" err="1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che</a:t>
                </a:r>
                <a:r>
                  <a:rPr lang="en-US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                 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US" baseline="-25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it-IT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it-IT" b="0" i="1" baseline="30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it-IT" sz="2900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</a:t>
                </a:r>
                <a:r>
                  <a:rPr lang="it-IT" sz="2900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ove</a:t>
                </a:r>
                <a:r>
                  <a:rPr lang="it-IT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indica il numero di oscillazioni dopo le quali l'ampiezza si riduce </a:t>
                </a:r>
                <a:r>
                  <a:rPr lang="it-IT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di un </a:t>
                </a:r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fattore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1=e.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it-IT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it-IT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Se </a:t>
                </a:r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dopo</a:t>
                </a:r>
                <a:r>
                  <a:rPr lang="it-IT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 = 5 </a:t>
                </a:r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oscillazioni non si osserva una </a:t>
                </a:r>
                <a:r>
                  <a:rPr lang="it-IT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diminuzione apprezzabile </a:t>
                </a:r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dell'ampiezza allora </a:t>
                </a:r>
                <a:r>
                  <a:rPr lang="it-IT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l'effetto </a:t>
                </a:r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si </a:t>
                </a:r>
                <a:r>
                  <a:rPr lang="it-IT" dirty="0" smtClean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può </a:t>
                </a:r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trascurare.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  <a:latin typeface="Comic Sans MS" charset="0"/>
                  <a:ea typeface="Comic Sans MS" charset="0"/>
                  <a:cs typeface="Comic Sans MS" charset="0"/>
                </a:endParaRPr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93612"/>
                <a:ext cx="10515600" cy="4894273"/>
              </a:xfrm>
              <a:blipFill rotWithShape="0">
                <a:blip r:embed="rId2"/>
                <a:stretch>
                  <a:fillRect l="-522" t="-498" r="-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957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</TotalTime>
  <Words>682</Words>
  <Application>Microsoft Macintosh PowerPoint</Application>
  <PresentationFormat>Widescreen</PresentationFormat>
  <Paragraphs>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Calibri</vt:lpstr>
      <vt:lpstr>Calibri Light</vt:lpstr>
      <vt:lpstr>Cambria Math</vt:lpstr>
      <vt:lpstr>Comic Sans MS</vt:lpstr>
      <vt:lpstr>Symbol</vt:lpstr>
      <vt:lpstr>Times New Roman</vt:lpstr>
      <vt:lpstr>Wingdings</vt:lpstr>
      <vt:lpstr>Arial</vt:lpstr>
      <vt:lpstr>Tema di Office</vt:lpstr>
      <vt:lpstr>Pendolo</vt:lpstr>
      <vt:lpstr>Misura della “costante” di gravità</vt:lpstr>
      <vt:lpstr>PowerPoint Presentation</vt:lpstr>
      <vt:lpstr>Errore nella misura del periodo</vt:lpstr>
      <vt:lpstr>Deviazione dal caso puntiforme</vt:lpstr>
      <vt:lpstr>Deviazione dall'isocronismo</vt:lpstr>
      <vt:lpstr>Altri effetti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MPL</dc:creator>
  <cp:lastModifiedBy>Microsoft Office User</cp:lastModifiedBy>
  <cp:revision>34</cp:revision>
  <dcterms:created xsi:type="dcterms:W3CDTF">2016-09-22T17:09:49Z</dcterms:created>
  <dcterms:modified xsi:type="dcterms:W3CDTF">2017-10-09T18:23:03Z</dcterms:modified>
</cp:coreProperties>
</file>