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17"/>
  </p:notesMasterIdLst>
  <p:handoutMasterIdLst>
    <p:handoutMasterId r:id="rId18"/>
  </p:handoutMasterIdLst>
  <p:sldIdLst>
    <p:sldId id="318" r:id="rId2"/>
    <p:sldId id="338" r:id="rId3"/>
    <p:sldId id="339" r:id="rId4"/>
    <p:sldId id="345" r:id="rId5"/>
    <p:sldId id="346" r:id="rId6"/>
    <p:sldId id="351" r:id="rId7"/>
    <p:sldId id="358" r:id="rId8"/>
    <p:sldId id="353" r:id="rId9"/>
    <p:sldId id="347" r:id="rId10"/>
    <p:sldId id="348" r:id="rId11"/>
    <p:sldId id="349" r:id="rId12"/>
    <p:sldId id="350" r:id="rId13"/>
    <p:sldId id="357" r:id="rId14"/>
    <p:sldId id="355" r:id="rId15"/>
    <p:sldId id="356" r:id="rId16"/>
  </p:sldIdLst>
  <p:sldSz cx="9144000" cy="6858000" type="screen4x3"/>
  <p:notesSz cx="6797675" cy="9926638"/>
  <p:custDataLst>
    <p:tags r:id="rId19"/>
  </p:custData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Grande"/>
        <a:ea typeface="MS PGothic" pitchFamily="34" charset="-128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Grande"/>
        <a:ea typeface="MS PGothic" pitchFamily="34" charset="-128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Grande"/>
        <a:ea typeface="MS PGothic" pitchFamily="34" charset="-128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Grande"/>
        <a:ea typeface="MS PGothic" pitchFamily="34" charset="-128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Grande"/>
        <a:ea typeface="MS PGothic" pitchFamily="34" charset="-128"/>
        <a:cs typeface="Arial" pitchFamily="34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Lucida Grande"/>
        <a:ea typeface="MS PGothic" pitchFamily="34" charset="-128"/>
        <a:cs typeface="Arial" pitchFamily="34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Lucida Grande"/>
        <a:ea typeface="MS PGothic" pitchFamily="34" charset="-128"/>
        <a:cs typeface="Arial" pitchFamily="34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Lucida Grande"/>
        <a:ea typeface="MS PGothic" pitchFamily="34" charset="-128"/>
        <a:cs typeface="Arial" pitchFamily="34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Lucida Grande"/>
        <a:ea typeface="MS PGothic" pitchFamily="34" charset="-128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9">
          <p15:clr>
            <a:srgbClr val="A4A3A4"/>
          </p15:clr>
        </p15:guide>
        <p15:guide id="2" pos="214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1CFAD"/>
    <a:srgbClr val="487853"/>
    <a:srgbClr val="BBE0E3"/>
    <a:srgbClr val="006666"/>
    <a:srgbClr val="006600"/>
    <a:srgbClr val="A80000"/>
    <a:srgbClr val="003300"/>
    <a:srgbClr val="3366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Stile medio 1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76" autoAdjust="0"/>
    <p:restoredTop sz="72376" autoAdjust="0"/>
  </p:normalViewPr>
  <p:slideViewPr>
    <p:cSldViewPr>
      <p:cViewPr varScale="1">
        <p:scale>
          <a:sx n="84" d="100"/>
          <a:sy n="84" d="100"/>
        </p:scale>
        <p:origin x="-282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66" y="-108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Lucida Grande" pitchFamily="8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91" y="0"/>
            <a:ext cx="294640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Lucida Grande" pitchFamily="8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166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Lucida Grande" pitchFamily="8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91" y="9428166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Lucida Grande" pitchFamily="8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75CD2FBA-0A96-4D08-BF72-900B3F217C4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5670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Lucida Grande" pitchFamily="8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91" y="0"/>
            <a:ext cx="294640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Lucida Grande" pitchFamily="8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3" y="4714877"/>
            <a:ext cx="5438774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4"/>
          </p:nvPr>
        </p:nvSpPr>
        <p:spPr>
          <a:xfrm>
            <a:off x="1" y="9428166"/>
            <a:ext cx="2946400" cy="496887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5"/>
          </p:nvPr>
        </p:nvSpPr>
        <p:spPr>
          <a:xfrm>
            <a:off x="3849691" y="9428166"/>
            <a:ext cx="2946400" cy="496887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C4F0BDC-AEC8-4CBA-887B-125C87431C8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9250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MS PGothic" pitchFamily="34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MS PGothic" pitchFamily="34" charset="-128"/>
        <a:cs typeface="ＭＳ Ｐゴシック" pitchFamily="1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MS PGothic" pitchFamily="34" charset="-128"/>
        <a:cs typeface="ＭＳ Ｐゴシック" pitchFamily="1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MS PGothic" pitchFamily="34" charset="-128"/>
        <a:cs typeface="ＭＳ Ｐゴシック" pitchFamily="1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MS PGothic" pitchFamily="34" charset="-128"/>
        <a:cs typeface="ＭＳ Ｐゴシック" pitchFamily="1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057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8549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9377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9377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it-IT" dirty="0">
              <a:latin typeface="Verdana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F0BDC-AEC8-4CBA-887B-125C87431C88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260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121"/>
            <a:endParaRPr lang="it-IT" altLang="it-IT" smtClean="0">
              <a:latin typeface="Lucida Grande"/>
            </a:endParaRPr>
          </a:p>
        </p:txBody>
      </p:sp>
      <p:sp>
        <p:nvSpPr>
          <p:cNvPr id="6963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16597" indent="-275615">
              <a:defRPr sz="27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02457" indent="-220491">
              <a:defRPr sz="27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543440" indent="-220491">
              <a:defRPr sz="27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1984422" indent="-220491">
              <a:defRPr sz="27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425405" indent="-220491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866388" indent="-220491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307370" indent="-220491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748353" indent="-220491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fld id="{954EFA3A-154A-459B-A984-B77A67569396}" type="slidenum">
              <a:rPr lang="it-IT" altLang="it-IT" sz="1200">
                <a:solidFill>
                  <a:srgbClr val="000000"/>
                </a:solidFill>
              </a:rPr>
              <a:pPr/>
              <a:t>15</a:t>
            </a:fld>
            <a:endParaRPr lang="it-IT" altLang="it-IT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0D3B5-EAB6-4894-8C3C-7C08DAF3EBC2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577251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320A9-2B0C-48CD-988B-4B9DA81AE83B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738144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8EA37C-46F4-46CF-A19A-854144EC7B52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61356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40002D-36A6-486D-A6C4-7DE23603EDA9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787887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6E8F9-B2FF-4622-ACE0-1616855FCB42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014800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E8833E-963F-4F67-A353-5770C990D0E1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84175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159019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5B852-92A9-44BE-8301-EBA7E962936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938186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64785-DF52-4A1B-A221-8F31FDC3117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93727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4F7BD2-3E82-4FDB-8C32-731FDAA8F17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440849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C134D0-B3BB-41C5-8033-055F7F1E3C16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60387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2E24A-632A-4596-968B-FD7EC2FE22B7}" type="datetimeFigureOut">
              <a:rPr lang="it-IT" smtClean="0"/>
              <a:t>07/10/2016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BC8B33-AF41-40E8-B68D-0FAC1408277B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934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5.jpeg"/><Relationship Id="rId18" Type="http://schemas.openxmlformats.org/officeDocument/2006/relationships/image" Target="../media/image28.png"/><Relationship Id="rId26" Type="http://schemas.openxmlformats.org/officeDocument/2006/relationships/image" Target="../media/image46.jpeg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41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34.png"/><Relationship Id="rId17" Type="http://schemas.openxmlformats.org/officeDocument/2006/relationships/oleObject" Target="../embeddings/oleObject2.bin"/><Relationship Id="rId25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8.jpeg"/><Relationship Id="rId20" Type="http://schemas.openxmlformats.org/officeDocument/2006/relationships/image" Target="../media/image4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png"/><Relationship Id="rId11" Type="http://schemas.openxmlformats.org/officeDocument/2006/relationships/image" Target="../media/image33.jpeg"/><Relationship Id="rId24" Type="http://schemas.openxmlformats.org/officeDocument/2006/relationships/image" Target="../media/image44.jpeg"/><Relationship Id="rId5" Type="http://schemas.openxmlformats.org/officeDocument/2006/relationships/image" Target="../media/image30.png"/><Relationship Id="rId15" Type="http://schemas.openxmlformats.org/officeDocument/2006/relationships/image" Target="../media/image37.png"/><Relationship Id="rId23" Type="http://schemas.openxmlformats.org/officeDocument/2006/relationships/image" Target="../media/image43.png"/><Relationship Id="rId10" Type="http://schemas.openxmlformats.org/officeDocument/2006/relationships/image" Target="cid:image001.jpg@01CDEF27.4BDFBED0" TargetMode="External"/><Relationship Id="rId19" Type="http://schemas.openxmlformats.org/officeDocument/2006/relationships/image" Target="../media/image39.png"/><Relationship Id="rId4" Type="http://schemas.openxmlformats.org/officeDocument/2006/relationships/image" Target="../media/image29.png"/><Relationship Id="rId9" Type="http://schemas.openxmlformats.org/officeDocument/2006/relationships/image" Target="../media/image32.jpeg"/><Relationship Id="rId14" Type="http://schemas.openxmlformats.org/officeDocument/2006/relationships/image" Target="../media/image36.jpeg"/><Relationship Id="rId22" Type="http://schemas.openxmlformats.org/officeDocument/2006/relationships/image" Target="../media/image42.png"/><Relationship Id="rId27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ideassociation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0D3B5-EAB6-4894-8C3C-7C08DAF3EBC2}" type="slidenum">
              <a:rPr lang="it-IT" smtClean="0"/>
              <a:pPr>
                <a:defRPr/>
              </a:pPr>
              <a:t>1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899592" y="213285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763713" y="1268760"/>
            <a:ext cx="5616575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i="1" dirty="0">
                <a:latin typeface="+mn-lt"/>
              </a:rPr>
              <a:t>USGM: </a:t>
            </a:r>
            <a:r>
              <a:rPr lang="it-IT" sz="3200" b="1" i="1" dirty="0" smtClean="0">
                <a:latin typeface="+mn-lt"/>
              </a:rPr>
              <a:t>il miglior partner per la tua carriera accademica e professionale</a:t>
            </a:r>
            <a:endParaRPr lang="it-IT" sz="3200" b="1" i="1" dirty="0">
              <a:latin typeface="+mn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1" t="29836" r="14815" b="22504"/>
          <a:stretch>
            <a:fillRect/>
          </a:stretch>
        </p:blipFill>
        <p:spPr bwMode="auto">
          <a:xfrm>
            <a:off x="1187624" y="3356992"/>
            <a:ext cx="397510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Guglielmo Marco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73016"/>
            <a:ext cx="1254125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</p:spTree>
    <p:extLst>
      <p:ext uri="{BB962C8B-B14F-4D97-AF65-F5344CB8AC3E}">
        <p14:creationId xmlns:p14="http://schemas.microsoft.com/office/powerpoint/2010/main" val="25784870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3014454" y="1124744"/>
            <a:ext cx="30167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b="1" dirty="0" smtClean="0">
                <a:latin typeface="Calibri" panose="020F0502020204030204" pitchFamily="34" charset="0"/>
              </a:rPr>
              <a:t>Accreditamento</a:t>
            </a:r>
            <a:r>
              <a:rPr lang="it-IT" sz="4000" b="1" dirty="0" smtClean="0">
                <a:latin typeface="Calibri" panose="020F0502020204030204" pitchFamily="34" charset="0"/>
              </a:rPr>
              <a:t> </a:t>
            </a:r>
            <a:endParaRPr lang="it-IT" sz="4000" dirty="0">
              <a:latin typeface="Calibri" panose="020F050202020403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06272" y="2283344"/>
            <a:ext cx="537626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latin typeface="Calibri" panose="020F0502020204030204" pitchFamily="34" charset="0"/>
              </a:rPr>
              <a:t>Prima </a:t>
            </a:r>
            <a:r>
              <a:rPr lang="en-US" dirty="0" err="1" smtClean="0">
                <a:latin typeface="Calibri" panose="020F0502020204030204" pitchFamily="34" charset="0"/>
              </a:rPr>
              <a:t>università</a:t>
            </a:r>
            <a:r>
              <a:rPr lang="en-US" dirty="0" smtClean="0">
                <a:latin typeface="Calibri" panose="020F0502020204030204" pitchFamily="34" charset="0"/>
              </a:rPr>
              <a:t> di </a:t>
            </a:r>
            <a:r>
              <a:rPr lang="en-US" dirty="0" err="1" smtClean="0">
                <a:latin typeface="Calibri" panose="020F0502020204030204" pitchFamily="34" charset="0"/>
              </a:rPr>
              <a:t>tipo</a:t>
            </a:r>
            <a:r>
              <a:rPr lang="en-US" dirty="0" smtClean="0">
                <a:latin typeface="Calibri" panose="020F0502020204030204" pitchFamily="34" charset="0"/>
              </a:rPr>
              <a:t> “</a:t>
            </a:r>
            <a:r>
              <a:rPr lang="en-US" dirty="0" err="1" smtClean="0">
                <a:latin typeface="Calibri" panose="020F0502020204030204" pitchFamily="34" charset="0"/>
              </a:rPr>
              <a:t>open”ufficialmente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riconosciuta</a:t>
            </a:r>
            <a:r>
              <a:rPr lang="en-US" dirty="0" smtClean="0">
                <a:latin typeface="Calibri" panose="020F0502020204030204" pitchFamily="34" charset="0"/>
              </a:rPr>
              <a:t> dal MIUR </a:t>
            </a:r>
            <a:r>
              <a:rPr lang="en-US" dirty="0" err="1" smtClean="0">
                <a:latin typeface="Calibri" panose="020F0502020204030204" pitchFamily="34" charset="0"/>
              </a:rPr>
              <a:t>nel</a:t>
            </a:r>
            <a:r>
              <a:rPr lang="en-US" dirty="0" smtClean="0">
                <a:latin typeface="Calibri" panose="020F0502020204030204" pitchFamily="34" charset="0"/>
              </a:rPr>
              <a:t> 2004</a:t>
            </a:r>
          </a:p>
          <a:p>
            <a:pPr marL="285750" indent="-285750">
              <a:buFontTx/>
              <a:buChar char="-"/>
            </a:pPr>
            <a:endParaRPr lang="en-US" dirty="0">
              <a:latin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 smtClean="0">
              <a:latin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Calibri" panose="020F0502020204030204" pitchFamily="34" charset="0"/>
              </a:rPr>
              <a:t>Prima e </a:t>
            </a:r>
            <a:r>
              <a:rPr lang="en-US" dirty="0" err="1" smtClean="0">
                <a:latin typeface="Calibri" panose="020F0502020204030204" pitchFamily="34" charset="0"/>
              </a:rPr>
              <a:t>unica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università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italiana</a:t>
            </a:r>
            <a:r>
              <a:rPr lang="en-US" dirty="0" smtClean="0">
                <a:latin typeface="Calibri" panose="020F0502020204030204" pitchFamily="34" charset="0"/>
              </a:rPr>
              <a:t> a </a:t>
            </a:r>
            <a:r>
              <a:rPr lang="en-US" dirty="0" err="1" smtClean="0">
                <a:latin typeface="Calibri" panose="020F0502020204030204" pitchFamily="34" charset="0"/>
              </a:rPr>
              <a:t>essere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accreditata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negli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Stati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Uniti</a:t>
            </a:r>
            <a:r>
              <a:rPr lang="en-US" dirty="0" smtClean="0">
                <a:latin typeface="Calibri" panose="020F0502020204030204" pitchFamily="34" charset="0"/>
              </a:rPr>
              <a:t> dal 2015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74276"/>
            <a:ext cx="1998320" cy="149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99" y="4293096"/>
            <a:ext cx="124639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</p:spTree>
    <p:extLst>
      <p:ext uri="{BB962C8B-B14F-4D97-AF65-F5344CB8AC3E}">
        <p14:creationId xmlns:p14="http://schemas.microsoft.com/office/powerpoint/2010/main" val="393795430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3231519" y="1136938"/>
            <a:ext cx="2276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 smtClean="0">
                <a:latin typeface="Calibri" panose="020F0502020204030204" pitchFamily="34" charset="0"/>
              </a:rPr>
              <a:t>Sedi centrali</a:t>
            </a:r>
            <a:endParaRPr lang="it-IT" sz="3200" dirty="0">
              <a:latin typeface="Calibri" panose="020F0502020204030204" pitchFamily="34" charset="0"/>
            </a:endParaRPr>
          </a:p>
        </p:txBody>
      </p:sp>
      <p:sp>
        <p:nvSpPr>
          <p:cNvPr id="9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  <p:sp>
        <p:nvSpPr>
          <p:cNvPr id="12" name="Rettangolo 11"/>
          <p:cNvSpPr/>
          <p:nvPr/>
        </p:nvSpPr>
        <p:spPr>
          <a:xfrm>
            <a:off x="0" y="2141885"/>
            <a:ext cx="50228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cap="all" dirty="0">
                <a:latin typeface="+mn-lt"/>
                <a:ea typeface="MS PGothic" pitchFamily="34" charset="-128"/>
              </a:rPr>
              <a:t>Uffici </a:t>
            </a:r>
            <a:r>
              <a:rPr lang="it-IT" sz="1600" b="1" cap="all" dirty="0" err="1">
                <a:latin typeface="+mn-lt"/>
                <a:ea typeface="MS PGothic" pitchFamily="34" charset="-128"/>
              </a:rPr>
              <a:t>AmMINISTRATIvi</a:t>
            </a:r>
            <a:endParaRPr lang="it-IT" sz="1600" b="1" cap="all" dirty="0">
              <a:latin typeface="+mn-lt"/>
              <a:ea typeface="MS PGothic" pitchFamily="34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latin typeface="+mn-lt"/>
                <a:ea typeface="MS PGothic" pitchFamily="34" charset="-128"/>
              </a:rPr>
              <a:t>Via Plinio, 44</a:t>
            </a:r>
            <a:endParaRPr lang="it-IT" sz="1600" cap="all" dirty="0">
              <a:solidFill>
                <a:srgbClr val="008C73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13" name="Picture 2" descr="Administration Off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2797522"/>
            <a:ext cx="140335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3929063" y="2141885"/>
            <a:ext cx="4572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cap="all" dirty="0">
                <a:latin typeface="+mn-lt"/>
                <a:ea typeface="MS PGothic" pitchFamily="34" charset="-128"/>
              </a:rPr>
              <a:t>UFFICI PRODUZIONE MULTIMEDIALE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latin typeface="+mn-lt"/>
                <a:ea typeface="MS PGothic" pitchFamily="34" charset="-128"/>
              </a:rPr>
              <a:t>Via Vittoria Colonna, 11</a:t>
            </a:r>
            <a:endParaRPr lang="it-IT" sz="1600" cap="all" dirty="0">
              <a:solidFill>
                <a:srgbClr val="008C73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15" name="Picture 6" descr="Multimedia Production Off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964" y="2797522"/>
            <a:ext cx="1384300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tangolo 15"/>
          <p:cNvSpPr/>
          <p:nvPr/>
        </p:nvSpPr>
        <p:spPr>
          <a:xfrm>
            <a:off x="1084743" y="4154834"/>
            <a:ext cx="29867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cap="all" dirty="0">
                <a:latin typeface="+mn-lt"/>
              </a:rPr>
              <a:t>AULE PER ESAMI E LEZIONI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latin typeface="+mn-lt"/>
                <a:ea typeface="MS PGothic" pitchFamily="34" charset="-128"/>
              </a:rPr>
              <a:t>Via Paolo Emilio, 29</a:t>
            </a:r>
            <a:endParaRPr lang="it-IT" sz="1600" cap="all" dirty="0">
              <a:solidFill>
                <a:srgbClr val="008C73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17" name="Picture 8" descr="Learning Faciliti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4797772"/>
            <a:ext cx="1506537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ttangolo 17"/>
          <p:cNvSpPr/>
          <p:nvPr/>
        </p:nvSpPr>
        <p:spPr>
          <a:xfrm>
            <a:off x="4955033" y="4154834"/>
            <a:ext cx="24972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cap="all" dirty="0">
                <a:latin typeface="+mn-lt"/>
              </a:rPr>
              <a:t>MARCONI STUDIOS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latin typeface="+mn-lt"/>
                <a:ea typeface="MS PGothic" pitchFamily="34" charset="-128"/>
              </a:rPr>
              <a:t>Via Gregorio VII, 414/424</a:t>
            </a:r>
            <a:endParaRPr lang="it-IT" sz="1600" cap="all" dirty="0">
              <a:solidFill>
                <a:srgbClr val="008C73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19" name="Picture 10" descr="Marconi Studi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459" y="4797152"/>
            <a:ext cx="142081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57931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4</a:t>
            </a:fld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3309365" y="836712"/>
            <a:ext cx="2486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 smtClean="0">
                <a:latin typeface="Calibri" panose="020F0502020204030204" pitchFamily="34" charset="0"/>
              </a:rPr>
              <a:t>Sedi regionali</a:t>
            </a:r>
            <a:endParaRPr lang="it-IT" sz="3200" dirty="0">
              <a:latin typeface="Calibri" panose="020F0502020204030204" pitchFamily="34" charset="0"/>
            </a:endParaRPr>
          </a:p>
        </p:txBody>
      </p:sp>
      <p:sp>
        <p:nvSpPr>
          <p:cNvPr id="7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01" y="2204864"/>
            <a:ext cx="3455987" cy="317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/>
          <a:srcRect l="21974" t="3457" r="28611" b="8999"/>
          <a:stretch/>
        </p:blipFill>
        <p:spPr>
          <a:xfrm>
            <a:off x="4572000" y="1755986"/>
            <a:ext cx="3364555" cy="396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7362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963188" y="848906"/>
            <a:ext cx="33370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 smtClean="0">
                <a:latin typeface="Calibri" panose="020F0502020204030204" pitchFamily="34" charset="0"/>
              </a:rPr>
              <a:t>Sedi internazionali</a:t>
            </a:r>
            <a:endParaRPr lang="it-IT" sz="3200" dirty="0">
              <a:latin typeface="Calibri" panose="020F0502020204030204" pitchFamily="34" charset="0"/>
            </a:endParaRPr>
          </a:p>
        </p:txBody>
      </p:sp>
      <p:sp>
        <p:nvSpPr>
          <p:cNvPr id="9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  <p:sp>
        <p:nvSpPr>
          <p:cNvPr id="47" name="Rettangolo 46"/>
          <p:cNvSpPr/>
          <p:nvPr/>
        </p:nvSpPr>
        <p:spPr>
          <a:xfrm>
            <a:off x="1763688" y="2568233"/>
            <a:ext cx="2141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Athens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it-IT" sz="18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Michali</a:t>
            </a:r>
            <a:r>
              <a:rPr lang="it-IT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it-IT" sz="18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Karaoli</a:t>
            </a:r>
            <a:r>
              <a:rPr lang="it-IT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 28 </a:t>
            </a:r>
          </a:p>
          <a:p>
            <a:pPr algn="ctr"/>
            <a:r>
              <a:rPr lang="it-IT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17235, </a:t>
            </a:r>
            <a:r>
              <a:rPr lang="it-IT" sz="18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Dafni</a:t>
            </a:r>
            <a:endParaRPr lang="en-US" sz="1800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9" name="Immagin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181" y="3861048"/>
            <a:ext cx="3188803" cy="2118187"/>
          </a:xfrm>
          <a:prstGeom prst="rect">
            <a:avLst/>
          </a:prstGeom>
        </p:spPr>
      </p:pic>
      <p:sp>
        <p:nvSpPr>
          <p:cNvPr id="50" name="Rettangolo 49"/>
          <p:cNvSpPr/>
          <p:nvPr/>
        </p:nvSpPr>
        <p:spPr>
          <a:xfrm>
            <a:off x="5230623" y="2426394"/>
            <a:ext cx="29417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Miami </a:t>
            </a:r>
          </a:p>
          <a:p>
            <a:pPr algn="ctr"/>
            <a:r>
              <a:rPr lang="en-US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1806 Flamingo Road, Suite 120, Pembroke Pines, FL, 33028 </a:t>
            </a:r>
          </a:p>
        </p:txBody>
      </p:sp>
      <p:pic>
        <p:nvPicPr>
          <p:cNvPr id="51" name="Picture 2" descr="http://i.huffpost.com/gen/1931761/images/o-MIAMI-SKYLINE-facebook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7"/>
          <a:stretch/>
        </p:blipFill>
        <p:spPr bwMode="auto">
          <a:xfrm>
            <a:off x="5297960" y="3861009"/>
            <a:ext cx="2946448" cy="2118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ttangolo 51"/>
          <p:cNvSpPr/>
          <p:nvPr/>
        </p:nvSpPr>
        <p:spPr>
          <a:xfrm>
            <a:off x="2411760" y="2007404"/>
            <a:ext cx="917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GREECE</a:t>
            </a: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Rettangolo 52"/>
          <p:cNvSpPr/>
          <p:nvPr/>
        </p:nvSpPr>
        <p:spPr>
          <a:xfrm>
            <a:off x="6372200" y="2007404"/>
            <a:ext cx="580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USA</a:t>
            </a: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2835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888653" y="908720"/>
            <a:ext cx="33100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b="1" dirty="0" smtClean="0">
                <a:latin typeface="Calibri" panose="020F0502020204030204" pitchFamily="34" charset="0"/>
              </a:rPr>
              <a:t>Offerta Formativa </a:t>
            </a:r>
            <a:endParaRPr lang="it-IT" sz="3200" dirty="0">
              <a:latin typeface="Calibri" panose="020F0502020204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1" t="47647" r="35596" b="28159"/>
          <a:stretch>
            <a:fillRect/>
          </a:stretch>
        </p:blipFill>
        <p:spPr bwMode="auto">
          <a:xfrm>
            <a:off x="1403648" y="1628800"/>
            <a:ext cx="6192566" cy="247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1" t="38239" r="35362" b="41208"/>
          <a:stretch>
            <a:fillRect/>
          </a:stretch>
        </p:blipFill>
        <p:spPr bwMode="auto">
          <a:xfrm>
            <a:off x="1403648" y="3933056"/>
            <a:ext cx="6192566" cy="209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</p:spTree>
    <p:extLst>
      <p:ext uri="{BB962C8B-B14F-4D97-AF65-F5344CB8AC3E}">
        <p14:creationId xmlns:p14="http://schemas.microsoft.com/office/powerpoint/2010/main" val="242163596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  <p:sp>
        <p:nvSpPr>
          <p:cNvPr id="6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  <p:sp>
        <p:nvSpPr>
          <p:cNvPr id="7" name="Rettangolo 6"/>
          <p:cNvSpPr/>
          <p:nvPr/>
        </p:nvSpPr>
        <p:spPr>
          <a:xfrm>
            <a:off x="1670184" y="906393"/>
            <a:ext cx="33338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MARCONI UNIVERSITY STUDIOS</a:t>
            </a:r>
          </a:p>
          <a:p>
            <a:pPr algn="ctr"/>
            <a:r>
              <a:rPr lang="it-IT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it-I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n-US" sz="2000" i="1" dirty="0">
                <a:solidFill>
                  <a:srgbClr val="000000"/>
                </a:solidFill>
                <a:latin typeface="Calibri" panose="020F0502020204030204" pitchFamily="34" charset="0"/>
              </a:rPr>
              <a:t>2000 square </a:t>
            </a:r>
            <a:r>
              <a:rPr lang="en-US" sz="20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meters, </a:t>
            </a:r>
            <a:r>
              <a:rPr lang="en-US" sz="2000" i="1" dirty="0">
                <a:solidFill>
                  <a:srgbClr val="000000"/>
                </a:solidFill>
                <a:latin typeface="Calibri" panose="020F0502020204030204" pitchFamily="34" charset="0"/>
              </a:rPr>
              <a:t>5 TV studios, audio and post production rooms, voice and recording studios in order to create thousands of different virtual scenarios </a:t>
            </a:r>
          </a:p>
        </p:txBody>
      </p:sp>
      <p:pic>
        <p:nvPicPr>
          <p:cNvPr id="8" name="Picture 2" descr="C:\Documents and Settings\EspertoSGT01\My Documents\Immagini\Immagine11.jpg"/>
          <p:cNvPicPr>
            <a:picLocks noChangeAspect="1" noChangeArrowheads="1"/>
          </p:cNvPicPr>
          <p:nvPr/>
        </p:nvPicPr>
        <p:blipFill rotWithShape="1">
          <a:blip r:embed="rId3"/>
          <a:srcRect l="19844" t="19037" r="20624" b="23854"/>
          <a:stretch/>
        </p:blipFill>
        <p:spPr bwMode="auto">
          <a:xfrm>
            <a:off x="5463902" y="4308946"/>
            <a:ext cx="2974975" cy="1784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6" t="30006" r="26666" b="34998"/>
          <a:stretch>
            <a:fillRect/>
          </a:stretch>
        </p:blipFill>
        <p:spPr bwMode="auto">
          <a:xfrm>
            <a:off x="5463902" y="2450284"/>
            <a:ext cx="2928937" cy="181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2" t="31458" r="27728" b="41965"/>
          <a:stretch>
            <a:fillRect/>
          </a:stretch>
        </p:blipFill>
        <p:spPr bwMode="auto">
          <a:xfrm>
            <a:off x="1670184" y="4316663"/>
            <a:ext cx="3132138" cy="1776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1" t="30879" r="26666" b="34001"/>
          <a:stretch>
            <a:fillRect/>
          </a:stretch>
        </p:blipFill>
        <p:spPr bwMode="auto">
          <a:xfrm>
            <a:off x="5463902" y="659775"/>
            <a:ext cx="2928937" cy="17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1287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454216" y="980728"/>
            <a:ext cx="420794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b="1" dirty="0" smtClean="0">
                <a:latin typeface="Calibri" panose="020F0502020204030204" pitchFamily="34" charset="0"/>
              </a:rPr>
              <a:t>Settore Multimediale e </a:t>
            </a:r>
          </a:p>
          <a:p>
            <a:pPr algn="ctr"/>
            <a:r>
              <a:rPr lang="it-IT" sz="3200" b="1" dirty="0" smtClean="0">
                <a:latin typeface="Calibri" panose="020F0502020204030204" pitchFamily="34" charset="0"/>
              </a:rPr>
              <a:t>Produzione Creativa </a:t>
            </a:r>
            <a:endParaRPr lang="it-IT" sz="3200" dirty="0">
              <a:latin typeface="Calibri" panose="020F0502020204030204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898" y="2348880"/>
            <a:ext cx="6084438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</p:spTree>
    <p:extLst>
      <p:ext uri="{BB962C8B-B14F-4D97-AF65-F5344CB8AC3E}">
        <p14:creationId xmlns:p14="http://schemas.microsoft.com/office/powerpoint/2010/main" val="2166534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693633" y="980728"/>
            <a:ext cx="396659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b="1" dirty="0" smtClean="0">
                <a:latin typeface="Calibri" panose="020F0502020204030204" pitchFamily="34" charset="0"/>
              </a:rPr>
              <a:t>Internazionalizzazione</a:t>
            </a:r>
          </a:p>
          <a:p>
            <a:pPr algn="ctr"/>
            <a:r>
              <a:rPr lang="it-IT" sz="1800" b="1" dirty="0" smtClean="0">
                <a:latin typeface="Calibri" panose="020F0502020204030204" pitchFamily="34" charset="0"/>
              </a:rPr>
              <a:t>Offerta Formativa Multilingue</a:t>
            </a:r>
            <a:endParaRPr lang="it-IT" sz="1800" dirty="0">
              <a:latin typeface="Calibri" panose="020F0502020204030204" pitchFamily="34" charset="0"/>
            </a:endParaRPr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899592" y="2348880"/>
            <a:ext cx="7776864" cy="437042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International MBA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it-IT" sz="1000" dirty="0" smtClean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Master </a:t>
            </a:r>
            <a:r>
              <a:rPr lang="it-IT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in Digital Marketing  </a:t>
            </a:r>
            <a:endParaRPr lang="it-IT" sz="1800" dirty="0" smtClean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en-US" sz="1000" b="1" dirty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Master in Human </a:t>
            </a:r>
            <a:r>
              <a:rPr lang="it-IT" sz="1800" dirty="0" err="1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Resources</a:t>
            </a:r>
            <a:r>
              <a:rPr lang="it-IT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 and </a:t>
            </a:r>
            <a:r>
              <a:rPr lang="it-IT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Organization  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it-IT" sz="1000" dirty="0" smtClean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Master in Global Marketing &amp; International Business </a:t>
            </a:r>
            <a:r>
              <a:rPr lang="it-IT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Relations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it-IT" sz="1000" dirty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Master in Education Leadership, </a:t>
            </a:r>
            <a:r>
              <a:rPr lang="en-US" sz="1800" dirty="0" err="1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Manag</a:t>
            </a:r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. </a:t>
            </a: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and </a:t>
            </a:r>
            <a:r>
              <a:rPr lang="en-US" sz="1800" dirty="0" err="1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Em</a:t>
            </a:r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. </a:t>
            </a:r>
            <a:r>
              <a:rPr lang="en-US" sz="1800" dirty="0" err="1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Techn</a:t>
            </a:r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.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en-US" sz="1000" dirty="0" smtClean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Master in Computer Science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en-US" sz="1000" dirty="0" smtClean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Master in Public Administration </a:t>
            </a:r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it-IT" sz="1000" dirty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Master </a:t>
            </a:r>
            <a:r>
              <a:rPr lang="it-IT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in Fashion Management and </a:t>
            </a:r>
            <a:r>
              <a:rPr lang="it-IT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Design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000" dirty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Master in </a:t>
            </a:r>
            <a:r>
              <a:rPr lang="it-IT" sz="1800" dirty="0" err="1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Interior</a:t>
            </a:r>
            <a:r>
              <a:rPr lang="it-IT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</a:rPr>
              <a:t> Design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prstClr val="black"/>
              </a:solidFill>
              <a:latin typeface="Calibri" panose="020F0502020204030204" pitchFamily="34" charset="0"/>
              <a:ea typeface="ＭＳ Ｐゴシック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20888"/>
            <a:ext cx="301751" cy="2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287" y="2420889"/>
            <a:ext cx="301749" cy="20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641" y="2420889"/>
            <a:ext cx="301749" cy="20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681" y="2420889"/>
            <a:ext cx="299031" cy="20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014" y="2852936"/>
            <a:ext cx="328295" cy="221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129" y="2852958"/>
            <a:ext cx="328934" cy="22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84984"/>
            <a:ext cx="301751" cy="2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577" y="3717032"/>
            <a:ext cx="301751" cy="2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149080"/>
            <a:ext cx="301751" cy="2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49081"/>
            <a:ext cx="301749" cy="20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149081"/>
            <a:ext cx="299031" cy="20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225" y="4581128"/>
            <a:ext cx="301751" cy="2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013176"/>
            <a:ext cx="301751" cy="2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445224"/>
            <a:ext cx="301751" cy="2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805264"/>
            <a:ext cx="301751" cy="2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6" t="38402" r="69566" b="43028"/>
          <a:stretch>
            <a:fillRect/>
          </a:stretch>
        </p:blipFill>
        <p:spPr bwMode="auto">
          <a:xfrm>
            <a:off x="6300192" y="4725144"/>
            <a:ext cx="212725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</p:spTree>
    <p:extLst>
      <p:ext uri="{BB962C8B-B14F-4D97-AF65-F5344CB8AC3E}">
        <p14:creationId xmlns:p14="http://schemas.microsoft.com/office/powerpoint/2010/main" val="301952915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621625" y="836712"/>
            <a:ext cx="396659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b="1" dirty="0" smtClean="0">
                <a:latin typeface="Calibri" panose="020F0502020204030204" pitchFamily="34" charset="0"/>
              </a:rPr>
              <a:t>Internazionalizzazione</a:t>
            </a:r>
          </a:p>
          <a:p>
            <a:pPr algn="ctr"/>
            <a:r>
              <a:rPr lang="it-IT" sz="1800" b="1" dirty="0" smtClean="0">
                <a:latin typeface="Calibri" panose="020F0502020204030204" pitchFamily="34" charset="0"/>
              </a:rPr>
              <a:t>Progetti di ricerca internazionali</a:t>
            </a:r>
            <a:endParaRPr lang="it-IT" sz="1800" dirty="0">
              <a:latin typeface="Calibri" panose="020F0502020204030204" pitchFamily="34" charset="0"/>
            </a:endParaRPr>
          </a:p>
        </p:txBody>
      </p:sp>
      <p:pic>
        <p:nvPicPr>
          <p:cNvPr id="10" name="Immagin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29074"/>
            <a:ext cx="151447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25" descr="\\Unimarconi.loc\bpr\Progetti\USGM\UTGM_dal_6_agosto\PJEuropei\PJ_IN_ESECUZIONE\LLP2013_UCCrowd\WP9 DISSEMINATION\Logos\Project_Logo\Logo Web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3143250"/>
            <a:ext cx="873125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7" descr="\\Unimarconi.loc\bpr\Progetti\USGM\UTGM_dal_6_agosto\PJEuropei\PJ_IN_ESECUZIONE\TEMPUS 2013_EQTeL\LOGOS\eqtellogo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713" y="3357563"/>
            <a:ext cx="8318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3214688" y="4572000"/>
          <a:ext cx="89852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Immagine bitmap" r:id="rId7" imgW="2057143" imgH="1142857" progId="Paint.Picture">
                  <p:embed/>
                </p:oleObj>
              </mc:Choice>
              <mc:Fallback>
                <p:oleObj name="Immagine bitmap" r:id="rId7" imgW="2057143" imgH="114285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88" y="4572000"/>
                        <a:ext cx="898525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Immagine 36" descr="Logo final.jpg"/>
          <p:cNvPicPr>
            <a:picLocks noChangeAspect="1" noChangeArrowheads="1"/>
          </p:cNvPicPr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4286250"/>
            <a:ext cx="935038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2" descr="\\Unimarconi.loc\bpr\Progetti\USGM\UTGM_dal_6_agosto\PJEuropei\PJ_IN_ESECUZIONE\ALFA_III_UNICA\unica logo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2286000"/>
            <a:ext cx="1035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2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897" y="2132856"/>
            <a:ext cx="652463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magine 22" descr="C:\Documents and Settings\S.Correnti\Desktop\brochure marconi\loghi progetti\silang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4500563"/>
            <a:ext cx="736600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magine 2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209" y="4212629"/>
            <a:ext cx="8921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magin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261" y="5157192"/>
            <a:ext cx="969963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magin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3143250"/>
            <a:ext cx="10287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238541"/>
              </p:ext>
            </p:extLst>
          </p:nvPr>
        </p:nvGraphicFramePr>
        <p:xfrm>
          <a:off x="4860032" y="3160120"/>
          <a:ext cx="1139825" cy="484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Immagine bitmap" r:id="rId17" imgW="1724266" imgH="733333" progId="Paint.Picture">
                  <p:embed/>
                </p:oleObj>
              </mc:Choice>
              <mc:Fallback>
                <p:oleObj name="Immagine bitmap" r:id="rId17" imgW="1724266" imgH="73333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3160120"/>
                        <a:ext cx="1139825" cy="4849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Immagine 6" descr="Descrizione: C:\Users\fabio\Desktop\SEEP_reduced_logo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653136"/>
            <a:ext cx="700088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magine 38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644158"/>
            <a:ext cx="13096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magine 1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3578226"/>
            <a:ext cx="973138" cy="6461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magine 18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4429125"/>
            <a:ext cx="10842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magine 1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3436168"/>
            <a:ext cx="896938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magine 18" descr="\\unimarconi.loc\bpr\Progetti\USGM\UTGM_dal_6_agosto\ISTITUZIONALE\AGGIORNAMENTO SITO_2015\SITO USGM - AREA R&amp;S\LOGHI PJ USGM\unifhy.jp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571" y="2235399"/>
            <a:ext cx="1090613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" descr="Risultati immagini per same world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141" y="5634186"/>
            <a:ext cx="1347787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783" y="5805065"/>
            <a:ext cx="1436361" cy="5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661248"/>
            <a:ext cx="1302246" cy="53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</p:spTree>
    <p:extLst>
      <p:ext uri="{BB962C8B-B14F-4D97-AF65-F5344CB8AC3E}">
        <p14:creationId xmlns:p14="http://schemas.microsoft.com/office/powerpoint/2010/main" val="103690770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507368" y="1124744"/>
            <a:ext cx="396659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b="1" dirty="0" smtClean="0">
                <a:latin typeface="Calibri" panose="020F0502020204030204" pitchFamily="34" charset="0"/>
              </a:rPr>
              <a:t>Internazionalizzazione</a:t>
            </a:r>
          </a:p>
          <a:p>
            <a:pPr algn="ctr"/>
            <a:r>
              <a:rPr lang="it-IT" sz="1800" b="1" dirty="0" smtClean="0">
                <a:latin typeface="Calibri" panose="020F0502020204030204" pitchFamily="34" charset="0"/>
              </a:rPr>
              <a:t>Mobilità </a:t>
            </a:r>
            <a:endParaRPr lang="it-IT" sz="1800" dirty="0">
              <a:latin typeface="Calibri" panose="020F050202020403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195736" y="4077072"/>
            <a:ext cx="4680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Anno </a:t>
            </a:r>
            <a:r>
              <a:rPr lang="en-US" dirty="0" err="1">
                <a:latin typeface="Calibri" panose="020F0502020204030204" pitchFamily="34" charset="0"/>
              </a:rPr>
              <a:t>A</a:t>
            </a:r>
            <a:r>
              <a:rPr lang="en-US" dirty="0" err="1" smtClean="0">
                <a:latin typeface="Calibri" panose="020F0502020204030204" pitchFamily="34" charset="0"/>
              </a:rPr>
              <a:t>ccademico</a:t>
            </a:r>
            <a:r>
              <a:rPr lang="en-US" dirty="0" smtClean="0">
                <a:latin typeface="Calibri" panose="020F0502020204030204" pitchFamily="34" charset="0"/>
              </a:rPr>
              <a:t> 2015/2016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</a:p>
          <a:p>
            <a:endParaRPr lang="en-US" sz="2000" dirty="0" smtClean="0">
              <a:latin typeface="Calibri" panose="020F0502020204030204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en-US" sz="2000" dirty="0" smtClean="0">
                <a:latin typeface="Calibri" panose="020F0502020204030204" pitchFamily="34" charset="0"/>
              </a:rPr>
              <a:t>11 </a:t>
            </a:r>
            <a:r>
              <a:rPr lang="en-US" sz="2000" dirty="0" err="1" smtClean="0">
                <a:latin typeface="Calibri" panose="020F0502020204030204" pitchFamily="34" charset="0"/>
              </a:rPr>
              <a:t>mobilità</a:t>
            </a:r>
            <a:r>
              <a:rPr lang="en-US" sz="2000" dirty="0" smtClean="0">
                <a:latin typeface="Calibri" panose="020F0502020204030204" pitchFamily="34" charset="0"/>
              </a:rPr>
              <a:t> SMS - studio</a:t>
            </a:r>
          </a:p>
          <a:p>
            <a:pPr marL="342900" indent="-342900" algn="ctr">
              <a:buFontTx/>
              <a:buChar char="-"/>
            </a:pPr>
            <a:r>
              <a:rPr lang="en-US" sz="2000" dirty="0" smtClean="0">
                <a:latin typeface="Calibri" panose="020F0502020204030204" pitchFamily="34" charset="0"/>
              </a:rPr>
              <a:t>17 </a:t>
            </a:r>
            <a:r>
              <a:rPr lang="en-US" sz="2000" dirty="0" err="1" smtClean="0">
                <a:latin typeface="Calibri" panose="020F0502020204030204" pitchFamily="34" charset="0"/>
              </a:rPr>
              <a:t>mobilità</a:t>
            </a:r>
            <a:r>
              <a:rPr lang="en-US" sz="2000" dirty="0" smtClean="0">
                <a:latin typeface="Calibri" panose="020F0502020204030204" pitchFamily="34" charset="0"/>
              </a:rPr>
              <a:t> SMP - </a:t>
            </a:r>
            <a:r>
              <a:rPr lang="en-US" sz="2000" dirty="0" err="1" smtClean="0">
                <a:latin typeface="Calibri" panose="020F0502020204030204" pitchFamily="34" charset="0"/>
              </a:rPr>
              <a:t>tirocinio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en-US" sz="2000" dirty="0" smtClean="0">
                <a:latin typeface="Calibri" panose="020F0502020204030204" pitchFamily="34" charset="0"/>
              </a:rPr>
              <a:t>4 </a:t>
            </a:r>
            <a:r>
              <a:rPr lang="en-US" sz="2000" dirty="0" err="1" smtClean="0">
                <a:latin typeface="Calibri" panose="020F0502020204030204" pitchFamily="34" charset="0"/>
              </a:rPr>
              <a:t>mobilità</a:t>
            </a:r>
            <a:r>
              <a:rPr lang="en-US" sz="2000" dirty="0" smtClean="0">
                <a:latin typeface="Calibri" panose="020F0502020204030204" pitchFamily="34" charset="0"/>
              </a:rPr>
              <a:t> SMT - staff</a:t>
            </a:r>
            <a:endParaRPr lang="en-US" dirty="0" smtClean="0">
              <a:latin typeface="Calibri" panose="020F0502020204030204" pitchFamily="34" charset="0"/>
            </a:endParaRPr>
          </a:p>
        </p:txBody>
      </p:sp>
      <p:sp>
        <p:nvSpPr>
          <p:cNvPr id="7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148064" y="2733700"/>
            <a:ext cx="233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solidFill>
                  <a:schemeClr val="tx2">
                    <a:lumMod val="75000"/>
                  </a:schemeClr>
                </a:solidFill>
              </a:rPr>
              <a:t>Key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tx2">
                    <a:lumMod val="75000"/>
                  </a:schemeClr>
                </a:solidFill>
              </a:rPr>
              <a:t>action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 1</a:t>
            </a:r>
            <a:endParaRPr lang="it-IT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297" y="2420888"/>
            <a:ext cx="3043727" cy="117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03342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723392" y="980728"/>
            <a:ext cx="396659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b="1" dirty="0" smtClean="0">
                <a:latin typeface="Calibri" panose="020F0502020204030204" pitchFamily="34" charset="0"/>
              </a:rPr>
              <a:t>Internazionalizzazione</a:t>
            </a:r>
          </a:p>
          <a:p>
            <a:pPr algn="ctr"/>
            <a:r>
              <a:rPr lang="it-IT" sz="1800" b="1" dirty="0" smtClean="0">
                <a:latin typeface="Calibri" panose="020F0502020204030204" pitchFamily="34" charset="0"/>
              </a:rPr>
              <a:t>GUIDE Association </a:t>
            </a:r>
            <a:endParaRPr lang="it-IT" sz="1800" dirty="0">
              <a:latin typeface="Calibri" panose="020F050202020403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310730" y="4133979"/>
            <a:ext cx="66456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Associazione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lobal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niversities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istance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ducation è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stata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fondata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2005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dall’USGM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l’obiettivo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sviluppare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sostenere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cooperazione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internazionale e la formazione a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distanza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livello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attualmente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circa 160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membri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provenienti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tutto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mondo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www.guideassociation.org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88853"/>
            <a:ext cx="3322637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Digital Universities 2015/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6837363" y="2420938"/>
            <a:ext cx="10160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http://www.gangemieditore.com/import/1717_FORMAMENTE_UNIMARCON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349500"/>
            <a:ext cx="10588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</p:spTree>
    <p:extLst>
      <p:ext uri="{BB962C8B-B14F-4D97-AF65-F5344CB8AC3E}">
        <p14:creationId xmlns:p14="http://schemas.microsoft.com/office/powerpoint/2010/main" val="24136498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  <p:sp>
        <p:nvSpPr>
          <p:cNvPr id="8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3" y="1196975"/>
            <a:ext cx="6681787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9438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61908-43C7-4B2E-8E98-C96439FAABF0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506127" y="980728"/>
            <a:ext cx="44011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b="1" dirty="0" smtClean="0">
                <a:latin typeface="Calibri" panose="020F0502020204030204" pitchFamily="34" charset="0"/>
              </a:rPr>
              <a:t>Perché scegliere l’USGM </a:t>
            </a:r>
            <a:endParaRPr lang="it-IT" sz="3200" dirty="0">
              <a:latin typeface="Calibri" panose="020F050202020403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310730" y="1988840"/>
            <a:ext cx="664564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Accreditamento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azionale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internazionale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Cultura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Qualità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Solidità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affidabilità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dell’organizzazione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Vocazione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internazionale e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alla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icerca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Vantaggi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formazione online e/o blended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1800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1800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18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86613"/>
            <a:ext cx="1368152" cy="64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780928"/>
            <a:ext cx="616074" cy="61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708920"/>
            <a:ext cx="714540" cy="70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</p:spTree>
    <p:extLst>
      <p:ext uri="{BB962C8B-B14F-4D97-AF65-F5344CB8AC3E}">
        <p14:creationId xmlns:p14="http://schemas.microsoft.com/office/powerpoint/2010/main" val="264171700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FE7441-6998-4E71-A47F-CF9F4C453905}" type="slidenum">
              <a:rPr lang="it-IT" altLang="it-IT" sz="10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000" smtClean="0">
              <a:solidFill>
                <a:srgbClr val="FFFFFF"/>
              </a:solidFill>
            </a:endParaRPr>
          </a:p>
        </p:txBody>
      </p:sp>
      <p:sp>
        <p:nvSpPr>
          <p:cNvPr id="4" name="CasellaDiTesto 4"/>
          <p:cNvSpPr txBox="1">
            <a:spLocks noChangeArrowheads="1"/>
          </p:cNvSpPr>
          <p:nvPr/>
        </p:nvSpPr>
        <p:spPr bwMode="auto">
          <a:xfrm>
            <a:off x="6197600" y="6505575"/>
            <a:ext cx="413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100" b="1" dirty="0" smtClean="0"/>
              <a:t>IDF – Frascati , 7 Ottobre 2016</a:t>
            </a:r>
            <a:endParaRPr lang="it-IT" altLang="it-IT" sz="11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1395759"/>
            <a:ext cx="6297613" cy="448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63068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2407&quot;&gt;&lt;property id=&quot;20148&quot; value=&quot;5&quot;/&gt;&lt;property id=&quot;20300&quot; value=&quot;Slide 1&quot;/&gt;&lt;property id=&quot;20307&quot; value=&quot;318&quot;/&gt;&lt;/object&gt;&lt;object type=&quot;3&quot; unique_id=&quot;12580&quot;&gt;&lt;property id=&quot;20148&quot; value=&quot;5&quot;/&gt;&lt;property id=&quot;20300&quot; value=&quot;Slide 19&quot;/&gt;&lt;property id=&quot;20307&quot; value=&quot;330&quot;/&gt;&lt;/object&gt;&lt;object type=&quot;3&quot; unique_id=&quot;12637&quot;&gt;&lt;property id=&quot;20148&quot; value=&quot;5&quot;/&gt;&lt;property id=&quot;20300&quot; value=&quot;Slide 2&quot;/&gt;&lt;property id=&quot;20307&quot; value=&quot;331&quot;/&gt;&lt;/object&gt;&lt;object type=&quot;3&quot; unique_id=&quot;12638&quot;&gt;&lt;property id=&quot;20148&quot; value=&quot;5&quot;/&gt;&lt;property id=&quot;20300&quot; value=&quot;Slide 4&quot;/&gt;&lt;property id=&quot;20307&quot; value=&quot;332&quot;/&gt;&lt;/object&gt;&lt;object type=&quot;3&quot; unique_id=&quot;12639&quot;&gt;&lt;property id=&quot;20148&quot; value=&quot;5&quot;/&gt;&lt;property id=&quot;20300&quot; value=&quot;Slide 5&quot;/&gt;&lt;property id=&quot;20307&quot; value=&quot;333&quot;/&gt;&lt;/object&gt;&lt;object type=&quot;3&quot; unique_id=&quot;12640&quot;&gt;&lt;property id=&quot;20148&quot; value=&quot;5&quot;/&gt;&lt;property id=&quot;20300&quot; value=&quot;Slide 6&quot;/&gt;&lt;property id=&quot;20307&quot; value=&quot;334&quot;/&gt;&lt;/object&gt;&lt;object type=&quot;3&quot; unique_id=&quot;12641&quot;&gt;&lt;property id=&quot;20148&quot; value=&quot;5&quot;/&gt;&lt;property id=&quot;20300&quot; value=&quot;Slide 7&quot;/&gt;&lt;property id=&quot;20307&quot; value=&quot;335&quot;/&gt;&lt;/object&gt;&lt;object type=&quot;3&quot; unique_id=&quot;12642&quot;&gt;&lt;property id=&quot;20148&quot; value=&quot;5&quot;/&gt;&lt;property id=&quot;20300&quot; value=&quot;Slide 8&quot;/&gt;&lt;property id=&quot;20307&quot; value=&quot;336&quot;/&gt;&lt;/object&gt;&lt;object type=&quot;3&quot; unique_id=&quot;12703&quot;&gt;&lt;property id=&quot;20148&quot; value=&quot;5&quot;/&gt;&lt;property id=&quot;20300&quot; value=&quot;Slide 9&quot;/&gt;&lt;property id=&quot;20307&quot; value=&quot;337&quot;/&gt;&lt;/object&gt;&lt;object type=&quot;3&quot; unique_id=&quot;12704&quot;&gt;&lt;property id=&quot;20148&quot; value=&quot;5&quot;/&gt;&lt;property id=&quot;20300&quot; value=&quot;Slide 10&quot;/&gt;&lt;property id=&quot;20307&quot; value=&quot;338&quot;/&gt;&lt;/object&gt;&lt;object type=&quot;3&quot; unique_id=&quot;13185&quot;&gt;&lt;property id=&quot;20148&quot; value=&quot;5&quot;/&gt;&lt;property id=&quot;20300&quot; value=&quot;Slide 11&quot;/&gt;&lt;property id=&quot;20307&quot; value=&quot;339&quot;/&gt;&lt;/object&gt;&lt;object type=&quot;3&quot; unique_id=&quot;13381&quot;&gt;&lt;property id=&quot;20148&quot; value=&quot;5&quot;/&gt;&lt;property id=&quot;20300&quot; value=&quot;Slide 12&quot;/&gt;&lt;property id=&quot;20307&quot; value=&quot;340&quot;/&gt;&lt;/object&gt;&lt;object type=&quot;3&quot; unique_id=&quot;13382&quot;&gt;&lt;property id=&quot;20148&quot; value=&quot;5&quot;/&gt;&lt;property id=&quot;20300&quot; value=&quot;Slide 13&quot;/&gt;&lt;property id=&quot;20307&quot; value=&quot;341&quot;/&gt;&lt;/object&gt;&lt;object type=&quot;3&quot; unique_id=&quot;13383&quot;&gt;&lt;property id=&quot;20148&quot; value=&quot;5&quot;/&gt;&lt;property id=&quot;20300&quot; value=&quot;Slide 14&quot;/&gt;&lt;property id=&quot;20307&quot; value=&quot;342&quot;/&gt;&lt;/object&gt;&lt;object type=&quot;3&quot; unique_id=&quot;13384&quot;&gt;&lt;property id=&quot;20148&quot; value=&quot;5&quot;/&gt;&lt;property id=&quot;20300&quot; value=&quot;Slide 15&quot;/&gt;&lt;property id=&quot;20307&quot; value=&quot;343&quot;/&gt;&lt;/object&gt;&lt;object type=&quot;3&quot; unique_id=&quot;13385&quot;&gt;&lt;property id=&quot;20148&quot; value=&quot;5&quot;/&gt;&lt;property id=&quot;20300&quot; value=&quot;Slide 18&quot;/&gt;&lt;property id=&quot;20307&quot; value=&quot;344&quot;/&gt;&lt;/object&gt;&lt;object type=&quot;3&quot; unique_id=&quot;13476&quot;&gt;&lt;property id=&quot;20148&quot; value=&quot;5&quot;/&gt;&lt;property id=&quot;20300&quot; value=&quot;Slide 16&quot;/&gt;&lt;property id=&quot;20307&quot; value=&quot;345&quot;/&gt;&lt;/object&gt;&lt;object type=&quot;3&quot; unique_id=&quot;13477&quot;&gt;&lt;property id=&quot;20148&quot; value=&quot;5&quot;/&gt;&lt;property id=&quot;20300&quot; value=&quot;Slide 17&quot;/&gt;&lt;property id=&quot;20307&quot; value=&quot;346&quot;/&gt;&lt;/object&gt;&lt;object type=&quot;3&quot; unique_id=&quot;13858&quot;&gt;&lt;property id=&quot;20148&quot; value=&quot;5&quot;/&gt;&lt;property id=&quot;20300&quot; value=&quot;Slide 3&quot;/&gt;&lt;property id=&quot;20307&quot; value=&quot;34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resentazione unimarconi nuova grafic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unimarconi nuova grafica</Template>
  <TotalTime>10735</TotalTime>
  <Words>427</Words>
  <Application>Microsoft Office PowerPoint</Application>
  <PresentationFormat>Presentazione su schermo (4:3)</PresentationFormat>
  <Paragraphs>124</Paragraphs>
  <Slides>15</Slides>
  <Notes>15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7" baseType="lpstr">
      <vt:lpstr>Presentazione unimarconi nuova grafica</vt:lpstr>
      <vt:lpstr>Immagine bitmap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*** ********** * ******** 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Meta_cognitive Learning</dc:title>
  <dc:creator>Guia Venturoli</dc:creator>
  <cp:lastModifiedBy>Arturo Lavalle</cp:lastModifiedBy>
  <cp:revision>897</cp:revision>
  <cp:lastPrinted>2016-02-10T15:59:05Z</cp:lastPrinted>
  <dcterms:created xsi:type="dcterms:W3CDTF">2009-01-30T15:04:37Z</dcterms:created>
  <dcterms:modified xsi:type="dcterms:W3CDTF">2016-10-07T07:13:04Z</dcterms:modified>
</cp:coreProperties>
</file>