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6"/>
  </p:notesMasterIdLst>
  <p:sldIdLst>
    <p:sldId id="305" r:id="rId2"/>
    <p:sldId id="306" r:id="rId3"/>
    <p:sldId id="323" r:id="rId4"/>
    <p:sldId id="307" r:id="rId5"/>
    <p:sldId id="308" r:id="rId6"/>
    <p:sldId id="309" r:id="rId7"/>
    <p:sldId id="310" r:id="rId8"/>
    <p:sldId id="311" r:id="rId9"/>
    <p:sldId id="315" r:id="rId10"/>
    <p:sldId id="316" r:id="rId11"/>
    <p:sldId id="256" r:id="rId12"/>
    <p:sldId id="262" r:id="rId13"/>
    <p:sldId id="335" r:id="rId14"/>
    <p:sldId id="263" r:id="rId15"/>
    <p:sldId id="264" r:id="rId16"/>
    <p:sldId id="265" r:id="rId17"/>
    <p:sldId id="267" r:id="rId18"/>
    <p:sldId id="328" r:id="rId19"/>
    <p:sldId id="329" r:id="rId20"/>
    <p:sldId id="330" r:id="rId21"/>
    <p:sldId id="331" r:id="rId22"/>
    <p:sldId id="282" r:id="rId23"/>
    <p:sldId id="297" r:id="rId24"/>
    <p:sldId id="336" r:id="rId25"/>
    <p:sldId id="283" r:id="rId26"/>
    <p:sldId id="270" r:id="rId27"/>
    <p:sldId id="324" r:id="rId28"/>
    <p:sldId id="325" r:id="rId29"/>
    <p:sldId id="327" r:id="rId30"/>
    <p:sldId id="332" r:id="rId31"/>
    <p:sldId id="271" r:id="rId32"/>
    <p:sldId id="334" r:id="rId33"/>
    <p:sldId id="285" r:id="rId34"/>
    <p:sldId id="284" r:id="rId35"/>
    <p:sldId id="302" r:id="rId36"/>
    <p:sldId id="298" r:id="rId37"/>
    <p:sldId id="278" r:id="rId38"/>
    <p:sldId id="301" r:id="rId39"/>
    <p:sldId id="304" r:id="rId40"/>
    <p:sldId id="337" r:id="rId41"/>
    <p:sldId id="338" r:id="rId42"/>
    <p:sldId id="319" r:id="rId43"/>
    <p:sldId id="280" r:id="rId44"/>
    <p:sldId id="303" r:id="rId45"/>
    <p:sldId id="281" r:id="rId46"/>
    <p:sldId id="291" r:id="rId47"/>
    <p:sldId id="292" r:id="rId48"/>
    <p:sldId id="320" r:id="rId49"/>
    <p:sldId id="288" r:id="rId50"/>
    <p:sldId id="290" r:id="rId51"/>
    <p:sldId id="299" r:id="rId52"/>
    <p:sldId id="326" r:id="rId53"/>
    <p:sldId id="321" r:id="rId54"/>
    <p:sldId id="33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Relationship Id="rId6" Type="http://schemas.openxmlformats.org/officeDocument/2006/relationships/image" Target="../media/image63.emf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D9CC-F843-436C-A104-DB8D56A3C8C6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FF8EB-4D22-4385-BC1A-3BD892F8C30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33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FF8EB-4D22-4385-BC1A-3BD892F8C30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06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FF8EB-4D22-4385-BC1A-3BD892F8C30A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36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3722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16E5B1-E080-44ED-A54C-0388F1E30DDD}" type="slidenum">
              <a:rPr lang="it-IT" smtClean="0"/>
              <a:pPr/>
              <a:t>50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72657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30385" fontAlgn="base">
              <a:spcBef>
                <a:spcPct val="0"/>
              </a:spcBef>
              <a:spcAft>
                <a:spcPct val="0"/>
              </a:spcAft>
              <a:defRPr/>
            </a:pPr>
            <a:fld id="{3EDAEEE0-29D6-41CB-A249-070DDA8C216F}" type="slidenum">
              <a:rPr lang="en-GB" smtClean="0"/>
              <a:pPr defTabSz="430385"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GB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An optical transmitter irradiates a target region containing a bright thermal-noise bath in which a low reflectivity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object might be embedded. The light received from this region is used to decide whether the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object is present or absent. </a:t>
            </a:r>
          </a:p>
        </p:txBody>
      </p:sp>
    </p:spTree>
    <p:extLst>
      <p:ext uri="{BB962C8B-B14F-4D97-AF65-F5344CB8AC3E}">
        <p14:creationId xmlns:p14="http://schemas.microsoft.com/office/powerpoint/2010/main" val="61964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EC4D7-11F9-4FC6-B130-A78BE70E1C5C}" type="datetimeFigureOut">
              <a:rPr lang="it-IT"/>
              <a:pPr>
                <a:defRPr/>
              </a:pPr>
              <a:t>30/09/2016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55DF2-D61D-4425-8B88-C57A525584D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1D203-91E7-41D7-B1C0-0FF1393EC6F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9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5038E-A391-4752-9E34-01DB2D48E1A2}" type="datetimeFigureOut">
              <a:rPr lang="en-GB" smtClean="0"/>
              <a:pPr/>
              <a:t>30/09/2016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CAcQjRw&amp;url=http://www.lilu2.ch/lilu2dir/materie/scienze_sperimentali/fisica/luce_visione/33_il_modello_ondulatorio.html&amp;ei=QpHQVMTwEsf7UtDFgrgE&amp;bvm=bv.85076809,d.d24&amp;psig=AFQjCNEkBmRuhuVuE3P4_LOxxKKKH-fmGA&amp;ust=1423041191481356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google.it/url?sa=i&amp;rct=j&amp;q=&amp;esrc=s&amp;source=images&amp;cd=&amp;cad=rja&amp;uact=8&amp;ved=0CAcQjRw&amp;url=http://vi.wikipedia.org/wiki/Photon&amp;ei=EH3QVNPVIML1UMTMgrAN&amp;bvm=bv.85076809,d.d24&amp;psig=AFQjCNEOc3EkGWM-BVkj7PD4Fp6FCVZcXA&amp;ust=1423036060624884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53.jpeg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6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9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1.emf"/><Relationship Id="rId4" Type="http://schemas.openxmlformats.org/officeDocument/2006/relationships/image" Target="../media/image58.e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63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image" Target="file:///D:\Julian\electrons.JPG" TargetMode="External"/><Relationship Id="rId4" Type="http://schemas.openxmlformats.org/officeDocument/2006/relationships/image" Target="../media/image7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g"/><Relationship Id="rId4" Type="http://schemas.openxmlformats.org/officeDocument/2006/relationships/image" Target="../media/image90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95.wmf"/><Relationship Id="rId18" Type="http://schemas.openxmlformats.org/officeDocument/2006/relationships/image" Target="../media/image102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99.png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0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0.jpeg"/><Relationship Id="rId1" Type="http://schemas.openxmlformats.org/officeDocument/2006/relationships/vmlDrawing" Target="../drawings/vmlDrawing5.vml"/><Relationship Id="rId6" Type="http://schemas.openxmlformats.org/officeDocument/2006/relationships/image" Target="../media/image98.png"/><Relationship Id="rId11" Type="http://schemas.openxmlformats.org/officeDocument/2006/relationships/image" Target="../media/image94.wmf"/><Relationship Id="rId5" Type="http://schemas.openxmlformats.org/officeDocument/2006/relationships/image" Target="../media/image97.png"/><Relationship Id="rId15" Type="http://schemas.openxmlformats.org/officeDocument/2006/relationships/image" Target="../media/image96.wmf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92.wmf"/><Relationship Id="rId9" Type="http://schemas.openxmlformats.org/officeDocument/2006/relationships/image" Target="../media/image93.wmf"/><Relationship Id="rId14" Type="http://schemas.openxmlformats.org/officeDocument/2006/relationships/oleObject" Target="../embeddings/oleObject15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03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image" Target="../media/image124.wmf"/><Relationship Id="rId3" Type="http://schemas.openxmlformats.org/officeDocument/2006/relationships/image" Target="../media/image104.jpeg"/><Relationship Id="rId7" Type="http://schemas.openxmlformats.org/officeDocument/2006/relationships/image" Target="../media/image118.wmf"/><Relationship Id="rId12" Type="http://schemas.openxmlformats.org/officeDocument/2006/relationships/image" Target="../media/image123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wmf"/><Relationship Id="rId4" Type="http://schemas.openxmlformats.org/officeDocument/2006/relationships/image" Target="../media/image105.jpeg"/><Relationship Id="rId9" Type="http://schemas.openxmlformats.org/officeDocument/2006/relationships/image" Target="../media/image120.png"/><Relationship Id="rId14" Type="http://schemas.openxmlformats.org/officeDocument/2006/relationships/image" Target="../media/image125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0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5" y="443619"/>
            <a:ext cx="7772400" cy="1470025"/>
          </a:xfrm>
        </p:spPr>
        <p:txBody>
          <a:bodyPr/>
          <a:lstStyle/>
          <a:p>
            <a:r>
              <a:rPr lang="it-IT" b="1" dirty="0"/>
              <a:t>Quanti di luce: da </a:t>
            </a:r>
            <a:r>
              <a:rPr lang="it-IT" b="1" dirty="0" err="1"/>
              <a:t>Planck</a:t>
            </a:r>
            <a:r>
              <a:rPr lang="it-IT" b="1" dirty="0"/>
              <a:t> al Teletrasporto Quantistico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2996952"/>
            <a:ext cx="2156289" cy="1889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אוֹר</a:t>
            </a:r>
            <a:r>
              <a:rPr lang="en-GB" dirty="0" smtClean="0"/>
              <a:t> (</a:t>
            </a:r>
            <a:r>
              <a:rPr lang="en-GB" i="1" dirty="0" err="1" smtClean="0"/>
              <a:t>yehi</a:t>
            </a:r>
            <a:r>
              <a:rPr lang="en-GB" i="1" dirty="0" smtClean="0"/>
              <a:t> 'or</a:t>
            </a:r>
            <a:r>
              <a:rPr lang="en-GB" dirty="0" smtClean="0"/>
              <a:t>).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Fiat </a:t>
            </a:r>
            <a:r>
              <a:rPr lang="en-GB" dirty="0" err="1" smtClean="0"/>
              <a:t>lux</a:t>
            </a:r>
            <a:r>
              <a:rPr lang="en-GB" dirty="0" smtClean="0"/>
              <a:t>…..</a:t>
            </a:r>
            <a:r>
              <a:rPr lang="en-GB" b="1" dirty="0" smtClean="0"/>
              <a:t> </a:t>
            </a:r>
          </a:p>
          <a:p>
            <a:pPr>
              <a:buNone/>
            </a:pPr>
            <a:r>
              <a:rPr lang="en-GB" sz="1800" b="1" dirty="0" err="1" smtClean="0"/>
              <a:t>Genesi</a:t>
            </a:r>
            <a:r>
              <a:rPr lang="en-GB" sz="1800" b="1" dirty="0" smtClean="0"/>
              <a:t> 1:3</a:t>
            </a:r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</p:txBody>
      </p:sp>
      <p:pic>
        <p:nvPicPr>
          <p:cNvPr id="61442" name="Picture 2" descr="http://ts1.mm.bing.net/th?&amp;id=HN.608044696706483297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08920"/>
            <a:ext cx="214312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 </a:t>
            </a:r>
            <a:r>
              <a:rPr lang="it-IT" dirty="0" err="1" smtClean="0"/>
              <a:t>cos’e’</a:t>
            </a:r>
            <a:r>
              <a:rPr lang="it-IT" dirty="0" smtClean="0"/>
              <a:t> la luce???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323056"/>
            <a:ext cx="4891528" cy="2906143"/>
          </a:xfrm>
        </p:spPr>
      </p:pic>
    </p:spTree>
    <p:extLst>
      <p:ext uri="{BB962C8B-B14F-4D97-AF65-F5344CB8AC3E}">
        <p14:creationId xmlns:p14="http://schemas.microsoft.com/office/powerpoint/2010/main" val="41641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Primi</a:t>
            </a:r>
            <a:r>
              <a:rPr lang="en-GB" dirty="0" smtClean="0"/>
              <a:t> </a:t>
            </a:r>
            <a:r>
              <a:rPr lang="en-GB" dirty="0" err="1" smtClean="0"/>
              <a:t>tentativi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Teoria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Specchi</a:t>
            </a:r>
            <a:r>
              <a:rPr lang="en-GB" dirty="0" smtClean="0"/>
              <a:t> sin </a:t>
            </a:r>
            <a:r>
              <a:rPr lang="en-GB" dirty="0" err="1" smtClean="0"/>
              <a:t>da</a:t>
            </a:r>
            <a:r>
              <a:rPr lang="en-GB" dirty="0" smtClean="0"/>
              <a:t> </a:t>
            </a:r>
            <a:r>
              <a:rPr lang="en-GB" dirty="0" err="1" smtClean="0"/>
              <a:t>protostoria</a:t>
            </a:r>
            <a:r>
              <a:rPr lang="en-GB" dirty="0" smtClean="0"/>
              <a:t>…</a:t>
            </a:r>
          </a:p>
          <a:p>
            <a:r>
              <a:rPr lang="en-GB" dirty="0" err="1" smtClean="0"/>
              <a:t>Pitagora</a:t>
            </a:r>
            <a:r>
              <a:rPr lang="en-GB" dirty="0" smtClean="0"/>
              <a:t>, </a:t>
            </a:r>
            <a:r>
              <a:rPr lang="en-GB" dirty="0" err="1" smtClean="0"/>
              <a:t>Democrito</a:t>
            </a:r>
            <a:r>
              <a:rPr lang="en-GB" dirty="0" smtClean="0"/>
              <a:t>, </a:t>
            </a:r>
            <a:r>
              <a:rPr lang="en-GB" dirty="0" err="1" smtClean="0"/>
              <a:t>Empedocle</a:t>
            </a:r>
            <a:r>
              <a:rPr lang="en-GB" dirty="0" smtClean="0"/>
              <a:t>,</a:t>
            </a:r>
          </a:p>
          <a:p>
            <a:pPr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Platone</a:t>
            </a:r>
            <a:r>
              <a:rPr lang="en-GB" dirty="0" smtClean="0"/>
              <a:t>, </a:t>
            </a:r>
            <a:r>
              <a:rPr lang="en-GB" dirty="0" err="1" smtClean="0"/>
              <a:t>Aristotele</a:t>
            </a:r>
            <a:r>
              <a:rPr lang="en-GB" dirty="0" smtClean="0"/>
              <a:t>….</a:t>
            </a:r>
          </a:p>
          <a:p>
            <a:r>
              <a:rPr lang="en-GB" dirty="0" err="1" smtClean="0"/>
              <a:t>Legge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rifrazione</a:t>
            </a:r>
            <a:r>
              <a:rPr lang="en-GB" dirty="0" smtClean="0"/>
              <a:t> (</a:t>
            </a:r>
            <a:r>
              <a:rPr lang="en-GB" dirty="0" err="1" smtClean="0"/>
              <a:t>Euclide</a:t>
            </a:r>
            <a:r>
              <a:rPr lang="en-GB" dirty="0" smtClean="0"/>
              <a:t>?), </a:t>
            </a:r>
            <a:r>
              <a:rPr lang="en-GB" dirty="0" err="1" smtClean="0"/>
              <a:t>quindi</a:t>
            </a:r>
            <a:r>
              <a:rPr lang="en-GB" dirty="0" smtClean="0"/>
              <a:t> </a:t>
            </a:r>
            <a:r>
              <a:rPr lang="en-GB" dirty="0" err="1" smtClean="0"/>
              <a:t>Cleomede</a:t>
            </a:r>
            <a:r>
              <a:rPr lang="en-GB" dirty="0" smtClean="0"/>
              <a:t> (50 dc), </a:t>
            </a:r>
            <a:r>
              <a:rPr lang="en-GB" dirty="0" err="1" smtClean="0"/>
              <a:t>Tolomeo</a:t>
            </a:r>
            <a:r>
              <a:rPr lang="en-GB" dirty="0" smtClean="0"/>
              <a:t> (130 dc),…</a:t>
            </a:r>
          </a:p>
          <a:p>
            <a:r>
              <a:rPr lang="en-GB" dirty="0" smtClean="0"/>
              <a:t>Durante </a:t>
            </a:r>
            <a:r>
              <a:rPr lang="en-GB" dirty="0" err="1" smtClean="0"/>
              <a:t>l’epoca</a:t>
            </a:r>
            <a:r>
              <a:rPr lang="en-GB" dirty="0" smtClean="0"/>
              <a:t> </a:t>
            </a:r>
            <a:r>
              <a:rPr lang="en-GB" dirty="0" err="1" smtClean="0"/>
              <a:t>greco</a:t>
            </a:r>
            <a:r>
              <a:rPr lang="en-GB" dirty="0" smtClean="0"/>
              <a:t> </a:t>
            </a:r>
            <a:r>
              <a:rPr lang="en-GB" dirty="0" err="1" smtClean="0"/>
              <a:t>romana</a:t>
            </a:r>
            <a:r>
              <a:rPr lang="en-GB" dirty="0" smtClean="0"/>
              <a:t>: </a:t>
            </a:r>
          </a:p>
          <a:p>
            <a:pPr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tecnologia</a:t>
            </a:r>
            <a:r>
              <a:rPr lang="en-GB" dirty="0" smtClean="0"/>
              <a:t> </a:t>
            </a:r>
            <a:r>
              <a:rPr lang="en-GB" dirty="0" err="1" smtClean="0"/>
              <a:t>lenti</a:t>
            </a:r>
            <a:r>
              <a:rPr lang="en-GB" dirty="0" smtClean="0"/>
              <a:t> e </a:t>
            </a:r>
            <a:r>
              <a:rPr lang="en-GB" dirty="0" err="1" smtClean="0"/>
              <a:t>specchi</a:t>
            </a:r>
            <a:r>
              <a:rPr lang="en-GB" dirty="0" smtClean="0"/>
              <a:t> per </a:t>
            </a:r>
          </a:p>
          <a:p>
            <a:pPr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ingrandire</a:t>
            </a:r>
            <a:r>
              <a:rPr lang="en-GB" dirty="0" smtClean="0"/>
              <a:t> e </a:t>
            </a:r>
            <a:r>
              <a:rPr lang="en-GB" dirty="0" err="1" smtClean="0"/>
              <a:t>focalizzare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26626" name="Picture 2" descr="http://3.bp.blogspot.com/-Bw5zGUonLJs/TcCCj9sh4zI/AAAAAAAABPY/Xvy0XHa73TE/s1600/mirrorE103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1196752"/>
            <a:ext cx="1428750" cy="2466975"/>
          </a:xfrm>
          <a:prstGeom prst="rect">
            <a:avLst/>
          </a:prstGeom>
          <a:noFill/>
        </p:spPr>
      </p:pic>
      <p:pic>
        <p:nvPicPr>
          <p:cNvPr id="26628" name="Picture 4" descr="http://upload.wikimedia.org/wikipedia/commons/b/b9/Refraction-with-soda-stra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5" y="4005063"/>
            <a:ext cx="2468532" cy="2804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Durante </a:t>
            </a:r>
            <a:r>
              <a:rPr lang="en-GB" sz="2800" dirty="0" err="1" smtClean="0"/>
              <a:t>il</a:t>
            </a:r>
            <a:r>
              <a:rPr lang="en-GB" sz="2800" dirty="0" smtClean="0"/>
              <a:t> </a:t>
            </a:r>
            <a:r>
              <a:rPr lang="en-GB" sz="2800" dirty="0" err="1" smtClean="0"/>
              <a:t>medioevo</a:t>
            </a:r>
            <a:r>
              <a:rPr lang="en-GB" sz="2800" dirty="0" smtClean="0"/>
              <a:t> lo studio </a:t>
            </a:r>
            <a:r>
              <a:rPr lang="en-GB" sz="2800" dirty="0" err="1" smtClean="0"/>
              <a:t>della</a:t>
            </a:r>
            <a:r>
              <a:rPr lang="en-GB" sz="2800" dirty="0" smtClean="0"/>
              <a:t> </a:t>
            </a:r>
            <a:r>
              <a:rPr lang="en-GB" sz="2800" dirty="0" err="1" smtClean="0"/>
              <a:t>luce</a:t>
            </a:r>
            <a:r>
              <a:rPr lang="en-GB" sz="2800" dirty="0" smtClean="0"/>
              <a:t> </a:t>
            </a:r>
            <a:r>
              <a:rPr lang="en-GB" sz="2800" dirty="0" err="1" smtClean="0"/>
              <a:t>languisce</a:t>
            </a:r>
            <a:r>
              <a:rPr lang="en-GB" sz="2800" dirty="0" smtClean="0"/>
              <a:t> (come </a:t>
            </a:r>
            <a:r>
              <a:rPr lang="en-GB" sz="2800" dirty="0" err="1" smtClean="0"/>
              <a:t>ogni</a:t>
            </a:r>
            <a:r>
              <a:rPr lang="en-GB" sz="2800" dirty="0" smtClean="0"/>
              <a:t> </a:t>
            </a:r>
            <a:r>
              <a:rPr lang="en-GB" sz="2800" dirty="0" err="1" smtClean="0"/>
              <a:t>scienza</a:t>
            </a:r>
            <a:r>
              <a:rPr lang="en-GB" sz="2800" dirty="0" smtClean="0"/>
              <a:t>) in </a:t>
            </a:r>
            <a:r>
              <a:rPr lang="en-GB" sz="2800" dirty="0" err="1" smtClean="0"/>
              <a:t>Europa</a:t>
            </a:r>
            <a:endParaRPr lang="en-GB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Alhazen</a:t>
            </a:r>
            <a:r>
              <a:rPr lang="en-GB" dirty="0" smtClean="0"/>
              <a:t> (1000 dc), </a:t>
            </a:r>
            <a:r>
              <a:rPr lang="en-GB" dirty="0" err="1" smtClean="0"/>
              <a:t>leggi</a:t>
            </a:r>
            <a:r>
              <a:rPr lang="en-GB" dirty="0" smtClean="0"/>
              <a:t> </a:t>
            </a:r>
            <a:r>
              <a:rPr lang="en-GB" dirty="0" err="1" smtClean="0"/>
              <a:t>riflessione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Ripresa</a:t>
            </a:r>
            <a:r>
              <a:rPr lang="en-GB" dirty="0" smtClean="0"/>
              <a:t> </a:t>
            </a:r>
            <a:r>
              <a:rPr lang="en-GB" dirty="0" err="1" smtClean="0"/>
              <a:t>studi</a:t>
            </a:r>
            <a:r>
              <a:rPr lang="en-GB" dirty="0" smtClean="0"/>
              <a:t> </a:t>
            </a:r>
            <a:r>
              <a:rPr lang="en-GB" dirty="0" err="1" smtClean="0"/>
              <a:t>sulla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 con </a:t>
            </a:r>
            <a:r>
              <a:rPr lang="en-GB" dirty="0" err="1" smtClean="0"/>
              <a:t>Bacone</a:t>
            </a:r>
            <a:r>
              <a:rPr lang="en-GB" dirty="0" smtClean="0"/>
              <a:t>, Leonardo…</a:t>
            </a:r>
          </a:p>
          <a:p>
            <a:r>
              <a:rPr lang="en-GB" dirty="0" err="1" smtClean="0"/>
              <a:t>Telescopio</a:t>
            </a:r>
            <a:r>
              <a:rPr lang="en-GB" dirty="0" smtClean="0"/>
              <a:t>: </a:t>
            </a:r>
            <a:r>
              <a:rPr lang="en-GB" dirty="0" err="1" smtClean="0"/>
              <a:t>Lippershey</a:t>
            </a:r>
            <a:r>
              <a:rPr lang="en-GB" dirty="0" smtClean="0"/>
              <a:t>, </a:t>
            </a:r>
          </a:p>
          <a:p>
            <a:pPr>
              <a:buNone/>
            </a:pPr>
            <a:r>
              <a:rPr lang="en-GB" dirty="0" err="1" smtClean="0"/>
              <a:t>applicazione</a:t>
            </a:r>
            <a:r>
              <a:rPr lang="en-GB" dirty="0" smtClean="0"/>
              <a:t> </a:t>
            </a:r>
            <a:r>
              <a:rPr lang="en-GB" dirty="0" err="1" smtClean="0"/>
              <a:t>astronomica</a:t>
            </a:r>
            <a:r>
              <a:rPr lang="en-GB" dirty="0" smtClean="0"/>
              <a:t>: Galileo</a:t>
            </a:r>
          </a:p>
          <a:p>
            <a:r>
              <a:rPr lang="en-GB" dirty="0" err="1" smtClean="0"/>
              <a:t>Miscroscopio</a:t>
            </a:r>
            <a:r>
              <a:rPr lang="en-GB" dirty="0" smtClean="0"/>
              <a:t>: </a:t>
            </a:r>
            <a:r>
              <a:rPr lang="en-GB" dirty="0" err="1" smtClean="0"/>
              <a:t>Jannsen</a:t>
            </a:r>
            <a:endParaRPr lang="en-GB" dirty="0" smtClean="0"/>
          </a:p>
          <a:p>
            <a:r>
              <a:rPr lang="en-GB" dirty="0" err="1" smtClean="0"/>
              <a:t>Progressi</a:t>
            </a:r>
            <a:r>
              <a:rPr lang="en-GB" dirty="0" smtClean="0"/>
              <a:t>: </a:t>
            </a:r>
            <a:r>
              <a:rPr lang="en-GB" dirty="0" err="1" smtClean="0"/>
              <a:t>Kepler</a:t>
            </a:r>
            <a:r>
              <a:rPr lang="en-GB" dirty="0" smtClean="0"/>
              <a:t>, Snell, </a:t>
            </a:r>
            <a:r>
              <a:rPr lang="en-GB" dirty="0" err="1" smtClean="0"/>
              <a:t>Grimaldi</a:t>
            </a:r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25602" name="Picture 2" descr="http://miguetrek.files.wordpress.com/2011/03/telescopio_galil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645024"/>
            <a:ext cx="2784088" cy="1244317"/>
          </a:xfrm>
          <a:prstGeom prst="rect">
            <a:avLst/>
          </a:prstGeom>
          <a:noFill/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037963"/>
            <a:ext cx="1224136" cy="1485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 </a:t>
            </a:r>
            <a:r>
              <a:rPr lang="en-GB" dirty="0" err="1" smtClean="0"/>
              <a:t>natura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: </a:t>
            </a:r>
            <a:r>
              <a:rPr lang="en-GB" dirty="0" err="1" smtClean="0"/>
              <a:t>corpuscoli</a:t>
            </a:r>
            <a:r>
              <a:rPr lang="en-GB" dirty="0" smtClean="0"/>
              <a:t> o </a:t>
            </a:r>
            <a:r>
              <a:rPr lang="en-GB" dirty="0" err="1" smtClean="0"/>
              <a:t>onda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        </a:t>
            </a:r>
            <a:r>
              <a:rPr lang="en-GB" dirty="0" err="1" smtClean="0"/>
              <a:t>Osservando</a:t>
            </a:r>
            <a:r>
              <a:rPr lang="en-GB" dirty="0" smtClean="0"/>
              <a:t> la </a:t>
            </a:r>
            <a:r>
              <a:rPr lang="en-GB" dirty="0" err="1" smtClean="0"/>
              <a:t>diffrazione</a:t>
            </a:r>
            <a:r>
              <a:rPr lang="en-GB" dirty="0" smtClean="0"/>
              <a:t>      </a:t>
            </a:r>
          </a:p>
          <a:p>
            <a:pPr>
              <a:buNone/>
            </a:pPr>
            <a:r>
              <a:rPr lang="en-GB" dirty="0" smtClean="0"/>
              <a:t>          Hooke </a:t>
            </a:r>
            <a:r>
              <a:rPr lang="en-GB" dirty="0" err="1" smtClean="0"/>
              <a:t>suggerisce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 </a:t>
            </a:r>
            <a:r>
              <a:rPr lang="en-GB" dirty="0" err="1" smtClean="0"/>
              <a:t>moto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            </a:t>
            </a:r>
            <a:r>
              <a:rPr lang="en-GB" dirty="0" err="1" smtClean="0"/>
              <a:t>vibratorio</a:t>
            </a:r>
            <a:r>
              <a:rPr lang="en-GB" dirty="0" smtClean="0"/>
              <a:t> del mezzo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. </a:t>
            </a:r>
            <a:r>
              <a:rPr lang="en-GB" dirty="0" err="1" smtClean="0"/>
              <a:t>Scoposizione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colori</a:t>
            </a:r>
            <a:r>
              <a:rPr lang="en-GB" dirty="0" smtClean="0"/>
              <a:t> in </a:t>
            </a:r>
            <a:r>
              <a:rPr lang="en-GB" dirty="0" err="1" smtClean="0"/>
              <a:t>luce</a:t>
            </a:r>
            <a:r>
              <a:rPr lang="en-GB" dirty="0" smtClean="0"/>
              <a:t> </a:t>
            </a:r>
            <a:r>
              <a:rPr lang="en-GB" dirty="0" err="1" smtClean="0"/>
              <a:t>bianca</a:t>
            </a:r>
            <a:r>
              <a:rPr lang="en-GB" dirty="0" smtClean="0"/>
              <a:t>, </a:t>
            </a:r>
            <a:r>
              <a:rPr lang="en-GB" dirty="0" err="1" smtClean="0"/>
              <a:t>propagazione</a:t>
            </a:r>
            <a:r>
              <a:rPr lang="en-GB" dirty="0" smtClean="0"/>
              <a:t> “</a:t>
            </a:r>
            <a:r>
              <a:rPr lang="en-GB" dirty="0" err="1" smtClean="0"/>
              <a:t>rettilinea</a:t>
            </a:r>
            <a:r>
              <a:rPr lang="en-GB" dirty="0" smtClean="0"/>
              <a:t>” </a:t>
            </a:r>
            <a:r>
              <a:rPr lang="en-GB" dirty="0" err="1" smtClean="0"/>
              <a:t>portano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Newton </a:t>
            </a:r>
            <a:r>
              <a:rPr lang="en-GB" sz="1600" dirty="0" smtClean="0"/>
              <a:t>(1642-1727) </a:t>
            </a:r>
            <a:r>
              <a:rPr lang="en-GB" dirty="0" smtClean="0"/>
              <a:t>  a </a:t>
            </a:r>
            <a:r>
              <a:rPr lang="en-GB" dirty="0" err="1" smtClean="0"/>
              <a:t>pensare</a:t>
            </a:r>
            <a:r>
              <a:rPr lang="en-GB" dirty="0" smtClean="0"/>
              <a:t> a </a:t>
            </a:r>
          </a:p>
          <a:p>
            <a:pPr>
              <a:buNone/>
            </a:pPr>
            <a:r>
              <a:rPr lang="en-GB" dirty="0" err="1" smtClean="0"/>
              <a:t>corpuscoli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diverso</a:t>
            </a:r>
            <a:r>
              <a:rPr lang="en-GB" dirty="0" smtClean="0"/>
              <a:t> </a:t>
            </a:r>
            <a:r>
              <a:rPr lang="en-GB" dirty="0" err="1" smtClean="0"/>
              <a:t>colore</a:t>
            </a:r>
            <a:endParaRPr lang="en-GB" dirty="0"/>
          </a:p>
        </p:txBody>
      </p:sp>
      <p:pic>
        <p:nvPicPr>
          <p:cNvPr id="62466" name="Picture 2" descr="http://ts1.mm.bing.net/th?&amp;id=HN.608049541431299061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196752"/>
            <a:ext cx="2857500" cy="2143125"/>
          </a:xfrm>
          <a:prstGeom prst="rect">
            <a:avLst/>
          </a:prstGeom>
          <a:noFill/>
        </p:spPr>
      </p:pic>
      <p:pic>
        <p:nvPicPr>
          <p:cNvPr id="62468" name="Picture 4" descr="http://www.greenopoli.it/download/www.greenopoli.it/images/arcobaleno_norveg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5013176"/>
            <a:ext cx="2148914" cy="1611686"/>
          </a:xfrm>
          <a:prstGeom prst="rect">
            <a:avLst/>
          </a:prstGeom>
          <a:noFill/>
        </p:spPr>
      </p:pic>
      <p:pic>
        <p:nvPicPr>
          <p:cNvPr id="24578" name="Picture 2" descr="http://matematica.unibocconi.it/sites/default/files/image008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429000"/>
            <a:ext cx="1907704" cy="1200353"/>
          </a:xfrm>
          <a:prstGeom prst="rect">
            <a:avLst/>
          </a:prstGeom>
          <a:noFill/>
        </p:spPr>
      </p:pic>
      <p:pic>
        <p:nvPicPr>
          <p:cNvPr id="4" name="Picture 2" descr="http://ts3.mm.bing.net/th?id=HN.608045508461987285&amp;w=100&amp;h=139&amp;c=7&amp;rs=1&amp;qlt=90&amp;o=4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5013176"/>
            <a:ext cx="952500" cy="1323975"/>
          </a:xfrm>
          <a:prstGeom prst="rect">
            <a:avLst/>
          </a:prstGeom>
          <a:noFill/>
        </p:spPr>
      </p:pic>
      <p:pic>
        <p:nvPicPr>
          <p:cNvPr id="24580" name="Picture 4" descr="http://ts1.mm.bing.net/th?&amp;id=HN.607997615275050111&amp;w=300&amp;h=300&amp;c=0&amp;pid=1.9&amp;rs=0&amp;p=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412776"/>
            <a:ext cx="1257584" cy="1849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en-GB" dirty="0" smtClean="0"/>
              <a:t>Huygens </a:t>
            </a:r>
            <a:r>
              <a:rPr lang="en-GB" sz="1600" dirty="0" smtClean="0"/>
              <a:t>(1629-1695) </a:t>
            </a:r>
            <a:r>
              <a:rPr lang="en-GB" dirty="0" err="1" smtClean="0"/>
              <a:t>deriva</a:t>
            </a:r>
            <a:r>
              <a:rPr lang="en-GB" dirty="0" smtClean="0"/>
              <a:t> </a:t>
            </a:r>
            <a:r>
              <a:rPr lang="en-GB" dirty="0" err="1" smtClean="0"/>
              <a:t>leggi</a:t>
            </a:r>
            <a:r>
              <a:rPr lang="en-GB" dirty="0" smtClean="0"/>
              <a:t> </a:t>
            </a:r>
            <a:r>
              <a:rPr lang="en-GB" dirty="0" err="1" smtClean="0"/>
              <a:t>riflessione</a:t>
            </a:r>
            <a:r>
              <a:rPr lang="en-GB" dirty="0" smtClean="0"/>
              <a:t> e </a:t>
            </a:r>
            <a:r>
              <a:rPr lang="en-GB" dirty="0" err="1" smtClean="0"/>
              <a:t>rifrazione</a:t>
            </a:r>
            <a:r>
              <a:rPr lang="en-GB" dirty="0" smtClean="0"/>
              <a:t> </a:t>
            </a:r>
            <a:r>
              <a:rPr lang="en-GB" dirty="0" err="1" smtClean="0"/>
              <a:t>da</a:t>
            </a:r>
            <a:r>
              <a:rPr lang="en-GB" dirty="0" smtClean="0"/>
              <a:t> </a:t>
            </a:r>
            <a:r>
              <a:rPr lang="en-GB" dirty="0" err="1" smtClean="0"/>
              <a:t>teoria</a:t>
            </a:r>
            <a:r>
              <a:rPr lang="en-GB" dirty="0" smtClean="0"/>
              <a:t> </a:t>
            </a:r>
            <a:r>
              <a:rPr lang="en-GB" dirty="0" err="1" smtClean="0"/>
              <a:t>ondulatoria</a:t>
            </a:r>
            <a:endParaRPr lang="en-GB" dirty="0" smtClean="0"/>
          </a:p>
          <a:p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err="1" smtClean="0">
                <a:solidFill>
                  <a:srgbClr val="00B050"/>
                </a:solidFill>
              </a:rPr>
              <a:t>Dominano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comunque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idee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corpuscolari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di</a:t>
            </a:r>
            <a:r>
              <a:rPr lang="en-GB" dirty="0" smtClean="0">
                <a:solidFill>
                  <a:srgbClr val="00B050"/>
                </a:solidFill>
              </a:rPr>
              <a:t> Newton</a:t>
            </a:r>
          </a:p>
          <a:p>
            <a:r>
              <a:rPr lang="en-GB" dirty="0" err="1" smtClean="0"/>
              <a:t>Römer</a:t>
            </a:r>
            <a:r>
              <a:rPr lang="en-GB" dirty="0" smtClean="0"/>
              <a:t> </a:t>
            </a:r>
            <a:r>
              <a:rPr lang="en-GB" dirty="0" err="1" smtClean="0"/>
              <a:t>determina</a:t>
            </a:r>
            <a:r>
              <a:rPr lang="en-GB" dirty="0" smtClean="0"/>
              <a:t> </a:t>
            </a:r>
            <a:r>
              <a:rPr lang="en-GB" dirty="0" err="1" smtClean="0"/>
              <a:t>velocità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 (1676)</a:t>
            </a:r>
          </a:p>
        </p:txBody>
      </p:sp>
      <p:pic>
        <p:nvPicPr>
          <p:cNvPr id="23556" name="Picture 4" descr="http://www.fisicamente.net/FISICA/roemer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3939" y="3717032"/>
            <a:ext cx="3616250" cy="2901330"/>
          </a:xfrm>
          <a:prstGeom prst="rect">
            <a:avLst/>
          </a:prstGeom>
          <a:noFill/>
        </p:spPr>
      </p:pic>
      <p:pic>
        <p:nvPicPr>
          <p:cNvPr id="23554" name="Picture 2" descr="http://ts1.mm.bing.net/th?&amp;id=HN.608052032511871028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188640"/>
            <a:ext cx="1594136" cy="1732756"/>
          </a:xfrm>
          <a:prstGeom prst="rect">
            <a:avLst/>
          </a:prstGeom>
          <a:noFill/>
        </p:spPr>
      </p:pic>
      <p:pic>
        <p:nvPicPr>
          <p:cNvPr id="2" name="Picture 4" descr="http://ts1.mm.bing.net/th?&amp;id=HN.608049996702221840&amp;w=300&amp;h=300&amp;c=0&amp;pid=1.9&amp;rs=0&amp;p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212407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GB" dirty="0" err="1" smtClean="0">
                <a:solidFill>
                  <a:srgbClr val="00B050"/>
                </a:solidFill>
              </a:rPr>
              <a:t>Inizio</a:t>
            </a:r>
            <a:r>
              <a:rPr lang="en-GB" dirty="0" smtClean="0">
                <a:solidFill>
                  <a:srgbClr val="00B050"/>
                </a:solidFill>
              </a:rPr>
              <a:t> 1800: </a:t>
            </a:r>
            <a:r>
              <a:rPr lang="en-GB" dirty="0" err="1" smtClean="0">
                <a:solidFill>
                  <a:srgbClr val="00B050"/>
                </a:solidFill>
              </a:rPr>
              <a:t>Esperimenti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su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interferenza</a:t>
            </a:r>
            <a:r>
              <a:rPr lang="en-GB" dirty="0" smtClean="0">
                <a:solidFill>
                  <a:srgbClr val="00B050"/>
                </a:solidFill>
              </a:rPr>
              <a:t> e </a:t>
            </a:r>
            <a:r>
              <a:rPr lang="en-GB" dirty="0" err="1" smtClean="0">
                <a:solidFill>
                  <a:srgbClr val="00B050"/>
                </a:solidFill>
              </a:rPr>
              <a:t>diffrazione</a:t>
            </a:r>
            <a:r>
              <a:rPr lang="en-GB" dirty="0" smtClean="0">
                <a:solidFill>
                  <a:srgbClr val="00B050"/>
                </a:solidFill>
              </a:rPr>
              <a:t> (</a:t>
            </a:r>
            <a:r>
              <a:rPr lang="en-GB" dirty="0" err="1" smtClean="0">
                <a:solidFill>
                  <a:srgbClr val="00B050"/>
                </a:solidFill>
              </a:rPr>
              <a:t>Fresnel,Malus</a:t>
            </a:r>
            <a:r>
              <a:rPr lang="en-GB" dirty="0" smtClean="0">
                <a:solidFill>
                  <a:srgbClr val="00B050"/>
                </a:solidFill>
              </a:rPr>
              <a:t>, </a:t>
            </a:r>
            <a:r>
              <a:rPr lang="en-GB" dirty="0" err="1" smtClean="0">
                <a:solidFill>
                  <a:srgbClr val="00B050"/>
                </a:solidFill>
              </a:rPr>
              <a:t>Arago</a:t>
            </a:r>
            <a:r>
              <a:rPr lang="en-GB" dirty="0" smtClean="0">
                <a:solidFill>
                  <a:srgbClr val="00B050"/>
                </a:solidFill>
              </a:rPr>
              <a:t>, Young …)</a:t>
            </a:r>
          </a:p>
          <a:p>
            <a:pPr>
              <a:buNone/>
            </a:pPr>
            <a:r>
              <a:rPr lang="en-GB" dirty="0" smtClean="0">
                <a:solidFill>
                  <a:srgbClr val="00B050"/>
                </a:solidFill>
              </a:rPr>
              <a:t>    </a:t>
            </a:r>
            <a:r>
              <a:rPr lang="en-GB" dirty="0" err="1" smtClean="0">
                <a:solidFill>
                  <a:srgbClr val="00B050"/>
                </a:solidFill>
              </a:rPr>
              <a:t>sostengono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ipotesi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luce</a:t>
            </a:r>
            <a:r>
              <a:rPr lang="en-GB" dirty="0" smtClean="0">
                <a:solidFill>
                  <a:srgbClr val="00B050"/>
                </a:solidFill>
              </a:rPr>
              <a:t> come </a:t>
            </a:r>
            <a:r>
              <a:rPr lang="en-GB" dirty="0" err="1" smtClean="0">
                <a:solidFill>
                  <a:srgbClr val="00B050"/>
                </a:solidFill>
              </a:rPr>
              <a:t>onda</a:t>
            </a:r>
            <a:endParaRPr lang="en-GB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    </a:t>
            </a:r>
            <a:r>
              <a:rPr lang="en-GB" dirty="0" err="1" smtClean="0">
                <a:solidFill>
                  <a:srgbClr val="FFC000"/>
                </a:solidFill>
              </a:rPr>
              <a:t>problemi</a:t>
            </a:r>
            <a:r>
              <a:rPr lang="en-GB" dirty="0" smtClean="0">
                <a:solidFill>
                  <a:srgbClr val="FFC000"/>
                </a:solidFill>
              </a:rPr>
              <a:t> con </a:t>
            </a:r>
            <a:r>
              <a:rPr lang="en-GB" dirty="0" err="1" smtClean="0">
                <a:solidFill>
                  <a:srgbClr val="FFC000"/>
                </a:solidFill>
              </a:rPr>
              <a:t>tentativi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di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comprendere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luce</a:t>
            </a:r>
            <a:r>
              <a:rPr lang="en-GB" dirty="0" smtClean="0">
                <a:solidFill>
                  <a:srgbClr val="FFC000"/>
                </a:solidFill>
              </a:rPr>
              <a:t> come </a:t>
            </a:r>
            <a:r>
              <a:rPr lang="en-GB" dirty="0" err="1" smtClean="0">
                <a:solidFill>
                  <a:srgbClr val="FFC000"/>
                </a:solidFill>
              </a:rPr>
              <a:t>onda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</a:p>
          <a:p>
            <a:pPr>
              <a:buNone/>
            </a:pPr>
            <a:r>
              <a:rPr lang="en-GB" dirty="0" smtClean="0">
                <a:solidFill>
                  <a:srgbClr val="FFC000"/>
                </a:solidFill>
              </a:rPr>
              <a:t>    </a:t>
            </a:r>
            <a:r>
              <a:rPr lang="en-GB" dirty="0" err="1" smtClean="0">
                <a:solidFill>
                  <a:srgbClr val="FFC000"/>
                </a:solidFill>
              </a:rPr>
              <a:t>longitudinale</a:t>
            </a:r>
            <a:endParaRPr lang="en-GB" dirty="0" smtClean="0">
              <a:solidFill>
                <a:srgbClr val="FFC000"/>
              </a:solidFill>
            </a:endParaRPr>
          </a:p>
          <a:p>
            <a:r>
              <a:rPr lang="en-GB" dirty="0" smtClean="0"/>
              <a:t>Young: </a:t>
            </a:r>
            <a:r>
              <a:rPr lang="en-GB" dirty="0" err="1" smtClean="0"/>
              <a:t>luce</a:t>
            </a:r>
            <a:r>
              <a:rPr lang="en-GB" dirty="0" smtClean="0"/>
              <a:t> </a:t>
            </a:r>
            <a:r>
              <a:rPr lang="en-GB" dirty="0" err="1" smtClean="0"/>
              <a:t>onda</a:t>
            </a:r>
            <a:r>
              <a:rPr lang="en-GB" dirty="0" smtClean="0"/>
              <a:t> </a:t>
            </a:r>
            <a:r>
              <a:rPr lang="en-GB" dirty="0" err="1" smtClean="0"/>
              <a:t>trasversa</a:t>
            </a:r>
            <a:r>
              <a:rPr lang="en-GB" dirty="0" smtClean="0"/>
              <a:t> al </a:t>
            </a:r>
            <a:r>
              <a:rPr lang="en-GB" dirty="0" err="1" smtClean="0"/>
              <a:t>moto</a:t>
            </a:r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pPr lvl="1"/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66562" name="Picture 2" descr="http://www.fotografareindigitale.com/wp-content/uploads/2013/06/lucenorm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861048"/>
            <a:ext cx="5895975" cy="2876551"/>
          </a:xfrm>
          <a:prstGeom prst="rect">
            <a:avLst/>
          </a:prstGeom>
          <a:noFill/>
        </p:spPr>
      </p:pic>
      <p:pic>
        <p:nvPicPr>
          <p:cNvPr id="22532" name="Picture 4" descr="https://encrypted-tbn2.gstatic.com/images?q=tbn:ANd9GcR0Om1_UKuGCVgSM-0vCs_K8PkbdD63xWmf1OZ7NYZnU1vTo10V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04864"/>
            <a:ext cx="5295900" cy="1228726"/>
          </a:xfrm>
          <a:prstGeom prst="rect">
            <a:avLst/>
          </a:prstGeom>
          <a:noFill/>
        </p:spPr>
      </p:pic>
      <p:pic>
        <p:nvPicPr>
          <p:cNvPr id="5" name="Picture 4" descr="http://ts1.mm.bing.net/th?&amp;id=HN.608040504819584371&amp;w=300&amp;h=300&amp;c=0&amp;pid=1.9&amp;rs=0&amp;p=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93096"/>
            <a:ext cx="1233471" cy="1561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8640"/>
            <a:ext cx="8229600" cy="633670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1815 Fresnel </a:t>
            </a:r>
            <a:r>
              <a:rPr lang="en-GB" dirty="0" err="1" smtClean="0">
                <a:solidFill>
                  <a:srgbClr val="FF0000"/>
                </a:solidFill>
              </a:rPr>
              <a:t>pubblica</a:t>
            </a:r>
            <a:r>
              <a:rPr lang="en-GB" dirty="0" smtClean="0">
                <a:solidFill>
                  <a:srgbClr val="FF0000"/>
                </a:solidFill>
              </a:rPr>
              <a:t> “Premier </a:t>
            </a:r>
            <a:r>
              <a:rPr lang="en-GB" dirty="0" err="1" smtClean="0">
                <a:solidFill>
                  <a:srgbClr val="FF0000"/>
                </a:solidFill>
              </a:rPr>
              <a:t>mémoire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sur</a:t>
            </a:r>
            <a:r>
              <a:rPr lang="en-GB" dirty="0" smtClean="0">
                <a:solidFill>
                  <a:srgbClr val="FF0000"/>
                </a:solidFill>
              </a:rPr>
              <a:t> la diffraction de la </a:t>
            </a:r>
            <a:r>
              <a:rPr lang="en-GB" dirty="0" err="1" smtClean="0">
                <a:solidFill>
                  <a:srgbClr val="FF0000"/>
                </a:solidFill>
              </a:rPr>
              <a:t>lumière</a:t>
            </a:r>
            <a:r>
              <a:rPr lang="en-GB" dirty="0" smtClean="0">
                <a:solidFill>
                  <a:srgbClr val="FF0000"/>
                </a:solidFill>
              </a:rPr>
              <a:t>” : </a:t>
            </a:r>
            <a:r>
              <a:rPr lang="en-GB" dirty="0" err="1" smtClean="0">
                <a:solidFill>
                  <a:srgbClr val="FF0000"/>
                </a:solidFill>
              </a:rPr>
              <a:t>trionfa</a:t>
            </a:r>
            <a:r>
              <a:rPr lang="en-GB" dirty="0" smtClean="0">
                <a:solidFill>
                  <a:srgbClr val="FF0000"/>
                </a:solidFill>
              </a:rPr>
              <a:t> la </a:t>
            </a:r>
            <a:r>
              <a:rPr lang="en-GB" dirty="0" err="1" smtClean="0">
                <a:solidFill>
                  <a:srgbClr val="FF0000"/>
                </a:solidFill>
              </a:rPr>
              <a:t>teoria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ondulatoria</a:t>
            </a: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GB" dirty="0" smtClean="0">
                <a:solidFill>
                  <a:srgbClr val="FFC000"/>
                </a:solidFill>
              </a:rPr>
              <a:t>“</a:t>
            </a:r>
            <a:r>
              <a:rPr lang="en-GB" dirty="0" err="1" smtClean="0">
                <a:solidFill>
                  <a:srgbClr val="FFC000"/>
                </a:solidFill>
              </a:rPr>
              <a:t>colori</a:t>
            </a:r>
            <a:r>
              <a:rPr lang="en-GB" dirty="0" smtClean="0">
                <a:solidFill>
                  <a:srgbClr val="FFC000"/>
                </a:solidFill>
              </a:rPr>
              <a:t>” </a:t>
            </a:r>
            <a:r>
              <a:rPr lang="en-GB" dirty="0" err="1" smtClean="0">
                <a:solidFill>
                  <a:srgbClr val="FFC000"/>
                </a:solidFill>
              </a:rPr>
              <a:t>diversi</a:t>
            </a:r>
            <a:r>
              <a:rPr lang="en-GB" smtClean="0">
                <a:solidFill>
                  <a:srgbClr val="FFC000"/>
                </a:solidFill>
              </a:rPr>
              <a:t>  -&gt; frequenze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dell’onda</a:t>
            </a:r>
            <a:r>
              <a:rPr lang="en-GB" dirty="0" smtClean="0">
                <a:solidFill>
                  <a:srgbClr val="FFC000"/>
                </a:solidFill>
              </a:rPr>
              <a:t> diverse</a:t>
            </a:r>
          </a:p>
          <a:p>
            <a:endParaRPr lang="en-GB" dirty="0"/>
          </a:p>
        </p:txBody>
      </p:sp>
      <p:pic>
        <p:nvPicPr>
          <p:cNvPr id="4" name="Picture 2" descr="http://www.scientifico.asti.it/fisica-2.0/wp-content/uploads/2013/05/young-interferenzaC-877x10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556792"/>
            <a:ext cx="3453571" cy="4032448"/>
          </a:xfrm>
          <a:prstGeom prst="rect">
            <a:avLst/>
          </a:prstGeom>
          <a:noFill/>
        </p:spPr>
      </p:pic>
      <p:pic>
        <p:nvPicPr>
          <p:cNvPr id="22530" name="Picture 2" descr="http://ts1.mm.bing.net/th?&amp;id=HN.608010255368456357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664" y="2492896"/>
            <a:ext cx="1738435" cy="2137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4514" name="Picture 2" descr="http://upload.wikimedia.org/wikipedia/commons/0/0a/Electromagnetic_wav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32"/>
            <a:ext cx="7620000" cy="2143125"/>
          </a:xfrm>
          <a:prstGeom prst="rect">
            <a:avLst/>
          </a:prstGeom>
          <a:noFill/>
        </p:spPr>
      </p:pic>
      <p:pic>
        <p:nvPicPr>
          <p:cNvPr id="5" name="Picture 4" descr="http://1.bp.blogspot.com/_iJ2W4GEzTzk/TCz-W57btcI/AAAAAAAADTY/jNWvBfxL9cs/s1600/Maxwel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4664"/>
            <a:ext cx="2443480" cy="30480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323528" y="476672"/>
            <a:ext cx="54726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1865: Maxwell </a:t>
            </a:r>
            <a:r>
              <a:rPr lang="en-GB" sz="3200" dirty="0" err="1" smtClean="0">
                <a:solidFill>
                  <a:srgbClr val="FF0000"/>
                </a:solidFill>
              </a:rPr>
              <a:t>descrive</a:t>
            </a:r>
            <a:r>
              <a:rPr lang="en-GB" sz="3200" dirty="0" smtClean="0">
                <a:solidFill>
                  <a:srgbClr val="FF0000"/>
                </a:solidFill>
              </a:rPr>
              <a:t> la </a:t>
            </a:r>
            <a:r>
              <a:rPr lang="en-GB" sz="3200" dirty="0" err="1" smtClean="0">
                <a:solidFill>
                  <a:srgbClr val="FF0000"/>
                </a:solidFill>
              </a:rPr>
              <a:t>teoria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GB" sz="3200" i="1" dirty="0" err="1" smtClean="0">
                <a:solidFill>
                  <a:srgbClr val="FF0000"/>
                </a:solidFill>
              </a:rPr>
              <a:t>che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i="1" dirty="0" err="1" smtClean="0">
                <a:solidFill>
                  <a:srgbClr val="FF0000"/>
                </a:solidFill>
              </a:rPr>
              <a:t>unifica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i="1" dirty="0" err="1" smtClean="0">
                <a:solidFill>
                  <a:srgbClr val="FF0000"/>
                </a:solidFill>
              </a:rPr>
              <a:t>elettricità</a:t>
            </a:r>
            <a:r>
              <a:rPr lang="en-GB" sz="3200" i="1" dirty="0" smtClean="0">
                <a:solidFill>
                  <a:srgbClr val="FF0000"/>
                </a:solidFill>
              </a:rPr>
              <a:t> e</a:t>
            </a:r>
          </a:p>
          <a:p>
            <a:pPr>
              <a:buNone/>
            </a:pPr>
            <a:r>
              <a:rPr lang="en-GB" sz="3200" i="1" dirty="0" err="1" smtClean="0">
                <a:solidFill>
                  <a:srgbClr val="FF0000"/>
                </a:solidFill>
              </a:rPr>
              <a:t>magnetismo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dirty="0" smtClean="0">
                <a:solidFill>
                  <a:srgbClr val="FF0000"/>
                </a:solidFill>
              </a:rPr>
              <a:t>: </a:t>
            </a:r>
          </a:p>
          <a:p>
            <a:pPr>
              <a:buNone/>
            </a:pPr>
            <a:r>
              <a:rPr lang="en-GB" sz="3200" dirty="0" smtClean="0">
                <a:solidFill>
                  <a:srgbClr val="FF0000"/>
                </a:solidFill>
              </a:rPr>
              <a:t>la </a:t>
            </a:r>
            <a:r>
              <a:rPr lang="en-GB" sz="3200" dirty="0" err="1" smtClean="0">
                <a:solidFill>
                  <a:srgbClr val="FF0000"/>
                </a:solidFill>
              </a:rPr>
              <a:t>luce</a:t>
            </a:r>
            <a:r>
              <a:rPr lang="en-GB" sz="3200" dirty="0" smtClean="0">
                <a:solidFill>
                  <a:srgbClr val="FF0000"/>
                </a:solidFill>
              </a:rPr>
              <a:t> è </a:t>
            </a:r>
            <a:r>
              <a:rPr lang="en-GB" sz="3200" dirty="0" err="1" smtClean="0">
                <a:solidFill>
                  <a:srgbClr val="FF0000"/>
                </a:solidFill>
              </a:rPr>
              <a:t>un’onda</a:t>
            </a:r>
            <a:r>
              <a:rPr lang="en-GB" sz="3200" dirty="0" smtClean="0">
                <a:solidFill>
                  <a:srgbClr val="FF0000"/>
                </a:solidFill>
              </a:rPr>
              <a:t> del campo </a:t>
            </a:r>
          </a:p>
          <a:p>
            <a:pPr>
              <a:buNone/>
            </a:pPr>
            <a:r>
              <a:rPr lang="en-GB" sz="3200" dirty="0" err="1" smtClean="0">
                <a:solidFill>
                  <a:srgbClr val="FF0000"/>
                </a:solidFill>
              </a:rPr>
              <a:t>elettromagnetico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7504" y="0"/>
            <a:ext cx="928903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 smtClean="0">
                <a:solidFill>
                  <a:srgbClr val="FFC000"/>
                </a:solidFill>
              </a:rPr>
              <a:t>Meglio</a:t>
            </a:r>
            <a:r>
              <a:rPr lang="en-GB" sz="2800" dirty="0" smtClean="0">
                <a:solidFill>
                  <a:srgbClr val="FFC000"/>
                </a:solidFill>
              </a:rPr>
              <a:t> </a:t>
            </a:r>
            <a:r>
              <a:rPr lang="en-GB" sz="2800" dirty="0" err="1" smtClean="0">
                <a:solidFill>
                  <a:srgbClr val="FFC000"/>
                </a:solidFill>
              </a:rPr>
              <a:t>luce</a:t>
            </a:r>
            <a:r>
              <a:rPr lang="en-GB" sz="2800" dirty="0" smtClean="0">
                <a:solidFill>
                  <a:srgbClr val="FFC000"/>
                </a:solidFill>
              </a:rPr>
              <a:t> </a:t>
            </a:r>
            <a:r>
              <a:rPr lang="en-GB" sz="2800" dirty="0" err="1" smtClean="0">
                <a:solidFill>
                  <a:srgbClr val="FFC000"/>
                </a:solidFill>
              </a:rPr>
              <a:t>elettrica</a:t>
            </a:r>
            <a:r>
              <a:rPr lang="en-GB" sz="2800" dirty="0" smtClean="0">
                <a:solidFill>
                  <a:srgbClr val="FFC000"/>
                </a:solidFill>
              </a:rPr>
              <a:t> o </a:t>
            </a:r>
            <a:r>
              <a:rPr lang="en-GB" sz="2800" dirty="0" err="1" smtClean="0">
                <a:solidFill>
                  <a:srgbClr val="FFC000"/>
                </a:solidFill>
              </a:rPr>
              <a:t>iluminamento</a:t>
            </a:r>
            <a:r>
              <a:rPr lang="en-GB" sz="2800" dirty="0" smtClean="0">
                <a:solidFill>
                  <a:srgbClr val="FFC000"/>
                </a:solidFill>
              </a:rPr>
              <a:t> a gas??</a:t>
            </a:r>
          </a:p>
          <a:p>
            <a:endParaRPr lang="en-GB" sz="2800" dirty="0" smtClean="0"/>
          </a:p>
          <a:p>
            <a:r>
              <a:rPr lang="de-DE" sz="2800" dirty="0" smtClean="0"/>
              <a:t>Werner von Siemens  si </a:t>
            </a:r>
            <a:r>
              <a:rPr lang="de-DE" sz="2800" dirty="0" err="1" smtClean="0"/>
              <a:t>rivolge</a:t>
            </a:r>
            <a:r>
              <a:rPr lang="de-DE" sz="2800" dirty="0" smtClean="0"/>
              <a:t> al PTR </a:t>
            </a:r>
            <a:r>
              <a:rPr lang="de-DE" sz="2800" dirty="0" err="1" smtClean="0"/>
              <a:t>fondato</a:t>
            </a:r>
            <a:r>
              <a:rPr lang="de-DE" sz="2800" dirty="0" smtClean="0"/>
              <a:t> da </a:t>
            </a:r>
          </a:p>
          <a:p>
            <a:r>
              <a:rPr lang="en-GB" sz="2800" dirty="0" smtClean="0"/>
              <a:t>Herman von Helmholtz. </a:t>
            </a:r>
          </a:p>
          <a:p>
            <a:endParaRPr lang="en-GB" sz="2800" dirty="0" smtClean="0"/>
          </a:p>
          <a:p>
            <a:r>
              <a:rPr lang="en-GB" sz="2800" dirty="0" err="1" smtClean="0"/>
              <a:t>Misure</a:t>
            </a:r>
            <a:r>
              <a:rPr lang="en-GB" sz="2800" dirty="0" smtClean="0"/>
              <a:t> </a:t>
            </a:r>
            <a:r>
              <a:rPr lang="en-GB" sz="2800" dirty="0" err="1" smtClean="0"/>
              <a:t>di</a:t>
            </a:r>
            <a:r>
              <a:rPr lang="en-GB" sz="2800" dirty="0" smtClean="0"/>
              <a:t> </a:t>
            </a:r>
            <a:r>
              <a:rPr lang="en-GB" sz="2800" dirty="0" err="1" smtClean="0"/>
              <a:t>corpo</a:t>
            </a:r>
            <a:r>
              <a:rPr lang="en-GB" sz="2800" dirty="0" smtClean="0"/>
              <a:t> </a:t>
            </a:r>
            <a:r>
              <a:rPr lang="en-GB" sz="2800" dirty="0" err="1" smtClean="0"/>
              <a:t>nero</a:t>
            </a:r>
            <a:r>
              <a:rPr lang="en-GB" sz="2800" dirty="0" smtClean="0"/>
              <a:t> </a:t>
            </a:r>
            <a:r>
              <a:rPr lang="en-GB" sz="2800" dirty="0" err="1" smtClean="0"/>
              <a:t>di</a:t>
            </a:r>
            <a:r>
              <a:rPr lang="en-GB" sz="2800" dirty="0" smtClean="0"/>
              <a:t> Planck</a:t>
            </a:r>
            <a:endParaRPr lang="en-GB" dirty="0" smtClean="0"/>
          </a:p>
          <a:p>
            <a:endParaRPr lang="en-GB" dirty="0" smtClean="0"/>
          </a:p>
        </p:txBody>
      </p:sp>
      <p:pic>
        <p:nvPicPr>
          <p:cNvPr id="6" name="Immagine 5" descr="Lo_sp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852936"/>
            <a:ext cx="3990975" cy="2352675"/>
          </a:xfrm>
          <a:prstGeom prst="rect">
            <a:avLst/>
          </a:prstGeom>
        </p:spPr>
      </p:pic>
      <p:pic>
        <p:nvPicPr>
          <p:cNvPr id="9" name="Immagine 8" descr="Max_Planc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916832"/>
            <a:ext cx="1845616" cy="2744962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4572000" y="4611231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smtClean="0"/>
              <a:t>- 1900 Planck          per </a:t>
            </a:r>
            <a:r>
              <a:rPr lang="en-GB" sz="2800" dirty="0" err="1" smtClean="0"/>
              <a:t>spiegare</a:t>
            </a:r>
            <a:r>
              <a:rPr lang="en-GB" sz="2800" dirty="0" smtClean="0"/>
              <a:t> </a:t>
            </a:r>
            <a:r>
              <a:rPr lang="en-GB" sz="2800" dirty="0" err="1" smtClean="0"/>
              <a:t>l’emissione</a:t>
            </a:r>
            <a:r>
              <a:rPr lang="en-GB" sz="2800" dirty="0" smtClean="0"/>
              <a:t> del </a:t>
            </a:r>
            <a:r>
              <a:rPr lang="en-GB" sz="2800" dirty="0" err="1" smtClean="0"/>
              <a:t>corpo</a:t>
            </a:r>
            <a:r>
              <a:rPr lang="en-GB" sz="2800" dirty="0" smtClean="0"/>
              <a:t> </a:t>
            </a:r>
            <a:r>
              <a:rPr lang="en-GB" sz="2800" dirty="0" err="1" smtClean="0"/>
              <a:t>nero</a:t>
            </a:r>
            <a:r>
              <a:rPr lang="en-GB" sz="2800" dirty="0" smtClean="0"/>
              <a:t>:  la </a:t>
            </a:r>
            <a:r>
              <a:rPr lang="en-GB" sz="2800" dirty="0" err="1" smtClean="0"/>
              <a:t>luce</a:t>
            </a:r>
            <a:r>
              <a:rPr lang="en-GB" sz="2800" dirty="0" smtClean="0"/>
              <a:t> </a:t>
            </a:r>
            <a:r>
              <a:rPr lang="en-GB" sz="2800" dirty="0" err="1" smtClean="0"/>
              <a:t>dev’essere</a:t>
            </a:r>
            <a:r>
              <a:rPr lang="en-GB" sz="2800" dirty="0" smtClean="0"/>
              <a:t> </a:t>
            </a:r>
            <a:r>
              <a:rPr lang="en-GB" sz="2800" dirty="0" err="1" smtClean="0"/>
              <a:t>emessa</a:t>
            </a:r>
            <a:r>
              <a:rPr lang="en-GB" sz="2800" dirty="0" smtClean="0"/>
              <a:t> in </a:t>
            </a:r>
            <a:r>
              <a:rPr lang="en-GB" sz="2800" dirty="0" err="1" smtClean="0"/>
              <a:t>quanti</a:t>
            </a:r>
            <a:r>
              <a:rPr lang="en-GB" sz="2800" dirty="0" smtClean="0"/>
              <a:t> </a:t>
            </a:r>
            <a:r>
              <a:rPr lang="en-GB" sz="2800" dirty="0" err="1" smtClean="0"/>
              <a:t>di</a:t>
            </a:r>
            <a:r>
              <a:rPr lang="en-GB" sz="2800" dirty="0" smtClean="0"/>
              <a:t> </a:t>
            </a:r>
            <a:r>
              <a:rPr lang="en-GB" sz="2800" dirty="0" err="1" smtClean="0"/>
              <a:t>luce</a:t>
            </a:r>
            <a:r>
              <a:rPr lang="en-GB" sz="2800" dirty="0" smtClean="0"/>
              <a:t> (</a:t>
            </a:r>
            <a:r>
              <a:rPr lang="en-GB" sz="2800" dirty="0" err="1" smtClean="0"/>
              <a:t>i</a:t>
            </a:r>
            <a:r>
              <a:rPr lang="en-GB" sz="2800" dirty="0" smtClean="0"/>
              <a:t> </a:t>
            </a:r>
            <a:r>
              <a:rPr lang="en-GB" sz="2800" dirty="0" err="1" smtClean="0"/>
              <a:t>fotoni</a:t>
            </a:r>
            <a:r>
              <a:rPr lang="en-GB" sz="2800" dirty="0" smtClean="0"/>
              <a:t>)</a:t>
            </a:r>
            <a:endParaRPr lang="en-GB" sz="2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331640" y="5877272"/>
            <a:ext cx="1875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i="1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E = h </a:t>
            </a:r>
            <a:r>
              <a:rPr lang="el-GR" sz="3600" b="1" i="1" dirty="0" smtClean="0">
                <a:solidFill>
                  <a:srgbClr val="FF0000"/>
                </a:solidFill>
              </a:rPr>
              <a:t>ν</a:t>
            </a:r>
            <a:endParaRPr lang="it-IT" sz="3600" b="1" i="1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26064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00B050"/>
                </a:solidFill>
              </a:rPr>
              <a:t>Nasce</a:t>
            </a:r>
            <a:r>
              <a:rPr lang="en-GB" sz="2800" dirty="0" smtClean="0">
                <a:solidFill>
                  <a:srgbClr val="00B050"/>
                </a:solidFill>
              </a:rPr>
              <a:t> la </a:t>
            </a:r>
            <a:r>
              <a:rPr lang="en-GB" sz="2800" dirty="0" err="1" smtClean="0">
                <a:solidFill>
                  <a:srgbClr val="00B050"/>
                </a:solidFill>
              </a:rPr>
              <a:t>Fisica</a:t>
            </a:r>
            <a:r>
              <a:rPr lang="en-GB" sz="2800" dirty="0" smtClean="0">
                <a:solidFill>
                  <a:srgbClr val="00B050"/>
                </a:solidFill>
              </a:rPr>
              <a:t> </a:t>
            </a:r>
            <a:r>
              <a:rPr lang="en-GB" sz="2800" dirty="0" err="1" smtClean="0">
                <a:solidFill>
                  <a:srgbClr val="00B050"/>
                </a:solidFill>
              </a:rPr>
              <a:t>Quantistica</a:t>
            </a:r>
            <a:endParaRPr lang="en-GB" sz="2800" dirty="0">
              <a:solidFill>
                <a:srgbClr val="00B050"/>
              </a:solidFill>
            </a:endParaRPr>
          </a:p>
        </p:txBody>
      </p:sp>
      <p:pic>
        <p:nvPicPr>
          <p:cNvPr id="6" name="Immagine 5" descr="einstein_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2026497" cy="250497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flipH="1">
            <a:off x="539552" y="4599346"/>
            <a:ext cx="39867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- </a:t>
            </a:r>
            <a:r>
              <a:rPr lang="en-GB" sz="3200" dirty="0" smtClean="0">
                <a:solidFill>
                  <a:srgbClr val="FF0000"/>
                </a:solidFill>
              </a:rPr>
              <a:t>1905  Einstein: la </a:t>
            </a:r>
            <a:r>
              <a:rPr lang="en-GB" sz="3200" dirty="0" err="1" smtClean="0">
                <a:solidFill>
                  <a:srgbClr val="FF0000"/>
                </a:solidFill>
              </a:rPr>
              <a:t>luce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si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propaga</a:t>
            </a:r>
            <a:r>
              <a:rPr lang="en-GB" sz="3200" dirty="0" smtClean="0">
                <a:solidFill>
                  <a:srgbClr val="FF0000"/>
                </a:solidFill>
              </a:rPr>
              <a:t>  e </a:t>
            </a:r>
            <a:r>
              <a:rPr lang="en-GB" sz="3200" dirty="0" err="1" smtClean="0">
                <a:solidFill>
                  <a:srgbClr val="FF0000"/>
                </a:solidFill>
              </a:rPr>
              <a:t>viene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assorbita</a:t>
            </a:r>
            <a:r>
              <a:rPr lang="en-GB" sz="3200" dirty="0" smtClean="0">
                <a:solidFill>
                  <a:srgbClr val="FF0000"/>
                </a:solidFill>
              </a:rPr>
              <a:t> come </a:t>
            </a:r>
            <a:r>
              <a:rPr lang="en-GB" sz="3200" dirty="0" err="1" smtClean="0">
                <a:solidFill>
                  <a:srgbClr val="FF0000"/>
                </a:solidFill>
              </a:rPr>
              <a:t>quanti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di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luce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20482" name="Picture 2" descr="http://2.bp.blogspot.com/-fT6LAIeqQt8/UBGDgzr9zdI/AAAAAAAAJHw/pcDkHckYK9M/s1600/effetto-fotoelettr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124744"/>
            <a:ext cx="4267200" cy="31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3568" y="620688"/>
            <a:ext cx="1824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Il </a:t>
            </a:r>
            <a:r>
              <a:rPr lang="en-GB" sz="3600" dirty="0" err="1" smtClean="0">
                <a:solidFill>
                  <a:srgbClr val="FF0000"/>
                </a:solidFill>
              </a:rPr>
              <a:t>Fotone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27584" y="1916832"/>
            <a:ext cx="654403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Una</a:t>
            </a:r>
            <a:r>
              <a:rPr lang="en-GB" dirty="0" smtClean="0"/>
              <a:t> “</a:t>
            </a:r>
            <a:r>
              <a:rPr lang="en-GB" dirty="0" err="1" smtClean="0"/>
              <a:t>particella</a:t>
            </a:r>
            <a:r>
              <a:rPr lang="en-GB" dirty="0" smtClean="0"/>
              <a:t>”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endParaRPr lang="en-GB" dirty="0" smtClean="0"/>
          </a:p>
          <a:p>
            <a:endParaRPr lang="en-GB" dirty="0" smtClean="0"/>
          </a:p>
          <a:p>
            <a:pPr>
              <a:buFontTx/>
              <a:buChar char="-"/>
            </a:pPr>
            <a:r>
              <a:rPr lang="en-GB" dirty="0" err="1" smtClean="0"/>
              <a:t>Che</a:t>
            </a:r>
            <a:r>
              <a:rPr lang="en-GB" dirty="0" smtClean="0"/>
              <a:t> </a:t>
            </a:r>
            <a:r>
              <a:rPr lang="en-GB" dirty="0" err="1" smtClean="0"/>
              <a:t>però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propaga</a:t>
            </a:r>
            <a:r>
              <a:rPr lang="en-GB" dirty="0" smtClean="0"/>
              <a:t> come </a:t>
            </a:r>
            <a:r>
              <a:rPr lang="en-GB" dirty="0" err="1" smtClean="0"/>
              <a:t>un’onda</a:t>
            </a:r>
            <a:r>
              <a:rPr lang="en-GB" dirty="0" smtClean="0"/>
              <a:t> (</a:t>
            </a:r>
            <a:r>
              <a:rPr lang="en-GB" dirty="0" err="1" smtClean="0"/>
              <a:t>diffrazione</a:t>
            </a:r>
            <a:r>
              <a:rPr lang="en-GB" dirty="0" smtClean="0"/>
              <a:t>, </a:t>
            </a:r>
            <a:r>
              <a:rPr lang="en-GB" dirty="0" err="1" smtClean="0"/>
              <a:t>leggi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Fresnel,…..)</a:t>
            </a:r>
          </a:p>
          <a:p>
            <a:pPr>
              <a:buFontTx/>
              <a:buChar char="-"/>
            </a:pP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 </a:t>
            </a:r>
            <a:r>
              <a:rPr lang="en-GB" dirty="0" err="1" smtClean="0"/>
              <a:t>Energia</a:t>
            </a:r>
            <a:r>
              <a:rPr lang="en-GB" dirty="0" smtClean="0"/>
              <a:t> in “</a:t>
            </a:r>
            <a:r>
              <a:rPr lang="en-GB" dirty="0" err="1" smtClean="0"/>
              <a:t>pacchetti</a:t>
            </a:r>
            <a:r>
              <a:rPr lang="en-GB" dirty="0" smtClean="0"/>
              <a:t>” E = h </a:t>
            </a:r>
            <a:r>
              <a:rPr lang="el-GR" dirty="0" smtClean="0">
                <a:latin typeface="Calibri" panose="020F0502020204030204" pitchFamily="34" charset="0"/>
                <a:sym typeface="Mathematica1"/>
              </a:rPr>
              <a:t>υ</a:t>
            </a: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r>
              <a:rPr lang="en-GB" dirty="0" smtClean="0">
                <a:sym typeface="Mathematica1"/>
              </a:rPr>
              <a:t> </a:t>
            </a:r>
            <a:r>
              <a:rPr lang="en-GB" dirty="0" err="1" smtClean="0">
                <a:sym typeface="Mathematica1"/>
              </a:rPr>
              <a:t>Polarizzazione</a:t>
            </a: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endParaRPr lang="en-GB" dirty="0"/>
          </a:p>
        </p:txBody>
      </p:sp>
      <p:pic>
        <p:nvPicPr>
          <p:cNvPr id="56322" name="Picture 2" descr="https://encrypted-tbn1.gstatic.com/images?q=tbn:ANd9GcQsk_qmkmXNUmWaVT_lz4ZSXJnoG6K9hTC-EHkdC3eVHnfQOWZv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96951"/>
            <a:ext cx="2642496" cy="2880321"/>
          </a:xfrm>
          <a:prstGeom prst="rect">
            <a:avLst/>
          </a:prstGeom>
          <a:noFill/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41325" y="5800725"/>
            <a:ext cx="2686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9933FF"/>
                </a:solidFill>
              </a:rPr>
              <a:t>|45&gt; = ( |H&gt; + |V&gt; ) / </a:t>
            </a:r>
            <a:r>
              <a:rPr lang="it-IT" dirty="0">
                <a:solidFill>
                  <a:srgbClr val="9933FF"/>
                </a:solidFill>
                <a:sym typeface="Symbol" pitchFamily="18" charset="2"/>
              </a:rPr>
              <a:t></a:t>
            </a:r>
            <a:r>
              <a:rPr lang="it-IT" dirty="0">
                <a:solidFill>
                  <a:srgbClr val="9933FF"/>
                </a:solidFill>
                <a:sym typeface="Math1Mono" pitchFamily="2" charset="2"/>
              </a:rPr>
              <a:t>2</a:t>
            </a:r>
            <a:endParaRPr lang="en-GB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8640"/>
            <a:ext cx="6302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- 1912 Bohr: le </a:t>
            </a:r>
            <a:r>
              <a:rPr lang="en-GB" dirty="0" err="1" smtClean="0"/>
              <a:t>orbite</a:t>
            </a:r>
            <a:r>
              <a:rPr lang="en-GB" dirty="0" smtClean="0"/>
              <a:t> </a:t>
            </a:r>
            <a:r>
              <a:rPr lang="en-GB" dirty="0" err="1" smtClean="0"/>
              <a:t>degli</a:t>
            </a:r>
            <a:r>
              <a:rPr lang="en-GB" dirty="0" smtClean="0"/>
              <a:t> </a:t>
            </a:r>
            <a:r>
              <a:rPr lang="en-GB" dirty="0" err="1" smtClean="0"/>
              <a:t>elettroni</a:t>
            </a:r>
            <a:r>
              <a:rPr lang="en-GB" dirty="0" smtClean="0"/>
              <a:t> </a:t>
            </a:r>
            <a:r>
              <a:rPr lang="en-GB" dirty="0" err="1" smtClean="0"/>
              <a:t>negli</a:t>
            </a:r>
            <a:r>
              <a:rPr lang="en-GB" dirty="0" smtClean="0"/>
              <a:t> </a:t>
            </a:r>
            <a:r>
              <a:rPr lang="en-GB" dirty="0" err="1" smtClean="0"/>
              <a:t>atomi</a:t>
            </a:r>
            <a:r>
              <a:rPr lang="en-GB" dirty="0" smtClean="0"/>
              <a:t> </a:t>
            </a:r>
            <a:r>
              <a:rPr lang="en-GB" dirty="0" err="1" smtClean="0"/>
              <a:t>sono</a:t>
            </a:r>
            <a:r>
              <a:rPr lang="en-GB" dirty="0" smtClean="0"/>
              <a:t> </a:t>
            </a:r>
            <a:r>
              <a:rPr lang="en-GB" dirty="0" err="1" smtClean="0"/>
              <a:t>quantizzate</a:t>
            </a:r>
            <a:endParaRPr lang="en-GB" dirty="0"/>
          </a:p>
        </p:txBody>
      </p:sp>
      <p:pic>
        <p:nvPicPr>
          <p:cNvPr id="5" name="Immagine 4" descr="Niels_Bohr_Albert_Einstein_by_Ehrenf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188640"/>
            <a:ext cx="2369960" cy="3429000"/>
          </a:xfrm>
          <a:prstGeom prst="rect">
            <a:avLst/>
          </a:prstGeom>
        </p:spPr>
      </p:pic>
      <p:pic>
        <p:nvPicPr>
          <p:cNvPr id="6" name="Immagine 5" descr="atomo-boh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80727"/>
            <a:ext cx="3240360" cy="244218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51521" y="4221088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dirty="0" err="1" smtClean="0"/>
              <a:t>Anni</a:t>
            </a:r>
            <a:r>
              <a:rPr lang="en-GB" dirty="0" smtClean="0"/>
              <a:t> 20: Schrödinger, Heisenberg, de Broglie, Pauli, Dirac, ...     </a:t>
            </a:r>
            <a:r>
              <a:rPr lang="en-GB" dirty="0" err="1" smtClean="0"/>
              <a:t>Formalismo</a:t>
            </a:r>
            <a:r>
              <a:rPr lang="en-GB" dirty="0" smtClean="0"/>
              <a:t> </a:t>
            </a:r>
            <a:r>
              <a:rPr lang="en-GB" dirty="0" err="1" smtClean="0"/>
              <a:t>matematico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meccanica</a:t>
            </a:r>
            <a:r>
              <a:rPr lang="en-GB" dirty="0"/>
              <a:t> </a:t>
            </a:r>
            <a:r>
              <a:rPr lang="en-GB" dirty="0" err="1" smtClean="0"/>
              <a:t>quantistica</a:t>
            </a:r>
            <a:endParaRPr lang="en-GB" dirty="0"/>
          </a:p>
        </p:txBody>
      </p:sp>
      <p:pic>
        <p:nvPicPr>
          <p:cNvPr id="8" name="Immagine 7" descr="schrodin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5157192"/>
            <a:ext cx="4392488" cy="1313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476672"/>
            <a:ext cx="8028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meccanica quantistica è ora uno dei pilastri della fisica moderna </a:t>
            </a:r>
          </a:p>
          <a:p>
            <a:endParaRPr lang="it-IT" dirty="0"/>
          </a:p>
          <a:p>
            <a:r>
              <a:rPr lang="it-IT" dirty="0" smtClean="0"/>
              <a:t>volta alla descrizione dei sistemi microscopici (atomi, nuclei, molecole, particelle sub-atomiche, etc.)</a:t>
            </a:r>
          </a:p>
          <a:p>
            <a:endParaRPr lang="it-IT" dirty="0"/>
          </a:p>
          <a:p>
            <a:endParaRPr lang="it-IT" dirty="0"/>
          </a:p>
          <a:p>
            <a:endParaRPr lang="it-IT" dirty="0" smtClean="0"/>
          </a:p>
          <a:p>
            <a:endParaRPr lang="en-GB" dirty="0"/>
          </a:p>
        </p:txBody>
      </p:sp>
      <p:pic>
        <p:nvPicPr>
          <p:cNvPr id="3" name="Immagine 2" descr="fungoatomic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492896"/>
            <a:ext cx="3048000" cy="2430780"/>
          </a:xfrm>
          <a:prstGeom prst="rect">
            <a:avLst/>
          </a:prstGeom>
        </p:spPr>
      </p:pic>
      <p:pic>
        <p:nvPicPr>
          <p:cNvPr id="4" name="Immagine 3" descr="650px-CMS_Higgs-ev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348880"/>
            <a:ext cx="4127500" cy="380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3326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Ma necessaria anche per la cosmologia, teoria della conduzione elettrica, </a:t>
            </a:r>
            <a:r>
              <a:rPr lang="it-IT" dirty="0" err="1" smtClean="0"/>
              <a:t>biologia…</a:t>
            </a:r>
            <a:endParaRPr lang="it-IT" dirty="0"/>
          </a:p>
        </p:txBody>
      </p:sp>
      <p:pic>
        <p:nvPicPr>
          <p:cNvPr id="3" name="Immagine 2" descr="Universe_expansion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3200400" cy="2834640"/>
          </a:xfrm>
          <a:prstGeom prst="rect">
            <a:avLst/>
          </a:prstGeom>
        </p:spPr>
      </p:pic>
      <p:pic>
        <p:nvPicPr>
          <p:cNvPr id="4" name="Immagine 3" descr="AEIT-TAA-2009-03-28-Centrale-Taio-est-03-stazione-elett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204864"/>
            <a:ext cx="3035829" cy="2276872"/>
          </a:xfrm>
          <a:prstGeom prst="rect">
            <a:avLst/>
          </a:prstGeom>
        </p:spPr>
      </p:pic>
      <p:pic>
        <p:nvPicPr>
          <p:cNvPr id="5" name="Immagine 4" descr="clorofill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4653136"/>
            <a:ext cx="3490523" cy="2128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528" y="260648"/>
            <a:ext cx="7021730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rgbClr val="FFFF00"/>
                </a:solidFill>
              </a:rPr>
              <a:t>Gli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strani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paradossi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della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meccanica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quantistica</a:t>
            </a:r>
            <a:endParaRPr lang="en-GB" sz="2800" dirty="0" smtClean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Principio di </a:t>
            </a:r>
            <a:r>
              <a:rPr lang="en-GB" dirty="0" err="1" smtClean="0">
                <a:solidFill>
                  <a:srgbClr val="FFFF00"/>
                </a:solidFill>
              </a:rPr>
              <a:t>sovrapposizione</a:t>
            </a:r>
            <a:r>
              <a:rPr lang="en-GB" dirty="0" smtClean="0">
                <a:solidFill>
                  <a:srgbClr val="FFFF00"/>
                </a:solidFill>
              </a:rPr>
              <a:t>:  </a:t>
            </a:r>
            <a:r>
              <a:rPr lang="en-GB" dirty="0" err="1" smtClean="0">
                <a:solidFill>
                  <a:srgbClr val="FFFF00"/>
                </a:solidFill>
              </a:rPr>
              <a:t>il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fotone</a:t>
            </a:r>
            <a:r>
              <a:rPr lang="en-GB" dirty="0" smtClean="0">
                <a:solidFill>
                  <a:srgbClr val="FFFF00"/>
                </a:solidFill>
              </a:rPr>
              <a:t> (</a:t>
            </a:r>
            <a:r>
              <a:rPr lang="en-GB" dirty="0" err="1" smtClean="0">
                <a:solidFill>
                  <a:srgbClr val="FFFF00"/>
                </a:solidFill>
              </a:rPr>
              <a:t>elettrone</a:t>
            </a:r>
            <a:r>
              <a:rPr lang="en-GB" dirty="0" smtClean="0">
                <a:solidFill>
                  <a:srgbClr val="FFFF00"/>
                </a:solidFill>
              </a:rPr>
              <a:t>,…) è </a:t>
            </a:r>
            <a:r>
              <a:rPr lang="en-GB" dirty="0" err="1" smtClean="0">
                <a:solidFill>
                  <a:srgbClr val="FFFF00"/>
                </a:solidFill>
              </a:rPr>
              <a:t>sia</a:t>
            </a:r>
            <a:r>
              <a:rPr lang="en-GB" dirty="0" smtClean="0">
                <a:solidFill>
                  <a:srgbClr val="FFFF00"/>
                </a:solidFill>
              </a:rPr>
              <a:t> qui </a:t>
            </a:r>
            <a:r>
              <a:rPr lang="en-GB" dirty="0" err="1" smtClean="0">
                <a:solidFill>
                  <a:srgbClr val="FFFF00"/>
                </a:solidFill>
              </a:rPr>
              <a:t>sia</a:t>
            </a:r>
            <a:r>
              <a:rPr lang="en-GB" dirty="0" smtClean="0">
                <a:solidFill>
                  <a:srgbClr val="FFFF00"/>
                </a:solidFill>
              </a:rPr>
              <a:t> la....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 smtClean="0">
              <a:solidFill>
                <a:srgbClr val="FFFF00"/>
              </a:solidFill>
            </a:endParaRPr>
          </a:p>
          <a:p>
            <a:endParaRPr lang="en-GB" dirty="0" smtClean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22530" name="Picture 2" descr="\psi = c_1 \psi_1 + c_2 \psi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4248472" cy="558197"/>
          </a:xfrm>
          <a:prstGeom prst="rect">
            <a:avLst/>
          </a:prstGeom>
          <a:noFill/>
        </p:spPr>
      </p:pic>
      <p:pic>
        <p:nvPicPr>
          <p:cNvPr id="9" name="Immagine 8" descr="densita_probabilita_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360328"/>
            <a:ext cx="2148840" cy="1741691"/>
          </a:xfrm>
          <a:prstGeom prst="rect">
            <a:avLst/>
          </a:prstGeom>
        </p:spPr>
      </p:pic>
      <p:pic>
        <p:nvPicPr>
          <p:cNvPr id="6" name="Immagine 5" descr="densita_probabilita_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366619"/>
            <a:ext cx="2117587" cy="1716360"/>
          </a:xfrm>
          <a:prstGeom prst="rect">
            <a:avLst/>
          </a:prstGeom>
        </p:spPr>
      </p:pic>
      <p:sp>
        <p:nvSpPr>
          <p:cNvPr id="7" name="CasellaDiTesto 1"/>
          <p:cNvSpPr txBox="1">
            <a:spLocks noChangeArrowheads="1"/>
          </p:cNvSpPr>
          <p:nvPr/>
        </p:nvSpPr>
        <p:spPr bwMode="auto">
          <a:xfrm>
            <a:off x="107504" y="3504962"/>
            <a:ext cx="3429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dirty="0">
                <a:solidFill>
                  <a:srgbClr val="FFFF00"/>
                </a:solidFill>
              </a:rPr>
              <a:t>Molte particelle: stati </a:t>
            </a:r>
            <a:r>
              <a:rPr lang="it-IT" dirty="0" err="1">
                <a:solidFill>
                  <a:srgbClr val="FFFF00"/>
                </a:solidFill>
              </a:rPr>
              <a:t>entangled</a:t>
            </a:r>
            <a:endParaRPr lang="it-IT" dirty="0">
              <a:solidFill>
                <a:srgbClr val="FFFF00"/>
              </a:solidFill>
            </a:endParaRPr>
          </a:p>
          <a:p>
            <a:endParaRPr lang="it-IT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475457" y="3933056"/>
            <a:ext cx="5184775" cy="18462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GB" sz="1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defRPr/>
            </a:pPr>
            <a:endParaRPr lang="en-GB" sz="1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GB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            [( | 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H </a:t>
            </a:r>
            <a:r>
              <a:rPr lang="en-GB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&gt; |  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V </a:t>
            </a:r>
            <a:r>
              <a:rPr lang="en-GB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&gt; -  |  H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n-GB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&gt; |  V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n-GB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&gt; ) ]  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 </a:t>
            </a:r>
            <a:r>
              <a:rPr lang="en-GB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|P=0</a:t>
            </a:r>
            <a:r>
              <a:rPr lang="en-GB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&gt;   =  </a:t>
            </a:r>
            <a:r>
              <a:rPr lang="en-GB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 </a:t>
            </a:r>
            <a:r>
              <a:rPr lang="en-GB" sz="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__________________________________________________________</a:t>
            </a:r>
            <a:endParaRPr lang="en-GB" sz="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_______________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GB" sz="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          </a:t>
            </a:r>
            <a:r>
              <a:rPr lang="en-GB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                          </a:t>
            </a:r>
            <a:r>
              <a:rPr lang="en-GB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 </a:t>
            </a:r>
            <a:r>
              <a:rPr lang="en-GB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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(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_______________"/>
                <a:cs typeface="Times New Roman" pitchFamily="18" charset="0"/>
              </a:rPr>
              <a:t>2)</a:t>
            </a:r>
            <a:endParaRPr lang="en-GB" sz="1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_______________"/>
              <a:cs typeface="Times New Roman" pitchFamily="18" charset="0"/>
            </a:endParaRPr>
          </a:p>
          <a:p>
            <a:pPr eaLnBrk="1" hangingPunct="1">
              <a:defRPr/>
            </a:pPr>
            <a:endParaRPr lang="it-IT" sz="1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3"/>
          <p:cNvSpPr txBox="1">
            <a:spLocks noChangeArrowheads="1"/>
          </p:cNvSpPr>
          <p:nvPr/>
        </p:nvSpPr>
        <p:spPr bwMode="auto">
          <a:xfrm>
            <a:off x="683568" y="5779080"/>
            <a:ext cx="7635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dirty="0"/>
              <a:t>Valori osservabili della singola particella non definite prima della misura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88925" y="552450"/>
            <a:ext cx="5807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sz="3200">
                <a:solidFill>
                  <a:srgbClr val="FF0000"/>
                </a:solidFill>
              </a:rPr>
              <a:t>La misura e la macroggettivazione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600200" y="1905000"/>
            <a:ext cx="67151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/>
              <a:t>La catena di von Neumann: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|a1&gt; |M0&gt; </a:t>
            </a:r>
            <a:r>
              <a:rPr lang="it-IT">
                <a:sym typeface="Symbol" panose="05050102010706020507" pitchFamily="18" charset="2"/>
              </a:rPr>
              <a:t>  |a1&gt; |M1&gt;</a:t>
            </a:r>
          </a:p>
          <a:p>
            <a:r>
              <a:rPr lang="it-IT">
                <a:sym typeface="Symbol" panose="05050102010706020507" pitchFamily="18" charset="2"/>
              </a:rPr>
              <a:t>|a2&gt;|M0&gt;    |a2&gt;|M2&gt;</a:t>
            </a:r>
          </a:p>
          <a:p>
            <a:endParaRPr lang="it-IT">
              <a:sym typeface="Symbol" panose="05050102010706020507" pitchFamily="18" charset="2"/>
            </a:endParaRPr>
          </a:p>
          <a:p>
            <a:r>
              <a:rPr lang="it-IT">
                <a:sym typeface="Symbol" panose="05050102010706020507" pitchFamily="18" charset="2"/>
              </a:rPr>
              <a:t>(a |a1&gt; + b |a2&gt; ) |M0&gt;  a |a1&gt; |M1&gt; + b |a2&gt; |M2&gt;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587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ttangolo 1"/>
          <p:cNvSpPr>
            <a:spLocks noChangeArrowheads="1"/>
          </p:cNvSpPr>
          <p:nvPr/>
        </p:nvSpPr>
        <p:spPr bwMode="auto">
          <a:xfrm>
            <a:off x="684213" y="404813"/>
            <a:ext cx="6840537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>
                <a:solidFill>
                  <a:srgbClr val="FFFF00"/>
                </a:solidFill>
              </a:rPr>
              <a:t>Ma se la meccanica quantistica è la teoria fondamentale, cosa succede ai sistemi  macroscopici? </a:t>
            </a:r>
          </a:p>
          <a:p>
            <a:endParaRPr lang="en-GB">
              <a:solidFill>
                <a:srgbClr val="FFFF00"/>
              </a:solidFill>
            </a:endParaRPr>
          </a:p>
          <a:p>
            <a:r>
              <a:rPr lang="en-GB" sz="2800" b="1">
                <a:solidFill>
                  <a:srgbClr val="FF0000"/>
                </a:solidFill>
              </a:rPr>
              <a:t>La triste storia del povero gatto di Schrödinger</a:t>
            </a:r>
          </a:p>
        </p:txBody>
      </p:sp>
      <p:pic>
        <p:nvPicPr>
          <p:cNvPr id="63491" name="Immagine 2" descr="meccanica-quantistica-G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57563"/>
            <a:ext cx="4824412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2" descr="C:\Users\marco\AppData\Roaming\Qualcomm\Eudora\Embedded\20200_962409287117683_686859249667734320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916113"/>
            <a:ext cx="2903538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62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Documents and Settings\marco\Documenti\Immagini\g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0"/>
            <a:ext cx="459105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79388" y="3600450"/>
            <a:ext cx="4419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b="1">
                <a:sym typeface="Symbol" panose="05050102010706020507" pitchFamily="18" charset="2"/>
              </a:rPr>
              <a:t>(a |a1&gt; + b |a2&gt; )  |M0&gt; |gatto&gt; </a:t>
            </a:r>
          </a:p>
          <a:p>
            <a:r>
              <a:rPr lang="it-IT" b="1">
                <a:solidFill>
                  <a:srgbClr val="FF0066"/>
                </a:solidFill>
                <a:sym typeface="Symbol" panose="05050102010706020507" pitchFamily="18" charset="2"/>
              </a:rPr>
              <a:t> </a:t>
            </a:r>
          </a:p>
          <a:p>
            <a:r>
              <a:rPr lang="it-IT" b="1">
                <a:solidFill>
                  <a:srgbClr val="FF0066"/>
                </a:solidFill>
                <a:sym typeface="Symbol" panose="05050102010706020507" pitchFamily="18" charset="2"/>
              </a:rPr>
              <a:t>(a |a1&gt; |M1&gt; +</a:t>
            </a:r>
          </a:p>
          <a:p>
            <a:r>
              <a:rPr lang="it-IT" b="1">
                <a:solidFill>
                  <a:srgbClr val="FF0066"/>
                </a:solidFill>
                <a:sym typeface="Symbol" panose="05050102010706020507" pitchFamily="18" charset="2"/>
              </a:rPr>
              <a:t>b |a2&gt;|M2&gt;)      |gatto&gt;</a:t>
            </a:r>
          </a:p>
          <a:p>
            <a:r>
              <a:rPr lang="it-IT" b="1">
                <a:solidFill>
                  <a:srgbClr val="FF0000"/>
                </a:solidFill>
                <a:sym typeface="Symbol" panose="05050102010706020507" pitchFamily="18" charset="2"/>
              </a:rPr>
              <a:t> </a:t>
            </a:r>
          </a:p>
          <a:p>
            <a:r>
              <a:rPr lang="it-IT" b="1">
                <a:solidFill>
                  <a:srgbClr val="FF0000"/>
                </a:solidFill>
                <a:sym typeface="Symbol" panose="05050102010706020507" pitchFamily="18" charset="2"/>
              </a:rPr>
              <a:t>a |a1&gt; |M1&gt;|gatto vivo&gt; +</a:t>
            </a:r>
          </a:p>
          <a:p>
            <a:r>
              <a:rPr lang="it-IT" b="1">
                <a:solidFill>
                  <a:srgbClr val="FF0000"/>
                </a:solidFill>
                <a:sym typeface="Symbol" panose="05050102010706020507" pitchFamily="18" charset="2"/>
              </a:rPr>
              <a:t> b |a2&gt;|M2&gt;|gatto morto&gt;</a:t>
            </a:r>
          </a:p>
        </p:txBody>
      </p:sp>
      <p:sp>
        <p:nvSpPr>
          <p:cNvPr id="64516" name="Rettangolo 1"/>
          <p:cNvSpPr>
            <a:spLocks noChangeArrowheads="1"/>
          </p:cNvSpPr>
          <p:nvPr/>
        </p:nvSpPr>
        <p:spPr bwMode="auto">
          <a:xfrm>
            <a:off x="85725" y="620713"/>
            <a:ext cx="4448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sz="3600">
                <a:solidFill>
                  <a:srgbClr val="FF0066"/>
                </a:solidFill>
              </a:rPr>
              <a:t>Il gatto di Schr</a:t>
            </a:r>
            <a:r>
              <a:rPr lang="it-IT" sz="3600">
                <a:solidFill>
                  <a:srgbClr val="FF0066"/>
                </a:solidFill>
                <a:cs typeface="Times New Roman" panose="02020603050405020304" pitchFamily="18" charset="0"/>
              </a:rPr>
              <a:t>ödinger,</a:t>
            </a:r>
          </a:p>
          <a:p>
            <a:r>
              <a:rPr lang="it-IT" sz="3600">
                <a:solidFill>
                  <a:srgbClr val="FF0066"/>
                </a:solidFill>
                <a:cs typeface="Times New Roman" panose="02020603050405020304" pitchFamily="18" charset="0"/>
              </a:rPr>
              <a:t> nè vivo nè morto </a:t>
            </a:r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51308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Immagine 1" descr="l_non-fiata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04813"/>
            <a:ext cx="525780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2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304800" y="304800"/>
            <a:ext cx="883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FFFF00"/>
                </a:solidFill>
              </a:rPr>
              <a:t>Sin dal 1935 Einstein, Podolsky e Rosen posero il problema  se la meccanica quantistica potesse essere considerato il limite statistico  di una teoria deterministica.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323528" y="1556792"/>
            <a:ext cx="83978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EPR:  </a:t>
            </a:r>
          </a:p>
          <a:p>
            <a:pPr>
              <a:buFontTx/>
              <a:buChar char="-"/>
            </a:pPr>
            <a:r>
              <a:rPr lang="it-IT" dirty="0"/>
              <a:t>Ogni osservabile fisica a cui posso attribuire un valore senza interagire direttamente col sistema e’ un </a:t>
            </a:r>
            <a:r>
              <a:rPr lang="it-IT" b="1" dirty="0">
                <a:solidFill>
                  <a:srgbClr val="FF0000"/>
                </a:solidFill>
              </a:rPr>
              <a:t>Elemento di </a:t>
            </a:r>
            <a:r>
              <a:rPr lang="it-IT" b="1" dirty="0" err="1">
                <a:solidFill>
                  <a:srgbClr val="FF0000"/>
                </a:solidFill>
              </a:rPr>
              <a:t>Realta’</a:t>
            </a:r>
            <a:r>
              <a:rPr lang="it-IT" dirty="0"/>
              <a:t> (realismo)</a:t>
            </a:r>
          </a:p>
          <a:p>
            <a:pPr>
              <a:buFontTx/>
              <a:buChar char="-"/>
            </a:pPr>
            <a:r>
              <a:rPr lang="it-IT" dirty="0"/>
              <a:t> La teoria e’ locale</a:t>
            </a:r>
          </a:p>
          <a:p>
            <a:pPr>
              <a:buFontTx/>
              <a:buChar char="-"/>
            </a:pPr>
            <a:r>
              <a:rPr lang="it-IT" dirty="0"/>
              <a:t> Un teoria è completa se descrive tutti ER 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3122340"/>
            <a:ext cx="7772400" cy="1143000"/>
          </a:xfrm>
        </p:spPr>
        <p:txBody>
          <a:bodyPr/>
          <a:lstStyle/>
          <a:p>
            <a:pPr algn="l" eaLnBrk="0" hangingPunct="0"/>
            <a:r>
              <a:rPr lang="it-IT" sz="2000" u="sng" dirty="0" smtClean="0">
                <a:solidFill>
                  <a:srgbClr val="FFFF66"/>
                </a:solidFill>
                <a:cs typeface="Times New Roman" pitchFamily="18" charset="0"/>
              </a:rPr>
              <a:t>|H&gt; |V&gt; - | V &gt; </a:t>
            </a:r>
            <a:r>
              <a:rPr lang="it-IT" sz="2000" u="sng" dirty="0">
                <a:solidFill>
                  <a:srgbClr val="FFFF66"/>
                </a:solidFill>
                <a:cs typeface="Times New Roman" pitchFamily="18" charset="0"/>
              </a:rPr>
              <a:t>| </a:t>
            </a:r>
            <a:r>
              <a:rPr lang="it-IT" sz="2000" u="sng" dirty="0" smtClean="0">
                <a:solidFill>
                  <a:srgbClr val="FFFF66"/>
                </a:solidFill>
                <a:cs typeface="Times New Roman" pitchFamily="18" charset="0"/>
              </a:rPr>
              <a:t>H &gt;</a:t>
            </a:r>
            <a:r>
              <a:rPr lang="it-IT" sz="2000" dirty="0" smtClean="0">
                <a:solidFill>
                  <a:srgbClr val="FFFF66"/>
                </a:solidFill>
                <a:cs typeface="Times New Roman" pitchFamily="18" charset="0"/>
              </a:rPr>
              <a:t> </a:t>
            </a:r>
            <a:br>
              <a:rPr lang="it-IT" sz="2000" dirty="0" smtClean="0">
                <a:solidFill>
                  <a:srgbClr val="FFFF66"/>
                </a:solidFill>
                <a:cs typeface="Times New Roman" pitchFamily="18" charset="0"/>
              </a:rPr>
            </a:br>
            <a:r>
              <a:rPr lang="it-IT" sz="20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rgbClr val="FFFF66"/>
                </a:solidFill>
                <a:cs typeface="Times New Roman" pitchFamily="18" charset="0"/>
              </a:rPr>
              <a:t>                 </a:t>
            </a:r>
            <a:r>
              <a:rPr lang="it-IT" sz="2000" dirty="0" smtClean="0">
                <a:solidFill>
                  <a:srgbClr val="FFFF66"/>
                </a:solidFill>
                <a:cs typeface="Times New Roman" pitchFamily="18" charset="0"/>
                <a:sym typeface="Symbol" pitchFamily="18" charset="2"/>
              </a:rPr>
              <a:t>√2</a:t>
            </a:r>
            <a:endParaRPr lang="en-GB" sz="2000" dirty="0">
              <a:solidFill>
                <a:srgbClr val="FFFF66"/>
              </a:solidFill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746125" y="5222875"/>
            <a:ext cx="812318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 smtClean="0"/>
              <a:t>Prima della misura la polarizzazione del fotone 1 non è né orizzontale né verticale</a:t>
            </a:r>
          </a:p>
          <a:p>
            <a:endParaRPr lang="it-IT" dirty="0">
              <a:sym typeface="Symbol" pitchFamily="18" charset="2"/>
            </a:endParaRPr>
          </a:p>
          <a:p>
            <a:r>
              <a:rPr lang="it-IT" dirty="0" smtClean="0">
                <a:sym typeface="Symbol" pitchFamily="18" charset="2"/>
              </a:rPr>
              <a:t>Appena misuro la polarizzazione del fotone 1 la polarizzazione del fotone  2 è fissata  </a:t>
            </a:r>
          </a:p>
          <a:p>
            <a:r>
              <a:rPr lang="it-IT" dirty="0" smtClean="0">
                <a:solidFill>
                  <a:srgbClr val="FFFF00"/>
                </a:solidFill>
                <a:sym typeface="Symbol" pitchFamily="18" charset="2"/>
              </a:rPr>
              <a:t>-&gt; la </a:t>
            </a:r>
            <a:r>
              <a:rPr lang="it-IT" dirty="0" err="1" smtClean="0">
                <a:solidFill>
                  <a:srgbClr val="FFFF00"/>
                </a:solidFill>
                <a:sym typeface="Symbol" pitchFamily="18" charset="2"/>
              </a:rPr>
              <a:t>non-località</a:t>
            </a:r>
            <a:r>
              <a:rPr lang="it-IT" dirty="0" smtClean="0">
                <a:solidFill>
                  <a:srgbClr val="FFFF00"/>
                </a:solidFill>
                <a:sym typeface="Symbol" pitchFamily="18" charset="2"/>
              </a:rPr>
              <a:t> quantistica</a:t>
            </a:r>
            <a:endParaRPr lang="it-IT" dirty="0">
              <a:solidFill>
                <a:srgbClr val="FFFF00"/>
              </a:solidFill>
              <a:sym typeface="Symbol" pitchFamily="18" charset="2"/>
            </a:endParaRPr>
          </a:p>
        </p:txBody>
      </p:sp>
      <p:pic>
        <p:nvPicPr>
          <p:cNvPr id="8" name="Immagine 7" descr="700px-Paradosso_EP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4385" y="3087276"/>
            <a:ext cx="5204926" cy="1368152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395536" y="41322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u="sng" dirty="0" smtClean="0">
                <a:solidFill>
                  <a:srgbClr val="FFFF66"/>
                </a:solidFill>
                <a:cs typeface="Times New Roman" pitchFamily="18" charset="0"/>
              </a:rPr>
              <a:t>|45&gt; |-45&gt; </a:t>
            </a:r>
            <a:r>
              <a:rPr lang="it-IT" u="sng" dirty="0">
                <a:solidFill>
                  <a:srgbClr val="FFFF66"/>
                </a:solidFill>
                <a:cs typeface="Times New Roman" pitchFamily="18" charset="0"/>
              </a:rPr>
              <a:t>- | </a:t>
            </a:r>
            <a:r>
              <a:rPr lang="it-IT" u="sng" dirty="0" smtClean="0">
                <a:solidFill>
                  <a:srgbClr val="FFFF66"/>
                </a:solidFill>
                <a:cs typeface="Times New Roman" pitchFamily="18" charset="0"/>
              </a:rPr>
              <a:t>-45 </a:t>
            </a:r>
            <a:r>
              <a:rPr lang="it-IT" u="sng" dirty="0">
                <a:solidFill>
                  <a:srgbClr val="FFFF66"/>
                </a:solidFill>
                <a:cs typeface="Times New Roman" pitchFamily="18" charset="0"/>
              </a:rPr>
              <a:t>&gt; | </a:t>
            </a:r>
            <a:r>
              <a:rPr lang="it-IT" u="sng" dirty="0" smtClean="0">
                <a:solidFill>
                  <a:srgbClr val="FFFF66"/>
                </a:solidFill>
                <a:cs typeface="Times New Roman" pitchFamily="18" charset="0"/>
              </a:rPr>
              <a:t>45 </a:t>
            </a:r>
            <a:r>
              <a:rPr lang="it-IT" u="sng" dirty="0">
                <a:solidFill>
                  <a:srgbClr val="FFFF66"/>
                </a:solidFill>
                <a:cs typeface="Times New Roman" pitchFamily="18" charset="0"/>
              </a:rPr>
              <a:t>&gt;</a:t>
            </a:r>
            <a:r>
              <a:rPr lang="it-IT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br>
              <a:rPr lang="it-IT" dirty="0">
                <a:solidFill>
                  <a:srgbClr val="FFFF66"/>
                </a:solidFill>
                <a:cs typeface="Times New Roman" pitchFamily="18" charset="0"/>
              </a:rPr>
            </a:br>
            <a:r>
              <a:rPr lang="it-IT" dirty="0">
                <a:solidFill>
                  <a:srgbClr val="FFFF66"/>
                </a:solidFill>
                <a:cs typeface="Times New Roman" pitchFamily="18" charset="0"/>
              </a:rPr>
              <a:t>                  </a:t>
            </a:r>
            <a:r>
              <a:rPr lang="it-IT" dirty="0">
                <a:solidFill>
                  <a:srgbClr val="FFFF66"/>
                </a:solidFill>
                <a:cs typeface="Times New Roman" pitchFamily="18" charset="0"/>
                <a:sym typeface="Symbol" pitchFamily="18" charset="2"/>
              </a:rPr>
              <a:t>√2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7584" y="764704"/>
            <a:ext cx="7429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Nessun</a:t>
            </a:r>
            <a:r>
              <a:rPr lang="en-GB" dirty="0" smtClean="0"/>
              <a:t> </a:t>
            </a:r>
            <a:r>
              <a:rPr lang="en-GB" dirty="0" err="1" smtClean="0"/>
              <a:t>contrasto</a:t>
            </a:r>
            <a:r>
              <a:rPr lang="en-GB" dirty="0" smtClean="0"/>
              <a:t> con la </a:t>
            </a:r>
            <a:r>
              <a:rPr lang="en-GB" dirty="0" err="1" smtClean="0"/>
              <a:t>relatività</a:t>
            </a:r>
            <a:r>
              <a:rPr lang="en-GB" dirty="0" smtClean="0"/>
              <a:t> </a:t>
            </a:r>
            <a:r>
              <a:rPr lang="en-GB" dirty="0" err="1" smtClean="0"/>
              <a:t>ristretta</a:t>
            </a:r>
            <a:r>
              <a:rPr lang="en-GB" dirty="0" smtClean="0"/>
              <a:t>: non </a:t>
            </a:r>
            <a:r>
              <a:rPr lang="en-GB" dirty="0" err="1" smtClean="0"/>
              <a:t>posso</a:t>
            </a:r>
            <a:r>
              <a:rPr lang="en-GB" dirty="0" smtClean="0"/>
              <a:t> </a:t>
            </a:r>
            <a:r>
              <a:rPr lang="en-GB" dirty="0" err="1" smtClean="0"/>
              <a:t>trasferire</a:t>
            </a:r>
            <a:r>
              <a:rPr lang="en-GB" dirty="0" smtClean="0"/>
              <a:t> </a:t>
            </a:r>
            <a:r>
              <a:rPr lang="en-GB" dirty="0" err="1" smtClean="0"/>
              <a:t>informazione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superluminale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Immagine 2" descr="Alice_in_Wonderl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844824"/>
            <a:ext cx="1096889" cy="1152128"/>
          </a:xfrm>
          <a:prstGeom prst="rect">
            <a:avLst/>
          </a:prstGeom>
        </p:spPr>
      </p:pic>
      <p:pic>
        <p:nvPicPr>
          <p:cNvPr id="4" name="Immagine 3" descr="globo terrest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1628800"/>
            <a:ext cx="1728192" cy="1728192"/>
          </a:xfrm>
          <a:prstGeom prst="rect">
            <a:avLst/>
          </a:prstGeom>
        </p:spPr>
      </p:pic>
      <p:pic>
        <p:nvPicPr>
          <p:cNvPr id="5" name="Immagine 4" descr="ac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5229200"/>
            <a:ext cx="1924050" cy="1181100"/>
          </a:xfrm>
          <a:prstGeom prst="rect">
            <a:avLst/>
          </a:prstGeom>
        </p:spPr>
      </p:pic>
      <p:pic>
        <p:nvPicPr>
          <p:cNvPr id="6" name="Immagine 5" descr="thCAL5P1J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4293096"/>
            <a:ext cx="1238250" cy="14478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88916" y="3564446"/>
            <a:ext cx="280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|H</a:t>
            </a:r>
            <a:r>
              <a:rPr kumimoji="0" lang="it-IT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&gt; </a:t>
            </a:r>
            <a:r>
              <a:rPr kumimoji="0" lang="it-IT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|V</a:t>
            </a:r>
            <a:r>
              <a:rPr kumimoji="0" lang="it-IT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&gt; - | V &gt; | H &gt;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</a:t>
            </a:r>
            <a:b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</a:b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                 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  <a:sym typeface="Symbol" pitchFamily="18" charset="2"/>
              </a:rPr>
              <a:t>√2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+mj-lt"/>
              <a:ea typeface="+mj-ea"/>
              <a:cs typeface="Times New Roman" pitchFamily="18" charset="0"/>
              <a:sym typeface="Symbol" pitchFamily="18" charset="2"/>
            </a:endParaRPr>
          </a:p>
        </p:txBody>
      </p:sp>
      <p:cxnSp>
        <p:nvCxnSpPr>
          <p:cNvPr id="9" name="Connettore 2 8"/>
          <p:cNvCxnSpPr>
            <a:stCxn id="7" idx="3"/>
          </p:cNvCxnSpPr>
          <p:nvPr/>
        </p:nvCxnSpPr>
        <p:spPr>
          <a:xfrm flipV="1">
            <a:off x="3097228" y="2700350"/>
            <a:ext cx="1440160" cy="143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stCxn id="7" idx="3"/>
          </p:cNvCxnSpPr>
          <p:nvPr/>
        </p:nvCxnSpPr>
        <p:spPr>
          <a:xfrm>
            <a:off x="3097228" y="4135946"/>
            <a:ext cx="1224136" cy="1300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012160" y="2348880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010001110 1110011110000</a:t>
            </a:r>
            <a:endParaRPr lang="en-GB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868144" y="4869160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010001110 1110011110000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40767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0" y="358775"/>
            <a:ext cx="99075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1200" dirty="0" smtClean="0">
                <a:solidFill>
                  <a:srgbClr val="FF6600"/>
                </a:solidFill>
              </a:rPr>
              <a:t>[</a:t>
            </a:r>
            <a:r>
              <a:rPr lang="it-IT" sz="1200" dirty="0" err="1">
                <a:solidFill>
                  <a:srgbClr val="FF6600"/>
                </a:solidFill>
              </a:rPr>
              <a:t>Ghirardi,Rimini,Weber</a:t>
            </a:r>
            <a:r>
              <a:rPr lang="it-IT" sz="1200" dirty="0">
                <a:solidFill>
                  <a:srgbClr val="FF6600"/>
                </a:solidFill>
              </a:rPr>
              <a:t> LNC 27 (80) 293.]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71628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4937125" y="1514475"/>
            <a:ext cx="19868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 smtClean="0"/>
              <a:t>La traccia ridotta è:</a:t>
            </a:r>
            <a:endParaRPr lang="en-GB" dirty="0"/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746125" y="4181475"/>
            <a:ext cx="32900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 smtClean="0"/>
              <a:t>Usando le proprietà della traccia:</a:t>
            </a:r>
            <a:endParaRPr lang="en-GB" dirty="0"/>
          </a:p>
        </p:txBody>
      </p:sp>
      <p:pic>
        <p:nvPicPr>
          <p:cNvPr id="8090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00600"/>
            <a:ext cx="685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7" name="Text Box 11"/>
          <p:cNvSpPr txBox="1">
            <a:spLocks noChangeArrowheads="1"/>
          </p:cNvSpPr>
          <p:nvPr/>
        </p:nvSpPr>
        <p:spPr bwMode="auto">
          <a:xfrm>
            <a:off x="457200" y="5932527"/>
            <a:ext cx="62783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FF33CC"/>
                </a:solidFill>
              </a:rPr>
              <a:t>Lo stesso operatore densità ridotto che avrei in assenza di misura</a:t>
            </a:r>
            <a:endParaRPr lang="en-GB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92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 autoUpdateAnimBg="0"/>
      <p:bldP spid="80903" grpId="0" autoUpdateAnimBg="0"/>
      <p:bldP spid="80904" grpId="0" autoUpdateAnimBg="0"/>
      <p:bldP spid="8090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0" y="838200"/>
            <a:ext cx="92694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/>
              <a:t>In tale teoria i valori di tutte le osservabili sarebbero perfettamente </a:t>
            </a:r>
          </a:p>
          <a:p>
            <a:r>
              <a:rPr lang="it-IT" dirty="0"/>
              <a:t>determinati   dal valore di alcune variabili a noi ignote, da cui il </a:t>
            </a:r>
          </a:p>
          <a:p>
            <a:r>
              <a:rPr lang="it-IT" dirty="0"/>
              <a:t>nome </a:t>
            </a:r>
            <a:r>
              <a:rPr lang="it-IT" dirty="0">
                <a:solidFill>
                  <a:schemeClr val="accent2"/>
                </a:solidFill>
              </a:rPr>
              <a:t>teorie a variabili </a:t>
            </a:r>
            <a:r>
              <a:rPr lang="it-IT" dirty="0" smtClean="0">
                <a:solidFill>
                  <a:schemeClr val="accent2"/>
                </a:solidFill>
              </a:rPr>
              <a:t>nascoste.</a:t>
            </a:r>
            <a:endParaRPr lang="it-IT" dirty="0"/>
          </a:p>
          <a:p>
            <a:endParaRPr lang="it-IT" dirty="0"/>
          </a:p>
          <a:p>
            <a:r>
              <a:rPr lang="it-IT" dirty="0"/>
              <a:t>In tale contesto pertanto le probabilità quantistiche </a:t>
            </a:r>
            <a:r>
              <a:rPr lang="it-IT" dirty="0">
                <a:solidFill>
                  <a:schemeClr val="accent2"/>
                </a:solidFill>
              </a:rPr>
              <a:t>sarebbero dovute alla nostra ignoranza di tali variabili</a:t>
            </a:r>
            <a:r>
              <a:rPr lang="it-IT" dirty="0"/>
              <a:t> e </a:t>
            </a:r>
            <a:r>
              <a:rPr lang="it-IT" dirty="0">
                <a:solidFill>
                  <a:srgbClr val="FF0000"/>
                </a:solidFill>
              </a:rPr>
              <a:t>non dovute, come nella </a:t>
            </a:r>
            <a:r>
              <a:rPr lang="it-IT" dirty="0" smtClean="0">
                <a:solidFill>
                  <a:srgbClr val="FF0000"/>
                </a:solidFill>
              </a:rPr>
              <a:t>interpretazione standard </a:t>
            </a:r>
            <a:r>
              <a:rPr lang="it-IT" dirty="0">
                <a:solidFill>
                  <a:srgbClr val="FF0000"/>
                </a:solidFill>
              </a:rPr>
              <a:t>della meccanica </a:t>
            </a:r>
            <a:r>
              <a:rPr lang="it-IT" dirty="0" smtClean="0">
                <a:solidFill>
                  <a:srgbClr val="FF0000"/>
                </a:solidFill>
              </a:rPr>
              <a:t>quantistica,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ad </a:t>
            </a:r>
            <a:r>
              <a:rPr lang="it-IT" dirty="0">
                <a:solidFill>
                  <a:srgbClr val="FF0000"/>
                </a:solidFill>
              </a:rPr>
              <a:t>una natura intrinsecamente probabilistica. 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228600" y="3573016"/>
            <a:ext cx="891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>
                <a:solidFill>
                  <a:schemeClr val="tx2"/>
                </a:solidFill>
              </a:rPr>
              <a:t>Inoltre tali teorie eliminerebbero il problema irrisolto della propagazione dell’</a:t>
            </a:r>
            <a:r>
              <a:rPr lang="it-IT" dirty="0" err="1">
                <a:solidFill>
                  <a:schemeClr val="tx2"/>
                </a:solidFill>
              </a:rPr>
              <a:t>entanglement</a:t>
            </a:r>
            <a:r>
              <a:rPr lang="it-IT" dirty="0">
                <a:solidFill>
                  <a:schemeClr val="tx2"/>
                </a:solidFill>
              </a:rPr>
              <a:t> durante una misura sino a livello macroscopico</a:t>
            </a:r>
            <a:r>
              <a:rPr lang="it-IT" dirty="0">
                <a:solidFill>
                  <a:srgbClr val="FF0000"/>
                </a:solidFill>
              </a:rPr>
              <a:t>  (macro-oggettivazione)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288925" y="269875"/>
            <a:ext cx="8855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/>
              <a:t>Puo’ esistere una teoria completa piu’ generale di cui la MQ e’ un limite“statistico”?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450557"/>
            <a:ext cx="3737992" cy="1990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0" y="269875"/>
            <a:ext cx="6372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CCFF33"/>
                </a:solidFill>
              </a:rPr>
              <a:t>Nel 1964 Bell dimostrò come qualsivoglia teoria a variabili </a:t>
            </a:r>
            <a:r>
              <a:rPr lang="it-IT" dirty="0" smtClean="0">
                <a:solidFill>
                  <a:srgbClr val="CCFF33"/>
                </a:solidFill>
              </a:rPr>
              <a:t>nascoste locale (TVNL) </a:t>
            </a:r>
            <a:r>
              <a:rPr lang="it-IT" b="1" dirty="0" smtClean="0">
                <a:solidFill>
                  <a:srgbClr val="CCFF33"/>
                </a:solidFill>
              </a:rPr>
              <a:t>non </a:t>
            </a:r>
            <a:r>
              <a:rPr lang="it-IT" b="1" dirty="0">
                <a:solidFill>
                  <a:srgbClr val="CCFF33"/>
                </a:solidFill>
              </a:rPr>
              <a:t>possa </a:t>
            </a:r>
            <a:r>
              <a:rPr lang="it-IT" dirty="0">
                <a:solidFill>
                  <a:srgbClr val="CCFF33"/>
                </a:solidFill>
              </a:rPr>
              <a:t>riprodurre tutti i risultati della meccanica </a:t>
            </a:r>
            <a:r>
              <a:rPr lang="it-IT" dirty="0" smtClean="0">
                <a:solidFill>
                  <a:srgbClr val="CCFF33"/>
                </a:solidFill>
              </a:rPr>
              <a:t> quantistica </a:t>
            </a:r>
            <a:r>
              <a:rPr lang="it-IT" dirty="0">
                <a:solidFill>
                  <a:srgbClr val="CCFF33"/>
                </a:solidFill>
              </a:rPr>
              <a:t>standard. </a:t>
            </a:r>
          </a:p>
          <a:p>
            <a:endParaRPr lang="it-IT" dirty="0">
              <a:solidFill>
                <a:srgbClr val="CCFF33"/>
              </a:solidFill>
            </a:endParaRPr>
          </a:p>
          <a:p>
            <a:r>
              <a:rPr lang="it-IT" dirty="0"/>
              <a:t>In particolare se si studiano le correlazioni tra misure compiute su sistemi </a:t>
            </a:r>
            <a:r>
              <a:rPr lang="it-IT" dirty="0" err="1">
                <a:solidFill>
                  <a:srgbClr val="FF0000"/>
                </a:solidFill>
              </a:rPr>
              <a:t>entangled</a:t>
            </a:r>
            <a:r>
              <a:rPr lang="it-IT" dirty="0"/>
              <a:t> si ha che le TVNL predicono la validità di specifiche diseguaglianze, note come </a:t>
            </a:r>
            <a:r>
              <a:rPr lang="it-IT" dirty="0">
                <a:solidFill>
                  <a:srgbClr val="FF0000"/>
                </a:solidFill>
              </a:rPr>
              <a:t>Diseguaglianze di Bell</a:t>
            </a:r>
          </a:p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0" y="4079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0" y="36576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Tali diseguaglianze possono invece essere violate in meccanica quantistica:</a:t>
            </a:r>
          </a:p>
          <a:p>
            <a:endParaRPr lang="it-IT" dirty="0"/>
          </a:p>
          <a:p>
            <a:r>
              <a:rPr lang="it-IT" dirty="0">
                <a:solidFill>
                  <a:srgbClr val="FF0000"/>
                </a:solidFill>
              </a:rPr>
              <a:t>Ne deriva la possibilità di un </a:t>
            </a:r>
            <a:r>
              <a:rPr lang="it-IT" b="1" dirty="0">
                <a:solidFill>
                  <a:srgbClr val="FF0000"/>
                </a:solidFill>
              </a:rPr>
              <a:t>confronto</a:t>
            </a:r>
            <a:r>
              <a:rPr lang="it-IT" dirty="0">
                <a:solidFill>
                  <a:srgbClr val="FF0000"/>
                </a:solidFill>
              </a:rPr>
              <a:t> sperimentale tra </a:t>
            </a:r>
            <a:r>
              <a:rPr lang="it-IT" b="1" dirty="0" smtClean="0">
                <a:solidFill>
                  <a:srgbClr val="FF0000"/>
                </a:solidFill>
              </a:rPr>
              <a:t>Teorie a Variabili Nascoste Locali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e Meccanica Quantistica Standard.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5" name="Immagine 4" descr="DSC_26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11736" y="5085184"/>
            <a:ext cx="2408024" cy="1600592"/>
          </a:xfrm>
          <a:prstGeom prst="rect">
            <a:avLst/>
          </a:prstGeom>
        </p:spPr>
      </p:pic>
      <p:pic>
        <p:nvPicPr>
          <p:cNvPr id="6" name="Immagine 5" descr="220px-John_Stewart_Bell_(physicist)_portra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9363" y="404664"/>
            <a:ext cx="2794637" cy="2286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autoUpdateAnimBg="0"/>
      <p:bldP spid="101379" grpId="0" autoUpdateAnimBg="0"/>
      <p:bldP spid="10138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Alice_in_Wonderl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9927" y="584684"/>
            <a:ext cx="1096889" cy="1152128"/>
          </a:xfrm>
          <a:prstGeom prst="rect">
            <a:avLst/>
          </a:prstGeom>
        </p:spPr>
      </p:pic>
      <p:pic>
        <p:nvPicPr>
          <p:cNvPr id="4" name="Immagine 3" descr="globo terrest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598" y="1628800"/>
            <a:ext cx="1728192" cy="1728192"/>
          </a:xfrm>
          <a:prstGeom prst="rect">
            <a:avLst/>
          </a:prstGeom>
        </p:spPr>
      </p:pic>
      <p:pic>
        <p:nvPicPr>
          <p:cNvPr id="5" name="Immagine 4" descr="thCAL5P1J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8011" y="4869160"/>
            <a:ext cx="1238250" cy="1447800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 flipV="1">
            <a:off x="2181622" y="2636912"/>
            <a:ext cx="1440160" cy="143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2181622" y="4072508"/>
            <a:ext cx="1224136" cy="1300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5514" y="2276872"/>
            <a:ext cx="1016486" cy="83725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9676" y="5009924"/>
            <a:ext cx="1016486" cy="837257"/>
          </a:xfrm>
          <a:prstGeom prst="rect">
            <a:avLst/>
          </a:prstGeom>
        </p:spPr>
      </p:pic>
      <p:pic>
        <p:nvPicPr>
          <p:cNvPr id="10" name="Immagine 9" descr="ace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82823" y="5896893"/>
            <a:ext cx="1347986" cy="827477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5004048" y="692696"/>
            <a:ext cx="35320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Supponiamo che  Alice e Bob abbiano due apparati di misura </a:t>
            </a:r>
          </a:p>
          <a:p>
            <a:r>
              <a:rPr lang="it-IT" dirty="0" smtClean="0">
                <a:solidFill>
                  <a:srgbClr val="7030A0"/>
                </a:solidFill>
              </a:rPr>
              <a:t>- separati in maniera tale che non possono comunicare </a:t>
            </a:r>
          </a:p>
          <a:p>
            <a:r>
              <a:rPr lang="it-IT" dirty="0" smtClean="0"/>
              <a:t>-su cui possono fissare 3 Scelte (A,B,C) e che </a:t>
            </a:r>
          </a:p>
          <a:p>
            <a:r>
              <a:rPr lang="it-IT" dirty="0" smtClean="0"/>
              <a:t>- rispondono con una luce </a:t>
            </a:r>
            <a:r>
              <a:rPr lang="it-IT" b="1" dirty="0" smtClean="0">
                <a:solidFill>
                  <a:srgbClr val="FF0000"/>
                </a:solidFill>
              </a:rPr>
              <a:t>Rossa (0)</a:t>
            </a:r>
            <a:r>
              <a:rPr lang="it-IT" dirty="0" smtClean="0"/>
              <a:t> o </a:t>
            </a:r>
            <a:r>
              <a:rPr lang="it-IT" b="1" dirty="0" smtClean="0">
                <a:solidFill>
                  <a:srgbClr val="FFC000"/>
                </a:solidFill>
              </a:rPr>
              <a:t>Gialla (1)</a:t>
            </a:r>
            <a:r>
              <a:rPr lang="it-IT" dirty="0" smtClean="0"/>
              <a:t> all’arrivo di un fotone</a:t>
            </a:r>
            <a:endParaRPr lang="it-IT" dirty="0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288916" y="3645024"/>
            <a:ext cx="1818788" cy="106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|H</a:t>
            </a:r>
            <a:r>
              <a:rPr kumimoji="0" lang="it-IT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&gt; </a:t>
            </a:r>
            <a:r>
              <a:rPr kumimoji="0" lang="it-IT" sz="1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|V</a:t>
            </a:r>
            <a:r>
              <a:rPr kumimoji="0" lang="it-IT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&gt; - | V &gt; | H &gt;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</a:t>
            </a:r>
            <a:b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</a:b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                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  <a:sym typeface="Symbol" pitchFamily="18" charset="2"/>
              </a:rPr>
              <a:t>√2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+mj-lt"/>
              <a:ea typeface="+mj-ea"/>
              <a:cs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093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71580" y="260648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AB01 BA01 </a:t>
            </a:r>
            <a:r>
              <a:rPr lang="it-IT" dirty="0" smtClean="0">
                <a:solidFill>
                  <a:srgbClr val="00B050"/>
                </a:solidFill>
              </a:rPr>
              <a:t>AA01</a:t>
            </a:r>
            <a:r>
              <a:rPr lang="it-IT" dirty="0" smtClean="0"/>
              <a:t> AC00 AB01 CA01 </a:t>
            </a:r>
            <a:r>
              <a:rPr lang="it-IT" dirty="0" smtClean="0">
                <a:solidFill>
                  <a:srgbClr val="00B050"/>
                </a:solidFill>
              </a:rPr>
              <a:t>CC01 </a:t>
            </a:r>
            <a:r>
              <a:rPr lang="it-IT" dirty="0" err="1" smtClean="0">
                <a:solidFill>
                  <a:srgbClr val="00B050"/>
                </a:solidFill>
              </a:rPr>
              <a:t>CC01</a:t>
            </a:r>
            <a:endParaRPr lang="it-IT" dirty="0" smtClean="0">
              <a:solidFill>
                <a:srgbClr val="00B050"/>
              </a:solidFill>
            </a:endParaRPr>
          </a:p>
          <a:p>
            <a:r>
              <a:rPr lang="it-IT" dirty="0" smtClean="0"/>
              <a:t>CB11 BC01 CB10 AC10 CA00 AC00 </a:t>
            </a:r>
            <a:r>
              <a:rPr lang="it-IT" dirty="0" smtClean="0">
                <a:solidFill>
                  <a:srgbClr val="00B050"/>
                </a:solidFill>
              </a:rPr>
              <a:t>AA10</a:t>
            </a:r>
            <a:r>
              <a:rPr lang="it-IT" dirty="0" smtClean="0"/>
              <a:t> AB01</a:t>
            </a:r>
            <a:endParaRPr lang="it-IT" dirty="0"/>
          </a:p>
          <a:p>
            <a:r>
              <a:rPr lang="it-IT" dirty="0" smtClean="0"/>
              <a:t>BA01 CB10 BC10 </a:t>
            </a:r>
            <a:r>
              <a:rPr lang="it-IT" dirty="0" smtClean="0">
                <a:solidFill>
                  <a:srgbClr val="00B050"/>
                </a:solidFill>
              </a:rPr>
              <a:t>BB10</a:t>
            </a:r>
            <a:r>
              <a:rPr lang="it-IT" dirty="0" smtClean="0"/>
              <a:t>  ….</a:t>
            </a:r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Sequenza casuale di </a:t>
            </a:r>
            <a:r>
              <a:rPr lang="it-IT" dirty="0" smtClean="0">
                <a:solidFill>
                  <a:srgbClr val="FF0000"/>
                </a:solidFill>
              </a:rPr>
              <a:t>0</a:t>
            </a:r>
            <a:r>
              <a:rPr lang="it-IT" dirty="0" smtClean="0"/>
              <a:t>,</a:t>
            </a:r>
            <a:r>
              <a:rPr lang="it-IT" dirty="0" smtClean="0">
                <a:solidFill>
                  <a:srgbClr val="FFC000"/>
                </a:solidFill>
              </a:rPr>
              <a:t>1 (metà del tempo stesso colore, metà diverso)</a:t>
            </a:r>
          </a:p>
          <a:p>
            <a:endParaRPr lang="it-IT" b="1" dirty="0" smtClean="0">
              <a:solidFill>
                <a:srgbClr val="00B050"/>
              </a:solidFill>
            </a:endParaRPr>
          </a:p>
          <a:p>
            <a:r>
              <a:rPr lang="it-IT" b="1" dirty="0" smtClean="0">
                <a:solidFill>
                  <a:srgbClr val="00B050"/>
                </a:solidFill>
              </a:rPr>
              <a:t>Ma se stessa scelta -&gt; colore diverso  (correlazione) </a:t>
            </a:r>
            <a:endParaRPr lang="it-IT" b="1" dirty="0">
              <a:solidFill>
                <a:srgbClr val="00B05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04352" y="3068960"/>
            <a:ext cx="7649658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Se il fotone porta indicazione su come rispondere alle tre scelte, ad esempio:</a:t>
            </a:r>
          </a:p>
          <a:p>
            <a:r>
              <a:rPr lang="it-IT" dirty="0" smtClean="0"/>
              <a:t> 001 110 001 110 ….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sz="2800" b="1" dirty="0" smtClean="0">
                <a:solidFill>
                  <a:srgbClr val="7030A0"/>
                </a:solidFill>
              </a:rPr>
              <a:t>Teorema Bell -&gt;  </a:t>
            </a:r>
          </a:p>
          <a:p>
            <a:r>
              <a:rPr lang="it-IT" sz="2800" b="1" dirty="0" smtClean="0">
                <a:solidFill>
                  <a:srgbClr val="7030A0"/>
                </a:solidFill>
              </a:rPr>
              <a:t>Nessun modo di riprodurre i risultati precedenti!!!</a:t>
            </a:r>
            <a:endParaRPr lang="it-IT" sz="2800" b="1" dirty="0">
              <a:solidFill>
                <a:srgbClr val="7030A0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501008"/>
            <a:ext cx="2714625" cy="168592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536" y="4526032"/>
            <a:ext cx="1133475" cy="117157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453253" y="4941168"/>
            <a:ext cx="1153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 smtClean="0">
                <a:solidFill>
                  <a:srgbClr val="7030A0"/>
                </a:solidFill>
              </a:rPr>
              <a:t>001</a:t>
            </a:r>
            <a:endParaRPr lang="it-IT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4" name="Group 3"/>
          <p:cNvGrpSpPr>
            <a:grpSpLocks/>
          </p:cNvGrpSpPr>
          <p:nvPr/>
        </p:nvGrpSpPr>
        <p:grpSpPr bwMode="auto">
          <a:xfrm>
            <a:off x="381000" y="1752600"/>
            <a:ext cx="6985000" cy="1584325"/>
            <a:chOff x="612" y="1253"/>
            <a:chExt cx="4400" cy="998"/>
          </a:xfrm>
        </p:grpSpPr>
        <p:sp>
          <p:nvSpPr>
            <p:cNvPr id="79878" name="AutoShape 4"/>
            <p:cNvSpPr>
              <a:spLocks noChangeArrowheads="1"/>
            </p:cNvSpPr>
            <p:nvPr/>
          </p:nvSpPr>
          <p:spPr bwMode="auto">
            <a:xfrm>
              <a:off x="612" y="1253"/>
              <a:ext cx="4400" cy="998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rgbClr val="FF9900"/>
                </a:gs>
                <a:gs pos="5000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 eaLnBrk="1" hangingPunct="1"/>
              <a:endParaRPr lang="en-GB" b="1" i="1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graphicFrame>
          <p:nvGraphicFramePr>
            <p:cNvPr id="79879" name="Object 5"/>
            <p:cNvGraphicFramePr>
              <a:graphicFrameLocks noChangeAspect="1"/>
            </p:cNvGraphicFramePr>
            <p:nvPr/>
          </p:nvGraphicFramePr>
          <p:xfrm>
            <a:off x="871" y="1403"/>
            <a:ext cx="3885" cy="7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8" name="Equation" r:id="rId3" imgW="2038423" imgH="333443" progId="Equation.3">
                    <p:embed/>
                  </p:oleObj>
                </mc:Choice>
                <mc:Fallback>
                  <p:oleObj name="Equation" r:id="rId3" imgW="2038423" imgH="33344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1" y="1403"/>
                          <a:ext cx="3885" cy="7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9875" name="Object 6"/>
          <p:cNvGraphicFramePr>
            <a:graphicFrameLocks noChangeAspect="1"/>
          </p:cNvGraphicFramePr>
          <p:nvPr/>
        </p:nvGraphicFramePr>
        <p:xfrm>
          <a:off x="381000" y="4419600"/>
          <a:ext cx="1958975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Equation" r:id="rId5" imgW="561877" imgH="571500" progId="Equation.3">
                  <p:embed/>
                </p:oleObj>
              </mc:Choice>
              <mc:Fallback>
                <p:oleObj name="Equation" r:id="rId5" imgW="561877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19600"/>
                        <a:ext cx="1958975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6" name="Rectangle 7"/>
          <p:cNvSpPr>
            <a:spLocks noChangeArrowheads="1"/>
          </p:cNvSpPr>
          <p:nvPr/>
        </p:nvSpPr>
        <p:spPr bwMode="auto">
          <a:xfrm>
            <a:off x="2411413" y="4437063"/>
            <a:ext cx="64452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it-IT" b="1" dirty="0" smtClean="0">
                <a:solidFill>
                  <a:srgbClr val="FFFFFF"/>
                </a:solidFill>
              </a:rPr>
              <a:t>Probabilità che la particella </a:t>
            </a:r>
            <a:r>
              <a:rPr lang="it-IT" b="1" i="1" dirty="0" smtClean="0">
                <a:solidFill>
                  <a:srgbClr val="FFFF00"/>
                </a:solidFill>
              </a:rPr>
              <a:t>i</a:t>
            </a:r>
            <a:r>
              <a:rPr lang="it-IT" b="1" dirty="0" smtClean="0">
                <a:solidFill>
                  <a:srgbClr val="FFFFFF"/>
                </a:solidFill>
              </a:rPr>
              <a:t> abbia come valore di un osservabile </a:t>
            </a:r>
            <a:r>
              <a:rPr lang="it-IT" b="1" i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it-IT" b="1" i="1" baseline="-25000" dirty="0" err="1" smtClean="0">
                <a:solidFill>
                  <a:srgbClr val="FFFF00"/>
                </a:solidFill>
              </a:rPr>
              <a:t>i</a:t>
            </a:r>
            <a:r>
              <a:rPr lang="it-IT" b="1" i="1" baseline="-25000" dirty="0" smtClean="0">
                <a:solidFill>
                  <a:srgbClr val="FFFF00"/>
                </a:solidFill>
              </a:rPr>
              <a:t> </a:t>
            </a:r>
            <a:r>
              <a:rPr lang="it-IT" b="1" i="1" dirty="0" smtClean="0">
                <a:solidFill>
                  <a:srgbClr val="FFFFFF"/>
                </a:solidFill>
              </a:rPr>
              <a:t>  </a:t>
            </a:r>
            <a:r>
              <a:rPr lang="it-IT" b="1" dirty="0">
                <a:solidFill>
                  <a:srgbClr val="FFFFFF"/>
                </a:solidFill>
              </a:rPr>
              <a:t>(e.g. </a:t>
            </a:r>
            <a:r>
              <a:rPr lang="it-IT" b="1" dirty="0" smtClean="0">
                <a:solidFill>
                  <a:srgbClr val="FFFFFF"/>
                </a:solidFill>
              </a:rPr>
              <a:t>spin/polarizzazione);</a:t>
            </a:r>
            <a:endParaRPr lang="it-IT" b="1" dirty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it-IT" b="1" dirty="0" smtClean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it-IT" b="1" dirty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it-IT" b="1" dirty="0" smtClean="0">
                <a:solidFill>
                  <a:srgbClr val="FFFFFF"/>
                </a:solidFill>
              </a:rPr>
              <a:t>Probabilità congiunta per la particella </a:t>
            </a:r>
            <a:r>
              <a:rPr lang="it-IT" b="1" i="1" dirty="0" smtClean="0">
                <a:solidFill>
                  <a:srgbClr val="FFFF00"/>
                </a:solidFill>
              </a:rPr>
              <a:t>i</a:t>
            </a:r>
            <a:endParaRPr lang="it-IT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it-IT" b="1" dirty="0" smtClean="0">
                <a:solidFill>
                  <a:srgbClr val="FFFFFF"/>
                </a:solidFill>
              </a:rPr>
              <a:t>Di avere la proprietà </a:t>
            </a:r>
            <a:r>
              <a:rPr lang="it-IT" b="1" i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it-IT" b="1" i="1" baseline="-25000" dirty="0" err="1" smtClean="0">
                <a:solidFill>
                  <a:srgbClr val="FFFF00"/>
                </a:solidFill>
              </a:rPr>
              <a:t>i</a:t>
            </a:r>
            <a:r>
              <a:rPr lang="it-IT" b="1" i="1" baseline="-25000" dirty="0" smtClean="0">
                <a:solidFill>
                  <a:srgbClr val="FFFF00"/>
                </a:solidFill>
              </a:rPr>
              <a:t>   </a:t>
            </a:r>
            <a:r>
              <a:rPr lang="it-IT" b="1" dirty="0" smtClean="0">
                <a:solidFill>
                  <a:srgbClr val="FFFFFF"/>
                </a:solidFill>
              </a:rPr>
              <a:t>e la particella  </a:t>
            </a:r>
            <a:r>
              <a:rPr lang="it-IT" b="1" i="1" dirty="0">
                <a:solidFill>
                  <a:srgbClr val="FFFF00"/>
                </a:solidFill>
              </a:rPr>
              <a:t>j </a:t>
            </a:r>
            <a:r>
              <a:rPr lang="it-IT" b="1" dirty="0">
                <a:solidFill>
                  <a:srgbClr val="FFFF00"/>
                </a:solidFill>
              </a:rPr>
              <a:t> </a:t>
            </a:r>
            <a:r>
              <a:rPr lang="it-IT" b="1" dirty="0">
                <a:solidFill>
                  <a:schemeClr val="bg1"/>
                </a:solidFill>
              </a:rPr>
              <a:t>with </a:t>
            </a:r>
            <a:r>
              <a:rPr lang="it-IT" b="1" i="1" dirty="0" err="1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it-IT" b="1" i="1" baseline="-25000" dirty="0" err="1">
                <a:solidFill>
                  <a:srgbClr val="FFFF00"/>
                </a:solidFill>
              </a:rPr>
              <a:t>j</a:t>
            </a:r>
            <a:r>
              <a:rPr lang="it-IT" b="1" i="1" baseline="-25000" dirty="0">
                <a:solidFill>
                  <a:srgbClr val="FFFF00"/>
                </a:solidFill>
              </a:rPr>
              <a:t>   </a:t>
            </a:r>
            <a:r>
              <a:rPr lang="it-IT" b="1" i="1" dirty="0">
                <a:solidFill>
                  <a:schemeClr val="bg1"/>
                </a:solidFill>
              </a:rPr>
              <a:t>.</a:t>
            </a:r>
            <a:endParaRPr lang="it-IT" b="1" dirty="0">
              <a:solidFill>
                <a:srgbClr val="FFFFFF"/>
              </a:solidFill>
            </a:endParaRPr>
          </a:p>
        </p:txBody>
      </p:sp>
      <p:sp>
        <p:nvSpPr>
          <p:cNvPr id="79877" name="Text Box 8"/>
          <p:cNvSpPr txBox="1">
            <a:spLocks noChangeArrowheads="1"/>
          </p:cNvSpPr>
          <p:nvPr/>
        </p:nvSpPr>
        <p:spPr bwMode="auto">
          <a:xfrm>
            <a:off x="746125" y="95250"/>
            <a:ext cx="4622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it-IT" sz="3200" b="1" u="sng">
                <a:solidFill>
                  <a:srgbClr val="FF0000"/>
                </a:solidFill>
              </a:rPr>
              <a:t>Clauser Horne inequality</a:t>
            </a:r>
            <a:endParaRPr lang="en-GB" sz="3200" b="1" u="sng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250825" y="333375"/>
            <a:ext cx="22320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it-IT" b="1">
                <a:solidFill>
                  <a:srgbClr val="FF0000"/>
                </a:solidFill>
              </a:rPr>
              <a:t>In LHVT:</a:t>
            </a:r>
          </a:p>
        </p:txBody>
      </p:sp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228600" y="838200"/>
          <a:ext cx="8569325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" name="Equation" r:id="rId3" imgW="3467156" imgH="457200" progId="Equation.3">
                  <p:embed/>
                </p:oleObj>
              </mc:Choice>
              <mc:Fallback>
                <p:oleObj name="Equation" r:id="rId3" imgW="3467156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838200"/>
                        <a:ext cx="8569325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207963" y="2789238"/>
            <a:ext cx="7272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it-IT" b="1">
                <a:solidFill>
                  <a:srgbClr val="FF0000"/>
                </a:solidFill>
              </a:rPr>
              <a:t>Consideriamo 4 variabili reali</a:t>
            </a:r>
            <a:r>
              <a:rPr lang="it-IT" b="1"/>
              <a:t>                                           :</a:t>
            </a:r>
          </a:p>
        </p:txBody>
      </p:sp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3581400" y="2667000"/>
          <a:ext cx="2740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" name="Equation" r:id="rId5" imgW="971668" imgH="95385" progId="Equation.3">
                  <p:embed/>
                </p:oleObj>
              </mc:Choice>
              <mc:Fallback>
                <p:oleObj name="Equation" r:id="rId5" imgW="971668" imgH="953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67000"/>
                        <a:ext cx="27400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457200" y="3352800"/>
          <a:ext cx="51292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" name="Equation" r:id="rId7" imgW="1943066" imgH="76200" progId="Equation.3">
                  <p:embed/>
                </p:oleObj>
              </mc:Choice>
              <mc:Fallback>
                <p:oleObj name="Equation" r:id="rId7" imgW="1943066" imgH="76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0"/>
                        <a:ext cx="51292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7"/>
          <p:cNvGraphicFramePr>
            <a:graphicFrameLocks noChangeAspect="1"/>
          </p:cNvGraphicFramePr>
          <p:nvPr/>
        </p:nvGraphicFramePr>
        <p:xfrm>
          <a:off x="179388" y="4127500"/>
          <a:ext cx="87852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" name="Equation" r:id="rId9" imgW="3886132" imgH="304800" progId="Equation.3">
                  <p:embed/>
                </p:oleObj>
              </mc:Choice>
              <mc:Fallback>
                <p:oleObj name="Equation" r:id="rId9" imgW="3886132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127500"/>
                        <a:ext cx="878522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4" name="Object 8"/>
          <p:cNvGraphicFramePr>
            <a:graphicFrameLocks noChangeAspect="1"/>
          </p:cNvGraphicFramePr>
          <p:nvPr/>
        </p:nvGraphicFramePr>
        <p:xfrm>
          <a:off x="4356100" y="5229225"/>
          <a:ext cx="3476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" name="Equation" r:id="rId11" imgW="19179" imgH="76200" progId="Equation.3">
                  <p:embed/>
                </p:oleObj>
              </mc:Choice>
              <mc:Fallback>
                <p:oleObj name="Equation" r:id="rId11" imgW="19179" imgH="76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5229225"/>
                        <a:ext cx="34766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905" name="Group 9"/>
          <p:cNvGrpSpPr>
            <a:grpSpLocks/>
          </p:cNvGrpSpPr>
          <p:nvPr/>
        </p:nvGrpSpPr>
        <p:grpSpPr bwMode="auto">
          <a:xfrm>
            <a:off x="395288" y="5949950"/>
            <a:ext cx="8388350" cy="720725"/>
            <a:chOff x="476" y="3521"/>
            <a:chExt cx="5284" cy="454"/>
          </a:xfrm>
        </p:grpSpPr>
        <p:sp>
          <p:nvSpPr>
            <p:cNvPr id="80906" name="AutoShape 10"/>
            <p:cNvSpPr>
              <a:spLocks noChangeArrowheads="1"/>
            </p:cNvSpPr>
            <p:nvPr/>
          </p:nvSpPr>
          <p:spPr bwMode="auto">
            <a:xfrm>
              <a:off x="476" y="3521"/>
              <a:ext cx="5284" cy="45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9900"/>
                </a:gs>
                <a:gs pos="5000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 eaLnBrk="1" hangingPunct="1"/>
              <a:r>
                <a:rPr lang="it-IT" sz="2200" b="1" i="1" dirty="0" smtClean="0">
                  <a:solidFill>
                    <a:srgbClr val="0000FF"/>
                  </a:solidFill>
                  <a:latin typeface="Arial" panose="020B0604020202020204" pitchFamily="34" charset="0"/>
                </a:rPr>
                <a:t>Vale la diseguaglianza CH</a:t>
              </a:r>
              <a:endParaRPr lang="it-IT" sz="2200" b="1" i="1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graphicFrame>
          <p:nvGraphicFramePr>
            <p:cNvPr id="80907" name="Object 11"/>
            <p:cNvGraphicFramePr>
              <a:graphicFrameLocks noChangeAspect="1"/>
            </p:cNvGraphicFramePr>
            <p:nvPr/>
          </p:nvGraphicFramePr>
          <p:xfrm>
            <a:off x="521" y="3566"/>
            <a:ext cx="2737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7" name="Equation" r:id="rId13" imgW="1819345" imgH="114300" progId="Equation.3">
                    <p:embed/>
                  </p:oleObj>
                </mc:Choice>
                <mc:Fallback>
                  <p:oleObj name="Equation" r:id="rId13" imgW="1819345" imgH="114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" y="3566"/>
                          <a:ext cx="2737" cy="3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5232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746125" y="346075"/>
            <a:ext cx="79771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Sin dalla fine degli anni sessanta numerosi esperimenti </a:t>
            </a:r>
          </a:p>
          <a:p>
            <a:r>
              <a:rPr lang="it-IT"/>
              <a:t>(pressoché tutti con fotoni) sono stati indirizzati ad una verifica </a:t>
            </a:r>
          </a:p>
          <a:p>
            <a:r>
              <a:rPr lang="it-IT"/>
              <a:t>delle diseguaglianze di Bell</a:t>
            </a: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539552" y="1772816"/>
            <a:ext cx="83914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Sostanziale accordo con la </a:t>
            </a:r>
            <a:r>
              <a:rPr lang="it-IT" sz="3200" dirty="0" smtClean="0">
                <a:solidFill>
                  <a:srgbClr val="FF0000"/>
                </a:solidFill>
              </a:rPr>
              <a:t>Meccanica Quantistica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8" name="Immagine 7" descr="P81608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3140968"/>
            <a:ext cx="3995936" cy="2996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autoUpdateAnimBg="0"/>
      <p:bldP spid="10240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17850"/>
            <a:ext cx="8656638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</p:spPr>
        <p:txBody>
          <a:bodyPr/>
          <a:lstStyle/>
          <a:p>
            <a:pPr>
              <a:defRPr/>
            </a:pPr>
            <a:endParaRPr lang="it-IT" dirty="0"/>
          </a:p>
        </p:txBody>
      </p:sp>
      <p:sp>
        <p:nvSpPr>
          <p:cNvPr id="90116" name="Segnaposto contenuto 4"/>
          <p:cNvSpPr>
            <a:spLocks noGrp="1"/>
          </p:cNvSpPr>
          <p:nvPr>
            <p:ph idx="1"/>
          </p:nvPr>
        </p:nvSpPr>
        <p:spPr>
          <a:xfrm>
            <a:off x="533400" y="533400"/>
            <a:ext cx="6554788" cy="3767138"/>
          </a:xfrm>
        </p:spPr>
        <p:txBody>
          <a:bodyPr/>
          <a:lstStyle/>
          <a:p>
            <a:endParaRPr lang="it-IT" smtClean="0"/>
          </a:p>
        </p:txBody>
      </p:sp>
      <p:pic>
        <p:nvPicPr>
          <p:cNvPr id="90117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003300"/>
            <a:ext cx="8567738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56" y="5013176"/>
            <a:ext cx="7204526" cy="1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304800" y="193675"/>
            <a:ext cx="8874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3600" b="1" dirty="0" smtClean="0">
                <a:solidFill>
                  <a:schemeClr val="accent2"/>
                </a:solidFill>
              </a:rPr>
              <a:t>Le </a:t>
            </a:r>
            <a:r>
              <a:rPr lang="en-GB" sz="3600" b="1" dirty="0" err="1" smtClean="0">
                <a:solidFill>
                  <a:schemeClr val="accent2"/>
                </a:solidFill>
              </a:rPr>
              <a:t>tecnologie</a:t>
            </a:r>
            <a:r>
              <a:rPr lang="en-GB" sz="3600" b="1" dirty="0" smtClean="0">
                <a:solidFill>
                  <a:schemeClr val="accent2"/>
                </a:solidFill>
              </a:rPr>
              <a:t> </a:t>
            </a:r>
            <a:r>
              <a:rPr lang="en-GB" sz="3600" b="1" dirty="0" err="1" smtClean="0">
                <a:solidFill>
                  <a:schemeClr val="accent2"/>
                </a:solidFill>
              </a:rPr>
              <a:t>quantistiche</a:t>
            </a:r>
            <a:endParaRPr lang="en-GB" sz="3600" b="1" dirty="0">
              <a:solidFill>
                <a:schemeClr val="accent2"/>
              </a:solidFill>
            </a:endParaRP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0" y="1385436"/>
            <a:ext cx="9131299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dirty="0"/>
              <a:t> </a:t>
            </a:r>
            <a:r>
              <a:rPr lang="it-IT" dirty="0">
                <a:solidFill>
                  <a:srgbClr val="FF0000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codifica, </a:t>
            </a:r>
            <a:r>
              <a:rPr lang="it-IT" dirty="0">
                <a:solidFill>
                  <a:srgbClr val="FF0000"/>
                </a:solidFill>
              </a:rPr>
              <a:t>la trasmissione e l’elaborazione 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dell’informazione</a:t>
            </a:r>
            <a:r>
              <a:rPr lang="it-IT" dirty="0" smtClean="0"/>
              <a:t> </a:t>
            </a:r>
            <a:r>
              <a:rPr lang="it-IT" dirty="0"/>
              <a:t>per mezzo di stati quantistici </a:t>
            </a:r>
            <a:endParaRPr lang="it-IT" dirty="0" smtClean="0"/>
          </a:p>
          <a:p>
            <a:r>
              <a:rPr lang="it-IT" dirty="0" err="1" smtClean="0"/>
              <a:t>ono</a:t>
            </a:r>
            <a:r>
              <a:rPr lang="it-IT" dirty="0" smtClean="0"/>
              <a:t> </a:t>
            </a:r>
            <a:r>
              <a:rPr lang="it-IT" dirty="0"/>
              <a:t>gli elementi di una nuova disciplina nota come </a:t>
            </a:r>
            <a:endParaRPr lang="it-IT" dirty="0" smtClean="0"/>
          </a:p>
          <a:p>
            <a:r>
              <a:rPr lang="it-IT" sz="24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Informazione </a:t>
            </a:r>
            <a:r>
              <a:rPr lang="it-IT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Quantistica </a:t>
            </a:r>
            <a:endParaRPr lang="it-IT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533400" y="3200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328611" y="2967395"/>
            <a:ext cx="84740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Così come l’informazione classica può essere codificata in termini di bit (0,1), così l’informazione quantistica si basa sulla codificazione in quantum-bit (</a:t>
            </a:r>
            <a:r>
              <a:rPr lang="it-IT" dirty="0" err="1">
                <a:solidFill>
                  <a:srgbClr val="FF0000"/>
                </a:solidFill>
              </a:rPr>
              <a:t>qubit</a:t>
            </a:r>
            <a:r>
              <a:rPr lang="it-IT" dirty="0"/>
              <a:t>) |0 &gt; |1&gt;, la cui rappresentazione fisica è fornita da un qualsivoglia sistema a due livelli (tra cui ad esempio la polarizzazione dei fotoni).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460276" y="4343400"/>
            <a:ext cx="832167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A differenza dei sistemi classici un </a:t>
            </a:r>
            <a:r>
              <a:rPr lang="it-IT" dirty="0" err="1"/>
              <a:t>qubit</a:t>
            </a:r>
            <a:r>
              <a:rPr lang="it-IT" dirty="0"/>
              <a:t> può essere in una sovrapposizione:  </a:t>
            </a:r>
            <a:endParaRPr lang="it-IT" dirty="0" smtClean="0"/>
          </a:p>
          <a:p>
            <a:r>
              <a:rPr lang="it-IT" sz="3200" b="1" dirty="0" smtClean="0">
                <a:solidFill>
                  <a:srgbClr val="0033CC"/>
                </a:solidFill>
              </a:rPr>
              <a:t>a </a:t>
            </a:r>
            <a:r>
              <a:rPr lang="it-IT" sz="3200" b="1" dirty="0">
                <a:solidFill>
                  <a:srgbClr val="0033CC"/>
                </a:solidFill>
              </a:rPr>
              <a:t>|0&gt; + b |1&gt;</a:t>
            </a:r>
          </a:p>
          <a:p>
            <a:endParaRPr lang="it-IT" dirty="0" smtClean="0"/>
          </a:p>
          <a:p>
            <a:r>
              <a:rPr lang="it-IT" dirty="0" smtClean="0"/>
              <a:t>Per </a:t>
            </a:r>
            <a:r>
              <a:rPr lang="it-IT" dirty="0" err="1"/>
              <a:t>piu’</a:t>
            </a:r>
            <a:r>
              <a:rPr lang="it-IT" dirty="0"/>
              <a:t> particelle: </a:t>
            </a:r>
            <a:r>
              <a:rPr lang="it-IT" dirty="0" err="1"/>
              <a:t>entanglement</a:t>
            </a:r>
            <a:r>
              <a:rPr lang="it-IT" dirty="0"/>
              <a:t> </a:t>
            </a:r>
            <a:endParaRPr lang="it-IT" dirty="0" smtClean="0"/>
          </a:p>
          <a:p>
            <a:endParaRPr lang="it-IT" dirty="0" smtClean="0"/>
          </a:p>
          <a:p>
            <a:r>
              <a:rPr lang="it-IT" sz="3200" dirty="0" smtClean="0">
                <a:solidFill>
                  <a:srgbClr val="FF0000"/>
                </a:solidFill>
              </a:rPr>
              <a:t>a</a:t>
            </a:r>
            <a:r>
              <a:rPr lang="it-IT" sz="3200" baseline="-25000" dirty="0" smtClean="0">
                <a:solidFill>
                  <a:srgbClr val="FF0000"/>
                </a:solidFill>
              </a:rPr>
              <a:t>1</a:t>
            </a:r>
            <a:r>
              <a:rPr lang="it-IT" sz="3200" dirty="0" smtClean="0">
                <a:solidFill>
                  <a:srgbClr val="FF0000"/>
                </a:solidFill>
              </a:rPr>
              <a:t> </a:t>
            </a:r>
            <a:r>
              <a:rPr lang="it-IT" sz="3200" dirty="0">
                <a:solidFill>
                  <a:srgbClr val="FF0000"/>
                </a:solidFill>
              </a:rPr>
              <a:t>|0 0 … 0 &gt; + </a:t>
            </a:r>
            <a:r>
              <a:rPr lang="it-IT" sz="3200" dirty="0" smtClean="0">
                <a:solidFill>
                  <a:srgbClr val="FF0000"/>
                </a:solidFill>
              </a:rPr>
              <a:t>…+ a</a:t>
            </a:r>
            <a:r>
              <a:rPr lang="it-IT" sz="3200" baseline="-25000" dirty="0" smtClean="0">
                <a:solidFill>
                  <a:srgbClr val="FF0000"/>
                </a:solidFill>
              </a:rPr>
              <a:t>N</a:t>
            </a:r>
            <a:r>
              <a:rPr lang="it-IT" sz="3200" dirty="0" smtClean="0">
                <a:solidFill>
                  <a:srgbClr val="FF0000"/>
                </a:solidFill>
              </a:rPr>
              <a:t>|1 </a:t>
            </a:r>
            <a:r>
              <a:rPr lang="it-IT" sz="3200" dirty="0">
                <a:solidFill>
                  <a:srgbClr val="FF0000"/>
                </a:solidFill>
              </a:rPr>
              <a:t>… 1&gt;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9881"/>
            <a:ext cx="3419872" cy="1923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autoUpdateAnimBg="0"/>
      <p:bldP spid="138245" grpId="0" autoUpdateAnimBg="0"/>
      <p:bldP spid="13824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304800" y="0"/>
            <a:ext cx="8839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5400" b="1" dirty="0" smtClean="0">
                <a:solidFill>
                  <a:srgbClr val="66FF33"/>
                </a:solidFill>
              </a:rPr>
              <a:t>Il calcolatore quantistico</a:t>
            </a:r>
            <a:endParaRPr lang="it-IT" sz="5400" b="1" dirty="0">
              <a:solidFill>
                <a:srgbClr val="66FF33"/>
              </a:solidFill>
            </a:endParaRPr>
          </a:p>
        </p:txBody>
      </p:sp>
      <p:pic>
        <p:nvPicPr>
          <p:cNvPr id="64517" name="Picture 5" descr="D:\Julian\electrons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81000" y="2438400"/>
            <a:ext cx="723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029200" y="4722813"/>
            <a:ext cx="3352800" cy="1981568"/>
            <a:chOff x="2784" y="2490"/>
            <a:chExt cx="2880" cy="1664"/>
          </a:xfrm>
        </p:grpSpPr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>
              <a:off x="3738" y="2490"/>
              <a:ext cx="1872" cy="1152"/>
            </a:xfrm>
            <a:prstGeom prst="irregularSeal1">
              <a:avLst/>
            </a:prstGeom>
            <a:solidFill>
              <a:srgbClr val="FFCC00">
                <a:alpha val="50195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6152" name="Text Box 8"/>
            <p:cNvSpPr txBox="1">
              <a:spLocks noChangeArrowheads="1"/>
            </p:cNvSpPr>
            <p:nvPr/>
          </p:nvSpPr>
          <p:spPr bwMode="auto">
            <a:xfrm>
              <a:off x="3552" y="3745"/>
              <a:ext cx="211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800" b="1" dirty="0">
                  <a:solidFill>
                    <a:srgbClr val="D1101A"/>
                  </a:solidFill>
                  <a:latin typeface="Charcoal" charset="0"/>
                </a:rPr>
                <a:t>Quantum </a:t>
              </a:r>
              <a:r>
                <a:rPr lang="it-IT" sz="1800" b="1" dirty="0" err="1" smtClean="0">
                  <a:solidFill>
                    <a:srgbClr val="D1101A"/>
                  </a:solidFill>
                  <a:latin typeface="Charcoal" charset="0"/>
                </a:rPr>
                <a:t>Tech</a:t>
              </a:r>
              <a:endParaRPr lang="it-IT" sz="2400" dirty="0">
                <a:latin typeface="Times" pitchFamily="18" charset="0"/>
              </a:endParaRPr>
            </a:p>
          </p:txBody>
        </p:sp>
        <p:graphicFrame>
          <p:nvGraphicFramePr>
            <p:cNvPr id="6146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784" y="3504"/>
            <a:ext cx="667" cy="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7" name="Microsoft ClipArt Gallery" r:id="rId6" imgW="4432300" imgH="4318000" progId="">
                    <p:embed/>
                  </p:oleObj>
                </mc:Choice>
                <mc:Fallback>
                  <p:oleObj name="Microsoft ClipArt Gallery" r:id="rId6" imgW="4432300" imgH="4318000" progId="">
                    <p:embed/>
                    <p:pic>
                      <p:nvPicPr>
                        <p:cNvPr id="0" name="Object 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3504"/>
                          <a:ext cx="667" cy="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sio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r>
              <a:rPr lang="it-IT" sz="24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r>
              <a:rPr lang="en-GB" sz="2400" dirty="0" smtClean="0">
                <a:solidFill>
                  <a:srgbClr val="FF3300"/>
                </a:solidFill>
                <a:cs typeface="Times New Roman" pitchFamily="18" charset="0"/>
              </a:rPr>
              <a:t>Il </a:t>
            </a:r>
            <a:r>
              <a:rPr lang="en-GB" sz="2400" dirty="0" err="1" smtClean="0">
                <a:solidFill>
                  <a:srgbClr val="FF3300"/>
                </a:solidFill>
                <a:cs typeface="Times New Roman" pitchFamily="18" charset="0"/>
              </a:rPr>
              <a:t>parallelismo</a:t>
            </a:r>
            <a:r>
              <a:rPr lang="en-GB" sz="2400" dirty="0" smtClean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GB" sz="2400" dirty="0" err="1" smtClean="0">
                <a:solidFill>
                  <a:srgbClr val="FF3300"/>
                </a:solidFill>
                <a:cs typeface="Times New Roman" pitchFamily="18" charset="0"/>
              </a:rPr>
              <a:t>quantistico</a:t>
            </a:r>
            <a:endParaRPr lang="en-US" sz="1200" dirty="0">
              <a:solidFill>
                <a:srgbClr val="FF3300"/>
              </a:solidFill>
              <a:cs typeface="Times New Roman" pitchFamily="18" charset="0"/>
            </a:endParaRPr>
          </a:p>
          <a:p>
            <a:r>
              <a:rPr lang="en-GB" sz="24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endParaRPr lang="en-US" sz="2400" dirty="0">
              <a:solidFill>
                <a:srgbClr val="FFFF66"/>
              </a:solidFill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83568" y="1451685"/>
            <a:ext cx="8091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 err="1" smtClean="0">
                <a:solidFill>
                  <a:srgbClr val="FF3399"/>
                </a:solidFill>
              </a:rPr>
              <a:t>Sistema</a:t>
            </a:r>
            <a:r>
              <a:rPr lang="en-GB" sz="2400" dirty="0" smtClean="0">
                <a:solidFill>
                  <a:srgbClr val="FF3399"/>
                </a:solidFill>
              </a:rPr>
              <a:t> Entangled</a:t>
            </a:r>
            <a:endParaRPr lang="en-GB" sz="2400" dirty="0">
              <a:solidFill>
                <a:srgbClr val="FF3399"/>
              </a:solidFill>
            </a:endParaRPr>
          </a:p>
          <a:p>
            <a:endParaRPr lang="en-GB" sz="2400" dirty="0">
              <a:solidFill>
                <a:srgbClr val="FF3399"/>
              </a:solidFill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11796" y="620688"/>
            <a:ext cx="740620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</a:rPr>
              <a:t>a</a:t>
            </a:r>
            <a:r>
              <a:rPr lang="it-IT" sz="3200" baseline="-25000" dirty="0" smtClean="0">
                <a:solidFill>
                  <a:srgbClr val="FF0000"/>
                </a:solidFill>
              </a:rPr>
              <a:t>1</a:t>
            </a:r>
            <a:r>
              <a:rPr lang="it-IT" sz="3200" dirty="0" smtClean="0">
                <a:solidFill>
                  <a:srgbClr val="FF0000"/>
                </a:solidFill>
              </a:rPr>
              <a:t> |0 0 … 0 &gt; + …+ a</a:t>
            </a:r>
            <a:r>
              <a:rPr lang="it-IT" sz="3200" baseline="-25000" dirty="0" smtClean="0">
                <a:solidFill>
                  <a:srgbClr val="FF0000"/>
                </a:solidFill>
              </a:rPr>
              <a:t>N</a:t>
            </a:r>
            <a:r>
              <a:rPr lang="it-IT" sz="3200" dirty="0" smtClean="0">
                <a:solidFill>
                  <a:srgbClr val="FF0000"/>
                </a:solidFill>
              </a:rPr>
              <a:t>|1 … 1&gt; </a:t>
            </a:r>
          </a:p>
          <a:p>
            <a:endParaRPr lang="en-US" sz="3200" dirty="0">
              <a:solidFill>
                <a:srgbClr val="66FF33"/>
              </a:solidFill>
            </a:endParaRPr>
          </a:p>
          <a:p>
            <a:pPr>
              <a:spcBef>
                <a:spcPct val="50000"/>
              </a:spcBef>
            </a:pPr>
            <a:endParaRPr lang="en-GB" sz="3200" dirty="0">
              <a:solidFill>
                <a:srgbClr val="66FF33"/>
              </a:solidFill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962904" y="2252352"/>
            <a:ext cx="8153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 smtClean="0">
                <a:cs typeface="Times New Roman" pitchFamily="18" charset="0"/>
              </a:rPr>
              <a:t>Il </a:t>
            </a:r>
            <a:r>
              <a:rPr lang="en-GB" sz="2400" dirty="0" err="1" smtClean="0">
                <a:cs typeface="Times New Roman" pitchFamily="18" charset="0"/>
              </a:rPr>
              <a:t>calcolatore</a:t>
            </a:r>
            <a:r>
              <a:rPr lang="en-GB" sz="2400" dirty="0" smtClean="0">
                <a:cs typeface="Times New Roman" pitchFamily="18" charset="0"/>
              </a:rPr>
              <a:t> </a:t>
            </a:r>
            <a:r>
              <a:rPr lang="en-GB" sz="2400" dirty="0" err="1" smtClean="0">
                <a:cs typeface="Times New Roman" pitchFamily="18" charset="0"/>
              </a:rPr>
              <a:t>quantistico</a:t>
            </a:r>
            <a:r>
              <a:rPr lang="en-GB" sz="2400" dirty="0" smtClean="0">
                <a:cs typeface="Times New Roman" pitchFamily="18" charset="0"/>
              </a:rPr>
              <a:t> opera “</a:t>
            </a:r>
            <a:r>
              <a:rPr lang="en-GB" sz="2400" dirty="0" err="1" smtClean="0">
                <a:cs typeface="Times New Roman" pitchFamily="18" charset="0"/>
              </a:rPr>
              <a:t>parallelamente</a:t>
            </a:r>
            <a:r>
              <a:rPr lang="en-GB" sz="2400" dirty="0" smtClean="0">
                <a:cs typeface="Times New Roman" pitchFamily="18" charset="0"/>
              </a:rPr>
              <a:t>” </a:t>
            </a:r>
            <a:r>
              <a:rPr lang="en-GB" sz="2400" dirty="0" err="1" smtClean="0">
                <a:cs typeface="Times New Roman" pitchFamily="18" charset="0"/>
              </a:rPr>
              <a:t>su</a:t>
            </a:r>
            <a:r>
              <a:rPr lang="en-GB" sz="2400" dirty="0" smtClean="0">
                <a:cs typeface="Times New Roman" pitchFamily="18" charset="0"/>
              </a:rPr>
              <a:t> </a:t>
            </a:r>
            <a:r>
              <a:rPr lang="en-GB" sz="2400" dirty="0" err="1" smtClean="0">
                <a:cs typeface="Times New Roman" pitchFamily="18" charset="0"/>
              </a:rPr>
              <a:t>tutte</a:t>
            </a:r>
            <a:r>
              <a:rPr lang="en-GB" sz="2400" dirty="0" smtClean="0">
                <a:cs typeface="Times New Roman" pitchFamily="18" charset="0"/>
              </a:rPr>
              <a:t> le </a:t>
            </a:r>
            <a:r>
              <a:rPr lang="en-GB" sz="2400" dirty="0" err="1" smtClean="0">
                <a:cs typeface="Times New Roman" pitchFamily="18" charset="0"/>
              </a:rPr>
              <a:t>componenti</a:t>
            </a:r>
            <a:endParaRPr lang="en-GB" sz="2400" dirty="0" smtClean="0">
              <a:cs typeface="Times New Roman" pitchFamily="18" charset="0"/>
            </a:endParaRPr>
          </a:p>
          <a:p>
            <a:r>
              <a:rPr lang="en-GB" sz="2400" dirty="0">
                <a:cs typeface="Times New Roman" pitchFamily="18" charset="0"/>
              </a:rPr>
              <a:t> </a:t>
            </a:r>
            <a:endParaRPr lang="en-US" sz="1200" dirty="0">
              <a:cs typeface="Times New Roman" pitchFamily="18" charset="0"/>
            </a:endParaRPr>
          </a:p>
          <a:p>
            <a:r>
              <a:rPr lang="en-US" sz="2400" b="1" dirty="0">
                <a:solidFill>
                  <a:schemeClr val="accent1"/>
                </a:solidFill>
                <a:cs typeface="Times New Roman" pitchFamily="18" charset="0"/>
              </a:rPr>
              <a:t>O</a:t>
            </a:r>
            <a:r>
              <a:rPr lang="en-US" sz="2400" dirty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[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99"/>
                </a:solidFill>
                <a:cs typeface="Times New Roman" pitchFamily="18" charset="0"/>
              </a:rPr>
              <a:t>| 0 ….. 0&gt; + 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99"/>
                </a:solidFill>
                <a:cs typeface="Times New Roman" pitchFamily="18" charset="0"/>
              </a:rPr>
              <a:t>| 0 … 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0 1&gt; +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…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err="1" smtClean="0">
                <a:solidFill>
                  <a:srgbClr val="FF0000"/>
                </a:solidFill>
              </a:rPr>
              <a:t>N</a:t>
            </a:r>
            <a:r>
              <a:rPr lang="it-IT" sz="2400" baseline="-250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| 1 …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1&gt; ] 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=</a:t>
            </a:r>
            <a:endParaRPr lang="en-US" sz="1200" dirty="0">
              <a:solidFill>
                <a:srgbClr val="FF3399"/>
              </a:solidFill>
              <a:cs typeface="Times New Roman" pitchFamily="18" charset="0"/>
            </a:endParaRPr>
          </a:p>
          <a:p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[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1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 </a:t>
            </a:r>
            <a:r>
              <a:rPr lang="en-GB" sz="2400" b="1" dirty="0">
                <a:solidFill>
                  <a:schemeClr val="accent1"/>
                </a:solidFill>
                <a:cs typeface="Times New Roman" pitchFamily="18" charset="0"/>
              </a:rPr>
              <a:t>O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| 0 ….. 0&gt; + 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GB" sz="2400" b="1" dirty="0">
                <a:solidFill>
                  <a:schemeClr val="accent1"/>
                </a:solidFill>
                <a:cs typeface="Times New Roman" pitchFamily="18" charset="0"/>
              </a:rPr>
              <a:t>O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| 0 … 0 1&gt; +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…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err="1" smtClean="0">
                <a:solidFill>
                  <a:srgbClr val="FF0000"/>
                </a:solidFill>
              </a:rPr>
              <a:t>N</a:t>
            </a:r>
            <a:r>
              <a:rPr lang="it-IT" sz="2400" baseline="-25000" dirty="0" smtClean="0">
                <a:solidFill>
                  <a:srgbClr val="FF0000"/>
                </a:solidFill>
              </a:rPr>
              <a:t> </a:t>
            </a:r>
            <a:r>
              <a:rPr lang="en-GB" sz="2400" b="1" dirty="0" smtClean="0">
                <a:solidFill>
                  <a:schemeClr val="accent1"/>
                </a:solidFill>
                <a:cs typeface="Times New Roman" pitchFamily="18" charset="0"/>
              </a:rPr>
              <a:t>O 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| 1 …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1&gt; ]</a:t>
            </a:r>
            <a:endParaRPr lang="en-US" sz="1200" dirty="0">
              <a:solidFill>
                <a:srgbClr val="FF3399"/>
              </a:solidFill>
              <a:cs typeface="Times New Roman" pitchFamily="18" charset="0"/>
            </a:endParaRPr>
          </a:p>
          <a:p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 </a:t>
            </a:r>
            <a:endParaRPr lang="en-US" sz="1200" dirty="0">
              <a:solidFill>
                <a:srgbClr val="FF3399"/>
              </a:solidFill>
              <a:cs typeface="Times New Roman" pitchFamily="18" charset="0"/>
            </a:endParaRPr>
          </a:p>
          <a:p>
            <a:r>
              <a:rPr lang="en-GB" sz="2400" dirty="0">
                <a:cs typeface="Times New Roman" pitchFamily="18" charset="0"/>
              </a:rPr>
              <a:t> </a:t>
            </a:r>
            <a:endParaRPr lang="en-US" sz="1200" dirty="0"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5122" name="Picture 2" descr="http://www.nature.com/nature/journal/v484/n7392/images/nature11035-f2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3096"/>
            <a:ext cx="4110901" cy="229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autoUpdateAnimBg="0"/>
      <p:bldP spid="19460" grpId="0" autoUpdateAnimBg="0"/>
      <p:bldP spid="19462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188640"/>
            <a:ext cx="5972661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Fattorizzare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numeri</a:t>
            </a:r>
            <a:r>
              <a:rPr lang="en-GB" dirty="0" smtClean="0"/>
              <a:t>  (100=5x5x2x2): </a:t>
            </a:r>
          </a:p>
          <a:p>
            <a:r>
              <a:rPr lang="en-GB" dirty="0" smtClean="0"/>
              <a:t>un </a:t>
            </a:r>
            <a:r>
              <a:rPr lang="en-GB" dirty="0" err="1" smtClean="0"/>
              <a:t>problema</a:t>
            </a:r>
            <a:r>
              <a:rPr lang="en-GB" dirty="0" smtClean="0"/>
              <a:t> </a:t>
            </a:r>
            <a:r>
              <a:rPr lang="en-GB" dirty="0" err="1" smtClean="0"/>
              <a:t>complesso</a:t>
            </a:r>
            <a:r>
              <a:rPr lang="en-GB" dirty="0" smtClean="0"/>
              <a:t> per un </a:t>
            </a:r>
            <a:r>
              <a:rPr lang="en-GB" dirty="0" err="1" smtClean="0"/>
              <a:t>calcolatore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Per un </a:t>
            </a:r>
            <a:r>
              <a:rPr lang="en-GB" dirty="0" err="1" smtClean="0"/>
              <a:t>processore</a:t>
            </a:r>
            <a:r>
              <a:rPr lang="en-GB" dirty="0" smtClean="0"/>
              <a:t> a 10 GHz un </a:t>
            </a:r>
            <a:r>
              <a:rPr lang="en-GB" dirty="0" err="1" smtClean="0"/>
              <a:t>numero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100 </a:t>
            </a:r>
            <a:r>
              <a:rPr lang="en-GB" dirty="0" err="1" smtClean="0"/>
              <a:t>cifre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100/2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: 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10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= 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40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secondi (vita dell’</a:t>
            </a:r>
            <a:r>
              <a:rPr lang="it-IT" dirty="0" err="1" smtClean="0">
                <a:solidFill>
                  <a:schemeClr val="accent2"/>
                </a:solidFill>
                <a:latin typeface="Times" pitchFamily="18" charset="0"/>
              </a:rPr>
              <a:t>universo=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18</a:t>
            </a:r>
            <a:r>
              <a:rPr lang="it-IT" b="1" dirty="0" smtClean="0">
                <a:solidFill>
                  <a:schemeClr val="accent2"/>
                </a:solidFill>
                <a:latin typeface="Times" pitchFamily="18" charset="0"/>
              </a:rPr>
              <a:t> s)</a:t>
            </a:r>
          </a:p>
          <a:p>
            <a:endParaRPr lang="en-GB" dirty="0" smtClean="0"/>
          </a:p>
          <a:p>
            <a:r>
              <a:rPr lang="en-GB" dirty="0" err="1" smtClean="0"/>
              <a:t>Codici</a:t>
            </a:r>
            <a:r>
              <a:rPr lang="en-GB" dirty="0" smtClean="0"/>
              <a:t> </a:t>
            </a:r>
            <a:r>
              <a:rPr lang="en-GB" dirty="0" err="1" smtClean="0"/>
              <a:t>crittografici</a:t>
            </a:r>
            <a:r>
              <a:rPr lang="en-GB" dirty="0" smtClean="0"/>
              <a:t> </a:t>
            </a:r>
            <a:r>
              <a:rPr lang="en-GB" dirty="0" err="1" smtClean="0"/>
              <a:t>basati</a:t>
            </a:r>
            <a:r>
              <a:rPr lang="en-GB" dirty="0" smtClean="0"/>
              <a:t> </a:t>
            </a:r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questa</a:t>
            </a:r>
            <a:r>
              <a:rPr lang="en-GB" dirty="0" smtClean="0"/>
              <a:t> </a:t>
            </a:r>
            <a:r>
              <a:rPr lang="en-GB" dirty="0" err="1" smtClean="0"/>
              <a:t>difficoltà</a:t>
            </a:r>
            <a:r>
              <a:rPr lang="en-GB" dirty="0" smtClean="0"/>
              <a:t> </a:t>
            </a:r>
            <a:r>
              <a:rPr lang="en-GB" dirty="0" err="1" smtClean="0"/>
              <a:t>sicuri</a:t>
            </a:r>
            <a:r>
              <a:rPr lang="en-GB" dirty="0" smtClean="0"/>
              <a:t>?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 un </a:t>
            </a:r>
            <a:r>
              <a:rPr lang="en-GB" dirty="0" err="1" smtClean="0"/>
              <a:t>calcolatore</a:t>
            </a:r>
            <a:r>
              <a:rPr lang="en-GB" dirty="0" smtClean="0"/>
              <a:t> </a:t>
            </a:r>
            <a:r>
              <a:rPr lang="en-GB" smtClean="0"/>
              <a:t>quantistico</a:t>
            </a:r>
            <a:r>
              <a:rPr lang="en-GB" dirty="0" smtClean="0"/>
              <a:t> </a:t>
            </a:r>
            <a:r>
              <a:rPr lang="en-GB" dirty="0" err="1" smtClean="0"/>
              <a:t>impiegherebbe</a:t>
            </a:r>
            <a:r>
              <a:rPr lang="en-GB" dirty="0" smtClean="0"/>
              <a:t> </a:t>
            </a:r>
            <a:r>
              <a:rPr lang="en-GB" dirty="0" err="1" smtClean="0"/>
              <a:t>pochi</a:t>
            </a:r>
            <a:r>
              <a:rPr lang="en-GB" dirty="0" smtClean="0"/>
              <a:t> </a:t>
            </a:r>
            <a:r>
              <a:rPr lang="en-GB" dirty="0" err="1" smtClean="0"/>
              <a:t>minuti</a:t>
            </a:r>
            <a:r>
              <a:rPr lang="en-GB" dirty="0" smtClean="0"/>
              <a:t>!!!!</a:t>
            </a:r>
          </a:p>
          <a:p>
            <a:endParaRPr lang="en-GB" dirty="0"/>
          </a:p>
        </p:txBody>
      </p:sp>
      <p:pic>
        <p:nvPicPr>
          <p:cNvPr id="3" name="Immagine 2" descr="23635812_eye-tracking-il-nuovo-modo-di-per-bancomat-pi-sicuri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667000"/>
            <a:ext cx="3867492" cy="278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685800" y="2971800"/>
            <a:ext cx="71723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>
                <a:solidFill>
                  <a:schemeClr val="accent2"/>
                </a:solidFill>
              </a:rPr>
              <a:t>Tra cui a protocolli di trasmissione intrinsecamente sicuri:</a:t>
            </a:r>
            <a:r>
              <a:rPr lang="it-IT" dirty="0"/>
              <a:t> </a:t>
            </a:r>
            <a:endParaRPr lang="it-IT" dirty="0" smtClean="0"/>
          </a:p>
          <a:p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Crittografia </a:t>
            </a:r>
            <a:r>
              <a:rPr lang="it-IT" dirty="0">
                <a:solidFill>
                  <a:srgbClr val="FF0000"/>
                </a:solidFill>
              </a:rPr>
              <a:t>Quantistica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685800" y="0"/>
            <a:ext cx="624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chemeClr val="accent2"/>
                </a:solidFill>
              </a:rPr>
              <a:t>Tali proprietà conducono inoltre a nuovi schemi di comunicazione:  </a:t>
            </a:r>
            <a:r>
              <a:rPr lang="it-IT">
                <a:solidFill>
                  <a:srgbClr val="FF0000"/>
                </a:solidFill>
              </a:rPr>
              <a:t>Comunicazione quantistica</a:t>
            </a:r>
          </a:p>
        </p:txBody>
      </p:sp>
      <p:pic>
        <p:nvPicPr>
          <p:cNvPr id="141317" name="Picture 5" descr="C:\TEMP\Quantum Cryptography at Ultrafast Quantum Optics Lab_file\fr3_teleporter_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5791200" cy="1981200"/>
          </a:xfrm>
          <a:prstGeom prst="rect">
            <a:avLst/>
          </a:prstGeom>
          <a:noFill/>
        </p:spPr>
      </p:pic>
      <p:pic>
        <p:nvPicPr>
          <p:cNvPr id="1413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87750"/>
            <a:ext cx="3265488" cy="327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autoUpdateAnimBg="0"/>
      <p:bldP spid="141316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700px-Paradosso_EP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836712"/>
            <a:ext cx="5204926" cy="1368152"/>
          </a:xfrm>
          <a:prstGeom prst="rect">
            <a:avLst/>
          </a:prstGeom>
        </p:spPr>
      </p:pic>
      <p:pic>
        <p:nvPicPr>
          <p:cNvPr id="3" name="Immagine 2" descr="Alice_in_Wonder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2420888"/>
            <a:ext cx="1302556" cy="1368152"/>
          </a:xfrm>
          <a:prstGeom prst="rect">
            <a:avLst/>
          </a:prstGeom>
        </p:spPr>
      </p:pic>
      <p:pic>
        <p:nvPicPr>
          <p:cNvPr id="4" name="Immagine 3" descr="thCAL5P1J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2420888"/>
            <a:ext cx="1238250" cy="14478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7544" y="4149080"/>
            <a:ext cx="3655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Chiave</a:t>
            </a:r>
            <a:r>
              <a:rPr lang="en-GB" dirty="0" smtClean="0"/>
              <a:t> = 010001110 1110011110000</a:t>
            </a:r>
          </a:p>
          <a:p>
            <a:r>
              <a:rPr lang="en-GB" dirty="0" smtClean="0"/>
              <a:t>                                   +</a:t>
            </a:r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364088" y="4077072"/>
            <a:ext cx="365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Chiave</a:t>
            </a:r>
            <a:r>
              <a:rPr lang="en-GB" dirty="0" smtClean="0"/>
              <a:t> = 010001110 1110011110000</a:t>
            </a:r>
            <a:endParaRPr lang="en-GB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07504" y="4725144"/>
            <a:ext cx="5138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Messaggio</a:t>
            </a:r>
            <a:r>
              <a:rPr lang="en-GB" dirty="0" smtClean="0"/>
              <a:t> </a:t>
            </a:r>
            <a:r>
              <a:rPr lang="en-GB" smtClean="0"/>
              <a:t>=  1110101010101010011111                 →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548680"/>
            <a:ext cx="4285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Perche</a:t>
            </a:r>
            <a:r>
              <a:rPr lang="en-GB" dirty="0" smtClean="0"/>
              <a:t>’ la </a:t>
            </a:r>
            <a:r>
              <a:rPr lang="en-GB" dirty="0" err="1" smtClean="0"/>
              <a:t>crittografia</a:t>
            </a:r>
            <a:r>
              <a:rPr lang="en-GB" dirty="0" smtClean="0"/>
              <a:t> </a:t>
            </a:r>
            <a:r>
              <a:rPr lang="en-GB" dirty="0" err="1" smtClean="0"/>
              <a:t>quantistica</a:t>
            </a:r>
            <a:r>
              <a:rPr lang="en-GB" dirty="0" smtClean="0"/>
              <a:t> e’ </a:t>
            </a:r>
            <a:r>
              <a:rPr lang="en-GB" dirty="0" err="1" smtClean="0"/>
              <a:t>sicura</a:t>
            </a:r>
            <a:r>
              <a:rPr lang="en-GB" dirty="0" smtClean="0"/>
              <a:t>?</a:t>
            </a:r>
          </a:p>
          <a:p>
            <a:endParaRPr lang="en-GB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5576" y="1484784"/>
            <a:ext cx="7753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Un </a:t>
            </a:r>
            <a:r>
              <a:rPr lang="en-GB" dirty="0" err="1" smtClean="0">
                <a:solidFill>
                  <a:srgbClr val="FFFF00"/>
                </a:solidFill>
              </a:rPr>
              <a:t>intercettatore</a:t>
            </a:r>
            <a:r>
              <a:rPr lang="en-GB" dirty="0" smtClean="0">
                <a:solidFill>
                  <a:srgbClr val="FFFF00"/>
                </a:solidFill>
              </a:rPr>
              <a:t> non </a:t>
            </a:r>
            <a:r>
              <a:rPr lang="en-GB" dirty="0" err="1" smtClean="0">
                <a:solidFill>
                  <a:srgbClr val="FFFF00"/>
                </a:solidFill>
              </a:rPr>
              <a:t>puo</a:t>
            </a:r>
            <a:r>
              <a:rPr lang="en-GB" dirty="0" smtClean="0">
                <a:solidFill>
                  <a:srgbClr val="FFFF00"/>
                </a:solidFill>
              </a:rPr>
              <a:t>’ </a:t>
            </a:r>
            <a:r>
              <a:rPr lang="en-GB" dirty="0" err="1" smtClean="0">
                <a:solidFill>
                  <a:srgbClr val="FFFF00"/>
                </a:solidFill>
              </a:rPr>
              <a:t>determinare</a:t>
            </a:r>
            <a:r>
              <a:rPr lang="en-GB" dirty="0" smtClean="0">
                <a:solidFill>
                  <a:srgbClr val="FFFF00"/>
                </a:solidFill>
              </a:rPr>
              <a:t> lo </a:t>
            </a:r>
            <a:r>
              <a:rPr lang="en-GB" dirty="0" err="1" smtClean="0">
                <a:solidFill>
                  <a:srgbClr val="FFFF00"/>
                </a:solidFill>
              </a:rPr>
              <a:t>stato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di</a:t>
            </a:r>
            <a:r>
              <a:rPr lang="en-GB" dirty="0" smtClean="0">
                <a:solidFill>
                  <a:srgbClr val="FFFF00"/>
                </a:solidFill>
              </a:rPr>
              <a:t> un </a:t>
            </a:r>
            <a:r>
              <a:rPr lang="en-GB" dirty="0" err="1" smtClean="0">
                <a:solidFill>
                  <a:srgbClr val="FFFF00"/>
                </a:solidFill>
              </a:rPr>
              <a:t>singolo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sitema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quantistico</a:t>
            </a:r>
            <a:endParaRPr lang="en-GB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endParaRPr lang="en-GB" dirty="0" smtClean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a |0&gt; + b |1&gt; </a:t>
            </a:r>
          </a:p>
          <a:p>
            <a:pPr>
              <a:buFontTx/>
              <a:buChar char="-"/>
            </a:pP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755576" y="2829999"/>
            <a:ext cx="59218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-  Non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può</a:t>
            </a:r>
            <a:r>
              <a:rPr lang="en-GB" dirty="0" smtClean="0"/>
              <a:t> </a:t>
            </a:r>
            <a:r>
              <a:rPr lang="en-GB" dirty="0" err="1" smtClean="0"/>
              <a:t>fotocopiare</a:t>
            </a:r>
            <a:r>
              <a:rPr lang="en-GB" dirty="0" smtClean="0"/>
              <a:t> </a:t>
            </a:r>
            <a:r>
              <a:rPr lang="en-GB" dirty="0" err="1" smtClean="0"/>
              <a:t>uno</a:t>
            </a:r>
            <a:r>
              <a:rPr lang="en-GB" dirty="0" smtClean="0"/>
              <a:t> </a:t>
            </a:r>
            <a:r>
              <a:rPr lang="en-GB" dirty="0" err="1" smtClean="0"/>
              <a:t>stato</a:t>
            </a:r>
            <a:r>
              <a:rPr lang="en-GB" dirty="0" smtClean="0"/>
              <a:t> </a:t>
            </a:r>
            <a:r>
              <a:rPr lang="en-GB" dirty="0" err="1" smtClean="0"/>
              <a:t>quantistico</a:t>
            </a:r>
            <a:r>
              <a:rPr lang="en-GB" dirty="0" smtClean="0"/>
              <a:t> </a:t>
            </a:r>
            <a:r>
              <a:rPr lang="en-GB" dirty="0" err="1" smtClean="0"/>
              <a:t>ignoto</a:t>
            </a:r>
            <a:endParaRPr lang="en-GB" dirty="0" smtClean="0"/>
          </a:p>
          <a:p>
            <a:endParaRPr lang="it-IT" dirty="0" smtClean="0"/>
          </a:p>
          <a:p>
            <a:r>
              <a:rPr lang="it-IT" dirty="0" smtClean="0"/>
              <a:t>                                                                                   a |0&gt; + b |1&gt;</a:t>
            </a:r>
          </a:p>
          <a:p>
            <a:endParaRPr lang="it-IT" dirty="0" smtClean="0"/>
          </a:p>
          <a:p>
            <a:r>
              <a:rPr lang="it-IT" dirty="0" smtClean="0"/>
              <a:t>a |0&gt; + b |1&gt;      </a:t>
            </a:r>
            <a:r>
              <a:rPr lang="it-IT" dirty="0" smtClean="0">
                <a:sym typeface="Mathematica1Mono"/>
              </a:rPr>
              <a:t>-&gt;                                                  </a:t>
            </a:r>
            <a:r>
              <a:rPr lang="it-IT" dirty="0" smtClean="0"/>
              <a:t>a |0&gt; + b |1&gt;</a:t>
            </a:r>
            <a:r>
              <a:rPr lang="it-IT" dirty="0" smtClean="0">
                <a:sym typeface="Mathematica1Mono"/>
              </a:rPr>
              <a:t> </a:t>
            </a:r>
          </a:p>
          <a:p>
            <a:r>
              <a:rPr lang="it-IT" dirty="0" smtClean="0">
                <a:sym typeface="Mathematica1Mono"/>
              </a:rPr>
              <a:t>                                                                                      </a:t>
            </a:r>
            <a:r>
              <a:rPr lang="it-IT" dirty="0" err="1" smtClean="0">
                <a:sym typeface="Mathematica1Mono"/>
              </a:rPr>
              <a:t>………</a:t>
            </a:r>
            <a:endParaRPr lang="it-IT" dirty="0" smtClean="0">
              <a:sym typeface="Mathematica1Mono"/>
            </a:endParaRPr>
          </a:p>
          <a:p>
            <a:endParaRPr lang="it-IT" dirty="0" smtClean="0">
              <a:sym typeface="Mathematica1Mono"/>
            </a:endParaRPr>
          </a:p>
          <a:p>
            <a:r>
              <a:rPr lang="it-IT" dirty="0" smtClean="0">
                <a:sym typeface="Mathematica1Mono"/>
              </a:rPr>
              <a:t>                                                                                    </a:t>
            </a:r>
            <a:r>
              <a:rPr lang="it-IT" dirty="0" smtClean="0"/>
              <a:t>a |0&gt; + b |1&gt;</a:t>
            </a:r>
          </a:p>
          <a:p>
            <a:r>
              <a:rPr lang="en-GB" dirty="0" smtClean="0"/>
              <a:t> 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    </a:t>
            </a:r>
            <a:endParaRPr lang="en-GB" dirty="0"/>
          </a:p>
        </p:txBody>
      </p:sp>
      <p:pic>
        <p:nvPicPr>
          <p:cNvPr id="5" name="Immagine 4" descr="konica1015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3717032"/>
            <a:ext cx="1623060" cy="1905000"/>
          </a:xfrm>
          <a:prstGeom prst="rect">
            <a:avLst/>
          </a:prstGeom>
        </p:spPr>
      </p:pic>
      <p:cxnSp>
        <p:nvCxnSpPr>
          <p:cNvPr id="8" name="Connettore 1 7"/>
          <p:cNvCxnSpPr/>
          <p:nvPr/>
        </p:nvCxnSpPr>
        <p:spPr>
          <a:xfrm>
            <a:off x="2987824" y="3717032"/>
            <a:ext cx="1656184" cy="1944216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2971262" y="3697424"/>
            <a:ext cx="1656184" cy="1944216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68368" y="970566"/>
            <a:ext cx="578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66FFFF"/>
                </a:solidFill>
              </a:rPr>
              <a:t>- </a:t>
            </a:r>
            <a:r>
              <a:rPr lang="en-GB" dirty="0" err="1" smtClean="0">
                <a:solidFill>
                  <a:srgbClr val="66FFFF"/>
                </a:solidFill>
              </a:rPr>
              <a:t>Ogni</a:t>
            </a:r>
            <a:r>
              <a:rPr lang="en-GB" dirty="0" smtClean="0">
                <a:solidFill>
                  <a:srgbClr val="66FFFF"/>
                </a:solidFill>
              </a:rPr>
              <a:t> </a:t>
            </a:r>
            <a:r>
              <a:rPr lang="en-GB" dirty="0" err="1" smtClean="0">
                <a:solidFill>
                  <a:srgbClr val="66FFFF"/>
                </a:solidFill>
              </a:rPr>
              <a:t>tentativo</a:t>
            </a:r>
            <a:r>
              <a:rPr lang="en-GB" dirty="0" smtClean="0">
                <a:solidFill>
                  <a:srgbClr val="66FFFF"/>
                </a:solidFill>
              </a:rPr>
              <a:t> </a:t>
            </a:r>
            <a:r>
              <a:rPr lang="en-GB" dirty="0" err="1" smtClean="0">
                <a:solidFill>
                  <a:srgbClr val="66FFFF"/>
                </a:solidFill>
              </a:rPr>
              <a:t>d’intercettazione</a:t>
            </a:r>
            <a:r>
              <a:rPr lang="en-GB" dirty="0" smtClean="0">
                <a:solidFill>
                  <a:srgbClr val="66FFFF"/>
                </a:solidFill>
              </a:rPr>
              <a:t> </a:t>
            </a:r>
            <a:r>
              <a:rPr lang="en-GB" dirty="0" err="1" smtClean="0">
                <a:solidFill>
                  <a:srgbClr val="66FFFF"/>
                </a:solidFill>
              </a:rPr>
              <a:t>deteriora</a:t>
            </a:r>
            <a:r>
              <a:rPr lang="en-GB" dirty="0" smtClean="0">
                <a:solidFill>
                  <a:srgbClr val="66FFFF"/>
                </a:solidFill>
              </a:rPr>
              <a:t> la </a:t>
            </a:r>
            <a:r>
              <a:rPr lang="en-GB" dirty="0" err="1" smtClean="0">
                <a:solidFill>
                  <a:srgbClr val="66FFFF"/>
                </a:solidFill>
              </a:rPr>
              <a:t>trasmissione</a:t>
            </a:r>
            <a:endParaRPr lang="en-GB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" grpId="1"/>
      <p:bldP spid="11" grpId="0"/>
      <p:bldP spid="11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620688"/>
            <a:ext cx="212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 </a:t>
            </a:r>
            <a:r>
              <a:rPr lang="it-IT" dirty="0" err="1" smtClean="0"/>
              <a:t>cloning</a:t>
            </a:r>
            <a:r>
              <a:rPr lang="it-IT" dirty="0" smtClean="0"/>
              <a:t> </a:t>
            </a:r>
            <a:r>
              <a:rPr lang="it-IT" dirty="0" err="1" smtClean="0"/>
              <a:t>theorem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547664" y="1556792"/>
            <a:ext cx="5760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voglio clonare stati arbitrari | </a:t>
            </a:r>
            <a:r>
              <a:rPr lang="el-GR" dirty="0" smtClean="0"/>
              <a:t>ψ</a:t>
            </a:r>
            <a:r>
              <a:rPr lang="it-IT" baseline="-25000" dirty="0"/>
              <a:t>1</a:t>
            </a:r>
            <a:r>
              <a:rPr lang="it-IT" dirty="0" smtClean="0"/>
              <a:t> &gt;  </a:t>
            </a:r>
            <a:r>
              <a:rPr lang="it-IT" dirty="0"/>
              <a:t>| </a:t>
            </a:r>
            <a:r>
              <a:rPr lang="el-GR" dirty="0" smtClean="0"/>
              <a:t>ψ</a:t>
            </a:r>
            <a:r>
              <a:rPr lang="it-IT" baseline="-25000" dirty="0"/>
              <a:t>2</a:t>
            </a:r>
            <a:r>
              <a:rPr lang="it-IT" dirty="0" smtClean="0"/>
              <a:t> </a:t>
            </a:r>
            <a:r>
              <a:rPr lang="it-IT" dirty="0"/>
              <a:t>&gt;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FFFF00"/>
                </a:solidFill>
              </a:rPr>
              <a:t>U </a:t>
            </a:r>
            <a:r>
              <a:rPr lang="it-IT" dirty="0">
                <a:solidFill>
                  <a:srgbClr val="FFFF00"/>
                </a:solidFill>
              </a:rPr>
              <a:t>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0</a:t>
            </a:r>
            <a:r>
              <a:rPr lang="it-IT" dirty="0">
                <a:solidFill>
                  <a:srgbClr val="FFFF00"/>
                </a:solidFill>
              </a:rPr>
              <a:t> &gt;  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1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</a:rPr>
              <a:t>&gt;  → </a:t>
            </a:r>
            <a:r>
              <a:rPr lang="it-IT" dirty="0">
                <a:solidFill>
                  <a:srgbClr val="FFFF00"/>
                </a:solidFill>
              </a:rPr>
              <a:t>| </a:t>
            </a:r>
            <a:r>
              <a:rPr lang="el-GR" dirty="0" smtClean="0">
                <a:solidFill>
                  <a:srgbClr val="FFFF00"/>
                </a:solidFill>
              </a:rPr>
              <a:t>ψ</a:t>
            </a:r>
            <a:r>
              <a:rPr lang="it-IT" baseline="-25000" dirty="0" smtClean="0">
                <a:solidFill>
                  <a:srgbClr val="FFFF00"/>
                </a:solidFill>
              </a:rPr>
              <a:t>1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&gt;  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1</a:t>
            </a:r>
            <a:r>
              <a:rPr lang="it-IT" dirty="0">
                <a:solidFill>
                  <a:srgbClr val="FFFF00"/>
                </a:solidFill>
              </a:rPr>
              <a:t> &gt;</a:t>
            </a:r>
            <a:r>
              <a:rPr lang="it-IT" dirty="0" smtClean="0">
                <a:solidFill>
                  <a:srgbClr val="FFFF00"/>
                </a:solidFill>
              </a:rPr>
              <a:t>  </a:t>
            </a:r>
            <a:endParaRPr lang="it-IT" dirty="0">
              <a:solidFill>
                <a:srgbClr val="FFFF00"/>
              </a:solidFill>
            </a:endParaRP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>
                <a:solidFill>
                  <a:srgbClr val="FFFF00"/>
                </a:solidFill>
              </a:rPr>
              <a:t>U 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0</a:t>
            </a:r>
            <a:r>
              <a:rPr lang="it-IT" dirty="0">
                <a:solidFill>
                  <a:srgbClr val="FFFF00"/>
                </a:solidFill>
              </a:rPr>
              <a:t> &gt;  | </a:t>
            </a:r>
            <a:r>
              <a:rPr lang="el-GR" dirty="0" smtClean="0">
                <a:solidFill>
                  <a:srgbClr val="FFFF00"/>
                </a:solidFill>
              </a:rPr>
              <a:t>ψ</a:t>
            </a:r>
            <a:r>
              <a:rPr lang="it-IT" baseline="-25000" dirty="0" smtClean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&gt;  → | </a:t>
            </a:r>
            <a:r>
              <a:rPr lang="el-GR" dirty="0" smtClean="0">
                <a:solidFill>
                  <a:srgbClr val="FFFF00"/>
                </a:solidFill>
              </a:rPr>
              <a:t>ψ</a:t>
            </a:r>
            <a:r>
              <a:rPr lang="it-IT" baseline="-25000" dirty="0" smtClean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&gt;  | </a:t>
            </a:r>
            <a:r>
              <a:rPr lang="el-GR" dirty="0" smtClean="0">
                <a:solidFill>
                  <a:srgbClr val="FFFF00"/>
                </a:solidFill>
              </a:rPr>
              <a:t>ψ</a:t>
            </a:r>
            <a:r>
              <a:rPr lang="it-IT" baseline="-25000" dirty="0" smtClean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&gt;  </a:t>
            </a: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&lt; </a:t>
            </a:r>
            <a:r>
              <a:rPr lang="el-GR" dirty="0" smtClean="0">
                <a:solidFill>
                  <a:srgbClr val="FFFF00"/>
                </a:solidFill>
              </a:rPr>
              <a:t>ψ</a:t>
            </a:r>
            <a:r>
              <a:rPr lang="it-IT" baseline="-25000" dirty="0" smtClean="0">
                <a:solidFill>
                  <a:srgbClr val="FFFF00"/>
                </a:solidFill>
              </a:rPr>
              <a:t>1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| </a:t>
            </a:r>
            <a:r>
              <a:rPr lang="el-GR" dirty="0" smtClean="0">
                <a:solidFill>
                  <a:srgbClr val="FFFF00"/>
                </a:solidFill>
              </a:rPr>
              <a:t>ψ</a:t>
            </a:r>
            <a:r>
              <a:rPr lang="it-IT" baseline="-25000" dirty="0" smtClean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&gt; =  |</a:t>
            </a:r>
            <a:r>
              <a:rPr lang="it-IT" dirty="0">
                <a:solidFill>
                  <a:srgbClr val="FFFF00"/>
                </a:solidFill>
              </a:rPr>
              <a:t> &lt;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1</a:t>
            </a:r>
            <a:r>
              <a:rPr lang="it-IT" dirty="0">
                <a:solidFill>
                  <a:srgbClr val="FFFF00"/>
                </a:solidFill>
              </a:rPr>
              <a:t> 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2</a:t>
            </a:r>
            <a:r>
              <a:rPr lang="it-IT" dirty="0">
                <a:solidFill>
                  <a:srgbClr val="FFFF00"/>
                </a:solidFill>
              </a:rPr>
              <a:t> &gt;</a:t>
            </a:r>
            <a:r>
              <a:rPr lang="it-IT" dirty="0" smtClean="0">
                <a:solidFill>
                  <a:srgbClr val="FFFF00"/>
                </a:solidFill>
              </a:rPr>
              <a:t> |</a:t>
            </a:r>
            <a:r>
              <a:rPr lang="it-IT" baseline="30000" dirty="0" smtClean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b="1" dirty="0" smtClean="0">
                <a:solidFill>
                  <a:srgbClr val="FFFF00"/>
                </a:solidFill>
              </a:rPr>
              <a:t>→       </a:t>
            </a:r>
            <a:r>
              <a:rPr lang="it-IT" dirty="0" smtClean="0">
                <a:solidFill>
                  <a:srgbClr val="FFFF00"/>
                </a:solidFill>
              </a:rPr>
              <a:t>          &lt;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1</a:t>
            </a:r>
            <a:r>
              <a:rPr lang="it-IT" dirty="0">
                <a:solidFill>
                  <a:srgbClr val="FFFF00"/>
                </a:solidFill>
              </a:rPr>
              <a:t> 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2</a:t>
            </a:r>
            <a:r>
              <a:rPr lang="it-IT" dirty="0">
                <a:solidFill>
                  <a:srgbClr val="FFFF00"/>
                </a:solidFill>
              </a:rPr>
              <a:t> &gt; </a:t>
            </a:r>
            <a:r>
              <a:rPr lang="it-IT" dirty="0" smtClean="0">
                <a:solidFill>
                  <a:srgbClr val="FFFF00"/>
                </a:solidFill>
              </a:rPr>
              <a:t>  = 0      o      </a:t>
            </a:r>
            <a:r>
              <a:rPr lang="it-IT" dirty="0">
                <a:solidFill>
                  <a:srgbClr val="FFFF00"/>
                </a:solidFill>
              </a:rPr>
              <a:t>&lt;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1</a:t>
            </a:r>
            <a:r>
              <a:rPr lang="it-IT" dirty="0">
                <a:solidFill>
                  <a:srgbClr val="FFFF00"/>
                </a:solidFill>
              </a:rPr>
              <a:t> | </a:t>
            </a:r>
            <a:r>
              <a:rPr lang="el-GR" dirty="0">
                <a:solidFill>
                  <a:srgbClr val="FFFF00"/>
                </a:solidFill>
              </a:rPr>
              <a:t>ψ</a:t>
            </a:r>
            <a:r>
              <a:rPr lang="it-IT" baseline="-25000" dirty="0">
                <a:solidFill>
                  <a:srgbClr val="FFFF00"/>
                </a:solidFill>
              </a:rPr>
              <a:t>2</a:t>
            </a:r>
            <a:r>
              <a:rPr lang="it-IT" dirty="0">
                <a:solidFill>
                  <a:srgbClr val="FFFF00"/>
                </a:solidFill>
              </a:rPr>
              <a:t> &gt;   = </a:t>
            </a:r>
            <a:r>
              <a:rPr lang="it-IT" dirty="0" smtClean="0">
                <a:solidFill>
                  <a:srgbClr val="FFFF00"/>
                </a:solidFill>
              </a:rPr>
              <a:t>1</a:t>
            </a:r>
            <a:endParaRPr lang="it-IT" dirty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70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228600" y="228600"/>
            <a:ext cx="9144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F3300"/>
                </a:solidFill>
              </a:rPr>
              <a:t>BB84</a:t>
            </a:r>
            <a:br>
              <a:rPr lang="en-US" sz="2800" b="1" dirty="0">
                <a:solidFill>
                  <a:srgbClr val="FF3300"/>
                </a:solidFill>
              </a:rPr>
            </a:br>
            <a:endParaRPr lang="en-US" sz="2800" b="1" dirty="0">
              <a:solidFill>
                <a:srgbClr val="FF3300"/>
              </a:solidFill>
            </a:endParaRPr>
          </a:p>
        </p:txBody>
      </p:sp>
      <p:pic>
        <p:nvPicPr>
          <p:cNvPr id="103427" name="Picture 3" descr="ba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733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441325" y="5800725"/>
            <a:ext cx="2686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>
                <a:solidFill>
                  <a:srgbClr val="9933FF"/>
                </a:solidFill>
              </a:rPr>
              <a:t>|45&gt; = ( |H&gt; + |V&gt; ) / </a:t>
            </a:r>
            <a:r>
              <a:rPr lang="it-IT">
                <a:solidFill>
                  <a:srgbClr val="9933FF"/>
                </a:solidFill>
                <a:sym typeface="Symbol" panose="05050102010706020507" pitchFamily="18" charset="2"/>
              </a:rPr>
              <a:t></a:t>
            </a:r>
            <a:r>
              <a:rPr lang="it-IT">
                <a:solidFill>
                  <a:srgbClr val="9933FF"/>
                </a:solidFill>
                <a:sym typeface="Math1Mono" pitchFamily="2" charset="2"/>
              </a:rPr>
              <a:t>2</a:t>
            </a:r>
            <a:endParaRPr lang="en-GB">
              <a:solidFill>
                <a:srgbClr val="9933FF"/>
              </a:solidFill>
            </a:endParaRPr>
          </a:p>
        </p:txBody>
      </p:sp>
      <p:pic>
        <p:nvPicPr>
          <p:cNvPr id="103429" name="Picture 5" descr="bb84_settin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26289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004049" y="5517232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</a:t>
            </a:r>
            <a:r>
              <a:rPr lang="it-IT" dirty="0" err="1" smtClean="0"/>
              <a:t>intecettatore</a:t>
            </a:r>
            <a:r>
              <a:rPr lang="it-IT" dirty="0" smtClean="0"/>
              <a:t> sbaglia base il 50% delle volte, errore il 25% delle intercettazioni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469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09550"/>
            <a:ext cx="784860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95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3" descr="C:\TEMP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5562600" cy="2495550"/>
          </a:xfrm>
          <a:prstGeom prst="rect">
            <a:avLst/>
          </a:prstGeom>
          <a:noFill/>
        </p:spPr>
      </p:pic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4479925" y="3048000"/>
            <a:ext cx="22256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5867400" y="1905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367" name="Text Box 7"/>
          <p:cNvSpPr txBox="1">
            <a:spLocks noChangeArrowheads="1"/>
          </p:cNvSpPr>
          <p:nvPr/>
        </p:nvSpPr>
        <p:spPr bwMode="auto">
          <a:xfrm>
            <a:off x="6156176" y="3645024"/>
            <a:ext cx="2911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Oltre 140 km </a:t>
            </a:r>
            <a:r>
              <a:rPr lang="it-IT" dirty="0" smtClean="0"/>
              <a:t>sia in </a:t>
            </a:r>
            <a:r>
              <a:rPr lang="it-IT" dirty="0"/>
              <a:t>aria (</a:t>
            </a:r>
            <a:r>
              <a:rPr lang="it-IT" dirty="0" err="1"/>
              <a:t>Tenerife-La</a:t>
            </a:r>
            <a:r>
              <a:rPr lang="it-IT" dirty="0"/>
              <a:t> Palma</a:t>
            </a:r>
            <a:r>
              <a:rPr lang="it-IT" dirty="0" smtClean="0"/>
              <a:t>) che in fibra</a:t>
            </a:r>
            <a:endParaRPr lang="it-IT" dirty="0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5204445" cy="332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3379" y="620688"/>
            <a:ext cx="4220621" cy="2722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p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6934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10" name="Object 2"/>
          <p:cNvGraphicFramePr>
            <a:graphicFrameLocks noChangeAspect="1"/>
          </p:cNvGraphicFramePr>
          <p:nvPr/>
        </p:nvGraphicFramePr>
        <p:xfrm>
          <a:off x="1189269" y="1196752"/>
          <a:ext cx="6430731" cy="4823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Diapositiva" r:id="rId3" imgW="4303704" imgH="3227869" progId="PowerPoint.Slide.8">
                  <p:embed/>
                </p:oleObj>
              </mc:Choice>
              <mc:Fallback>
                <p:oleObj name="Diapositiva" r:id="rId3" imgW="4303704" imgH="3227869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269" y="1196752"/>
                        <a:ext cx="6430731" cy="4823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0" y="2019300"/>
            <a:ext cx="9144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In generale in meccanica quantistica non posso </a:t>
            </a:r>
          </a:p>
          <a:p>
            <a:r>
              <a:rPr lang="it-IT" dirty="0"/>
              <a:t>con una misura su un singolo stato ignoto </a:t>
            </a:r>
          </a:p>
          <a:p>
            <a:r>
              <a:rPr lang="it-IT" dirty="0"/>
              <a:t>caratterizzarlo completamente.</a:t>
            </a:r>
          </a:p>
          <a:p>
            <a:r>
              <a:rPr lang="it-IT" dirty="0"/>
              <a:t>Se misuro la polarizzazione di</a:t>
            </a:r>
          </a:p>
          <a:p>
            <a:endParaRPr lang="it-IT" dirty="0"/>
          </a:p>
          <a:p>
            <a:r>
              <a:rPr lang="it-IT" dirty="0"/>
              <a:t>a </a:t>
            </a:r>
            <a:r>
              <a:rPr lang="it-IT" dirty="0" smtClean="0"/>
              <a:t>|0&gt; </a:t>
            </a:r>
            <a:r>
              <a:rPr lang="it-IT" dirty="0"/>
              <a:t>+ b </a:t>
            </a:r>
            <a:r>
              <a:rPr lang="it-IT" dirty="0" smtClean="0"/>
              <a:t>|1&gt;</a:t>
            </a:r>
            <a:endParaRPr lang="it-IT" dirty="0"/>
          </a:p>
          <a:p>
            <a:endParaRPr lang="it-IT" dirty="0"/>
          </a:p>
          <a:p>
            <a:r>
              <a:rPr lang="it-IT" dirty="0"/>
              <a:t>Ottengo con probabilità |a|</a:t>
            </a:r>
            <a:r>
              <a:rPr lang="it-IT" baseline="30000" dirty="0"/>
              <a:t>2</a:t>
            </a:r>
            <a:r>
              <a:rPr lang="it-IT" dirty="0"/>
              <a:t> il valore </a:t>
            </a:r>
            <a:r>
              <a:rPr lang="it-IT" dirty="0" smtClean="0"/>
              <a:t>0</a:t>
            </a:r>
            <a:endParaRPr lang="it-IT" dirty="0"/>
          </a:p>
          <a:p>
            <a:r>
              <a:rPr lang="it-IT" dirty="0"/>
              <a:t>              con probabilità |b|</a:t>
            </a:r>
            <a:r>
              <a:rPr lang="it-IT" baseline="30000" dirty="0"/>
              <a:t>2</a:t>
            </a:r>
            <a:r>
              <a:rPr lang="it-IT" dirty="0"/>
              <a:t> il valore </a:t>
            </a:r>
            <a:r>
              <a:rPr lang="it-IT" dirty="0" smtClean="0"/>
              <a:t>1</a:t>
            </a:r>
            <a:endParaRPr lang="it-IT" dirty="0"/>
          </a:p>
          <a:p>
            <a:endParaRPr lang="it-IT" dirty="0"/>
          </a:p>
          <a:p>
            <a:r>
              <a:rPr lang="it-IT" dirty="0"/>
              <a:t>Ma con una singola misura non posso determinare </a:t>
            </a:r>
            <a:r>
              <a:rPr lang="it-IT" dirty="0">
                <a:solidFill>
                  <a:srgbClr val="FF0000"/>
                </a:solidFill>
              </a:rPr>
              <a:t>a</a:t>
            </a:r>
            <a:r>
              <a:rPr lang="it-IT" dirty="0"/>
              <a:t> e </a:t>
            </a:r>
            <a:r>
              <a:rPr lang="it-IT" dirty="0">
                <a:solidFill>
                  <a:srgbClr val="FF0000"/>
                </a:solidFill>
              </a:rPr>
              <a:t>b</a:t>
            </a:r>
            <a:r>
              <a:rPr lang="it-IT" dirty="0"/>
              <a:t> </a:t>
            </a:r>
          </a:p>
          <a:p>
            <a:endParaRPr lang="it-IT" dirty="0"/>
          </a:p>
          <a:p>
            <a:r>
              <a:rPr lang="it-IT" dirty="0"/>
              <a:t>Posso </a:t>
            </a:r>
            <a:r>
              <a:rPr lang="it-IT" dirty="0" err="1"/>
              <a:t>pero’</a:t>
            </a:r>
            <a:r>
              <a:rPr lang="it-IT" dirty="0"/>
              <a:t> “teletrasportare” tale stato</a:t>
            </a:r>
            <a:endParaRPr lang="en-GB" dirty="0"/>
          </a:p>
        </p:txBody>
      </p:sp>
      <p:pic>
        <p:nvPicPr>
          <p:cNvPr id="134147" name="Picture 3" descr="C:\TEMP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996952"/>
            <a:ext cx="2613025" cy="3456384"/>
          </a:xfrm>
          <a:prstGeom prst="rect">
            <a:avLst/>
          </a:prstGeom>
          <a:noFill/>
        </p:spPr>
      </p:pic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441325" y="349250"/>
            <a:ext cx="285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600" b="1">
                <a:solidFill>
                  <a:srgbClr val="FF0000"/>
                </a:solidFill>
              </a:rPr>
              <a:t>Teletrasporto</a:t>
            </a:r>
          </a:p>
        </p:txBody>
      </p:sp>
      <p:pic>
        <p:nvPicPr>
          <p:cNvPr id="5" name="Immagine 4" descr="star_trek_03_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60648"/>
            <a:ext cx="3421387" cy="2566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TEMP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4114800" cy="3124200"/>
          </a:xfrm>
          <a:prstGeom prst="rect">
            <a:avLst/>
          </a:prstGeom>
          <a:noFill/>
        </p:spPr>
      </p:pic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0" y="117475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Teletrasporto</a:t>
            </a:r>
            <a:r>
              <a:rPr lang="it-IT"/>
              <a:t>: </a:t>
            </a:r>
          </a:p>
          <a:p>
            <a:r>
              <a:rPr lang="it-IT" sz="2000"/>
              <a:t>Anna e Bruno condividono uno stato entangled </a:t>
            </a:r>
          </a:p>
          <a:p>
            <a:endParaRPr lang="it-IT" sz="2000"/>
          </a:p>
          <a:p>
            <a:r>
              <a:rPr lang="it-IT" sz="2000"/>
              <a:t>Anna misura la sua componente di tale stato assieme ad uno stato ignoto X</a:t>
            </a:r>
          </a:p>
          <a:p>
            <a:r>
              <a:rPr lang="it-IT" sz="2000"/>
              <a:t>e comunica il risultato a Bruno</a:t>
            </a:r>
          </a:p>
          <a:p>
            <a:endParaRPr lang="it-IT" sz="2000"/>
          </a:p>
          <a:p>
            <a:r>
              <a:rPr lang="it-IT" sz="2000"/>
              <a:t>In base a tale comunicazione Bruno agisce sulla sua componente dello stato entangled e riottiene lo stato ignoto, che quindi e’ “sparito” da Anna e trasfetito a Bruno : </a:t>
            </a:r>
            <a:r>
              <a:rPr lang="it-IT" sz="2000">
                <a:solidFill>
                  <a:srgbClr val="FF0000"/>
                </a:solidFill>
              </a:rPr>
              <a:t>Teletrasporto</a:t>
            </a:r>
            <a:endParaRPr lang="en-GB" sz="2000">
              <a:solidFill>
                <a:srgbClr val="FF0000"/>
              </a:solidFill>
            </a:endParaRPr>
          </a:p>
        </p:txBody>
      </p:sp>
      <p:pic>
        <p:nvPicPr>
          <p:cNvPr id="135172" name="Picture 4" descr="C:\TEMP\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0063"/>
            <a:ext cx="4495800" cy="3817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el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66294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medienportal.univie.ac.at/uploads/tx_ttmedienportal/pics/Zeilinger_Ant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265" y="3140968"/>
            <a:ext cx="1976735" cy="148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e Marti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8680"/>
            <a:ext cx="12382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1331640" y="5661248"/>
            <a:ext cx="3803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Teletrasporto tra 10^12 atomi «freddi»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69" y="5013176"/>
            <a:ext cx="3233637" cy="174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1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ext Box 2"/>
          <p:cNvSpPr txBox="1">
            <a:spLocks noChangeArrowheads="1"/>
          </p:cNvSpPr>
          <p:nvPr/>
        </p:nvSpPr>
        <p:spPr bwMode="auto">
          <a:xfrm>
            <a:off x="365125" y="320675"/>
            <a:ext cx="8626475" cy="52322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b="1" dirty="0" smtClean="0">
                <a:solidFill>
                  <a:schemeClr val="accent2"/>
                </a:solidFill>
              </a:rPr>
              <a:t>Vedere l’invisibile: l’</a:t>
            </a:r>
            <a:r>
              <a:rPr lang="it-IT" sz="2800" b="1" dirty="0" err="1" smtClean="0">
                <a:solidFill>
                  <a:schemeClr val="accent2"/>
                </a:solidFill>
              </a:rPr>
              <a:t>imaging</a:t>
            </a:r>
            <a:r>
              <a:rPr lang="it-IT" sz="2800" b="1" dirty="0" smtClean="0">
                <a:solidFill>
                  <a:schemeClr val="accent2"/>
                </a:solidFill>
              </a:rPr>
              <a:t> quantistico</a:t>
            </a:r>
            <a:endParaRPr lang="it-IT" sz="3200" dirty="0">
              <a:solidFill>
                <a:schemeClr val="accent2"/>
              </a:solidFill>
            </a:endParaRP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4202113" y="6376988"/>
          <a:ext cx="142875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" r:id="rId3" imgW="491384" imgH="215842" progId="Equation.3">
                  <p:embed/>
                </p:oleObj>
              </mc:Choice>
              <mc:Fallback>
                <p:oleObj r:id="rId3" imgW="491384" imgH="21584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2113" y="6376988"/>
                        <a:ext cx="1428750" cy="30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95536" y="1196752"/>
            <a:ext cx="7105650" cy="1857375"/>
          </a:xfrm>
          <a:prstGeom prst="roundRect">
            <a:avLst>
              <a:gd name="adj" fmla="val 51"/>
            </a:avLst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986461" y="1412652"/>
            <a:ext cx="190500" cy="1314450"/>
          </a:xfrm>
          <a:prstGeom prst="ellipse">
            <a:avLst/>
          </a:prstGeom>
          <a:solidFill>
            <a:srgbClr val="99CCFF"/>
          </a:solidFill>
          <a:ln>
            <a:noFill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894261" y="1731740"/>
            <a:ext cx="1092200" cy="361950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94261" y="2195290"/>
            <a:ext cx="1089025" cy="312737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pic>
        <p:nvPicPr>
          <p:cNvPr id="820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236" y="1557115"/>
            <a:ext cx="850900" cy="103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20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7061" y="2103215"/>
            <a:ext cx="1558925" cy="874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20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73886" y="1257077"/>
            <a:ext cx="15621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205536" y="2496915"/>
            <a:ext cx="1209675" cy="44450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 type="triangle" w="med" len="med"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205536" y="1753965"/>
            <a:ext cx="1400175" cy="1587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 type="triangle" w="med" len="med"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212" name="Text Box 14"/>
          <p:cNvSpPr txBox="1">
            <a:spLocks noChangeArrowheads="1"/>
          </p:cNvSpPr>
          <p:nvPr/>
        </p:nvSpPr>
        <p:spPr bwMode="auto">
          <a:xfrm>
            <a:off x="586036" y="1201515"/>
            <a:ext cx="1663700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720" tIns="117216" rIns="81720" bIns="40680"/>
          <a:lstStyle/>
          <a:p>
            <a:pPr algn="ctr">
              <a:lnSpc>
                <a:spcPct val="79000"/>
              </a:lnSpc>
              <a:tabLst>
                <a:tab pos="723900" algn="l"/>
                <a:tab pos="1447800" algn="l"/>
              </a:tabLst>
            </a:pPr>
            <a:r>
              <a:rPr lang="en-GB" sz="1600" b="1">
                <a:solidFill>
                  <a:srgbClr val="000080"/>
                </a:solidFill>
                <a:ea typeface="Arial Unicode MS" pitchFamily="34" charset="-128"/>
                <a:cs typeface="Arial Unicode MS" pitchFamily="34" charset="-128"/>
              </a:rPr>
              <a:t>Gaussian Pump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0511" y="1853977"/>
            <a:ext cx="0" cy="4429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214" name="Text Box 17"/>
          <p:cNvSpPr txBox="1">
            <a:spLocks noChangeArrowheads="1"/>
          </p:cNvSpPr>
          <p:nvPr/>
        </p:nvSpPr>
        <p:spPr bwMode="auto">
          <a:xfrm>
            <a:off x="411411" y="1792065"/>
            <a:ext cx="406400" cy="33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720" tIns="122400" rIns="81720" bIns="40680"/>
          <a:lstStyle/>
          <a:p>
            <a:pPr algn="ctr">
              <a:lnSpc>
                <a:spcPct val="80000"/>
              </a:lnSpc>
              <a:spcBef>
                <a:spcPts val="725"/>
              </a:spcBef>
            </a:pPr>
            <a:r>
              <a:rPr lang="en-GB" b="1" i="1" dirty="0" err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GB" b="1" i="1" baseline="-25000" dirty="0" err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p</a:t>
            </a:r>
            <a:endParaRPr lang="en-GB" b="1" i="1" baseline="-250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344986" y="1790477"/>
            <a:ext cx="457200" cy="649288"/>
          </a:xfrm>
          <a:prstGeom prst="cube">
            <a:avLst>
              <a:gd name="adj" fmla="val 25000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216" name="Text Box 19"/>
          <p:cNvSpPr txBox="1">
            <a:spLocks noChangeArrowheads="1"/>
          </p:cNvSpPr>
          <p:nvPr/>
        </p:nvSpPr>
        <p:spPr bwMode="auto">
          <a:xfrm>
            <a:off x="2313236" y="1946052"/>
            <a:ext cx="641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720" tIns="42480" rIns="81720" bIns="42480">
            <a:spAutoFit/>
          </a:bodyPr>
          <a:lstStyle/>
          <a:p>
            <a:pPr>
              <a:lnSpc>
                <a:spcPct val="102000"/>
              </a:lnSpc>
            </a:pPr>
            <a:r>
              <a:rPr lang="en-GB">
                <a:solidFill>
                  <a:srgbClr val="000000"/>
                </a:solidFill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</a:t>
            </a:r>
            <a:r>
              <a:rPr lang="en-GB" baseline="30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(2)</a:t>
            </a:r>
            <a:r>
              <a:rPr lang="ar-SA" baseline="30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‏</a:t>
            </a:r>
            <a:endParaRPr lang="en-GB" baseline="300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8196" name="Object 20"/>
          <p:cNvGraphicFramePr>
            <a:graphicFrameLocks noChangeAspect="1"/>
          </p:cNvGraphicFramePr>
          <p:nvPr/>
        </p:nvGraphicFramePr>
        <p:xfrm>
          <a:off x="805111" y="2593752"/>
          <a:ext cx="13208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" r:id="rId8" imgW="491432" imgH="241269" progId="Equation.3">
                  <p:embed/>
                </p:oleObj>
              </mc:Choice>
              <mc:Fallback>
                <p:oleObj r:id="rId8" imgW="491432" imgH="241269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111" y="2593752"/>
                        <a:ext cx="1320800" cy="35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535861" y="2373090"/>
            <a:ext cx="149225" cy="153987"/>
          </a:xfrm>
          <a:prstGeom prst="roundRect">
            <a:avLst>
              <a:gd name="adj" fmla="val 889"/>
            </a:avLst>
          </a:prstGeom>
          <a:noFill/>
          <a:ln w="18000">
            <a:solidFill>
              <a:srgbClr val="00DCFF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5837486" y="1693640"/>
            <a:ext cx="152400" cy="153987"/>
          </a:xfrm>
          <a:prstGeom prst="roundRect">
            <a:avLst>
              <a:gd name="adj" fmla="val 889"/>
            </a:avLst>
          </a:prstGeom>
          <a:noFill/>
          <a:ln w="18000">
            <a:solidFill>
              <a:srgbClr val="00DCFF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8197" name="Object 23"/>
          <p:cNvGraphicFramePr>
            <a:graphicFrameLocks noChangeAspect="1"/>
          </p:cNvGraphicFramePr>
          <p:nvPr/>
        </p:nvGraphicFramePr>
        <p:xfrm>
          <a:off x="6767761" y="1445990"/>
          <a:ext cx="6127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6" r:id="rId10" imgW="406195" imgH="228488" progId="Equation.3">
                  <p:embed/>
                </p:oleObj>
              </mc:Choice>
              <mc:Fallback>
                <p:oleObj r:id="rId10" imgW="406195" imgH="228488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7761" y="1445990"/>
                        <a:ext cx="612775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24"/>
          <p:cNvGraphicFramePr>
            <a:graphicFrameLocks noChangeAspect="1"/>
          </p:cNvGraphicFramePr>
          <p:nvPr/>
        </p:nvGraphicFramePr>
        <p:xfrm>
          <a:off x="6650286" y="2373090"/>
          <a:ext cx="7302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7" r:id="rId12" imgW="482460" imgH="228536" progId="Equation.3">
                  <p:embed/>
                </p:oleObj>
              </mc:Choice>
              <mc:Fallback>
                <p:oleObj r:id="rId12" imgW="482460" imgH="228536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286" y="2373090"/>
                        <a:ext cx="730250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219" name="AutoShape 25"/>
          <p:cNvCxnSpPr>
            <a:cxnSpLocks noChangeShapeType="1"/>
            <a:stCxn id="23" idx="3"/>
          </p:cNvCxnSpPr>
          <p:nvPr/>
        </p:nvCxnSpPr>
        <p:spPr bwMode="auto">
          <a:xfrm flipV="1">
            <a:off x="5989886" y="1625377"/>
            <a:ext cx="777875" cy="146050"/>
          </a:xfrm>
          <a:prstGeom prst="curvedConnector3">
            <a:avLst>
              <a:gd name="adj1" fmla="val 50000"/>
            </a:avLst>
          </a:prstGeom>
          <a:noFill/>
          <a:ln w="18000">
            <a:solidFill>
              <a:srgbClr val="99CCFF"/>
            </a:solidFill>
            <a:round/>
            <a:headEnd/>
            <a:tailEnd/>
          </a:ln>
        </p:spPr>
      </p:cxnSp>
      <p:cxnSp>
        <p:nvCxnSpPr>
          <p:cNvPr id="8220" name="AutoShape 26"/>
          <p:cNvCxnSpPr>
            <a:cxnSpLocks noChangeShapeType="1"/>
            <a:stCxn id="22" idx="3"/>
          </p:cNvCxnSpPr>
          <p:nvPr/>
        </p:nvCxnSpPr>
        <p:spPr bwMode="auto">
          <a:xfrm>
            <a:off x="5685086" y="2450877"/>
            <a:ext cx="965200" cy="107950"/>
          </a:xfrm>
          <a:prstGeom prst="curvedConnector3">
            <a:avLst>
              <a:gd name="adj1" fmla="val 50000"/>
            </a:avLst>
          </a:prstGeom>
          <a:noFill/>
          <a:ln w="18000">
            <a:solidFill>
              <a:srgbClr val="99CCFF"/>
            </a:solidFill>
            <a:round/>
            <a:headEnd/>
            <a:tailEnd/>
          </a:ln>
        </p:spPr>
      </p:cxnSp>
      <p:graphicFrame>
        <p:nvGraphicFramePr>
          <p:cNvPr id="8199" name="Object 30"/>
          <p:cNvGraphicFramePr>
            <a:graphicFrameLocks noChangeAspect="1"/>
          </p:cNvGraphicFramePr>
          <p:nvPr/>
        </p:nvGraphicFramePr>
        <p:xfrm>
          <a:off x="6011863" y="6234113"/>
          <a:ext cx="16986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8" r:id="rId14" imgW="491441" imgH="491441" progId="Equation.3">
                  <p:embed/>
                </p:oleObj>
              </mc:Choice>
              <mc:Fallback>
                <p:oleObj r:id="rId14" imgW="491441" imgH="491441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6234113"/>
                        <a:ext cx="169862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Immagine 29" descr="CoverNP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948361" y="3146877"/>
            <a:ext cx="4716016" cy="3537012"/>
          </a:xfrm>
          <a:prstGeom prst="rect">
            <a:avLst/>
          </a:prstGeom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3568" y="3428552"/>
            <a:ext cx="1803734" cy="1586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370719" y="5085184"/>
            <a:ext cx="1885034" cy="16506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5"/>
          <p:cNvSpPr>
            <a:spLocks noChangeArrowheads="1"/>
          </p:cNvSpPr>
          <p:nvPr/>
        </p:nvSpPr>
        <p:spPr bwMode="auto">
          <a:xfrm>
            <a:off x="5435600" y="450850"/>
            <a:ext cx="2700338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9400" rIns="90000" bIns="46800"/>
          <a:lstStyle/>
          <a:p>
            <a:pPr defTabSz="449263">
              <a:lnSpc>
                <a:spcPct val="95000"/>
              </a:lnSpc>
              <a:spcBef>
                <a:spcPts val="450"/>
              </a:spcBef>
              <a:tabLst>
                <a:tab pos="723900" algn="l"/>
                <a:tab pos="1447800" algn="l"/>
                <a:tab pos="2171700" algn="l"/>
              </a:tabLst>
            </a:pPr>
            <a:r>
              <a:rPr lang="it-IT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With PDC correlation</a:t>
            </a:r>
          </a:p>
          <a:p>
            <a:pPr defTabSz="449263">
              <a:lnSpc>
                <a:spcPct val="95000"/>
              </a:lnSpc>
              <a:spcBef>
                <a:spcPts val="450"/>
              </a:spcBef>
              <a:tabLst>
                <a:tab pos="723900" algn="l"/>
                <a:tab pos="1447800" algn="l"/>
                <a:tab pos="2171700" algn="l"/>
              </a:tabLst>
            </a:pPr>
            <a:endParaRPr lang="it-IT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7" name="Connettore 1 6"/>
          <p:cNvCxnSpPr/>
          <p:nvPr/>
        </p:nvCxnSpPr>
        <p:spPr>
          <a:xfrm flipH="1">
            <a:off x="4580807" y="659596"/>
            <a:ext cx="700" cy="1878395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34"/>
          <p:cNvCxnSpPr>
            <a:stCxn id="11" idx="3"/>
            <a:endCxn id="12" idx="3"/>
          </p:cNvCxnSpPr>
          <p:nvPr/>
        </p:nvCxnSpPr>
        <p:spPr bwMode="auto">
          <a:xfrm>
            <a:off x="2448078" y="1634037"/>
            <a:ext cx="952850" cy="640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34"/>
          <p:cNvCxnSpPr>
            <a:stCxn id="11" idx="3"/>
            <a:endCxn id="12" idx="1"/>
          </p:cNvCxnSpPr>
          <p:nvPr/>
        </p:nvCxnSpPr>
        <p:spPr bwMode="auto">
          <a:xfrm flipV="1">
            <a:off x="2448078" y="1001595"/>
            <a:ext cx="952850" cy="63244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38"/>
          <p:cNvCxnSpPr>
            <a:stCxn id="12" idx="7"/>
            <a:endCxn id="20" idx="1"/>
          </p:cNvCxnSpPr>
          <p:nvPr/>
        </p:nvCxnSpPr>
        <p:spPr bwMode="auto">
          <a:xfrm>
            <a:off x="3538815" y="1001596"/>
            <a:ext cx="2118672" cy="391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2"/>
          <p:cNvSpPr/>
          <p:nvPr/>
        </p:nvSpPr>
        <p:spPr bwMode="auto">
          <a:xfrm>
            <a:off x="1500165" y="1350061"/>
            <a:ext cx="947913" cy="5679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smtClean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>
              <a:defRPr/>
            </a:pPr>
            <a:r>
              <a:rPr lang="en-US" sz="140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BBO</a:t>
            </a:r>
          </a:p>
          <a:p>
            <a:pPr algn="ctr">
              <a:defRPr/>
            </a:pPr>
            <a:r>
              <a:rPr lang="en-US" sz="140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sz="140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Type II)</a:t>
            </a:r>
          </a:p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Ovale 6"/>
          <p:cNvSpPr/>
          <p:nvPr/>
        </p:nvSpPr>
        <p:spPr bwMode="auto">
          <a:xfrm>
            <a:off x="3372371" y="737991"/>
            <a:ext cx="195000" cy="180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39"/>
              <p:cNvSpPr txBox="1">
                <a:spLocks noChangeArrowheads="1"/>
              </p:cNvSpPr>
              <p:nvPr/>
            </p:nvSpPr>
            <p:spPr bwMode="auto">
              <a:xfrm>
                <a:off x="2291342" y="2373116"/>
                <a:ext cx="146274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40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Far field lens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sz="14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𝐹𝐹</m:t>
                        </m:r>
                      </m:sub>
                    </m:sSub>
                  </m:oMath>
                </a14:m>
                <a:r>
                  <a:rPr lang="en-US" sz="140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=1cm)</a:t>
                </a:r>
              </a:p>
            </p:txBody>
          </p:sp>
        </mc:Choice>
        <mc:Fallback xmlns="">
          <p:sp>
            <p:nvSpPr>
              <p:cNvPr id="13" name="CasellaDiTes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1342" y="2373116"/>
                <a:ext cx="1462749" cy="523220"/>
              </a:xfrm>
              <a:prstGeom prst="rect">
                <a:avLst/>
              </a:prstGeom>
              <a:blipFill rotWithShape="0">
                <a:blip r:embed="rId3"/>
                <a:stretch>
                  <a:fillRect l="-1250" t="-2326" b="-104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ttore 1 8192"/>
          <p:cNvCxnSpPr/>
          <p:nvPr/>
        </p:nvCxnSpPr>
        <p:spPr bwMode="auto">
          <a:xfrm flipV="1">
            <a:off x="408044" y="1625790"/>
            <a:ext cx="1032511" cy="2202"/>
          </a:xfrm>
          <a:prstGeom prst="line">
            <a:avLst/>
          </a:prstGeom>
          <a:ln w="76200">
            <a:solidFill>
              <a:srgbClr val="7030C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7443067" y="846004"/>
            <a:ext cx="291488" cy="464313"/>
          </a:xfrm>
          <a:prstGeom prst="ellipse">
            <a:avLst/>
          </a:prstGeom>
          <a:solidFill>
            <a:srgbClr val="FF0000">
              <a:alpha val="50195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z="140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73"/>
              <p:cNvSpPr txBox="1"/>
              <p:nvPr/>
            </p:nvSpPr>
            <p:spPr>
              <a:xfrm>
                <a:off x="8062922" y="1324156"/>
                <a:ext cx="109633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</a:rPr>
                  <a:t>CCD Camera</a:t>
                </a:r>
              </a:p>
              <a:p>
                <a14:m>
                  <m:oMath xmlns:m="http://schemas.openxmlformats.org/officeDocument/2006/math">
                    <m:r>
                      <a:rPr lang="en-US" sz="1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𝜂</m:t>
                    </m:r>
                    <m:r>
                      <a:rPr lang="en-US" sz="1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prstClr val="black"/>
                    </a:solidFill>
                  </a:rPr>
                  <a:t>=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95% 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2922" y="1324156"/>
                <a:ext cx="1096337" cy="523220"/>
              </a:xfrm>
              <a:prstGeom prst="rect">
                <a:avLst/>
              </a:prstGeom>
              <a:blipFill rotWithShape="0">
                <a:blip r:embed="rId4"/>
                <a:stretch>
                  <a:fillRect l="-1667" t="-2326" b="-1162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2 16"/>
          <p:cNvCxnSpPr/>
          <p:nvPr/>
        </p:nvCxnSpPr>
        <p:spPr>
          <a:xfrm>
            <a:off x="3682921" y="1638091"/>
            <a:ext cx="703564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ttangolo 17"/>
              <p:cNvSpPr/>
              <p:nvPr/>
            </p:nvSpPr>
            <p:spPr>
              <a:xfrm>
                <a:off x="3779931" y="1344259"/>
                <a:ext cx="4715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it-IT" sz="1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𝐹𝐹</m:t>
                          </m:r>
                        </m:sub>
                      </m:sSub>
                    </m:oMath>
                  </m:oMathPara>
                </a14:m>
                <a:endParaRPr lang="en-US" sz="140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ttango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31" y="1344259"/>
                <a:ext cx="471539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ttangolo 18"/>
          <p:cNvSpPr/>
          <p:nvPr/>
        </p:nvSpPr>
        <p:spPr>
          <a:xfrm>
            <a:off x="2658506" y="1098032"/>
            <a:ext cx="59163" cy="107735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0" name="Ovale 6"/>
          <p:cNvSpPr/>
          <p:nvPr/>
        </p:nvSpPr>
        <p:spPr bwMode="auto">
          <a:xfrm>
            <a:off x="5634641" y="741908"/>
            <a:ext cx="156000" cy="180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ttangolo 20"/>
              <p:cNvSpPr/>
              <p:nvPr/>
            </p:nvSpPr>
            <p:spPr>
              <a:xfrm>
                <a:off x="4849539" y="1344259"/>
                <a:ext cx="6980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1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≃</m:t>
                          </m:r>
                          <m:r>
                            <a:rPr lang="en-US" sz="1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it-IT" sz="1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𝐼𝑀</m:t>
                          </m:r>
                        </m:sub>
                      </m:sSub>
                    </m:oMath>
                  </m:oMathPara>
                </a14:m>
                <a:endParaRPr lang="en-US" sz="140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Rettango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539" y="1344259"/>
                <a:ext cx="698075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ttore 2 38"/>
          <p:cNvCxnSpPr>
            <a:stCxn id="12" idx="5"/>
            <a:endCxn id="20" idx="3"/>
          </p:cNvCxnSpPr>
          <p:nvPr/>
        </p:nvCxnSpPr>
        <p:spPr bwMode="auto">
          <a:xfrm>
            <a:off x="3538815" y="2274387"/>
            <a:ext cx="2118672" cy="391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38"/>
          <p:cNvCxnSpPr>
            <a:stCxn id="20" idx="7"/>
            <a:endCxn id="34" idx="2"/>
          </p:cNvCxnSpPr>
          <p:nvPr/>
        </p:nvCxnSpPr>
        <p:spPr bwMode="auto">
          <a:xfrm>
            <a:off x="5767795" y="1005512"/>
            <a:ext cx="1695818" cy="122577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38"/>
          <p:cNvCxnSpPr>
            <a:stCxn id="20" idx="5"/>
            <a:endCxn id="15" idx="2"/>
          </p:cNvCxnSpPr>
          <p:nvPr/>
        </p:nvCxnSpPr>
        <p:spPr bwMode="auto">
          <a:xfrm flipV="1">
            <a:off x="5767796" y="1078160"/>
            <a:ext cx="1675271" cy="120014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280253" y="556076"/>
            <a:ext cx="1120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prstClr val="black"/>
                </a:solidFill>
              </a:rPr>
              <a:t>IF: 40nm BW T=99% 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6" name="CasellaDiTesto 37"/>
          <p:cNvSpPr txBox="1">
            <a:spLocks noChangeArrowheads="1"/>
          </p:cNvSpPr>
          <p:nvPr/>
        </p:nvSpPr>
        <p:spPr bwMode="auto">
          <a:xfrm>
            <a:off x="135012" y="990020"/>
            <a:ext cx="13015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Pump</a:t>
            </a:r>
          </a:p>
          <a:p>
            <a:pPr algn="ctr" eaLnBrk="1" hangingPunct="1"/>
            <a:r>
              <a:rPr lang="en-US" sz="140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(CW 405nm)</a:t>
            </a:r>
            <a:endParaRPr lang="en-US" sz="140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sellaDiTesto 26"/>
              <p:cNvSpPr txBox="1"/>
              <p:nvPr/>
            </p:nvSpPr>
            <p:spPr>
              <a:xfrm>
                <a:off x="4035446" y="1962128"/>
                <a:ext cx="532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0" smtClean="0">
                          <a:latin typeface="Cambria Math"/>
                        </a:rPr>
                        <m:t>−</m:t>
                      </m:r>
                      <m:r>
                        <a:rPr lang="it-IT" b="1" i="0" smtClean="0">
                          <a:latin typeface="Cambria Math"/>
                        </a:rPr>
                        <m:t>𝐱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27" name="CasellaDiTes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446" y="1962128"/>
                <a:ext cx="532518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/>
              <p:cNvSpPr txBox="1"/>
              <p:nvPr/>
            </p:nvSpPr>
            <p:spPr>
              <a:xfrm>
                <a:off x="2904320" y="1124744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0" smtClean="0">
                          <a:latin typeface="Cambria Math"/>
                        </a:rPr>
                        <m:t>𝐪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28" name="CasellaDiTes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320" y="1124744"/>
                <a:ext cx="377026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ttore 2 28"/>
          <p:cNvCxnSpPr/>
          <p:nvPr/>
        </p:nvCxnSpPr>
        <p:spPr>
          <a:xfrm>
            <a:off x="4659516" y="1640786"/>
            <a:ext cx="898603" cy="112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/>
              <p:cNvSpPr txBox="1"/>
              <p:nvPr/>
            </p:nvSpPr>
            <p:spPr>
              <a:xfrm>
                <a:off x="2748304" y="1700808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0" smtClean="0">
                          <a:latin typeface="Cambria Math"/>
                        </a:rPr>
                        <m:t>−</m:t>
                      </m:r>
                      <m:r>
                        <a:rPr lang="it-IT" b="1" i="0" smtClean="0">
                          <a:latin typeface="Cambria Math"/>
                        </a:rPr>
                        <m:t>𝐪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30" name="CasellaDiTes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304" y="1700808"/>
                <a:ext cx="550151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sellaDiTesto 30"/>
              <p:cNvSpPr txBox="1"/>
              <p:nvPr/>
            </p:nvSpPr>
            <p:spPr>
              <a:xfrm>
                <a:off x="4191463" y="918012"/>
                <a:ext cx="3593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0" smtClean="0">
                          <a:latin typeface="Cambria Math"/>
                        </a:rPr>
                        <m:t>𝐱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31" name="CasellaDiTes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463" y="918012"/>
                <a:ext cx="35939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13"/>
              <p:cNvSpPr txBox="1"/>
              <p:nvPr/>
            </p:nvSpPr>
            <p:spPr>
              <a:xfrm>
                <a:off x="4510024" y="804466"/>
                <a:ext cx="344513" cy="173744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6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Φ</m:t>
                      </m:r>
                    </m:oMath>
                  </m:oMathPara>
                </a14:m>
                <a:endParaRPr lang="en-US" sz="240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024" y="804466"/>
                <a:ext cx="344513" cy="1737442"/>
              </a:xfrm>
              <a:prstGeom prst="rect">
                <a:avLst/>
              </a:prstGeom>
              <a:blipFill rotWithShape="0">
                <a:blip r:embed="rId11"/>
                <a:stretch>
                  <a:fillRect l="-13793" r="-1379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ttangolo 32"/>
              <p:cNvSpPr/>
              <p:nvPr/>
            </p:nvSpPr>
            <p:spPr>
              <a:xfrm>
                <a:off x="7311810" y="2004519"/>
                <a:ext cx="59930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Φ</m:t>
                      </m:r>
                    </m:oMath>
                  </m:oMathPara>
                </a14:m>
                <a:endParaRPr lang="en-US" sz="240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Rettango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810" y="2004519"/>
                <a:ext cx="599309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4"/>
          <p:cNvSpPr>
            <a:spLocks noChangeArrowheads="1"/>
          </p:cNvSpPr>
          <p:nvPr/>
        </p:nvSpPr>
        <p:spPr bwMode="auto">
          <a:xfrm>
            <a:off x="7463613" y="1999130"/>
            <a:ext cx="291488" cy="464313"/>
          </a:xfrm>
          <a:prstGeom prst="ellipse">
            <a:avLst/>
          </a:prstGeom>
          <a:solidFill>
            <a:srgbClr val="FF0000">
              <a:alpha val="50195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z="1400">
              <a:solidFill>
                <a:prstClr val="black"/>
              </a:solidFill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7365058" y="680305"/>
            <a:ext cx="468052" cy="1975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35"/>
              <p:cNvSpPr txBox="1"/>
              <p:nvPr/>
            </p:nvSpPr>
            <p:spPr>
              <a:xfrm>
                <a:off x="343674" y="1729608"/>
                <a:ext cx="8162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0" smtClean="0">
                          <a:latin typeface="Cambria Math"/>
                        </a:rPr>
                        <m:t>𝐪</m:t>
                      </m:r>
                      <m:r>
                        <a:rPr lang="it-IT" b="1" i="0" smtClean="0">
                          <a:latin typeface="Cambria Math"/>
                        </a:rPr>
                        <m:t>=</m:t>
                      </m:r>
                      <m:r>
                        <a:rPr lang="it-IT" b="1" i="0" smtClean="0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36" name="CasellaDiTes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4" y="1729608"/>
                <a:ext cx="816249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e 6"/>
          <p:cNvSpPr/>
          <p:nvPr/>
        </p:nvSpPr>
        <p:spPr bwMode="auto">
          <a:xfrm>
            <a:off x="5787041" y="744712"/>
            <a:ext cx="156000" cy="180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1587174" y="1024128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15 mm</a:t>
            </a:r>
            <a:endParaRPr lang="en-US" sz="16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97068" y="121552"/>
            <a:ext cx="2795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Un Microscopio quantistico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91" name="Immagine 9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56795" y="2652838"/>
            <a:ext cx="4277760" cy="4122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4" descr="C:\Users\Ivano\AppData\Local\Microsoft\Windows\Temporary Internet Files\Content.IE5\KCWPX5FU\MP900422987[1].jpg"/>
          <p:cNvPicPr>
            <a:picLocks noChangeAspect="1" noChangeArrowheads="1"/>
          </p:cNvPicPr>
          <p:nvPr/>
        </p:nvPicPr>
        <p:blipFill>
          <a:blip r:embed="rId3" cstate="print"/>
          <a:srcRect t="2" b="42699"/>
          <a:stretch>
            <a:fillRect/>
          </a:stretch>
        </p:blipFill>
        <p:spPr bwMode="auto">
          <a:xfrm>
            <a:off x="448408" y="758825"/>
            <a:ext cx="8377604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http://interviewpenguin.com/wp-content/uploads/2011/11/bank-of-america-1a.jpg"/>
          <p:cNvPicPr>
            <a:picLocks noChangeAspect="1" noChangeArrowheads="1"/>
          </p:cNvPicPr>
          <p:nvPr/>
        </p:nvPicPr>
        <p:blipFill>
          <a:blip r:embed="rId4" cstate="print"/>
          <a:srcRect t="7607" b="40434"/>
          <a:stretch>
            <a:fillRect/>
          </a:stretch>
        </p:blipFill>
        <p:spPr bwMode="auto">
          <a:xfrm>
            <a:off x="4618893" y="3195638"/>
            <a:ext cx="4207120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8" descr="C:\Users\Ivano\AppData\Local\Microsoft\Windows\Temporary Internet Files\Content.IE5\0LNDJSH2\MC90044038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407" y="188913"/>
            <a:ext cx="1478574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9" descr="C:\Users\Ivano\AppData\Local\Microsoft\Windows\Temporary Internet Files\Content.IE5\KCWPX5FU\MP900442938[1].jpg"/>
          <p:cNvPicPr>
            <a:picLocks noChangeAspect="1" noChangeArrowheads="1"/>
          </p:cNvPicPr>
          <p:nvPr/>
        </p:nvPicPr>
        <p:blipFill>
          <a:blip r:embed="rId6" cstate="print"/>
          <a:srcRect t="14920"/>
          <a:stretch>
            <a:fillRect/>
          </a:stretch>
        </p:blipFill>
        <p:spPr bwMode="auto">
          <a:xfrm>
            <a:off x="1839058" y="7151688"/>
            <a:ext cx="6986954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umetto 2 9"/>
          <p:cNvSpPr/>
          <p:nvPr/>
        </p:nvSpPr>
        <p:spPr>
          <a:xfrm>
            <a:off x="1065335" y="1601789"/>
            <a:ext cx="1973873" cy="2293937"/>
          </a:xfrm>
          <a:prstGeom prst="wedgeRoundRectCallout">
            <a:avLst>
              <a:gd name="adj1" fmla="val -21965"/>
              <a:gd name="adj2" fmla="val -77129"/>
              <a:gd name="adj3" fmla="val 16667"/>
            </a:avLst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33" tIns="20867" rIns="41733" bIns="20867" anchor="ctr"/>
          <a:lstStyle/>
          <a:p>
            <a:pPr algn="ctr" defTabSz="9577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5" name="Picture 12" descr="C:\Users\Ivano\AppData\Local\Microsoft\Windows\Temporary Internet Files\Content.IE5\0NW00956\MC900290353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39715" y="1760538"/>
            <a:ext cx="738554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4" descr="C:\Users\Ivano\AppData\Local\Microsoft\Windows\Temporary Internet Files\Content.IE5\KCWPX5FU\MC900230574[1].wmf"/>
          <p:cNvPicPr>
            <a:picLocks noChangeAspect="1" noChangeArrowheads="1"/>
          </p:cNvPicPr>
          <p:nvPr/>
        </p:nvPicPr>
        <p:blipFill>
          <a:blip r:embed="rId8" cstate="print"/>
          <a:srcRect l="26465"/>
          <a:stretch>
            <a:fillRect/>
          </a:stretch>
        </p:blipFill>
        <p:spPr bwMode="auto">
          <a:xfrm rot="21428480" flipH="1">
            <a:off x="1194289" y="2946401"/>
            <a:ext cx="59934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umetto 2 17"/>
          <p:cNvSpPr/>
          <p:nvPr/>
        </p:nvSpPr>
        <p:spPr>
          <a:xfrm>
            <a:off x="6367097" y="2555875"/>
            <a:ext cx="1950426" cy="1339850"/>
          </a:xfrm>
          <a:prstGeom prst="wedgeRoundRectCallout">
            <a:avLst>
              <a:gd name="adj1" fmla="val -28618"/>
              <a:gd name="adj2" fmla="val 81767"/>
              <a:gd name="adj3" fmla="val 16667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33" tIns="20867" rIns="41733" bIns="20867" anchor="ctr"/>
          <a:lstStyle/>
          <a:p>
            <a:pPr algn="ctr" defTabSz="9577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Connettore 2 19"/>
          <p:cNvCxnSpPr/>
          <p:nvPr/>
        </p:nvCxnSpPr>
        <p:spPr>
          <a:xfrm flipH="1" flipV="1">
            <a:off x="1945486" y="2139184"/>
            <a:ext cx="4760378" cy="1018334"/>
          </a:xfrm>
          <a:prstGeom prst="straightConnector1">
            <a:avLst/>
          </a:prstGeom>
          <a:ln w="28575" cmpd="thickThin">
            <a:solidFill>
              <a:srgbClr val="C0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bo 21"/>
          <p:cNvSpPr/>
          <p:nvPr/>
        </p:nvSpPr>
        <p:spPr>
          <a:xfrm>
            <a:off x="6578112" y="2882901"/>
            <a:ext cx="926123" cy="855663"/>
          </a:xfrm>
          <a:prstGeom prst="cube">
            <a:avLst/>
          </a:prstGeom>
          <a:solidFill>
            <a:schemeClr val="accent3">
              <a:lumMod val="40000"/>
              <a:lumOff val="60000"/>
              <a:alpha val="33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33" tIns="20867" rIns="41733" bIns="20867" anchor="ctr"/>
          <a:lstStyle/>
          <a:p>
            <a:pPr algn="ctr" defTabSz="9577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300" name="Picture 9" descr="C:\Users\Ivano\AppData\Local\Microsoft\Windows\Temporary Internet Files\Content.IE5\0NW00956\MC900441702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2022962">
            <a:off x="6762751" y="2943226"/>
            <a:ext cx="50555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19" descr="C:\Users\Ivano\AppData\Local\Microsoft\Windows\Temporary Internet Files\Content.IE5\0LNDJSH2\MC900014675[1].wmf"/>
          <p:cNvPicPr>
            <a:picLocks noChangeAspect="1" noChangeArrowheads="1"/>
          </p:cNvPicPr>
          <p:nvPr/>
        </p:nvPicPr>
        <p:blipFill>
          <a:blip r:embed="rId10" cstate="print"/>
          <a:srcRect t="69853"/>
          <a:stretch>
            <a:fillRect/>
          </a:stretch>
        </p:blipFill>
        <p:spPr bwMode="auto">
          <a:xfrm>
            <a:off x="6699739" y="3327400"/>
            <a:ext cx="66528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3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38351" y="620713"/>
            <a:ext cx="672611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Picture 34" descr="http://www.toex.it/images/to-exit/salvadori%20cornici%20s.r.l/SE670A7302_zenigata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54412" y="3678239"/>
            <a:ext cx="375138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5" name="Rettangolo 29"/>
          <p:cNvSpPr>
            <a:spLocks noChangeArrowheads="1"/>
          </p:cNvSpPr>
          <p:nvPr/>
        </p:nvSpPr>
        <p:spPr bwMode="auto">
          <a:xfrm>
            <a:off x="6802316" y="2555876"/>
            <a:ext cx="731894" cy="31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1733" tIns="20867" rIns="41733" bIns="20867">
            <a:spAutoFit/>
          </a:bodyPr>
          <a:lstStyle/>
          <a:p>
            <a:r>
              <a:rPr lang="en-US" b="1">
                <a:latin typeface="Times New Roman" pitchFamily="18" charset="0"/>
              </a:rPr>
              <a:t>target 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2" name="Gruppo 2"/>
          <p:cNvGrpSpPr>
            <a:grpSpLocks/>
          </p:cNvGrpSpPr>
          <p:nvPr/>
        </p:nvGrpSpPr>
        <p:grpSpPr bwMode="auto">
          <a:xfrm>
            <a:off x="2017835" y="2047875"/>
            <a:ext cx="6150219" cy="1631950"/>
            <a:chOff x="2185596" y="2047557"/>
            <a:chExt cx="6662850" cy="1631511"/>
          </a:xfrm>
        </p:grpSpPr>
        <p:grpSp>
          <p:nvGrpSpPr>
            <p:cNvPr id="3" name="Gruppo 3"/>
            <p:cNvGrpSpPr>
              <a:grpSpLocks/>
            </p:cNvGrpSpPr>
            <p:nvPr/>
          </p:nvGrpSpPr>
          <p:grpSpPr bwMode="auto">
            <a:xfrm>
              <a:off x="2185596" y="2047557"/>
              <a:ext cx="6662850" cy="1631511"/>
              <a:chOff x="2185596" y="2235367"/>
              <a:chExt cx="6662850" cy="1631511"/>
            </a:xfrm>
          </p:grpSpPr>
          <p:cxnSp>
            <p:nvCxnSpPr>
              <p:cNvPr id="21" name="Connettore 2 20"/>
              <p:cNvCxnSpPr/>
              <p:nvPr/>
            </p:nvCxnSpPr>
            <p:spPr>
              <a:xfrm flipH="1" flipV="1">
                <a:off x="2185596" y="2235367"/>
                <a:ext cx="6295796" cy="1175598"/>
              </a:xfrm>
              <a:prstGeom prst="straightConnector1">
                <a:avLst/>
              </a:prstGeom>
              <a:ln w="28575" cmpd="thickThin">
                <a:solidFill>
                  <a:srgbClr val="00B0F0"/>
                </a:solidFill>
                <a:tailEnd type="arrow"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327" name="Picture 16" descr="C:\Users\Ivano\AppData\Local\Microsoft\Windows\Temporary Internet Files\Content.IE5\KCWPX5FU\MC900351248[1].wmf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8362566" y="3070384"/>
                <a:ext cx="485880" cy="7964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325" name="Rettangolo 30"/>
            <p:cNvSpPr>
              <a:spLocks noChangeArrowheads="1"/>
            </p:cNvSpPr>
            <p:nvPr/>
          </p:nvSpPr>
          <p:spPr bwMode="auto">
            <a:xfrm>
              <a:off x="5553186" y="2364072"/>
              <a:ext cx="695648" cy="31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1733" tIns="20867" rIns="41733" bIns="20867"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noise 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12307" name="CasellaDiTesto 31"/>
          <p:cNvSpPr txBox="1">
            <a:spLocks noChangeArrowheads="1"/>
          </p:cNvSpPr>
          <p:nvPr/>
        </p:nvSpPr>
        <p:spPr bwMode="auto">
          <a:xfrm>
            <a:off x="3559420" y="2790826"/>
            <a:ext cx="766396" cy="31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733" tIns="20867" rIns="41733" bIns="20867">
            <a:spAutoFit/>
          </a:bodyPr>
          <a:lstStyle/>
          <a:p>
            <a:r>
              <a:rPr lang="en-US" b="1">
                <a:latin typeface="Times New Roman" pitchFamily="18" charset="0"/>
                <a:cs typeface="Aharoni" pitchFamily="2" charset="-79"/>
              </a:rPr>
              <a:t>Probe</a:t>
            </a:r>
          </a:p>
        </p:txBody>
      </p:sp>
      <p:sp>
        <p:nvSpPr>
          <p:cNvPr id="33" name="Titolo 1"/>
          <p:cNvSpPr txBox="1">
            <a:spLocks/>
          </p:cNvSpPr>
          <p:nvPr/>
        </p:nvSpPr>
        <p:spPr>
          <a:xfrm>
            <a:off x="762052" y="78266"/>
            <a:ext cx="7300662" cy="4704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41733" tIns="20867" rIns="41733" bIns="20867">
            <a:normAutofit fontScale="97500"/>
          </a:bodyPr>
          <a:lstStyle>
            <a:lvl1pPr algn="ctr" defTabSz="2097683" rtl="0" eaLnBrk="1" latinLnBrk="0" hangingPunct="1">
              <a:spcBef>
                <a:spcPct val="0"/>
              </a:spcBef>
              <a:buNone/>
              <a:defRPr sz="10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Quantum Radar</a:t>
            </a:r>
            <a:endParaRPr lang="en-US" sz="28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" name="Gruppo 33"/>
          <p:cNvGrpSpPr>
            <a:grpSpLocks/>
          </p:cNvGrpSpPr>
          <p:nvPr/>
        </p:nvGrpSpPr>
        <p:grpSpPr bwMode="auto">
          <a:xfrm>
            <a:off x="1806820" y="2241550"/>
            <a:ext cx="1271953" cy="871538"/>
            <a:chOff x="-1562649" y="2694805"/>
            <a:chExt cx="1376777" cy="870839"/>
          </a:xfrm>
        </p:grpSpPr>
        <p:cxnSp>
          <p:nvCxnSpPr>
            <p:cNvPr id="14" name="Connettore 2 13"/>
            <p:cNvCxnSpPr>
              <a:endCxn id="15" idx="1"/>
            </p:cNvCxnSpPr>
            <p:nvPr/>
          </p:nvCxnSpPr>
          <p:spPr>
            <a:xfrm flipV="1">
              <a:off x="-1562649" y="3186775"/>
              <a:ext cx="1082920" cy="378869"/>
            </a:xfrm>
            <a:prstGeom prst="straightConnector1">
              <a:avLst/>
            </a:prstGeom>
            <a:ln w="28575" cmpd="thickThin">
              <a:solidFill>
                <a:srgbClr val="C00000"/>
              </a:solidFill>
              <a:tailEnd type="arrow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21" name="Picture 15" descr="C:\Users\Ivano\AppData\Local\Microsoft\Windows\Temporary Internet Files\Content.IE5\50ZYKYJD\MC900312694[1].wmf"/>
            <p:cNvPicPr>
              <a:picLocks noChangeAspect="1" noChangeArrowheads="1"/>
            </p:cNvPicPr>
            <p:nvPr/>
          </p:nvPicPr>
          <p:blipFill>
            <a:blip r:embed="rId14" cstate="print"/>
            <a:srcRect l="73933" b="59991"/>
            <a:stretch>
              <a:fillRect/>
            </a:stretch>
          </p:blipFill>
          <p:spPr bwMode="auto">
            <a:xfrm>
              <a:off x="-479729" y="3097852"/>
              <a:ext cx="146346" cy="177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6" name="Connettore 2 15"/>
            <p:cNvCxnSpPr>
              <a:stCxn id="15" idx="1"/>
            </p:cNvCxnSpPr>
            <p:nvPr/>
          </p:nvCxnSpPr>
          <p:spPr>
            <a:xfrm flipH="1" flipV="1">
              <a:off x="-1419921" y="2694805"/>
              <a:ext cx="940192" cy="477565"/>
            </a:xfrm>
            <a:prstGeom prst="straightConnector1">
              <a:avLst/>
            </a:prstGeom>
            <a:ln w="28575" cmpd="thickThin">
              <a:solidFill>
                <a:srgbClr val="C00000"/>
              </a:solidFill>
              <a:tailEnd type="arrow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23" name="CasellaDiTesto 28"/>
            <p:cNvSpPr txBox="1">
              <a:spLocks noChangeArrowheads="1"/>
            </p:cNvSpPr>
            <p:nvPr/>
          </p:nvSpPr>
          <p:spPr bwMode="auto">
            <a:xfrm>
              <a:off x="-1455713" y="3166401"/>
              <a:ext cx="1269841" cy="318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1733" tIns="20867" rIns="41733" bIns="20867">
              <a:spAutoFit/>
            </a:bodyPr>
            <a:lstStyle/>
            <a:p>
              <a:r>
                <a:rPr lang="en-US" b="1" dirty="0" err="1">
                  <a:latin typeface="Times New Roman" pitchFamily="18" charset="0"/>
                </a:rPr>
                <a:t>Ancilla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cxnSp>
        <p:nvCxnSpPr>
          <p:cNvPr id="19" name="Connettore 2 18"/>
          <p:cNvCxnSpPr/>
          <p:nvPr/>
        </p:nvCxnSpPr>
        <p:spPr>
          <a:xfrm>
            <a:off x="1839268" y="3143114"/>
            <a:ext cx="4866596" cy="105393"/>
          </a:xfrm>
          <a:prstGeom prst="straightConnector1">
            <a:avLst/>
          </a:prstGeom>
          <a:ln w="28575" cmpd="thickThin">
            <a:solidFill>
              <a:srgbClr val="C0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po 1"/>
          <p:cNvGrpSpPr>
            <a:grpSpLocks/>
          </p:cNvGrpSpPr>
          <p:nvPr/>
        </p:nvGrpSpPr>
        <p:grpSpPr bwMode="auto">
          <a:xfrm>
            <a:off x="2080847" y="720726"/>
            <a:ext cx="5584581" cy="1372104"/>
            <a:chOff x="2254151" y="720910"/>
            <a:chExt cx="6049665" cy="1372177"/>
          </a:xfrm>
        </p:grpSpPr>
        <p:grpSp>
          <p:nvGrpSpPr>
            <p:cNvPr id="6" name="Gruppo 4"/>
            <p:cNvGrpSpPr>
              <a:grpSpLocks/>
            </p:cNvGrpSpPr>
            <p:nvPr/>
          </p:nvGrpSpPr>
          <p:grpSpPr bwMode="auto">
            <a:xfrm>
              <a:off x="2254151" y="720910"/>
              <a:ext cx="6049665" cy="1356896"/>
              <a:chOff x="2254151" y="908720"/>
              <a:chExt cx="6049665" cy="1356896"/>
            </a:xfrm>
          </p:grpSpPr>
          <p:pic>
            <p:nvPicPr>
              <p:cNvPr id="12316" name="Picture 11" descr="C:\Users\Ivano\AppData\Local\Microsoft\Windows\Temporary Internet Files\Content.IE5\50ZYKYJD\MC900440405[1].pn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6903981" y="908720"/>
                <a:ext cx="1399835" cy="1356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Freccia a destra con strisce 10"/>
              <p:cNvSpPr/>
              <p:nvPr/>
            </p:nvSpPr>
            <p:spPr>
              <a:xfrm rot="21199103" flipH="1">
                <a:off x="2254151" y="1865009"/>
                <a:ext cx="4530628" cy="146009"/>
              </a:xfrm>
              <a:prstGeom prst="stripedRightArrow">
                <a:avLst>
                  <a:gd name="adj1" fmla="val 100000"/>
                  <a:gd name="adj2" fmla="val 67665"/>
                </a:avLst>
              </a:prstGeom>
              <a:noFill/>
              <a:ln>
                <a:solidFill>
                  <a:srgbClr val="FFC000"/>
                </a:solidFill>
                <a:prstDash val="lgDash"/>
              </a:ln>
              <a:effectLst>
                <a:glow rad="228600">
                  <a:srgbClr val="FFC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1733" tIns="20867" rIns="41733" bIns="20867" anchor="ctr"/>
              <a:lstStyle/>
              <a:p>
                <a:pPr algn="ctr" defTabSz="9577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2315" name="Rettangolo 40"/>
            <p:cNvSpPr>
              <a:spLocks noChangeArrowheads="1"/>
            </p:cNvSpPr>
            <p:nvPr/>
          </p:nvSpPr>
          <p:spPr bwMode="auto">
            <a:xfrm>
              <a:off x="5064852" y="1773930"/>
              <a:ext cx="695602" cy="319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1733" tIns="20867" rIns="41733" bIns="20867"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noise </a:t>
              </a:r>
              <a:endParaRPr lang="en-US">
                <a:latin typeface="Times New Roman" pitchFamily="18" charset="0"/>
              </a:endParaRPr>
            </a:p>
          </p:txBody>
        </p:sp>
      </p:grpSp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077072"/>
            <a:ext cx="4591051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836712"/>
            <a:ext cx="5202258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 molto altro………</a:t>
            </a:r>
          </a:p>
          <a:p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rgbClr val="FFFF00"/>
                </a:solidFill>
              </a:rPr>
              <a:t>Interferometri più precisi (</a:t>
            </a:r>
            <a:r>
              <a:rPr lang="it-IT" dirty="0" err="1" smtClean="0">
                <a:solidFill>
                  <a:srgbClr val="FFFF00"/>
                </a:solidFill>
              </a:rPr>
              <a:t>olometro</a:t>
            </a:r>
            <a:r>
              <a:rPr lang="it-IT" dirty="0" smtClean="0">
                <a:solidFill>
                  <a:srgbClr val="FFFF00"/>
                </a:solidFill>
              </a:rPr>
              <a:t>,….)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rgbClr val="FFFF00"/>
                </a:solidFill>
              </a:rPr>
              <a:t>Metrologia quantistica</a:t>
            </a: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rgbClr val="FFFF00"/>
                </a:solidFill>
              </a:rPr>
              <a:t>Misure biofisiche (e.g. potenziale azione in cellule)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endParaRPr lang="it-IT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rgbClr val="FFFF00"/>
                </a:solidFill>
              </a:rPr>
              <a:t>…..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3" name="Picture 4" descr="Conceptual design of the Fermilab holo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2341510" cy="158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420888"/>
            <a:ext cx="1732953" cy="182537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721" y="4365104"/>
            <a:ext cx="3055787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686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3" y="476672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 «storia» della comprensione di cosa sia la luce è stata una guida</a:t>
            </a:r>
          </a:p>
          <a:p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er comprendere la natura del mondo che ci circonda, 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cosa 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ci </a:t>
            </a:r>
            <a:r>
              <a:rPr lang="it-IT" sz="28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riservera’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il </a:t>
            </a:r>
            <a:r>
              <a:rPr lang="it-IT" sz="280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futuro</a:t>
            </a:r>
            <a:r>
              <a:rPr lang="it-IT" sz="280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….?</a:t>
            </a:r>
            <a:endParaRPr lang="it-IT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122" name="Picture 2" descr="https://encrypted-tbn1.gstatic.com/images?q=tbn:ANd9GcSfcaK0Gvna6LSrHZpHPNHc_1PRML3OdBvORh0VB1-NQ07rU0s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5915893" cy="287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9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1023938"/>
            <a:ext cx="675322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05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5065</TotalTime>
  <Words>2072</Words>
  <Application>Microsoft Office PowerPoint</Application>
  <PresentationFormat>Presentazione su schermo (4:3)</PresentationFormat>
  <Paragraphs>366</Paragraphs>
  <Slides>54</Slides>
  <Notes>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4</vt:i4>
      </vt:variant>
      <vt:variant>
        <vt:lpstr>Titoli diapositive</vt:lpstr>
      </vt:variant>
      <vt:variant>
        <vt:i4>54</vt:i4>
      </vt:variant>
    </vt:vector>
  </HeadingPairs>
  <TitlesOfParts>
    <vt:vector size="75" baseType="lpstr">
      <vt:lpstr>Arial Unicode MS</vt:lpstr>
      <vt:lpstr>_______________</vt:lpstr>
      <vt:lpstr>Aharoni</vt:lpstr>
      <vt:lpstr>Algerian</vt:lpstr>
      <vt:lpstr>Arial</vt:lpstr>
      <vt:lpstr>Bodoni MT Black</vt:lpstr>
      <vt:lpstr>Calibri</vt:lpstr>
      <vt:lpstr>Cambria Math</vt:lpstr>
      <vt:lpstr>Charcoal</vt:lpstr>
      <vt:lpstr>Math1Mono</vt:lpstr>
      <vt:lpstr>Mathematica1</vt:lpstr>
      <vt:lpstr>Mathematica1Mono</vt:lpstr>
      <vt:lpstr>Symbol</vt:lpstr>
      <vt:lpstr>Times</vt:lpstr>
      <vt:lpstr>Times New Roman</vt:lpstr>
      <vt:lpstr>Wingdings</vt:lpstr>
      <vt:lpstr>Tema di Office</vt:lpstr>
      <vt:lpstr>Equation</vt:lpstr>
      <vt:lpstr>Microsoft ClipArt Gallery</vt:lpstr>
      <vt:lpstr>Diapositiva</vt:lpstr>
      <vt:lpstr>Microsoft Equation 3.0</vt:lpstr>
      <vt:lpstr>Quanti di luce: da Planck al Teletrasporto Quantistico</vt:lpstr>
      <vt:lpstr>אוֹר (yehi 'or).</vt:lpstr>
      <vt:lpstr>Ma cos’e’ la luce???</vt:lpstr>
      <vt:lpstr>Primi tentativi di una Teoria della luce</vt:lpstr>
      <vt:lpstr>Durante il medioevo lo studio della luce languisce (come ogni scienza) in Europa</vt:lpstr>
      <vt:lpstr>La natura della luce: corpuscoli o onda?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|H&gt; |V&gt; - | V &gt; | H &gt;                    √2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Marco</dc:creator>
  <cp:lastModifiedBy>Marco Genovese</cp:lastModifiedBy>
  <cp:revision>148</cp:revision>
  <dcterms:created xsi:type="dcterms:W3CDTF">2013-02-27T07:47:50Z</dcterms:created>
  <dcterms:modified xsi:type="dcterms:W3CDTF">2016-09-30T06:54:30Z</dcterms:modified>
</cp:coreProperties>
</file>