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300" r:id="rId3"/>
    <p:sldId id="328" r:id="rId4"/>
    <p:sldId id="327" r:id="rId5"/>
    <p:sldId id="331" r:id="rId6"/>
    <p:sldId id="332" r:id="rId7"/>
    <p:sldId id="334" r:id="rId8"/>
    <p:sldId id="309" r:id="rId9"/>
    <p:sldId id="333" r:id="rId10"/>
    <p:sldId id="330" r:id="rId11"/>
    <p:sldId id="340" r:id="rId12"/>
    <p:sldId id="336" r:id="rId13"/>
    <p:sldId id="337" r:id="rId14"/>
    <p:sldId id="341" r:id="rId15"/>
    <p:sldId id="338" r:id="rId16"/>
    <p:sldId id="342" r:id="rId17"/>
    <p:sldId id="346" r:id="rId18"/>
    <p:sldId id="345" r:id="rId19"/>
    <p:sldId id="339" r:id="rId20"/>
    <p:sldId id="343" r:id="rId21"/>
    <p:sldId id="347" r:id="rId22"/>
    <p:sldId id="349" r:id="rId23"/>
    <p:sldId id="348" r:id="rId24"/>
    <p:sldId id="283" r:id="rId25"/>
    <p:sldId id="304" r:id="rId26"/>
    <p:sldId id="325" r:id="rId27"/>
    <p:sldId id="310" r:id="rId28"/>
    <p:sldId id="324" r:id="rId29"/>
    <p:sldId id="303" r:id="rId30"/>
    <p:sldId id="270" r:id="rId31"/>
    <p:sldId id="320" r:id="rId32"/>
    <p:sldId id="312" r:id="rId33"/>
    <p:sldId id="277" r:id="rId34"/>
    <p:sldId id="323" r:id="rId35"/>
    <p:sldId id="351" r:id="rId36"/>
    <p:sldId id="352" r:id="rId37"/>
    <p:sldId id="353" r:id="rId38"/>
    <p:sldId id="298" r:id="rId39"/>
    <p:sldId id="322" r:id="rId40"/>
    <p:sldId id="335" r:id="rId41"/>
    <p:sldId id="315" r:id="rId42"/>
    <p:sldId id="350" r:id="rId43"/>
    <p:sldId id="326" r:id="rId44"/>
    <p:sldId id="308" r:id="rId45"/>
    <p:sldId id="306" r:id="rId46"/>
    <p:sldId id="293" r:id="rId47"/>
    <p:sldId id="307" r:id="rId48"/>
    <p:sldId id="316" r:id="rId49"/>
    <p:sldId id="278" r:id="rId50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616"/>
    <a:srgbClr val="0066FF"/>
    <a:srgbClr val="66FF33"/>
    <a:srgbClr val="79E5FF"/>
    <a:srgbClr val="00CCFF"/>
    <a:srgbClr val="FF33CC"/>
    <a:srgbClr val="DD0946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200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357110-C0C8-41F9-8A8D-02290A8AF47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3377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9DC27-46A4-4F39-801F-C5AB2A2F40D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2947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48E11-25EB-4ACE-8C2A-DD01E18D7D4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00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D3B16-D91E-42DE-905A-B3DC4BE469D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5311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83C9D-EF52-446F-A5CA-598BC9B84B5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2086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E8C78-92AF-41FB-BD11-FA9AD705367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556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2410C-95E0-42CC-98C5-4FF73934F7B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6999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34CBD-986C-45CA-959D-C7F717249D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6639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FBB9F-C70F-439B-BB81-B15EFDE3869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3665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91FB9-4827-4519-80C1-50744A135D6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7235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04666-786D-4828-AEEA-96040584766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5229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904B3-19D2-4704-9D4E-B5D41BF77F0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9222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9808763-D2B6-421F-AF2C-EDE0DEED264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1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9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4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8.jpeg"/><Relationship Id="rId4" Type="http://schemas.openxmlformats.org/officeDocument/2006/relationships/image" Target="../media/image107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7"/>
          <p:cNvSpPr txBox="1">
            <a:spLocks noChangeArrowheads="1"/>
          </p:cNvSpPr>
          <p:nvPr/>
        </p:nvSpPr>
        <p:spPr bwMode="auto">
          <a:xfrm>
            <a:off x="2847975" y="2278063"/>
            <a:ext cx="3284538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sz="2800"/>
              <a:t>Il Modello Standard</a:t>
            </a:r>
          </a:p>
        </p:txBody>
      </p:sp>
      <p:sp>
        <p:nvSpPr>
          <p:cNvPr id="2051" name="Text Box 9"/>
          <p:cNvSpPr txBox="1">
            <a:spLocks noChangeArrowheads="1"/>
          </p:cNvSpPr>
          <p:nvPr/>
        </p:nvSpPr>
        <p:spPr bwMode="auto">
          <a:xfrm>
            <a:off x="3276600" y="3752850"/>
            <a:ext cx="21193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Vincenzo Barone</a:t>
            </a:r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>
            <a:off x="1909763" y="2833688"/>
            <a:ext cx="515302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sz="2400"/>
              <a:t>Nozioni fondamentali per la didattica</a:t>
            </a:r>
          </a:p>
        </p:txBody>
      </p:sp>
      <p:pic>
        <p:nvPicPr>
          <p:cNvPr id="2053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4381500"/>
            <a:ext cx="992188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163" y="4418013"/>
            <a:ext cx="906462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60350"/>
            <a:ext cx="1296987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CasellaDiTesto 2"/>
          <p:cNvSpPr txBox="1">
            <a:spLocks noChangeArrowheads="1"/>
          </p:cNvSpPr>
          <p:nvPr/>
        </p:nvSpPr>
        <p:spPr bwMode="auto">
          <a:xfrm>
            <a:off x="2051050" y="549275"/>
            <a:ext cx="2735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Incontri di Fisica, LNF </a:t>
            </a:r>
          </a:p>
          <a:p>
            <a:pPr eaLnBrk="1" hangingPunct="1"/>
            <a:r>
              <a:rPr lang="it-IT"/>
              <a:t>5 ottobre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7503048090_f53bf74385_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49388"/>
            <a:ext cx="4968875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673100" y="1581150"/>
            <a:ext cx="1162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John Ellis</a:t>
            </a:r>
          </a:p>
        </p:txBody>
      </p:sp>
      <p:sp>
        <p:nvSpPr>
          <p:cNvPr id="3076" name="Text Box 7"/>
          <p:cNvSpPr txBox="1">
            <a:spLocks noChangeArrowheads="1"/>
          </p:cNvSpPr>
          <p:nvPr/>
        </p:nvSpPr>
        <p:spPr bwMode="auto">
          <a:xfrm>
            <a:off x="971550" y="344488"/>
            <a:ext cx="7177088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Il Modello Standard: una </a:t>
            </a:r>
            <a:r>
              <a:rPr lang="it-IT">
                <a:solidFill>
                  <a:srgbClr val="0070C0"/>
                </a:solidFill>
              </a:rPr>
              <a:t>teoria quantistica di campo </a:t>
            </a:r>
            <a:r>
              <a:rPr lang="it-IT"/>
              <a:t>di </a:t>
            </a:r>
          </a:p>
          <a:p>
            <a:pPr eaLnBrk="1" hangingPunct="1"/>
            <a:r>
              <a:rPr lang="it-IT">
                <a:solidFill>
                  <a:srgbClr val="FF33CC"/>
                </a:solidFill>
              </a:rPr>
              <a:t>tre</a:t>
            </a:r>
            <a:r>
              <a:rPr lang="it-IT"/>
              <a:t> delle quattro </a:t>
            </a:r>
            <a:r>
              <a:rPr lang="it-IT">
                <a:solidFill>
                  <a:srgbClr val="FF33CC"/>
                </a:solidFill>
              </a:rPr>
              <a:t>interazioni fondamentali</a:t>
            </a:r>
            <a:r>
              <a:rPr lang="it-IT"/>
              <a:t>, basata su </a:t>
            </a:r>
            <a:r>
              <a:rPr lang="it-IT">
                <a:solidFill>
                  <a:srgbClr val="00B050"/>
                </a:solidFill>
              </a:rPr>
              <a:t>simmetrie</a:t>
            </a:r>
          </a:p>
        </p:txBody>
      </p:sp>
      <p:sp>
        <p:nvSpPr>
          <p:cNvPr id="3077" name="Line 9"/>
          <p:cNvSpPr>
            <a:spLocks noChangeShapeType="1"/>
          </p:cNvSpPr>
          <p:nvPr/>
        </p:nvSpPr>
        <p:spPr bwMode="auto">
          <a:xfrm flipH="1">
            <a:off x="3348038" y="3754438"/>
            <a:ext cx="2881312" cy="647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78" name="Text Box 10"/>
          <p:cNvSpPr txBox="1">
            <a:spLocks noChangeArrowheads="1"/>
          </p:cNvSpPr>
          <p:nvPr/>
        </p:nvSpPr>
        <p:spPr bwMode="auto">
          <a:xfrm>
            <a:off x="6353175" y="3394075"/>
            <a:ext cx="20161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FF0000"/>
                </a:solidFill>
              </a:rPr>
              <a:t>Particelle di forza</a:t>
            </a:r>
          </a:p>
          <a:p>
            <a:pPr eaLnBrk="1" hangingPunct="1"/>
            <a:r>
              <a:rPr lang="it-IT" sz="1600">
                <a:solidFill>
                  <a:srgbClr val="FF0000"/>
                </a:solidFill>
              </a:rPr>
              <a:t>(fotoni, W, Z, gluoni)</a:t>
            </a:r>
          </a:p>
        </p:txBody>
      </p:sp>
      <p:sp>
        <p:nvSpPr>
          <p:cNvPr id="3079" name="Line 11"/>
          <p:cNvSpPr>
            <a:spLocks noChangeShapeType="1"/>
          </p:cNvSpPr>
          <p:nvPr/>
        </p:nvSpPr>
        <p:spPr bwMode="auto">
          <a:xfrm flipH="1">
            <a:off x="3348038" y="4473575"/>
            <a:ext cx="2881312" cy="3603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80" name="Text Box 12"/>
          <p:cNvSpPr txBox="1">
            <a:spLocks noChangeArrowheads="1"/>
          </p:cNvSpPr>
          <p:nvPr/>
        </p:nvSpPr>
        <p:spPr bwMode="auto">
          <a:xfrm>
            <a:off x="6372225" y="4186238"/>
            <a:ext cx="196691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FF0000"/>
                </a:solidFill>
              </a:rPr>
              <a:t>Particelle di materia</a:t>
            </a:r>
          </a:p>
          <a:p>
            <a:pPr eaLnBrk="1" hangingPunct="1"/>
            <a:r>
              <a:rPr lang="it-IT" sz="1600">
                <a:solidFill>
                  <a:srgbClr val="FF0000"/>
                </a:solidFill>
              </a:rPr>
              <a:t>(quark e leptoni)</a:t>
            </a:r>
          </a:p>
        </p:txBody>
      </p:sp>
      <p:sp>
        <p:nvSpPr>
          <p:cNvPr id="3081" name="Line 13"/>
          <p:cNvSpPr>
            <a:spLocks noChangeShapeType="1"/>
          </p:cNvSpPr>
          <p:nvPr/>
        </p:nvSpPr>
        <p:spPr bwMode="auto">
          <a:xfrm flipH="1">
            <a:off x="3348038" y="5265738"/>
            <a:ext cx="2881312" cy="730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82" name="Text Box 14"/>
          <p:cNvSpPr txBox="1">
            <a:spLocks noChangeArrowheads="1"/>
          </p:cNvSpPr>
          <p:nvPr/>
        </p:nvSpPr>
        <p:spPr bwMode="auto">
          <a:xfrm>
            <a:off x="6300788" y="4978400"/>
            <a:ext cx="2159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FF0000"/>
                </a:solidFill>
              </a:rPr>
              <a:t>Termine di massa per</a:t>
            </a:r>
          </a:p>
          <a:p>
            <a:pPr eaLnBrk="1" hangingPunct="1"/>
            <a:r>
              <a:rPr lang="it-IT" sz="1600">
                <a:solidFill>
                  <a:srgbClr val="FF0000"/>
                </a:solidFill>
              </a:rPr>
              <a:t>le particelle di materia</a:t>
            </a:r>
          </a:p>
        </p:txBody>
      </p:sp>
      <p:sp>
        <p:nvSpPr>
          <p:cNvPr id="3083" name="Line 15"/>
          <p:cNvSpPr>
            <a:spLocks noChangeShapeType="1"/>
          </p:cNvSpPr>
          <p:nvPr/>
        </p:nvSpPr>
        <p:spPr bwMode="auto">
          <a:xfrm flipH="1" flipV="1">
            <a:off x="3203575" y="5699125"/>
            <a:ext cx="3025775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84" name="Text Box 17"/>
          <p:cNvSpPr txBox="1">
            <a:spLocks noChangeArrowheads="1"/>
          </p:cNvSpPr>
          <p:nvPr/>
        </p:nvSpPr>
        <p:spPr bwMode="auto">
          <a:xfrm>
            <a:off x="6300788" y="5699125"/>
            <a:ext cx="214947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FF0000"/>
                </a:solidFill>
              </a:rPr>
              <a:t>Termine di massa per</a:t>
            </a:r>
          </a:p>
          <a:p>
            <a:pPr eaLnBrk="1" hangingPunct="1"/>
            <a:r>
              <a:rPr lang="it-IT" sz="1600">
                <a:solidFill>
                  <a:srgbClr val="FF0000"/>
                </a:solidFill>
              </a:rPr>
              <a:t>le particelle di forza</a:t>
            </a:r>
          </a:p>
          <a:p>
            <a:pPr eaLnBrk="1" hangingPunct="1"/>
            <a:r>
              <a:rPr lang="it-IT" sz="1600">
                <a:solidFill>
                  <a:srgbClr val="FF0000"/>
                </a:solidFill>
              </a:rPr>
              <a:t>Rottura spontanea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5" descr="dirac_equ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1052513"/>
            <a:ext cx="247015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5" descr="220px-Dirac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95300"/>
            <a:ext cx="19431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4159250"/>
            <a:ext cx="7569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CasellaDiTesto 2"/>
          <p:cNvSpPr txBox="1">
            <a:spLocks noChangeArrowheads="1"/>
          </p:cNvSpPr>
          <p:nvPr/>
        </p:nvSpPr>
        <p:spPr bwMode="auto">
          <a:xfrm>
            <a:off x="4140200" y="404813"/>
            <a:ext cx="2960688" cy="46196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L’equazione di Dirac</a:t>
            </a:r>
          </a:p>
        </p:txBody>
      </p:sp>
      <p:sp>
        <p:nvSpPr>
          <p:cNvPr id="4102" name="CasellaDiTesto 3"/>
          <p:cNvSpPr txBox="1">
            <a:spLocks noChangeArrowheads="1"/>
          </p:cNvSpPr>
          <p:nvPr/>
        </p:nvSpPr>
        <p:spPr bwMode="auto">
          <a:xfrm>
            <a:off x="3276600" y="2420938"/>
            <a:ext cx="5159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Spin dell’elettrone e antiparticelle (positroni)</a:t>
            </a:r>
          </a:p>
        </p:txBody>
      </p:sp>
      <p:sp>
        <p:nvSpPr>
          <p:cNvPr id="5" name="CasellaDiTesto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54280" y="3501008"/>
            <a:ext cx="2557880" cy="465064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1628775"/>
            <a:ext cx="782002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CasellaDiTesto 1"/>
          <p:cNvSpPr txBox="1">
            <a:spLocks noChangeArrowheads="1"/>
          </p:cNvSpPr>
          <p:nvPr/>
        </p:nvSpPr>
        <p:spPr bwMode="auto">
          <a:xfrm>
            <a:off x="1735138" y="476250"/>
            <a:ext cx="5357812" cy="7080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Meccanica quantistica + Relatività speciale = </a:t>
            </a:r>
          </a:p>
          <a:p>
            <a:pPr eaLnBrk="1" hangingPunct="1"/>
            <a:r>
              <a:rPr lang="it-IT"/>
              <a:t>             Teoria quantistica dei campi</a:t>
            </a:r>
          </a:p>
        </p:txBody>
      </p:sp>
      <p:sp>
        <p:nvSpPr>
          <p:cNvPr id="5124" name="CasellaDiTesto 2"/>
          <p:cNvSpPr txBox="1">
            <a:spLocks noChangeArrowheads="1"/>
          </p:cNvSpPr>
          <p:nvPr/>
        </p:nvSpPr>
        <p:spPr bwMode="auto">
          <a:xfrm>
            <a:off x="649288" y="4932363"/>
            <a:ext cx="3635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Una particella si propaga da 1 a 2</a:t>
            </a:r>
          </a:p>
        </p:txBody>
      </p:sp>
      <p:sp>
        <p:nvSpPr>
          <p:cNvPr id="5125" name="CasellaDiTesto 4"/>
          <p:cNvSpPr txBox="1">
            <a:spLocks noChangeArrowheads="1"/>
          </p:cNvSpPr>
          <p:nvPr/>
        </p:nvSpPr>
        <p:spPr bwMode="auto">
          <a:xfrm>
            <a:off x="4900613" y="4859338"/>
            <a:ext cx="37750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Una coppia particella-antiparticella </a:t>
            </a:r>
          </a:p>
          <a:p>
            <a:pPr eaLnBrk="1" hangingPunct="1"/>
            <a:r>
              <a:rPr lang="it-IT" sz="1800"/>
              <a:t>si crea in 2 e si annichila in 1 </a:t>
            </a:r>
          </a:p>
        </p:txBody>
      </p:sp>
      <p:sp>
        <p:nvSpPr>
          <p:cNvPr id="5126" name="CasellaDiTesto 3"/>
          <p:cNvSpPr txBox="1">
            <a:spLocks noChangeArrowheads="1"/>
          </p:cNvSpPr>
          <p:nvPr/>
        </p:nvSpPr>
        <p:spPr bwMode="auto">
          <a:xfrm>
            <a:off x="971550" y="5734050"/>
            <a:ext cx="68786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Il numero di particelle non è conservato: una «meccanica» </a:t>
            </a:r>
          </a:p>
          <a:p>
            <a:pPr eaLnBrk="1" hangingPunct="1"/>
            <a:r>
              <a:rPr lang="it-IT"/>
              <a:t>quantistica e relativistica non basta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3494088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CasellaDiTesto 4"/>
          <p:cNvSpPr txBox="1">
            <a:spLocks noChangeArrowheads="1"/>
          </p:cNvSpPr>
          <p:nvPr/>
        </p:nvSpPr>
        <p:spPr bwMode="auto">
          <a:xfrm>
            <a:off x="4211638" y="796925"/>
            <a:ext cx="4289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Esempio: decadimento del neutrone</a:t>
            </a:r>
          </a:p>
        </p:txBody>
      </p:sp>
      <p:sp>
        <p:nvSpPr>
          <p:cNvPr id="6148" name="CasellaDiTesto 5"/>
          <p:cNvSpPr txBox="1">
            <a:spLocks noChangeArrowheads="1"/>
          </p:cNvSpPr>
          <p:nvPr/>
        </p:nvSpPr>
        <p:spPr bwMode="auto">
          <a:xfrm>
            <a:off x="3851275" y="1628775"/>
            <a:ext cx="5057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Processo governato dall’interazione debole </a:t>
            </a:r>
          </a:p>
          <a:p>
            <a:pPr eaLnBrk="1" hangingPunct="1"/>
            <a:r>
              <a:rPr lang="it-IT" sz="1800"/>
              <a:t>In cui sono creati un elettrone e un antineutrino </a:t>
            </a:r>
          </a:p>
        </p:txBody>
      </p:sp>
      <p:sp>
        <p:nvSpPr>
          <p:cNvPr id="6149" name="CasellaDiTesto 7"/>
          <p:cNvSpPr txBox="1">
            <a:spLocks noChangeArrowheads="1"/>
          </p:cNvSpPr>
          <p:nvPr/>
        </p:nvSpPr>
        <p:spPr bwMode="auto">
          <a:xfrm>
            <a:off x="647705" y="4149080"/>
            <a:ext cx="29161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 dirty="0"/>
              <a:t>Fermi (1934): prima teoria </a:t>
            </a:r>
          </a:p>
          <a:p>
            <a:pPr eaLnBrk="1" hangingPunct="1"/>
            <a:r>
              <a:rPr lang="it-IT" sz="1800" dirty="0"/>
              <a:t>dell’interazione </a:t>
            </a:r>
            <a:r>
              <a:rPr lang="it-IT" sz="1800" dirty="0" smtClean="0"/>
              <a:t>debole (e </a:t>
            </a:r>
          </a:p>
          <a:p>
            <a:pPr eaLnBrk="1" hangingPunct="1"/>
            <a:r>
              <a:rPr lang="it-IT" sz="1800" dirty="0"/>
              <a:t>p</a:t>
            </a:r>
            <a:r>
              <a:rPr lang="it-IT" sz="1800" dirty="0" smtClean="0"/>
              <a:t>rima teoria di campo di </a:t>
            </a:r>
          </a:p>
          <a:p>
            <a:pPr eaLnBrk="1" hangingPunct="1"/>
            <a:r>
              <a:rPr lang="it-IT" sz="1800" dirty="0" smtClean="0"/>
              <a:t>un processo fisico)</a:t>
            </a:r>
            <a:endParaRPr lang="it-IT" sz="1800" dirty="0"/>
          </a:p>
        </p:txBody>
      </p:sp>
      <p:pic>
        <p:nvPicPr>
          <p:cNvPr id="6150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3190875"/>
            <a:ext cx="3657600" cy="311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207" y="1772816"/>
            <a:ext cx="4464025" cy="252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CasellaDiTesto 2"/>
          <p:cNvSpPr txBox="1">
            <a:spLocks noChangeArrowheads="1"/>
          </p:cNvSpPr>
          <p:nvPr/>
        </p:nvSpPr>
        <p:spPr bwMode="auto">
          <a:xfrm>
            <a:off x="2195513" y="333375"/>
            <a:ext cx="4637087" cy="460375"/>
          </a:xfrm>
          <a:prstGeom prst="rect">
            <a:avLst/>
          </a:prstGeom>
          <a:solidFill>
            <a:srgbClr val="66FF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Che cos’è un campo quantistico </a:t>
            </a:r>
          </a:p>
        </p:txBody>
      </p:sp>
      <p:sp>
        <p:nvSpPr>
          <p:cNvPr id="7172" name="CasellaDiTesto 3"/>
          <p:cNvSpPr txBox="1">
            <a:spLocks noChangeArrowheads="1"/>
          </p:cNvSpPr>
          <p:nvPr/>
        </p:nvSpPr>
        <p:spPr bwMode="auto">
          <a:xfrm>
            <a:off x="2311400" y="1124744"/>
            <a:ext cx="4492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Un insieme di infiniti oscillatori quantizzati </a:t>
            </a:r>
          </a:p>
        </p:txBody>
      </p:sp>
      <p:sp>
        <p:nvSpPr>
          <p:cNvPr id="7173" name="CasellaDiTesto 4"/>
          <p:cNvSpPr txBox="1">
            <a:spLocks noChangeArrowheads="1"/>
          </p:cNvSpPr>
          <p:nvPr/>
        </p:nvSpPr>
        <p:spPr bwMode="auto">
          <a:xfrm>
            <a:off x="468313" y="4593109"/>
            <a:ext cx="74646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 dirty="0"/>
              <a:t>Quando tutti gli oscillatori sono nello stato fondamentale si ha il vuoto</a:t>
            </a:r>
          </a:p>
          <a:p>
            <a:pPr eaLnBrk="1" hangingPunct="1"/>
            <a:r>
              <a:rPr lang="it-IT" sz="1800" dirty="0" smtClean="0"/>
              <a:t>(L’energia </a:t>
            </a:r>
            <a:r>
              <a:rPr lang="it-IT" sz="1800" dirty="0"/>
              <a:t>di punto zero del vuoto </a:t>
            </a:r>
            <a:r>
              <a:rPr lang="it-IT" sz="1800" dirty="0" smtClean="0"/>
              <a:t>può </a:t>
            </a:r>
            <a:r>
              <a:rPr lang="it-IT" sz="1800" dirty="0"/>
              <a:t>generare </a:t>
            </a:r>
            <a:r>
              <a:rPr lang="it-IT" sz="1800" dirty="0" smtClean="0"/>
              <a:t>forze)</a:t>
            </a:r>
            <a:endParaRPr lang="it-IT" sz="1800" dirty="0"/>
          </a:p>
        </p:txBody>
      </p:sp>
      <p:sp>
        <p:nvSpPr>
          <p:cNvPr id="7174" name="CasellaDiTesto 5"/>
          <p:cNvSpPr txBox="1">
            <a:spLocks noChangeArrowheads="1"/>
          </p:cNvSpPr>
          <p:nvPr/>
        </p:nvSpPr>
        <p:spPr bwMode="auto">
          <a:xfrm>
            <a:off x="467544" y="5447184"/>
            <a:ext cx="72755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Quando un oscillatore salta in uno stato eccitato si crea una particella</a:t>
            </a:r>
          </a:p>
          <a:p>
            <a:pPr eaLnBrk="1" hangingPunct="1"/>
            <a:r>
              <a:rPr lang="it-IT" sz="1800"/>
              <a:t>Le particelle sono eccitazioni dei campi quantistici che si propagano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1619230" y="6300028"/>
            <a:ext cx="4608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dirty="0" smtClean="0"/>
              <a:t>Superamento del dualismo particelle-campi</a:t>
            </a:r>
            <a:endParaRPr lang="it-IT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628775"/>
            <a:ext cx="5689600" cy="42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3255963" y="519113"/>
            <a:ext cx="2324100" cy="46196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400" dirty="0"/>
              <a:t>Le entità fisiche</a:t>
            </a:r>
            <a:endParaRPr lang="it-IT" sz="2400" dirty="0"/>
          </a:p>
        </p:txBody>
      </p:sp>
      <p:sp>
        <p:nvSpPr>
          <p:cNvPr id="8196" name="CasellaDiTesto 3"/>
          <p:cNvSpPr txBox="1">
            <a:spLocks noChangeArrowheads="1"/>
          </p:cNvSpPr>
          <p:nvPr/>
        </p:nvSpPr>
        <p:spPr bwMode="auto">
          <a:xfrm>
            <a:off x="34925" y="3903663"/>
            <a:ext cx="2244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Campi/particelle </a:t>
            </a:r>
          </a:p>
          <a:p>
            <a:pPr eaLnBrk="1" hangingPunct="1"/>
            <a:r>
              <a:rPr lang="it-IT" sz="1800"/>
              <a:t>di materia (fermioni</a:t>
            </a:r>
            <a:r>
              <a:rPr lang="it-IT"/>
              <a:t>)</a:t>
            </a:r>
          </a:p>
        </p:txBody>
      </p:sp>
      <p:sp>
        <p:nvSpPr>
          <p:cNvPr id="8197" name="CasellaDiTesto 4"/>
          <p:cNvSpPr txBox="1">
            <a:spLocks noChangeArrowheads="1"/>
          </p:cNvSpPr>
          <p:nvPr/>
        </p:nvSpPr>
        <p:spPr bwMode="auto">
          <a:xfrm>
            <a:off x="6588125" y="3429000"/>
            <a:ext cx="2454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Campi/particelle </a:t>
            </a:r>
          </a:p>
          <a:p>
            <a:pPr eaLnBrk="1" hangingPunct="1"/>
            <a:r>
              <a:rPr lang="it-IT" sz="1800"/>
              <a:t>di interazione (bosoni)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6" descr="For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752475"/>
            <a:ext cx="8424863" cy="591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48"/>
          <p:cNvSpPr txBox="1">
            <a:spLocks noChangeArrowheads="1"/>
          </p:cNvSpPr>
          <p:nvPr/>
        </p:nvSpPr>
        <p:spPr bwMode="auto">
          <a:xfrm>
            <a:off x="1476375" y="1328738"/>
            <a:ext cx="14033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 b="1"/>
              <a:t>Interazione</a:t>
            </a:r>
          </a:p>
        </p:txBody>
      </p:sp>
      <p:sp>
        <p:nvSpPr>
          <p:cNvPr id="9220" name="Text Box 49"/>
          <p:cNvSpPr txBox="1">
            <a:spLocks noChangeArrowheads="1"/>
          </p:cNvSpPr>
          <p:nvPr/>
        </p:nvSpPr>
        <p:spPr bwMode="auto">
          <a:xfrm>
            <a:off x="1763713" y="1833563"/>
            <a:ext cx="717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Forte</a:t>
            </a:r>
          </a:p>
        </p:txBody>
      </p:sp>
      <p:sp>
        <p:nvSpPr>
          <p:cNvPr id="9221" name="Text Box 50"/>
          <p:cNvSpPr txBox="1">
            <a:spLocks noChangeArrowheads="1"/>
          </p:cNvSpPr>
          <p:nvPr/>
        </p:nvSpPr>
        <p:spPr bwMode="auto">
          <a:xfrm>
            <a:off x="1233488" y="2428875"/>
            <a:ext cx="189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Elettromagnetica</a:t>
            </a:r>
          </a:p>
        </p:txBody>
      </p:sp>
      <p:sp>
        <p:nvSpPr>
          <p:cNvPr id="9222" name="Text Box 51"/>
          <p:cNvSpPr txBox="1">
            <a:spLocks noChangeArrowheads="1"/>
          </p:cNvSpPr>
          <p:nvPr/>
        </p:nvSpPr>
        <p:spPr bwMode="auto">
          <a:xfrm>
            <a:off x="1620838" y="2978150"/>
            <a:ext cx="908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Debole</a:t>
            </a:r>
          </a:p>
        </p:txBody>
      </p:sp>
      <p:sp>
        <p:nvSpPr>
          <p:cNvPr id="9223" name="Text Box 52"/>
          <p:cNvSpPr txBox="1">
            <a:spLocks noChangeArrowheads="1"/>
          </p:cNvSpPr>
          <p:nvPr/>
        </p:nvSpPr>
        <p:spPr bwMode="auto">
          <a:xfrm>
            <a:off x="1384300" y="3508375"/>
            <a:ext cx="1644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Gravitazionale</a:t>
            </a:r>
          </a:p>
        </p:txBody>
      </p:sp>
      <p:sp>
        <p:nvSpPr>
          <p:cNvPr id="9224" name="Text Box 53"/>
          <p:cNvSpPr txBox="1">
            <a:spLocks noChangeArrowheads="1"/>
          </p:cNvSpPr>
          <p:nvPr/>
        </p:nvSpPr>
        <p:spPr bwMode="auto">
          <a:xfrm>
            <a:off x="3492500" y="1328738"/>
            <a:ext cx="1123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 b="1"/>
              <a:t>Intensità</a:t>
            </a:r>
          </a:p>
        </p:txBody>
      </p:sp>
      <p:sp>
        <p:nvSpPr>
          <p:cNvPr id="9225" name="Text Box 54"/>
          <p:cNvSpPr txBox="1">
            <a:spLocks noChangeArrowheads="1"/>
          </p:cNvSpPr>
          <p:nvPr/>
        </p:nvSpPr>
        <p:spPr bwMode="auto">
          <a:xfrm>
            <a:off x="2081213" y="6002338"/>
            <a:ext cx="48672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FF0000"/>
                </a:solidFill>
              </a:rPr>
              <a:t>Le interazioni sono dovute allo scambio di particelle</a:t>
            </a:r>
          </a:p>
        </p:txBody>
      </p:sp>
      <p:sp>
        <p:nvSpPr>
          <p:cNvPr id="9226" name="Text Box 55"/>
          <p:cNvSpPr txBox="1">
            <a:spLocks noChangeArrowheads="1"/>
          </p:cNvSpPr>
          <p:nvPr/>
        </p:nvSpPr>
        <p:spPr bwMode="auto">
          <a:xfrm>
            <a:off x="3903663" y="18526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1</a:t>
            </a:r>
          </a:p>
        </p:txBody>
      </p:sp>
      <p:sp>
        <p:nvSpPr>
          <p:cNvPr id="9227" name="Text Box 56"/>
          <p:cNvSpPr txBox="1">
            <a:spLocks noChangeArrowheads="1"/>
          </p:cNvSpPr>
          <p:nvPr/>
        </p:nvSpPr>
        <p:spPr bwMode="auto">
          <a:xfrm>
            <a:off x="5076825" y="1328738"/>
            <a:ext cx="1200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 b="1"/>
              <a:t>Mediatori</a:t>
            </a:r>
          </a:p>
        </p:txBody>
      </p:sp>
      <p:sp>
        <p:nvSpPr>
          <p:cNvPr id="9228" name="Text Box 57"/>
          <p:cNvSpPr txBox="1">
            <a:spLocks noChangeArrowheads="1"/>
          </p:cNvSpPr>
          <p:nvPr/>
        </p:nvSpPr>
        <p:spPr bwMode="auto">
          <a:xfrm>
            <a:off x="5148263" y="1825625"/>
            <a:ext cx="844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Gluoni</a:t>
            </a:r>
          </a:p>
        </p:txBody>
      </p:sp>
      <p:sp>
        <p:nvSpPr>
          <p:cNvPr id="9229" name="Text Box 58"/>
          <p:cNvSpPr txBox="1">
            <a:spLocks noChangeArrowheads="1"/>
          </p:cNvSpPr>
          <p:nvPr/>
        </p:nvSpPr>
        <p:spPr bwMode="auto">
          <a:xfrm>
            <a:off x="5129213" y="2357438"/>
            <a:ext cx="895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Fotone</a:t>
            </a:r>
          </a:p>
        </p:txBody>
      </p:sp>
      <p:sp>
        <p:nvSpPr>
          <p:cNvPr id="9230" name="Text Box 59"/>
          <p:cNvSpPr txBox="1">
            <a:spLocks noChangeArrowheads="1"/>
          </p:cNvSpPr>
          <p:nvPr/>
        </p:nvSpPr>
        <p:spPr bwMode="auto">
          <a:xfrm>
            <a:off x="4932363" y="2932113"/>
            <a:ext cx="1428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Bosoni W, Z</a:t>
            </a:r>
          </a:p>
        </p:txBody>
      </p:sp>
      <p:sp>
        <p:nvSpPr>
          <p:cNvPr id="9231" name="Text Box 60"/>
          <p:cNvSpPr txBox="1">
            <a:spLocks noChangeArrowheads="1"/>
          </p:cNvSpPr>
          <p:nvPr/>
        </p:nvSpPr>
        <p:spPr bwMode="auto">
          <a:xfrm>
            <a:off x="5056188" y="3508375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Gravitone</a:t>
            </a:r>
          </a:p>
        </p:txBody>
      </p:sp>
      <p:sp>
        <p:nvSpPr>
          <p:cNvPr id="9232" name="Text Box 61"/>
          <p:cNvSpPr txBox="1">
            <a:spLocks noChangeArrowheads="1"/>
          </p:cNvSpPr>
          <p:nvPr/>
        </p:nvSpPr>
        <p:spPr bwMode="auto">
          <a:xfrm>
            <a:off x="6710363" y="1322388"/>
            <a:ext cx="958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 b="1"/>
              <a:t>Raggio</a:t>
            </a:r>
          </a:p>
        </p:txBody>
      </p:sp>
      <p:sp>
        <p:nvSpPr>
          <p:cNvPr id="9233" name="Text Box 62"/>
          <p:cNvSpPr txBox="1">
            <a:spLocks noChangeArrowheads="1"/>
          </p:cNvSpPr>
          <p:nvPr/>
        </p:nvSpPr>
        <p:spPr bwMode="auto">
          <a:xfrm>
            <a:off x="6948488" y="2324100"/>
            <a:ext cx="401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∞</a:t>
            </a:r>
          </a:p>
        </p:txBody>
      </p:sp>
      <p:sp>
        <p:nvSpPr>
          <p:cNvPr id="9234" name="Text Box 63"/>
          <p:cNvSpPr txBox="1">
            <a:spLocks noChangeArrowheads="1"/>
          </p:cNvSpPr>
          <p:nvPr/>
        </p:nvSpPr>
        <p:spPr bwMode="auto">
          <a:xfrm>
            <a:off x="7021513" y="3417888"/>
            <a:ext cx="401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∞</a:t>
            </a:r>
          </a:p>
        </p:txBody>
      </p:sp>
      <p:sp>
        <p:nvSpPr>
          <p:cNvPr id="9235" name="Text Box 64"/>
          <p:cNvSpPr txBox="1">
            <a:spLocks noChangeArrowheads="1"/>
          </p:cNvSpPr>
          <p:nvPr/>
        </p:nvSpPr>
        <p:spPr bwMode="auto">
          <a:xfrm>
            <a:off x="6784975" y="1852613"/>
            <a:ext cx="911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10</a:t>
            </a:r>
            <a:r>
              <a:rPr lang="it-IT" sz="1800" baseline="30000"/>
              <a:t>-15</a:t>
            </a:r>
            <a:r>
              <a:rPr lang="it-IT" sz="1800"/>
              <a:t> m</a:t>
            </a:r>
          </a:p>
        </p:txBody>
      </p:sp>
      <p:sp>
        <p:nvSpPr>
          <p:cNvPr id="9236" name="Text Box 65"/>
          <p:cNvSpPr txBox="1">
            <a:spLocks noChangeArrowheads="1"/>
          </p:cNvSpPr>
          <p:nvPr/>
        </p:nvSpPr>
        <p:spPr bwMode="auto">
          <a:xfrm>
            <a:off x="6805613" y="2913063"/>
            <a:ext cx="911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10</a:t>
            </a:r>
            <a:r>
              <a:rPr lang="it-IT" sz="1800" baseline="30000"/>
              <a:t>-18</a:t>
            </a:r>
            <a:r>
              <a:rPr lang="it-IT" sz="1800"/>
              <a:t> m</a:t>
            </a:r>
          </a:p>
        </p:txBody>
      </p:sp>
      <p:sp>
        <p:nvSpPr>
          <p:cNvPr id="9237" name="Text Box 66"/>
          <p:cNvSpPr txBox="1">
            <a:spLocks noChangeArrowheads="1"/>
          </p:cNvSpPr>
          <p:nvPr/>
        </p:nvSpPr>
        <p:spPr bwMode="auto">
          <a:xfrm>
            <a:off x="3779838" y="2409825"/>
            <a:ext cx="5778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10</a:t>
            </a:r>
            <a:r>
              <a:rPr lang="it-IT" sz="1800" baseline="30000"/>
              <a:t>-2</a:t>
            </a:r>
            <a:endParaRPr lang="it-IT" sz="1800"/>
          </a:p>
        </p:txBody>
      </p:sp>
      <p:sp>
        <p:nvSpPr>
          <p:cNvPr id="9238" name="Text Box 67"/>
          <p:cNvSpPr txBox="1">
            <a:spLocks noChangeArrowheads="1"/>
          </p:cNvSpPr>
          <p:nvPr/>
        </p:nvSpPr>
        <p:spPr bwMode="auto">
          <a:xfrm>
            <a:off x="3779838" y="2984500"/>
            <a:ext cx="5730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10</a:t>
            </a:r>
            <a:r>
              <a:rPr lang="it-IT" sz="1800" baseline="30000"/>
              <a:t>-5</a:t>
            </a:r>
            <a:endParaRPr lang="it-IT" sz="1800"/>
          </a:p>
        </p:txBody>
      </p:sp>
      <p:sp>
        <p:nvSpPr>
          <p:cNvPr id="9239" name="Text Box 68"/>
          <p:cNvSpPr txBox="1">
            <a:spLocks noChangeArrowheads="1"/>
          </p:cNvSpPr>
          <p:nvPr/>
        </p:nvSpPr>
        <p:spPr bwMode="auto">
          <a:xfrm>
            <a:off x="3779838" y="3489325"/>
            <a:ext cx="657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10</a:t>
            </a:r>
            <a:r>
              <a:rPr lang="it-IT" sz="1800" baseline="30000"/>
              <a:t>-38</a:t>
            </a:r>
            <a:endParaRPr lang="it-IT" sz="1800"/>
          </a:p>
        </p:txBody>
      </p:sp>
      <p:sp>
        <p:nvSpPr>
          <p:cNvPr id="9240" name="Text Box 69"/>
          <p:cNvSpPr txBox="1">
            <a:spLocks noChangeArrowheads="1"/>
          </p:cNvSpPr>
          <p:nvPr/>
        </p:nvSpPr>
        <p:spPr bwMode="auto">
          <a:xfrm>
            <a:off x="2108200" y="115888"/>
            <a:ext cx="4911725" cy="46196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Le quattro interazioni fondamentali</a:t>
            </a:r>
          </a:p>
        </p:txBody>
      </p:sp>
      <p:sp>
        <p:nvSpPr>
          <p:cNvPr id="2" name="Ovale 1"/>
          <p:cNvSpPr/>
          <p:nvPr/>
        </p:nvSpPr>
        <p:spPr>
          <a:xfrm>
            <a:off x="3205163" y="1041400"/>
            <a:ext cx="1730375" cy="295275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asellaDiTesto 1"/>
          <p:cNvSpPr txBox="1">
            <a:spLocks noChangeArrowheads="1"/>
          </p:cNvSpPr>
          <p:nvPr/>
        </p:nvSpPr>
        <p:spPr bwMode="auto">
          <a:xfrm>
            <a:off x="2484438" y="476250"/>
            <a:ext cx="36591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>
                <a:solidFill>
                  <a:srgbClr val="0066FF"/>
                </a:solidFill>
              </a:rPr>
              <a:t>«Interazione» </a:t>
            </a:r>
            <a:r>
              <a:rPr lang="it-IT" sz="2400"/>
              <a:t>vs </a:t>
            </a:r>
            <a:r>
              <a:rPr lang="it-IT" sz="2400">
                <a:solidFill>
                  <a:srgbClr val="FF0000"/>
                </a:solidFill>
              </a:rPr>
              <a:t>«Forza»</a:t>
            </a:r>
          </a:p>
        </p:txBody>
      </p:sp>
      <p:sp>
        <p:nvSpPr>
          <p:cNvPr id="10243" name="CasellaDiTesto 2"/>
          <p:cNvSpPr txBox="1">
            <a:spLocks noChangeArrowheads="1"/>
          </p:cNvSpPr>
          <p:nvPr/>
        </p:nvSpPr>
        <p:spPr bwMode="auto">
          <a:xfrm>
            <a:off x="468313" y="1412875"/>
            <a:ext cx="8218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Fisica elementare: </a:t>
            </a:r>
          </a:p>
          <a:p>
            <a:pPr eaLnBrk="1" hangingPunct="1"/>
            <a:r>
              <a:rPr lang="it-IT" i="1">
                <a:solidFill>
                  <a:srgbClr val="DD0946"/>
                </a:solidFill>
              </a:rPr>
              <a:t>Forza</a:t>
            </a:r>
            <a:r>
              <a:rPr lang="it-IT"/>
              <a:t> come grandezza che causa una variazione dello stato di moto</a:t>
            </a:r>
          </a:p>
        </p:txBody>
      </p:sp>
      <p:sp>
        <p:nvSpPr>
          <p:cNvPr id="10244" name="CasellaDiTesto 3"/>
          <p:cNvSpPr txBox="1">
            <a:spLocks noChangeArrowheads="1"/>
          </p:cNvSpPr>
          <p:nvPr/>
        </p:nvSpPr>
        <p:spPr bwMode="auto">
          <a:xfrm>
            <a:off x="468313" y="2408238"/>
            <a:ext cx="84169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Manteniamo questa accezione ristretta e usiamo il termine </a:t>
            </a:r>
            <a:r>
              <a:rPr lang="it-IT" i="1">
                <a:solidFill>
                  <a:srgbClr val="0066FF"/>
                </a:solidFill>
              </a:rPr>
              <a:t>interazione</a:t>
            </a:r>
          </a:p>
          <a:p>
            <a:pPr eaLnBrk="1" hangingPunct="1"/>
            <a:r>
              <a:rPr lang="it-IT"/>
              <a:t>per indicare qualcosa di più generale </a:t>
            </a:r>
          </a:p>
        </p:txBody>
      </p:sp>
      <p:sp>
        <p:nvSpPr>
          <p:cNvPr id="10245" name="CasellaDiTesto 4"/>
          <p:cNvSpPr txBox="1">
            <a:spLocks noChangeArrowheads="1"/>
          </p:cNvSpPr>
          <p:nvPr/>
        </p:nvSpPr>
        <p:spPr bwMode="auto">
          <a:xfrm>
            <a:off x="539750" y="3489325"/>
            <a:ext cx="5299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Un’</a:t>
            </a:r>
            <a:r>
              <a:rPr lang="it-IT" i="1">
                <a:solidFill>
                  <a:srgbClr val="0066FF"/>
                </a:solidFill>
              </a:rPr>
              <a:t>interazione</a:t>
            </a:r>
            <a:r>
              <a:rPr lang="it-IT"/>
              <a:t> può manifestarsi in vari modi: </a:t>
            </a:r>
          </a:p>
        </p:txBody>
      </p:sp>
      <p:sp>
        <p:nvSpPr>
          <p:cNvPr id="10246" name="CasellaDiTesto 5"/>
          <p:cNvSpPr txBox="1">
            <a:spLocks noChangeArrowheads="1"/>
          </p:cNvSpPr>
          <p:nvPr/>
        </p:nvSpPr>
        <p:spPr bwMode="auto">
          <a:xfrm>
            <a:off x="755650" y="4384675"/>
            <a:ext cx="6446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→ Forza tra particelle (processi d’urto, stati legati, ecc.)</a:t>
            </a:r>
          </a:p>
        </p:txBody>
      </p:sp>
      <p:sp>
        <p:nvSpPr>
          <p:cNvPr id="10247" name="CasellaDiTesto 6"/>
          <p:cNvSpPr txBox="1">
            <a:spLocks noChangeArrowheads="1"/>
          </p:cNvSpPr>
          <p:nvPr/>
        </p:nvSpPr>
        <p:spPr bwMode="auto">
          <a:xfrm>
            <a:off x="755650" y="4889500"/>
            <a:ext cx="5229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→ Trasformazioni e decadimenti di particelle</a:t>
            </a:r>
          </a:p>
        </p:txBody>
      </p:sp>
      <p:sp>
        <p:nvSpPr>
          <p:cNvPr id="10248" name="CasellaDiTesto 7"/>
          <p:cNvSpPr txBox="1">
            <a:spLocks noChangeArrowheads="1"/>
          </p:cNvSpPr>
          <p:nvPr/>
        </p:nvSpPr>
        <p:spPr bwMode="auto">
          <a:xfrm>
            <a:off x="755650" y="5392738"/>
            <a:ext cx="4575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→ Creazione e distruzione di particelle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magin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1052513"/>
            <a:ext cx="3097212" cy="215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CasellaDiTesto 3"/>
          <p:cNvSpPr txBox="1">
            <a:spLocks noChangeArrowheads="1"/>
          </p:cNvSpPr>
          <p:nvPr/>
        </p:nvSpPr>
        <p:spPr bwMode="auto">
          <a:xfrm>
            <a:off x="1763713" y="303213"/>
            <a:ext cx="5424487" cy="461962"/>
          </a:xfrm>
          <a:prstGeom prst="rect">
            <a:avLst/>
          </a:prstGeom>
          <a:solidFill>
            <a:srgbClr val="66FF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Interazione come scambio di particelle</a:t>
            </a:r>
          </a:p>
        </p:txBody>
      </p:sp>
      <p:sp>
        <p:nvSpPr>
          <p:cNvPr id="11268" name="CasellaDiTesto 5"/>
          <p:cNvSpPr txBox="1">
            <a:spLocks noChangeArrowheads="1"/>
          </p:cNvSpPr>
          <p:nvPr/>
        </p:nvSpPr>
        <p:spPr bwMode="auto">
          <a:xfrm>
            <a:off x="3232150" y="1331913"/>
            <a:ext cx="54435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Le particelle di materia 1 e 2 interagiscono </a:t>
            </a:r>
          </a:p>
          <a:p>
            <a:pPr eaLnBrk="1" hangingPunct="1"/>
            <a:r>
              <a:rPr lang="it-IT"/>
              <a:t>scambiandosi una </a:t>
            </a:r>
            <a:r>
              <a:rPr lang="it-IT">
                <a:solidFill>
                  <a:srgbClr val="FF0000"/>
                </a:solidFill>
              </a:rPr>
              <a:t>«particella di forza» virtuale</a:t>
            </a:r>
          </a:p>
        </p:txBody>
      </p:sp>
      <p:sp>
        <p:nvSpPr>
          <p:cNvPr id="11269" name="CasellaDiTesto 8"/>
          <p:cNvSpPr txBox="1">
            <a:spLocks noChangeArrowheads="1"/>
          </p:cNvSpPr>
          <p:nvPr/>
        </p:nvSpPr>
        <p:spPr bwMode="auto">
          <a:xfrm>
            <a:off x="809625" y="5592763"/>
            <a:ext cx="747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Il numero e le proprietà delle particelle di forza sono determinati </a:t>
            </a:r>
          </a:p>
          <a:p>
            <a:pPr eaLnBrk="1" hangingPunct="1"/>
            <a:r>
              <a:rPr lang="it-IT"/>
              <a:t>dalle </a:t>
            </a:r>
            <a:r>
              <a:rPr lang="it-IT">
                <a:solidFill>
                  <a:srgbClr val="0066FF"/>
                </a:solidFill>
              </a:rPr>
              <a:t>simmetrie</a:t>
            </a:r>
            <a:r>
              <a:rPr lang="it-IT"/>
              <a:t> </a:t>
            </a:r>
          </a:p>
        </p:txBody>
      </p:sp>
      <p:sp>
        <p:nvSpPr>
          <p:cNvPr id="11270" name="CasellaDiTesto 18"/>
          <p:cNvSpPr txBox="1">
            <a:spLocks noChangeArrowheads="1"/>
          </p:cNvSpPr>
          <p:nvPr/>
        </p:nvSpPr>
        <p:spPr bwMode="auto">
          <a:xfrm>
            <a:off x="136525" y="1692275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1</a:t>
            </a:r>
          </a:p>
        </p:txBody>
      </p:sp>
      <p:sp>
        <p:nvSpPr>
          <p:cNvPr id="11271" name="CasellaDiTesto 20"/>
          <p:cNvSpPr txBox="1">
            <a:spLocks noChangeArrowheads="1"/>
          </p:cNvSpPr>
          <p:nvPr/>
        </p:nvSpPr>
        <p:spPr bwMode="auto">
          <a:xfrm>
            <a:off x="1000125" y="3060700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2</a:t>
            </a:r>
          </a:p>
        </p:txBody>
      </p:sp>
      <p:sp>
        <p:nvSpPr>
          <p:cNvPr id="11272" name="CasellaDiTesto 19"/>
          <p:cNvSpPr txBox="1">
            <a:spLocks noChangeArrowheads="1"/>
          </p:cNvSpPr>
          <p:nvPr/>
        </p:nvSpPr>
        <p:spPr bwMode="auto">
          <a:xfrm>
            <a:off x="2368550" y="2844800"/>
            <a:ext cx="61277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«Virtuale» significa che:</a:t>
            </a:r>
          </a:p>
          <a:p>
            <a:pPr eaLnBrk="1" hangingPunct="1"/>
            <a:r>
              <a:rPr lang="it-IT"/>
              <a:t> a) non vale la consueta relazione energia-momento</a:t>
            </a:r>
          </a:p>
          <a:p>
            <a:pPr eaLnBrk="1" hangingPunct="1"/>
            <a:r>
              <a:rPr lang="it-IT"/>
              <a:t> b) nel vertice è violata la conservazione dell’energia</a:t>
            </a:r>
          </a:p>
          <a:p>
            <a:pPr eaLnBrk="1" hangingPunct="1"/>
            <a:r>
              <a:rPr lang="it-IT"/>
              <a:t> c) la particella «vive» per un tempo limitato </a:t>
            </a:r>
          </a:p>
        </p:txBody>
      </p:sp>
      <p:sp>
        <p:nvSpPr>
          <p:cNvPr id="11273" name="CasellaDiTesto 23"/>
          <p:cNvSpPr txBox="1">
            <a:spLocks noChangeArrowheads="1"/>
          </p:cNvSpPr>
          <p:nvPr/>
        </p:nvSpPr>
        <p:spPr bwMode="auto">
          <a:xfrm>
            <a:off x="712788" y="4421188"/>
            <a:ext cx="7707312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Poiché le particelle di materia sono fermioni e devono preservare </a:t>
            </a:r>
          </a:p>
          <a:p>
            <a:pPr eaLnBrk="1" hangingPunct="1"/>
            <a:r>
              <a:rPr lang="it-IT"/>
              <a:t>questa loro proprietà nell’interazione, le particelle di forza devono </a:t>
            </a:r>
          </a:p>
          <a:p>
            <a:pPr eaLnBrk="1" hangingPunct="1"/>
            <a:r>
              <a:rPr lang="it-IT"/>
              <a:t>essere </a:t>
            </a:r>
            <a:r>
              <a:rPr lang="it-IT">
                <a:solidFill>
                  <a:srgbClr val="FF0000"/>
                </a:solidFill>
              </a:rPr>
              <a:t>bosoni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asellaDiTesto 3"/>
          <p:cNvSpPr txBox="1">
            <a:spLocks noChangeArrowheads="1"/>
          </p:cNvSpPr>
          <p:nvPr/>
        </p:nvSpPr>
        <p:spPr bwMode="auto">
          <a:xfrm>
            <a:off x="3059113" y="260350"/>
            <a:ext cx="3081337" cy="461963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Raggio di interazione</a:t>
            </a:r>
          </a:p>
        </p:txBody>
      </p:sp>
      <p:sp>
        <p:nvSpPr>
          <p:cNvPr id="6" name="CasellaDiTesto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135922" y="1844824"/>
            <a:ext cx="4083169" cy="707886"/>
          </a:xfrm>
          <a:prstGeom prst="rect">
            <a:avLst/>
          </a:prstGeom>
          <a:blipFill rotWithShape="1">
            <a:blip r:embed="rId2"/>
            <a:stretch>
              <a:fillRect l="-1493" t="-3448" b="-15517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2292" name="CasellaDiTesto 9"/>
          <p:cNvSpPr txBox="1">
            <a:spLocks noChangeArrowheads="1"/>
          </p:cNvSpPr>
          <p:nvPr/>
        </p:nvSpPr>
        <p:spPr bwMode="auto">
          <a:xfrm>
            <a:off x="323850" y="3500438"/>
            <a:ext cx="34115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Violazione della conservazione </a:t>
            </a:r>
          </a:p>
          <a:p>
            <a:pPr eaLnBrk="1" hangingPunct="1"/>
            <a:r>
              <a:rPr lang="it-IT" sz="1800"/>
              <a:t>dell’energia al vertice: </a:t>
            </a:r>
          </a:p>
        </p:txBody>
      </p:sp>
      <p:sp>
        <p:nvSpPr>
          <p:cNvPr id="12293" name="CasellaDiTesto 10"/>
          <p:cNvSpPr txBox="1">
            <a:spLocks noChangeArrowheads="1"/>
          </p:cNvSpPr>
          <p:nvPr/>
        </p:nvSpPr>
        <p:spPr bwMode="auto">
          <a:xfrm>
            <a:off x="350838" y="4210050"/>
            <a:ext cx="26209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permessa per un tempo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sellaDiTes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6730" y="3747229"/>
                <a:ext cx="1443793" cy="400110"/>
              </a:xfrm>
              <a:prstGeom prst="rect">
                <a:avLst/>
              </a:prstGeom>
              <a:blipFill rotWithShape="1">
                <a:blip r:embed="rId3"/>
                <a:stretch>
                  <a:fillRect b="-1538"/>
                </a:stretch>
              </a:blipFill>
            </p:spPr>
            <p:txBody>
              <a:bodyPr/>
              <a:lstStyle/>
              <a:p>
                <a14:m>
                  <m:oMath xmlns:m="http://schemas.openxmlformats.org/officeDocument/2006/math">
                    <a:fld id="{356A7AA7-21F3-4ACB-8649-3F91C380F159}" type="mathplaceholder">
                      <a:rPr lang="it-IT" i="1" smtClean="0">
                        <a:noFill/>
                        <a:latin typeface="Cambria Math"/>
                      </a:rPr>
                      <a:t>Digitare l'equazione qui.</a:t>
                    </a:fld>
                  </m:oMath>
                </a14:m>
                <a:r>
                  <a:rPr lang="it-IT" dirty="0">
                    <a:noFill/>
                  </a:rPr>
                  <a:t> </a:t>
                </a:r>
              </a:p>
            </p:txBody>
          </p:sp>
        </mc:Choice>
        <mc:Fallback>
          <p:sp>
            <p:nvSpPr>
              <p:cNvPr id="12" name="CasellaDiTes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6730" y="3747229"/>
                <a:ext cx="1443793" cy="400110"/>
              </a:xfrm>
              <a:prstGeom prst="rect">
                <a:avLst/>
              </a:prstGeom>
              <a:blipFill rotWithShape="1">
                <a:blip r:embed="rId4"/>
                <a:stretch>
                  <a:fillRect l="-2110" r="-422" b="-16615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asellaDiTesto 1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39563" y="4179277"/>
            <a:ext cx="2092304" cy="400110"/>
          </a:xfrm>
          <a:prstGeom prst="rect">
            <a:avLst/>
          </a:prstGeom>
          <a:blipFill rotWithShape="1">
            <a:blip r:embed="rId5"/>
            <a:stretch>
              <a:fillRect b="-18462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2296" name="CasellaDiTesto 15"/>
          <p:cNvSpPr txBox="1">
            <a:spLocks noChangeArrowheads="1"/>
          </p:cNvSpPr>
          <p:nvPr/>
        </p:nvSpPr>
        <p:spPr bwMode="auto">
          <a:xfrm>
            <a:off x="350838" y="4714875"/>
            <a:ext cx="6610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la particella scambiata si propaga per una distanza massima</a:t>
            </a:r>
          </a:p>
        </p:txBody>
      </p:sp>
      <p:sp>
        <p:nvSpPr>
          <p:cNvPr id="18" name="CasellaDiTesto 1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804248" y="4683333"/>
            <a:ext cx="1861535" cy="400110"/>
          </a:xfrm>
          <a:prstGeom prst="rect">
            <a:avLst/>
          </a:prstGeom>
          <a:blipFill rotWithShape="1">
            <a:blip r:embed="rId6"/>
            <a:stretch>
              <a:fillRect b="-16667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2298" name="CasellaDiTesto 21"/>
          <p:cNvSpPr txBox="1">
            <a:spLocks noChangeArrowheads="1"/>
          </p:cNvSpPr>
          <p:nvPr/>
        </p:nvSpPr>
        <p:spPr bwMode="auto">
          <a:xfrm>
            <a:off x="395288" y="5516563"/>
            <a:ext cx="60880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Raggio dell’interazione inversamente proporzionale </a:t>
            </a:r>
          </a:p>
          <a:p>
            <a:pPr eaLnBrk="1" hangingPunct="1"/>
            <a:r>
              <a:rPr lang="it-IT"/>
              <a:t>alla massa della particella scambiata</a:t>
            </a:r>
          </a:p>
        </p:txBody>
      </p:sp>
      <p:sp>
        <p:nvSpPr>
          <p:cNvPr id="12299" name="CasellaDiTesto 1"/>
          <p:cNvSpPr txBox="1">
            <a:spLocks noChangeArrowheads="1"/>
          </p:cNvSpPr>
          <p:nvPr/>
        </p:nvSpPr>
        <p:spPr bwMode="auto">
          <a:xfrm>
            <a:off x="6183313" y="3643313"/>
            <a:ext cx="2747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/>
              <a:t>Lunghezza d’onda Compton</a:t>
            </a:r>
          </a:p>
          <a:p>
            <a:pPr eaLnBrk="1" hangingPunct="1"/>
            <a:r>
              <a:rPr lang="it-IT" sz="1600"/>
              <a:t>della particella scambiata</a:t>
            </a:r>
          </a:p>
        </p:txBody>
      </p:sp>
      <p:cxnSp>
        <p:nvCxnSpPr>
          <p:cNvPr id="14" name="Connettore 2 13"/>
          <p:cNvCxnSpPr>
            <a:endCxn id="18" idx="0"/>
          </p:cNvCxnSpPr>
          <p:nvPr/>
        </p:nvCxnSpPr>
        <p:spPr>
          <a:xfrm>
            <a:off x="7708900" y="4227513"/>
            <a:ext cx="25400" cy="4556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301" name="Immagin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25538"/>
            <a:ext cx="3287712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220302" y="1876762"/>
            <a:ext cx="479490" cy="400110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9" name="CasellaDiTesto 1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444208" y="5631631"/>
            <a:ext cx="1618328" cy="461665"/>
          </a:xfrm>
          <a:prstGeom prst="rect">
            <a:avLst/>
          </a:prstGeom>
          <a:blipFill rotWithShape="1">
            <a:blip r:embed="rId9"/>
            <a:stretch>
              <a:fillRect b="-19737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309938"/>
            <a:ext cx="3911600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63936" y="3861048"/>
            <a:ext cx="811312" cy="40350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4" name="CasellaDiTesto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956024" y="4941168"/>
            <a:ext cx="817275" cy="403508"/>
          </a:xfrm>
          <a:prstGeom prst="rect">
            <a:avLst/>
          </a:prstGeom>
          <a:blipFill rotWithShape="1">
            <a:blip r:embed="rId4"/>
            <a:stretch>
              <a:fillRect b="-3030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5" name="CasellaDiTesto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826768" y="4444167"/>
            <a:ext cx="4417640" cy="749821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3318" name="CasellaDiTesto 5"/>
          <p:cNvSpPr txBox="1">
            <a:spLocks noChangeArrowheads="1"/>
          </p:cNvSpPr>
          <p:nvPr/>
        </p:nvSpPr>
        <p:spPr bwMode="auto">
          <a:xfrm>
            <a:off x="3756025" y="3532188"/>
            <a:ext cx="51895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Potenziale d’interazione (a piccole distanze)</a:t>
            </a:r>
          </a:p>
        </p:txBody>
      </p:sp>
      <p:sp>
        <p:nvSpPr>
          <p:cNvPr id="13319" name="CasellaDiTesto 7"/>
          <p:cNvSpPr txBox="1">
            <a:spLocks noChangeArrowheads="1"/>
          </p:cNvSpPr>
          <p:nvPr/>
        </p:nvSpPr>
        <p:spPr bwMode="auto">
          <a:xfrm>
            <a:off x="895350" y="508000"/>
            <a:ext cx="3906838" cy="400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Cariche: sorgenti dell’interazione</a:t>
            </a:r>
          </a:p>
        </p:txBody>
      </p:sp>
      <p:sp>
        <p:nvSpPr>
          <p:cNvPr id="13320" name="CasellaDiTesto 8"/>
          <p:cNvSpPr txBox="1">
            <a:spLocks noChangeArrowheads="1"/>
          </p:cNvSpPr>
          <p:nvPr/>
        </p:nvSpPr>
        <p:spPr bwMode="auto">
          <a:xfrm>
            <a:off x="1897063" y="1127125"/>
            <a:ext cx="5530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Per es.: i quark hanno carica elettrica, debole e forte</a:t>
            </a:r>
          </a:p>
          <a:p>
            <a:pPr eaLnBrk="1" hangingPunct="1"/>
            <a:r>
              <a:rPr lang="it-IT" sz="1800"/>
              <a:t>              i neutrini hanno solo carica debole</a:t>
            </a:r>
          </a:p>
        </p:txBody>
      </p:sp>
      <p:sp>
        <p:nvSpPr>
          <p:cNvPr id="13321" name="CasellaDiTesto 9"/>
          <p:cNvSpPr txBox="1">
            <a:spLocks noChangeArrowheads="1"/>
          </p:cNvSpPr>
          <p:nvPr/>
        </p:nvSpPr>
        <p:spPr bwMode="auto">
          <a:xfrm>
            <a:off x="827088" y="2524125"/>
            <a:ext cx="7258050" cy="400050"/>
          </a:xfrm>
          <a:prstGeom prst="rect">
            <a:avLst/>
          </a:prstGeom>
          <a:solidFill>
            <a:srgbClr val="66FF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Costanti di accoppiamento: misurano l’intensità dell’interazione</a:t>
            </a:r>
          </a:p>
        </p:txBody>
      </p:sp>
      <p:cxnSp>
        <p:nvCxnSpPr>
          <p:cNvPr id="12" name="Connettore 2 11"/>
          <p:cNvCxnSpPr/>
          <p:nvPr/>
        </p:nvCxnSpPr>
        <p:spPr>
          <a:xfrm flipV="1">
            <a:off x="5411788" y="5097463"/>
            <a:ext cx="360362" cy="4191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3" name="CasellaDiTesto 13"/>
          <p:cNvSpPr txBox="1">
            <a:spLocks noChangeArrowheads="1"/>
          </p:cNvSpPr>
          <p:nvPr/>
        </p:nvSpPr>
        <p:spPr bwMode="auto">
          <a:xfrm>
            <a:off x="4486275" y="5653088"/>
            <a:ext cx="1574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/>
              <a:t>Costante di </a:t>
            </a:r>
          </a:p>
          <a:p>
            <a:pPr eaLnBrk="1" hangingPunct="1"/>
            <a:r>
              <a:rPr lang="it-IT" sz="1600"/>
              <a:t>accoppiamento</a:t>
            </a:r>
          </a:p>
        </p:txBody>
      </p:sp>
      <p:sp>
        <p:nvSpPr>
          <p:cNvPr id="13324" name="CasellaDiTesto 15"/>
          <p:cNvSpPr txBox="1">
            <a:spLocks noChangeArrowheads="1"/>
          </p:cNvSpPr>
          <p:nvPr/>
        </p:nvSpPr>
        <p:spPr bwMode="auto">
          <a:xfrm>
            <a:off x="5865813" y="4105275"/>
            <a:ext cx="889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/>
              <a:t>Cariche</a:t>
            </a:r>
          </a:p>
        </p:txBody>
      </p:sp>
      <p:cxnSp>
        <p:nvCxnSpPr>
          <p:cNvPr id="18" name="Connettore 2 17"/>
          <p:cNvCxnSpPr/>
          <p:nvPr/>
        </p:nvCxnSpPr>
        <p:spPr>
          <a:xfrm flipH="1" flipV="1">
            <a:off x="7331075" y="5032375"/>
            <a:ext cx="144463" cy="4841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6" name="CasellaDiTesto 19"/>
          <p:cNvSpPr txBox="1">
            <a:spLocks noChangeArrowheads="1"/>
          </p:cNvSpPr>
          <p:nvPr/>
        </p:nvSpPr>
        <p:spPr bwMode="auto">
          <a:xfrm>
            <a:off x="6937375" y="5595938"/>
            <a:ext cx="11858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/>
              <a:t>Raggio di</a:t>
            </a:r>
          </a:p>
          <a:p>
            <a:pPr eaLnBrk="1" hangingPunct="1"/>
            <a:r>
              <a:rPr lang="it-IT" sz="1600"/>
              <a:t>interazione</a:t>
            </a:r>
          </a:p>
        </p:txBody>
      </p:sp>
      <p:sp>
        <p:nvSpPr>
          <p:cNvPr id="21" name="CasellaDiTesto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28032" y="4293096"/>
            <a:ext cx="479490" cy="40011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3328" name="CasellaDiTesto 21"/>
          <p:cNvSpPr txBox="1">
            <a:spLocks noChangeArrowheads="1"/>
          </p:cNvSpPr>
          <p:nvPr/>
        </p:nvSpPr>
        <p:spPr bwMode="auto">
          <a:xfrm>
            <a:off x="1919288" y="1844675"/>
            <a:ext cx="5365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Le cariche sono quantizzate, additive e conservate</a:t>
            </a:r>
          </a:p>
        </p:txBody>
      </p:sp>
      <p:sp>
        <p:nvSpPr>
          <p:cNvPr id="23" name="CasellaDiTesto 2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41621" y="6093296"/>
            <a:ext cx="2250873" cy="392993"/>
          </a:xfrm>
          <a:prstGeom prst="rect">
            <a:avLst/>
          </a:prstGeom>
          <a:blipFill rotWithShape="1">
            <a:blip r:embed="rId7"/>
            <a:stretch>
              <a:fillRect t="-1563" r="-1892" b="-25000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asellaDiTesto 1"/>
          <p:cNvSpPr txBox="1">
            <a:spLocks noChangeArrowheads="1"/>
          </p:cNvSpPr>
          <p:nvPr/>
        </p:nvSpPr>
        <p:spPr bwMode="auto">
          <a:xfrm>
            <a:off x="2413000" y="374650"/>
            <a:ext cx="4071938" cy="4619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Interazione elettromagnetica</a:t>
            </a:r>
          </a:p>
        </p:txBody>
      </p:sp>
      <p:sp>
        <p:nvSpPr>
          <p:cNvPr id="14339" name="CasellaDiTesto 2"/>
          <p:cNvSpPr txBox="1">
            <a:spLocks noChangeArrowheads="1"/>
          </p:cNvSpPr>
          <p:nvPr/>
        </p:nvSpPr>
        <p:spPr bwMode="auto">
          <a:xfrm>
            <a:off x="1403350" y="1125538"/>
            <a:ext cx="3673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Struttura atomica e molecolare</a:t>
            </a:r>
          </a:p>
        </p:txBody>
      </p:sp>
      <p:sp>
        <p:nvSpPr>
          <p:cNvPr id="14340" name="CasellaDiTesto 3"/>
          <p:cNvSpPr txBox="1">
            <a:spLocks noChangeArrowheads="1"/>
          </p:cNvSpPr>
          <p:nvPr/>
        </p:nvSpPr>
        <p:spPr bwMode="auto">
          <a:xfrm>
            <a:off x="1403350" y="1557338"/>
            <a:ext cx="5060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Emissione e assorbimento della radiazione</a:t>
            </a:r>
          </a:p>
        </p:txBody>
      </p:sp>
      <p:sp>
        <p:nvSpPr>
          <p:cNvPr id="14341" name="CasellaDiTesto 4"/>
          <p:cNvSpPr txBox="1">
            <a:spLocks noChangeArrowheads="1"/>
          </p:cNvSpPr>
          <p:nvPr/>
        </p:nvSpPr>
        <p:spPr bwMode="auto">
          <a:xfrm>
            <a:off x="1403350" y="2020888"/>
            <a:ext cx="350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Urti tra particelle cariche: es. </a:t>
            </a:r>
          </a:p>
        </p:txBody>
      </p:sp>
      <p:sp>
        <p:nvSpPr>
          <p:cNvPr id="6" name="CasellaDiTesto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16016" y="2020778"/>
            <a:ext cx="2389500" cy="400110"/>
          </a:xfrm>
          <a:prstGeom prst="rect">
            <a:avLst/>
          </a:prstGeom>
          <a:blipFill rotWithShape="1">
            <a:blip r:embed="rId2"/>
            <a:stretch>
              <a:fillRect b="-7576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4343" name="CasellaDiTesto 6"/>
          <p:cNvSpPr txBox="1">
            <a:spLocks noChangeArrowheads="1"/>
          </p:cNvSpPr>
          <p:nvPr/>
        </p:nvSpPr>
        <p:spPr bwMode="auto">
          <a:xfrm>
            <a:off x="1403350" y="2492375"/>
            <a:ext cx="4494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Produzione e annichilazione di coppie</a:t>
            </a:r>
          </a:p>
        </p:txBody>
      </p:sp>
      <p:sp>
        <p:nvSpPr>
          <p:cNvPr id="8" name="CasellaDiTesto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796136" y="2492896"/>
            <a:ext cx="1798506" cy="400110"/>
          </a:xfrm>
          <a:prstGeom prst="rect">
            <a:avLst/>
          </a:prstGeom>
          <a:blipFill rotWithShape="1">
            <a:blip r:embed="rId3"/>
            <a:stretch>
              <a:fillRect b="-13636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4345" name="CasellaDiTesto 8"/>
          <p:cNvSpPr txBox="1">
            <a:spLocks noChangeArrowheads="1"/>
          </p:cNvSpPr>
          <p:nvPr/>
        </p:nvSpPr>
        <p:spPr bwMode="auto">
          <a:xfrm>
            <a:off x="1403350" y="2957513"/>
            <a:ext cx="2165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Decadimenti: es. </a:t>
            </a:r>
          </a:p>
        </p:txBody>
      </p:sp>
      <p:sp>
        <p:nvSpPr>
          <p:cNvPr id="10" name="CasellaDiTesto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19872" y="2924944"/>
            <a:ext cx="1203727" cy="400110"/>
          </a:xfrm>
          <a:prstGeom prst="rect">
            <a:avLst/>
          </a:prstGeom>
          <a:blipFill rotWithShape="1">
            <a:blip r:embed="rId4"/>
            <a:stretch>
              <a:fillRect b="-15385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pic>
        <p:nvPicPr>
          <p:cNvPr id="14347" name="Immagin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884613"/>
            <a:ext cx="2232025" cy="22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Immagin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3933825"/>
            <a:ext cx="2527300" cy="211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Immagin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038" y="3871913"/>
            <a:ext cx="3008312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11760" y="3642662"/>
            <a:ext cx="3744416" cy="722442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3" name="CasellaDiTesto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15795" y="4539590"/>
            <a:ext cx="2808333" cy="8336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5364" name="CasellaDiTesto 3"/>
          <p:cNvSpPr txBox="1">
            <a:spLocks noChangeArrowheads="1"/>
          </p:cNvSpPr>
          <p:nvPr/>
        </p:nvSpPr>
        <p:spPr bwMode="auto">
          <a:xfrm>
            <a:off x="468313" y="1268413"/>
            <a:ext cx="807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La particella di forza dell’elettromagnetismo è il </a:t>
            </a:r>
            <a:r>
              <a:rPr lang="it-IT">
                <a:solidFill>
                  <a:srgbClr val="FF0000"/>
                </a:solidFill>
              </a:rPr>
              <a:t>fotone</a:t>
            </a:r>
            <a:r>
              <a:rPr lang="it-IT"/>
              <a:t>, di </a:t>
            </a:r>
            <a:r>
              <a:rPr lang="it-IT">
                <a:solidFill>
                  <a:srgbClr val="FF0000"/>
                </a:solidFill>
              </a:rPr>
              <a:t>massa nulla</a:t>
            </a:r>
          </a:p>
        </p:txBody>
      </p:sp>
      <p:sp>
        <p:nvSpPr>
          <p:cNvPr id="15365" name="CasellaDiTesto 4"/>
          <p:cNvSpPr txBox="1">
            <a:spLocks noChangeArrowheads="1"/>
          </p:cNvSpPr>
          <p:nvPr/>
        </p:nvSpPr>
        <p:spPr bwMode="auto">
          <a:xfrm>
            <a:off x="468313" y="1804988"/>
            <a:ext cx="3790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Il </a:t>
            </a:r>
            <a:r>
              <a:rPr lang="it-IT">
                <a:solidFill>
                  <a:srgbClr val="FF0000"/>
                </a:solidFill>
              </a:rPr>
              <a:t>raggio di interazione </a:t>
            </a:r>
            <a:r>
              <a:rPr lang="it-IT"/>
              <a:t>è </a:t>
            </a:r>
            <a:r>
              <a:rPr lang="it-IT">
                <a:solidFill>
                  <a:srgbClr val="FF0000"/>
                </a:solidFill>
              </a:rPr>
              <a:t>infinito</a:t>
            </a:r>
          </a:p>
        </p:txBody>
      </p:sp>
      <p:sp>
        <p:nvSpPr>
          <p:cNvPr id="6" name="CasellaDiTesto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7544" y="2380818"/>
            <a:ext cx="6732164" cy="836960"/>
          </a:xfrm>
          <a:prstGeom prst="rect">
            <a:avLst/>
          </a:prstGeom>
          <a:blipFill rotWithShape="1">
            <a:blip r:embed="rId4"/>
            <a:stretch>
              <a:fillRect l="-996" t="-2920" b="-4380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sellaDiTesto 1"/>
          <p:cNvSpPr txBox="1">
            <a:spLocks noChangeArrowheads="1"/>
          </p:cNvSpPr>
          <p:nvPr/>
        </p:nvSpPr>
        <p:spPr bwMode="auto">
          <a:xfrm>
            <a:off x="3132138" y="188913"/>
            <a:ext cx="2720975" cy="46196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Interazione debole</a:t>
            </a:r>
          </a:p>
        </p:txBody>
      </p:sp>
      <p:sp>
        <p:nvSpPr>
          <p:cNvPr id="16387" name="CasellaDiTesto 2"/>
          <p:cNvSpPr txBox="1">
            <a:spLocks noChangeArrowheads="1"/>
          </p:cNvSpPr>
          <p:nvPr/>
        </p:nvSpPr>
        <p:spPr bwMode="auto">
          <a:xfrm>
            <a:off x="684213" y="908050"/>
            <a:ext cx="326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Non è una forza di legame</a:t>
            </a:r>
          </a:p>
        </p:txBody>
      </p:sp>
      <p:sp>
        <p:nvSpPr>
          <p:cNvPr id="16388" name="CasellaDiTesto 3"/>
          <p:cNvSpPr txBox="1">
            <a:spLocks noChangeArrowheads="1"/>
          </p:cNvSpPr>
          <p:nvPr/>
        </p:nvSpPr>
        <p:spPr bwMode="auto">
          <a:xfrm>
            <a:off x="684213" y="1484313"/>
            <a:ext cx="20939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Decadimenti: es.</a:t>
            </a:r>
          </a:p>
        </p:txBody>
      </p:sp>
      <p:sp>
        <p:nvSpPr>
          <p:cNvPr id="11" name="CasellaDiTesto 1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691680" y="2092786"/>
            <a:ext cx="2102883" cy="400110"/>
          </a:xfrm>
          <a:prstGeom prst="rect">
            <a:avLst/>
          </a:prstGeom>
          <a:blipFill rotWithShape="1">
            <a:blip r:embed="rId2"/>
            <a:stretch>
              <a:fillRect r="-6977" b="-9091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2" name="CasellaDiTesto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675766" y="2604974"/>
            <a:ext cx="2346796" cy="424796"/>
          </a:xfrm>
          <a:prstGeom prst="rect">
            <a:avLst/>
          </a:prstGeom>
          <a:blipFill rotWithShape="1">
            <a:blip r:embed="rId3"/>
            <a:stretch>
              <a:fillRect r="-5974" b="-4286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6391" name="CasellaDiTesto 12"/>
          <p:cNvSpPr txBox="1">
            <a:spLocks noChangeArrowheads="1"/>
          </p:cNvSpPr>
          <p:nvPr/>
        </p:nvSpPr>
        <p:spPr bwMode="auto">
          <a:xfrm>
            <a:off x="668338" y="3316288"/>
            <a:ext cx="3117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Processi con neutrini: es. </a:t>
            </a:r>
          </a:p>
        </p:txBody>
      </p:sp>
      <p:sp>
        <p:nvSpPr>
          <p:cNvPr id="14" name="CasellaDiTesto 1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15616" y="3892986"/>
            <a:ext cx="2102883" cy="400110"/>
          </a:xfrm>
          <a:prstGeom prst="rect">
            <a:avLst/>
          </a:prstGeom>
          <a:blipFill rotWithShape="1">
            <a:blip r:embed="rId4"/>
            <a:stretch>
              <a:fillRect b="-10769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5" name="CasellaDiTesto 1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107254" y="3892986"/>
            <a:ext cx="2273058" cy="40011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pic>
        <p:nvPicPr>
          <p:cNvPr id="16394" name="Immagin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888" y="1908175"/>
            <a:ext cx="3954462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Immagin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292600"/>
            <a:ext cx="2795588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Immagin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292600"/>
            <a:ext cx="4810125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7" name="CasellaDiTesto 19"/>
          <p:cNvSpPr txBox="1">
            <a:spLocks noChangeArrowheads="1"/>
          </p:cNvSpPr>
          <p:nvPr/>
        </p:nvSpPr>
        <p:spPr bwMode="auto">
          <a:xfrm>
            <a:off x="5314950" y="1557338"/>
            <a:ext cx="18494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FF0000"/>
                </a:solidFill>
              </a:rPr>
              <a:t>Decadimento beta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7544" y="908720"/>
            <a:ext cx="8044062" cy="400110"/>
          </a:xfrm>
          <a:prstGeom prst="rect">
            <a:avLst/>
          </a:prstGeom>
          <a:blipFill rotWithShape="1">
            <a:blip r:embed="rId2"/>
            <a:stretch>
              <a:fillRect l="-834" t="-6061" b="-27273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grpSp>
        <p:nvGrpSpPr>
          <p:cNvPr id="17411" name="Gruppo 5"/>
          <p:cNvGrpSpPr>
            <a:grpSpLocks/>
          </p:cNvGrpSpPr>
          <p:nvPr/>
        </p:nvGrpSpPr>
        <p:grpSpPr bwMode="auto">
          <a:xfrm>
            <a:off x="2767013" y="1628775"/>
            <a:ext cx="4541837" cy="400050"/>
            <a:chOff x="1830692" y="1588730"/>
            <a:chExt cx="4541508" cy="400110"/>
          </a:xfrm>
        </p:grpSpPr>
        <p:sp>
          <p:nvSpPr>
            <p:cNvPr id="4" name="CasellaDiTesto 3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830692" y="1588730"/>
              <a:ext cx="2306978" cy="400110"/>
            </a:xfrm>
            <a:prstGeom prst="rect">
              <a:avLst/>
            </a:prstGeom>
            <a:blipFill rotWithShape="1">
              <a:blip r:embed="rId3"/>
              <a:stretch>
                <a:fillRect b="-16667"/>
              </a:stretch>
            </a:blipFill>
          </p:spPr>
          <p:txBody>
            <a:bodyPr/>
            <a:lstStyle/>
            <a:p>
              <a:r>
                <a:rPr lang="it-IT">
                  <a:noFill/>
                </a:rPr>
                <a:t> </a:t>
              </a:r>
            </a:p>
          </p:txBody>
        </p:sp>
        <p:sp>
          <p:nvSpPr>
            <p:cNvPr id="5" name="CasellaDiTesto 4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4204234" y="1588730"/>
              <a:ext cx="2167966" cy="400110"/>
            </a:xfrm>
            <a:prstGeom prst="rect">
              <a:avLst/>
            </a:prstGeom>
            <a:blipFill rotWithShape="1">
              <a:blip r:embed="rId4"/>
              <a:stretch>
                <a:fillRect b="-16667"/>
              </a:stretch>
            </a:blipFill>
          </p:spPr>
          <p:txBody>
            <a:bodyPr/>
            <a:lstStyle/>
            <a:p>
              <a:r>
                <a:rPr lang="it-IT">
                  <a:noFill/>
                </a:rPr>
                <a:t> </a:t>
              </a:r>
            </a:p>
          </p:txBody>
        </p:sp>
      </p:grpSp>
      <p:sp>
        <p:nvSpPr>
          <p:cNvPr id="17412" name="CasellaDiTesto 6"/>
          <p:cNvSpPr txBox="1">
            <a:spLocks noChangeArrowheads="1"/>
          </p:cNvSpPr>
          <p:nvPr/>
        </p:nvSpPr>
        <p:spPr bwMode="auto">
          <a:xfrm>
            <a:off x="1616075" y="1628775"/>
            <a:ext cx="939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Masse</a:t>
            </a:r>
          </a:p>
        </p:txBody>
      </p:sp>
      <p:sp>
        <p:nvSpPr>
          <p:cNvPr id="8" name="CasellaDiTesto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215254" y="2236802"/>
            <a:ext cx="1918474" cy="400110"/>
          </a:xfrm>
          <a:prstGeom prst="rect">
            <a:avLst/>
          </a:prstGeom>
          <a:blipFill rotWithShape="1">
            <a:blip r:embed="rId5"/>
            <a:stretch>
              <a:fillRect b="-16667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7414" name="CasellaDiTesto 8"/>
          <p:cNvSpPr txBox="1">
            <a:spLocks noChangeArrowheads="1"/>
          </p:cNvSpPr>
          <p:nvPr/>
        </p:nvSpPr>
        <p:spPr bwMode="auto">
          <a:xfrm>
            <a:off x="1619250" y="2236788"/>
            <a:ext cx="2595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Raggio di interazione</a:t>
            </a:r>
          </a:p>
        </p:txBody>
      </p:sp>
      <p:sp>
        <p:nvSpPr>
          <p:cNvPr id="10" name="CasellaDiTesto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11560" y="2852936"/>
            <a:ext cx="7088928" cy="400110"/>
          </a:xfrm>
          <a:prstGeom prst="rect">
            <a:avLst/>
          </a:prstGeom>
          <a:blipFill rotWithShape="1">
            <a:blip r:embed="rId6"/>
            <a:stretch>
              <a:fillRect l="-860" t="-6061" b="-27273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25" name="CasellaDiTesto 2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70584" y="4725144"/>
            <a:ext cx="4417640" cy="782843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26" name="CasellaDiTesto 2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80230" y="3687415"/>
            <a:ext cx="1880002" cy="46166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7418" name="CasellaDiTesto 26"/>
          <p:cNvSpPr txBox="1">
            <a:spLocks noChangeArrowheads="1"/>
          </p:cNvSpPr>
          <p:nvPr/>
        </p:nvSpPr>
        <p:spPr bwMode="auto">
          <a:xfrm>
            <a:off x="1460500" y="3749675"/>
            <a:ext cx="3290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Costante di accoppiamento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813" y="287338"/>
            <a:ext cx="309245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CasellaDiTesto 2"/>
          <p:cNvSpPr txBox="1">
            <a:spLocks noChangeArrowheads="1"/>
          </p:cNvSpPr>
          <p:nvPr/>
        </p:nvSpPr>
        <p:spPr bwMode="auto">
          <a:xfrm>
            <a:off x="6619875" y="1460500"/>
            <a:ext cx="19065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/>
              <a:t>Carica debole</a:t>
            </a:r>
          </a:p>
          <a:p>
            <a:pPr eaLnBrk="1" hangingPunct="1"/>
            <a:r>
              <a:rPr lang="it-IT" sz="1600"/>
              <a:t>(leptoni sinistrorsi) </a:t>
            </a:r>
          </a:p>
        </p:txBody>
      </p:sp>
      <p:sp>
        <p:nvSpPr>
          <p:cNvPr id="4" name="CasellaDiTesto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821696" y="712897"/>
            <a:ext cx="453970" cy="43800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5" name="CasellaDiTesto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838118" y="1150902"/>
            <a:ext cx="487634" cy="43800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6" name="CasellaDiTesto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159814" y="1937033"/>
            <a:ext cx="453970" cy="43800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7" name="CasellaDiTesto 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109728" y="2369081"/>
            <a:ext cx="487634" cy="438005"/>
          </a:xfrm>
          <a:prstGeom prst="rect">
            <a:avLst/>
          </a:prstGeom>
          <a:blipFill rotWithShape="1">
            <a:blip r:embed="rId4"/>
            <a:stretch>
              <a:fillRect b="-1408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8440" name="CasellaDiTesto 7"/>
          <p:cNvSpPr txBox="1">
            <a:spLocks noChangeArrowheads="1"/>
          </p:cNvSpPr>
          <p:nvPr/>
        </p:nvSpPr>
        <p:spPr bwMode="auto">
          <a:xfrm>
            <a:off x="611188" y="1531938"/>
            <a:ext cx="16097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/>
              <a:t>Carica elettrica </a:t>
            </a:r>
          </a:p>
        </p:txBody>
      </p:sp>
      <p:sp>
        <p:nvSpPr>
          <p:cNvPr id="9" name="CasellaDiTesto 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56462" y="945911"/>
            <a:ext cx="312906" cy="276999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0" name="CasellaDiTesto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37320" y="1449967"/>
            <a:ext cx="428322" cy="276999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1" name="CasellaDiTesto 1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631422" y="2014998"/>
            <a:ext cx="453970" cy="439223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2" name="CasellaDiTesto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97758" y="2521481"/>
            <a:ext cx="487634" cy="439223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8445" name="CasellaDiTesto 12"/>
          <p:cNvSpPr txBox="1">
            <a:spLocks noChangeArrowheads="1"/>
          </p:cNvSpPr>
          <p:nvPr/>
        </p:nvSpPr>
        <p:spPr bwMode="auto">
          <a:xfrm>
            <a:off x="611188" y="3860800"/>
            <a:ext cx="7943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La novità rispetto al caso elettromagnetico è che anche le particelle di forza </a:t>
            </a:r>
          </a:p>
          <a:p>
            <a:pPr eaLnBrk="1" hangingPunct="1"/>
            <a:r>
              <a:rPr lang="it-IT" sz="1800"/>
              <a:t>hanno carica debole, quindi possono interagire tra loro</a:t>
            </a:r>
          </a:p>
        </p:txBody>
      </p:sp>
      <p:pic>
        <p:nvPicPr>
          <p:cNvPr id="18446" name="Immagin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679950"/>
            <a:ext cx="3625850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7" name="CasellaDiTesto 14"/>
          <p:cNvSpPr txBox="1">
            <a:spLocks noChangeArrowheads="1"/>
          </p:cNvSpPr>
          <p:nvPr/>
        </p:nvSpPr>
        <p:spPr bwMode="auto">
          <a:xfrm>
            <a:off x="5435600" y="5435600"/>
            <a:ext cx="3314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Vertici a tre e a quattro bosoni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88" y="1773238"/>
            <a:ext cx="2025650" cy="208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638" y="1773238"/>
            <a:ext cx="206375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83568" y="325105"/>
            <a:ext cx="7936788" cy="1015663"/>
          </a:xfrm>
          <a:prstGeom prst="rect">
            <a:avLst/>
          </a:prstGeom>
          <a:blipFill rotWithShape="1">
            <a:blip r:embed="rId4"/>
            <a:stretch>
              <a:fillRect l="-768" t="-44910" b="-10778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7" name="CasellaDiTesto 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83768" y="4149080"/>
            <a:ext cx="4417640" cy="850361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9" name="Freccia a destra 8"/>
          <p:cNvSpPr/>
          <p:nvPr/>
        </p:nvSpPr>
        <p:spPr>
          <a:xfrm>
            <a:off x="4211638" y="2828925"/>
            <a:ext cx="627062" cy="144463"/>
          </a:xfrm>
          <a:prstGeom prst="rightArrow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1" name="Ovale 10"/>
          <p:cNvSpPr/>
          <p:nvPr/>
        </p:nvSpPr>
        <p:spPr>
          <a:xfrm>
            <a:off x="3563938" y="4005263"/>
            <a:ext cx="2016125" cy="1152525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2" name="CasellaDiTesto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51720" y="5157192"/>
            <a:ext cx="2416239" cy="461665"/>
          </a:xfrm>
          <a:prstGeom prst="rect">
            <a:avLst/>
          </a:prstGeom>
          <a:blipFill rotWithShape="1">
            <a:blip r:embed="rId6"/>
            <a:stretch>
              <a:fillRect l="-2273" b="-17105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9465" name="CasellaDiTesto 12"/>
          <p:cNvSpPr txBox="1">
            <a:spLocks noChangeArrowheads="1"/>
          </p:cNvSpPr>
          <p:nvPr/>
        </p:nvSpPr>
        <p:spPr bwMode="auto">
          <a:xfrm>
            <a:off x="1116013" y="5949950"/>
            <a:ext cx="734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L’interazione appare debole perché la sua costante di accoppiamento </a:t>
            </a:r>
          </a:p>
          <a:p>
            <a:pPr eaLnBrk="1" hangingPunct="1"/>
            <a:r>
              <a:rPr lang="it-IT" sz="1800"/>
              <a:t>è divisa per la grande massa dei bosoni scambiati</a:t>
            </a:r>
          </a:p>
        </p:txBody>
      </p:sp>
      <p:sp>
        <p:nvSpPr>
          <p:cNvPr id="14" name="Ovale 13"/>
          <p:cNvSpPr/>
          <p:nvPr/>
        </p:nvSpPr>
        <p:spPr>
          <a:xfrm>
            <a:off x="4357688" y="4005263"/>
            <a:ext cx="1293812" cy="12239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cxnSp>
        <p:nvCxnSpPr>
          <p:cNvPr id="16" name="Connettore 2 15"/>
          <p:cNvCxnSpPr/>
          <p:nvPr/>
        </p:nvCxnSpPr>
        <p:spPr>
          <a:xfrm flipH="1" flipV="1">
            <a:off x="5651500" y="4941888"/>
            <a:ext cx="433388" cy="4603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940152" y="5401627"/>
            <a:ext cx="1395382" cy="403637"/>
          </a:xfrm>
          <a:prstGeom prst="rect">
            <a:avLst/>
          </a:prstGeom>
          <a:blipFill rotWithShape="1">
            <a:blip r:embed="rId7"/>
            <a:stretch>
              <a:fillRect t="-6061" b="-27273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asellaDiTesto 1"/>
          <p:cNvSpPr txBox="1">
            <a:spLocks noChangeArrowheads="1"/>
          </p:cNvSpPr>
          <p:nvPr/>
        </p:nvSpPr>
        <p:spPr bwMode="auto">
          <a:xfrm>
            <a:off x="3025775" y="404813"/>
            <a:ext cx="2409825" cy="461962"/>
          </a:xfrm>
          <a:prstGeom prst="rect">
            <a:avLst/>
          </a:prstGeom>
          <a:solidFill>
            <a:srgbClr val="79E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Interazione forte</a:t>
            </a:r>
          </a:p>
        </p:txBody>
      </p:sp>
      <p:sp>
        <p:nvSpPr>
          <p:cNvPr id="20483" name="CasellaDiTesto 2"/>
          <p:cNvSpPr txBox="1">
            <a:spLocks noChangeArrowheads="1"/>
          </p:cNvSpPr>
          <p:nvPr/>
        </p:nvSpPr>
        <p:spPr bwMode="auto">
          <a:xfrm>
            <a:off x="1514475" y="1700213"/>
            <a:ext cx="3487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Struttura nucleare e adronica</a:t>
            </a:r>
          </a:p>
        </p:txBody>
      </p:sp>
      <p:sp>
        <p:nvSpPr>
          <p:cNvPr id="4" name="CasellaDiTesto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475656" y="2217058"/>
            <a:ext cx="3229602" cy="400110"/>
          </a:xfrm>
          <a:prstGeom prst="rect">
            <a:avLst/>
          </a:prstGeom>
          <a:blipFill rotWithShape="1">
            <a:blip r:embed="rId2"/>
            <a:stretch>
              <a:fillRect l="-1887" t="-6154" r="-943" b="-29231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20485" name="CasellaDiTesto 4"/>
          <p:cNvSpPr txBox="1">
            <a:spLocks noChangeArrowheads="1"/>
          </p:cNvSpPr>
          <p:nvPr/>
        </p:nvSpPr>
        <p:spPr bwMode="auto">
          <a:xfrm>
            <a:off x="1631950" y="3284538"/>
            <a:ext cx="3117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Interazioni adroniche: es. </a:t>
            </a:r>
          </a:p>
        </p:txBody>
      </p:sp>
      <p:sp>
        <p:nvSpPr>
          <p:cNvPr id="6" name="CasellaDiTesto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582421" y="3284984"/>
            <a:ext cx="2149819" cy="400110"/>
          </a:xfrm>
          <a:prstGeom prst="rect">
            <a:avLst/>
          </a:prstGeom>
          <a:blipFill rotWithShape="1">
            <a:blip r:embed="rId3"/>
            <a:stretch>
              <a:fillRect b="-9091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20487" name="CasellaDiTesto 8"/>
          <p:cNvSpPr txBox="1">
            <a:spLocks noChangeArrowheads="1"/>
          </p:cNvSpPr>
          <p:nvPr/>
        </p:nvSpPr>
        <p:spPr bwMode="auto">
          <a:xfrm>
            <a:off x="1619250" y="3860800"/>
            <a:ext cx="2165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Decadimenti: es. </a:t>
            </a:r>
          </a:p>
        </p:txBody>
      </p:sp>
      <p:sp>
        <p:nvSpPr>
          <p:cNvPr id="10" name="CasellaDiTesto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678856" y="3861048"/>
            <a:ext cx="1983684" cy="400110"/>
          </a:xfrm>
          <a:prstGeom prst="rect">
            <a:avLst/>
          </a:prstGeom>
          <a:blipFill rotWithShape="1">
            <a:blip r:embed="rId4"/>
            <a:stretch>
              <a:fillRect b="-9091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pic>
        <p:nvPicPr>
          <p:cNvPr id="20489" name="Immagin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588" y="1312863"/>
            <a:ext cx="1612900" cy="16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Immagin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150" y="4508500"/>
            <a:ext cx="3054350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51720" y="2181210"/>
            <a:ext cx="4417640" cy="783804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21507" name="CasellaDiTesto 3"/>
          <p:cNvSpPr txBox="1">
            <a:spLocks noChangeArrowheads="1"/>
          </p:cNvSpPr>
          <p:nvPr/>
        </p:nvSpPr>
        <p:spPr bwMode="auto">
          <a:xfrm>
            <a:off x="644525" y="476250"/>
            <a:ext cx="6880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Le particelle di forza dell’interazione forte sono i </a:t>
            </a:r>
            <a:r>
              <a:rPr lang="it-IT">
                <a:solidFill>
                  <a:srgbClr val="FF0000"/>
                </a:solidFill>
              </a:rPr>
              <a:t>gluon</a:t>
            </a:r>
            <a:r>
              <a:rPr lang="it-IT"/>
              <a:t>i (8), </a:t>
            </a:r>
          </a:p>
          <a:p>
            <a:pPr eaLnBrk="1" hangingPunct="1"/>
            <a:r>
              <a:rPr lang="it-IT"/>
              <a:t>di </a:t>
            </a:r>
            <a:r>
              <a:rPr lang="it-IT">
                <a:solidFill>
                  <a:srgbClr val="FF0000"/>
                </a:solidFill>
              </a:rPr>
              <a:t>massa nulla</a:t>
            </a:r>
          </a:p>
        </p:txBody>
      </p:sp>
      <p:sp>
        <p:nvSpPr>
          <p:cNvPr id="21508" name="CasellaDiTesto 4"/>
          <p:cNvSpPr txBox="1">
            <a:spLocks noChangeArrowheads="1"/>
          </p:cNvSpPr>
          <p:nvPr/>
        </p:nvSpPr>
        <p:spPr bwMode="auto">
          <a:xfrm>
            <a:off x="684213" y="1381125"/>
            <a:ext cx="7620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Il raggio di interazione è infinito, ma quark e gluoni sono </a:t>
            </a:r>
            <a:r>
              <a:rPr lang="it-IT">
                <a:solidFill>
                  <a:srgbClr val="FF0000"/>
                </a:solidFill>
              </a:rPr>
              <a:t>confinat</a:t>
            </a:r>
            <a:r>
              <a:rPr lang="it-IT"/>
              <a:t>i </a:t>
            </a:r>
          </a:p>
        </p:txBody>
      </p:sp>
      <p:cxnSp>
        <p:nvCxnSpPr>
          <p:cNvPr id="8" name="Connettore 2 7"/>
          <p:cNvCxnSpPr/>
          <p:nvPr/>
        </p:nvCxnSpPr>
        <p:spPr>
          <a:xfrm flipH="1" flipV="1">
            <a:off x="5795963" y="2820988"/>
            <a:ext cx="360362" cy="57626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CasellaDiTesto 8"/>
          <p:cNvSpPr txBox="1">
            <a:spLocks noChangeArrowheads="1"/>
          </p:cNvSpPr>
          <p:nvPr/>
        </p:nvSpPr>
        <p:spPr bwMode="auto">
          <a:xfrm>
            <a:off x="4932363" y="3541713"/>
            <a:ext cx="2668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Effetto del confinamento</a:t>
            </a:r>
          </a:p>
        </p:txBody>
      </p:sp>
      <p:sp>
        <p:nvSpPr>
          <p:cNvPr id="10" name="CasellaDiTesto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373661" y="4693206"/>
            <a:ext cx="1214563" cy="46166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21512" name="CasellaDiTesto 10"/>
          <p:cNvSpPr txBox="1">
            <a:spLocks noChangeArrowheads="1"/>
          </p:cNvSpPr>
          <p:nvPr/>
        </p:nvSpPr>
        <p:spPr bwMode="auto">
          <a:xfrm>
            <a:off x="2054225" y="4754563"/>
            <a:ext cx="3290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Costante di accoppiamento</a:t>
            </a:r>
          </a:p>
        </p:txBody>
      </p:sp>
      <p:sp>
        <p:nvSpPr>
          <p:cNvPr id="21513" name="CasellaDiTesto 11"/>
          <p:cNvSpPr txBox="1">
            <a:spLocks noChangeArrowheads="1"/>
          </p:cNvSpPr>
          <p:nvPr/>
        </p:nvSpPr>
        <p:spPr bwMode="auto">
          <a:xfrm>
            <a:off x="539750" y="4149725"/>
            <a:ext cx="8242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Il raggio effettivo dell’interazione è di circa </a:t>
            </a:r>
            <a:r>
              <a:rPr lang="it-IT">
                <a:solidFill>
                  <a:srgbClr val="FF0000"/>
                </a:solidFill>
              </a:rPr>
              <a:t>1 fm</a:t>
            </a:r>
            <a:r>
              <a:rPr lang="it-IT"/>
              <a:t>, la tipica scala adronica</a:t>
            </a:r>
          </a:p>
        </p:txBody>
      </p:sp>
      <p:sp>
        <p:nvSpPr>
          <p:cNvPr id="21514" name="CasellaDiTesto 12"/>
          <p:cNvSpPr txBox="1">
            <a:spLocks noChangeArrowheads="1"/>
          </p:cNvSpPr>
          <p:nvPr/>
        </p:nvSpPr>
        <p:spPr bwMode="auto">
          <a:xfrm>
            <a:off x="2674938" y="5557838"/>
            <a:ext cx="4057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A «grandi» distanze l’interazione è </a:t>
            </a:r>
          </a:p>
          <a:p>
            <a:pPr eaLnBrk="1" hangingPunct="1"/>
            <a:r>
              <a:rPr lang="it-IT" sz="1800"/>
              <a:t>modellizzata dallo scambio di mesoni </a:t>
            </a:r>
          </a:p>
        </p:txBody>
      </p:sp>
      <p:pic>
        <p:nvPicPr>
          <p:cNvPr id="21515" name="Immagin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613" y="5341938"/>
            <a:ext cx="1671637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asellaDiTesto 1"/>
          <p:cNvSpPr txBox="1">
            <a:spLocks noChangeArrowheads="1"/>
          </p:cNvSpPr>
          <p:nvPr/>
        </p:nvSpPr>
        <p:spPr bwMode="auto">
          <a:xfrm>
            <a:off x="1187450" y="469900"/>
            <a:ext cx="661987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La carica forte è il «colore», espresso matematicamente </a:t>
            </a:r>
          </a:p>
          <a:p>
            <a:pPr eaLnBrk="1" hangingPunct="1"/>
            <a:r>
              <a:rPr lang="it-IT"/>
              <a:t>da due quantità numeriche, e indicato discorsivamente </a:t>
            </a:r>
          </a:p>
          <a:p>
            <a:pPr eaLnBrk="1" hangingPunct="1"/>
            <a:r>
              <a:rPr lang="it-IT"/>
              <a:t>con </a:t>
            </a:r>
            <a:r>
              <a:rPr lang="it-IT">
                <a:solidFill>
                  <a:srgbClr val="FF0000"/>
                </a:solidFill>
              </a:rPr>
              <a:t>rosso, </a:t>
            </a:r>
            <a:r>
              <a:rPr lang="it-IT">
                <a:solidFill>
                  <a:srgbClr val="92D050"/>
                </a:solidFill>
              </a:rPr>
              <a:t>verde</a:t>
            </a:r>
            <a:r>
              <a:rPr lang="it-IT"/>
              <a:t>, </a:t>
            </a:r>
            <a:r>
              <a:rPr lang="it-IT">
                <a:solidFill>
                  <a:srgbClr val="0066FF"/>
                </a:solidFill>
              </a:rPr>
              <a:t>blu</a:t>
            </a:r>
          </a:p>
        </p:txBody>
      </p:sp>
      <p:pic>
        <p:nvPicPr>
          <p:cNvPr id="22531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174875"/>
            <a:ext cx="4529137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e 4"/>
          <p:cNvSpPr/>
          <p:nvPr/>
        </p:nvSpPr>
        <p:spPr>
          <a:xfrm>
            <a:off x="1547813" y="3249613"/>
            <a:ext cx="446087" cy="466725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6" name="Ovale 5"/>
          <p:cNvSpPr/>
          <p:nvPr/>
        </p:nvSpPr>
        <p:spPr>
          <a:xfrm>
            <a:off x="3563938" y="3249613"/>
            <a:ext cx="446087" cy="466725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2555875" y="4976813"/>
            <a:ext cx="446088" cy="468312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22535" name="Picture 15" descr="gluon_exch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036763"/>
            <a:ext cx="2376487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CasellaDiTesto 9"/>
          <p:cNvSpPr txBox="1">
            <a:spLocks noChangeArrowheads="1"/>
          </p:cNvSpPr>
          <p:nvPr/>
        </p:nvSpPr>
        <p:spPr bwMode="auto">
          <a:xfrm>
            <a:off x="5364163" y="3995738"/>
            <a:ext cx="3032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Anche i gluoni hanno colore</a:t>
            </a:r>
          </a:p>
        </p:txBody>
      </p:sp>
      <p:pic>
        <p:nvPicPr>
          <p:cNvPr id="22537" name="Immagin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437063"/>
            <a:ext cx="1758950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8" name="CasellaDiTesto 11"/>
          <p:cNvSpPr txBox="1">
            <a:spLocks noChangeArrowheads="1"/>
          </p:cNvSpPr>
          <p:nvPr/>
        </p:nvSpPr>
        <p:spPr bwMode="auto">
          <a:xfrm>
            <a:off x="5651500" y="6083300"/>
            <a:ext cx="2994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Vertici a tre e quattro gluoni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asellaDiTesto 1"/>
          <p:cNvSpPr txBox="1">
            <a:spLocks noChangeArrowheads="1"/>
          </p:cNvSpPr>
          <p:nvPr/>
        </p:nvSpPr>
        <p:spPr bwMode="auto">
          <a:xfrm>
            <a:off x="1835150" y="476250"/>
            <a:ext cx="5205413" cy="461963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Il caso dell’interazione gravitazionale</a:t>
            </a:r>
          </a:p>
        </p:txBody>
      </p:sp>
      <p:sp>
        <p:nvSpPr>
          <p:cNvPr id="3" name="CasellaDiTesto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11760" y="1482422"/>
            <a:ext cx="3744416" cy="722442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4" name="CasellaDiTesto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547664" y="2564904"/>
            <a:ext cx="5615833" cy="577466"/>
          </a:xfrm>
          <a:prstGeom prst="rect">
            <a:avLst/>
          </a:prstGeom>
          <a:blipFill rotWithShape="1">
            <a:blip r:embed="rId3"/>
            <a:stretch>
              <a:fillRect l="-1194" b="-1064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5" name="CasellaDiTesto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67641" y="3645024"/>
            <a:ext cx="8236807" cy="400110"/>
          </a:xfrm>
          <a:prstGeom prst="rect">
            <a:avLst/>
          </a:prstGeom>
          <a:blipFill rotWithShape="1">
            <a:blip r:embed="rId4"/>
            <a:stretch>
              <a:fillRect l="-740" t="-6061" b="-27273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6" name="CasellaDiTesto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331640" y="4335173"/>
            <a:ext cx="3744416" cy="894027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7" name="CasellaDiTesto 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403648" y="5537443"/>
            <a:ext cx="5315301" cy="843885"/>
          </a:xfrm>
          <a:prstGeom prst="rect">
            <a:avLst/>
          </a:prstGeom>
          <a:blipFill rotWithShape="1">
            <a:blip r:embed="rId6"/>
            <a:stretch>
              <a:fillRect l="-1147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23560" name="CasellaDiTesto 7"/>
          <p:cNvSpPr txBox="1">
            <a:spLocks noChangeArrowheads="1"/>
          </p:cNvSpPr>
          <p:nvPr/>
        </p:nvSpPr>
        <p:spPr bwMode="auto">
          <a:xfrm>
            <a:off x="5159375" y="4437063"/>
            <a:ext cx="3825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Decine di ordini di grandezza </a:t>
            </a:r>
          </a:p>
          <a:p>
            <a:pPr eaLnBrk="1" hangingPunct="1"/>
            <a:r>
              <a:rPr lang="it-IT" sz="1800"/>
              <a:t>più debole  delle altre tre interazioni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1303338"/>
            <a:ext cx="6275388" cy="449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CasellaDiTesto 2"/>
          <p:cNvSpPr txBox="1">
            <a:spLocks noChangeArrowheads="1"/>
          </p:cNvSpPr>
          <p:nvPr/>
        </p:nvSpPr>
        <p:spPr bwMode="auto">
          <a:xfrm rot="16200000">
            <a:off x="494456" y="3249613"/>
            <a:ext cx="1160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Forza (N)</a:t>
            </a:r>
          </a:p>
        </p:txBody>
      </p:sp>
      <p:sp>
        <p:nvSpPr>
          <p:cNvPr id="24580" name="CasellaDiTesto 3"/>
          <p:cNvSpPr txBox="1">
            <a:spLocks noChangeArrowheads="1"/>
          </p:cNvSpPr>
          <p:nvPr/>
        </p:nvSpPr>
        <p:spPr bwMode="auto">
          <a:xfrm>
            <a:off x="3871913" y="5805264"/>
            <a:ext cx="1557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Distanza (fm)</a:t>
            </a:r>
          </a:p>
        </p:txBody>
      </p:sp>
      <p:sp>
        <p:nvSpPr>
          <p:cNvPr id="24581" name="CasellaDiTesto 4"/>
          <p:cNvSpPr txBox="1">
            <a:spLocks noChangeArrowheads="1"/>
          </p:cNvSpPr>
          <p:nvPr/>
        </p:nvSpPr>
        <p:spPr bwMode="auto">
          <a:xfrm>
            <a:off x="5364163" y="1970088"/>
            <a:ext cx="646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>
                <a:solidFill>
                  <a:srgbClr val="FF33CC"/>
                </a:solidFill>
              </a:rPr>
              <a:t>forte</a:t>
            </a:r>
          </a:p>
        </p:txBody>
      </p:sp>
      <p:sp>
        <p:nvSpPr>
          <p:cNvPr id="24582" name="CasellaDiTesto 5"/>
          <p:cNvSpPr txBox="1">
            <a:spLocks noChangeArrowheads="1"/>
          </p:cNvSpPr>
          <p:nvPr/>
        </p:nvSpPr>
        <p:spPr bwMode="auto">
          <a:xfrm>
            <a:off x="5435600" y="2555875"/>
            <a:ext cx="633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e.m.</a:t>
            </a:r>
          </a:p>
        </p:txBody>
      </p:sp>
      <p:sp>
        <p:nvSpPr>
          <p:cNvPr id="24583" name="CasellaDiTesto 6"/>
          <p:cNvSpPr txBox="1">
            <a:spLocks noChangeArrowheads="1"/>
          </p:cNvSpPr>
          <p:nvPr/>
        </p:nvSpPr>
        <p:spPr bwMode="auto">
          <a:xfrm>
            <a:off x="4356100" y="3625850"/>
            <a:ext cx="876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>
                <a:solidFill>
                  <a:schemeClr val="accent2"/>
                </a:solidFill>
              </a:rPr>
              <a:t>debole</a:t>
            </a:r>
          </a:p>
        </p:txBody>
      </p:sp>
      <p:sp>
        <p:nvSpPr>
          <p:cNvPr id="24584" name="CasellaDiTesto 7"/>
          <p:cNvSpPr txBox="1">
            <a:spLocks noChangeArrowheads="1"/>
          </p:cNvSpPr>
          <p:nvPr/>
        </p:nvSpPr>
        <p:spPr bwMode="auto">
          <a:xfrm>
            <a:off x="5499100" y="4787900"/>
            <a:ext cx="877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>
                <a:solidFill>
                  <a:srgbClr val="FF0000"/>
                </a:solidFill>
              </a:rPr>
              <a:t>gravità</a:t>
            </a:r>
          </a:p>
        </p:txBody>
      </p:sp>
      <p:sp>
        <p:nvSpPr>
          <p:cNvPr id="24585" name="CasellaDiTesto 8"/>
          <p:cNvSpPr txBox="1">
            <a:spLocks noChangeArrowheads="1"/>
          </p:cNvSpPr>
          <p:nvPr/>
        </p:nvSpPr>
        <p:spPr bwMode="auto">
          <a:xfrm>
            <a:off x="2916238" y="303213"/>
            <a:ext cx="3455987" cy="461962"/>
          </a:xfrm>
          <a:prstGeom prst="rect">
            <a:avLst/>
          </a:prstGeom>
          <a:solidFill>
            <a:srgbClr val="F1F6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L’andamento delle forze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6206167" y="6381750"/>
            <a:ext cx="2614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(© M. </a:t>
            </a:r>
            <a:r>
              <a:rPr lang="it-IT" sz="1600" dirty="0" err="1" smtClean="0"/>
              <a:t>Kobel</a:t>
            </a:r>
            <a:r>
              <a:rPr lang="it-IT" sz="1600" dirty="0" smtClean="0"/>
              <a:t>. TU Dresden)</a:t>
            </a:r>
            <a:endParaRPr lang="it-I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7"/>
          <p:cNvSpPr txBox="1">
            <a:spLocks noChangeArrowheads="1"/>
          </p:cNvSpPr>
          <p:nvPr/>
        </p:nvSpPr>
        <p:spPr bwMode="auto">
          <a:xfrm>
            <a:off x="806450" y="1341438"/>
            <a:ext cx="7345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>
                <a:solidFill>
                  <a:srgbClr val="FF0000"/>
                </a:solidFill>
              </a:rPr>
              <a:t>Simmetria = Invarianza rispetto a una trasformazione</a:t>
            </a:r>
          </a:p>
        </p:txBody>
      </p:sp>
      <p:sp>
        <p:nvSpPr>
          <p:cNvPr id="25603" name="Line 9"/>
          <p:cNvSpPr>
            <a:spLocks noChangeShapeType="1"/>
          </p:cNvSpPr>
          <p:nvPr/>
        </p:nvSpPr>
        <p:spPr bwMode="auto">
          <a:xfrm flipV="1">
            <a:off x="3038475" y="1916113"/>
            <a:ext cx="287338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5604" name="Text Box 10"/>
          <p:cNvSpPr txBox="1">
            <a:spLocks noChangeArrowheads="1"/>
          </p:cNvSpPr>
          <p:nvPr/>
        </p:nvSpPr>
        <p:spPr bwMode="auto">
          <a:xfrm>
            <a:off x="2030413" y="2492375"/>
            <a:ext cx="2120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delle leggi fisiche</a:t>
            </a:r>
          </a:p>
        </p:txBody>
      </p:sp>
      <p:sp>
        <p:nvSpPr>
          <p:cNvPr id="25605" name="Line 11"/>
          <p:cNvSpPr>
            <a:spLocks noChangeShapeType="1"/>
          </p:cNvSpPr>
          <p:nvPr/>
        </p:nvSpPr>
        <p:spPr bwMode="auto">
          <a:xfrm flipH="1" flipV="1">
            <a:off x="6854825" y="1916113"/>
            <a:ext cx="144463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5606" name="Text Box 12"/>
          <p:cNvSpPr txBox="1">
            <a:spLocks noChangeArrowheads="1"/>
          </p:cNvSpPr>
          <p:nvPr/>
        </p:nvSpPr>
        <p:spPr bwMode="auto">
          <a:xfrm>
            <a:off x="5486400" y="2455863"/>
            <a:ext cx="3189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spazio-temporale o interna</a:t>
            </a:r>
          </a:p>
        </p:txBody>
      </p:sp>
      <p:sp>
        <p:nvSpPr>
          <p:cNvPr id="25607" name="Text Box 13"/>
          <p:cNvSpPr txBox="1">
            <a:spLocks noChangeArrowheads="1"/>
          </p:cNvSpPr>
          <p:nvPr/>
        </p:nvSpPr>
        <p:spPr bwMode="auto">
          <a:xfrm>
            <a:off x="1116013" y="3584575"/>
            <a:ext cx="662781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Le trasformazioni di simmetria sono trasformazioni che </a:t>
            </a:r>
          </a:p>
          <a:p>
            <a:pPr eaLnBrk="1" hangingPunct="1"/>
            <a:r>
              <a:rPr lang="it-IT"/>
              <a:t>lasciano inalterati i fenomeni fisici</a:t>
            </a:r>
          </a:p>
        </p:txBody>
      </p:sp>
      <p:sp>
        <p:nvSpPr>
          <p:cNvPr id="25608" name="CasellaDiTesto 1"/>
          <p:cNvSpPr txBox="1">
            <a:spLocks noChangeArrowheads="1"/>
          </p:cNvSpPr>
          <p:nvPr/>
        </p:nvSpPr>
        <p:spPr bwMode="auto">
          <a:xfrm>
            <a:off x="1154113" y="4592638"/>
            <a:ext cx="7089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Dal punto di vista matematico, le trasformazioni di simmetria </a:t>
            </a:r>
          </a:p>
          <a:p>
            <a:pPr eaLnBrk="1" hangingPunct="1"/>
            <a:r>
              <a:rPr lang="it-IT"/>
              <a:t>formano dei </a:t>
            </a:r>
            <a:r>
              <a:rPr lang="it-IT">
                <a:solidFill>
                  <a:srgbClr val="0070C0"/>
                </a:solidFill>
              </a:rPr>
              <a:t>grupp</a:t>
            </a:r>
            <a:r>
              <a:rPr lang="it-IT"/>
              <a:t>i </a:t>
            </a:r>
          </a:p>
        </p:txBody>
      </p:sp>
      <p:sp>
        <p:nvSpPr>
          <p:cNvPr id="25609" name="CasellaDiTesto 2"/>
          <p:cNvSpPr txBox="1">
            <a:spLocks noChangeArrowheads="1"/>
          </p:cNvSpPr>
          <p:nvPr/>
        </p:nvSpPr>
        <p:spPr bwMode="auto">
          <a:xfrm>
            <a:off x="3635375" y="447675"/>
            <a:ext cx="1571625" cy="460375"/>
          </a:xfrm>
          <a:prstGeom prst="rect">
            <a:avLst/>
          </a:prstGeom>
          <a:solidFill>
            <a:srgbClr val="66FF33"/>
          </a:solidFill>
          <a:ln w="9525">
            <a:solidFill>
              <a:srgbClr val="66FF33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Simmetrie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116013" y="5529263"/>
            <a:ext cx="61007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Le simmetrie implicano delle leggi di conservazione </a:t>
            </a:r>
          </a:p>
          <a:p>
            <a:pPr>
              <a:defRPr/>
            </a:pPr>
            <a:r>
              <a:rPr lang="it-IT" dirty="0" smtClean="0"/>
              <a:t>(simmetrie continue - teorema </a:t>
            </a:r>
            <a:r>
              <a:rPr lang="it-IT" dirty="0"/>
              <a:t>di </a:t>
            </a:r>
            <a:r>
              <a:rPr lang="it-IT" dirty="0" err="1"/>
              <a:t>Noether</a:t>
            </a:r>
            <a:r>
              <a:rPr lang="it-IT" dirty="0"/>
              <a:t>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classificazione_sim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28775"/>
            <a:ext cx="6481763" cy="404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6659563" y="1711325"/>
            <a:ext cx="2306637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0066FF"/>
                </a:solidFill>
              </a:rPr>
              <a:t>Traslazioni spaziali</a:t>
            </a:r>
          </a:p>
          <a:p>
            <a:pPr eaLnBrk="1" hangingPunct="1"/>
            <a:r>
              <a:rPr lang="it-IT" sz="1600">
                <a:solidFill>
                  <a:srgbClr val="0066FF"/>
                </a:solidFill>
              </a:rPr>
              <a:t>Traslazioni temporali</a:t>
            </a:r>
          </a:p>
          <a:p>
            <a:pPr eaLnBrk="1" hangingPunct="1"/>
            <a:r>
              <a:rPr lang="it-IT" sz="1600">
                <a:solidFill>
                  <a:srgbClr val="0066FF"/>
                </a:solidFill>
              </a:rPr>
              <a:t>Rotazioni</a:t>
            </a:r>
          </a:p>
          <a:p>
            <a:pPr eaLnBrk="1" hangingPunct="1"/>
            <a:r>
              <a:rPr lang="it-IT" sz="1600">
                <a:solidFill>
                  <a:srgbClr val="0066FF"/>
                </a:solidFill>
              </a:rPr>
              <a:t>Trasformazioni del S.R.</a:t>
            </a:r>
          </a:p>
        </p:txBody>
      </p:sp>
      <p:sp>
        <p:nvSpPr>
          <p:cNvPr id="26628" name="Text Box 6"/>
          <p:cNvSpPr txBox="1">
            <a:spLocks noChangeArrowheads="1"/>
          </p:cNvSpPr>
          <p:nvPr/>
        </p:nvSpPr>
        <p:spPr bwMode="auto">
          <a:xfrm>
            <a:off x="6659563" y="2924175"/>
            <a:ext cx="239871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CC0066"/>
                </a:solidFill>
              </a:rPr>
              <a:t>Parità (P)</a:t>
            </a:r>
          </a:p>
          <a:p>
            <a:pPr eaLnBrk="1" hangingPunct="1"/>
            <a:r>
              <a:rPr lang="it-IT" sz="1600">
                <a:solidFill>
                  <a:srgbClr val="CC0066"/>
                </a:solidFill>
              </a:rPr>
              <a:t>Inversione temporale (T)</a:t>
            </a:r>
          </a:p>
        </p:txBody>
      </p:sp>
      <p:sp>
        <p:nvSpPr>
          <p:cNvPr id="26629" name="Text Box 7"/>
          <p:cNvSpPr txBox="1">
            <a:spLocks noChangeArrowheads="1"/>
          </p:cNvSpPr>
          <p:nvPr/>
        </p:nvSpPr>
        <p:spPr bwMode="auto">
          <a:xfrm>
            <a:off x="6732588" y="4797425"/>
            <a:ext cx="13795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5F5F5F"/>
                </a:solidFill>
              </a:rPr>
              <a:t>Elettrodebole</a:t>
            </a:r>
          </a:p>
          <a:p>
            <a:pPr eaLnBrk="1" hangingPunct="1"/>
            <a:r>
              <a:rPr lang="it-IT" sz="1600">
                <a:solidFill>
                  <a:srgbClr val="5F5F5F"/>
                </a:solidFill>
              </a:rPr>
              <a:t>Colore</a:t>
            </a:r>
          </a:p>
        </p:txBody>
      </p:sp>
      <p:sp>
        <p:nvSpPr>
          <p:cNvPr id="26630" name="Text Box 8"/>
          <p:cNvSpPr txBox="1">
            <a:spLocks noChangeArrowheads="1"/>
          </p:cNvSpPr>
          <p:nvPr/>
        </p:nvSpPr>
        <p:spPr bwMode="auto">
          <a:xfrm>
            <a:off x="6732588" y="3860800"/>
            <a:ext cx="17859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CCCC00"/>
                </a:solidFill>
              </a:rPr>
              <a:t>Numero barionico</a:t>
            </a:r>
          </a:p>
          <a:p>
            <a:pPr eaLnBrk="1" hangingPunct="1"/>
            <a:r>
              <a:rPr lang="it-IT" sz="1600">
                <a:solidFill>
                  <a:srgbClr val="CCCC00"/>
                </a:solidFill>
              </a:rPr>
              <a:t>Isospin</a:t>
            </a:r>
          </a:p>
        </p:txBody>
      </p:sp>
      <p:sp>
        <p:nvSpPr>
          <p:cNvPr id="26631" name="Text Box 9"/>
          <p:cNvSpPr txBox="1">
            <a:spLocks noChangeArrowheads="1"/>
          </p:cNvSpPr>
          <p:nvPr/>
        </p:nvSpPr>
        <p:spPr bwMode="auto">
          <a:xfrm>
            <a:off x="1619250" y="404813"/>
            <a:ext cx="554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Le simmetrie fondamentali dell’universo</a:t>
            </a:r>
          </a:p>
        </p:txBody>
      </p:sp>
      <p:sp>
        <p:nvSpPr>
          <p:cNvPr id="26632" name="Rectangle 10"/>
          <p:cNvSpPr>
            <a:spLocks noChangeArrowheads="1"/>
          </p:cNvSpPr>
          <p:nvPr/>
        </p:nvSpPr>
        <p:spPr bwMode="auto">
          <a:xfrm>
            <a:off x="6659563" y="1628775"/>
            <a:ext cx="2233612" cy="1223963"/>
          </a:xfrm>
          <a:prstGeom prst="rect">
            <a:avLst/>
          </a:prstGeom>
          <a:noFill/>
          <a:ln w="28575">
            <a:solidFill>
              <a:srgbClr val="0066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6633" name="Line 11"/>
          <p:cNvSpPr>
            <a:spLocks noChangeShapeType="1"/>
          </p:cNvSpPr>
          <p:nvPr/>
        </p:nvSpPr>
        <p:spPr bwMode="auto">
          <a:xfrm>
            <a:off x="7596188" y="148431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6634" name="Line 12"/>
          <p:cNvSpPr>
            <a:spLocks noChangeShapeType="1"/>
          </p:cNvSpPr>
          <p:nvPr/>
        </p:nvSpPr>
        <p:spPr bwMode="auto">
          <a:xfrm flipV="1">
            <a:off x="7596188" y="1125538"/>
            <a:ext cx="144462" cy="358775"/>
          </a:xfrm>
          <a:prstGeom prst="line">
            <a:avLst/>
          </a:prstGeom>
          <a:noFill/>
          <a:ln w="28575">
            <a:solidFill>
              <a:srgbClr val="00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6635" name="Text Box 13"/>
          <p:cNvSpPr txBox="1">
            <a:spLocks noChangeArrowheads="1"/>
          </p:cNvSpPr>
          <p:nvPr/>
        </p:nvSpPr>
        <p:spPr bwMode="auto">
          <a:xfrm>
            <a:off x="7332663" y="736600"/>
            <a:ext cx="984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0066CC"/>
                </a:solidFill>
              </a:rPr>
              <a:t>Poincaré</a:t>
            </a:r>
          </a:p>
        </p:txBody>
      </p:sp>
      <p:sp>
        <p:nvSpPr>
          <p:cNvPr id="26636" name="Rectangle 14"/>
          <p:cNvSpPr>
            <a:spLocks noChangeArrowheads="1"/>
          </p:cNvSpPr>
          <p:nvPr/>
        </p:nvSpPr>
        <p:spPr bwMode="auto">
          <a:xfrm>
            <a:off x="6659563" y="4797425"/>
            <a:ext cx="1657350" cy="576263"/>
          </a:xfrm>
          <a:prstGeom prst="rect">
            <a:avLst/>
          </a:prstGeom>
          <a:noFill/>
          <a:ln w="28575">
            <a:solidFill>
              <a:srgbClr val="80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6637" name="Line 15"/>
          <p:cNvSpPr>
            <a:spLocks noChangeShapeType="1"/>
          </p:cNvSpPr>
          <p:nvPr/>
        </p:nvSpPr>
        <p:spPr bwMode="auto">
          <a:xfrm>
            <a:off x="7380288" y="5516563"/>
            <a:ext cx="215900" cy="28892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6638" name="Text Box 16"/>
          <p:cNvSpPr txBox="1">
            <a:spLocks noChangeArrowheads="1"/>
          </p:cNvSpPr>
          <p:nvPr/>
        </p:nvSpPr>
        <p:spPr bwMode="auto">
          <a:xfrm>
            <a:off x="7019925" y="5876925"/>
            <a:ext cx="1741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chemeClr val="bg2"/>
                </a:solidFill>
              </a:rPr>
              <a:t>Modello standard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828675" y="469900"/>
            <a:ext cx="2087563" cy="396875"/>
          </a:xfrm>
          <a:prstGeom prst="rect">
            <a:avLst/>
          </a:prstGeom>
          <a:solidFill>
            <a:srgbClr val="F1F61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Simmetrie esatte</a:t>
            </a:r>
          </a:p>
        </p:txBody>
      </p:sp>
      <p:sp>
        <p:nvSpPr>
          <p:cNvPr id="27651" name="Text Box 5"/>
          <p:cNvSpPr txBox="1">
            <a:spLocks noChangeArrowheads="1"/>
          </p:cNvSpPr>
          <p:nvPr/>
        </p:nvSpPr>
        <p:spPr bwMode="auto">
          <a:xfrm>
            <a:off x="755650" y="1039813"/>
            <a:ext cx="2562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it-IT" sz="1800"/>
              <a:t> Simmetria di Poincaré</a:t>
            </a:r>
          </a:p>
        </p:txBody>
      </p:sp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828675" y="1909763"/>
            <a:ext cx="1876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it-IT" sz="1800"/>
              <a:t> Simmetria CPT</a:t>
            </a:r>
          </a:p>
        </p:txBody>
      </p:sp>
      <p:sp>
        <p:nvSpPr>
          <p:cNvPr id="27653" name="Text Box 7"/>
          <p:cNvSpPr txBox="1">
            <a:spLocks noChangeArrowheads="1"/>
          </p:cNvSpPr>
          <p:nvPr/>
        </p:nvSpPr>
        <p:spPr bwMode="auto">
          <a:xfrm>
            <a:off x="828675" y="2413000"/>
            <a:ext cx="5838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it-IT" sz="1800"/>
              <a:t> Simmetrie di gauge elettromagnetica e di colore (forte)</a:t>
            </a:r>
          </a:p>
        </p:txBody>
      </p:sp>
      <p:sp>
        <p:nvSpPr>
          <p:cNvPr id="27654" name="Text Box 8"/>
          <p:cNvSpPr txBox="1">
            <a:spLocks noChangeArrowheads="1"/>
          </p:cNvSpPr>
          <p:nvPr/>
        </p:nvSpPr>
        <p:spPr bwMode="auto">
          <a:xfrm>
            <a:off x="828675" y="4933950"/>
            <a:ext cx="5567363" cy="396875"/>
          </a:xfrm>
          <a:prstGeom prst="rect">
            <a:avLst/>
          </a:prstGeom>
          <a:solidFill>
            <a:srgbClr val="66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Simmetrie “nascoste”, o “spontaneamente rotte”</a:t>
            </a:r>
          </a:p>
        </p:txBody>
      </p:sp>
      <p:sp>
        <p:nvSpPr>
          <p:cNvPr id="27655" name="Text Box 9"/>
          <p:cNvSpPr txBox="1">
            <a:spLocks noChangeArrowheads="1"/>
          </p:cNvSpPr>
          <p:nvPr/>
        </p:nvSpPr>
        <p:spPr bwMode="auto">
          <a:xfrm>
            <a:off x="755650" y="5581650"/>
            <a:ext cx="3743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it-IT" sz="1800"/>
              <a:t> Simmetria di gauge elettrodebole </a:t>
            </a:r>
          </a:p>
        </p:txBody>
      </p:sp>
      <p:sp>
        <p:nvSpPr>
          <p:cNvPr id="27656" name="Text Box 10"/>
          <p:cNvSpPr txBox="1">
            <a:spLocks noChangeArrowheads="1"/>
          </p:cNvSpPr>
          <p:nvPr/>
        </p:nvSpPr>
        <p:spPr bwMode="auto">
          <a:xfrm>
            <a:off x="900113" y="3133725"/>
            <a:ext cx="1903412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Simmetrie rotte</a:t>
            </a:r>
          </a:p>
        </p:txBody>
      </p:sp>
      <p:sp>
        <p:nvSpPr>
          <p:cNvPr id="27657" name="Text Box 11"/>
          <p:cNvSpPr txBox="1">
            <a:spLocks noChangeArrowheads="1"/>
          </p:cNvSpPr>
          <p:nvPr/>
        </p:nvSpPr>
        <p:spPr bwMode="auto">
          <a:xfrm>
            <a:off x="755650" y="3854450"/>
            <a:ext cx="7731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it-IT" sz="1800"/>
              <a:t> Simmetrie P (parità), T (inversione temporale), C (coniugazione di carica)</a:t>
            </a:r>
          </a:p>
        </p:txBody>
      </p:sp>
      <p:sp>
        <p:nvSpPr>
          <p:cNvPr id="27658" name="Text Box 12"/>
          <p:cNvSpPr txBox="1">
            <a:spLocks noChangeArrowheads="1"/>
          </p:cNvSpPr>
          <p:nvPr/>
        </p:nvSpPr>
        <p:spPr bwMode="auto">
          <a:xfrm>
            <a:off x="2052638" y="1406525"/>
            <a:ext cx="591661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→ La più generale simmetria dello spazio-tempo (piatto)</a:t>
            </a:r>
          </a:p>
        </p:txBody>
      </p:sp>
      <p:sp>
        <p:nvSpPr>
          <p:cNvPr id="27659" name="Text Box 13"/>
          <p:cNvSpPr txBox="1">
            <a:spLocks noChangeArrowheads="1"/>
          </p:cNvSpPr>
          <p:nvPr/>
        </p:nvSpPr>
        <p:spPr bwMode="auto">
          <a:xfrm>
            <a:off x="2197100" y="4213225"/>
            <a:ext cx="405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→ Sono violate dalle interazioni deboli</a:t>
            </a:r>
          </a:p>
        </p:txBody>
      </p:sp>
      <p:sp>
        <p:nvSpPr>
          <p:cNvPr id="27660" name="Text Box 14"/>
          <p:cNvSpPr txBox="1">
            <a:spLocks noChangeArrowheads="1"/>
          </p:cNvSpPr>
          <p:nvPr/>
        </p:nvSpPr>
        <p:spPr bwMode="auto">
          <a:xfrm>
            <a:off x="2339975" y="5942013"/>
            <a:ext cx="4070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→ Meccanismo di Brout-Englert-Higgs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7" descr="yang_gallery-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1166813"/>
            <a:ext cx="2957513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8"/>
          <p:cNvSpPr txBox="1">
            <a:spLocks noChangeArrowheads="1"/>
          </p:cNvSpPr>
          <p:nvPr/>
        </p:nvSpPr>
        <p:spPr bwMode="auto">
          <a:xfrm>
            <a:off x="3995738" y="1641475"/>
            <a:ext cx="499427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Nel 1956 C.N. Yang e T.D. Lee ipotizzano</a:t>
            </a:r>
          </a:p>
          <a:p>
            <a:pPr eaLnBrk="1" hangingPunct="1"/>
            <a:r>
              <a:rPr lang="it-IT" sz="1800"/>
              <a:t>che la </a:t>
            </a:r>
            <a:r>
              <a:rPr lang="it-IT" sz="1800">
                <a:solidFill>
                  <a:srgbClr val="FF0000"/>
                </a:solidFill>
              </a:rPr>
              <a:t>simmetria di parità</a:t>
            </a:r>
            <a:r>
              <a:rPr lang="it-IT" sz="1800"/>
              <a:t> sia rotta nei processi </a:t>
            </a:r>
          </a:p>
          <a:p>
            <a:pPr eaLnBrk="1" hangingPunct="1"/>
            <a:r>
              <a:rPr lang="it-IT" sz="1800"/>
              <a:t>governati dalla forza debole</a:t>
            </a:r>
          </a:p>
        </p:txBody>
      </p:sp>
      <p:sp>
        <p:nvSpPr>
          <p:cNvPr id="28676" name="Text Box 9"/>
          <p:cNvSpPr txBox="1">
            <a:spLocks noChangeArrowheads="1"/>
          </p:cNvSpPr>
          <p:nvPr/>
        </p:nvSpPr>
        <p:spPr bwMode="auto">
          <a:xfrm>
            <a:off x="1225550" y="765175"/>
            <a:ext cx="56991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Lee</a:t>
            </a:r>
          </a:p>
        </p:txBody>
      </p:sp>
      <p:sp>
        <p:nvSpPr>
          <p:cNvPr id="28677" name="Text Box 10"/>
          <p:cNvSpPr txBox="1">
            <a:spLocks noChangeArrowheads="1"/>
          </p:cNvSpPr>
          <p:nvPr/>
        </p:nvSpPr>
        <p:spPr bwMode="auto">
          <a:xfrm>
            <a:off x="2659063" y="765175"/>
            <a:ext cx="70643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Yang</a:t>
            </a:r>
          </a:p>
        </p:txBody>
      </p:sp>
      <p:sp>
        <p:nvSpPr>
          <p:cNvPr id="28678" name="CasellaDiTesto 1"/>
          <p:cNvSpPr txBox="1">
            <a:spLocks noChangeArrowheads="1"/>
          </p:cNvSpPr>
          <p:nvPr/>
        </p:nvSpPr>
        <p:spPr bwMode="auto">
          <a:xfrm>
            <a:off x="3133725" y="158750"/>
            <a:ext cx="2733675" cy="461963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Simmetrie discrete</a:t>
            </a:r>
          </a:p>
        </p:txBody>
      </p:sp>
      <p:pic>
        <p:nvPicPr>
          <p:cNvPr id="28679" name="Picture 4" descr="6a00d8341bf67c53ef012877b17909970c-320w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644900"/>
            <a:ext cx="2735262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7" descr="decadimento_be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8" y="3473450"/>
            <a:ext cx="4524375" cy="233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6164263" y="6027738"/>
            <a:ext cx="2800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>
                <a:solidFill>
                  <a:srgbClr val="FF0000"/>
                </a:solidFill>
              </a:rPr>
              <a:t>Solo l’immagine di destra </a:t>
            </a:r>
          </a:p>
          <a:p>
            <a:pPr eaLnBrk="1" hangingPunct="1"/>
            <a:r>
              <a:rPr lang="it-IT" sz="1800">
                <a:solidFill>
                  <a:srgbClr val="FF0000"/>
                </a:solidFill>
              </a:rPr>
              <a:t>si realizza in natura</a:t>
            </a:r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 flipV="1">
            <a:off x="7388225" y="5451475"/>
            <a:ext cx="142875" cy="50323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683" name="CasellaDiTesto 2"/>
          <p:cNvSpPr txBox="1">
            <a:spLocks noChangeArrowheads="1"/>
          </p:cNvSpPr>
          <p:nvPr/>
        </p:nvSpPr>
        <p:spPr bwMode="auto">
          <a:xfrm>
            <a:off x="388938" y="6021388"/>
            <a:ext cx="382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Esperimento di Madame Wu (1957)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/>
          <p:cNvSpPr txBox="1">
            <a:spLocks noChangeArrowheads="1"/>
          </p:cNvSpPr>
          <p:nvPr/>
        </p:nvSpPr>
        <p:spPr bwMode="auto">
          <a:xfrm>
            <a:off x="554038" y="333375"/>
            <a:ext cx="77803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L’interazione debole distingue tra </a:t>
            </a:r>
            <a:r>
              <a:rPr lang="it-IT">
                <a:solidFill>
                  <a:srgbClr val="0066CC"/>
                </a:solidFill>
              </a:rPr>
              <a:t>destra</a:t>
            </a:r>
            <a:r>
              <a:rPr lang="it-IT"/>
              <a:t> e </a:t>
            </a:r>
            <a:r>
              <a:rPr lang="it-IT">
                <a:solidFill>
                  <a:srgbClr val="FF0000"/>
                </a:solidFill>
              </a:rPr>
              <a:t>sinistra</a:t>
            </a:r>
            <a:r>
              <a:rPr lang="it-IT"/>
              <a:t> (violazione di P) </a:t>
            </a:r>
          </a:p>
        </p:txBody>
      </p:sp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771525" y="2565400"/>
            <a:ext cx="7138988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Non è possibile che la </a:t>
            </a:r>
            <a:r>
              <a:rPr lang="it-IT">
                <a:solidFill>
                  <a:srgbClr val="0066CC"/>
                </a:solidFill>
              </a:rPr>
              <a:t>destra per le particelle</a:t>
            </a:r>
            <a:r>
              <a:rPr lang="it-IT"/>
              <a:t> sia equivalente </a:t>
            </a:r>
          </a:p>
          <a:p>
            <a:pPr eaLnBrk="1" hangingPunct="1"/>
            <a:r>
              <a:rPr lang="it-IT"/>
              <a:t>alla </a:t>
            </a:r>
            <a:r>
              <a:rPr lang="it-IT">
                <a:solidFill>
                  <a:srgbClr val="FF0000"/>
                </a:solidFill>
              </a:rPr>
              <a:t>sinistra per le antiparticelle</a:t>
            </a:r>
            <a:r>
              <a:rPr lang="it-IT"/>
              <a:t> (simmetria CP)?</a:t>
            </a:r>
          </a:p>
        </p:txBody>
      </p:sp>
      <p:sp>
        <p:nvSpPr>
          <p:cNvPr id="29700" name="Text Box 6"/>
          <p:cNvSpPr txBox="1">
            <a:spLocks noChangeArrowheads="1"/>
          </p:cNvSpPr>
          <p:nvPr/>
        </p:nvSpPr>
        <p:spPr bwMode="auto">
          <a:xfrm>
            <a:off x="771525" y="3397250"/>
            <a:ext cx="572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La risposta è </a:t>
            </a:r>
            <a:r>
              <a:rPr lang="it-IT">
                <a:solidFill>
                  <a:srgbClr val="FF33CC"/>
                </a:solidFill>
              </a:rPr>
              <a:t>no</a:t>
            </a:r>
            <a:r>
              <a:rPr lang="it-IT"/>
              <a:t>. Anche </a:t>
            </a:r>
            <a:r>
              <a:rPr lang="it-IT">
                <a:solidFill>
                  <a:srgbClr val="FF33CC"/>
                </a:solidFill>
              </a:rPr>
              <a:t>la simmetria CP è violata</a:t>
            </a:r>
          </a:p>
        </p:txBody>
      </p:sp>
      <p:sp>
        <p:nvSpPr>
          <p:cNvPr id="29701" name="Text Box 7"/>
          <p:cNvSpPr txBox="1">
            <a:spLocks noChangeArrowheads="1"/>
          </p:cNvSpPr>
          <p:nvPr/>
        </p:nvSpPr>
        <p:spPr bwMode="auto">
          <a:xfrm>
            <a:off x="2643188" y="3998913"/>
            <a:ext cx="544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Esperimenti di Fitch e Cronin sui kaoni neutri (1964)</a:t>
            </a:r>
          </a:p>
        </p:txBody>
      </p:sp>
      <p:sp>
        <p:nvSpPr>
          <p:cNvPr id="29702" name="Text Box 9"/>
          <p:cNvSpPr txBox="1">
            <a:spLocks noChangeArrowheads="1"/>
          </p:cNvSpPr>
          <p:nvPr/>
        </p:nvSpPr>
        <p:spPr bwMode="auto">
          <a:xfrm>
            <a:off x="698500" y="4672013"/>
            <a:ext cx="72786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Se la simmetria CPT è esatta, e CP è violata, anche T è violata</a:t>
            </a:r>
          </a:p>
        </p:txBody>
      </p:sp>
      <p:sp>
        <p:nvSpPr>
          <p:cNvPr id="29703" name="Text Box 10"/>
          <p:cNvSpPr txBox="1">
            <a:spLocks noChangeArrowheads="1"/>
          </p:cNvSpPr>
          <p:nvPr/>
        </p:nvSpPr>
        <p:spPr bwMode="auto">
          <a:xfrm>
            <a:off x="698500" y="5175250"/>
            <a:ext cx="81216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I fenomeni deboli non sono invarianti rispetto all’inversione temporale</a:t>
            </a:r>
          </a:p>
        </p:txBody>
      </p:sp>
      <p:sp>
        <p:nvSpPr>
          <p:cNvPr id="29704" name="Text Box 11"/>
          <p:cNvSpPr txBox="1">
            <a:spLocks noChangeArrowheads="1"/>
          </p:cNvSpPr>
          <p:nvPr/>
        </p:nvSpPr>
        <p:spPr bwMode="auto">
          <a:xfrm>
            <a:off x="690563" y="5680075"/>
            <a:ext cx="73771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Esiste una </a:t>
            </a:r>
            <a:r>
              <a:rPr lang="it-IT">
                <a:solidFill>
                  <a:schemeClr val="folHlink"/>
                </a:solidFill>
              </a:rPr>
              <a:t>freccia microscopica del tempo</a:t>
            </a:r>
            <a:r>
              <a:rPr lang="it-IT"/>
              <a:t> (non ha niente a che </a:t>
            </a:r>
          </a:p>
          <a:p>
            <a:pPr eaLnBrk="1" hangingPunct="1"/>
            <a:r>
              <a:rPr lang="it-IT"/>
              <a:t>vedere con quella macroscopica, che è un fenomeno statistico) </a:t>
            </a:r>
          </a:p>
        </p:txBody>
      </p:sp>
      <p:pic>
        <p:nvPicPr>
          <p:cNvPr id="29705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981075"/>
            <a:ext cx="41052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linda-einstein-field-equ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3225800"/>
            <a:ext cx="1584325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6" descr="SISTEMA_SOLARE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5386388"/>
            <a:ext cx="2016125" cy="121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7" descr="Newtons-universal-law-of--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3225800"/>
            <a:ext cx="1728788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8" descr="diffe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281113"/>
            <a:ext cx="1944688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AutoShape 9"/>
          <p:cNvSpPr>
            <a:spLocks noChangeArrowheads="1"/>
          </p:cNvSpPr>
          <p:nvPr/>
        </p:nvSpPr>
        <p:spPr bwMode="auto">
          <a:xfrm>
            <a:off x="3708400" y="4738688"/>
            <a:ext cx="287338" cy="431800"/>
          </a:xfrm>
          <a:prstGeom prst="downArrow">
            <a:avLst>
              <a:gd name="adj1" fmla="val 50000"/>
              <a:gd name="adj2" fmla="val 3756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27" name="AutoShape 11"/>
          <p:cNvSpPr>
            <a:spLocks noChangeArrowheads="1"/>
          </p:cNvSpPr>
          <p:nvPr/>
        </p:nvSpPr>
        <p:spPr bwMode="auto">
          <a:xfrm>
            <a:off x="3706813" y="2578100"/>
            <a:ext cx="287337" cy="431800"/>
          </a:xfrm>
          <a:prstGeom prst="downArrow">
            <a:avLst>
              <a:gd name="adj1" fmla="val 50000"/>
              <a:gd name="adj2" fmla="val 3756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250" name="Text Box 14"/>
          <p:cNvSpPr txBox="1">
            <a:spLocks noChangeArrowheads="1"/>
          </p:cNvSpPr>
          <p:nvPr/>
        </p:nvSpPr>
        <p:spPr bwMode="auto">
          <a:xfrm>
            <a:off x="2116138" y="188913"/>
            <a:ext cx="4400550" cy="7080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it-IT" dirty="0" smtClean="0"/>
              <a:t>Simmetrie come princìpi delle teorie: </a:t>
            </a:r>
          </a:p>
          <a:p>
            <a:pPr eaLnBrk="1" hangingPunct="1">
              <a:defRPr/>
            </a:pPr>
            <a:r>
              <a:rPr lang="it-IT" dirty="0"/>
              <a:t> </a:t>
            </a:r>
            <a:r>
              <a:rPr lang="it-IT" dirty="0" smtClean="0"/>
              <a:t>        </a:t>
            </a:r>
            <a:r>
              <a:rPr lang="it-IT" dirty="0"/>
              <a:t> </a:t>
            </a:r>
            <a:r>
              <a:rPr lang="it-IT" dirty="0" smtClean="0"/>
              <a:t>    Relatività generale</a:t>
            </a:r>
            <a:endParaRPr lang="it-IT" dirty="0"/>
          </a:p>
        </p:txBody>
      </p:sp>
      <p:sp>
        <p:nvSpPr>
          <p:cNvPr id="30729" name="Text Box 16"/>
          <p:cNvSpPr txBox="1">
            <a:spLocks noChangeArrowheads="1"/>
          </p:cNvSpPr>
          <p:nvPr/>
        </p:nvSpPr>
        <p:spPr bwMode="auto">
          <a:xfrm>
            <a:off x="611188" y="1639888"/>
            <a:ext cx="19446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/>
              <a:t>Simmetria generale</a:t>
            </a:r>
          </a:p>
          <a:p>
            <a:pPr eaLnBrk="1" hangingPunct="1"/>
            <a:r>
              <a:rPr lang="it-IT" sz="1600"/>
              <a:t>delle coordinate</a:t>
            </a:r>
          </a:p>
        </p:txBody>
      </p:sp>
      <p:sp>
        <p:nvSpPr>
          <p:cNvPr id="30730" name="Text Box 17"/>
          <p:cNvSpPr txBox="1">
            <a:spLocks noChangeArrowheads="1"/>
          </p:cNvSpPr>
          <p:nvPr/>
        </p:nvSpPr>
        <p:spPr bwMode="auto">
          <a:xfrm>
            <a:off x="627063" y="3514725"/>
            <a:ext cx="215423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/>
              <a:t>Equazione di Einstein</a:t>
            </a:r>
          </a:p>
          <a:p>
            <a:pPr eaLnBrk="1" hangingPunct="1"/>
            <a:r>
              <a:rPr lang="it-IT" sz="1600"/>
              <a:t>(Relatività generale)</a:t>
            </a:r>
          </a:p>
        </p:txBody>
      </p:sp>
      <p:sp>
        <p:nvSpPr>
          <p:cNvPr id="30731" name="Line 18"/>
          <p:cNvSpPr>
            <a:spLocks noChangeShapeType="1"/>
          </p:cNvSpPr>
          <p:nvPr/>
        </p:nvSpPr>
        <p:spPr bwMode="auto">
          <a:xfrm flipV="1">
            <a:off x="5075238" y="3514725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732" name="Text Box 19"/>
          <p:cNvSpPr txBox="1">
            <a:spLocks noChangeArrowheads="1"/>
          </p:cNvSpPr>
          <p:nvPr/>
        </p:nvSpPr>
        <p:spPr bwMode="auto">
          <a:xfrm>
            <a:off x="5000625" y="3644900"/>
            <a:ext cx="101123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400"/>
              <a:t>    caso</a:t>
            </a:r>
          </a:p>
          <a:p>
            <a:pPr eaLnBrk="1" hangingPunct="1"/>
            <a:r>
              <a:rPr lang="it-IT" sz="1400"/>
              <a:t>particolare</a:t>
            </a:r>
          </a:p>
        </p:txBody>
      </p:sp>
      <p:sp>
        <p:nvSpPr>
          <p:cNvPr id="30733" name="Text Box 16"/>
          <p:cNvSpPr txBox="1">
            <a:spLocks noChangeArrowheads="1"/>
          </p:cNvSpPr>
          <p:nvPr/>
        </p:nvSpPr>
        <p:spPr bwMode="auto">
          <a:xfrm>
            <a:off x="5219700" y="1570038"/>
            <a:ext cx="340201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/>
              <a:t>(Invarianza rispetto a una generica </a:t>
            </a:r>
          </a:p>
          <a:p>
            <a:pPr eaLnBrk="1" hangingPunct="1"/>
            <a:r>
              <a:rPr lang="it-IT" sz="1600"/>
              <a:t>trasformazione delle coordinate)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7"/>
          <p:cNvSpPr>
            <a:spLocks noChangeArrowheads="1"/>
          </p:cNvSpPr>
          <p:nvPr/>
        </p:nvSpPr>
        <p:spPr bwMode="auto">
          <a:xfrm>
            <a:off x="5792788" y="3429000"/>
            <a:ext cx="1800225" cy="18002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1747" name="Line 8"/>
          <p:cNvSpPr>
            <a:spLocks noChangeShapeType="1"/>
          </p:cNvSpPr>
          <p:nvPr/>
        </p:nvSpPr>
        <p:spPr bwMode="auto">
          <a:xfrm>
            <a:off x="6729413" y="3429000"/>
            <a:ext cx="1587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48" name="Line 9"/>
          <p:cNvSpPr>
            <a:spLocks noChangeShapeType="1"/>
          </p:cNvSpPr>
          <p:nvPr/>
        </p:nvSpPr>
        <p:spPr bwMode="auto">
          <a:xfrm>
            <a:off x="5792788" y="4365625"/>
            <a:ext cx="180022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49" name="Line 11"/>
          <p:cNvSpPr>
            <a:spLocks noChangeShapeType="1"/>
          </p:cNvSpPr>
          <p:nvPr/>
        </p:nvSpPr>
        <p:spPr bwMode="auto">
          <a:xfrm flipV="1">
            <a:off x="6729413" y="3933825"/>
            <a:ext cx="792162" cy="431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50" name="Line 18"/>
          <p:cNvSpPr>
            <a:spLocks noChangeShapeType="1"/>
          </p:cNvSpPr>
          <p:nvPr/>
        </p:nvSpPr>
        <p:spPr bwMode="auto">
          <a:xfrm flipV="1">
            <a:off x="6727825" y="3573463"/>
            <a:ext cx="433388" cy="792162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751" name="Text Box 19"/>
          <p:cNvSpPr txBox="1">
            <a:spLocks noChangeArrowheads="1"/>
          </p:cNvSpPr>
          <p:nvPr/>
        </p:nvSpPr>
        <p:spPr bwMode="auto">
          <a:xfrm>
            <a:off x="2700338" y="476250"/>
            <a:ext cx="3214687" cy="461963"/>
          </a:xfrm>
          <a:prstGeom prst="rect">
            <a:avLst/>
          </a:prstGeom>
          <a:solidFill>
            <a:srgbClr val="66FF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La simmetria di gauge</a:t>
            </a:r>
          </a:p>
        </p:txBody>
      </p:sp>
      <p:sp>
        <p:nvSpPr>
          <p:cNvPr id="31752" name="Text Box 20"/>
          <p:cNvSpPr txBox="1">
            <a:spLocks noChangeArrowheads="1"/>
          </p:cNvSpPr>
          <p:nvPr/>
        </p:nvSpPr>
        <p:spPr bwMode="auto">
          <a:xfrm>
            <a:off x="4943475" y="1052513"/>
            <a:ext cx="24368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Hermann Weyl (1929)</a:t>
            </a:r>
          </a:p>
        </p:txBody>
      </p:sp>
      <p:sp>
        <p:nvSpPr>
          <p:cNvPr id="31753" name="Text Box 22"/>
          <p:cNvSpPr txBox="1">
            <a:spLocks noChangeArrowheads="1"/>
          </p:cNvSpPr>
          <p:nvPr/>
        </p:nvSpPr>
        <p:spPr bwMode="auto">
          <a:xfrm>
            <a:off x="1000125" y="2565400"/>
            <a:ext cx="2540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>
                <a:solidFill>
                  <a:srgbClr val="FF0000"/>
                </a:solidFill>
              </a:rPr>
              <a:t>Simmetria di “gauge”</a:t>
            </a:r>
          </a:p>
        </p:txBody>
      </p:sp>
      <p:sp>
        <p:nvSpPr>
          <p:cNvPr id="31754" name="AutoShape 23"/>
          <p:cNvSpPr>
            <a:spLocks noChangeArrowheads="1"/>
          </p:cNvSpPr>
          <p:nvPr/>
        </p:nvSpPr>
        <p:spPr bwMode="auto">
          <a:xfrm>
            <a:off x="2120900" y="2997200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1755" name="Text Box 24"/>
          <p:cNvSpPr txBox="1">
            <a:spLocks noChangeArrowheads="1"/>
          </p:cNvSpPr>
          <p:nvPr/>
        </p:nvSpPr>
        <p:spPr bwMode="auto">
          <a:xfrm>
            <a:off x="608013" y="3502025"/>
            <a:ext cx="34178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>
                <a:solidFill>
                  <a:srgbClr val="FF0000"/>
                </a:solidFill>
              </a:rPr>
              <a:t>Interazione elettromagnetica</a:t>
            </a:r>
          </a:p>
        </p:txBody>
      </p:sp>
      <p:sp>
        <p:nvSpPr>
          <p:cNvPr id="31756" name="Text Box 25"/>
          <p:cNvSpPr txBox="1">
            <a:spLocks noChangeArrowheads="1"/>
          </p:cNvSpPr>
          <p:nvPr/>
        </p:nvSpPr>
        <p:spPr bwMode="auto">
          <a:xfrm>
            <a:off x="7461250" y="3644900"/>
            <a:ext cx="3476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l-GR" sz="1800"/>
              <a:t>ψ</a:t>
            </a:r>
          </a:p>
        </p:txBody>
      </p:sp>
      <p:sp>
        <p:nvSpPr>
          <p:cNvPr id="31757" name="Text Box 26"/>
          <p:cNvSpPr txBox="1">
            <a:spLocks noChangeArrowheads="1"/>
          </p:cNvSpPr>
          <p:nvPr/>
        </p:nvSpPr>
        <p:spPr bwMode="auto">
          <a:xfrm>
            <a:off x="4905375" y="2276475"/>
            <a:ext cx="369887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La trasformazione di gauge è una</a:t>
            </a:r>
          </a:p>
          <a:p>
            <a:pPr eaLnBrk="1" hangingPunct="1"/>
            <a:r>
              <a:rPr lang="it-IT" sz="1800"/>
              <a:t>rotazione della funzione d’onda, o </a:t>
            </a:r>
          </a:p>
          <a:p>
            <a:pPr eaLnBrk="1" hangingPunct="1"/>
            <a:r>
              <a:rPr lang="it-IT" sz="1800"/>
              <a:t>del campo, nel piano complesso</a:t>
            </a:r>
          </a:p>
        </p:txBody>
      </p:sp>
      <p:sp>
        <p:nvSpPr>
          <p:cNvPr id="31758" name="Text Box 28"/>
          <p:cNvSpPr txBox="1">
            <a:spLocks noChangeArrowheads="1"/>
          </p:cNvSpPr>
          <p:nvPr/>
        </p:nvSpPr>
        <p:spPr bwMode="auto">
          <a:xfrm>
            <a:off x="392113" y="4365625"/>
            <a:ext cx="47434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E’ una simmetria </a:t>
            </a:r>
            <a:r>
              <a:rPr lang="it-IT">
                <a:solidFill>
                  <a:srgbClr val="0066CC"/>
                </a:solidFill>
              </a:rPr>
              <a:t>interna</a:t>
            </a:r>
            <a:r>
              <a:rPr lang="it-IT"/>
              <a:t> e </a:t>
            </a:r>
            <a:r>
              <a:rPr lang="it-IT">
                <a:solidFill>
                  <a:srgbClr val="0066CC"/>
                </a:solidFill>
              </a:rPr>
              <a:t>locale</a:t>
            </a:r>
          </a:p>
          <a:p>
            <a:pPr eaLnBrk="1" hangingPunct="1"/>
            <a:r>
              <a:rPr lang="it-IT"/>
              <a:t>che determina direttamente l’interazione</a:t>
            </a:r>
          </a:p>
        </p:txBody>
      </p:sp>
      <p:sp>
        <p:nvSpPr>
          <p:cNvPr id="31759" name="CasellaDiTesto 1"/>
          <p:cNvSpPr txBox="1">
            <a:spLocks noChangeArrowheads="1"/>
          </p:cNvSpPr>
          <p:nvPr/>
        </p:nvSpPr>
        <p:spPr bwMode="auto">
          <a:xfrm>
            <a:off x="5135563" y="5732463"/>
            <a:ext cx="313055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Gruppo di simmetria U(1)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globale_loca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913" y="188913"/>
            <a:ext cx="4732337" cy="626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468313" y="368300"/>
            <a:ext cx="2273300" cy="396875"/>
          </a:xfrm>
          <a:prstGeom prst="rect">
            <a:avLst/>
          </a:prstGeom>
          <a:solidFill>
            <a:srgbClr val="FAB65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Globale vs. Locale</a:t>
            </a:r>
          </a:p>
        </p:txBody>
      </p:sp>
      <p:sp>
        <p:nvSpPr>
          <p:cNvPr id="32772" name="Text Box 6"/>
          <p:cNvSpPr txBox="1">
            <a:spLocks noChangeArrowheads="1"/>
          </p:cNvSpPr>
          <p:nvPr/>
        </p:nvSpPr>
        <p:spPr bwMode="auto">
          <a:xfrm>
            <a:off x="1547813" y="1341438"/>
            <a:ext cx="227330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DD0946"/>
                </a:solidFill>
              </a:rPr>
              <a:t>GLOBALE</a:t>
            </a:r>
          </a:p>
          <a:p>
            <a:pPr eaLnBrk="1" hangingPunct="1"/>
            <a:r>
              <a:rPr lang="it-IT" sz="1600">
                <a:solidFill>
                  <a:srgbClr val="DD0946"/>
                </a:solidFill>
              </a:rPr>
              <a:t>Trasformazione uguale</a:t>
            </a:r>
          </a:p>
          <a:p>
            <a:pPr eaLnBrk="1" hangingPunct="1"/>
            <a:r>
              <a:rPr lang="it-IT" sz="1600">
                <a:solidFill>
                  <a:srgbClr val="DD0946"/>
                </a:solidFill>
              </a:rPr>
              <a:t>in tutti i punti</a:t>
            </a:r>
          </a:p>
        </p:txBody>
      </p:sp>
      <p:sp>
        <p:nvSpPr>
          <p:cNvPr id="32773" name="Text Box 7"/>
          <p:cNvSpPr txBox="1">
            <a:spLocks noChangeArrowheads="1"/>
          </p:cNvSpPr>
          <p:nvPr/>
        </p:nvSpPr>
        <p:spPr bwMode="auto">
          <a:xfrm>
            <a:off x="1570038" y="4365625"/>
            <a:ext cx="243522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0066CC"/>
                </a:solidFill>
              </a:rPr>
              <a:t>LOCALE</a:t>
            </a:r>
          </a:p>
          <a:p>
            <a:pPr eaLnBrk="1" hangingPunct="1"/>
            <a:r>
              <a:rPr lang="it-IT" sz="1600">
                <a:solidFill>
                  <a:srgbClr val="0066CC"/>
                </a:solidFill>
              </a:rPr>
              <a:t>Trasformazione diversa  </a:t>
            </a:r>
          </a:p>
          <a:p>
            <a:pPr eaLnBrk="1" hangingPunct="1"/>
            <a:r>
              <a:rPr lang="it-IT" sz="1600">
                <a:solidFill>
                  <a:srgbClr val="0066CC"/>
                </a:solidFill>
              </a:rPr>
              <a:t>da punto a punto</a:t>
            </a:r>
          </a:p>
        </p:txBody>
      </p:sp>
      <p:sp>
        <p:nvSpPr>
          <p:cNvPr id="32774" name="CasellaDiTesto 1"/>
          <p:cNvSpPr txBox="1">
            <a:spLocks noChangeArrowheads="1"/>
          </p:cNvSpPr>
          <p:nvPr/>
        </p:nvSpPr>
        <p:spPr bwMode="auto">
          <a:xfrm>
            <a:off x="328613" y="5732463"/>
            <a:ext cx="445928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/>
              <a:t>Una simmetria locale richiede la presenza </a:t>
            </a:r>
          </a:p>
          <a:p>
            <a:pPr eaLnBrk="1" hangingPunct="1"/>
            <a:r>
              <a:rPr lang="it-IT" sz="1600"/>
              <a:t>di un </a:t>
            </a:r>
            <a:r>
              <a:rPr lang="it-IT" sz="1600">
                <a:solidFill>
                  <a:srgbClr val="0066FF"/>
                </a:solidFill>
              </a:rPr>
              <a:t>campo di gauge </a:t>
            </a:r>
            <a:r>
              <a:rPr lang="it-IT" sz="1600"/>
              <a:t>che compensi le diverse </a:t>
            </a:r>
          </a:p>
          <a:p>
            <a:pPr eaLnBrk="1" hangingPunct="1"/>
            <a:r>
              <a:rPr lang="it-IT" sz="1600"/>
              <a:t>trasformazioni nei vari punti dello spazio-tempo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6"/>
          <p:cNvSpPr txBox="1">
            <a:spLocks noChangeArrowheads="1"/>
          </p:cNvSpPr>
          <p:nvPr/>
        </p:nvSpPr>
        <p:spPr bwMode="auto">
          <a:xfrm>
            <a:off x="827088" y="4376738"/>
            <a:ext cx="70643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>
                <a:ea typeface="MS PGothic" pitchFamily="34" charset="-128"/>
              </a:rPr>
              <a:t>Le teorie di gauge prevedono l’esistenza di un certo numero </a:t>
            </a:r>
          </a:p>
          <a:p>
            <a:pPr eaLnBrk="1" hangingPunct="1"/>
            <a:r>
              <a:rPr lang="it-IT">
                <a:ea typeface="MS PGothic" pitchFamily="34" charset="-128"/>
              </a:rPr>
              <a:t>di particelle (</a:t>
            </a:r>
            <a:r>
              <a:rPr lang="it-IT">
                <a:solidFill>
                  <a:srgbClr val="0066CC"/>
                </a:solidFill>
                <a:ea typeface="MS PGothic" pitchFamily="34" charset="-128"/>
              </a:rPr>
              <a:t>i bosoni di gauge</a:t>
            </a:r>
            <a:r>
              <a:rPr lang="it-IT">
                <a:ea typeface="MS PGothic" pitchFamily="34" charset="-128"/>
              </a:rPr>
              <a:t>) che mediano le forze</a:t>
            </a:r>
          </a:p>
        </p:txBody>
      </p:sp>
      <p:sp>
        <p:nvSpPr>
          <p:cNvPr id="33795" name="Text Box 7"/>
          <p:cNvSpPr txBox="1">
            <a:spLocks noChangeArrowheads="1"/>
          </p:cNvSpPr>
          <p:nvPr/>
        </p:nvSpPr>
        <p:spPr bwMode="auto">
          <a:xfrm>
            <a:off x="2843213" y="404813"/>
            <a:ext cx="3051175" cy="461962"/>
          </a:xfrm>
          <a:prstGeom prst="rect">
            <a:avLst/>
          </a:prstGeom>
          <a:solidFill>
            <a:srgbClr val="FAB65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L’idea di Yang e Mills</a:t>
            </a:r>
          </a:p>
        </p:txBody>
      </p:sp>
      <p:sp>
        <p:nvSpPr>
          <p:cNvPr id="33796" name="Text Box 8"/>
          <p:cNvSpPr txBox="1">
            <a:spLocks noChangeArrowheads="1"/>
          </p:cNvSpPr>
          <p:nvPr/>
        </p:nvSpPr>
        <p:spPr bwMode="auto">
          <a:xfrm>
            <a:off x="808038" y="1863725"/>
            <a:ext cx="726916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Una </a:t>
            </a:r>
            <a:r>
              <a:rPr lang="it-IT">
                <a:solidFill>
                  <a:srgbClr val="FF0000"/>
                </a:solidFill>
              </a:rPr>
              <a:t>simmetria di gauge</a:t>
            </a:r>
            <a:r>
              <a:rPr lang="it-IT"/>
              <a:t> (interna e locale) per determinare </a:t>
            </a:r>
          </a:p>
          <a:p>
            <a:pPr eaLnBrk="1" hangingPunct="1"/>
            <a:r>
              <a:rPr lang="it-IT"/>
              <a:t>completamente le leggi dell’interazione forte e di quella debole</a:t>
            </a:r>
          </a:p>
        </p:txBody>
      </p:sp>
      <p:sp>
        <p:nvSpPr>
          <p:cNvPr id="33797" name="Text Box 9"/>
          <p:cNvSpPr txBox="1">
            <a:spLocks noChangeArrowheads="1"/>
          </p:cNvSpPr>
          <p:nvPr/>
        </p:nvSpPr>
        <p:spPr bwMode="auto">
          <a:xfrm>
            <a:off x="827088" y="2708275"/>
            <a:ext cx="63817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dirty="0"/>
              <a:t>Il </a:t>
            </a:r>
            <a:r>
              <a:rPr lang="it-IT" dirty="0">
                <a:solidFill>
                  <a:srgbClr val="00B050"/>
                </a:solidFill>
              </a:rPr>
              <a:t>gruppo di simmetria </a:t>
            </a:r>
            <a:r>
              <a:rPr lang="it-IT" dirty="0"/>
              <a:t>deve essere più ampio di quello </a:t>
            </a:r>
          </a:p>
          <a:p>
            <a:pPr eaLnBrk="1" hangingPunct="1"/>
            <a:r>
              <a:rPr lang="it-IT" dirty="0"/>
              <a:t>dell’elettromagnetismo, del tipo </a:t>
            </a:r>
            <a:r>
              <a:rPr lang="it-IT" dirty="0" smtClean="0"/>
              <a:t>SU(n</a:t>
            </a:r>
            <a:r>
              <a:rPr lang="it-IT" dirty="0"/>
              <a:t>)</a:t>
            </a:r>
          </a:p>
        </p:txBody>
      </p:sp>
      <p:sp>
        <p:nvSpPr>
          <p:cNvPr id="33798" name="Text Box 10"/>
          <p:cNvSpPr txBox="1">
            <a:spLocks noChangeArrowheads="1"/>
          </p:cNvSpPr>
          <p:nvPr/>
        </p:nvSpPr>
        <p:spPr bwMode="auto">
          <a:xfrm>
            <a:off x="4911725" y="981075"/>
            <a:ext cx="2441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(Yang e Mills, 1954)</a:t>
            </a:r>
          </a:p>
        </p:txBody>
      </p:sp>
      <p:sp>
        <p:nvSpPr>
          <p:cNvPr id="33799" name="Text Box 11"/>
          <p:cNvSpPr txBox="1">
            <a:spLocks noChangeArrowheads="1"/>
          </p:cNvSpPr>
          <p:nvPr/>
        </p:nvSpPr>
        <p:spPr bwMode="auto">
          <a:xfrm>
            <a:off x="827088" y="5241925"/>
            <a:ext cx="68103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Ma c’è un problema: i bosoni di gauge hanno massa nulla </a:t>
            </a:r>
          </a:p>
          <a:p>
            <a:pPr eaLnBrk="1" hangingPunct="1"/>
            <a:r>
              <a:rPr lang="it-IT"/>
              <a:t>e quindi generano forze di raggio infinito</a:t>
            </a:r>
          </a:p>
        </p:txBody>
      </p:sp>
      <p:sp>
        <p:nvSpPr>
          <p:cNvPr id="33800" name="CasellaDiTesto 1"/>
          <p:cNvSpPr txBox="1">
            <a:spLocks noChangeArrowheads="1"/>
          </p:cNvSpPr>
          <p:nvPr/>
        </p:nvSpPr>
        <p:spPr bwMode="auto">
          <a:xfrm>
            <a:off x="827088" y="3676650"/>
            <a:ext cx="73802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Le particelle appartengono a rappresentazioni di questo gruppo</a:t>
            </a:r>
          </a:p>
        </p:txBody>
      </p:sp>
      <p:sp>
        <p:nvSpPr>
          <p:cNvPr id="33801" name="CasellaDiTesto 2"/>
          <p:cNvSpPr txBox="1">
            <a:spLocks noChangeArrowheads="1"/>
          </p:cNvSpPr>
          <p:nvPr/>
        </p:nvSpPr>
        <p:spPr bwMode="auto">
          <a:xfrm>
            <a:off x="4067175" y="6092825"/>
            <a:ext cx="4416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→ Rottura spontanea della simmetria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4"/>
          <p:cNvSpPr txBox="1">
            <a:spLocks noChangeArrowheads="1"/>
          </p:cNvSpPr>
          <p:nvPr/>
        </p:nvSpPr>
        <p:spPr bwMode="auto">
          <a:xfrm>
            <a:off x="1403350" y="379413"/>
            <a:ext cx="6370638" cy="457200"/>
          </a:xfrm>
          <a:prstGeom prst="rect">
            <a:avLst/>
          </a:prstGeom>
          <a:solidFill>
            <a:srgbClr val="66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Simmetrie nascoste (o spontaneamente rotte)</a:t>
            </a:r>
          </a:p>
        </p:txBody>
      </p:sp>
      <p:sp>
        <p:nvSpPr>
          <p:cNvPr id="34819" name="Text Box 7"/>
          <p:cNvSpPr txBox="1">
            <a:spLocks noChangeArrowheads="1"/>
          </p:cNvSpPr>
          <p:nvPr/>
        </p:nvSpPr>
        <p:spPr bwMode="auto">
          <a:xfrm>
            <a:off x="746125" y="1341438"/>
            <a:ext cx="77866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>
                <a:ea typeface="MS PGothic" pitchFamily="34" charset="-128"/>
              </a:rPr>
              <a:t>E’ possibile che le leggi fisiche siano simmetriche, ma che lo stato </a:t>
            </a:r>
          </a:p>
          <a:p>
            <a:pPr eaLnBrk="1" hangingPunct="1"/>
            <a:r>
              <a:rPr lang="it-IT">
                <a:ea typeface="MS PGothic" pitchFamily="34" charset="-128"/>
              </a:rPr>
              <a:t>fondamentale dell’universo (il “vuoto”) non lo sia (</a:t>
            </a:r>
            <a:r>
              <a:rPr lang="it-IT">
                <a:solidFill>
                  <a:srgbClr val="FF0000"/>
                </a:solidFill>
                <a:ea typeface="MS PGothic" pitchFamily="34" charset="-128"/>
              </a:rPr>
              <a:t>rottura spontanea </a:t>
            </a:r>
          </a:p>
          <a:p>
            <a:pPr eaLnBrk="1" hangingPunct="1"/>
            <a:r>
              <a:rPr lang="it-IT">
                <a:solidFill>
                  <a:srgbClr val="FF0000"/>
                </a:solidFill>
                <a:ea typeface="MS PGothic" pitchFamily="34" charset="-128"/>
              </a:rPr>
              <a:t>di simmetria</a:t>
            </a:r>
            <a:r>
              <a:rPr lang="it-IT">
                <a:ea typeface="MS PGothic" pitchFamily="34" charset="-128"/>
              </a:rPr>
              <a:t>)</a:t>
            </a:r>
          </a:p>
        </p:txBody>
      </p:sp>
      <p:sp>
        <p:nvSpPr>
          <p:cNvPr id="34820" name="Text Box 9"/>
          <p:cNvSpPr txBox="1">
            <a:spLocks noChangeArrowheads="1"/>
          </p:cNvSpPr>
          <p:nvPr/>
        </p:nvSpPr>
        <p:spPr bwMode="auto">
          <a:xfrm>
            <a:off x="3255963" y="2297113"/>
            <a:ext cx="567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Anderson, Nambu, Jona-Lasinio, Goldstone (1960-61)</a:t>
            </a:r>
          </a:p>
        </p:txBody>
      </p:sp>
      <p:pic>
        <p:nvPicPr>
          <p:cNvPr id="34821" name="Picture 10" descr="higgs_potent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937000"/>
            <a:ext cx="7416800" cy="251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xt Box 11"/>
          <p:cNvSpPr txBox="1">
            <a:spLocks noChangeArrowheads="1"/>
          </p:cNvSpPr>
          <p:nvPr/>
        </p:nvSpPr>
        <p:spPr bwMode="auto">
          <a:xfrm>
            <a:off x="755650" y="3063875"/>
            <a:ext cx="81232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La simmetria è spontaneamente rotta da un campo di valore non nullo </a:t>
            </a:r>
          </a:p>
          <a:p>
            <a:pPr eaLnBrk="1" hangingPunct="1"/>
            <a:r>
              <a:rPr lang="it-IT"/>
              <a:t>che riempie il vuoto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4"/>
          <p:cNvSpPr txBox="1">
            <a:spLocks noChangeArrowheads="1"/>
          </p:cNvSpPr>
          <p:nvPr/>
        </p:nvSpPr>
        <p:spPr bwMode="auto">
          <a:xfrm>
            <a:off x="714375" y="1052513"/>
            <a:ext cx="75930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Nel 1961 </a:t>
            </a:r>
            <a:r>
              <a:rPr lang="it-IT">
                <a:solidFill>
                  <a:srgbClr val="0066CC"/>
                </a:solidFill>
              </a:rPr>
              <a:t>Goldstone</a:t>
            </a:r>
            <a:r>
              <a:rPr lang="it-IT"/>
              <a:t> mostra che se si rompe spontaneamente </a:t>
            </a:r>
          </a:p>
          <a:p>
            <a:pPr eaLnBrk="1" hangingPunct="1"/>
            <a:r>
              <a:rPr lang="it-IT"/>
              <a:t>una </a:t>
            </a:r>
            <a:r>
              <a:rPr lang="it-IT">
                <a:solidFill>
                  <a:srgbClr val="0066CC"/>
                </a:solidFill>
              </a:rPr>
              <a:t>simmetria globale</a:t>
            </a:r>
            <a:r>
              <a:rPr lang="it-IT"/>
              <a:t>, le eccitazioni quantistiche del campo che</a:t>
            </a:r>
          </a:p>
          <a:p>
            <a:pPr eaLnBrk="1" hangingPunct="1"/>
            <a:r>
              <a:rPr lang="it-IT"/>
              <a:t>riempie il vuoto sono </a:t>
            </a:r>
            <a:r>
              <a:rPr lang="it-IT">
                <a:solidFill>
                  <a:srgbClr val="0066CC"/>
                </a:solidFill>
              </a:rPr>
              <a:t>particelle di spin zero (bosoni) e massa nulla</a:t>
            </a:r>
          </a:p>
        </p:txBody>
      </p:sp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1938338" y="2205038"/>
            <a:ext cx="6675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Ma non si conoscono particelle di spin zero e massa nulla</a:t>
            </a:r>
          </a:p>
        </p:txBody>
      </p:sp>
      <p:sp>
        <p:nvSpPr>
          <p:cNvPr id="35844" name="Text Box 6"/>
          <p:cNvSpPr txBox="1">
            <a:spLocks noChangeArrowheads="1"/>
          </p:cNvSpPr>
          <p:nvPr/>
        </p:nvSpPr>
        <p:spPr bwMode="auto">
          <a:xfrm>
            <a:off x="642938" y="2997200"/>
            <a:ext cx="78263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Nel 1964 </a:t>
            </a:r>
            <a:r>
              <a:rPr lang="it-IT">
                <a:solidFill>
                  <a:srgbClr val="FF0000"/>
                </a:solidFill>
              </a:rPr>
              <a:t>Brout e Englert</a:t>
            </a:r>
            <a:r>
              <a:rPr lang="it-IT"/>
              <a:t>, e indipendentemente </a:t>
            </a:r>
            <a:r>
              <a:rPr lang="it-IT">
                <a:solidFill>
                  <a:srgbClr val="FF0000"/>
                </a:solidFill>
              </a:rPr>
              <a:t>Higgs</a:t>
            </a:r>
            <a:r>
              <a:rPr lang="it-IT"/>
              <a:t>, scoprono</a:t>
            </a:r>
          </a:p>
          <a:p>
            <a:pPr eaLnBrk="1" hangingPunct="1"/>
            <a:r>
              <a:rPr lang="it-IT"/>
              <a:t>che se la simmetria rotta spontaneamente è una </a:t>
            </a:r>
            <a:r>
              <a:rPr lang="it-IT">
                <a:solidFill>
                  <a:srgbClr val="FF0000"/>
                </a:solidFill>
              </a:rPr>
              <a:t>simmetria di gauge</a:t>
            </a:r>
          </a:p>
          <a:p>
            <a:pPr eaLnBrk="1" hangingPunct="1"/>
            <a:r>
              <a:rPr lang="it-IT"/>
              <a:t>(locale), </a:t>
            </a:r>
            <a:r>
              <a:rPr lang="it-IT">
                <a:solidFill>
                  <a:srgbClr val="FF0000"/>
                </a:solidFill>
              </a:rPr>
              <a:t>le particelle di gauge acquistano massa</a:t>
            </a:r>
            <a:r>
              <a:rPr lang="it-IT"/>
              <a:t> e le eccitazioni </a:t>
            </a:r>
          </a:p>
          <a:p>
            <a:pPr eaLnBrk="1" hangingPunct="1"/>
            <a:r>
              <a:rPr lang="it-IT"/>
              <a:t>quantistiche del campo del vuoto sono </a:t>
            </a:r>
            <a:r>
              <a:rPr lang="it-IT">
                <a:solidFill>
                  <a:srgbClr val="FF0000"/>
                </a:solidFill>
              </a:rPr>
              <a:t>bosoni di massa non nulla</a:t>
            </a:r>
          </a:p>
        </p:txBody>
      </p:sp>
      <p:sp>
        <p:nvSpPr>
          <p:cNvPr id="35845" name="Text Box 7"/>
          <p:cNvSpPr txBox="1">
            <a:spLocks noChangeArrowheads="1"/>
          </p:cNvSpPr>
          <p:nvPr/>
        </p:nvSpPr>
        <p:spPr bwMode="auto">
          <a:xfrm>
            <a:off x="611188" y="4940300"/>
            <a:ext cx="377666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FF33CC"/>
                </a:solidFill>
              </a:rPr>
              <a:t>Risolto il problema delle teorie di gauge</a:t>
            </a:r>
          </a:p>
          <a:p>
            <a:pPr eaLnBrk="1" hangingPunct="1"/>
            <a:r>
              <a:rPr lang="it-IT" sz="1600">
                <a:solidFill>
                  <a:srgbClr val="FF33CC"/>
                </a:solidFill>
              </a:rPr>
              <a:t>Possono descrivere forze a corto raggio</a:t>
            </a:r>
          </a:p>
        </p:txBody>
      </p:sp>
      <p:sp>
        <p:nvSpPr>
          <p:cNvPr id="35846" name="Text Box 8"/>
          <p:cNvSpPr txBox="1">
            <a:spLocks noChangeArrowheads="1"/>
          </p:cNvSpPr>
          <p:nvPr/>
        </p:nvSpPr>
        <p:spPr bwMode="auto">
          <a:xfrm>
            <a:off x="5754688" y="4940300"/>
            <a:ext cx="28479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FF33CC"/>
                </a:solidFill>
              </a:rPr>
              <a:t>Prevista una nuova particella:</a:t>
            </a:r>
          </a:p>
          <a:p>
            <a:pPr eaLnBrk="1" hangingPunct="1"/>
            <a:r>
              <a:rPr lang="it-IT" sz="1600">
                <a:solidFill>
                  <a:srgbClr val="FF33CC"/>
                </a:solidFill>
              </a:rPr>
              <a:t>il “bosone di Higgs”</a:t>
            </a:r>
          </a:p>
        </p:txBody>
      </p:sp>
      <p:sp>
        <p:nvSpPr>
          <p:cNvPr id="35847" name="Line 9"/>
          <p:cNvSpPr>
            <a:spLocks noChangeShapeType="1"/>
          </p:cNvSpPr>
          <p:nvPr/>
        </p:nvSpPr>
        <p:spPr bwMode="auto">
          <a:xfrm flipV="1">
            <a:off x="2587625" y="4005263"/>
            <a:ext cx="1152525" cy="865187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5848" name="Line 10"/>
          <p:cNvSpPr>
            <a:spLocks noChangeShapeType="1"/>
          </p:cNvSpPr>
          <p:nvPr/>
        </p:nvSpPr>
        <p:spPr bwMode="auto">
          <a:xfrm flipH="1" flipV="1">
            <a:off x="6764338" y="4292600"/>
            <a:ext cx="287337" cy="576263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7"/>
          <p:cNvSpPr txBox="1">
            <a:spLocks noChangeArrowheads="1"/>
          </p:cNvSpPr>
          <p:nvPr/>
        </p:nvSpPr>
        <p:spPr bwMode="auto">
          <a:xfrm>
            <a:off x="1835150" y="303213"/>
            <a:ext cx="5527675" cy="461962"/>
          </a:xfrm>
          <a:prstGeom prst="rect">
            <a:avLst/>
          </a:prstGeom>
          <a:solidFill>
            <a:srgbClr val="FAB65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/>
              <a:t>Modello standard: settore elettrodebole</a:t>
            </a:r>
          </a:p>
        </p:txBody>
      </p:sp>
      <p:sp>
        <p:nvSpPr>
          <p:cNvPr id="36867" name="Text Box 24"/>
          <p:cNvSpPr txBox="1">
            <a:spLocks noChangeArrowheads="1"/>
          </p:cNvSpPr>
          <p:nvPr/>
        </p:nvSpPr>
        <p:spPr bwMode="auto">
          <a:xfrm>
            <a:off x="4787900" y="836613"/>
            <a:ext cx="40925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(Glashow, Weinberg, Salam, 1961-67)</a:t>
            </a:r>
          </a:p>
        </p:txBody>
      </p:sp>
      <p:sp>
        <p:nvSpPr>
          <p:cNvPr id="36868" name="Text Box 6"/>
          <p:cNvSpPr txBox="1">
            <a:spLocks noChangeArrowheads="1"/>
          </p:cNvSpPr>
          <p:nvPr/>
        </p:nvSpPr>
        <p:spPr bwMode="auto">
          <a:xfrm>
            <a:off x="1265238" y="1484313"/>
            <a:ext cx="6907212" cy="708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>
                <a:ea typeface="MS PGothic" pitchFamily="34" charset="-128"/>
              </a:rPr>
              <a:t>Interazione elettromagnetica e interazione debole descritte </a:t>
            </a:r>
          </a:p>
          <a:p>
            <a:pPr eaLnBrk="1" hangingPunct="1"/>
            <a:r>
              <a:rPr lang="it-IT">
                <a:ea typeface="MS PGothic" pitchFamily="34" charset="-128"/>
              </a:rPr>
              <a:t>e unificate sotto una simmetria di gauge</a:t>
            </a:r>
            <a:endParaRPr lang="en-US" baseline="-25000">
              <a:ea typeface="MS PGothic" pitchFamily="34" charset="-128"/>
            </a:endParaRPr>
          </a:p>
        </p:txBody>
      </p:sp>
      <p:sp>
        <p:nvSpPr>
          <p:cNvPr id="36869" name="CasellaDiTesto 4"/>
          <p:cNvSpPr txBox="1">
            <a:spLocks noChangeArrowheads="1"/>
          </p:cNvSpPr>
          <p:nvPr/>
        </p:nvSpPr>
        <p:spPr bwMode="auto">
          <a:xfrm>
            <a:off x="3348038" y="2276475"/>
            <a:ext cx="2117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>
                <a:ea typeface="MS PGothic" pitchFamily="34" charset="-128"/>
              </a:rPr>
              <a:t>SU(2) </a:t>
            </a:r>
            <a:r>
              <a:rPr lang="en-US" sz="2400">
                <a:ea typeface="MS PGothic" pitchFamily="34" charset="-128"/>
              </a:rPr>
              <a:t>×U(1)</a:t>
            </a:r>
            <a:r>
              <a:rPr lang="en-US" sz="2400" baseline="-25000">
                <a:ea typeface="MS PGothic" pitchFamily="34" charset="-128"/>
              </a:rPr>
              <a:t>Y</a:t>
            </a:r>
          </a:p>
        </p:txBody>
      </p:sp>
      <p:graphicFrame>
        <p:nvGraphicFramePr>
          <p:cNvPr id="36870" name="Oggetto 5"/>
          <p:cNvGraphicFramePr>
            <a:graphicFrameLocks noChangeAspect="1"/>
          </p:cNvGraphicFramePr>
          <p:nvPr/>
        </p:nvGraphicFramePr>
        <p:xfrm>
          <a:off x="2828925" y="3802063"/>
          <a:ext cx="7397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2" name="Equazione" r:id="rId3" imgW="380880" imgH="469800" progId="Equation.3">
                  <p:embed/>
                </p:oleObj>
              </mc:Choice>
              <mc:Fallback>
                <p:oleObj name="Equazione" r:id="rId3" imgW="380880" imgH="469800" progId="Equation.3">
                  <p:embed/>
                  <p:pic>
                    <p:nvPicPr>
                      <p:cNvPr id="0" name="Ogget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8925" y="3802063"/>
                        <a:ext cx="73977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1" name="Oggetto 6"/>
          <p:cNvGraphicFramePr>
            <a:graphicFrameLocks noChangeAspect="1"/>
          </p:cNvGraphicFramePr>
          <p:nvPr/>
        </p:nvGraphicFramePr>
        <p:xfrm>
          <a:off x="3568700" y="3789363"/>
          <a:ext cx="71596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3" name="Equazione" r:id="rId5" imgW="368280" imgH="469800" progId="Equation.3">
                  <p:embed/>
                </p:oleObj>
              </mc:Choice>
              <mc:Fallback>
                <p:oleObj name="Equazione" r:id="rId5" imgW="368280" imgH="469800" progId="Equation.3">
                  <p:embed/>
                  <p:pic>
                    <p:nvPicPr>
                      <p:cNvPr id="0" name="Ogget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8700" y="3789363"/>
                        <a:ext cx="71596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sellaDiTesto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0210" y="3839344"/>
            <a:ext cx="2377574" cy="923330"/>
          </a:xfrm>
          <a:prstGeom prst="rect">
            <a:avLst/>
          </a:prstGeom>
          <a:blipFill rotWithShape="1">
            <a:blip r:embed="rId7"/>
            <a:stretch>
              <a:fillRect l="-2051" t="-3311" r="-1282" b="-5298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9" name="CasellaDiTesto 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1520" y="4932238"/>
            <a:ext cx="2723118" cy="646331"/>
          </a:xfrm>
          <a:prstGeom prst="rect">
            <a:avLst/>
          </a:prstGeom>
          <a:blipFill rotWithShape="1">
            <a:blip r:embed="rId8"/>
            <a:stretch>
              <a:fillRect l="-1790" t="-4717" b="-14151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36874" name="CasellaDiTesto 9"/>
          <p:cNvSpPr txBox="1">
            <a:spLocks noChangeArrowheads="1"/>
          </p:cNvSpPr>
          <p:nvPr/>
        </p:nvSpPr>
        <p:spPr bwMode="auto">
          <a:xfrm>
            <a:off x="468313" y="3213100"/>
            <a:ext cx="3321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Simmetria di isospin debole</a:t>
            </a:r>
          </a:p>
        </p:txBody>
      </p:sp>
      <p:sp>
        <p:nvSpPr>
          <p:cNvPr id="36875" name="CasellaDiTesto 10"/>
          <p:cNvSpPr txBox="1">
            <a:spLocks noChangeArrowheads="1"/>
          </p:cNvSpPr>
          <p:nvPr/>
        </p:nvSpPr>
        <p:spPr bwMode="auto">
          <a:xfrm>
            <a:off x="468313" y="5805488"/>
            <a:ext cx="4351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Le trasformazioni di SU(2) mescolano le </a:t>
            </a:r>
          </a:p>
          <a:p>
            <a:pPr eaLnBrk="1" hangingPunct="1"/>
            <a:r>
              <a:rPr lang="it-IT" sz="1800"/>
              <a:t>componenti dei doppietti</a:t>
            </a:r>
          </a:p>
        </p:txBody>
      </p:sp>
      <p:sp>
        <p:nvSpPr>
          <p:cNvPr id="36876" name="CasellaDiTesto 11"/>
          <p:cNvSpPr txBox="1">
            <a:spLocks noChangeArrowheads="1"/>
          </p:cNvSpPr>
          <p:nvPr/>
        </p:nvSpPr>
        <p:spPr bwMode="auto">
          <a:xfrm>
            <a:off x="4922838" y="3213100"/>
            <a:ext cx="3633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Simmetria di ipercarica debole</a:t>
            </a:r>
          </a:p>
        </p:txBody>
      </p:sp>
      <p:sp>
        <p:nvSpPr>
          <p:cNvPr id="36877" name="CasellaDiTesto 12"/>
          <p:cNvSpPr txBox="1">
            <a:spLocks noChangeArrowheads="1"/>
          </p:cNvSpPr>
          <p:nvPr/>
        </p:nvSpPr>
        <p:spPr bwMode="auto">
          <a:xfrm>
            <a:off x="4848225" y="3935413"/>
            <a:ext cx="39004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Le trasformazioni di U(1)</a:t>
            </a:r>
            <a:r>
              <a:rPr lang="it-IT" sz="1800" baseline="-25000"/>
              <a:t>Y</a:t>
            </a:r>
            <a:r>
              <a:rPr lang="it-IT" sz="1800"/>
              <a:t> ruotano i  </a:t>
            </a:r>
          </a:p>
          <a:p>
            <a:pPr eaLnBrk="1" hangingPunct="1"/>
            <a:r>
              <a:rPr lang="it-IT" sz="1800"/>
              <a:t>campi nel piano complesso</a:t>
            </a:r>
          </a:p>
        </p:txBody>
      </p:sp>
      <p:cxnSp>
        <p:nvCxnSpPr>
          <p:cNvPr id="15" name="Connettore 2 14"/>
          <p:cNvCxnSpPr/>
          <p:nvPr/>
        </p:nvCxnSpPr>
        <p:spPr>
          <a:xfrm flipH="1">
            <a:off x="2555875" y="2809875"/>
            <a:ext cx="1233488" cy="3317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>
            <a:off x="5197475" y="2781300"/>
            <a:ext cx="1182688" cy="381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asellaDiTesto 2"/>
          <p:cNvSpPr txBox="1">
            <a:spLocks noChangeArrowheads="1"/>
          </p:cNvSpPr>
          <p:nvPr/>
        </p:nvSpPr>
        <p:spPr bwMode="auto">
          <a:xfrm>
            <a:off x="539750" y="1308100"/>
            <a:ext cx="2024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Bosoni di gauge</a:t>
            </a:r>
          </a:p>
        </p:txBody>
      </p:sp>
      <p:sp>
        <p:nvSpPr>
          <p:cNvPr id="4" name="CasellaDiTesto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667019" y="1052736"/>
            <a:ext cx="3905685" cy="400110"/>
          </a:xfrm>
          <a:prstGeom prst="rect">
            <a:avLst/>
          </a:prstGeom>
          <a:blipFill rotWithShape="1">
            <a:blip r:embed="rId2"/>
            <a:stretch>
              <a:fillRect l="-1719" t="-6154" b="-29231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5" name="CasellaDiTesto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667019" y="1556792"/>
            <a:ext cx="2283574" cy="400110"/>
          </a:xfrm>
          <a:prstGeom prst="rect">
            <a:avLst/>
          </a:prstGeom>
          <a:blipFill rotWithShape="1">
            <a:blip r:embed="rId3"/>
            <a:stretch>
              <a:fillRect l="-2941" t="-6061" b="-27273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6" name="Parentesi graffa chiusa 5"/>
          <p:cNvSpPr/>
          <p:nvPr/>
        </p:nvSpPr>
        <p:spPr>
          <a:xfrm>
            <a:off x="6267450" y="1125538"/>
            <a:ext cx="144463" cy="758825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37894" name="CasellaDiTesto 6"/>
          <p:cNvSpPr txBox="1">
            <a:spLocks noChangeArrowheads="1"/>
          </p:cNvSpPr>
          <p:nvPr/>
        </p:nvSpPr>
        <p:spPr bwMode="auto">
          <a:xfrm>
            <a:off x="6699250" y="1268413"/>
            <a:ext cx="1554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Massa nulla</a:t>
            </a:r>
          </a:p>
        </p:txBody>
      </p:sp>
      <p:sp>
        <p:nvSpPr>
          <p:cNvPr id="8" name="CasellaDiTesto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1520" y="2452826"/>
            <a:ext cx="8701549" cy="400110"/>
          </a:xfrm>
          <a:prstGeom prst="rect">
            <a:avLst/>
          </a:prstGeom>
          <a:blipFill rotWithShape="1">
            <a:blip r:embed="rId4"/>
            <a:stretch>
              <a:fillRect l="-700" t="-6061" b="-27273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9" name="CasellaDiTesto 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95536" y="3244914"/>
            <a:ext cx="8193525" cy="707886"/>
          </a:xfrm>
          <a:prstGeom prst="rect">
            <a:avLst/>
          </a:prstGeom>
          <a:blipFill rotWithShape="1">
            <a:blip r:embed="rId5"/>
            <a:stretch>
              <a:fillRect l="-818" t="-3448" b="-15517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0" name="CasellaDiTesto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843808" y="4293096"/>
            <a:ext cx="3381247" cy="707886"/>
          </a:xfrm>
          <a:prstGeom prst="rect">
            <a:avLst/>
          </a:prstGeom>
          <a:blipFill rotWithShape="1">
            <a:blip r:embed="rId6"/>
            <a:stretch>
              <a:fillRect b="-1724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11" name="CasellaDiTesto 1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55576" y="5301208"/>
            <a:ext cx="7471084" cy="400110"/>
          </a:xfrm>
          <a:prstGeom prst="rect">
            <a:avLst/>
          </a:prstGeom>
          <a:blipFill rotWithShape="1">
            <a:blip r:embed="rId7"/>
            <a:stretch>
              <a:fillRect t="-6154" b="-29231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6732240" y="4437112"/>
            <a:ext cx="20837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(angolo di Weinberg)</a:t>
            </a:r>
            <a:endParaRPr lang="it-I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asellaDiTesto 1"/>
          <p:cNvSpPr txBox="1">
            <a:spLocks noChangeArrowheads="1"/>
          </p:cNvSpPr>
          <p:nvPr/>
        </p:nvSpPr>
        <p:spPr bwMode="auto">
          <a:xfrm>
            <a:off x="1403350" y="908050"/>
            <a:ext cx="5951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>
                <a:ea typeface="MS PGothic" pitchFamily="34" charset="-128"/>
              </a:rPr>
              <a:t>SU(2) </a:t>
            </a:r>
            <a:r>
              <a:rPr lang="en-US">
                <a:ea typeface="MS PGothic" pitchFamily="34" charset="-128"/>
              </a:rPr>
              <a:t>×U(1)</a:t>
            </a:r>
            <a:r>
              <a:rPr lang="en-US" baseline="-25000">
                <a:ea typeface="MS PGothic" pitchFamily="34" charset="-128"/>
              </a:rPr>
              <a:t>Y </a:t>
            </a:r>
            <a:r>
              <a:rPr lang="en-US">
                <a:ea typeface="MS PGothic" pitchFamily="34" charset="-128"/>
              </a:rPr>
              <a:t> è spontaneamente rotta in U(1)</a:t>
            </a:r>
            <a:r>
              <a:rPr lang="en-US" baseline="-25000">
                <a:ea typeface="MS PGothic" pitchFamily="34" charset="-128"/>
              </a:rPr>
              <a:t>em</a:t>
            </a:r>
            <a:r>
              <a:rPr lang="en-US">
                <a:ea typeface="MS PGothic" pitchFamily="34" charset="-128"/>
              </a:rPr>
              <a:t>  </a:t>
            </a:r>
            <a:endParaRPr lang="en-US" baseline="-25000">
              <a:ea typeface="MS PGothic" pitchFamily="34" charset="-128"/>
            </a:endParaRPr>
          </a:p>
        </p:txBody>
      </p:sp>
      <p:sp>
        <p:nvSpPr>
          <p:cNvPr id="3" name="CasellaDiTesto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972971" y="1650413"/>
            <a:ext cx="1399229" cy="666529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38916" name="CasellaDiTesto 3"/>
          <p:cNvSpPr txBox="1">
            <a:spLocks noChangeArrowheads="1"/>
          </p:cNvSpPr>
          <p:nvPr/>
        </p:nvSpPr>
        <p:spPr bwMode="auto">
          <a:xfrm>
            <a:off x="1920875" y="1825625"/>
            <a:ext cx="30765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Emerge la carica elettrica</a:t>
            </a:r>
          </a:p>
        </p:txBody>
      </p:sp>
      <p:sp>
        <p:nvSpPr>
          <p:cNvPr id="6" name="CasellaDiTesto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92025" y="2676982"/>
            <a:ext cx="6388287" cy="400110"/>
          </a:xfrm>
          <a:prstGeom prst="rect">
            <a:avLst/>
          </a:prstGeom>
          <a:blipFill rotWithShape="1">
            <a:blip r:embed="rId3"/>
            <a:stretch>
              <a:fillRect l="-1050" t="-6061" b="-27273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cxnSp>
        <p:nvCxnSpPr>
          <p:cNvPr id="8" name="Connettore 2 7"/>
          <p:cNvCxnSpPr/>
          <p:nvPr/>
        </p:nvCxnSpPr>
        <p:spPr>
          <a:xfrm flipV="1">
            <a:off x="6659563" y="3149600"/>
            <a:ext cx="215900" cy="39211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9" name="CasellaDiTesto 8"/>
          <p:cNvSpPr txBox="1">
            <a:spLocks noChangeArrowheads="1"/>
          </p:cNvSpPr>
          <p:nvPr/>
        </p:nvSpPr>
        <p:spPr bwMode="auto">
          <a:xfrm>
            <a:off x="5364163" y="3613150"/>
            <a:ext cx="2727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/>
              <a:t>Costante di accoppiamento </a:t>
            </a:r>
          </a:p>
          <a:p>
            <a:pPr eaLnBrk="1" hangingPunct="1"/>
            <a:r>
              <a:rPr lang="it-IT" sz="1600"/>
              <a:t>con l’Higgs </a:t>
            </a:r>
          </a:p>
        </p:txBody>
      </p:sp>
      <p:sp>
        <p:nvSpPr>
          <p:cNvPr id="10" name="CasellaDiTesto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380206" y="4509120"/>
            <a:ext cx="5856090" cy="400110"/>
          </a:xfrm>
          <a:prstGeom prst="rect">
            <a:avLst/>
          </a:prstGeom>
          <a:blipFill rotWithShape="1">
            <a:blip r:embed="rId4"/>
            <a:stretch>
              <a:fillRect l="-1041" t="-6154" r="-208" b="-29231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38921" name="CasellaDiTesto 10"/>
          <p:cNvSpPr txBox="1">
            <a:spLocks noChangeArrowheads="1"/>
          </p:cNvSpPr>
          <p:nvPr/>
        </p:nvSpPr>
        <p:spPr bwMode="auto">
          <a:xfrm>
            <a:off x="755650" y="5229225"/>
            <a:ext cx="75072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Altri parametri: massa dell’Higgs, costanti di accoppiamento, ecc.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2195513" y="333375"/>
            <a:ext cx="4360862" cy="460375"/>
          </a:xfrm>
          <a:prstGeom prst="rect">
            <a:avLst/>
          </a:prstGeom>
          <a:solidFill>
            <a:srgbClr val="F79B3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>
                <a:ea typeface="MS PGothic" pitchFamily="34" charset="-128"/>
              </a:rPr>
              <a:t>Modello standard: settore forte</a:t>
            </a: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596900" y="1209675"/>
            <a:ext cx="7862888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>
                <a:ea typeface="MS PGothic" pitchFamily="34" charset="-128"/>
              </a:rPr>
              <a:t>L’interazione forte è descritta da una teoria di gauge, la </a:t>
            </a:r>
            <a:r>
              <a:rPr lang="it-IT">
                <a:solidFill>
                  <a:schemeClr val="accent2"/>
                </a:solidFill>
                <a:ea typeface="MS PGothic" pitchFamily="34" charset="-128"/>
              </a:rPr>
              <a:t>QCD</a:t>
            </a:r>
          </a:p>
          <a:p>
            <a:pPr eaLnBrk="1" hangingPunct="1"/>
            <a:r>
              <a:rPr lang="it-IT">
                <a:solidFill>
                  <a:schemeClr val="accent2"/>
                </a:solidFill>
                <a:ea typeface="MS PGothic" pitchFamily="34" charset="-128"/>
              </a:rPr>
              <a:t>(cromodinamica quantistica),</a:t>
            </a:r>
            <a:r>
              <a:rPr lang="it-IT">
                <a:ea typeface="MS PGothic" pitchFamily="34" charset="-128"/>
              </a:rPr>
              <a:t> basata sulla simmetria SU(3) di colore </a:t>
            </a:r>
          </a:p>
        </p:txBody>
      </p:sp>
      <p:sp>
        <p:nvSpPr>
          <p:cNvPr id="39940" name="Text Box 6"/>
          <p:cNvSpPr txBox="1">
            <a:spLocks noChangeArrowheads="1"/>
          </p:cNvSpPr>
          <p:nvPr/>
        </p:nvSpPr>
        <p:spPr bwMode="auto">
          <a:xfrm>
            <a:off x="700088" y="2020888"/>
            <a:ext cx="68961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>
                <a:ea typeface="MS PGothic" pitchFamily="34" charset="-128"/>
              </a:rPr>
              <a:t>La QCD prevede l’esistenza di 8 particelle di forza, i gluoni</a:t>
            </a:r>
          </a:p>
        </p:txBody>
      </p:sp>
      <p:sp>
        <p:nvSpPr>
          <p:cNvPr id="39941" name="Line 8"/>
          <p:cNvSpPr>
            <a:spLocks noChangeShapeType="1"/>
          </p:cNvSpPr>
          <p:nvPr/>
        </p:nvSpPr>
        <p:spPr bwMode="auto">
          <a:xfrm flipV="1">
            <a:off x="5168900" y="3021013"/>
            <a:ext cx="0" cy="10795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9942" name="Line 9"/>
          <p:cNvSpPr>
            <a:spLocks noChangeShapeType="1"/>
          </p:cNvSpPr>
          <p:nvPr/>
        </p:nvSpPr>
        <p:spPr bwMode="auto">
          <a:xfrm flipH="1">
            <a:off x="4519613" y="4100513"/>
            <a:ext cx="649287" cy="5048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9943" name="Line 10"/>
          <p:cNvSpPr>
            <a:spLocks noChangeShapeType="1"/>
          </p:cNvSpPr>
          <p:nvPr/>
        </p:nvSpPr>
        <p:spPr bwMode="auto">
          <a:xfrm>
            <a:off x="5168900" y="4100513"/>
            <a:ext cx="12239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9944" name="Line 11"/>
          <p:cNvSpPr>
            <a:spLocks noChangeShapeType="1"/>
          </p:cNvSpPr>
          <p:nvPr/>
        </p:nvSpPr>
        <p:spPr bwMode="auto">
          <a:xfrm flipV="1">
            <a:off x="5168900" y="3236913"/>
            <a:ext cx="288925" cy="863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9945" name="Text Box 12"/>
          <p:cNvSpPr txBox="1">
            <a:spLocks noChangeArrowheads="1"/>
          </p:cNvSpPr>
          <p:nvPr/>
        </p:nvSpPr>
        <p:spPr bwMode="auto">
          <a:xfrm>
            <a:off x="5794375" y="4102100"/>
            <a:ext cx="12461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rgbClr val="FF0000"/>
                </a:solidFill>
              </a:rPr>
              <a:t>quark rosso</a:t>
            </a:r>
          </a:p>
        </p:txBody>
      </p:sp>
      <p:sp>
        <p:nvSpPr>
          <p:cNvPr id="39946" name="Text Box 13"/>
          <p:cNvSpPr txBox="1">
            <a:spLocks noChangeArrowheads="1"/>
          </p:cNvSpPr>
          <p:nvPr/>
        </p:nvSpPr>
        <p:spPr bwMode="auto">
          <a:xfrm>
            <a:off x="4067175" y="4605338"/>
            <a:ext cx="1019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chemeClr val="accent2"/>
                </a:solidFill>
              </a:rPr>
              <a:t>quark blu</a:t>
            </a:r>
          </a:p>
        </p:txBody>
      </p:sp>
      <p:sp>
        <p:nvSpPr>
          <p:cNvPr id="39947" name="Text Box 14"/>
          <p:cNvSpPr txBox="1">
            <a:spLocks noChangeArrowheads="1"/>
          </p:cNvSpPr>
          <p:nvPr/>
        </p:nvSpPr>
        <p:spPr bwMode="auto">
          <a:xfrm>
            <a:off x="4570413" y="2686050"/>
            <a:ext cx="1257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600">
                <a:solidFill>
                  <a:schemeClr val="folHlink"/>
                </a:solidFill>
              </a:rPr>
              <a:t>quark verde</a:t>
            </a:r>
          </a:p>
        </p:txBody>
      </p:sp>
      <p:sp>
        <p:nvSpPr>
          <p:cNvPr id="39948" name="Text Box 16"/>
          <p:cNvSpPr txBox="1">
            <a:spLocks noChangeArrowheads="1"/>
          </p:cNvSpPr>
          <p:nvPr/>
        </p:nvSpPr>
        <p:spPr bwMode="auto">
          <a:xfrm>
            <a:off x="611188" y="5157788"/>
            <a:ext cx="36734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La simmetria di colore è esatta</a:t>
            </a:r>
          </a:p>
        </p:txBody>
      </p:sp>
      <p:sp>
        <p:nvSpPr>
          <p:cNvPr id="39949" name="Text Box 17"/>
          <p:cNvSpPr txBox="1">
            <a:spLocks noChangeArrowheads="1"/>
          </p:cNvSpPr>
          <p:nvPr/>
        </p:nvSpPr>
        <p:spPr bwMode="auto">
          <a:xfrm>
            <a:off x="611188" y="5619750"/>
            <a:ext cx="76136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La QCD è completamente priva di parametri arbitrari; </a:t>
            </a:r>
            <a:r>
              <a:rPr lang="it-IT">
                <a:solidFill>
                  <a:srgbClr val="FF0000"/>
                </a:solidFill>
              </a:rPr>
              <a:t>è totalmente</a:t>
            </a:r>
          </a:p>
          <a:p>
            <a:pPr eaLnBrk="1" hangingPunct="1"/>
            <a:r>
              <a:rPr lang="it-IT">
                <a:solidFill>
                  <a:srgbClr val="FF0000"/>
                </a:solidFill>
              </a:rPr>
              <a:t>determinata dalla simmetria</a:t>
            </a:r>
          </a:p>
        </p:txBody>
      </p:sp>
      <p:graphicFrame>
        <p:nvGraphicFramePr>
          <p:cNvPr id="39950" name="Oggetto 1"/>
          <p:cNvGraphicFramePr>
            <a:graphicFrameLocks noChangeAspect="1"/>
          </p:cNvGraphicFramePr>
          <p:nvPr/>
        </p:nvGraphicFramePr>
        <p:xfrm>
          <a:off x="900113" y="3141663"/>
          <a:ext cx="666750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5" name="Equazione" r:id="rId3" imgW="342720" imgH="711000" progId="Equation.3">
                  <p:embed/>
                </p:oleObj>
              </mc:Choice>
              <mc:Fallback>
                <p:oleObj name="Equazione" r:id="rId3" imgW="342720" imgH="711000" progId="Equation.3">
                  <p:embed/>
                  <p:pic>
                    <p:nvPicPr>
                      <p:cNvPr id="0" name="Ogget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141663"/>
                        <a:ext cx="666750" cy="138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951" name="Immagin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702050"/>
            <a:ext cx="136842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52" name="CasellaDiTesto 3"/>
          <p:cNvSpPr txBox="1">
            <a:spLocks noChangeArrowheads="1"/>
          </p:cNvSpPr>
          <p:nvPr/>
        </p:nvSpPr>
        <p:spPr bwMode="auto">
          <a:xfrm>
            <a:off x="1692275" y="2927350"/>
            <a:ext cx="1889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Ogni quark è un </a:t>
            </a:r>
          </a:p>
          <a:p>
            <a:pPr eaLnBrk="1" hangingPunct="1"/>
            <a:r>
              <a:rPr lang="it-IT" sz="1800"/>
              <a:t>tripletto di SU(3)</a:t>
            </a:r>
          </a:p>
        </p:txBody>
      </p:sp>
      <p:sp>
        <p:nvSpPr>
          <p:cNvPr id="39953" name="CasellaDiTesto 4"/>
          <p:cNvSpPr txBox="1">
            <a:spLocks noChangeArrowheads="1"/>
          </p:cNvSpPr>
          <p:nvPr/>
        </p:nvSpPr>
        <p:spPr bwMode="auto">
          <a:xfrm>
            <a:off x="6011863" y="2997200"/>
            <a:ext cx="28654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/>
              <a:t>Le trasformazioni di SU(3)</a:t>
            </a:r>
          </a:p>
          <a:p>
            <a:pPr eaLnBrk="1" hangingPunct="1"/>
            <a:r>
              <a:rPr lang="it-IT" sz="1800"/>
              <a:t>mescolano i colori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2916238" y="476250"/>
            <a:ext cx="3052762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it-IT" sz="2400" dirty="0"/>
              <a:t>L’origine della massa</a:t>
            </a:r>
          </a:p>
        </p:txBody>
      </p:sp>
      <p:sp>
        <p:nvSpPr>
          <p:cNvPr id="40963" name="Text Box 5"/>
          <p:cNvSpPr txBox="1">
            <a:spLocks noChangeArrowheads="1"/>
          </p:cNvSpPr>
          <p:nvPr/>
        </p:nvSpPr>
        <p:spPr bwMode="auto">
          <a:xfrm>
            <a:off x="611188" y="1412875"/>
            <a:ext cx="808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Il bosone di Higgs dà massa alle particelle elementari (quark e leptoni)</a:t>
            </a:r>
          </a:p>
        </p:txBody>
      </p:sp>
      <p:sp>
        <p:nvSpPr>
          <p:cNvPr id="40964" name="Text Box 6"/>
          <p:cNvSpPr txBox="1">
            <a:spLocks noChangeArrowheads="1"/>
          </p:cNvSpPr>
          <p:nvPr/>
        </p:nvSpPr>
        <p:spPr bwMode="auto">
          <a:xfrm>
            <a:off x="611188" y="1989138"/>
            <a:ext cx="78994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Ma le masse di queste particelle rappresentano appena </a:t>
            </a:r>
            <a:r>
              <a:rPr lang="it-IT">
                <a:solidFill>
                  <a:srgbClr val="FF0000"/>
                </a:solidFill>
              </a:rPr>
              <a:t>l’1%</a:t>
            </a:r>
            <a:r>
              <a:rPr lang="it-IT"/>
              <a:t> della</a:t>
            </a:r>
          </a:p>
          <a:p>
            <a:pPr eaLnBrk="1" hangingPunct="1"/>
            <a:r>
              <a:rPr lang="it-IT"/>
              <a:t>massa della materia ordinaria (costituita prevalentemente da protoni </a:t>
            </a:r>
          </a:p>
          <a:p>
            <a:pPr eaLnBrk="1" hangingPunct="1"/>
            <a:r>
              <a:rPr lang="it-IT"/>
              <a:t>e neutroni)</a:t>
            </a:r>
          </a:p>
        </p:txBody>
      </p:sp>
      <p:sp>
        <p:nvSpPr>
          <p:cNvPr id="40965" name="Text Box 7"/>
          <p:cNvSpPr txBox="1">
            <a:spLocks noChangeArrowheads="1"/>
          </p:cNvSpPr>
          <p:nvPr/>
        </p:nvSpPr>
        <p:spPr bwMode="auto">
          <a:xfrm>
            <a:off x="652463" y="3141663"/>
            <a:ext cx="4206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Da dove viene il </a:t>
            </a:r>
            <a:r>
              <a:rPr lang="it-IT">
                <a:solidFill>
                  <a:srgbClr val="FF0000"/>
                </a:solidFill>
              </a:rPr>
              <a:t>99%</a:t>
            </a:r>
            <a:r>
              <a:rPr lang="it-IT"/>
              <a:t> della massa? </a:t>
            </a:r>
          </a:p>
        </p:txBody>
      </p:sp>
      <p:sp>
        <p:nvSpPr>
          <p:cNvPr id="40966" name="Text Box 8"/>
          <p:cNvSpPr txBox="1">
            <a:spLocks noChangeArrowheads="1"/>
          </p:cNvSpPr>
          <p:nvPr/>
        </p:nvSpPr>
        <p:spPr bwMode="auto">
          <a:xfrm>
            <a:off x="846138" y="3968750"/>
            <a:ext cx="4013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Dall’energia dei quark e dei gluoni</a:t>
            </a:r>
          </a:p>
        </p:txBody>
      </p:sp>
      <p:sp>
        <p:nvSpPr>
          <p:cNvPr id="40967" name="Text Box 10"/>
          <p:cNvSpPr txBox="1">
            <a:spLocks noChangeArrowheads="1"/>
          </p:cNvSpPr>
          <p:nvPr/>
        </p:nvSpPr>
        <p:spPr bwMode="auto">
          <a:xfrm>
            <a:off x="611188" y="5159375"/>
            <a:ext cx="8361362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Tuttavia il contributo dell’Higgs è determinante perché, per esempio, </a:t>
            </a:r>
          </a:p>
          <a:p>
            <a:pPr eaLnBrk="1" hangingPunct="1"/>
            <a:r>
              <a:rPr lang="it-IT"/>
              <a:t>fa sì che il </a:t>
            </a:r>
            <a:r>
              <a:rPr lang="it-IT">
                <a:solidFill>
                  <a:srgbClr val="FF0000"/>
                </a:solidFill>
              </a:rPr>
              <a:t>protone</a:t>
            </a:r>
            <a:r>
              <a:rPr lang="it-IT"/>
              <a:t> sia appena </a:t>
            </a:r>
            <a:r>
              <a:rPr lang="it-IT">
                <a:solidFill>
                  <a:srgbClr val="FF0000"/>
                </a:solidFill>
              </a:rPr>
              <a:t>più leggero del neutrone</a:t>
            </a:r>
            <a:r>
              <a:rPr lang="it-IT"/>
              <a:t> e quindi stabile, </a:t>
            </a:r>
          </a:p>
          <a:p>
            <a:pPr eaLnBrk="1" hangingPunct="1"/>
            <a:r>
              <a:rPr lang="it-IT"/>
              <a:t>il che permette l’esistenza dell’idrogeno</a:t>
            </a:r>
          </a:p>
        </p:txBody>
      </p:sp>
      <p:pic>
        <p:nvPicPr>
          <p:cNvPr id="40968" name="Picture 11" descr="proton_hr_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141663"/>
            <a:ext cx="1763713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9" name="Picture 12" descr="iStock_000011994028X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357563"/>
            <a:ext cx="1657350" cy="124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asellaDiTesto 1"/>
          <p:cNvSpPr txBox="1">
            <a:spLocks noChangeArrowheads="1"/>
          </p:cNvSpPr>
          <p:nvPr/>
        </p:nvSpPr>
        <p:spPr bwMode="auto">
          <a:xfrm>
            <a:off x="539750" y="436563"/>
            <a:ext cx="82343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Un altro ingrediente del Modello Standard: </a:t>
            </a:r>
            <a:r>
              <a:rPr lang="it-IT">
                <a:solidFill>
                  <a:srgbClr val="FF0000"/>
                </a:solidFill>
              </a:rPr>
              <a:t>il mescolamento dei sapori</a:t>
            </a:r>
          </a:p>
        </p:txBody>
      </p:sp>
      <p:pic>
        <p:nvPicPr>
          <p:cNvPr id="41987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125538"/>
            <a:ext cx="3876675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CasellaDiTesto 3"/>
          <p:cNvSpPr txBox="1">
            <a:spLocks noChangeArrowheads="1"/>
          </p:cNvSpPr>
          <p:nvPr/>
        </p:nvSpPr>
        <p:spPr bwMode="auto">
          <a:xfrm>
            <a:off x="858838" y="5013325"/>
            <a:ext cx="7026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I quark d, s, b si mescolano tra loro per accoppiarsi a u, c, t  </a:t>
            </a:r>
          </a:p>
          <a:p>
            <a:pPr eaLnBrk="1" hangingPunct="1"/>
            <a:r>
              <a:rPr lang="it-IT"/>
              <a:t>(Meccanismo CKM, </a:t>
            </a:r>
            <a:r>
              <a:rPr lang="it-IT">
                <a:solidFill>
                  <a:srgbClr val="FF0000"/>
                </a:solidFill>
              </a:rPr>
              <a:t>Cabibbo – Kobayashi – Maskawa</a:t>
            </a:r>
            <a:r>
              <a:rPr lang="it-IT"/>
              <a:t>)</a:t>
            </a:r>
          </a:p>
        </p:txBody>
      </p:sp>
      <p:sp>
        <p:nvSpPr>
          <p:cNvPr id="41989" name="CasellaDiTesto 4"/>
          <p:cNvSpPr txBox="1">
            <a:spLocks noChangeArrowheads="1"/>
          </p:cNvSpPr>
          <p:nvPr/>
        </p:nvSpPr>
        <p:spPr bwMode="auto">
          <a:xfrm>
            <a:off x="920750" y="5908675"/>
            <a:ext cx="7323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Un parametro nella matrice CKM produce una </a:t>
            </a:r>
            <a:r>
              <a:rPr lang="it-IT">
                <a:solidFill>
                  <a:srgbClr val="FF0000"/>
                </a:solidFill>
              </a:rPr>
              <a:t>violazione di CP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4"/>
          <p:cNvSpPr txBox="1">
            <a:spLocks noChangeArrowheads="1"/>
          </p:cNvSpPr>
          <p:nvPr/>
        </p:nvSpPr>
        <p:spPr bwMode="auto">
          <a:xfrm>
            <a:off x="881063" y="344488"/>
            <a:ext cx="750728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Il Modello Standard funziona alla perfezione ma non può essere </a:t>
            </a:r>
          </a:p>
          <a:p>
            <a:pPr eaLnBrk="1" hangingPunct="1"/>
            <a:r>
              <a:rPr lang="it-IT"/>
              <a:t>la fine della storia</a:t>
            </a:r>
          </a:p>
        </p:txBody>
      </p:sp>
      <p:sp>
        <p:nvSpPr>
          <p:cNvPr id="43011" name="Text Box 6"/>
          <p:cNvSpPr txBox="1">
            <a:spLocks noChangeArrowheads="1"/>
          </p:cNvSpPr>
          <p:nvPr/>
        </p:nvSpPr>
        <p:spPr bwMode="auto">
          <a:xfrm>
            <a:off x="1401763" y="4475163"/>
            <a:ext cx="50419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it-IT">
                <a:solidFill>
                  <a:srgbClr val="0066CC"/>
                </a:solidFill>
              </a:rPr>
              <a:t> Prevede un’insufficiente violazione di CP </a:t>
            </a:r>
          </a:p>
        </p:txBody>
      </p:sp>
      <p:sp>
        <p:nvSpPr>
          <p:cNvPr id="43012" name="Text Box 8"/>
          <p:cNvSpPr txBox="1">
            <a:spLocks noChangeArrowheads="1"/>
          </p:cNvSpPr>
          <p:nvPr/>
        </p:nvSpPr>
        <p:spPr bwMode="auto">
          <a:xfrm>
            <a:off x="1401763" y="4081463"/>
            <a:ext cx="4841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it-IT">
                <a:solidFill>
                  <a:srgbClr val="0066CC"/>
                </a:solidFill>
              </a:rPr>
              <a:t> Non ha candidati per la materia oscura  </a:t>
            </a:r>
          </a:p>
        </p:txBody>
      </p:sp>
      <p:sp>
        <p:nvSpPr>
          <p:cNvPr id="43013" name="Text Box 9"/>
          <p:cNvSpPr txBox="1">
            <a:spLocks noChangeArrowheads="1"/>
          </p:cNvSpPr>
          <p:nvPr/>
        </p:nvSpPr>
        <p:spPr bwMode="auto">
          <a:xfrm>
            <a:off x="1401763" y="4903788"/>
            <a:ext cx="30384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it-IT">
                <a:solidFill>
                  <a:srgbClr val="0066CC"/>
                </a:solidFill>
              </a:rPr>
              <a:t> Non incorpora la gravità</a:t>
            </a:r>
          </a:p>
        </p:txBody>
      </p:sp>
      <p:sp>
        <p:nvSpPr>
          <p:cNvPr id="43014" name="Text Box 10"/>
          <p:cNvSpPr txBox="1">
            <a:spLocks noChangeArrowheads="1"/>
          </p:cNvSpPr>
          <p:nvPr/>
        </p:nvSpPr>
        <p:spPr bwMode="auto">
          <a:xfrm>
            <a:off x="1401763" y="3649663"/>
            <a:ext cx="4591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it-IT">
                <a:solidFill>
                  <a:srgbClr val="0066CC"/>
                </a:solidFill>
              </a:rPr>
              <a:t> Non dà conto delle masse dei neutrini</a:t>
            </a:r>
          </a:p>
        </p:txBody>
      </p:sp>
      <p:sp>
        <p:nvSpPr>
          <p:cNvPr id="43015" name="Text Box 14"/>
          <p:cNvSpPr txBox="1">
            <a:spLocks noChangeArrowheads="1"/>
          </p:cNvSpPr>
          <p:nvPr/>
        </p:nvSpPr>
        <p:spPr bwMode="auto">
          <a:xfrm>
            <a:off x="1016000" y="5600700"/>
            <a:ext cx="7339013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Il MS è probabilmente un’approssimazione di «bassa energia» </a:t>
            </a:r>
          </a:p>
          <a:p>
            <a:pPr eaLnBrk="1" hangingPunct="1"/>
            <a:r>
              <a:rPr lang="it-IT"/>
              <a:t>di una teoria più generale</a:t>
            </a:r>
          </a:p>
        </p:txBody>
      </p:sp>
      <p:sp>
        <p:nvSpPr>
          <p:cNvPr id="43016" name="CasellaDiTesto 1"/>
          <p:cNvSpPr txBox="1">
            <a:spLocks noChangeArrowheads="1"/>
          </p:cNvSpPr>
          <p:nvPr/>
        </p:nvSpPr>
        <p:spPr bwMode="auto">
          <a:xfrm>
            <a:off x="857250" y="1196975"/>
            <a:ext cx="6738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«Una teoria davvero razionale deve derivare le particelle, </a:t>
            </a:r>
          </a:p>
          <a:p>
            <a:pPr eaLnBrk="1" hangingPunct="1"/>
            <a:r>
              <a:rPr lang="it-IT"/>
              <a:t>non porle in partenza»  (A. Einstein)</a:t>
            </a:r>
          </a:p>
        </p:txBody>
      </p:sp>
      <p:sp>
        <p:nvSpPr>
          <p:cNvPr id="43017" name="CasellaDiTesto 2"/>
          <p:cNvSpPr txBox="1">
            <a:spLocks noChangeArrowheads="1"/>
          </p:cNvSpPr>
          <p:nvPr/>
        </p:nvSpPr>
        <p:spPr bwMode="auto">
          <a:xfrm>
            <a:off x="882650" y="2133600"/>
            <a:ext cx="7577138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Il MS è una teoria «poco razionale» nel senso einsteiniano </a:t>
            </a:r>
          </a:p>
          <a:p>
            <a:pPr eaLnBrk="1" hangingPunct="1"/>
            <a:r>
              <a:rPr lang="it-IT"/>
              <a:t>del termine, perché le proprietà delle particelle non sono predette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1401763" y="3241675"/>
            <a:ext cx="29797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it-IT">
                <a:solidFill>
                  <a:srgbClr val="0066CC"/>
                </a:solidFill>
              </a:rPr>
              <a:t> Molti parametri arbitrari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asellaDiTesto 2"/>
          <p:cNvSpPr txBox="1">
            <a:spLocks noChangeArrowheads="1"/>
          </p:cNvSpPr>
          <p:nvPr/>
        </p:nvSpPr>
        <p:spPr bwMode="auto">
          <a:xfrm>
            <a:off x="971550" y="868363"/>
            <a:ext cx="7280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Le costanti di accoppiamento delle tre interazioni variano </a:t>
            </a:r>
          </a:p>
          <a:p>
            <a:pPr eaLnBrk="1" hangingPunct="1"/>
            <a:r>
              <a:rPr lang="it-IT"/>
              <a:t>con l’energia e tendono a convergere a energie molto elevate </a:t>
            </a:r>
          </a:p>
        </p:txBody>
      </p:sp>
      <p:pic>
        <p:nvPicPr>
          <p:cNvPr id="44035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309813"/>
            <a:ext cx="7483475" cy="378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CasellaDiTesto 4"/>
          <p:cNvSpPr txBox="1">
            <a:spLocks noChangeArrowheads="1"/>
          </p:cNvSpPr>
          <p:nvPr/>
        </p:nvSpPr>
        <p:spPr bwMode="auto">
          <a:xfrm>
            <a:off x="1042988" y="1876425"/>
            <a:ext cx="41925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Segnale di una grande unificazione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energie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993775"/>
            <a:ext cx="8875712" cy="437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Line 3"/>
          <p:cNvSpPr>
            <a:spLocks noChangeShapeType="1"/>
          </p:cNvSpPr>
          <p:nvPr/>
        </p:nvSpPr>
        <p:spPr bwMode="auto">
          <a:xfrm>
            <a:off x="322263" y="5673725"/>
            <a:ext cx="84248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7523163" y="5746750"/>
            <a:ext cx="13573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200" b="1">
                <a:solidFill>
                  <a:srgbClr val="0099FF"/>
                </a:solidFill>
              </a:rPr>
              <a:t>LUNGHEZZA</a:t>
            </a:r>
            <a:r>
              <a:rPr lang="it-IT" sz="1000" b="1">
                <a:solidFill>
                  <a:srgbClr val="0099FF"/>
                </a:solidFill>
              </a:rPr>
              <a:t> (m)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7023100" y="5746750"/>
            <a:ext cx="5000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200" b="1">
                <a:solidFill>
                  <a:srgbClr val="0099FF"/>
                </a:solidFill>
              </a:rPr>
              <a:t>10</a:t>
            </a:r>
            <a:r>
              <a:rPr lang="it-IT" sz="1200" b="1" baseline="30000">
                <a:solidFill>
                  <a:srgbClr val="0099FF"/>
                </a:solidFill>
              </a:rPr>
              <a:t>-34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6448425" y="5746750"/>
            <a:ext cx="5000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200" b="1">
                <a:solidFill>
                  <a:srgbClr val="0099FF"/>
                </a:solidFill>
              </a:rPr>
              <a:t>10</a:t>
            </a:r>
            <a:r>
              <a:rPr lang="it-IT" sz="1200" b="1" baseline="30000">
                <a:solidFill>
                  <a:srgbClr val="0099FF"/>
                </a:solidFill>
              </a:rPr>
              <a:t>-31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3635375" y="5746750"/>
            <a:ext cx="5000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200" b="1">
                <a:solidFill>
                  <a:srgbClr val="0099FF"/>
                </a:solidFill>
              </a:rPr>
              <a:t>10</a:t>
            </a:r>
            <a:r>
              <a:rPr lang="it-IT" sz="1200" b="1" baseline="30000">
                <a:solidFill>
                  <a:srgbClr val="0099FF"/>
                </a:solidFill>
              </a:rPr>
              <a:t>-18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4"/>
          <p:cNvSpPr txBox="1">
            <a:spLocks noChangeArrowheads="1"/>
          </p:cNvSpPr>
          <p:nvPr/>
        </p:nvSpPr>
        <p:spPr bwMode="auto">
          <a:xfrm>
            <a:off x="3276600" y="2776538"/>
            <a:ext cx="24399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800"/>
              <a:t>Backup Slides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188913"/>
            <a:ext cx="8713787" cy="653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 descr="particel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88913"/>
            <a:ext cx="7200900" cy="642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Text Box 5"/>
          <p:cNvSpPr txBox="1">
            <a:spLocks noChangeArrowheads="1"/>
          </p:cNvSpPr>
          <p:nvPr/>
        </p:nvSpPr>
        <p:spPr bwMode="auto">
          <a:xfrm>
            <a:off x="3832225" y="207963"/>
            <a:ext cx="4525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400">
                <a:solidFill>
                  <a:schemeClr val="bg1"/>
                </a:solidFill>
              </a:rPr>
              <a:t>Il Modello Standard: le particelle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3863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 eaLnBrk="1" hangingPunct="1"/>
            <a:r>
              <a:rPr lang="en-US" smtClean="0">
                <a:solidFill>
                  <a:srgbClr val="FFFF66"/>
                </a:solidFill>
              </a:rPr>
              <a:t>Il problema della massa</a:t>
            </a:r>
          </a:p>
        </p:txBody>
      </p:sp>
      <p:sp>
        <p:nvSpPr>
          <p:cNvPr id="49156" name="Slide Number Placeholder 4"/>
          <p:cNvSpPr txBox="1">
            <a:spLocks noGrp="1"/>
          </p:cNvSpPr>
          <p:nvPr/>
        </p:nvSpPr>
        <p:spPr bwMode="auto">
          <a:xfrm>
            <a:off x="0" y="6565900"/>
            <a:ext cx="1905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1F2DCBBE-5E63-432D-AC70-4B20F87FED1A}" type="slidenum">
              <a:rPr lang="en-US" sz="1400">
                <a:solidFill>
                  <a:srgbClr val="000090"/>
                </a:solidFill>
                <a:latin typeface="Verdana" pitchFamily="34" charset="0"/>
                <a:ea typeface="MS PGothic" pitchFamily="34" charset="-128"/>
              </a:rPr>
              <a:pPr algn="r"/>
              <a:t>47</a:t>
            </a:fld>
            <a:endParaRPr lang="en-US" sz="1400">
              <a:solidFill>
                <a:srgbClr val="000090"/>
              </a:solidFill>
              <a:latin typeface="Verdana" pitchFamily="34" charset="0"/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segnale_hig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484313"/>
            <a:ext cx="4140200" cy="407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5" descr="gammagamma_run194108_evt564224000_ispy_3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2235200"/>
            <a:ext cx="4105275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 Box 6"/>
          <p:cNvSpPr txBox="1">
            <a:spLocks noChangeArrowheads="1"/>
          </p:cNvSpPr>
          <p:nvPr/>
        </p:nvSpPr>
        <p:spPr bwMode="auto">
          <a:xfrm>
            <a:off x="1311275" y="614363"/>
            <a:ext cx="6265863" cy="396875"/>
          </a:xfrm>
          <a:prstGeom prst="rect">
            <a:avLst/>
          </a:prstGeom>
          <a:solidFill>
            <a:srgbClr val="FAB65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La scoperta del bosone di Higgs (CMS, ATLAS, 2012)</a:t>
            </a:r>
          </a:p>
        </p:txBody>
      </p:sp>
      <p:sp>
        <p:nvSpPr>
          <p:cNvPr id="50181" name="Text Box 7"/>
          <p:cNvSpPr txBox="1">
            <a:spLocks noChangeArrowheads="1"/>
          </p:cNvSpPr>
          <p:nvPr/>
        </p:nvSpPr>
        <p:spPr bwMode="auto">
          <a:xfrm>
            <a:off x="1403350" y="1658938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H</a:t>
            </a:r>
          </a:p>
        </p:txBody>
      </p:sp>
      <p:sp>
        <p:nvSpPr>
          <p:cNvPr id="50182" name="Line 8"/>
          <p:cNvSpPr>
            <a:spLocks noChangeShapeType="1"/>
          </p:cNvSpPr>
          <p:nvPr/>
        </p:nvSpPr>
        <p:spPr bwMode="auto">
          <a:xfrm>
            <a:off x="1771650" y="1874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0183" name="Text Box 9"/>
          <p:cNvSpPr txBox="1">
            <a:spLocks noChangeArrowheads="1"/>
          </p:cNvSpPr>
          <p:nvPr/>
        </p:nvSpPr>
        <p:spPr bwMode="auto">
          <a:xfrm>
            <a:off x="2039938" y="1654175"/>
            <a:ext cx="101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2 fotoni</a:t>
            </a:r>
          </a:p>
        </p:txBody>
      </p:sp>
      <p:sp>
        <p:nvSpPr>
          <p:cNvPr id="50184" name="Text Box 10"/>
          <p:cNvSpPr txBox="1">
            <a:spLocks noChangeArrowheads="1"/>
          </p:cNvSpPr>
          <p:nvPr/>
        </p:nvSpPr>
        <p:spPr bwMode="auto">
          <a:xfrm>
            <a:off x="592138" y="5391150"/>
            <a:ext cx="3243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/>
              <a:t>Una particella </a:t>
            </a:r>
            <a:r>
              <a:rPr lang="it-IT" i="1"/>
              <a:t>sui generis</a:t>
            </a:r>
            <a:r>
              <a:rPr lang="it-IT"/>
              <a:t>: </a:t>
            </a:r>
          </a:p>
          <a:p>
            <a:pPr eaLnBrk="1" hangingPunct="1"/>
            <a:r>
              <a:rPr lang="it-IT"/>
              <a:t>massa 126 GeV,  spin zero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Oval 4"/>
          <p:cNvSpPr>
            <a:spLocks noChangeArrowheads="1"/>
          </p:cNvSpPr>
          <p:nvPr/>
        </p:nvSpPr>
        <p:spPr bwMode="auto">
          <a:xfrm>
            <a:off x="4938713" y="2636838"/>
            <a:ext cx="1800225" cy="18002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1203" name="Line 5"/>
          <p:cNvSpPr>
            <a:spLocks noChangeShapeType="1"/>
          </p:cNvSpPr>
          <p:nvPr/>
        </p:nvSpPr>
        <p:spPr bwMode="auto">
          <a:xfrm>
            <a:off x="5875338" y="2636838"/>
            <a:ext cx="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204" name="Line 6"/>
          <p:cNvSpPr>
            <a:spLocks noChangeShapeType="1"/>
          </p:cNvSpPr>
          <p:nvPr/>
        </p:nvSpPr>
        <p:spPr bwMode="auto">
          <a:xfrm>
            <a:off x="4938713" y="3573463"/>
            <a:ext cx="1800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205" name="Line 7"/>
          <p:cNvSpPr>
            <a:spLocks noChangeShapeType="1"/>
          </p:cNvSpPr>
          <p:nvPr/>
        </p:nvSpPr>
        <p:spPr bwMode="auto">
          <a:xfrm flipV="1">
            <a:off x="5875338" y="3141663"/>
            <a:ext cx="792162" cy="431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206" name="Line 12"/>
          <p:cNvSpPr>
            <a:spLocks noChangeShapeType="1"/>
          </p:cNvSpPr>
          <p:nvPr/>
        </p:nvSpPr>
        <p:spPr bwMode="auto">
          <a:xfrm flipV="1">
            <a:off x="1908175" y="2803525"/>
            <a:ext cx="0" cy="10795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207" name="Line 13"/>
          <p:cNvSpPr>
            <a:spLocks noChangeShapeType="1"/>
          </p:cNvSpPr>
          <p:nvPr/>
        </p:nvSpPr>
        <p:spPr bwMode="auto">
          <a:xfrm flipH="1">
            <a:off x="1258888" y="3883025"/>
            <a:ext cx="649287" cy="5048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208" name="Line 14"/>
          <p:cNvSpPr>
            <a:spLocks noChangeShapeType="1"/>
          </p:cNvSpPr>
          <p:nvPr/>
        </p:nvSpPr>
        <p:spPr bwMode="auto">
          <a:xfrm>
            <a:off x="1908175" y="3883025"/>
            <a:ext cx="12239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209" name="Text Box 15"/>
          <p:cNvSpPr txBox="1">
            <a:spLocks noChangeArrowheads="1"/>
          </p:cNvSpPr>
          <p:nvPr/>
        </p:nvSpPr>
        <p:spPr bwMode="auto">
          <a:xfrm>
            <a:off x="6738938" y="333375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>
                <a:solidFill>
                  <a:srgbClr val="FF0000"/>
                </a:solidFill>
              </a:rPr>
              <a:t>elettrone</a:t>
            </a:r>
          </a:p>
        </p:txBody>
      </p:sp>
      <p:sp>
        <p:nvSpPr>
          <p:cNvPr id="51210" name="Text Box 16"/>
          <p:cNvSpPr txBox="1">
            <a:spLocks noChangeArrowheads="1"/>
          </p:cNvSpPr>
          <p:nvPr/>
        </p:nvSpPr>
        <p:spPr bwMode="auto">
          <a:xfrm>
            <a:off x="5389563" y="2254250"/>
            <a:ext cx="1009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>
                <a:solidFill>
                  <a:schemeClr val="accent2"/>
                </a:solidFill>
              </a:rPr>
              <a:t>neutrino</a:t>
            </a:r>
          </a:p>
        </p:txBody>
      </p:sp>
      <p:sp>
        <p:nvSpPr>
          <p:cNvPr id="51211" name="Line 22"/>
          <p:cNvSpPr>
            <a:spLocks noChangeShapeType="1"/>
          </p:cNvSpPr>
          <p:nvPr/>
        </p:nvSpPr>
        <p:spPr bwMode="auto">
          <a:xfrm flipV="1">
            <a:off x="1908175" y="3019425"/>
            <a:ext cx="288925" cy="863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212" name="Text Box 23"/>
          <p:cNvSpPr txBox="1">
            <a:spLocks noChangeArrowheads="1"/>
          </p:cNvSpPr>
          <p:nvPr/>
        </p:nvSpPr>
        <p:spPr bwMode="auto">
          <a:xfrm>
            <a:off x="2843213" y="3859213"/>
            <a:ext cx="742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>
                <a:solidFill>
                  <a:srgbClr val="FF0000"/>
                </a:solidFill>
              </a:rPr>
              <a:t>rosso</a:t>
            </a:r>
          </a:p>
        </p:txBody>
      </p:sp>
      <p:sp>
        <p:nvSpPr>
          <p:cNvPr id="51213" name="Text Box 24"/>
          <p:cNvSpPr txBox="1">
            <a:spLocks noChangeArrowheads="1"/>
          </p:cNvSpPr>
          <p:nvPr/>
        </p:nvSpPr>
        <p:spPr bwMode="auto">
          <a:xfrm>
            <a:off x="1022350" y="4364038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>
                <a:solidFill>
                  <a:schemeClr val="accent2"/>
                </a:solidFill>
              </a:rPr>
              <a:t>blu</a:t>
            </a:r>
          </a:p>
        </p:txBody>
      </p:sp>
      <p:sp>
        <p:nvSpPr>
          <p:cNvPr id="51214" name="Text Box 25"/>
          <p:cNvSpPr txBox="1">
            <a:spLocks noChangeArrowheads="1"/>
          </p:cNvSpPr>
          <p:nvPr/>
        </p:nvSpPr>
        <p:spPr bwMode="auto">
          <a:xfrm>
            <a:off x="1547813" y="2436813"/>
            <a:ext cx="755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1800">
                <a:solidFill>
                  <a:schemeClr val="folHlink"/>
                </a:solidFill>
              </a:rPr>
              <a:t>verde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45461</TotalTime>
  <Words>2014</Words>
  <Application>Microsoft Office PowerPoint</Application>
  <PresentationFormat>Presentazione su schermo (4:3)</PresentationFormat>
  <Paragraphs>419</Paragraphs>
  <Slides>49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49</vt:i4>
      </vt:variant>
    </vt:vector>
  </HeadingPairs>
  <TitlesOfParts>
    <vt:vector size="54" baseType="lpstr">
      <vt:lpstr>Arial</vt:lpstr>
      <vt:lpstr>MS PGothic</vt:lpstr>
      <vt:lpstr>Verdana</vt:lpstr>
      <vt:lpstr>Struttura predefinita</vt:lpstr>
      <vt:lpstr>Microsoft Equation 3.0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problema della massa</vt:lpstr>
      <vt:lpstr>Presentazione standard di PowerPoint</vt:lpstr>
      <vt:lpstr>Presentazione standard di PowerPoint</vt:lpstr>
    </vt:vector>
  </TitlesOfParts>
  <Company>I.N.F.N - Sez. Torino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barone</dc:creator>
  <cp:lastModifiedBy>Vincenzo Barone</cp:lastModifiedBy>
  <cp:revision>166</cp:revision>
  <dcterms:created xsi:type="dcterms:W3CDTF">2013-10-18T08:28:49Z</dcterms:created>
  <dcterms:modified xsi:type="dcterms:W3CDTF">2016-10-05T08:25:43Z</dcterms:modified>
</cp:coreProperties>
</file>