
<file path=[Content_Types].xml><?xml version="1.0" encoding="utf-8"?>
<Types xmlns="http://schemas.openxmlformats.org/package/2006/content-types">
  <Override PartName="/ppt/slides/slide18.xml" ContentType="application/vnd.openxmlformats-officedocument.presentationml.slide+xml"/>
  <Override PartName="/ppt/slides/slide9.xml" ContentType="application/vnd.openxmlformats-officedocument.presentationml.slide+xml"/>
  <Override PartName="/ppt/slides/slide14.xml" ContentType="application/vnd.openxmlformats-officedocument.presentationml.slide+xml"/>
  <Default Extension="rels" ContentType="application/vnd.openxmlformats-package.relationships+xml"/>
  <Override PartName="/ppt/slides/slide5.xml" ContentType="application/vnd.openxmlformats-officedocument.presentationml.slide+xml"/>
  <Override PartName="/ppt/slides/slide10.xml" ContentType="application/vnd.openxmlformats-officedocument.presentationml.slide+xml"/>
  <Override PartName="/ppt/slideLayouts/slideLayout5.xml" ContentType="application/vnd.openxmlformats-officedocument.presentationml.slideLayout+xml"/>
  <Override PartName="/ppt/notesMasters/notesMaster1.xml" ContentType="application/vnd.openxmlformats-officedocument.presentationml.notesMaster+xml"/>
  <Override PartName="/ppt/slides/slide1.xml" ContentType="application/vnd.openxmlformats-officedocument.presentationml.slide+xml"/>
  <Override PartName="/ppt/slides/slide26.xml" ContentType="application/vnd.openxmlformats-officedocument.presentationml.slide+xml"/>
  <Override PartName="/ppt/handoutMasters/handoutMaster1.xml" ContentType="application/vnd.openxmlformats-officedocument.presentationml.handoutMaster+xml"/>
  <Override PartName="/ppt/slides/slide34.xml" ContentType="application/vnd.openxmlformats-officedocument.presentationml.slide+xml"/>
  <Override PartName="/ppt/theme/theme2.xml" ContentType="application/vnd.openxmlformats-officedocument.theme+xml"/>
  <Override PartName="/ppt/slideLayouts/slideLayout1.xml" ContentType="application/vnd.openxmlformats-officedocument.presentationml.slideLayout+xml"/>
  <Default Extension="jpeg" ContentType="image/jpeg"/>
  <Override PartName="/ppt/slides/slide22.xml" ContentType="application/vnd.openxmlformats-officedocument.presentationml.slide+xml"/>
  <Override PartName="/ppt/slides/slide30.xml" ContentType="application/vnd.openxmlformats-officedocument.presentationml.slide+xml"/>
  <Override PartName="/docProps/app.xml" ContentType="application/vnd.openxmlformats-officedocument.extended-properties+xml"/>
  <Default Extension="xml" ContentType="application/xml"/>
  <Override PartName="/ppt/slides/slide19.xml" ContentType="application/vnd.openxmlformats-officedocument.presentationml.slide+xml"/>
  <Override PartName="/ppt/tableStyles.xml" ContentType="application/vnd.openxmlformats-officedocument.presentationml.tableStyles+xml"/>
  <Override PartName="/ppt/slides/slide15.xml" ContentType="application/vnd.openxmlformats-officedocument.presentationml.slide+xml"/>
  <Override PartName="/ppt/notesSlides/notesSlide1.xml" ContentType="application/vnd.openxmlformats-officedocument.presentationml.notesSlide+xml"/>
  <Override PartName="/ppt/slides/slide6.xml" ContentType="application/vnd.openxmlformats-officedocument.presentationml.slide+xml"/>
  <Override PartName="/ppt/charts/chart1.xml" ContentType="application/vnd.openxmlformats-officedocument.drawingml.chart+xml"/>
  <Override PartName="/docProps/core.xml" ContentType="application/vnd.openxmlformats-package.core-properties+xml"/>
  <Override PartName="/ppt/slides/slide11.xml" ContentType="application/vnd.openxmlformats-officedocument.presentationml.slide+xml"/>
  <Override PartName="/ppt/slides/slide27.xml" ContentType="application/vnd.openxmlformats-officedocument.presentationml.slide+xml"/>
  <Override PartName="/ppt/slides/slide35.xml" ContentType="application/vnd.openxmlformats-officedocument.presentationml.slide+xml"/>
  <Override PartName="/ppt/slides/slide2.xml" ContentType="application/vnd.openxmlformats-officedocument.presentationml.slide+xml"/>
  <Override PartName="/ppt/theme/theme3.xml" ContentType="application/vnd.openxmlformats-officedocument.theme+xml"/>
  <Override PartName="/ppt/slideLayouts/slideLayout2.xml" ContentType="application/vnd.openxmlformats-officedocument.presentationml.slideLayout+xml"/>
  <Default Extension="png" ContentType="image/png"/>
  <Override PartName="/ppt/slides/slide23.xml" ContentType="application/vnd.openxmlformats-officedocument.presentationml.slide+xml"/>
  <Override PartName="/ppt/slides/slide31.xml" ContentType="application/vnd.openxmlformats-officedocument.presentationml.slide+xml"/>
  <Default Extension="gif" ContentType="image/gif"/>
  <Override PartName="/ppt/slides/slide16.xml" ContentType="application/vnd.openxmlformats-officedocument.presentationml.slide+xml"/>
  <Override PartName="/ppt/slides/slide7.xml" ContentType="application/vnd.openxmlformats-officedocument.presentationml.slide+xml"/>
  <Override PartName="/ppt/presentation.xml" ContentType="application/vnd.openxmlformats-officedocument.presentationml.presentation.main+xml"/>
  <Default Extension="xlsx" ContentType="application/vnd.openxmlformats-officedocument.spreadsheetml.sheet"/>
  <Override PartName="/ppt/slides/slide12.xml" ContentType="application/vnd.openxmlformats-officedocument.presentationml.slide+xml"/>
  <Override PartName="/ppt/slides/slide3.xml" ContentType="application/vnd.openxmlformats-officedocument.presentationml.slide+xml"/>
  <Override PartName="/ppt/slides/slide28.xml" ContentType="application/vnd.openxmlformats-officedocument.presentationml.slide+xml"/>
  <Override PartName="/ppt/slides/slide36.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slides/slide32.xml" ContentType="application/vnd.openxmlformats-officedocument.presentationml.slide+xml"/>
  <Default Extension="tiff" ContentType="image/tiff"/>
  <Override PartName="/ppt/slides/slide20.xml" ContentType="application/vnd.openxmlformats-officedocument.presentationml.slide+xml"/>
  <Override PartName="/ppt/slides/slide1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s/slide4.xml" ContentType="application/vnd.openxmlformats-officedocument.presentationml.slide+xml"/>
  <Override PartName="/ppt/slides/slide37.xml" ContentType="application/vnd.openxmlformats-officedocument.presentationml.slide+xml"/>
  <Override PartName="/ppt/slides/slide29.xml" ContentType="application/vnd.openxmlformats-officedocument.presentationml.slide+xml"/>
  <Override PartName="/ppt/slideLayouts/slideLayout4.xml" ContentType="application/vnd.openxmlformats-officedocument.presentationml.slideLayout+xml"/>
  <Override PartName="/ppt/slides/slide25.xml" ContentType="application/vnd.openxmlformats-officedocument.presentationml.slide+xml"/>
  <Override PartName="/ppt/slides/slide33.xml" ContentType="application/vnd.openxmlformats-officedocument.presentationml.slide+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SpecialPlsOnTitleSld="0" saveSubsetFonts="1">
  <p:sldMasterIdLst>
    <p:sldMasterId id="2147483660" r:id="rId1"/>
  </p:sldMasterIdLst>
  <p:notesMasterIdLst>
    <p:notesMasterId r:id="rId39"/>
  </p:notesMasterIdLst>
  <p:handoutMasterIdLst>
    <p:handoutMasterId r:id="rId40"/>
  </p:handoutMasterIdLst>
  <p:sldIdLst>
    <p:sldId id="256" r:id="rId2"/>
    <p:sldId id="257" r:id="rId3"/>
    <p:sldId id="275" r:id="rId4"/>
    <p:sldId id="263" r:id="rId5"/>
    <p:sldId id="279" r:id="rId6"/>
    <p:sldId id="266" r:id="rId7"/>
    <p:sldId id="269" r:id="rId8"/>
    <p:sldId id="270" r:id="rId9"/>
    <p:sldId id="271" r:id="rId10"/>
    <p:sldId id="272" r:id="rId11"/>
    <p:sldId id="274" r:id="rId12"/>
    <p:sldId id="276" r:id="rId13"/>
    <p:sldId id="277" r:id="rId14"/>
    <p:sldId id="278" r:id="rId15"/>
    <p:sldId id="267" r:id="rId16"/>
    <p:sldId id="280" r:id="rId17"/>
    <p:sldId id="281" r:id="rId18"/>
    <p:sldId id="282" r:id="rId19"/>
    <p:sldId id="283" r:id="rId20"/>
    <p:sldId id="285" r:id="rId21"/>
    <p:sldId id="268" r:id="rId22"/>
    <p:sldId id="286" r:id="rId23"/>
    <p:sldId id="287" r:id="rId24"/>
    <p:sldId id="288" r:id="rId25"/>
    <p:sldId id="289" r:id="rId26"/>
    <p:sldId id="290" r:id="rId27"/>
    <p:sldId id="291" r:id="rId28"/>
    <p:sldId id="292" r:id="rId29"/>
    <p:sldId id="293" r:id="rId30"/>
    <p:sldId id="259" r:id="rId31"/>
    <p:sldId id="262" r:id="rId32"/>
    <p:sldId id="294" r:id="rId33"/>
    <p:sldId id="297" r:id="rId34"/>
    <p:sldId id="296" r:id="rId35"/>
    <p:sldId id="298" r:id="rId36"/>
    <p:sldId id="300" r:id="rId37"/>
    <p:sldId id="265" r:id="rId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66FFFF"/>
    <a:srgbClr val="00FFC8"/>
    <a:srgbClr val="00FFC9"/>
    <a:srgbClr val="00FFC7"/>
    <a:srgbClr val="00FF99"/>
    <a:srgbClr val="CCFF66"/>
    <a:srgbClr val="00FF80"/>
    <a:srgbClr val="66CCFF"/>
    <a:srgbClr val="CC4ACC"/>
    <a:srgbClr val="FF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snapToGrid="0" snapToObjects="1" showGuides="1">
      <p:cViewPr varScale="1">
        <p:scale>
          <a:sx n="143" d="100"/>
          <a:sy n="143" d="100"/>
        </p:scale>
        <p:origin x="-1352"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notesMaster" Target="notesMasters/notesMaster1.xml"/><Relationship Id="rId40" Type="http://schemas.openxmlformats.org/officeDocument/2006/relationships/handoutMaster" Target="handoutMasters/handoutMaster1.xml"/><Relationship Id="rId41" Type="http://schemas.openxmlformats.org/officeDocument/2006/relationships/printerSettings" Target="printerSettings/printerSettings1.bin"/><Relationship Id="rId42" Type="http://schemas.openxmlformats.org/officeDocument/2006/relationships/presProps" Target="presProps.xml"/><Relationship Id="rId43" Type="http://schemas.openxmlformats.org/officeDocument/2006/relationships/viewProps" Target="viewProps.xml"/><Relationship Id="rId44" Type="http://schemas.openxmlformats.org/officeDocument/2006/relationships/theme" Target="theme/theme1.xml"/><Relationship Id="rId4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Sheet1.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2"/>
  <c:chart>
    <c:autoTitleDeleted val="1"/>
    <c:view3D>
      <c:rotX val="30"/>
      <c:rotY val="90"/>
      <c:perspective val="30"/>
    </c:view3D>
    <c:plotArea>
      <c:layout>
        <c:manualLayout>
          <c:layoutTarget val="inner"/>
          <c:xMode val="edge"/>
          <c:yMode val="edge"/>
          <c:x val="0.0215562501629835"/>
          <c:y val="0.0334493485398174"/>
          <c:w val="0.956887499674033"/>
          <c:h val="0.933101302920365"/>
        </c:manualLayout>
      </c:layout>
      <c:pie3DChart>
        <c:varyColors val="1"/>
        <c:ser>
          <c:idx val="0"/>
          <c:order val="0"/>
          <c:tx>
            <c:strRef>
              <c:f>Sheet1!$B$1</c:f>
              <c:strCache>
                <c:ptCount val="1"/>
                <c:pt idx="0">
                  <c:v>Sales</c:v>
                </c:pt>
              </c:strCache>
            </c:strRef>
          </c:tx>
          <c:cat>
            <c:strRef>
              <c:f>Sheet1!$A$2:$A$4</c:f>
              <c:strCache>
                <c:ptCount val="3"/>
                <c:pt idx="0">
                  <c:v>Materia</c:v>
                </c:pt>
                <c:pt idx="1">
                  <c:v>Materia Oscura</c:v>
                </c:pt>
                <c:pt idx="2">
                  <c:v>Energia Oscura</c:v>
                </c:pt>
              </c:strCache>
            </c:strRef>
          </c:cat>
          <c:val>
            <c:numRef>
              <c:f>Sheet1!$B$2:$B$4</c:f>
              <c:numCache>
                <c:formatCode>General</c:formatCode>
                <c:ptCount val="3"/>
                <c:pt idx="0">
                  <c:v>4.9</c:v>
                </c:pt>
                <c:pt idx="1">
                  <c:v>26.8</c:v>
                </c:pt>
                <c:pt idx="2">
                  <c:v>68.3</c:v>
                </c:pt>
              </c:numCache>
            </c:numRef>
          </c:val>
        </c:ser>
      </c:pie3DChart>
    </c:plotArea>
    <c:plotVisOnly val="1"/>
    <c:dispBlanksAs val="zero"/>
  </c:chart>
  <c:txPr>
    <a:bodyPr/>
    <a:lstStyle/>
    <a:p>
      <a:pPr>
        <a:defRPr sz="1800"/>
      </a:pPr>
      <a:endParaRPr lang="en-US"/>
    </a:p>
  </c:txPr>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E362DE9-0A86-164F-9787-49F266B02A29}" type="datetimeFigureOut">
              <a:rPr lang="it-IT" smtClean="0"/>
              <a:pPr/>
              <a:t>5/11/15</a:t>
            </a:fld>
            <a:endParaRPr lang="it-IT"/>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74CED4E-2CB9-9744-BEC3-E3108FEFAACA}" type="slidenum">
              <a:rPr lang="it-IT" smtClean="0"/>
              <a:pPr/>
              <a:t>‹#›</a:t>
            </a:fld>
            <a:endParaRPr lang="it-IT"/>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80C6C7A-C03D-F44B-B134-0B9C27F1C2C5}" type="datetimeFigureOut">
              <a:rPr lang="it-IT" smtClean="0"/>
              <a:pPr/>
              <a:t>5/11/15</a:t>
            </a:fld>
            <a:endParaRPr lang="it-IT"/>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BC16E6-6798-424A-A64D-61215B296836}" type="slidenum">
              <a:rPr lang="it-IT" smtClean="0"/>
              <a:pPr/>
              <a:t>‹#›</a:t>
            </a:fld>
            <a:endParaRPr lang="it-IT"/>
          </a:p>
        </p:txBody>
      </p:sp>
    </p:spTree>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it-IT" dirty="0"/>
          </a:p>
        </p:txBody>
      </p:sp>
      <p:sp>
        <p:nvSpPr>
          <p:cNvPr id="4" name="Slide Number Placeholder 3"/>
          <p:cNvSpPr>
            <a:spLocks noGrp="1"/>
          </p:cNvSpPr>
          <p:nvPr>
            <p:ph type="sldNum" sz="quarter" idx="10"/>
          </p:nvPr>
        </p:nvSpPr>
        <p:spPr/>
        <p:txBody>
          <a:bodyPr/>
          <a:lstStyle/>
          <a:p>
            <a:fld id="{62BC16E6-6798-424A-A64D-61215B296836}" type="slidenum">
              <a:rPr lang="it-IT" smtClean="0"/>
              <a:pPr/>
              <a:t>4</a:t>
            </a:fld>
            <a:endParaRPr lang="it-IT"/>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dirty="0" smtClean="0"/>
              <a:t>Click to edit Master title style</a:t>
            </a:r>
            <a:endParaRPr kumimoji="0" lang="en-US" dirty="0"/>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pPr eaLnBrk="1" latinLnBrk="0" hangingPunct="1"/>
            <a:r>
              <a:rPr lang="en-US" smtClean="0"/>
              <a:t>Danilo Babusci</a:t>
            </a:r>
            <a:endParaRPr lang="en-US"/>
          </a:p>
        </p:txBody>
      </p:sp>
      <p:sp>
        <p:nvSpPr>
          <p:cNvPr id="19" name="Footer Placeholder 18"/>
          <p:cNvSpPr>
            <a:spLocks noGrp="1"/>
          </p:cNvSpPr>
          <p:nvPr>
            <p:ph type="ftr" sz="quarter" idx="11"/>
          </p:nvPr>
        </p:nvSpPr>
        <p:spPr/>
        <p:txBody>
          <a:bodyPr/>
          <a:lstStyle/>
          <a:p>
            <a:r>
              <a:rPr kumimoji="0" lang="en-US" smtClean="0"/>
              <a:t>Corso Docenti - 25 maggio 2015</a:t>
            </a:r>
            <a:endParaRPr kumimoji="0" lang="en-US"/>
          </a:p>
        </p:txBody>
      </p:sp>
      <p:sp>
        <p:nvSpPr>
          <p:cNvPr id="27" name="Slide Number Placeholder 26"/>
          <p:cNvSpPr>
            <a:spLocks noGrp="1"/>
          </p:cNvSpPr>
          <p:nvPr>
            <p:ph type="sldNum" sz="quarter" idx="12"/>
          </p:nvPr>
        </p:nvSpPr>
        <p:spPr/>
        <p:txBody>
          <a:bodyPr/>
          <a:lstStyle/>
          <a:p>
            <a:fld id="{2AA957AF-53C0-420B-9C2D-77DB1416566C}" type="slidenum">
              <a:rPr kumimoji="0" lang="en-US" smtClean="0"/>
              <a:pPr/>
              <a:t>‹#›</a:t>
            </a:fld>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4624"/>
            <a:ext cx="8291264" cy="792088"/>
          </a:xfrm>
        </p:spPr>
        <p:txBody>
          <a:bodyPr>
            <a:normAutofit/>
          </a:bodyPr>
          <a:lstStyle>
            <a:lvl1pPr algn="ctr" rtl="0" eaLnBrk="1" latinLnBrk="0" hangingPunct="1">
              <a:spcBef>
                <a:spcPct val="0"/>
              </a:spcBef>
              <a:buNone/>
              <a:defRPr kumimoji="0" lang="en-US" sz="4200" b="1" kern="1200" cap="none"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latin typeface="Candara" pitchFamily="34" charset="0"/>
                <a:ea typeface="+mj-ea"/>
                <a:cs typeface="+mj-cs"/>
              </a:defRPr>
            </a:lvl1pPr>
          </a:lstStyle>
          <a:p>
            <a:r>
              <a:rPr kumimoji="0" lang="en-US" dirty="0" smtClean="0"/>
              <a:t>Click to edit Master title style</a:t>
            </a:r>
            <a:endParaRPr kumimoji="0" lang="en-US" dirty="0"/>
          </a:p>
        </p:txBody>
      </p:sp>
      <p:sp>
        <p:nvSpPr>
          <p:cNvPr id="3" name="Content Placeholder 2"/>
          <p:cNvSpPr>
            <a:spLocks noGrp="1"/>
          </p:cNvSpPr>
          <p:nvPr>
            <p:ph idx="1"/>
          </p:nvPr>
        </p:nvSpPr>
        <p:spPr>
          <a:xfrm>
            <a:off x="457200" y="1600200"/>
            <a:ext cx="8291264" cy="4525963"/>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eaLnBrk="1" latinLnBrk="0" hangingPunct="1"/>
            <a:r>
              <a:rPr lang="en-US" smtClean="0"/>
              <a:t>Danilo Babusci</a:t>
            </a:r>
            <a:endParaRPr lang="en-US"/>
          </a:p>
        </p:txBody>
      </p:sp>
      <p:sp>
        <p:nvSpPr>
          <p:cNvPr id="5" name="Footer Placeholder 4"/>
          <p:cNvSpPr>
            <a:spLocks noGrp="1"/>
          </p:cNvSpPr>
          <p:nvPr>
            <p:ph type="ftr" sz="quarter" idx="11"/>
          </p:nvPr>
        </p:nvSpPr>
        <p:spPr/>
        <p:txBody>
          <a:bodyPr/>
          <a:lstStyle/>
          <a:p>
            <a:r>
              <a:rPr kumimoji="0" lang="en-US" smtClean="0"/>
              <a:t>Corso Docenti - 25 maggio 2015</a:t>
            </a:r>
            <a:endParaRPr kumimoji="0" lang="en-US"/>
          </a:p>
        </p:txBody>
      </p:sp>
      <p:sp>
        <p:nvSpPr>
          <p:cNvPr id="6" name="Slide Number Placeholder 5"/>
          <p:cNvSpPr>
            <a:spLocks noGrp="1"/>
          </p:cNvSpPr>
          <p:nvPr>
            <p:ph type="sldNum" sz="quarter" idx="12"/>
          </p:nvPr>
        </p:nvSpPr>
        <p:spPr/>
        <p:txBody>
          <a:bodyPr/>
          <a:lstStyle/>
          <a:p>
            <a:fld id="{2AA957AF-53C0-420B-9C2D-77DB1416566C}" type="slidenum">
              <a:rPr kumimoji="0" lang="en-US" smtClean="0"/>
              <a:pPr/>
              <a:t>‹#›</a:t>
            </a:fld>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dirty="0" smtClean="0"/>
              <a:t>Click to edit Master title style</a:t>
            </a:r>
            <a:endParaRPr kumimoji="0" lang="en-US" dirty="0"/>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pPr eaLnBrk="1" latinLnBrk="0" hangingPunct="1"/>
            <a:r>
              <a:rPr lang="en-US" smtClean="0"/>
              <a:t>Danilo Babusci</a:t>
            </a:r>
            <a:endParaRPr lang="en-US"/>
          </a:p>
        </p:txBody>
      </p:sp>
      <p:sp>
        <p:nvSpPr>
          <p:cNvPr id="5" name="Footer Placeholder 4"/>
          <p:cNvSpPr>
            <a:spLocks noGrp="1"/>
          </p:cNvSpPr>
          <p:nvPr>
            <p:ph type="ftr" sz="quarter" idx="11"/>
          </p:nvPr>
        </p:nvSpPr>
        <p:spPr/>
        <p:txBody>
          <a:bodyPr/>
          <a:lstStyle/>
          <a:p>
            <a:r>
              <a:rPr kumimoji="0" lang="en-US" smtClean="0"/>
              <a:t>Corso Docenti - 25 maggio 2015</a:t>
            </a:r>
            <a:endParaRPr kumimoji="0" lang="en-US"/>
          </a:p>
        </p:txBody>
      </p:sp>
      <p:sp>
        <p:nvSpPr>
          <p:cNvPr id="6" name="Slide Number Placeholder 5"/>
          <p:cNvSpPr>
            <a:spLocks noGrp="1"/>
          </p:cNvSpPr>
          <p:nvPr>
            <p:ph type="sldNum" sz="quarter" idx="12"/>
          </p:nvPr>
        </p:nvSpPr>
        <p:spPr/>
        <p:txBody>
          <a:bodyPr/>
          <a:lstStyle/>
          <a:p>
            <a:fld id="{2AA957AF-53C0-420B-9C2D-77DB1416566C}" type="slidenum">
              <a:rPr kumimoji="0" lang="en-US" smtClean="0"/>
              <a:pPr/>
              <a:t>‹#›</a:t>
            </a:fld>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eaLnBrk="1" latinLnBrk="0" hangingPunct="1"/>
            <a:r>
              <a:rPr lang="en-US" smtClean="0"/>
              <a:t>Danilo Babusci</a:t>
            </a:r>
            <a:endParaRPr lang="en-US"/>
          </a:p>
        </p:txBody>
      </p:sp>
      <p:sp>
        <p:nvSpPr>
          <p:cNvPr id="6" name="Footer Placeholder 5"/>
          <p:cNvSpPr>
            <a:spLocks noGrp="1"/>
          </p:cNvSpPr>
          <p:nvPr>
            <p:ph type="ftr" sz="quarter" idx="11"/>
          </p:nvPr>
        </p:nvSpPr>
        <p:spPr/>
        <p:txBody>
          <a:bodyPr/>
          <a:lstStyle/>
          <a:p>
            <a:r>
              <a:rPr kumimoji="0" lang="en-US" smtClean="0"/>
              <a:t>Corso Docenti - 25 maggio 2015</a:t>
            </a:r>
            <a:endParaRPr kumimoji="0" lang="en-US"/>
          </a:p>
        </p:txBody>
      </p:sp>
      <p:sp>
        <p:nvSpPr>
          <p:cNvPr id="7" name="Slide Number Placeholder 6"/>
          <p:cNvSpPr>
            <a:spLocks noGrp="1"/>
          </p:cNvSpPr>
          <p:nvPr>
            <p:ph type="sldNum" sz="quarter" idx="12"/>
          </p:nvPr>
        </p:nvSpPr>
        <p:spPr/>
        <p:txBody>
          <a:bodyPr/>
          <a:lstStyle/>
          <a:p>
            <a:fld id="{2AA957AF-53C0-420B-9C2D-77DB1416566C}" type="slidenum">
              <a:rPr kumimoji="0" lang="en-US" smtClean="0"/>
              <a:pPr/>
              <a:t>‹#›</a:t>
            </a:fld>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Only">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pPr eaLnBrk="1" latinLnBrk="0" hangingPunct="1"/>
            <a:r>
              <a:rPr lang="en-US" smtClean="0"/>
              <a:t>Danilo Babusci</a:t>
            </a:r>
            <a:endParaRPr lang="en-US"/>
          </a:p>
        </p:txBody>
      </p:sp>
      <p:sp>
        <p:nvSpPr>
          <p:cNvPr id="8" name="Slide Number Placeholder 7"/>
          <p:cNvSpPr>
            <a:spLocks noGrp="1"/>
          </p:cNvSpPr>
          <p:nvPr>
            <p:ph type="sldNum" sz="quarter" idx="11"/>
          </p:nvPr>
        </p:nvSpPr>
        <p:spPr/>
        <p:txBody>
          <a:bodyPr/>
          <a:lstStyle/>
          <a:p>
            <a:fld id="{2AA957AF-53C0-420B-9C2D-77DB1416566C}" type="slidenum">
              <a:rPr kumimoji="0" lang="en-US" smtClean="0"/>
              <a:pPr/>
              <a:t>‹#›</a:t>
            </a:fld>
            <a:endParaRPr kumimoji="0" lang="en-US"/>
          </a:p>
        </p:txBody>
      </p:sp>
      <p:sp>
        <p:nvSpPr>
          <p:cNvPr id="9" name="Footer Placeholder 8"/>
          <p:cNvSpPr>
            <a:spLocks noGrp="1"/>
          </p:cNvSpPr>
          <p:nvPr>
            <p:ph type="ftr" sz="quarter" idx="12"/>
          </p:nvPr>
        </p:nvSpPr>
        <p:spPr/>
        <p:txBody>
          <a:bodyPr/>
          <a:lstStyle/>
          <a:p>
            <a:r>
              <a:rPr kumimoji="0" lang="en-US" smtClean="0"/>
              <a:t>Corso Docenti - 25 maggio 2015</a:t>
            </a:r>
            <a:endParaRPr kumimoji="0" lang="en-US"/>
          </a:p>
        </p:txBody>
      </p:sp>
      <p:sp>
        <p:nvSpPr>
          <p:cNvPr id="6" name="Title 1"/>
          <p:cNvSpPr txBox="1">
            <a:spLocks/>
          </p:cNvSpPr>
          <p:nvPr userDrawn="1"/>
        </p:nvSpPr>
        <p:spPr>
          <a:xfrm>
            <a:off x="457200" y="44624"/>
            <a:ext cx="8291264" cy="792088"/>
          </a:xfrm>
          <a:prstGeom prst="rect">
            <a:avLst/>
          </a:prstGeom>
        </p:spPr>
        <p:txBody>
          <a:bodyPr vert="horz" lIns="45720" rIns="45720" anchor="ctr">
            <a:normAutofit/>
          </a:bodyPr>
          <a:lstStyle>
            <a:lvl1pPr algn="ctr" rtl="0" eaLnBrk="1" latinLnBrk="0" hangingPunct="1">
              <a:spcBef>
                <a:spcPct val="0"/>
              </a:spcBef>
              <a:buNone/>
              <a:defRPr kumimoji="0" lang="en-US" sz="4200" b="1" kern="1200" cap="none"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latin typeface="Candara" pitchFamily="34" charset="0"/>
                <a:ea typeface="+mj-ea"/>
                <a:cs typeface="+mj-cs"/>
              </a:defRPr>
            </a:lvl1pPr>
          </a:lstStyle>
          <a:p>
            <a:r>
              <a:rPr lang="en-US" smtClean="0"/>
              <a:t>Click to edit Master title style</a:t>
            </a:r>
            <a:endParaRPr lang="en-US"/>
          </a:p>
        </p:txBody>
      </p:sp>
      <p:sp>
        <p:nvSpPr>
          <p:cNvPr id="3" name="TextBox 2"/>
          <p:cNvSpPr txBox="1"/>
          <p:nvPr userDrawn="1"/>
        </p:nvSpPr>
        <p:spPr>
          <a:xfrm>
            <a:off x="2267744" y="1844824"/>
            <a:ext cx="2736304" cy="400110"/>
          </a:xfrm>
          <a:prstGeom prst="rect">
            <a:avLst/>
          </a:prstGeom>
          <a:noFill/>
        </p:spPr>
        <p:txBody>
          <a:bodyPr wrap="square" rtlCol="0">
            <a:spAutoFit/>
          </a:bodyPr>
          <a:lstStyle/>
          <a:p>
            <a:pPr algn="ctr"/>
            <a:r>
              <a:rPr lang="it-IT" sz="2000" dirty="0" smtClean="0">
                <a:latin typeface="Candara" pitchFamily="34" charset="0"/>
              </a:rPr>
              <a:t>Free text</a:t>
            </a:r>
            <a:endParaRPr lang="it-IT" sz="2000" dirty="0">
              <a:latin typeface="Candara"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latin typeface="Candara" pitchFamily="34" charset="0"/>
              </a:defRPr>
            </a:lvl1pPr>
          </a:lstStyle>
          <a:p>
            <a:r>
              <a:rPr lang="en-US" smtClean="0"/>
              <a:t>Danilo Babusci</a:t>
            </a:r>
            <a:endParaRPr lang="en-US"/>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latin typeface="Candara" pitchFamily="34" charset="0"/>
              </a:defRPr>
            </a:lvl1pPr>
          </a:lstStyle>
          <a:p>
            <a:r>
              <a:rPr lang="en-US" smtClean="0"/>
              <a:t>Corso Docenti - 25 maggio 2015</a:t>
            </a:r>
            <a:endParaRPr lang="en-US" dirty="0"/>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latin typeface="Candara" pitchFamily="34" charset="0"/>
              </a:defRPr>
            </a:lvl1pPr>
          </a:lstStyle>
          <a:p>
            <a:fld id="{2AA957AF-53C0-420B-9C2D-77DB1416566C}"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6" r:id="rId5"/>
  </p:sldLayoutIdLst>
  <p:hf hdr="0"/>
  <p:txStyles>
    <p:titleStyle>
      <a:lvl1pPr algn="l" rtl="0" eaLnBrk="1" latinLnBrk="0" hangingPunct="1">
        <a:spcBef>
          <a:spcPct val="0"/>
        </a:spcBef>
        <a:buNone/>
        <a:defRPr kumimoji="0" sz="4600" kern="1200">
          <a:solidFill>
            <a:schemeClr val="tx1"/>
          </a:solidFill>
          <a:latin typeface="Candara" pitchFamily="34" charset="0"/>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Candara" pitchFamily="34" charset="0"/>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Candara" pitchFamily="34" charset="0"/>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Candara" pitchFamily="34" charset="0"/>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Candara" pitchFamily="34" charset="0"/>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Candara" pitchFamily="34" charset="0"/>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eg"/><Relationship Id="rId3" Type="http://schemas.openxmlformats.org/officeDocument/2006/relationships/image" Target="../media/image21.jpeg"/></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4" Type="http://schemas.openxmlformats.org/officeDocument/2006/relationships/image" Target="../media/image24.jpeg"/><Relationship Id="rId5" Type="http://schemas.openxmlformats.org/officeDocument/2006/relationships/image" Target="../media/image25.jpeg"/><Relationship Id="rId1" Type="http://schemas.openxmlformats.org/officeDocument/2006/relationships/slideLayout" Target="../slideLayouts/slideLayout2.xml"/><Relationship Id="rId2" Type="http://schemas.openxmlformats.org/officeDocument/2006/relationships/image" Target="../media/image22.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jpeg"/></Relationships>
</file>

<file path=ppt/slides/_rels/slide13.xml.rels><?xml version="1.0" encoding="UTF-8" standalone="yes"?>
<Relationships xmlns="http://schemas.openxmlformats.org/package/2006/relationships"><Relationship Id="rId3" Type="http://schemas.openxmlformats.org/officeDocument/2006/relationships/image" Target="../media/image28.jpeg"/><Relationship Id="rId4" Type="http://schemas.openxmlformats.org/officeDocument/2006/relationships/image" Target="../media/image29.jpeg"/><Relationship Id="rId1" Type="http://schemas.openxmlformats.org/officeDocument/2006/relationships/slideLayout" Target="../slideLayouts/slideLayout2.xml"/><Relationship Id="rId2" Type="http://schemas.openxmlformats.org/officeDocument/2006/relationships/image" Target="../media/image27.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 Id="rId3" Type="http://schemas.openxmlformats.org/officeDocument/2006/relationships/image" Target="../media/image31.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3.gif"/><Relationship Id="rId4" Type="http://schemas.openxmlformats.org/officeDocument/2006/relationships/image" Target="../media/image34.png"/><Relationship Id="rId1" Type="http://schemas.openxmlformats.org/officeDocument/2006/relationships/slideLayout" Target="../slideLayouts/slideLayout2.xml"/><Relationship Id="rId2" Type="http://schemas.openxmlformats.org/officeDocument/2006/relationships/image" Target="../media/image32.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image" Target="../media/image36.gif"/><Relationship Id="rId4" Type="http://schemas.openxmlformats.org/officeDocument/2006/relationships/image" Target="../media/image37.png"/><Relationship Id="rId5" Type="http://schemas.openxmlformats.org/officeDocument/2006/relationships/image" Target="../media/image38.png"/><Relationship Id="rId6" Type="http://schemas.openxmlformats.org/officeDocument/2006/relationships/image" Target="../media/image39.jpeg"/><Relationship Id="rId1" Type="http://schemas.openxmlformats.org/officeDocument/2006/relationships/slideLayout" Target="../slideLayouts/slideLayout2.xml"/><Relationship Id="rId2" Type="http://schemas.openxmlformats.org/officeDocument/2006/relationships/image" Target="../media/image35.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1.jpeg"/><Relationship Id="rId3" Type="http://schemas.openxmlformats.org/officeDocument/2006/relationships/image" Target="../media/image42.tiff"/></Relationships>
</file>

<file path=ppt/slides/_rels/slide24.xml.rels><?xml version="1.0" encoding="UTF-8" standalone="yes"?>
<Relationships xmlns="http://schemas.openxmlformats.org/package/2006/relationships"><Relationship Id="rId3" Type="http://schemas.openxmlformats.org/officeDocument/2006/relationships/image" Target="../media/image44.jpeg"/><Relationship Id="rId4" Type="http://schemas.openxmlformats.org/officeDocument/2006/relationships/image" Target="../media/image45.png"/><Relationship Id="rId5" Type="http://schemas.openxmlformats.org/officeDocument/2006/relationships/image" Target="../media/image46.jpeg"/><Relationship Id="rId1" Type="http://schemas.openxmlformats.org/officeDocument/2006/relationships/slideLayout" Target="../slideLayouts/slideLayout2.xml"/><Relationship Id="rId2" Type="http://schemas.openxmlformats.org/officeDocument/2006/relationships/image" Target="../media/image43.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7.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8.jpeg"/></Relationships>
</file>

<file path=ppt/slides/_rels/slide28.xml.rels><?xml version="1.0" encoding="UTF-8" standalone="yes"?>
<Relationships xmlns="http://schemas.openxmlformats.org/package/2006/relationships"><Relationship Id="rId3" Type="http://schemas.openxmlformats.org/officeDocument/2006/relationships/image" Target="../media/image50.jpeg"/><Relationship Id="rId4" Type="http://schemas.openxmlformats.org/officeDocument/2006/relationships/image" Target="../media/image51.jpeg"/><Relationship Id="rId5" Type="http://schemas.openxmlformats.org/officeDocument/2006/relationships/image" Target="../media/image52.jpeg"/><Relationship Id="rId1" Type="http://schemas.openxmlformats.org/officeDocument/2006/relationships/slideLayout" Target="../slideLayouts/slideLayout2.xml"/><Relationship Id="rId2" Type="http://schemas.openxmlformats.org/officeDocument/2006/relationships/image" Target="../media/image49.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3.jpe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1" Type="http://schemas.openxmlformats.org/officeDocument/2006/relationships/slideLayout" Target="../slideLayouts/slideLayout2.xml"/><Relationship Id="rId2" Type="http://schemas.openxmlformats.org/officeDocument/2006/relationships/image" Target="../media/image2.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5.jpeg"/><Relationship Id="rId3" Type="http://schemas.openxmlformats.org/officeDocument/2006/relationships/image" Target="../media/image56.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7.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8.jpeg"/><Relationship Id="rId3" Type="http://schemas.openxmlformats.org/officeDocument/2006/relationships/image" Target="../media/image59.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jpeg"/><Relationship Id="rId1" Type="http://schemas.openxmlformats.org/officeDocument/2006/relationships/slideLayout" Target="../slideLayouts/slideLayout2.xml"/><Relationship Id="rId2" Type="http://schemas.openxmlformats.org/officeDocument/2006/relationships/image" Target="../media/image7.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 Id="rId3" Type="http://schemas.openxmlformats.org/officeDocument/2006/relationships/image" Target="../media/image11.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eg"/><Relationship Id="rId3"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4" Type="http://schemas.openxmlformats.org/officeDocument/2006/relationships/image" Target="../media/image16.jpeg"/><Relationship Id="rId5" Type="http://schemas.openxmlformats.org/officeDocument/2006/relationships/image" Target="../media/image17.jpeg"/><Relationship Id="rId6" Type="http://schemas.openxmlformats.org/officeDocument/2006/relationships/image" Target="../media/image18.jpeg"/><Relationship Id="rId7" Type="http://schemas.openxmlformats.org/officeDocument/2006/relationships/image" Target="../media/image19.jpeg"/><Relationship Id="rId1" Type="http://schemas.openxmlformats.org/officeDocument/2006/relationships/slideLayout" Target="../slideLayouts/slideLayout2.xml"/><Relationship Id="rId2"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433050" y="1563046"/>
            <a:ext cx="6480048" cy="2301240"/>
          </a:xfrm>
        </p:spPr>
        <p:txBody>
          <a:bodyPr wrap="square"/>
          <a:lstStyle/>
          <a:p>
            <a:r>
              <a:rPr lang="it-IT" cap="none" dirty="0" smtClean="0">
                <a:ln w="5000" cmpd="sng">
                  <a:noFill/>
                  <a:prstDash val="solid"/>
                </a:ln>
                <a:solidFill>
                  <a:schemeClr val="accent2"/>
                </a:solidFill>
              </a:rPr>
              <a:t>le</a:t>
            </a:r>
            <a:r>
              <a:rPr lang="it-IT" dirty="0" smtClean="0">
                <a:ln w="5000" cmpd="sng">
                  <a:noFill/>
                  <a:prstDash val="solid"/>
                </a:ln>
                <a:solidFill>
                  <a:schemeClr val="accent2"/>
                </a:solidFill>
              </a:rPr>
              <a:t> particelle </a:t>
            </a:r>
            <a:r>
              <a:rPr lang="it-IT" cap="none" dirty="0" smtClean="0">
                <a:ln w="5000" cmpd="sng">
                  <a:noFill/>
                  <a:prstDash val="solid"/>
                </a:ln>
                <a:solidFill>
                  <a:schemeClr val="accent2"/>
                </a:solidFill>
              </a:rPr>
              <a:t>e</a:t>
            </a:r>
            <a:r>
              <a:rPr lang="it-IT" dirty="0" smtClean="0">
                <a:ln w="5000" cmpd="sng">
                  <a:noFill/>
                  <a:prstDash val="solid"/>
                </a:ln>
                <a:solidFill>
                  <a:schemeClr val="accent2"/>
                </a:solidFill>
              </a:rPr>
              <a:t> </a:t>
            </a:r>
            <a:r>
              <a:rPr lang="it-IT" cap="none" dirty="0" smtClean="0">
                <a:ln w="5000" cmpd="sng">
                  <a:noFill/>
                  <a:prstDash val="solid"/>
                </a:ln>
                <a:solidFill>
                  <a:schemeClr val="accent2"/>
                </a:solidFill>
              </a:rPr>
              <a:t>l</a:t>
            </a:r>
            <a:r>
              <a:rPr lang="it-IT" dirty="0" smtClean="0">
                <a:ln w="5000" cmpd="sng">
                  <a:noFill/>
                  <a:prstDash val="solid"/>
                </a:ln>
                <a:solidFill>
                  <a:schemeClr val="accent2"/>
                </a:solidFill>
              </a:rPr>
              <a:t>’Universo</a:t>
            </a:r>
            <a:endParaRPr lang="it-IT" dirty="0">
              <a:ln w="5000" cmpd="sng">
                <a:noFill/>
                <a:prstDash val="solid"/>
              </a:ln>
              <a:solidFill>
                <a:schemeClr val="accent2"/>
              </a:solidFill>
            </a:endParaRPr>
          </a:p>
        </p:txBody>
      </p:sp>
      <p:sp>
        <p:nvSpPr>
          <p:cNvPr id="4" name="Subtitle 2"/>
          <p:cNvSpPr>
            <a:spLocks noGrp="1"/>
          </p:cNvSpPr>
          <p:nvPr>
            <p:ph type="subTitle" idx="1"/>
          </p:nvPr>
        </p:nvSpPr>
        <p:spPr>
          <a:xfrm>
            <a:off x="433050" y="3454509"/>
            <a:ext cx="6480048" cy="1752600"/>
          </a:xfrm>
        </p:spPr>
        <p:txBody>
          <a:bodyPr>
            <a:normAutofit/>
          </a:bodyPr>
          <a:lstStyle/>
          <a:p>
            <a:r>
              <a:rPr lang="it-IT" sz="2800" dirty="0" smtClean="0"/>
              <a:t>Danilo </a:t>
            </a:r>
            <a:r>
              <a:rPr lang="it-IT" sz="2800" dirty="0" err="1" smtClean="0"/>
              <a:t>Babusci</a:t>
            </a:r>
            <a:endParaRPr lang="it-IT" sz="2800" dirty="0" smtClean="0"/>
          </a:p>
          <a:p>
            <a:r>
              <a:rPr lang="it-IT" dirty="0" smtClean="0"/>
              <a:t>Istituto Nazionale di Fisica di Nucleare</a:t>
            </a:r>
          </a:p>
          <a:p>
            <a:r>
              <a:rPr lang="it-IT" dirty="0" smtClean="0"/>
              <a:t>Laboratori Nazionali di Frascati</a:t>
            </a:r>
            <a:endParaRPr lang="it-IT"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1"/>
          <p:cNvSpPr txBox="1">
            <a:spLocks/>
          </p:cNvSpPr>
          <p:nvPr/>
        </p:nvSpPr>
        <p:spPr>
          <a:xfrm>
            <a:off x="457200" y="319935"/>
            <a:ext cx="8291264" cy="792088"/>
          </a:xfrm>
          <a:prstGeom prst="rect">
            <a:avLst/>
          </a:prstGeom>
        </p:spPr>
        <p:txBody>
          <a:bodyPr vert="horz" lIns="45720" rIns="4572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t-IT" sz="4200" b="1" i="0" u="none" strike="noStrike" kern="1200" cap="none" spc="0" normalizeH="0" baseline="0" noProof="0" dirty="0" smtClean="0">
                <a:ln w="5000" cmpd="sng">
                  <a:noFill/>
                  <a:prstDash val="solid"/>
                </a:ln>
                <a:solidFill>
                  <a:srgbClr val="CCAF0A"/>
                </a:solidFill>
                <a:effectLst>
                  <a:outerShdw blurRad="50800" dist="38100" dir="5400000" algn="t" rotWithShape="0">
                    <a:prstClr val="black">
                      <a:alpha val="50000"/>
                    </a:prstClr>
                  </a:outerShdw>
                </a:effectLst>
                <a:uLnTx/>
                <a:uFillTx/>
                <a:latin typeface="Candara"/>
                <a:ea typeface="+mj-ea"/>
                <a:cs typeface="Candara"/>
              </a:rPr>
              <a:t>Interazione Debole</a:t>
            </a:r>
            <a:endParaRPr kumimoji="0" lang="it-IT" sz="4400" b="1" i="0" u="none" strike="noStrike" kern="1200" cap="none" spc="0" normalizeH="0" baseline="0" noProof="0" dirty="0">
              <a:ln w="5000" cmpd="sng">
                <a:noFill/>
                <a:prstDash val="solid"/>
              </a:ln>
              <a:solidFill>
                <a:srgbClr val="CCAF0A"/>
              </a:solidFill>
              <a:effectLst>
                <a:outerShdw blurRad="50800" dist="38100" dir="5400000" algn="t" rotWithShape="0">
                  <a:prstClr val="black">
                    <a:alpha val="50000"/>
                  </a:prstClr>
                </a:outerShdw>
              </a:effectLst>
              <a:uLnTx/>
              <a:uFillTx/>
              <a:latin typeface="Candara"/>
              <a:ea typeface="+mj-ea"/>
              <a:cs typeface="Candara"/>
            </a:endParaRPr>
          </a:p>
        </p:txBody>
      </p:sp>
      <p:grpSp>
        <p:nvGrpSpPr>
          <p:cNvPr id="7" name="Group 6"/>
          <p:cNvGrpSpPr/>
          <p:nvPr/>
        </p:nvGrpSpPr>
        <p:grpSpPr>
          <a:xfrm>
            <a:off x="824804" y="3734741"/>
            <a:ext cx="7521747" cy="2476143"/>
            <a:chOff x="797906" y="1334331"/>
            <a:chExt cx="7521747" cy="2476143"/>
          </a:xfrm>
        </p:grpSpPr>
        <p:sp>
          <p:nvSpPr>
            <p:cNvPr id="5" name="TextBox 4"/>
            <p:cNvSpPr txBox="1"/>
            <p:nvPr/>
          </p:nvSpPr>
          <p:spPr>
            <a:xfrm>
              <a:off x="797906" y="1334331"/>
              <a:ext cx="7521747" cy="707886"/>
            </a:xfrm>
            <a:prstGeom prst="rect">
              <a:avLst/>
            </a:prstGeom>
            <a:noFill/>
          </p:spPr>
          <p:txBody>
            <a:bodyPr wrap="square" rtlCol="0">
              <a:spAutoFit/>
            </a:bodyPr>
            <a:lstStyle/>
            <a:p>
              <a:r>
                <a:rPr lang="it-IT" sz="2000" dirty="0" smtClean="0">
                  <a:solidFill>
                    <a:srgbClr val="66CCFF"/>
                  </a:solidFill>
                  <a:latin typeface="Candara"/>
                  <a:cs typeface="Candara"/>
                </a:rPr>
                <a:t>problema</a:t>
              </a:r>
              <a:r>
                <a:rPr lang="it-IT" sz="2000" dirty="0" smtClean="0">
                  <a:solidFill>
                    <a:schemeClr val="tx1">
                      <a:lumMod val="75000"/>
                    </a:schemeClr>
                  </a:solidFill>
                  <a:latin typeface="Candara"/>
                  <a:cs typeface="Candara"/>
                </a:rPr>
                <a:t>:</a:t>
              </a:r>
              <a:r>
                <a:rPr lang="it-IT" sz="2000" dirty="0" smtClean="0">
                  <a:solidFill>
                    <a:srgbClr val="66CCFF"/>
                  </a:solidFill>
                  <a:latin typeface="Candara"/>
                  <a:cs typeface="Candara"/>
                </a:rPr>
                <a:t> </a:t>
              </a:r>
              <a:r>
                <a:rPr lang="it-IT" sz="2000" dirty="0" smtClean="0">
                  <a:solidFill>
                    <a:schemeClr val="tx1">
                      <a:lumMod val="75000"/>
                    </a:schemeClr>
                  </a:solidFill>
                  <a:latin typeface="Candara"/>
                  <a:cs typeface="Candara"/>
                </a:rPr>
                <a:t>la cancellazione tra infiniti che si verifica in QED è qui impossibile </a:t>
              </a:r>
              <a:endParaRPr lang="it-IT" sz="2000" dirty="0">
                <a:solidFill>
                  <a:schemeClr val="tx1">
                    <a:lumMod val="75000"/>
                  </a:schemeClr>
                </a:solidFill>
                <a:latin typeface="Candara"/>
                <a:cs typeface="Candara"/>
              </a:endParaRPr>
            </a:p>
          </p:txBody>
        </p:sp>
        <p:sp>
          <p:nvSpPr>
            <p:cNvPr id="6" name="TextBox 5"/>
            <p:cNvSpPr txBox="1"/>
            <p:nvPr/>
          </p:nvSpPr>
          <p:spPr>
            <a:xfrm>
              <a:off x="815397" y="2179258"/>
              <a:ext cx="4770077" cy="1631216"/>
            </a:xfrm>
            <a:prstGeom prst="rect">
              <a:avLst/>
            </a:prstGeom>
            <a:noFill/>
          </p:spPr>
          <p:txBody>
            <a:bodyPr wrap="square" rtlCol="0">
              <a:spAutoFit/>
            </a:bodyPr>
            <a:lstStyle/>
            <a:p>
              <a:r>
                <a:rPr lang="it-IT" sz="2000" dirty="0" smtClean="0">
                  <a:solidFill>
                    <a:srgbClr val="66CCFF"/>
                  </a:solidFill>
                  <a:latin typeface="Candara"/>
                  <a:cs typeface="Candara"/>
                </a:rPr>
                <a:t>soluzione</a:t>
              </a:r>
              <a:r>
                <a:rPr lang="it-IT" sz="2000" dirty="0" smtClean="0">
                  <a:solidFill>
                    <a:srgbClr val="BFBFBF"/>
                  </a:solidFill>
                  <a:latin typeface="Candara"/>
                  <a:cs typeface="Candara"/>
                </a:rPr>
                <a:t>: idea della </a:t>
              </a:r>
              <a:r>
                <a:rPr lang="it-IT" sz="2000" dirty="0" smtClean="0">
                  <a:solidFill>
                    <a:srgbClr val="00FFC9"/>
                  </a:solidFill>
                  <a:latin typeface="Candara"/>
                  <a:cs typeface="Candara"/>
                </a:rPr>
                <a:t>rottura spontanea di simmetria</a:t>
              </a:r>
              <a:r>
                <a:rPr lang="it-IT" sz="2000" dirty="0" smtClean="0">
                  <a:solidFill>
                    <a:schemeClr val="tx1">
                      <a:lumMod val="75000"/>
                    </a:schemeClr>
                  </a:solidFill>
                  <a:latin typeface="Candara"/>
                  <a:cs typeface="Candara"/>
                </a:rPr>
                <a:t>: le simmetrie delle equazioni della teoria non sono presenti nelle loro soluzioni </a:t>
              </a:r>
              <a:r>
                <a:rPr lang="it-IT" sz="2000" dirty="0" smtClean="0">
                  <a:solidFill>
                    <a:srgbClr val="BFBFBF"/>
                  </a:solidFill>
                  <a:latin typeface="Candara"/>
                  <a:cs typeface="Candara"/>
                </a:rPr>
                <a:t>(mutuata da altre aree della Fisica, es. </a:t>
              </a:r>
              <a:r>
                <a:rPr lang="it-IT" sz="2000" dirty="0" smtClean="0">
                  <a:solidFill>
                    <a:srgbClr val="66CCFF"/>
                  </a:solidFill>
                  <a:latin typeface="Candara"/>
                  <a:cs typeface="Candara"/>
                </a:rPr>
                <a:t>superconduttività</a:t>
              </a:r>
              <a:r>
                <a:rPr lang="it-IT" sz="2000" dirty="0" smtClean="0">
                  <a:solidFill>
                    <a:srgbClr val="BFBFBF"/>
                  </a:solidFill>
                  <a:latin typeface="Candara"/>
                  <a:cs typeface="Candara"/>
                </a:rPr>
                <a:t>)</a:t>
              </a:r>
              <a:r>
                <a:rPr lang="it-IT" sz="2000" dirty="0" smtClean="0">
                  <a:solidFill>
                    <a:schemeClr val="tx1">
                      <a:lumMod val="75000"/>
                    </a:schemeClr>
                  </a:solidFill>
                  <a:latin typeface="Candara"/>
                  <a:cs typeface="Candara"/>
                </a:rPr>
                <a:t> </a:t>
              </a:r>
              <a:endParaRPr lang="it-IT" sz="2000" dirty="0">
                <a:solidFill>
                  <a:schemeClr val="tx1">
                    <a:lumMod val="75000"/>
                  </a:schemeClr>
                </a:solidFill>
                <a:latin typeface="Candara"/>
                <a:cs typeface="Candara"/>
              </a:endParaRPr>
            </a:p>
          </p:txBody>
        </p:sp>
      </p:grpSp>
      <p:sp>
        <p:nvSpPr>
          <p:cNvPr id="9" name="TextBox 8"/>
          <p:cNvSpPr txBox="1"/>
          <p:nvPr/>
        </p:nvSpPr>
        <p:spPr>
          <a:xfrm>
            <a:off x="1002153" y="1744508"/>
            <a:ext cx="4273489" cy="1323439"/>
          </a:xfrm>
          <a:prstGeom prst="rect">
            <a:avLst/>
          </a:prstGeom>
          <a:noFill/>
        </p:spPr>
        <p:txBody>
          <a:bodyPr wrap="square" rtlCol="0">
            <a:spAutoFit/>
          </a:bodyPr>
          <a:lstStyle/>
          <a:p>
            <a:r>
              <a:rPr lang="it-IT" sz="2000" dirty="0" smtClean="0">
                <a:solidFill>
                  <a:srgbClr val="66CCFF"/>
                </a:solidFill>
                <a:latin typeface="Candara"/>
                <a:cs typeface="Candara"/>
              </a:rPr>
              <a:t>NB</a:t>
            </a:r>
            <a:r>
              <a:rPr lang="it-IT" sz="2000" dirty="0" smtClean="0">
                <a:solidFill>
                  <a:srgbClr val="BFBFBF"/>
                </a:solidFill>
                <a:latin typeface="Candara"/>
                <a:cs typeface="Candara"/>
              </a:rPr>
              <a:t> – fotone ha massa = 0 mentre massa di W e Z è circa 90 GeV  </a:t>
            </a:r>
            <a:r>
              <a:rPr lang="it-IT" sz="2000" b="1" dirty="0" smtClean="0">
                <a:solidFill>
                  <a:schemeClr val="tx1">
                    <a:lumMod val="75000"/>
                  </a:schemeClr>
                </a:solidFill>
              </a:rPr>
              <a:t>→ </a:t>
            </a:r>
            <a:r>
              <a:rPr lang="it-IT" sz="2000" dirty="0" smtClean="0">
                <a:solidFill>
                  <a:schemeClr val="tx1">
                    <a:lumMod val="75000"/>
                  </a:schemeClr>
                </a:solidFill>
                <a:latin typeface="Candara"/>
                <a:cs typeface="Candara"/>
              </a:rPr>
              <a:t>necessari acceleratori di alta energia (CERN - </a:t>
            </a:r>
            <a:r>
              <a:rPr lang="it-IT" sz="2000" dirty="0" smtClean="0">
                <a:solidFill>
                  <a:srgbClr val="CCFF66"/>
                </a:solidFill>
                <a:latin typeface="Candara"/>
                <a:cs typeface="Candara"/>
              </a:rPr>
              <a:t>1983</a:t>
            </a:r>
            <a:r>
              <a:rPr lang="it-IT" sz="2000" dirty="0" smtClean="0">
                <a:solidFill>
                  <a:schemeClr val="tx1">
                    <a:lumMod val="75000"/>
                  </a:schemeClr>
                </a:solidFill>
                <a:latin typeface="Candara"/>
                <a:cs typeface="Candara"/>
              </a:rPr>
              <a:t>)</a:t>
            </a:r>
            <a:endParaRPr lang="it-IT" sz="2000" dirty="0">
              <a:solidFill>
                <a:srgbClr val="BFBFBF"/>
              </a:solidFill>
              <a:latin typeface="Candara"/>
              <a:cs typeface="Candara"/>
            </a:endParaRPr>
          </a:p>
        </p:txBody>
      </p:sp>
      <p:pic>
        <p:nvPicPr>
          <p:cNvPr id="10" name="Picture 9" descr="http://i.telegraph.co.uk/multimedia/archive/01844/meer_1844571c.jpg"/>
          <p:cNvPicPr>
            <a:picLocks noChangeAspect="1" noChangeArrowheads="1"/>
          </p:cNvPicPr>
          <p:nvPr/>
        </p:nvPicPr>
        <p:blipFill rotWithShape="1">
          <a:blip r:embed="rId2" cstate="print">
            <a:extLst>
              <a:ext uri="{28A0092B-C50C-407E-A947-70E740481C1C}">
                <a14:useLocalDpi xmlns:lc="http://schemas.openxmlformats.org/drawingml/2006/lockedCanvas" xmlns:a14="http://schemas.microsoft.com/office/drawing/2010/main" xmlns:p="http://schemas.openxmlformats.org/presentationml/2006/main" xmlns:r="http://schemas.openxmlformats.org/officeDocument/2006/relationships" xmlns:a="http://schemas.openxmlformats.org/drawingml/2006/main" xmlns="" xmlns:mv="urn:schemas-microsoft-com:mac:vml" xmlns:mc="http://schemas.openxmlformats.org/markup-compatibility/2006" val="0"/>
              </a:ext>
            </a:extLst>
          </a:blip>
          <a:srcRect l="201" r="-1"/>
          <a:stretch/>
        </p:blipFill>
        <p:spPr bwMode="auto">
          <a:xfrm>
            <a:off x="5488285" y="1514593"/>
            <a:ext cx="2400918" cy="1647424"/>
          </a:xfrm>
          <a:prstGeom prst="rect">
            <a:avLst/>
          </a:prstGeom>
          <a:noFill/>
          <a:extLst>
            <a:ext uri="{909E8E84-426E-40DD-AFC4-6F175D3DCCD1}">
              <a14:hiddenFill xmlns:lc="http://schemas.openxmlformats.org/drawingml/2006/lockedCanvas" xmlns:a14="http://schemas.microsoft.com/office/drawing/2010/main" xmlns:p="http://schemas.openxmlformats.org/presentationml/2006/main" xmlns:r="http://schemas.openxmlformats.org/officeDocument/2006/relationships" xmlns:a="http://schemas.openxmlformats.org/drawingml/2006/main" xmlns="" xmlns:mv="urn:schemas-microsoft-com:mac:vml" xmlns:mc="http://schemas.openxmlformats.org/markup-compatibility/2006">
                <a:solidFill>
                  <a:srgbClr val="FFFFFF"/>
                </a:solidFill>
              </a14:hiddenFill>
            </a:ext>
          </a:extLst>
        </p:spPr>
      </p:pic>
      <p:sp>
        <p:nvSpPr>
          <p:cNvPr id="11" name="TextBox 10"/>
          <p:cNvSpPr txBox="1"/>
          <p:nvPr/>
        </p:nvSpPr>
        <p:spPr>
          <a:xfrm>
            <a:off x="5612372" y="3119729"/>
            <a:ext cx="2169785" cy="338554"/>
          </a:xfrm>
          <a:prstGeom prst="rect">
            <a:avLst/>
          </a:prstGeom>
          <a:noFill/>
        </p:spPr>
        <p:txBody>
          <a:bodyPr wrap="none" rtlCol="0">
            <a:spAutoFit/>
          </a:bodyPr>
          <a:lstStyle/>
          <a:p>
            <a:r>
              <a:rPr lang="it-IT" sz="1600" dirty="0" err="1" smtClean="0">
                <a:latin typeface="Candara"/>
                <a:cs typeface="Candara"/>
              </a:rPr>
              <a:t>van</a:t>
            </a:r>
            <a:r>
              <a:rPr lang="it-IT" sz="1600" dirty="0" smtClean="0">
                <a:latin typeface="Candara"/>
                <a:cs typeface="Candara"/>
              </a:rPr>
              <a:t> </a:t>
            </a:r>
            <a:r>
              <a:rPr lang="it-IT" sz="1600" dirty="0" err="1" smtClean="0">
                <a:latin typeface="Candara"/>
                <a:cs typeface="Candara"/>
              </a:rPr>
              <a:t>der</a:t>
            </a:r>
            <a:r>
              <a:rPr lang="it-IT" sz="1600" dirty="0" smtClean="0">
                <a:latin typeface="Candara"/>
                <a:cs typeface="Candara"/>
              </a:rPr>
              <a:t> </a:t>
            </a:r>
            <a:r>
              <a:rPr lang="it-IT" sz="1600" dirty="0" err="1" smtClean="0">
                <a:latin typeface="Candara"/>
                <a:cs typeface="Candara"/>
              </a:rPr>
              <a:t>Meer</a:t>
            </a:r>
            <a:r>
              <a:rPr lang="it-IT" sz="1600" dirty="0" smtClean="0">
                <a:latin typeface="Candara"/>
                <a:cs typeface="Candara"/>
              </a:rPr>
              <a:t> &amp; Rubbia</a:t>
            </a:r>
            <a:endParaRPr lang="it-IT" sz="1600" dirty="0">
              <a:latin typeface="Candara"/>
              <a:cs typeface="Candara"/>
            </a:endParaRPr>
          </a:p>
        </p:txBody>
      </p:sp>
      <p:pic>
        <p:nvPicPr>
          <p:cNvPr id="12" name="Picture 11" descr="MexicanHat_higgs.jpg"/>
          <p:cNvPicPr>
            <a:picLocks noChangeAspect="1"/>
          </p:cNvPicPr>
          <p:nvPr/>
        </p:nvPicPr>
        <p:blipFill>
          <a:blip r:embed="rId3"/>
          <a:stretch>
            <a:fillRect/>
          </a:stretch>
        </p:blipFill>
        <p:spPr>
          <a:xfrm>
            <a:off x="5861343" y="4466784"/>
            <a:ext cx="2692299" cy="2005762"/>
          </a:xfrm>
          <a:prstGeom prst="rect">
            <a:avLst/>
          </a:prstGeom>
        </p:spPr>
      </p:pic>
      <p:sp>
        <p:nvSpPr>
          <p:cNvPr id="15" name="Footer Placeholder 14"/>
          <p:cNvSpPr>
            <a:spLocks noGrp="1"/>
          </p:cNvSpPr>
          <p:nvPr>
            <p:ph type="ftr" sz="quarter" idx="11"/>
          </p:nvPr>
        </p:nvSpPr>
        <p:spPr/>
        <p:txBody>
          <a:bodyPr/>
          <a:lstStyle/>
          <a:p>
            <a:r>
              <a:rPr kumimoji="0" lang="en-US" smtClean="0"/>
              <a:t>Corso Docenti - 25 maggio 2015</a:t>
            </a:r>
            <a:endParaRPr kumimoji="0" lang="en-US" dirty="0"/>
          </a:p>
        </p:txBody>
      </p:sp>
      <p:sp>
        <p:nvSpPr>
          <p:cNvPr id="16" name="Date Placeholder 15"/>
          <p:cNvSpPr>
            <a:spLocks noGrp="1"/>
          </p:cNvSpPr>
          <p:nvPr>
            <p:ph type="dt" sz="half" idx="10"/>
          </p:nvPr>
        </p:nvSpPr>
        <p:spPr/>
        <p:txBody>
          <a:bodyPr/>
          <a:lstStyle/>
          <a:p>
            <a:pPr eaLnBrk="1" latinLnBrk="0" hangingPunct="1"/>
            <a:r>
              <a:rPr lang="en-US" smtClean="0"/>
              <a:t>Danilo Babusci</a:t>
            </a:r>
            <a:endParaRPr lang="en-US"/>
          </a:p>
        </p:txBody>
      </p:sp>
      <p:sp>
        <p:nvSpPr>
          <p:cNvPr id="17" name="Slide Number Placeholder 16"/>
          <p:cNvSpPr>
            <a:spLocks noGrp="1"/>
          </p:cNvSpPr>
          <p:nvPr>
            <p:ph type="sldNum" sz="quarter" idx="12"/>
          </p:nvPr>
        </p:nvSpPr>
        <p:spPr/>
        <p:txBody>
          <a:bodyPr/>
          <a:lstStyle/>
          <a:p>
            <a:fld id="{2AA957AF-53C0-420B-9C2D-77DB1416566C}" type="slidenum">
              <a:rPr kumimoji="0" lang="en-US" smtClean="0"/>
              <a:pPr/>
              <a:t>10</a:t>
            </a:fld>
            <a:endParaRPr kumimoji="0"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1"/>
          <p:cNvSpPr txBox="1">
            <a:spLocks/>
          </p:cNvSpPr>
          <p:nvPr/>
        </p:nvSpPr>
        <p:spPr>
          <a:xfrm>
            <a:off x="457200" y="319935"/>
            <a:ext cx="8291264" cy="792088"/>
          </a:xfrm>
          <a:prstGeom prst="rect">
            <a:avLst/>
          </a:prstGeom>
        </p:spPr>
        <p:txBody>
          <a:bodyPr vert="horz" lIns="45720" rIns="4572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t-IT" sz="4200" b="1" i="0" u="none" strike="noStrike" kern="1200" cap="none" spc="0" normalizeH="0" baseline="0" noProof="0" dirty="0" smtClean="0">
                <a:ln w="5000" cmpd="sng">
                  <a:noFill/>
                  <a:prstDash val="solid"/>
                </a:ln>
                <a:solidFill>
                  <a:srgbClr val="CCAF0A"/>
                </a:solidFill>
                <a:effectLst>
                  <a:outerShdw blurRad="50800" dist="38100" dir="5400000" algn="t" rotWithShape="0">
                    <a:prstClr val="black">
                      <a:alpha val="50000"/>
                    </a:prstClr>
                  </a:outerShdw>
                </a:effectLst>
                <a:uLnTx/>
                <a:uFillTx/>
                <a:latin typeface="Candara"/>
                <a:ea typeface="+mj-ea"/>
                <a:cs typeface="Candara"/>
              </a:rPr>
              <a:t>Interazione Debole</a:t>
            </a:r>
            <a:endParaRPr kumimoji="0" lang="it-IT" sz="4400" b="1" i="0" u="none" strike="noStrike" kern="1200" cap="none" spc="0" normalizeH="0" baseline="0" noProof="0" dirty="0">
              <a:ln w="5000" cmpd="sng">
                <a:noFill/>
                <a:prstDash val="solid"/>
              </a:ln>
              <a:solidFill>
                <a:srgbClr val="CCAF0A"/>
              </a:solidFill>
              <a:effectLst>
                <a:outerShdw blurRad="50800" dist="38100" dir="5400000" algn="t" rotWithShape="0">
                  <a:prstClr val="black">
                    <a:alpha val="50000"/>
                  </a:prstClr>
                </a:outerShdw>
              </a:effectLst>
              <a:uLnTx/>
              <a:uFillTx/>
              <a:latin typeface="Candara"/>
              <a:ea typeface="+mj-ea"/>
              <a:cs typeface="Candara"/>
            </a:endParaRPr>
          </a:p>
        </p:txBody>
      </p:sp>
      <p:sp>
        <p:nvSpPr>
          <p:cNvPr id="6" name="TextBox 5"/>
          <p:cNvSpPr txBox="1"/>
          <p:nvPr/>
        </p:nvSpPr>
        <p:spPr>
          <a:xfrm>
            <a:off x="790215" y="1380270"/>
            <a:ext cx="7544741" cy="1323439"/>
          </a:xfrm>
          <a:prstGeom prst="rect">
            <a:avLst/>
          </a:prstGeom>
          <a:noFill/>
        </p:spPr>
        <p:txBody>
          <a:bodyPr wrap="square" rtlCol="0">
            <a:spAutoFit/>
          </a:bodyPr>
          <a:lstStyle/>
          <a:p>
            <a:r>
              <a:rPr lang="it-IT" sz="2000" dirty="0" smtClean="0">
                <a:solidFill>
                  <a:srgbClr val="BFBFBF"/>
                </a:solidFill>
                <a:latin typeface="Candara"/>
                <a:cs typeface="Candara"/>
              </a:rPr>
              <a:t>la simmetria esatta tra forza debole ed elettromagnetica </a:t>
            </a:r>
            <a:r>
              <a:rPr lang="it-IT" sz="2000" dirty="0" err="1" smtClean="0">
                <a:solidFill>
                  <a:srgbClr val="BFBFBF"/>
                </a:solidFill>
                <a:latin typeface="Candara"/>
                <a:cs typeface="Candara"/>
              </a:rPr>
              <a:t>–</a:t>
            </a:r>
            <a:r>
              <a:rPr lang="it-IT" sz="2000" dirty="0" smtClean="0">
                <a:solidFill>
                  <a:srgbClr val="BFBFBF"/>
                </a:solidFill>
                <a:latin typeface="Candara"/>
                <a:cs typeface="Candara"/>
              </a:rPr>
              <a:t> per la quale </a:t>
            </a:r>
            <a:r>
              <a:rPr lang="it-IT" sz="2000" dirty="0" err="1" smtClean="0">
                <a:solidFill>
                  <a:srgbClr val="BFBFBF"/>
                </a:solidFill>
                <a:latin typeface="Candara"/>
                <a:cs typeface="Candara"/>
              </a:rPr>
              <a:t>W</a:t>
            </a:r>
            <a:r>
              <a:rPr lang="it-IT" sz="2000" dirty="0" smtClean="0">
                <a:solidFill>
                  <a:srgbClr val="BFBFBF"/>
                </a:solidFill>
                <a:latin typeface="Candara"/>
                <a:cs typeface="Candara"/>
              </a:rPr>
              <a:t> e </a:t>
            </a:r>
            <a:r>
              <a:rPr lang="it-IT" sz="2000" dirty="0" err="1" smtClean="0">
                <a:solidFill>
                  <a:srgbClr val="BFBFBF"/>
                </a:solidFill>
                <a:latin typeface="Candara"/>
                <a:cs typeface="Candara"/>
              </a:rPr>
              <a:t>Z</a:t>
            </a:r>
            <a:r>
              <a:rPr lang="it-IT" sz="2000" dirty="0" smtClean="0">
                <a:solidFill>
                  <a:srgbClr val="BFBFBF"/>
                </a:solidFill>
                <a:latin typeface="Candara"/>
                <a:cs typeface="Candara"/>
              </a:rPr>
              <a:t> avrebbero massa = </a:t>
            </a:r>
            <a:r>
              <a:rPr lang="it-IT" sz="2000" dirty="0" err="1" smtClean="0">
                <a:solidFill>
                  <a:srgbClr val="BFBFBF"/>
                </a:solidFill>
                <a:latin typeface="Candara"/>
                <a:cs typeface="Candara"/>
              </a:rPr>
              <a:t>0</a:t>
            </a:r>
            <a:r>
              <a:rPr lang="it-IT" sz="2000" dirty="0" smtClean="0">
                <a:solidFill>
                  <a:srgbClr val="BFBFBF"/>
                </a:solidFill>
                <a:latin typeface="Candara"/>
                <a:cs typeface="Candara"/>
              </a:rPr>
              <a:t> - è </a:t>
            </a:r>
            <a:r>
              <a:rPr lang="it-IT" sz="2000" dirty="0" smtClean="0">
                <a:solidFill>
                  <a:schemeClr val="tx1">
                    <a:lumMod val="75000"/>
                  </a:schemeClr>
                </a:solidFill>
                <a:latin typeface="Candara"/>
                <a:cs typeface="Candara"/>
              </a:rPr>
              <a:t>rotta dalla presenza di </a:t>
            </a:r>
            <a:r>
              <a:rPr lang="it-IT" sz="2000" dirty="0" err="1" smtClean="0">
                <a:solidFill>
                  <a:srgbClr val="00FFC9"/>
                </a:solidFill>
                <a:latin typeface="Candara"/>
                <a:cs typeface="Candara"/>
              </a:rPr>
              <a:t>4</a:t>
            </a:r>
            <a:r>
              <a:rPr lang="it-IT" sz="2000" dirty="0" smtClean="0">
                <a:solidFill>
                  <a:srgbClr val="00FFC9"/>
                </a:solidFill>
                <a:latin typeface="Candara"/>
                <a:cs typeface="Candara"/>
              </a:rPr>
              <a:t> campi scalari</a:t>
            </a:r>
            <a:r>
              <a:rPr lang="it-IT" sz="2000" dirty="0" smtClean="0">
                <a:solidFill>
                  <a:srgbClr val="00FF80"/>
                </a:solidFill>
                <a:latin typeface="Candara"/>
                <a:cs typeface="Candara"/>
              </a:rPr>
              <a:t> </a:t>
            </a:r>
            <a:r>
              <a:rPr lang="it-IT" sz="2000" dirty="0" smtClean="0">
                <a:solidFill>
                  <a:schemeClr val="tx1">
                    <a:lumMod val="75000"/>
                  </a:schemeClr>
                </a:solidFill>
                <a:latin typeface="Candara"/>
                <a:cs typeface="Candara"/>
              </a:rPr>
              <a:t>(privi di orientazione spaziale)</a:t>
            </a:r>
            <a:r>
              <a:rPr lang="it-IT" sz="2000" dirty="0" smtClean="0">
                <a:solidFill>
                  <a:schemeClr val="accent2"/>
                </a:solidFill>
                <a:latin typeface="Candara"/>
                <a:cs typeface="Candara"/>
              </a:rPr>
              <a:t> </a:t>
            </a:r>
            <a:r>
              <a:rPr lang="it-IT" sz="2000" dirty="0" smtClean="0">
                <a:solidFill>
                  <a:schemeClr val="tx1">
                    <a:lumMod val="75000"/>
                  </a:schemeClr>
                </a:solidFill>
                <a:latin typeface="Candara"/>
                <a:cs typeface="Candara"/>
              </a:rPr>
              <a:t>da cui </a:t>
            </a:r>
            <a:r>
              <a:rPr lang="it-IT" sz="2000" dirty="0" err="1" smtClean="0">
                <a:solidFill>
                  <a:schemeClr val="tx1">
                    <a:lumMod val="75000"/>
                  </a:schemeClr>
                </a:solidFill>
                <a:latin typeface="Candara"/>
                <a:cs typeface="Candara"/>
              </a:rPr>
              <a:t>W</a:t>
            </a:r>
            <a:r>
              <a:rPr lang="it-IT" sz="2000" baseline="30000" dirty="0" err="1" smtClean="0">
                <a:solidFill>
                  <a:schemeClr val="tx1">
                    <a:lumMod val="75000"/>
                  </a:schemeClr>
                </a:solidFill>
                <a:latin typeface="Candara"/>
                <a:cs typeface="Candara"/>
              </a:rPr>
              <a:t>+</a:t>
            </a:r>
            <a:r>
              <a:rPr lang="it-IT" sz="2000" dirty="0" smtClean="0">
                <a:solidFill>
                  <a:schemeClr val="tx1">
                    <a:lumMod val="75000"/>
                  </a:schemeClr>
                </a:solidFill>
                <a:latin typeface="Candara"/>
                <a:cs typeface="Candara"/>
              </a:rPr>
              <a:t>, W</a:t>
            </a:r>
            <a:r>
              <a:rPr lang="it-IT" sz="2000" baseline="30000" dirty="0" smtClean="0">
                <a:solidFill>
                  <a:schemeClr val="tx1">
                    <a:lumMod val="75000"/>
                  </a:schemeClr>
                </a:solidFill>
                <a:latin typeface="Candara"/>
                <a:cs typeface="Candara"/>
              </a:rPr>
              <a:t>-</a:t>
            </a:r>
            <a:r>
              <a:rPr lang="it-IT" sz="2000" dirty="0" smtClean="0">
                <a:solidFill>
                  <a:schemeClr val="tx1">
                    <a:lumMod val="75000"/>
                  </a:schemeClr>
                </a:solidFill>
                <a:latin typeface="Candara"/>
                <a:cs typeface="Candara"/>
              </a:rPr>
              <a:t>, Z</a:t>
            </a:r>
            <a:r>
              <a:rPr lang="it-IT" sz="2000" baseline="30000" dirty="0" smtClean="0">
                <a:solidFill>
                  <a:schemeClr val="tx1">
                    <a:lumMod val="75000"/>
                  </a:schemeClr>
                </a:solidFill>
                <a:latin typeface="Candara"/>
                <a:cs typeface="Candara"/>
              </a:rPr>
              <a:t>0</a:t>
            </a:r>
            <a:r>
              <a:rPr lang="it-IT" sz="2000" dirty="0" smtClean="0">
                <a:solidFill>
                  <a:schemeClr val="tx1">
                    <a:lumMod val="75000"/>
                  </a:schemeClr>
                </a:solidFill>
                <a:latin typeface="Candara"/>
                <a:cs typeface="Candara"/>
              </a:rPr>
              <a:t> (ed elettrone) acquistano massa: il fotone rimane con massa = </a:t>
            </a:r>
            <a:r>
              <a:rPr lang="it-IT" sz="2000" dirty="0" err="1" smtClean="0">
                <a:solidFill>
                  <a:schemeClr val="tx1">
                    <a:lumMod val="75000"/>
                  </a:schemeClr>
                </a:solidFill>
                <a:latin typeface="Candara"/>
                <a:cs typeface="Candara"/>
              </a:rPr>
              <a:t>0</a:t>
            </a:r>
            <a:endParaRPr lang="it-IT" sz="2000" dirty="0">
              <a:solidFill>
                <a:schemeClr val="tx1">
                  <a:lumMod val="75000"/>
                </a:schemeClr>
              </a:solidFill>
              <a:latin typeface="Candara"/>
              <a:cs typeface="Candara"/>
            </a:endParaRPr>
          </a:p>
        </p:txBody>
      </p:sp>
      <p:sp>
        <p:nvSpPr>
          <p:cNvPr id="7" name="TextBox 6"/>
          <p:cNvSpPr txBox="1"/>
          <p:nvPr/>
        </p:nvSpPr>
        <p:spPr>
          <a:xfrm>
            <a:off x="921934" y="3682989"/>
            <a:ext cx="3460553" cy="400110"/>
          </a:xfrm>
          <a:prstGeom prst="rect">
            <a:avLst/>
          </a:prstGeom>
          <a:noFill/>
        </p:spPr>
        <p:txBody>
          <a:bodyPr wrap="none" rtlCol="0">
            <a:spAutoFit/>
          </a:bodyPr>
          <a:lstStyle/>
          <a:p>
            <a:r>
              <a:rPr lang="it-IT" sz="2000" dirty="0" smtClean="0">
                <a:solidFill>
                  <a:srgbClr val="66CCFF"/>
                </a:solidFill>
                <a:latin typeface="Candara"/>
                <a:cs typeface="Candara"/>
              </a:rPr>
              <a:t>cancellazione di tutti gli infiniti</a:t>
            </a:r>
            <a:endParaRPr lang="it-IT" dirty="0">
              <a:solidFill>
                <a:srgbClr val="66CCFF"/>
              </a:solidFill>
              <a:latin typeface="Candara"/>
              <a:cs typeface="Candara"/>
            </a:endParaRPr>
          </a:p>
        </p:txBody>
      </p:sp>
      <p:grpSp>
        <p:nvGrpSpPr>
          <p:cNvPr id="15" name="Group 14"/>
          <p:cNvGrpSpPr/>
          <p:nvPr/>
        </p:nvGrpSpPr>
        <p:grpSpPr>
          <a:xfrm>
            <a:off x="5200307" y="2998421"/>
            <a:ext cx="2930555" cy="1786016"/>
            <a:chOff x="5218069" y="2706339"/>
            <a:chExt cx="2930555" cy="1786016"/>
          </a:xfrm>
        </p:grpSpPr>
        <p:sp>
          <p:nvSpPr>
            <p:cNvPr id="9" name="TextBox 8"/>
            <p:cNvSpPr txBox="1"/>
            <p:nvPr/>
          </p:nvSpPr>
          <p:spPr>
            <a:xfrm>
              <a:off x="5369345" y="4153801"/>
              <a:ext cx="864339" cy="338554"/>
            </a:xfrm>
            <a:prstGeom prst="rect">
              <a:avLst/>
            </a:prstGeom>
            <a:noFill/>
          </p:spPr>
          <p:txBody>
            <a:bodyPr wrap="none" rtlCol="0">
              <a:spAutoFit/>
            </a:bodyPr>
            <a:lstStyle/>
            <a:p>
              <a:r>
                <a:rPr lang="it-IT" sz="1600" dirty="0" smtClean="0">
                  <a:latin typeface="Candara"/>
                  <a:cs typeface="Candara"/>
                </a:rPr>
                <a:t>‘</a:t>
              </a:r>
              <a:r>
                <a:rPr lang="it-IT" sz="1600" dirty="0" err="1" smtClean="0">
                  <a:latin typeface="Candara"/>
                  <a:cs typeface="Candara"/>
                </a:rPr>
                <a:t>t</a:t>
              </a:r>
              <a:r>
                <a:rPr lang="it-IT" sz="1600" dirty="0" smtClean="0">
                  <a:latin typeface="Candara"/>
                  <a:cs typeface="Candara"/>
                </a:rPr>
                <a:t> </a:t>
              </a:r>
              <a:r>
                <a:rPr lang="it-IT" sz="1600" dirty="0" err="1" smtClean="0">
                  <a:latin typeface="Candara"/>
                  <a:cs typeface="Candara"/>
                </a:rPr>
                <a:t>Hooft</a:t>
              </a:r>
              <a:endParaRPr lang="it-IT" sz="1600" dirty="0">
                <a:latin typeface="Candara"/>
                <a:cs typeface="Candara"/>
              </a:endParaRPr>
            </a:p>
          </p:txBody>
        </p:sp>
        <p:pic>
          <p:nvPicPr>
            <p:cNvPr id="11" name="Picture 10" descr="Gerard_'t_Hooft.jpg"/>
            <p:cNvPicPr>
              <a:picLocks noChangeAspect="1"/>
            </p:cNvPicPr>
            <p:nvPr/>
          </p:nvPicPr>
          <p:blipFill>
            <a:blip r:embed="rId2"/>
            <a:stretch>
              <a:fillRect/>
            </a:stretch>
          </p:blipFill>
          <p:spPr>
            <a:xfrm>
              <a:off x="5218069" y="2706339"/>
              <a:ext cx="1145555" cy="1508780"/>
            </a:xfrm>
            <a:prstGeom prst="rect">
              <a:avLst/>
            </a:prstGeom>
          </p:spPr>
        </p:pic>
        <p:pic>
          <p:nvPicPr>
            <p:cNvPr id="13" name="Picture 12" descr="Tini_nobel prize copy2.jpg"/>
            <p:cNvPicPr>
              <a:picLocks noChangeAspect="1"/>
            </p:cNvPicPr>
            <p:nvPr/>
          </p:nvPicPr>
          <p:blipFill>
            <a:blip r:embed="rId3"/>
            <a:stretch>
              <a:fillRect/>
            </a:stretch>
          </p:blipFill>
          <p:spPr>
            <a:xfrm>
              <a:off x="6584832" y="2725152"/>
              <a:ext cx="1563792" cy="1477783"/>
            </a:xfrm>
            <a:prstGeom prst="rect">
              <a:avLst/>
            </a:prstGeom>
          </p:spPr>
        </p:pic>
        <p:sp>
          <p:nvSpPr>
            <p:cNvPr id="14" name="TextBox 13"/>
            <p:cNvSpPr txBox="1"/>
            <p:nvPr/>
          </p:nvSpPr>
          <p:spPr>
            <a:xfrm>
              <a:off x="6960224" y="4134333"/>
              <a:ext cx="898102" cy="338554"/>
            </a:xfrm>
            <a:prstGeom prst="rect">
              <a:avLst/>
            </a:prstGeom>
            <a:noFill/>
          </p:spPr>
          <p:txBody>
            <a:bodyPr wrap="none" rtlCol="0">
              <a:spAutoFit/>
            </a:bodyPr>
            <a:lstStyle/>
            <a:p>
              <a:r>
                <a:rPr lang="it-IT" sz="1600" dirty="0" err="1" smtClean="0">
                  <a:latin typeface="Candara"/>
                  <a:cs typeface="Candara"/>
                </a:rPr>
                <a:t>Veltman</a:t>
              </a:r>
              <a:endParaRPr lang="it-IT" sz="1600" dirty="0">
                <a:latin typeface="Candara"/>
                <a:cs typeface="Candara"/>
              </a:endParaRPr>
            </a:p>
          </p:txBody>
        </p:sp>
      </p:grpSp>
      <p:sp>
        <p:nvSpPr>
          <p:cNvPr id="16" name="Down Arrow 15"/>
          <p:cNvSpPr/>
          <p:nvPr/>
        </p:nvSpPr>
        <p:spPr>
          <a:xfrm>
            <a:off x="2525902" y="2931581"/>
            <a:ext cx="216370" cy="646908"/>
          </a:xfrm>
          <a:prstGeom prst="downArrow">
            <a:avLst/>
          </a:prstGeom>
          <a:solidFill>
            <a:schemeClr val="bg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7" name="TextBox 16"/>
          <p:cNvSpPr txBox="1"/>
          <p:nvPr/>
        </p:nvSpPr>
        <p:spPr>
          <a:xfrm>
            <a:off x="4286314" y="5229538"/>
            <a:ext cx="4092214" cy="707886"/>
          </a:xfrm>
          <a:prstGeom prst="rect">
            <a:avLst/>
          </a:prstGeom>
          <a:noFill/>
        </p:spPr>
        <p:txBody>
          <a:bodyPr wrap="square" rtlCol="0">
            <a:spAutoFit/>
          </a:bodyPr>
          <a:lstStyle/>
          <a:p>
            <a:r>
              <a:rPr lang="it-IT" sz="2000" dirty="0" smtClean="0">
                <a:solidFill>
                  <a:srgbClr val="00FFC9"/>
                </a:solidFill>
                <a:latin typeface="Candara"/>
                <a:cs typeface="Candara"/>
              </a:rPr>
              <a:t>bosone di </a:t>
            </a:r>
            <a:r>
              <a:rPr lang="it-IT" sz="2000" dirty="0" err="1" smtClean="0">
                <a:solidFill>
                  <a:srgbClr val="00FFC9"/>
                </a:solidFill>
                <a:latin typeface="Candara"/>
                <a:cs typeface="Candara"/>
              </a:rPr>
              <a:t>Higgs</a:t>
            </a:r>
            <a:r>
              <a:rPr lang="it-IT" sz="2000" dirty="0" smtClean="0">
                <a:solidFill>
                  <a:srgbClr val="00FFC9"/>
                </a:solidFill>
                <a:latin typeface="Candara"/>
                <a:cs typeface="Candara"/>
              </a:rPr>
              <a:t> </a:t>
            </a:r>
            <a:r>
              <a:rPr lang="it-IT" sz="2000" dirty="0" smtClean="0">
                <a:solidFill>
                  <a:srgbClr val="BFBFBF"/>
                </a:solidFill>
                <a:latin typeface="Candara"/>
                <a:cs typeface="Candara"/>
              </a:rPr>
              <a:t>(CERN </a:t>
            </a:r>
            <a:r>
              <a:rPr lang="it-IT" sz="2000" dirty="0" err="1" smtClean="0">
                <a:solidFill>
                  <a:srgbClr val="BFBFBF"/>
                </a:solidFill>
                <a:latin typeface="Candara"/>
                <a:cs typeface="Candara"/>
              </a:rPr>
              <a:t>–</a:t>
            </a:r>
            <a:r>
              <a:rPr lang="it-IT" sz="2000" dirty="0" smtClean="0">
                <a:solidFill>
                  <a:srgbClr val="BFBFBF"/>
                </a:solidFill>
                <a:latin typeface="Candara"/>
                <a:cs typeface="Candara"/>
              </a:rPr>
              <a:t> </a:t>
            </a:r>
            <a:r>
              <a:rPr lang="it-IT" sz="2000" dirty="0" smtClean="0">
                <a:solidFill>
                  <a:srgbClr val="CCFF66"/>
                </a:solidFill>
                <a:latin typeface="Candara"/>
                <a:cs typeface="Candara"/>
              </a:rPr>
              <a:t>2012</a:t>
            </a:r>
            <a:r>
              <a:rPr lang="it-IT" sz="2000" dirty="0" smtClean="0">
                <a:solidFill>
                  <a:srgbClr val="BFBFBF"/>
                </a:solidFill>
                <a:latin typeface="Candara"/>
                <a:cs typeface="Candara"/>
              </a:rPr>
              <a:t>) è il quanto di uno di questi campi scalari </a:t>
            </a:r>
            <a:endParaRPr lang="it-IT" sz="2000" dirty="0">
              <a:solidFill>
                <a:srgbClr val="BFBFBF"/>
              </a:solidFill>
              <a:latin typeface="Candara"/>
              <a:cs typeface="Candara"/>
            </a:endParaRPr>
          </a:p>
        </p:txBody>
      </p:sp>
      <p:grpSp>
        <p:nvGrpSpPr>
          <p:cNvPr id="25" name="Group 24"/>
          <p:cNvGrpSpPr/>
          <p:nvPr/>
        </p:nvGrpSpPr>
        <p:grpSpPr>
          <a:xfrm>
            <a:off x="921934" y="4388745"/>
            <a:ext cx="2859845" cy="1959206"/>
            <a:chOff x="921934" y="4593008"/>
            <a:chExt cx="2859845" cy="1959206"/>
          </a:xfrm>
        </p:grpSpPr>
        <p:pic>
          <p:nvPicPr>
            <p:cNvPr id="18" name="Picture 17" descr="http://4.bp.blogspot.com/-78hvqoJ4aCI/UlQuIq2tOGI/AAAAAAAA-gE/zfOf0WD_K9A/s640/Belgian+physicist+Francois+Englert,.jpg"/>
            <p:cNvPicPr>
              <a:picLocks noChangeAspect="1" noChangeArrowheads="1"/>
            </p:cNvPicPr>
            <p:nvPr/>
          </p:nvPicPr>
          <p:blipFill rotWithShape="1">
            <a:blip r:embed="rId4" cstate="print">
              <a:extLst>
                <a:ext uri="{28A0092B-C50C-407E-A947-70E740481C1C}">
                  <a14:useLocalDpi xmlns:lc="http://schemas.openxmlformats.org/drawingml/2006/lockedCanvas" xmlns:a14="http://schemas.microsoft.com/office/drawing/2010/main" xmlns:p="http://schemas.openxmlformats.org/presentationml/2006/main" xmlns:r="http://schemas.openxmlformats.org/officeDocument/2006/relationships" xmlns:a="http://schemas.openxmlformats.org/drawingml/2006/main" xmlns="" xmlns:mv="urn:schemas-microsoft-com:mac:vml" xmlns:mc="http://schemas.openxmlformats.org/markup-compatibility/2006"/>
                </a:ext>
              </a:extLst>
            </a:blip>
            <a:srcRect/>
            <a:stretch/>
          </p:blipFill>
          <p:spPr bwMode="auto">
            <a:xfrm>
              <a:off x="921934" y="4929481"/>
              <a:ext cx="1326831" cy="1622733"/>
            </a:xfrm>
            <a:prstGeom prst="rect">
              <a:avLst/>
            </a:prstGeom>
            <a:noFill/>
            <a:extLst>
              <a:ext uri="{909E8E84-426E-40DD-AFC4-6F175D3DCCD1}">
                <a14:hiddenFill xmlns:lc="http://schemas.openxmlformats.org/drawingml/2006/lockedCanvas" xmlns:a14="http://schemas.microsoft.com/office/drawing/2010/main" xmlns:p="http://schemas.openxmlformats.org/presentationml/2006/main" xmlns:r="http://schemas.openxmlformats.org/officeDocument/2006/relationships" xmlns:a="http://schemas.openxmlformats.org/drawingml/2006/main" xmlns="" xmlns:mv="urn:schemas-microsoft-com:mac:vml" xmlns:mc="http://schemas.openxmlformats.org/markup-compatibility/2006">
                  <a:solidFill>
                    <a:srgbClr val="FFFFFF"/>
                  </a:solidFill>
                </a14:hiddenFill>
              </a:ext>
            </a:extLst>
          </p:spPr>
        </p:pic>
        <p:pic>
          <p:nvPicPr>
            <p:cNvPr id="19" name="Picture 18" descr="http://news.xinhuanet.com/english/photo/2012-07/07/131700407_31n.jpg"/>
            <p:cNvPicPr>
              <a:picLocks noChangeAspect="1" noChangeArrowheads="1"/>
            </p:cNvPicPr>
            <p:nvPr/>
          </p:nvPicPr>
          <p:blipFill rotWithShape="1">
            <a:blip r:embed="rId5" cstate="print">
              <a:extLst>
                <a:ext uri="{28A0092B-C50C-407E-A947-70E740481C1C}">
                  <a14:useLocalDpi xmlns:lc="http://schemas.openxmlformats.org/drawingml/2006/lockedCanvas" xmlns:a14="http://schemas.microsoft.com/office/drawing/2010/main" xmlns:p="http://schemas.openxmlformats.org/presentationml/2006/main" xmlns:r="http://schemas.openxmlformats.org/officeDocument/2006/relationships" xmlns:a="http://schemas.openxmlformats.org/drawingml/2006/main" xmlns="" xmlns:mv="urn:schemas-microsoft-com:mac:vml" xmlns:mc="http://schemas.openxmlformats.org/markup-compatibility/2006"/>
                </a:ext>
              </a:extLst>
            </a:blip>
            <a:srcRect/>
            <a:stretch/>
          </p:blipFill>
          <p:spPr bwMode="auto">
            <a:xfrm>
              <a:off x="2525903" y="4945246"/>
              <a:ext cx="1255876" cy="1605848"/>
            </a:xfrm>
            <a:prstGeom prst="rect">
              <a:avLst/>
            </a:prstGeom>
            <a:noFill/>
            <a:extLst>
              <a:ext uri="{909E8E84-426E-40DD-AFC4-6F175D3DCCD1}">
                <a14:hiddenFill xmlns:lc="http://schemas.openxmlformats.org/drawingml/2006/lockedCanvas" xmlns:a14="http://schemas.microsoft.com/office/drawing/2010/main" xmlns:p="http://schemas.openxmlformats.org/presentationml/2006/main" xmlns:r="http://schemas.openxmlformats.org/officeDocument/2006/relationships" xmlns:a="http://schemas.openxmlformats.org/drawingml/2006/main" xmlns="" xmlns:mv="urn:schemas-microsoft-com:mac:vml" xmlns:mc="http://schemas.openxmlformats.org/markup-compatibility/2006">
                  <a:solidFill>
                    <a:srgbClr val="FFFFFF"/>
                  </a:solidFill>
                </a14:hiddenFill>
              </a:ext>
            </a:extLst>
          </p:spPr>
        </p:pic>
        <p:sp>
          <p:nvSpPr>
            <p:cNvPr id="20" name="TextBox 19"/>
            <p:cNvSpPr txBox="1"/>
            <p:nvPr/>
          </p:nvSpPr>
          <p:spPr>
            <a:xfrm>
              <a:off x="1153044" y="4599595"/>
              <a:ext cx="813043" cy="338554"/>
            </a:xfrm>
            <a:prstGeom prst="rect">
              <a:avLst/>
            </a:prstGeom>
            <a:noFill/>
          </p:spPr>
          <p:txBody>
            <a:bodyPr wrap="none" rtlCol="0">
              <a:spAutoFit/>
            </a:bodyPr>
            <a:lstStyle/>
            <a:p>
              <a:r>
                <a:rPr lang="it-IT" sz="1600" dirty="0" err="1" smtClean="0">
                  <a:latin typeface="Candara"/>
                  <a:cs typeface="Candara"/>
                </a:rPr>
                <a:t>Englert</a:t>
              </a:r>
              <a:endParaRPr lang="it-IT" sz="1600" dirty="0">
                <a:latin typeface="Candara"/>
                <a:cs typeface="Candara"/>
              </a:endParaRPr>
            </a:p>
          </p:txBody>
        </p:sp>
        <p:sp>
          <p:nvSpPr>
            <p:cNvPr id="21" name="TextBox 20"/>
            <p:cNvSpPr txBox="1"/>
            <p:nvPr/>
          </p:nvSpPr>
          <p:spPr>
            <a:xfrm>
              <a:off x="2804057" y="4593008"/>
              <a:ext cx="670476" cy="338554"/>
            </a:xfrm>
            <a:prstGeom prst="rect">
              <a:avLst/>
            </a:prstGeom>
            <a:noFill/>
          </p:spPr>
          <p:txBody>
            <a:bodyPr wrap="none" rtlCol="0">
              <a:spAutoFit/>
            </a:bodyPr>
            <a:lstStyle/>
            <a:p>
              <a:r>
                <a:rPr lang="it-IT" sz="1600" dirty="0" err="1" smtClean="0">
                  <a:latin typeface="Candara"/>
                  <a:cs typeface="Candara"/>
                </a:rPr>
                <a:t>Higgs</a:t>
              </a:r>
              <a:endParaRPr lang="it-IT" sz="1600" dirty="0">
                <a:latin typeface="Candara"/>
                <a:cs typeface="Candara"/>
              </a:endParaRPr>
            </a:p>
          </p:txBody>
        </p:sp>
      </p:grpSp>
      <p:sp>
        <p:nvSpPr>
          <p:cNvPr id="24" name="Footer Placeholder 23"/>
          <p:cNvSpPr>
            <a:spLocks noGrp="1"/>
          </p:cNvSpPr>
          <p:nvPr>
            <p:ph type="ftr" sz="quarter" idx="11"/>
          </p:nvPr>
        </p:nvSpPr>
        <p:spPr/>
        <p:txBody>
          <a:bodyPr/>
          <a:lstStyle/>
          <a:p>
            <a:r>
              <a:rPr kumimoji="0" lang="en-US" smtClean="0"/>
              <a:t>Corso Docenti - 25 maggio 2015</a:t>
            </a:r>
            <a:endParaRPr kumimoji="0" lang="en-US"/>
          </a:p>
        </p:txBody>
      </p:sp>
      <p:sp>
        <p:nvSpPr>
          <p:cNvPr id="26" name="Date Placeholder 25"/>
          <p:cNvSpPr>
            <a:spLocks noGrp="1"/>
          </p:cNvSpPr>
          <p:nvPr>
            <p:ph type="dt" sz="half" idx="10"/>
          </p:nvPr>
        </p:nvSpPr>
        <p:spPr/>
        <p:txBody>
          <a:bodyPr/>
          <a:lstStyle/>
          <a:p>
            <a:pPr eaLnBrk="1" latinLnBrk="0" hangingPunct="1"/>
            <a:r>
              <a:rPr lang="en-US" smtClean="0"/>
              <a:t>Danilo Babusci</a:t>
            </a:r>
            <a:endParaRPr lang="en-US"/>
          </a:p>
        </p:txBody>
      </p:sp>
      <p:sp>
        <p:nvSpPr>
          <p:cNvPr id="27" name="Slide Number Placeholder 26"/>
          <p:cNvSpPr>
            <a:spLocks noGrp="1"/>
          </p:cNvSpPr>
          <p:nvPr>
            <p:ph type="sldNum" sz="quarter" idx="12"/>
          </p:nvPr>
        </p:nvSpPr>
        <p:spPr/>
        <p:txBody>
          <a:bodyPr/>
          <a:lstStyle/>
          <a:p>
            <a:fld id="{2AA957AF-53C0-420B-9C2D-77DB1416566C}" type="slidenum">
              <a:rPr kumimoji="0" lang="en-US" smtClean="0"/>
              <a:pPr/>
              <a:t>11</a:t>
            </a:fld>
            <a:endParaRPr kumimoji="0"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1"/>
          <p:cNvSpPr txBox="1">
            <a:spLocks/>
          </p:cNvSpPr>
          <p:nvPr/>
        </p:nvSpPr>
        <p:spPr>
          <a:xfrm>
            <a:off x="457200" y="319935"/>
            <a:ext cx="8291264" cy="792088"/>
          </a:xfrm>
          <a:prstGeom prst="rect">
            <a:avLst/>
          </a:prstGeom>
        </p:spPr>
        <p:txBody>
          <a:bodyPr vert="horz" lIns="45720" rIns="4572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t-IT" sz="4200" b="1" i="0" u="none" strike="noStrike" kern="1200" cap="none" spc="0" normalizeH="0" baseline="0" noProof="0" dirty="0" smtClean="0">
                <a:ln w="5000" cmpd="sng">
                  <a:noFill/>
                  <a:prstDash val="solid"/>
                </a:ln>
                <a:solidFill>
                  <a:srgbClr val="CCAF0A"/>
                </a:solidFill>
                <a:effectLst>
                  <a:outerShdw blurRad="50800" dist="38100" dir="5400000" algn="t" rotWithShape="0">
                    <a:prstClr val="black">
                      <a:alpha val="50000"/>
                    </a:prstClr>
                  </a:outerShdw>
                </a:effectLst>
                <a:uLnTx/>
                <a:uFillTx/>
                <a:latin typeface="Candara"/>
                <a:ea typeface="+mj-ea"/>
                <a:cs typeface="Candara"/>
              </a:rPr>
              <a:t>Interazione Forte</a:t>
            </a:r>
            <a:endParaRPr kumimoji="0" lang="it-IT" sz="4400" b="1" i="0" u="none" strike="noStrike" kern="1200" cap="none" spc="0" normalizeH="0" baseline="0" noProof="0" dirty="0">
              <a:ln w="5000" cmpd="sng">
                <a:noFill/>
                <a:prstDash val="solid"/>
              </a:ln>
              <a:solidFill>
                <a:srgbClr val="CCAF0A"/>
              </a:solidFill>
              <a:effectLst>
                <a:outerShdw blurRad="50800" dist="38100" dir="5400000" algn="t" rotWithShape="0">
                  <a:prstClr val="black">
                    <a:alpha val="50000"/>
                  </a:prstClr>
                </a:outerShdw>
              </a:effectLst>
              <a:uLnTx/>
              <a:uFillTx/>
              <a:latin typeface="Candara"/>
              <a:ea typeface="+mj-ea"/>
              <a:cs typeface="Candara"/>
            </a:endParaRPr>
          </a:p>
        </p:txBody>
      </p:sp>
      <p:grpSp>
        <p:nvGrpSpPr>
          <p:cNvPr id="11" name="Group 10"/>
          <p:cNvGrpSpPr/>
          <p:nvPr/>
        </p:nvGrpSpPr>
        <p:grpSpPr>
          <a:xfrm>
            <a:off x="2983500" y="1447398"/>
            <a:ext cx="3188886" cy="762000"/>
            <a:chOff x="2443080" y="1447398"/>
            <a:chExt cx="3188886" cy="762000"/>
          </a:xfrm>
        </p:grpSpPr>
        <p:pic>
          <p:nvPicPr>
            <p:cNvPr id="5" name="Picture 4" descr="gluon.JPG"/>
            <p:cNvPicPr>
              <a:picLocks noChangeAspect="1"/>
            </p:cNvPicPr>
            <p:nvPr/>
          </p:nvPicPr>
          <p:blipFill>
            <a:blip r:embed="rId2"/>
            <a:stretch>
              <a:fillRect/>
            </a:stretch>
          </p:blipFill>
          <p:spPr>
            <a:xfrm>
              <a:off x="2443080" y="1447398"/>
              <a:ext cx="1257300" cy="762000"/>
            </a:xfrm>
            <a:prstGeom prst="rect">
              <a:avLst/>
            </a:prstGeom>
          </p:spPr>
        </p:pic>
        <p:grpSp>
          <p:nvGrpSpPr>
            <p:cNvPr id="10" name="Group 9"/>
            <p:cNvGrpSpPr/>
            <p:nvPr/>
          </p:nvGrpSpPr>
          <p:grpSpPr>
            <a:xfrm>
              <a:off x="4107787" y="1603315"/>
              <a:ext cx="1524179" cy="471161"/>
              <a:chOff x="3171095" y="3314048"/>
              <a:chExt cx="1524179" cy="471161"/>
            </a:xfrm>
          </p:grpSpPr>
          <p:sp>
            <p:nvSpPr>
              <p:cNvPr id="8" name="TextBox 7"/>
              <p:cNvSpPr txBox="1"/>
              <p:nvPr/>
            </p:nvSpPr>
            <p:spPr>
              <a:xfrm>
                <a:off x="3853252" y="3385099"/>
                <a:ext cx="842022" cy="400110"/>
              </a:xfrm>
              <a:prstGeom prst="rect">
                <a:avLst/>
              </a:prstGeom>
              <a:noFill/>
            </p:spPr>
            <p:txBody>
              <a:bodyPr wrap="none" rtlCol="0">
                <a:spAutoFit/>
              </a:bodyPr>
              <a:lstStyle/>
              <a:p>
                <a:r>
                  <a:rPr lang="it-IT" sz="2000" dirty="0" smtClean="0">
                    <a:solidFill>
                      <a:srgbClr val="FF8000"/>
                    </a:solidFill>
                    <a:latin typeface="Candara"/>
                    <a:cs typeface="Candara"/>
                  </a:rPr>
                  <a:t>Quark</a:t>
                </a:r>
                <a:endParaRPr lang="it-IT" sz="2000" dirty="0">
                  <a:solidFill>
                    <a:schemeClr val="tx1">
                      <a:lumMod val="75000"/>
                    </a:schemeClr>
                  </a:solidFill>
                  <a:latin typeface="Candara"/>
                  <a:cs typeface="Candara"/>
                </a:endParaRPr>
              </a:p>
            </p:txBody>
          </p:sp>
          <p:sp>
            <p:nvSpPr>
              <p:cNvPr id="9" name="TextBox 8"/>
              <p:cNvSpPr txBox="1"/>
              <p:nvPr/>
            </p:nvSpPr>
            <p:spPr>
              <a:xfrm>
                <a:off x="3171095" y="3314048"/>
                <a:ext cx="492443" cy="461665"/>
              </a:xfrm>
              <a:prstGeom prst="rect">
                <a:avLst/>
              </a:prstGeom>
              <a:noFill/>
            </p:spPr>
            <p:txBody>
              <a:bodyPr wrap="none" rtlCol="0">
                <a:spAutoFit/>
              </a:bodyPr>
              <a:lstStyle/>
              <a:p>
                <a:r>
                  <a:rPr lang="it-IT" sz="2400" b="1" dirty="0" smtClean="0">
                    <a:solidFill>
                      <a:schemeClr val="tx1">
                        <a:lumMod val="75000"/>
                      </a:schemeClr>
                    </a:solidFill>
                  </a:rPr>
                  <a:t>→</a:t>
                </a:r>
                <a:endParaRPr lang="it-IT" sz="2400" b="1" dirty="0">
                  <a:solidFill>
                    <a:schemeClr val="tx1">
                      <a:lumMod val="75000"/>
                    </a:schemeClr>
                  </a:solidFill>
                </a:endParaRPr>
              </a:p>
            </p:txBody>
          </p:sp>
        </p:grpSp>
      </p:grpSp>
      <p:sp>
        <p:nvSpPr>
          <p:cNvPr id="12" name="TextBox 11"/>
          <p:cNvSpPr txBox="1"/>
          <p:nvPr/>
        </p:nvSpPr>
        <p:spPr>
          <a:xfrm>
            <a:off x="4684235" y="2190318"/>
            <a:ext cx="4119287" cy="400110"/>
          </a:xfrm>
          <a:prstGeom prst="rect">
            <a:avLst/>
          </a:prstGeom>
          <a:noFill/>
        </p:spPr>
        <p:txBody>
          <a:bodyPr wrap="none" rtlCol="0">
            <a:spAutoFit/>
          </a:bodyPr>
          <a:lstStyle/>
          <a:p>
            <a:r>
              <a:rPr lang="it-IT" sz="2000" dirty="0" smtClean="0">
                <a:solidFill>
                  <a:schemeClr val="tx1">
                    <a:lumMod val="75000"/>
                  </a:schemeClr>
                </a:solidFill>
                <a:latin typeface="Candara"/>
                <a:cs typeface="Candara"/>
              </a:rPr>
              <a:t>formazione dei </a:t>
            </a:r>
            <a:r>
              <a:rPr lang="it-IT" sz="2000" dirty="0" smtClean="0">
                <a:solidFill>
                  <a:srgbClr val="00FFC9"/>
                </a:solidFill>
                <a:latin typeface="Candara"/>
                <a:cs typeface="Candara"/>
              </a:rPr>
              <a:t>nuclei atomici </a:t>
            </a:r>
            <a:r>
              <a:rPr lang="it-IT" sz="2000" dirty="0" smtClean="0">
                <a:solidFill>
                  <a:schemeClr val="tx1">
                    <a:lumMod val="75000"/>
                  </a:schemeClr>
                </a:solidFill>
                <a:latin typeface="Candara"/>
                <a:cs typeface="Candara"/>
              </a:rPr>
              <a:t>(</a:t>
            </a:r>
            <a:r>
              <a:rPr lang="it-IT" sz="2000" i="1" dirty="0" err="1" smtClean="0">
                <a:solidFill>
                  <a:srgbClr val="00FFC9"/>
                </a:solidFill>
                <a:latin typeface="Candara"/>
                <a:cs typeface="Candara"/>
              </a:rPr>
              <a:t>n</a:t>
            </a:r>
            <a:r>
              <a:rPr lang="it-IT" sz="2000" dirty="0" smtClean="0">
                <a:solidFill>
                  <a:srgbClr val="00FFC9"/>
                </a:solidFill>
                <a:latin typeface="Candara"/>
                <a:cs typeface="Candara"/>
              </a:rPr>
              <a:t> + </a:t>
            </a:r>
            <a:r>
              <a:rPr lang="it-IT" sz="2000" i="1" dirty="0" err="1" smtClean="0">
                <a:solidFill>
                  <a:srgbClr val="00FFC9"/>
                </a:solidFill>
                <a:latin typeface="Candara"/>
                <a:cs typeface="Candara"/>
              </a:rPr>
              <a:t>p</a:t>
            </a:r>
            <a:r>
              <a:rPr lang="it-IT" sz="2000" dirty="0" smtClean="0">
                <a:solidFill>
                  <a:schemeClr val="tx1">
                    <a:lumMod val="75000"/>
                  </a:schemeClr>
                </a:solidFill>
                <a:latin typeface="Candara"/>
                <a:cs typeface="Candara"/>
              </a:rPr>
              <a:t>)</a:t>
            </a:r>
            <a:endParaRPr lang="it-IT" sz="2000" dirty="0">
              <a:solidFill>
                <a:schemeClr val="tx1">
                  <a:lumMod val="75000"/>
                </a:schemeClr>
              </a:solidFill>
              <a:latin typeface="Candara"/>
              <a:cs typeface="Candara"/>
            </a:endParaRPr>
          </a:p>
        </p:txBody>
      </p:sp>
      <p:sp>
        <p:nvSpPr>
          <p:cNvPr id="13" name="TextBox 12"/>
          <p:cNvSpPr txBox="1"/>
          <p:nvPr/>
        </p:nvSpPr>
        <p:spPr>
          <a:xfrm>
            <a:off x="856258" y="2844553"/>
            <a:ext cx="7439490" cy="1631216"/>
          </a:xfrm>
          <a:prstGeom prst="rect">
            <a:avLst/>
          </a:prstGeom>
          <a:noFill/>
        </p:spPr>
        <p:txBody>
          <a:bodyPr wrap="square" rtlCol="0">
            <a:spAutoFit/>
          </a:bodyPr>
          <a:lstStyle/>
          <a:p>
            <a:r>
              <a:rPr lang="it-IT" sz="2000" dirty="0" smtClean="0">
                <a:solidFill>
                  <a:schemeClr val="tx1">
                    <a:lumMod val="75000"/>
                  </a:schemeClr>
                </a:solidFill>
                <a:latin typeface="Candara"/>
                <a:cs typeface="Candara"/>
              </a:rPr>
              <a:t>forza</a:t>
            </a:r>
            <a:r>
              <a:rPr lang="it-IT" sz="2000" dirty="0" smtClean="0">
                <a:solidFill>
                  <a:schemeClr val="accent2"/>
                </a:solidFill>
                <a:latin typeface="Candara"/>
                <a:cs typeface="Candara"/>
              </a:rPr>
              <a:t> </a:t>
            </a:r>
            <a:r>
              <a:rPr lang="it-IT" sz="2000" dirty="0" smtClean="0">
                <a:solidFill>
                  <a:srgbClr val="00FFC9"/>
                </a:solidFill>
                <a:latin typeface="Candara"/>
                <a:cs typeface="Candara"/>
              </a:rPr>
              <a:t>estremamente intensa  </a:t>
            </a:r>
            <a:r>
              <a:rPr lang="it-IT" sz="2000" b="1" dirty="0" smtClean="0">
                <a:solidFill>
                  <a:schemeClr val="tx1">
                    <a:lumMod val="75000"/>
                  </a:schemeClr>
                </a:solidFill>
                <a:latin typeface="Candara"/>
                <a:cs typeface="Candara"/>
              </a:rPr>
              <a:t>→  </a:t>
            </a:r>
            <a:r>
              <a:rPr lang="it-IT" sz="2000" dirty="0" smtClean="0">
                <a:solidFill>
                  <a:srgbClr val="BFBFBF"/>
                </a:solidFill>
                <a:latin typeface="Candara"/>
                <a:cs typeface="Candara"/>
              </a:rPr>
              <a:t>ogni modalità di realizzazione di un processo contribuisce in modo significativo  </a:t>
            </a:r>
            <a:r>
              <a:rPr lang="it-IT" sz="2000" b="1" dirty="0" smtClean="0">
                <a:solidFill>
                  <a:schemeClr val="tx1">
                    <a:lumMod val="75000"/>
                  </a:schemeClr>
                </a:solidFill>
                <a:latin typeface="Candara"/>
                <a:cs typeface="Candara"/>
              </a:rPr>
              <a:t>→  </a:t>
            </a:r>
            <a:r>
              <a:rPr lang="it-IT" sz="2000" dirty="0" smtClean="0">
                <a:solidFill>
                  <a:srgbClr val="BFBFBF"/>
                </a:solidFill>
                <a:latin typeface="Candara"/>
                <a:cs typeface="Candara"/>
              </a:rPr>
              <a:t>l’approccio seguito in QED non è utilizzabile (nemmeno in modo approssimato)  </a:t>
            </a:r>
            <a:r>
              <a:rPr lang="it-IT" sz="2000" b="1" dirty="0" smtClean="0">
                <a:solidFill>
                  <a:schemeClr val="tx1">
                    <a:lumMod val="75000"/>
                  </a:schemeClr>
                </a:solidFill>
                <a:latin typeface="Candara"/>
                <a:cs typeface="Candara"/>
              </a:rPr>
              <a:t>→  </a:t>
            </a:r>
            <a:r>
              <a:rPr lang="it-IT" sz="2000" dirty="0" smtClean="0">
                <a:solidFill>
                  <a:schemeClr val="tx1">
                    <a:lumMod val="75000"/>
                  </a:schemeClr>
                </a:solidFill>
                <a:latin typeface="Candara"/>
                <a:cs typeface="Candara"/>
              </a:rPr>
              <a:t>sebbene disponibile </a:t>
            </a:r>
            <a:r>
              <a:rPr lang="it-IT" sz="2000" dirty="0" smtClean="0">
                <a:solidFill>
                  <a:srgbClr val="BFBFBF"/>
                </a:solidFill>
                <a:latin typeface="Candara"/>
                <a:cs typeface="Candara"/>
              </a:rPr>
              <a:t>una grande quantità di dati, impossibile scegliere la QFT che li descrive</a:t>
            </a:r>
            <a:endParaRPr lang="it-IT" sz="2000" dirty="0">
              <a:solidFill>
                <a:srgbClr val="BFBFBF"/>
              </a:solidFill>
              <a:latin typeface="Candara"/>
              <a:cs typeface="Candara"/>
            </a:endParaRPr>
          </a:p>
        </p:txBody>
      </p:sp>
      <p:sp>
        <p:nvSpPr>
          <p:cNvPr id="14" name="TextBox 13"/>
          <p:cNvSpPr txBox="1"/>
          <p:nvPr/>
        </p:nvSpPr>
        <p:spPr>
          <a:xfrm>
            <a:off x="818406" y="4652915"/>
            <a:ext cx="7521747" cy="707886"/>
          </a:xfrm>
          <a:prstGeom prst="rect">
            <a:avLst/>
          </a:prstGeom>
          <a:noFill/>
        </p:spPr>
        <p:txBody>
          <a:bodyPr wrap="square" rtlCol="0">
            <a:spAutoFit/>
          </a:bodyPr>
          <a:lstStyle/>
          <a:p>
            <a:r>
              <a:rPr lang="it-IT" sz="2000" dirty="0" smtClean="0">
                <a:solidFill>
                  <a:srgbClr val="66CCFF"/>
                </a:solidFill>
                <a:latin typeface="Candara"/>
                <a:cs typeface="Candara"/>
              </a:rPr>
              <a:t>problema</a:t>
            </a:r>
            <a:r>
              <a:rPr lang="it-IT" sz="2000" dirty="0" smtClean="0">
                <a:solidFill>
                  <a:srgbClr val="BFBFBF"/>
                </a:solidFill>
                <a:latin typeface="Candara"/>
                <a:cs typeface="Candara"/>
              </a:rPr>
              <a:t>:</a:t>
            </a:r>
            <a:r>
              <a:rPr lang="it-IT" sz="2000" dirty="0" smtClean="0">
                <a:solidFill>
                  <a:srgbClr val="66CCFF"/>
                </a:solidFill>
                <a:latin typeface="Candara"/>
                <a:cs typeface="Candara"/>
              </a:rPr>
              <a:t> </a:t>
            </a:r>
            <a:r>
              <a:rPr lang="it-IT" sz="2000" dirty="0" smtClean="0">
                <a:solidFill>
                  <a:schemeClr val="tx1">
                    <a:lumMod val="75000"/>
                  </a:schemeClr>
                </a:solidFill>
                <a:latin typeface="Candara"/>
                <a:cs typeface="Candara"/>
              </a:rPr>
              <a:t>proliferazione del numero di particelle soggette alla forte: possibile che fossero “quanti” di campi diversi? </a:t>
            </a:r>
            <a:endParaRPr lang="it-IT" sz="2000" dirty="0">
              <a:solidFill>
                <a:schemeClr val="tx1">
                  <a:lumMod val="75000"/>
                </a:schemeClr>
              </a:solidFill>
              <a:latin typeface="Candara"/>
              <a:cs typeface="Candara"/>
            </a:endParaRPr>
          </a:p>
        </p:txBody>
      </p:sp>
      <p:sp>
        <p:nvSpPr>
          <p:cNvPr id="15" name="TextBox 14"/>
          <p:cNvSpPr txBox="1"/>
          <p:nvPr/>
        </p:nvSpPr>
        <p:spPr>
          <a:xfrm>
            <a:off x="837428" y="5405584"/>
            <a:ext cx="7521747" cy="707886"/>
          </a:xfrm>
          <a:prstGeom prst="rect">
            <a:avLst/>
          </a:prstGeom>
          <a:noFill/>
        </p:spPr>
        <p:txBody>
          <a:bodyPr wrap="square" rtlCol="0">
            <a:spAutoFit/>
          </a:bodyPr>
          <a:lstStyle/>
          <a:p>
            <a:r>
              <a:rPr lang="it-IT" sz="2000" dirty="0" smtClean="0">
                <a:solidFill>
                  <a:srgbClr val="66CCFF"/>
                </a:solidFill>
                <a:latin typeface="Candara"/>
                <a:cs typeface="Candara"/>
              </a:rPr>
              <a:t>soluzione</a:t>
            </a:r>
            <a:r>
              <a:rPr lang="it-IT" sz="2000" dirty="0" smtClean="0">
                <a:solidFill>
                  <a:srgbClr val="BFBFBF"/>
                </a:solidFill>
                <a:latin typeface="Candara"/>
                <a:cs typeface="Candara"/>
              </a:rPr>
              <a:t>:</a:t>
            </a:r>
            <a:r>
              <a:rPr lang="it-IT" sz="2000" dirty="0" smtClean="0">
                <a:solidFill>
                  <a:srgbClr val="66CCFF"/>
                </a:solidFill>
                <a:latin typeface="Candara"/>
                <a:cs typeface="Candara"/>
              </a:rPr>
              <a:t> </a:t>
            </a:r>
            <a:r>
              <a:rPr lang="it-IT" sz="2000" dirty="0" smtClean="0">
                <a:solidFill>
                  <a:schemeClr val="tx1">
                    <a:lumMod val="75000"/>
                  </a:schemeClr>
                </a:solidFill>
                <a:latin typeface="Candara"/>
                <a:cs typeface="Candara"/>
              </a:rPr>
              <a:t>(</a:t>
            </a:r>
            <a:r>
              <a:rPr lang="it-IT" sz="2000" dirty="0" smtClean="0">
                <a:solidFill>
                  <a:srgbClr val="CCFF66"/>
                </a:solidFill>
                <a:latin typeface="Candara"/>
                <a:cs typeface="Candara"/>
              </a:rPr>
              <a:t>anni ’60</a:t>
            </a:r>
            <a:r>
              <a:rPr lang="it-IT" sz="2000" dirty="0" smtClean="0">
                <a:solidFill>
                  <a:srgbClr val="BFBFBF"/>
                </a:solidFill>
                <a:latin typeface="Candara"/>
                <a:cs typeface="Candara"/>
              </a:rPr>
              <a:t>) </a:t>
            </a:r>
            <a:r>
              <a:rPr lang="it-IT" sz="2000" dirty="0" smtClean="0">
                <a:solidFill>
                  <a:schemeClr val="tx1">
                    <a:lumMod val="75000"/>
                  </a:schemeClr>
                </a:solidFill>
                <a:latin typeface="Candara"/>
                <a:cs typeface="Candara"/>
              </a:rPr>
              <a:t>queste particelle risultano dalla composizione di pochi tipi di particelle veramente elementari  </a:t>
            </a:r>
            <a:r>
              <a:rPr lang="it-IT" sz="2000" b="1" dirty="0" smtClean="0">
                <a:solidFill>
                  <a:schemeClr val="tx1">
                    <a:lumMod val="75000"/>
                  </a:schemeClr>
                </a:solidFill>
              </a:rPr>
              <a:t>→  </a:t>
            </a:r>
            <a:r>
              <a:rPr lang="it-IT" sz="2000" dirty="0" smtClean="0">
                <a:solidFill>
                  <a:srgbClr val="FF8000"/>
                </a:solidFill>
                <a:latin typeface="Candara"/>
                <a:cs typeface="Candara"/>
              </a:rPr>
              <a:t>quarks</a:t>
            </a:r>
            <a:endParaRPr lang="it-IT" sz="2000" dirty="0">
              <a:solidFill>
                <a:schemeClr val="tx1">
                  <a:lumMod val="75000"/>
                </a:schemeClr>
              </a:solidFill>
              <a:latin typeface="Candara"/>
              <a:cs typeface="Candara"/>
            </a:endParaRPr>
          </a:p>
        </p:txBody>
      </p:sp>
      <p:sp>
        <p:nvSpPr>
          <p:cNvPr id="18" name="Footer Placeholder 17"/>
          <p:cNvSpPr>
            <a:spLocks noGrp="1"/>
          </p:cNvSpPr>
          <p:nvPr>
            <p:ph type="ftr" sz="quarter" idx="11"/>
          </p:nvPr>
        </p:nvSpPr>
        <p:spPr/>
        <p:txBody>
          <a:bodyPr/>
          <a:lstStyle/>
          <a:p>
            <a:r>
              <a:rPr kumimoji="0" lang="en-US" smtClean="0"/>
              <a:t>Corso Docenti - 25 maggio 2015</a:t>
            </a:r>
            <a:endParaRPr kumimoji="0" lang="en-US"/>
          </a:p>
        </p:txBody>
      </p:sp>
      <p:sp>
        <p:nvSpPr>
          <p:cNvPr id="19" name="TextBox 18"/>
          <p:cNvSpPr txBox="1"/>
          <p:nvPr/>
        </p:nvSpPr>
        <p:spPr>
          <a:xfrm>
            <a:off x="5705315" y="5998017"/>
            <a:ext cx="2901255" cy="400110"/>
          </a:xfrm>
          <a:prstGeom prst="rect">
            <a:avLst/>
          </a:prstGeom>
          <a:noFill/>
        </p:spPr>
        <p:txBody>
          <a:bodyPr wrap="none" rtlCol="0">
            <a:spAutoFit/>
          </a:bodyPr>
          <a:lstStyle/>
          <a:p>
            <a:r>
              <a:rPr lang="it-IT" sz="2000" dirty="0" smtClean="0">
                <a:solidFill>
                  <a:srgbClr val="BFBFBF"/>
                </a:solidFill>
                <a:latin typeface="Candara"/>
                <a:cs typeface="Candara"/>
              </a:rPr>
              <a:t>(carica elettrica = </a:t>
            </a:r>
            <a:r>
              <a:rPr lang="it-IT" sz="2000" dirty="0" err="1" smtClean="0">
                <a:solidFill>
                  <a:srgbClr val="FF8000"/>
                </a:solidFill>
                <a:latin typeface="Candara"/>
                <a:cs typeface="Candara"/>
              </a:rPr>
              <a:t>1</a:t>
            </a:r>
            <a:r>
              <a:rPr lang="it-IT" sz="2000" dirty="0" smtClean="0">
                <a:solidFill>
                  <a:srgbClr val="FF8000"/>
                </a:solidFill>
                <a:latin typeface="Candara"/>
                <a:cs typeface="Candara"/>
              </a:rPr>
              <a:t>/</a:t>
            </a:r>
            <a:r>
              <a:rPr lang="it-IT" sz="2000" dirty="0" err="1" smtClean="0">
                <a:solidFill>
                  <a:srgbClr val="FF8000"/>
                </a:solidFill>
                <a:latin typeface="Candara"/>
                <a:cs typeface="Candara"/>
              </a:rPr>
              <a:t>3</a:t>
            </a:r>
            <a:r>
              <a:rPr lang="it-IT" sz="2000" dirty="0" smtClean="0">
                <a:solidFill>
                  <a:schemeClr val="tx1">
                    <a:lumMod val="75000"/>
                  </a:schemeClr>
                </a:solidFill>
                <a:latin typeface="Candara"/>
                <a:cs typeface="Candara"/>
              </a:rPr>
              <a:t>,</a:t>
            </a:r>
            <a:r>
              <a:rPr lang="it-IT" sz="2000" dirty="0" smtClean="0">
                <a:solidFill>
                  <a:srgbClr val="FF6600"/>
                </a:solidFill>
                <a:latin typeface="Candara"/>
                <a:cs typeface="Candara"/>
              </a:rPr>
              <a:t> </a:t>
            </a:r>
            <a:r>
              <a:rPr lang="it-IT" sz="2000" dirty="0" err="1" smtClean="0">
                <a:solidFill>
                  <a:srgbClr val="FF8000"/>
                </a:solidFill>
                <a:latin typeface="Candara"/>
                <a:cs typeface="Candara"/>
              </a:rPr>
              <a:t>2</a:t>
            </a:r>
            <a:r>
              <a:rPr lang="it-IT" sz="2000" dirty="0" smtClean="0">
                <a:solidFill>
                  <a:srgbClr val="FF8000"/>
                </a:solidFill>
                <a:latin typeface="Candara"/>
                <a:cs typeface="Candara"/>
              </a:rPr>
              <a:t>/</a:t>
            </a:r>
            <a:r>
              <a:rPr lang="it-IT" sz="2000" dirty="0" err="1" smtClean="0">
                <a:solidFill>
                  <a:srgbClr val="FF8000"/>
                </a:solidFill>
                <a:latin typeface="Candara"/>
                <a:cs typeface="Candara"/>
              </a:rPr>
              <a:t>3</a:t>
            </a:r>
            <a:r>
              <a:rPr lang="it-IT" sz="2000" dirty="0" smtClean="0">
                <a:solidFill>
                  <a:srgbClr val="BFBFBF"/>
                </a:solidFill>
                <a:latin typeface="Candara"/>
                <a:cs typeface="Candara"/>
              </a:rPr>
              <a:t>)</a:t>
            </a:r>
            <a:endParaRPr lang="it-IT" sz="2000" dirty="0">
              <a:solidFill>
                <a:srgbClr val="BFBFBF"/>
              </a:solidFill>
              <a:latin typeface="Candara"/>
              <a:cs typeface="Candara"/>
            </a:endParaRPr>
          </a:p>
        </p:txBody>
      </p:sp>
      <p:sp>
        <p:nvSpPr>
          <p:cNvPr id="20" name="Date Placeholder 19"/>
          <p:cNvSpPr>
            <a:spLocks noGrp="1"/>
          </p:cNvSpPr>
          <p:nvPr>
            <p:ph type="dt" sz="half" idx="10"/>
          </p:nvPr>
        </p:nvSpPr>
        <p:spPr/>
        <p:txBody>
          <a:bodyPr/>
          <a:lstStyle/>
          <a:p>
            <a:pPr eaLnBrk="1" latinLnBrk="0" hangingPunct="1"/>
            <a:r>
              <a:rPr lang="en-US" smtClean="0"/>
              <a:t>Danilo Babusci</a:t>
            </a:r>
            <a:endParaRPr lang="en-US"/>
          </a:p>
        </p:txBody>
      </p:sp>
      <p:sp>
        <p:nvSpPr>
          <p:cNvPr id="21" name="Slide Number Placeholder 20"/>
          <p:cNvSpPr>
            <a:spLocks noGrp="1"/>
          </p:cNvSpPr>
          <p:nvPr>
            <p:ph type="sldNum" sz="quarter" idx="12"/>
          </p:nvPr>
        </p:nvSpPr>
        <p:spPr/>
        <p:txBody>
          <a:bodyPr/>
          <a:lstStyle/>
          <a:p>
            <a:fld id="{2AA957AF-53C0-420B-9C2D-77DB1416566C}" type="slidenum">
              <a:rPr kumimoji="0" lang="en-US" smtClean="0"/>
              <a:pPr/>
              <a:t>12</a:t>
            </a:fld>
            <a:endParaRPr kumimoji="0"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1"/>
          <p:cNvSpPr txBox="1">
            <a:spLocks/>
          </p:cNvSpPr>
          <p:nvPr/>
        </p:nvSpPr>
        <p:spPr>
          <a:xfrm>
            <a:off x="457200" y="319935"/>
            <a:ext cx="8291264" cy="792088"/>
          </a:xfrm>
          <a:prstGeom prst="rect">
            <a:avLst/>
          </a:prstGeom>
        </p:spPr>
        <p:txBody>
          <a:bodyPr vert="horz" lIns="45720" rIns="4572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t-IT" sz="4200" b="1" i="0" u="none" strike="noStrike" kern="1200" cap="none" spc="0" normalizeH="0" baseline="0" noProof="0" dirty="0" smtClean="0">
                <a:ln w="5000" cmpd="sng">
                  <a:noFill/>
                  <a:prstDash val="solid"/>
                </a:ln>
                <a:solidFill>
                  <a:srgbClr val="CCAF0A"/>
                </a:solidFill>
                <a:effectLst>
                  <a:outerShdw blurRad="50800" dist="38100" dir="5400000" algn="t" rotWithShape="0">
                    <a:prstClr val="black">
                      <a:alpha val="50000"/>
                    </a:prstClr>
                  </a:outerShdw>
                </a:effectLst>
                <a:uLnTx/>
                <a:uFillTx/>
                <a:latin typeface="Candara"/>
                <a:ea typeface="+mj-ea"/>
                <a:cs typeface="Candara"/>
              </a:rPr>
              <a:t>Interazione Forte</a:t>
            </a:r>
            <a:endParaRPr kumimoji="0" lang="it-IT" sz="4400" b="1" i="0" u="none" strike="noStrike" kern="1200" cap="none" spc="0" normalizeH="0" baseline="0" noProof="0" dirty="0">
              <a:ln w="5000" cmpd="sng">
                <a:noFill/>
                <a:prstDash val="solid"/>
              </a:ln>
              <a:solidFill>
                <a:srgbClr val="CCAF0A"/>
              </a:solidFill>
              <a:effectLst>
                <a:outerShdw blurRad="50800" dist="38100" dir="5400000" algn="t" rotWithShape="0">
                  <a:prstClr val="black">
                    <a:alpha val="50000"/>
                  </a:prstClr>
                </a:outerShdw>
              </a:effectLst>
              <a:uLnTx/>
              <a:uFillTx/>
              <a:latin typeface="Candara"/>
              <a:ea typeface="+mj-ea"/>
              <a:cs typeface="Candara"/>
            </a:endParaRPr>
          </a:p>
        </p:txBody>
      </p:sp>
      <p:sp>
        <p:nvSpPr>
          <p:cNvPr id="5" name="TextBox 4"/>
          <p:cNvSpPr txBox="1"/>
          <p:nvPr/>
        </p:nvSpPr>
        <p:spPr>
          <a:xfrm>
            <a:off x="811127" y="1369755"/>
            <a:ext cx="6349160" cy="400110"/>
          </a:xfrm>
          <a:prstGeom prst="rect">
            <a:avLst/>
          </a:prstGeom>
          <a:noFill/>
        </p:spPr>
        <p:txBody>
          <a:bodyPr wrap="square" rtlCol="0">
            <a:spAutoFit/>
          </a:bodyPr>
          <a:lstStyle/>
          <a:p>
            <a:r>
              <a:rPr lang="it-IT" sz="2000" dirty="0" smtClean="0">
                <a:solidFill>
                  <a:srgbClr val="66CCFF"/>
                </a:solidFill>
                <a:latin typeface="Candara"/>
                <a:cs typeface="Candara"/>
              </a:rPr>
              <a:t>problema</a:t>
            </a:r>
            <a:r>
              <a:rPr lang="it-IT" sz="2000" dirty="0" smtClean="0">
                <a:solidFill>
                  <a:srgbClr val="BFBFBF"/>
                </a:solidFill>
                <a:latin typeface="Candara"/>
                <a:cs typeface="Candara"/>
              </a:rPr>
              <a:t>:</a:t>
            </a:r>
            <a:r>
              <a:rPr lang="it-IT" sz="2000" dirty="0" smtClean="0">
                <a:solidFill>
                  <a:srgbClr val="66CCFF"/>
                </a:solidFill>
                <a:latin typeface="Candara"/>
                <a:cs typeface="Candara"/>
              </a:rPr>
              <a:t> </a:t>
            </a:r>
            <a:r>
              <a:rPr lang="it-IT" sz="2000" dirty="0" smtClean="0">
                <a:solidFill>
                  <a:srgbClr val="BFBFBF"/>
                </a:solidFill>
                <a:latin typeface="Candara"/>
                <a:cs typeface="Candara"/>
              </a:rPr>
              <a:t>nessuna osservazione sperimentale dei </a:t>
            </a:r>
            <a:r>
              <a:rPr lang="it-IT" sz="2000" dirty="0" err="1" smtClean="0">
                <a:solidFill>
                  <a:schemeClr val="tx1">
                    <a:lumMod val="75000"/>
                  </a:schemeClr>
                </a:solidFill>
                <a:latin typeface="Candara"/>
                <a:cs typeface="Candara"/>
              </a:rPr>
              <a:t>quarks</a:t>
            </a:r>
            <a:endParaRPr lang="it-IT" sz="2000" dirty="0">
              <a:solidFill>
                <a:schemeClr val="tx1">
                  <a:lumMod val="75000"/>
                </a:schemeClr>
              </a:solidFill>
              <a:latin typeface="Candara"/>
              <a:cs typeface="Candara"/>
            </a:endParaRPr>
          </a:p>
        </p:txBody>
      </p:sp>
      <p:sp>
        <p:nvSpPr>
          <p:cNvPr id="6" name="TextBox 5"/>
          <p:cNvSpPr txBox="1"/>
          <p:nvPr/>
        </p:nvSpPr>
        <p:spPr>
          <a:xfrm>
            <a:off x="811126" y="1929098"/>
            <a:ext cx="7521747" cy="1015663"/>
          </a:xfrm>
          <a:prstGeom prst="rect">
            <a:avLst/>
          </a:prstGeom>
          <a:noFill/>
        </p:spPr>
        <p:txBody>
          <a:bodyPr wrap="square" rtlCol="0">
            <a:spAutoFit/>
          </a:bodyPr>
          <a:lstStyle/>
          <a:p>
            <a:r>
              <a:rPr lang="it-IT" sz="2000" dirty="0" smtClean="0">
                <a:solidFill>
                  <a:srgbClr val="CCFF66"/>
                </a:solidFill>
                <a:latin typeface="Candara"/>
                <a:cs typeface="Candara"/>
              </a:rPr>
              <a:t>inizio anni ’70</a:t>
            </a:r>
            <a:r>
              <a:rPr lang="it-IT" sz="2000" dirty="0" smtClean="0">
                <a:solidFill>
                  <a:srgbClr val="BFBFBF"/>
                </a:solidFill>
                <a:latin typeface="Candara"/>
                <a:cs typeface="Candara"/>
              </a:rPr>
              <a:t>: </a:t>
            </a:r>
            <a:r>
              <a:rPr lang="it-IT" sz="2000" dirty="0" smtClean="0">
                <a:solidFill>
                  <a:schemeClr val="tx1">
                    <a:lumMod val="75000"/>
                  </a:schemeClr>
                </a:solidFill>
                <a:latin typeface="Candara"/>
                <a:cs typeface="Candara"/>
              </a:rPr>
              <a:t>QFT tipo QED applicata ai quarks in cui  l’analogo della carica elettrica è il </a:t>
            </a:r>
            <a:r>
              <a:rPr lang="it-IT" sz="2000" dirty="0" smtClean="0">
                <a:solidFill>
                  <a:srgbClr val="00FFC9"/>
                </a:solidFill>
                <a:latin typeface="Candara"/>
                <a:cs typeface="Candara"/>
              </a:rPr>
              <a:t>colore</a:t>
            </a:r>
            <a:r>
              <a:rPr lang="it-IT" sz="2000" dirty="0" smtClean="0">
                <a:solidFill>
                  <a:schemeClr val="accent2"/>
                </a:solidFill>
                <a:latin typeface="Candara"/>
                <a:cs typeface="Candara"/>
              </a:rPr>
              <a:t> </a:t>
            </a:r>
            <a:r>
              <a:rPr lang="it-IT" sz="2000" b="1" dirty="0" smtClean="0">
                <a:solidFill>
                  <a:schemeClr val="tx1">
                    <a:lumMod val="75000"/>
                  </a:schemeClr>
                </a:solidFill>
              </a:rPr>
              <a:t>→</a:t>
            </a:r>
            <a:r>
              <a:rPr lang="it-IT" sz="2000" dirty="0" smtClean="0">
                <a:solidFill>
                  <a:schemeClr val="accent2"/>
                </a:solidFill>
                <a:latin typeface="Candara"/>
                <a:cs typeface="Candara"/>
              </a:rPr>
              <a:t> </a:t>
            </a:r>
            <a:r>
              <a:rPr lang="it-IT" sz="2000" dirty="0" smtClean="0">
                <a:solidFill>
                  <a:schemeClr val="tx1">
                    <a:lumMod val="75000"/>
                  </a:schemeClr>
                </a:solidFill>
                <a:latin typeface="Candara"/>
                <a:cs typeface="Candara"/>
              </a:rPr>
              <a:t>cromodinamica</a:t>
            </a:r>
            <a:r>
              <a:rPr lang="it-IT" sz="2000" dirty="0" smtClean="0">
                <a:solidFill>
                  <a:schemeClr val="accent2"/>
                </a:solidFill>
                <a:latin typeface="Candara"/>
                <a:cs typeface="Candara"/>
              </a:rPr>
              <a:t> </a:t>
            </a:r>
            <a:r>
              <a:rPr lang="it-IT" sz="2000" dirty="0" smtClean="0">
                <a:solidFill>
                  <a:srgbClr val="BFBFBF"/>
                </a:solidFill>
                <a:latin typeface="Candara"/>
                <a:cs typeface="Candara"/>
              </a:rPr>
              <a:t>(</a:t>
            </a:r>
            <a:r>
              <a:rPr lang="it-IT" sz="2000" dirty="0" smtClean="0">
                <a:solidFill>
                  <a:srgbClr val="00FFC9"/>
                </a:solidFill>
                <a:latin typeface="Candara"/>
                <a:cs typeface="Candara"/>
              </a:rPr>
              <a:t>QCD</a:t>
            </a:r>
            <a:r>
              <a:rPr lang="it-IT" sz="2000" dirty="0" smtClean="0">
                <a:solidFill>
                  <a:srgbClr val="BFBFBF"/>
                </a:solidFill>
                <a:latin typeface="Candara"/>
                <a:cs typeface="Candara"/>
              </a:rPr>
              <a:t>):</a:t>
            </a:r>
            <a:r>
              <a:rPr lang="it-IT" sz="2000" dirty="0" smtClean="0">
                <a:solidFill>
                  <a:schemeClr val="accent2"/>
                </a:solidFill>
                <a:latin typeface="Candara"/>
                <a:cs typeface="Candara"/>
              </a:rPr>
              <a:t> </a:t>
            </a:r>
            <a:r>
              <a:rPr lang="it-IT" sz="2000" dirty="0" smtClean="0">
                <a:solidFill>
                  <a:schemeClr val="tx1">
                    <a:lumMod val="75000"/>
                  </a:schemeClr>
                </a:solidFill>
                <a:latin typeface="Candara"/>
                <a:cs typeface="Candara"/>
              </a:rPr>
              <a:t>forza forte è trasmessa dallo scambio di </a:t>
            </a:r>
            <a:r>
              <a:rPr lang="it-IT" sz="2000" dirty="0" smtClean="0">
                <a:solidFill>
                  <a:srgbClr val="00FFC9"/>
                </a:solidFill>
                <a:latin typeface="Candara"/>
                <a:cs typeface="Candara"/>
              </a:rPr>
              <a:t>8 gluoni </a:t>
            </a:r>
            <a:r>
              <a:rPr lang="it-IT" sz="2000" dirty="0" smtClean="0">
                <a:solidFill>
                  <a:schemeClr val="tx1">
                    <a:lumMod val="75000"/>
                  </a:schemeClr>
                </a:solidFill>
                <a:latin typeface="Candara"/>
                <a:cs typeface="Candara"/>
              </a:rPr>
              <a:t>“colorati”</a:t>
            </a:r>
            <a:endParaRPr lang="it-IT" sz="2000" b="1" dirty="0" smtClean="0">
              <a:solidFill>
                <a:schemeClr val="tx1">
                  <a:lumMod val="75000"/>
                </a:schemeClr>
              </a:solidFill>
            </a:endParaRPr>
          </a:p>
        </p:txBody>
      </p:sp>
      <p:sp>
        <p:nvSpPr>
          <p:cNvPr id="7" name="TextBox 6"/>
          <p:cNvSpPr txBox="1"/>
          <p:nvPr/>
        </p:nvSpPr>
        <p:spPr>
          <a:xfrm>
            <a:off x="3325186" y="2971404"/>
            <a:ext cx="4623222" cy="400110"/>
          </a:xfrm>
          <a:prstGeom prst="rect">
            <a:avLst/>
          </a:prstGeom>
          <a:noFill/>
        </p:spPr>
        <p:txBody>
          <a:bodyPr wrap="square" rtlCol="0">
            <a:spAutoFit/>
          </a:bodyPr>
          <a:lstStyle/>
          <a:p>
            <a:r>
              <a:rPr lang="it-IT" sz="2000" dirty="0" smtClean="0">
                <a:solidFill>
                  <a:srgbClr val="66CCFF"/>
                </a:solidFill>
                <a:latin typeface="Candara"/>
                <a:cs typeface="Candara"/>
              </a:rPr>
              <a:t>NB</a:t>
            </a:r>
            <a:r>
              <a:rPr lang="it-IT" sz="2000" dirty="0" smtClean="0">
                <a:solidFill>
                  <a:srgbClr val="BFBFBF"/>
                </a:solidFill>
                <a:latin typeface="Candara"/>
                <a:cs typeface="Candara"/>
              </a:rPr>
              <a:t> </a:t>
            </a:r>
            <a:r>
              <a:rPr lang="it-IT" sz="2000" dirty="0" err="1" smtClean="0">
                <a:solidFill>
                  <a:srgbClr val="BFBFBF"/>
                </a:solidFill>
                <a:latin typeface="Candara"/>
                <a:cs typeface="Candara"/>
              </a:rPr>
              <a:t>–</a:t>
            </a:r>
            <a:r>
              <a:rPr lang="it-IT" sz="2000" dirty="0" smtClean="0">
                <a:solidFill>
                  <a:srgbClr val="BFBFBF"/>
                </a:solidFill>
                <a:latin typeface="Candara"/>
                <a:cs typeface="Candara"/>
              </a:rPr>
              <a:t> fotone non possiede carica elettrica</a:t>
            </a:r>
            <a:endParaRPr lang="it-IT" sz="2000" dirty="0">
              <a:solidFill>
                <a:srgbClr val="BFBFBF"/>
              </a:solidFill>
              <a:latin typeface="Candara"/>
              <a:cs typeface="Candara"/>
            </a:endParaRPr>
          </a:p>
        </p:txBody>
      </p:sp>
      <p:sp>
        <p:nvSpPr>
          <p:cNvPr id="10" name="TextBox 9"/>
          <p:cNvSpPr txBox="1"/>
          <p:nvPr/>
        </p:nvSpPr>
        <p:spPr>
          <a:xfrm>
            <a:off x="830185" y="3566262"/>
            <a:ext cx="7281953" cy="1015663"/>
          </a:xfrm>
          <a:prstGeom prst="rect">
            <a:avLst/>
          </a:prstGeom>
          <a:noFill/>
        </p:spPr>
        <p:txBody>
          <a:bodyPr wrap="square" rtlCol="0">
            <a:spAutoFit/>
          </a:bodyPr>
          <a:lstStyle/>
          <a:p>
            <a:r>
              <a:rPr lang="it-IT" sz="2000" dirty="0" smtClean="0">
                <a:solidFill>
                  <a:srgbClr val="00FFC9"/>
                </a:solidFill>
                <a:latin typeface="Candara"/>
                <a:cs typeface="Candara"/>
              </a:rPr>
              <a:t>differenza fondamentale con la QED</a:t>
            </a:r>
            <a:r>
              <a:rPr lang="it-IT" sz="2000" dirty="0" smtClean="0">
                <a:solidFill>
                  <a:schemeClr val="tx1">
                    <a:lumMod val="75000"/>
                  </a:schemeClr>
                </a:solidFill>
                <a:latin typeface="Candara"/>
                <a:cs typeface="Candara"/>
              </a:rPr>
              <a:t>: interazioni forti divengono più deboli quando i quarks sono più vicini  </a:t>
            </a:r>
            <a:r>
              <a:rPr lang="it-IT" sz="2000" b="1" dirty="0" smtClean="0">
                <a:solidFill>
                  <a:schemeClr val="tx1">
                    <a:lumMod val="75000"/>
                  </a:schemeClr>
                </a:solidFill>
              </a:rPr>
              <a:t>→  </a:t>
            </a:r>
            <a:r>
              <a:rPr lang="it-IT" sz="2000" dirty="0" smtClean="0">
                <a:solidFill>
                  <a:schemeClr val="tx1">
                    <a:lumMod val="75000"/>
                  </a:schemeClr>
                </a:solidFill>
                <a:latin typeface="Candara"/>
                <a:cs typeface="Candara"/>
              </a:rPr>
              <a:t>possibile fare calcoli approssimati come nel caso della teoria elettrodebole</a:t>
            </a:r>
            <a:endParaRPr lang="it-IT" sz="2000" dirty="0">
              <a:solidFill>
                <a:schemeClr val="tx1">
                  <a:lumMod val="75000"/>
                </a:schemeClr>
              </a:solidFill>
              <a:latin typeface="Candara"/>
              <a:cs typeface="Candara"/>
            </a:endParaRPr>
          </a:p>
        </p:txBody>
      </p:sp>
      <p:sp>
        <p:nvSpPr>
          <p:cNvPr id="11" name="TextBox 10"/>
          <p:cNvSpPr txBox="1"/>
          <p:nvPr/>
        </p:nvSpPr>
        <p:spPr>
          <a:xfrm>
            <a:off x="879885" y="4937347"/>
            <a:ext cx="3206965" cy="1323439"/>
          </a:xfrm>
          <a:prstGeom prst="rect">
            <a:avLst/>
          </a:prstGeom>
          <a:noFill/>
        </p:spPr>
        <p:txBody>
          <a:bodyPr wrap="square" rtlCol="0">
            <a:spAutoFit/>
          </a:bodyPr>
          <a:lstStyle/>
          <a:p>
            <a:r>
              <a:rPr lang="it-IT" sz="2000" dirty="0" smtClean="0">
                <a:solidFill>
                  <a:schemeClr val="tx1">
                    <a:lumMod val="75000"/>
                  </a:schemeClr>
                </a:solidFill>
                <a:latin typeface="Candara"/>
                <a:cs typeface="Candara"/>
              </a:rPr>
              <a:t>predizioni teoriche in accordo con le osservazioni sperimentali </a:t>
            </a:r>
            <a:r>
              <a:rPr lang="it-IT" dirty="0" smtClean="0">
                <a:solidFill>
                  <a:schemeClr val="tx1">
                    <a:lumMod val="75000"/>
                  </a:schemeClr>
                </a:solidFill>
              </a:rPr>
              <a:t> </a:t>
            </a:r>
            <a:r>
              <a:rPr lang="it-IT" b="1" dirty="0" smtClean="0">
                <a:solidFill>
                  <a:schemeClr val="tx1">
                    <a:lumMod val="75000"/>
                  </a:schemeClr>
                </a:solidFill>
              </a:rPr>
              <a:t>→ </a:t>
            </a:r>
            <a:r>
              <a:rPr lang="it-IT" dirty="0" smtClean="0"/>
              <a:t> </a:t>
            </a:r>
            <a:r>
              <a:rPr lang="it-IT" sz="2000" dirty="0" smtClean="0">
                <a:solidFill>
                  <a:srgbClr val="BFBFBF"/>
                </a:solidFill>
                <a:latin typeface="Candara"/>
                <a:cs typeface="Candara"/>
              </a:rPr>
              <a:t>validazione della QCD</a:t>
            </a:r>
            <a:endParaRPr lang="it-IT" dirty="0">
              <a:solidFill>
                <a:srgbClr val="BFBFBF"/>
              </a:solidFill>
              <a:latin typeface="Candara"/>
              <a:cs typeface="Candara"/>
            </a:endParaRPr>
          </a:p>
        </p:txBody>
      </p:sp>
      <p:grpSp>
        <p:nvGrpSpPr>
          <p:cNvPr id="23" name="Group 22"/>
          <p:cNvGrpSpPr/>
          <p:nvPr/>
        </p:nvGrpSpPr>
        <p:grpSpPr>
          <a:xfrm>
            <a:off x="4823309" y="4857522"/>
            <a:ext cx="3627441" cy="1807635"/>
            <a:chOff x="4823309" y="4782007"/>
            <a:chExt cx="3627441" cy="1807635"/>
          </a:xfrm>
        </p:grpSpPr>
        <p:pic>
          <p:nvPicPr>
            <p:cNvPr id="13" name="Picture 12" descr="David-Gross-1.jpeg"/>
            <p:cNvPicPr>
              <a:picLocks noChangeAspect="1"/>
            </p:cNvPicPr>
            <p:nvPr/>
          </p:nvPicPr>
          <p:blipFill>
            <a:blip r:embed="rId2"/>
            <a:stretch>
              <a:fillRect/>
            </a:stretch>
          </p:blipFill>
          <p:spPr>
            <a:xfrm>
              <a:off x="4823309" y="4782008"/>
              <a:ext cx="1016000" cy="1524000"/>
            </a:xfrm>
            <a:prstGeom prst="rect">
              <a:avLst/>
            </a:prstGeom>
          </p:spPr>
        </p:pic>
        <p:pic>
          <p:nvPicPr>
            <p:cNvPr id="15" name="Picture 14" descr="wilczek_frank.jpg"/>
            <p:cNvPicPr>
              <a:picLocks noChangeAspect="1"/>
            </p:cNvPicPr>
            <p:nvPr/>
          </p:nvPicPr>
          <p:blipFill>
            <a:blip r:embed="rId3"/>
            <a:stretch>
              <a:fillRect/>
            </a:stretch>
          </p:blipFill>
          <p:spPr>
            <a:xfrm>
              <a:off x="7373468" y="4782007"/>
              <a:ext cx="1077282" cy="1530874"/>
            </a:xfrm>
            <a:prstGeom prst="rect">
              <a:avLst/>
            </a:prstGeom>
          </p:spPr>
        </p:pic>
        <p:pic>
          <p:nvPicPr>
            <p:cNvPr id="18" name="Picture 17" descr="politzer_postcard.jpg"/>
            <p:cNvPicPr>
              <a:picLocks noChangeAspect="1"/>
            </p:cNvPicPr>
            <p:nvPr/>
          </p:nvPicPr>
          <p:blipFill>
            <a:blip r:embed="rId4"/>
            <a:stretch>
              <a:fillRect/>
            </a:stretch>
          </p:blipFill>
          <p:spPr>
            <a:xfrm>
              <a:off x="6021695" y="4782009"/>
              <a:ext cx="1078009" cy="1524612"/>
            </a:xfrm>
            <a:prstGeom prst="rect">
              <a:avLst/>
            </a:prstGeom>
          </p:spPr>
        </p:pic>
        <p:sp>
          <p:nvSpPr>
            <p:cNvPr id="19" name="TextBox 18"/>
            <p:cNvSpPr txBox="1"/>
            <p:nvPr/>
          </p:nvSpPr>
          <p:spPr>
            <a:xfrm>
              <a:off x="4931409" y="6248692"/>
              <a:ext cx="671278" cy="338554"/>
            </a:xfrm>
            <a:prstGeom prst="rect">
              <a:avLst/>
            </a:prstGeom>
            <a:noFill/>
          </p:spPr>
          <p:txBody>
            <a:bodyPr wrap="none" rtlCol="0">
              <a:spAutoFit/>
            </a:bodyPr>
            <a:lstStyle/>
            <a:p>
              <a:r>
                <a:rPr lang="it-IT" sz="1600" dirty="0" err="1" smtClean="0">
                  <a:latin typeface="Candara"/>
                  <a:cs typeface="Candara"/>
                </a:rPr>
                <a:t>Gross</a:t>
              </a:r>
              <a:endParaRPr lang="it-IT" sz="2000" dirty="0">
                <a:latin typeface="Candara"/>
                <a:cs typeface="Candara"/>
              </a:endParaRPr>
            </a:p>
          </p:txBody>
        </p:sp>
        <p:sp>
          <p:nvSpPr>
            <p:cNvPr id="21" name="TextBox 20"/>
            <p:cNvSpPr txBox="1"/>
            <p:nvPr/>
          </p:nvSpPr>
          <p:spPr>
            <a:xfrm>
              <a:off x="6147860" y="6251088"/>
              <a:ext cx="851515" cy="338554"/>
            </a:xfrm>
            <a:prstGeom prst="rect">
              <a:avLst/>
            </a:prstGeom>
            <a:noFill/>
          </p:spPr>
          <p:txBody>
            <a:bodyPr wrap="none" rtlCol="0">
              <a:spAutoFit/>
            </a:bodyPr>
            <a:lstStyle/>
            <a:p>
              <a:r>
                <a:rPr lang="it-IT" sz="1600" dirty="0" err="1" smtClean="0">
                  <a:latin typeface="Candara"/>
                  <a:cs typeface="Candara"/>
                </a:rPr>
                <a:t>Politzer</a:t>
              </a:r>
              <a:endParaRPr lang="it-IT" sz="2000" dirty="0">
                <a:latin typeface="Candara"/>
                <a:cs typeface="Candara"/>
              </a:endParaRPr>
            </a:p>
          </p:txBody>
        </p:sp>
        <p:sp>
          <p:nvSpPr>
            <p:cNvPr id="22" name="TextBox 21"/>
            <p:cNvSpPr txBox="1"/>
            <p:nvPr/>
          </p:nvSpPr>
          <p:spPr>
            <a:xfrm>
              <a:off x="7522650" y="6251088"/>
              <a:ext cx="851515" cy="338554"/>
            </a:xfrm>
            <a:prstGeom prst="rect">
              <a:avLst/>
            </a:prstGeom>
            <a:noFill/>
          </p:spPr>
          <p:txBody>
            <a:bodyPr wrap="none" rtlCol="0">
              <a:spAutoFit/>
            </a:bodyPr>
            <a:lstStyle/>
            <a:p>
              <a:r>
                <a:rPr lang="it-IT" sz="1600" dirty="0" err="1" smtClean="0">
                  <a:latin typeface="Candara"/>
                  <a:cs typeface="Candara"/>
                </a:rPr>
                <a:t>Wilczek</a:t>
              </a:r>
              <a:endParaRPr lang="it-IT" sz="2000" dirty="0">
                <a:latin typeface="Candara"/>
                <a:cs typeface="Candara"/>
              </a:endParaRPr>
            </a:p>
          </p:txBody>
        </p:sp>
      </p:grpSp>
      <p:sp>
        <p:nvSpPr>
          <p:cNvPr id="20" name="Footer Placeholder 19"/>
          <p:cNvSpPr>
            <a:spLocks noGrp="1"/>
          </p:cNvSpPr>
          <p:nvPr>
            <p:ph type="ftr" sz="quarter" idx="11"/>
          </p:nvPr>
        </p:nvSpPr>
        <p:spPr/>
        <p:txBody>
          <a:bodyPr/>
          <a:lstStyle/>
          <a:p>
            <a:r>
              <a:rPr kumimoji="0" lang="en-US" smtClean="0"/>
              <a:t>Corso Docenti - 25 maggio 2015</a:t>
            </a:r>
            <a:endParaRPr kumimoji="0" lang="en-US"/>
          </a:p>
        </p:txBody>
      </p:sp>
      <p:sp>
        <p:nvSpPr>
          <p:cNvPr id="24" name="Date Placeholder 23"/>
          <p:cNvSpPr>
            <a:spLocks noGrp="1"/>
          </p:cNvSpPr>
          <p:nvPr>
            <p:ph type="dt" sz="half" idx="10"/>
          </p:nvPr>
        </p:nvSpPr>
        <p:spPr/>
        <p:txBody>
          <a:bodyPr/>
          <a:lstStyle/>
          <a:p>
            <a:pPr eaLnBrk="1" latinLnBrk="0" hangingPunct="1"/>
            <a:r>
              <a:rPr lang="en-US" smtClean="0"/>
              <a:t>Danilo Babusci</a:t>
            </a:r>
            <a:endParaRPr lang="en-US"/>
          </a:p>
        </p:txBody>
      </p:sp>
      <p:sp>
        <p:nvSpPr>
          <p:cNvPr id="25" name="Slide Number Placeholder 24"/>
          <p:cNvSpPr>
            <a:spLocks noGrp="1"/>
          </p:cNvSpPr>
          <p:nvPr>
            <p:ph type="sldNum" sz="quarter" idx="12"/>
          </p:nvPr>
        </p:nvSpPr>
        <p:spPr/>
        <p:txBody>
          <a:bodyPr/>
          <a:lstStyle/>
          <a:p>
            <a:fld id="{2AA957AF-53C0-420B-9C2D-77DB1416566C}" type="slidenum">
              <a:rPr kumimoji="0" lang="en-US" smtClean="0"/>
              <a:pPr/>
              <a:t>13</a:t>
            </a:fld>
            <a:endParaRPr kumimoji="0"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893507" y="1448485"/>
            <a:ext cx="7350424" cy="400110"/>
          </a:xfrm>
          <a:prstGeom prst="rect">
            <a:avLst/>
          </a:prstGeom>
          <a:noFill/>
        </p:spPr>
        <p:txBody>
          <a:bodyPr wrap="square" rtlCol="0">
            <a:spAutoFit/>
          </a:bodyPr>
          <a:lstStyle/>
          <a:p>
            <a:r>
              <a:rPr lang="it-IT" sz="2000" dirty="0" smtClean="0">
                <a:solidFill>
                  <a:srgbClr val="66CCFF"/>
                </a:solidFill>
                <a:latin typeface="Candara"/>
                <a:cs typeface="Candara"/>
              </a:rPr>
              <a:t>problema</a:t>
            </a:r>
            <a:r>
              <a:rPr lang="it-IT" sz="2000" dirty="0" smtClean="0">
                <a:solidFill>
                  <a:srgbClr val="BFBFBF"/>
                </a:solidFill>
                <a:latin typeface="Candara"/>
                <a:cs typeface="Candara"/>
              </a:rPr>
              <a:t>:</a:t>
            </a:r>
            <a:r>
              <a:rPr lang="it-IT" sz="2000" dirty="0" smtClean="0">
                <a:solidFill>
                  <a:srgbClr val="66CCFF"/>
                </a:solidFill>
                <a:latin typeface="Candara"/>
                <a:cs typeface="Candara"/>
              </a:rPr>
              <a:t> </a:t>
            </a:r>
            <a:r>
              <a:rPr lang="it-IT" sz="2000" dirty="0" smtClean="0">
                <a:solidFill>
                  <a:srgbClr val="BFBFBF"/>
                </a:solidFill>
                <a:latin typeface="Candara"/>
                <a:cs typeface="Candara"/>
              </a:rPr>
              <a:t>perché nessuna osservazione sperimentale dei </a:t>
            </a:r>
            <a:r>
              <a:rPr lang="it-IT" sz="2000" dirty="0" smtClean="0">
                <a:solidFill>
                  <a:schemeClr val="tx1">
                    <a:lumMod val="75000"/>
                  </a:schemeClr>
                </a:solidFill>
                <a:latin typeface="Candara"/>
                <a:cs typeface="Candara"/>
              </a:rPr>
              <a:t>gluoni?</a:t>
            </a:r>
            <a:endParaRPr lang="it-IT" sz="2000" dirty="0">
              <a:solidFill>
                <a:schemeClr val="tx1">
                  <a:lumMod val="75000"/>
                </a:schemeClr>
              </a:solidFill>
              <a:latin typeface="Candara"/>
              <a:cs typeface="Candara"/>
            </a:endParaRPr>
          </a:p>
        </p:txBody>
      </p:sp>
      <p:sp>
        <p:nvSpPr>
          <p:cNvPr id="5" name="Title 1"/>
          <p:cNvSpPr txBox="1">
            <a:spLocks/>
          </p:cNvSpPr>
          <p:nvPr/>
        </p:nvSpPr>
        <p:spPr>
          <a:xfrm>
            <a:off x="457200" y="319935"/>
            <a:ext cx="8291264" cy="792088"/>
          </a:xfrm>
          <a:prstGeom prst="rect">
            <a:avLst/>
          </a:prstGeom>
        </p:spPr>
        <p:txBody>
          <a:bodyPr vert="horz" lIns="45720" rIns="4572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t-IT" sz="4200" b="1" i="0" u="none" strike="noStrike" kern="1200" cap="none" spc="0" normalizeH="0" baseline="0" noProof="0" dirty="0" smtClean="0">
                <a:ln w="5000" cmpd="sng">
                  <a:noFill/>
                  <a:prstDash val="solid"/>
                </a:ln>
                <a:solidFill>
                  <a:srgbClr val="CCAF0A"/>
                </a:solidFill>
                <a:effectLst>
                  <a:outerShdw blurRad="50800" dist="38100" dir="5400000" algn="t" rotWithShape="0">
                    <a:prstClr val="black">
                      <a:alpha val="50000"/>
                    </a:prstClr>
                  </a:outerShdw>
                </a:effectLst>
                <a:uLnTx/>
                <a:uFillTx/>
                <a:latin typeface="Candara"/>
                <a:ea typeface="+mj-ea"/>
                <a:cs typeface="Candara"/>
              </a:rPr>
              <a:t>Interazione Forte</a:t>
            </a:r>
            <a:endParaRPr kumimoji="0" lang="it-IT" sz="4400" b="1" i="0" u="none" strike="noStrike" kern="1200" cap="none" spc="0" normalizeH="0" baseline="0" noProof="0" dirty="0">
              <a:ln w="5000" cmpd="sng">
                <a:noFill/>
                <a:prstDash val="solid"/>
              </a:ln>
              <a:solidFill>
                <a:srgbClr val="CCAF0A"/>
              </a:solidFill>
              <a:effectLst>
                <a:outerShdw blurRad="50800" dist="38100" dir="5400000" algn="t" rotWithShape="0">
                  <a:prstClr val="black">
                    <a:alpha val="50000"/>
                  </a:prstClr>
                </a:outerShdw>
              </a:effectLst>
              <a:uLnTx/>
              <a:uFillTx/>
              <a:latin typeface="Candara"/>
              <a:ea typeface="+mj-ea"/>
              <a:cs typeface="Candara"/>
            </a:endParaRPr>
          </a:p>
        </p:txBody>
      </p:sp>
      <p:sp>
        <p:nvSpPr>
          <p:cNvPr id="6" name="TextBox 5"/>
          <p:cNvSpPr txBox="1"/>
          <p:nvPr/>
        </p:nvSpPr>
        <p:spPr>
          <a:xfrm>
            <a:off x="920397" y="2069157"/>
            <a:ext cx="7187868" cy="1015663"/>
          </a:xfrm>
          <a:prstGeom prst="rect">
            <a:avLst/>
          </a:prstGeom>
          <a:noFill/>
        </p:spPr>
        <p:txBody>
          <a:bodyPr wrap="square" rtlCol="0">
            <a:spAutoFit/>
          </a:bodyPr>
          <a:lstStyle/>
          <a:p>
            <a:r>
              <a:rPr lang="it-IT" sz="2000" dirty="0" smtClean="0">
                <a:solidFill>
                  <a:srgbClr val="BFBFBF"/>
                </a:solidFill>
                <a:latin typeface="Candara"/>
                <a:cs typeface="Candara"/>
              </a:rPr>
              <a:t>Forse i gluoni, tramite la rottura spontanea di una qualche simmetria, acquisiscono una massa molto grande? Lo stesso potrebbe essere per i </a:t>
            </a:r>
            <a:r>
              <a:rPr lang="it-IT" sz="2000" dirty="0" err="1" smtClean="0">
                <a:solidFill>
                  <a:srgbClr val="BFBFBF"/>
                </a:solidFill>
                <a:latin typeface="Candara"/>
                <a:cs typeface="Candara"/>
              </a:rPr>
              <a:t>quarks</a:t>
            </a:r>
            <a:r>
              <a:rPr lang="it-IT" sz="2000" dirty="0" smtClean="0">
                <a:solidFill>
                  <a:srgbClr val="BFBFBF"/>
                </a:solidFill>
                <a:latin typeface="Candara"/>
                <a:cs typeface="Candara"/>
              </a:rPr>
              <a:t>? </a:t>
            </a:r>
          </a:p>
        </p:txBody>
      </p:sp>
      <p:sp>
        <p:nvSpPr>
          <p:cNvPr id="7" name="TextBox 6"/>
          <p:cNvSpPr txBox="1"/>
          <p:nvPr/>
        </p:nvSpPr>
        <p:spPr>
          <a:xfrm>
            <a:off x="899937" y="4104330"/>
            <a:ext cx="7483636" cy="1015663"/>
          </a:xfrm>
          <a:prstGeom prst="rect">
            <a:avLst/>
          </a:prstGeom>
          <a:noFill/>
        </p:spPr>
        <p:txBody>
          <a:bodyPr wrap="square" rtlCol="0">
            <a:spAutoFit/>
          </a:bodyPr>
          <a:lstStyle/>
          <a:p>
            <a:r>
              <a:rPr lang="it-IT" sz="2000" dirty="0" smtClean="0">
                <a:solidFill>
                  <a:srgbClr val="66CCFF"/>
                </a:solidFill>
                <a:latin typeface="Candara"/>
                <a:cs typeface="Candara"/>
              </a:rPr>
              <a:t>soluzione</a:t>
            </a:r>
            <a:r>
              <a:rPr lang="it-IT" sz="2000" dirty="0" smtClean="0">
                <a:solidFill>
                  <a:srgbClr val="BFBFBF"/>
                </a:solidFill>
                <a:latin typeface="Candara"/>
                <a:cs typeface="Candara"/>
              </a:rPr>
              <a:t>:</a:t>
            </a:r>
            <a:r>
              <a:rPr lang="it-IT" sz="2000" dirty="0" smtClean="0">
                <a:solidFill>
                  <a:srgbClr val="66CCFF"/>
                </a:solidFill>
                <a:latin typeface="Candara"/>
                <a:cs typeface="Candara"/>
              </a:rPr>
              <a:t> </a:t>
            </a:r>
            <a:r>
              <a:rPr lang="it-IT" sz="2000" dirty="0" smtClean="0">
                <a:solidFill>
                  <a:srgbClr val="BFBFBF"/>
                </a:solidFill>
                <a:latin typeface="Candara"/>
                <a:cs typeface="Candara"/>
              </a:rPr>
              <a:t>la forza forte diviene </a:t>
            </a:r>
            <a:r>
              <a:rPr lang="it-IT" sz="2000" dirty="0" smtClean="0">
                <a:solidFill>
                  <a:srgbClr val="00FFC9"/>
                </a:solidFill>
                <a:latin typeface="Candara"/>
                <a:cs typeface="Candara"/>
              </a:rPr>
              <a:t>estremamente intensa </a:t>
            </a:r>
            <a:r>
              <a:rPr lang="it-IT" sz="2000" dirty="0" smtClean="0">
                <a:solidFill>
                  <a:srgbClr val="BFBFBF"/>
                </a:solidFill>
                <a:latin typeface="Candara"/>
                <a:cs typeface="Candara"/>
              </a:rPr>
              <a:t>a </a:t>
            </a:r>
            <a:r>
              <a:rPr lang="it-IT" sz="2000" dirty="0" smtClean="0">
                <a:solidFill>
                  <a:srgbClr val="00FFC9"/>
                </a:solidFill>
                <a:latin typeface="Candara"/>
                <a:cs typeface="Candara"/>
              </a:rPr>
              <a:t>grandi distanze</a:t>
            </a:r>
            <a:r>
              <a:rPr lang="it-IT" sz="2000" dirty="0" smtClean="0">
                <a:solidFill>
                  <a:srgbClr val="BFBFBF"/>
                </a:solidFill>
                <a:latin typeface="Candara"/>
                <a:cs typeface="Candara"/>
              </a:rPr>
              <a:t>  </a:t>
            </a:r>
            <a:r>
              <a:rPr lang="it-IT" sz="2000" b="1" dirty="0" smtClean="0">
                <a:solidFill>
                  <a:schemeClr val="tx1">
                    <a:lumMod val="75000"/>
                  </a:schemeClr>
                </a:solidFill>
              </a:rPr>
              <a:t>→  </a:t>
            </a:r>
            <a:r>
              <a:rPr lang="it-IT" sz="2000" dirty="0" smtClean="0">
                <a:solidFill>
                  <a:schemeClr val="tx1">
                    <a:lumMod val="75000"/>
                  </a:schemeClr>
                </a:solidFill>
                <a:latin typeface="Candara"/>
                <a:cs typeface="Candara"/>
              </a:rPr>
              <a:t>impossibile allontanare tra loro le particelle “colorate” </a:t>
            </a:r>
            <a:r>
              <a:rPr lang="it-IT" sz="2000" b="1" dirty="0" smtClean="0">
                <a:solidFill>
                  <a:schemeClr val="tx1">
                    <a:lumMod val="75000"/>
                  </a:schemeClr>
                </a:solidFill>
              </a:rPr>
              <a:t>→  </a:t>
            </a:r>
            <a:r>
              <a:rPr lang="it-IT" sz="2000" dirty="0" smtClean="0">
                <a:solidFill>
                  <a:schemeClr val="tx1">
                    <a:lumMod val="75000"/>
                  </a:schemeClr>
                </a:solidFill>
                <a:latin typeface="Candara"/>
                <a:cs typeface="Candara"/>
              </a:rPr>
              <a:t>nessuna possibilità di rivelare quarks o gluoni isolati</a:t>
            </a:r>
            <a:endParaRPr lang="it-IT" sz="2000" dirty="0">
              <a:solidFill>
                <a:schemeClr val="tx1">
                  <a:lumMod val="75000"/>
                </a:schemeClr>
              </a:solidFill>
              <a:latin typeface="Candara"/>
              <a:cs typeface="Candara"/>
            </a:endParaRPr>
          </a:p>
        </p:txBody>
      </p:sp>
      <p:sp>
        <p:nvSpPr>
          <p:cNvPr id="8" name="TextBox 7"/>
          <p:cNvSpPr txBox="1"/>
          <p:nvPr/>
        </p:nvSpPr>
        <p:spPr>
          <a:xfrm>
            <a:off x="899294" y="5294728"/>
            <a:ext cx="7330907" cy="707886"/>
          </a:xfrm>
          <a:prstGeom prst="rect">
            <a:avLst/>
          </a:prstGeom>
          <a:noFill/>
        </p:spPr>
        <p:txBody>
          <a:bodyPr wrap="square" rtlCol="0">
            <a:spAutoFit/>
          </a:bodyPr>
          <a:lstStyle/>
          <a:p>
            <a:r>
              <a:rPr lang="it-IT" sz="2000" dirty="0" smtClean="0">
                <a:solidFill>
                  <a:srgbClr val="66CCFF"/>
                </a:solidFill>
                <a:latin typeface="Candara"/>
                <a:cs typeface="Candara"/>
              </a:rPr>
              <a:t>NB</a:t>
            </a:r>
            <a:r>
              <a:rPr lang="it-IT" sz="2000" dirty="0" smtClean="0">
                <a:solidFill>
                  <a:srgbClr val="BFBFBF"/>
                </a:solidFill>
                <a:latin typeface="Candara"/>
                <a:cs typeface="Candara"/>
              </a:rPr>
              <a:t> </a:t>
            </a:r>
            <a:r>
              <a:rPr lang="it-IT" sz="2000" dirty="0" err="1" smtClean="0">
                <a:solidFill>
                  <a:srgbClr val="BFBFBF"/>
                </a:solidFill>
                <a:latin typeface="Candara"/>
                <a:cs typeface="Candara"/>
              </a:rPr>
              <a:t>–</a:t>
            </a:r>
            <a:r>
              <a:rPr lang="it-IT" sz="2000" dirty="0" smtClean="0">
                <a:solidFill>
                  <a:srgbClr val="BFBFBF"/>
                </a:solidFill>
                <a:latin typeface="Candara"/>
                <a:cs typeface="Candara"/>
              </a:rPr>
              <a:t> anche se largamente accettata, questa idea (</a:t>
            </a:r>
            <a:r>
              <a:rPr lang="it-IT" sz="2000" dirty="0" smtClean="0">
                <a:solidFill>
                  <a:srgbClr val="00FFC9"/>
                </a:solidFill>
                <a:latin typeface="Candara"/>
                <a:cs typeface="Candara"/>
              </a:rPr>
              <a:t>confinamento</a:t>
            </a:r>
            <a:r>
              <a:rPr lang="it-IT" sz="2000" dirty="0" smtClean="0">
                <a:solidFill>
                  <a:srgbClr val="BFBFBF"/>
                </a:solidFill>
                <a:latin typeface="Candara"/>
                <a:cs typeface="Candara"/>
              </a:rPr>
              <a:t>) non è ancora stata dimostrata matematicamente  </a:t>
            </a:r>
            <a:endParaRPr lang="it-IT" sz="2000" dirty="0">
              <a:solidFill>
                <a:srgbClr val="BFBFBF"/>
              </a:solidFill>
              <a:latin typeface="Candara"/>
              <a:cs typeface="Candara"/>
            </a:endParaRPr>
          </a:p>
        </p:txBody>
      </p:sp>
      <p:sp>
        <p:nvSpPr>
          <p:cNvPr id="11" name="Footer Placeholder 10"/>
          <p:cNvSpPr>
            <a:spLocks noGrp="1"/>
          </p:cNvSpPr>
          <p:nvPr>
            <p:ph type="ftr" sz="quarter" idx="11"/>
          </p:nvPr>
        </p:nvSpPr>
        <p:spPr/>
        <p:txBody>
          <a:bodyPr/>
          <a:lstStyle/>
          <a:p>
            <a:r>
              <a:rPr kumimoji="0" lang="en-US" smtClean="0"/>
              <a:t>Corso Docenti - 25 maggio 2015</a:t>
            </a:r>
            <a:endParaRPr kumimoji="0" lang="en-US"/>
          </a:p>
        </p:txBody>
      </p:sp>
      <p:sp>
        <p:nvSpPr>
          <p:cNvPr id="12" name="TextBox 11"/>
          <p:cNvSpPr txBox="1"/>
          <p:nvPr/>
        </p:nvSpPr>
        <p:spPr>
          <a:xfrm>
            <a:off x="2095145" y="3168301"/>
            <a:ext cx="5986480" cy="646331"/>
          </a:xfrm>
          <a:prstGeom prst="rect">
            <a:avLst/>
          </a:prstGeom>
          <a:noFill/>
        </p:spPr>
        <p:txBody>
          <a:bodyPr wrap="square" rtlCol="0">
            <a:spAutoFit/>
          </a:bodyPr>
          <a:lstStyle/>
          <a:p>
            <a:r>
              <a:rPr lang="it-IT" dirty="0" smtClean="0">
                <a:solidFill>
                  <a:srgbClr val="00FFC9"/>
                </a:solidFill>
                <a:latin typeface="Candara"/>
                <a:cs typeface="Candara"/>
              </a:rPr>
              <a:t>difficile da credere</a:t>
            </a:r>
            <a:r>
              <a:rPr lang="it-IT" dirty="0" smtClean="0">
                <a:solidFill>
                  <a:srgbClr val="BFBFBF"/>
                </a:solidFill>
                <a:latin typeface="Candara"/>
                <a:cs typeface="Candara"/>
              </a:rPr>
              <a:t>: come possono essere tanto più pesanti delle particelle </a:t>
            </a:r>
            <a:r>
              <a:rPr lang="it-IT" dirty="0" err="1" smtClean="0">
                <a:solidFill>
                  <a:srgbClr val="BFBFBF"/>
                </a:solidFill>
                <a:latin typeface="Candara"/>
                <a:cs typeface="Candara"/>
              </a:rPr>
              <a:t>–</a:t>
            </a:r>
            <a:r>
              <a:rPr lang="it-IT" dirty="0" smtClean="0">
                <a:solidFill>
                  <a:srgbClr val="BFBFBF"/>
                </a:solidFill>
                <a:latin typeface="Candara"/>
                <a:cs typeface="Candara"/>
              </a:rPr>
              <a:t> protoni e neutroni </a:t>
            </a:r>
            <a:r>
              <a:rPr lang="it-IT" dirty="0" err="1" smtClean="0">
                <a:solidFill>
                  <a:srgbClr val="BFBFBF"/>
                </a:solidFill>
                <a:latin typeface="Candara"/>
                <a:cs typeface="Candara"/>
              </a:rPr>
              <a:t>–</a:t>
            </a:r>
            <a:r>
              <a:rPr lang="it-IT" dirty="0" smtClean="0">
                <a:solidFill>
                  <a:srgbClr val="BFBFBF"/>
                </a:solidFill>
                <a:latin typeface="Candara"/>
                <a:cs typeface="Candara"/>
              </a:rPr>
              <a:t> che li contengono?</a:t>
            </a:r>
          </a:p>
        </p:txBody>
      </p:sp>
      <p:sp>
        <p:nvSpPr>
          <p:cNvPr id="13" name="Date Placeholder 12"/>
          <p:cNvSpPr>
            <a:spLocks noGrp="1"/>
          </p:cNvSpPr>
          <p:nvPr>
            <p:ph type="dt" sz="half" idx="10"/>
          </p:nvPr>
        </p:nvSpPr>
        <p:spPr/>
        <p:txBody>
          <a:bodyPr/>
          <a:lstStyle/>
          <a:p>
            <a:pPr eaLnBrk="1" latinLnBrk="0" hangingPunct="1"/>
            <a:r>
              <a:rPr lang="en-US" smtClean="0"/>
              <a:t>Danilo Babusci</a:t>
            </a:r>
            <a:endParaRPr lang="en-US"/>
          </a:p>
        </p:txBody>
      </p:sp>
      <p:sp>
        <p:nvSpPr>
          <p:cNvPr id="14" name="Slide Number Placeholder 13"/>
          <p:cNvSpPr>
            <a:spLocks noGrp="1"/>
          </p:cNvSpPr>
          <p:nvPr>
            <p:ph type="sldNum" sz="quarter" idx="12"/>
          </p:nvPr>
        </p:nvSpPr>
        <p:spPr/>
        <p:txBody>
          <a:bodyPr/>
          <a:lstStyle/>
          <a:p>
            <a:fld id="{2AA957AF-53C0-420B-9C2D-77DB1416566C}" type="slidenum">
              <a:rPr kumimoji="0" lang="en-US" smtClean="0"/>
              <a:pPr/>
              <a:t>14</a:t>
            </a:fld>
            <a:endParaRPr kumimoji="0"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 name="Immagine 3" descr="Standard_Model_From_Fermi_Lab.jpg"/>
          <p:cNvPicPr>
            <a:picLocks/>
          </p:cNvPicPr>
          <p:nvPr/>
        </p:nvPicPr>
        <p:blipFill>
          <a:blip r:embed="rId2" cstate="print">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1972996" y="1318054"/>
            <a:ext cx="5200790" cy="4614435"/>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sp>
        <p:nvSpPr>
          <p:cNvPr id="9" name="Title 1"/>
          <p:cNvSpPr>
            <a:spLocks noGrp="1"/>
          </p:cNvSpPr>
          <p:nvPr>
            <p:ph type="title"/>
          </p:nvPr>
        </p:nvSpPr>
        <p:spPr>
          <a:xfrm>
            <a:off x="457200" y="319935"/>
            <a:ext cx="8291264" cy="792088"/>
          </a:xfrm>
        </p:spPr>
        <p:txBody>
          <a:bodyPr>
            <a:noAutofit/>
          </a:bodyPr>
          <a:lstStyle/>
          <a:p>
            <a:r>
              <a:rPr lang="it-IT" dirty="0" smtClean="0">
                <a:ln w="5000" cmpd="sng">
                  <a:noFill/>
                  <a:prstDash val="solid"/>
                </a:ln>
                <a:solidFill>
                  <a:srgbClr val="CCAF0A"/>
                </a:solidFill>
                <a:latin typeface="Candara"/>
                <a:cs typeface="Candara"/>
              </a:rPr>
              <a:t>Modello Standard delle </a:t>
            </a:r>
            <a:r>
              <a:rPr lang="it-IT" sz="4400" dirty="0" smtClean="0">
                <a:ln w="5000" cmpd="sng">
                  <a:noFill/>
                  <a:prstDash val="solid"/>
                </a:ln>
                <a:solidFill>
                  <a:srgbClr val="CCAF0A"/>
                </a:solidFill>
                <a:latin typeface="Candara"/>
                <a:cs typeface="Candara"/>
              </a:rPr>
              <a:t>Particelle</a:t>
            </a:r>
            <a:endParaRPr lang="it-IT" sz="4400" dirty="0">
              <a:ln w="5000" cmpd="sng">
                <a:noFill/>
                <a:prstDash val="solid"/>
              </a:ln>
              <a:solidFill>
                <a:srgbClr val="CCAF0A"/>
              </a:solidFill>
              <a:latin typeface="Candara"/>
              <a:cs typeface="Candara"/>
            </a:endParaRPr>
          </a:p>
        </p:txBody>
      </p:sp>
      <p:sp>
        <p:nvSpPr>
          <p:cNvPr id="4" name="TextBox 3"/>
          <p:cNvSpPr txBox="1"/>
          <p:nvPr/>
        </p:nvSpPr>
        <p:spPr>
          <a:xfrm>
            <a:off x="3369301" y="6043091"/>
            <a:ext cx="2406879" cy="523220"/>
          </a:xfrm>
          <a:prstGeom prst="rect">
            <a:avLst/>
          </a:prstGeom>
          <a:noFill/>
        </p:spPr>
        <p:txBody>
          <a:bodyPr wrap="none" rtlCol="0">
            <a:spAutoFit/>
          </a:bodyPr>
          <a:lstStyle/>
          <a:p>
            <a:r>
              <a:rPr lang="it-IT" sz="2000" dirty="0" smtClean="0">
                <a:latin typeface="Candara"/>
                <a:cs typeface="Candara"/>
              </a:rPr>
              <a:t>la teoria finale? </a:t>
            </a:r>
            <a:r>
              <a:rPr lang="it-IT" sz="2800" dirty="0" smtClean="0">
                <a:solidFill>
                  <a:srgbClr val="00FFC9"/>
                </a:solidFill>
                <a:latin typeface="Candara"/>
                <a:cs typeface="Candara"/>
              </a:rPr>
              <a:t>NO</a:t>
            </a:r>
            <a:endParaRPr lang="it-IT" sz="2800" dirty="0">
              <a:solidFill>
                <a:srgbClr val="00FFC9"/>
              </a:solidFill>
              <a:latin typeface="Candara"/>
              <a:cs typeface="Candara"/>
            </a:endParaRPr>
          </a:p>
        </p:txBody>
      </p:sp>
      <p:sp>
        <p:nvSpPr>
          <p:cNvPr id="7" name="Footer Placeholder 6"/>
          <p:cNvSpPr>
            <a:spLocks noGrp="1"/>
          </p:cNvSpPr>
          <p:nvPr>
            <p:ph type="ftr" sz="quarter" idx="11"/>
          </p:nvPr>
        </p:nvSpPr>
        <p:spPr/>
        <p:txBody>
          <a:bodyPr/>
          <a:lstStyle/>
          <a:p>
            <a:r>
              <a:rPr kumimoji="0" lang="en-US" smtClean="0"/>
              <a:t>Corso Docenti - 25 maggio 2015</a:t>
            </a:r>
            <a:endParaRPr kumimoji="0" lang="en-US"/>
          </a:p>
        </p:txBody>
      </p:sp>
      <p:sp>
        <p:nvSpPr>
          <p:cNvPr id="10" name="Date Placeholder 9"/>
          <p:cNvSpPr>
            <a:spLocks noGrp="1"/>
          </p:cNvSpPr>
          <p:nvPr>
            <p:ph type="dt" sz="half" idx="10"/>
          </p:nvPr>
        </p:nvSpPr>
        <p:spPr/>
        <p:txBody>
          <a:bodyPr/>
          <a:lstStyle/>
          <a:p>
            <a:pPr eaLnBrk="1" latinLnBrk="0" hangingPunct="1"/>
            <a:r>
              <a:rPr lang="en-US" smtClean="0"/>
              <a:t>Danilo Babusci</a:t>
            </a:r>
            <a:endParaRPr lang="en-US"/>
          </a:p>
        </p:txBody>
      </p:sp>
      <p:sp>
        <p:nvSpPr>
          <p:cNvPr id="11" name="Slide Number Placeholder 10"/>
          <p:cNvSpPr>
            <a:spLocks noGrp="1"/>
          </p:cNvSpPr>
          <p:nvPr>
            <p:ph type="sldNum" sz="quarter" idx="12"/>
          </p:nvPr>
        </p:nvSpPr>
        <p:spPr/>
        <p:txBody>
          <a:bodyPr/>
          <a:lstStyle/>
          <a:p>
            <a:fld id="{2AA957AF-53C0-420B-9C2D-77DB1416566C}" type="slidenum">
              <a:rPr kumimoji="0" lang="en-US" smtClean="0"/>
              <a:pPr/>
              <a:t>15</a:t>
            </a:fld>
            <a:endParaRPr kumimoji="0"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15722967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319935"/>
            <a:ext cx="8291264" cy="792088"/>
          </a:xfrm>
        </p:spPr>
        <p:txBody>
          <a:bodyPr>
            <a:noAutofit/>
          </a:bodyPr>
          <a:lstStyle/>
          <a:p>
            <a:r>
              <a:rPr lang="it-IT" dirty="0" smtClean="0">
                <a:ln w="5000" cmpd="sng">
                  <a:noFill/>
                  <a:prstDash val="solid"/>
                </a:ln>
                <a:solidFill>
                  <a:srgbClr val="CCAF0A"/>
                </a:solidFill>
                <a:latin typeface="Candara"/>
                <a:cs typeface="Candara"/>
              </a:rPr>
              <a:t>Modello Standard delle </a:t>
            </a:r>
            <a:r>
              <a:rPr lang="it-IT" sz="4400" dirty="0" smtClean="0">
                <a:ln w="5000" cmpd="sng">
                  <a:noFill/>
                  <a:prstDash val="solid"/>
                </a:ln>
                <a:solidFill>
                  <a:srgbClr val="CCAF0A"/>
                </a:solidFill>
                <a:latin typeface="Candara"/>
                <a:cs typeface="Candara"/>
              </a:rPr>
              <a:t>Particelle</a:t>
            </a:r>
            <a:endParaRPr lang="it-IT" sz="4400" dirty="0">
              <a:ln w="5000" cmpd="sng">
                <a:noFill/>
                <a:prstDash val="solid"/>
              </a:ln>
              <a:solidFill>
                <a:srgbClr val="CCAF0A"/>
              </a:solidFill>
              <a:latin typeface="Candara"/>
              <a:cs typeface="Candara"/>
            </a:endParaRPr>
          </a:p>
        </p:txBody>
      </p:sp>
      <p:sp>
        <p:nvSpPr>
          <p:cNvPr id="5" name="TextBox 4"/>
          <p:cNvSpPr txBox="1"/>
          <p:nvPr/>
        </p:nvSpPr>
        <p:spPr>
          <a:xfrm>
            <a:off x="789459" y="1503404"/>
            <a:ext cx="2334741" cy="400110"/>
          </a:xfrm>
          <a:prstGeom prst="rect">
            <a:avLst/>
          </a:prstGeom>
          <a:noFill/>
        </p:spPr>
        <p:txBody>
          <a:bodyPr wrap="square" rtlCol="0">
            <a:spAutoFit/>
          </a:bodyPr>
          <a:lstStyle/>
          <a:p>
            <a:pPr>
              <a:buFont typeface="Wingdings" charset="2"/>
              <a:buChar char="ü"/>
            </a:pPr>
            <a:r>
              <a:rPr lang="it-IT" sz="2000" dirty="0" smtClean="0">
                <a:solidFill>
                  <a:srgbClr val="66CCFF"/>
                </a:solidFill>
                <a:latin typeface="Candara"/>
                <a:cs typeface="Candara"/>
              </a:rPr>
              <a:t>  limiti esplicativi</a:t>
            </a:r>
            <a:endParaRPr lang="it-IT" sz="2000" dirty="0">
              <a:solidFill>
                <a:srgbClr val="66CCFF"/>
              </a:solidFill>
              <a:latin typeface="Candara"/>
              <a:cs typeface="Candara"/>
            </a:endParaRPr>
          </a:p>
        </p:txBody>
      </p:sp>
      <p:sp>
        <p:nvSpPr>
          <p:cNvPr id="6" name="TextBox 5"/>
          <p:cNvSpPr txBox="1"/>
          <p:nvPr/>
        </p:nvSpPr>
        <p:spPr>
          <a:xfrm>
            <a:off x="789459" y="3935200"/>
            <a:ext cx="1723549" cy="400110"/>
          </a:xfrm>
          <a:prstGeom prst="rect">
            <a:avLst/>
          </a:prstGeom>
          <a:noFill/>
        </p:spPr>
        <p:txBody>
          <a:bodyPr wrap="none" rtlCol="0">
            <a:spAutoFit/>
          </a:bodyPr>
          <a:lstStyle/>
          <a:p>
            <a:pPr>
              <a:buFont typeface="Wingdings" charset="2"/>
              <a:buChar char="ü"/>
            </a:pPr>
            <a:r>
              <a:rPr lang="it-IT" sz="2000" dirty="0" smtClean="0">
                <a:solidFill>
                  <a:srgbClr val="66CCFF"/>
                </a:solidFill>
                <a:latin typeface="Candara"/>
                <a:cs typeface="Candara"/>
              </a:rPr>
              <a:t>  inestetismi</a:t>
            </a:r>
            <a:endParaRPr lang="it-IT" sz="2000" dirty="0">
              <a:solidFill>
                <a:srgbClr val="66CCFF"/>
              </a:solidFill>
              <a:latin typeface="Candara"/>
              <a:cs typeface="Candara"/>
            </a:endParaRPr>
          </a:p>
        </p:txBody>
      </p:sp>
      <p:sp>
        <p:nvSpPr>
          <p:cNvPr id="7" name="TextBox 6"/>
          <p:cNvSpPr txBox="1"/>
          <p:nvPr/>
        </p:nvSpPr>
        <p:spPr>
          <a:xfrm>
            <a:off x="1228806" y="1945205"/>
            <a:ext cx="6693243" cy="1631216"/>
          </a:xfrm>
          <a:prstGeom prst="rect">
            <a:avLst/>
          </a:prstGeom>
          <a:noFill/>
        </p:spPr>
        <p:txBody>
          <a:bodyPr wrap="square" rtlCol="0">
            <a:spAutoFit/>
          </a:bodyPr>
          <a:lstStyle/>
          <a:p>
            <a:pPr marL="177800" indent="-177800">
              <a:buFont typeface="Arial"/>
              <a:buChar char="•"/>
            </a:pPr>
            <a:r>
              <a:rPr lang="it-IT" sz="2000" dirty="0" smtClean="0">
                <a:solidFill>
                  <a:schemeClr val="tx1">
                    <a:lumMod val="75000"/>
                  </a:schemeClr>
                </a:solidFill>
                <a:latin typeface="Candara"/>
                <a:cs typeface="Candara"/>
              </a:rPr>
              <a:t>nello SM i neutrini hanno massa = </a:t>
            </a:r>
            <a:r>
              <a:rPr lang="it-IT" sz="2000" dirty="0" err="1" smtClean="0">
                <a:solidFill>
                  <a:schemeClr val="tx1">
                    <a:lumMod val="75000"/>
                  </a:schemeClr>
                </a:solidFill>
                <a:latin typeface="Candara"/>
                <a:cs typeface="Candara"/>
              </a:rPr>
              <a:t>0</a:t>
            </a:r>
            <a:r>
              <a:rPr lang="it-IT" sz="2000" dirty="0" smtClean="0">
                <a:solidFill>
                  <a:schemeClr val="tx1">
                    <a:lumMod val="75000"/>
                  </a:schemeClr>
                </a:solidFill>
                <a:latin typeface="Candara"/>
                <a:cs typeface="Candara"/>
              </a:rPr>
              <a:t>, mentre osserviamo che, seppur piccola, non è nulla</a:t>
            </a:r>
          </a:p>
          <a:p>
            <a:pPr marL="177800" indent="-177800">
              <a:buFont typeface="Arial"/>
              <a:buChar char="•"/>
            </a:pPr>
            <a:r>
              <a:rPr lang="it-IT" sz="2000" dirty="0" smtClean="0">
                <a:solidFill>
                  <a:schemeClr val="tx1">
                    <a:lumMod val="75000"/>
                  </a:schemeClr>
                </a:solidFill>
                <a:latin typeface="Candara"/>
                <a:cs typeface="Candara"/>
              </a:rPr>
              <a:t>nessuna traccia della gravità; questa forza è descritta da una teoria di campo che non può essere resa quantistica (non esiste alcuna ricetta per cancellare gli infiniti)</a:t>
            </a:r>
            <a:endParaRPr lang="it-IT" sz="2000" dirty="0">
              <a:solidFill>
                <a:schemeClr val="tx1">
                  <a:lumMod val="75000"/>
                </a:schemeClr>
              </a:solidFill>
              <a:latin typeface="Candara"/>
              <a:cs typeface="Candara"/>
            </a:endParaRPr>
          </a:p>
        </p:txBody>
      </p:sp>
      <p:sp>
        <p:nvSpPr>
          <p:cNvPr id="8" name="TextBox 7"/>
          <p:cNvSpPr txBox="1"/>
          <p:nvPr/>
        </p:nvSpPr>
        <p:spPr>
          <a:xfrm>
            <a:off x="1185769" y="4296086"/>
            <a:ext cx="6923225" cy="1938992"/>
          </a:xfrm>
          <a:prstGeom prst="rect">
            <a:avLst/>
          </a:prstGeom>
          <a:noFill/>
        </p:spPr>
        <p:txBody>
          <a:bodyPr wrap="square" rtlCol="0">
            <a:spAutoFit/>
          </a:bodyPr>
          <a:lstStyle/>
          <a:p>
            <a:pPr marL="177800" indent="-177800">
              <a:buFont typeface="Arial"/>
              <a:buChar char="•"/>
            </a:pPr>
            <a:r>
              <a:rPr lang="it-IT" sz="2000" dirty="0" smtClean="0">
                <a:solidFill>
                  <a:schemeClr val="tx1">
                    <a:lumMod val="75000"/>
                  </a:schemeClr>
                </a:solidFill>
                <a:latin typeface="Candara"/>
                <a:cs typeface="Candara"/>
              </a:rPr>
              <a:t>perché così tanti parametri (</a:t>
            </a:r>
            <a:r>
              <a:rPr lang="it-IT" sz="2000" dirty="0" smtClean="0">
                <a:solidFill>
                  <a:srgbClr val="00FFC9"/>
                </a:solidFill>
                <a:latin typeface="Candara"/>
                <a:cs typeface="Candara"/>
              </a:rPr>
              <a:t>19</a:t>
            </a:r>
            <a:r>
              <a:rPr lang="it-IT" sz="2000" dirty="0" smtClean="0">
                <a:solidFill>
                  <a:schemeClr val="tx1">
                    <a:lumMod val="75000"/>
                  </a:schemeClr>
                </a:solidFill>
                <a:latin typeface="Candara"/>
                <a:cs typeface="Candara"/>
              </a:rPr>
              <a:t>: masse dei </a:t>
            </a:r>
            <a:r>
              <a:rPr lang="it-IT" sz="2000" dirty="0" err="1" smtClean="0">
                <a:solidFill>
                  <a:schemeClr val="tx1">
                    <a:lumMod val="75000"/>
                  </a:schemeClr>
                </a:solidFill>
                <a:latin typeface="Candara"/>
                <a:cs typeface="Candara"/>
              </a:rPr>
              <a:t>quarks</a:t>
            </a:r>
            <a:r>
              <a:rPr lang="it-IT" sz="2000" dirty="0" smtClean="0">
                <a:solidFill>
                  <a:schemeClr val="tx1">
                    <a:lumMod val="75000"/>
                  </a:schemeClr>
                </a:solidFill>
                <a:latin typeface="Candara"/>
                <a:cs typeface="Candara"/>
              </a:rPr>
              <a:t>, dei leptoni, dell’</a:t>
            </a:r>
            <a:r>
              <a:rPr lang="it-IT" sz="2000" dirty="0" err="1" smtClean="0">
                <a:solidFill>
                  <a:schemeClr val="tx1">
                    <a:lumMod val="75000"/>
                  </a:schemeClr>
                </a:solidFill>
                <a:latin typeface="Candara"/>
                <a:cs typeface="Candara"/>
              </a:rPr>
              <a:t>Higgs</a:t>
            </a:r>
            <a:r>
              <a:rPr lang="it-IT" sz="2000" dirty="0" smtClean="0">
                <a:solidFill>
                  <a:schemeClr val="tx1">
                    <a:lumMod val="75000"/>
                  </a:schemeClr>
                </a:solidFill>
                <a:latin typeface="Candara"/>
                <a:cs typeface="Candara"/>
              </a:rPr>
              <a:t>, </a:t>
            </a:r>
            <a:r>
              <a:rPr lang="it-IT" sz="2000" dirty="0" err="1" smtClean="0">
                <a:solidFill>
                  <a:schemeClr val="tx1">
                    <a:lumMod val="75000"/>
                  </a:schemeClr>
                </a:solidFill>
                <a:latin typeface="Candara"/>
                <a:cs typeface="Candara"/>
              </a:rPr>
              <a:t>…</a:t>
            </a:r>
            <a:r>
              <a:rPr lang="it-IT" sz="2000" dirty="0" smtClean="0">
                <a:solidFill>
                  <a:schemeClr val="tx1">
                    <a:lumMod val="75000"/>
                  </a:schemeClr>
                </a:solidFill>
                <a:latin typeface="Candara"/>
                <a:cs typeface="Candara"/>
              </a:rPr>
              <a:t>), di cui non sappiamo perché hanno il valore che osserviamo sperimentalmente</a:t>
            </a:r>
          </a:p>
          <a:p>
            <a:pPr marL="177800" indent="-177800">
              <a:buFont typeface="Arial"/>
              <a:buChar char="•"/>
            </a:pPr>
            <a:r>
              <a:rPr lang="it-IT" sz="2000" dirty="0" smtClean="0">
                <a:solidFill>
                  <a:schemeClr val="tx1">
                    <a:lumMod val="75000"/>
                  </a:schemeClr>
                </a:solidFill>
                <a:latin typeface="Candara"/>
                <a:cs typeface="Candara"/>
              </a:rPr>
              <a:t>perché </a:t>
            </a:r>
            <a:r>
              <a:rPr lang="it-IT" sz="2000" dirty="0" err="1" smtClean="0">
                <a:solidFill>
                  <a:srgbClr val="00FFC9"/>
                </a:solidFill>
                <a:latin typeface="Candara"/>
                <a:cs typeface="Candara"/>
              </a:rPr>
              <a:t>3</a:t>
            </a:r>
            <a:r>
              <a:rPr lang="it-IT" sz="2000" dirty="0" smtClean="0">
                <a:solidFill>
                  <a:srgbClr val="00FFC9"/>
                </a:solidFill>
                <a:latin typeface="Candara"/>
                <a:cs typeface="Candara"/>
              </a:rPr>
              <a:t> famiglie</a:t>
            </a:r>
            <a:r>
              <a:rPr lang="it-IT" sz="2000" dirty="0" smtClean="0">
                <a:solidFill>
                  <a:schemeClr val="tx1">
                    <a:lumMod val="75000"/>
                  </a:schemeClr>
                </a:solidFill>
                <a:latin typeface="Candara"/>
                <a:cs typeface="Candara"/>
              </a:rPr>
              <a:t>?</a:t>
            </a:r>
          </a:p>
          <a:p>
            <a:pPr marL="177800" indent="-177800">
              <a:buFont typeface="Arial"/>
              <a:buChar char="•"/>
            </a:pPr>
            <a:r>
              <a:rPr lang="it-IT" sz="2000" dirty="0" smtClean="0">
                <a:solidFill>
                  <a:schemeClr val="tx1">
                    <a:lumMod val="75000"/>
                  </a:schemeClr>
                </a:solidFill>
                <a:latin typeface="Candara"/>
                <a:cs typeface="Candara"/>
              </a:rPr>
              <a:t>perché </a:t>
            </a:r>
            <a:r>
              <a:rPr lang="it-IT" sz="2000" dirty="0" smtClean="0">
                <a:solidFill>
                  <a:srgbClr val="00FFC9"/>
                </a:solidFill>
                <a:latin typeface="Candara"/>
                <a:cs typeface="Candara"/>
              </a:rPr>
              <a:t>materia</a:t>
            </a:r>
            <a:r>
              <a:rPr lang="it-IT" sz="2000" dirty="0" smtClean="0">
                <a:solidFill>
                  <a:srgbClr val="CCAF0A"/>
                </a:solidFill>
                <a:latin typeface="Candara"/>
                <a:cs typeface="Candara"/>
              </a:rPr>
              <a:t> </a:t>
            </a:r>
            <a:r>
              <a:rPr lang="it-IT" sz="2000" dirty="0" smtClean="0">
                <a:solidFill>
                  <a:schemeClr val="tx1">
                    <a:lumMod val="75000"/>
                  </a:schemeClr>
                </a:solidFill>
                <a:latin typeface="Candara"/>
                <a:cs typeface="Candara"/>
              </a:rPr>
              <a:t>e</a:t>
            </a:r>
            <a:r>
              <a:rPr lang="it-IT" sz="2000" dirty="0" smtClean="0">
                <a:solidFill>
                  <a:srgbClr val="CCAF0A"/>
                </a:solidFill>
                <a:latin typeface="Candara"/>
                <a:cs typeface="Candara"/>
              </a:rPr>
              <a:t> </a:t>
            </a:r>
            <a:r>
              <a:rPr lang="it-IT" sz="2000" dirty="0" smtClean="0">
                <a:solidFill>
                  <a:srgbClr val="00FFC9"/>
                </a:solidFill>
                <a:latin typeface="Candara"/>
                <a:cs typeface="Candara"/>
              </a:rPr>
              <a:t>interazioni</a:t>
            </a:r>
            <a:r>
              <a:rPr lang="it-IT" sz="2000" dirty="0" smtClean="0">
                <a:solidFill>
                  <a:schemeClr val="tx1">
                    <a:lumMod val="75000"/>
                  </a:schemeClr>
                </a:solidFill>
                <a:latin typeface="Candara"/>
                <a:cs typeface="Candara"/>
              </a:rPr>
              <a:t>?  </a:t>
            </a:r>
            <a:r>
              <a:rPr lang="it-IT" sz="2000" b="1" dirty="0" smtClean="0">
                <a:solidFill>
                  <a:schemeClr val="tx1">
                    <a:lumMod val="75000"/>
                  </a:schemeClr>
                </a:solidFill>
              </a:rPr>
              <a:t>→  </a:t>
            </a:r>
            <a:r>
              <a:rPr lang="it-IT" sz="2000" dirty="0" smtClean="0">
                <a:solidFill>
                  <a:srgbClr val="00FFC9"/>
                </a:solidFill>
              </a:rPr>
              <a:t>supersimmetria</a:t>
            </a:r>
            <a:r>
              <a:rPr lang="it-IT" sz="2000" dirty="0" smtClean="0">
                <a:solidFill>
                  <a:schemeClr val="tx1">
                    <a:lumMod val="75000"/>
                  </a:schemeClr>
                </a:solidFill>
              </a:rPr>
              <a:t>?</a:t>
            </a:r>
            <a:endParaRPr lang="it-IT" sz="2000" dirty="0" smtClean="0">
              <a:solidFill>
                <a:schemeClr val="tx1">
                  <a:lumMod val="75000"/>
                </a:schemeClr>
              </a:solidFill>
              <a:latin typeface="Candara"/>
              <a:cs typeface="Candara"/>
            </a:endParaRPr>
          </a:p>
          <a:p>
            <a:pPr marL="177800" indent="-177800">
              <a:buFont typeface="Arial"/>
              <a:buChar char="•"/>
            </a:pPr>
            <a:r>
              <a:rPr lang="it-IT" sz="2000" dirty="0" err="1" smtClean="0">
                <a:solidFill>
                  <a:schemeClr val="tx1">
                    <a:lumMod val="75000"/>
                  </a:schemeClr>
                </a:solidFill>
                <a:latin typeface="Candara"/>
                <a:cs typeface="Candara"/>
              </a:rPr>
              <a:t>…</a:t>
            </a:r>
            <a:endParaRPr lang="it-IT" sz="2000" dirty="0" smtClean="0">
              <a:solidFill>
                <a:schemeClr val="tx1">
                  <a:lumMod val="75000"/>
                </a:schemeClr>
              </a:solidFill>
              <a:latin typeface="Candara"/>
              <a:cs typeface="Candara"/>
            </a:endParaRPr>
          </a:p>
        </p:txBody>
      </p:sp>
      <p:sp>
        <p:nvSpPr>
          <p:cNvPr id="11" name="Footer Placeholder 10"/>
          <p:cNvSpPr>
            <a:spLocks noGrp="1"/>
          </p:cNvSpPr>
          <p:nvPr>
            <p:ph type="ftr" sz="quarter" idx="11"/>
          </p:nvPr>
        </p:nvSpPr>
        <p:spPr/>
        <p:txBody>
          <a:bodyPr/>
          <a:lstStyle/>
          <a:p>
            <a:r>
              <a:rPr kumimoji="0" lang="en-US" smtClean="0"/>
              <a:t>Corso Docenti - 25 maggio 2015</a:t>
            </a:r>
            <a:endParaRPr kumimoji="0" lang="en-US"/>
          </a:p>
        </p:txBody>
      </p:sp>
      <p:sp>
        <p:nvSpPr>
          <p:cNvPr id="12" name="Date Placeholder 11"/>
          <p:cNvSpPr>
            <a:spLocks noGrp="1"/>
          </p:cNvSpPr>
          <p:nvPr>
            <p:ph type="dt" sz="half" idx="10"/>
          </p:nvPr>
        </p:nvSpPr>
        <p:spPr/>
        <p:txBody>
          <a:bodyPr/>
          <a:lstStyle/>
          <a:p>
            <a:pPr eaLnBrk="1" latinLnBrk="0" hangingPunct="1"/>
            <a:r>
              <a:rPr lang="en-US" smtClean="0"/>
              <a:t>Danilo Babusci</a:t>
            </a:r>
            <a:endParaRPr lang="en-US"/>
          </a:p>
        </p:txBody>
      </p:sp>
      <p:sp>
        <p:nvSpPr>
          <p:cNvPr id="13" name="Slide Number Placeholder 12"/>
          <p:cNvSpPr>
            <a:spLocks noGrp="1"/>
          </p:cNvSpPr>
          <p:nvPr>
            <p:ph type="sldNum" sz="quarter" idx="12"/>
          </p:nvPr>
        </p:nvSpPr>
        <p:spPr/>
        <p:txBody>
          <a:bodyPr/>
          <a:lstStyle/>
          <a:p>
            <a:fld id="{2AA957AF-53C0-420B-9C2D-77DB1416566C}" type="slidenum">
              <a:rPr kumimoji="0" lang="en-US" smtClean="0"/>
              <a:pPr/>
              <a:t>16</a:t>
            </a:fld>
            <a:endParaRPr kumimoji="0"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1"/>
          <p:cNvSpPr txBox="1">
            <a:spLocks/>
          </p:cNvSpPr>
          <p:nvPr/>
        </p:nvSpPr>
        <p:spPr>
          <a:xfrm>
            <a:off x="457200" y="319935"/>
            <a:ext cx="8291264" cy="792088"/>
          </a:xfrm>
          <a:prstGeom prst="rect">
            <a:avLst/>
          </a:prstGeom>
        </p:spPr>
        <p:txBody>
          <a:bodyPr vert="horz" lIns="45720" rIns="4572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t-IT" sz="4200" b="1" i="0" u="none" strike="noStrike" kern="1200" cap="none" spc="0" normalizeH="0" baseline="0" noProof="0" dirty="0" smtClean="0">
                <a:ln w="5000" cmpd="sng">
                  <a:noFill/>
                  <a:prstDash val="solid"/>
                </a:ln>
                <a:solidFill>
                  <a:srgbClr val="CCAF0A"/>
                </a:solidFill>
                <a:effectLst>
                  <a:outerShdw blurRad="50800" dist="38100" dir="5400000" algn="t" rotWithShape="0">
                    <a:prstClr val="black">
                      <a:alpha val="50000"/>
                    </a:prstClr>
                  </a:outerShdw>
                </a:effectLst>
                <a:uLnTx/>
                <a:uFillTx/>
                <a:latin typeface="Candara"/>
                <a:ea typeface="+mj-ea"/>
                <a:cs typeface="Candara"/>
              </a:rPr>
              <a:t>Teoria delle Stringhe</a:t>
            </a:r>
            <a:endParaRPr kumimoji="0" lang="it-IT" sz="4400" b="1" i="0" u="none" strike="noStrike" kern="1200" cap="none" spc="0" normalizeH="0" baseline="0" noProof="0" dirty="0">
              <a:ln w="5000" cmpd="sng">
                <a:noFill/>
                <a:prstDash val="solid"/>
              </a:ln>
              <a:solidFill>
                <a:srgbClr val="CCAF0A"/>
              </a:solidFill>
              <a:effectLst>
                <a:outerShdw blurRad="50800" dist="38100" dir="5400000" algn="t" rotWithShape="0">
                  <a:prstClr val="black">
                    <a:alpha val="50000"/>
                  </a:prstClr>
                </a:outerShdw>
              </a:effectLst>
              <a:uLnTx/>
              <a:uFillTx/>
              <a:latin typeface="Candara"/>
              <a:ea typeface="+mj-ea"/>
              <a:cs typeface="Candara"/>
            </a:endParaRPr>
          </a:p>
        </p:txBody>
      </p:sp>
      <p:sp>
        <p:nvSpPr>
          <p:cNvPr id="5" name="TextBox 4"/>
          <p:cNvSpPr txBox="1"/>
          <p:nvPr/>
        </p:nvSpPr>
        <p:spPr>
          <a:xfrm>
            <a:off x="7105135" y="871828"/>
            <a:ext cx="878090" cy="400110"/>
          </a:xfrm>
          <a:prstGeom prst="rect">
            <a:avLst/>
          </a:prstGeom>
          <a:noFill/>
        </p:spPr>
        <p:txBody>
          <a:bodyPr wrap="none" rtlCol="0">
            <a:spAutoFit/>
          </a:bodyPr>
          <a:lstStyle/>
          <a:p>
            <a:r>
              <a:rPr lang="it-IT" sz="2000" dirty="0" smtClean="0">
                <a:solidFill>
                  <a:srgbClr val="BFBFBF"/>
                </a:solidFill>
                <a:latin typeface="Candara"/>
                <a:cs typeface="Candara"/>
              </a:rPr>
              <a:t>(</a:t>
            </a:r>
            <a:r>
              <a:rPr lang="it-IT" sz="2000" dirty="0" smtClean="0">
                <a:solidFill>
                  <a:srgbClr val="CCFF66"/>
                </a:solidFill>
                <a:latin typeface="Candara"/>
                <a:cs typeface="Candara"/>
              </a:rPr>
              <a:t>1980</a:t>
            </a:r>
            <a:r>
              <a:rPr lang="it-IT" sz="2000" dirty="0" smtClean="0">
                <a:solidFill>
                  <a:srgbClr val="BFBFBF"/>
                </a:solidFill>
                <a:latin typeface="Candara"/>
                <a:cs typeface="Candara"/>
              </a:rPr>
              <a:t>)</a:t>
            </a:r>
            <a:endParaRPr lang="it-IT" sz="2000" dirty="0">
              <a:solidFill>
                <a:srgbClr val="BFBFBF"/>
              </a:solidFill>
              <a:latin typeface="Candara"/>
              <a:cs typeface="Candara"/>
            </a:endParaRPr>
          </a:p>
        </p:txBody>
      </p:sp>
      <p:grpSp>
        <p:nvGrpSpPr>
          <p:cNvPr id="16" name="Group 15"/>
          <p:cNvGrpSpPr/>
          <p:nvPr/>
        </p:nvGrpSpPr>
        <p:grpSpPr>
          <a:xfrm>
            <a:off x="1174235" y="1275563"/>
            <a:ext cx="7579609" cy="3436186"/>
            <a:chOff x="1174235" y="1275563"/>
            <a:chExt cx="7579609" cy="3436186"/>
          </a:xfrm>
        </p:grpSpPr>
        <p:pic>
          <p:nvPicPr>
            <p:cNvPr id="6" name="Picture 5" descr="Schermata 05-2456787 alle 11.05.30.JPG"/>
            <p:cNvPicPr>
              <a:picLocks noChangeAspect="1"/>
            </p:cNvPicPr>
            <p:nvPr/>
          </p:nvPicPr>
          <p:blipFill>
            <a:blip r:embed="rId2"/>
            <a:stretch>
              <a:fillRect/>
            </a:stretch>
          </p:blipFill>
          <p:spPr>
            <a:xfrm>
              <a:off x="1174235" y="2192221"/>
              <a:ext cx="5381711" cy="2519528"/>
            </a:xfrm>
            <a:prstGeom prst="rect">
              <a:avLst/>
            </a:prstGeom>
          </p:spPr>
        </p:pic>
        <p:grpSp>
          <p:nvGrpSpPr>
            <p:cNvPr id="15" name="Group 14"/>
            <p:cNvGrpSpPr/>
            <p:nvPr/>
          </p:nvGrpSpPr>
          <p:grpSpPr>
            <a:xfrm>
              <a:off x="6055456" y="3696081"/>
              <a:ext cx="2698388" cy="954537"/>
              <a:chOff x="6055456" y="3696081"/>
              <a:chExt cx="2698388" cy="954537"/>
            </a:xfrm>
          </p:grpSpPr>
          <p:pic>
            <p:nvPicPr>
              <p:cNvPr id="7" name="Picture 6" descr="stringhe-2.jpg"/>
              <p:cNvPicPr>
                <a:picLocks noChangeAspect="1"/>
              </p:cNvPicPr>
              <p:nvPr/>
            </p:nvPicPr>
            <p:blipFill>
              <a:blip r:embed="rId3"/>
              <a:stretch>
                <a:fillRect/>
              </a:stretch>
            </p:blipFill>
            <p:spPr>
              <a:xfrm rot="39482">
                <a:off x="7540354" y="3703920"/>
                <a:ext cx="1213490" cy="946698"/>
              </a:xfrm>
              <a:prstGeom prst="rect">
                <a:avLst/>
              </a:prstGeom>
            </p:spPr>
          </p:pic>
          <p:sp>
            <p:nvSpPr>
              <p:cNvPr id="8" name="Trapezoid 7"/>
              <p:cNvSpPr>
                <a:spLocks noChangeAspect="1"/>
              </p:cNvSpPr>
              <p:nvPr/>
            </p:nvSpPr>
            <p:spPr>
              <a:xfrm rot="16227819">
                <a:off x="6324650" y="3426887"/>
                <a:ext cx="939131" cy="1477520"/>
              </a:xfrm>
              <a:prstGeom prst="trapezoid">
                <a:avLst>
                  <a:gd name="adj" fmla="val 14022"/>
                </a:avLst>
              </a:prstGeom>
              <a:solidFill>
                <a:srgbClr val="CCFFCC">
                  <a:alpha val="3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grpSp>
        <p:grpSp>
          <p:nvGrpSpPr>
            <p:cNvPr id="14" name="Group 13"/>
            <p:cNvGrpSpPr/>
            <p:nvPr/>
          </p:nvGrpSpPr>
          <p:grpSpPr>
            <a:xfrm>
              <a:off x="4444373" y="1275563"/>
              <a:ext cx="639777" cy="1126625"/>
              <a:chOff x="4444373" y="1275563"/>
              <a:chExt cx="639777" cy="1126625"/>
            </a:xfrm>
          </p:grpSpPr>
          <p:pic>
            <p:nvPicPr>
              <p:cNvPr id="12" name="Picture 11" descr="stringhe-2.jpg"/>
              <p:cNvPicPr>
                <a:picLocks noChangeAspect="1"/>
              </p:cNvPicPr>
              <p:nvPr/>
            </p:nvPicPr>
            <p:blipFill>
              <a:blip r:embed="rId3"/>
              <a:stretch>
                <a:fillRect/>
              </a:stretch>
            </p:blipFill>
            <p:spPr>
              <a:xfrm rot="39482">
                <a:off x="4447288" y="1275563"/>
                <a:ext cx="633946" cy="511280"/>
              </a:xfrm>
              <a:prstGeom prst="rect">
                <a:avLst/>
              </a:prstGeom>
            </p:spPr>
          </p:pic>
          <p:sp>
            <p:nvSpPr>
              <p:cNvPr id="13" name="Trapezoid 12"/>
              <p:cNvSpPr>
                <a:spLocks noChangeAspect="1"/>
              </p:cNvSpPr>
              <p:nvPr/>
            </p:nvSpPr>
            <p:spPr>
              <a:xfrm rot="10800000">
                <a:off x="4444373" y="1790466"/>
                <a:ext cx="639777" cy="611722"/>
              </a:xfrm>
              <a:prstGeom prst="trapezoid">
                <a:avLst>
                  <a:gd name="adj" fmla="val 26073"/>
                </a:avLst>
              </a:prstGeom>
              <a:solidFill>
                <a:srgbClr val="66CCFF">
                  <a:alpha val="61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grpSp>
      </p:grpSp>
      <p:sp>
        <p:nvSpPr>
          <p:cNvPr id="17" name="TextBox 16"/>
          <p:cNvSpPr txBox="1"/>
          <p:nvPr/>
        </p:nvSpPr>
        <p:spPr>
          <a:xfrm>
            <a:off x="1235682" y="5131318"/>
            <a:ext cx="6672646" cy="1015663"/>
          </a:xfrm>
          <a:prstGeom prst="rect">
            <a:avLst/>
          </a:prstGeom>
          <a:noFill/>
        </p:spPr>
        <p:txBody>
          <a:bodyPr wrap="square" rtlCol="0">
            <a:spAutoFit/>
          </a:bodyPr>
          <a:lstStyle/>
          <a:p>
            <a:r>
              <a:rPr lang="it-IT" sz="2000" dirty="0" smtClean="0">
                <a:solidFill>
                  <a:schemeClr val="tx1">
                    <a:lumMod val="75000"/>
                  </a:schemeClr>
                </a:solidFill>
                <a:latin typeface="Candara"/>
                <a:cs typeface="Candara"/>
              </a:rPr>
              <a:t>ulteriore livello su scale di distanza dell’ordine di </a:t>
            </a:r>
            <a:r>
              <a:rPr lang="it-IT" sz="2000" dirty="0" smtClean="0">
                <a:solidFill>
                  <a:srgbClr val="00FFC9"/>
                </a:solidFill>
                <a:latin typeface="Candara"/>
                <a:cs typeface="Candara"/>
              </a:rPr>
              <a:t>10</a:t>
            </a:r>
            <a:r>
              <a:rPr lang="it-IT" sz="2000" baseline="30000" dirty="0" smtClean="0">
                <a:solidFill>
                  <a:srgbClr val="00FFC9"/>
                </a:solidFill>
                <a:latin typeface="Candara"/>
                <a:cs typeface="Candara"/>
              </a:rPr>
              <a:t>-33 </a:t>
            </a:r>
            <a:r>
              <a:rPr lang="it-IT" sz="2000" dirty="0" smtClean="0">
                <a:solidFill>
                  <a:srgbClr val="00FFC9"/>
                </a:solidFill>
                <a:latin typeface="Candara"/>
                <a:cs typeface="Candara"/>
              </a:rPr>
              <a:t>cm  </a:t>
            </a:r>
            <a:r>
              <a:rPr lang="it-IT" sz="2000" b="1" dirty="0" smtClean="0">
                <a:solidFill>
                  <a:schemeClr val="tx1">
                    <a:lumMod val="75000"/>
                  </a:schemeClr>
                </a:solidFill>
              </a:rPr>
              <a:t>→  </a:t>
            </a:r>
            <a:r>
              <a:rPr lang="it-IT" sz="2000" dirty="0" smtClean="0">
                <a:solidFill>
                  <a:schemeClr val="tx1">
                    <a:lumMod val="75000"/>
                  </a:schemeClr>
                </a:solidFill>
                <a:latin typeface="Candara"/>
                <a:cs typeface="Candara"/>
              </a:rPr>
              <a:t>modi di oscillazione della stringa corrispondono alle diverse particelle elementari che osserviamo  </a:t>
            </a:r>
            <a:endParaRPr lang="it-IT" sz="2000" dirty="0">
              <a:solidFill>
                <a:schemeClr val="tx1">
                  <a:lumMod val="75000"/>
                </a:schemeClr>
              </a:solidFill>
              <a:latin typeface="Candara"/>
              <a:cs typeface="Candara"/>
            </a:endParaRPr>
          </a:p>
        </p:txBody>
      </p:sp>
      <p:sp>
        <p:nvSpPr>
          <p:cNvPr id="20" name="Footer Placeholder 19"/>
          <p:cNvSpPr>
            <a:spLocks noGrp="1"/>
          </p:cNvSpPr>
          <p:nvPr>
            <p:ph type="ftr" sz="quarter" idx="11"/>
          </p:nvPr>
        </p:nvSpPr>
        <p:spPr/>
        <p:txBody>
          <a:bodyPr/>
          <a:lstStyle/>
          <a:p>
            <a:r>
              <a:rPr kumimoji="0" lang="en-US" smtClean="0"/>
              <a:t>Corso Docenti - 25 maggio 2015</a:t>
            </a:r>
            <a:endParaRPr kumimoji="0" lang="en-US"/>
          </a:p>
        </p:txBody>
      </p:sp>
      <p:sp>
        <p:nvSpPr>
          <p:cNvPr id="21" name="Date Placeholder 20"/>
          <p:cNvSpPr>
            <a:spLocks noGrp="1"/>
          </p:cNvSpPr>
          <p:nvPr>
            <p:ph type="dt" sz="half" idx="10"/>
          </p:nvPr>
        </p:nvSpPr>
        <p:spPr/>
        <p:txBody>
          <a:bodyPr/>
          <a:lstStyle/>
          <a:p>
            <a:pPr eaLnBrk="1" latinLnBrk="0" hangingPunct="1"/>
            <a:r>
              <a:rPr lang="en-US" smtClean="0"/>
              <a:t>Danilo Babusci</a:t>
            </a:r>
            <a:endParaRPr lang="en-US"/>
          </a:p>
        </p:txBody>
      </p:sp>
      <p:sp>
        <p:nvSpPr>
          <p:cNvPr id="22" name="Slide Number Placeholder 21"/>
          <p:cNvSpPr>
            <a:spLocks noGrp="1"/>
          </p:cNvSpPr>
          <p:nvPr>
            <p:ph type="sldNum" sz="quarter" idx="12"/>
          </p:nvPr>
        </p:nvSpPr>
        <p:spPr/>
        <p:txBody>
          <a:bodyPr/>
          <a:lstStyle/>
          <a:p>
            <a:fld id="{2AA957AF-53C0-420B-9C2D-77DB1416566C}" type="slidenum">
              <a:rPr kumimoji="0" lang="en-US" smtClean="0"/>
              <a:pPr/>
              <a:t>17</a:t>
            </a:fld>
            <a:endParaRPr kumimoji="0"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1"/>
          <p:cNvSpPr txBox="1">
            <a:spLocks/>
          </p:cNvSpPr>
          <p:nvPr/>
        </p:nvSpPr>
        <p:spPr>
          <a:xfrm>
            <a:off x="457200" y="319935"/>
            <a:ext cx="8291264" cy="792088"/>
          </a:xfrm>
          <a:prstGeom prst="rect">
            <a:avLst/>
          </a:prstGeom>
        </p:spPr>
        <p:txBody>
          <a:bodyPr vert="horz" lIns="45720" rIns="4572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t-IT" sz="4200" b="1" i="0" u="none" strike="noStrike" kern="1200" cap="none" spc="0" normalizeH="0" baseline="0" noProof="0" dirty="0" smtClean="0">
                <a:ln w="5000" cmpd="sng">
                  <a:noFill/>
                  <a:prstDash val="solid"/>
                </a:ln>
                <a:solidFill>
                  <a:srgbClr val="CCAF0A"/>
                </a:solidFill>
                <a:effectLst>
                  <a:outerShdw blurRad="50800" dist="38100" dir="5400000" algn="t" rotWithShape="0">
                    <a:prstClr val="black">
                      <a:alpha val="50000"/>
                    </a:prstClr>
                  </a:outerShdw>
                </a:effectLst>
                <a:uLnTx/>
                <a:uFillTx/>
                <a:latin typeface="Candara"/>
                <a:ea typeface="+mj-ea"/>
                <a:cs typeface="Candara"/>
              </a:rPr>
              <a:t>Teoria delle Stringhe</a:t>
            </a:r>
            <a:endParaRPr kumimoji="0" lang="it-IT" sz="4400" b="1" i="0" u="none" strike="noStrike" kern="1200" cap="none" spc="0" normalizeH="0" baseline="0" noProof="0" dirty="0">
              <a:ln w="5000" cmpd="sng">
                <a:noFill/>
                <a:prstDash val="solid"/>
              </a:ln>
              <a:solidFill>
                <a:srgbClr val="CCAF0A"/>
              </a:solidFill>
              <a:effectLst>
                <a:outerShdw blurRad="50800" dist="38100" dir="5400000" algn="t" rotWithShape="0">
                  <a:prstClr val="black">
                    <a:alpha val="50000"/>
                  </a:prstClr>
                </a:outerShdw>
              </a:effectLst>
              <a:uLnTx/>
              <a:uFillTx/>
              <a:latin typeface="Candara"/>
              <a:ea typeface="+mj-ea"/>
              <a:cs typeface="Candara"/>
            </a:endParaRPr>
          </a:p>
        </p:txBody>
      </p:sp>
      <p:sp>
        <p:nvSpPr>
          <p:cNvPr id="5" name="TextBox 4"/>
          <p:cNvSpPr txBox="1"/>
          <p:nvPr/>
        </p:nvSpPr>
        <p:spPr>
          <a:xfrm>
            <a:off x="604104" y="1359241"/>
            <a:ext cx="7938410" cy="1323439"/>
          </a:xfrm>
          <a:prstGeom prst="rect">
            <a:avLst/>
          </a:prstGeom>
          <a:noFill/>
        </p:spPr>
        <p:txBody>
          <a:bodyPr wrap="square" rtlCol="0">
            <a:spAutoFit/>
          </a:bodyPr>
          <a:lstStyle/>
          <a:p>
            <a:r>
              <a:rPr lang="it-IT" sz="2000" dirty="0" smtClean="0">
                <a:solidFill>
                  <a:srgbClr val="BFBFBF"/>
                </a:solidFill>
                <a:latin typeface="Candara"/>
                <a:cs typeface="Candara"/>
              </a:rPr>
              <a:t>un modo di oscillazione ha le caratteristiche del </a:t>
            </a:r>
            <a:r>
              <a:rPr lang="it-IT" sz="2000" dirty="0" smtClean="0">
                <a:solidFill>
                  <a:srgbClr val="00FFC9"/>
                </a:solidFill>
                <a:latin typeface="Candara"/>
                <a:cs typeface="Candara"/>
              </a:rPr>
              <a:t>gravitone</a:t>
            </a:r>
            <a:r>
              <a:rPr lang="it-IT" sz="2000" dirty="0" smtClean="0">
                <a:solidFill>
                  <a:srgbClr val="BFBFBF"/>
                </a:solidFill>
                <a:latin typeface="Candara"/>
                <a:cs typeface="Candara"/>
              </a:rPr>
              <a:t>, il “quanto” del campo gravitazionale  </a:t>
            </a:r>
            <a:r>
              <a:rPr lang="it-IT" b="1" dirty="0" smtClean="0">
                <a:solidFill>
                  <a:schemeClr val="tx1">
                    <a:lumMod val="75000"/>
                  </a:schemeClr>
                </a:solidFill>
              </a:rPr>
              <a:t>→  </a:t>
            </a:r>
            <a:r>
              <a:rPr lang="it-IT" sz="2000" dirty="0" smtClean="0">
                <a:solidFill>
                  <a:srgbClr val="00FFC9"/>
                </a:solidFill>
                <a:latin typeface="Candara"/>
                <a:cs typeface="Candara"/>
              </a:rPr>
              <a:t>unificazione</a:t>
            </a:r>
            <a:r>
              <a:rPr lang="it-IT" sz="2000" dirty="0" smtClean="0">
                <a:solidFill>
                  <a:srgbClr val="CCAF0A"/>
                </a:solidFill>
                <a:latin typeface="Candara"/>
                <a:cs typeface="Candara"/>
              </a:rPr>
              <a:t> </a:t>
            </a:r>
            <a:r>
              <a:rPr lang="it-IT" sz="2000" dirty="0" smtClean="0">
                <a:solidFill>
                  <a:srgbClr val="BFBFBF"/>
                </a:solidFill>
                <a:latin typeface="Candara"/>
                <a:cs typeface="Candara"/>
              </a:rPr>
              <a:t>di tutte le interazioni</a:t>
            </a:r>
            <a:r>
              <a:rPr lang="it-IT" sz="2000" dirty="0" smtClean="0">
                <a:solidFill>
                  <a:schemeClr val="tx1">
                    <a:lumMod val="75000"/>
                  </a:schemeClr>
                </a:solidFill>
                <a:latin typeface="Candara"/>
                <a:cs typeface="Candara"/>
              </a:rPr>
              <a:t>?  </a:t>
            </a:r>
            <a:r>
              <a:rPr lang="it-IT" b="1" dirty="0" smtClean="0">
                <a:solidFill>
                  <a:schemeClr val="tx1">
                    <a:lumMod val="75000"/>
                  </a:schemeClr>
                </a:solidFill>
              </a:rPr>
              <a:t>→ </a:t>
            </a:r>
            <a:r>
              <a:rPr lang="it-IT" sz="2000" dirty="0" smtClean="0">
                <a:solidFill>
                  <a:srgbClr val="BFBFBF"/>
                </a:solidFill>
                <a:latin typeface="Candara"/>
                <a:cs typeface="Candara"/>
              </a:rPr>
              <a:t>SM e  Relatività Generale (</a:t>
            </a:r>
            <a:r>
              <a:rPr lang="it-IT" sz="2000" dirty="0" smtClean="0">
                <a:solidFill>
                  <a:srgbClr val="00FFC9"/>
                </a:solidFill>
                <a:latin typeface="Candara"/>
                <a:cs typeface="Candara"/>
              </a:rPr>
              <a:t>GR</a:t>
            </a:r>
            <a:r>
              <a:rPr lang="it-IT" sz="2000" dirty="0" smtClean="0">
                <a:solidFill>
                  <a:srgbClr val="BFBFBF"/>
                </a:solidFill>
                <a:latin typeface="Candara"/>
                <a:cs typeface="Candara"/>
              </a:rPr>
              <a:t>) sono solo “teorie efficaci”, approssimazioni valide alle scale di energia/distanza finora esplorate </a:t>
            </a:r>
            <a:endParaRPr lang="it-IT" dirty="0">
              <a:solidFill>
                <a:srgbClr val="BFBFBF"/>
              </a:solidFill>
              <a:latin typeface="Candara"/>
              <a:cs typeface="Candara"/>
            </a:endParaRPr>
          </a:p>
        </p:txBody>
      </p:sp>
      <p:grpSp>
        <p:nvGrpSpPr>
          <p:cNvPr id="18" name="Group 17"/>
          <p:cNvGrpSpPr/>
          <p:nvPr/>
        </p:nvGrpSpPr>
        <p:grpSpPr>
          <a:xfrm>
            <a:off x="590374" y="2860276"/>
            <a:ext cx="6940382" cy="1641964"/>
            <a:chOff x="590374" y="2860276"/>
            <a:chExt cx="6940382" cy="1641964"/>
          </a:xfrm>
        </p:grpSpPr>
        <p:sp>
          <p:nvSpPr>
            <p:cNvPr id="6" name="TextBox 5"/>
            <p:cNvSpPr txBox="1"/>
            <p:nvPr/>
          </p:nvSpPr>
          <p:spPr>
            <a:xfrm>
              <a:off x="590374" y="2860276"/>
              <a:ext cx="1801507" cy="369332"/>
            </a:xfrm>
            <a:prstGeom prst="rect">
              <a:avLst/>
            </a:prstGeom>
            <a:noFill/>
          </p:spPr>
          <p:txBody>
            <a:bodyPr wrap="none" rtlCol="0">
              <a:spAutoFit/>
            </a:bodyPr>
            <a:lstStyle/>
            <a:p>
              <a:r>
                <a:rPr lang="it-IT" dirty="0" smtClean="0">
                  <a:solidFill>
                    <a:srgbClr val="66CCFF"/>
                  </a:solidFill>
                </a:rPr>
                <a:t>teoria attraente:</a:t>
              </a:r>
              <a:endParaRPr lang="it-IT" dirty="0">
                <a:solidFill>
                  <a:srgbClr val="66CCFF"/>
                </a:solidFill>
              </a:endParaRPr>
            </a:p>
          </p:txBody>
        </p:sp>
        <p:sp>
          <p:nvSpPr>
            <p:cNvPr id="7" name="TextBox 6"/>
            <p:cNvSpPr txBox="1"/>
            <p:nvPr/>
          </p:nvSpPr>
          <p:spPr>
            <a:xfrm>
              <a:off x="1139567" y="3178801"/>
              <a:ext cx="6391189" cy="1323439"/>
            </a:xfrm>
            <a:prstGeom prst="rect">
              <a:avLst/>
            </a:prstGeom>
            <a:noFill/>
          </p:spPr>
          <p:txBody>
            <a:bodyPr wrap="square" rtlCol="0">
              <a:spAutoFit/>
            </a:bodyPr>
            <a:lstStyle/>
            <a:p>
              <a:pPr>
                <a:buFont typeface="Arial"/>
                <a:buChar char="•"/>
              </a:pPr>
              <a:r>
                <a:rPr lang="it-IT" sz="2000" dirty="0" smtClean="0">
                  <a:solidFill>
                    <a:schemeClr val="tx1">
                      <a:lumMod val="75000"/>
                    </a:schemeClr>
                  </a:solidFill>
                  <a:latin typeface="Candara"/>
                  <a:cs typeface="Candara"/>
                </a:rPr>
                <a:t> incorpora la gravità</a:t>
              </a:r>
            </a:p>
            <a:p>
              <a:pPr>
                <a:buFont typeface="Arial"/>
                <a:buChar char="•"/>
              </a:pPr>
              <a:r>
                <a:rPr lang="it-IT" sz="2000" dirty="0" smtClean="0">
                  <a:solidFill>
                    <a:schemeClr val="tx1">
                      <a:lumMod val="75000"/>
                    </a:schemeClr>
                  </a:solidFill>
                  <a:latin typeface="Candara"/>
                  <a:cs typeface="Candara"/>
                </a:rPr>
                <a:t> non contiene infiniti</a:t>
              </a:r>
            </a:p>
            <a:p>
              <a:pPr marL="177800" indent="-177800">
                <a:buFont typeface="Arial"/>
                <a:buChar char="•"/>
              </a:pPr>
              <a:r>
                <a:rPr lang="it-IT" sz="2000" dirty="0" smtClean="0">
                  <a:solidFill>
                    <a:schemeClr val="tx1">
                      <a:lumMod val="75000"/>
                    </a:schemeClr>
                  </a:solidFill>
                  <a:latin typeface="Candara"/>
                  <a:cs typeface="Candara"/>
                </a:rPr>
                <a:t>strettamente vincolata da condizioni di coerenza matematica: esiste una sola teoria delle stringhe</a:t>
              </a:r>
              <a:endParaRPr lang="it-IT" sz="2000" dirty="0">
                <a:solidFill>
                  <a:schemeClr val="tx1">
                    <a:lumMod val="75000"/>
                  </a:schemeClr>
                </a:solidFill>
                <a:latin typeface="Candara"/>
                <a:cs typeface="Candara"/>
              </a:endParaRPr>
            </a:p>
          </p:txBody>
        </p:sp>
      </p:grpSp>
      <p:grpSp>
        <p:nvGrpSpPr>
          <p:cNvPr id="17" name="Group 16"/>
          <p:cNvGrpSpPr/>
          <p:nvPr/>
        </p:nvGrpSpPr>
        <p:grpSpPr>
          <a:xfrm>
            <a:off x="573982" y="4594652"/>
            <a:ext cx="7968532" cy="1601095"/>
            <a:chOff x="591744" y="4568009"/>
            <a:chExt cx="7968532" cy="1601095"/>
          </a:xfrm>
        </p:grpSpPr>
        <p:sp>
          <p:nvSpPr>
            <p:cNvPr id="10" name="TextBox 9"/>
            <p:cNvSpPr txBox="1"/>
            <p:nvPr/>
          </p:nvSpPr>
          <p:spPr>
            <a:xfrm>
              <a:off x="591744" y="4568009"/>
              <a:ext cx="864427" cy="369332"/>
            </a:xfrm>
            <a:prstGeom prst="rect">
              <a:avLst/>
            </a:prstGeom>
            <a:noFill/>
          </p:spPr>
          <p:txBody>
            <a:bodyPr wrap="none" rtlCol="0">
              <a:spAutoFit/>
            </a:bodyPr>
            <a:lstStyle/>
            <a:p>
              <a:r>
                <a:rPr lang="it-IT" dirty="0" err="1" smtClean="0">
                  <a:solidFill>
                    <a:srgbClr val="66CCFF"/>
                  </a:solidFill>
                </a:rPr>
                <a:t>…</a:t>
              </a:r>
              <a:r>
                <a:rPr lang="it-IT" dirty="0" smtClean="0">
                  <a:solidFill>
                    <a:srgbClr val="66CCFF"/>
                  </a:solidFill>
                </a:rPr>
                <a:t> ma:</a:t>
              </a:r>
              <a:endParaRPr lang="it-IT" dirty="0">
                <a:solidFill>
                  <a:srgbClr val="66CCFF"/>
                </a:solidFill>
              </a:endParaRPr>
            </a:p>
          </p:txBody>
        </p:sp>
        <p:sp>
          <p:nvSpPr>
            <p:cNvPr id="11" name="TextBox 10"/>
            <p:cNvSpPr txBox="1"/>
            <p:nvPr/>
          </p:nvSpPr>
          <p:spPr>
            <a:xfrm>
              <a:off x="1084654" y="4845665"/>
              <a:ext cx="7475622" cy="1323439"/>
            </a:xfrm>
            <a:prstGeom prst="rect">
              <a:avLst/>
            </a:prstGeom>
            <a:noFill/>
          </p:spPr>
          <p:txBody>
            <a:bodyPr wrap="square" rtlCol="0">
              <a:spAutoFit/>
            </a:bodyPr>
            <a:lstStyle/>
            <a:p>
              <a:pPr>
                <a:buFont typeface="Arial"/>
                <a:buChar char="•"/>
              </a:pPr>
              <a:r>
                <a:rPr lang="it-IT" sz="2000" dirty="0" smtClean="0">
                  <a:solidFill>
                    <a:schemeClr val="tx1">
                      <a:lumMod val="75000"/>
                    </a:schemeClr>
                  </a:solidFill>
                  <a:latin typeface="Candara"/>
                  <a:cs typeface="Candara"/>
                </a:rPr>
                <a:t> non esiste ancora la matematica  </a:t>
              </a:r>
              <a:r>
                <a:rPr lang="it-IT" sz="2000" b="1" dirty="0" smtClean="0">
                  <a:solidFill>
                    <a:schemeClr val="tx1">
                      <a:lumMod val="75000"/>
                    </a:schemeClr>
                  </a:solidFill>
                </a:rPr>
                <a:t>→  </a:t>
              </a:r>
              <a:r>
                <a:rPr lang="it-IT" sz="2000" dirty="0" smtClean="0">
                  <a:solidFill>
                    <a:srgbClr val="00FFC9"/>
                  </a:solidFill>
                  <a:latin typeface="Candara"/>
                  <a:cs typeface="Candara"/>
                </a:rPr>
                <a:t>equazioni della teoria ignote</a:t>
              </a:r>
            </a:p>
            <a:p>
              <a:pPr marL="177800" indent="-177800">
                <a:buFont typeface="Arial"/>
                <a:buChar char="•"/>
              </a:pPr>
              <a:r>
                <a:rPr lang="it-IT" sz="2000" dirty="0" smtClean="0">
                  <a:solidFill>
                    <a:schemeClr val="tx1">
                      <a:lumMod val="75000"/>
                    </a:schemeClr>
                  </a:solidFill>
                  <a:latin typeface="Candara"/>
                  <a:cs typeface="Candara"/>
                </a:rPr>
                <a:t>esistono ragioni per credere che tali equazioni possiedano un numero incredibilemente enorme (</a:t>
              </a:r>
              <a:r>
                <a:rPr lang="it-IT" sz="2000" dirty="0" smtClean="0">
                  <a:solidFill>
                    <a:srgbClr val="00FFC9"/>
                  </a:solidFill>
                  <a:latin typeface="Candara"/>
                  <a:cs typeface="Candara"/>
                </a:rPr>
                <a:t>10</a:t>
              </a:r>
              <a:r>
                <a:rPr lang="it-IT" sz="2000" baseline="30000" dirty="0" smtClean="0">
                  <a:solidFill>
                    <a:srgbClr val="00FFC9"/>
                  </a:solidFill>
                  <a:latin typeface="Candara"/>
                  <a:cs typeface="Candara"/>
                </a:rPr>
                <a:t>500</a:t>
              </a:r>
              <a:r>
                <a:rPr lang="it-IT" sz="2000" dirty="0" smtClean="0">
                  <a:solidFill>
                    <a:schemeClr val="tx1">
                      <a:lumMod val="75000"/>
                    </a:schemeClr>
                  </a:solidFill>
                  <a:latin typeface="Candara"/>
                  <a:cs typeface="Candara"/>
                </a:rPr>
                <a:t>) di soluzioni  </a:t>
              </a:r>
              <a:r>
                <a:rPr lang="it-IT" sz="2000" b="1" dirty="0" smtClean="0">
                  <a:solidFill>
                    <a:schemeClr val="tx1">
                      <a:lumMod val="75000"/>
                    </a:schemeClr>
                  </a:solidFill>
                </a:rPr>
                <a:t>→  </a:t>
              </a:r>
              <a:r>
                <a:rPr lang="it-IT" sz="2000" dirty="0" smtClean="0">
                  <a:solidFill>
                    <a:schemeClr val="tx1">
                      <a:lumMod val="75000"/>
                    </a:schemeClr>
                  </a:solidFill>
                  <a:latin typeface="Candara"/>
                  <a:cs typeface="Candara"/>
                </a:rPr>
                <a:t>nessuno ha ancora trovato la soluzione che descrive il mondo osservato</a:t>
              </a:r>
              <a:endParaRPr lang="it-IT" sz="2000" baseline="30000" dirty="0" smtClean="0">
                <a:solidFill>
                  <a:schemeClr val="tx1">
                    <a:lumMod val="75000"/>
                  </a:schemeClr>
                </a:solidFill>
                <a:latin typeface="Candara"/>
                <a:cs typeface="Candara"/>
              </a:endParaRPr>
            </a:p>
          </p:txBody>
        </p:sp>
      </p:grpSp>
      <p:sp>
        <p:nvSpPr>
          <p:cNvPr id="16" name="Footer Placeholder 15"/>
          <p:cNvSpPr>
            <a:spLocks noGrp="1"/>
          </p:cNvSpPr>
          <p:nvPr>
            <p:ph type="ftr" sz="quarter" idx="11"/>
          </p:nvPr>
        </p:nvSpPr>
        <p:spPr/>
        <p:txBody>
          <a:bodyPr/>
          <a:lstStyle/>
          <a:p>
            <a:r>
              <a:rPr kumimoji="0" lang="en-US" smtClean="0"/>
              <a:t>Corso Docenti - 25 maggio 2015</a:t>
            </a:r>
            <a:endParaRPr kumimoji="0" lang="en-US"/>
          </a:p>
        </p:txBody>
      </p:sp>
      <p:sp>
        <p:nvSpPr>
          <p:cNvPr id="13" name="Date Placeholder 12"/>
          <p:cNvSpPr>
            <a:spLocks noGrp="1"/>
          </p:cNvSpPr>
          <p:nvPr>
            <p:ph type="dt" sz="half" idx="10"/>
          </p:nvPr>
        </p:nvSpPr>
        <p:spPr/>
        <p:txBody>
          <a:bodyPr/>
          <a:lstStyle/>
          <a:p>
            <a:pPr eaLnBrk="1" latinLnBrk="0" hangingPunct="1"/>
            <a:r>
              <a:rPr lang="en-US" smtClean="0"/>
              <a:t>Danilo Babusci</a:t>
            </a:r>
            <a:endParaRPr lang="en-US"/>
          </a:p>
        </p:txBody>
      </p:sp>
      <p:sp>
        <p:nvSpPr>
          <p:cNvPr id="14" name="Slide Number Placeholder 13"/>
          <p:cNvSpPr>
            <a:spLocks noGrp="1"/>
          </p:cNvSpPr>
          <p:nvPr>
            <p:ph type="sldNum" sz="quarter" idx="12"/>
          </p:nvPr>
        </p:nvSpPr>
        <p:spPr/>
        <p:txBody>
          <a:bodyPr/>
          <a:lstStyle/>
          <a:p>
            <a:fld id="{2AA957AF-53C0-420B-9C2D-77DB1416566C}" type="slidenum">
              <a:rPr kumimoji="0" lang="en-US" smtClean="0"/>
              <a:pPr/>
              <a:t>18</a:t>
            </a:fld>
            <a:endParaRPr kumimoji="0"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1"/>
          <p:cNvSpPr>
            <a:spLocks noGrp="1"/>
          </p:cNvSpPr>
          <p:nvPr>
            <p:ph type="title"/>
          </p:nvPr>
        </p:nvSpPr>
        <p:spPr>
          <a:xfrm>
            <a:off x="315103" y="319935"/>
            <a:ext cx="8539155" cy="792088"/>
          </a:xfrm>
        </p:spPr>
        <p:txBody>
          <a:bodyPr>
            <a:noAutofit/>
          </a:bodyPr>
          <a:lstStyle/>
          <a:p>
            <a:r>
              <a:rPr lang="it-IT" sz="4400" dirty="0" smtClean="0">
                <a:ln w="5000" cmpd="sng">
                  <a:noFill/>
                  <a:prstDash val="solid"/>
                </a:ln>
                <a:solidFill>
                  <a:srgbClr val="CCAF0A"/>
                </a:solidFill>
                <a:latin typeface="Candara"/>
                <a:cs typeface="Candara"/>
              </a:rPr>
              <a:t>Cosmologia</a:t>
            </a:r>
            <a:endParaRPr lang="it-IT" sz="4400" dirty="0">
              <a:ln w="5000" cmpd="sng">
                <a:noFill/>
                <a:prstDash val="solid"/>
              </a:ln>
              <a:solidFill>
                <a:srgbClr val="CCAF0A"/>
              </a:solidFill>
              <a:latin typeface="Candara"/>
              <a:cs typeface="Candara"/>
            </a:endParaRPr>
          </a:p>
        </p:txBody>
      </p:sp>
      <p:sp>
        <p:nvSpPr>
          <p:cNvPr id="5" name="TextBox 4"/>
          <p:cNvSpPr txBox="1"/>
          <p:nvPr/>
        </p:nvSpPr>
        <p:spPr>
          <a:xfrm>
            <a:off x="840189" y="1955619"/>
            <a:ext cx="7007046" cy="400110"/>
          </a:xfrm>
          <a:prstGeom prst="rect">
            <a:avLst/>
          </a:prstGeom>
          <a:noFill/>
        </p:spPr>
        <p:txBody>
          <a:bodyPr wrap="none" rtlCol="0">
            <a:spAutoFit/>
          </a:bodyPr>
          <a:lstStyle/>
          <a:p>
            <a:pPr>
              <a:buFont typeface="Arial"/>
              <a:buChar char="•"/>
            </a:pPr>
            <a:r>
              <a:rPr lang="it-IT" sz="2000" dirty="0" smtClean="0">
                <a:solidFill>
                  <a:schemeClr val="tx1">
                    <a:lumMod val="75000"/>
                  </a:schemeClr>
                </a:solidFill>
                <a:latin typeface="Candara"/>
                <a:cs typeface="Candara"/>
              </a:rPr>
              <a:t> modello eliocentrico  con orbite ellittiche (</a:t>
            </a:r>
            <a:r>
              <a:rPr lang="it-IT" sz="2000" dirty="0" smtClean="0">
                <a:solidFill>
                  <a:srgbClr val="FFFFFF"/>
                </a:solidFill>
                <a:latin typeface="Candara"/>
                <a:cs typeface="Candara"/>
              </a:rPr>
              <a:t>Copernico, Keplero</a:t>
            </a:r>
            <a:r>
              <a:rPr lang="it-IT" sz="2000" dirty="0" smtClean="0">
                <a:solidFill>
                  <a:schemeClr val="tx1">
                    <a:lumMod val="75000"/>
                  </a:schemeClr>
                </a:solidFill>
                <a:latin typeface="Candara"/>
                <a:cs typeface="Candara"/>
              </a:rPr>
              <a:t>)</a:t>
            </a:r>
            <a:endParaRPr lang="it-IT" sz="2000" dirty="0">
              <a:solidFill>
                <a:schemeClr val="tx1">
                  <a:lumMod val="75000"/>
                </a:schemeClr>
              </a:solidFill>
              <a:latin typeface="Candara"/>
              <a:cs typeface="Candara"/>
            </a:endParaRPr>
          </a:p>
        </p:txBody>
      </p:sp>
      <p:sp>
        <p:nvSpPr>
          <p:cNvPr id="6" name="TextBox 5"/>
          <p:cNvSpPr txBox="1"/>
          <p:nvPr/>
        </p:nvSpPr>
        <p:spPr>
          <a:xfrm>
            <a:off x="845107" y="1511104"/>
            <a:ext cx="3865161" cy="400110"/>
          </a:xfrm>
          <a:prstGeom prst="rect">
            <a:avLst/>
          </a:prstGeom>
          <a:noFill/>
        </p:spPr>
        <p:txBody>
          <a:bodyPr wrap="none" rtlCol="0">
            <a:spAutoFit/>
          </a:bodyPr>
          <a:lstStyle/>
          <a:p>
            <a:pPr>
              <a:buFont typeface="Arial"/>
              <a:buChar char="•"/>
            </a:pPr>
            <a:r>
              <a:rPr lang="it-IT" sz="2000" dirty="0" smtClean="0">
                <a:solidFill>
                  <a:schemeClr val="tx1">
                    <a:lumMod val="75000"/>
                  </a:schemeClr>
                </a:solidFill>
                <a:latin typeface="Candara"/>
                <a:cs typeface="Candara"/>
              </a:rPr>
              <a:t> modello geocentrico (</a:t>
            </a:r>
            <a:r>
              <a:rPr lang="it-IT" sz="2000" dirty="0" smtClean="0">
                <a:latin typeface="Candara"/>
                <a:cs typeface="Candara"/>
              </a:rPr>
              <a:t>Aristotele</a:t>
            </a:r>
            <a:r>
              <a:rPr lang="it-IT" sz="2000" dirty="0" smtClean="0">
                <a:solidFill>
                  <a:schemeClr val="tx1">
                    <a:lumMod val="75000"/>
                  </a:schemeClr>
                </a:solidFill>
                <a:latin typeface="Candara"/>
                <a:cs typeface="Candara"/>
              </a:rPr>
              <a:t>)</a:t>
            </a:r>
            <a:endParaRPr lang="it-IT" sz="2000" dirty="0">
              <a:solidFill>
                <a:schemeClr val="tx1">
                  <a:lumMod val="75000"/>
                </a:schemeClr>
              </a:solidFill>
              <a:latin typeface="Candara"/>
              <a:cs typeface="Candara"/>
            </a:endParaRPr>
          </a:p>
        </p:txBody>
      </p:sp>
      <p:sp>
        <p:nvSpPr>
          <p:cNvPr id="9" name="TextBox 8"/>
          <p:cNvSpPr txBox="1"/>
          <p:nvPr/>
        </p:nvSpPr>
        <p:spPr>
          <a:xfrm>
            <a:off x="7983551" y="1989219"/>
            <a:ext cx="657051" cy="400110"/>
          </a:xfrm>
          <a:prstGeom prst="rect">
            <a:avLst/>
          </a:prstGeom>
          <a:noFill/>
        </p:spPr>
        <p:txBody>
          <a:bodyPr wrap="none" rtlCol="0">
            <a:spAutoFit/>
          </a:bodyPr>
          <a:lstStyle/>
          <a:p>
            <a:r>
              <a:rPr lang="it-IT" sz="2000" dirty="0" smtClean="0">
                <a:solidFill>
                  <a:srgbClr val="CCFF66"/>
                </a:solidFill>
                <a:latin typeface="Candara"/>
                <a:cs typeface="Candara"/>
              </a:rPr>
              <a:t>‘500</a:t>
            </a:r>
            <a:endParaRPr lang="it-IT" sz="2000" dirty="0">
              <a:solidFill>
                <a:srgbClr val="CCFF66"/>
              </a:solidFill>
              <a:latin typeface="Candara"/>
              <a:cs typeface="Candara"/>
            </a:endParaRPr>
          </a:p>
        </p:txBody>
      </p:sp>
      <p:sp>
        <p:nvSpPr>
          <p:cNvPr id="10" name="TextBox 9"/>
          <p:cNvSpPr txBox="1"/>
          <p:nvPr/>
        </p:nvSpPr>
        <p:spPr>
          <a:xfrm>
            <a:off x="4974726" y="1493342"/>
            <a:ext cx="1042648" cy="400110"/>
          </a:xfrm>
          <a:prstGeom prst="rect">
            <a:avLst/>
          </a:prstGeom>
          <a:noFill/>
        </p:spPr>
        <p:txBody>
          <a:bodyPr wrap="none" rtlCol="0">
            <a:spAutoFit/>
          </a:bodyPr>
          <a:lstStyle/>
          <a:p>
            <a:r>
              <a:rPr lang="it-IT" sz="2000" dirty="0" smtClean="0">
                <a:solidFill>
                  <a:srgbClr val="CCFF66"/>
                </a:solidFill>
                <a:latin typeface="Candara"/>
                <a:cs typeface="Candara"/>
              </a:rPr>
              <a:t>300 a.C.</a:t>
            </a:r>
            <a:endParaRPr lang="it-IT" sz="2000" dirty="0">
              <a:solidFill>
                <a:srgbClr val="CCFF66"/>
              </a:solidFill>
              <a:latin typeface="Candara"/>
              <a:cs typeface="Candara"/>
            </a:endParaRPr>
          </a:p>
        </p:txBody>
      </p:sp>
      <p:grpSp>
        <p:nvGrpSpPr>
          <p:cNvPr id="31" name="Group 30"/>
          <p:cNvGrpSpPr/>
          <p:nvPr/>
        </p:nvGrpSpPr>
        <p:grpSpPr>
          <a:xfrm>
            <a:off x="857951" y="2388844"/>
            <a:ext cx="6977259" cy="418830"/>
            <a:chOff x="857951" y="2388844"/>
            <a:chExt cx="6977259" cy="418830"/>
          </a:xfrm>
        </p:grpSpPr>
        <p:sp>
          <p:nvSpPr>
            <p:cNvPr id="7" name="TextBox 6"/>
            <p:cNvSpPr txBox="1"/>
            <p:nvPr/>
          </p:nvSpPr>
          <p:spPr>
            <a:xfrm>
              <a:off x="857951" y="2388844"/>
              <a:ext cx="6122189" cy="400110"/>
            </a:xfrm>
            <a:prstGeom prst="rect">
              <a:avLst/>
            </a:prstGeom>
            <a:noFill/>
          </p:spPr>
          <p:txBody>
            <a:bodyPr wrap="none" rtlCol="0">
              <a:spAutoFit/>
            </a:bodyPr>
            <a:lstStyle/>
            <a:p>
              <a:pPr>
                <a:buFont typeface="Arial"/>
                <a:buChar char="•"/>
              </a:pPr>
              <a:r>
                <a:rPr lang="it-IT" sz="2000" dirty="0" smtClean="0">
                  <a:solidFill>
                    <a:schemeClr val="tx1">
                      <a:lumMod val="75000"/>
                    </a:schemeClr>
                  </a:solidFill>
                  <a:latin typeface="Candara"/>
                  <a:cs typeface="Candara"/>
                </a:rPr>
                <a:t> universo statico newtoniano (</a:t>
              </a:r>
              <a:r>
                <a:rPr lang="it-IT" sz="2000" dirty="0" smtClean="0">
                  <a:solidFill>
                    <a:srgbClr val="FFFFFF"/>
                  </a:solidFill>
                  <a:latin typeface="Candara"/>
                  <a:cs typeface="Candara"/>
                </a:rPr>
                <a:t>Newton, Cartesio, </a:t>
              </a:r>
              <a:r>
                <a:rPr lang="it-IT" sz="2000" dirty="0" err="1" smtClean="0">
                  <a:solidFill>
                    <a:srgbClr val="FFFFFF"/>
                  </a:solidFill>
                  <a:latin typeface="Candara"/>
                  <a:cs typeface="Candara"/>
                </a:rPr>
                <a:t>Kant</a:t>
              </a:r>
              <a:r>
                <a:rPr lang="it-IT" sz="2000" dirty="0" smtClean="0">
                  <a:solidFill>
                    <a:schemeClr val="tx1">
                      <a:lumMod val="75000"/>
                    </a:schemeClr>
                  </a:solidFill>
                  <a:latin typeface="Candara"/>
                  <a:cs typeface="Candara"/>
                </a:rPr>
                <a:t>)</a:t>
              </a:r>
              <a:endParaRPr lang="it-IT" sz="2000" dirty="0">
                <a:solidFill>
                  <a:schemeClr val="tx1">
                    <a:lumMod val="75000"/>
                  </a:schemeClr>
                </a:solidFill>
                <a:latin typeface="Candara"/>
                <a:cs typeface="Candara"/>
              </a:endParaRPr>
            </a:p>
          </p:txBody>
        </p:sp>
        <p:sp>
          <p:nvSpPr>
            <p:cNvPr id="11" name="TextBox 10"/>
            <p:cNvSpPr txBox="1"/>
            <p:nvPr/>
          </p:nvSpPr>
          <p:spPr>
            <a:xfrm>
              <a:off x="7162630" y="2407564"/>
              <a:ext cx="672580" cy="400110"/>
            </a:xfrm>
            <a:prstGeom prst="rect">
              <a:avLst/>
            </a:prstGeom>
            <a:noFill/>
          </p:spPr>
          <p:txBody>
            <a:bodyPr wrap="none" rtlCol="0">
              <a:spAutoFit/>
            </a:bodyPr>
            <a:lstStyle/>
            <a:p>
              <a:r>
                <a:rPr lang="it-IT" sz="2000" dirty="0" smtClean="0">
                  <a:solidFill>
                    <a:srgbClr val="CCFF66"/>
                  </a:solidFill>
                  <a:latin typeface="Candara"/>
                  <a:cs typeface="Candara"/>
                </a:rPr>
                <a:t>‘600</a:t>
              </a:r>
              <a:endParaRPr lang="it-IT" sz="2000" dirty="0">
                <a:solidFill>
                  <a:srgbClr val="CCFF66"/>
                </a:solidFill>
                <a:latin typeface="Candara"/>
                <a:cs typeface="Candara"/>
              </a:endParaRPr>
            </a:p>
          </p:txBody>
        </p:sp>
      </p:grpSp>
      <p:grpSp>
        <p:nvGrpSpPr>
          <p:cNvPr id="29" name="Group 28"/>
          <p:cNvGrpSpPr/>
          <p:nvPr/>
        </p:nvGrpSpPr>
        <p:grpSpPr>
          <a:xfrm>
            <a:off x="850492" y="2807674"/>
            <a:ext cx="7275533" cy="400110"/>
            <a:chOff x="850492" y="3287248"/>
            <a:chExt cx="7275533" cy="400110"/>
          </a:xfrm>
        </p:grpSpPr>
        <p:sp>
          <p:nvSpPr>
            <p:cNvPr id="8" name="TextBox 7"/>
            <p:cNvSpPr txBox="1"/>
            <p:nvPr/>
          </p:nvSpPr>
          <p:spPr>
            <a:xfrm>
              <a:off x="850492" y="3287248"/>
              <a:ext cx="7275533" cy="400110"/>
            </a:xfrm>
            <a:prstGeom prst="rect">
              <a:avLst/>
            </a:prstGeom>
            <a:noFill/>
          </p:spPr>
          <p:txBody>
            <a:bodyPr wrap="square" rtlCol="0">
              <a:spAutoFit/>
            </a:bodyPr>
            <a:lstStyle/>
            <a:p>
              <a:pPr>
                <a:buFont typeface="Arial"/>
                <a:buChar char="•"/>
              </a:pPr>
              <a:r>
                <a:rPr lang="it-IT" sz="2000" dirty="0" smtClean="0">
                  <a:solidFill>
                    <a:schemeClr val="tx1">
                      <a:lumMod val="75000"/>
                    </a:schemeClr>
                  </a:solidFill>
                  <a:latin typeface="Candara"/>
                  <a:cs typeface="Candara"/>
                </a:rPr>
                <a:t> universo uniforme &amp; statico della GR (</a:t>
              </a:r>
              <a:r>
                <a:rPr lang="it-IT" sz="2000" dirty="0" smtClean="0">
                  <a:solidFill>
                    <a:srgbClr val="FFFFFF"/>
                  </a:solidFill>
                  <a:latin typeface="Candara"/>
                  <a:cs typeface="Candara"/>
                </a:rPr>
                <a:t>Einstein</a:t>
              </a:r>
              <a:r>
                <a:rPr lang="it-IT" sz="2000" dirty="0" smtClean="0">
                  <a:solidFill>
                    <a:schemeClr val="tx1">
                      <a:lumMod val="75000"/>
                    </a:schemeClr>
                  </a:solidFill>
                  <a:latin typeface="Candara"/>
                  <a:cs typeface="Candara"/>
                </a:rPr>
                <a:t>)</a:t>
              </a:r>
              <a:endParaRPr lang="it-IT" sz="2000" dirty="0">
                <a:solidFill>
                  <a:schemeClr val="tx1">
                    <a:lumMod val="75000"/>
                  </a:schemeClr>
                </a:solidFill>
                <a:latin typeface="Candara"/>
                <a:cs typeface="Candara"/>
              </a:endParaRPr>
            </a:p>
          </p:txBody>
        </p:sp>
        <p:sp>
          <p:nvSpPr>
            <p:cNvPr id="12" name="TextBox 11"/>
            <p:cNvSpPr txBox="1"/>
            <p:nvPr/>
          </p:nvSpPr>
          <p:spPr>
            <a:xfrm>
              <a:off x="6260840" y="3287248"/>
              <a:ext cx="625867" cy="400110"/>
            </a:xfrm>
            <a:prstGeom prst="rect">
              <a:avLst/>
            </a:prstGeom>
            <a:noFill/>
          </p:spPr>
          <p:txBody>
            <a:bodyPr wrap="square" rtlCol="0">
              <a:spAutoFit/>
            </a:bodyPr>
            <a:lstStyle/>
            <a:p>
              <a:r>
                <a:rPr lang="it-IT" sz="2000" dirty="0" smtClean="0">
                  <a:solidFill>
                    <a:srgbClr val="CCFF66"/>
                  </a:solidFill>
                  <a:latin typeface="Candara"/>
                  <a:cs typeface="Candara"/>
                </a:rPr>
                <a:t>1917</a:t>
              </a:r>
              <a:endParaRPr lang="it-IT" sz="2000" dirty="0">
                <a:solidFill>
                  <a:srgbClr val="CCFF66"/>
                </a:solidFill>
                <a:latin typeface="Candara"/>
                <a:cs typeface="Candara"/>
              </a:endParaRPr>
            </a:p>
          </p:txBody>
        </p:sp>
      </p:grpSp>
      <p:sp>
        <p:nvSpPr>
          <p:cNvPr id="13" name="TextBox 12"/>
          <p:cNvSpPr txBox="1"/>
          <p:nvPr/>
        </p:nvSpPr>
        <p:spPr>
          <a:xfrm>
            <a:off x="873699" y="3567078"/>
            <a:ext cx="4934412" cy="400110"/>
          </a:xfrm>
          <a:prstGeom prst="rect">
            <a:avLst/>
          </a:prstGeom>
          <a:noFill/>
        </p:spPr>
        <p:txBody>
          <a:bodyPr wrap="square" rtlCol="0">
            <a:spAutoFit/>
          </a:bodyPr>
          <a:lstStyle/>
          <a:p>
            <a:r>
              <a:rPr lang="it-IT" sz="2000" dirty="0" smtClean="0">
                <a:solidFill>
                  <a:srgbClr val="CCFF66"/>
                </a:solidFill>
                <a:latin typeface="Candara"/>
                <a:cs typeface="Candara"/>
              </a:rPr>
              <a:t>1929</a:t>
            </a:r>
            <a:r>
              <a:rPr lang="it-IT" sz="2000" dirty="0" smtClean="0">
                <a:solidFill>
                  <a:schemeClr val="tx1">
                    <a:lumMod val="75000"/>
                  </a:schemeClr>
                </a:solidFill>
                <a:latin typeface="Candara"/>
                <a:cs typeface="Candara"/>
              </a:rPr>
              <a:t>:</a:t>
            </a:r>
            <a:r>
              <a:rPr lang="it-IT" sz="2000" dirty="0" smtClean="0">
                <a:solidFill>
                  <a:srgbClr val="00AB80"/>
                </a:solidFill>
                <a:latin typeface="Candara"/>
                <a:cs typeface="Candara"/>
              </a:rPr>
              <a:t> </a:t>
            </a:r>
            <a:r>
              <a:rPr lang="it-IT" sz="2000" dirty="0" smtClean="0">
                <a:solidFill>
                  <a:schemeClr val="tx1">
                    <a:lumMod val="75000"/>
                  </a:schemeClr>
                </a:solidFill>
                <a:latin typeface="Candara"/>
                <a:cs typeface="Candara"/>
              </a:rPr>
              <a:t>scoperta dell’</a:t>
            </a:r>
            <a:r>
              <a:rPr lang="it-IT" sz="2000" dirty="0" smtClean="0">
                <a:solidFill>
                  <a:srgbClr val="00FFC9"/>
                </a:solidFill>
                <a:latin typeface="Candara"/>
                <a:cs typeface="Candara"/>
              </a:rPr>
              <a:t>espansione</a:t>
            </a:r>
            <a:r>
              <a:rPr lang="it-IT" sz="2000" dirty="0" smtClean="0">
                <a:solidFill>
                  <a:schemeClr val="accent2"/>
                </a:solidFill>
                <a:latin typeface="Candara"/>
                <a:cs typeface="Candara"/>
              </a:rPr>
              <a:t> </a:t>
            </a:r>
            <a:r>
              <a:rPr lang="it-IT" sz="2000" dirty="0" smtClean="0">
                <a:solidFill>
                  <a:schemeClr val="tx1">
                    <a:lumMod val="75000"/>
                  </a:schemeClr>
                </a:solidFill>
                <a:latin typeface="Candara"/>
                <a:cs typeface="Candara"/>
              </a:rPr>
              <a:t>dell’Universo</a:t>
            </a:r>
            <a:endParaRPr lang="it-IT" sz="2000" dirty="0">
              <a:solidFill>
                <a:schemeClr val="tx1">
                  <a:lumMod val="75000"/>
                </a:schemeClr>
              </a:solidFill>
              <a:latin typeface="Candara"/>
              <a:cs typeface="Candara"/>
            </a:endParaRPr>
          </a:p>
        </p:txBody>
      </p:sp>
      <p:grpSp>
        <p:nvGrpSpPr>
          <p:cNvPr id="27" name="Group 26"/>
          <p:cNvGrpSpPr/>
          <p:nvPr/>
        </p:nvGrpSpPr>
        <p:grpSpPr>
          <a:xfrm>
            <a:off x="6657437" y="3498069"/>
            <a:ext cx="1764291" cy="1671447"/>
            <a:chOff x="6737366" y="3871071"/>
            <a:chExt cx="1764291" cy="1671447"/>
          </a:xfrm>
        </p:grpSpPr>
        <p:sp>
          <p:nvSpPr>
            <p:cNvPr id="19" name="TextBox 18"/>
            <p:cNvSpPr txBox="1"/>
            <p:nvPr/>
          </p:nvSpPr>
          <p:spPr>
            <a:xfrm>
              <a:off x="6780914" y="5203964"/>
              <a:ext cx="1720743" cy="338554"/>
            </a:xfrm>
            <a:prstGeom prst="rect">
              <a:avLst/>
            </a:prstGeom>
            <a:noFill/>
          </p:spPr>
          <p:txBody>
            <a:bodyPr wrap="none" rtlCol="0">
              <a:spAutoFit/>
            </a:bodyPr>
            <a:lstStyle/>
            <a:p>
              <a:r>
                <a:rPr lang="it-IT" sz="1600" dirty="0" smtClean="0">
                  <a:latin typeface="Candara"/>
                  <a:cs typeface="Candara"/>
                </a:rPr>
                <a:t>Einstein &amp; </a:t>
              </a:r>
              <a:r>
                <a:rPr lang="it-IT" sz="1600" dirty="0" err="1" smtClean="0">
                  <a:latin typeface="Candara"/>
                  <a:cs typeface="Candara"/>
                </a:rPr>
                <a:t>Hubble</a:t>
              </a:r>
              <a:endParaRPr lang="it-IT" sz="2000" dirty="0">
                <a:latin typeface="Candara"/>
                <a:cs typeface="Candara"/>
              </a:endParaRPr>
            </a:p>
          </p:txBody>
        </p:sp>
        <p:pic>
          <p:nvPicPr>
            <p:cNvPr id="26" name="Picture 25" descr="http://www.einstein.caltech.edu/images/slideshow/12.jpg"/>
            <p:cNvPicPr>
              <a:picLocks noChangeAspect="1" noChangeArrowheads="1"/>
            </p:cNvPicPr>
            <p:nvPr/>
          </p:nvPicPr>
          <p:blipFill rotWithShape="1">
            <a:blip r:embed="rId2" cstate="print">
              <a:extLst>
                <a:ext uri="{28A0092B-C50C-407E-A947-70E740481C1C}">
                  <a14:useLocalDpi xmlns:lc="http://schemas.openxmlformats.org/drawingml/2006/lockedCanvas" xmlns:a14="http://schemas.microsoft.com/office/drawing/2010/main" xmlns:p="http://schemas.openxmlformats.org/presentationml/2006/main" xmlns:r="http://schemas.openxmlformats.org/officeDocument/2006/relationships" xmlns:a="http://schemas.openxmlformats.org/drawingml/2006/main" xmlns="" xmlns:mv="urn:schemas-microsoft-com:mac:vml" xmlns:mc="http://schemas.openxmlformats.org/markup-compatibility/2006" val="0"/>
                </a:ext>
              </a:extLst>
            </a:blip>
            <a:srcRect/>
            <a:stretch/>
          </p:blipFill>
          <p:spPr bwMode="auto">
            <a:xfrm>
              <a:off x="6737366" y="3871071"/>
              <a:ext cx="1757651" cy="1410126"/>
            </a:xfrm>
            <a:prstGeom prst="rect">
              <a:avLst/>
            </a:prstGeom>
            <a:noFill/>
            <a:extLst>
              <a:ext uri="{909E8E84-426E-40DD-AFC4-6F175D3DCCD1}">
                <a14:hiddenFill xmlns:lc="http://schemas.openxmlformats.org/drawingml/2006/lockedCanvas" xmlns:a14="http://schemas.microsoft.com/office/drawing/2010/main" xmlns:p="http://schemas.openxmlformats.org/presentationml/2006/main" xmlns:r="http://schemas.openxmlformats.org/officeDocument/2006/relationships" xmlns:a="http://schemas.openxmlformats.org/drawingml/2006/main" xmlns="" xmlns:mv="urn:schemas-microsoft-com:mac:vml" xmlns:mc="http://schemas.openxmlformats.org/markup-compatibility/2006">
                  <a:solidFill>
                    <a:srgbClr val="FFFFFF"/>
                  </a:solidFill>
                </a14:hiddenFill>
              </a:ext>
            </a:extLst>
          </p:spPr>
        </p:pic>
      </p:grpSp>
      <p:grpSp>
        <p:nvGrpSpPr>
          <p:cNvPr id="33" name="Group 32"/>
          <p:cNvGrpSpPr/>
          <p:nvPr/>
        </p:nvGrpSpPr>
        <p:grpSpPr>
          <a:xfrm>
            <a:off x="793154" y="4119850"/>
            <a:ext cx="3106971" cy="2239946"/>
            <a:chOff x="1025862" y="2609513"/>
            <a:chExt cx="2934513" cy="2239946"/>
          </a:xfrm>
        </p:grpSpPr>
        <p:pic>
          <p:nvPicPr>
            <p:cNvPr id="34" name="Picture 2" descr="http://www.astarmathsandphysics.com/ib_physics_notes/astrophysics/ib_physics_notes_hubbles_law_html_1635b2fa.gif"/>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1025862" y="2609513"/>
              <a:ext cx="2934513" cy="2239946"/>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mc:AlternateContent>
          <mc:Choice xmlns="" xmlns:a="http://schemas.openxmlformats.org/drawingml/2006/main" xmlns:r="http://schemas.openxmlformats.org/officeDocument/2006/relationships" xmlns:p="http://schemas.openxmlformats.org/presentationml/2006/main" xmlns:a14="http://schemas.microsoft.com/office/drawing/2010/main" xmlns:mc="http://schemas.openxmlformats.org/markup-compatibility/2006" xmlns:mv="urn:schemas-microsoft-com:mac:vml" Requires="a14">
            <p:sp>
              <p:nvSpPr>
                <p:cNvPr id="26" name="TextBox 25"/>
                <p:cNvSpPr txBox="1"/>
                <p:nvPr/>
              </p:nvSpPr>
              <p:spPr>
                <a:xfrm>
                  <a:off x="1365705" y="2908172"/>
                  <a:ext cx="1354795" cy="40011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it-IT" sz="2000" b="0" i="1" baseline="0" smtClean="0">
                            <a:solidFill>
                              <a:schemeClr val="bg1"/>
                            </a:solidFill>
                            <a:latin typeface="Cambria Math"/>
                            <a:ea typeface="Cambria Math"/>
                          </a:rPr>
                          <m:t>𝑣</m:t>
                        </m:r>
                        <m:r>
                          <a:rPr lang="it-IT" sz="2000" b="0" i="1" baseline="0" smtClean="0">
                            <a:solidFill>
                              <a:schemeClr val="bg1"/>
                            </a:solidFill>
                            <a:latin typeface="Cambria Math"/>
                            <a:ea typeface="Cambria Math"/>
                          </a:rPr>
                          <m:t>=</m:t>
                        </m:r>
                        <m:r>
                          <a:rPr lang="it-IT" sz="2000" b="0" i="1" baseline="0" smtClean="0">
                            <a:solidFill>
                              <a:schemeClr val="bg1"/>
                            </a:solidFill>
                            <a:latin typeface="Cambria Math"/>
                            <a:ea typeface="Cambria Math"/>
                          </a:rPr>
                          <m:t>𝐻𝑑</m:t>
                        </m:r>
                      </m:oMath>
                    </m:oMathPara>
                  </a14:m>
                  <a:endParaRPr lang="it-IT" sz="2000" b="0" i="1" baseline="0" dirty="0" smtClean="0">
                    <a:solidFill>
                      <a:schemeClr val="bg1"/>
                    </a:solidFill>
                    <a:latin typeface="Berlin Sans FB Demi" pitchFamily="34" charset="0"/>
                    <a:ea typeface="Cambria Math"/>
                  </a:endParaRPr>
                </a:p>
              </p:txBody>
            </p:sp>
          </mc:Choice>
          <mc:Fallback>
            <p:sp>
              <p:nvSpPr>
                <p:cNvPr id="35" name="TextBox 23"/>
                <p:cNvSpPr txBox="1">
                  <a:spLocks noRot="1" noChangeAspect="1" noMove="1" noResize="1" noEditPoints="1" noAdjustHandles="1" noChangeArrowheads="1" noChangeShapeType="1" noTextEdit="1"/>
                </p:cNvSpPr>
                <p:nvPr/>
              </p:nvSpPr>
              <p:spPr>
                <a:xfrm>
                  <a:off x="1365705" y="2908172"/>
                  <a:ext cx="1354795" cy="400110"/>
                </a:xfrm>
                <a:prstGeom prst="rect">
                  <a:avLst/>
                </a:prstGeom>
                <a:blipFill rotWithShape="1">
                  <a:blip r:embed="rId4"/>
                  <a:stretch>
                    <a:fillRect/>
                  </a:stretch>
                </a:blipFill>
              </p:spPr>
              <p:txBody>
                <a:bodyPr/>
                <a:lstStyle/>
                <a:p>
                  <a:r>
                    <a:rPr lang="it-IT">
                      <a:noFill/>
                    </a:rPr>
                    <a:t> </a:t>
                  </a:r>
                </a:p>
              </p:txBody>
            </p:sp>
          </mc:Fallback>
        </mc:AlternateContent>
        <p:sp>
          <p:nvSpPr>
            <p:cNvPr id="36" name="TextBox 35"/>
            <p:cNvSpPr txBox="1"/>
            <p:nvPr/>
          </p:nvSpPr>
          <p:spPr>
            <a:xfrm>
              <a:off x="1513673" y="2657149"/>
              <a:ext cx="1981532" cy="369332"/>
            </a:xfrm>
            <a:prstGeom prst="rect">
              <a:avLst/>
            </a:prstGeom>
            <a:noFill/>
          </p:spPr>
          <p:txBody>
            <a:bodyPr wrap="square" rtlCol="0">
              <a:spAutoFit/>
            </a:bodyPr>
            <a:lstStyle/>
            <a:p>
              <a:r>
                <a:rPr lang="it-IT" dirty="0" smtClean="0">
                  <a:solidFill>
                    <a:schemeClr val="bg1"/>
                  </a:solidFill>
                  <a:latin typeface="Candara" pitchFamily="34" charset="0"/>
                </a:rPr>
                <a:t>Legge di Hubble</a:t>
              </a:r>
              <a:endParaRPr lang="it-IT" dirty="0">
                <a:solidFill>
                  <a:schemeClr val="bg1"/>
                </a:solidFill>
                <a:latin typeface="Candara" pitchFamily="34" charset="0"/>
              </a:endParaRPr>
            </a:p>
          </p:txBody>
        </p:sp>
      </p:grpSp>
      <p:sp>
        <p:nvSpPr>
          <p:cNvPr id="50" name="TextBox 49"/>
          <p:cNvSpPr txBox="1"/>
          <p:nvPr/>
        </p:nvSpPr>
        <p:spPr>
          <a:xfrm>
            <a:off x="4147382" y="5160635"/>
            <a:ext cx="4760163" cy="1323439"/>
          </a:xfrm>
          <a:prstGeom prst="rect">
            <a:avLst/>
          </a:prstGeom>
          <a:noFill/>
        </p:spPr>
        <p:txBody>
          <a:bodyPr wrap="square" rtlCol="0">
            <a:spAutoFit/>
          </a:bodyPr>
          <a:lstStyle/>
          <a:p>
            <a:pPr marL="541338" indent="-541338"/>
            <a:r>
              <a:rPr lang="it-IT" sz="2000" dirty="0" smtClean="0">
                <a:solidFill>
                  <a:srgbClr val="66CCFF"/>
                </a:solidFill>
                <a:latin typeface="Candara"/>
                <a:cs typeface="Candara"/>
              </a:rPr>
              <a:t>NB</a:t>
            </a:r>
            <a:r>
              <a:rPr lang="it-IT" sz="2000" dirty="0" smtClean="0">
                <a:solidFill>
                  <a:srgbClr val="BFBFBF"/>
                </a:solidFill>
                <a:latin typeface="Candara"/>
                <a:cs typeface="Candara"/>
              </a:rPr>
              <a:t> </a:t>
            </a:r>
            <a:r>
              <a:rPr lang="it-IT" sz="2000" dirty="0" err="1" smtClean="0">
                <a:solidFill>
                  <a:srgbClr val="BFBFBF"/>
                </a:solidFill>
                <a:latin typeface="Candara"/>
                <a:cs typeface="Candara"/>
              </a:rPr>
              <a:t>–</a:t>
            </a:r>
            <a:r>
              <a:rPr lang="it-IT" sz="2000" dirty="0" smtClean="0">
                <a:solidFill>
                  <a:srgbClr val="BFBFBF"/>
                </a:solidFill>
                <a:latin typeface="Candara"/>
                <a:cs typeface="Candara"/>
              </a:rPr>
              <a:t> (stranamente) nessuno trae la  conclusione più semplice: se le galassie si stanno allontanando, in passato dovevano essere ammassate</a:t>
            </a:r>
            <a:endParaRPr lang="it-IT" sz="2000" dirty="0">
              <a:solidFill>
                <a:srgbClr val="BFBFBF"/>
              </a:solidFill>
              <a:latin typeface="Candara"/>
              <a:cs typeface="Candara"/>
            </a:endParaRPr>
          </a:p>
        </p:txBody>
      </p:sp>
      <p:sp>
        <p:nvSpPr>
          <p:cNvPr id="30" name="Footer Placeholder 29"/>
          <p:cNvSpPr>
            <a:spLocks noGrp="1"/>
          </p:cNvSpPr>
          <p:nvPr>
            <p:ph type="ftr" sz="quarter" idx="11"/>
          </p:nvPr>
        </p:nvSpPr>
        <p:spPr/>
        <p:txBody>
          <a:bodyPr/>
          <a:lstStyle/>
          <a:p>
            <a:r>
              <a:rPr kumimoji="0" lang="en-US" smtClean="0"/>
              <a:t>Corso Docenti - 25 maggio 2015</a:t>
            </a:r>
            <a:endParaRPr kumimoji="0" lang="en-US"/>
          </a:p>
        </p:txBody>
      </p:sp>
      <p:sp>
        <p:nvSpPr>
          <p:cNvPr id="28" name="Date Placeholder 27"/>
          <p:cNvSpPr>
            <a:spLocks noGrp="1"/>
          </p:cNvSpPr>
          <p:nvPr>
            <p:ph type="dt" sz="half" idx="10"/>
          </p:nvPr>
        </p:nvSpPr>
        <p:spPr/>
        <p:txBody>
          <a:bodyPr/>
          <a:lstStyle/>
          <a:p>
            <a:pPr eaLnBrk="1" latinLnBrk="0" hangingPunct="1"/>
            <a:r>
              <a:rPr lang="en-US" smtClean="0"/>
              <a:t>Danilo Babusci</a:t>
            </a:r>
            <a:endParaRPr lang="en-US"/>
          </a:p>
        </p:txBody>
      </p:sp>
      <p:sp>
        <p:nvSpPr>
          <p:cNvPr id="32" name="Slide Number Placeholder 31"/>
          <p:cNvSpPr>
            <a:spLocks noGrp="1"/>
          </p:cNvSpPr>
          <p:nvPr>
            <p:ph type="sldNum" sz="quarter" idx="12"/>
          </p:nvPr>
        </p:nvSpPr>
        <p:spPr/>
        <p:txBody>
          <a:bodyPr/>
          <a:lstStyle/>
          <a:p>
            <a:fld id="{2AA957AF-53C0-420B-9C2D-77DB1416566C}" type="slidenum">
              <a:rPr kumimoji="0" lang="en-US" smtClean="0"/>
              <a:pPr/>
              <a:t>19</a:t>
            </a:fld>
            <a:endParaRPr kumimoji="0"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HistoryParticlePhysics.png"/>
          <p:cNvPicPr>
            <a:picLocks noChangeAspect="1"/>
          </p:cNvPicPr>
          <p:nvPr/>
        </p:nvPicPr>
        <p:blipFill>
          <a:blip r:embed="rId2"/>
          <a:stretch>
            <a:fillRect/>
          </a:stretch>
        </p:blipFill>
        <p:spPr>
          <a:xfrm>
            <a:off x="1016969" y="1296574"/>
            <a:ext cx="7117940" cy="5037576"/>
          </a:xfrm>
          <a:prstGeom prst="rect">
            <a:avLst/>
          </a:prstGeom>
        </p:spPr>
      </p:pic>
      <p:sp>
        <p:nvSpPr>
          <p:cNvPr id="10" name="Title 1"/>
          <p:cNvSpPr txBox="1">
            <a:spLocks/>
          </p:cNvSpPr>
          <p:nvPr/>
        </p:nvSpPr>
        <p:spPr>
          <a:xfrm>
            <a:off x="457200" y="319935"/>
            <a:ext cx="8291264" cy="792088"/>
          </a:xfrm>
          <a:prstGeom prst="rect">
            <a:avLst/>
          </a:prstGeom>
        </p:spPr>
        <p:txBody>
          <a:bodyPr vert="horz" lIns="45720" rIns="4572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t-IT" sz="4400" b="1" i="0" u="none" strike="noStrike" kern="1200" cap="none" spc="0" normalizeH="0" baseline="0" noProof="0" dirty="0" smtClean="0">
                <a:ln w="5000" cmpd="sng">
                  <a:noFill/>
                  <a:prstDash val="solid"/>
                </a:ln>
                <a:solidFill>
                  <a:srgbClr val="CCAF0A"/>
                </a:solidFill>
                <a:effectLst>
                  <a:outerShdw blurRad="50800" dist="38100" dir="5400000" algn="t" rotWithShape="0">
                    <a:prstClr val="black">
                      <a:alpha val="50000"/>
                    </a:prstClr>
                  </a:outerShdw>
                </a:effectLst>
                <a:uLnTx/>
                <a:uFillTx/>
                <a:latin typeface="Candara"/>
                <a:ea typeface="+mj-ea"/>
                <a:cs typeface="Candara"/>
              </a:rPr>
              <a:t>Particelle Elementari</a:t>
            </a:r>
            <a:endParaRPr kumimoji="0" lang="it-IT" sz="4400" b="1" i="0" u="none" strike="noStrike" kern="1200" cap="none" spc="0" normalizeH="0" baseline="0" noProof="0" dirty="0">
              <a:ln w="5000" cmpd="sng">
                <a:noFill/>
                <a:prstDash val="solid"/>
              </a:ln>
              <a:solidFill>
                <a:srgbClr val="CCAF0A"/>
              </a:solidFill>
              <a:effectLst>
                <a:outerShdw blurRad="50800" dist="38100" dir="5400000" algn="t" rotWithShape="0">
                  <a:prstClr val="black">
                    <a:alpha val="50000"/>
                  </a:prstClr>
                </a:outerShdw>
              </a:effectLst>
              <a:uLnTx/>
              <a:uFillTx/>
              <a:latin typeface="Candara"/>
              <a:ea typeface="+mj-ea"/>
              <a:cs typeface="Candara"/>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extBox 4"/>
          <p:cNvSpPr txBox="1"/>
          <p:nvPr/>
        </p:nvSpPr>
        <p:spPr>
          <a:xfrm>
            <a:off x="5286792" y="1378453"/>
            <a:ext cx="3197473" cy="1015663"/>
          </a:xfrm>
          <a:prstGeom prst="rect">
            <a:avLst/>
          </a:prstGeom>
          <a:noFill/>
        </p:spPr>
        <p:txBody>
          <a:bodyPr wrap="square" rtlCol="0">
            <a:spAutoFit/>
          </a:bodyPr>
          <a:lstStyle/>
          <a:p>
            <a:r>
              <a:rPr lang="it-IT" sz="2000" dirty="0" smtClean="0">
                <a:solidFill>
                  <a:srgbClr val="CCFF66"/>
                </a:solidFill>
                <a:latin typeface="Candara"/>
                <a:cs typeface="Candara"/>
              </a:rPr>
              <a:t>1922</a:t>
            </a:r>
            <a:r>
              <a:rPr lang="it-IT" sz="2000" dirty="0" smtClean="0">
                <a:solidFill>
                  <a:srgbClr val="BFBFBF"/>
                </a:solidFill>
                <a:latin typeface="Candara"/>
                <a:cs typeface="Candara"/>
              </a:rPr>
              <a:t>: modello matematico dell’Universo in espansione basato sulla GR di Einstein</a:t>
            </a:r>
            <a:endParaRPr lang="it-IT" sz="2000" dirty="0">
              <a:solidFill>
                <a:srgbClr val="BFBFBF"/>
              </a:solidFill>
              <a:latin typeface="Candara"/>
              <a:cs typeface="Candara"/>
            </a:endParaRPr>
          </a:p>
        </p:txBody>
      </p:sp>
      <p:grpSp>
        <p:nvGrpSpPr>
          <p:cNvPr id="10" name="Group 9"/>
          <p:cNvGrpSpPr/>
          <p:nvPr/>
        </p:nvGrpSpPr>
        <p:grpSpPr>
          <a:xfrm>
            <a:off x="5580491" y="2584304"/>
            <a:ext cx="2631728" cy="1689958"/>
            <a:chOff x="1974785" y="4672101"/>
            <a:chExt cx="2631728" cy="1689958"/>
          </a:xfrm>
        </p:grpSpPr>
        <p:pic>
          <p:nvPicPr>
            <p:cNvPr id="6" name="Picture 2" descr="Fridman"/>
            <p:cNvPicPr>
              <a:picLocks noChangeAspect="1" noChangeArrowheads="1"/>
            </p:cNvPicPr>
            <p:nvPr/>
          </p:nvPicPr>
          <p:blipFill>
            <a:blip r:embed="rId2"/>
            <a:srcRect/>
            <a:stretch>
              <a:fillRect/>
            </a:stretch>
          </p:blipFill>
          <p:spPr bwMode="auto">
            <a:xfrm>
              <a:off x="1974785" y="4698077"/>
              <a:ext cx="1167319" cy="1325428"/>
            </a:xfrm>
            <a:prstGeom prst="rect">
              <a:avLst/>
            </a:prstGeom>
            <a:noFill/>
            <a:ln w="9525">
              <a:noFill/>
              <a:miter lim="800000"/>
              <a:headEnd/>
              <a:tailEnd/>
            </a:ln>
          </p:spPr>
        </p:pic>
        <p:pic>
          <p:nvPicPr>
            <p:cNvPr id="7" name="Picture 6" descr="lemaitresmall.gif"/>
            <p:cNvPicPr>
              <a:picLocks noChangeAspect="1"/>
            </p:cNvPicPr>
            <p:nvPr/>
          </p:nvPicPr>
          <p:blipFill>
            <a:blip r:embed="rId3"/>
            <a:stretch>
              <a:fillRect/>
            </a:stretch>
          </p:blipFill>
          <p:spPr>
            <a:xfrm>
              <a:off x="3520200" y="4672101"/>
              <a:ext cx="1051800" cy="1351404"/>
            </a:xfrm>
            <a:prstGeom prst="rect">
              <a:avLst/>
            </a:prstGeom>
          </p:spPr>
        </p:pic>
        <p:sp>
          <p:nvSpPr>
            <p:cNvPr id="8" name="TextBox 7"/>
            <p:cNvSpPr txBox="1"/>
            <p:nvPr/>
          </p:nvSpPr>
          <p:spPr>
            <a:xfrm>
              <a:off x="2150130" y="6023505"/>
              <a:ext cx="895197" cy="338554"/>
            </a:xfrm>
            <a:prstGeom prst="rect">
              <a:avLst/>
            </a:prstGeom>
            <a:noFill/>
          </p:spPr>
          <p:txBody>
            <a:bodyPr wrap="none" rtlCol="0">
              <a:spAutoFit/>
            </a:bodyPr>
            <a:lstStyle/>
            <a:p>
              <a:r>
                <a:rPr lang="it-IT" sz="1600" dirty="0" err="1" smtClean="0">
                  <a:latin typeface="Candara"/>
                  <a:cs typeface="Candara"/>
                </a:rPr>
                <a:t>Fridman</a:t>
              </a:r>
              <a:endParaRPr lang="it-IT" sz="2000" dirty="0">
                <a:latin typeface="Candara"/>
                <a:cs typeface="Candara"/>
              </a:endParaRPr>
            </a:p>
          </p:txBody>
        </p:sp>
        <p:sp>
          <p:nvSpPr>
            <p:cNvPr id="9" name="TextBox 8"/>
            <p:cNvSpPr txBox="1"/>
            <p:nvPr/>
          </p:nvSpPr>
          <p:spPr>
            <a:xfrm>
              <a:off x="3651003" y="6023505"/>
              <a:ext cx="955510" cy="338554"/>
            </a:xfrm>
            <a:prstGeom prst="rect">
              <a:avLst/>
            </a:prstGeom>
            <a:noFill/>
          </p:spPr>
          <p:txBody>
            <a:bodyPr wrap="none" rtlCol="0">
              <a:spAutoFit/>
            </a:bodyPr>
            <a:lstStyle/>
            <a:p>
              <a:r>
                <a:rPr lang="it-IT" sz="1600" dirty="0" err="1" smtClean="0">
                  <a:latin typeface="Candara"/>
                  <a:cs typeface="Candara"/>
                </a:rPr>
                <a:t>Lemaître</a:t>
              </a:r>
              <a:endParaRPr lang="it-IT" sz="2000" dirty="0">
                <a:latin typeface="Candara"/>
                <a:cs typeface="Candara"/>
              </a:endParaRPr>
            </a:p>
          </p:txBody>
        </p:sp>
      </p:grpSp>
      <p:sp>
        <p:nvSpPr>
          <p:cNvPr id="11" name="Title 1"/>
          <p:cNvSpPr>
            <a:spLocks noGrp="1"/>
          </p:cNvSpPr>
          <p:nvPr>
            <p:ph type="title"/>
          </p:nvPr>
        </p:nvSpPr>
        <p:spPr>
          <a:xfrm>
            <a:off x="315103" y="319935"/>
            <a:ext cx="8539155" cy="792088"/>
          </a:xfrm>
        </p:spPr>
        <p:txBody>
          <a:bodyPr>
            <a:noAutofit/>
          </a:bodyPr>
          <a:lstStyle/>
          <a:p>
            <a:r>
              <a:rPr lang="it-IT" sz="4400" dirty="0" smtClean="0">
                <a:ln w="5000" cmpd="sng">
                  <a:noFill/>
                  <a:prstDash val="solid"/>
                </a:ln>
                <a:solidFill>
                  <a:srgbClr val="CCAF0A"/>
                </a:solidFill>
                <a:latin typeface="Candara"/>
                <a:cs typeface="Candara"/>
              </a:rPr>
              <a:t>Cosmologia</a:t>
            </a:r>
            <a:endParaRPr lang="it-IT" sz="4400" dirty="0">
              <a:ln w="5000" cmpd="sng">
                <a:noFill/>
                <a:prstDash val="solid"/>
              </a:ln>
              <a:solidFill>
                <a:srgbClr val="CCAF0A"/>
              </a:solidFill>
              <a:latin typeface="Candara"/>
              <a:cs typeface="Candara"/>
            </a:endParaRPr>
          </a:p>
        </p:txBody>
      </p:sp>
      <p:grpSp>
        <p:nvGrpSpPr>
          <p:cNvPr id="39" name="Group 38"/>
          <p:cNvGrpSpPr/>
          <p:nvPr/>
        </p:nvGrpSpPr>
        <p:grpSpPr>
          <a:xfrm>
            <a:off x="1235792" y="5303352"/>
            <a:ext cx="6706504" cy="1118162"/>
            <a:chOff x="1864261" y="3044371"/>
            <a:chExt cx="6706504" cy="1118162"/>
          </a:xfrm>
        </p:grpSpPr>
        <p:grpSp>
          <p:nvGrpSpPr>
            <p:cNvPr id="35" name="Group 34"/>
            <p:cNvGrpSpPr/>
            <p:nvPr/>
          </p:nvGrpSpPr>
          <p:grpSpPr>
            <a:xfrm>
              <a:off x="5176567" y="3044371"/>
              <a:ext cx="3394198" cy="913899"/>
              <a:chOff x="5371949" y="2973323"/>
              <a:chExt cx="3394198" cy="913899"/>
            </a:xfrm>
          </p:grpSpPr>
          <p:sp>
            <p:nvSpPr>
              <p:cNvPr id="32" name="TextBox 31"/>
              <p:cNvSpPr txBox="1">
                <a:spLocks noRot="1" noChangeAspect="1" noMove="1" noResize="1" noEditPoints="1" noAdjustHandles="1" noChangeArrowheads="1" noChangeShapeType="1" noTextEdit="1"/>
              </p:cNvSpPr>
              <p:nvPr/>
            </p:nvSpPr>
            <p:spPr>
              <a:xfrm>
                <a:off x="5371949" y="3425557"/>
                <a:ext cx="3394198" cy="461665"/>
              </a:xfrm>
              <a:prstGeom prst="rect">
                <a:avLst/>
              </a:prstGeom>
              <a:blipFill rotWithShape="1">
                <a:blip r:embed="rId4"/>
                <a:stretch>
                  <a:fillRect b="-21333"/>
                </a:stretch>
              </a:blipFill>
            </p:spPr>
            <p:txBody>
              <a:bodyPr/>
              <a:lstStyle/>
              <a:p>
                <a:r>
                  <a:rPr lang="it-IT">
                    <a:noFill/>
                  </a:rPr>
                  <a:t> </a:t>
                </a:r>
              </a:p>
            </p:txBody>
          </p:sp>
          <p:sp>
            <p:nvSpPr>
              <p:cNvPr id="34" name="TextBox 33"/>
              <p:cNvSpPr txBox="1"/>
              <p:nvPr/>
            </p:nvSpPr>
            <p:spPr>
              <a:xfrm>
                <a:off x="5903056" y="2973323"/>
                <a:ext cx="2193710" cy="400110"/>
              </a:xfrm>
              <a:prstGeom prst="rect">
                <a:avLst/>
              </a:prstGeom>
              <a:noFill/>
            </p:spPr>
            <p:txBody>
              <a:bodyPr wrap="square" rtlCol="0">
                <a:spAutoFit/>
              </a:bodyPr>
              <a:lstStyle/>
              <a:p>
                <a:r>
                  <a:rPr lang="it-IT" sz="2000" dirty="0" smtClean="0">
                    <a:solidFill>
                      <a:srgbClr val="00FFC9"/>
                    </a:solidFill>
                    <a:latin typeface="Candara" pitchFamily="34" charset="0"/>
                  </a:rPr>
                  <a:t>Età dell’Universo</a:t>
                </a:r>
                <a:endParaRPr lang="it-IT" sz="2000" dirty="0">
                  <a:solidFill>
                    <a:srgbClr val="00FFC9"/>
                  </a:solidFill>
                  <a:latin typeface="Candara" pitchFamily="34" charset="0"/>
                </a:endParaRPr>
              </a:p>
            </p:txBody>
          </p:sp>
        </p:grpSp>
        <p:sp>
          <p:nvSpPr>
            <p:cNvPr id="29" name="TextBox 28"/>
            <p:cNvSpPr txBox="1">
              <a:spLocks noRot="1" noChangeAspect="1" noMove="1" noResize="1" noEditPoints="1" noAdjustHandles="1" noChangeArrowheads="1" noChangeShapeType="1" noTextEdit="1"/>
            </p:cNvSpPr>
            <p:nvPr/>
          </p:nvSpPr>
          <p:spPr>
            <a:xfrm>
              <a:off x="1864261" y="3306593"/>
              <a:ext cx="2131737" cy="855940"/>
            </a:xfrm>
            <a:prstGeom prst="rect">
              <a:avLst/>
            </a:prstGeom>
            <a:blipFill rotWithShape="1">
              <a:blip r:embed="rId5"/>
              <a:stretch>
                <a:fillRect/>
              </a:stretch>
            </a:blipFill>
          </p:spPr>
          <p:txBody>
            <a:bodyPr/>
            <a:lstStyle/>
            <a:p>
              <a:r>
                <a:rPr lang="it-IT">
                  <a:noFill/>
                </a:rPr>
                <a:t> </a:t>
              </a:r>
            </a:p>
          </p:txBody>
        </p:sp>
        <p:sp>
          <p:nvSpPr>
            <p:cNvPr id="38" name="Right Arrow 37"/>
            <p:cNvSpPr>
              <a:spLocks noChangeAspect="1"/>
            </p:cNvSpPr>
            <p:nvPr/>
          </p:nvSpPr>
          <p:spPr>
            <a:xfrm>
              <a:off x="4314124" y="3632141"/>
              <a:ext cx="544125" cy="210676"/>
            </a:xfrm>
            <a:prstGeom prst="rightArrow">
              <a:avLst/>
            </a:prstGeom>
            <a:solidFill>
              <a:srgbClr val="66CCFF"/>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grpSp>
      <p:pic>
        <p:nvPicPr>
          <p:cNvPr id="40" name="Picture 2" descr="http://francisthemulenews.files.wordpress.com/2010/07/dibujo20100714_universe_expansion_illustrated_with_a_balloon.jpg"/>
          <p:cNvPicPr>
            <a:picLocks noChangeAspect="1" noChangeArrowheads="1"/>
          </p:cNvPicPr>
          <p:nvPr/>
        </p:nvPicPr>
        <p:blipFill>
          <a:blip r:embed="rId6">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407813" y="1477530"/>
            <a:ext cx="4489394" cy="2611331"/>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sp>
        <p:nvSpPr>
          <p:cNvPr id="43" name="TextBox 42"/>
          <p:cNvSpPr txBox="1"/>
          <p:nvPr/>
        </p:nvSpPr>
        <p:spPr>
          <a:xfrm>
            <a:off x="916959" y="4462377"/>
            <a:ext cx="7314033" cy="707886"/>
          </a:xfrm>
          <a:prstGeom prst="rect">
            <a:avLst/>
          </a:prstGeom>
          <a:noFill/>
        </p:spPr>
        <p:txBody>
          <a:bodyPr wrap="square" rtlCol="0">
            <a:spAutoFit/>
          </a:bodyPr>
          <a:lstStyle/>
          <a:p>
            <a:r>
              <a:rPr lang="it-IT" sz="2000" dirty="0" smtClean="0">
                <a:latin typeface="Candara"/>
                <a:cs typeface="Candara"/>
              </a:rPr>
              <a:t>Einstein</a:t>
            </a:r>
            <a:r>
              <a:rPr lang="it-IT" sz="2000" dirty="0" smtClean="0">
                <a:solidFill>
                  <a:schemeClr val="tx1">
                    <a:lumMod val="75000"/>
                  </a:schemeClr>
                </a:solidFill>
                <a:latin typeface="Candara"/>
                <a:cs typeface="Candara"/>
              </a:rPr>
              <a:t> resiste e introduce la </a:t>
            </a:r>
            <a:r>
              <a:rPr lang="it-IT" sz="2000" dirty="0" smtClean="0">
                <a:solidFill>
                  <a:srgbClr val="00FFC9"/>
                </a:solidFill>
                <a:latin typeface="Candara"/>
                <a:cs typeface="Candara"/>
              </a:rPr>
              <a:t>costante cosmologica </a:t>
            </a:r>
            <a:r>
              <a:rPr lang="it-IT" sz="2000" dirty="0" smtClean="0">
                <a:solidFill>
                  <a:schemeClr val="tx1">
                    <a:lumMod val="75000"/>
                  </a:schemeClr>
                </a:solidFill>
                <a:latin typeface="Candara"/>
                <a:cs typeface="Candara"/>
              </a:rPr>
              <a:t>per rendere statico l’Universo: scoperta di </a:t>
            </a:r>
            <a:r>
              <a:rPr lang="it-IT" sz="2000" dirty="0" err="1" smtClean="0">
                <a:solidFill>
                  <a:schemeClr val="tx1">
                    <a:lumMod val="75000"/>
                  </a:schemeClr>
                </a:solidFill>
                <a:latin typeface="Candara"/>
                <a:cs typeface="Candara"/>
              </a:rPr>
              <a:t>Hubble</a:t>
            </a:r>
            <a:r>
              <a:rPr lang="it-IT" sz="2000" dirty="0" smtClean="0">
                <a:solidFill>
                  <a:schemeClr val="tx1">
                    <a:lumMod val="75000"/>
                  </a:schemeClr>
                </a:solidFill>
                <a:latin typeface="Candara"/>
                <a:cs typeface="Candara"/>
              </a:rPr>
              <a:t> pone fine al tentativo </a:t>
            </a:r>
            <a:endParaRPr lang="it-IT" sz="2000" dirty="0">
              <a:solidFill>
                <a:schemeClr val="tx1">
                  <a:lumMod val="75000"/>
                </a:schemeClr>
              </a:solidFill>
              <a:latin typeface="Candara"/>
              <a:cs typeface="Candara"/>
            </a:endParaRPr>
          </a:p>
        </p:txBody>
      </p:sp>
      <p:sp>
        <p:nvSpPr>
          <p:cNvPr id="20" name="Footer Placeholder 19"/>
          <p:cNvSpPr>
            <a:spLocks noGrp="1"/>
          </p:cNvSpPr>
          <p:nvPr>
            <p:ph type="ftr" sz="quarter" idx="11"/>
          </p:nvPr>
        </p:nvSpPr>
        <p:spPr/>
        <p:txBody>
          <a:bodyPr/>
          <a:lstStyle/>
          <a:p>
            <a:r>
              <a:rPr kumimoji="0" lang="en-US" smtClean="0"/>
              <a:t>Corso Docenti - 25 maggio 2015</a:t>
            </a:r>
            <a:endParaRPr kumimoji="0" lang="en-US"/>
          </a:p>
        </p:txBody>
      </p:sp>
      <p:sp>
        <p:nvSpPr>
          <p:cNvPr id="21" name="Date Placeholder 20"/>
          <p:cNvSpPr>
            <a:spLocks noGrp="1"/>
          </p:cNvSpPr>
          <p:nvPr>
            <p:ph type="dt" sz="half" idx="10"/>
          </p:nvPr>
        </p:nvSpPr>
        <p:spPr/>
        <p:txBody>
          <a:bodyPr/>
          <a:lstStyle/>
          <a:p>
            <a:pPr eaLnBrk="1" latinLnBrk="0" hangingPunct="1"/>
            <a:r>
              <a:rPr lang="en-US" smtClean="0"/>
              <a:t>Danilo Babusci</a:t>
            </a:r>
            <a:endParaRPr lang="en-US"/>
          </a:p>
        </p:txBody>
      </p:sp>
      <p:sp>
        <p:nvSpPr>
          <p:cNvPr id="22" name="Slide Number Placeholder 21"/>
          <p:cNvSpPr>
            <a:spLocks noGrp="1"/>
          </p:cNvSpPr>
          <p:nvPr>
            <p:ph type="sldNum" sz="quarter" idx="12"/>
          </p:nvPr>
        </p:nvSpPr>
        <p:spPr/>
        <p:txBody>
          <a:bodyPr/>
          <a:lstStyle/>
          <a:p>
            <a:fld id="{2AA957AF-53C0-420B-9C2D-77DB1416566C}" type="slidenum">
              <a:rPr kumimoji="0" lang="en-US" smtClean="0"/>
              <a:pPr/>
              <a:t>20</a:t>
            </a:fld>
            <a:endParaRPr kumimoji="0"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1"/>
          <p:cNvSpPr>
            <a:spLocks noGrp="1"/>
          </p:cNvSpPr>
          <p:nvPr>
            <p:ph type="title"/>
          </p:nvPr>
        </p:nvSpPr>
        <p:spPr>
          <a:xfrm>
            <a:off x="315103" y="319935"/>
            <a:ext cx="8539155" cy="792088"/>
          </a:xfrm>
        </p:spPr>
        <p:txBody>
          <a:bodyPr>
            <a:noAutofit/>
          </a:bodyPr>
          <a:lstStyle/>
          <a:p>
            <a:r>
              <a:rPr lang="it-IT" dirty="0" smtClean="0">
                <a:ln w="5000" cmpd="sng">
                  <a:noFill/>
                  <a:prstDash val="solid"/>
                </a:ln>
                <a:solidFill>
                  <a:srgbClr val="CCAF0A"/>
                </a:solidFill>
                <a:latin typeface="Candara"/>
                <a:cs typeface="Candara"/>
              </a:rPr>
              <a:t>Modello Standard della </a:t>
            </a:r>
            <a:r>
              <a:rPr lang="it-IT" sz="4400" dirty="0" smtClean="0">
                <a:ln w="5000" cmpd="sng">
                  <a:noFill/>
                  <a:prstDash val="solid"/>
                </a:ln>
                <a:solidFill>
                  <a:srgbClr val="CCAF0A"/>
                </a:solidFill>
                <a:latin typeface="Candara"/>
                <a:cs typeface="Candara"/>
              </a:rPr>
              <a:t>Cosmologia</a:t>
            </a:r>
            <a:endParaRPr lang="it-IT" sz="4400" dirty="0">
              <a:ln w="5000" cmpd="sng">
                <a:noFill/>
                <a:prstDash val="solid"/>
              </a:ln>
              <a:solidFill>
                <a:srgbClr val="CCAF0A"/>
              </a:solidFill>
              <a:latin typeface="Candara"/>
              <a:cs typeface="Candara"/>
            </a:endParaRPr>
          </a:p>
        </p:txBody>
      </p:sp>
      <p:pic>
        <p:nvPicPr>
          <p:cNvPr id="5" name="Picture 4" descr="universo.png"/>
          <p:cNvPicPr>
            <a:picLocks noChangeAspect="1"/>
          </p:cNvPicPr>
          <p:nvPr/>
        </p:nvPicPr>
        <p:blipFill>
          <a:blip r:embed="rId2"/>
          <a:stretch>
            <a:fillRect/>
          </a:stretch>
        </p:blipFill>
        <p:spPr>
          <a:xfrm>
            <a:off x="1115339" y="1384809"/>
            <a:ext cx="6949692" cy="4920382"/>
          </a:xfrm>
          <a:prstGeom prst="rect">
            <a:avLst/>
          </a:prstGeom>
        </p:spPr>
      </p:pic>
      <p:sp>
        <p:nvSpPr>
          <p:cNvPr id="8" name="Footer Placeholder 7"/>
          <p:cNvSpPr>
            <a:spLocks noGrp="1"/>
          </p:cNvSpPr>
          <p:nvPr>
            <p:ph type="ftr" sz="quarter" idx="11"/>
          </p:nvPr>
        </p:nvSpPr>
        <p:spPr/>
        <p:txBody>
          <a:bodyPr/>
          <a:lstStyle/>
          <a:p>
            <a:r>
              <a:rPr kumimoji="0" lang="en-US" smtClean="0"/>
              <a:t>Corso Docenti - 25 maggio 2015</a:t>
            </a:r>
            <a:endParaRPr kumimoji="0" lang="en-US"/>
          </a:p>
        </p:txBody>
      </p:sp>
      <p:sp>
        <p:nvSpPr>
          <p:cNvPr id="9" name="Date Placeholder 8"/>
          <p:cNvSpPr>
            <a:spLocks noGrp="1"/>
          </p:cNvSpPr>
          <p:nvPr>
            <p:ph type="dt" sz="half" idx="10"/>
          </p:nvPr>
        </p:nvSpPr>
        <p:spPr/>
        <p:txBody>
          <a:bodyPr/>
          <a:lstStyle/>
          <a:p>
            <a:pPr eaLnBrk="1" latinLnBrk="0" hangingPunct="1"/>
            <a:r>
              <a:rPr lang="en-US" smtClean="0"/>
              <a:t>Danilo Babusci</a:t>
            </a:r>
            <a:endParaRPr lang="en-US"/>
          </a:p>
        </p:txBody>
      </p:sp>
      <p:sp>
        <p:nvSpPr>
          <p:cNvPr id="10" name="Slide Number Placeholder 9"/>
          <p:cNvSpPr>
            <a:spLocks noGrp="1"/>
          </p:cNvSpPr>
          <p:nvPr>
            <p:ph type="sldNum" sz="quarter" idx="12"/>
          </p:nvPr>
        </p:nvSpPr>
        <p:spPr/>
        <p:txBody>
          <a:bodyPr/>
          <a:lstStyle/>
          <a:p>
            <a:fld id="{2AA957AF-53C0-420B-9C2D-77DB1416566C}" type="slidenum">
              <a:rPr kumimoji="0" lang="en-US" smtClean="0"/>
              <a:pPr/>
              <a:t>21</a:t>
            </a:fld>
            <a:endParaRPr kumimoji="0"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1"/>
          <p:cNvSpPr>
            <a:spLocks noGrp="1"/>
          </p:cNvSpPr>
          <p:nvPr>
            <p:ph type="title"/>
          </p:nvPr>
        </p:nvSpPr>
        <p:spPr>
          <a:xfrm>
            <a:off x="315103" y="319935"/>
            <a:ext cx="8539155" cy="792088"/>
          </a:xfrm>
        </p:spPr>
        <p:txBody>
          <a:bodyPr>
            <a:noAutofit/>
          </a:bodyPr>
          <a:lstStyle/>
          <a:p>
            <a:r>
              <a:rPr lang="it-IT" dirty="0" smtClean="0">
                <a:ln w="5000" cmpd="sng">
                  <a:noFill/>
                  <a:prstDash val="solid"/>
                </a:ln>
                <a:solidFill>
                  <a:srgbClr val="CCAF0A"/>
                </a:solidFill>
                <a:latin typeface="Candara"/>
                <a:cs typeface="Candara"/>
              </a:rPr>
              <a:t>Big Bang caldo</a:t>
            </a:r>
            <a:endParaRPr lang="it-IT" sz="4400" dirty="0">
              <a:ln w="5000" cmpd="sng">
                <a:noFill/>
                <a:prstDash val="solid"/>
              </a:ln>
              <a:solidFill>
                <a:srgbClr val="CCAF0A"/>
              </a:solidFill>
              <a:latin typeface="Candara"/>
              <a:cs typeface="Candara"/>
            </a:endParaRPr>
          </a:p>
        </p:txBody>
      </p:sp>
      <p:grpSp>
        <p:nvGrpSpPr>
          <p:cNvPr id="7" name="Group 6"/>
          <p:cNvGrpSpPr/>
          <p:nvPr/>
        </p:nvGrpSpPr>
        <p:grpSpPr>
          <a:xfrm>
            <a:off x="568378" y="1438628"/>
            <a:ext cx="8241475" cy="1710730"/>
            <a:chOff x="568378" y="1438628"/>
            <a:chExt cx="8241475" cy="1710730"/>
          </a:xfrm>
        </p:grpSpPr>
        <p:sp>
          <p:nvSpPr>
            <p:cNvPr id="5" name="TextBox 4"/>
            <p:cNvSpPr txBox="1"/>
            <p:nvPr/>
          </p:nvSpPr>
          <p:spPr>
            <a:xfrm>
              <a:off x="568378" y="1438628"/>
              <a:ext cx="1749197" cy="400110"/>
            </a:xfrm>
            <a:prstGeom prst="rect">
              <a:avLst/>
            </a:prstGeom>
            <a:noFill/>
          </p:spPr>
          <p:txBody>
            <a:bodyPr wrap="none" rtlCol="0">
              <a:spAutoFit/>
            </a:bodyPr>
            <a:lstStyle/>
            <a:p>
              <a:pPr>
                <a:buClr>
                  <a:srgbClr val="CCFF66"/>
                </a:buClr>
                <a:buFont typeface="Wingdings" charset="2"/>
                <a:buChar char="ü"/>
              </a:pPr>
              <a:r>
                <a:rPr lang="it-IT" sz="2000" dirty="0" smtClean="0">
                  <a:solidFill>
                    <a:srgbClr val="00AB80"/>
                  </a:solidFill>
                  <a:latin typeface="Candara"/>
                  <a:cs typeface="Candara"/>
                </a:rPr>
                <a:t> </a:t>
              </a:r>
              <a:r>
                <a:rPr lang="it-IT" sz="2000" dirty="0" smtClean="0">
                  <a:solidFill>
                    <a:srgbClr val="CCFF66"/>
                  </a:solidFill>
                  <a:latin typeface="Candara"/>
                  <a:cs typeface="Candara"/>
                </a:rPr>
                <a:t>fine anni ‘40</a:t>
              </a:r>
              <a:endParaRPr lang="it-IT" sz="2000" dirty="0">
                <a:solidFill>
                  <a:srgbClr val="CCFF66"/>
                </a:solidFill>
                <a:latin typeface="Candara"/>
                <a:cs typeface="Candara"/>
              </a:endParaRPr>
            </a:p>
          </p:txBody>
        </p:sp>
        <p:sp>
          <p:nvSpPr>
            <p:cNvPr id="6" name="TextBox 5"/>
            <p:cNvSpPr txBox="1"/>
            <p:nvPr/>
          </p:nvSpPr>
          <p:spPr>
            <a:xfrm>
              <a:off x="834804" y="1825919"/>
              <a:ext cx="7975049" cy="1323439"/>
            </a:xfrm>
            <a:prstGeom prst="rect">
              <a:avLst/>
            </a:prstGeom>
            <a:noFill/>
          </p:spPr>
          <p:txBody>
            <a:bodyPr wrap="square" rtlCol="0">
              <a:spAutoFit/>
            </a:bodyPr>
            <a:lstStyle/>
            <a:p>
              <a:r>
                <a:rPr lang="it-IT" sz="2000" dirty="0" smtClean="0">
                  <a:solidFill>
                    <a:schemeClr val="tx1">
                      <a:lumMod val="75000"/>
                    </a:schemeClr>
                  </a:solidFill>
                  <a:latin typeface="Candara"/>
                  <a:cs typeface="Candara"/>
                </a:rPr>
                <a:t>calcoli teorici dimostrano che l’</a:t>
              </a:r>
              <a:r>
                <a:rPr lang="it-IT" sz="2000" dirty="0" smtClean="0">
                  <a:solidFill>
                    <a:srgbClr val="00FFC9"/>
                  </a:solidFill>
                  <a:latin typeface="Candara"/>
                  <a:cs typeface="Candara"/>
                </a:rPr>
                <a:t>Universo primordiale</a:t>
              </a:r>
              <a:r>
                <a:rPr lang="it-IT" sz="2000" dirty="0" smtClean="0">
                  <a:solidFill>
                    <a:schemeClr val="tx1">
                      <a:lumMod val="75000"/>
                    </a:schemeClr>
                  </a:solidFill>
                  <a:latin typeface="Candara"/>
                  <a:cs typeface="Candara"/>
                </a:rPr>
                <a:t> deve essere stato </a:t>
              </a:r>
              <a:r>
                <a:rPr lang="it-IT" sz="2000" dirty="0" smtClean="0">
                  <a:solidFill>
                    <a:srgbClr val="00FFC9"/>
                  </a:solidFill>
                  <a:latin typeface="Candara"/>
                  <a:cs typeface="Candara"/>
                </a:rPr>
                <a:t>molto caldo  </a:t>
              </a:r>
              <a:r>
                <a:rPr lang="it-IT" sz="2000" b="1" dirty="0" smtClean="0">
                  <a:solidFill>
                    <a:schemeClr val="tx1">
                      <a:lumMod val="75000"/>
                    </a:schemeClr>
                  </a:solidFill>
                  <a:latin typeface="Candara"/>
                  <a:cs typeface="Candara"/>
                </a:rPr>
                <a:t>→</a:t>
              </a:r>
              <a:r>
                <a:rPr lang="it-IT" sz="2000" dirty="0" smtClean="0">
                  <a:solidFill>
                    <a:schemeClr val="tx1">
                      <a:lumMod val="75000"/>
                    </a:schemeClr>
                  </a:solidFill>
                  <a:latin typeface="Candara"/>
                  <a:cs typeface="Candara"/>
                </a:rPr>
                <a:t>  espansione: radiazione irraggiata dalla materia dovrebbe giungere a noi come </a:t>
              </a:r>
              <a:r>
                <a:rPr lang="it-IT" sz="2000" dirty="0" smtClean="0">
                  <a:solidFill>
                    <a:srgbClr val="00FFC9"/>
                  </a:solidFill>
                  <a:latin typeface="Candara"/>
                  <a:cs typeface="Candara"/>
                </a:rPr>
                <a:t>microonde</a:t>
              </a:r>
              <a:r>
                <a:rPr lang="it-IT" sz="2000" dirty="0" smtClean="0">
                  <a:solidFill>
                    <a:schemeClr val="tx1">
                      <a:lumMod val="75000"/>
                    </a:schemeClr>
                  </a:solidFill>
                  <a:latin typeface="Candara"/>
                  <a:cs typeface="Candara"/>
                </a:rPr>
                <a:t>, raffreddata alla  temperatura di qualche grado sopra lo zero assoluto (- 273 </a:t>
              </a:r>
              <a:r>
                <a:rPr lang="it-IT" sz="2000" baseline="30000" dirty="0" smtClean="0">
                  <a:solidFill>
                    <a:schemeClr val="tx1">
                      <a:lumMod val="75000"/>
                    </a:schemeClr>
                  </a:solidFill>
                  <a:latin typeface="Candara"/>
                  <a:cs typeface="Candara"/>
                </a:rPr>
                <a:t>0</a:t>
              </a:r>
              <a:r>
                <a:rPr lang="it-IT" sz="2000" dirty="0" smtClean="0">
                  <a:solidFill>
                    <a:schemeClr val="tx1">
                      <a:lumMod val="75000"/>
                    </a:schemeClr>
                  </a:solidFill>
                  <a:latin typeface="Candara"/>
                  <a:cs typeface="Candara"/>
                </a:rPr>
                <a:t>C) </a:t>
              </a:r>
              <a:endParaRPr lang="it-IT" sz="2000" dirty="0">
                <a:solidFill>
                  <a:schemeClr val="tx1">
                    <a:lumMod val="75000"/>
                  </a:schemeClr>
                </a:solidFill>
                <a:latin typeface="Candara"/>
                <a:cs typeface="Candara"/>
              </a:endParaRPr>
            </a:p>
          </p:txBody>
        </p:sp>
      </p:grpSp>
      <p:grpSp>
        <p:nvGrpSpPr>
          <p:cNvPr id="8" name="Group 7"/>
          <p:cNvGrpSpPr/>
          <p:nvPr/>
        </p:nvGrpSpPr>
        <p:grpSpPr>
          <a:xfrm>
            <a:off x="565047" y="3229287"/>
            <a:ext cx="7942859" cy="1710730"/>
            <a:chOff x="568378" y="1438628"/>
            <a:chExt cx="7942859" cy="1710730"/>
          </a:xfrm>
        </p:grpSpPr>
        <p:sp>
          <p:nvSpPr>
            <p:cNvPr id="9" name="TextBox 8"/>
            <p:cNvSpPr txBox="1"/>
            <p:nvPr/>
          </p:nvSpPr>
          <p:spPr>
            <a:xfrm>
              <a:off x="568378" y="1438628"/>
              <a:ext cx="1274708" cy="400110"/>
            </a:xfrm>
            <a:prstGeom prst="rect">
              <a:avLst/>
            </a:prstGeom>
            <a:noFill/>
          </p:spPr>
          <p:txBody>
            <a:bodyPr wrap="none" rtlCol="0">
              <a:spAutoFit/>
            </a:bodyPr>
            <a:lstStyle/>
            <a:p>
              <a:pPr>
                <a:buClr>
                  <a:srgbClr val="CCFF66"/>
                </a:buClr>
                <a:buFont typeface="Wingdings" charset="2"/>
                <a:buChar char="ü"/>
              </a:pPr>
              <a:r>
                <a:rPr lang="it-IT" sz="2000" dirty="0" smtClean="0">
                  <a:solidFill>
                    <a:srgbClr val="CCFF66"/>
                  </a:solidFill>
                  <a:latin typeface="Candara"/>
                  <a:cs typeface="Candara"/>
                </a:rPr>
                <a:t> anni ‘50</a:t>
              </a:r>
              <a:endParaRPr lang="it-IT" sz="2000" dirty="0">
                <a:solidFill>
                  <a:srgbClr val="CCFF66"/>
                </a:solidFill>
                <a:latin typeface="Candara"/>
                <a:cs typeface="Candara"/>
              </a:endParaRPr>
            </a:p>
          </p:txBody>
        </p:sp>
        <p:sp>
          <p:nvSpPr>
            <p:cNvPr id="10" name="TextBox 9"/>
            <p:cNvSpPr txBox="1"/>
            <p:nvPr/>
          </p:nvSpPr>
          <p:spPr>
            <a:xfrm>
              <a:off x="834805" y="1825919"/>
              <a:ext cx="7676432" cy="1323439"/>
            </a:xfrm>
            <a:prstGeom prst="rect">
              <a:avLst/>
            </a:prstGeom>
            <a:noFill/>
          </p:spPr>
          <p:txBody>
            <a:bodyPr wrap="square" rtlCol="0">
              <a:spAutoFit/>
            </a:bodyPr>
            <a:lstStyle/>
            <a:p>
              <a:r>
                <a:rPr lang="it-IT" sz="2000" dirty="0" smtClean="0">
                  <a:latin typeface="Candara"/>
                  <a:cs typeface="Candara"/>
                </a:rPr>
                <a:t>Bondi, Gold e Hoyle </a:t>
              </a:r>
              <a:r>
                <a:rPr lang="it-IT" sz="2000" dirty="0" smtClean="0">
                  <a:solidFill>
                    <a:schemeClr val="tx1">
                      <a:lumMod val="75000"/>
                    </a:schemeClr>
                  </a:solidFill>
                  <a:latin typeface="Candara"/>
                  <a:cs typeface="Candara"/>
                </a:rPr>
                <a:t>avanzano l’ipotesi dello </a:t>
              </a:r>
              <a:r>
                <a:rPr lang="it-IT" sz="2000" dirty="0" smtClean="0">
                  <a:solidFill>
                    <a:srgbClr val="00FFC9"/>
                  </a:solidFill>
                  <a:latin typeface="Candara"/>
                  <a:cs typeface="Candara"/>
                </a:rPr>
                <a:t>stato stazionario</a:t>
              </a:r>
              <a:r>
                <a:rPr lang="it-IT" sz="2000" dirty="0" smtClean="0">
                  <a:solidFill>
                    <a:schemeClr val="tx1">
                      <a:lumMod val="75000"/>
                    </a:schemeClr>
                  </a:solidFill>
                  <a:latin typeface="Candara"/>
                  <a:cs typeface="Candara"/>
                </a:rPr>
                <a:t>: l’Universo è </a:t>
              </a:r>
              <a:r>
                <a:rPr lang="it-IT" sz="2000" dirty="0" smtClean="0">
                  <a:solidFill>
                    <a:srgbClr val="BFBFBF"/>
                  </a:solidFill>
                  <a:latin typeface="Candara"/>
                  <a:cs typeface="Candara"/>
                </a:rPr>
                <a:t>eterno, con sempre lo stesso aspetto medio e con nuova materia continuamente creata per colmare il vuoto tra le galassie in allontanamento</a:t>
              </a:r>
              <a:endParaRPr lang="it-IT" sz="2000" dirty="0">
                <a:solidFill>
                  <a:srgbClr val="BFBFBF"/>
                </a:solidFill>
                <a:latin typeface="Candara"/>
                <a:cs typeface="Candara"/>
              </a:endParaRPr>
            </a:p>
          </p:txBody>
        </p:sp>
      </p:grpSp>
      <p:grpSp>
        <p:nvGrpSpPr>
          <p:cNvPr id="13" name="Group 12"/>
          <p:cNvGrpSpPr/>
          <p:nvPr/>
        </p:nvGrpSpPr>
        <p:grpSpPr>
          <a:xfrm>
            <a:off x="568378" y="5088032"/>
            <a:ext cx="7177636" cy="724496"/>
            <a:chOff x="586140" y="5549844"/>
            <a:chExt cx="7177636" cy="724496"/>
          </a:xfrm>
        </p:grpSpPr>
        <p:sp>
          <p:nvSpPr>
            <p:cNvPr id="11" name="TextBox 10"/>
            <p:cNvSpPr txBox="1"/>
            <p:nvPr/>
          </p:nvSpPr>
          <p:spPr>
            <a:xfrm>
              <a:off x="586140" y="5549844"/>
              <a:ext cx="928459" cy="400110"/>
            </a:xfrm>
            <a:prstGeom prst="rect">
              <a:avLst/>
            </a:prstGeom>
            <a:noFill/>
          </p:spPr>
          <p:txBody>
            <a:bodyPr wrap="none" rtlCol="0">
              <a:spAutoFit/>
            </a:bodyPr>
            <a:lstStyle/>
            <a:p>
              <a:pPr>
                <a:buFont typeface="Wingdings" charset="2"/>
                <a:buChar char="ü"/>
              </a:pPr>
              <a:r>
                <a:rPr lang="it-IT" sz="2000" dirty="0" smtClean="0">
                  <a:solidFill>
                    <a:srgbClr val="CCFF66"/>
                  </a:solidFill>
                  <a:latin typeface="Candara"/>
                  <a:cs typeface="Candara"/>
                </a:rPr>
                <a:t> 1965</a:t>
              </a:r>
              <a:endParaRPr lang="it-IT" sz="2000" dirty="0">
                <a:solidFill>
                  <a:srgbClr val="CCFF66"/>
                </a:solidFill>
                <a:latin typeface="Candara"/>
                <a:cs typeface="Candara"/>
              </a:endParaRPr>
            </a:p>
          </p:txBody>
        </p:sp>
        <p:sp>
          <p:nvSpPr>
            <p:cNvPr id="12" name="TextBox 11"/>
            <p:cNvSpPr txBox="1"/>
            <p:nvPr/>
          </p:nvSpPr>
          <p:spPr>
            <a:xfrm>
              <a:off x="896967" y="5874230"/>
              <a:ext cx="6866809" cy="400110"/>
            </a:xfrm>
            <a:prstGeom prst="rect">
              <a:avLst/>
            </a:prstGeom>
            <a:noFill/>
          </p:spPr>
          <p:txBody>
            <a:bodyPr wrap="none" rtlCol="0">
              <a:spAutoFit/>
            </a:bodyPr>
            <a:lstStyle/>
            <a:p>
              <a:r>
                <a:rPr lang="it-IT" sz="2000" dirty="0" smtClean="0">
                  <a:solidFill>
                    <a:srgbClr val="BFBFBF"/>
                  </a:solidFill>
                  <a:latin typeface="Candara"/>
                  <a:cs typeface="Candara"/>
                </a:rPr>
                <a:t>scoperta (accidentale) del </a:t>
              </a:r>
              <a:r>
                <a:rPr lang="it-IT" sz="2000" dirty="0" smtClean="0">
                  <a:solidFill>
                    <a:srgbClr val="00FFC9"/>
                  </a:solidFill>
                  <a:latin typeface="Candara"/>
                  <a:cs typeface="Candara"/>
                </a:rPr>
                <a:t>fondo cosmico a microonde </a:t>
              </a:r>
              <a:r>
                <a:rPr lang="it-IT" sz="2000" dirty="0" smtClean="0">
                  <a:solidFill>
                    <a:srgbClr val="BFBFBF"/>
                  </a:solidFill>
                  <a:latin typeface="Candara"/>
                  <a:cs typeface="Candara"/>
                </a:rPr>
                <a:t>(</a:t>
              </a:r>
              <a:r>
                <a:rPr lang="it-IT" sz="2000" dirty="0" smtClean="0">
                  <a:solidFill>
                    <a:srgbClr val="00FFC9"/>
                  </a:solidFill>
                  <a:latin typeface="Candara"/>
                  <a:cs typeface="Candara"/>
                </a:rPr>
                <a:t>CMB</a:t>
              </a:r>
              <a:r>
                <a:rPr lang="it-IT" sz="2000" dirty="0" smtClean="0">
                  <a:solidFill>
                    <a:srgbClr val="BFBFBF"/>
                  </a:solidFill>
                  <a:latin typeface="Candara"/>
                  <a:cs typeface="Candara"/>
                </a:rPr>
                <a:t>)</a:t>
              </a:r>
              <a:endParaRPr lang="it-IT" sz="2000" dirty="0">
                <a:solidFill>
                  <a:srgbClr val="66CCFF"/>
                </a:solidFill>
                <a:latin typeface="Candara"/>
                <a:cs typeface="Candara"/>
              </a:endParaRPr>
            </a:p>
          </p:txBody>
        </p:sp>
      </p:grpSp>
      <p:sp>
        <p:nvSpPr>
          <p:cNvPr id="14" name="TextBox 13"/>
          <p:cNvSpPr txBox="1"/>
          <p:nvPr/>
        </p:nvSpPr>
        <p:spPr>
          <a:xfrm>
            <a:off x="7637204" y="5777004"/>
            <a:ext cx="1199292" cy="369332"/>
          </a:xfrm>
          <a:prstGeom prst="rect">
            <a:avLst/>
          </a:prstGeom>
          <a:noFill/>
          <a:ln w="25400" cap="flat" cmpd="sng" algn="ctr">
            <a:solidFill>
              <a:srgbClr val="66CCFF"/>
            </a:solidFill>
            <a:prstDash val="solid"/>
            <a:round/>
            <a:headEnd type="none" w="med" len="med"/>
            <a:tailEnd type="none" w="med" len="med"/>
          </a:ln>
        </p:spPr>
        <p:txBody>
          <a:bodyPr wrap="none" rtlCol="0">
            <a:spAutoFit/>
          </a:bodyPr>
          <a:lstStyle/>
          <a:p>
            <a:r>
              <a:rPr lang="it-IT" dirty="0" err="1" smtClean="0">
                <a:solidFill>
                  <a:srgbClr val="66CCFF"/>
                </a:solidFill>
                <a:latin typeface="Candara"/>
                <a:cs typeface="Candara"/>
              </a:rPr>
              <a:t>T</a:t>
            </a:r>
            <a:r>
              <a:rPr lang="it-IT" dirty="0" smtClean="0">
                <a:solidFill>
                  <a:srgbClr val="66CCFF"/>
                </a:solidFill>
                <a:latin typeface="Candara"/>
                <a:cs typeface="Candara"/>
              </a:rPr>
              <a:t> = 2.725 </a:t>
            </a:r>
            <a:r>
              <a:rPr lang="it-IT" dirty="0" err="1" smtClean="0">
                <a:solidFill>
                  <a:srgbClr val="66CCFF"/>
                </a:solidFill>
                <a:latin typeface="Candara"/>
                <a:cs typeface="Candara"/>
              </a:rPr>
              <a:t>K</a:t>
            </a:r>
            <a:endParaRPr lang="it-IT" dirty="0" smtClean="0">
              <a:solidFill>
                <a:srgbClr val="66CCFF"/>
              </a:solidFill>
              <a:latin typeface="Candara"/>
              <a:cs typeface="Candara"/>
            </a:endParaRPr>
          </a:p>
        </p:txBody>
      </p:sp>
      <p:sp>
        <p:nvSpPr>
          <p:cNvPr id="17" name="Footer Placeholder 16"/>
          <p:cNvSpPr>
            <a:spLocks noGrp="1"/>
          </p:cNvSpPr>
          <p:nvPr>
            <p:ph type="ftr" sz="quarter" idx="11"/>
          </p:nvPr>
        </p:nvSpPr>
        <p:spPr/>
        <p:txBody>
          <a:bodyPr/>
          <a:lstStyle/>
          <a:p>
            <a:r>
              <a:rPr kumimoji="0" lang="en-US" smtClean="0"/>
              <a:t>Corso Docenti - 25 maggio 2015</a:t>
            </a:r>
            <a:endParaRPr kumimoji="0" lang="en-US"/>
          </a:p>
        </p:txBody>
      </p:sp>
      <p:sp>
        <p:nvSpPr>
          <p:cNvPr id="18" name="Date Placeholder 17"/>
          <p:cNvSpPr>
            <a:spLocks noGrp="1"/>
          </p:cNvSpPr>
          <p:nvPr>
            <p:ph type="dt" sz="half" idx="10"/>
          </p:nvPr>
        </p:nvSpPr>
        <p:spPr/>
        <p:txBody>
          <a:bodyPr/>
          <a:lstStyle/>
          <a:p>
            <a:pPr eaLnBrk="1" latinLnBrk="0" hangingPunct="1"/>
            <a:r>
              <a:rPr lang="en-US" smtClean="0"/>
              <a:t>Danilo Babusci</a:t>
            </a:r>
            <a:endParaRPr lang="en-US"/>
          </a:p>
        </p:txBody>
      </p:sp>
      <p:sp>
        <p:nvSpPr>
          <p:cNvPr id="19" name="Slide Number Placeholder 18"/>
          <p:cNvSpPr>
            <a:spLocks noGrp="1"/>
          </p:cNvSpPr>
          <p:nvPr>
            <p:ph type="sldNum" sz="quarter" idx="12"/>
          </p:nvPr>
        </p:nvSpPr>
        <p:spPr/>
        <p:txBody>
          <a:bodyPr/>
          <a:lstStyle/>
          <a:p>
            <a:fld id="{2AA957AF-53C0-420B-9C2D-77DB1416566C}" type="slidenum">
              <a:rPr kumimoji="0" lang="en-US" smtClean="0"/>
              <a:pPr/>
              <a:t>22</a:t>
            </a:fld>
            <a:endParaRPr kumimoji="0"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1"/>
          <p:cNvSpPr>
            <a:spLocks noGrp="1"/>
          </p:cNvSpPr>
          <p:nvPr>
            <p:ph type="title"/>
          </p:nvPr>
        </p:nvSpPr>
        <p:spPr>
          <a:xfrm>
            <a:off x="315103" y="319935"/>
            <a:ext cx="8539155" cy="792088"/>
          </a:xfrm>
        </p:spPr>
        <p:txBody>
          <a:bodyPr>
            <a:noAutofit/>
          </a:bodyPr>
          <a:lstStyle/>
          <a:p>
            <a:r>
              <a:rPr lang="it-IT" dirty="0" smtClean="0">
                <a:ln w="5000" cmpd="sng">
                  <a:noFill/>
                  <a:prstDash val="solid"/>
                </a:ln>
                <a:solidFill>
                  <a:srgbClr val="CCAF0A"/>
                </a:solidFill>
                <a:latin typeface="Candara"/>
                <a:cs typeface="Candara"/>
              </a:rPr>
              <a:t>Fondo Cosmico a Microonde</a:t>
            </a:r>
            <a:endParaRPr lang="it-IT" sz="4400" dirty="0">
              <a:ln w="5000" cmpd="sng">
                <a:noFill/>
                <a:prstDash val="solid"/>
              </a:ln>
              <a:solidFill>
                <a:srgbClr val="CCAF0A"/>
              </a:solidFill>
              <a:latin typeface="Candara"/>
              <a:cs typeface="Candara"/>
            </a:endParaRPr>
          </a:p>
        </p:txBody>
      </p:sp>
      <p:grpSp>
        <p:nvGrpSpPr>
          <p:cNvPr id="12" name="Group 11"/>
          <p:cNvGrpSpPr/>
          <p:nvPr/>
        </p:nvGrpSpPr>
        <p:grpSpPr>
          <a:xfrm>
            <a:off x="447635" y="1474217"/>
            <a:ext cx="3802745" cy="3319876"/>
            <a:chOff x="163445" y="1207720"/>
            <a:chExt cx="3802745" cy="3319876"/>
          </a:xfrm>
        </p:grpSpPr>
        <p:sp>
          <p:nvSpPr>
            <p:cNvPr id="9" name="TextBox 8"/>
            <p:cNvSpPr txBox="1"/>
            <p:nvPr/>
          </p:nvSpPr>
          <p:spPr>
            <a:xfrm>
              <a:off x="2159068" y="4172423"/>
              <a:ext cx="839292" cy="338554"/>
            </a:xfrm>
            <a:prstGeom prst="rect">
              <a:avLst/>
            </a:prstGeom>
            <a:noFill/>
          </p:spPr>
          <p:txBody>
            <a:bodyPr wrap="none" rtlCol="0">
              <a:spAutoFit/>
            </a:bodyPr>
            <a:lstStyle/>
            <a:p>
              <a:r>
                <a:rPr lang="it-IT" sz="1600" dirty="0" err="1" smtClean="0">
                  <a:latin typeface="Candara"/>
                  <a:cs typeface="Candara"/>
                </a:rPr>
                <a:t>Penzias</a:t>
              </a:r>
              <a:endParaRPr lang="it-IT" sz="2000" dirty="0">
                <a:latin typeface="Candara"/>
                <a:cs typeface="Candara"/>
              </a:endParaRPr>
            </a:p>
          </p:txBody>
        </p:sp>
        <p:sp>
          <p:nvSpPr>
            <p:cNvPr id="10" name="TextBox 9"/>
            <p:cNvSpPr txBox="1"/>
            <p:nvPr/>
          </p:nvSpPr>
          <p:spPr>
            <a:xfrm>
              <a:off x="744038" y="4189042"/>
              <a:ext cx="769861" cy="338554"/>
            </a:xfrm>
            <a:prstGeom prst="rect">
              <a:avLst/>
            </a:prstGeom>
            <a:noFill/>
          </p:spPr>
          <p:txBody>
            <a:bodyPr wrap="none" rtlCol="0">
              <a:spAutoFit/>
            </a:bodyPr>
            <a:lstStyle/>
            <a:p>
              <a:r>
                <a:rPr lang="it-IT" sz="1600" dirty="0" smtClean="0">
                  <a:latin typeface="Candara"/>
                  <a:cs typeface="Candara"/>
                </a:rPr>
                <a:t>Wilson</a:t>
              </a:r>
              <a:endParaRPr lang="it-IT" sz="2000" dirty="0">
                <a:latin typeface="Candara"/>
                <a:cs typeface="Candara"/>
              </a:endParaRPr>
            </a:p>
          </p:txBody>
        </p:sp>
        <p:pic>
          <p:nvPicPr>
            <p:cNvPr id="11" name="Picture 4" descr="[penziaswilson-706630.jpg]"/>
            <p:cNvPicPr>
              <a:picLocks noChangeAspect="1" noChangeArrowheads="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163445" y="1207720"/>
              <a:ext cx="3802745" cy="3016845"/>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grpSp>
      <p:pic>
        <p:nvPicPr>
          <p:cNvPr id="13" name="Picture 12" descr="600px-Cmbr.svg.png"/>
          <p:cNvPicPr>
            <a:picLocks noChangeAspect="1"/>
          </p:cNvPicPr>
          <p:nvPr/>
        </p:nvPicPr>
        <p:blipFill>
          <a:blip r:embed="rId3">
            <a:clrChange>
              <a:clrFrom>
                <a:srgbClr val="3B3B3B"/>
              </a:clrFrom>
              <a:clrTo>
                <a:srgbClr val="3B3B3B">
                  <a:alpha val="0"/>
                </a:srgbClr>
              </a:clrTo>
            </a:clrChange>
            <a:alphaModFix/>
            <a:duotone>
              <a:srgbClr val="00FFC8"/>
              <a:srgbClr val="FFF1C1"/>
            </a:duotone>
          </a:blip>
          <a:stretch>
            <a:fillRect/>
          </a:stretch>
        </p:blipFill>
        <p:spPr>
          <a:xfrm>
            <a:off x="4732821" y="1310531"/>
            <a:ext cx="4121437" cy="3297150"/>
          </a:xfrm>
          <a:prstGeom prst="rect">
            <a:avLst/>
          </a:prstGeom>
          <a:effectLst/>
        </p:spPr>
      </p:pic>
      <p:sp>
        <p:nvSpPr>
          <p:cNvPr id="14" name="TextBox 13"/>
          <p:cNvSpPr txBox="1"/>
          <p:nvPr/>
        </p:nvSpPr>
        <p:spPr>
          <a:xfrm>
            <a:off x="612898" y="5048346"/>
            <a:ext cx="8111410" cy="1323439"/>
          </a:xfrm>
          <a:prstGeom prst="rect">
            <a:avLst/>
          </a:prstGeom>
          <a:noFill/>
        </p:spPr>
        <p:txBody>
          <a:bodyPr wrap="square" rtlCol="0">
            <a:spAutoFit/>
          </a:bodyPr>
          <a:lstStyle/>
          <a:p>
            <a:r>
              <a:rPr lang="it-IT" sz="2000" dirty="0" smtClean="0">
                <a:solidFill>
                  <a:srgbClr val="66CCFF"/>
                </a:solidFill>
                <a:latin typeface="Candara"/>
                <a:cs typeface="Candara"/>
              </a:rPr>
              <a:t>T &lt; 3,000 K </a:t>
            </a:r>
            <a:r>
              <a:rPr lang="it-IT" sz="2000" dirty="0" smtClean="0">
                <a:solidFill>
                  <a:schemeClr val="tx1">
                    <a:lumMod val="75000"/>
                  </a:schemeClr>
                </a:solidFill>
                <a:latin typeface="Candara"/>
                <a:cs typeface="Candara"/>
              </a:rPr>
              <a:t>(</a:t>
            </a:r>
            <a:r>
              <a:rPr lang="it-IT" sz="2000" dirty="0" smtClean="0">
                <a:solidFill>
                  <a:srgbClr val="CCFF66"/>
                </a:solidFill>
                <a:latin typeface="Candara"/>
                <a:cs typeface="Candara"/>
              </a:rPr>
              <a:t>380,000 anni </a:t>
            </a:r>
            <a:r>
              <a:rPr lang="it-IT" sz="2000" dirty="0" smtClean="0">
                <a:solidFill>
                  <a:schemeClr val="tx1">
                    <a:lumMod val="75000"/>
                  </a:schemeClr>
                </a:solidFill>
                <a:latin typeface="Candara"/>
                <a:cs typeface="Candara"/>
              </a:rPr>
              <a:t>dopo </a:t>
            </a:r>
            <a:r>
              <a:rPr lang="it-IT" sz="2000" dirty="0" smtClean="0">
                <a:solidFill>
                  <a:srgbClr val="00FFC9"/>
                </a:solidFill>
                <a:latin typeface="Candara"/>
                <a:cs typeface="Candara"/>
              </a:rPr>
              <a:t>Big Bang</a:t>
            </a:r>
            <a:r>
              <a:rPr lang="it-IT" sz="2000" dirty="0" smtClean="0">
                <a:solidFill>
                  <a:schemeClr val="tx1">
                    <a:lumMod val="75000"/>
                  </a:schemeClr>
                </a:solidFill>
                <a:latin typeface="Candara"/>
                <a:cs typeface="Candara"/>
              </a:rPr>
              <a:t>): elettroni catturati dai protoni  </a:t>
            </a:r>
            <a:r>
              <a:rPr lang="it-IT" sz="2000" b="1" dirty="0" smtClean="0">
                <a:solidFill>
                  <a:schemeClr val="tx1">
                    <a:lumMod val="75000"/>
                  </a:schemeClr>
                </a:solidFill>
                <a:latin typeface="Candara"/>
                <a:cs typeface="Candara"/>
              </a:rPr>
              <a:t>→  </a:t>
            </a:r>
            <a:r>
              <a:rPr lang="it-IT" sz="2000" dirty="0" smtClean="0">
                <a:solidFill>
                  <a:schemeClr val="tx1">
                    <a:lumMod val="75000"/>
                  </a:schemeClr>
                </a:solidFill>
                <a:latin typeface="Candara"/>
                <a:cs typeface="Candara"/>
              </a:rPr>
              <a:t>formazione di atomi d’idrogeno  </a:t>
            </a:r>
            <a:r>
              <a:rPr lang="it-IT" sz="2000" b="1" dirty="0" smtClean="0">
                <a:solidFill>
                  <a:schemeClr val="tx1">
                    <a:lumMod val="75000"/>
                  </a:schemeClr>
                </a:solidFill>
                <a:latin typeface="Candara"/>
                <a:cs typeface="Candara"/>
              </a:rPr>
              <a:t>→  </a:t>
            </a:r>
            <a:r>
              <a:rPr lang="it-IT" sz="2000" dirty="0" smtClean="0">
                <a:solidFill>
                  <a:schemeClr val="tx1">
                    <a:lumMod val="75000"/>
                  </a:schemeClr>
                </a:solidFill>
                <a:latin typeface="Candara"/>
                <a:cs typeface="Candara"/>
              </a:rPr>
              <a:t>Universo diviene trasparente alla radiazione: quella che sopravvive non interagisce più con la materia (</a:t>
            </a:r>
            <a:r>
              <a:rPr lang="it-IT" sz="2000" dirty="0" smtClean="0">
                <a:solidFill>
                  <a:srgbClr val="00FFC9"/>
                </a:solidFill>
                <a:latin typeface="Candara"/>
                <a:cs typeface="Candara"/>
              </a:rPr>
              <a:t>disaccoppiamento</a:t>
            </a:r>
            <a:r>
              <a:rPr lang="it-IT" sz="2000" dirty="0" smtClean="0">
                <a:solidFill>
                  <a:schemeClr val="tx1">
                    <a:lumMod val="75000"/>
                  </a:schemeClr>
                </a:solidFill>
                <a:latin typeface="Candara"/>
                <a:cs typeface="Candara"/>
              </a:rPr>
              <a:t>) e continua a raffreddarsi a causa dell’espansione</a:t>
            </a:r>
            <a:endParaRPr lang="it-IT" sz="2000" dirty="0">
              <a:latin typeface="Candara"/>
              <a:cs typeface="Candara"/>
            </a:endParaRPr>
          </a:p>
        </p:txBody>
      </p:sp>
      <p:sp>
        <p:nvSpPr>
          <p:cNvPr id="17" name="Footer Placeholder 16"/>
          <p:cNvSpPr>
            <a:spLocks noGrp="1"/>
          </p:cNvSpPr>
          <p:nvPr>
            <p:ph type="ftr" sz="quarter" idx="11"/>
          </p:nvPr>
        </p:nvSpPr>
        <p:spPr/>
        <p:txBody>
          <a:bodyPr/>
          <a:lstStyle/>
          <a:p>
            <a:r>
              <a:rPr kumimoji="0" lang="en-US" smtClean="0"/>
              <a:t>Corso Docenti - 25 maggio 2015</a:t>
            </a:r>
            <a:endParaRPr kumimoji="0" lang="en-US"/>
          </a:p>
        </p:txBody>
      </p:sp>
      <p:sp>
        <p:nvSpPr>
          <p:cNvPr id="18" name="Date Placeholder 17"/>
          <p:cNvSpPr>
            <a:spLocks noGrp="1"/>
          </p:cNvSpPr>
          <p:nvPr>
            <p:ph type="dt" sz="half" idx="10"/>
          </p:nvPr>
        </p:nvSpPr>
        <p:spPr/>
        <p:txBody>
          <a:bodyPr/>
          <a:lstStyle/>
          <a:p>
            <a:pPr eaLnBrk="1" latinLnBrk="0" hangingPunct="1"/>
            <a:r>
              <a:rPr lang="en-US" smtClean="0"/>
              <a:t>Danilo Babusci</a:t>
            </a:r>
            <a:endParaRPr lang="en-US"/>
          </a:p>
        </p:txBody>
      </p:sp>
      <p:sp>
        <p:nvSpPr>
          <p:cNvPr id="19" name="Slide Number Placeholder 18"/>
          <p:cNvSpPr>
            <a:spLocks noGrp="1"/>
          </p:cNvSpPr>
          <p:nvPr>
            <p:ph type="sldNum" sz="quarter" idx="12"/>
          </p:nvPr>
        </p:nvSpPr>
        <p:spPr/>
        <p:txBody>
          <a:bodyPr/>
          <a:lstStyle/>
          <a:p>
            <a:fld id="{2AA957AF-53C0-420B-9C2D-77DB1416566C}" type="slidenum">
              <a:rPr kumimoji="0" lang="en-US" smtClean="0"/>
              <a:pPr/>
              <a:t>23</a:t>
            </a:fld>
            <a:endParaRPr kumimoji="0"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1"/>
          <p:cNvSpPr>
            <a:spLocks noGrp="1"/>
          </p:cNvSpPr>
          <p:nvPr>
            <p:ph type="title"/>
          </p:nvPr>
        </p:nvSpPr>
        <p:spPr>
          <a:xfrm>
            <a:off x="315103" y="319935"/>
            <a:ext cx="8539155" cy="792088"/>
          </a:xfrm>
        </p:spPr>
        <p:txBody>
          <a:bodyPr>
            <a:noAutofit/>
          </a:bodyPr>
          <a:lstStyle/>
          <a:p>
            <a:r>
              <a:rPr lang="it-IT" dirty="0" smtClean="0">
                <a:ln w="5000" cmpd="sng">
                  <a:noFill/>
                  <a:prstDash val="solid"/>
                </a:ln>
                <a:solidFill>
                  <a:srgbClr val="CCAF0A"/>
                </a:solidFill>
                <a:latin typeface="Candara"/>
                <a:cs typeface="Candara"/>
              </a:rPr>
              <a:t>Fondo Cosmico a Microonde</a:t>
            </a:r>
            <a:endParaRPr lang="it-IT" sz="4400" dirty="0">
              <a:ln w="5000" cmpd="sng">
                <a:noFill/>
                <a:prstDash val="solid"/>
              </a:ln>
              <a:solidFill>
                <a:srgbClr val="CCAF0A"/>
              </a:solidFill>
              <a:latin typeface="Candara"/>
              <a:cs typeface="Candara"/>
            </a:endParaRPr>
          </a:p>
        </p:txBody>
      </p:sp>
      <p:grpSp>
        <p:nvGrpSpPr>
          <p:cNvPr id="5" name="Group 4"/>
          <p:cNvGrpSpPr/>
          <p:nvPr/>
        </p:nvGrpSpPr>
        <p:grpSpPr>
          <a:xfrm>
            <a:off x="899399" y="1503595"/>
            <a:ext cx="2984329" cy="2397508"/>
            <a:chOff x="5451048" y="675554"/>
            <a:chExt cx="2863319" cy="2660232"/>
          </a:xfrm>
        </p:grpSpPr>
        <p:pic>
          <p:nvPicPr>
            <p:cNvPr id="6" name="Picture 5" descr="hires_COBE_Sat3.jpg"/>
            <p:cNvPicPr>
              <a:picLocks noChangeAspect="1"/>
            </p:cNvPicPr>
            <p:nvPr/>
          </p:nvPicPr>
          <p:blipFill>
            <a:blip r:embed="rId2"/>
            <a:stretch>
              <a:fillRect/>
            </a:stretch>
          </p:blipFill>
          <p:spPr>
            <a:xfrm>
              <a:off x="5501202" y="675554"/>
              <a:ext cx="2813165" cy="2619760"/>
            </a:xfrm>
            <a:prstGeom prst="rect">
              <a:avLst/>
            </a:prstGeom>
          </p:spPr>
        </p:pic>
        <p:sp>
          <p:nvSpPr>
            <p:cNvPr id="7" name="Rectangle 6"/>
            <p:cNvSpPr/>
            <p:nvPr/>
          </p:nvSpPr>
          <p:spPr>
            <a:xfrm>
              <a:off x="5451048" y="2925982"/>
              <a:ext cx="1971464" cy="409804"/>
            </a:xfrm>
            <a:prstGeom prst="rect">
              <a:avLst/>
            </a:prstGeom>
          </p:spPr>
          <p:txBody>
            <a:bodyPr wrap="square">
              <a:spAutoFit/>
            </a:bodyPr>
            <a:lstStyle/>
            <a:p>
              <a:pPr algn="ctr"/>
              <a:r>
                <a:rPr lang="it-IT" dirty="0" smtClean="0">
                  <a:latin typeface="Candara" pitchFamily="34" charset="0"/>
                </a:rPr>
                <a:t>COBE </a:t>
              </a:r>
              <a:r>
                <a:rPr lang="it-IT" dirty="0" err="1" smtClean="0">
                  <a:latin typeface="Candara" pitchFamily="34" charset="0"/>
                </a:rPr>
                <a:t>–</a:t>
              </a:r>
              <a:r>
                <a:rPr lang="it-IT" dirty="0" smtClean="0">
                  <a:latin typeface="Candara" pitchFamily="34" charset="0"/>
                </a:rPr>
                <a:t> NASA 1989</a:t>
              </a:r>
              <a:endParaRPr lang="it-IT" dirty="0"/>
            </a:p>
          </p:txBody>
        </p:sp>
      </p:grpSp>
      <p:grpSp>
        <p:nvGrpSpPr>
          <p:cNvPr id="8" name="Group 7"/>
          <p:cNvGrpSpPr/>
          <p:nvPr/>
        </p:nvGrpSpPr>
        <p:grpSpPr>
          <a:xfrm>
            <a:off x="5538976" y="1350476"/>
            <a:ext cx="2925007" cy="2250427"/>
            <a:chOff x="369808" y="675554"/>
            <a:chExt cx="2941515" cy="2206137"/>
          </a:xfrm>
        </p:grpSpPr>
        <p:pic>
          <p:nvPicPr>
            <p:cNvPr id="9" name="Picture 8" descr="boompaderebus.jpg"/>
            <p:cNvPicPr>
              <a:picLocks noChangeAspect="1"/>
            </p:cNvPicPr>
            <p:nvPr/>
          </p:nvPicPr>
          <p:blipFill>
            <a:blip r:embed="rId3"/>
            <a:stretch>
              <a:fillRect/>
            </a:stretch>
          </p:blipFill>
          <p:spPr>
            <a:xfrm>
              <a:off x="369808" y="675554"/>
              <a:ext cx="2941515" cy="2206137"/>
            </a:xfrm>
            <a:prstGeom prst="rect">
              <a:avLst/>
            </a:prstGeom>
          </p:spPr>
        </p:pic>
        <p:sp>
          <p:nvSpPr>
            <p:cNvPr id="10" name="Rectangle 9"/>
            <p:cNvSpPr/>
            <p:nvPr/>
          </p:nvSpPr>
          <p:spPr>
            <a:xfrm>
              <a:off x="369808" y="675554"/>
              <a:ext cx="2789818" cy="362063"/>
            </a:xfrm>
            <a:prstGeom prst="rect">
              <a:avLst/>
            </a:prstGeom>
          </p:spPr>
          <p:txBody>
            <a:bodyPr wrap="square">
              <a:spAutoFit/>
            </a:bodyPr>
            <a:lstStyle/>
            <a:p>
              <a:r>
                <a:rPr lang="it-IT" dirty="0" err="1" smtClean="0">
                  <a:latin typeface="Candara" pitchFamily="34" charset="0"/>
                </a:rPr>
                <a:t>BOOMERanG</a:t>
              </a:r>
              <a:r>
                <a:rPr lang="it-IT" dirty="0" smtClean="0">
                  <a:latin typeface="Candara" pitchFamily="34" charset="0"/>
                </a:rPr>
                <a:t> </a:t>
              </a:r>
              <a:r>
                <a:rPr lang="it-IT" dirty="0" err="1" smtClean="0">
                  <a:latin typeface="Candara" pitchFamily="34" charset="0"/>
                </a:rPr>
                <a:t>–</a:t>
              </a:r>
              <a:r>
                <a:rPr lang="it-IT" dirty="0" smtClean="0">
                  <a:latin typeface="Candara" pitchFamily="34" charset="0"/>
                </a:rPr>
                <a:t> NASA 2000</a:t>
              </a:r>
            </a:p>
          </p:txBody>
        </p:sp>
      </p:grpSp>
      <p:grpSp>
        <p:nvGrpSpPr>
          <p:cNvPr id="11" name="Group 10"/>
          <p:cNvGrpSpPr/>
          <p:nvPr/>
        </p:nvGrpSpPr>
        <p:grpSpPr>
          <a:xfrm>
            <a:off x="315103" y="4127514"/>
            <a:ext cx="4572000" cy="2379750"/>
            <a:chOff x="4327608" y="836712"/>
            <a:chExt cx="4480496" cy="2520280"/>
          </a:xfrm>
        </p:grpSpPr>
        <p:pic>
          <p:nvPicPr>
            <p:cNvPr id="12" name="Picture 10" descr="http://map.gsfc.nasa.gov/media/990307/990307_2_1280.png"/>
            <p:cNvPicPr>
              <a:picLocks noChangeAspect="1" noChangeArrowheads="1"/>
            </p:cNvPicPr>
            <p:nvPr/>
          </p:nvPicPr>
          <p:blipFill>
            <a:blip r:embed="rId4"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4327608" y="836712"/>
              <a:ext cx="4480496" cy="2520280"/>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sp>
          <p:nvSpPr>
            <p:cNvPr id="13" name="Rectangle 12"/>
            <p:cNvSpPr/>
            <p:nvPr/>
          </p:nvSpPr>
          <p:spPr>
            <a:xfrm>
              <a:off x="4535996" y="991308"/>
              <a:ext cx="1632178" cy="554117"/>
            </a:xfrm>
            <a:prstGeom prst="rect">
              <a:avLst/>
            </a:prstGeom>
          </p:spPr>
          <p:txBody>
            <a:bodyPr wrap="square">
              <a:spAutoFit/>
            </a:bodyPr>
            <a:lstStyle/>
            <a:p>
              <a:r>
                <a:rPr lang="it-IT" sz="1400" dirty="0" smtClean="0">
                  <a:latin typeface="Candara" pitchFamily="34" charset="0"/>
                </a:rPr>
                <a:t>WMAP – NASA</a:t>
              </a:r>
            </a:p>
            <a:p>
              <a:pPr algn="ctr"/>
              <a:r>
                <a:rPr lang="it-IT" sz="1400" dirty="0" smtClean="0">
                  <a:latin typeface="Candara" pitchFamily="34" charset="0"/>
                </a:rPr>
                <a:t>2003</a:t>
              </a:r>
              <a:endParaRPr lang="it-IT" sz="1400" dirty="0"/>
            </a:p>
          </p:txBody>
        </p:sp>
      </p:grpSp>
      <p:grpSp>
        <p:nvGrpSpPr>
          <p:cNvPr id="17" name="Group 16"/>
          <p:cNvGrpSpPr/>
          <p:nvPr/>
        </p:nvGrpSpPr>
        <p:grpSpPr>
          <a:xfrm>
            <a:off x="5562786" y="3765746"/>
            <a:ext cx="2999189" cy="2732736"/>
            <a:chOff x="5651596" y="3747984"/>
            <a:chExt cx="2999189" cy="2732736"/>
          </a:xfrm>
        </p:grpSpPr>
        <p:pic>
          <p:nvPicPr>
            <p:cNvPr id="15" name="Picture 8" descr="http://www.eunews.it/wp-content/uploads/2013/03/Plank1.jpg"/>
            <p:cNvPicPr>
              <a:picLocks noChangeAspect="1" noChangeArrowheads="1"/>
            </p:cNvPicPr>
            <p:nvPr/>
          </p:nvPicPr>
          <p:blipFill>
            <a:blip r:embed="rId5"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5651596" y="3747984"/>
              <a:ext cx="2999189" cy="2732736"/>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sp>
          <p:nvSpPr>
            <p:cNvPr id="16" name="Rectangle 15"/>
            <p:cNvSpPr/>
            <p:nvPr/>
          </p:nvSpPr>
          <p:spPr>
            <a:xfrm>
              <a:off x="6856056" y="5951443"/>
              <a:ext cx="1784807" cy="523220"/>
            </a:xfrm>
            <a:prstGeom prst="rect">
              <a:avLst/>
            </a:prstGeom>
          </p:spPr>
          <p:txBody>
            <a:bodyPr wrap="square">
              <a:spAutoFit/>
            </a:bodyPr>
            <a:lstStyle/>
            <a:p>
              <a:pPr algn="ctr"/>
              <a:r>
                <a:rPr lang="it-IT" sz="1400" dirty="0" smtClean="0">
                  <a:latin typeface="Candara" pitchFamily="34" charset="0"/>
                </a:rPr>
                <a:t>PLANCK – ESA</a:t>
              </a:r>
            </a:p>
            <a:p>
              <a:pPr algn="ctr"/>
              <a:r>
                <a:rPr lang="it-IT" sz="1400" dirty="0" smtClean="0">
                  <a:latin typeface="Candara" pitchFamily="34" charset="0"/>
                </a:rPr>
                <a:t>2013</a:t>
              </a:r>
              <a:endParaRPr lang="it-IT" sz="1400" dirty="0"/>
            </a:p>
          </p:txBody>
        </p:sp>
      </p:grpSp>
      <p:sp>
        <p:nvSpPr>
          <p:cNvPr id="20" name="Footer Placeholder 19"/>
          <p:cNvSpPr>
            <a:spLocks noGrp="1"/>
          </p:cNvSpPr>
          <p:nvPr>
            <p:ph type="ftr" sz="quarter" idx="11"/>
          </p:nvPr>
        </p:nvSpPr>
        <p:spPr/>
        <p:txBody>
          <a:bodyPr/>
          <a:lstStyle/>
          <a:p>
            <a:r>
              <a:rPr kumimoji="0" lang="en-US" smtClean="0"/>
              <a:t>Corso Docenti - 25 maggio 2015</a:t>
            </a:r>
            <a:endParaRPr kumimoji="0" lang="en-US"/>
          </a:p>
        </p:txBody>
      </p:sp>
      <p:sp>
        <p:nvSpPr>
          <p:cNvPr id="21" name="Date Placeholder 20"/>
          <p:cNvSpPr>
            <a:spLocks noGrp="1"/>
          </p:cNvSpPr>
          <p:nvPr>
            <p:ph type="dt" sz="half" idx="10"/>
          </p:nvPr>
        </p:nvSpPr>
        <p:spPr/>
        <p:txBody>
          <a:bodyPr/>
          <a:lstStyle/>
          <a:p>
            <a:pPr eaLnBrk="1" latinLnBrk="0" hangingPunct="1"/>
            <a:r>
              <a:rPr lang="en-US" smtClean="0"/>
              <a:t>Danilo Babusci</a:t>
            </a:r>
            <a:endParaRPr lang="en-US"/>
          </a:p>
        </p:txBody>
      </p:sp>
      <p:sp>
        <p:nvSpPr>
          <p:cNvPr id="22" name="Slide Number Placeholder 21"/>
          <p:cNvSpPr>
            <a:spLocks noGrp="1"/>
          </p:cNvSpPr>
          <p:nvPr>
            <p:ph type="sldNum" sz="quarter" idx="12"/>
          </p:nvPr>
        </p:nvSpPr>
        <p:spPr/>
        <p:txBody>
          <a:bodyPr/>
          <a:lstStyle/>
          <a:p>
            <a:fld id="{2AA957AF-53C0-420B-9C2D-77DB1416566C}" type="slidenum">
              <a:rPr kumimoji="0" lang="en-US" smtClean="0"/>
              <a:pPr/>
              <a:t>24</a:t>
            </a:fld>
            <a:endParaRPr kumimoji="0" 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1"/>
          <p:cNvSpPr>
            <a:spLocks noGrp="1"/>
          </p:cNvSpPr>
          <p:nvPr>
            <p:ph type="title"/>
          </p:nvPr>
        </p:nvSpPr>
        <p:spPr>
          <a:xfrm>
            <a:off x="315103" y="319935"/>
            <a:ext cx="8539155" cy="792088"/>
          </a:xfrm>
        </p:spPr>
        <p:txBody>
          <a:bodyPr>
            <a:noAutofit/>
          </a:bodyPr>
          <a:lstStyle/>
          <a:p>
            <a:r>
              <a:rPr lang="it-IT" dirty="0" smtClean="0">
                <a:ln w="5000" cmpd="sng">
                  <a:noFill/>
                  <a:prstDash val="solid"/>
                </a:ln>
                <a:solidFill>
                  <a:srgbClr val="CCAF0A"/>
                </a:solidFill>
                <a:latin typeface="Candara"/>
                <a:cs typeface="Candara"/>
              </a:rPr>
              <a:t>Fondo Cosmico a Microonde</a:t>
            </a:r>
            <a:endParaRPr lang="it-IT" sz="4400" dirty="0">
              <a:ln w="5000" cmpd="sng">
                <a:noFill/>
                <a:prstDash val="solid"/>
              </a:ln>
              <a:solidFill>
                <a:srgbClr val="CCAF0A"/>
              </a:solidFill>
              <a:latin typeface="Candara"/>
              <a:cs typeface="Candara"/>
            </a:endParaRPr>
          </a:p>
        </p:txBody>
      </p:sp>
      <p:sp>
        <p:nvSpPr>
          <p:cNvPr id="6" name="TextBox 5"/>
          <p:cNvSpPr txBox="1"/>
          <p:nvPr/>
        </p:nvSpPr>
        <p:spPr>
          <a:xfrm>
            <a:off x="1787902" y="1447537"/>
            <a:ext cx="5590919" cy="400110"/>
          </a:xfrm>
          <a:prstGeom prst="rect">
            <a:avLst/>
          </a:prstGeom>
          <a:noFill/>
        </p:spPr>
        <p:txBody>
          <a:bodyPr wrap="none" rtlCol="0">
            <a:spAutoFit/>
          </a:bodyPr>
          <a:lstStyle/>
          <a:p>
            <a:r>
              <a:rPr lang="it-IT" sz="2000" dirty="0" smtClean="0">
                <a:solidFill>
                  <a:schemeClr val="tx1">
                    <a:lumMod val="75000"/>
                  </a:schemeClr>
                </a:solidFill>
                <a:latin typeface="Candara"/>
                <a:cs typeface="Candara"/>
              </a:rPr>
              <a:t>mappa di temperatura misurata da PLANCK (</a:t>
            </a:r>
            <a:r>
              <a:rPr lang="it-IT" sz="2000" dirty="0" smtClean="0">
                <a:solidFill>
                  <a:srgbClr val="CCFF66"/>
                </a:solidFill>
                <a:latin typeface="Candara"/>
                <a:cs typeface="Candara"/>
              </a:rPr>
              <a:t>2013</a:t>
            </a:r>
            <a:r>
              <a:rPr lang="it-IT" sz="2000" dirty="0" smtClean="0">
                <a:solidFill>
                  <a:schemeClr val="tx1">
                    <a:lumMod val="75000"/>
                  </a:schemeClr>
                </a:solidFill>
                <a:latin typeface="Candara"/>
                <a:cs typeface="Candara"/>
              </a:rPr>
              <a:t>)</a:t>
            </a:r>
            <a:endParaRPr lang="it-IT" sz="2000" dirty="0">
              <a:solidFill>
                <a:schemeClr val="tx1">
                  <a:lumMod val="75000"/>
                </a:schemeClr>
              </a:solidFill>
              <a:latin typeface="Candara"/>
              <a:cs typeface="Candara"/>
            </a:endParaRPr>
          </a:p>
        </p:txBody>
      </p:sp>
      <p:sp>
        <p:nvSpPr>
          <p:cNvPr id="9" name="Footer Placeholder 8"/>
          <p:cNvSpPr>
            <a:spLocks noGrp="1"/>
          </p:cNvSpPr>
          <p:nvPr>
            <p:ph type="ftr" sz="quarter" idx="11"/>
          </p:nvPr>
        </p:nvSpPr>
        <p:spPr/>
        <p:txBody>
          <a:bodyPr/>
          <a:lstStyle/>
          <a:p>
            <a:r>
              <a:rPr kumimoji="0" lang="en-US" smtClean="0"/>
              <a:t>Corso Docenti - 25 maggio 2015</a:t>
            </a:r>
            <a:endParaRPr kumimoji="0" lang="en-US"/>
          </a:p>
        </p:txBody>
      </p:sp>
      <p:pic>
        <p:nvPicPr>
          <p:cNvPr id="10" name="Picture 9" descr="092518791-712961a7-c882-4d47-886e-589c48c6917a.jpg"/>
          <p:cNvPicPr>
            <a:picLocks noChangeAspect="1"/>
          </p:cNvPicPr>
          <p:nvPr/>
        </p:nvPicPr>
        <p:blipFill>
          <a:blip r:embed="rId2"/>
          <a:stretch>
            <a:fillRect/>
          </a:stretch>
        </p:blipFill>
        <p:spPr>
          <a:xfrm>
            <a:off x="435541" y="1989241"/>
            <a:ext cx="8271818" cy="4135909"/>
          </a:xfrm>
          <a:prstGeom prst="rect">
            <a:avLst/>
          </a:prstGeom>
        </p:spPr>
      </p:pic>
      <p:sp>
        <p:nvSpPr>
          <p:cNvPr id="11" name="Date Placeholder 10"/>
          <p:cNvSpPr>
            <a:spLocks noGrp="1"/>
          </p:cNvSpPr>
          <p:nvPr>
            <p:ph type="dt" sz="half" idx="10"/>
          </p:nvPr>
        </p:nvSpPr>
        <p:spPr/>
        <p:txBody>
          <a:bodyPr/>
          <a:lstStyle/>
          <a:p>
            <a:pPr eaLnBrk="1" latinLnBrk="0" hangingPunct="1"/>
            <a:r>
              <a:rPr lang="en-US" smtClean="0"/>
              <a:t>Danilo Babusci</a:t>
            </a:r>
            <a:endParaRPr lang="en-US"/>
          </a:p>
        </p:txBody>
      </p:sp>
      <p:sp>
        <p:nvSpPr>
          <p:cNvPr id="12" name="Slide Number Placeholder 11"/>
          <p:cNvSpPr>
            <a:spLocks noGrp="1"/>
          </p:cNvSpPr>
          <p:nvPr>
            <p:ph type="sldNum" sz="quarter" idx="12"/>
          </p:nvPr>
        </p:nvSpPr>
        <p:spPr/>
        <p:txBody>
          <a:bodyPr/>
          <a:lstStyle/>
          <a:p>
            <a:fld id="{2AA957AF-53C0-420B-9C2D-77DB1416566C}" type="slidenum">
              <a:rPr kumimoji="0" lang="en-US" smtClean="0"/>
              <a:pPr/>
              <a:t>25</a:t>
            </a:fld>
            <a:endParaRPr kumimoji="0" 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1"/>
          <p:cNvSpPr>
            <a:spLocks noGrp="1"/>
          </p:cNvSpPr>
          <p:nvPr>
            <p:ph type="title"/>
          </p:nvPr>
        </p:nvSpPr>
        <p:spPr>
          <a:xfrm>
            <a:off x="315103" y="319935"/>
            <a:ext cx="8539155" cy="792088"/>
          </a:xfrm>
        </p:spPr>
        <p:txBody>
          <a:bodyPr>
            <a:noAutofit/>
          </a:bodyPr>
          <a:lstStyle/>
          <a:p>
            <a:r>
              <a:rPr lang="it-IT" dirty="0" smtClean="0">
                <a:ln w="5000" cmpd="sng">
                  <a:noFill/>
                  <a:prstDash val="solid"/>
                </a:ln>
                <a:solidFill>
                  <a:srgbClr val="CCAF0A"/>
                </a:solidFill>
                <a:latin typeface="Candara"/>
                <a:cs typeface="Candara"/>
              </a:rPr>
              <a:t>Fondo Cosmico a Microonde</a:t>
            </a:r>
            <a:endParaRPr lang="it-IT" sz="4400" dirty="0">
              <a:ln w="5000" cmpd="sng">
                <a:noFill/>
                <a:prstDash val="solid"/>
              </a:ln>
              <a:solidFill>
                <a:srgbClr val="CCAF0A"/>
              </a:solidFill>
              <a:latin typeface="Candara"/>
              <a:cs typeface="Candara"/>
            </a:endParaRPr>
          </a:p>
        </p:txBody>
      </p:sp>
      <p:sp>
        <p:nvSpPr>
          <p:cNvPr id="5" name="TextBox 4"/>
          <p:cNvSpPr txBox="1"/>
          <p:nvPr/>
        </p:nvSpPr>
        <p:spPr>
          <a:xfrm>
            <a:off x="589244" y="1491931"/>
            <a:ext cx="7969282" cy="707886"/>
          </a:xfrm>
          <a:prstGeom prst="rect">
            <a:avLst/>
          </a:prstGeom>
          <a:noFill/>
        </p:spPr>
        <p:txBody>
          <a:bodyPr wrap="square" rtlCol="0">
            <a:spAutoFit/>
          </a:bodyPr>
          <a:lstStyle/>
          <a:p>
            <a:r>
              <a:rPr lang="it-IT" sz="2000" dirty="0" smtClean="0">
                <a:solidFill>
                  <a:srgbClr val="BFBFBF"/>
                </a:solidFill>
                <a:latin typeface="Candara"/>
                <a:cs typeface="Candara"/>
              </a:rPr>
              <a:t>la distribuzione di temperatura del CMB </a:t>
            </a:r>
            <a:r>
              <a:rPr lang="it-IT" sz="2000" dirty="0" smtClean="0">
                <a:solidFill>
                  <a:srgbClr val="00FFC9"/>
                </a:solidFill>
                <a:latin typeface="Candara"/>
                <a:cs typeface="Candara"/>
              </a:rPr>
              <a:t>non è uniforme </a:t>
            </a:r>
            <a:r>
              <a:rPr lang="it-IT" sz="2000" dirty="0" smtClean="0">
                <a:solidFill>
                  <a:srgbClr val="BFBFBF"/>
                </a:solidFill>
                <a:latin typeface="Candara"/>
                <a:cs typeface="Candara"/>
              </a:rPr>
              <a:t>in tutto il cielo: si osservano variazioni dell’ordine di </a:t>
            </a:r>
            <a:r>
              <a:rPr lang="it-IT" sz="2000" dirty="0" smtClean="0">
                <a:solidFill>
                  <a:srgbClr val="00FFC9"/>
                </a:solidFill>
                <a:latin typeface="Candara"/>
                <a:cs typeface="Candara"/>
              </a:rPr>
              <a:t>1/100,000</a:t>
            </a:r>
            <a:endParaRPr lang="it-IT" sz="2000" dirty="0">
              <a:solidFill>
                <a:srgbClr val="00FFC9"/>
              </a:solidFill>
              <a:latin typeface="Candara"/>
              <a:cs typeface="Candara"/>
            </a:endParaRPr>
          </a:p>
        </p:txBody>
      </p:sp>
      <p:sp>
        <p:nvSpPr>
          <p:cNvPr id="6" name="TextBox 5"/>
          <p:cNvSpPr txBox="1"/>
          <p:nvPr/>
        </p:nvSpPr>
        <p:spPr>
          <a:xfrm>
            <a:off x="2948521" y="2300057"/>
            <a:ext cx="3261981" cy="523220"/>
          </a:xfrm>
          <a:prstGeom prst="rect">
            <a:avLst/>
          </a:prstGeom>
          <a:noFill/>
        </p:spPr>
        <p:txBody>
          <a:bodyPr wrap="none" rtlCol="0">
            <a:spAutoFit/>
          </a:bodyPr>
          <a:lstStyle/>
          <a:p>
            <a:r>
              <a:rPr lang="it-IT" sz="2000" dirty="0" smtClean="0">
                <a:solidFill>
                  <a:schemeClr val="tx1">
                    <a:lumMod val="75000"/>
                  </a:schemeClr>
                </a:solidFill>
                <a:latin typeface="Candara"/>
                <a:cs typeface="Candara"/>
              </a:rPr>
              <a:t>risultato sorprendente? </a:t>
            </a:r>
            <a:r>
              <a:rPr lang="it-IT" sz="2800" dirty="0" smtClean="0">
                <a:solidFill>
                  <a:srgbClr val="00FFC9"/>
                </a:solidFill>
                <a:latin typeface="Candara"/>
                <a:cs typeface="Candara"/>
              </a:rPr>
              <a:t>NO</a:t>
            </a:r>
            <a:endParaRPr lang="it-IT" sz="2000" dirty="0">
              <a:solidFill>
                <a:srgbClr val="00FFC9"/>
              </a:solidFill>
            </a:endParaRPr>
          </a:p>
        </p:txBody>
      </p:sp>
      <p:sp>
        <p:nvSpPr>
          <p:cNvPr id="7" name="TextBox 6"/>
          <p:cNvSpPr txBox="1"/>
          <p:nvPr/>
        </p:nvSpPr>
        <p:spPr>
          <a:xfrm>
            <a:off x="601239" y="3007252"/>
            <a:ext cx="7957287" cy="1015663"/>
          </a:xfrm>
          <a:prstGeom prst="rect">
            <a:avLst/>
          </a:prstGeom>
          <a:noFill/>
        </p:spPr>
        <p:txBody>
          <a:bodyPr wrap="square" rtlCol="0">
            <a:spAutoFit/>
          </a:bodyPr>
          <a:lstStyle/>
          <a:p>
            <a:r>
              <a:rPr lang="it-IT" sz="2000" dirty="0" smtClean="0">
                <a:solidFill>
                  <a:schemeClr val="tx1">
                    <a:lumMod val="75000"/>
                  </a:schemeClr>
                </a:solidFill>
                <a:latin typeface="Candara"/>
                <a:cs typeface="Candara"/>
              </a:rPr>
              <a:t>le fluttuazioni </a:t>
            </a:r>
            <a:r>
              <a:rPr lang="it-IT" sz="2000" dirty="0" smtClean="0">
                <a:solidFill>
                  <a:srgbClr val="00FFC9"/>
                </a:solidFill>
                <a:latin typeface="Candara"/>
                <a:cs typeface="Candara"/>
              </a:rPr>
              <a:t>ci devono essere</a:t>
            </a:r>
            <a:r>
              <a:rPr lang="it-IT" sz="2000" dirty="0" smtClean="0">
                <a:solidFill>
                  <a:schemeClr val="tx1">
                    <a:lumMod val="75000"/>
                  </a:schemeClr>
                </a:solidFill>
                <a:latin typeface="Candara"/>
                <a:cs typeface="Candara"/>
              </a:rPr>
              <a:t>: sono causate da piccoli grumi di materia presenti nell’Universo primordiale che agirono da semi per la successiva </a:t>
            </a:r>
            <a:r>
              <a:rPr lang="it-IT" sz="2000" dirty="0" smtClean="0">
                <a:solidFill>
                  <a:srgbClr val="00FFC9"/>
                </a:solidFill>
                <a:latin typeface="Candara"/>
                <a:cs typeface="Candara"/>
              </a:rPr>
              <a:t>condensazione delle galassie</a:t>
            </a:r>
            <a:endParaRPr lang="it-IT" sz="2000" dirty="0">
              <a:solidFill>
                <a:srgbClr val="00FFC9"/>
              </a:solidFill>
              <a:latin typeface="Candara"/>
              <a:cs typeface="Candara"/>
            </a:endParaRPr>
          </a:p>
        </p:txBody>
      </p:sp>
      <p:sp>
        <p:nvSpPr>
          <p:cNvPr id="8" name="TextBox 7"/>
          <p:cNvSpPr txBox="1"/>
          <p:nvPr/>
        </p:nvSpPr>
        <p:spPr>
          <a:xfrm>
            <a:off x="600181" y="4332055"/>
            <a:ext cx="7958345" cy="1015663"/>
          </a:xfrm>
          <a:prstGeom prst="rect">
            <a:avLst/>
          </a:prstGeom>
          <a:noFill/>
        </p:spPr>
        <p:txBody>
          <a:bodyPr wrap="square" rtlCol="0">
            <a:spAutoFit/>
          </a:bodyPr>
          <a:lstStyle/>
          <a:p>
            <a:r>
              <a:rPr lang="it-IT" sz="2000" dirty="0" smtClean="0">
                <a:solidFill>
                  <a:schemeClr val="tx1">
                    <a:lumMod val="75000"/>
                  </a:schemeClr>
                </a:solidFill>
                <a:latin typeface="Candara"/>
                <a:cs typeface="Candara"/>
              </a:rPr>
              <a:t>studio dettagli del CMB  </a:t>
            </a:r>
            <a:r>
              <a:rPr lang="it-IT" sz="2000" b="1" dirty="0" smtClean="0">
                <a:solidFill>
                  <a:schemeClr val="tx1">
                    <a:lumMod val="75000"/>
                  </a:schemeClr>
                </a:solidFill>
                <a:latin typeface="Candara"/>
                <a:cs typeface="Candara"/>
              </a:rPr>
              <a:t>→  </a:t>
            </a:r>
            <a:r>
              <a:rPr lang="it-IT" sz="2000" dirty="0" smtClean="0">
                <a:solidFill>
                  <a:schemeClr val="tx1">
                    <a:lumMod val="75000"/>
                  </a:schemeClr>
                </a:solidFill>
                <a:latin typeface="Candara"/>
                <a:cs typeface="Candara"/>
              </a:rPr>
              <a:t>abbondanza dei vari tipi di particelle presenti prima del disaccoppiamento  </a:t>
            </a:r>
            <a:r>
              <a:rPr lang="it-IT" sz="2000" b="1" dirty="0" smtClean="0">
                <a:solidFill>
                  <a:schemeClr val="tx1">
                    <a:lumMod val="75000"/>
                  </a:schemeClr>
                </a:solidFill>
                <a:latin typeface="Candara"/>
                <a:cs typeface="Candara"/>
              </a:rPr>
              <a:t>→  </a:t>
            </a:r>
            <a:r>
              <a:rPr lang="it-IT" sz="2000" dirty="0" smtClean="0">
                <a:solidFill>
                  <a:srgbClr val="00FFC9"/>
                </a:solidFill>
                <a:latin typeface="Candara"/>
                <a:cs typeface="Candara"/>
              </a:rPr>
              <a:t>risultato sorprendente</a:t>
            </a:r>
            <a:r>
              <a:rPr lang="it-IT" sz="2000" dirty="0" smtClean="0">
                <a:solidFill>
                  <a:srgbClr val="BFBFBF"/>
                </a:solidFill>
                <a:latin typeface="Candara"/>
                <a:cs typeface="Candara"/>
              </a:rPr>
              <a:t>:</a:t>
            </a:r>
            <a:r>
              <a:rPr lang="it-IT" sz="2000" dirty="0" smtClean="0">
                <a:solidFill>
                  <a:schemeClr val="accent2"/>
                </a:solidFill>
                <a:latin typeface="Candara"/>
                <a:cs typeface="Candara"/>
              </a:rPr>
              <a:t> </a:t>
            </a:r>
            <a:r>
              <a:rPr lang="it-IT" sz="2000" dirty="0" smtClean="0">
                <a:solidFill>
                  <a:schemeClr val="tx1">
                    <a:lumMod val="75000"/>
                  </a:schemeClr>
                </a:solidFill>
                <a:latin typeface="Candara"/>
                <a:cs typeface="Candara"/>
              </a:rPr>
              <a:t>le particelle note non bastano a spiegare la massa della materia calda</a:t>
            </a:r>
            <a:endParaRPr lang="it-IT" sz="2000" dirty="0">
              <a:solidFill>
                <a:schemeClr val="tx1">
                  <a:lumMod val="75000"/>
                </a:schemeClr>
              </a:solidFill>
              <a:latin typeface="Candara"/>
              <a:cs typeface="Candara"/>
            </a:endParaRPr>
          </a:p>
        </p:txBody>
      </p:sp>
      <p:sp>
        <p:nvSpPr>
          <p:cNvPr id="9" name="TextBox 8"/>
          <p:cNvSpPr txBox="1"/>
          <p:nvPr/>
        </p:nvSpPr>
        <p:spPr>
          <a:xfrm>
            <a:off x="1852697" y="5680385"/>
            <a:ext cx="5436405" cy="707886"/>
          </a:xfrm>
          <a:prstGeom prst="rect">
            <a:avLst/>
          </a:prstGeom>
          <a:noFill/>
          <a:ln w="25400" cap="flat" cmpd="sng" algn="ctr">
            <a:solidFill>
              <a:srgbClr val="00FFC8"/>
            </a:solidFill>
            <a:prstDash val="solid"/>
            <a:round/>
            <a:headEnd type="none" w="med" len="med"/>
            <a:tailEnd type="none" w="med" len="med"/>
          </a:ln>
        </p:spPr>
        <p:txBody>
          <a:bodyPr wrap="square" rtlCol="0">
            <a:spAutoFit/>
          </a:bodyPr>
          <a:lstStyle/>
          <a:p>
            <a:pPr algn="ctr"/>
            <a:r>
              <a:rPr lang="it-IT" sz="2000" dirty="0" err="1" smtClean="0">
                <a:solidFill>
                  <a:srgbClr val="00FFC9"/>
                </a:solidFill>
                <a:latin typeface="Candara"/>
                <a:cs typeface="Candara"/>
              </a:rPr>
              <a:t>5</a:t>
            </a:r>
            <a:r>
              <a:rPr lang="it-IT" sz="2000" dirty="0" smtClean="0">
                <a:solidFill>
                  <a:srgbClr val="00FFC9"/>
                </a:solidFill>
                <a:latin typeface="Candara"/>
                <a:cs typeface="Candara"/>
              </a:rPr>
              <a:t>/</a:t>
            </a:r>
            <a:r>
              <a:rPr lang="it-IT" sz="2000" dirty="0" err="1" smtClean="0">
                <a:solidFill>
                  <a:srgbClr val="00FFC9"/>
                </a:solidFill>
                <a:latin typeface="Candara"/>
                <a:cs typeface="Candara"/>
              </a:rPr>
              <a:t>6</a:t>
            </a:r>
            <a:r>
              <a:rPr lang="it-IT" sz="2000" dirty="0" smtClean="0">
                <a:solidFill>
                  <a:srgbClr val="00FF80"/>
                </a:solidFill>
                <a:latin typeface="Candara"/>
                <a:cs typeface="Candara"/>
              </a:rPr>
              <a:t> </a:t>
            </a:r>
            <a:r>
              <a:rPr lang="it-IT" sz="2000" dirty="0" smtClean="0">
                <a:solidFill>
                  <a:schemeClr val="tx1">
                    <a:lumMod val="75000"/>
                  </a:schemeClr>
                </a:solidFill>
                <a:latin typeface="Candara"/>
                <a:cs typeface="Candara"/>
              </a:rPr>
              <a:t>della materia dell’Universo deve essere stata </a:t>
            </a:r>
            <a:r>
              <a:rPr lang="it-IT" sz="2000" dirty="0" smtClean="0">
                <a:solidFill>
                  <a:srgbClr val="00FFC9"/>
                </a:solidFill>
                <a:latin typeface="Candara"/>
                <a:cs typeface="Candara"/>
              </a:rPr>
              <a:t>materia oscura </a:t>
            </a:r>
            <a:r>
              <a:rPr lang="it-IT" sz="2000" dirty="0" smtClean="0">
                <a:solidFill>
                  <a:srgbClr val="BFBFBF"/>
                </a:solidFill>
                <a:latin typeface="Candara"/>
                <a:cs typeface="Candara"/>
              </a:rPr>
              <a:t>(non emette/assorbe luce)</a:t>
            </a:r>
            <a:endParaRPr lang="it-IT" sz="2000" dirty="0">
              <a:solidFill>
                <a:srgbClr val="BFBFBF"/>
              </a:solidFill>
              <a:latin typeface="Candara"/>
              <a:cs typeface="Candara"/>
            </a:endParaRPr>
          </a:p>
        </p:txBody>
      </p:sp>
      <p:sp>
        <p:nvSpPr>
          <p:cNvPr id="12" name="Footer Placeholder 11"/>
          <p:cNvSpPr>
            <a:spLocks noGrp="1"/>
          </p:cNvSpPr>
          <p:nvPr>
            <p:ph type="ftr" sz="quarter" idx="11"/>
          </p:nvPr>
        </p:nvSpPr>
        <p:spPr/>
        <p:txBody>
          <a:bodyPr/>
          <a:lstStyle/>
          <a:p>
            <a:r>
              <a:rPr kumimoji="0" lang="en-US" smtClean="0"/>
              <a:t>Corso Docenti - 25 maggio 2015</a:t>
            </a:r>
            <a:endParaRPr kumimoji="0" lang="en-US"/>
          </a:p>
        </p:txBody>
      </p:sp>
      <p:sp>
        <p:nvSpPr>
          <p:cNvPr id="13" name="Date Placeholder 12"/>
          <p:cNvSpPr>
            <a:spLocks noGrp="1"/>
          </p:cNvSpPr>
          <p:nvPr>
            <p:ph type="dt" sz="half" idx="10"/>
          </p:nvPr>
        </p:nvSpPr>
        <p:spPr/>
        <p:txBody>
          <a:bodyPr/>
          <a:lstStyle/>
          <a:p>
            <a:pPr eaLnBrk="1" latinLnBrk="0" hangingPunct="1"/>
            <a:r>
              <a:rPr lang="en-US" smtClean="0"/>
              <a:t>Danilo Babusci</a:t>
            </a:r>
            <a:endParaRPr lang="en-US"/>
          </a:p>
        </p:txBody>
      </p:sp>
      <p:sp>
        <p:nvSpPr>
          <p:cNvPr id="14" name="Slide Number Placeholder 13"/>
          <p:cNvSpPr>
            <a:spLocks noGrp="1"/>
          </p:cNvSpPr>
          <p:nvPr>
            <p:ph type="sldNum" sz="quarter" idx="12"/>
          </p:nvPr>
        </p:nvSpPr>
        <p:spPr/>
        <p:txBody>
          <a:bodyPr/>
          <a:lstStyle/>
          <a:p>
            <a:fld id="{2AA957AF-53C0-420B-9C2D-77DB1416566C}" type="slidenum">
              <a:rPr kumimoji="0" lang="en-US" smtClean="0"/>
              <a:pPr/>
              <a:t>26</a:t>
            </a:fld>
            <a:endParaRPr kumimoji="0" 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1"/>
          <p:cNvSpPr>
            <a:spLocks noGrp="1"/>
          </p:cNvSpPr>
          <p:nvPr>
            <p:ph type="title"/>
          </p:nvPr>
        </p:nvSpPr>
        <p:spPr>
          <a:xfrm>
            <a:off x="315103" y="319935"/>
            <a:ext cx="8539155" cy="792088"/>
          </a:xfrm>
        </p:spPr>
        <p:txBody>
          <a:bodyPr>
            <a:noAutofit/>
          </a:bodyPr>
          <a:lstStyle/>
          <a:p>
            <a:r>
              <a:rPr lang="it-IT" dirty="0" smtClean="0">
                <a:ln w="5000" cmpd="sng">
                  <a:noFill/>
                  <a:prstDash val="solid"/>
                </a:ln>
                <a:solidFill>
                  <a:srgbClr val="CCAF0A"/>
                </a:solidFill>
                <a:latin typeface="Candara"/>
                <a:cs typeface="Candara"/>
              </a:rPr>
              <a:t>Materia Oscura</a:t>
            </a:r>
            <a:endParaRPr lang="it-IT" sz="4400" dirty="0">
              <a:ln w="5000" cmpd="sng">
                <a:noFill/>
                <a:prstDash val="solid"/>
              </a:ln>
              <a:solidFill>
                <a:srgbClr val="CCAF0A"/>
              </a:solidFill>
              <a:latin typeface="Candara"/>
              <a:cs typeface="Candara"/>
            </a:endParaRPr>
          </a:p>
        </p:txBody>
      </p:sp>
      <p:sp>
        <p:nvSpPr>
          <p:cNvPr id="5" name="TextBox 4"/>
          <p:cNvSpPr txBox="1"/>
          <p:nvPr/>
        </p:nvSpPr>
        <p:spPr>
          <a:xfrm>
            <a:off x="730650" y="1313532"/>
            <a:ext cx="5046649" cy="400110"/>
          </a:xfrm>
          <a:prstGeom prst="rect">
            <a:avLst/>
          </a:prstGeom>
          <a:noFill/>
        </p:spPr>
        <p:txBody>
          <a:bodyPr wrap="none" rtlCol="0">
            <a:spAutoFit/>
          </a:bodyPr>
          <a:lstStyle/>
          <a:p>
            <a:r>
              <a:rPr lang="it-IT" sz="2000" dirty="0" smtClean="0">
                <a:solidFill>
                  <a:schemeClr val="tx2"/>
                </a:solidFill>
                <a:latin typeface="Candara"/>
                <a:cs typeface="Candara"/>
              </a:rPr>
              <a:t>altri indizi dell’esistenza della materia oscura:</a:t>
            </a:r>
            <a:endParaRPr lang="it-IT" sz="2000" dirty="0">
              <a:solidFill>
                <a:schemeClr val="tx2"/>
              </a:solidFill>
              <a:latin typeface="Candara"/>
              <a:cs typeface="Candara"/>
            </a:endParaRPr>
          </a:p>
        </p:txBody>
      </p:sp>
      <p:sp>
        <p:nvSpPr>
          <p:cNvPr id="6" name="TextBox 5"/>
          <p:cNvSpPr txBox="1"/>
          <p:nvPr/>
        </p:nvSpPr>
        <p:spPr>
          <a:xfrm>
            <a:off x="904614" y="1791971"/>
            <a:ext cx="7784904" cy="707886"/>
          </a:xfrm>
          <a:prstGeom prst="rect">
            <a:avLst/>
          </a:prstGeom>
          <a:noFill/>
        </p:spPr>
        <p:txBody>
          <a:bodyPr wrap="square" rtlCol="0">
            <a:spAutoFit/>
          </a:bodyPr>
          <a:lstStyle/>
          <a:p>
            <a:pPr marL="269875" indent="-269875">
              <a:buFont typeface="Wingdings" charset="2"/>
              <a:buChar char="ü"/>
            </a:pPr>
            <a:r>
              <a:rPr lang="it-IT" sz="2000" dirty="0" smtClean="0">
                <a:solidFill>
                  <a:schemeClr val="tx2"/>
                </a:solidFill>
                <a:latin typeface="Candara"/>
                <a:cs typeface="Candara"/>
              </a:rPr>
              <a:t>ammassi di galassie si tengono insieme </a:t>
            </a:r>
            <a:r>
              <a:rPr lang="it-IT" sz="2000" dirty="0" err="1" smtClean="0">
                <a:solidFill>
                  <a:schemeClr val="tx2"/>
                </a:solidFill>
                <a:latin typeface="Candara"/>
                <a:cs typeface="Candara"/>
              </a:rPr>
              <a:t>gravitazionalmente</a:t>
            </a:r>
            <a:r>
              <a:rPr lang="it-IT" sz="2000" dirty="0" smtClean="0">
                <a:solidFill>
                  <a:schemeClr val="tx2"/>
                </a:solidFill>
                <a:latin typeface="Candara"/>
                <a:cs typeface="Candara"/>
              </a:rPr>
              <a:t> malgrado le singole galassie componenti abbiano velocità molto alta </a:t>
            </a:r>
            <a:endParaRPr lang="it-IT" sz="2000" dirty="0">
              <a:solidFill>
                <a:schemeClr val="tx2"/>
              </a:solidFill>
              <a:latin typeface="Candara"/>
              <a:cs typeface="Candara"/>
            </a:endParaRPr>
          </a:p>
        </p:txBody>
      </p:sp>
      <p:sp>
        <p:nvSpPr>
          <p:cNvPr id="7" name="TextBox 6"/>
          <p:cNvSpPr txBox="1"/>
          <p:nvPr/>
        </p:nvSpPr>
        <p:spPr>
          <a:xfrm>
            <a:off x="891752" y="2544602"/>
            <a:ext cx="5875457" cy="400110"/>
          </a:xfrm>
          <a:prstGeom prst="rect">
            <a:avLst/>
          </a:prstGeom>
          <a:noFill/>
        </p:spPr>
        <p:txBody>
          <a:bodyPr wrap="square" rtlCol="0">
            <a:spAutoFit/>
          </a:bodyPr>
          <a:lstStyle/>
          <a:p>
            <a:pPr marL="269875" indent="-269875">
              <a:buFont typeface="Wingdings" charset="2"/>
              <a:buChar char="ü"/>
            </a:pPr>
            <a:r>
              <a:rPr lang="it-IT" sz="2000" dirty="0" smtClean="0">
                <a:solidFill>
                  <a:schemeClr val="tx2"/>
                </a:solidFill>
                <a:latin typeface="Candara"/>
                <a:cs typeface="Candara"/>
              </a:rPr>
              <a:t>curve di rotazione delle galassie</a:t>
            </a:r>
            <a:endParaRPr lang="it-IT" sz="2000" dirty="0">
              <a:solidFill>
                <a:schemeClr val="tx2"/>
              </a:solidFill>
              <a:latin typeface="Candara"/>
              <a:cs typeface="Candara"/>
            </a:endParaRPr>
          </a:p>
        </p:txBody>
      </p:sp>
      <p:pic>
        <p:nvPicPr>
          <p:cNvPr id="9" name="Picture 2" descr="http://www.universetoday.com/wp-content/uploads/2011/12/Rotationcurve_3.jpg"/>
          <p:cNvPicPr>
            <a:picLocks noChangeAspect="1" noChangeArrowheads="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730998" y="3378507"/>
            <a:ext cx="4633068" cy="2805518"/>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grpSp>
        <p:nvGrpSpPr>
          <p:cNvPr id="17" name="Group 16"/>
          <p:cNvGrpSpPr/>
          <p:nvPr/>
        </p:nvGrpSpPr>
        <p:grpSpPr>
          <a:xfrm>
            <a:off x="5690968" y="3843640"/>
            <a:ext cx="3267829" cy="1969203"/>
            <a:chOff x="5708730" y="3985736"/>
            <a:chExt cx="3267829" cy="1969203"/>
          </a:xfrm>
        </p:grpSpPr>
        <p:sp>
          <p:nvSpPr>
            <p:cNvPr id="10" name="TextBox 9"/>
            <p:cNvSpPr txBox="1"/>
            <p:nvPr/>
          </p:nvSpPr>
          <p:spPr>
            <a:xfrm>
              <a:off x="5708730" y="3985736"/>
              <a:ext cx="3267829" cy="707886"/>
            </a:xfrm>
            <a:prstGeom prst="rect">
              <a:avLst/>
            </a:prstGeom>
            <a:noFill/>
          </p:spPr>
          <p:txBody>
            <a:bodyPr wrap="square" rtlCol="0">
              <a:spAutoFit/>
            </a:bodyPr>
            <a:lstStyle/>
            <a:p>
              <a:pPr algn="ctr"/>
              <a:r>
                <a:rPr lang="it-IT" sz="2000" dirty="0" smtClean="0">
                  <a:solidFill>
                    <a:srgbClr val="D4D2D0"/>
                  </a:solidFill>
                  <a:latin typeface="Candara"/>
                  <a:cs typeface="Candara"/>
                </a:rPr>
                <a:t>molte teorie ed esperimenti: </a:t>
              </a:r>
              <a:r>
                <a:rPr lang="it-IT" sz="2000" dirty="0" smtClean="0">
                  <a:solidFill>
                    <a:srgbClr val="00FFC9"/>
                  </a:solidFill>
                  <a:latin typeface="Candara"/>
                  <a:cs typeface="Candara"/>
                </a:rPr>
                <a:t>nessun riscontro</a:t>
              </a:r>
              <a:endParaRPr lang="it-IT" sz="2000" b="1" dirty="0" smtClean="0">
                <a:solidFill>
                  <a:srgbClr val="00FFC9"/>
                </a:solidFill>
                <a:latin typeface="Candara"/>
                <a:cs typeface="Candara"/>
              </a:endParaRPr>
            </a:p>
          </p:txBody>
        </p:sp>
        <p:sp>
          <p:nvSpPr>
            <p:cNvPr id="11" name="TextBox 10"/>
            <p:cNvSpPr txBox="1"/>
            <p:nvPr/>
          </p:nvSpPr>
          <p:spPr>
            <a:xfrm>
              <a:off x="7130428" y="4793097"/>
              <a:ext cx="428322" cy="369332"/>
            </a:xfrm>
            <a:prstGeom prst="rect">
              <a:avLst/>
            </a:prstGeom>
            <a:noFill/>
          </p:spPr>
          <p:txBody>
            <a:bodyPr wrap="none" rtlCol="0">
              <a:spAutoFit/>
            </a:bodyPr>
            <a:lstStyle/>
            <a:p>
              <a:r>
                <a:rPr lang="it-IT" b="1" dirty="0" smtClean="0">
                  <a:solidFill>
                    <a:schemeClr val="tx1">
                      <a:lumMod val="75000"/>
                    </a:schemeClr>
                  </a:solidFill>
                  <a:latin typeface="Candara"/>
                  <a:cs typeface="Candara"/>
                </a:rPr>
                <a:t>↓ </a:t>
              </a:r>
              <a:endParaRPr lang="it-IT" dirty="0"/>
            </a:p>
          </p:txBody>
        </p:sp>
        <p:sp>
          <p:nvSpPr>
            <p:cNvPr id="12" name="TextBox 11"/>
            <p:cNvSpPr txBox="1"/>
            <p:nvPr/>
          </p:nvSpPr>
          <p:spPr>
            <a:xfrm>
              <a:off x="5903390" y="5308608"/>
              <a:ext cx="2872586" cy="646331"/>
            </a:xfrm>
            <a:prstGeom prst="rect">
              <a:avLst/>
            </a:prstGeom>
            <a:noFill/>
            <a:ln w="25400" cap="flat" cmpd="sng" algn="ctr">
              <a:solidFill>
                <a:srgbClr val="66CCFF"/>
              </a:solidFill>
              <a:prstDash val="solid"/>
              <a:round/>
              <a:headEnd type="none" w="med" len="med"/>
              <a:tailEnd type="none" w="med" len="med"/>
            </a:ln>
          </p:spPr>
          <p:txBody>
            <a:bodyPr wrap="square" rtlCol="0">
              <a:spAutoFit/>
            </a:bodyPr>
            <a:lstStyle/>
            <a:p>
              <a:pPr algn="ctr"/>
              <a:r>
                <a:rPr lang="it-IT" dirty="0" smtClean="0">
                  <a:solidFill>
                    <a:srgbClr val="66CCFF"/>
                  </a:solidFill>
                </a:rPr>
                <a:t>nessuno sa cosa sia la materia oscura</a:t>
              </a:r>
              <a:endParaRPr lang="it-IT" dirty="0">
                <a:solidFill>
                  <a:srgbClr val="66CCFF"/>
                </a:solidFill>
              </a:endParaRPr>
            </a:p>
          </p:txBody>
        </p:sp>
      </p:grpSp>
      <p:sp>
        <p:nvSpPr>
          <p:cNvPr id="15" name="Footer Placeholder 14"/>
          <p:cNvSpPr>
            <a:spLocks noGrp="1"/>
          </p:cNvSpPr>
          <p:nvPr>
            <p:ph type="ftr" sz="quarter" idx="11"/>
          </p:nvPr>
        </p:nvSpPr>
        <p:spPr/>
        <p:txBody>
          <a:bodyPr/>
          <a:lstStyle/>
          <a:p>
            <a:r>
              <a:rPr kumimoji="0" lang="en-US" smtClean="0"/>
              <a:t>Corso Docenti - 25 maggio 2015</a:t>
            </a:r>
            <a:endParaRPr kumimoji="0" lang="en-US"/>
          </a:p>
        </p:txBody>
      </p:sp>
      <p:sp>
        <p:nvSpPr>
          <p:cNvPr id="16" name="Date Placeholder 15"/>
          <p:cNvSpPr>
            <a:spLocks noGrp="1"/>
          </p:cNvSpPr>
          <p:nvPr>
            <p:ph type="dt" sz="half" idx="10"/>
          </p:nvPr>
        </p:nvSpPr>
        <p:spPr/>
        <p:txBody>
          <a:bodyPr/>
          <a:lstStyle/>
          <a:p>
            <a:pPr eaLnBrk="1" latinLnBrk="0" hangingPunct="1"/>
            <a:r>
              <a:rPr lang="en-US" smtClean="0"/>
              <a:t>Danilo Babusci</a:t>
            </a:r>
            <a:endParaRPr lang="en-US"/>
          </a:p>
        </p:txBody>
      </p:sp>
      <p:sp>
        <p:nvSpPr>
          <p:cNvPr id="18" name="Slide Number Placeholder 17"/>
          <p:cNvSpPr>
            <a:spLocks noGrp="1"/>
          </p:cNvSpPr>
          <p:nvPr>
            <p:ph type="sldNum" sz="quarter" idx="12"/>
          </p:nvPr>
        </p:nvSpPr>
        <p:spPr/>
        <p:txBody>
          <a:bodyPr/>
          <a:lstStyle/>
          <a:p>
            <a:fld id="{2AA957AF-53C0-420B-9C2D-77DB1416566C}" type="slidenum">
              <a:rPr kumimoji="0" lang="en-US" smtClean="0"/>
              <a:pPr/>
              <a:t>27</a:t>
            </a:fld>
            <a:endParaRPr kumimoji="0"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1"/>
          <p:cNvSpPr>
            <a:spLocks noGrp="1"/>
          </p:cNvSpPr>
          <p:nvPr>
            <p:ph type="title"/>
          </p:nvPr>
        </p:nvSpPr>
        <p:spPr>
          <a:xfrm>
            <a:off x="315103" y="319935"/>
            <a:ext cx="8539155" cy="792088"/>
          </a:xfrm>
        </p:spPr>
        <p:txBody>
          <a:bodyPr>
            <a:noAutofit/>
          </a:bodyPr>
          <a:lstStyle/>
          <a:p>
            <a:r>
              <a:rPr lang="it-IT" dirty="0" smtClean="0">
                <a:ln w="5000" cmpd="sng">
                  <a:noFill/>
                  <a:prstDash val="solid"/>
                </a:ln>
                <a:solidFill>
                  <a:srgbClr val="CCAF0A"/>
                </a:solidFill>
                <a:latin typeface="Candara"/>
                <a:cs typeface="Candara"/>
              </a:rPr>
              <a:t>Energia Oscura</a:t>
            </a:r>
            <a:endParaRPr lang="it-IT" sz="4400" dirty="0">
              <a:ln w="5000" cmpd="sng">
                <a:noFill/>
                <a:prstDash val="solid"/>
              </a:ln>
              <a:solidFill>
                <a:srgbClr val="CCAF0A"/>
              </a:solidFill>
              <a:latin typeface="Candara"/>
              <a:cs typeface="Candara"/>
            </a:endParaRPr>
          </a:p>
        </p:txBody>
      </p:sp>
      <p:pic>
        <p:nvPicPr>
          <p:cNvPr id="7" name="Picture 2" descr="C:\Users\danilo\Dropbox\LNF\Divulgazione\OpenDay2013\expand_universe_capsule_history.jpg"/>
          <p:cNvPicPr>
            <a:picLocks noChangeAspect="1" noChangeArrowheads="1"/>
          </p:cNvPicPr>
          <p:nvPr/>
        </p:nvPicPr>
        <p:blipFill rotWithShape="1">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t="9959"/>
          <a:stretch/>
        </p:blipFill>
        <p:spPr bwMode="auto">
          <a:xfrm>
            <a:off x="922020" y="2566175"/>
            <a:ext cx="4634167" cy="3580404"/>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grpSp>
        <p:nvGrpSpPr>
          <p:cNvPr id="17" name="Group 16"/>
          <p:cNvGrpSpPr/>
          <p:nvPr/>
        </p:nvGrpSpPr>
        <p:grpSpPr>
          <a:xfrm>
            <a:off x="6037160" y="2749445"/>
            <a:ext cx="2487092" cy="3806676"/>
            <a:chOff x="6037160" y="2749445"/>
            <a:chExt cx="2487092" cy="3806676"/>
          </a:xfrm>
        </p:grpSpPr>
        <p:sp>
          <p:nvSpPr>
            <p:cNvPr id="10" name="TextBox 9"/>
            <p:cNvSpPr txBox="1"/>
            <p:nvPr/>
          </p:nvSpPr>
          <p:spPr>
            <a:xfrm>
              <a:off x="6224252" y="4932277"/>
              <a:ext cx="630802" cy="338554"/>
            </a:xfrm>
            <a:prstGeom prst="rect">
              <a:avLst/>
            </a:prstGeom>
            <a:noFill/>
          </p:spPr>
          <p:txBody>
            <a:bodyPr wrap="none" rtlCol="0">
              <a:spAutoFit/>
            </a:bodyPr>
            <a:lstStyle/>
            <a:p>
              <a:r>
                <a:rPr lang="it-IT" sz="1600" dirty="0" err="1" smtClean="0">
                  <a:latin typeface="Candara"/>
                  <a:cs typeface="Candara"/>
                </a:rPr>
                <a:t>Riess</a:t>
              </a:r>
              <a:endParaRPr lang="it-IT" sz="2000" dirty="0">
                <a:latin typeface="Candara"/>
                <a:cs typeface="Candara"/>
              </a:endParaRPr>
            </a:p>
          </p:txBody>
        </p:sp>
        <p:sp>
          <p:nvSpPr>
            <p:cNvPr id="11" name="TextBox 10"/>
            <p:cNvSpPr txBox="1"/>
            <p:nvPr/>
          </p:nvSpPr>
          <p:spPr>
            <a:xfrm>
              <a:off x="7390608" y="4042519"/>
              <a:ext cx="1133644" cy="338554"/>
            </a:xfrm>
            <a:prstGeom prst="rect">
              <a:avLst/>
            </a:prstGeom>
            <a:noFill/>
          </p:spPr>
          <p:txBody>
            <a:bodyPr wrap="none" rtlCol="0">
              <a:spAutoFit/>
            </a:bodyPr>
            <a:lstStyle/>
            <a:p>
              <a:r>
                <a:rPr lang="it-IT" sz="1600" dirty="0" err="1" smtClean="0">
                  <a:latin typeface="Candara"/>
                  <a:cs typeface="Candara"/>
                </a:rPr>
                <a:t>Perlmutter</a:t>
              </a:r>
              <a:endParaRPr lang="it-IT" sz="2000" dirty="0">
                <a:latin typeface="Candara"/>
                <a:cs typeface="Candara"/>
              </a:endParaRPr>
            </a:p>
          </p:txBody>
        </p:sp>
        <p:sp>
          <p:nvSpPr>
            <p:cNvPr id="12" name="TextBox 11"/>
            <p:cNvSpPr txBox="1"/>
            <p:nvPr/>
          </p:nvSpPr>
          <p:spPr>
            <a:xfrm>
              <a:off x="7537779" y="4832592"/>
              <a:ext cx="892592" cy="338554"/>
            </a:xfrm>
            <a:prstGeom prst="rect">
              <a:avLst/>
            </a:prstGeom>
            <a:noFill/>
          </p:spPr>
          <p:txBody>
            <a:bodyPr wrap="none" rtlCol="0">
              <a:spAutoFit/>
            </a:bodyPr>
            <a:lstStyle/>
            <a:p>
              <a:r>
                <a:rPr lang="it-IT" sz="1600" dirty="0" smtClean="0">
                  <a:latin typeface="Candara"/>
                  <a:cs typeface="Candara"/>
                </a:rPr>
                <a:t>Schmidt</a:t>
              </a:r>
              <a:endParaRPr lang="it-IT" sz="2000" dirty="0">
                <a:latin typeface="Candara"/>
                <a:cs typeface="Candara"/>
              </a:endParaRPr>
            </a:p>
          </p:txBody>
        </p:sp>
        <p:pic>
          <p:nvPicPr>
            <p:cNvPr id="14" name="Picture 13" descr="200px-Nobel_Prize_2011-Press_Conference_KVA-DSC_7744.jpg"/>
            <p:cNvPicPr>
              <a:picLocks noChangeAspect="1"/>
            </p:cNvPicPr>
            <p:nvPr/>
          </p:nvPicPr>
          <p:blipFill>
            <a:blip r:embed="rId3"/>
            <a:stretch>
              <a:fillRect/>
            </a:stretch>
          </p:blipFill>
          <p:spPr>
            <a:xfrm>
              <a:off x="7488237" y="2749445"/>
              <a:ext cx="914243" cy="1371365"/>
            </a:xfrm>
            <a:prstGeom prst="rect">
              <a:avLst/>
            </a:prstGeom>
          </p:spPr>
        </p:pic>
        <p:pic>
          <p:nvPicPr>
            <p:cNvPr id="15" name="Picture 14" descr="Riess.jpg"/>
            <p:cNvPicPr>
              <a:picLocks noChangeAspect="1"/>
            </p:cNvPicPr>
            <p:nvPr/>
          </p:nvPicPr>
          <p:blipFill>
            <a:blip r:embed="rId4"/>
            <a:stretch>
              <a:fillRect/>
            </a:stretch>
          </p:blipFill>
          <p:spPr>
            <a:xfrm>
              <a:off x="6037160" y="3568014"/>
              <a:ext cx="1014976" cy="1433855"/>
            </a:xfrm>
            <a:prstGeom prst="rect">
              <a:avLst/>
            </a:prstGeom>
          </p:spPr>
        </p:pic>
        <p:pic>
          <p:nvPicPr>
            <p:cNvPr id="16" name="Picture 15" descr="SChmidt.jpg"/>
            <p:cNvPicPr>
              <a:picLocks noChangeAspect="1"/>
            </p:cNvPicPr>
            <p:nvPr/>
          </p:nvPicPr>
          <p:blipFill>
            <a:blip r:embed="rId5"/>
            <a:stretch>
              <a:fillRect/>
            </a:stretch>
          </p:blipFill>
          <p:spPr>
            <a:xfrm>
              <a:off x="7488237" y="5140346"/>
              <a:ext cx="942134" cy="1415775"/>
            </a:xfrm>
            <a:prstGeom prst="rect">
              <a:avLst/>
            </a:prstGeom>
          </p:spPr>
        </p:pic>
      </p:grpSp>
      <p:sp>
        <p:nvSpPr>
          <p:cNvPr id="20" name="Footer Placeholder 19"/>
          <p:cNvSpPr>
            <a:spLocks noGrp="1"/>
          </p:cNvSpPr>
          <p:nvPr>
            <p:ph type="ftr" sz="quarter" idx="11"/>
          </p:nvPr>
        </p:nvSpPr>
        <p:spPr/>
        <p:txBody>
          <a:bodyPr/>
          <a:lstStyle/>
          <a:p>
            <a:r>
              <a:rPr kumimoji="0" lang="en-US" smtClean="0"/>
              <a:t>Corso Docenti - 25 maggio 2015</a:t>
            </a:r>
            <a:endParaRPr kumimoji="0" lang="en-US"/>
          </a:p>
        </p:txBody>
      </p:sp>
      <p:grpSp>
        <p:nvGrpSpPr>
          <p:cNvPr id="22" name="Group 21"/>
          <p:cNvGrpSpPr/>
          <p:nvPr/>
        </p:nvGrpSpPr>
        <p:grpSpPr>
          <a:xfrm>
            <a:off x="745047" y="1294287"/>
            <a:ext cx="7675195" cy="1042450"/>
            <a:chOff x="745047" y="1294287"/>
            <a:chExt cx="7675195" cy="1042450"/>
          </a:xfrm>
        </p:grpSpPr>
        <p:sp>
          <p:nvSpPr>
            <p:cNvPr id="5" name="Rectangle 4"/>
            <p:cNvSpPr/>
            <p:nvPr/>
          </p:nvSpPr>
          <p:spPr>
            <a:xfrm>
              <a:off x="745047" y="1294287"/>
              <a:ext cx="696750" cy="400110"/>
            </a:xfrm>
            <a:prstGeom prst="rect">
              <a:avLst/>
            </a:prstGeom>
          </p:spPr>
          <p:txBody>
            <a:bodyPr wrap="none">
              <a:spAutoFit/>
            </a:bodyPr>
            <a:lstStyle/>
            <a:p>
              <a:r>
                <a:rPr lang="it-IT" sz="2000" dirty="0" smtClean="0">
                  <a:solidFill>
                    <a:srgbClr val="CCFF66"/>
                  </a:solidFill>
                  <a:latin typeface="Candara"/>
                  <a:cs typeface="Candara"/>
                </a:rPr>
                <a:t>1998</a:t>
              </a:r>
              <a:endParaRPr lang="it-IT" sz="2000" dirty="0">
                <a:solidFill>
                  <a:srgbClr val="CCFF66"/>
                </a:solidFill>
              </a:endParaRPr>
            </a:p>
          </p:txBody>
        </p:sp>
        <p:sp>
          <p:nvSpPr>
            <p:cNvPr id="21" name="Rectangle 20"/>
            <p:cNvSpPr/>
            <p:nvPr/>
          </p:nvSpPr>
          <p:spPr>
            <a:xfrm>
              <a:off x="776033" y="1628851"/>
              <a:ext cx="7644209" cy="707886"/>
            </a:xfrm>
            <a:prstGeom prst="rect">
              <a:avLst/>
            </a:prstGeom>
          </p:spPr>
          <p:txBody>
            <a:bodyPr wrap="square">
              <a:spAutoFit/>
            </a:bodyPr>
            <a:lstStyle/>
            <a:p>
              <a:r>
                <a:rPr lang="it-IT" sz="2000" dirty="0" smtClean="0">
                  <a:solidFill>
                    <a:schemeClr val="tx1">
                      <a:lumMod val="75000"/>
                    </a:schemeClr>
                  </a:solidFill>
                  <a:latin typeface="Candara"/>
                  <a:cs typeface="Candara"/>
                </a:rPr>
                <a:t>misura luminosità apparente delle supernovae </a:t>
              </a:r>
              <a:r>
                <a:rPr lang="it-IT" sz="2000" dirty="0" smtClean="0">
                  <a:solidFill>
                    <a:schemeClr val="tx1">
                      <a:lumMod val="75000"/>
                    </a:schemeClr>
                  </a:solidFill>
                  <a:latin typeface="Times"/>
                  <a:cs typeface="Times"/>
                </a:rPr>
                <a:t>I</a:t>
              </a:r>
              <a:r>
                <a:rPr lang="it-IT" sz="2000" dirty="0" smtClean="0">
                  <a:solidFill>
                    <a:schemeClr val="tx1">
                      <a:lumMod val="75000"/>
                    </a:schemeClr>
                  </a:solidFill>
                  <a:latin typeface="Candara"/>
                  <a:cs typeface="Candara"/>
                </a:rPr>
                <a:t>a  </a:t>
              </a:r>
              <a:r>
                <a:rPr lang="it-IT" sz="2000" b="1" dirty="0" smtClean="0">
                  <a:solidFill>
                    <a:schemeClr val="tx1">
                      <a:lumMod val="75000"/>
                    </a:schemeClr>
                  </a:solidFill>
                  <a:latin typeface="Candara"/>
                  <a:cs typeface="Candara"/>
                </a:rPr>
                <a:t>→ </a:t>
              </a:r>
              <a:r>
                <a:rPr lang="it-IT" sz="2000" dirty="0" smtClean="0">
                  <a:solidFill>
                    <a:schemeClr val="tx1">
                      <a:lumMod val="75000"/>
                    </a:schemeClr>
                  </a:solidFill>
                  <a:latin typeface="Candara"/>
                  <a:cs typeface="Candara"/>
                </a:rPr>
                <a:t>a partire da 5 miliardi di anni fa, l’espansione dell’Universo ha preso ad  </a:t>
              </a:r>
              <a:r>
                <a:rPr lang="it-IT" sz="2000" dirty="0" smtClean="0">
                  <a:solidFill>
                    <a:srgbClr val="00FFC9"/>
                  </a:solidFill>
                  <a:latin typeface="Candara"/>
                  <a:cs typeface="Candara"/>
                </a:rPr>
                <a:t>accelerare</a:t>
              </a:r>
              <a:endParaRPr lang="it-IT" sz="2000" dirty="0">
                <a:solidFill>
                  <a:srgbClr val="00FFC9"/>
                </a:solidFill>
                <a:latin typeface="Candara"/>
                <a:cs typeface="Candara"/>
              </a:endParaRPr>
            </a:p>
          </p:txBody>
        </p:sp>
      </p:grpSp>
      <p:sp>
        <p:nvSpPr>
          <p:cNvPr id="23" name="Date Placeholder 22"/>
          <p:cNvSpPr>
            <a:spLocks noGrp="1"/>
          </p:cNvSpPr>
          <p:nvPr>
            <p:ph type="dt" sz="half" idx="10"/>
          </p:nvPr>
        </p:nvSpPr>
        <p:spPr/>
        <p:txBody>
          <a:bodyPr/>
          <a:lstStyle/>
          <a:p>
            <a:pPr eaLnBrk="1" latinLnBrk="0" hangingPunct="1"/>
            <a:r>
              <a:rPr lang="en-US" smtClean="0"/>
              <a:t>Danilo Babusci</a:t>
            </a:r>
            <a:endParaRPr lang="en-US"/>
          </a:p>
        </p:txBody>
      </p:sp>
      <p:sp>
        <p:nvSpPr>
          <p:cNvPr id="24" name="Slide Number Placeholder 23"/>
          <p:cNvSpPr>
            <a:spLocks noGrp="1"/>
          </p:cNvSpPr>
          <p:nvPr>
            <p:ph type="sldNum" sz="quarter" idx="12"/>
          </p:nvPr>
        </p:nvSpPr>
        <p:spPr/>
        <p:txBody>
          <a:bodyPr/>
          <a:lstStyle/>
          <a:p>
            <a:fld id="{2AA957AF-53C0-420B-9C2D-77DB1416566C}" type="slidenum">
              <a:rPr kumimoji="0" lang="en-US" smtClean="0"/>
              <a:pPr/>
              <a:t>28</a:t>
            </a:fld>
            <a:endParaRPr kumimoji="0" 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descr="http://digitaldeconstruction.com/wp-content/uploads/2012/05/darth-vader.jpg"/>
          <p:cNvPicPr>
            <a:picLocks noChangeAspect="1" noChangeArrowheads="1"/>
          </p:cNvPicPr>
          <p:nvPr/>
        </p:nvPicPr>
        <p:blipFill>
          <a:blip r:embed="rId2">
            <a:alphaModFix/>
            <a:lum bright="-30000" contrast="-49000"/>
            <a:extLst>
              <a:ext uri="{28A0092B-C50C-407E-A947-70E740481C1C}">
                <a14:useLocalDpi xmlns:lc="http://schemas.openxmlformats.org/drawingml/2006/lockedCanvas" xmlns:a14="http://schemas.microsoft.com/office/drawing/2010/main" xmlns:p="http://schemas.openxmlformats.org/presentationml/2006/main" xmlns:r="http://schemas.openxmlformats.org/officeDocument/2006/relationships" xmlns:a="http://schemas.openxmlformats.org/drawingml/2006/main" xmlns="" xmlns:mv="urn:schemas-microsoft-com:mac:vml" xmlns:mc="http://schemas.openxmlformats.org/markup-compatibility/2006" val="0"/>
              </a:ext>
            </a:extLst>
          </a:blip>
          <a:srcRect/>
          <a:stretch>
            <a:fillRect/>
          </a:stretch>
        </p:blipFill>
        <p:spPr bwMode="auto">
          <a:xfrm>
            <a:off x="0" y="26769"/>
            <a:ext cx="9154851" cy="6858000"/>
          </a:xfrm>
          <a:prstGeom prst="rect">
            <a:avLst/>
          </a:prstGeom>
          <a:noFill/>
          <a:extLst>
            <a:ext uri="{909E8E84-426E-40DD-AFC4-6F175D3DCCD1}">
              <a14:hiddenFill xmlns:lc="http://schemas.openxmlformats.org/drawingml/2006/lockedCanvas" xmlns:a14="http://schemas.microsoft.com/office/drawing/2010/main" xmlns:p="http://schemas.openxmlformats.org/presentationml/2006/main" xmlns:r="http://schemas.openxmlformats.org/officeDocument/2006/relationships" xmlns:a="http://schemas.openxmlformats.org/drawingml/2006/main" xmlns="" xmlns:mv="urn:schemas-microsoft-com:mac:vml" xmlns:mc="http://schemas.openxmlformats.org/markup-compatibility/2006">
                <a:solidFill>
                  <a:srgbClr val="FFFFFF"/>
                </a:solidFill>
              </a14:hiddenFill>
            </a:ext>
          </a:extLst>
        </p:spPr>
      </p:pic>
      <p:sp>
        <p:nvSpPr>
          <p:cNvPr id="4" name="Title 1"/>
          <p:cNvSpPr>
            <a:spLocks noGrp="1"/>
          </p:cNvSpPr>
          <p:nvPr>
            <p:ph type="title"/>
          </p:nvPr>
        </p:nvSpPr>
        <p:spPr>
          <a:xfrm>
            <a:off x="315103" y="319935"/>
            <a:ext cx="8539155" cy="792088"/>
          </a:xfrm>
        </p:spPr>
        <p:txBody>
          <a:bodyPr>
            <a:noAutofit/>
          </a:bodyPr>
          <a:lstStyle/>
          <a:p>
            <a:r>
              <a:rPr lang="it-IT" dirty="0" smtClean="0">
                <a:ln w="5000" cmpd="sng">
                  <a:noFill/>
                  <a:prstDash val="solid"/>
                </a:ln>
                <a:solidFill>
                  <a:srgbClr val="CCAF0A"/>
                </a:solidFill>
                <a:latin typeface="Candara"/>
                <a:cs typeface="Candara"/>
              </a:rPr>
              <a:t>Energia Oscura</a:t>
            </a:r>
            <a:endParaRPr lang="it-IT" sz="4400" dirty="0">
              <a:ln w="5000" cmpd="sng">
                <a:noFill/>
                <a:prstDash val="solid"/>
              </a:ln>
              <a:solidFill>
                <a:srgbClr val="CCAF0A"/>
              </a:solidFill>
              <a:latin typeface="Candara"/>
              <a:cs typeface="Candara"/>
            </a:endParaRPr>
          </a:p>
        </p:txBody>
      </p:sp>
      <p:sp>
        <p:nvSpPr>
          <p:cNvPr id="6" name="TextBox 5"/>
          <p:cNvSpPr txBox="1"/>
          <p:nvPr/>
        </p:nvSpPr>
        <p:spPr>
          <a:xfrm>
            <a:off x="808934" y="1609293"/>
            <a:ext cx="7576147" cy="707886"/>
          </a:xfrm>
          <a:prstGeom prst="rect">
            <a:avLst/>
          </a:prstGeom>
          <a:noFill/>
        </p:spPr>
        <p:txBody>
          <a:bodyPr wrap="square" rtlCol="0">
            <a:spAutoFit/>
          </a:bodyPr>
          <a:lstStyle/>
          <a:p>
            <a:r>
              <a:rPr lang="it-IT" sz="2000" dirty="0" smtClean="0">
                <a:solidFill>
                  <a:schemeClr val="tx1">
                    <a:lumMod val="75000"/>
                  </a:schemeClr>
                </a:solidFill>
                <a:latin typeface="Candara"/>
                <a:cs typeface="Candara"/>
              </a:rPr>
              <a:t>nell’ambito della </a:t>
            </a:r>
            <a:r>
              <a:rPr lang="it-IT" sz="2000" dirty="0" smtClean="0">
                <a:solidFill>
                  <a:srgbClr val="00FFC9"/>
                </a:solidFill>
                <a:latin typeface="Candara"/>
                <a:cs typeface="Candara"/>
              </a:rPr>
              <a:t>GR</a:t>
            </a:r>
            <a:r>
              <a:rPr lang="it-IT" sz="2000" dirty="0" smtClean="0">
                <a:solidFill>
                  <a:schemeClr val="tx1">
                    <a:lumMod val="75000"/>
                  </a:schemeClr>
                </a:solidFill>
                <a:latin typeface="Candara"/>
                <a:cs typeface="Candara"/>
              </a:rPr>
              <a:t> l’osservazione può essere spiegata solo tramite una </a:t>
            </a:r>
            <a:r>
              <a:rPr lang="it-IT" sz="2000" dirty="0" smtClean="0">
                <a:solidFill>
                  <a:srgbClr val="00FFC9"/>
                </a:solidFill>
                <a:latin typeface="Candara"/>
                <a:cs typeface="Candara"/>
              </a:rPr>
              <a:t>energia oscura </a:t>
            </a:r>
            <a:r>
              <a:rPr lang="it-IT" sz="2000" dirty="0" smtClean="0">
                <a:solidFill>
                  <a:schemeClr val="tx1">
                    <a:lumMod val="75000"/>
                  </a:schemeClr>
                </a:solidFill>
                <a:latin typeface="Candara"/>
                <a:cs typeface="Candara"/>
              </a:rPr>
              <a:t>che produce una </a:t>
            </a:r>
            <a:r>
              <a:rPr lang="it-IT" sz="2000" dirty="0" smtClean="0">
                <a:solidFill>
                  <a:srgbClr val="00FFC9"/>
                </a:solidFill>
                <a:latin typeface="Candara"/>
                <a:cs typeface="Candara"/>
              </a:rPr>
              <a:t>gravità repulsiva </a:t>
            </a:r>
            <a:r>
              <a:rPr lang="it-IT" sz="2000" dirty="0" smtClean="0">
                <a:solidFill>
                  <a:schemeClr val="tx1">
                    <a:lumMod val="75000"/>
                  </a:schemeClr>
                </a:solidFill>
                <a:latin typeface="Candara"/>
                <a:cs typeface="Candara"/>
              </a:rPr>
              <a:t>tra le galassie </a:t>
            </a:r>
            <a:endParaRPr lang="it-IT" sz="2000" dirty="0">
              <a:solidFill>
                <a:schemeClr val="tx1">
                  <a:lumMod val="75000"/>
                </a:schemeClr>
              </a:solidFill>
              <a:latin typeface="Candara"/>
              <a:cs typeface="Candara"/>
            </a:endParaRPr>
          </a:p>
        </p:txBody>
      </p:sp>
      <p:sp>
        <p:nvSpPr>
          <p:cNvPr id="7" name="TextBox 6"/>
          <p:cNvSpPr txBox="1"/>
          <p:nvPr/>
        </p:nvSpPr>
        <p:spPr>
          <a:xfrm>
            <a:off x="3077273" y="2436163"/>
            <a:ext cx="3007742" cy="369332"/>
          </a:xfrm>
          <a:prstGeom prst="rect">
            <a:avLst/>
          </a:prstGeom>
          <a:noFill/>
        </p:spPr>
        <p:txBody>
          <a:bodyPr wrap="none" rtlCol="0">
            <a:spAutoFit/>
          </a:bodyPr>
          <a:lstStyle/>
          <a:p>
            <a:r>
              <a:rPr lang="it-IT" dirty="0" smtClean="0">
                <a:solidFill>
                  <a:srgbClr val="66CCFF"/>
                </a:solidFill>
              </a:rPr>
              <a:t>origine dell’energia oscura?</a:t>
            </a:r>
            <a:endParaRPr lang="it-IT" dirty="0">
              <a:solidFill>
                <a:srgbClr val="66CCFF"/>
              </a:solidFill>
            </a:endParaRPr>
          </a:p>
        </p:txBody>
      </p:sp>
      <p:sp>
        <p:nvSpPr>
          <p:cNvPr id="8" name="TextBox 7"/>
          <p:cNvSpPr txBox="1"/>
          <p:nvPr/>
        </p:nvSpPr>
        <p:spPr>
          <a:xfrm>
            <a:off x="693481" y="4046215"/>
            <a:ext cx="7746528" cy="1015663"/>
          </a:xfrm>
          <a:prstGeom prst="rect">
            <a:avLst/>
          </a:prstGeom>
          <a:noFill/>
        </p:spPr>
        <p:txBody>
          <a:bodyPr wrap="square" rtlCol="0">
            <a:spAutoFit/>
          </a:bodyPr>
          <a:lstStyle/>
          <a:p>
            <a:pPr>
              <a:buFont typeface="Arial"/>
              <a:buChar char="•"/>
            </a:pPr>
            <a:r>
              <a:rPr lang="it-IT" sz="2000" dirty="0" smtClean="0">
                <a:solidFill>
                  <a:srgbClr val="BFBFBF"/>
                </a:solidFill>
                <a:latin typeface="Candara"/>
                <a:cs typeface="Candara"/>
              </a:rPr>
              <a:t> </a:t>
            </a:r>
            <a:r>
              <a:rPr lang="it-IT" sz="2000" dirty="0" smtClean="0">
                <a:solidFill>
                  <a:srgbClr val="00FFC9"/>
                </a:solidFill>
                <a:latin typeface="Candara"/>
                <a:cs typeface="Candara"/>
              </a:rPr>
              <a:t>modifiche alla teoria della gravitazione</a:t>
            </a:r>
            <a:r>
              <a:rPr lang="it-IT" sz="2000" dirty="0" smtClean="0">
                <a:solidFill>
                  <a:srgbClr val="BFBFBF"/>
                </a:solidFill>
                <a:latin typeface="Candara"/>
                <a:cs typeface="Candara"/>
              </a:rPr>
              <a:t>? </a:t>
            </a:r>
          </a:p>
          <a:p>
            <a:pPr marL="177800" indent="-177800"/>
            <a:r>
              <a:rPr lang="it-IT" sz="2000" dirty="0" smtClean="0">
                <a:solidFill>
                  <a:srgbClr val="BFBFBF"/>
                </a:solidFill>
                <a:latin typeface="Candara"/>
                <a:cs typeface="Candara"/>
              </a:rPr>
              <a:t>  devono essere su grande scala: sulle piccole scale (sistema solare) le predizioni della GR sono in accordo con l’esperimento</a:t>
            </a:r>
            <a:endParaRPr lang="it-IT" sz="2000" dirty="0">
              <a:solidFill>
                <a:srgbClr val="BFBFBF"/>
              </a:solidFill>
              <a:latin typeface="Candara"/>
              <a:cs typeface="Candara"/>
            </a:endParaRPr>
          </a:p>
        </p:txBody>
      </p:sp>
      <p:sp>
        <p:nvSpPr>
          <p:cNvPr id="9" name="TextBox 8"/>
          <p:cNvSpPr txBox="1"/>
          <p:nvPr/>
        </p:nvSpPr>
        <p:spPr>
          <a:xfrm>
            <a:off x="700598" y="2963371"/>
            <a:ext cx="7757173" cy="1015663"/>
          </a:xfrm>
          <a:prstGeom prst="rect">
            <a:avLst/>
          </a:prstGeom>
          <a:noFill/>
        </p:spPr>
        <p:txBody>
          <a:bodyPr wrap="square" rtlCol="0">
            <a:spAutoFit/>
          </a:bodyPr>
          <a:lstStyle/>
          <a:p>
            <a:pPr marL="177800" indent="-177800">
              <a:buClr>
                <a:schemeClr val="tx1">
                  <a:lumMod val="75000"/>
                </a:schemeClr>
              </a:buClr>
              <a:buFont typeface="Arial"/>
              <a:buChar char="•"/>
            </a:pPr>
            <a:r>
              <a:rPr lang="it-IT" sz="2000" dirty="0" smtClean="0">
                <a:solidFill>
                  <a:srgbClr val="00FFC9"/>
                </a:solidFill>
                <a:latin typeface="Candara"/>
                <a:cs typeface="Candara"/>
              </a:rPr>
              <a:t>costante cosmologica </a:t>
            </a:r>
            <a:r>
              <a:rPr lang="it-IT" sz="2000" i="1" dirty="0" err="1" smtClean="0">
                <a:solidFill>
                  <a:srgbClr val="00FFC9"/>
                </a:solidFill>
                <a:latin typeface="Candara"/>
                <a:cs typeface="Candara"/>
              </a:rPr>
              <a:t>à</a:t>
            </a:r>
            <a:r>
              <a:rPr lang="it-IT" sz="2000" i="1" dirty="0" smtClean="0">
                <a:solidFill>
                  <a:srgbClr val="00FFC9"/>
                </a:solidFill>
                <a:latin typeface="Candara"/>
                <a:cs typeface="Candara"/>
              </a:rPr>
              <a:t> la Einstein</a:t>
            </a:r>
            <a:r>
              <a:rPr lang="it-IT" sz="2000" dirty="0" smtClean="0">
                <a:solidFill>
                  <a:schemeClr val="tx1">
                    <a:lumMod val="75000"/>
                  </a:schemeClr>
                </a:solidFill>
                <a:latin typeface="Candara"/>
                <a:cs typeface="Candara"/>
              </a:rPr>
              <a:t>? curvatura senza materia-energia?  dovuta a cosa?</a:t>
            </a:r>
            <a:r>
              <a:rPr lang="it-IT" sz="2000" dirty="0" smtClean="0">
                <a:solidFill>
                  <a:srgbClr val="00FF80"/>
                </a:solidFill>
                <a:latin typeface="Candara"/>
                <a:cs typeface="Candara"/>
              </a:rPr>
              <a:t>  </a:t>
            </a:r>
            <a:r>
              <a:rPr lang="it-IT" sz="2000" dirty="0" smtClean="0">
                <a:solidFill>
                  <a:srgbClr val="00FFC9"/>
                </a:solidFill>
                <a:latin typeface="Candara"/>
                <a:cs typeface="Candara"/>
              </a:rPr>
              <a:t>vuoto  quantistico</a:t>
            </a:r>
            <a:r>
              <a:rPr lang="it-IT" sz="2000" dirty="0" smtClean="0">
                <a:solidFill>
                  <a:schemeClr val="tx1">
                    <a:lumMod val="75000"/>
                  </a:schemeClr>
                </a:solidFill>
                <a:latin typeface="Candara"/>
                <a:cs typeface="Candara"/>
              </a:rPr>
              <a:t>?  calcoli teorici prevedono una costante cosmologica </a:t>
            </a:r>
            <a:r>
              <a:rPr lang="it-IT" sz="2000" dirty="0" smtClean="0">
                <a:solidFill>
                  <a:srgbClr val="00FFC9"/>
                </a:solidFill>
                <a:latin typeface="Candara"/>
                <a:cs typeface="Candara"/>
              </a:rPr>
              <a:t>10</a:t>
            </a:r>
            <a:r>
              <a:rPr lang="it-IT" sz="2000" baseline="30000" dirty="0" smtClean="0">
                <a:solidFill>
                  <a:srgbClr val="00FFC9"/>
                </a:solidFill>
                <a:latin typeface="Candara"/>
                <a:cs typeface="Candara"/>
              </a:rPr>
              <a:t>121</a:t>
            </a:r>
            <a:r>
              <a:rPr lang="it-IT" sz="2000" dirty="0" smtClean="0">
                <a:solidFill>
                  <a:srgbClr val="00FF80"/>
                </a:solidFill>
                <a:latin typeface="Candara"/>
                <a:cs typeface="Candara"/>
              </a:rPr>
              <a:t> </a:t>
            </a:r>
            <a:r>
              <a:rPr lang="it-IT" sz="2000" dirty="0" smtClean="0">
                <a:solidFill>
                  <a:schemeClr val="tx1">
                    <a:lumMod val="75000"/>
                  </a:schemeClr>
                </a:solidFill>
                <a:latin typeface="Candara"/>
                <a:cs typeface="Candara"/>
              </a:rPr>
              <a:t>volte più grande di quella misurata</a:t>
            </a:r>
            <a:endParaRPr lang="it-IT" sz="2000" dirty="0">
              <a:solidFill>
                <a:schemeClr val="tx1">
                  <a:lumMod val="75000"/>
                </a:schemeClr>
              </a:solidFill>
              <a:latin typeface="Candara"/>
              <a:cs typeface="Candara"/>
            </a:endParaRPr>
          </a:p>
        </p:txBody>
      </p:sp>
      <p:sp>
        <p:nvSpPr>
          <p:cNvPr id="10" name="TextBox 9"/>
          <p:cNvSpPr txBox="1"/>
          <p:nvPr/>
        </p:nvSpPr>
        <p:spPr>
          <a:xfrm>
            <a:off x="5608223" y="5895704"/>
            <a:ext cx="3058349" cy="369332"/>
          </a:xfrm>
          <a:prstGeom prst="rect">
            <a:avLst/>
          </a:prstGeom>
          <a:noFill/>
        </p:spPr>
        <p:txBody>
          <a:bodyPr wrap="none" rtlCol="0">
            <a:spAutoFit/>
          </a:bodyPr>
          <a:lstStyle/>
          <a:p>
            <a:r>
              <a:rPr lang="it-IT" dirty="0" smtClean="0">
                <a:solidFill>
                  <a:srgbClr val="66CCFF"/>
                </a:solidFill>
              </a:rPr>
              <a:t>(forse) il mistero più grande!</a:t>
            </a:r>
            <a:endParaRPr lang="it-IT" dirty="0">
              <a:solidFill>
                <a:srgbClr val="66CCFF"/>
              </a:solidFill>
            </a:endParaRPr>
          </a:p>
        </p:txBody>
      </p:sp>
      <p:sp>
        <p:nvSpPr>
          <p:cNvPr id="13" name="Footer Placeholder 12"/>
          <p:cNvSpPr>
            <a:spLocks noGrp="1"/>
          </p:cNvSpPr>
          <p:nvPr>
            <p:ph type="ftr" sz="quarter" idx="11"/>
          </p:nvPr>
        </p:nvSpPr>
        <p:spPr/>
        <p:txBody>
          <a:bodyPr/>
          <a:lstStyle/>
          <a:p>
            <a:r>
              <a:rPr kumimoji="0" lang="en-US" smtClean="0"/>
              <a:t>Corso Docenti - 25 maggio 2015</a:t>
            </a:r>
            <a:endParaRPr kumimoji="0" lang="en-US"/>
          </a:p>
        </p:txBody>
      </p:sp>
      <p:sp>
        <p:nvSpPr>
          <p:cNvPr id="15" name="TextBox 14"/>
          <p:cNvSpPr txBox="1"/>
          <p:nvPr/>
        </p:nvSpPr>
        <p:spPr>
          <a:xfrm>
            <a:off x="691839" y="5125651"/>
            <a:ext cx="5393176" cy="707886"/>
          </a:xfrm>
          <a:prstGeom prst="rect">
            <a:avLst/>
          </a:prstGeom>
          <a:noFill/>
        </p:spPr>
        <p:txBody>
          <a:bodyPr wrap="square" rtlCol="0">
            <a:spAutoFit/>
          </a:bodyPr>
          <a:lstStyle/>
          <a:p>
            <a:pPr>
              <a:buFont typeface="Arial"/>
              <a:buChar char="•"/>
            </a:pPr>
            <a:r>
              <a:rPr lang="it-IT" sz="2000" dirty="0" smtClean="0">
                <a:solidFill>
                  <a:srgbClr val="BFBFBF"/>
                </a:solidFill>
                <a:latin typeface="Candara"/>
                <a:cs typeface="Candara"/>
              </a:rPr>
              <a:t> </a:t>
            </a:r>
            <a:r>
              <a:rPr lang="it-IT" sz="2000" dirty="0" smtClean="0">
                <a:solidFill>
                  <a:srgbClr val="00FFC9"/>
                </a:solidFill>
                <a:latin typeface="Candara"/>
                <a:cs typeface="Candara"/>
              </a:rPr>
              <a:t>nuove forme di materia</a:t>
            </a:r>
            <a:r>
              <a:rPr lang="it-IT" sz="2000" dirty="0" smtClean="0">
                <a:solidFill>
                  <a:srgbClr val="BFBFBF"/>
                </a:solidFill>
                <a:latin typeface="Candara"/>
                <a:cs typeface="Candara"/>
              </a:rPr>
              <a:t>? </a:t>
            </a:r>
          </a:p>
          <a:p>
            <a:pPr marL="177800" indent="-177800"/>
            <a:r>
              <a:rPr lang="it-IT" sz="2000" dirty="0" smtClean="0">
                <a:solidFill>
                  <a:srgbClr val="BFBFBF"/>
                </a:solidFill>
                <a:latin typeface="Candara"/>
                <a:cs typeface="Candara"/>
              </a:rPr>
              <a:t>  campi scalari  </a:t>
            </a:r>
            <a:r>
              <a:rPr lang="it-IT" sz="2000" b="1" dirty="0" smtClean="0">
                <a:solidFill>
                  <a:schemeClr val="tx1">
                    <a:lumMod val="75000"/>
                  </a:schemeClr>
                </a:solidFill>
                <a:latin typeface="Candara"/>
                <a:cs typeface="Candara"/>
              </a:rPr>
              <a:t>→</a:t>
            </a:r>
            <a:r>
              <a:rPr lang="it-IT" sz="2000" dirty="0" smtClean="0">
                <a:solidFill>
                  <a:srgbClr val="BFBFBF"/>
                </a:solidFill>
                <a:latin typeface="Candara"/>
                <a:cs typeface="Candara"/>
              </a:rPr>
              <a:t>  pressione negativa</a:t>
            </a:r>
            <a:endParaRPr lang="it-IT" sz="2000" dirty="0">
              <a:solidFill>
                <a:srgbClr val="BFBFBF"/>
              </a:solidFill>
              <a:latin typeface="Candara"/>
              <a:cs typeface="Candara"/>
            </a:endParaRPr>
          </a:p>
        </p:txBody>
      </p:sp>
      <p:sp>
        <p:nvSpPr>
          <p:cNvPr id="14" name="Date Placeholder 13"/>
          <p:cNvSpPr>
            <a:spLocks noGrp="1"/>
          </p:cNvSpPr>
          <p:nvPr>
            <p:ph type="dt" sz="half" idx="10"/>
          </p:nvPr>
        </p:nvSpPr>
        <p:spPr/>
        <p:txBody>
          <a:bodyPr/>
          <a:lstStyle/>
          <a:p>
            <a:pPr eaLnBrk="1" latinLnBrk="0" hangingPunct="1"/>
            <a:r>
              <a:rPr lang="en-US" smtClean="0"/>
              <a:t>Danilo Babusci</a:t>
            </a:r>
            <a:endParaRPr lang="en-US"/>
          </a:p>
        </p:txBody>
      </p:sp>
      <p:sp>
        <p:nvSpPr>
          <p:cNvPr id="16" name="Slide Number Placeholder 15"/>
          <p:cNvSpPr>
            <a:spLocks noGrp="1"/>
          </p:cNvSpPr>
          <p:nvPr>
            <p:ph type="sldNum" sz="quarter" idx="12"/>
          </p:nvPr>
        </p:nvSpPr>
        <p:spPr/>
        <p:txBody>
          <a:bodyPr/>
          <a:lstStyle/>
          <a:p>
            <a:fld id="{2AA957AF-53C0-420B-9C2D-77DB1416566C}" type="slidenum">
              <a:rPr kumimoji="0" lang="en-US" smtClean="0"/>
              <a:pPr/>
              <a:t>29</a:t>
            </a:fld>
            <a:endParaRPr kumimoji="0"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 name="Picture 6" descr="Schermata 05-2456787 alle 11.05.30.JPG"/>
          <p:cNvPicPr>
            <a:picLocks noChangeAspect="1"/>
          </p:cNvPicPr>
          <p:nvPr/>
        </p:nvPicPr>
        <p:blipFill>
          <a:blip r:embed="rId2"/>
          <a:stretch>
            <a:fillRect/>
          </a:stretch>
        </p:blipFill>
        <p:spPr>
          <a:xfrm>
            <a:off x="1181100" y="1340961"/>
            <a:ext cx="6781800" cy="3175000"/>
          </a:xfrm>
          <a:prstGeom prst="rect">
            <a:avLst/>
          </a:prstGeom>
        </p:spPr>
      </p:pic>
      <p:sp>
        <p:nvSpPr>
          <p:cNvPr id="8" name="Title 1"/>
          <p:cNvSpPr txBox="1">
            <a:spLocks/>
          </p:cNvSpPr>
          <p:nvPr/>
        </p:nvSpPr>
        <p:spPr>
          <a:xfrm>
            <a:off x="457200" y="319935"/>
            <a:ext cx="8291264" cy="792088"/>
          </a:xfrm>
          <a:prstGeom prst="rect">
            <a:avLst/>
          </a:prstGeom>
        </p:spPr>
        <p:txBody>
          <a:bodyPr vert="horz" lIns="45720" rIns="4572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t-IT" sz="4400" b="1" i="0" u="none" strike="noStrike" kern="1200" cap="none" spc="0" normalizeH="0" baseline="0" noProof="0" dirty="0" smtClean="0">
                <a:ln w="5000" cmpd="sng">
                  <a:noFill/>
                  <a:prstDash val="solid"/>
                </a:ln>
                <a:solidFill>
                  <a:srgbClr val="CCAF0A"/>
                </a:solidFill>
                <a:effectLst>
                  <a:outerShdw blurRad="50800" dist="38100" dir="5400000" algn="t" rotWithShape="0">
                    <a:prstClr val="black">
                      <a:alpha val="50000"/>
                    </a:prstClr>
                  </a:outerShdw>
                </a:effectLst>
                <a:uLnTx/>
                <a:uFillTx/>
                <a:latin typeface="Candara"/>
                <a:ea typeface="+mj-ea"/>
                <a:cs typeface="Candara"/>
              </a:rPr>
              <a:t>Particelle Elementari</a:t>
            </a:r>
            <a:endParaRPr kumimoji="0" lang="it-IT" sz="4400" b="1" i="0" u="none" strike="noStrike" kern="1200" cap="none" spc="0" normalizeH="0" baseline="0" noProof="0" dirty="0">
              <a:ln w="5000" cmpd="sng">
                <a:noFill/>
                <a:prstDash val="solid"/>
              </a:ln>
              <a:solidFill>
                <a:srgbClr val="CCAF0A"/>
              </a:solidFill>
              <a:effectLst>
                <a:outerShdw blurRad="50800" dist="38100" dir="5400000" algn="t" rotWithShape="0">
                  <a:prstClr val="black">
                    <a:alpha val="50000"/>
                  </a:prstClr>
                </a:outerShdw>
              </a:effectLst>
              <a:uLnTx/>
              <a:uFillTx/>
              <a:latin typeface="Candara"/>
              <a:ea typeface="+mj-ea"/>
              <a:cs typeface="Candara"/>
            </a:endParaRPr>
          </a:p>
        </p:txBody>
      </p:sp>
      <p:pic>
        <p:nvPicPr>
          <p:cNvPr id="9" name="Picture 4" descr="http://www.scifun.ed.ac.uk/card/images/left/proton.jpg"/>
          <p:cNvPicPr>
            <a:picLocks noChangeAspect="1" noChangeArrowheads="1"/>
          </p:cNvPicPr>
          <p:nvPr/>
        </p:nvPicPr>
        <p:blipFill rotWithShape="1">
          <a:blip r:embed="rId3" cstate="print">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a:stretch/>
        </p:blipFill>
        <p:spPr bwMode="auto">
          <a:xfrm>
            <a:off x="1720539" y="4863989"/>
            <a:ext cx="1675431" cy="1521354"/>
          </a:xfrm>
          <a:prstGeom prst="rect">
            <a:avLst/>
          </a:prstGeom>
          <a:noFill/>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10" name="Picture 6" descr="http://thetheoryofeverythingblog.com/wp-content/uploads/neutron-and-quarks-278x300.jpg"/>
          <p:cNvPicPr>
            <a:picLocks noChangeAspect="1" noChangeArrowheads="1"/>
          </p:cNvPicPr>
          <p:nvPr/>
        </p:nvPicPr>
        <p:blipFill rotWithShape="1">
          <a:blip r:embed="rId4" cstate="print">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a:stretch/>
        </p:blipFill>
        <p:spPr bwMode="auto">
          <a:xfrm>
            <a:off x="5773486" y="4863989"/>
            <a:ext cx="1675431" cy="1521512"/>
          </a:xfrm>
          <a:prstGeom prst="rect">
            <a:avLst/>
          </a:prstGeom>
          <a:noFill/>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12" name="Footer Placeholder 11"/>
          <p:cNvSpPr>
            <a:spLocks noGrp="1"/>
          </p:cNvSpPr>
          <p:nvPr>
            <p:ph type="ftr" sz="quarter" idx="11"/>
          </p:nvPr>
        </p:nvSpPr>
        <p:spPr/>
        <p:txBody>
          <a:bodyPr/>
          <a:lstStyle/>
          <a:p>
            <a:r>
              <a:rPr kumimoji="0" lang="en-US" smtClean="0"/>
              <a:t>Corso Docenti - 25 maggio 2015</a:t>
            </a:r>
            <a:endParaRPr kumimoji="0" lang="en-US"/>
          </a:p>
        </p:txBody>
      </p:sp>
      <p:sp>
        <p:nvSpPr>
          <p:cNvPr id="13" name="Date Placeholder 12"/>
          <p:cNvSpPr>
            <a:spLocks noGrp="1"/>
          </p:cNvSpPr>
          <p:nvPr>
            <p:ph type="dt" sz="half" idx="10"/>
          </p:nvPr>
        </p:nvSpPr>
        <p:spPr/>
        <p:txBody>
          <a:bodyPr/>
          <a:lstStyle/>
          <a:p>
            <a:pPr eaLnBrk="1" latinLnBrk="0" hangingPunct="1"/>
            <a:r>
              <a:rPr lang="en-US" smtClean="0"/>
              <a:t>Danilo Babusci</a:t>
            </a:r>
            <a:endParaRPr lang="en-US"/>
          </a:p>
        </p:txBody>
      </p:sp>
      <p:sp>
        <p:nvSpPr>
          <p:cNvPr id="14" name="Slide Number Placeholder 13"/>
          <p:cNvSpPr>
            <a:spLocks noGrp="1"/>
          </p:cNvSpPr>
          <p:nvPr>
            <p:ph type="sldNum" sz="quarter" idx="12"/>
          </p:nvPr>
        </p:nvSpPr>
        <p:spPr/>
        <p:txBody>
          <a:bodyPr/>
          <a:lstStyle/>
          <a:p>
            <a:fld id="{2AA957AF-53C0-420B-9C2D-77DB1416566C}" type="slidenum">
              <a:rPr kumimoji="0" lang="en-US" smtClean="0"/>
              <a:pPr/>
              <a:t>3</a:t>
            </a:fld>
            <a:endParaRPr kumimoji="0" 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6947"/>
            <a:ext cx="8229600" cy="1143000"/>
          </a:xfrm>
        </p:spPr>
        <p:txBody>
          <a:bodyPr>
            <a:normAutofit/>
          </a:bodyPr>
          <a:lstStyle/>
          <a:p>
            <a:r>
              <a:rPr lang="it-IT" sz="4400" dirty="0" smtClean="0">
                <a:ln w="5000" cmpd="sng">
                  <a:noFill/>
                  <a:prstDash val="solid"/>
                </a:ln>
                <a:solidFill>
                  <a:srgbClr val="CCAF0A"/>
                </a:solidFill>
                <a:latin typeface="Cambria"/>
                <a:cs typeface="Cambria"/>
              </a:rPr>
              <a:t>Ingredienti dell’Universo</a:t>
            </a:r>
            <a:endParaRPr lang="it-IT" sz="4400" dirty="0">
              <a:ln w="5000" cmpd="sng">
                <a:noFill/>
                <a:prstDash val="solid"/>
              </a:ln>
              <a:solidFill>
                <a:srgbClr val="CCAF0A"/>
              </a:solidFill>
              <a:latin typeface="Cambria"/>
              <a:cs typeface="Cambria"/>
            </a:endParaRPr>
          </a:p>
        </p:txBody>
      </p:sp>
      <p:grpSp>
        <p:nvGrpSpPr>
          <p:cNvPr id="14" name="Group 13"/>
          <p:cNvGrpSpPr/>
          <p:nvPr/>
        </p:nvGrpSpPr>
        <p:grpSpPr>
          <a:xfrm>
            <a:off x="1331640" y="1574662"/>
            <a:ext cx="6484882" cy="4176464"/>
            <a:chOff x="1331640" y="1772816"/>
            <a:chExt cx="6484882" cy="4176464"/>
          </a:xfrm>
        </p:grpSpPr>
        <p:graphicFrame>
          <p:nvGraphicFramePr>
            <p:cNvPr id="9" name="Chart 8"/>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746823850"/>
                </p:ext>
              </p:extLst>
            </p:nvPr>
          </p:nvGraphicFramePr>
          <p:xfrm>
            <a:off x="1331640" y="1772816"/>
            <a:ext cx="6480719" cy="4176464"/>
          </p:xfrm>
          <a:graphic>
            <a:graphicData uri="http://schemas.openxmlformats.org/drawingml/2006/chart">
              <c:chart xmlns:c="http://schemas.openxmlformats.org/drawingml/2006/chart" xmlns:r="http://schemas.openxmlformats.org/officeDocument/2006/relationships" r:id="rId2"/>
            </a:graphicData>
          </a:graphic>
        </p:graphicFrame>
        <p:sp>
          <p:nvSpPr>
            <p:cNvPr id="10" name="Rectangle 9"/>
            <p:cNvSpPr/>
            <p:nvPr/>
          </p:nvSpPr>
          <p:spPr>
            <a:xfrm>
              <a:off x="6016322" y="3153844"/>
              <a:ext cx="1800200" cy="400110"/>
            </a:xfrm>
            <a:prstGeom prst="rect">
              <a:avLst/>
            </a:prstGeom>
            <a:noFill/>
          </p:spPr>
          <p:txBody>
            <a:bodyPr wrap="square">
              <a:spAutoFit/>
            </a:bodyPr>
            <a:lstStyle/>
            <a:p>
              <a:pPr algn="ctr"/>
              <a:r>
                <a:rPr lang="it-IT" sz="2000" b="1" dirty="0" smtClean="0">
                  <a:latin typeface="Candara" pitchFamily="34" charset="0"/>
                </a:rPr>
                <a:t>Materia </a:t>
              </a:r>
              <a:r>
                <a:rPr lang="it-IT" sz="2000" b="1" dirty="0">
                  <a:latin typeface="Candara" pitchFamily="34" charset="0"/>
                </a:rPr>
                <a:t>5</a:t>
              </a:r>
              <a:r>
                <a:rPr lang="it-IT" sz="2000" b="1" dirty="0" smtClean="0">
                  <a:latin typeface="Candara" pitchFamily="34" charset="0"/>
                </a:rPr>
                <a:t>%</a:t>
              </a:r>
              <a:endParaRPr lang="it-IT" sz="2000" b="1" dirty="0"/>
            </a:p>
          </p:txBody>
        </p:sp>
        <p:sp>
          <p:nvSpPr>
            <p:cNvPr id="11" name="Rectangle 10"/>
            <p:cNvSpPr/>
            <p:nvPr/>
          </p:nvSpPr>
          <p:spPr>
            <a:xfrm>
              <a:off x="3863196" y="3788691"/>
              <a:ext cx="2479481" cy="707886"/>
            </a:xfrm>
            <a:prstGeom prst="rect">
              <a:avLst/>
            </a:prstGeom>
            <a:noFill/>
          </p:spPr>
          <p:txBody>
            <a:bodyPr wrap="square">
              <a:spAutoFit/>
            </a:bodyPr>
            <a:lstStyle/>
            <a:p>
              <a:pPr algn="ctr"/>
              <a:r>
                <a:rPr lang="it-IT" sz="2000" b="1" dirty="0" smtClean="0">
                  <a:latin typeface="Candara" pitchFamily="34" charset="0"/>
                </a:rPr>
                <a:t>Materia Oscura </a:t>
              </a:r>
            </a:p>
            <a:p>
              <a:pPr algn="ctr"/>
              <a:r>
                <a:rPr lang="it-IT" sz="2000" b="1" dirty="0" smtClean="0">
                  <a:latin typeface="Candara" pitchFamily="34" charset="0"/>
                </a:rPr>
                <a:t>27%</a:t>
              </a:r>
              <a:endParaRPr lang="it-IT" sz="2000" b="1" dirty="0"/>
            </a:p>
          </p:txBody>
        </p:sp>
        <p:sp>
          <p:nvSpPr>
            <p:cNvPr id="12" name="Rectangle 11"/>
            <p:cNvSpPr/>
            <p:nvPr/>
          </p:nvSpPr>
          <p:spPr>
            <a:xfrm>
              <a:off x="2728354" y="2323438"/>
              <a:ext cx="2431449" cy="707886"/>
            </a:xfrm>
            <a:prstGeom prst="rect">
              <a:avLst/>
            </a:prstGeom>
            <a:noFill/>
          </p:spPr>
          <p:txBody>
            <a:bodyPr wrap="square">
              <a:spAutoFit/>
            </a:bodyPr>
            <a:lstStyle/>
            <a:p>
              <a:pPr algn="ctr"/>
              <a:r>
                <a:rPr lang="it-IT" sz="2000" b="1" dirty="0" smtClean="0">
                  <a:latin typeface="Candara" pitchFamily="34" charset="0"/>
                </a:rPr>
                <a:t>Energia Oscura </a:t>
              </a:r>
            </a:p>
            <a:p>
              <a:pPr algn="ctr"/>
              <a:r>
                <a:rPr lang="it-IT" sz="2000" b="1" dirty="0" smtClean="0">
                  <a:latin typeface="Candara" pitchFamily="34" charset="0"/>
                </a:rPr>
                <a:t>68%</a:t>
              </a:r>
              <a:endParaRPr lang="it-IT" sz="2000" b="1" dirty="0"/>
            </a:p>
          </p:txBody>
        </p:sp>
      </p:grpSp>
      <p:sp>
        <p:nvSpPr>
          <p:cNvPr id="13" name="Footer Placeholder 12"/>
          <p:cNvSpPr>
            <a:spLocks noGrp="1"/>
          </p:cNvSpPr>
          <p:nvPr>
            <p:ph type="ftr" sz="quarter" idx="11"/>
          </p:nvPr>
        </p:nvSpPr>
        <p:spPr/>
        <p:txBody>
          <a:bodyPr/>
          <a:lstStyle/>
          <a:p>
            <a:r>
              <a:rPr kumimoji="0" lang="en-US" smtClean="0"/>
              <a:t>Corso Docenti - 25 maggio 2015</a:t>
            </a:r>
            <a:endParaRPr kumimoji="0" lang="en-US"/>
          </a:p>
        </p:txBody>
      </p:sp>
      <p:sp>
        <p:nvSpPr>
          <p:cNvPr id="15" name="TextBox 14"/>
          <p:cNvSpPr txBox="1"/>
          <p:nvPr/>
        </p:nvSpPr>
        <p:spPr>
          <a:xfrm>
            <a:off x="1565805" y="5756610"/>
            <a:ext cx="6049027" cy="369332"/>
          </a:xfrm>
          <a:prstGeom prst="rect">
            <a:avLst/>
          </a:prstGeom>
          <a:noFill/>
        </p:spPr>
        <p:txBody>
          <a:bodyPr wrap="none" rtlCol="0">
            <a:spAutoFit/>
          </a:bodyPr>
          <a:lstStyle/>
          <a:p>
            <a:r>
              <a:rPr lang="it-IT" dirty="0" smtClean="0">
                <a:solidFill>
                  <a:srgbClr val="66FFFF"/>
                </a:solidFill>
              </a:rPr>
              <a:t>non sappiamo nulla del 95% del contenuto dell’Universo!!</a:t>
            </a:r>
            <a:endParaRPr lang="it-IT" dirty="0">
              <a:solidFill>
                <a:srgbClr val="66FFFF"/>
              </a:solidFill>
            </a:endParaRPr>
          </a:p>
        </p:txBody>
      </p:sp>
      <p:sp>
        <p:nvSpPr>
          <p:cNvPr id="16" name="Date Placeholder 15"/>
          <p:cNvSpPr>
            <a:spLocks noGrp="1"/>
          </p:cNvSpPr>
          <p:nvPr>
            <p:ph type="dt" sz="half" idx="10"/>
          </p:nvPr>
        </p:nvSpPr>
        <p:spPr/>
        <p:txBody>
          <a:bodyPr/>
          <a:lstStyle/>
          <a:p>
            <a:pPr eaLnBrk="1" latinLnBrk="0" hangingPunct="1"/>
            <a:r>
              <a:rPr lang="en-US" smtClean="0"/>
              <a:t>Danilo Babusci</a:t>
            </a:r>
            <a:endParaRPr lang="en-US"/>
          </a:p>
        </p:txBody>
      </p:sp>
      <p:sp>
        <p:nvSpPr>
          <p:cNvPr id="17" name="Slide Number Placeholder 16"/>
          <p:cNvSpPr>
            <a:spLocks noGrp="1"/>
          </p:cNvSpPr>
          <p:nvPr>
            <p:ph type="sldNum" sz="quarter" idx="12"/>
          </p:nvPr>
        </p:nvSpPr>
        <p:spPr/>
        <p:txBody>
          <a:bodyPr/>
          <a:lstStyle/>
          <a:p>
            <a:fld id="{2AA957AF-53C0-420B-9C2D-77DB1416566C}" type="slidenum">
              <a:rPr kumimoji="0" lang="en-US" smtClean="0"/>
              <a:pPr/>
              <a:t>30</a:t>
            </a:fld>
            <a:endParaRPr kumimoji="0"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61044041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9935"/>
            <a:ext cx="8291264" cy="792088"/>
          </a:xfrm>
        </p:spPr>
        <p:txBody>
          <a:bodyPr>
            <a:noAutofit/>
          </a:bodyPr>
          <a:lstStyle/>
          <a:p>
            <a:r>
              <a:rPr lang="it-IT" dirty="0" smtClean="0">
                <a:ln w="5000" cmpd="sng">
                  <a:noFill/>
                  <a:prstDash val="solid"/>
                </a:ln>
                <a:solidFill>
                  <a:srgbClr val="CCAF0A"/>
                </a:solidFill>
                <a:latin typeface="Candara"/>
                <a:cs typeface="Candara"/>
              </a:rPr>
              <a:t>Particelle &amp; Cosmologia</a:t>
            </a:r>
            <a:endParaRPr lang="it-IT" sz="4400" dirty="0">
              <a:ln w="5000" cmpd="sng">
                <a:noFill/>
                <a:prstDash val="solid"/>
              </a:ln>
              <a:solidFill>
                <a:srgbClr val="CCAF0A"/>
              </a:solidFill>
              <a:latin typeface="Candara"/>
              <a:cs typeface="Candara"/>
            </a:endParaRPr>
          </a:p>
        </p:txBody>
      </p:sp>
      <p:pic>
        <p:nvPicPr>
          <p:cNvPr id="4" name="Picture 2" descr="http://www.physics.gla.ac.uk/ppt/images/susyparticles_sm.png"/>
          <p:cNvPicPr>
            <a:picLocks noChangeAspect="1" noChangeArrowheads="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1217538" y="2070727"/>
            <a:ext cx="6710618" cy="3084440"/>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sp>
        <p:nvSpPr>
          <p:cNvPr id="5" name="TextBox 4"/>
          <p:cNvSpPr txBox="1"/>
          <p:nvPr/>
        </p:nvSpPr>
        <p:spPr>
          <a:xfrm>
            <a:off x="711522" y="5371759"/>
            <a:ext cx="7754725" cy="707886"/>
          </a:xfrm>
          <a:prstGeom prst="rect">
            <a:avLst/>
          </a:prstGeom>
          <a:noFill/>
        </p:spPr>
        <p:txBody>
          <a:bodyPr wrap="square" rtlCol="0">
            <a:spAutoFit/>
          </a:bodyPr>
          <a:lstStyle/>
          <a:p>
            <a:r>
              <a:rPr lang="it-IT" sz="2000" dirty="0" smtClean="0">
                <a:solidFill>
                  <a:schemeClr val="tx1">
                    <a:lumMod val="75000"/>
                  </a:schemeClr>
                </a:solidFill>
                <a:latin typeface="Candara" pitchFamily="34" charset="0"/>
              </a:rPr>
              <a:t>superparticella </a:t>
            </a:r>
            <a:r>
              <a:rPr lang="it-IT" sz="2000" dirty="0">
                <a:solidFill>
                  <a:schemeClr val="tx1">
                    <a:lumMod val="75000"/>
                  </a:schemeClr>
                </a:solidFill>
                <a:latin typeface="Candara" pitchFamily="34" charset="0"/>
              </a:rPr>
              <a:t>più leggera è il</a:t>
            </a:r>
            <a:r>
              <a:rPr lang="it-IT" sz="2000" dirty="0" smtClean="0">
                <a:solidFill>
                  <a:schemeClr val="tx1">
                    <a:lumMod val="75000"/>
                  </a:schemeClr>
                </a:solidFill>
                <a:latin typeface="Candara" pitchFamily="34" charset="0"/>
              </a:rPr>
              <a:t> </a:t>
            </a:r>
            <a:r>
              <a:rPr lang="it-IT" sz="2000" dirty="0" smtClean="0">
                <a:solidFill>
                  <a:srgbClr val="00FFC8"/>
                </a:solidFill>
                <a:latin typeface="Candara" pitchFamily="34" charset="0"/>
              </a:rPr>
              <a:t>neutralino</a:t>
            </a:r>
            <a:r>
              <a:rPr lang="it-IT" sz="2000" dirty="0" smtClean="0">
                <a:solidFill>
                  <a:schemeClr val="tx1">
                    <a:lumMod val="75000"/>
                  </a:schemeClr>
                </a:solidFill>
                <a:latin typeface="Candara" pitchFamily="34" charset="0"/>
              </a:rPr>
              <a:t> (stabile </a:t>
            </a:r>
            <a:r>
              <a:rPr lang="it-IT" sz="2000" dirty="0">
                <a:solidFill>
                  <a:schemeClr val="tx1">
                    <a:lumMod val="75000"/>
                  </a:schemeClr>
                </a:solidFill>
                <a:latin typeface="Candara" pitchFamily="34" charset="0"/>
              </a:rPr>
              <a:t>e molto </a:t>
            </a:r>
            <a:r>
              <a:rPr lang="it-IT" sz="2000" dirty="0" smtClean="0">
                <a:solidFill>
                  <a:schemeClr val="tx1">
                    <a:lumMod val="75000"/>
                  </a:schemeClr>
                </a:solidFill>
                <a:latin typeface="Candara" pitchFamily="34" charset="0"/>
              </a:rPr>
              <a:t>pesante)  </a:t>
            </a:r>
            <a:r>
              <a:rPr lang="it-IT" sz="2000" b="1" dirty="0" smtClean="0">
                <a:solidFill>
                  <a:schemeClr val="tx1">
                    <a:lumMod val="75000"/>
                  </a:schemeClr>
                </a:solidFill>
                <a:latin typeface="Candara"/>
                <a:cs typeface="Candara"/>
              </a:rPr>
              <a:t>→  </a:t>
            </a:r>
            <a:r>
              <a:rPr lang="it-IT" sz="2000" dirty="0" smtClean="0">
                <a:solidFill>
                  <a:schemeClr val="tx1">
                    <a:lumMod val="75000"/>
                  </a:schemeClr>
                </a:solidFill>
                <a:latin typeface="Candara" pitchFamily="34" charset="0"/>
              </a:rPr>
              <a:t> principale </a:t>
            </a:r>
            <a:r>
              <a:rPr lang="it-IT" sz="2000" dirty="0">
                <a:solidFill>
                  <a:schemeClr val="tx1">
                    <a:lumMod val="75000"/>
                  </a:schemeClr>
                </a:solidFill>
                <a:latin typeface="Candara" pitchFamily="34" charset="0"/>
              </a:rPr>
              <a:t>candidato per la</a:t>
            </a:r>
            <a:r>
              <a:rPr lang="it-IT" sz="2000" dirty="0" smtClean="0">
                <a:solidFill>
                  <a:schemeClr val="tx1">
                    <a:lumMod val="75000"/>
                  </a:schemeClr>
                </a:solidFill>
                <a:latin typeface="Candara" pitchFamily="34" charset="0"/>
              </a:rPr>
              <a:t> materia oscura: nessuna indicazione da </a:t>
            </a:r>
            <a:r>
              <a:rPr lang="it-IT" sz="2000" dirty="0" smtClean="0">
                <a:solidFill>
                  <a:srgbClr val="66CCFF"/>
                </a:solidFill>
                <a:latin typeface="Candara" pitchFamily="34" charset="0"/>
              </a:rPr>
              <a:t>LHC</a:t>
            </a:r>
          </a:p>
        </p:txBody>
      </p:sp>
      <p:sp>
        <p:nvSpPr>
          <p:cNvPr id="8" name="Footer Placeholder 7"/>
          <p:cNvSpPr>
            <a:spLocks noGrp="1"/>
          </p:cNvSpPr>
          <p:nvPr>
            <p:ph type="ftr" sz="quarter" idx="11"/>
          </p:nvPr>
        </p:nvSpPr>
        <p:spPr/>
        <p:txBody>
          <a:bodyPr/>
          <a:lstStyle/>
          <a:p>
            <a:r>
              <a:rPr kumimoji="0" lang="en-US" smtClean="0"/>
              <a:t>Corso Docenti - 25 maggio 2015</a:t>
            </a:r>
            <a:endParaRPr kumimoji="0" lang="en-US"/>
          </a:p>
        </p:txBody>
      </p:sp>
      <p:sp>
        <p:nvSpPr>
          <p:cNvPr id="9" name="TextBox 8"/>
          <p:cNvSpPr txBox="1"/>
          <p:nvPr/>
        </p:nvSpPr>
        <p:spPr>
          <a:xfrm>
            <a:off x="1527519" y="1465290"/>
            <a:ext cx="6112214" cy="400110"/>
          </a:xfrm>
          <a:prstGeom prst="rect">
            <a:avLst/>
          </a:prstGeom>
          <a:noFill/>
        </p:spPr>
        <p:txBody>
          <a:bodyPr wrap="none" rtlCol="0">
            <a:spAutoFit/>
          </a:bodyPr>
          <a:lstStyle/>
          <a:p>
            <a:r>
              <a:rPr lang="it-IT" sz="2000" dirty="0" smtClean="0">
                <a:solidFill>
                  <a:schemeClr val="tx1">
                    <a:lumMod val="75000"/>
                  </a:schemeClr>
                </a:solidFill>
                <a:latin typeface="Candara"/>
                <a:cs typeface="Candara"/>
              </a:rPr>
              <a:t>nuova simmetria bosoni ⟺ fermioni: </a:t>
            </a:r>
            <a:r>
              <a:rPr lang="it-IT" sz="2000" dirty="0" smtClean="0">
                <a:solidFill>
                  <a:srgbClr val="00FFC8"/>
                </a:solidFill>
                <a:latin typeface="Candara"/>
                <a:cs typeface="Candara"/>
              </a:rPr>
              <a:t>supersimmetria</a:t>
            </a:r>
            <a:endParaRPr lang="it-IT" sz="2000" dirty="0">
              <a:solidFill>
                <a:srgbClr val="00FFC8"/>
              </a:solidFill>
              <a:latin typeface="Candara"/>
              <a:cs typeface="Candara"/>
            </a:endParaRPr>
          </a:p>
        </p:txBody>
      </p:sp>
      <p:sp>
        <p:nvSpPr>
          <p:cNvPr id="10" name="Date Placeholder 9"/>
          <p:cNvSpPr>
            <a:spLocks noGrp="1"/>
          </p:cNvSpPr>
          <p:nvPr>
            <p:ph type="dt" sz="half" idx="10"/>
          </p:nvPr>
        </p:nvSpPr>
        <p:spPr/>
        <p:txBody>
          <a:bodyPr/>
          <a:lstStyle/>
          <a:p>
            <a:pPr eaLnBrk="1" latinLnBrk="0" hangingPunct="1"/>
            <a:r>
              <a:rPr lang="en-US" smtClean="0"/>
              <a:t>Danilo Babusci</a:t>
            </a:r>
            <a:endParaRPr lang="en-US"/>
          </a:p>
        </p:txBody>
      </p:sp>
      <p:sp>
        <p:nvSpPr>
          <p:cNvPr id="11" name="Slide Number Placeholder 10"/>
          <p:cNvSpPr>
            <a:spLocks noGrp="1"/>
          </p:cNvSpPr>
          <p:nvPr>
            <p:ph type="sldNum" sz="quarter" idx="12"/>
          </p:nvPr>
        </p:nvSpPr>
        <p:spPr/>
        <p:txBody>
          <a:bodyPr/>
          <a:lstStyle/>
          <a:p>
            <a:fld id="{2AA957AF-53C0-420B-9C2D-77DB1416566C}" type="slidenum">
              <a:rPr kumimoji="0" lang="en-US" smtClean="0"/>
              <a:pPr/>
              <a:t>31</a:t>
            </a:fld>
            <a:endParaRPr kumimoji="0" 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1"/>
          <p:cNvSpPr>
            <a:spLocks noGrp="1"/>
          </p:cNvSpPr>
          <p:nvPr>
            <p:ph type="title"/>
          </p:nvPr>
        </p:nvSpPr>
        <p:spPr>
          <a:xfrm>
            <a:off x="315103" y="319935"/>
            <a:ext cx="8539155" cy="792088"/>
          </a:xfrm>
        </p:spPr>
        <p:txBody>
          <a:bodyPr>
            <a:noAutofit/>
          </a:bodyPr>
          <a:lstStyle/>
          <a:p>
            <a:r>
              <a:rPr lang="it-IT" dirty="0" smtClean="0">
                <a:ln w="5000" cmpd="sng">
                  <a:noFill/>
                  <a:prstDash val="solid"/>
                </a:ln>
                <a:solidFill>
                  <a:srgbClr val="CCAF0A"/>
                </a:solidFill>
                <a:latin typeface="Candara"/>
                <a:cs typeface="Candara"/>
              </a:rPr>
              <a:t>Particelle &amp; Cosmologia</a:t>
            </a:r>
            <a:endParaRPr lang="it-IT" sz="4400" dirty="0">
              <a:ln w="5000" cmpd="sng">
                <a:noFill/>
                <a:prstDash val="solid"/>
              </a:ln>
              <a:solidFill>
                <a:srgbClr val="CCAF0A"/>
              </a:solidFill>
              <a:latin typeface="Candara"/>
              <a:cs typeface="Candara"/>
            </a:endParaRPr>
          </a:p>
        </p:txBody>
      </p:sp>
      <p:sp>
        <p:nvSpPr>
          <p:cNvPr id="6" name="TextBox 5"/>
          <p:cNvSpPr txBox="1"/>
          <p:nvPr/>
        </p:nvSpPr>
        <p:spPr>
          <a:xfrm>
            <a:off x="630466" y="1459198"/>
            <a:ext cx="7889830" cy="1015663"/>
          </a:xfrm>
          <a:prstGeom prst="rect">
            <a:avLst/>
          </a:prstGeom>
          <a:noFill/>
        </p:spPr>
        <p:txBody>
          <a:bodyPr wrap="square" rtlCol="0">
            <a:spAutoFit/>
          </a:bodyPr>
          <a:lstStyle/>
          <a:p>
            <a:r>
              <a:rPr lang="it-IT" sz="2000" dirty="0" smtClean="0">
                <a:solidFill>
                  <a:srgbClr val="66CCFF"/>
                </a:solidFill>
                <a:latin typeface="Candara"/>
                <a:cs typeface="Candara"/>
              </a:rPr>
              <a:t>problema: </a:t>
            </a:r>
            <a:r>
              <a:rPr lang="it-IT" sz="2000" dirty="0" smtClean="0">
                <a:solidFill>
                  <a:schemeClr val="tx1">
                    <a:lumMod val="75000"/>
                  </a:schemeClr>
                </a:solidFill>
                <a:latin typeface="Candara"/>
                <a:cs typeface="Candara"/>
              </a:rPr>
              <a:t>perché l’Universo è così </a:t>
            </a:r>
            <a:r>
              <a:rPr lang="it-IT" sz="2000" dirty="0" smtClean="0">
                <a:solidFill>
                  <a:srgbClr val="00FFC8"/>
                </a:solidFill>
                <a:latin typeface="Candara"/>
                <a:cs typeface="Candara"/>
              </a:rPr>
              <a:t>uniforme</a:t>
            </a:r>
            <a:r>
              <a:rPr lang="it-IT" sz="2000" dirty="0" smtClean="0">
                <a:solidFill>
                  <a:schemeClr val="tx1">
                    <a:lumMod val="75000"/>
                  </a:schemeClr>
                </a:solidFill>
                <a:latin typeface="Candara"/>
                <a:cs typeface="Candara"/>
              </a:rPr>
              <a:t>? come è possibile che i fotoni cosmici provenienti da direzioni opposte del cielo siano (entro </a:t>
            </a:r>
            <a:r>
              <a:rPr lang="it-IT" sz="2000" dirty="0" err="1" smtClean="0">
                <a:solidFill>
                  <a:schemeClr val="tx1">
                    <a:lumMod val="75000"/>
                  </a:schemeClr>
                </a:solidFill>
                <a:latin typeface="Candara"/>
                <a:cs typeface="Candara"/>
              </a:rPr>
              <a:t>1</a:t>
            </a:r>
            <a:r>
              <a:rPr lang="it-IT" sz="2000" dirty="0" smtClean="0">
                <a:solidFill>
                  <a:schemeClr val="tx1">
                    <a:lumMod val="75000"/>
                  </a:schemeClr>
                </a:solidFill>
                <a:latin typeface="Candara"/>
                <a:cs typeface="Candara"/>
              </a:rPr>
              <a:t>/100,000) </a:t>
            </a:r>
            <a:r>
              <a:rPr lang="it-IT" sz="2000" dirty="0" smtClean="0">
                <a:solidFill>
                  <a:srgbClr val="BFBFBF"/>
                </a:solidFill>
                <a:latin typeface="Candara"/>
                <a:cs typeface="Candara"/>
              </a:rPr>
              <a:t>alla</a:t>
            </a:r>
            <a:r>
              <a:rPr lang="it-IT" sz="2000" dirty="0" smtClean="0">
                <a:solidFill>
                  <a:srgbClr val="CCAF0A"/>
                </a:solidFill>
                <a:latin typeface="Candara"/>
                <a:cs typeface="Candara"/>
              </a:rPr>
              <a:t> </a:t>
            </a:r>
            <a:r>
              <a:rPr lang="it-IT" sz="2000" dirty="0" smtClean="0">
                <a:solidFill>
                  <a:srgbClr val="00FFC8"/>
                </a:solidFill>
                <a:latin typeface="Candara"/>
                <a:cs typeface="Candara"/>
              </a:rPr>
              <a:t>stessa temperatura</a:t>
            </a:r>
            <a:r>
              <a:rPr lang="it-IT" sz="2000" dirty="0" smtClean="0">
                <a:solidFill>
                  <a:schemeClr val="tx1">
                    <a:lumMod val="75000"/>
                  </a:schemeClr>
                </a:solidFill>
                <a:latin typeface="Candara"/>
                <a:cs typeface="Candara"/>
              </a:rPr>
              <a:t>?</a:t>
            </a:r>
            <a:endParaRPr lang="it-IT" sz="2000" dirty="0" smtClean="0"/>
          </a:p>
        </p:txBody>
      </p:sp>
      <p:sp>
        <p:nvSpPr>
          <p:cNvPr id="12" name="Rectangle 11"/>
          <p:cNvSpPr/>
          <p:nvPr/>
        </p:nvSpPr>
        <p:spPr>
          <a:xfrm>
            <a:off x="665685" y="2703113"/>
            <a:ext cx="7710499" cy="1631216"/>
          </a:xfrm>
          <a:prstGeom prst="rect">
            <a:avLst/>
          </a:prstGeom>
        </p:spPr>
        <p:txBody>
          <a:bodyPr wrap="square">
            <a:spAutoFit/>
          </a:bodyPr>
          <a:lstStyle/>
          <a:p>
            <a:r>
              <a:rPr lang="it-IT" sz="2000" dirty="0" smtClean="0">
                <a:solidFill>
                  <a:srgbClr val="66CCFF"/>
                </a:solidFill>
                <a:latin typeface="Candara"/>
                <a:cs typeface="Candara"/>
              </a:rPr>
              <a:t>soluzione: </a:t>
            </a:r>
            <a:r>
              <a:rPr lang="it-IT" sz="2000" dirty="0" smtClean="0">
                <a:solidFill>
                  <a:schemeClr val="tx1">
                    <a:lumMod val="75000"/>
                  </a:schemeClr>
                </a:solidFill>
                <a:latin typeface="Candara"/>
                <a:cs typeface="Candara"/>
              </a:rPr>
              <a:t>(</a:t>
            </a:r>
            <a:r>
              <a:rPr lang="it-IT" sz="2000" dirty="0" smtClean="0">
                <a:solidFill>
                  <a:srgbClr val="CCFF66"/>
                </a:solidFill>
                <a:latin typeface="Candara"/>
                <a:cs typeface="Candara"/>
              </a:rPr>
              <a:t>anni ’80</a:t>
            </a:r>
            <a:r>
              <a:rPr lang="it-IT" sz="2000" dirty="0" smtClean="0">
                <a:solidFill>
                  <a:srgbClr val="BFBFBF"/>
                </a:solidFill>
                <a:latin typeface="Candara"/>
                <a:cs typeface="Candara"/>
              </a:rPr>
              <a:t>) particolare </a:t>
            </a:r>
            <a:r>
              <a:rPr lang="it-IT" sz="2000" dirty="0" smtClean="0">
                <a:solidFill>
                  <a:srgbClr val="00FFC8"/>
                </a:solidFill>
                <a:latin typeface="Candara"/>
                <a:cs typeface="Candara"/>
              </a:rPr>
              <a:t>QFT</a:t>
            </a:r>
            <a:r>
              <a:rPr lang="it-IT" sz="2000" dirty="0" smtClean="0">
                <a:solidFill>
                  <a:srgbClr val="00FF80"/>
                </a:solidFill>
                <a:latin typeface="Candara"/>
                <a:cs typeface="Candara"/>
              </a:rPr>
              <a:t> </a:t>
            </a:r>
            <a:r>
              <a:rPr lang="it-IT" sz="2000" dirty="0" smtClean="0">
                <a:solidFill>
                  <a:schemeClr val="tx1">
                    <a:lumMod val="75000"/>
                  </a:schemeClr>
                </a:solidFill>
                <a:latin typeface="Candara"/>
                <a:cs typeface="Candara"/>
              </a:rPr>
              <a:t>di</a:t>
            </a:r>
            <a:r>
              <a:rPr lang="it-IT" sz="2000" dirty="0" smtClean="0">
                <a:solidFill>
                  <a:srgbClr val="00FF80"/>
                </a:solidFill>
                <a:latin typeface="Candara"/>
                <a:cs typeface="Candara"/>
              </a:rPr>
              <a:t> </a:t>
            </a:r>
            <a:r>
              <a:rPr lang="it-IT" sz="2000" dirty="0" smtClean="0">
                <a:solidFill>
                  <a:srgbClr val="00FFC8"/>
                </a:solidFill>
                <a:latin typeface="Candara"/>
                <a:cs typeface="Candara"/>
              </a:rPr>
              <a:t>campo scalare  </a:t>
            </a:r>
            <a:r>
              <a:rPr lang="it-IT" sz="2000" b="1" dirty="0" smtClean="0">
                <a:solidFill>
                  <a:schemeClr val="tx1">
                    <a:lumMod val="75000"/>
                  </a:schemeClr>
                </a:solidFill>
                <a:latin typeface="Candara"/>
                <a:cs typeface="Candara"/>
              </a:rPr>
              <a:t>→   </a:t>
            </a:r>
            <a:r>
              <a:rPr lang="it-IT" sz="2000" dirty="0" smtClean="0">
                <a:solidFill>
                  <a:srgbClr val="BFBFBF"/>
                </a:solidFill>
                <a:latin typeface="Candara"/>
                <a:cs typeface="Candara"/>
              </a:rPr>
              <a:t>espansione esponenziale dell’Universo (</a:t>
            </a:r>
            <a:r>
              <a:rPr lang="it-IT" sz="2000" dirty="0" smtClean="0">
                <a:solidFill>
                  <a:srgbClr val="00FFC8"/>
                </a:solidFill>
                <a:latin typeface="Candara"/>
                <a:cs typeface="Candara"/>
              </a:rPr>
              <a:t>inflazione</a:t>
            </a:r>
            <a:r>
              <a:rPr lang="it-IT" sz="2000" dirty="0" smtClean="0">
                <a:solidFill>
                  <a:schemeClr val="tx1">
                    <a:lumMod val="75000"/>
                  </a:schemeClr>
                </a:solidFill>
                <a:latin typeface="Candara"/>
                <a:cs typeface="Candara"/>
              </a:rPr>
              <a:t>)</a:t>
            </a:r>
            <a:r>
              <a:rPr lang="it-IT" sz="2000" dirty="0" smtClean="0">
                <a:solidFill>
                  <a:srgbClr val="BFBFBF"/>
                </a:solidFill>
                <a:latin typeface="Candara"/>
                <a:cs typeface="Candara"/>
              </a:rPr>
              <a:t>  </a:t>
            </a:r>
            <a:r>
              <a:rPr lang="it-IT" sz="2000" b="1" dirty="0" smtClean="0">
                <a:solidFill>
                  <a:schemeClr val="tx1">
                    <a:lumMod val="75000"/>
                  </a:schemeClr>
                </a:solidFill>
                <a:latin typeface="Candara"/>
                <a:cs typeface="Candara"/>
              </a:rPr>
              <a:t>→  </a:t>
            </a:r>
            <a:r>
              <a:rPr lang="it-IT" sz="2000" dirty="0" smtClean="0">
                <a:solidFill>
                  <a:schemeClr val="tx1">
                    <a:lumMod val="75000"/>
                  </a:schemeClr>
                </a:solidFill>
                <a:latin typeface="Candara"/>
                <a:cs typeface="Candara"/>
              </a:rPr>
              <a:t>regioni molto piccole e altamente uniformi si espandono divenendo in brevissimo tempo            (</a:t>
            </a:r>
            <a:r>
              <a:rPr lang="it-IT" sz="2000" dirty="0" smtClean="0">
                <a:solidFill>
                  <a:srgbClr val="00FFC8"/>
                </a:solidFill>
                <a:latin typeface="Candara"/>
                <a:cs typeface="Candara"/>
              </a:rPr>
              <a:t>10</a:t>
            </a:r>
            <a:r>
              <a:rPr lang="it-IT" sz="2000" baseline="30000" dirty="0" smtClean="0">
                <a:solidFill>
                  <a:srgbClr val="00FFC8"/>
                </a:solidFill>
                <a:latin typeface="Candara"/>
                <a:cs typeface="Candara"/>
              </a:rPr>
              <a:t>-36 </a:t>
            </a:r>
            <a:r>
              <a:rPr lang="it-IT" sz="2000" dirty="0" smtClean="0">
                <a:solidFill>
                  <a:srgbClr val="00FFC8"/>
                </a:solidFill>
                <a:latin typeface="Candara"/>
                <a:cs typeface="Candara"/>
              </a:rPr>
              <a:t>s</a:t>
            </a:r>
            <a:r>
              <a:rPr lang="it-IT" sz="2000" dirty="0" smtClean="0">
                <a:solidFill>
                  <a:schemeClr val="tx1">
                    <a:lumMod val="75000"/>
                  </a:schemeClr>
                </a:solidFill>
                <a:latin typeface="Candara"/>
                <a:cs typeface="Candara"/>
              </a:rPr>
              <a:t>) più grandi dell’Universo attualmente osservato, rimanendo approssimativamente uniformi</a:t>
            </a:r>
            <a:endParaRPr lang="it-IT" sz="2000" dirty="0"/>
          </a:p>
        </p:txBody>
      </p:sp>
      <p:pic>
        <p:nvPicPr>
          <p:cNvPr id="13" name="Picture 12" descr="Inflation"/>
          <p:cNvPicPr>
            <a:picLocks noChangeAspect="1" noChangeArrowheads="1"/>
          </p:cNvPicPr>
          <p:nvPr/>
        </p:nvPicPr>
        <p:blipFill>
          <a:blip r:embed="rId2"/>
          <a:srcRect/>
          <a:stretch>
            <a:fillRect/>
          </a:stretch>
        </p:blipFill>
        <p:spPr bwMode="auto">
          <a:xfrm>
            <a:off x="1676382" y="4476678"/>
            <a:ext cx="3409017" cy="2067090"/>
          </a:xfrm>
          <a:prstGeom prst="rect">
            <a:avLst/>
          </a:prstGeom>
          <a:noFill/>
          <a:ln w="9525">
            <a:noFill/>
            <a:miter lim="800000"/>
            <a:headEnd/>
            <a:tailEnd/>
          </a:ln>
        </p:spPr>
      </p:pic>
      <p:grpSp>
        <p:nvGrpSpPr>
          <p:cNvPr id="14" name="Group 13"/>
          <p:cNvGrpSpPr/>
          <p:nvPr/>
        </p:nvGrpSpPr>
        <p:grpSpPr>
          <a:xfrm>
            <a:off x="6394899" y="4644208"/>
            <a:ext cx="1261889" cy="1899560"/>
            <a:chOff x="6593045" y="3287723"/>
            <a:chExt cx="1261889" cy="1899560"/>
          </a:xfrm>
        </p:grpSpPr>
        <p:pic>
          <p:nvPicPr>
            <p:cNvPr id="15" name="Picture 14" descr="220px-AlanGuthCambridge.jpg"/>
            <p:cNvPicPr>
              <a:picLocks noChangeAspect="1"/>
            </p:cNvPicPr>
            <p:nvPr/>
          </p:nvPicPr>
          <p:blipFill>
            <a:blip r:embed="rId3"/>
            <a:stretch>
              <a:fillRect/>
            </a:stretch>
          </p:blipFill>
          <p:spPr>
            <a:xfrm>
              <a:off x="6593045" y="3287723"/>
              <a:ext cx="1261889" cy="1606041"/>
            </a:xfrm>
            <a:prstGeom prst="rect">
              <a:avLst/>
            </a:prstGeom>
          </p:spPr>
        </p:pic>
        <p:sp>
          <p:nvSpPr>
            <p:cNvPr id="16" name="TextBox 15"/>
            <p:cNvSpPr txBox="1"/>
            <p:nvPr/>
          </p:nvSpPr>
          <p:spPr>
            <a:xfrm>
              <a:off x="6902648" y="4848729"/>
              <a:ext cx="606656" cy="338554"/>
            </a:xfrm>
            <a:prstGeom prst="rect">
              <a:avLst/>
            </a:prstGeom>
            <a:noFill/>
          </p:spPr>
          <p:txBody>
            <a:bodyPr wrap="none" rtlCol="0">
              <a:spAutoFit/>
            </a:bodyPr>
            <a:lstStyle/>
            <a:p>
              <a:r>
                <a:rPr lang="it-IT" sz="1600" dirty="0" err="1" smtClean="0">
                  <a:latin typeface="Candara"/>
                  <a:cs typeface="Candara"/>
                </a:rPr>
                <a:t>Guth</a:t>
              </a:r>
              <a:endParaRPr lang="it-IT" sz="2000" dirty="0">
                <a:latin typeface="Candara"/>
                <a:cs typeface="Candara"/>
              </a:endParaRPr>
            </a:p>
          </p:txBody>
        </p:sp>
      </p:grpSp>
      <p:sp>
        <p:nvSpPr>
          <p:cNvPr id="11" name="Footer Placeholder 10"/>
          <p:cNvSpPr>
            <a:spLocks noGrp="1"/>
          </p:cNvSpPr>
          <p:nvPr>
            <p:ph type="ftr" sz="quarter" idx="11"/>
          </p:nvPr>
        </p:nvSpPr>
        <p:spPr/>
        <p:txBody>
          <a:bodyPr/>
          <a:lstStyle/>
          <a:p>
            <a:r>
              <a:rPr kumimoji="0" lang="en-US" smtClean="0"/>
              <a:t>Corso Docenti - 25 maggio 2015</a:t>
            </a:r>
            <a:endParaRPr kumimoji="0" lang="en-US"/>
          </a:p>
        </p:txBody>
      </p:sp>
      <p:sp>
        <p:nvSpPr>
          <p:cNvPr id="17" name="Date Placeholder 16"/>
          <p:cNvSpPr>
            <a:spLocks noGrp="1"/>
          </p:cNvSpPr>
          <p:nvPr>
            <p:ph type="dt" sz="half" idx="10"/>
          </p:nvPr>
        </p:nvSpPr>
        <p:spPr/>
        <p:txBody>
          <a:bodyPr/>
          <a:lstStyle/>
          <a:p>
            <a:pPr eaLnBrk="1" latinLnBrk="0" hangingPunct="1"/>
            <a:r>
              <a:rPr lang="en-US" smtClean="0"/>
              <a:t>Danilo Babusci</a:t>
            </a:r>
            <a:endParaRPr lang="en-US"/>
          </a:p>
        </p:txBody>
      </p:sp>
      <p:sp>
        <p:nvSpPr>
          <p:cNvPr id="18" name="Slide Number Placeholder 17"/>
          <p:cNvSpPr>
            <a:spLocks noGrp="1"/>
          </p:cNvSpPr>
          <p:nvPr>
            <p:ph type="sldNum" sz="quarter" idx="12"/>
          </p:nvPr>
        </p:nvSpPr>
        <p:spPr/>
        <p:txBody>
          <a:bodyPr/>
          <a:lstStyle/>
          <a:p>
            <a:fld id="{2AA957AF-53C0-420B-9C2D-77DB1416566C}" type="slidenum">
              <a:rPr kumimoji="0" lang="en-US" smtClean="0"/>
              <a:pPr/>
              <a:t>32</a:t>
            </a:fld>
            <a:endParaRPr kumimoji="0" 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4" descr="Fig_02_web"/>
          <p:cNvPicPr>
            <a:picLocks noChangeAspect="1" noChangeArrowheads="1"/>
          </p:cNvPicPr>
          <p:nvPr/>
        </p:nvPicPr>
        <p:blipFill>
          <a:blip r:embed="rId2"/>
          <a:srcRect/>
          <a:stretch>
            <a:fillRect/>
          </a:stretch>
        </p:blipFill>
        <p:spPr bwMode="auto">
          <a:xfrm>
            <a:off x="1128625" y="1297066"/>
            <a:ext cx="6941725" cy="5134899"/>
          </a:xfrm>
          <a:prstGeom prst="rect">
            <a:avLst/>
          </a:prstGeom>
          <a:noFill/>
          <a:ln w="9525">
            <a:noFill/>
            <a:miter lim="800000"/>
            <a:headEnd/>
            <a:tailEnd/>
          </a:ln>
        </p:spPr>
      </p:pic>
      <p:sp>
        <p:nvSpPr>
          <p:cNvPr id="5" name="Title 1"/>
          <p:cNvSpPr>
            <a:spLocks noGrp="1"/>
          </p:cNvSpPr>
          <p:nvPr>
            <p:ph type="title"/>
          </p:nvPr>
        </p:nvSpPr>
        <p:spPr>
          <a:xfrm>
            <a:off x="315103" y="319935"/>
            <a:ext cx="8539155" cy="792088"/>
          </a:xfrm>
        </p:spPr>
        <p:txBody>
          <a:bodyPr>
            <a:noAutofit/>
          </a:bodyPr>
          <a:lstStyle/>
          <a:p>
            <a:r>
              <a:rPr lang="it-IT" dirty="0" smtClean="0">
                <a:ln w="5000" cmpd="sng">
                  <a:noFill/>
                  <a:prstDash val="solid"/>
                </a:ln>
                <a:solidFill>
                  <a:srgbClr val="CCAF0A"/>
                </a:solidFill>
                <a:latin typeface="Candara"/>
                <a:cs typeface="Candara"/>
              </a:rPr>
              <a:t>Inflazione</a:t>
            </a:r>
            <a:endParaRPr lang="it-IT" sz="4400" dirty="0">
              <a:ln w="5000" cmpd="sng">
                <a:noFill/>
                <a:prstDash val="solid"/>
              </a:ln>
              <a:solidFill>
                <a:srgbClr val="CCAF0A"/>
              </a:solidFill>
              <a:latin typeface="Candara"/>
              <a:cs typeface="Candara"/>
            </a:endParaRPr>
          </a:p>
        </p:txBody>
      </p:sp>
      <p:sp>
        <p:nvSpPr>
          <p:cNvPr id="8" name="Footer Placeholder 7"/>
          <p:cNvSpPr>
            <a:spLocks noGrp="1"/>
          </p:cNvSpPr>
          <p:nvPr>
            <p:ph type="ftr" sz="quarter" idx="11"/>
          </p:nvPr>
        </p:nvSpPr>
        <p:spPr/>
        <p:txBody>
          <a:bodyPr/>
          <a:lstStyle/>
          <a:p>
            <a:r>
              <a:rPr kumimoji="0" lang="en-US" smtClean="0"/>
              <a:t>Corso Docenti - 25 maggio 2015</a:t>
            </a:r>
            <a:endParaRPr kumimoji="0" lang="en-US"/>
          </a:p>
        </p:txBody>
      </p:sp>
      <p:sp>
        <p:nvSpPr>
          <p:cNvPr id="9" name="Date Placeholder 8"/>
          <p:cNvSpPr>
            <a:spLocks noGrp="1"/>
          </p:cNvSpPr>
          <p:nvPr>
            <p:ph type="dt" sz="half" idx="10"/>
          </p:nvPr>
        </p:nvSpPr>
        <p:spPr/>
        <p:txBody>
          <a:bodyPr/>
          <a:lstStyle/>
          <a:p>
            <a:pPr eaLnBrk="1" latinLnBrk="0" hangingPunct="1"/>
            <a:r>
              <a:rPr lang="en-US" smtClean="0"/>
              <a:t>Danilo Babusci</a:t>
            </a:r>
            <a:endParaRPr lang="en-US"/>
          </a:p>
        </p:txBody>
      </p:sp>
      <p:sp>
        <p:nvSpPr>
          <p:cNvPr id="10" name="Slide Number Placeholder 9"/>
          <p:cNvSpPr>
            <a:spLocks noGrp="1"/>
          </p:cNvSpPr>
          <p:nvPr>
            <p:ph type="sldNum" sz="quarter" idx="12"/>
          </p:nvPr>
        </p:nvSpPr>
        <p:spPr/>
        <p:txBody>
          <a:bodyPr/>
          <a:lstStyle/>
          <a:p>
            <a:fld id="{2AA957AF-53C0-420B-9C2D-77DB1416566C}" type="slidenum">
              <a:rPr kumimoji="0" lang="en-US" smtClean="0"/>
              <a:pPr/>
              <a:t>33</a:t>
            </a:fld>
            <a:endParaRPr kumimoji="0" 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1"/>
          <p:cNvSpPr>
            <a:spLocks noGrp="1"/>
          </p:cNvSpPr>
          <p:nvPr>
            <p:ph type="title"/>
          </p:nvPr>
        </p:nvSpPr>
        <p:spPr>
          <a:xfrm>
            <a:off x="315103" y="319935"/>
            <a:ext cx="8539155" cy="792088"/>
          </a:xfrm>
        </p:spPr>
        <p:txBody>
          <a:bodyPr>
            <a:noAutofit/>
          </a:bodyPr>
          <a:lstStyle/>
          <a:p>
            <a:r>
              <a:rPr lang="it-IT" dirty="0" smtClean="0">
                <a:ln w="5000" cmpd="sng">
                  <a:noFill/>
                  <a:prstDash val="solid"/>
                </a:ln>
                <a:solidFill>
                  <a:srgbClr val="CCAF0A"/>
                </a:solidFill>
                <a:latin typeface="Candara"/>
                <a:cs typeface="Candara"/>
              </a:rPr>
              <a:t>Inflazione</a:t>
            </a:r>
            <a:endParaRPr lang="it-IT" sz="4400" dirty="0">
              <a:ln w="5000" cmpd="sng">
                <a:noFill/>
                <a:prstDash val="solid"/>
              </a:ln>
              <a:solidFill>
                <a:srgbClr val="CCAF0A"/>
              </a:solidFill>
              <a:latin typeface="Candara"/>
              <a:cs typeface="Candara"/>
            </a:endParaRPr>
          </a:p>
        </p:txBody>
      </p:sp>
      <p:sp>
        <p:nvSpPr>
          <p:cNvPr id="5" name="TextBox 4"/>
          <p:cNvSpPr txBox="1"/>
          <p:nvPr/>
        </p:nvSpPr>
        <p:spPr>
          <a:xfrm>
            <a:off x="630450" y="1432183"/>
            <a:ext cx="7907848" cy="707886"/>
          </a:xfrm>
          <a:prstGeom prst="rect">
            <a:avLst/>
          </a:prstGeom>
          <a:noFill/>
        </p:spPr>
        <p:txBody>
          <a:bodyPr wrap="square" rtlCol="0">
            <a:spAutoFit/>
          </a:bodyPr>
          <a:lstStyle/>
          <a:p>
            <a:r>
              <a:rPr lang="it-IT" sz="2000" dirty="0" smtClean="0">
                <a:solidFill>
                  <a:srgbClr val="00FFC8"/>
                </a:solidFill>
                <a:latin typeface="Candara"/>
                <a:cs typeface="Candara"/>
              </a:rPr>
              <a:t>predizione importante</a:t>
            </a:r>
            <a:r>
              <a:rPr lang="it-IT" sz="2000" dirty="0" smtClean="0">
                <a:solidFill>
                  <a:schemeClr val="tx1">
                    <a:lumMod val="75000"/>
                  </a:schemeClr>
                </a:solidFill>
                <a:latin typeface="Candara"/>
                <a:cs typeface="Candara"/>
              </a:rPr>
              <a:t>: fluttuazioni quantistiche durante inflazione sono in grado di generare le variazioni di temperatura osservate nel CMB</a:t>
            </a:r>
            <a:endParaRPr lang="it-IT" sz="2000" dirty="0">
              <a:solidFill>
                <a:schemeClr val="tx1">
                  <a:lumMod val="75000"/>
                </a:schemeClr>
              </a:solidFill>
              <a:latin typeface="Candara"/>
              <a:cs typeface="Candara"/>
            </a:endParaRPr>
          </a:p>
        </p:txBody>
      </p:sp>
      <p:sp>
        <p:nvSpPr>
          <p:cNvPr id="6" name="TextBox 5"/>
          <p:cNvSpPr txBox="1"/>
          <p:nvPr/>
        </p:nvSpPr>
        <p:spPr>
          <a:xfrm>
            <a:off x="657470" y="2391452"/>
            <a:ext cx="7754741" cy="707886"/>
          </a:xfrm>
          <a:prstGeom prst="rect">
            <a:avLst/>
          </a:prstGeom>
          <a:noFill/>
        </p:spPr>
        <p:txBody>
          <a:bodyPr wrap="square" rtlCol="0">
            <a:spAutoFit/>
          </a:bodyPr>
          <a:lstStyle/>
          <a:p>
            <a:r>
              <a:rPr lang="it-IT" sz="2000" dirty="0" smtClean="0">
                <a:solidFill>
                  <a:schemeClr val="tx1">
                    <a:lumMod val="75000"/>
                  </a:schemeClr>
                </a:solidFill>
                <a:latin typeface="Candara"/>
                <a:cs typeface="Candara"/>
              </a:rPr>
              <a:t>meccanismo difficile da fermare  </a:t>
            </a:r>
            <a:r>
              <a:rPr lang="it-IT" sz="2000" b="1" dirty="0" smtClean="0">
                <a:solidFill>
                  <a:schemeClr val="tx1">
                    <a:lumMod val="75000"/>
                  </a:schemeClr>
                </a:solidFill>
                <a:latin typeface="Candara"/>
                <a:cs typeface="Candara"/>
              </a:rPr>
              <a:t>→</a:t>
            </a:r>
            <a:r>
              <a:rPr lang="it-IT" sz="2000" dirty="0" smtClean="0">
                <a:latin typeface="Candara"/>
                <a:cs typeface="Candara"/>
              </a:rPr>
              <a:t>   </a:t>
            </a:r>
            <a:r>
              <a:rPr lang="it-IT" sz="2000" dirty="0" smtClean="0">
                <a:solidFill>
                  <a:srgbClr val="00FFC8"/>
                </a:solidFill>
                <a:latin typeface="Candara"/>
                <a:cs typeface="Candara"/>
              </a:rPr>
              <a:t>inflazione eterna</a:t>
            </a:r>
            <a:r>
              <a:rPr lang="it-IT" sz="2000" dirty="0" smtClean="0">
                <a:solidFill>
                  <a:schemeClr val="tx1">
                    <a:lumMod val="75000"/>
                  </a:schemeClr>
                </a:solidFill>
                <a:latin typeface="Candara"/>
                <a:cs typeface="Candara"/>
              </a:rPr>
              <a:t>:</a:t>
            </a:r>
            <a:r>
              <a:rPr lang="it-IT" sz="2000" dirty="0" smtClean="0">
                <a:solidFill>
                  <a:srgbClr val="CCAF0A"/>
                </a:solidFill>
                <a:latin typeface="Candara"/>
                <a:cs typeface="Candara"/>
              </a:rPr>
              <a:t> </a:t>
            </a:r>
            <a:r>
              <a:rPr lang="it-IT" sz="2000" dirty="0" smtClean="0">
                <a:solidFill>
                  <a:srgbClr val="BFBFBF"/>
                </a:solidFill>
                <a:latin typeface="Candara"/>
                <a:cs typeface="Candara"/>
              </a:rPr>
              <a:t>formazione di bolle in espansione in un Universo in inflazione</a:t>
            </a:r>
            <a:endParaRPr lang="it-IT" sz="2000" dirty="0">
              <a:solidFill>
                <a:srgbClr val="BFBFBF"/>
              </a:solidFill>
              <a:latin typeface="Candara"/>
              <a:cs typeface="Candara"/>
            </a:endParaRPr>
          </a:p>
        </p:txBody>
      </p:sp>
      <p:pic>
        <p:nvPicPr>
          <p:cNvPr id="7" name="Picture 2" descr="TEMPO"/>
          <p:cNvPicPr>
            <a:picLocks noChangeAspect="1" noChangeArrowheads="1"/>
          </p:cNvPicPr>
          <p:nvPr/>
        </p:nvPicPr>
        <p:blipFill>
          <a:blip r:embed="rId2"/>
          <a:srcRect/>
          <a:stretch>
            <a:fillRect/>
          </a:stretch>
        </p:blipFill>
        <p:spPr bwMode="auto">
          <a:xfrm>
            <a:off x="1442948" y="3316626"/>
            <a:ext cx="3907010" cy="3168694"/>
          </a:xfrm>
          <a:prstGeom prst="rect">
            <a:avLst/>
          </a:prstGeom>
          <a:noFill/>
          <a:ln w="9525">
            <a:noFill/>
            <a:miter lim="800000"/>
            <a:headEnd/>
            <a:tailEnd/>
          </a:ln>
        </p:spPr>
      </p:pic>
      <p:grpSp>
        <p:nvGrpSpPr>
          <p:cNvPr id="11" name="Group 10"/>
          <p:cNvGrpSpPr/>
          <p:nvPr/>
        </p:nvGrpSpPr>
        <p:grpSpPr>
          <a:xfrm>
            <a:off x="6492019" y="4035311"/>
            <a:ext cx="1298748" cy="1990670"/>
            <a:chOff x="6095711" y="4035311"/>
            <a:chExt cx="1298748" cy="1990670"/>
          </a:xfrm>
        </p:grpSpPr>
        <p:pic>
          <p:nvPicPr>
            <p:cNvPr id="8" name="Picture 7" descr="Linde3.jpg"/>
            <p:cNvPicPr>
              <a:picLocks noChangeAspect="1"/>
            </p:cNvPicPr>
            <p:nvPr/>
          </p:nvPicPr>
          <p:blipFill>
            <a:blip r:embed="rId3"/>
            <a:stretch>
              <a:fillRect/>
            </a:stretch>
          </p:blipFill>
          <p:spPr>
            <a:xfrm>
              <a:off x="6095711" y="4035311"/>
              <a:ext cx="1298748" cy="1665658"/>
            </a:xfrm>
            <a:prstGeom prst="rect">
              <a:avLst/>
            </a:prstGeom>
          </p:spPr>
        </p:pic>
        <p:sp>
          <p:nvSpPr>
            <p:cNvPr id="9" name="Rectangle 8"/>
            <p:cNvSpPr/>
            <p:nvPr/>
          </p:nvSpPr>
          <p:spPr>
            <a:xfrm>
              <a:off x="6395866" y="5656649"/>
              <a:ext cx="718466" cy="369332"/>
            </a:xfrm>
            <a:prstGeom prst="rect">
              <a:avLst/>
            </a:prstGeom>
          </p:spPr>
          <p:txBody>
            <a:bodyPr wrap="none">
              <a:spAutoFit/>
            </a:bodyPr>
            <a:lstStyle/>
            <a:p>
              <a:r>
                <a:rPr lang="it-IT" dirty="0" smtClean="0">
                  <a:latin typeface="Candara"/>
                  <a:cs typeface="Candara"/>
                </a:rPr>
                <a:t>Linde</a:t>
              </a:r>
              <a:endParaRPr lang="it-IT" sz="2400" dirty="0">
                <a:latin typeface="Candara"/>
                <a:cs typeface="Candara"/>
              </a:endParaRPr>
            </a:p>
          </p:txBody>
        </p:sp>
      </p:grpSp>
      <p:sp>
        <p:nvSpPr>
          <p:cNvPr id="13" name="Footer Placeholder 12"/>
          <p:cNvSpPr>
            <a:spLocks noGrp="1"/>
          </p:cNvSpPr>
          <p:nvPr>
            <p:ph type="ftr" sz="quarter" idx="11"/>
          </p:nvPr>
        </p:nvSpPr>
        <p:spPr/>
        <p:txBody>
          <a:bodyPr/>
          <a:lstStyle/>
          <a:p>
            <a:r>
              <a:rPr kumimoji="0" lang="en-US" smtClean="0"/>
              <a:t>Corso Docenti - 25 maggio 2015</a:t>
            </a:r>
            <a:endParaRPr kumimoji="0" lang="en-US"/>
          </a:p>
        </p:txBody>
      </p:sp>
      <p:sp>
        <p:nvSpPr>
          <p:cNvPr id="14" name="Date Placeholder 13"/>
          <p:cNvSpPr>
            <a:spLocks noGrp="1"/>
          </p:cNvSpPr>
          <p:nvPr>
            <p:ph type="dt" sz="half" idx="10"/>
          </p:nvPr>
        </p:nvSpPr>
        <p:spPr/>
        <p:txBody>
          <a:bodyPr/>
          <a:lstStyle/>
          <a:p>
            <a:pPr eaLnBrk="1" latinLnBrk="0" hangingPunct="1"/>
            <a:r>
              <a:rPr lang="en-US" smtClean="0"/>
              <a:t>Danilo Babusci</a:t>
            </a:r>
            <a:endParaRPr lang="en-US"/>
          </a:p>
        </p:txBody>
      </p:sp>
      <p:sp>
        <p:nvSpPr>
          <p:cNvPr id="15" name="Slide Number Placeholder 14"/>
          <p:cNvSpPr>
            <a:spLocks noGrp="1"/>
          </p:cNvSpPr>
          <p:nvPr>
            <p:ph type="sldNum" sz="quarter" idx="12"/>
          </p:nvPr>
        </p:nvSpPr>
        <p:spPr/>
        <p:txBody>
          <a:bodyPr/>
          <a:lstStyle/>
          <a:p>
            <a:fld id="{2AA957AF-53C0-420B-9C2D-77DB1416566C}" type="slidenum">
              <a:rPr kumimoji="0" lang="en-US" smtClean="0"/>
              <a:pPr/>
              <a:t>34</a:t>
            </a:fld>
            <a:endParaRPr kumimoji="0" 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1"/>
          <p:cNvSpPr>
            <a:spLocks noGrp="1"/>
          </p:cNvSpPr>
          <p:nvPr>
            <p:ph type="title"/>
          </p:nvPr>
        </p:nvSpPr>
        <p:spPr>
          <a:xfrm>
            <a:off x="315103" y="319935"/>
            <a:ext cx="8539155" cy="792088"/>
          </a:xfrm>
        </p:spPr>
        <p:txBody>
          <a:bodyPr>
            <a:noAutofit/>
          </a:bodyPr>
          <a:lstStyle/>
          <a:p>
            <a:r>
              <a:rPr lang="it-IT" dirty="0" err="1" smtClean="0">
                <a:ln w="5000" cmpd="sng">
                  <a:noFill/>
                  <a:prstDash val="solid"/>
                </a:ln>
                <a:solidFill>
                  <a:srgbClr val="CCAF0A"/>
                </a:solidFill>
                <a:latin typeface="Candara"/>
                <a:cs typeface="Candara"/>
              </a:rPr>
              <a:t>Multiverso</a:t>
            </a:r>
            <a:endParaRPr lang="it-IT" sz="4400" dirty="0">
              <a:ln w="5000" cmpd="sng">
                <a:noFill/>
                <a:prstDash val="solid"/>
              </a:ln>
              <a:solidFill>
                <a:srgbClr val="CCAF0A"/>
              </a:solidFill>
              <a:latin typeface="Candara"/>
              <a:cs typeface="Candara"/>
            </a:endParaRPr>
          </a:p>
        </p:txBody>
      </p:sp>
      <p:sp>
        <p:nvSpPr>
          <p:cNvPr id="5" name="TextBox 4"/>
          <p:cNvSpPr txBox="1"/>
          <p:nvPr/>
        </p:nvSpPr>
        <p:spPr>
          <a:xfrm>
            <a:off x="630457" y="1493334"/>
            <a:ext cx="7980610" cy="707886"/>
          </a:xfrm>
          <a:prstGeom prst="rect">
            <a:avLst/>
          </a:prstGeom>
          <a:noFill/>
        </p:spPr>
        <p:txBody>
          <a:bodyPr wrap="square" rtlCol="0">
            <a:spAutoFit/>
          </a:bodyPr>
          <a:lstStyle/>
          <a:p>
            <a:r>
              <a:rPr lang="it-IT" sz="2000" dirty="0" smtClean="0">
                <a:solidFill>
                  <a:srgbClr val="BFBFBF"/>
                </a:solidFill>
                <a:latin typeface="Candara"/>
                <a:cs typeface="Candara"/>
              </a:rPr>
              <a:t>ciascuna bolla rappresenta un Universo, con il proprio (grande o piccolo) </a:t>
            </a:r>
            <a:r>
              <a:rPr lang="it-IT" sz="2000" dirty="0" smtClean="0">
                <a:solidFill>
                  <a:srgbClr val="00FFC8"/>
                </a:solidFill>
                <a:latin typeface="Candara"/>
                <a:cs typeface="Candara"/>
              </a:rPr>
              <a:t>Big Bang</a:t>
            </a:r>
            <a:r>
              <a:rPr lang="it-IT" sz="2000" dirty="0" smtClean="0">
                <a:solidFill>
                  <a:srgbClr val="BFBFBF"/>
                </a:solidFill>
                <a:latin typeface="Candara"/>
                <a:cs typeface="Candara"/>
              </a:rPr>
              <a:t>, forse con valori diversi delle costanti di natura</a:t>
            </a:r>
            <a:endParaRPr lang="it-IT" sz="2000" dirty="0">
              <a:solidFill>
                <a:schemeClr val="accent2"/>
              </a:solidFill>
              <a:latin typeface="Candara"/>
              <a:cs typeface="Candara"/>
            </a:endParaRPr>
          </a:p>
        </p:txBody>
      </p:sp>
      <p:sp>
        <p:nvSpPr>
          <p:cNvPr id="6" name="TextBox 5"/>
          <p:cNvSpPr txBox="1"/>
          <p:nvPr/>
        </p:nvSpPr>
        <p:spPr>
          <a:xfrm>
            <a:off x="558401" y="3485825"/>
            <a:ext cx="8052666" cy="1015663"/>
          </a:xfrm>
          <a:prstGeom prst="rect">
            <a:avLst/>
          </a:prstGeom>
          <a:noFill/>
        </p:spPr>
        <p:txBody>
          <a:bodyPr wrap="square" rtlCol="0">
            <a:spAutoFit/>
          </a:bodyPr>
          <a:lstStyle/>
          <a:p>
            <a:r>
              <a:rPr lang="it-IT" sz="2000" dirty="0" smtClean="0">
                <a:solidFill>
                  <a:srgbClr val="66CCFF"/>
                </a:solidFill>
                <a:latin typeface="Candara"/>
                <a:cs typeface="Candara"/>
              </a:rPr>
              <a:t>Ipotesi</a:t>
            </a:r>
            <a:r>
              <a:rPr lang="it-IT" sz="2000" dirty="0" smtClean="0">
                <a:solidFill>
                  <a:schemeClr val="tx1">
                    <a:lumMod val="75000"/>
                  </a:schemeClr>
                </a:solidFill>
                <a:latin typeface="Candara"/>
                <a:cs typeface="Candara"/>
              </a:rPr>
              <a:t>:</a:t>
            </a:r>
            <a:r>
              <a:rPr lang="it-IT" sz="2000" dirty="0" smtClean="0">
                <a:solidFill>
                  <a:srgbClr val="42A0B0"/>
                </a:solidFill>
                <a:latin typeface="Candara"/>
                <a:cs typeface="Candara"/>
              </a:rPr>
              <a:t> </a:t>
            </a:r>
            <a:r>
              <a:rPr lang="it-IT" sz="2000" dirty="0" smtClean="0">
                <a:solidFill>
                  <a:schemeClr val="tx1">
                    <a:lumMod val="75000"/>
                  </a:schemeClr>
                </a:solidFill>
                <a:latin typeface="Candara"/>
                <a:cs typeface="Candara"/>
              </a:rPr>
              <a:t>le bolle realizzano tutte le diverse soluzioni delle equazioni della teoria delle stringhe  </a:t>
            </a:r>
            <a:r>
              <a:rPr lang="it-IT" sz="2000" b="1" dirty="0" smtClean="0">
                <a:solidFill>
                  <a:schemeClr val="tx1">
                    <a:lumMod val="75000"/>
                  </a:schemeClr>
                </a:solidFill>
                <a:latin typeface="Candara"/>
                <a:cs typeface="Candara"/>
              </a:rPr>
              <a:t>→  </a:t>
            </a:r>
            <a:r>
              <a:rPr lang="it-IT" sz="2000" dirty="0" smtClean="0">
                <a:solidFill>
                  <a:schemeClr val="tx1">
                    <a:lumMod val="75000"/>
                  </a:schemeClr>
                </a:solidFill>
                <a:latin typeface="Candara"/>
                <a:cs typeface="Candara"/>
              </a:rPr>
              <a:t>il valore dei parametri dello SM è </a:t>
            </a:r>
            <a:r>
              <a:rPr lang="it-IT" sz="2000" dirty="0" smtClean="0">
                <a:solidFill>
                  <a:srgbClr val="00FFC8"/>
                </a:solidFill>
                <a:latin typeface="Candara"/>
                <a:cs typeface="Candara"/>
              </a:rPr>
              <a:t>accidentale</a:t>
            </a:r>
            <a:r>
              <a:rPr lang="it-IT" sz="2000" dirty="0" smtClean="0">
                <a:solidFill>
                  <a:schemeClr val="tx1">
                    <a:lumMod val="75000"/>
                  </a:schemeClr>
                </a:solidFill>
                <a:latin typeface="Candara"/>
                <a:cs typeface="Candara"/>
              </a:rPr>
              <a:t>, caratteristico della bolla in cui ci troviamo a vivere</a:t>
            </a:r>
            <a:endParaRPr lang="it-IT" sz="2000" dirty="0">
              <a:solidFill>
                <a:schemeClr val="tx1">
                  <a:lumMod val="75000"/>
                </a:schemeClr>
              </a:solidFill>
              <a:latin typeface="Candara"/>
              <a:cs typeface="Candara"/>
            </a:endParaRPr>
          </a:p>
        </p:txBody>
      </p:sp>
      <p:sp>
        <p:nvSpPr>
          <p:cNvPr id="7" name="TextBox 6"/>
          <p:cNvSpPr txBox="1"/>
          <p:nvPr/>
        </p:nvSpPr>
        <p:spPr>
          <a:xfrm>
            <a:off x="846621" y="4782898"/>
            <a:ext cx="7439492" cy="1323439"/>
          </a:xfrm>
          <a:prstGeom prst="rect">
            <a:avLst/>
          </a:prstGeom>
          <a:noFill/>
        </p:spPr>
        <p:txBody>
          <a:bodyPr wrap="square" rtlCol="0">
            <a:spAutoFit/>
          </a:bodyPr>
          <a:lstStyle/>
          <a:p>
            <a:r>
              <a:rPr lang="it-IT" sz="2000" dirty="0" smtClean="0">
                <a:solidFill>
                  <a:srgbClr val="66CCFF"/>
                </a:solidFill>
                <a:latin typeface="Candara"/>
                <a:cs typeface="Candara"/>
              </a:rPr>
              <a:t>ragionamento Antropico</a:t>
            </a:r>
            <a:r>
              <a:rPr lang="it-IT" sz="2000" dirty="0" smtClean="0">
                <a:solidFill>
                  <a:schemeClr val="tx1">
                    <a:lumMod val="75000"/>
                  </a:schemeClr>
                </a:solidFill>
                <a:latin typeface="Candara"/>
                <a:cs typeface="Candara"/>
              </a:rPr>
              <a:t>:</a:t>
            </a:r>
            <a:r>
              <a:rPr lang="it-IT" sz="2000" dirty="0" smtClean="0">
                <a:solidFill>
                  <a:srgbClr val="71BBB0"/>
                </a:solidFill>
                <a:latin typeface="Candara"/>
                <a:cs typeface="Candara"/>
              </a:rPr>
              <a:t> </a:t>
            </a:r>
            <a:r>
              <a:rPr lang="it-IT" sz="2000" dirty="0" smtClean="0">
                <a:solidFill>
                  <a:schemeClr val="tx1">
                    <a:lumMod val="75000"/>
                  </a:schemeClr>
                </a:solidFill>
                <a:latin typeface="Candara"/>
                <a:cs typeface="Candara"/>
              </a:rPr>
              <a:t>osservatori devono essere in una parte del  Multiverso in cui le costanti della natura consentono </a:t>
            </a:r>
            <a:r>
              <a:rPr lang="it-IT" sz="2000" dirty="0" smtClean="0">
                <a:solidFill>
                  <a:srgbClr val="BFBFBF"/>
                </a:solidFill>
                <a:latin typeface="Candara"/>
                <a:cs typeface="Candara"/>
              </a:rPr>
              <a:t>l’</a:t>
            </a:r>
            <a:r>
              <a:rPr lang="it-IT" sz="2000" dirty="0" smtClean="0">
                <a:solidFill>
                  <a:srgbClr val="00FFC8"/>
                </a:solidFill>
                <a:latin typeface="Candara"/>
                <a:cs typeface="Candara"/>
              </a:rPr>
              <a:t>evoluzione</a:t>
            </a:r>
            <a:r>
              <a:rPr lang="it-IT" sz="2000" dirty="0" smtClean="0">
                <a:solidFill>
                  <a:srgbClr val="00FF80"/>
                </a:solidFill>
                <a:latin typeface="Candara"/>
                <a:cs typeface="Candara"/>
              </a:rPr>
              <a:t> </a:t>
            </a:r>
            <a:r>
              <a:rPr lang="it-IT" sz="2000" dirty="0" smtClean="0">
                <a:solidFill>
                  <a:schemeClr val="tx1">
                    <a:lumMod val="75000"/>
                  </a:schemeClr>
                </a:solidFill>
                <a:latin typeface="Candara"/>
                <a:cs typeface="Candara"/>
              </a:rPr>
              <a:t>di</a:t>
            </a:r>
            <a:r>
              <a:rPr lang="it-IT" sz="2000" dirty="0" smtClean="0">
                <a:solidFill>
                  <a:srgbClr val="00FF80"/>
                </a:solidFill>
                <a:latin typeface="Candara"/>
                <a:cs typeface="Candara"/>
              </a:rPr>
              <a:t> </a:t>
            </a:r>
            <a:r>
              <a:rPr lang="it-IT" sz="2000" dirty="0" smtClean="0">
                <a:solidFill>
                  <a:srgbClr val="00FFC8"/>
                </a:solidFill>
                <a:latin typeface="Candara"/>
                <a:cs typeface="Candara"/>
              </a:rPr>
              <a:t>vita</a:t>
            </a:r>
            <a:r>
              <a:rPr lang="it-IT" sz="2000" dirty="0" smtClean="0">
                <a:solidFill>
                  <a:srgbClr val="00FF80"/>
                </a:solidFill>
                <a:latin typeface="Candara"/>
                <a:cs typeface="Candara"/>
              </a:rPr>
              <a:t> </a:t>
            </a:r>
            <a:r>
              <a:rPr lang="it-IT" sz="2000" dirty="0" smtClean="0">
                <a:solidFill>
                  <a:srgbClr val="BFBFBF"/>
                </a:solidFill>
                <a:latin typeface="Candara"/>
                <a:cs typeface="Candara"/>
              </a:rPr>
              <a:t>e</a:t>
            </a:r>
            <a:r>
              <a:rPr lang="it-IT" sz="2000" dirty="0" smtClean="0">
                <a:solidFill>
                  <a:srgbClr val="00FF80"/>
                </a:solidFill>
                <a:latin typeface="Candara"/>
                <a:cs typeface="Candara"/>
              </a:rPr>
              <a:t> </a:t>
            </a:r>
            <a:r>
              <a:rPr lang="it-IT" sz="2000" dirty="0" smtClean="0">
                <a:solidFill>
                  <a:srgbClr val="00FFC8"/>
                </a:solidFill>
                <a:latin typeface="Candara"/>
                <a:cs typeface="Candara"/>
              </a:rPr>
              <a:t>intelligenza</a:t>
            </a:r>
            <a:r>
              <a:rPr lang="it-IT" sz="2000" dirty="0" smtClean="0">
                <a:solidFill>
                  <a:schemeClr val="tx1">
                    <a:lumMod val="75000"/>
                  </a:schemeClr>
                </a:solidFill>
                <a:latin typeface="Candara"/>
                <a:cs typeface="Candara"/>
              </a:rPr>
              <a:t>: anche se non come intendeva Protagora, l’uomo può essere la misura di tutte le cose</a:t>
            </a:r>
            <a:endParaRPr lang="it-IT" sz="2000" dirty="0"/>
          </a:p>
        </p:txBody>
      </p:sp>
      <p:grpSp>
        <p:nvGrpSpPr>
          <p:cNvPr id="10" name="Group 9"/>
          <p:cNvGrpSpPr/>
          <p:nvPr/>
        </p:nvGrpSpPr>
        <p:grpSpPr>
          <a:xfrm>
            <a:off x="3330788" y="2532085"/>
            <a:ext cx="2847049" cy="461665"/>
            <a:chOff x="3856388" y="2477032"/>
            <a:chExt cx="2847049" cy="461665"/>
          </a:xfrm>
        </p:grpSpPr>
        <p:sp>
          <p:nvSpPr>
            <p:cNvPr id="8" name="Rectangle 7"/>
            <p:cNvSpPr/>
            <p:nvPr/>
          </p:nvSpPr>
          <p:spPr>
            <a:xfrm>
              <a:off x="5127465" y="2477032"/>
              <a:ext cx="1575972" cy="461665"/>
            </a:xfrm>
            <a:prstGeom prst="rect">
              <a:avLst/>
            </a:prstGeom>
            <a:ln w="25400" cap="flat" cmpd="sng" algn="ctr">
              <a:solidFill>
                <a:srgbClr val="66CCFF"/>
              </a:solidFill>
              <a:prstDash val="solid"/>
              <a:round/>
              <a:headEnd type="none" w="med" len="med"/>
              <a:tailEnd type="none" w="med" len="med"/>
            </a:ln>
          </p:spPr>
          <p:txBody>
            <a:bodyPr wrap="none">
              <a:spAutoFit/>
            </a:bodyPr>
            <a:lstStyle/>
            <a:p>
              <a:r>
                <a:rPr lang="it-IT" sz="2400" dirty="0" err="1" smtClean="0">
                  <a:solidFill>
                    <a:srgbClr val="66CCFF"/>
                  </a:solidFill>
                  <a:latin typeface="Candara"/>
                  <a:cs typeface="Candara"/>
                </a:rPr>
                <a:t>Multiverso</a:t>
              </a:r>
              <a:r>
                <a:rPr lang="it-IT" dirty="0" smtClean="0">
                  <a:solidFill>
                    <a:srgbClr val="66CCFF"/>
                  </a:solidFill>
                  <a:latin typeface="Candara"/>
                  <a:cs typeface="Candara"/>
                </a:rPr>
                <a:t> </a:t>
              </a:r>
              <a:endParaRPr lang="it-IT" dirty="0">
                <a:solidFill>
                  <a:srgbClr val="66CCFF"/>
                </a:solidFill>
              </a:endParaRPr>
            </a:p>
          </p:txBody>
        </p:sp>
        <p:sp>
          <p:nvSpPr>
            <p:cNvPr id="9" name="Right Arrow 8"/>
            <p:cNvSpPr>
              <a:spLocks noChangeAspect="1"/>
            </p:cNvSpPr>
            <p:nvPr/>
          </p:nvSpPr>
          <p:spPr>
            <a:xfrm>
              <a:off x="3856388" y="2581646"/>
              <a:ext cx="544125" cy="210676"/>
            </a:xfrm>
            <a:prstGeom prst="rightArrow">
              <a:avLst/>
            </a:prstGeom>
            <a:solidFill>
              <a:srgbClr val="66CCFF"/>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grpSp>
      <p:sp>
        <p:nvSpPr>
          <p:cNvPr id="13" name="Footer Placeholder 12"/>
          <p:cNvSpPr>
            <a:spLocks noGrp="1"/>
          </p:cNvSpPr>
          <p:nvPr>
            <p:ph type="ftr" sz="quarter" idx="11"/>
          </p:nvPr>
        </p:nvSpPr>
        <p:spPr/>
        <p:txBody>
          <a:bodyPr/>
          <a:lstStyle/>
          <a:p>
            <a:r>
              <a:rPr kumimoji="0" lang="en-US" smtClean="0"/>
              <a:t>Corso Docenti - 25 maggio 2015</a:t>
            </a:r>
            <a:endParaRPr kumimoji="0" lang="en-US"/>
          </a:p>
        </p:txBody>
      </p:sp>
      <p:sp>
        <p:nvSpPr>
          <p:cNvPr id="14" name="Date Placeholder 13"/>
          <p:cNvSpPr>
            <a:spLocks noGrp="1"/>
          </p:cNvSpPr>
          <p:nvPr>
            <p:ph type="dt" sz="half" idx="10"/>
          </p:nvPr>
        </p:nvSpPr>
        <p:spPr/>
        <p:txBody>
          <a:bodyPr/>
          <a:lstStyle/>
          <a:p>
            <a:pPr eaLnBrk="1" latinLnBrk="0" hangingPunct="1"/>
            <a:r>
              <a:rPr lang="en-US" smtClean="0"/>
              <a:t>Danilo Babusci</a:t>
            </a:r>
            <a:endParaRPr lang="en-US"/>
          </a:p>
        </p:txBody>
      </p:sp>
      <p:sp>
        <p:nvSpPr>
          <p:cNvPr id="15" name="Slide Number Placeholder 14"/>
          <p:cNvSpPr>
            <a:spLocks noGrp="1"/>
          </p:cNvSpPr>
          <p:nvPr>
            <p:ph type="sldNum" sz="quarter" idx="12"/>
          </p:nvPr>
        </p:nvSpPr>
        <p:spPr/>
        <p:txBody>
          <a:bodyPr/>
          <a:lstStyle/>
          <a:p>
            <a:fld id="{2AA957AF-53C0-420B-9C2D-77DB1416566C}" type="slidenum">
              <a:rPr kumimoji="0" lang="en-US" smtClean="0"/>
              <a:pPr/>
              <a:t>35</a:t>
            </a:fld>
            <a:endParaRPr kumimoji="0" 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1"/>
          <p:cNvSpPr>
            <a:spLocks noGrp="1"/>
          </p:cNvSpPr>
          <p:nvPr>
            <p:ph type="title"/>
          </p:nvPr>
        </p:nvSpPr>
        <p:spPr>
          <a:xfrm>
            <a:off x="315103" y="319935"/>
            <a:ext cx="8539155" cy="792088"/>
          </a:xfrm>
        </p:spPr>
        <p:txBody>
          <a:bodyPr>
            <a:noAutofit/>
          </a:bodyPr>
          <a:lstStyle/>
          <a:p>
            <a:r>
              <a:rPr lang="it-IT" dirty="0" smtClean="0">
                <a:ln w="5000" cmpd="sng">
                  <a:noFill/>
                  <a:prstDash val="solid"/>
                </a:ln>
                <a:solidFill>
                  <a:srgbClr val="CCAF0A"/>
                </a:solidFill>
                <a:latin typeface="Candara"/>
                <a:cs typeface="Candara"/>
              </a:rPr>
              <a:t>Ragionamento Antropico</a:t>
            </a:r>
            <a:endParaRPr lang="it-IT" sz="4400" dirty="0">
              <a:ln w="5000" cmpd="sng">
                <a:noFill/>
                <a:prstDash val="solid"/>
              </a:ln>
              <a:solidFill>
                <a:srgbClr val="CCAF0A"/>
              </a:solidFill>
              <a:latin typeface="Candara"/>
              <a:cs typeface="Candara"/>
            </a:endParaRPr>
          </a:p>
        </p:txBody>
      </p:sp>
      <p:sp>
        <p:nvSpPr>
          <p:cNvPr id="3" name="TextBox 2"/>
          <p:cNvSpPr txBox="1"/>
          <p:nvPr/>
        </p:nvSpPr>
        <p:spPr>
          <a:xfrm>
            <a:off x="571230" y="1503312"/>
            <a:ext cx="7995278" cy="707886"/>
          </a:xfrm>
          <a:prstGeom prst="rect">
            <a:avLst/>
          </a:prstGeom>
          <a:noFill/>
        </p:spPr>
        <p:txBody>
          <a:bodyPr wrap="square" rtlCol="0">
            <a:spAutoFit/>
          </a:bodyPr>
          <a:lstStyle/>
          <a:p>
            <a:r>
              <a:rPr lang="it-IT" sz="2000" dirty="0" smtClean="0">
                <a:solidFill>
                  <a:schemeClr val="tx1">
                    <a:lumMod val="75000"/>
                  </a:schemeClr>
                </a:solidFill>
                <a:latin typeface="Candara"/>
                <a:cs typeface="Candara"/>
              </a:rPr>
              <a:t>speculazione antropica potrebbe essere l’unica spiegazione per il valore osservato dell’</a:t>
            </a:r>
            <a:r>
              <a:rPr lang="it-IT" sz="2000" dirty="0" smtClean="0">
                <a:solidFill>
                  <a:srgbClr val="00FFC8"/>
                </a:solidFill>
                <a:latin typeface="Candara"/>
                <a:cs typeface="Candara"/>
              </a:rPr>
              <a:t>energia oscura</a:t>
            </a:r>
            <a:endParaRPr lang="it-IT" sz="2000" dirty="0">
              <a:solidFill>
                <a:srgbClr val="00FFC8"/>
              </a:solidFill>
              <a:latin typeface="Candara"/>
              <a:cs typeface="Candara"/>
            </a:endParaRPr>
          </a:p>
        </p:txBody>
      </p:sp>
      <p:sp>
        <p:nvSpPr>
          <p:cNvPr id="6" name="TextBox 5"/>
          <p:cNvSpPr txBox="1"/>
          <p:nvPr/>
        </p:nvSpPr>
        <p:spPr>
          <a:xfrm>
            <a:off x="571230" y="2463213"/>
            <a:ext cx="8142944" cy="1323439"/>
          </a:xfrm>
          <a:prstGeom prst="rect">
            <a:avLst/>
          </a:prstGeom>
          <a:noFill/>
        </p:spPr>
        <p:txBody>
          <a:bodyPr wrap="square" rtlCol="0">
            <a:spAutoFit/>
          </a:bodyPr>
          <a:lstStyle/>
          <a:p>
            <a:r>
              <a:rPr lang="it-IT" sz="2000" dirty="0" smtClean="0">
                <a:solidFill>
                  <a:srgbClr val="BFBFBF"/>
                </a:solidFill>
                <a:latin typeface="Candara"/>
                <a:cs typeface="Candara"/>
              </a:rPr>
              <a:t>nello SM (e in tutte le altre QFT note) l’energia oscura </a:t>
            </a:r>
            <a:r>
              <a:rPr lang="it-IT" sz="2000" dirty="0" smtClean="0">
                <a:solidFill>
                  <a:schemeClr val="tx1">
                    <a:lumMod val="75000"/>
                  </a:schemeClr>
                </a:solidFill>
                <a:latin typeface="Candara"/>
                <a:cs typeface="Candara"/>
              </a:rPr>
              <a:t>è solo </a:t>
            </a:r>
            <a:r>
              <a:rPr lang="it-IT" sz="2000" dirty="0" smtClean="0">
                <a:solidFill>
                  <a:srgbClr val="BFBFBF"/>
                </a:solidFill>
                <a:latin typeface="Candara"/>
                <a:cs typeface="Candara"/>
              </a:rPr>
              <a:t>una costante della natura  potrebbe avere qualsiasi valore, ma </a:t>
            </a:r>
            <a:r>
              <a:rPr lang="it-IT" sz="2000" dirty="0" err="1" smtClean="0">
                <a:latin typeface="Candara"/>
                <a:cs typeface="Candara"/>
              </a:rPr>
              <a:t>Weinberg</a:t>
            </a:r>
            <a:r>
              <a:rPr lang="it-IT" sz="2000" dirty="0" smtClean="0">
                <a:latin typeface="Candara"/>
                <a:cs typeface="Candara"/>
              </a:rPr>
              <a:t> </a:t>
            </a:r>
            <a:r>
              <a:rPr lang="it-IT" sz="2000" dirty="0" smtClean="0">
                <a:solidFill>
                  <a:schemeClr val="tx1">
                    <a:lumMod val="75000"/>
                  </a:schemeClr>
                </a:solidFill>
                <a:latin typeface="Candara"/>
                <a:cs typeface="Candara"/>
              </a:rPr>
              <a:t>ha mostrato </a:t>
            </a:r>
            <a:r>
              <a:rPr lang="it-IT" sz="2000" dirty="0" smtClean="0">
                <a:solidFill>
                  <a:srgbClr val="BFBFBF"/>
                </a:solidFill>
                <a:latin typeface="Candara"/>
                <a:cs typeface="Candara"/>
              </a:rPr>
              <a:t>che</a:t>
            </a:r>
            <a:r>
              <a:rPr lang="it-IT" sz="2000" dirty="0" smtClean="0">
                <a:latin typeface="Candara"/>
                <a:cs typeface="Candara"/>
              </a:rPr>
              <a:t> </a:t>
            </a:r>
            <a:r>
              <a:rPr lang="it-IT" sz="2000" dirty="0" smtClean="0">
                <a:solidFill>
                  <a:srgbClr val="BFBFBF"/>
                </a:solidFill>
                <a:latin typeface="Candara"/>
                <a:cs typeface="Candara"/>
              </a:rPr>
              <a:t>se fosse molto diversa dal valore misurato non si formerebbero le galassie, le stelle, i pianeti, ovvero: la </a:t>
            </a:r>
            <a:r>
              <a:rPr lang="it-IT" sz="2000" dirty="0" smtClean="0">
                <a:solidFill>
                  <a:srgbClr val="00FFC8"/>
                </a:solidFill>
                <a:latin typeface="Candara"/>
                <a:cs typeface="Candara"/>
              </a:rPr>
              <a:t>vita</a:t>
            </a:r>
            <a:endParaRPr lang="it-IT" sz="2000" dirty="0">
              <a:solidFill>
                <a:srgbClr val="00FFC8"/>
              </a:solidFill>
              <a:latin typeface="Candara"/>
              <a:cs typeface="Candara"/>
            </a:endParaRPr>
          </a:p>
        </p:txBody>
      </p:sp>
      <p:sp>
        <p:nvSpPr>
          <p:cNvPr id="7" name="TextBox 6"/>
          <p:cNvSpPr txBox="1"/>
          <p:nvPr/>
        </p:nvSpPr>
        <p:spPr>
          <a:xfrm>
            <a:off x="1772968" y="4176380"/>
            <a:ext cx="5608717" cy="400110"/>
          </a:xfrm>
          <a:prstGeom prst="rect">
            <a:avLst/>
          </a:prstGeom>
          <a:noFill/>
        </p:spPr>
        <p:txBody>
          <a:bodyPr wrap="square" rtlCol="0">
            <a:spAutoFit/>
          </a:bodyPr>
          <a:lstStyle/>
          <a:p>
            <a:r>
              <a:rPr lang="it-IT" sz="2000" dirty="0" smtClean="0">
                <a:solidFill>
                  <a:srgbClr val="66CCFF"/>
                </a:solidFill>
                <a:latin typeface="Candara"/>
                <a:cs typeface="Candara"/>
              </a:rPr>
              <a:t>spiegazione soddisfacente? dibattito molto acceso</a:t>
            </a:r>
            <a:endParaRPr lang="it-IT" sz="2000" dirty="0">
              <a:solidFill>
                <a:srgbClr val="66CCFF"/>
              </a:solidFill>
              <a:latin typeface="Candara"/>
              <a:cs typeface="Candara"/>
            </a:endParaRPr>
          </a:p>
        </p:txBody>
      </p:sp>
      <p:sp>
        <p:nvSpPr>
          <p:cNvPr id="8" name="TextBox 7"/>
          <p:cNvSpPr txBox="1"/>
          <p:nvPr/>
        </p:nvSpPr>
        <p:spPr>
          <a:xfrm>
            <a:off x="912057" y="4849727"/>
            <a:ext cx="7403437" cy="1323439"/>
          </a:xfrm>
          <a:prstGeom prst="rect">
            <a:avLst/>
          </a:prstGeom>
          <a:noFill/>
        </p:spPr>
        <p:txBody>
          <a:bodyPr wrap="square" rtlCol="0">
            <a:spAutoFit/>
          </a:bodyPr>
          <a:lstStyle/>
          <a:p>
            <a:r>
              <a:rPr lang="it-IT" sz="2000" i="1" dirty="0" smtClean="0">
                <a:latin typeface="Candara"/>
                <a:cs typeface="Candara"/>
              </a:rPr>
              <a:t>Storicamente,  le scienze fisiche hanno progredito non solo trovando precise spiegazioni dei fenomeni naturali, ma anche scoprendo quale sorta di cose possono essere spiegate con precisione. Queste possono essere meno di quello che pensavamo.</a:t>
            </a:r>
            <a:r>
              <a:rPr lang="it-IT" sz="2000" dirty="0" smtClean="0">
                <a:latin typeface="Candara"/>
                <a:cs typeface="Candara"/>
              </a:rPr>
              <a:t> </a:t>
            </a:r>
            <a:endParaRPr lang="it-IT" sz="2000" i="1" dirty="0">
              <a:latin typeface="Candara"/>
              <a:cs typeface="Candara"/>
            </a:endParaRPr>
          </a:p>
        </p:txBody>
      </p:sp>
      <p:sp>
        <p:nvSpPr>
          <p:cNvPr id="9" name="Rectangle 8"/>
          <p:cNvSpPr/>
          <p:nvPr/>
        </p:nvSpPr>
        <p:spPr>
          <a:xfrm>
            <a:off x="6382040" y="5988500"/>
            <a:ext cx="1355622" cy="369332"/>
          </a:xfrm>
          <a:prstGeom prst="rect">
            <a:avLst/>
          </a:prstGeom>
        </p:spPr>
        <p:txBody>
          <a:bodyPr wrap="none">
            <a:spAutoFit/>
          </a:bodyPr>
          <a:lstStyle/>
          <a:p>
            <a:r>
              <a:rPr lang="it-IT" dirty="0" smtClean="0">
                <a:latin typeface="Candara"/>
                <a:cs typeface="Candara"/>
              </a:rPr>
              <a:t>S. </a:t>
            </a:r>
            <a:r>
              <a:rPr lang="it-IT" dirty="0" err="1" smtClean="0">
                <a:latin typeface="Candara"/>
                <a:cs typeface="Candara"/>
              </a:rPr>
              <a:t>Weinberg</a:t>
            </a:r>
            <a:endParaRPr lang="it-IT" dirty="0"/>
          </a:p>
        </p:txBody>
      </p:sp>
      <p:sp>
        <p:nvSpPr>
          <p:cNvPr id="12" name="Footer Placeholder 11"/>
          <p:cNvSpPr>
            <a:spLocks noGrp="1"/>
          </p:cNvSpPr>
          <p:nvPr>
            <p:ph type="ftr" sz="quarter" idx="11"/>
          </p:nvPr>
        </p:nvSpPr>
        <p:spPr/>
        <p:txBody>
          <a:bodyPr/>
          <a:lstStyle/>
          <a:p>
            <a:r>
              <a:rPr kumimoji="0" lang="en-US" smtClean="0"/>
              <a:t>Corso Docenti - 25 maggio 2015</a:t>
            </a:r>
            <a:endParaRPr kumimoji="0" lang="en-US" dirty="0"/>
          </a:p>
        </p:txBody>
      </p:sp>
      <p:sp>
        <p:nvSpPr>
          <p:cNvPr id="13" name="Date Placeholder 12"/>
          <p:cNvSpPr>
            <a:spLocks noGrp="1"/>
          </p:cNvSpPr>
          <p:nvPr>
            <p:ph type="dt" sz="half" idx="10"/>
          </p:nvPr>
        </p:nvSpPr>
        <p:spPr/>
        <p:txBody>
          <a:bodyPr/>
          <a:lstStyle/>
          <a:p>
            <a:pPr eaLnBrk="1" latinLnBrk="0" hangingPunct="1"/>
            <a:r>
              <a:rPr lang="en-US" smtClean="0"/>
              <a:t>Danilo Babusci</a:t>
            </a:r>
            <a:endParaRPr lang="en-US"/>
          </a:p>
        </p:txBody>
      </p:sp>
      <p:sp>
        <p:nvSpPr>
          <p:cNvPr id="14" name="Slide Number Placeholder 13"/>
          <p:cNvSpPr>
            <a:spLocks noGrp="1"/>
          </p:cNvSpPr>
          <p:nvPr>
            <p:ph type="sldNum" sz="quarter" idx="12"/>
          </p:nvPr>
        </p:nvSpPr>
        <p:spPr/>
        <p:txBody>
          <a:bodyPr/>
          <a:lstStyle/>
          <a:p>
            <a:fld id="{2AA957AF-53C0-420B-9C2D-77DB1416566C}" type="slidenum">
              <a:rPr kumimoji="0" lang="en-US" smtClean="0"/>
              <a:pPr/>
              <a:t>36</a:t>
            </a:fld>
            <a:endParaRPr kumimoji="0" lang="en-US"/>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Serpent_Glashow.png"/>
          <p:cNvPicPr>
            <a:picLocks noChangeAspect="1"/>
          </p:cNvPicPr>
          <p:nvPr/>
        </p:nvPicPr>
        <p:blipFill>
          <a:blip r:embed="rId2"/>
          <a:stretch>
            <a:fillRect/>
          </a:stretch>
        </p:blipFill>
        <p:spPr>
          <a:xfrm>
            <a:off x="1870629" y="667813"/>
            <a:ext cx="5402832" cy="5766083"/>
          </a:xfrm>
          <a:prstGeom prst="rect">
            <a:avLst/>
          </a:prstGeom>
        </p:spPr>
      </p:pic>
      <p:sp>
        <p:nvSpPr>
          <p:cNvPr id="6" name="Footer Placeholder 5"/>
          <p:cNvSpPr>
            <a:spLocks noGrp="1"/>
          </p:cNvSpPr>
          <p:nvPr>
            <p:ph type="ftr" sz="quarter" idx="11"/>
          </p:nvPr>
        </p:nvSpPr>
        <p:spPr/>
        <p:txBody>
          <a:bodyPr/>
          <a:lstStyle/>
          <a:p>
            <a:r>
              <a:rPr kumimoji="0" lang="en-US" smtClean="0"/>
              <a:t>Corso Docenti - 25 maggio 2015</a:t>
            </a:r>
            <a:endParaRPr kumimoji="0" lang="en-US"/>
          </a:p>
        </p:txBody>
      </p:sp>
      <p:sp>
        <p:nvSpPr>
          <p:cNvPr id="7" name="Date Placeholder 6"/>
          <p:cNvSpPr>
            <a:spLocks noGrp="1"/>
          </p:cNvSpPr>
          <p:nvPr>
            <p:ph type="dt" sz="half" idx="10"/>
          </p:nvPr>
        </p:nvSpPr>
        <p:spPr/>
        <p:txBody>
          <a:bodyPr/>
          <a:lstStyle/>
          <a:p>
            <a:pPr eaLnBrk="1" latinLnBrk="0" hangingPunct="1"/>
            <a:r>
              <a:rPr lang="en-US" smtClean="0"/>
              <a:t>Danilo Babusci</a:t>
            </a:r>
            <a:endParaRPr lang="en-US"/>
          </a:p>
        </p:txBody>
      </p:sp>
      <p:sp>
        <p:nvSpPr>
          <p:cNvPr id="8" name="Slide Number Placeholder 7"/>
          <p:cNvSpPr>
            <a:spLocks noGrp="1"/>
          </p:cNvSpPr>
          <p:nvPr>
            <p:ph type="sldNum" sz="quarter" idx="12"/>
          </p:nvPr>
        </p:nvSpPr>
        <p:spPr/>
        <p:txBody>
          <a:bodyPr/>
          <a:lstStyle/>
          <a:p>
            <a:fld id="{2AA957AF-53C0-420B-9C2D-77DB1416566C}" type="slidenum">
              <a:rPr kumimoji="0" lang="en-US" smtClean="0"/>
              <a:pPr/>
              <a:t>37</a:t>
            </a:fld>
            <a:endParaRPr kumimoji="0" lang="en-US"/>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le 1"/>
          <p:cNvSpPr txBox="1">
            <a:spLocks/>
          </p:cNvSpPr>
          <p:nvPr/>
        </p:nvSpPr>
        <p:spPr>
          <a:xfrm>
            <a:off x="457200" y="319935"/>
            <a:ext cx="8291264" cy="792088"/>
          </a:xfrm>
          <a:prstGeom prst="rect">
            <a:avLst/>
          </a:prstGeom>
        </p:spPr>
        <p:txBody>
          <a:bodyPr vert="horz" lIns="45720" rIns="4572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t-IT" sz="4200" b="1" i="0" u="none" strike="noStrike" kern="1200" cap="none" spc="0" normalizeH="0" baseline="0" noProof="0" dirty="0" smtClean="0">
                <a:ln w="5000" cmpd="sng">
                  <a:noFill/>
                  <a:prstDash val="solid"/>
                </a:ln>
                <a:solidFill>
                  <a:srgbClr val="CCAF0A"/>
                </a:solidFill>
                <a:effectLst>
                  <a:outerShdw blurRad="50800" dist="38100" dir="5400000" algn="t" rotWithShape="0">
                    <a:prstClr val="black">
                      <a:alpha val="50000"/>
                    </a:prstClr>
                  </a:outerShdw>
                </a:effectLst>
                <a:uLnTx/>
                <a:uFillTx/>
                <a:latin typeface="Candara"/>
                <a:ea typeface="+mj-ea"/>
                <a:cs typeface="Candara"/>
              </a:rPr>
              <a:t>Modello Standard delle </a:t>
            </a:r>
            <a:r>
              <a:rPr kumimoji="0" lang="it-IT" sz="4400" b="1" i="0" u="none" strike="noStrike" kern="1200" cap="none" spc="0" normalizeH="0" baseline="0" noProof="0" dirty="0" smtClean="0">
                <a:ln w="5000" cmpd="sng">
                  <a:noFill/>
                  <a:prstDash val="solid"/>
                </a:ln>
                <a:solidFill>
                  <a:srgbClr val="CCAF0A"/>
                </a:solidFill>
                <a:effectLst>
                  <a:outerShdw blurRad="50800" dist="38100" dir="5400000" algn="t" rotWithShape="0">
                    <a:prstClr val="black">
                      <a:alpha val="50000"/>
                    </a:prstClr>
                  </a:outerShdw>
                </a:effectLst>
                <a:uLnTx/>
                <a:uFillTx/>
                <a:latin typeface="Candara"/>
                <a:ea typeface="+mj-ea"/>
                <a:cs typeface="Candara"/>
              </a:rPr>
              <a:t>Particelle</a:t>
            </a:r>
            <a:endParaRPr kumimoji="0" lang="it-IT" sz="4400" b="1" i="0" u="none" strike="noStrike" kern="1200" cap="none" spc="0" normalizeH="0" baseline="0" noProof="0" dirty="0">
              <a:ln w="5000" cmpd="sng">
                <a:noFill/>
                <a:prstDash val="solid"/>
              </a:ln>
              <a:solidFill>
                <a:srgbClr val="CCAF0A"/>
              </a:solidFill>
              <a:effectLst>
                <a:outerShdw blurRad="50800" dist="38100" dir="5400000" algn="t" rotWithShape="0">
                  <a:prstClr val="black">
                    <a:alpha val="50000"/>
                  </a:prstClr>
                </a:outerShdw>
              </a:effectLst>
              <a:uLnTx/>
              <a:uFillTx/>
              <a:latin typeface="Candara"/>
              <a:ea typeface="+mj-ea"/>
              <a:cs typeface="Candara"/>
            </a:endParaRPr>
          </a:p>
        </p:txBody>
      </p:sp>
      <p:grpSp>
        <p:nvGrpSpPr>
          <p:cNvPr id="12" name="Group 11"/>
          <p:cNvGrpSpPr/>
          <p:nvPr/>
        </p:nvGrpSpPr>
        <p:grpSpPr>
          <a:xfrm>
            <a:off x="1198846" y="1346205"/>
            <a:ext cx="6756400" cy="4991100"/>
            <a:chOff x="1198846" y="1346205"/>
            <a:chExt cx="6756400" cy="4991100"/>
          </a:xfrm>
        </p:grpSpPr>
        <p:pic>
          <p:nvPicPr>
            <p:cNvPr id="8" name="Picture 7" descr="riassunto-MS.jpg"/>
            <p:cNvPicPr>
              <a:picLocks noChangeAspect="1"/>
            </p:cNvPicPr>
            <p:nvPr/>
          </p:nvPicPr>
          <p:blipFill>
            <a:blip r:embed="rId3"/>
            <a:stretch>
              <a:fillRect/>
            </a:stretch>
          </p:blipFill>
          <p:spPr>
            <a:xfrm>
              <a:off x="1198846" y="1346205"/>
              <a:ext cx="6756400" cy="4991100"/>
            </a:xfrm>
            <a:prstGeom prst="rect">
              <a:avLst/>
            </a:prstGeom>
            <a:solidFill>
              <a:srgbClr val="650077"/>
            </a:solidFill>
          </p:spPr>
        </p:pic>
        <p:sp>
          <p:nvSpPr>
            <p:cNvPr id="11" name="Rounded Rectangle 10"/>
            <p:cNvSpPr/>
            <p:nvPr/>
          </p:nvSpPr>
          <p:spPr>
            <a:xfrm>
              <a:off x="2315965" y="5058517"/>
              <a:ext cx="1227180" cy="731276"/>
            </a:xfrm>
            <a:prstGeom prst="roundRect">
              <a:avLst/>
            </a:prstGeom>
            <a:solidFill>
              <a:srgbClr val="6600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dirty="0">
                <a:solidFill>
                  <a:srgbClr val="0080B8"/>
                </a:solidFill>
              </a:endParaRPr>
            </a:p>
          </p:txBody>
        </p:sp>
        <p:sp>
          <p:nvSpPr>
            <p:cNvPr id="10" name="TextBox 9"/>
            <p:cNvSpPr txBox="1"/>
            <p:nvPr/>
          </p:nvSpPr>
          <p:spPr>
            <a:xfrm>
              <a:off x="2431418" y="5173970"/>
              <a:ext cx="1041015" cy="461665"/>
            </a:xfrm>
            <a:prstGeom prst="rect">
              <a:avLst/>
            </a:prstGeom>
            <a:noFill/>
          </p:spPr>
          <p:txBody>
            <a:bodyPr wrap="square" rtlCol="0">
              <a:spAutoFit/>
            </a:bodyPr>
            <a:lstStyle/>
            <a:p>
              <a:r>
                <a:rPr lang="it-IT" sz="2400" dirty="0" err="1" smtClean="0">
                  <a:solidFill>
                    <a:schemeClr val="accent5">
                      <a:lumMod val="60000"/>
                      <a:lumOff val="40000"/>
                    </a:schemeClr>
                  </a:solidFill>
                </a:rPr>
                <a:t>Higgs</a:t>
              </a:r>
              <a:endParaRPr lang="it-IT" sz="2400" dirty="0">
                <a:solidFill>
                  <a:schemeClr val="accent5">
                    <a:lumMod val="60000"/>
                    <a:lumOff val="40000"/>
                  </a:schemeClr>
                </a:solidFill>
              </a:endParaRPr>
            </a:p>
          </p:txBody>
        </p:sp>
      </p:grpSp>
      <p:sp>
        <p:nvSpPr>
          <p:cNvPr id="14" name="Footer Placeholder 13"/>
          <p:cNvSpPr>
            <a:spLocks noGrp="1"/>
          </p:cNvSpPr>
          <p:nvPr>
            <p:ph type="ftr" sz="quarter" idx="11"/>
          </p:nvPr>
        </p:nvSpPr>
        <p:spPr/>
        <p:txBody>
          <a:bodyPr/>
          <a:lstStyle/>
          <a:p>
            <a:r>
              <a:rPr kumimoji="0" lang="en-US" smtClean="0"/>
              <a:t>Corso Docenti - 25 maggio 2015</a:t>
            </a:r>
            <a:endParaRPr kumimoji="0" lang="en-US"/>
          </a:p>
        </p:txBody>
      </p:sp>
      <p:sp>
        <p:nvSpPr>
          <p:cNvPr id="15" name="Date Placeholder 14"/>
          <p:cNvSpPr>
            <a:spLocks noGrp="1"/>
          </p:cNvSpPr>
          <p:nvPr>
            <p:ph type="dt" sz="half" idx="10"/>
          </p:nvPr>
        </p:nvSpPr>
        <p:spPr/>
        <p:txBody>
          <a:bodyPr/>
          <a:lstStyle/>
          <a:p>
            <a:pPr eaLnBrk="1" latinLnBrk="0" hangingPunct="1"/>
            <a:r>
              <a:rPr lang="en-US" smtClean="0"/>
              <a:t>Danilo Babusci</a:t>
            </a:r>
            <a:endParaRPr lang="en-US"/>
          </a:p>
        </p:txBody>
      </p:sp>
      <p:sp>
        <p:nvSpPr>
          <p:cNvPr id="16" name="Slide Number Placeholder 15"/>
          <p:cNvSpPr>
            <a:spLocks noGrp="1"/>
          </p:cNvSpPr>
          <p:nvPr>
            <p:ph type="sldNum" sz="quarter" idx="12"/>
          </p:nvPr>
        </p:nvSpPr>
        <p:spPr/>
        <p:txBody>
          <a:bodyPr/>
          <a:lstStyle/>
          <a:p>
            <a:fld id="{2AA957AF-53C0-420B-9C2D-77DB1416566C}" type="slidenum">
              <a:rPr kumimoji="0" lang="en-US" smtClean="0"/>
              <a:pPr/>
              <a:t>4</a:t>
            </a:fld>
            <a:endParaRPr kumimoji="0"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1"/>
          <p:cNvSpPr txBox="1">
            <a:spLocks/>
          </p:cNvSpPr>
          <p:nvPr/>
        </p:nvSpPr>
        <p:spPr>
          <a:xfrm>
            <a:off x="457200" y="319935"/>
            <a:ext cx="8291264" cy="792088"/>
          </a:xfrm>
          <a:prstGeom prst="rect">
            <a:avLst/>
          </a:prstGeom>
        </p:spPr>
        <p:txBody>
          <a:bodyPr vert="horz" lIns="45720" rIns="4572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t-IT" sz="4200" b="1" i="0" u="none" strike="noStrike" kern="1200" cap="none" spc="0" normalizeH="0" baseline="0" noProof="0" dirty="0" smtClean="0">
                <a:ln w="5000" cmpd="sng">
                  <a:noFill/>
                  <a:prstDash val="solid"/>
                </a:ln>
                <a:solidFill>
                  <a:srgbClr val="CCAF0A"/>
                </a:solidFill>
                <a:effectLst>
                  <a:outerShdw blurRad="50800" dist="38100" dir="5400000" algn="t" rotWithShape="0">
                    <a:prstClr val="black">
                      <a:alpha val="50000"/>
                    </a:prstClr>
                  </a:outerShdw>
                </a:effectLst>
                <a:uLnTx/>
                <a:uFillTx/>
                <a:latin typeface="Candara"/>
                <a:ea typeface="+mj-ea"/>
                <a:cs typeface="Candara"/>
              </a:rPr>
              <a:t>Modello Standard delle </a:t>
            </a:r>
            <a:r>
              <a:rPr kumimoji="0" lang="it-IT" sz="4400" b="1" i="0" u="none" strike="noStrike" kern="1200" cap="none" spc="0" normalizeH="0" baseline="0" noProof="0" dirty="0" smtClean="0">
                <a:ln w="5000" cmpd="sng">
                  <a:noFill/>
                  <a:prstDash val="solid"/>
                </a:ln>
                <a:solidFill>
                  <a:srgbClr val="CCAF0A"/>
                </a:solidFill>
                <a:effectLst>
                  <a:outerShdw blurRad="50800" dist="38100" dir="5400000" algn="t" rotWithShape="0">
                    <a:prstClr val="black">
                      <a:alpha val="50000"/>
                    </a:prstClr>
                  </a:outerShdw>
                </a:effectLst>
                <a:uLnTx/>
                <a:uFillTx/>
                <a:latin typeface="Candara"/>
                <a:ea typeface="+mj-ea"/>
                <a:cs typeface="Candara"/>
              </a:rPr>
              <a:t>Particelle</a:t>
            </a:r>
            <a:endParaRPr kumimoji="0" lang="it-IT" sz="4400" b="1" i="0" u="none" strike="noStrike" kern="1200" cap="none" spc="0" normalizeH="0" baseline="0" noProof="0" dirty="0">
              <a:ln w="5000" cmpd="sng">
                <a:noFill/>
                <a:prstDash val="solid"/>
              </a:ln>
              <a:solidFill>
                <a:srgbClr val="CCAF0A"/>
              </a:solidFill>
              <a:effectLst>
                <a:outerShdw blurRad="50800" dist="38100" dir="5400000" algn="t" rotWithShape="0">
                  <a:prstClr val="black">
                    <a:alpha val="50000"/>
                  </a:prstClr>
                </a:outerShdw>
              </a:effectLst>
              <a:uLnTx/>
              <a:uFillTx/>
              <a:latin typeface="Candara"/>
              <a:ea typeface="+mj-ea"/>
              <a:cs typeface="Candara"/>
            </a:endParaRPr>
          </a:p>
        </p:txBody>
      </p:sp>
      <p:sp>
        <p:nvSpPr>
          <p:cNvPr id="6" name="TextBox 5"/>
          <p:cNvSpPr txBox="1"/>
          <p:nvPr/>
        </p:nvSpPr>
        <p:spPr>
          <a:xfrm>
            <a:off x="2670433" y="5773351"/>
            <a:ext cx="3799062" cy="400110"/>
          </a:xfrm>
          <a:prstGeom prst="rect">
            <a:avLst/>
          </a:prstGeom>
          <a:noFill/>
        </p:spPr>
        <p:txBody>
          <a:bodyPr wrap="none" rtlCol="0">
            <a:spAutoFit/>
          </a:bodyPr>
          <a:lstStyle/>
          <a:p>
            <a:r>
              <a:rPr lang="it-IT" sz="2000" dirty="0" smtClean="0">
                <a:solidFill>
                  <a:srgbClr val="66CCFF"/>
                </a:solidFill>
                <a:latin typeface="Candara"/>
                <a:cs typeface="Candara"/>
              </a:rPr>
              <a:t>fermioni</a:t>
            </a:r>
            <a:r>
              <a:rPr lang="it-IT" sz="2000" dirty="0" smtClean="0">
                <a:latin typeface="Candara"/>
                <a:cs typeface="Candara"/>
              </a:rPr>
              <a:t> </a:t>
            </a:r>
            <a:r>
              <a:rPr lang="it-IT" sz="2000" dirty="0" smtClean="0">
                <a:solidFill>
                  <a:schemeClr val="tx1">
                    <a:lumMod val="75000"/>
                  </a:schemeClr>
                </a:solidFill>
                <a:latin typeface="Candara"/>
                <a:cs typeface="Candara"/>
              </a:rPr>
              <a:t>in USA</a:t>
            </a:r>
            <a:r>
              <a:rPr lang="it-IT" sz="2000" dirty="0" smtClean="0">
                <a:solidFill>
                  <a:srgbClr val="BFBFBF"/>
                </a:solidFill>
                <a:latin typeface="Candara"/>
                <a:cs typeface="Candara"/>
              </a:rPr>
              <a:t>;</a:t>
            </a:r>
            <a:r>
              <a:rPr lang="it-IT" sz="2000" dirty="0" smtClean="0">
                <a:latin typeface="Candara"/>
                <a:cs typeface="Candara"/>
              </a:rPr>
              <a:t> </a:t>
            </a:r>
            <a:r>
              <a:rPr lang="it-IT" sz="2000" dirty="0" smtClean="0">
                <a:solidFill>
                  <a:srgbClr val="FF0000"/>
                </a:solidFill>
                <a:latin typeface="Candara"/>
                <a:cs typeface="Candara"/>
              </a:rPr>
              <a:t>bosoni</a:t>
            </a:r>
            <a:r>
              <a:rPr lang="it-IT" sz="2000" dirty="0" smtClean="0">
                <a:latin typeface="Candara"/>
                <a:cs typeface="Candara"/>
              </a:rPr>
              <a:t> </a:t>
            </a:r>
            <a:r>
              <a:rPr lang="it-IT" sz="2000" dirty="0" smtClean="0">
                <a:solidFill>
                  <a:srgbClr val="BFBFBF"/>
                </a:solidFill>
                <a:latin typeface="Candara"/>
                <a:cs typeface="Candara"/>
              </a:rPr>
              <a:t>in Europa</a:t>
            </a:r>
            <a:endParaRPr lang="it-IT" sz="2000" dirty="0">
              <a:solidFill>
                <a:srgbClr val="BFBFBF"/>
              </a:solidFill>
              <a:latin typeface="Candara"/>
              <a:cs typeface="Candara"/>
            </a:endParaRPr>
          </a:p>
        </p:txBody>
      </p:sp>
      <p:sp>
        <p:nvSpPr>
          <p:cNvPr id="9" name="TextBox 8"/>
          <p:cNvSpPr txBox="1"/>
          <p:nvPr/>
        </p:nvSpPr>
        <p:spPr>
          <a:xfrm>
            <a:off x="8521345" y="2665987"/>
            <a:ext cx="527007" cy="369332"/>
          </a:xfrm>
          <a:prstGeom prst="rect">
            <a:avLst/>
          </a:prstGeom>
          <a:noFill/>
        </p:spPr>
        <p:txBody>
          <a:bodyPr wrap="none" rtlCol="0">
            <a:spAutoFit/>
          </a:bodyPr>
          <a:lstStyle/>
          <a:p>
            <a:r>
              <a:rPr lang="it-IT" dirty="0" smtClean="0">
                <a:solidFill>
                  <a:schemeClr val="accent2"/>
                </a:solidFill>
              </a:rPr>
              <a:t>45</a:t>
            </a:r>
            <a:r>
              <a:rPr lang="it-IT" baseline="30000" dirty="0" smtClean="0">
                <a:solidFill>
                  <a:schemeClr val="accent2"/>
                </a:solidFill>
              </a:rPr>
              <a:t>0</a:t>
            </a:r>
            <a:endParaRPr lang="it-IT" baseline="30000" dirty="0">
              <a:solidFill>
                <a:schemeClr val="accent2"/>
              </a:solidFill>
            </a:endParaRPr>
          </a:p>
        </p:txBody>
      </p:sp>
      <p:grpSp>
        <p:nvGrpSpPr>
          <p:cNvPr id="11" name="Group 10"/>
          <p:cNvGrpSpPr/>
          <p:nvPr/>
        </p:nvGrpSpPr>
        <p:grpSpPr>
          <a:xfrm>
            <a:off x="586137" y="1679308"/>
            <a:ext cx="7978299" cy="3870428"/>
            <a:chOff x="586137" y="1679308"/>
            <a:chExt cx="7978299" cy="3870428"/>
          </a:xfrm>
        </p:grpSpPr>
        <p:grpSp>
          <p:nvGrpSpPr>
            <p:cNvPr id="8" name="Group 7"/>
            <p:cNvGrpSpPr/>
            <p:nvPr/>
          </p:nvGrpSpPr>
          <p:grpSpPr>
            <a:xfrm>
              <a:off x="594500" y="1679308"/>
              <a:ext cx="7969936" cy="3868740"/>
              <a:chOff x="594500" y="1583198"/>
              <a:chExt cx="7969936" cy="3868740"/>
            </a:xfrm>
          </p:grpSpPr>
          <p:pic>
            <p:nvPicPr>
              <p:cNvPr id="5" name="Picture 4" descr="Schermata 05-2456787 alle 15.32.17.JPG"/>
              <p:cNvPicPr>
                <a:picLocks noChangeAspect="1"/>
              </p:cNvPicPr>
              <p:nvPr/>
            </p:nvPicPr>
            <p:blipFill>
              <a:blip r:embed="rId2"/>
              <a:stretch>
                <a:fillRect/>
              </a:stretch>
            </p:blipFill>
            <p:spPr>
              <a:xfrm>
                <a:off x="594500" y="1583198"/>
                <a:ext cx="7969936" cy="3868740"/>
              </a:xfrm>
              <a:prstGeom prst="rect">
                <a:avLst/>
              </a:prstGeom>
            </p:spPr>
          </p:pic>
          <p:sp>
            <p:nvSpPr>
              <p:cNvPr id="7" name="Rectangle 6"/>
              <p:cNvSpPr/>
              <p:nvPr/>
            </p:nvSpPr>
            <p:spPr>
              <a:xfrm>
                <a:off x="7558216" y="1623747"/>
                <a:ext cx="978760" cy="291552"/>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sp>
        </p:grpSp>
        <p:sp>
          <p:nvSpPr>
            <p:cNvPr id="10" name="TextBox 9"/>
            <p:cNvSpPr txBox="1"/>
            <p:nvPr/>
          </p:nvSpPr>
          <p:spPr>
            <a:xfrm>
              <a:off x="586137" y="5272737"/>
              <a:ext cx="1411701" cy="276999"/>
            </a:xfrm>
            <a:prstGeom prst="rect">
              <a:avLst/>
            </a:prstGeom>
            <a:noFill/>
          </p:spPr>
          <p:txBody>
            <a:bodyPr wrap="none" rtlCol="0">
              <a:spAutoFit/>
            </a:bodyPr>
            <a:lstStyle/>
            <a:p>
              <a:r>
                <a:rPr lang="it-IT" sz="1200" i="1" dirty="0" err="1" smtClean="0">
                  <a:solidFill>
                    <a:schemeClr val="bg1"/>
                  </a:solidFill>
                </a:rPr>
                <a:t>Andreas</a:t>
              </a:r>
              <a:r>
                <a:rPr lang="it-IT" sz="1200" i="1" dirty="0" smtClean="0">
                  <a:solidFill>
                    <a:schemeClr val="bg1"/>
                  </a:solidFill>
                </a:rPr>
                <a:t> </a:t>
              </a:r>
              <a:r>
                <a:rPr lang="it-IT" sz="1200" i="1" dirty="0" err="1" smtClean="0">
                  <a:solidFill>
                    <a:schemeClr val="bg1"/>
                  </a:solidFill>
                </a:rPr>
                <a:t>Hoecker</a:t>
              </a:r>
              <a:endParaRPr lang="it-IT" sz="1200" i="1" dirty="0">
                <a:solidFill>
                  <a:schemeClr val="bg1"/>
                </a:solidFill>
              </a:endParaRPr>
            </a:p>
          </p:txBody>
        </p:sp>
      </p:grpSp>
      <p:sp>
        <p:nvSpPr>
          <p:cNvPr id="14" name="Footer Placeholder 13"/>
          <p:cNvSpPr>
            <a:spLocks noGrp="1"/>
          </p:cNvSpPr>
          <p:nvPr>
            <p:ph type="ftr" sz="quarter" idx="11"/>
          </p:nvPr>
        </p:nvSpPr>
        <p:spPr/>
        <p:txBody>
          <a:bodyPr/>
          <a:lstStyle/>
          <a:p>
            <a:r>
              <a:rPr kumimoji="0" lang="en-US" smtClean="0"/>
              <a:t>Corso Docenti - 25 maggio 2015</a:t>
            </a:r>
            <a:endParaRPr kumimoji="0" lang="en-US"/>
          </a:p>
        </p:txBody>
      </p:sp>
      <p:sp>
        <p:nvSpPr>
          <p:cNvPr id="15" name="Date Placeholder 14"/>
          <p:cNvSpPr>
            <a:spLocks noGrp="1"/>
          </p:cNvSpPr>
          <p:nvPr>
            <p:ph type="dt" sz="half" idx="10"/>
          </p:nvPr>
        </p:nvSpPr>
        <p:spPr/>
        <p:txBody>
          <a:bodyPr/>
          <a:lstStyle/>
          <a:p>
            <a:pPr eaLnBrk="1" latinLnBrk="0" hangingPunct="1"/>
            <a:r>
              <a:rPr lang="en-US" smtClean="0"/>
              <a:t>Danilo Babusci</a:t>
            </a:r>
            <a:endParaRPr lang="en-US"/>
          </a:p>
        </p:txBody>
      </p:sp>
      <p:sp>
        <p:nvSpPr>
          <p:cNvPr id="16" name="Slide Number Placeholder 15"/>
          <p:cNvSpPr>
            <a:spLocks noGrp="1"/>
          </p:cNvSpPr>
          <p:nvPr>
            <p:ph type="sldNum" sz="quarter" idx="12"/>
          </p:nvPr>
        </p:nvSpPr>
        <p:spPr/>
        <p:txBody>
          <a:bodyPr/>
          <a:lstStyle/>
          <a:p>
            <a:fld id="{2AA957AF-53C0-420B-9C2D-77DB1416566C}" type="slidenum">
              <a:rPr kumimoji="0" lang="en-US" smtClean="0"/>
              <a:pPr/>
              <a:t>5</a:t>
            </a:fld>
            <a:endParaRPr kumimoji="0"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itle 1"/>
          <p:cNvSpPr txBox="1">
            <a:spLocks/>
          </p:cNvSpPr>
          <p:nvPr/>
        </p:nvSpPr>
        <p:spPr>
          <a:xfrm>
            <a:off x="457200" y="319935"/>
            <a:ext cx="8291264" cy="792088"/>
          </a:xfrm>
          <a:prstGeom prst="rect">
            <a:avLst/>
          </a:prstGeom>
        </p:spPr>
        <p:txBody>
          <a:bodyPr vert="horz" lIns="45720" rIns="4572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t-IT" sz="4200" b="1" i="0" u="none" strike="noStrike" kern="1200" cap="none" spc="0" normalizeH="0" baseline="0" noProof="0" dirty="0" smtClean="0">
                <a:ln w="5000" cmpd="sng">
                  <a:noFill/>
                  <a:prstDash val="solid"/>
                </a:ln>
                <a:solidFill>
                  <a:srgbClr val="CCAF0A"/>
                </a:solidFill>
                <a:effectLst>
                  <a:outerShdw blurRad="50800" dist="38100" dir="5400000" algn="t" rotWithShape="0">
                    <a:prstClr val="black">
                      <a:alpha val="50000"/>
                    </a:prstClr>
                  </a:outerShdw>
                </a:effectLst>
                <a:uLnTx/>
                <a:uFillTx/>
                <a:latin typeface="Candara"/>
                <a:ea typeface="+mj-ea"/>
                <a:cs typeface="Candara"/>
              </a:rPr>
              <a:t>Interazione Elettromagnetica</a:t>
            </a:r>
            <a:endParaRPr kumimoji="0" lang="it-IT" sz="4400" b="1" i="0" u="none" strike="noStrike" kern="1200" cap="none" spc="0" normalizeH="0" baseline="0" noProof="0" dirty="0">
              <a:ln w="5000" cmpd="sng">
                <a:noFill/>
                <a:prstDash val="solid"/>
              </a:ln>
              <a:solidFill>
                <a:srgbClr val="CCAF0A"/>
              </a:solidFill>
              <a:effectLst>
                <a:outerShdw blurRad="50800" dist="38100" dir="5400000" algn="t" rotWithShape="0">
                  <a:prstClr val="black">
                    <a:alpha val="50000"/>
                  </a:prstClr>
                </a:outerShdw>
              </a:effectLst>
              <a:uLnTx/>
              <a:uFillTx/>
              <a:latin typeface="Candara"/>
              <a:ea typeface="+mj-ea"/>
              <a:cs typeface="Candara"/>
            </a:endParaRPr>
          </a:p>
        </p:txBody>
      </p:sp>
      <p:grpSp>
        <p:nvGrpSpPr>
          <p:cNvPr id="11" name="Group 10"/>
          <p:cNvGrpSpPr/>
          <p:nvPr/>
        </p:nvGrpSpPr>
        <p:grpSpPr>
          <a:xfrm>
            <a:off x="1795972" y="1456384"/>
            <a:ext cx="6435080" cy="659578"/>
            <a:chOff x="1778210" y="1944839"/>
            <a:chExt cx="6435080" cy="659578"/>
          </a:xfrm>
        </p:grpSpPr>
        <p:pic>
          <p:nvPicPr>
            <p:cNvPr id="5" name="Picture 4" descr="Schermata 05-2456784 alle 14.52.19.JPG"/>
            <p:cNvPicPr>
              <a:picLocks noChangeAspect="1"/>
            </p:cNvPicPr>
            <p:nvPr/>
          </p:nvPicPr>
          <p:blipFill>
            <a:blip r:embed="rId2"/>
            <a:stretch>
              <a:fillRect/>
            </a:stretch>
          </p:blipFill>
          <p:spPr>
            <a:xfrm>
              <a:off x="1778210" y="1944839"/>
              <a:ext cx="1162114" cy="659578"/>
            </a:xfrm>
            <a:prstGeom prst="rect">
              <a:avLst/>
            </a:prstGeom>
          </p:spPr>
        </p:pic>
        <p:sp>
          <p:nvSpPr>
            <p:cNvPr id="8" name="TextBox 7"/>
            <p:cNvSpPr txBox="1"/>
            <p:nvPr/>
          </p:nvSpPr>
          <p:spPr>
            <a:xfrm>
              <a:off x="4030259" y="2060278"/>
              <a:ext cx="4183031" cy="400110"/>
            </a:xfrm>
            <a:prstGeom prst="rect">
              <a:avLst/>
            </a:prstGeom>
            <a:noFill/>
          </p:spPr>
          <p:txBody>
            <a:bodyPr wrap="none" rtlCol="0">
              <a:spAutoFit/>
            </a:bodyPr>
            <a:lstStyle/>
            <a:p>
              <a:r>
                <a:rPr lang="it-IT" sz="2000" dirty="0" smtClean="0">
                  <a:solidFill>
                    <a:srgbClr val="FF8000"/>
                  </a:solidFill>
                  <a:latin typeface="Candara"/>
                  <a:cs typeface="Candara"/>
                </a:rPr>
                <a:t>Quark</a:t>
              </a:r>
              <a:r>
                <a:rPr lang="it-IT" sz="2000" dirty="0" smtClean="0">
                  <a:solidFill>
                    <a:schemeClr val="tx1">
                      <a:lumMod val="75000"/>
                    </a:schemeClr>
                  </a:solidFill>
                  <a:latin typeface="Candara"/>
                  <a:cs typeface="Candara"/>
                </a:rPr>
                <a:t> + </a:t>
              </a:r>
              <a:r>
                <a:rPr lang="it-IT" sz="2000" dirty="0" smtClean="0">
                  <a:solidFill>
                    <a:srgbClr val="66CCFF"/>
                  </a:solidFill>
                  <a:latin typeface="Candara"/>
                  <a:cs typeface="Candara"/>
                </a:rPr>
                <a:t>Leptoni</a:t>
              </a:r>
              <a:r>
                <a:rPr lang="it-IT" sz="2000" dirty="0" smtClean="0">
                  <a:solidFill>
                    <a:schemeClr val="tx1">
                      <a:lumMod val="75000"/>
                    </a:schemeClr>
                  </a:solidFill>
                  <a:latin typeface="Candara"/>
                  <a:cs typeface="Candara"/>
                </a:rPr>
                <a:t> (con carica elettrica)</a:t>
              </a:r>
              <a:endParaRPr lang="it-IT" sz="2000" dirty="0">
                <a:solidFill>
                  <a:schemeClr val="tx1">
                    <a:lumMod val="75000"/>
                  </a:schemeClr>
                </a:solidFill>
                <a:latin typeface="Candara"/>
                <a:cs typeface="Candara"/>
              </a:endParaRPr>
            </a:p>
          </p:txBody>
        </p:sp>
        <p:sp>
          <p:nvSpPr>
            <p:cNvPr id="9" name="TextBox 8"/>
            <p:cNvSpPr txBox="1"/>
            <p:nvPr/>
          </p:nvSpPr>
          <p:spPr>
            <a:xfrm>
              <a:off x="3348102" y="1989227"/>
              <a:ext cx="492443" cy="461665"/>
            </a:xfrm>
            <a:prstGeom prst="rect">
              <a:avLst/>
            </a:prstGeom>
            <a:noFill/>
          </p:spPr>
          <p:txBody>
            <a:bodyPr wrap="none" rtlCol="0">
              <a:spAutoFit/>
            </a:bodyPr>
            <a:lstStyle/>
            <a:p>
              <a:r>
                <a:rPr lang="it-IT" sz="2400" b="1" dirty="0" smtClean="0">
                  <a:solidFill>
                    <a:schemeClr val="tx1">
                      <a:lumMod val="75000"/>
                    </a:schemeClr>
                  </a:solidFill>
                </a:rPr>
                <a:t>→</a:t>
              </a:r>
              <a:endParaRPr lang="it-IT" sz="2400" b="1" dirty="0">
                <a:solidFill>
                  <a:schemeClr val="tx1">
                    <a:lumMod val="75000"/>
                  </a:schemeClr>
                </a:solidFill>
              </a:endParaRPr>
            </a:p>
          </p:txBody>
        </p:sp>
      </p:grpSp>
      <p:sp>
        <p:nvSpPr>
          <p:cNvPr id="12" name="TextBox 11"/>
          <p:cNvSpPr txBox="1"/>
          <p:nvPr/>
        </p:nvSpPr>
        <p:spPr>
          <a:xfrm>
            <a:off x="759154" y="2495425"/>
            <a:ext cx="7748751" cy="707886"/>
          </a:xfrm>
          <a:prstGeom prst="rect">
            <a:avLst/>
          </a:prstGeom>
          <a:noFill/>
        </p:spPr>
        <p:txBody>
          <a:bodyPr wrap="square" rtlCol="0">
            <a:spAutoFit/>
          </a:bodyPr>
          <a:lstStyle/>
          <a:p>
            <a:r>
              <a:rPr lang="it-IT" sz="2000" dirty="0" smtClean="0">
                <a:solidFill>
                  <a:srgbClr val="CCFF66"/>
                </a:solidFill>
                <a:latin typeface="Candara"/>
                <a:cs typeface="Candara"/>
              </a:rPr>
              <a:t>anni ’40</a:t>
            </a:r>
            <a:r>
              <a:rPr lang="it-IT" sz="2000" dirty="0" smtClean="0">
                <a:solidFill>
                  <a:schemeClr val="tx1">
                    <a:lumMod val="75000"/>
                  </a:schemeClr>
                </a:solidFill>
                <a:latin typeface="Candara"/>
                <a:cs typeface="Candara"/>
              </a:rPr>
              <a:t>:</a:t>
            </a:r>
            <a:r>
              <a:rPr lang="it-IT" sz="2000" dirty="0" smtClean="0">
                <a:solidFill>
                  <a:srgbClr val="00AB80"/>
                </a:solidFill>
                <a:latin typeface="Candara"/>
                <a:cs typeface="Candara"/>
              </a:rPr>
              <a:t> </a:t>
            </a:r>
            <a:r>
              <a:rPr lang="it-IT" sz="2000" dirty="0" smtClean="0">
                <a:solidFill>
                  <a:schemeClr val="tx1">
                    <a:lumMod val="75000"/>
                  </a:schemeClr>
                </a:solidFill>
                <a:latin typeface="Candara"/>
                <a:cs typeface="Candara"/>
              </a:rPr>
              <a:t>primo esempio di teoria quantistica di campo </a:t>
            </a:r>
            <a:r>
              <a:rPr lang="it-IT" sz="2000" dirty="0" smtClean="0">
                <a:solidFill>
                  <a:schemeClr val="tx1">
                    <a:lumMod val="75000"/>
                  </a:schemeClr>
                </a:solidFill>
              </a:rPr>
              <a:t>(</a:t>
            </a:r>
            <a:r>
              <a:rPr lang="it-IT" sz="2000" dirty="0" smtClean="0">
                <a:solidFill>
                  <a:srgbClr val="00FFC7"/>
                </a:solidFill>
                <a:latin typeface="Candara"/>
                <a:cs typeface="Candara"/>
              </a:rPr>
              <a:t>QFT</a:t>
            </a:r>
            <a:r>
              <a:rPr lang="it-IT" sz="2000" dirty="0" smtClean="0">
                <a:solidFill>
                  <a:srgbClr val="BFBFBF"/>
                </a:solidFill>
              </a:rPr>
              <a:t>):</a:t>
            </a:r>
            <a:r>
              <a:rPr lang="it-IT" sz="2000" dirty="0" smtClean="0"/>
              <a:t> </a:t>
            </a:r>
            <a:r>
              <a:rPr lang="it-IT" sz="2000" dirty="0" smtClean="0">
                <a:solidFill>
                  <a:srgbClr val="BFBFBF"/>
                </a:solidFill>
                <a:latin typeface="Candara"/>
                <a:cs typeface="Candara"/>
              </a:rPr>
              <a:t>entità fondamentali sono i </a:t>
            </a:r>
            <a:r>
              <a:rPr lang="it-IT" sz="2000" dirty="0" smtClean="0">
                <a:solidFill>
                  <a:srgbClr val="00FFC9"/>
                </a:solidFill>
                <a:latin typeface="Candara"/>
                <a:cs typeface="Candara"/>
              </a:rPr>
              <a:t>campi</a:t>
            </a:r>
            <a:r>
              <a:rPr lang="it-IT" sz="2000" dirty="0" smtClean="0">
                <a:solidFill>
                  <a:srgbClr val="BFBFBF"/>
                </a:solidFill>
                <a:latin typeface="Candara"/>
                <a:cs typeface="Candara"/>
              </a:rPr>
              <a:t>  </a:t>
            </a:r>
            <a:r>
              <a:rPr lang="it-IT" sz="2000" b="1" dirty="0" smtClean="0">
                <a:solidFill>
                  <a:schemeClr val="tx1">
                    <a:lumMod val="75000"/>
                  </a:schemeClr>
                </a:solidFill>
              </a:rPr>
              <a:t>→</a:t>
            </a:r>
            <a:r>
              <a:rPr lang="it-IT" sz="2000" dirty="0" smtClean="0">
                <a:solidFill>
                  <a:srgbClr val="BFBFBF"/>
                </a:solidFill>
                <a:latin typeface="Candara"/>
                <a:cs typeface="Candara"/>
              </a:rPr>
              <a:t>  particelle sono i “quanti” dei campi  </a:t>
            </a:r>
            <a:endParaRPr lang="it-IT" sz="2000" dirty="0">
              <a:solidFill>
                <a:srgbClr val="BFBFBF"/>
              </a:solidFill>
              <a:latin typeface="Candara"/>
              <a:cs typeface="Candara"/>
            </a:endParaRPr>
          </a:p>
        </p:txBody>
      </p:sp>
      <p:sp>
        <p:nvSpPr>
          <p:cNvPr id="13" name="TextBox 12"/>
          <p:cNvSpPr txBox="1"/>
          <p:nvPr/>
        </p:nvSpPr>
        <p:spPr>
          <a:xfrm>
            <a:off x="785797" y="3498926"/>
            <a:ext cx="5972572" cy="1015663"/>
          </a:xfrm>
          <a:prstGeom prst="rect">
            <a:avLst/>
          </a:prstGeom>
          <a:noFill/>
        </p:spPr>
        <p:txBody>
          <a:bodyPr wrap="square" rtlCol="0">
            <a:spAutoFit/>
          </a:bodyPr>
          <a:lstStyle/>
          <a:p>
            <a:r>
              <a:rPr lang="it-IT" sz="2000" dirty="0" smtClean="0">
                <a:solidFill>
                  <a:srgbClr val="BFBFBF"/>
                </a:solidFill>
                <a:latin typeface="Candara"/>
                <a:cs typeface="Candara"/>
              </a:rPr>
              <a:t>Calcoli teorici in QFT  </a:t>
            </a:r>
            <a:r>
              <a:rPr lang="it-IT" sz="2000" b="1" dirty="0" smtClean="0">
                <a:solidFill>
                  <a:schemeClr val="tx1">
                    <a:lumMod val="75000"/>
                  </a:schemeClr>
                </a:solidFill>
                <a:latin typeface="Candara"/>
                <a:cs typeface="Candara"/>
              </a:rPr>
              <a:t>→  </a:t>
            </a:r>
            <a:r>
              <a:rPr lang="it-IT" sz="2000" dirty="0" smtClean="0">
                <a:solidFill>
                  <a:srgbClr val="00FFC9"/>
                </a:solidFill>
                <a:latin typeface="Candara"/>
                <a:cs typeface="Candara"/>
              </a:rPr>
              <a:t>diagrammi di Feynman</a:t>
            </a:r>
          </a:p>
          <a:p>
            <a:r>
              <a:rPr lang="it-IT" sz="2000" dirty="0" smtClean="0">
                <a:solidFill>
                  <a:srgbClr val="BFBFBF"/>
                </a:solidFill>
                <a:latin typeface="Candara"/>
                <a:cs typeface="Candara"/>
              </a:rPr>
              <a:t>rateo di un processo = somma su tutte le </a:t>
            </a:r>
            <a:r>
              <a:rPr lang="it-IT" sz="2000" dirty="0" smtClean="0">
                <a:solidFill>
                  <a:schemeClr val="tx1">
                    <a:lumMod val="75000"/>
                  </a:schemeClr>
                </a:solidFill>
                <a:latin typeface="Candara"/>
                <a:cs typeface="Candara"/>
              </a:rPr>
              <a:t>(infinite) </a:t>
            </a:r>
            <a:r>
              <a:rPr lang="it-IT" sz="2000" dirty="0" smtClean="0">
                <a:solidFill>
                  <a:srgbClr val="BFBFBF"/>
                </a:solidFill>
                <a:latin typeface="Candara"/>
                <a:cs typeface="Candara"/>
              </a:rPr>
              <a:t>possibili modalità di realizzazione del processo stesso</a:t>
            </a:r>
            <a:endParaRPr lang="it-IT" sz="2000" dirty="0" smtClean="0">
              <a:solidFill>
                <a:schemeClr val="accent2"/>
              </a:solidFill>
              <a:latin typeface="Candara"/>
              <a:cs typeface="Candara"/>
            </a:endParaRPr>
          </a:p>
        </p:txBody>
      </p:sp>
      <p:pic>
        <p:nvPicPr>
          <p:cNvPr id="19" name="Picture 18" descr="richard-feynman-570x300.png"/>
          <p:cNvPicPr>
            <a:picLocks noChangeAspect="1"/>
          </p:cNvPicPr>
          <p:nvPr/>
        </p:nvPicPr>
        <p:blipFill>
          <a:blip r:embed="rId3"/>
          <a:stretch>
            <a:fillRect/>
          </a:stretch>
        </p:blipFill>
        <p:spPr>
          <a:xfrm>
            <a:off x="2666433" y="4722044"/>
            <a:ext cx="2823058" cy="1485820"/>
          </a:xfrm>
          <a:prstGeom prst="rect">
            <a:avLst/>
          </a:prstGeom>
        </p:spPr>
      </p:pic>
      <p:pic>
        <p:nvPicPr>
          <p:cNvPr id="21" name="Picture 20" descr="QED.jpg"/>
          <p:cNvPicPr>
            <a:picLocks noChangeAspect="1"/>
          </p:cNvPicPr>
          <p:nvPr/>
        </p:nvPicPr>
        <p:blipFill>
          <a:blip r:embed="rId4"/>
          <a:stretch>
            <a:fillRect/>
          </a:stretch>
        </p:blipFill>
        <p:spPr>
          <a:xfrm>
            <a:off x="6900465" y="3372013"/>
            <a:ext cx="1783554" cy="2835851"/>
          </a:xfrm>
          <a:prstGeom prst="rect">
            <a:avLst/>
          </a:prstGeom>
        </p:spPr>
      </p:pic>
      <p:sp>
        <p:nvSpPr>
          <p:cNvPr id="16" name="Footer Placeholder 15"/>
          <p:cNvSpPr>
            <a:spLocks noGrp="1"/>
          </p:cNvSpPr>
          <p:nvPr>
            <p:ph type="ftr" sz="quarter" idx="11"/>
          </p:nvPr>
        </p:nvSpPr>
        <p:spPr/>
        <p:txBody>
          <a:bodyPr/>
          <a:lstStyle/>
          <a:p>
            <a:r>
              <a:rPr kumimoji="0" lang="en-US" smtClean="0"/>
              <a:t>Corso Docenti - 25 maggio 2015</a:t>
            </a:r>
            <a:endParaRPr kumimoji="0" lang="en-US"/>
          </a:p>
        </p:txBody>
      </p:sp>
      <p:sp>
        <p:nvSpPr>
          <p:cNvPr id="17" name="Date Placeholder 16"/>
          <p:cNvSpPr>
            <a:spLocks noGrp="1"/>
          </p:cNvSpPr>
          <p:nvPr>
            <p:ph type="dt" sz="half" idx="10"/>
          </p:nvPr>
        </p:nvSpPr>
        <p:spPr/>
        <p:txBody>
          <a:bodyPr/>
          <a:lstStyle/>
          <a:p>
            <a:pPr eaLnBrk="1" latinLnBrk="0" hangingPunct="1"/>
            <a:r>
              <a:rPr lang="en-US" smtClean="0"/>
              <a:t>Danilo Babusci</a:t>
            </a:r>
            <a:endParaRPr lang="en-US"/>
          </a:p>
        </p:txBody>
      </p:sp>
      <p:sp>
        <p:nvSpPr>
          <p:cNvPr id="18" name="Slide Number Placeholder 17"/>
          <p:cNvSpPr>
            <a:spLocks noGrp="1"/>
          </p:cNvSpPr>
          <p:nvPr>
            <p:ph type="sldNum" sz="quarter" idx="12"/>
          </p:nvPr>
        </p:nvSpPr>
        <p:spPr/>
        <p:txBody>
          <a:bodyPr/>
          <a:lstStyle/>
          <a:p>
            <a:fld id="{2AA957AF-53C0-420B-9C2D-77DB1416566C}" type="slidenum">
              <a:rPr kumimoji="0" lang="en-US" smtClean="0"/>
              <a:pPr/>
              <a:t>6</a:t>
            </a:fld>
            <a:endParaRPr kumimoji="0"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1"/>
          <p:cNvSpPr txBox="1">
            <a:spLocks/>
          </p:cNvSpPr>
          <p:nvPr/>
        </p:nvSpPr>
        <p:spPr>
          <a:xfrm>
            <a:off x="457200" y="319935"/>
            <a:ext cx="8291264" cy="792088"/>
          </a:xfrm>
          <a:prstGeom prst="rect">
            <a:avLst/>
          </a:prstGeom>
        </p:spPr>
        <p:txBody>
          <a:bodyPr vert="horz" lIns="45720" rIns="4572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t-IT" sz="4200" b="1" i="0" u="none" strike="noStrike" kern="1200" cap="none" spc="0" normalizeH="0" baseline="0" noProof="0" dirty="0" smtClean="0">
                <a:ln w="5000" cmpd="sng">
                  <a:noFill/>
                  <a:prstDash val="solid"/>
                </a:ln>
                <a:solidFill>
                  <a:srgbClr val="CCAF0A"/>
                </a:solidFill>
                <a:effectLst>
                  <a:outerShdw blurRad="50800" dist="38100" dir="5400000" algn="t" rotWithShape="0">
                    <a:prstClr val="black">
                      <a:alpha val="50000"/>
                    </a:prstClr>
                  </a:outerShdw>
                </a:effectLst>
                <a:uLnTx/>
                <a:uFillTx/>
                <a:latin typeface="Candara"/>
                <a:ea typeface="+mj-ea"/>
                <a:cs typeface="Candara"/>
              </a:rPr>
              <a:t>Interazione Elettromagnetica</a:t>
            </a:r>
            <a:endParaRPr kumimoji="0" lang="it-IT" sz="4400" b="1" i="0" u="none" strike="noStrike" kern="1200" cap="none" spc="0" normalizeH="0" baseline="0" noProof="0" dirty="0">
              <a:ln w="5000" cmpd="sng">
                <a:noFill/>
                <a:prstDash val="solid"/>
              </a:ln>
              <a:solidFill>
                <a:srgbClr val="CCAF0A"/>
              </a:solidFill>
              <a:effectLst>
                <a:outerShdw blurRad="50800" dist="38100" dir="5400000" algn="t" rotWithShape="0">
                  <a:prstClr val="black">
                    <a:alpha val="50000"/>
                  </a:prstClr>
                </a:outerShdw>
              </a:effectLst>
              <a:uLnTx/>
              <a:uFillTx/>
              <a:latin typeface="Candara"/>
              <a:ea typeface="+mj-ea"/>
              <a:cs typeface="Candara"/>
            </a:endParaRPr>
          </a:p>
        </p:txBody>
      </p:sp>
      <p:sp>
        <p:nvSpPr>
          <p:cNvPr id="7" name="TextBox 6"/>
          <p:cNvSpPr txBox="1"/>
          <p:nvPr/>
        </p:nvSpPr>
        <p:spPr>
          <a:xfrm>
            <a:off x="711654" y="1314312"/>
            <a:ext cx="3937420" cy="400110"/>
          </a:xfrm>
          <a:prstGeom prst="rect">
            <a:avLst/>
          </a:prstGeom>
          <a:noFill/>
        </p:spPr>
        <p:txBody>
          <a:bodyPr wrap="square" rtlCol="0">
            <a:spAutoFit/>
          </a:bodyPr>
          <a:lstStyle/>
          <a:p>
            <a:r>
              <a:rPr lang="it-IT" sz="2000" i="1" dirty="0" smtClean="0">
                <a:solidFill>
                  <a:srgbClr val="BFBFBF"/>
                </a:solidFill>
                <a:latin typeface="Candara"/>
                <a:cs typeface="Candara"/>
              </a:rPr>
              <a:t>Esempio</a:t>
            </a:r>
            <a:r>
              <a:rPr lang="it-IT" sz="2000" dirty="0" smtClean="0">
                <a:solidFill>
                  <a:srgbClr val="BFBFBF"/>
                </a:solidFill>
                <a:latin typeface="Candara"/>
                <a:cs typeface="Candara"/>
              </a:rPr>
              <a:t> - collisione tra elettroni</a:t>
            </a:r>
            <a:endParaRPr lang="it-IT" sz="2000" dirty="0" smtClean="0">
              <a:solidFill>
                <a:schemeClr val="accent2"/>
              </a:solidFill>
              <a:latin typeface="Candara"/>
              <a:cs typeface="Candara"/>
            </a:endParaRPr>
          </a:p>
        </p:txBody>
      </p:sp>
      <p:sp>
        <p:nvSpPr>
          <p:cNvPr id="8" name="TextBox 7"/>
          <p:cNvSpPr txBox="1"/>
          <p:nvPr/>
        </p:nvSpPr>
        <p:spPr>
          <a:xfrm>
            <a:off x="1158875" y="1774653"/>
            <a:ext cx="7589589" cy="400110"/>
          </a:xfrm>
          <a:prstGeom prst="rect">
            <a:avLst/>
          </a:prstGeom>
          <a:noFill/>
        </p:spPr>
        <p:txBody>
          <a:bodyPr wrap="square" rtlCol="0">
            <a:spAutoFit/>
          </a:bodyPr>
          <a:lstStyle/>
          <a:p>
            <a:pPr marL="342900" indent="-342900">
              <a:buFont typeface="+mj-lt"/>
              <a:buAutoNum type="arabicPeriod"/>
            </a:pPr>
            <a:r>
              <a:rPr lang="it-IT" sz="2000" dirty="0" smtClean="0">
                <a:solidFill>
                  <a:srgbClr val="BFBFBF"/>
                </a:solidFill>
              </a:rPr>
              <a:t>modalit</a:t>
            </a:r>
            <a:r>
              <a:rPr lang="it-IT" sz="2000" dirty="0" smtClean="0">
                <a:solidFill>
                  <a:srgbClr val="BFBFBF"/>
                </a:solidFill>
                <a:latin typeface="Candara"/>
                <a:cs typeface="Candara"/>
              </a:rPr>
              <a:t>à più semplice: un elettrone emette un fotone </a:t>
            </a:r>
            <a:r>
              <a:rPr lang="it-IT" sz="2000" dirty="0" smtClean="0">
                <a:solidFill>
                  <a:schemeClr val="tx1">
                    <a:lumMod val="75000"/>
                  </a:schemeClr>
                </a:solidFill>
                <a:latin typeface="Candara"/>
                <a:cs typeface="Candara"/>
              </a:rPr>
              <a:t>(</a:t>
            </a:r>
            <a:r>
              <a:rPr lang="it-IT" sz="2000" dirty="0" smtClean="0">
                <a:solidFill>
                  <a:srgbClr val="00FFC9"/>
                </a:solidFill>
                <a:latin typeface="Candara"/>
                <a:cs typeface="Candara"/>
              </a:rPr>
              <a:t>virtuale</a:t>
            </a:r>
            <a:r>
              <a:rPr lang="it-IT" sz="2000" dirty="0" smtClean="0">
                <a:solidFill>
                  <a:schemeClr val="tx1">
                    <a:lumMod val="75000"/>
                  </a:schemeClr>
                </a:solidFill>
                <a:latin typeface="Candara"/>
                <a:cs typeface="Candara"/>
              </a:rPr>
              <a:t>) </a:t>
            </a:r>
            <a:endParaRPr lang="it-IT" sz="2000" dirty="0">
              <a:solidFill>
                <a:schemeClr val="tx1">
                  <a:lumMod val="75000"/>
                </a:schemeClr>
              </a:solidFill>
            </a:endParaRPr>
          </a:p>
        </p:txBody>
      </p:sp>
      <p:pic>
        <p:nvPicPr>
          <p:cNvPr id="9" name="Picture 8" descr="Schermata 05-2456786 alle 11.48.43.JPG"/>
          <p:cNvPicPr>
            <a:picLocks noChangeAspect="1"/>
          </p:cNvPicPr>
          <p:nvPr/>
        </p:nvPicPr>
        <p:blipFill>
          <a:blip r:embed="rId2"/>
          <a:stretch>
            <a:fillRect/>
          </a:stretch>
        </p:blipFill>
        <p:spPr>
          <a:xfrm>
            <a:off x="3063433" y="2306093"/>
            <a:ext cx="3011424" cy="1365504"/>
          </a:xfrm>
          <a:prstGeom prst="rect">
            <a:avLst/>
          </a:prstGeom>
        </p:spPr>
      </p:pic>
      <p:sp>
        <p:nvSpPr>
          <p:cNvPr id="10" name="TextBox 9"/>
          <p:cNvSpPr txBox="1"/>
          <p:nvPr/>
        </p:nvSpPr>
        <p:spPr>
          <a:xfrm>
            <a:off x="1158877" y="3969591"/>
            <a:ext cx="4507139" cy="400110"/>
          </a:xfrm>
          <a:prstGeom prst="rect">
            <a:avLst/>
          </a:prstGeom>
          <a:noFill/>
        </p:spPr>
        <p:txBody>
          <a:bodyPr wrap="square" rtlCol="0">
            <a:spAutoFit/>
          </a:bodyPr>
          <a:lstStyle/>
          <a:p>
            <a:pPr marL="342900" indent="-342900">
              <a:buFont typeface="+mj-lt"/>
              <a:buAutoNum type="arabicPeriod" startAt="2"/>
            </a:pPr>
            <a:r>
              <a:rPr lang="it-IT" sz="2000" dirty="0" smtClean="0">
                <a:solidFill>
                  <a:srgbClr val="BFBFBF"/>
                </a:solidFill>
                <a:latin typeface="Candara"/>
                <a:cs typeface="Candara"/>
              </a:rPr>
              <a:t>(alcune) modalità più complicate </a:t>
            </a:r>
            <a:endParaRPr lang="it-IT" sz="2000" dirty="0">
              <a:solidFill>
                <a:srgbClr val="CCAF0A"/>
              </a:solidFill>
              <a:latin typeface="Candara"/>
              <a:cs typeface="Candara"/>
            </a:endParaRPr>
          </a:p>
        </p:txBody>
      </p:sp>
      <p:pic>
        <p:nvPicPr>
          <p:cNvPr id="25" name="Picture 24" descr="Schermata 05-2456786 alle 12.07.50.JPG"/>
          <p:cNvPicPr>
            <a:picLocks noChangeAspect="1"/>
          </p:cNvPicPr>
          <p:nvPr/>
        </p:nvPicPr>
        <p:blipFill>
          <a:blip r:embed="rId3"/>
          <a:stretch>
            <a:fillRect/>
          </a:stretch>
        </p:blipFill>
        <p:spPr>
          <a:xfrm>
            <a:off x="1156403" y="4528028"/>
            <a:ext cx="7271580" cy="1797696"/>
          </a:xfrm>
          <a:prstGeom prst="rect">
            <a:avLst/>
          </a:prstGeom>
        </p:spPr>
      </p:pic>
      <p:sp>
        <p:nvSpPr>
          <p:cNvPr id="13" name="Footer Placeholder 12"/>
          <p:cNvSpPr>
            <a:spLocks noGrp="1"/>
          </p:cNvSpPr>
          <p:nvPr>
            <p:ph type="ftr" sz="quarter" idx="11"/>
          </p:nvPr>
        </p:nvSpPr>
        <p:spPr/>
        <p:txBody>
          <a:bodyPr/>
          <a:lstStyle/>
          <a:p>
            <a:r>
              <a:rPr kumimoji="0" lang="en-US" smtClean="0"/>
              <a:t>Corso Docenti - 25 maggio 2015</a:t>
            </a:r>
            <a:endParaRPr kumimoji="0" lang="en-US"/>
          </a:p>
        </p:txBody>
      </p:sp>
      <p:sp>
        <p:nvSpPr>
          <p:cNvPr id="14" name="Date Placeholder 13"/>
          <p:cNvSpPr>
            <a:spLocks noGrp="1"/>
          </p:cNvSpPr>
          <p:nvPr>
            <p:ph type="dt" sz="half" idx="10"/>
          </p:nvPr>
        </p:nvSpPr>
        <p:spPr/>
        <p:txBody>
          <a:bodyPr/>
          <a:lstStyle/>
          <a:p>
            <a:pPr eaLnBrk="1" latinLnBrk="0" hangingPunct="1"/>
            <a:r>
              <a:rPr lang="en-US" smtClean="0"/>
              <a:t>Danilo Babusci</a:t>
            </a:r>
            <a:endParaRPr lang="en-US"/>
          </a:p>
        </p:txBody>
      </p:sp>
      <p:sp>
        <p:nvSpPr>
          <p:cNvPr id="15" name="Slide Number Placeholder 14"/>
          <p:cNvSpPr>
            <a:spLocks noGrp="1"/>
          </p:cNvSpPr>
          <p:nvPr>
            <p:ph type="sldNum" sz="quarter" idx="12"/>
          </p:nvPr>
        </p:nvSpPr>
        <p:spPr/>
        <p:txBody>
          <a:bodyPr/>
          <a:lstStyle/>
          <a:p>
            <a:fld id="{2AA957AF-53C0-420B-9C2D-77DB1416566C}" type="slidenum">
              <a:rPr kumimoji="0" lang="en-US" smtClean="0"/>
              <a:pPr/>
              <a:t>7</a:t>
            </a:fld>
            <a:endParaRPr kumimoji="0"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1"/>
          <p:cNvSpPr txBox="1">
            <a:spLocks/>
          </p:cNvSpPr>
          <p:nvPr/>
        </p:nvSpPr>
        <p:spPr>
          <a:xfrm>
            <a:off x="457200" y="319935"/>
            <a:ext cx="8291264" cy="792088"/>
          </a:xfrm>
          <a:prstGeom prst="rect">
            <a:avLst/>
          </a:prstGeom>
        </p:spPr>
        <p:txBody>
          <a:bodyPr vert="horz" lIns="45720" rIns="4572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t-IT" sz="4200" b="1" i="0" u="none" strike="noStrike" kern="1200" cap="none" spc="0" normalizeH="0" baseline="0" noProof="0" dirty="0" smtClean="0">
                <a:ln w="5000" cmpd="sng">
                  <a:noFill/>
                  <a:prstDash val="solid"/>
                </a:ln>
                <a:solidFill>
                  <a:srgbClr val="CCAF0A"/>
                </a:solidFill>
                <a:effectLst>
                  <a:outerShdw blurRad="50800" dist="38100" dir="5400000" algn="t" rotWithShape="0">
                    <a:prstClr val="black">
                      <a:alpha val="50000"/>
                    </a:prstClr>
                  </a:outerShdw>
                </a:effectLst>
                <a:uLnTx/>
                <a:uFillTx/>
                <a:latin typeface="Candara"/>
                <a:ea typeface="+mj-ea"/>
                <a:cs typeface="Candara"/>
              </a:rPr>
              <a:t>Interazione Elettromagnetica</a:t>
            </a:r>
            <a:endParaRPr kumimoji="0" lang="it-IT" sz="4400" b="1" i="0" u="none" strike="noStrike" kern="1200" cap="none" spc="0" normalizeH="0" baseline="0" noProof="0" dirty="0">
              <a:ln w="5000" cmpd="sng">
                <a:noFill/>
                <a:prstDash val="solid"/>
              </a:ln>
              <a:solidFill>
                <a:srgbClr val="CCAF0A"/>
              </a:solidFill>
              <a:effectLst>
                <a:outerShdw blurRad="50800" dist="38100" dir="5400000" algn="t" rotWithShape="0">
                  <a:prstClr val="black">
                    <a:alpha val="50000"/>
                  </a:prstClr>
                </a:outerShdw>
              </a:effectLst>
              <a:uLnTx/>
              <a:uFillTx/>
              <a:latin typeface="Candara"/>
              <a:ea typeface="+mj-ea"/>
              <a:cs typeface="Candara"/>
            </a:endParaRPr>
          </a:p>
        </p:txBody>
      </p:sp>
      <p:sp>
        <p:nvSpPr>
          <p:cNvPr id="5" name="TextBox 4"/>
          <p:cNvSpPr txBox="1"/>
          <p:nvPr/>
        </p:nvSpPr>
        <p:spPr>
          <a:xfrm>
            <a:off x="754419" y="1278788"/>
            <a:ext cx="7600871" cy="400110"/>
          </a:xfrm>
          <a:prstGeom prst="rect">
            <a:avLst/>
          </a:prstGeom>
          <a:noFill/>
        </p:spPr>
        <p:txBody>
          <a:bodyPr wrap="square" rtlCol="0">
            <a:spAutoFit/>
          </a:bodyPr>
          <a:lstStyle/>
          <a:p>
            <a:r>
              <a:rPr lang="it-IT" sz="2000" dirty="0" smtClean="0">
                <a:solidFill>
                  <a:srgbClr val="BFBFBF"/>
                </a:solidFill>
                <a:latin typeface="Candara"/>
                <a:cs typeface="Candara"/>
              </a:rPr>
              <a:t>numero </a:t>
            </a:r>
            <a:r>
              <a:rPr lang="it-IT" sz="2000" dirty="0" smtClean="0">
                <a:solidFill>
                  <a:srgbClr val="00FFC9"/>
                </a:solidFill>
                <a:latin typeface="Candara"/>
                <a:cs typeface="Candara"/>
              </a:rPr>
              <a:t>infinito</a:t>
            </a:r>
            <a:r>
              <a:rPr lang="it-IT" sz="2000" dirty="0" smtClean="0">
                <a:solidFill>
                  <a:srgbClr val="BFBFBF"/>
                </a:solidFill>
                <a:latin typeface="Candara"/>
                <a:cs typeface="Candara"/>
              </a:rPr>
              <a:t> di modalità distinte  </a:t>
            </a:r>
            <a:r>
              <a:rPr lang="it-IT" sz="2000" b="1" dirty="0" smtClean="0">
                <a:solidFill>
                  <a:schemeClr val="tx1">
                    <a:lumMod val="75000"/>
                  </a:schemeClr>
                </a:solidFill>
              </a:rPr>
              <a:t>→  </a:t>
            </a:r>
            <a:r>
              <a:rPr lang="it-IT" sz="2000" dirty="0" smtClean="0">
                <a:solidFill>
                  <a:schemeClr val="tx1">
                    <a:lumMod val="75000"/>
                  </a:schemeClr>
                </a:solidFill>
                <a:latin typeface="Candara"/>
                <a:cs typeface="Candara"/>
              </a:rPr>
              <a:t>impossibile fare calcoli esatti </a:t>
            </a:r>
            <a:r>
              <a:rPr lang="it-IT" sz="2000" dirty="0" smtClean="0">
                <a:solidFill>
                  <a:srgbClr val="BFBFBF"/>
                </a:solidFill>
                <a:latin typeface="Candara"/>
                <a:cs typeface="Candara"/>
              </a:rPr>
              <a:t> </a:t>
            </a:r>
            <a:endParaRPr lang="it-IT" sz="2000" dirty="0" smtClean="0">
              <a:solidFill>
                <a:schemeClr val="accent2"/>
              </a:solidFill>
              <a:latin typeface="Candara"/>
              <a:cs typeface="Candara"/>
            </a:endParaRPr>
          </a:p>
        </p:txBody>
      </p:sp>
      <p:sp>
        <p:nvSpPr>
          <p:cNvPr id="6" name="TextBox 5"/>
          <p:cNvSpPr txBox="1"/>
          <p:nvPr/>
        </p:nvSpPr>
        <p:spPr>
          <a:xfrm>
            <a:off x="788131" y="1796817"/>
            <a:ext cx="7548767" cy="1015663"/>
          </a:xfrm>
          <a:prstGeom prst="rect">
            <a:avLst/>
          </a:prstGeom>
          <a:noFill/>
        </p:spPr>
        <p:txBody>
          <a:bodyPr wrap="square" rtlCol="0">
            <a:spAutoFit/>
          </a:bodyPr>
          <a:lstStyle/>
          <a:p>
            <a:r>
              <a:rPr lang="it-IT" sz="2000" dirty="0" smtClean="0">
                <a:solidFill>
                  <a:srgbClr val="00FFC9"/>
                </a:solidFill>
                <a:latin typeface="Candara"/>
                <a:cs typeface="Candara"/>
              </a:rPr>
              <a:t>QED</a:t>
            </a:r>
            <a:r>
              <a:rPr lang="it-IT" sz="2000" dirty="0" smtClean="0">
                <a:solidFill>
                  <a:srgbClr val="BFBFBF"/>
                </a:solidFill>
                <a:latin typeface="Candara"/>
                <a:cs typeface="Candara"/>
              </a:rPr>
              <a:t>: forza di debole intensità  </a:t>
            </a:r>
            <a:r>
              <a:rPr lang="it-IT" sz="2000" b="1" dirty="0" smtClean="0">
                <a:solidFill>
                  <a:schemeClr val="tx1">
                    <a:lumMod val="75000"/>
                  </a:schemeClr>
                </a:solidFill>
              </a:rPr>
              <a:t>→  </a:t>
            </a:r>
            <a:r>
              <a:rPr lang="it-IT" sz="2000" dirty="0" smtClean="0">
                <a:solidFill>
                  <a:srgbClr val="BFBFBF"/>
                </a:solidFill>
                <a:latin typeface="Candara"/>
                <a:cs typeface="Candara"/>
              </a:rPr>
              <a:t>contributi principali al calcolo del rateo provengono dai diagrammi più semplici  </a:t>
            </a:r>
            <a:r>
              <a:rPr lang="it-IT" sz="2000" b="1" dirty="0" smtClean="0">
                <a:solidFill>
                  <a:schemeClr val="tx1">
                    <a:lumMod val="75000"/>
                  </a:schemeClr>
                </a:solidFill>
              </a:rPr>
              <a:t>→  </a:t>
            </a:r>
            <a:r>
              <a:rPr lang="it-IT" sz="2000" dirty="0" smtClean="0">
                <a:solidFill>
                  <a:schemeClr val="tx1">
                    <a:lumMod val="75000"/>
                  </a:schemeClr>
                </a:solidFill>
                <a:latin typeface="Candara"/>
                <a:cs typeface="Candara"/>
              </a:rPr>
              <a:t>risultati in ottimo accordo con le osservazioni sperimentali</a:t>
            </a:r>
            <a:endParaRPr lang="it-IT" sz="2000" dirty="0">
              <a:solidFill>
                <a:srgbClr val="BFBFBF"/>
              </a:solidFill>
              <a:latin typeface="Candara"/>
              <a:cs typeface="Candara"/>
            </a:endParaRPr>
          </a:p>
        </p:txBody>
      </p:sp>
      <p:sp>
        <p:nvSpPr>
          <p:cNvPr id="7" name="TextBox 6"/>
          <p:cNvSpPr txBox="1"/>
          <p:nvPr/>
        </p:nvSpPr>
        <p:spPr>
          <a:xfrm>
            <a:off x="807313" y="3099841"/>
            <a:ext cx="7521747" cy="400110"/>
          </a:xfrm>
          <a:prstGeom prst="rect">
            <a:avLst/>
          </a:prstGeom>
          <a:noFill/>
        </p:spPr>
        <p:txBody>
          <a:bodyPr wrap="square" rtlCol="0">
            <a:spAutoFit/>
          </a:bodyPr>
          <a:lstStyle/>
          <a:p>
            <a:r>
              <a:rPr lang="it-IT" sz="2000" dirty="0" smtClean="0">
                <a:solidFill>
                  <a:srgbClr val="66CCFF"/>
                </a:solidFill>
                <a:latin typeface="Candara"/>
                <a:cs typeface="Candara"/>
              </a:rPr>
              <a:t>problema</a:t>
            </a:r>
            <a:r>
              <a:rPr lang="it-IT" sz="2000" dirty="0" smtClean="0">
                <a:solidFill>
                  <a:schemeClr val="tx1">
                    <a:lumMod val="75000"/>
                  </a:schemeClr>
                </a:solidFill>
                <a:latin typeface="Candara"/>
                <a:cs typeface="Candara"/>
              </a:rPr>
              <a:t>:</a:t>
            </a:r>
            <a:r>
              <a:rPr lang="it-IT" sz="2000" dirty="0" smtClean="0">
                <a:solidFill>
                  <a:srgbClr val="66CCFF"/>
                </a:solidFill>
                <a:latin typeface="Candara"/>
                <a:cs typeface="Candara"/>
              </a:rPr>
              <a:t> </a:t>
            </a:r>
            <a:r>
              <a:rPr lang="it-IT" sz="2000" dirty="0" smtClean="0">
                <a:solidFill>
                  <a:schemeClr val="tx1">
                    <a:lumMod val="75000"/>
                  </a:schemeClr>
                </a:solidFill>
                <a:latin typeface="Candara"/>
                <a:cs typeface="Candara"/>
              </a:rPr>
              <a:t>calcolo diagrammi </a:t>
            </a:r>
            <a:r>
              <a:rPr lang="it-IT" sz="2000" dirty="0" smtClean="0">
                <a:solidFill>
                  <a:srgbClr val="BFBFBF"/>
                </a:solidFill>
                <a:latin typeface="Candara"/>
                <a:cs typeface="Candara"/>
              </a:rPr>
              <a:t>più</a:t>
            </a:r>
            <a:r>
              <a:rPr lang="it-IT" sz="2000" dirty="0" smtClean="0">
                <a:solidFill>
                  <a:schemeClr val="tx1">
                    <a:lumMod val="75000"/>
                  </a:schemeClr>
                </a:solidFill>
                <a:latin typeface="Candara"/>
                <a:cs typeface="Candara"/>
              </a:rPr>
              <a:t> complicati fornisce risultato infinito</a:t>
            </a:r>
            <a:endParaRPr lang="it-IT" sz="2000" dirty="0">
              <a:solidFill>
                <a:schemeClr val="tx1">
                  <a:lumMod val="75000"/>
                </a:schemeClr>
              </a:solidFill>
              <a:latin typeface="Candara"/>
              <a:cs typeface="Candara"/>
            </a:endParaRPr>
          </a:p>
        </p:txBody>
      </p:sp>
      <p:sp>
        <p:nvSpPr>
          <p:cNvPr id="8" name="TextBox 7"/>
          <p:cNvSpPr txBox="1"/>
          <p:nvPr/>
        </p:nvSpPr>
        <p:spPr>
          <a:xfrm>
            <a:off x="807313" y="3716569"/>
            <a:ext cx="4966394" cy="2246769"/>
          </a:xfrm>
          <a:prstGeom prst="rect">
            <a:avLst/>
          </a:prstGeom>
          <a:noFill/>
        </p:spPr>
        <p:txBody>
          <a:bodyPr wrap="square" rtlCol="0">
            <a:spAutoFit/>
          </a:bodyPr>
          <a:lstStyle/>
          <a:p>
            <a:r>
              <a:rPr lang="it-IT" sz="2000" dirty="0" smtClean="0">
                <a:solidFill>
                  <a:srgbClr val="66CCFF"/>
                </a:solidFill>
                <a:latin typeface="Candara"/>
                <a:cs typeface="Candara"/>
              </a:rPr>
              <a:t>soluzione </a:t>
            </a:r>
            <a:r>
              <a:rPr lang="it-IT" sz="2000" dirty="0" smtClean="0">
                <a:solidFill>
                  <a:srgbClr val="BFBFBF"/>
                </a:solidFill>
                <a:latin typeface="Candara"/>
                <a:cs typeface="Candara"/>
              </a:rPr>
              <a:t>(</a:t>
            </a:r>
            <a:r>
              <a:rPr lang="it-IT" sz="2000" dirty="0" smtClean="0">
                <a:solidFill>
                  <a:srgbClr val="CCFF66"/>
                </a:solidFill>
                <a:latin typeface="Candara"/>
                <a:cs typeface="Candara"/>
              </a:rPr>
              <a:t>fine anni ‘40</a:t>
            </a:r>
            <a:r>
              <a:rPr lang="it-IT" sz="2000" dirty="0" smtClean="0">
                <a:solidFill>
                  <a:srgbClr val="BFBFBF"/>
                </a:solidFill>
                <a:latin typeface="Candara"/>
                <a:cs typeface="Candara"/>
              </a:rPr>
              <a:t>): a patto di definire con cura la massa e la carica elettrica dell’elettrone (</a:t>
            </a:r>
            <a:r>
              <a:rPr lang="it-IT" sz="2000" dirty="0" smtClean="0">
                <a:solidFill>
                  <a:srgbClr val="00FFC9"/>
                </a:solidFill>
                <a:latin typeface="Candara"/>
                <a:cs typeface="Candara"/>
              </a:rPr>
              <a:t>rinomalizzazione</a:t>
            </a:r>
            <a:r>
              <a:rPr lang="it-IT" sz="2000" dirty="0" smtClean="0">
                <a:solidFill>
                  <a:schemeClr val="tx1">
                    <a:lumMod val="75000"/>
                  </a:schemeClr>
                </a:solidFill>
                <a:latin typeface="Candara"/>
                <a:cs typeface="Candara"/>
              </a:rPr>
              <a:t>)</a:t>
            </a:r>
            <a:r>
              <a:rPr lang="it-IT" sz="2000" dirty="0" smtClean="0">
                <a:solidFill>
                  <a:srgbClr val="CCAF0A"/>
                </a:solidFill>
                <a:latin typeface="Candara"/>
                <a:cs typeface="Candara"/>
              </a:rPr>
              <a:t> </a:t>
            </a:r>
            <a:r>
              <a:rPr lang="it-IT" sz="2000" dirty="0" smtClean="0">
                <a:solidFill>
                  <a:srgbClr val="BFBFBF"/>
                </a:solidFill>
                <a:latin typeface="Candara"/>
                <a:cs typeface="Candara"/>
              </a:rPr>
              <a:t>si dimostra matematicamente che ogni diagramma infinito positivo </a:t>
            </a:r>
            <a:r>
              <a:rPr lang="it-IT" sz="2000" dirty="0" smtClean="0">
                <a:solidFill>
                  <a:schemeClr val="tx1">
                    <a:lumMod val="75000"/>
                  </a:schemeClr>
                </a:solidFill>
                <a:latin typeface="Candara"/>
                <a:cs typeface="Candara"/>
              </a:rPr>
              <a:t>è</a:t>
            </a:r>
            <a:r>
              <a:rPr lang="it-IT" sz="2000" dirty="0" smtClean="0">
                <a:solidFill>
                  <a:srgbClr val="BFBFBF"/>
                </a:solidFill>
                <a:latin typeface="Candara"/>
                <a:cs typeface="Candara"/>
              </a:rPr>
              <a:t> accompagnato da uno infinito negativo </a:t>
            </a:r>
            <a:r>
              <a:rPr lang="it-IT" sz="2000" b="1" dirty="0" smtClean="0">
                <a:solidFill>
                  <a:schemeClr val="tx1">
                    <a:lumMod val="75000"/>
                  </a:schemeClr>
                </a:solidFill>
              </a:rPr>
              <a:t>→ </a:t>
            </a:r>
            <a:r>
              <a:rPr lang="it-IT" sz="2000" dirty="0" smtClean="0">
                <a:solidFill>
                  <a:srgbClr val="66CCFF"/>
                </a:solidFill>
                <a:latin typeface="Candara"/>
                <a:cs typeface="Candara"/>
              </a:rPr>
              <a:t>nella somma si cancellano!! </a:t>
            </a:r>
            <a:endParaRPr lang="it-IT" sz="2000" dirty="0">
              <a:solidFill>
                <a:srgbClr val="66CCFF"/>
              </a:solidFill>
              <a:latin typeface="Candara"/>
              <a:cs typeface="Candara"/>
            </a:endParaRPr>
          </a:p>
        </p:txBody>
      </p:sp>
      <p:grpSp>
        <p:nvGrpSpPr>
          <p:cNvPr id="14" name="Group 13"/>
          <p:cNvGrpSpPr/>
          <p:nvPr/>
        </p:nvGrpSpPr>
        <p:grpSpPr>
          <a:xfrm>
            <a:off x="6019800" y="3699371"/>
            <a:ext cx="1156498" cy="1757141"/>
            <a:chOff x="7157043" y="3699371"/>
            <a:chExt cx="1156498" cy="1757141"/>
          </a:xfrm>
        </p:grpSpPr>
        <p:pic>
          <p:nvPicPr>
            <p:cNvPr id="11" name="Picture 10" descr="julian_seymour_schwinger.jpg"/>
            <p:cNvPicPr>
              <a:picLocks noChangeAspect="1"/>
            </p:cNvPicPr>
            <p:nvPr/>
          </p:nvPicPr>
          <p:blipFill>
            <a:blip r:embed="rId2"/>
            <a:stretch>
              <a:fillRect/>
            </a:stretch>
          </p:blipFill>
          <p:spPr>
            <a:xfrm>
              <a:off x="7157043" y="3699371"/>
              <a:ext cx="1156498" cy="1460225"/>
            </a:xfrm>
            <a:prstGeom prst="rect">
              <a:avLst/>
            </a:prstGeom>
          </p:spPr>
        </p:pic>
        <p:sp>
          <p:nvSpPr>
            <p:cNvPr id="12" name="TextBox 11"/>
            <p:cNvSpPr txBox="1"/>
            <p:nvPr/>
          </p:nvSpPr>
          <p:spPr>
            <a:xfrm>
              <a:off x="7174804" y="5117958"/>
              <a:ext cx="1095172" cy="338554"/>
            </a:xfrm>
            <a:prstGeom prst="rect">
              <a:avLst/>
            </a:prstGeom>
            <a:noFill/>
          </p:spPr>
          <p:txBody>
            <a:bodyPr wrap="none" rtlCol="0">
              <a:spAutoFit/>
            </a:bodyPr>
            <a:lstStyle/>
            <a:p>
              <a:r>
                <a:rPr lang="it-IT" sz="1600" dirty="0" err="1" smtClean="0">
                  <a:latin typeface="Candara"/>
                  <a:cs typeface="Candara"/>
                </a:rPr>
                <a:t>Schwinger</a:t>
              </a:r>
              <a:endParaRPr lang="it-IT" sz="1600" dirty="0">
                <a:latin typeface="Candara"/>
                <a:cs typeface="Candara"/>
              </a:endParaRPr>
            </a:p>
          </p:txBody>
        </p:sp>
      </p:grpSp>
      <p:sp>
        <p:nvSpPr>
          <p:cNvPr id="13" name="Footer Placeholder 12"/>
          <p:cNvSpPr>
            <a:spLocks noGrp="1"/>
          </p:cNvSpPr>
          <p:nvPr>
            <p:ph type="ftr" sz="quarter" idx="11"/>
          </p:nvPr>
        </p:nvSpPr>
        <p:spPr/>
        <p:txBody>
          <a:bodyPr/>
          <a:lstStyle/>
          <a:p>
            <a:r>
              <a:rPr kumimoji="0" lang="en-US" smtClean="0"/>
              <a:t>Corso Docenti - 25 maggio 2015</a:t>
            </a:r>
            <a:endParaRPr kumimoji="0" lang="en-US"/>
          </a:p>
        </p:txBody>
      </p:sp>
      <p:grpSp>
        <p:nvGrpSpPr>
          <p:cNvPr id="17" name="Group 16"/>
          <p:cNvGrpSpPr/>
          <p:nvPr/>
        </p:nvGrpSpPr>
        <p:grpSpPr>
          <a:xfrm>
            <a:off x="7455036" y="4635643"/>
            <a:ext cx="1170180" cy="1786421"/>
            <a:chOff x="5981547" y="4635643"/>
            <a:chExt cx="1170180" cy="1786421"/>
          </a:xfrm>
        </p:grpSpPr>
        <p:pic>
          <p:nvPicPr>
            <p:cNvPr id="15" name="Picture 14" descr="tomonaga.jpg"/>
            <p:cNvPicPr>
              <a:picLocks noChangeAspect="1"/>
            </p:cNvPicPr>
            <p:nvPr/>
          </p:nvPicPr>
          <p:blipFill>
            <a:blip r:embed="rId3"/>
            <a:stretch>
              <a:fillRect/>
            </a:stretch>
          </p:blipFill>
          <p:spPr>
            <a:xfrm>
              <a:off x="5981547" y="4961839"/>
              <a:ext cx="1170180" cy="1460225"/>
            </a:xfrm>
            <a:prstGeom prst="rect">
              <a:avLst/>
            </a:prstGeom>
          </p:spPr>
        </p:pic>
        <p:sp>
          <p:nvSpPr>
            <p:cNvPr id="16" name="TextBox 15"/>
            <p:cNvSpPr txBox="1"/>
            <p:nvPr/>
          </p:nvSpPr>
          <p:spPr>
            <a:xfrm>
              <a:off x="6008190" y="4635643"/>
              <a:ext cx="1097476" cy="338554"/>
            </a:xfrm>
            <a:prstGeom prst="rect">
              <a:avLst/>
            </a:prstGeom>
            <a:noFill/>
          </p:spPr>
          <p:txBody>
            <a:bodyPr wrap="none" rtlCol="0">
              <a:spAutoFit/>
            </a:bodyPr>
            <a:lstStyle/>
            <a:p>
              <a:r>
                <a:rPr lang="it-IT" sz="1600" dirty="0" err="1" smtClean="0">
                  <a:latin typeface="Candara"/>
                  <a:cs typeface="Candara"/>
                </a:rPr>
                <a:t>Tomonaga</a:t>
              </a:r>
              <a:endParaRPr lang="it-IT" sz="2000" dirty="0">
                <a:latin typeface="Candara"/>
                <a:cs typeface="Candara"/>
              </a:endParaRPr>
            </a:p>
          </p:txBody>
        </p:sp>
      </p:grpSp>
      <p:sp>
        <p:nvSpPr>
          <p:cNvPr id="18" name="Date Placeholder 17"/>
          <p:cNvSpPr>
            <a:spLocks noGrp="1"/>
          </p:cNvSpPr>
          <p:nvPr>
            <p:ph type="dt" sz="half" idx="10"/>
          </p:nvPr>
        </p:nvSpPr>
        <p:spPr/>
        <p:txBody>
          <a:bodyPr/>
          <a:lstStyle/>
          <a:p>
            <a:pPr eaLnBrk="1" latinLnBrk="0" hangingPunct="1"/>
            <a:r>
              <a:rPr lang="en-US" smtClean="0"/>
              <a:t>Danilo Babusci</a:t>
            </a:r>
            <a:endParaRPr lang="en-US"/>
          </a:p>
        </p:txBody>
      </p:sp>
      <p:sp>
        <p:nvSpPr>
          <p:cNvPr id="19" name="Slide Number Placeholder 18"/>
          <p:cNvSpPr>
            <a:spLocks noGrp="1"/>
          </p:cNvSpPr>
          <p:nvPr>
            <p:ph type="sldNum" sz="quarter" idx="12"/>
          </p:nvPr>
        </p:nvSpPr>
        <p:spPr/>
        <p:txBody>
          <a:bodyPr/>
          <a:lstStyle/>
          <a:p>
            <a:fld id="{2AA957AF-53C0-420B-9C2D-77DB1416566C}" type="slidenum">
              <a:rPr kumimoji="0" lang="en-US" smtClean="0"/>
              <a:pPr/>
              <a:t>8</a:t>
            </a:fld>
            <a:endParaRPr kumimoji="0"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1"/>
          <p:cNvSpPr txBox="1">
            <a:spLocks/>
          </p:cNvSpPr>
          <p:nvPr/>
        </p:nvSpPr>
        <p:spPr>
          <a:xfrm>
            <a:off x="457200" y="319935"/>
            <a:ext cx="8291264" cy="792088"/>
          </a:xfrm>
          <a:prstGeom prst="rect">
            <a:avLst/>
          </a:prstGeom>
        </p:spPr>
        <p:txBody>
          <a:bodyPr vert="horz" lIns="45720" rIns="4572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t-IT" sz="4200" b="1" i="0" u="none" strike="noStrike" kern="1200" cap="none" spc="0" normalizeH="0" baseline="0" noProof="0" dirty="0" smtClean="0">
                <a:ln w="5000" cmpd="sng">
                  <a:noFill/>
                  <a:prstDash val="solid"/>
                </a:ln>
                <a:solidFill>
                  <a:srgbClr val="CCAF0A"/>
                </a:solidFill>
                <a:effectLst>
                  <a:outerShdw blurRad="50800" dist="38100" dir="5400000" algn="t" rotWithShape="0">
                    <a:prstClr val="black">
                      <a:alpha val="50000"/>
                    </a:prstClr>
                  </a:outerShdw>
                </a:effectLst>
                <a:uLnTx/>
                <a:uFillTx/>
                <a:latin typeface="Candara"/>
                <a:ea typeface="+mj-ea"/>
                <a:cs typeface="Candara"/>
              </a:rPr>
              <a:t>Interazione Debole</a:t>
            </a:r>
            <a:endParaRPr kumimoji="0" lang="it-IT" sz="4400" b="1" i="0" u="none" strike="noStrike" kern="1200" cap="none" spc="0" normalizeH="0" baseline="0" noProof="0" dirty="0">
              <a:ln w="5000" cmpd="sng">
                <a:noFill/>
                <a:prstDash val="solid"/>
              </a:ln>
              <a:solidFill>
                <a:srgbClr val="CCAF0A"/>
              </a:solidFill>
              <a:effectLst>
                <a:outerShdw blurRad="50800" dist="38100" dir="5400000" algn="t" rotWithShape="0">
                  <a:prstClr val="black">
                    <a:alpha val="50000"/>
                  </a:prstClr>
                </a:outerShdw>
              </a:effectLst>
              <a:uLnTx/>
              <a:uFillTx/>
              <a:latin typeface="Candara"/>
              <a:ea typeface="+mj-ea"/>
              <a:cs typeface="Candara"/>
            </a:endParaRPr>
          </a:p>
        </p:txBody>
      </p:sp>
      <p:grpSp>
        <p:nvGrpSpPr>
          <p:cNvPr id="29" name="Group 28"/>
          <p:cNvGrpSpPr/>
          <p:nvPr/>
        </p:nvGrpSpPr>
        <p:grpSpPr>
          <a:xfrm>
            <a:off x="2718741" y="1259313"/>
            <a:ext cx="3763035" cy="1020995"/>
            <a:chOff x="2718741" y="1259313"/>
            <a:chExt cx="3763035" cy="1020995"/>
          </a:xfrm>
        </p:grpSpPr>
        <p:pic>
          <p:nvPicPr>
            <p:cNvPr id="5" name="Picture 4" descr="wz.JPG"/>
            <p:cNvPicPr>
              <a:picLocks noChangeAspect="1"/>
            </p:cNvPicPr>
            <p:nvPr/>
          </p:nvPicPr>
          <p:blipFill>
            <a:blip r:embed="rId2"/>
            <a:stretch>
              <a:fillRect/>
            </a:stretch>
          </p:blipFill>
          <p:spPr>
            <a:xfrm>
              <a:off x="2718741" y="1259313"/>
              <a:ext cx="818417" cy="1020995"/>
            </a:xfrm>
            <a:prstGeom prst="rect">
              <a:avLst/>
            </a:prstGeom>
          </p:spPr>
        </p:pic>
        <p:grpSp>
          <p:nvGrpSpPr>
            <p:cNvPr id="10" name="Group 9"/>
            <p:cNvGrpSpPr/>
            <p:nvPr/>
          </p:nvGrpSpPr>
          <p:grpSpPr>
            <a:xfrm>
              <a:off x="3887216" y="1481832"/>
              <a:ext cx="2594560" cy="471161"/>
              <a:chOff x="3365864" y="3667650"/>
              <a:chExt cx="2594560" cy="471161"/>
            </a:xfrm>
          </p:grpSpPr>
          <p:sp>
            <p:nvSpPr>
              <p:cNvPr id="8" name="TextBox 7"/>
              <p:cNvSpPr txBox="1"/>
              <p:nvPr/>
            </p:nvSpPr>
            <p:spPr>
              <a:xfrm>
                <a:off x="4048021" y="3738701"/>
                <a:ext cx="1912403" cy="400110"/>
              </a:xfrm>
              <a:prstGeom prst="rect">
                <a:avLst/>
              </a:prstGeom>
              <a:noFill/>
            </p:spPr>
            <p:txBody>
              <a:bodyPr wrap="none" rtlCol="0">
                <a:spAutoFit/>
              </a:bodyPr>
              <a:lstStyle/>
              <a:p>
                <a:r>
                  <a:rPr lang="it-IT" sz="2000" dirty="0" smtClean="0">
                    <a:solidFill>
                      <a:srgbClr val="FF8000"/>
                    </a:solidFill>
                    <a:latin typeface="Candara"/>
                    <a:cs typeface="Candara"/>
                  </a:rPr>
                  <a:t>Quark</a:t>
                </a:r>
                <a:r>
                  <a:rPr lang="it-IT" sz="2000" dirty="0" smtClean="0">
                    <a:solidFill>
                      <a:schemeClr val="tx1">
                        <a:lumMod val="75000"/>
                      </a:schemeClr>
                    </a:solidFill>
                    <a:latin typeface="Candara"/>
                    <a:cs typeface="Candara"/>
                  </a:rPr>
                  <a:t> + </a:t>
                </a:r>
                <a:r>
                  <a:rPr lang="it-IT" sz="2000" dirty="0" smtClean="0">
                    <a:solidFill>
                      <a:srgbClr val="66CCFF"/>
                    </a:solidFill>
                    <a:latin typeface="Candara"/>
                    <a:cs typeface="Candara"/>
                  </a:rPr>
                  <a:t>Leptoni</a:t>
                </a:r>
                <a:endParaRPr lang="it-IT" sz="2000" dirty="0">
                  <a:solidFill>
                    <a:schemeClr val="tx1">
                      <a:lumMod val="75000"/>
                    </a:schemeClr>
                  </a:solidFill>
                  <a:latin typeface="Candara"/>
                  <a:cs typeface="Candara"/>
                </a:endParaRPr>
              </a:p>
            </p:txBody>
          </p:sp>
          <p:sp>
            <p:nvSpPr>
              <p:cNvPr id="9" name="TextBox 8"/>
              <p:cNvSpPr txBox="1"/>
              <p:nvPr/>
            </p:nvSpPr>
            <p:spPr>
              <a:xfrm>
                <a:off x="3365864" y="3667650"/>
                <a:ext cx="492443" cy="461665"/>
              </a:xfrm>
              <a:prstGeom prst="rect">
                <a:avLst/>
              </a:prstGeom>
              <a:noFill/>
            </p:spPr>
            <p:txBody>
              <a:bodyPr wrap="none" rtlCol="0">
                <a:spAutoFit/>
              </a:bodyPr>
              <a:lstStyle/>
              <a:p>
                <a:r>
                  <a:rPr lang="it-IT" sz="2400" b="1" dirty="0" smtClean="0">
                    <a:solidFill>
                      <a:schemeClr val="tx1">
                        <a:lumMod val="75000"/>
                      </a:schemeClr>
                    </a:solidFill>
                  </a:rPr>
                  <a:t>→</a:t>
                </a:r>
                <a:endParaRPr lang="it-IT" sz="2400" b="1" dirty="0">
                  <a:solidFill>
                    <a:schemeClr val="tx1">
                      <a:lumMod val="75000"/>
                    </a:schemeClr>
                  </a:solidFill>
                </a:endParaRPr>
              </a:p>
            </p:txBody>
          </p:sp>
        </p:grpSp>
      </p:grpSp>
      <p:sp>
        <p:nvSpPr>
          <p:cNvPr id="13" name="TextBox 12"/>
          <p:cNvSpPr txBox="1"/>
          <p:nvPr/>
        </p:nvSpPr>
        <p:spPr>
          <a:xfrm>
            <a:off x="727708" y="2402337"/>
            <a:ext cx="5785570" cy="1015663"/>
          </a:xfrm>
          <a:prstGeom prst="rect">
            <a:avLst/>
          </a:prstGeom>
          <a:noFill/>
        </p:spPr>
        <p:txBody>
          <a:bodyPr wrap="square" rtlCol="0">
            <a:spAutoFit/>
          </a:bodyPr>
          <a:lstStyle/>
          <a:p>
            <a:r>
              <a:rPr lang="it-IT" sz="2000" dirty="0" smtClean="0">
                <a:solidFill>
                  <a:srgbClr val="CCFF66"/>
                </a:solidFill>
                <a:latin typeface="Candara"/>
                <a:cs typeface="Candara"/>
              </a:rPr>
              <a:t>anni ‘50</a:t>
            </a:r>
            <a:r>
              <a:rPr lang="it-IT" sz="2000" dirty="0" smtClean="0">
                <a:solidFill>
                  <a:srgbClr val="BFBFBF"/>
                </a:solidFill>
                <a:latin typeface="Candara"/>
                <a:cs typeface="Candara"/>
              </a:rPr>
              <a:t>: QFT che spiegava i dati sulla </a:t>
            </a:r>
            <a:r>
              <a:rPr lang="it-IT" sz="2000" dirty="0" smtClean="0">
                <a:solidFill>
                  <a:srgbClr val="00FFC9"/>
                </a:solidFill>
                <a:latin typeface="Candara"/>
                <a:cs typeface="Candara"/>
              </a:rPr>
              <a:t>radioattività </a:t>
            </a:r>
            <a:r>
              <a:rPr lang="it-IT" sz="2000" dirty="0" smtClean="0">
                <a:solidFill>
                  <a:srgbClr val="00FFC9"/>
                </a:solidFill>
                <a:latin typeface="Symbol" charset="2"/>
                <a:cs typeface="Symbol" charset="2"/>
              </a:rPr>
              <a:t>b</a:t>
            </a:r>
            <a:r>
              <a:rPr lang="it-IT" sz="2000" dirty="0" smtClean="0">
                <a:solidFill>
                  <a:srgbClr val="BFBFBF"/>
                </a:solidFill>
                <a:latin typeface="Candara"/>
                <a:cs typeface="Candara"/>
              </a:rPr>
              <a:t> </a:t>
            </a:r>
            <a:r>
              <a:rPr lang="it-IT" sz="2000" dirty="0" smtClean="0">
                <a:solidFill>
                  <a:schemeClr val="tx1">
                    <a:lumMod val="75000"/>
                  </a:schemeClr>
                </a:solidFill>
                <a:latin typeface="Candara"/>
                <a:cs typeface="Candara"/>
              </a:rPr>
              <a:t>(</a:t>
            </a:r>
            <a:r>
              <a:rPr lang="it-IT" sz="2000" i="1" dirty="0" smtClean="0">
                <a:solidFill>
                  <a:srgbClr val="00FFC9"/>
                </a:solidFill>
                <a:latin typeface="Candara"/>
                <a:cs typeface="Candara"/>
              </a:rPr>
              <a:t>n </a:t>
            </a:r>
            <a:r>
              <a:rPr lang="it-IT" sz="2000" b="1" dirty="0" smtClean="0">
                <a:solidFill>
                  <a:srgbClr val="00FFC9"/>
                </a:solidFill>
                <a:latin typeface="Candara"/>
                <a:cs typeface="Candara"/>
              </a:rPr>
              <a:t>→</a:t>
            </a:r>
            <a:r>
              <a:rPr lang="it-IT" sz="2000" b="1" i="1" dirty="0" smtClean="0">
                <a:solidFill>
                  <a:srgbClr val="00FFC9"/>
                </a:solidFill>
                <a:latin typeface="Candara"/>
                <a:cs typeface="Candara"/>
              </a:rPr>
              <a:t> </a:t>
            </a:r>
            <a:r>
              <a:rPr lang="it-IT" sz="2000" i="1" dirty="0" smtClean="0">
                <a:solidFill>
                  <a:srgbClr val="00FFC9"/>
                </a:solidFill>
                <a:latin typeface="Candara"/>
                <a:cs typeface="Candara"/>
              </a:rPr>
              <a:t>p e </a:t>
            </a:r>
            <a:r>
              <a:rPr lang="en-US" sz="2000" i="1" dirty="0" err="1" smtClean="0">
                <a:solidFill>
                  <a:srgbClr val="00FFC9"/>
                </a:solidFill>
                <a:latin typeface="Symbol" charset="2"/>
                <a:cs typeface="Symbol" charset="2"/>
              </a:rPr>
              <a:t>n</a:t>
            </a:r>
            <a:r>
              <a:rPr lang="it-IT" sz="2000" i="1" dirty="0" smtClean="0">
                <a:solidFill>
                  <a:schemeClr val="tx1">
                    <a:lumMod val="75000"/>
                  </a:schemeClr>
                </a:solidFill>
                <a:latin typeface="Candara"/>
                <a:cs typeface="Candara"/>
              </a:rPr>
              <a:t>) </a:t>
            </a:r>
            <a:r>
              <a:rPr lang="it-IT" sz="2000" dirty="0" smtClean="0">
                <a:solidFill>
                  <a:srgbClr val="BFBFBF"/>
                </a:solidFill>
                <a:latin typeface="Candara"/>
                <a:cs typeface="Candara"/>
              </a:rPr>
              <a:t>ma forniva risposte infinite nel calcolo di altri processi</a:t>
            </a:r>
            <a:endParaRPr lang="it-IT" sz="2000" dirty="0">
              <a:latin typeface="Candara"/>
              <a:cs typeface="Candara"/>
            </a:endParaRPr>
          </a:p>
        </p:txBody>
      </p:sp>
      <p:sp>
        <p:nvSpPr>
          <p:cNvPr id="14" name="TextBox 13"/>
          <p:cNvSpPr txBox="1"/>
          <p:nvPr/>
        </p:nvSpPr>
        <p:spPr>
          <a:xfrm>
            <a:off x="692710" y="3543529"/>
            <a:ext cx="7832957" cy="1015663"/>
          </a:xfrm>
          <a:prstGeom prst="rect">
            <a:avLst/>
          </a:prstGeom>
          <a:noFill/>
        </p:spPr>
        <p:txBody>
          <a:bodyPr wrap="square" rtlCol="0">
            <a:spAutoFit/>
          </a:bodyPr>
          <a:lstStyle/>
          <a:p>
            <a:r>
              <a:rPr lang="it-IT" sz="2000" dirty="0" smtClean="0">
                <a:solidFill>
                  <a:srgbClr val="CCFF66"/>
                </a:solidFill>
                <a:latin typeface="Candara"/>
                <a:cs typeface="Candara"/>
              </a:rPr>
              <a:t>anni ‘60</a:t>
            </a:r>
            <a:r>
              <a:rPr lang="it-IT" sz="2000" dirty="0" smtClean="0">
                <a:solidFill>
                  <a:srgbClr val="BFBFBF"/>
                </a:solidFill>
                <a:latin typeface="Candara"/>
                <a:cs typeface="Candara"/>
              </a:rPr>
              <a:t>: elaborazione di QFT sul modello della QED e che la incorpora come caso speciale (</a:t>
            </a:r>
            <a:r>
              <a:rPr lang="it-IT" sz="2000" dirty="0" smtClean="0">
                <a:solidFill>
                  <a:srgbClr val="00FFC9"/>
                </a:solidFill>
                <a:latin typeface="Candara"/>
                <a:cs typeface="Candara"/>
              </a:rPr>
              <a:t>teoria elettrodebole</a:t>
            </a:r>
            <a:r>
              <a:rPr lang="it-IT" sz="2000" dirty="0" smtClean="0">
                <a:solidFill>
                  <a:srgbClr val="BFBFBF"/>
                </a:solidFill>
                <a:latin typeface="Candara"/>
                <a:cs typeface="Candara"/>
              </a:rPr>
              <a:t>) </a:t>
            </a:r>
            <a:r>
              <a:rPr lang="it-IT" sz="2000" b="1" dirty="0" smtClean="0">
                <a:solidFill>
                  <a:schemeClr val="tx1">
                    <a:lumMod val="75000"/>
                  </a:schemeClr>
                </a:solidFill>
              </a:rPr>
              <a:t>→ </a:t>
            </a:r>
            <a:r>
              <a:rPr lang="it-IT" sz="2000" dirty="0" smtClean="0">
                <a:solidFill>
                  <a:schemeClr val="tx1">
                    <a:lumMod val="75000"/>
                  </a:schemeClr>
                </a:solidFill>
                <a:latin typeface="Candara"/>
                <a:cs typeface="Candara"/>
              </a:rPr>
              <a:t>forza debole trasmessa dallo scambio di W</a:t>
            </a:r>
            <a:r>
              <a:rPr lang="it-IT" sz="2000" baseline="30000" dirty="0" smtClean="0">
                <a:solidFill>
                  <a:schemeClr val="tx1">
                    <a:lumMod val="75000"/>
                  </a:schemeClr>
                </a:solidFill>
                <a:latin typeface="Candara"/>
                <a:cs typeface="Candara"/>
              </a:rPr>
              <a:t>+</a:t>
            </a:r>
            <a:r>
              <a:rPr lang="it-IT" sz="2000" dirty="0" smtClean="0">
                <a:solidFill>
                  <a:schemeClr val="tx1">
                    <a:lumMod val="75000"/>
                  </a:schemeClr>
                </a:solidFill>
                <a:latin typeface="Candara"/>
                <a:cs typeface="Candara"/>
              </a:rPr>
              <a:t>, W</a:t>
            </a:r>
            <a:r>
              <a:rPr lang="it-IT" sz="2000" baseline="30000" dirty="0" smtClean="0">
                <a:solidFill>
                  <a:schemeClr val="tx1">
                    <a:lumMod val="75000"/>
                  </a:schemeClr>
                </a:solidFill>
                <a:latin typeface="Candara"/>
                <a:cs typeface="Candara"/>
              </a:rPr>
              <a:t>-</a:t>
            </a:r>
            <a:r>
              <a:rPr lang="it-IT" sz="2000" dirty="0" smtClean="0">
                <a:solidFill>
                  <a:schemeClr val="tx1">
                    <a:lumMod val="75000"/>
                  </a:schemeClr>
                </a:solidFill>
                <a:latin typeface="Candara"/>
                <a:cs typeface="Candara"/>
              </a:rPr>
              <a:t>, Z</a:t>
            </a:r>
            <a:r>
              <a:rPr lang="it-IT" sz="2000" baseline="30000" dirty="0" smtClean="0">
                <a:solidFill>
                  <a:schemeClr val="tx1">
                    <a:lumMod val="75000"/>
                  </a:schemeClr>
                </a:solidFill>
                <a:latin typeface="Candara"/>
                <a:cs typeface="Candara"/>
              </a:rPr>
              <a:t>0</a:t>
            </a:r>
          </a:p>
        </p:txBody>
      </p:sp>
      <p:grpSp>
        <p:nvGrpSpPr>
          <p:cNvPr id="30" name="Group 29"/>
          <p:cNvGrpSpPr/>
          <p:nvPr/>
        </p:nvGrpSpPr>
        <p:grpSpPr>
          <a:xfrm>
            <a:off x="6364370" y="4376627"/>
            <a:ext cx="1721878" cy="1913617"/>
            <a:chOff x="6213393" y="4252293"/>
            <a:chExt cx="1721878" cy="1913617"/>
          </a:xfrm>
        </p:grpSpPr>
        <p:sp>
          <p:nvSpPr>
            <p:cNvPr id="11" name="TextBox 10"/>
            <p:cNvSpPr txBox="1"/>
            <p:nvPr/>
          </p:nvSpPr>
          <p:spPr>
            <a:xfrm>
              <a:off x="6468873" y="4252293"/>
              <a:ext cx="1305067" cy="400110"/>
            </a:xfrm>
            <a:prstGeom prst="rect">
              <a:avLst/>
            </a:prstGeom>
            <a:noFill/>
          </p:spPr>
          <p:txBody>
            <a:bodyPr wrap="square" rtlCol="0">
              <a:spAutoFit/>
            </a:bodyPr>
            <a:lstStyle/>
            <a:p>
              <a:r>
                <a:rPr lang="it-IT" sz="2000" i="1" dirty="0" smtClean="0">
                  <a:solidFill>
                    <a:srgbClr val="00FFC9"/>
                  </a:solidFill>
                  <a:latin typeface="Candara"/>
                  <a:cs typeface="Candara"/>
                </a:rPr>
                <a:t>n </a:t>
              </a:r>
              <a:r>
                <a:rPr lang="it-IT" sz="2000" b="1" dirty="0" smtClean="0">
                  <a:solidFill>
                    <a:srgbClr val="00FFC9"/>
                  </a:solidFill>
                  <a:latin typeface="Candara"/>
                  <a:cs typeface="Candara"/>
                </a:rPr>
                <a:t>→</a:t>
              </a:r>
              <a:r>
                <a:rPr lang="it-IT" sz="2000" b="1" i="1" dirty="0" smtClean="0">
                  <a:solidFill>
                    <a:srgbClr val="00FFC9"/>
                  </a:solidFill>
                  <a:latin typeface="Candara"/>
                  <a:cs typeface="Candara"/>
                </a:rPr>
                <a:t> </a:t>
              </a:r>
              <a:r>
                <a:rPr lang="it-IT" sz="2000" i="1" dirty="0" smtClean="0">
                  <a:solidFill>
                    <a:srgbClr val="00FFC9"/>
                  </a:solidFill>
                  <a:latin typeface="Candara"/>
                  <a:cs typeface="Candara"/>
                </a:rPr>
                <a:t>p e </a:t>
              </a:r>
              <a:r>
                <a:rPr lang="it-IT" sz="2000" i="1" dirty="0" smtClean="0">
                  <a:solidFill>
                    <a:srgbClr val="00FFC9"/>
                  </a:solidFill>
                  <a:latin typeface="Symbol" charset="2"/>
                  <a:cs typeface="Symbol" charset="2"/>
                </a:rPr>
                <a:t>n</a:t>
              </a:r>
              <a:endParaRPr lang="it-IT" sz="2000" i="1" dirty="0" smtClean="0">
                <a:solidFill>
                  <a:srgbClr val="00FFC9"/>
                </a:solidFill>
                <a:latin typeface="Candara"/>
                <a:cs typeface="Candara"/>
              </a:endParaRPr>
            </a:p>
          </p:txBody>
        </p:sp>
        <p:pic>
          <p:nvPicPr>
            <p:cNvPr id="21" name="Picture 20" descr="http://www.a-levelphysicstutor.com/images/nuclear/feynman02.jpg"/>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6213393" y="4688921"/>
              <a:ext cx="1721878" cy="1476989"/>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grpSp>
      <p:grpSp>
        <p:nvGrpSpPr>
          <p:cNvPr id="20" name="Group 19"/>
          <p:cNvGrpSpPr/>
          <p:nvPr/>
        </p:nvGrpSpPr>
        <p:grpSpPr>
          <a:xfrm>
            <a:off x="1309706" y="4737905"/>
            <a:ext cx="3982679" cy="1713869"/>
            <a:chOff x="767965" y="4450445"/>
            <a:chExt cx="3982679" cy="1713869"/>
          </a:xfrm>
        </p:grpSpPr>
        <p:sp>
          <p:nvSpPr>
            <p:cNvPr id="26" name="TextBox 25"/>
            <p:cNvSpPr txBox="1"/>
            <p:nvPr/>
          </p:nvSpPr>
          <p:spPr>
            <a:xfrm>
              <a:off x="959565" y="5816353"/>
              <a:ext cx="928560" cy="338554"/>
            </a:xfrm>
            <a:prstGeom prst="rect">
              <a:avLst/>
            </a:prstGeom>
            <a:noFill/>
          </p:spPr>
          <p:txBody>
            <a:bodyPr wrap="none" rtlCol="0">
              <a:spAutoFit/>
            </a:bodyPr>
            <a:lstStyle/>
            <a:p>
              <a:r>
                <a:rPr lang="it-IT" sz="1600" dirty="0" err="1" smtClean="0">
                  <a:latin typeface="Candara"/>
                  <a:cs typeface="Candara"/>
                </a:rPr>
                <a:t>Glashow</a:t>
              </a:r>
              <a:endParaRPr lang="it-IT" sz="1600" dirty="0">
                <a:latin typeface="Candara"/>
                <a:cs typeface="Candara"/>
              </a:endParaRPr>
            </a:p>
          </p:txBody>
        </p:sp>
        <p:sp>
          <p:nvSpPr>
            <p:cNvPr id="27" name="TextBox 26"/>
            <p:cNvSpPr txBox="1"/>
            <p:nvPr/>
          </p:nvSpPr>
          <p:spPr>
            <a:xfrm>
              <a:off x="2453507" y="5825760"/>
              <a:ext cx="1024439" cy="338554"/>
            </a:xfrm>
            <a:prstGeom prst="rect">
              <a:avLst/>
            </a:prstGeom>
            <a:noFill/>
          </p:spPr>
          <p:txBody>
            <a:bodyPr wrap="none" rtlCol="0">
              <a:spAutoFit/>
            </a:bodyPr>
            <a:lstStyle/>
            <a:p>
              <a:r>
                <a:rPr lang="it-IT" sz="1600" dirty="0" err="1" smtClean="0">
                  <a:latin typeface="Candara"/>
                  <a:cs typeface="Candara"/>
                </a:rPr>
                <a:t>Weinberg</a:t>
              </a:r>
              <a:endParaRPr lang="it-IT" sz="1600" dirty="0">
                <a:latin typeface="Candara"/>
                <a:cs typeface="Candara"/>
              </a:endParaRPr>
            </a:p>
          </p:txBody>
        </p:sp>
        <p:sp>
          <p:nvSpPr>
            <p:cNvPr id="28" name="TextBox 27"/>
            <p:cNvSpPr txBox="1"/>
            <p:nvPr/>
          </p:nvSpPr>
          <p:spPr>
            <a:xfrm>
              <a:off x="3913884" y="5816575"/>
              <a:ext cx="705942" cy="338554"/>
            </a:xfrm>
            <a:prstGeom prst="rect">
              <a:avLst/>
            </a:prstGeom>
            <a:noFill/>
          </p:spPr>
          <p:txBody>
            <a:bodyPr wrap="none" rtlCol="0">
              <a:spAutoFit/>
            </a:bodyPr>
            <a:lstStyle/>
            <a:p>
              <a:r>
                <a:rPr lang="it-IT" sz="1600" dirty="0" err="1" smtClean="0">
                  <a:latin typeface="Candara"/>
                  <a:cs typeface="Candara"/>
                </a:rPr>
                <a:t>Salam</a:t>
              </a:r>
              <a:endParaRPr lang="it-IT" sz="1600" dirty="0">
                <a:latin typeface="Candara"/>
                <a:cs typeface="Candara"/>
              </a:endParaRPr>
            </a:p>
          </p:txBody>
        </p:sp>
        <p:pic>
          <p:nvPicPr>
            <p:cNvPr id="32" name="Picture 31" descr="view_port_glashow.jpg"/>
            <p:cNvPicPr>
              <a:picLocks noChangeAspect="1"/>
            </p:cNvPicPr>
            <p:nvPr/>
          </p:nvPicPr>
          <p:blipFill>
            <a:blip r:embed="rId4"/>
            <a:stretch>
              <a:fillRect/>
            </a:stretch>
          </p:blipFill>
          <p:spPr>
            <a:xfrm>
              <a:off x="767965" y="4450445"/>
              <a:ext cx="1426895" cy="1426895"/>
            </a:xfrm>
            <a:prstGeom prst="rect">
              <a:avLst/>
            </a:prstGeom>
          </p:spPr>
        </p:pic>
        <p:pic>
          <p:nvPicPr>
            <p:cNvPr id="33" name="Picture 32" descr="220px-Steven_weinberg_2010.jpg"/>
            <p:cNvPicPr>
              <a:picLocks noChangeAspect="1"/>
            </p:cNvPicPr>
            <p:nvPr/>
          </p:nvPicPr>
          <p:blipFill>
            <a:blip r:embed="rId5"/>
            <a:stretch>
              <a:fillRect/>
            </a:stretch>
          </p:blipFill>
          <p:spPr>
            <a:xfrm>
              <a:off x="2398890" y="4471515"/>
              <a:ext cx="1123866" cy="1405825"/>
            </a:xfrm>
            <a:prstGeom prst="rect">
              <a:avLst/>
            </a:prstGeom>
          </p:spPr>
        </p:pic>
        <p:pic>
          <p:nvPicPr>
            <p:cNvPr id="34" name="Picture 33" descr="Abdus Salam.jpg"/>
            <p:cNvPicPr>
              <a:picLocks noChangeAspect="1"/>
            </p:cNvPicPr>
            <p:nvPr/>
          </p:nvPicPr>
          <p:blipFill>
            <a:blip r:embed="rId6"/>
            <a:stretch>
              <a:fillRect/>
            </a:stretch>
          </p:blipFill>
          <p:spPr>
            <a:xfrm>
              <a:off x="3718451" y="4471515"/>
              <a:ext cx="1032193" cy="1405825"/>
            </a:xfrm>
            <a:prstGeom prst="rect">
              <a:avLst/>
            </a:prstGeom>
          </p:spPr>
        </p:pic>
      </p:grpSp>
      <p:grpSp>
        <p:nvGrpSpPr>
          <p:cNvPr id="22" name="Group 21"/>
          <p:cNvGrpSpPr/>
          <p:nvPr/>
        </p:nvGrpSpPr>
        <p:grpSpPr>
          <a:xfrm>
            <a:off x="6966399" y="1943497"/>
            <a:ext cx="1231945" cy="1391073"/>
            <a:chOff x="7121407" y="1846417"/>
            <a:chExt cx="1231945" cy="1391073"/>
          </a:xfrm>
        </p:grpSpPr>
        <p:sp>
          <p:nvSpPr>
            <p:cNvPr id="31" name="TextBox 30"/>
            <p:cNvSpPr txBox="1"/>
            <p:nvPr/>
          </p:nvSpPr>
          <p:spPr>
            <a:xfrm>
              <a:off x="7336057" y="1846417"/>
              <a:ext cx="675786" cy="338554"/>
            </a:xfrm>
            <a:prstGeom prst="rect">
              <a:avLst/>
            </a:prstGeom>
            <a:noFill/>
          </p:spPr>
          <p:txBody>
            <a:bodyPr wrap="none" rtlCol="0">
              <a:spAutoFit/>
            </a:bodyPr>
            <a:lstStyle/>
            <a:p>
              <a:r>
                <a:rPr lang="it-IT" sz="1600" dirty="0" smtClean="0">
                  <a:latin typeface="Candara"/>
                  <a:cs typeface="Candara"/>
                </a:rPr>
                <a:t>Fermi</a:t>
              </a:r>
              <a:endParaRPr lang="it-IT" sz="1600" dirty="0">
                <a:latin typeface="Candara"/>
                <a:cs typeface="Candara"/>
              </a:endParaRPr>
            </a:p>
          </p:txBody>
        </p:sp>
        <p:pic>
          <p:nvPicPr>
            <p:cNvPr id="36" name="Picture 35" descr="fermi-2_2.jpg"/>
            <p:cNvPicPr>
              <a:picLocks noChangeAspect="1"/>
            </p:cNvPicPr>
            <p:nvPr/>
          </p:nvPicPr>
          <p:blipFill>
            <a:blip r:embed="rId7"/>
            <a:stretch>
              <a:fillRect/>
            </a:stretch>
          </p:blipFill>
          <p:spPr>
            <a:xfrm>
              <a:off x="7121407" y="2159538"/>
              <a:ext cx="1231945" cy="1077952"/>
            </a:xfrm>
            <a:prstGeom prst="rect">
              <a:avLst/>
            </a:prstGeom>
          </p:spPr>
        </p:pic>
      </p:grpSp>
      <p:sp>
        <p:nvSpPr>
          <p:cNvPr id="25" name="Footer Placeholder 24"/>
          <p:cNvSpPr>
            <a:spLocks noGrp="1"/>
          </p:cNvSpPr>
          <p:nvPr>
            <p:ph type="ftr" sz="quarter" idx="11"/>
          </p:nvPr>
        </p:nvSpPr>
        <p:spPr/>
        <p:txBody>
          <a:bodyPr/>
          <a:lstStyle/>
          <a:p>
            <a:r>
              <a:rPr kumimoji="0" lang="en-US" smtClean="0"/>
              <a:t>Corso Docenti - 25 maggio 2015</a:t>
            </a:r>
            <a:endParaRPr kumimoji="0" lang="en-US"/>
          </a:p>
        </p:txBody>
      </p:sp>
      <p:sp>
        <p:nvSpPr>
          <p:cNvPr id="35" name="Date Placeholder 34"/>
          <p:cNvSpPr>
            <a:spLocks noGrp="1"/>
          </p:cNvSpPr>
          <p:nvPr>
            <p:ph type="dt" sz="half" idx="10"/>
          </p:nvPr>
        </p:nvSpPr>
        <p:spPr/>
        <p:txBody>
          <a:bodyPr/>
          <a:lstStyle/>
          <a:p>
            <a:pPr eaLnBrk="1" latinLnBrk="0" hangingPunct="1"/>
            <a:r>
              <a:rPr lang="en-US" smtClean="0"/>
              <a:t>Danilo Babusci</a:t>
            </a:r>
            <a:endParaRPr lang="en-US"/>
          </a:p>
        </p:txBody>
      </p:sp>
      <p:sp>
        <p:nvSpPr>
          <p:cNvPr id="37" name="Slide Number Placeholder 36"/>
          <p:cNvSpPr>
            <a:spLocks noGrp="1"/>
          </p:cNvSpPr>
          <p:nvPr>
            <p:ph type="sldNum" sz="quarter" idx="12"/>
          </p:nvPr>
        </p:nvSpPr>
        <p:spPr/>
        <p:txBody>
          <a:bodyPr/>
          <a:lstStyle/>
          <a:p>
            <a:fld id="{2AA957AF-53C0-420B-9C2D-77DB1416566C}" type="slidenum">
              <a:rPr kumimoji="0" lang="en-US" smtClean="0"/>
              <a:pPr/>
              <a:t>9</a:t>
            </a:fld>
            <a:endParaRPr kumimoji="0"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mamo">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mamo.thmx</Template>
  <TotalTime>1471</TotalTime>
  <Words>2365</Words>
  <Application>Microsoft Macintosh PowerPoint</Application>
  <PresentationFormat>On-screen Show (4:3)</PresentationFormat>
  <Paragraphs>306</Paragraphs>
  <Slides>37</Slides>
  <Notes>1</Notes>
  <HiddenSlides>0</HiddenSlides>
  <MMClips>0</MMClips>
  <ScaleCrop>false</ScaleCrop>
  <HeadingPairs>
    <vt:vector size="4" baseType="variant">
      <vt:variant>
        <vt:lpstr>Design Template</vt:lpstr>
      </vt:variant>
      <vt:variant>
        <vt:i4>1</vt:i4>
      </vt:variant>
      <vt:variant>
        <vt:lpstr>Slide Titles</vt:lpstr>
      </vt:variant>
      <vt:variant>
        <vt:i4>37</vt:i4>
      </vt:variant>
    </vt:vector>
  </HeadingPairs>
  <TitlesOfParts>
    <vt:vector size="38" baseType="lpstr">
      <vt:lpstr>mamo</vt:lpstr>
      <vt:lpstr>le particelle e l’Universo</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Modello Standard delle Particelle</vt:lpstr>
      <vt:lpstr>Modello Standard delle Particelle</vt:lpstr>
      <vt:lpstr>Slide 17</vt:lpstr>
      <vt:lpstr>Slide 18</vt:lpstr>
      <vt:lpstr>Cosmologia</vt:lpstr>
      <vt:lpstr>Cosmologia</vt:lpstr>
      <vt:lpstr>Modello Standard della Cosmologia</vt:lpstr>
      <vt:lpstr>Big Bang caldo</vt:lpstr>
      <vt:lpstr>Fondo Cosmico a Microonde</vt:lpstr>
      <vt:lpstr>Fondo Cosmico a Microonde</vt:lpstr>
      <vt:lpstr>Fondo Cosmico a Microonde</vt:lpstr>
      <vt:lpstr>Fondo Cosmico a Microonde</vt:lpstr>
      <vt:lpstr>Materia Oscura</vt:lpstr>
      <vt:lpstr>Energia Oscura</vt:lpstr>
      <vt:lpstr>Energia Oscura</vt:lpstr>
      <vt:lpstr>Ingredienti dell’Universo</vt:lpstr>
      <vt:lpstr>Particelle &amp; Cosmologia</vt:lpstr>
      <vt:lpstr>Particelle &amp; Cosmologia</vt:lpstr>
      <vt:lpstr>Inflazione</vt:lpstr>
      <vt:lpstr>Inflazione</vt:lpstr>
      <vt:lpstr>Multiverso</vt:lpstr>
      <vt:lpstr>Ragionamento Antropico</vt:lpstr>
      <vt:lpstr>Slide 37</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 particelle e l’Universo</dc:title>
  <dc:creator>Danilo Babusci</dc:creator>
  <cp:lastModifiedBy>Danilo Babusci</cp:lastModifiedBy>
  <cp:revision>86</cp:revision>
  <dcterms:created xsi:type="dcterms:W3CDTF">2015-05-11T17:02:19Z</dcterms:created>
  <dcterms:modified xsi:type="dcterms:W3CDTF">2015-05-11T17:03:27Z</dcterms:modified>
</cp:coreProperties>
</file>