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58"/>
  </p:notesMasterIdLst>
  <p:sldIdLst>
    <p:sldId id="256" r:id="rId2"/>
    <p:sldId id="352" r:id="rId3"/>
    <p:sldId id="257" r:id="rId4"/>
    <p:sldId id="278" r:id="rId5"/>
    <p:sldId id="329" r:id="rId6"/>
    <p:sldId id="279" r:id="rId7"/>
    <p:sldId id="267" r:id="rId8"/>
    <p:sldId id="342" r:id="rId9"/>
    <p:sldId id="399" r:id="rId10"/>
    <p:sldId id="354" r:id="rId11"/>
    <p:sldId id="355" r:id="rId12"/>
    <p:sldId id="362" r:id="rId13"/>
    <p:sldId id="403" r:id="rId14"/>
    <p:sldId id="367" r:id="rId15"/>
    <p:sldId id="366" r:id="rId16"/>
    <p:sldId id="364" r:id="rId17"/>
    <p:sldId id="368" r:id="rId18"/>
    <p:sldId id="369" r:id="rId19"/>
    <p:sldId id="404" r:id="rId20"/>
    <p:sldId id="371" r:id="rId21"/>
    <p:sldId id="372" r:id="rId22"/>
    <p:sldId id="373" r:id="rId23"/>
    <p:sldId id="397" r:id="rId24"/>
    <p:sldId id="385" r:id="rId25"/>
    <p:sldId id="375" r:id="rId26"/>
    <p:sldId id="376" r:id="rId27"/>
    <p:sldId id="377" r:id="rId28"/>
    <p:sldId id="386" r:id="rId29"/>
    <p:sldId id="378" r:id="rId30"/>
    <p:sldId id="379" r:id="rId31"/>
    <p:sldId id="400" r:id="rId32"/>
    <p:sldId id="387" r:id="rId33"/>
    <p:sldId id="408" r:id="rId34"/>
    <p:sldId id="409" r:id="rId35"/>
    <p:sldId id="405" r:id="rId36"/>
    <p:sldId id="380" r:id="rId37"/>
    <p:sldId id="382" r:id="rId38"/>
    <p:sldId id="383" r:id="rId39"/>
    <p:sldId id="398" r:id="rId40"/>
    <p:sldId id="394" r:id="rId41"/>
    <p:sldId id="308" r:id="rId42"/>
    <p:sldId id="410" r:id="rId43"/>
    <p:sldId id="406" r:id="rId44"/>
    <p:sldId id="407" r:id="rId45"/>
    <p:sldId id="314" r:id="rId46"/>
    <p:sldId id="316" r:id="rId47"/>
    <p:sldId id="317" r:id="rId48"/>
    <p:sldId id="318" r:id="rId49"/>
    <p:sldId id="319" r:id="rId50"/>
    <p:sldId id="401" r:id="rId51"/>
    <p:sldId id="395" r:id="rId52"/>
    <p:sldId id="396" r:id="rId53"/>
    <p:sldId id="402" r:id="rId54"/>
    <p:sldId id="315" r:id="rId55"/>
    <p:sldId id="323" r:id="rId56"/>
    <p:sldId id="389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CC"/>
    <a:srgbClr val="CC9900"/>
    <a:srgbClr val="9933FF"/>
    <a:srgbClr val="CCFF66"/>
    <a:srgbClr val="CCCC00"/>
    <a:srgbClr val="FF669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4598" autoAdjust="0"/>
  </p:normalViewPr>
  <p:slideViewPr>
    <p:cSldViewPr showGuides="1">
      <p:cViewPr varScale="1">
        <p:scale>
          <a:sx n="92" d="100"/>
          <a:sy n="92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it-IT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453B3A8-7454-4154-A8C2-36E65FEFDEB8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2276884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30FC1-A229-426F-A1F6-0B7B1EE6C3CE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160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30FC1-A229-426F-A1F6-0B7B1EE6C3CE}" type="slidenum">
              <a:rPr lang="it-IT" smtClean="0"/>
              <a:pPr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07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2721A2-8322-4CBA-959F-61848A52A284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71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126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126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126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127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127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127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1127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it-IT" noProof="0" smtClean="0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it-IT" noProof="0" smtClean="0"/>
              <a:t>Click to edit Master subtitle style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it-IT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it-IT"/>
          </a:p>
        </p:txBody>
      </p:sp>
      <p:sp>
        <p:nvSpPr>
          <p:cNvPr id="1128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2E78E7-6470-4DA1-B601-673782FFFD58}" type="slidenum">
              <a:rPr lang="en-US" altLang="it-IT"/>
              <a:pPr/>
              <a:t>‹#›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FD242-8865-446A-94B2-7E3EB94D1502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65584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6BA36F-48DE-4457-8B34-870307894FAB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11652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846AF-3520-4126-91C1-F26F75B03BA7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21704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A5C1A-EC51-4A3F-9FC0-9E08A2FD6F5C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60278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8927D-3032-469E-8661-E5F1CD1AD1E3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47627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83F52-7246-475E-A666-78CEAF96BFB7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99067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75E3D-2B49-417C-8EF7-81634CC972F8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9500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29732A-7198-4990-B80D-21CC9D331913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78094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E8FA5-ACAB-4DAA-A4FC-EF75DEC0EC5A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1805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2661D-9A16-413A-9FE5-DD84E37D64BF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015527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70F799-50C3-425A-A3EF-6196A7EF01B2}" type="slidenum">
              <a:rPr lang="en-US" altLang="it-IT"/>
              <a:pPr/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3706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it-IT" altLang="it-IT" sz="2400">
              <a:latin typeface="Tahoma" panose="020B0604030504040204" pitchFamily="34" charset="0"/>
            </a:endParaRP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title style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altLang="it-IT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altLang="it-IT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021EC6-05F0-484A-8774-C97BA64E3FED}" type="slidenum">
              <a:rPr lang="en-US" altLang="it-IT"/>
              <a:pPr/>
              <a:t>‹#›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jpe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ad-startup.web.cern.ch/AD-Startup/ForTeachers/Objects/conserve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png"/><Relationship Id="rId11" Type="http://schemas.openxmlformats.org/officeDocument/2006/relationships/oleObject" Target="../embeddings/oleObject11.bin"/><Relationship Id="rId5" Type="http://schemas.openxmlformats.org/officeDocument/2006/relationships/image" Target="../media/image26.png"/><Relationship Id="rId10" Type="http://schemas.openxmlformats.org/officeDocument/2006/relationships/image" Target="../media/image23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2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carleton.edu/~jtasso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://physics2.nmu.edu/~nrussell/" TargetMode="External"/><Relationship Id="rId4" Type="http://schemas.openxmlformats.org/officeDocument/2006/relationships/hyperlink" Target="http://www.physics.indiana.edu/~kostelec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45.jpeg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44.wmf"/><Relationship Id="rId5" Type="http://schemas.openxmlformats.org/officeDocument/2006/relationships/image" Target="../media/image47.jpeg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46.jpeg"/><Relationship Id="rId9" Type="http://schemas.openxmlformats.org/officeDocument/2006/relationships/image" Target="../media/image43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images.google.com/imgres?imgurl=http://1.bp.blogspot.com/_p8L-DDsT4ic/SJo7NUkPttI/AAAAAAAABIU/k9ZNbZPGvg0/S240/cartoon_sun_st6.jpg&amp;imgrefurl=http://jsfx07.blogspot.com/2008/08/200-pounds.html&amp;usg=__Fh2NkNFHy9w1ExLkxL5z6ouf2QM=&amp;h=225&amp;w=225&amp;sz=12&amp;hl=en&amp;start=61&amp;um=1&amp;tbnid=VWSG5JJdINdgCM:&amp;tbnh=108&amp;tbnw=108&amp;prev=/images?q=sun+cartoon&amp;start=54&amp;ndsp=18&amp;um=1&amp;hl=en&amp;rls=com.microsoft:en-us&amp;sa=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Microsoft_Excel_97-2003_Worksheet2.xls"/><Relationship Id="rId5" Type="http://schemas.openxmlformats.org/officeDocument/2006/relationships/image" Target="../media/image53.emf"/><Relationship Id="rId4" Type="http://schemas.openxmlformats.org/officeDocument/2006/relationships/oleObject" Target="../embeddings/Microsoft_Excel_97-2003_Worksheet1.xls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60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://images.google.com/imgres?imgurl=http://www.whatisnuclear.com/articles/radioactive.png&amp;imgrefurl=http://www.whatisnuclear.com/articles/radioactivity.html&amp;usg=__SBHOALMzDAnlp1INw1uySCzFJsU=&amp;h=525&amp;w=600&amp;sz=24&amp;hl=en&amp;start=1&amp;um=1&amp;tbnid=EoW45ifLCueGTM:&amp;tbnh=118&amp;tbnw=135&amp;prev=/images?q%3Dradioactivity%26um%3D1%26hl%3Den%26rls%3Dcom.microsoft:en-us%26sa%3D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5.wmf"/><Relationship Id="rId2" Type="http://schemas.openxmlformats.org/officeDocument/2006/relationships/hyperlink" Target="http://images.google.it/imgres?imgurl=http://musicaememoria.altervista.org/radio_telefunken_anni50.JPG&amp;imgrefurl=http://www.falcon82.com/blog/tag/sorella/&amp;usg=__RXlOYMiOYs4PDILbPOrUJ67nyKM=&amp;h=554&amp;w=836&amp;sz=140&amp;hl=it&amp;start=4&amp;tbnid=zfors4ZLJzZGNM:&amp;tbnh=95&amp;tbnw=144&amp;prev=/images?q%3Dradio%26gbv%3D2%26hl%3Dit%26sa%3D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hyperlink" Target="http://www.google.com/imgres?imgurl=http://www.ceremade.dauphine.fr/~peyre/java/son/imageswww/sinusoide_1.jpg&amp;imgrefurl=http://www.ceremade.dauphine.fr/~peyre/java/son/&amp;h=482&amp;w=906&amp;sz=88&amp;tbnid=18s4ZFx9gmcJ::&amp;tbnh=78&amp;tbnw=147&amp;prev=/images?q%3Dsinusoide&amp;usg=__Cxeb5N_vINQbgvwphGtz-3yePkk=&amp;sa=X&amp;oi=image_result&amp;resnum=2&amp;ct=image&amp;cd=1" TargetMode="External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it/imgres?imgurl=http://musicaememoria.altervista.org/radio_telefunken_anni50.JPG&amp;imgrefurl=http://www.falcon82.com/blog/tag/sorella/&amp;usg=__RXlOYMiOYs4PDILbPOrUJ67nyKM=&amp;h=554&amp;w=836&amp;sz=140&amp;hl=it&amp;start=4&amp;tbnid=zfors4ZLJzZGNM:&amp;tbnh=95&amp;tbnw=144&amp;prev=/images?q%3Dradio%26gbv%3D2%26hl%3Dit%26sa%3DG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24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73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8.emf"/><Relationship Id="rId5" Type="http://schemas.openxmlformats.org/officeDocument/2006/relationships/image" Target="../media/image76.wmf"/><Relationship Id="rId4" Type="http://schemas.openxmlformats.org/officeDocument/2006/relationships/oleObject" Target="../embeddings/oleObject27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86.png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83.wmf"/><Relationship Id="rId10" Type="http://schemas.openxmlformats.org/officeDocument/2006/relationships/image" Target="../media/image87.gi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85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0.png"/><Relationship Id="rId5" Type="http://schemas.openxmlformats.org/officeDocument/2006/relationships/image" Target="../media/image88.wmf"/><Relationship Id="rId4" Type="http://schemas.openxmlformats.org/officeDocument/2006/relationships/oleObject" Target="../embeddings/oleObject32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05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hyperlink" Target="http://images.google.com/imgres?imgurl=http://www.comune.poirino.to.it/public/news/lampadina.jpg&amp;imgrefurl=http://hollowvoices.splinder.com/archive/2006-06&amp;usg=__GP-IP1cO8jxOqnyfXkQy0wvakNw=&amp;h=200&amp;w=200&amp;sz=17&amp;hl=en&amp;start=35&amp;um=1&amp;tbnid=Wj5zZmqfMkhwjM:&amp;tbnh=104&amp;tbnw=104&amp;prev=/images?q%3Dlampadina%26start%3D18%26ndsp%3D18%26um%3D1%26hl%3Den%26rls%3Dcom.microsoft:en-us%26sa%3DN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annihil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7772400" cy="1462088"/>
          </a:xfrm>
        </p:spPr>
        <p:txBody>
          <a:bodyPr/>
          <a:lstStyle/>
          <a:p>
            <a:pPr algn="ctr"/>
            <a:r>
              <a:rPr lang="en-US" altLang="it-IT" dirty="0">
                <a:solidFill>
                  <a:srgbClr val="FF0000"/>
                </a:solidFill>
              </a:rPr>
              <a:t>     </a:t>
            </a:r>
            <a:r>
              <a:rPr lang="en-US" altLang="it-IT" dirty="0" err="1" smtClean="0">
                <a:solidFill>
                  <a:srgbClr val="FF0000"/>
                </a:solidFill>
              </a:rPr>
              <a:t>Atomi</a:t>
            </a:r>
            <a:r>
              <a:rPr lang="en-US" altLang="it-IT" dirty="0" smtClean="0">
                <a:solidFill>
                  <a:srgbClr val="FF0000"/>
                </a:solidFill>
              </a:rPr>
              <a:t> di </a:t>
            </a:r>
            <a:r>
              <a:rPr lang="en-US" altLang="it-IT" dirty="0" err="1" smtClean="0">
                <a:solidFill>
                  <a:srgbClr val="FF0000"/>
                </a:solidFill>
              </a:rPr>
              <a:t>antimateria</a:t>
            </a:r>
            <a:r>
              <a:rPr lang="en-US" altLang="it-IT" dirty="0" smtClean="0">
                <a:solidFill>
                  <a:srgbClr val="FF0000"/>
                </a:solidFill>
              </a:rPr>
              <a:t> </a:t>
            </a:r>
            <a:r>
              <a:rPr lang="en-US" altLang="it-IT" dirty="0" err="1" smtClean="0">
                <a:solidFill>
                  <a:srgbClr val="FF0000"/>
                </a:solidFill>
              </a:rPr>
              <a:t>freddi</a:t>
            </a:r>
            <a:r>
              <a:rPr lang="en-US" altLang="it-IT" dirty="0" smtClean="0">
                <a:solidFill>
                  <a:srgbClr val="FF0000"/>
                </a:solidFill>
              </a:rPr>
              <a:t> e </a:t>
            </a:r>
            <a:r>
              <a:rPr lang="en-US" altLang="it-IT" dirty="0" err="1" smtClean="0">
                <a:solidFill>
                  <a:srgbClr val="FF0000"/>
                </a:solidFill>
              </a:rPr>
              <a:t>fisica</a:t>
            </a:r>
            <a:r>
              <a:rPr lang="en-US" altLang="it-IT" dirty="0" smtClean="0">
                <a:solidFill>
                  <a:srgbClr val="FF0000"/>
                </a:solidFill>
              </a:rPr>
              <a:t> </a:t>
            </a:r>
            <a:r>
              <a:rPr lang="en-US" altLang="it-IT" dirty="0" err="1" smtClean="0">
                <a:solidFill>
                  <a:srgbClr val="FF0000"/>
                </a:solidFill>
              </a:rPr>
              <a:t>fondamentale</a:t>
            </a:r>
            <a:endParaRPr lang="en-US" altLang="it-IT" sz="4800" dirty="0">
              <a:solidFill>
                <a:srgbClr val="FF0000"/>
              </a:solidFill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295400" y="3657600"/>
            <a:ext cx="6477000" cy="252376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dirty="0">
                <a:latin typeface="Tahoma" panose="020B0604030504040204" pitchFamily="34" charset="0"/>
              </a:rPr>
              <a:t>	</a:t>
            </a:r>
            <a:r>
              <a:rPr lang="en-US" altLang="it-IT" sz="2000" b="1" dirty="0">
                <a:latin typeface="Tahoma" panose="020B0604030504040204" pitchFamily="34" charset="0"/>
              </a:rPr>
              <a:t>	</a:t>
            </a:r>
            <a:r>
              <a:rPr lang="en-US" altLang="it-IT" sz="2800" b="1" dirty="0">
                <a:latin typeface="Tahoma" panose="020B0604030504040204" pitchFamily="34" charset="0"/>
              </a:rPr>
              <a:t>Gemma Testera</a:t>
            </a:r>
          </a:p>
          <a:p>
            <a:pPr>
              <a:spcBef>
                <a:spcPct val="50000"/>
              </a:spcBef>
            </a:pPr>
            <a:r>
              <a:rPr lang="en-US" altLang="it-IT" sz="2800" b="1" dirty="0">
                <a:latin typeface="Tahoma" panose="020B0604030504040204" pitchFamily="34" charset="0"/>
              </a:rPr>
              <a:t>	  </a:t>
            </a:r>
            <a:r>
              <a:rPr lang="en-US" altLang="it-IT" sz="2800" b="1" dirty="0" err="1">
                <a:latin typeface="Tahoma" panose="020B0604030504040204" pitchFamily="34" charset="0"/>
              </a:rPr>
              <a:t>Istituto</a:t>
            </a:r>
            <a:r>
              <a:rPr lang="en-US" altLang="it-IT" sz="2800" b="1" dirty="0">
                <a:latin typeface="Tahoma" panose="020B0604030504040204" pitchFamily="34" charset="0"/>
              </a:rPr>
              <a:t> </a:t>
            </a:r>
            <a:r>
              <a:rPr lang="en-US" altLang="it-IT" sz="2800" b="1" dirty="0" err="1">
                <a:latin typeface="Tahoma" panose="020B0604030504040204" pitchFamily="34" charset="0"/>
              </a:rPr>
              <a:t>Nazionale</a:t>
            </a:r>
            <a:r>
              <a:rPr lang="en-US" altLang="it-IT" sz="2800" b="1" dirty="0">
                <a:latin typeface="Tahoma" panose="020B0604030504040204" pitchFamily="34" charset="0"/>
              </a:rPr>
              <a:t> di </a:t>
            </a:r>
            <a:r>
              <a:rPr lang="en-US" altLang="it-IT" sz="2800" b="1" dirty="0" err="1">
                <a:latin typeface="Tahoma" panose="020B0604030504040204" pitchFamily="34" charset="0"/>
              </a:rPr>
              <a:t>Fisica</a:t>
            </a:r>
            <a:r>
              <a:rPr lang="en-US" altLang="it-IT" sz="2800" b="1" dirty="0">
                <a:latin typeface="Tahoma" panose="020B0604030504040204" pitchFamily="34" charset="0"/>
              </a:rPr>
              <a:t> 		        </a:t>
            </a:r>
            <a:r>
              <a:rPr lang="en-US" altLang="it-IT" sz="2800" b="1" dirty="0" err="1">
                <a:latin typeface="Tahoma" panose="020B0604030504040204" pitchFamily="34" charset="0"/>
              </a:rPr>
              <a:t>Nucleare</a:t>
            </a:r>
            <a:endParaRPr lang="en-US" altLang="it-IT" sz="2800" b="1" dirty="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it-IT" sz="2000" b="1" dirty="0">
                <a:latin typeface="Tahoma" panose="020B0604030504040204" pitchFamily="34" charset="0"/>
              </a:rPr>
              <a:t>		</a:t>
            </a:r>
            <a:r>
              <a:rPr lang="en-US" altLang="it-IT" sz="2000" b="1" dirty="0" smtClean="0">
                <a:latin typeface="Tahoma" panose="020B0604030504040204" pitchFamily="34" charset="0"/>
              </a:rPr>
              <a:t>      </a:t>
            </a:r>
            <a:r>
              <a:rPr lang="en-US" altLang="it-IT" sz="2000" b="1" dirty="0" err="1" smtClean="0">
                <a:latin typeface="Tahoma" panose="020B0604030504040204" pitchFamily="34" charset="0"/>
              </a:rPr>
              <a:t>Frascati</a:t>
            </a:r>
            <a:r>
              <a:rPr lang="en-US" altLang="it-IT" sz="2000" b="1" dirty="0" smtClean="0">
                <a:latin typeface="Tahoma" panose="020B0604030504040204" pitchFamily="34" charset="0"/>
              </a:rPr>
              <a:t>, IDF2014 </a:t>
            </a:r>
          </a:p>
          <a:p>
            <a:pPr>
              <a:spcBef>
                <a:spcPct val="50000"/>
              </a:spcBef>
            </a:pPr>
            <a:r>
              <a:rPr lang="en-US" altLang="it-IT" sz="2000" b="1" dirty="0">
                <a:latin typeface="Tahoma" panose="020B0604030504040204" pitchFamily="34" charset="0"/>
              </a:rPr>
              <a:t> </a:t>
            </a:r>
            <a:r>
              <a:rPr lang="en-US" altLang="it-IT" sz="2000" b="1" dirty="0" smtClean="0">
                <a:latin typeface="Tahoma" panose="020B0604030504040204" pitchFamily="34" charset="0"/>
              </a:rPr>
              <a:t>                               10 </a:t>
            </a:r>
            <a:r>
              <a:rPr lang="en-US" altLang="it-IT" sz="2000" b="1" dirty="0" err="1" smtClean="0">
                <a:latin typeface="Tahoma" panose="020B0604030504040204" pitchFamily="34" charset="0"/>
              </a:rPr>
              <a:t>ottobre</a:t>
            </a:r>
            <a:r>
              <a:rPr lang="en-US" altLang="it-IT" sz="2000" b="1" dirty="0" smtClean="0">
                <a:latin typeface="Tahoma" panose="020B0604030504040204" pitchFamily="34" charset="0"/>
              </a:rPr>
              <a:t>, 2014     </a:t>
            </a:r>
            <a:endParaRPr lang="en-US" altLang="it-IT" sz="2000" b="1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133600"/>
            <a:ext cx="838562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Glia atomi di antimateria freddi ci permettono di studiare la validit</a:t>
            </a:r>
            <a:r>
              <a:rPr lang="it-IT" dirty="0"/>
              <a:t>à</a:t>
            </a:r>
            <a:r>
              <a:rPr lang="it-IT" dirty="0" smtClean="0"/>
              <a:t> di principi che sono </a:t>
            </a:r>
            <a:endParaRPr lang="it-IT" dirty="0" smtClean="0"/>
          </a:p>
          <a:p>
            <a:r>
              <a:rPr lang="it-IT" dirty="0" smtClean="0"/>
              <a:t>alla </a:t>
            </a:r>
            <a:r>
              <a:rPr lang="it-IT" dirty="0" smtClean="0"/>
              <a:t>base </a:t>
            </a:r>
            <a:r>
              <a:rPr lang="it-IT" dirty="0" smtClean="0"/>
              <a:t>della </a:t>
            </a:r>
            <a:r>
              <a:rPr lang="it-IT" dirty="0" smtClean="0"/>
              <a:t>nostra descrizione delle interazioni </a:t>
            </a:r>
            <a:r>
              <a:rPr lang="it-IT" dirty="0" smtClean="0"/>
              <a:t>fondamentali:</a:t>
            </a:r>
            <a:endParaRPr lang="it-IT" dirty="0" smtClean="0"/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CPT e invarianza di </a:t>
            </a:r>
            <a:r>
              <a:rPr lang="it-IT" dirty="0" err="1" smtClean="0"/>
              <a:t>Lorentz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Principio di equivalenza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Cosa </a:t>
            </a:r>
            <a:r>
              <a:rPr lang="it-IT" dirty="0" err="1" smtClean="0"/>
              <a:t>e’</a:t>
            </a:r>
            <a:r>
              <a:rPr lang="it-IT" dirty="0" smtClean="0"/>
              <a:t> l’antimateria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Descrizione e simmetrie delle interazioni fondamentali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Formazione di anti-atomi freddi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Antiatomi in ATHENA e in </a:t>
            </a:r>
            <a:r>
              <a:rPr lang="it-IT" dirty="0" err="1" smtClean="0"/>
              <a:t>AEgIS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990600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</a:rPr>
              <a:t>Sommario</a:t>
            </a:r>
            <a:endParaRPr lang="it-IT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9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87313"/>
            <a:ext cx="7793037" cy="1462087"/>
          </a:xfrm>
        </p:spPr>
        <p:txBody>
          <a:bodyPr/>
          <a:lstStyle/>
          <a:p>
            <a:r>
              <a:rPr lang="en-US" altLang="it-IT" dirty="0" smtClean="0"/>
              <a:t> </a:t>
            </a:r>
            <a:r>
              <a:rPr lang="en-US" altLang="it-IT" sz="3400" dirty="0" smtClean="0"/>
              <a:t>Da </a:t>
            </a:r>
            <a:r>
              <a:rPr lang="en-US" altLang="it-IT" sz="3400" dirty="0" err="1" smtClean="0"/>
              <a:t>cosa</a:t>
            </a:r>
            <a:r>
              <a:rPr lang="en-US" altLang="it-IT" sz="3400" dirty="0" smtClean="0"/>
              <a:t> e’ </a:t>
            </a:r>
            <a:r>
              <a:rPr lang="en-US" altLang="it-IT" sz="3400" dirty="0" err="1" smtClean="0"/>
              <a:t>formato</a:t>
            </a:r>
            <a:r>
              <a:rPr lang="en-US" altLang="it-IT" sz="3400" dirty="0" smtClean="0"/>
              <a:t>  </a:t>
            </a:r>
            <a:r>
              <a:rPr lang="en-US" altLang="it-IT" sz="3400" dirty="0" err="1" smtClean="0"/>
              <a:t>il</a:t>
            </a:r>
            <a:r>
              <a:rPr lang="en-US" altLang="it-IT" sz="3400" dirty="0" smtClean="0"/>
              <a:t> </a:t>
            </a:r>
            <a:r>
              <a:rPr lang="en-US" altLang="it-IT" sz="3400" dirty="0" err="1" smtClean="0"/>
              <a:t>mondo</a:t>
            </a:r>
            <a:r>
              <a:rPr lang="en-US" altLang="it-IT" sz="3400" dirty="0" smtClean="0"/>
              <a:t/>
            </a:r>
            <a:br>
              <a:rPr lang="en-US" altLang="it-IT" sz="3400" dirty="0" smtClean="0"/>
            </a:br>
            <a:r>
              <a:rPr lang="en-US" altLang="it-IT" sz="3400" dirty="0" smtClean="0"/>
              <a:t>                 </a:t>
            </a:r>
            <a:r>
              <a:rPr lang="en-US" altLang="it-IT" sz="3400" dirty="0" err="1" smtClean="0"/>
              <a:t>che</a:t>
            </a:r>
            <a:r>
              <a:rPr lang="en-US" altLang="it-IT" sz="3400" dirty="0" smtClean="0"/>
              <a:t> ci </a:t>
            </a:r>
            <a:r>
              <a:rPr lang="en-US" altLang="it-IT" sz="3400" dirty="0" err="1" smtClean="0"/>
              <a:t>circonda</a:t>
            </a:r>
            <a:r>
              <a:rPr lang="en-US" altLang="it-IT" sz="3400" dirty="0" smtClean="0"/>
              <a:t>?</a:t>
            </a:r>
            <a:endParaRPr lang="en-US" altLang="it-IT" sz="3400" dirty="0"/>
          </a:p>
        </p:txBody>
      </p:sp>
      <p:grpSp>
        <p:nvGrpSpPr>
          <p:cNvPr id="13341" name="Group 29"/>
          <p:cNvGrpSpPr>
            <a:grpSpLocks/>
          </p:cNvGrpSpPr>
          <p:nvPr/>
        </p:nvGrpSpPr>
        <p:grpSpPr bwMode="auto">
          <a:xfrm rot="270203">
            <a:off x="3873573" y="2828118"/>
            <a:ext cx="1209689" cy="1085157"/>
            <a:chOff x="2315" y="1539"/>
            <a:chExt cx="2071" cy="2086"/>
          </a:xfrm>
        </p:grpSpPr>
        <p:sp>
          <p:nvSpPr>
            <p:cNvPr id="13342" name="Oval 30"/>
            <p:cNvSpPr>
              <a:spLocks noChangeArrowheads="1"/>
            </p:cNvSpPr>
            <p:nvPr/>
          </p:nvSpPr>
          <p:spPr bwMode="auto">
            <a:xfrm>
              <a:off x="2315" y="1539"/>
              <a:ext cx="2071" cy="2086"/>
            </a:xfrm>
            <a:prstGeom prst="ellipse">
              <a:avLst/>
            </a:prstGeom>
            <a:noFill/>
            <a:ln w="19050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GB" sz="2400"/>
            </a:p>
          </p:txBody>
        </p:sp>
        <p:sp>
          <p:nvSpPr>
            <p:cNvPr id="13343" name="Oval 31"/>
            <p:cNvSpPr>
              <a:spLocks noChangeArrowheads="1"/>
            </p:cNvSpPr>
            <p:nvPr/>
          </p:nvSpPr>
          <p:spPr bwMode="auto">
            <a:xfrm>
              <a:off x="2509" y="1845"/>
              <a:ext cx="496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4" name="Oval 32"/>
            <p:cNvSpPr>
              <a:spLocks noChangeArrowheads="1"/>
            </p:cNvSpPr>
            <p:nvPr/>
          </p:nvSpPr>
          <p:spPr bwMode="auto">
            <a:xfrm>
              <a:off x="2315" y="2185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5" name="Oval 33"/>
            <p:cNvSpPr>
              <a:spLocks noChangeArrowheads="1"/>
            </p:cNvSpPr>
            <p:nvPr/>
          </p:nvSpPr>
          <p:spPr bwMode="auto">
            <a:xfrm>
              <a:off x="2315" y="2524"/>
              <a:ext cx="496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6" name="Oval 34"/>
            <p:cNvSpPr>
              <a:spLocks noChangeArrowheads="1"/>
            </p:cNvSpPr>
            <p:nvPr/>
          </p:nvSpPr>
          <p:spPr bwMode="auto">
            <a:xfrm>
              <a:off x="3501" y="2465"/>
              <a:ext cx="496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7" name="Oval 35"/>
            <p:cNvSpPr>
              <a:spLocks noChangeArrowheads="1"/>
            </p:cNvSpPr>
            <p:nvPr/>
          </p:nvSpPr>
          <p:spPr bwMode="auto">
            <a:xfrm>
              <a:off x="3395" y="1584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8" name="Oval 36"/>
            <p:cNvSpPr>
              <a:spLocks noChangeArrowheads="1"/>
            </p:cNvSpPr>
            <p:nvPr/>
          </p:nvSpPr>
          <p:spPr bwMode="auto">
            <a:xfrm>
              <a:off x="2666" y="1660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49" name="Oval 37"/>
            <p:cNvSpPr>
              <a:spLocks noChangeArrowheads="1"/>
            </p:cNvSpPr>
            <p:nvPr/>
          </p:nvSpPr>
          <p:spPr bwMode="auto">
            <a:xfrm>
              <a:off x="2660" y="2216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0" name="Oval 38"/>
            <p:cNvSpPr>
              <a:spLocks noChangeArrowheads="1"/>
            </p:cNvSpPr>
            <p:nvPr/>
          </p:nvSpPr>
          <p:spPr bwMode="auto">
            <a:xfrm>
              <a:off x="3306" y="2874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1" name="Oval 39"/>
            <p:cNvSpPr>
              <a:spLocks noChangeArrowheads="1"/>
            </p:cNvSpPr>
            <p:nvPr/>
          </p:nvSpPr>
          <p:spPr bwMode="auto">
            <a:xfrm>
              <a:off x="3540" y="1904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2" name="Oval 40"/>
            <p:cNvSpPr>
              <a:spLocks noChangeArrowheads="1"/>
            </p:cNvSpPr>
            <p:nvPr/>
          </p:nvSpPr>
          <p:spPr bwMode="auto">
            <a:xfrm>
              <a:off x="2909" y="1929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3" name="Oval 41"/>
            <p:cNvSpPr>
              <a:spLocks noChangeArrowheads="1"/>
            </p:cNvSpPr>
            <p:nvPr/>
          </p:nvSpPr>
          <p:spPr bwMode="auto">
            <a:xfrm>
              <a:off x="3890" y="2216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4" name="Oval 42"/>
            <p:cNvSpPr>
              <a:spLocks noChangeArrowheads="1"/>
            </p:cNvSpPr>
            <p:nvPr/>
          </p:nvSpPr>
          <p:spPr bwMode="auto">
            <a:xfrm>
              <a:off x="3651" y="1767"/>
              <a:ext cx="496" cy="469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5" name="Oval 43"/>
            <p:cNvSpPr>
              <a:spLocks noChangeArrowheads="1"/>
            </p:cNvSpPr>
            <p:nvPr/>
          </p:nvSpPr>
          <p:spPr bwMode="auto">
            <a:xfrm>
              <a:off x="3005" y="1539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6" name="Oval 44"/>
            <p:cNvSpPr>
              <a:spLocks noChangeArrowheads="1"/>
            </p:cNvSpPr>
            <p:nvPr/>
          </p:nvSpPr>
          <p:spPr bwMode="auto">
            <a:xfrm>
              <a:off x="3801" y="1958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7" name="Oval 45"/>
            <p:cNvSpPr>
              <a:spLocks noChangeArrowheads="1"/>
            </p:cNvSpPr>
            <p:nvPr/>
          </p:nvSpPr>
          <p:spPr bwMode="auto">
            <a:xfrm>
              <a:off x="2509" y="2876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8" name="Oval 46"/>
            <p:cNvSpPr>
              <a:spLocks noChangeArrowheads="1"/>
            </p:cNvSpPr>
            <p:nvPr/>
          </p:nvSpPr>
          <p:spPr bwMode="auto">
            <a:xfrm>
              <a:off x="3540" y="2091"/>
              <a:ext cx="495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59" name="Oval 47"/>
            <p:cNvSpPr>
              <a:spLocks noChangeArrowheads="1"/>
            </p:cNvSpPr>
            <p:nvPr/>
          </p:nvSpPr>
          <p:spPr bwMode="auto">
            <a:xfrm>
              <a:off x="2704" y="2546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0" name="Oval 48"/>
            <p:cNvSpPr>
              <a:spLocks noChangeArrowheads="1"/>
            </p:cNvSpPr>
            <p:nvPr/>
          </p:nvSpPr>
          <p:spPr bwMode="auto">
            <a:xfrm>
              <a:off x="3528" y="3014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1" name="Oval 49"/>
            <p:cNvSpPr>
              <a:spLocks noChangeArrowheads="1"/>
            </p:cNvSpPr>
            <p:nvPr/>
          </p:nvSpPr>
          <p:spPr bwMode="auto">
            <a:xfrm>
              <a:off x="2811" y="3122"/>
              <a:ext cx="495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2" name="Oval 50"/>
            <p:cNvSpPr>
              <a:spLocks noChangeArrowheads="1"/>
            </p:cNvSpPr>
            <p:nvPr/>
          </p:nvSpPr>
          <p:spPr bwMode="auto">
            <a:xfrm>
              <a:off x="3155" y="2560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3" name="Oval 51"/>
            <p:cNvSpPr>
              <a:spLocks noChangeArrowheads="1"/>
            </p:cNvSpPr>
            <p:nvPr/>
          </p:nvSpPr>
          <p:spPr bwMode="auto">
            <a:xfrm>
              <a:off x="3155" y="3157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4" name="Oval 52"/>
            <p:cNvSpPr>
              <a:spLocks noChangeArrowheads="1"/>
            </p:cNvSpPr>
            <p:nvPr/>
          </p:nvSpPr>
          <p:spPr bwMode="auto">
            <a:xfrm>
              <a:off x="2899" y="2314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5" name="Oval 53"/>
            <p:cNvSpPr>
              <a:spLocks noChangeArrowheads="1"/>
            </p:cNvSpPr>
            <p:nvPr/>
          </p:nvSpPr>
          <p:spPr bwMode="auto">
            <a:xfrm>
              <a:off x="3890" y="2426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6" name="Oval 54"/>
            <p:cNvSpPr>
              <a:spLocks noChangeArrowheads="1"/>
            </p:cNvSpPr>
            <p:nvPr/>
          </p:nvSpPr>
          <p:spPr bwMode="auto">
            <a:xfrm>
              <a:off x="3801" y="2726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7" name="Oval 55"/>
            <p:cNvSpPr>
              <a:spLocks noChangeArrowheads="1"/>
            </p:cNvSpPr>
            <p:nvPr/>
          </p:nvSpPr>
          <p:spPr bwMode="auto">
            <a:xfrm>
              <a:off x="3695" y="2840"/>
              <a:ext cx="495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8" name="Oval 56"/>
            <p:cNvSpPr>
              <a:spLocks noChangeArrowheads="1"/>
            </p:cNvSpPr>
            <p:nvPr/>
          </p:nvSpPr>
          <p:spPr bwMode="auto">
            <a:xfrm>
              <a:off x="3487" y="2611"/>
              <a:ext cx="495" cy="469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9" name="Oval 57"/>
            <p:cNvSpPr>
              <a:spLocks noChangeArrowheads="1"/>
            </p:cNvSpPr>
            <p:nvPr/>
          </p:nvSpPr>
          <p:spPr bwMode="auto">
            <a:xfrm>
              <a:off x="3305" y="1819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70" name="Oval 58"/>
            <p:cNvSpPr>
              <a:spLocks noChangeArrowheads="1"/>
            </p:cNvSpPr>
            <p:nvPr/>
          </p:nvSpPr>
          <p:spPr bwMode="auto">
            <a:xfrm>
              <a:off x="2911" y="2782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71" name="Oval 59"/>
            <p:cNvSpPr>
              <a:spLocks noChangeArrowheads="1"/>
            </p:cNvSpPr>
            <p:nvPr/>
          </p:nvSpPr>
          <p:spPr bwMode="auto">
            <a:xfrm>
              <a:off x="3196" y="2201"/>
              <a:ext cx="496" cy="4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5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3372" name="Line 60"/>
          <p:cNvSpPr>
            <a:spLocks noChangeShapeType="1"/>
          </p:cNvSpPr>
          <p:nvPr/>
        </p:nvSpPr>
        <p:spPr bwMode="auto">
          <a:xfrm rot="270203">
            <a:off x="2555248" y="2667356"/>
            <a:ext cx="1404493" cy="7129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73" name="Line 61"/>
          <p:cNvSpPr>
            <a:spLocks noChangeShapeType="1"/>
          </p:cNvSpPr>
          <p:nvPr/>
        </p:nvSpPr>
        <p:spPr bwMode="auto">
          <a:xfrm rot="270203">
            <a:off x="2646320" y="2569238"/>
            <a:ext cx="1378738" cy="2330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74" name="Text Box 62"/>
          <p:cNvSpPr txBox="1">
            <a:spLocks noChangeArrowheads="1"/>
          </p:cNvSpPr>
          <p:nvPr/>
        </p:nvSpPr>
        <p:spPr bwMode="auto">
          <a:xfrm rot="270203">
            <a:off x="3753875" y="2561271"/>
            <a:ext cx="2819400" cy="36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dirty="0" err="1">
                <a:latin typeface="Tahoma" panose="020B0604030504040204" pitchFamily="34" charset="0"/>
              </a:rPr>
              <a:t>Protoni</a:t>
            </a:r>
            <a:r>
              <a:rPr lang="en-US" altLang="it-IT" dirty="0">
                <a:latin typeface="Tahoma" panose="020B0604030504040204" pitchFamily="34" charset="0"/>
              </a:rPr>
              <a:t> (</a:t>
            </a:r>
            <a:r>
              <a:rPr lang="en-US" altLang="it-IT" dirty="0" err="1">
                <a:latin typeface="Tahoma" panose="020B0604030504040204" pitchFamily="34" charset="0"/>
              </a:rPr>
              <a:t>positivi</a:t>
            </a:r>
            <a:r>
              <a:rPr lang="en-US" altLang="it-IT" dirty="0">
                <a:latin typeface="Tahoma" panose="020B0604030504040204" pitchFamily="34" charset="0"/>
              </a:rPr>
              <a:t>), </a:t>
            </a:r>
            <a:r>
              <a:rPr lang="en-US" altLang="it-IT" dirty="0" err="1">
                <a:latin typeface="Tahoma" panose="020B0604030504040204" pitchFamily="34" charset="0"/>
              </a:rPr>
              <a:t>neutroni</a:t>
            </a:r>
            <a:endParaRPr lang="en-US" altLang="it-IT" dirty="0">
              <a:latin typeface="Tahoma" panose="020B0604030504040204" pitchFamily="34" charset="0"/>
            </a:endParaRPr>
          </a:p>
        </p:txBody>
      </p:sp>
      <p:grpSp>
        <p:nvGrpSpPr>
          <p:cNvPr id="13402" name="Group 90"/>
          <p:cNvGrpSpPr>
            <a:grpSpLocks/>
          </p:cNvGrpSpPr>
          <p:nvPr/>
        </p:nvGrpSpPr>
        <p:grpSpPr bwMode="auto">
          <a:xfrm>
            <a:off x="1886038" y="1757451"/>
            <a:ext cx="1892143" cy="1642121"/>
            <a:chOff x="2480" y="1776"/>
            <a:chExt cx="1290" cy="1308"/>
          </a:xfrm>
        </p:grpSpPr>
        <p:grpSp>
          <p:nvGrpSpPr>
            <p:cNvPr id="13399" name="Group 87"/>
            <p:cNvGrpSpPr>
              <a:grpSpLocks/>
            </p:cNvGrpSpPr>
            <p:nvPr/>
          </p:nvGrpSpPr>
          <p:grpSpPr bwMode="auto">
            <a:xfrm>
              <a:off x="2544" y="1776"/>
              <a:ext cx="864" cy="1056"/>
              <a:chOff x="2544" y="1776"/>
              <a:chExt cx="864" cy="1056"/>
            </a:xfrm>
          </p:grpSpPr>
          <p:grpSp>
            <p:nvGrpSpPr>
              <p:cNvPr id="13319" name="Group 7"/>
              <p:cNvGrpSpPr>
                <a:grpSpLocks/>
              </p:cNvGrpSpPr>
              <p:nvPr/>
            </p:nvGrpSpPr>
            <p:grpSpPr bwMode="auto">
              <a:xfrm>
                <a:off x="2544" y="2016"/>
                <a:ext cx="864" cy="816"/>
                <a:chOff x="1804" y="1008"/>
                <a:chExt cx="2132" cy="2256"/>
              </a:xfrm>
            </p:grpSpPr>
            <p:sp>
              <p:nvSpPr>
                <p:cNvPr id="13320" name="Oval 8"/>
                <p:cNvSpPr>
                  <a:spLocks noChangeArrowheads="1"/>
                </p:cNvSpPr>
                <p:nvPr/>
              </p:nvSpPr>
              <p:spPr bwMode="auto">
                <a:xfrm>
                  <a:off x="2794" y="2019"/>
                  <a:ext cx="152" cy="15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1" name="Oval 9"/>
                <p:cNvSpPr>
                  <a:spLocks noChangeArrowheads="1"/>
                </p:cNvSpPr>
                <p:nvPr/>
              </p:nvSpPr>
              <p:spPr bwMode="auto">
                <a:xfrm rot="306568">
                  <a:off x="1804" y="1475"/>
                  <a:ext cx="2132" cy="1322"/>
                </a:xfrm>
                <a:prstGeom prst="ellipse">
                  <a:avLst/>
                </a:prstGeom>
                <a:noFill/>
                <a:ln w="19050">
                  <a:solidFill>
                    <a:srgbClr val="99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2" name="Oval 10"/>
                <p:cNvSpPr>
                  <a:spLocks noChangeArrowheads="1"/>
                </p:cNvSpPr>
                <p:nvPr/>
              </p:nvSpPr>
              <p:spPr bwMode="auto">
                <a:xfrm rot="-4782129">
                  <a:off x="1704" y="1870"/>
                  <a:ext cx="2256" cy="532"/>
                </a:xfrm>
                <a:prstGeom prst="ellipse">
                  <a:avLst/>
                </a:prstGeom>
                <a:noFill/>
                <a:ln w="19050">
                  <a:solidFill>
                    <a:srgbClr val="99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3" name="Oval 11"/>
                <p:cNvSpPr>
                  <a:spLocks noChangeArrowheads="1"/>
                </p:cNvSpPr>
                <p:nvPr/>
              </p:nvSpPr>
              <p:spPr bwMode="auto">
                <a:xfrm rot="-6172674">
                  <a:off x="1743" y="1831"/>
                  <a:ext cx="2256" cy="609"/>
                </a:xfrm>
                <a:prstGeom prst="ellipse">
                  <a:avLst/>
                </a:prstGeom>
                <a:noFill/>
                <a:ln w="19050">
                  <a:solidFill>
                    <a:srgbClr val="99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4" name="Oval 12"/>
                <p:cNvSpPr>
                  <a:spLocks noChangeArrowheads="1"/>
                </p:cNvSpPr>
                <p:nvPr/>
              </p:nvSpPr>
              <p:spPr bwMode="auto">
                <a:xfrm>
                  <a:off x="3098" y="1241"/>
                  <a:ext cx="77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6600FF"/>
                    </a:gs>
                    <a:gs pos="100000">
                      <a:srgbClr val="6600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5" name="Oval 13"/>
                <p:cNvSpPr>
                  <a:spLocks noChangeArrowheads="1"/>
                </p:cNvSpPr>
                <p:nvPr/>
              </p:nvSpPr>
              <p:spPr bwMode="auto">
                <a:xfrm>
                  <a:off x="3403" y="2097"/>
                  <a:ext cx="76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6600FF"/>
                    </a:gs>
                    <a:gs pos="100000">
                      <a:srgbClr val="6600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6" name="Oval 14"/>
                <p:cNvSpPr>
                  <a:spLocks noChangeArrowheads="1"/>
                </p:cNvSpPr>
                <p:nvPr/>
              </p:nvSpPr>
              <p:spPr bwMode="auto">
                <a:xfrm>
                  <a:off x="2033" y="1630"/>
                  <a:ext cx="76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6600FF"/>
                    </a:gs>
                    <a:gs pos="100000">
                      <a:srgbClr val="6600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27" name="Oval 15"/>
                <p:cNvSpPr>
                  <a:spLocks noChangeArrowheads="1"/>
                </p:cNvSpPr>
                <p:nvPr/>
              </p:nvSpPr>
              <p:spPr bwMode="auto">
                <a:xfrm>
                  <a:off x="3175" y="3108"/>
                  <a:ext cx="76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6600FF"/>
                    </a:gs>
                    <a:gs pos="100000">
                      <a:srgbClr val="6600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r="100000" b="10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sp>
            <p:nvSpPr>
              <p:cNvPr id="13339" name="Text Box 27"/>
              <p:cNvSpPr txBox="1">
                <a:spLocks noChangeArrowheads="1"/>
              </p:cNvSpPr>
              <p:nvPr/>
            </p:nvSpPr>
            <p:spPr bwMode="auto">
              <a:xfrm>
                <a:off x="2784" y="1776"/>
                <a:ext cx="511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it-IT">
                    <a:latin typeface="Tahoma" panose="020B0604030504040204" pitchFamily="34" charset="0"/>
                  </a:rPr>
                  <a:t>atomi</a:t>
                </a:r>
              </a:p>
            </p:txBody>
          </p:sp>
        </p:grpSp>
        <p:sp>
          <p:nvSpPr>
            <p:cNvPr id="13401" name="Text Box 89"/>
            <p:cNvSpPr txBox="1">
              <a:spLocks noChangeArrowheads="1"/>
            </p:cNvSpPr>
            <p:nvPr/>
          </p:nvSpPr>
          <p:spPr bwMode="auto">
            <a:xfrm>
              <a:off x="2480" y="2792"/>
              <a:ext cx="129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 dirty="0" err="1"/>
                <a:t>elettroni</a:t>
              </a:r>
              <a:r>
                <a:rPr lang="en-US" altLang="it-IT" dirty="0"/>
                <a:t> (</a:t>
              </a:r>
              <a:r>
                <a:rPr lang="en-US" altLang="it-IT" dirty="0" err="1"/>
                <a:t>negativi</a:t>
              </a:r>
              <a:r>
                <a:rPr lang="en-US" altLang="it-IT" dirty="0"/>
                <a:t>)</a:t>
              </a:r>
            </a:p>
          </p:txBody>
        </p:sp>
      </p:grpSp>
      <p:grpSp>
        <p:nvGrpSpPr>
          <p:cNvPr id="13375" name="Group 63"/>
          <p:cNvGrpSpPr>
            <a:grpSpLocks/>
          </p:cNvGrpSpPr>
          <p:nvPr/>
        </p:nvGrpSpPr>
        <p:grpSpPr bwMode="auto">
          <a:xfrm>
            <a:off x="6062009" y="3547874"/>
            <a:ext cx="1279525" cy="1258888"/>
            <a:chOff x="2112" y="1392"/>
            <a:chExt cx="1521" cy="1545"/>
          </a:xfrm>
        </p:grpSpPr>
        <p:sp>
          <p:nvSpPr>
            <p:cNvPr id="13376" name="Oval 64"/>
            <p:cNvSpPr>
              <a:spLocks noChangeArrowheads="1"/>
            </p:cNvSpPr>
            <p:nvPr/>
          </p:nvSpPr>
          <p:spPr bwMode="auto">
            <a:xfrm>
              <a:off x="2112" y="1392"/>
              <a:ext cx="1521" cy="1545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003399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13377" name="Group 65"/>
            <p:cNvGrpSpPr>
              <a:grpSpLocks/>
            </p:cNvGrpSpPr>
            <p:nvPr/>
          </p:nvGrpSpPr>
          <p:grpSpPr bwMode="auto">
            <a:xfrm>
              <a:off x="2592" y="1968"/>
              <a:ext cx="199" cy="137"/>
              <a:chOff x="2352" y="1832"/>
              <a:chExt cx="199" cy="137"/>
            </a:xfrm>
          </p:grpSpPr>
          <p:sp>
            <p:nvSpPr>
              <p:cNvPr id="13378" name="Oval 66"/>
              <p:cNvSpPr>
                <a:spLocks noChangeArrowheads="1"/>
              </p:cNvSpPr>
              <p:nvPr/>
            </p:nvSpPr>
            <p:spPr bwMode="auto">
              <a:xfrm>
                <a:off x="2352" y="183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 rot="1364729">
                <a:off x="2504" y="1863"/>
                <a:ext cx="47" cy="106"/>
                <a:chOff x="4656" y="1344"/>
                <a:chExt cx="144" cy="240"/>
              </a:xfrm>
            </p:grpSpPr>
            <p:sp>
              <p:nvSpPr>
                <p:cNvPr id="13380" name="Freeform 68"/>
                <p:cNvSpPr>
                  <a:spLocks/>
                </p:cNvSpPr>
                <p:nvPr/>
              </p:nvSpPr>
              <p:spPr bwMode="auto">
                <a:xfrm>
                  <a:off x="4752" y="1344"/>
                  <a:ext cx="48" cy="240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81" name="Freeform 69"/>
                <p:cNvSpPr>
                  <a:spLocks/>
                </p:cNvSpPr>
                <p:nvPr/>
              </p:nvSpPr>
              <p:spPr bwMode="auto">
                <a:xfrm>
                  <a:off x="4656" y="1392"/>
                  <a:ext cx="28" cy="144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grpSp>
          <p:nvGrpSpPr>
            <p:cNvPr id="13382" name="Group 70"/>
            <p:cNvGrpSpPr>
              <a:grpSpLocks/>
            </p:cNvGrpSpPr>
            <p:nvPr/>
          </p:nvGrpSpPr>
          <p:grpSpPr bwMode="auto">
            <a:xfrm>
              <a:off x="2736" y="2496"/>
              <a:ext cx="168" cy="167"/>
              <a:chOff x="2952" y="2520"/>
              <a:chExt cx="168" cy="167"/>
            </a:xfrm>
          </p:grpSpPr>
          <p:sp>
            <p:nvSpPr>
              <p:cNvPr id="13383" name="Oval 71"/>
              <p:cNvSpPr>
                <a:spLocks noChangeArrowheads="1"/>
              </p:cNvSpPr>
              <p:nvPr/>
            </p:nvSpPr>
            <p:spPr bwMode="auto">
              <a:xfrm>
                <a:off x="3024" y="259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3384" name="Group 72"/>
              <p:cNvGrpSpPr>
                <a:grpSpLocks/>
              </p:cNvGrpSpPr>
              <p:nvPr/>
            </p:nvGrpSpPr>
            <p:grpSpPr bwMode="auto">
              <a:xfrm rot="13262648">
                <a:off x="2952" y="2520"/>
                <a:ext cx="48" cy="96"/>
                <a:chOff x="4656" y="1344"/>
                <a:chExt cx="144" cy="240"/>
              </a:xfrm>
            </p:grpSpPr>
            <p:sp>
              <p:nvSpPr>
                <p:cNvPr id="13385" name="Freeform 73"/>
                <p:cNvSpPr>
                  <a:spLocks/>
                </p:cNvSpPr>
                <p:nvPr/>
              </p:nvSpPr>
              <p:spPr bwMode="auto">
                <a:xfrm>
                  <a:off x="4752" y="1344"/>
                  <a:ext cx="48" cy="240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86" name="Freeform 74"/>
                <p:cNvSpPr>
                  <a:spLocks/>
                </p:cNvSpPr>
                <p:nvPr/>
              </p:nvSpPr>
              <p:spPr bwMode="auto">
                <a:xfrm>
                  <a:off x="4656" y="1392"/>
                  <a:ext cx="28" cy="144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grpSp>
          <p:nvGrpSpPr>
            <p:cNvPr id="13387" name="Group 75"/>
            <p:cNvGrpSpPr>
              <a:grpSpLocks/>
            </p:cNvGrpSpPr>
            <p:nvPr/>
          </p:nvGrpSpPr>
          <p:grpSpPr bwMode="auto">
            <a:xfrm>
              <a:off x="3072" y="1776"/>
              <a:ext cx="192" cy="111"/>
              <a:chOff x="3024" y="1713"/>
              <a:chExt cx="192" cy="111"/>
            </a:xfrm>
          </p:grpSpPr>
          <p:sp>
            <p:nvSpPr>
              <p:cNvPr id="13388" name="Oval 76"/>
              <p:cNvSpPr>
                <a:spLocks noChangeArrowheads="1"/>
              </p:cNvSpPr>
              <p:nvPr/>
            </p:nvSpPr>
            <p:spPr bwMode="auto">
              <a:xfrm>
                <a:off x="3024" y="1713"/>
                <a:ext cx="96" cy="96"/>
              </a:xfrm>
              <a:prstGeom prst="ellipse">
                <a:avLst/>
              </a:prstGeom>
              <a:solidFill>
                <a:srgbClr val="FF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3389" name="Group 77"/>
              <p:cNvGrpSpPr>
                <a:grpSpLocks/>
              </p:cNvGrpSpPr>
              <p:nvPr/>
            </p:nvGrpSpPr>
            <p:grpSpPr bwMode="auto">
              <a:xfrm>
                <a:off x="3168" y="1728"/>
                <a:ext cx="48" cy="96"/>
                <a:chOff x="4656" y="1344"/>
                <a:chExt cx="144" cy="240"/>
              </a:xfrm>
            </p:grpSpPr>
            <p:sp>
              <p:nvSpPr>
                <p:cNvPr id="13390" name="Freeform 78"/>
                <p:cNvSpPr>
                  <a:spLocks/>
                </p:cNvSpPr>
                <p:nvPr/>
              </p:nvSpPr>
              <p:spPr bwMode="auto">
                <a:xfrm>
                  <a:off x="4752" y="1344"/>
                  <a:ext cx="48" cy="240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391" name="Freeform 79"/>
                <p:cNvSpPr>
                  <a:spLocks/>
                </p:cNvSpPr>
                <p:nvPr/>
              </p:nvSpPr>
              <p:spPr bwMode="auto">
                <a:xfrm>
                  <a:off x="4656" y="1392"/>
                  <a:ext cx="28" cy="144"/>
                </a:xfrm>
                <a:custGeom>
                  <a:avLst/>
                  <a:gdLst>
                    <a:gd name="T0" fmla="*/ 0 w 56"/>
                    <a:gd name="T1" fmla="*/ 0 h 192"/>
                    <a:gd name="T2" fmla="*/ 48 w 56"/>
                    <a:gd name="T3" fmla="*/ 48 h 192"/>
                    <a:gd name="T4" fmla="*/ 48 w 56"/>
                    <a:gd name="T5" fmla="*/ 144 h 192"/>
                    <a:gd name="T6" fmla="*/ 0 w 56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56" y="120"/>
                        <a:pt x="48" y="144"/>
                      </a:cubicBezTo>
                      <a:cubicBezTo>
                        <a:pt x="40" y="168"/>
                        <a:pt x="8" y="184"/>
                        <a:pt x="0" y="192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13393" name="Line 81"/>
          <p:cNvSpPr>
            <a:spLocks noChangeShapeType="1"/>
          </p:cNvSpPr>
          <p:nvPr/>
        </p:nvSpPr>
        <p:spPr bwMode="auto">
          <a:xfrm>
            <a:off x="4926080" y="3092394"/>
            <a:ext cx="1905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94" name="Line 82"/>
          <p:cNvSpPr>
            <a:spLocks noChangeShapeType="1"/>
          </p:cNvSpPr>
          <p:nvPr/>
        </p:nvSpPr>
        <p:spPr bwMode="auto">
          <a:xfrm>
            <a:off x="4873774" y="3263930"/>
            <a:ext cx="1076325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98" name="Text Box 86"/>
          <p:cNvSpPr txBox="1">
            <a:spLocks noChangeArrowheads="1"/>
          </p:cNvSpPr>
          <p:nvPr/>
        </p:nvSpPr>
        <p:spPr bwMode="auto">
          <a:xfrm>
            <a:off x="6722343" y="2690246"/>
            <a:ext cx="3143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dirty="0">
                <a:latin typeface="Tahoma" panose="020B0604030504040204" pitchFamily="34" charset="0"/>
              </a:rPr>
              <a:t>Quarks: 2 tipi di quarks</a:t>
            </a:r>
          </a:p>
          <a:p>
            <a:r>
              <a:rPr lang="en-US" altLang="it-IT" dirty="0">
                <a:latin typeface="Tahoma" panose="020B0604030504040204" pitchFamily="34" charset="0"/>
              </a:rPr>
              <a:t> per </a:t>
            </a:r>
            <a:r>
              <a:rPr lang="en-US" altLang="it-IT" dirty="0" err="1">
                <a:latin typeface="Tahoma" panose="020B0604030504040204" pitchFamily="34" charset="0"/>
              </a:rPr>
              <a:t>formare</a:t>
            </a:r>
            <a:r>
              <a:rPr lang="en-US" altLang="it-IT" dirty="0">
                <a:latin typeface="Tahoma" panose="020B0604030504040204" pitchFamily="34" charset="0"/>
              </a:rPr>
              <a:t> </a:t>
            </a:r>
            <a:r>
              <a:rPr lang="en-US" altLang="it-IT" dirty="0" err="1">
                <a:latin typeface="Tahoma" panose="020B0604030504040204" pitchFamily="34" charset="0"/>
              </a:rPr>
              <a:t>protoni</a:t>
            </a:r>
            <a:r>
              <a:rPr lang="en-US" altLang="it-IT" dirty="0">
                <a:latin typeface="Tahoma" panose="020B0604030504040204" pitchFamily="34" charset="0"/>
              </a:rPr>
              <a:t> e          </a:t>
            </a:r>
          </a:p>
          <a:p>
            <a:r>
              <a:rPr lang="en-US" altLang="it-IT" dirty="0">
                <a:latin typeface="Tahoma" panose="020B0604030504040204" pitchFamily="34" charset="0"/>
              </a:rPr>
              <a:t> </a:t>
            </a:r>
            <a:r>
              <a:rPr lang="en-US" altLang="it-IT" dirty="0" err="1">
                <a:latin typeface="Tahoma" panose="020B0604030504040204" pitchFamily="34" charset="0"/>
              </a:rPr>
              <a:t>neutroni</a:t>
            </a:r>
            <a:r>
              <a:rPr lang="en-US" altLang="it-IT" dirty="0">
                <a:latin typeface="Tahoma" panose="020B0604030504040204" pitchFamily="34" charset="0"/>
              </a:rPr>
              <a:t>: u, d</a:t>
            </a:r>
          </a:p>
        </p:txBody>
      </p:sp>
      <p:grpSp>
        <p:nvGrpSpPr>
          <p:cNvPr id="13419" name="Group 107"/>
          <p:cNvGrpSpPr>
            <a:grpSpLocks/>
          </p:cNvGrpSpPr>
          <p:nvPr/>
        </p:nvGrpSpPr>
        <p:grpSpPr bwMode="auto">
          <a:xfrm>
            <a:off x="328998" y="3582896"/>
            <a:ext cx="2078479" cy="3221097"/>
            <a:chOff x="240" y="1488"/>
            <a:chExt cx="1623" cy="2400"/>
          </a:xfrm>
        </p:grpSpPr>
        <p:pic>
          <p:nvPicPr>
            <p:cNvPr id="13413" name="Picture 101" descr="AtomsNucleusQuarksSca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680"/>
              <a:ext cx="1623" cy="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417" name="Text Box 105"/>
            <p:cNvSpPr txBox="1">
              <a:spLocks noChangeArrowheads="1"/>
            </p:cNvSpPr>
            <p:nvPr/>
          </p:nvSpPr>
          <p:spPr bwMode="auto">
            <a:xfrm>
              <a:off x="1200" y="1632"/>
              <a:ext cx="62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/>
                <a:t>metri</a:t>
              </a:r>
            </a:p>
          </p:txBody>
        </p:sp>
        <p:sp>
          <p:nvSpPr>
            <p:cNvPr id="13418" name="Text Box 106"/>
            <p:cNvSpPr txBox="1">
              <a:spLocks noChangeArrowheads="1"/>
            </p:cNvSpPr>
            <p:nvPr/>
          </p:nvSpPr>
          <p:spPr bwMode="auto">
            <a:xfrm>
              <a:off x="240" y="1488"/>
              <a:ext cx="720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 sz="1600"/>
                <a:t>frazione di atomo</a:t>
              </a:r>
            </a:p>
          </p:txBody>
        </p:sp>
      </p:grpSp>
      <p:grpSp>
        <p:nvGrpSpPr>
          <p:cNvPr id="13338" name="Group 26"/>
          <p:cNvGrpSpPr>
            <a:grpSpLocks/>
          </p:cNvGrpSpPr>
          <p:nvPr/>
        </p:nvGrpSpPr>
        <p:grpSpPr bwMode="auto">
          <a:xfrm>
            <a:off x="-19525" y="654285"/>
            <a:ext cx="2255015" cy="2048760"/>
            <a:chOff x="144" y="1680"/>
            <a:chExt cx="1968" cy="2208"/>
          </a:xfrm>
        </p:grpSpPr>
        <p:graphicFrame>
          <p:nvGraphicFramePr>
            <p:cNvPr id="13328" name="Object 16"/>
            <p:cNvGraphicFramePr>
              <a:graphicFrameLocks noChangeAspect="1"/>
            </p:cNvGraphicFramePr>
            <p:nvPr/>
          </p:nvGraphicFramePr>
          <p:xfrm>
            <a:off x="720" y="1872"/>
            <a:ext cx="726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25" name="Clip" r:id="rId4" imgW="1152720" imgH="542880" progId="MS_ClipArt_Gallery.2">
                    <p:embed/>
                  </p:oleObj>
                </mc:Choice>
                <mc:Fallback>
                  <p:oleObj name="Clip" r:id="rId4" imgW="1152720" imgH="542880" progId="MS_ClipArt_Gallery.2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1872"/>
                          <a:ext cx="726" cy="3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0" name="Object 18"/>
            <p:cNvGraphicFramePr>
              <a:graphicFrameLocks noChangeAspect="1"/>
            </p:cNvGraphicFramePr>
            <p:nvPr/>
          </p:nvGraphicFramePr>
          <p:xfrm>
            <a:off x="960" y="2304"/>
            <a:ext cx="768" cy="6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26" name="Clip" r:id="rId6" imgW="2954160" imgH="2327040" progId="MS_ClipArt_Gallery.2">
                    <p:embed/>
                  </p:oleObj>
                </mc:Choice>
                <mc:Fallback>
                  <p:oleObj name="Clip" r:id="rId6" imgW="2954160" imgH="2327040" progId="MS_ClipArt_Gallery.2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2304"/>
                          <a:ext cx="768" cy="6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2" name="Object 20"/>
            <p:cNvGraphicFramePr>
              <a:graphicFrameLocks noChangeAspect="1"/>
            </p:cNvGraphicFramePr>
            <p:nvPr/>
          </p:nvGraphicFramePr>
          <p:xfrm>
            <a:off x="336" y="2112"/>
            <a:ext cx="392" cy="5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27" name="Clip" r:id="rId8" imgW="622800" imgH="908280" progId="MS_ClipArt_Gallery.2">
                    <p:embed/>
                  </p:oleObj>
                </mc:Choice>
                <mc:Fallback>
                  <p:oleObj name="Clip" r:id="rId8" imgW="622800" imgH="908280" progId="MS_ClipArt_Gallery.2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112"/>
                          <a:ext cx="392" cy="5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334" name="Picture 22" descr="earth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2928"/>
              <a:ext cx="672" cy="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35" name="Oval 23"/>
            <p:cNvSpPr>
              <a:spLocks noChangeArrowheads="1"/>
            </p:cNvSpPr>
            <p:nvPr/>
          </p:nvSpPr>
          <p:spPr bwMode="auto">
            <a:xfrm>
              <a:off x="144" y="1680"/>
              <a:ext cx="1968" cy="220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I mattoni fondamentali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362200"/>
            <a:ext cx="2276475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62200"/>
            <a:ext cx="238125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167" name="Group 39"/>
          <p:cNvGrpSpPr>
            <a:grpSpLocks/>
          </p:cNvGrpSpPr>
          <p:nvPr/>
        </p:nvGrpSpPr>
        <p:grpSpPr bwMode="auto">
          <a:xfrm>
            <a:off x="609600" y="2590800"/>
            <a:ext cx="2133600" cy="3200400"/>
            <a:chOff x="384" y="1488"/>
            <a:chExt cx="1344" cy="2016"/>
          </a:xfrm>
        </p:grpSpPr>
        <p:sp>
          <p:nvSpPr>
            <p:cNvPr id="48152" name="Oval 24"/>
            <p:cNvSpPr>
              <a:spLocks noChangeArrowheads="1"/>
            </p:cNvSpPr>
            <p:nvPr/>
          </p:nvSpPr>
          <p:spPr bwMode="auto">
            <a:xfrm>
              <a:off x="864" y="220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51" name="Oval 23"/>
            <p:cNvSpPr>
              <a:spLocks noChangeArrowheads="1"/>
            </p:cNvSpPr>
            <p:nvPr/>
          </p:nvSpPr>
          <p:spPr bwMode="auto">
            <a:xfrm>
              <a:off x="384" y="1824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50" name="Oval 22"/>
            <p:cNvSpPr>
              <a:spLocks noChangeArrowheads="1"/>
            </p:cNvSpPr>
            <p:nvPr/>
          </p:nvSpPr>
          <p:spPr bwMode="auto">
            <a:xfrm>
              <a:off x="384" y="2400"/>
              <a:ext cx="288" cy="288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47" name="Text Box 19"/>
            <p:cNvSpPr txBox="1">
              <a:spLocks noChangeArrowheads="1"/>
            </p:cNvSpPr>
            <p:nvPr/>
          </p:nvSpPr>
          <p:spPr bwMode="auto">
            <a:xfrm>
              <a:off x="432" y="2304"/>
              <a:ext cx="2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 sz="2800">
                  <a:latin typeface="Symbol" panose="05050102010706020507" pitchFamily="18" charset="2"/>
                </a:rPr>
                <a:t>p</a:t>
              </a:r>
            </a:p>
          </p:txBody>
        </p:sp>
        <p:sp>
          <p:nvSpPr>
            <p:cNvPr id="48148" name="Text Box 20"/>
            <p:cNvSpPr txBox="1">
              <a:spLocks noChangeArrowheads="1"/>
            </p:cNvSpPr>
            <p:nvPr/>
          </p:nvSpPr>
          <p:spPr bwMode="auto">
            <a:xfrm>
              <a:off x="384" y="1728"/>
              <a:ext cx="2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 sz="3200">
                  <a:latin typeface="Symbol" panose="05050102010706020507" pitchFamily="18" charset="2"/>
                </a:rPr>
                <a:t>m</a:t>
              </a:r>
            </a:p>
          </p:txBody>
        </p:sp>
        <p:sp>
          <p:nvSpPr>
            <p:cNvPr id="48149" name="Text Box 21"/>
            <p:cNvSpPr txBox="1">
              <a:spLocks noChangeArrowheads="1"/>
            </p:cNvSpPr>
            <p:nvPr/>
          </p:nvSpPr>
          <p:spPr bwMode="auto">
            <a:xfrm>
              <a:off x="864" y="2160"/>
              <a:ext cx="30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 sz="3200"/>
                <a:t>K</a:t>
              </a:r>
            </a:p>
          </p:txBody>
        </p:sp>
        <p:sp>
          <p:nvSpPr>
            <p:cNvPr id="48153" name="Oval 25"/>
            <p:cNvSpPr>
              <a:spLocks noChangeArrowheads="1"/>
            </p:cNvSpPr>
            <p:nvPr/>
          </p:nvSpPr>
          <p:spPr bwMode="auto">
            <a:xfrm>
              <a:off x="576" y="2928"/>
              <a:ext cx="240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54" name="Oval 26"/>
            <p:cNvSpPr>
              <a:spLocks noChangeArrowheads="1"/>
            </p:cNvSpPr>
            <p:nvPr/>
          </p:nvSpPr>
          <p:spPr bwMode="auto">
            <a:xfrm>
              <a:off x="912" y="3216"/>
              <a:ext cx="240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55" name="Oval 27"/>
            <p:cNvSpPr>
              <a:spLocks noChangeArrowheads="1"/>
            </p:cNvSpPr>
            <p:nvPr/>
          </p:nvSpPr>
          <p:spPr bwMode="auto">
            <a:xfrm>
              <a:off x="1104" y="1680"/>
              <a:ext cx="384" cy="38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it-IT" sz="3200"/>
                <a:t>p</a:t>
              </a:r>
            </a:p>
          </p:txBody>
        </p:sp>
        <p:sp>
          <p:nvSpPr>
            <p:cNvPr id="48156" name="Oval 28"/>
            <p:cNvSpPr>
              <a:spLocks noChangeArrowheads="1"/>
            </p:cNvSpPr>
            <p:nvPr/>
          </p:nvSpPr>
          <p:spPr bwMode="auto">
            <a:xfrm>
              <a:off x="1248" y="2112"/>
              <a:ext cx="384" cy="384"/>
            </a:xfrm>
            <a:prstGeom prst="ellipse">
              <a:avLst/>
            </a:prstGeom>
            <a:solidFill>
              <a:srgbClr val="9933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it-IT" sz="3200"/>
                <a:t>n</a:t>
              </a:r>
            </a:p>
          </p:txBody>
        </p:sp>
        <p:sp>
          <p:nvSpPr>
            <p:cNvPr id="48157" name="Oval 29"/>
            <p:cNvSpPr>
              <a:spLocks noChangeArrowheads="1"/>
            </p:cNvSpPr>
            <p:nvPr/>
          </p:nvSpPr>
          <p:spPr bwMode="auto">
            <a:xfrm>
              <a:off x="1296" y="148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it-IT"/>
                <a:t>e</a:t>
              </a:r>
            </a:p>
          </p:txBody>
        </p:sp>
        <p:sp>
          <p:nvSpPr>
            <p:cNvPr id="48161" name="Oval 33"/>
            <p:cNvSpPr>
              <a:spLocks noChangeArrowheads="1"/>
            </p:cNvSpPr>
            <p:nvPr/>
          </p:nvSpPr>
          <p:spPr bwMode="auto">
            <a:xfrm>
              <a:off x="960" y="2784"/>
              <a:ext cx="240" cy="240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8162" name="Text Box 34"/>
            <p:cNvSpPr txBox="1">
              <a:spLocks noChangeArrowheads="1"/>
            </p:cNvSpPr>
            <p:nvPr/>
          </p:nvSpPr>
          <p:spPr bwMode="auto">
            <a:xfrm>
              <a:off x="960" y="2736"/>
              <a:ext cx="27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 sz="2800">
                  <a:latin typeface="Symbol" panose="05050102010706020507" pitchFamily="18" charset="2"/>
                </a:rPr>
                <a:t>L</a:t>
              </a:r>
            </a:p>
          </p:txBody>
        </p:sp>
        <p:sp>
          <p:nvSpPr>
            <p:cNvPr id="48163" name="Oval 35"/>
            <p:cNvSpPr>
              <a:spLocks noChangeArrowheads="1"/>
            </p:cNvSpPr>
            <p:nvPr/>
          </p:nvSpPr>
          <p:spPr bwMode="auto">
            <a:xfrm>
              <a:off x="1488" y="2880"/>
              <a:ext cx="240" cy="240"/>
            </a:xfrm>
            <a:prstGeom prst="ellipse">
              <a:avLst/>
            </a:prstGeom>
            <a:solidFill>
              <a:srgbClr val="FF66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it-IT" sz="3200">
                  <a:latin typeface="Symbol" panose="05050102010706020507" pitchFamily="18" charset="2"/>
                </a:rPr>
                <a:t>S</a:t>
              </a:r>
            </a:p>
          </p:txBody>
        </p:sp>
        <p:sp>
          <p:nvSpPr>
            <p:cNvPr id="48165" name="Oval 37"/>
            <p:cNvSpPr>
              <a:spLocks noChangeArrowheads="1"/>
            </p:cNvSpPr>
            <p:nvPr/>
          </p:nvSpPr>
          <p:spPr bwMode="auto">
            <a:xfrm>
              <a:off x="384" y="321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it-IT" sz="2800">
                  <a:latin typeface="Symbol" panose="05050102010706020507" pitchFamily="18" charset="2"/>
                </a:rPr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Mondo e antimondo</a:t>
            </a: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990600" y="1957388"/>
            <a:ext cx="4214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>
                <a:latin typeface="Tahoma" panose="020B0604030504040204" pitchFamily="34" charset="0"/>
              </a:rPr>
              <a:t>Particelle e antiparticelle devono avere</a:t>
            </a:r>
            <a:r>
              <a:rPr lang="en-US" altLang="it-IT" sz="1600">
                <a:latin typeface="Tahoma" panose="020B0604030504040204" pitchFamily="34" charset="0"/>
              </a:rPr>
              <a:t>: 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457200" y="2438400"/>
            <a:ext cx="7772400" cy="114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 sz="2000"/>
              <a:t>Carica (non solo elettrica) uguale e opposta</a:t>
            </a:r>
          </a:p>
          <a:p>
            <a:pPr eaLnBrk="1" hangingPunct="1"/>
            <a:r>
              <a:rPr lang="en-US" altLang="it-IT" sz="2000"/>
              <a:t>Stessa massa</a:t>
            </a:r>
          </a:p>
        </p:txBody>
      </p:sp>
      <p:sp>
        <p:nvSpPr>
          <p:cNvPr id="112645" name="Oval 5"/>
          <p:cNvSpPr>
            <a:spLocks noChangeArrowheads="1"/>
          </p:cNvSpPr>
          <p:nvPr/>
        </p:nvSpPr>
        <p:spPr bwMode="auto">
          <a:xfrm>
            <a:off x="762000" y="403860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4500A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2646" name="Oval 6"/>
          <p:cNvSpPr>
            <a:spLocks noChangeArrowheads="1"/>
          </p:cNvSpPr>
          <p:nvPr/>
        </p:nvSpPr>
        <p:spPr bwMode="auto">
          <a:xfrm>
            <a:off x="609600" y="5029200"/>
            <a:ext cx="762000" cy="762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2647" name="Oval 7"/>
          <p:cNvSpPr>
            <a:spLocks noChangeArrowheads="1"/>
          </p:cNvSpPr>
          <p:nvPr/>
        </p:nvSpPr>
        <p:spPr bwMode="auto">
          <a:xfrm>
            <a:off x="4876800" y="4038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4500A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2648" name="Oval 8"/>
          <p:cNvSpPr>
            <a:spLocks noChangeArrowheads="1"/>
          </p:cNvSpPr>
          <p:nvPr/>
        </p:nvSpPr>
        <p:spPr bwMode="auto">
          <a:xfrm>
            <a:off x="4648200" y="5029200"/>
            <a:ext cx="762000" cy="7620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1295400" y="3810000"/>
            <a:ext cx="2590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elettrone, carica –e</a:t>
            </a:r>
          </a:p>
          <a:p>
            <a:pPr>
              <a:spcBef>
                <a:spcPct val="50000"/>
              </a:spcBef>
            </a:pPr>
            <a:r>
              <a:rPr lang="en-US" altLang="it-IT"/>
              <a:t>Massa m</a:t>
            </a:r>
            <a:endParaRPr lang="en-US" altLang="it-IT" baseline="-25000"/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5486400" y="3733800"/>
            <a:ext cx="25908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positrone , carica +e</a:t>
            </a:r>
          </a:p>
          <a:p>
            <a:pPr>
              <a:spcBef>
                <a:spcPct val="50000"/>
              </a:spcBef>
            </a:pPr>
            <a:r>
              <a:rPr lang="en-US" altLang="it-IT"/>
              <a:t>Massa m</a:t>
            </a:r>
          </a:p>
          <a:p>
            <a:pPr>
              <a:spcBef>
                <a:spcPct val="50000"/>
              </a:spcBef>
            </a:pPr>
            <a:endParaRPr lang="en-US" altLang="it-IT"/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1524000" y="5029200"/>
            <a:ext cx="2590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dirty="0" err="1"/>
              <a:t>protone</a:t>
            </a:r>
            <a:r>
              <a:rPr lang="en-US" altLang="it-IT" dirty="0"/>
              <a:t>, </a:t>
            </a:r>
            <a:r>
              <a:rPr lang="en-US" altLang="it-IT" dirty="0" err="1"/>
              <a:t>carica</a:t>
            </a:r>
            <a:r>
              <a:rPr lang="en-US" altLang="it-IT" dirty="0"/>
              <a:t> +e</a:t>
            </a:r>
          </a:p>
          <a:p>
            <a:pPr>
              <a:spcBef>
                <a:spcPct val="50000"/>
              </a:spcBef>
            </a:pPr>
            <a:r>
              <a:rPr lang="en-US" altLang="it-IT" dirty="0"/>
              <a:t>Massa= 1836 </a:t>
            </a:r>
            <a:r>
              <a:rPr lang="en-US" altLang="it-IT" dirty="0" smtClean="0"/>
              <a:t>m</a:t>
            </a:r>
            <a:endParaRPr lang="en-US" altLang="it-IT" baseline="-25000" dirty="0"/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5562600" y="5029200"/>
            <a:ext cx="2590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dirty="0" err="1"/>
              <a:t>Antiprotone</a:t>
            </a:r>
            <a:r>
              <a:rPr lang="en-US" altLang="it-IT" dirty="0"/>
              <a:t>, </a:t>
            </a:r>
            <a:r>
              <a:rPr lang="en-US" altLang="it-IT" dirty="0" err="1"/>
              <a:t>carica</a:t>
            </a:r>
            <a:r>
              <a:rPr lang="en-US" altLang="it-IT" dirty="0"/>
              <a:t> -e</a:t>
            </a:r>
          </a:p>
          <a:p>
            <a:pPr>
              <a:spcBef>
                <a:spcPct val="50000"/>
              </a:spcBef>
            </a:pPr>
            <a:r>
              <a:rPr lang="en-US" altLang="it-IT" dirty="0"/>
              <a:t>Massa= 1836 </a:t>
            </a:r>
            <a:r>
              <a:rPr lang="en-US" altLang="it-IT" dirty="0" smtClean="0"/>
              <a:t>m</a:t>
            </a:r>
            <a:endParaRPr lang="en-US" altLang="it-IT" baseline="-25000" dirty="0"/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685800" y="58674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uud</a:t>
            </a:r>
          </a:p>
        </p:txBody>
      </p:sp>
      <p:sp>
        <p:nvSpPr>
          <p:cNvPr id="112654" name="Text Box 14"/>
          <p:cNvSpPr txBox="1">
            <a:spLocks noChangeArrowheads="1"/>
          </p:cNvSpPr>
          <p:nvPr/>
        </p:nvSpPr>
        <p:spPr bwMode="auto">
          <a:xfrm>
            <a:off x="4784725" y="59055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graphicFrame>
        <p:nvGraphicFramePr>
          <p:cNvPr id="112655" name="Object 15"/>
          <p:cNvGraphicFramePr>
            <a:graphicFrameLocks noGrp="1" noChangeAspect="1"/>
          </p:cNvGraphicFramePr>
          <p:nvPr>
            <p:ph idx="1"/>
          </p:nvPr>
        </p:nvGraphicFramePr>
        <p:xfrm>
          <a:off x="4724400" y="5867400"/>
          <a:ext cx="8382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1" name="Equation" r:id="rId3" imgW="304560" imgH="215640" progId="Equation.3">
                  <p:embed/>
                </p:oleObj>
              </mc:Choice>
              <mc:Fallback>
                <p:oleObj name="Equation" r:id="rId3" imgW="304560" imgH="215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867400"/>
                        <a:ext cx="8382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r>
              <a:rPr lang="en-US" altLang="it-IT"/>
              <a:t>L’ipotesi di Dirac 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457200" y="205740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>
                <a:latin typeface="Times New Roman" panose="02020603050405020304" pitchFamily="18" charset="0"/>
              </a:rPr>
              <a:t>Primi anni del 1900 : le leggi della fisica che governano il mondo che vediamo vanno estese per descrivere gli atomi e le particelle elementari</a:t>
            </a:r>
            <a:r>
              <a:rPr lang="en-US" altLang="it-IT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50187" name="Group 11"/>
          <p:cNvGrpSpPr>
            <a:grpSpLocks/>
          </p:cNvGrpSpPr>
          <p:nvPr/>
        </p:nvGrpSpPr>
        <p:grpSpPr bwMode="auto">
          <a:xfrm>
            <a:off x="381000" y="2895600"/>
            <a:ext cx="4552950" cy="2873375"/>
            <a:chOff x="144" y="1924"/>
            <a:chExt cx="2868" cy="1810"/>
          </a:xfrm>
        </p:grpSpPr>
        <p:pic>
          <p:nvPicPr>
            <p:cNvPr id="50183" name="Picture 7" descr="EinsteinIndecis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68"/>
              <a:ext cx="2208" cy="1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185" name="Text Box 9"/>
            <p:cNvSpPr txBox="1">
              <a:spLocks noChangeArrowheads="1"/>
            </p:cNvSpPr>
            <p:nvPr/>
          </p:nvSpPr>
          <p:spPr bwMode="auto">
            <a:xfrm>
              <a:off x="1392" y="1924"/>
              <a:ext cx="1620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>
                  <a:solidFill>
                    <a:schemeClr val="hlink"/>
                  </a:solidFill>
                </a:rPr>
                <a:t>1905 :Einstein formula la </a:t>
              </a:r>
            </a:p>
            <a:p>
              <a:r>
                <a:rPr lang="en-US" altLang="it-IT">
                  <a:solidFill>
                    <a:schemeClr val="hlink"/>
                  </a:solidFill>
                </a:rPr>
                <a:t>teoria della relativita</a:t>
              </a:r>
              <a:r>
                <a:rPr lang="en-US" altLang="it-IT">
                  <a:solidFill>
                    <a:schemeClr val="hlink"/>
                  </a:solidFill>
                  <a:latin typeface="Tahoma" panose="020B0604030504040204" pitchFamily="34" charset="0"/>
                </a:rPr>
                <a:t>’</a:t>
              </a:r>
            </a:p>
          </p:txBody>
        </p:sp>
      </p:grpSp>
      <p:grpSp>
        <p:nvGrpSpPr>
          <p:cNvPr id="50188" name="Group 12"/>
          <p:cNvGrpSpPr>
            <a:grpSpLocks/>
          </p:cNvGrpSpPr>
          <p:nvPr/>
        </p:nvGrpSpPr>
        <p:grpSpPr bwMode="auto">
          <a:xfrm>
            <a:off x="5486400" y="2667000"/>
            <a:ext cx="3213100" cy="1851025"/>
            <a:chOff x="3264" y="1972"/>
            <a:chExt cx="2024" cy="1166"/>
          </a:xfrm>
        </p:grpSpPr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3264" y="1972"/>
              <a:ext cx="202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8001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573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717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it-IT" dirty="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M. Planck. W. Heisenberg.. </a:t>
              </a:r>
            </a:p>
            <a:p>
              <a:r>
                <a:rPr lang="en-US" altLang="it-IT" dirty="0" err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pongono</a:t>
              </a:r>
              <a:r>
                <a:rPr lang="en-US" altLang="it-IT" dirty="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le </a:t>
              </a:r>
              <a:r>
                <a:rPr lang="en-US" altLang="it-IT" dirty="0" err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basi</a:t>
              </a:r>
              <a:r>
                <a:rPr lang="en-US" altLang="it-IT" dirty="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it-IT" dirty="0" err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della</a:t>
              </a:r>
              <a:r>
                <a:rPr lang="en-US" altLang="it-IT" dirty="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it-IT" dirty="0" err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meccanica</a:t>
              </a:r>
              <a:r>
                <a:rPr lang="en-US" altLang="it-IT" dirty="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</a:p>
            <a:p>
              <a:r>
                <a:rPr lang="en-US" altLang="it-IT" dirty="0" err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quantistica</a:t>
              </a:r>
              <a:endParaRPr lang="en-US" altLang="it-IT" dirty="0">
                <a:solidFill>
                  <a:schemeClr val="folHlink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50186" name="Picture 10" descr="cat-inabox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" y="2352"/>
              <a:ext cx="720" cy="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193" name="Group 17"/>
          <p:cNvGrpSpPr>
            <a:grpSpLocks/>
          </p:cNvGrpSpPr>
          <p:nvPr/>
        </p:nvGrpSpPr>
        <p:grpSpPr bwMode="auto">
          <a:xfrm>
            <a:off x="3810000" y="4419600"/>
            <a:ext cx="4495800" cy="1516063"/>
            <a:chOff x="2784" y="3220"/>
            <a:chExt cx="2832" cy="955"/>
          </a:xfrm>
        </p:grpSpPr>
        <p:pic>
          <p:nvPicPr>
            <p:cNvPr id="50189" name="Picture 13" descr="Dirac-equati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0" y="3648"/>
              <a:ext cx="1536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190" name="Text Box 14"/>
            <p:cNvSpPr txBox="1">
              <a:spLocks noChangeArrowheads="1"/>
            </p:cNvSpPr>
            <p:nvPr/>
          </p:nvSpPr>
          <p:spPr bwMode="auto">
            <a:xfrm>
              <a:off x="2784" y="3220"/>
              <a:ext cx="155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>
                  <a:solidFill>
                    <a:srgbClr val="009900"/>
                  </a:solidFill>
                </a:rPr>
                <a:t>1928: P. Dirac ipotizza </a:t>
              </a:r>
            </a:p>
            <a:p>
              <a:r>
                <a:rPr lang="en-US" altLang="it-IT">
                  <a:solidFill>
                    <a:srgbClr val="009900"/>
                  </a:solidFill>
                </a:rPr>
                <a:t>l’esistenza di antimateria</a:t>
              </a:r>
            </a:p>
          </p:txBody>
        </p:sp>
        <p:graphicFrame>
          <p:nvGraphicFramePr>
            <p:cNvPr id="50191" name="Object 15"/>
            <p:cNvGraphicFramePr>
              <a:graphicFrameLocks noChangeAspect="1"/>
            </p:cNvGraphicFramePr>
            <p:nvPr/>
          </p:nvGraphicFramePr>
          <p:xfrm>
            <a:off x="2784" y="3552"/>
            <a:ext cx="1104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230" name="Equation" r:id="rId6" imgW="431640" imgH="431640" progId="Equation.3">
                    <p:embed/>
                  </p:oleObj>
                </mc:Choice>
                <mc:Fallback>
                  <p:oleObj name="Equation" r:id="rId6" imgW="431640" imgH="431640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3552"/>
                          <a:ext cx="1104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304800" y="5410200"/>
            <a:ext cx="32766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3" name="Picture 9" descr="Antimatter: Made in CER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9913"/>
            <a:ext cx="2286000" cy="120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/>
              <a:t>Breve </a:t>
            </a:r>
            <a:r>
              <a:rPr lang="en-US" altLang="it-IT" dirty="0" err="1"/>
              <a:t>storia</a:t>
            </a:r>
            <a:r>
              <a:rPr lang="en-US" altLang="it-IT" dirty="0"/>
              <a:t> </a:t>
            </a:r>
            <a:r>
              <a:rPr lang="en-US" altLang="it-IT" dirty="0" err="1"/>
              <a:t>della</a:t>
            </a:r>
            <a:r>
              <a:rPr lang="en-US" altLang="it-IT" dirty="0"/>
              <a:t> </a:t>
            </a:r>
            <a:r>
              <a:rPr lang="en-US" altLang="it-IT" dirty="0" err="1"/>
              <a:t>antimateria</a:t>
            </a:r>
            <a:endParaRPr lang="en-US" altLang="it-IT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7772400" cy="4114800"/>
          </a:xfrm>
        </p:spPr>
        <p:txBody>
          <a:bodyPr/>
          <a:lstStyle/>
          <a:p>
            <a:r>
              <a:rPr lang="en-US" altLang="it-IT" sz="1600" dirty="0">
                <a:latin typeface="Times New Roman" panose="02020603050405020304" pitchFamily="18" charset="0"/>
              </a:rPr>
              <a:t>1928 P. Dirac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prevede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l’esistenza</a:t>
            </a:r>
            <a:r>
              <a:rPr lang="en-US" altLang="it-IT" sz="1600" dirty="0"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antimateria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1932 : C. Anderson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rivela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il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positrone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studiando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raggi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cosmici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1954 : E. Segre’ </a:t>
            </a:r>
            <a:r>
              <a:rPr lang="en-US" altLang="it-IT" sz="1600" dirty="0" err="1">
                <a:latin typeface="Times New Roman" panose="02020603050405020304" pitchFamily="18" charset="0"/>
              </a:rPr>
              <a:t>rivela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l’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antiprotone</a:t>
            </a:r>
            <a:r>
              <a:rPr lang="en-US" altLang="it-IT" sz="1600" dirty="0">
                <a:latin typeface="Times New Roman" panose="02020603050405020304" pitchFamily="18" charset="0"/>
              </a:rPr>
              <a:t> (</a:t>
            </a:r>
            <a:r>
              <a:rPr lang="en-US" altLang="it-IT" sz="1600" dirty="0" err="1">
                <a:latin typeface="Times New Roman" panose="02020603050405020304" pitchFamily="18" charset="0"/>
              </a:rPr>
              <a:t>Bevatron</a:t>
            </a:r>
            <a:r>
              <a:rPr lang="en-US" altLang="it-IT" sz="1600" dirty="0">
                <a:latin typeface="Times New Roman" panose="02020603050405020304" pitchFamily="18" charset="0"/>
              </a:rPr>
              <a:t>)</a:t>
            </a: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1960 :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rivela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antineutrone</a:t>
            </a:r>
            <a:endParaRPr lang="en-US" altLang="it-IT" sz="16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1965 : </a:t>
            </a:r>
            <a:r>
              <a:rPr lang="en-US" altLang="it-IT" sz="1600" dirty="0" err="1">
                <a:latin typeface="Times New Roman" panose="02020603050405020304" pitchFamily="18" charset="0"/>
              </a:rPr>
              <a:t>Zichichi</a:t>
            </a:r>
            <a:r>
              <a:rPr lang="en-US" altLang="it-IT" sz="1600" dirty="0">
                <a:latin typeface="Times New Roman" panose="02020603050405020304" pitchFamily="18" charset="0"/>
              </a:rPr>
              <a:t>, Lederman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rivelano</a:t>
            </a:r>
            <a:r>
              <a:rPr lang="en-US" altLang="it-IT" sz="1600" dirty="0">
                <a:latin typeface="Times New Roman" panose="02020603050405020304" pitchFamily="18" charset="0"/>
              </a:rPr>
              <a:t> 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antideutoni</a:t>
            </a:r>
            <a:r>
              <a:rPr lang="en-US" altLang="it-IT" sz="1600" dirty="0">
                <a:latin typeface="Times New Roman" panose="02020603050405020304" pitchFamily="18" charset="0"/>
              </a:rPr>
              <a:t>: nuclei </a:t>
            </a:r>
            <a:r>
              <a:rPr lang="en-US" altLang="it-IT" sz="1600" dirty="0" err="1">
                <a:latin typeface="Times New Roman" panose="02020603050405020304" pitchFamily="18" charset="0"/>
              </a:rPr>
              <a:t>fatto</a:t>
            </a:r>
            <a:r>
              <a:rPr lang="en-US" altLang="it-IT" sz="1600" dirty="0"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antimateria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 err="1">
                <a:latin typeface="Times New Roman" panose="02020603050405020304" pitchFamily="18" charset="0"/>
              </a:rPr>
              <a:t>Particelle</a:t>
            </a:r>
            <a:r>
              <a:rPr lang="en-US" altLang="it-IT" sz="1600" dirty="0"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instabili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prodotte</a:t>
            </a:r>
            <a:r>
              <a:rPr lang="en-US" altLang="it-IT" sz="1600" dirty="0">
                <a:latin typeface="Times New Roman" panose="02020603050405020304" pitchFamily="18" charset="0"/>
              </a:rPr>
              <a:t> con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acceleratori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 err="1">
                <a:latin typeface="Times New Roman" panose="02020603050405020304" pitchFamily="18" charset="0"/>
              </a:rPr>
              <a:t>L’antimateria</a:t>
            </a:r>
            <a:r>
              <a:rPr lang="en-US" altLang="it-IT" sz="1600" dirty="0">
                <a:latin typeface="Times New Roman" panose="02020603050405020304" pitchFamily="18" charset="0"/>
              </a:rPr>
              <a:t> e le sue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proprieta</a:t>
            </a:r>
            <a:r>
              <a:rPr lang="en-US" altLang="it-IT" sz="1600" dirty="0">
                <a:latin typeface="Times New Roman" panose="02020603050405020304" pitchFamily="18" charset="0"/>
              </a:rPr>
              <a:t>’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sono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tuttora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studiate</a:t>
            </a:r>
            <a:r>
              <a:rPr lang="en-US" altLang="it-IT" sz="1600" dirty="0">
                <a:latin typeface="Times New Roman" panose="02020603050405020304" pitchFamily="18" charset="0"/>
              </a:rPr>
              <a:t> in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numerosi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it-IT" sz="1600" dirty="0">
                <a:latin typeface="Times New Roman" panose="02020603050405020304" pitchFamily="18" charset="0"/>
              </a:rPr>
              <a:t>     </a:t>
            </a:r>
            <a:r>
              <a:rPr lang="en-US" altLang="it-IT" sz="1600" dirty="0" err="1">
                <a:latin typeface="Times New Roman" panose="02020603050405020304" pitchFamily="18" charset="0"/>
              </a:rPr>
              <a:t>esperimenti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agli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acceleratori</a:t>
            </a:r>
            <a:r>
              <a:rPr lang="en-US" altLang="it-IT" sz="1600" dirty="0">
                <a:latin typeface="Times New Roman" panose="02020603050405020304" pitchFamily="18" charset="0"/>
              </a:rPr>
              <a:t> o con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esperimenti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nello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spazio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1995 : CERN , FERMILAB: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primi</a:t>
            </a:r>
            <a:r>
              <a:rPr lang="en-US" altLang="it-IT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atomi</a:t>
            </a:r>
            <a:r>
              <a:rPr lang="en-US" altLang="it-IT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antidrogeno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(circa 10,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relativistici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)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1999 : al CERN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entra</a:t>
            </a:r>
            <a:r>
              <a:rPr lang="en-US" altLang="it-IT" sz="1600" dirty="0">
                <a:latin typeface="Times New Roman" panose="02020603050405020304" pitchFamily="18" charset="0"/>
              </a:rPr>
              <a:t> in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funzione</a:t>
            </a:r>
            <a:r>
              <a:rPr lang="en-US" altLang="it-IT" sz="1600" dirty="0">
                <a:latin typeface="Times New Roman" panose="02020603050405020304" pitchFamily="18" charset="0"/>
              </a:rPr>
              <a:t> AD </a:t>
            </a:r>
            <a:r>
              <a:rPr lang="en-US" altLang="it-IT" sz="1600" dirty="0" err="1">
                <a:latin typeface="Times New Roman" panose="02020603050405020304" pitchFamily="18" charset="0"/>
              </a:rPr>
              <a:t>dedicato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alla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produzione</a:t>
            </a:r>
            <a:r>
              <a:rPr lang="en-US" altLang="it-IT" sz="1600" dirty="0"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latin typeface="Times New Roman" panose="02020603050405020304" pitchFamily="18" charset="0"/>
              </a:rPr>
              <a:t>antidrogeno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          </a:t>
            </a:r>
            <a:r>
              <a:rPr lang="en-US" altLang="it-IT" sz="1600" dirty="0" err="1" smtClean="0">
                <a:solidFill>
                  <a:srgbClr val="00B0F0"/>
                </a:solidFill>
                <a:latin typeface="Times New Roman" panose="02020603050405020304" pitchFamily="18" charset="0"/>
              </a:rPr>
              <a:t>freddo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 (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cioe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’ temperature di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pochi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 Kelvin o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subkelvin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,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velocita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decine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 – </a:t>
            </a:r>
            <a:r>
              <a:rPr lang="en-US" altLang="it-IT" sz="1600" dirty="0" err="1" smtClean="0">
                <a:latin typeface="Times New Roman" panose="02020603050405020304" pitchFamily="18" charset="0"/>
              </a:rPr>
              <a:t>centinaia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 m/s)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2002 : ATHENA al CERN (e ATRAP) :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milioni</a:t>
            </a:r>
            <a:r>
              <a:rPr lang="en-US" altLang="it-IT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atomi</a:t>
            </a:r>
            <a:r>
              <a:rPr lang="en-US" altLang="it-IT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 di </a:t>
            </a:r>
            <a:r>
              <a:rPr lang="en-US" altLang="it-IT" sz="1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antidrogeno</a:t>
            </a:r>
            <a:endParaRPr lang="en-US" altLang="it-IT" sz="16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en-US" altLang="it-IT" sz="1600" dirty="0">
                <a:latin typeface="Times New Roman" panose="02020603050405020304" pitchFamily="18" charset="0"/>
              </a:rPr>
              <a:t>Dal 2006  in poi: </a:t>
            </a:r>
            <a:r>
              <a:rPr lang="en-US" altLang="it-IT" sz="1600" dirty="0" err="1">
                <a:latin typeface="Times New Roman" panose="02020603050405020304" pitchFamily="18" charset="0"/>
              </a:rPr>
              <a:t>esperimenti</a:t>
            </a:r>
            <a:r>
              <a:rPr lang="en-US" altLang="it-IT" sz="1600" dirty="0">
                <a:latin typeface="Times New Roman" panose="02020603050405020304" pitchFamily="18" charset="0"/>
              </a:rPr>
              <a:t> in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presa</a:t>
            </a:r>
            <a:r>
              <a:rPr lang="en-US" altLang="it-IT" sz="1600" dirty="0">
                <a:latin typeface="Times New Roman" panose="02020603050405020304" pitchFamily="18" charset="0"/>
              </a:rPr>
              <a:t> </a:t>
            </a:r>
            <a:r>
              <a:rPr lang="en-US" altLang="it-IT" sz="1600" dirty="0" err="1">
                <a:latin typeface="Times New Roman" panose="02020603050405020304" pitchFamily="18" charset="0"/>
              </a:rPr>
              <a:t>dati</a:t>
            </a:r>
            <a:r>
              <a:rPr lang="en-US" altLang="it-IT" sz="1600" dirty="0">
                <a:latin typeface="Times New Roman" panose="02020603050405020304" pitchFamily="18" charset="0"/>
              </a:rPr>
              <a:t> o in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preparazione</a:t>
            </a:r>
            <a:endParaRPr lang="en-US" altLang="it-IT" sz="1600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it-IT" sz="1600" dirty="0">
                <a:latin typeface="Times New Roman" panose="02020603050405020304" pitchFamily="18" charset="0"/>
              </a:rPr>
              <a:t>    al CERN  per </a:t>
            </a:r>
            <a:r>
              <a:rPr lang="en-US" altLang="it-IT" sz="1600" dirty="0" err="1">
                <a:latin typeface="Times New Roman" panose="02020603050405020304" pitchFamily="18" charset="0"/>
              </a:rPr>
              <a:t>studiare</a:t>
            </a:r>
            <a:r>
              <a:rPr lang="en-US" altLang="it-IT" sz="1600" dirty="0">
                <a:latin typeface="Times New Roman" panose="02020603050405020304" pitchFamily="18" charset="0"/>
              </a:rPr>
              <a:t> le </a:t>
            </a:r>
            <a:r>
              <a:rPr lang="en-US" altLang="it-IT" sz="1600" dirty="0" err="1">
                <a:latin typeface="Times New Roman" panose="02020603050405020304" pitchFamily="18" charset="0"/>
              </a:rPr>
              <a:t>proprieta</a:t>
            </a:r>
            <a:r>
              <a:rPr lang="en-US" altLang="it-IT" sz="1600" dirty="0">
                <a:latin typeface="Times New Roman" panose="02020603050405020304" pitchFamily="18" charset="0"/>
              </a:rPr>
              <a:t>’ </a:t>
            </a:r>
            <a:r>
              <a:rPr lang="en-US" altLang="it-IT" sz="1600" dirty="0" err="1">
                <a:latin typeface="Times New Roman" panose="02020603050405020304" pitchFamily="18" charset="0"/>
              </a:rPr>
              <a:t>dell’antidrogeno</a:t>
            </a:r>
            <a:r>
              <a:rPr lang="en-US" altLang="it-IT" sz="1600" dirty="0">
                <a:latin typeface="Times New Roman" panose="02020603050405020304" pitchFamily="18" charset="0"/>
              </a:rPr>
              <a:t> (ALPHA, ATRAP,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it-IT" sz="1600" dirty="0">
                <a:latin typeface="Times New Roman" panose="02020603050405020304" pitchFamily="18" charset="0"/>
              </a:rPr>
              <a:t>                                                                              ASACUSA, </a:t>
            </a:r>
            <a:r>
              <a:rPr lang="en-US" altLang="it-IT" sz="1600" dirty="0" err="1" smtClean="0">
                <a:solidFill>
                  <a:schemeClr val="hlink"/>
                </a:solidFill>
                <a:latin typeface="Times New Roman" panose="02020603050405020304" pitchFamily="18" charset="0"/>
              </a:rPr>
              <a:t>AEgIS</a:t>
            </a:r>
            <a:r>
              <a:rPr lang="en-US" altLang="it-IT" sz="1600" dirty="0" smtClean="0">
                <a:latin typeface="Times New Roman" panose="02020603050405020304" pitchFamily="18" charset="0"/>
              </a:rPr>
              <a:t>) + GBAR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it-IT" sz="1600" dirty="0" smtClean="0">
                <a:latin typeface="Times New Roman" panose="02020603050405020304" pitchFamily="18" charset="0"/>
              </a:rPr>
              <a:t>                                                                                                    </a:t>
            </a:r>
            <a:r>
              <a:rPr lang="en-US" altLang="it-IT" sz="1200" dirty="0" smtClean="0">
                <a:latin typeface="Times New Roman" panose="02020603050405020304" pitchFamily="18" charset="0"/>
              </a:rPr>
              <a:t>(non </a:t>
            </a:r>
            <a:r>
              <a:rPr lang="en-US" altLang="it-IT" sz="1200" dirty="0" err="1" smtClean="0">
                <a:latin typeface="Times New Roman" panose="02020603050405020304" pitchFamily="18" charset="0"/>
              </a:rPr>
              <a:t>ancora</a:t>
            </a:r>
            <a:r>
              <a:rPr lang="en-US" altLang="it-IT" sz="1200" dirty="0" smtClean="0">
                <a:latin typeface="Times New Roman" panose="02020603050405020304" pitchFamily="18" charset="0"/>
              </a:rPr>
              <a:t> in </a:t>
            </a:r>
            <a:r>
              <a:rPr lang="en-US" altLang="it-IT" sz="1200" dirty="0" err="1" smtClean="0">
                <a:latin typeface="Times New Roman" panose="02020603050405020304" pitchFamily="18" charset="0"/>
              </a:rPr>
              <a:t>funzione</a:t>
            </a:r>
            <a:r>
              <a:rPr lang="en-US" altLang="it-IT" sz="1200" dirty="0" smtClean="0">
                <a:latin typeface="Times New Roman" panose="02020603050405020304" pitchFamily="18" charset="0"/>
              </a:rPr>
              <a:t>)</a:t>
            </a:r>
            <a:endParaRPr lang="en-US" altLang="it-IT" sz="1200" dirty="0">
              <a:latin typeface="Times New Roman" panose="02020603050405020304" pitchFamily="18" charset="0"/>
            </a:endParaRPr>
          </a:p>
          <a:p>
            <a:endParaRPr lang="en-US" altLang="it-IT" sz="1600" dirty="0"/>
          </a:p>
          <a:p>
            <a:endParaRPr lang="en-US" altLang="it-IT" sz="1800" dirty="0"/>
          </a:p>
        </p:txBody>
      </p:sp>
      <p:pic>
        <p:nvPicPr>
          <p:cNvPr id="36871" name="Picture 7" descr="cosmic-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18764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4for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360923"/>
            <a:ext cx="4572000" cy="344685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629400" y="2362200"/>
            <a:ext cx="17620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Gravita’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Forte</a:t>
            </a:r>
          </a:p>
          <a:p>
            <a:r>
              <a:rPr lang="it-IT" dirty="0" smtClean="0"/>
              <a:t>Debole</a:t>
            </a:r>
          </a:p>
          <a:p>
            <a:r>
              <a:rPr lang="it-IT" dirty="0" smtClean="0"/>
              <a:t>Elettromagnetica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150938" y="214313"/>
            <a:ext cx="7793037" cy="146208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 dirty="0" smtClean="0"/>
              <a:t>Le </a:t>
            </a:r>
            <a:r>
              <a:rPr lang="en-US" altLang="it-IT" dirty="0" err="1" smtClean="0"/>
              <a:t>interazioni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fondamentali</a:t>
            </a:r>
            <a:endParaRPr lang="en-US" altLang="it-IT" dirty="0"/>
          </a:p>
        </p:txBody>
      </p:sp>
      <p:sp>
        <p:nvSpPr>
          <p:cNvPr id="3" name="Oval 2"/>
          <p:cNvSpPr/>
          <p:nvPr/>
        </p:nvSpPr>
        <p:spPr bwMode="auto">
          <a:xfrm>
            <a:off x="6324600" y="2133600"/>
            <a:ext cx="1600200" cy="7620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209330" y="3107653"/>
            <a:ext cx="2209800" cy="14478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6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>
            <a:off x="467544" y="476672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827584" y="404664"/>
            <a:ext cx="7747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WEP e  EEP: da Newton alla </a:t>
            </a:r>
            <a:r>
              <a:rPr lang="it-IT" sz="2800" dirty="0" err="1" smtClean="0">
                <a:solidFill>
                  <a:srgbClr val="FF0000"/>
                </a:solidFill>
              </a:rPr>
              <a:t>Relativita’</a:t>
            </a:r>
            <a:r>
              <a:rPr lang="it-IT" sz="2800" dirty="0" smtClean="0">
                <a:solidFill>
                  <a:srgbClr val="FF0000"/>
                </a:solidFill>
              </a:rPr>
              <a:t> Generale</a:t>
            </a:r>
            <a:endParaRPr lang="it-IT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275856" y="1178335"/>
          <a:ext cx="259228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0" name="Equation" r:id="rId3" imgW="1257120" imgH="279360" progId="Equation.3">
                  <p:embed/>
                </p:oleObj>
              </mc:Choice>
              <mc:Fallback>
                <p:oleObj name="Equation" r:id="rId3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178335"/>
                        <a:ext cx="2592288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3275856" y="2204864"/>
          <a:ext cx="1296144" cy="600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1" name="Equation" r:id="rId5" imgW="520560" imgH="241200" progId="Equation.3">
                  <p:embed/>
                </p:oleObj>
              </mc:Choice>
              <mc:Fallback>
                <p:oleObj name="Equation" r:id="rId5" imgW="520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204864"/>
                        <a:ext cx="1296144" cy="6006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8" name="AutoShape 6" descr="data:image/jpeg;base64,/9j/4AAQSkZJRgABAQAAAQABAAD/2wCEAAkGBhISEBUUEBIVFRUQFBUUFRQQFBQVFBQQFBQXFBQVFRQXGyYfFxkjGRUUHy8hJCcqLCwsFx4yNTAqNSYrLCoBCQoKDQwOFA8OGS4kHh8pLSk1NTUwNTM0NTU1NTE1LywwKSkrKTAwKikuLTEpLCsuKS8sKSktLyk1KywpKjUpLP/AABEIAMIBAwMBIgACEQEDEQH/xAAbAAABBQEBAAAAAAAAAAAAAAAFAAECAwQGB//EAEAQAAIBAwIDBQUGAwcDBQAAAAECAwAEERIhBRMxBiJBUWEUMnGBkRVCUqGx8CMzwQcWQ2Jy0eEkJYJTorLC8f/EABcBAQEBAQAAAAAAAAAAAAAAAAABAgP/xAAeEQEAAgEEAwAAAAAAAAAAAAAAAQIREhNh8AMhMf/aAAwDAQACEQMRAD8A86ZqUJ3FRenh6igKg7fCq870+dqiKCMpqs1KXrTUFb1kkO9a3rJJ71A61KoipCgkKd6QFKSgrHSq3qxelQkoKTVD1oIqiQUFNRPWrKrPWgvjqzVVSGnzQW6qfVVWqlqoLtVNmoA0i1BZqp1aqw1Pmgs10tVVk0gaCzVSqvNSBoLFq9GrLmrEJoNYelVINKgZ+tPAdxTN1pRDvCgMwWUsm8UMsgGxMUUkgB64JRTj509vw6V1d0ikZIs62VGKpjc5ONsDc+QxnFa+zUhA4hgkf9puzsSNw8GD8dz9a08QmUWNgER1Yw3ILCbbS1y6ygoEGrXpHjsAB3utBz8tICinDLBLiK6REZruKEzW6hzpkRColXQFJLKDqAB72cbYzWviFjbRRzzJG8qQXa2KxmUqrTrG0k8ryKurRlSqgfEk5wA5xxWRxvXX8X4LbJbzzRiU4t7C7hDuvdivZVRopMJ3mUasNnxGxxuD7W2cdvKoiDaWtLefEjBmDyxl2GoKNug6UA0Cp4o3xawtraaW0kjlaeNY1SdJCdd1IscmkW+AvLxIQNyx0jffbdxvgNvFbiQI8bpeLbSRi5SWTlsjMOYQhSKcFd1XUBnBGd6DmgvT12AHXNPcxMrFXUqy5DK4KsrDqCp3B9DXT8d4TaJ7csCTK/DJrcCRps81ZZxCw0hRyypyQwJORnbpWe6vkmsrm5miL3FxxAR8zmaQmbaSSMBdBJRQACucuQCWFBzIG1VuKP8ABeFwtbT3NwRot5IoVQtMitJLlsu8MbuAANsAZJ3PgSXBOBWF7Ncx23PKwaJo5SSRJb6l58OjQCJscxY8+9pyRtQcYRtVb2khQyct+WpCmTQ3LDHYKXxjUfLOa6S3Th/sLXkkFyy+2CBYFuVAMfJM2TIIgwOnr1yVG4BNbuM8HFvBxK1heWSNLzhnLB7z4mjlk0hBga+8F2AyVFBwbnG/lUry0kikMcyNG6HDJIMMpIDDI+BB+ddZ2p7OWsFmJkR1aO89mli9pWVzHy3k/isEKRTjRgqupRnBGRWrjHZ6yil4m8ouZfs82mge0AGUThARI5jLZyG72ejYAGAaDhwaunt3TTzEZOYiyJrGNUT7o481PgaJdr+FxW9zpt9YilhgnRZGDMgnjD6C2O9gk710kXDbOIys0Mkq/YkN0glnBaMyPGjqrcvAOmXCkKAoBwO9kBwmashgdgxRHYRjU5RWYIv4nIGFHXc+VE+y/DoLi7Ec7cuNldl7xAL5AjR5MbLvjVtkgdM10P2GIF4kgE0Jis0YoJleKTUpB306mQPqwSQcHBA3rlbyRWcMTbHpxdMTXc8M7HWUnsqN7RrvLR59XMXEbKFI7oQBup8htvnO2ax7M2c0nD9AuES/WfUDIhbXARuW0bBgGyAB1GMb1N6ve8JuQ5KGNmOEVmJ6KilmPwA3NSliZWKspVlOCrDBBHUEeBrs+F8JtlexubQzITf+zOskmrWBqOrYDAwo26d7G+MlrXgkF7Ne4V/aIbtsjmgI1u1wVZwNOQVUNnfwB8cU3ozwa4cXmnFWXskXNfkZEeo8sO2pjGDgMTgdcZ6bZx4UZ7P8DS8trhIUZr2HlvEOZhJIHkCSHRjqmoE79G9K7OgFmliup4xwyxt4TcrFJPFJdy20Se0lRy7cd+UyImSznOkdAMZ1VPtB2XtrVL7SZXNi9myM0iDXDd94o6iPZ1UEahsc5wOlByoFWpRHtZw2O3vJIYdeiNYSOYwZsyQRyncAZ3fy8KFg0F4NPVOaVBa3WpRe8KZxSQ94UBvh/EpYdYi0DnIY5NcUUheJsaoyXUnQcAkDyp5eISPHHG+jRBkRhIo0KhjqYalUEgsSxyTvvVVratJq06AIwrO8sixRoGOF1yNsuoggdSd9jg0b47wRUupY4QscdvFA8jSzDlxmWJGy0znB1O5Ax18BQDeEXqW8ntAkdZ4NfJRUyjs8ZQM8moaVUsSVwdW2CN6y8PvJIUaNdLxS6eZFOiyxuye45Vujj8QIPnmiP917l5DHHGHKxCfKSRlGgYErIj6sOpwcEeW+KeThi24k9qCnXamS2eKZWR5WYLGVKZEi5yDuAoBJ8KDEON3IklfmK5uEWOVZoopI3jTHLXlMuhQuAVAAAx8aw8Y4nPdODcycwqgQEpGvcAAwdCjPTxorxzgjWzKryROWjRyIpEcqXQPjCknG+zEAN4VQnZm4eWJFVC1zGZYsSxYkjXOSrasE7E464B22NBCTtNdsqKZF1RqirNyYvaNEZ1Ro05XUVUgEfDfNXT9qLpg6s0WmWUTOotrcKZx1kOI92b7xO56dNqlwzsndTJE6IoW5zyWkmiTmsADpQFsliCcLjPdPSpcC4KZpoxIEEZnWBhLMsBd8gNHGxOWkAYHA9BtkUFc3H7h+drMZ9r0mc8iEGRl3ViQmxDd4EY3361jjvZEhkhUry5mDsrRxsRIEMetGZSUYoSuVIODtg70Sj4I0k8yxaESO7ltozNKqAuJWWOFWc5d9AXbc9CetTl7KXXLZ+SQqmRd2TUXiHfQKGyX2OFG5wcA0ArhfFZrfXyihSYBZYpo0likCnKlkcEZUnIIx8+lSPaO6BQ8xdUcy3CsIoVPPVSiudKDVhTpCnugAYFErHshK8yQtJApdpUYiaJ+W8C65UZQ3vqCO7884BIxWfZqebAj5LFi6oFuITznjUPIsGG/i6QRkjb57UGqLtMosZVLRm6mu/aSHso2jH8IRalyvLSTI15A8SD1oGvaS6QOFkGZZVnd2iiaRp0OqOQyMpbKknABwMnbeiXDuylxPHHJGqBLhtETSzRRiSTAIRdTZ1nOy4ycHbAzWCx4HJJKdSoFil5UnPmS3UzZIMAlb/EODsucAZ22NArvtjdyo6O0JSSUTugtbcK02CGcjR1bJ1HqenTaqbztheS84SPEwutInzbW4Muj+WWIQYK+BGKn2p4WsXELm3t10rHOYo1LZxsAMu58z1J+grdfdjJC14+mC1Fm0Km3kuVfS0qK2Oa75xjJyc5OVHTYAXFuLzXTK05VmRBGCkccX8NRhFIjUAgAYHkK2/wB8LvXqLxZ5BtcezW+g2p0kRFNGllUopGQcY8RkVk4dweWdJXi0EW0ZmlDSKrrCvVwh3YDYbeJA8a2ydkblWCnld63N2CJ4yvsoIHM1Zxg5288HyoB9jxKSF2dNJMisjrIiujo5DMpQjGMgHbGMVsPay7JkzIv8dQkgMMJVolXSsYDKdKAdAPMnqc1dH2VuEUSyxqyRtCZ4RMq3EUcxAQyoMtGDkeoyMgeBTjnAbWMcVEcRDWN1bxwsZZGCxSuVZSpPePcO5z73hgVma1n7CYgHj7X3ilCsqgwoY4yILfuRHGUX+H02Fbezfanl3Fu104ENmXaNIrePIZ1ZWVTGoIBLajknJAoTwzg8k4ZkMaJGVDyzyLFErP7il2+8cHYeAzsKIr2Gvu/qiSMQy8mR55oY0SXfGpi2wOAAfHUuM5qT46zGMJNYUXXaObnBopV0wMzQaYI0RWbcyCErgOT4nJ8sVZb8aVVmm1yG8uUkhcKiRwhJCuqXKAd4qDtj3jmqh2YuRJMkipF7K4jme4kSOJJG91eYdmLAEgDO2+1Sueyl3HzuZGF9lVXlJkj2jcqEde9l0bUMMBjruCMU0VNMM8XEQLN7fQCXuEmDlU/hqkZQhH94liQCD3QE23Y1p4BxJLbXOksq3SrLFCkaDllZo9HNeUn7pZzowclU6b1H+7NyJBGVQE24utRlj5S2p2ErSqSoXOBsT1HnRjhnYxv+oinjR5jYtdWzQ3SlAA8aq7BSFKMJNQZzjC9OtbaAeHcZlhiMKiJ4WcScq4iSVBMFCiVQwyH0gDrgjqDV9v2juled+Yrm80mfnxRzB2Qlo20upUFSe7gYGwxgAVn4rwmW2kCTBQWRJUaN1kR4nzodHUkMpwd/SslAQ4rxme6k5lzJzHwBq0IvdGwHcUZ+JyazLVS1atBPTSp801BbMN6rTqKskqtOooOgsLiBrWa2uWeLXLHPFMkXOHMRHiaN4wynBWQkEHAOc48TF7xq0lN1GGlRLqOy0SSRA6JbOMR6WWNizIwJ3xsc7EYrnIxtVsY3oDQ4nb55bSuscfDJbCOTksTJJMSzSaAcogJwATnFD+IyRNaWscblmgikSQGNlAaSZ5u6T7wGvT64z41mmXenVaDb2ivIZmSSJmJMEKOjR6dDxRLGQG1d/JUnYYrXwrj9mjWMszTiSximiaKOEMG1iXTIJSwGP4mNPXJHQZNBXWsrjegM8LubSNOGjnSf9vuJZZA0DZ0STRzKBgkFhygpwcZbOSBWn7RspDb82SZTY3c0yaINS3EM1wtz4kcplYBTnOQDgHIwBCbipaaDoh2gheOaIXF1a/8AWzXUUkUbZljn3eOQRSjS4YHDE4wV8cisF7cW72cEfNlLR3Uk76lbmhJmXL83JBmUKTq8WOxrAgp5V2oDx7S2puraaRzM8T3Alu1tjDK9tJbvDEJYxjnSqWyWAG2wzvVPZPjNjZGAiSQPDJKJ3FoDJcQMMQ6H1kwxqNzGDliOm9c+q7VBkoCNo9pHHZL7Q5FldvO+bdwWjYwEEAE97/p+m/8AN67Gm4hxGxmjljllmTRxCa9iaO3Lc+K4VNURVmHLkBQDU22POhzptWC4Xeg09q7yG6vp5YmdYrmUvqlTvKG2J0KSSANx4nyFHON9obKd+JYmlC33sckRFuxOu21Bo2UsME93DZxv6VybrVJFAR7L8UW2u45JVLQuGhuEGe9azKY5RgDvYB1AeJUUa4925SeyMSRBZUmaGPKnSOEqySxwnw/mRRgjyB865cJUClB2PaXtLbXUxmW/vFW4aNntCknKgKlNeoh9MiZUkKq5yRuMVDjfHLOReKGOdy1/NBLCpgkH8ks+lmOykl9Oem2fGuP0U2ig6Ts3x6JbOa0luZ7QtOlzHcWyu+SqctoZERlbBG4wcZ+G8LriNtLYywtczmSW+iuA1zG8khiSJoGMjqSC2JC4AJ2XGc1z2KWmg7jtJ2ksrz2qHnOiT3Md5FMYHI1iD2eSGWMd73e8GGRk428c57T2srzQyNJFbvw6Gwin5XMcm2eN1keFTsG0ttnbbPpyGim0UHpPCb61uDM8YuWt7bhMNlMJIA+olgEJjjk1turHK6dJT3sHfLxV4YTK9xdEe2cMNrbw+ySxNBGsiiNXjLsypiHIJJLaya4W2neNtcUjxtgjVE7I2D1GpSDionJJLEksclmJLE+ZJ3JoD/Gbmzm9mAuHAt+HiA6bd8m5i1vGO9juMzkE+GPXI59M+NPoqYWgQqamm004WgnmlTaaeg0y1Up7wrRdLvWNfeFAZjO1aI1qu3j2FbUjoM023WnRx0H5A1a1oWyzMFRerHGPqa1cLWEnuPqPiScf0oIR8IkbojHPpTTdnJRvoPw/fWumsnAbGv60dhXbc/v50Hm0vCpVP8t84J2Gdh47ViZvOvYoWAxj/wDKwcZ7EwXPeQ8t8AAjdTj8S+NB5hG4qUp2ohxvspcWrd9cpnaRd19M/hP7zQp22oIK21Ib1GPpU4xvQRkG1D5xvRSRdqHzjc0GRxVJFaHqmgbVSNORT6dqCmr4uHysupY2K794Akbdd6hy6gbYE5IGfPFAT4HwNrhZCA2VUrEFGQ9xpMiox+6NKkZPi6U9rw2J7ZZNehmikfXK5EQKXUUO4VC26yHpnescc8i8vS2OQ5kj7qZSQkEtkrljlV6590eVXnis/wD6g+9sYoCO+4lbbRjd1VvQgYxQXydmJlYK7QIzOI1R5TqJaUwqwAU5Uup38t8AZxjvLHlxRuJI5OaZMCPXjEZAJDMoyMn9Ou+LV4tcDT/FJ5ba1LpG7K2vmZ1OpJ75LYJxk5rO0rFFjJGhCzKulAFLnLYIGcE+HT0oCt5weJZERBu8lqq6p1OefGsjB1RC0YydIYg+Bwayx8DkZQyvDh9GBrcFVkmaBSxZAoAdGB3ztnFQ+159WrWNXcOoQwA5ixy8kR76dK4B22HlSj4pOBgOAAAMCKDGFcyrto8HZm+JNBp/u7JuNaBlkZCrCVdISETs7FkGkBTuCPDbO2YngrYPfhJUykuJHKaIoUmYYEZ3Ctnb1GARvVFxSdTlZMYIYYSLAIjEQwNGAvLATT0wOlIcRmwRrGDryOVD/iII3+5tlAF28AMYoKru0aKRo2ILIQCUJKnKhgQSAcYYeAqKipzzu7F5DqZsZbSq5wABkKAOgA6eFMooFilU8UqDXdL1rGkfeFFLyPrWaCLvigKRrgD1qdijTsQmdCdQuO+fj4fOsnFJWysUfvzHH/iPD57/ACBrq+GwezxBI2UYHfkY4UNjJAPi36UAHiXZmVmDXB0oDhIk8vM+Z9aKDhMKQak2KjoCcFvL9/8ANQv+KO+BzSwbbPQMfyJrbPZ/wPQeW+cdc+Yzn6UGLgUhc7nPUYxj0/pXTW1s3gTj1O351yfZ8hWI8fPHTJzgD59f9q7S2bBGcAHxY75+P/NBNbZ9Wc/1otbNtucfpmqj0B3+Rb/enUkb5b6KR+QzQXcRg128ildWVOQfEda8XmiwSD4Zr3OOYFBjBI/QjO48q8w7aWye1M0Y2cLq6bSY3GPhvQcrEu1aII96rRf1rWlBTMKHTLROZdqHTUGKUVnatM1UEUCWpCmWpgUCpYqYFPpoIZpqt01EighinC1LFNpoFppYp9FILQNinFS0UtNAhUgKQWpqtA2mlVminoC3EY96yIQu58KJ8X60NlTOkeBbf4Df+lBZA2h3mf8AmHEMa/hUjmM2PPp9BU1n14VyDoGWZumSchR6frj51m4nCRPGB95cg/5mIT9AT8qw8VkkjlVVA27xDDKk5IyR6afzoCN9xMagVwceXjj9BXQWHFzyO9gsdgvQ5xnH6eFcKeIgsToGc9AdgfQeVHeEXSEqCQcbnHqc/OgI210Fn8sL+8/L+gojxHjdzCV5KREMNzMwXUxzgDPQZGPnWaDgodjIWU4OF0lScAknG/qNj5VkksrmW4XD28aElG5mjmRxA+9iUHXtvgDc/kHXdme0JmGm4Ch8b6OgPkB1rpgoG+ravPTwFotAUouhmMbxDAZCQCrJ0CnqPI5HqSfbS/mhi2yqGNWMijVuSVIxtsMDc+YoO34fdpIAUYNhyD0yu+CAR4ZH1rk+3nBV/mLsc9d/HqCK5z+zGGUXRKSZRk1OjDQ4yqsGKgkEFXjIYHcN6V6Rxi1WeJo2648PqN6DxyJd62LHU5bLlysnXSfyPjtV2jagwTpsaFzCjVwuxoRcigwy1QRV71U1BECrBSUCpYoGDUgKcLT4oGFI1ICnxQQFOBUsUgKBUhSxT4oFUhTYpUD0+aYVILQLVSqemlQHuKnesvIyu3hg1p4l1qEG4I86ARaOXk1EkhZFVSfuoGUf/eiPa+CNeJojkKr2oGo+Dl5ACfTNVNY8qE6mHeYyDB3ypBA+ZCj60N7VXxuWguxjeMRSKDukqs2rI/AwbY/HptkBcFry8h/e2PoVPRgfEE53q5DjfOPUHHStHE7hHSBkYbIyMviCrZHy3NUxR5AH6/Gg9Q7JyCa3AbfQNO++Djy+H73o4vCg5OThj/p+HXGfzrmeCSm2SMHfmkn479f6/Suu9qOO6MsegPQepoAvFpI48oAFXKgMW3Yjw3670YCtJbKQCxjbcDOTG+x+mB9TXmXHONIzzLeJIHEhEMnLwFCtt9cZ2zsRXf8AZXtXEUUbZ097x2wBuRtQF4YEXMyjvNGqHIAY6SSMkbHbb5D1oZxLjRVSyg5G2Pyz+/StnGToGlTsxLfIjb9TXL3rZbHgPHz88igwzYd9W+SBnNOY9qaWULkkgKvVj0+A8z6CsydpoxaOzR6jISoBIyufcOfxZA28d/CgqKl20RqXY+CAk/PHShnFrRom0yIUYDOHGDg9D6j1rt+DRLawq8irzpNxvgfNj0Aoo9qbhGe7jifu6dUsa6igJICDqqgkkeO/gaDxsVHFekcV7B21xEPYQIpg4ByzGFk+93TnvDwxjJGDXNdq+y8dmsWmYu8hYMjaQVAGQwA3HkQfMetBzwWphadBUylBHTUgKliligbTTaasxUSKCOmmxU8U1BHTS009KgWmnApqcGgkBVirVamrVNA+ilU6VAU4gO8awXPFFhTU3ngAdSfIetbe0PEEi2Hec9F/qfIVzMNuZX1SHfw8APQCgok9pupdZBBUd0DYInTG/wATnzrNf8JmjGScqfFOmSeh/X5111hCFIJ+AwfluBS4nDhDsSh9dlJ339PpQcTD1B+VGbBC0gxsT0+IGRQdtiQfH9a1292QQfEUHc295rmSN9iirjB8v3+larLtshGSwHLbLqdiR0PQ9ASfp61ztneq08Dtjvalbw+GaM2vY5JD3fj8yd/gKAjc8ds5xplIcY2ycFnORgHzABPptXV8Ht7VITDEqhHGSBjqTkZI8a5F/wCzRicg4/8AFT/5dev+9aLTgUsVxGkbsFRNUh2wATsMdAxxjbwGfDcD3GBhtPgFXH+kZGPjQK6bSC3goJ+OBmi96K57jt0Y4dQ+48ZP+jmrq/LNAO7cWQWO0VGzKzksv+UgszEf6iPrRqPsdBPYxxamj5Da8pg6mIIOrPXOSc+dc9DxFJ7kyt54UE5ATP5dM12nCzmPy16j+ecUHKcZ7M3eUjgDuoTHMdx0Bzj0Gw6DfbPSoteXxiMl6w5MA0rFF3TMwOFMh66fHAIBzuOorvRdkQ4X1A+Hl+f5UJ4xw0zQoiPyzKdJIxn1AB+91+lByfBv7UZlLRmFpJGPc5AzhemnR4ADbI+ddRxWzW9hSfiEQgaLOdLKJWjOQEfGRjOCN9vTJFE+znZJLONliVFzjvth5WbxLsOvwGBXFdvLS4WcCedZVYak5eVQAHoyfiG25z12x0oATxqGYISUDMFJxkoD3SceOKrJ2px0pjQIPTh6jiligmWptVRxSxQPmomnxTgUENNSAp9NLTQLFPimxUlFA4qxahUgaCylUdVKgGvMWcknJJySfH1Jrbw5e9jwG52+dC0O9EeDSjW2R4dSeg36j6UB/SuPDp8j+8VSG8D0OxDdCPh4VZAVI6H474Gfyq3kgE4PQbg+AOcfKg5LjfCirk+D+6Mb48vlQh4ypIO2Oua9Cktwy4fcY2O2xHiDXLcY4Kyk/eychgPfGfAefnQC47nHyo7wzto8GMb4rmzktpI3zjHj9K9P7B9lYUhWWeJHmfLqZBqEa7FcKdg3yz9KAha9uLjl8z2WbQFyS66Bg4wQTjaq7btflUdtuZK0b/5WI1Rt8MAr9Ku7aX2jRIQSkoML9diQSpP/ALvoK89tQ2iZT93DfBo2yCPln60HqvNDrlTn4edCeMWPMglQdXRlH+oqcfnigPZrj2LvQW7sygYPQSqP6/1FdlcLsaDy3s73jnwIGf3869Q4VHiFAfH8v30+dcj2f4ejy3GBhedIAR0OScj5Nn6V3Fvbe6AdgMfv570GTjN0YYDpBO3UAnB/rXl/GOJzsdbGRTq1AnOQxx0+g29K9b4tEOV3ui9ceHr8K8s49fa5e6wZIj7wHWU+A+GcepzQZF4pxCZhi5m8R7+kL4NqA8vhmt0qHSNbF2wMs2csR4nNbLGHSpLe83vZ6+gPwrNdGgzimxUhTE0DA04akq1ILQPimxUqbFBHTTGp4p1WgqzTg1YUNR5VA2amtRAqYzQR1VIPUSKQFBaDSps0qAKgOrbzrdbL4jIYDBOcZXxA9awPsTitEM/h8On79KAxDtjJJx6nGfLaiFoikZ7w8+8ckeHn50KtZ/DpnbbPl4D9/wCxSzlI6/XrnFBJ43H8ti4ySUbCt9dgfhWmyt1njaIkBskx5ypWbwBB6BtlPxq7l5GoD8/Gq5hp6ZDbYbzPXB/flQaOC8SH8m5jU6fBxkgr5g11ShVChQAPAAbD0HlXP9orQSKtxHgnHeIyMj8W29WWXEA0Y33GPU0FPbMA2kw64XWM/iQhsj4YrgrLOvzDjB9dv+a9B402qNlPiGG/kRXmllclU3O64/LY0GaTUGz+En9cb/SjsHaG4dFjDtpAZmx750qcIG64LYoM8uzf5mOPrRHgurciF5PdHcwAAG1dT6gfSg7CxLRq25JSONRk5/iMSck+J7y10dpxYKxX8OkAEe858MnpvigVnMW9+ORQ0rks2hweuPcYnYZ8Pu1vtUVsOCGBZ3JUgjCjbp8V+lAP/tK4ncLCvIUhHYq8qb6DsAuR7uonGSPTqa4vs9wmZJ7Z1QEtKQFI6KF77Y8sEV3PaXigt7fDKW5rLGI8jdj/ABGOfTz81oPD2hkk/lRCPOpDITlgoxqAO2NyDQU8UUJLIq9FdgPgDQuTepXK7tjO7E/mawuD60F+KWKzAH1p8H1oNQFLFZtB/wA1Pyz5NQacUqzaD5NS5beTUGnNPqrLym8mpctvJqDVrptdZ9B8mpwh8moL+ZTiSqAh/CakFPkaC3NIVAA+Rp9J8moJ5NKo4P4WpqANKdzUBJTzHeqtVATguzt8etH7W4DAb9NiB4kDYgedcnBJvRjh02CPH86Dq4btdsjrjby/f7NaZAjLpbodvh88UIhQt0b5nqR+zW5IyR1wME46gnrQbuGyrHGYnOQSQCemk4xnyINB/wCXIVB2z5nfxG9ants9Gxt0oZdI2csOm3+35UFnGeKkEgH7udumTXFBtm+J/PeiXF7vLkUMHjQb+F8KM52dEC9S5I+gAOf+a6XhPA7iL3WXu5xpbIz542rnuH2jFcL1b9KKpZ3dv3x3lG50nIx6jrQdPwpHSdFKkL0xgY65bp50Qv8Ahp1lom5bkkasZVtK/wCImcOD08/Wh/ZniYl7x6jY+h/Zo5ckZz6/lig897ScYM0sIYYMJYSLn/GLkHHp3Mj0NaLF10kfhklJwd8Mwbb6Yrn+JXAa5kYAZMr9R1wxFb1vzgEeR2HrQFJ5VHXx3+u9ZTPHU+VrAJ8gPoMVFeHqaCPOjpxPH+xVi8OXyqJ4YtA3tUXn+VL2uLzpfZg8qf7MHlQSF5F51L2yHzqI4YPKn+zV8qB/bYfOnF7D5032avlT/Zq+VA/t0Pn+VL2+Hz/Km+zF8hS+zF8qB/tCHz/Kn+0Yf2Kh9mL5U/2YnlQT+0Yf2Kf7Sh/Yqv7NXypfZy+QoLPtOH9ilVf2cvkKeg46frVNKlQOtEoDsfin9aVKg6mw/lD9/eNEiMKMf5P1alSoGmHeUeoqM/u0qVBwF+f4jfGqKVKgOcE6r+/GvQeH79fMj5UqVBzXZ7a5cDYCToOnvGuwueh+f6UqVB45Oe+f9b//ACNbYuvypUqA5Zn+GvwrVSpUDjqK0MKVKgpNIUqVA9KmpUCp6alQKmp6VA1KlSoFSpUqBUqVK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5240" name="AutoShape 8" descr="data:image/jpeg;base64,/9j/4AAQSkZJRgABAQAAAQABAAD/2wCEAAkGBhISEBUUEBIVFRUQFBUUFRQQFBQVFBQQFBQXFBQVFRQXGyYfFxkjGRUUHy8hJCcqLCwsFx4yNTAqNSYrLCoBCQoKDQwOFA8OGS4kHh8pLSk1NTUwNTM0NTU1NTE1LywwKSkrKTAwKikuLTEpLCsuKS8sKSktLyk1KywpKjUpLP/AABEIAMIBAwMBIgACEQEDEQH/xAAbAAABBQEBAAAAAAAAAAAAAAAFAAECAwQGB//EAEAQAAIBAwIDBQUGAwcDBQAAAAECAwAEERIhBRMxBiJBUWEUMnGBkRVCUqGx8CMzwQcWQ2Jy0eEkJYJTorLC8f/EABcBAQEBAQAAAAAAAAAAAAAAAAABAgP/xAAeEQEAAgEEAwAAAAAAAAAAAAAAAQIREhNh8AMhMf/aAAwDAQACEQMRAD8A86ZqUJ3FRenh6igKg7fCq870+dqiKCMpqs1KXrTUFb1kkO9a3rJJ71A61KoipCgkKd6QFKSgrHSq3qxelQkoKTVD1oIqiQUFNRPWrKrPWgvjqzVVSGnzQW6qfVVWqlqoLtVNmoA0i1BZqp1aqw1Pmgs10tVVk0gaCzVSqvNSBoLFq9GrLmrEJoNYelVINKgZ+tPAdxTN1pRDvCgMwWUsm8UMsgGxMUUkgB64JRTj509vw6V1d0ikZIs62VGKpjc5ONsDc+QxnFa+zUhA4hgkf9puzsSNw8GD8dz9a08QmUWNgER1Yw3ILCbbS1y6ygoEGrXpHjsAB3utBz8tICinDLBLiK6REZruKEzW6hzpkRColXQFJLKDqAB72cbYzWviFjbRRzzJG8qQXa2KxmUqrTrG0k8ryKurRlSqgfEk5wA5xxWRxvXX8X4LbJbzzRiU4t7C7hDuvdivZVRopMJ3mUasNnxGxxuD7W2cdvKoiDaWtLefEjBmDyxl2GoKNug6UA0Cp4o3xawtraaW0kjlaeNY1SdJCdd1IscmkW+AvLxIQNyx0jffbdxvgNvFbiQI8bpeLbSRi5SWTlsjMOYQhSKcFd1XUBnBGd6DmgvT12AHXNPcxMrFXUqy5DK4KsrDqCp3B9DXT8d4TaJ7csCTK/DJrcCRps81ZZxCw0hRyypyQwJORnbpWe6vkmsrm5miL3FxxAR8zmaQmbaSSMBdBJRQACucuQCWFBzIG1VuKP8ABeFwtbT3NwRot5IoVQtMitJLlsu8MbuAANsAZJ3PgSXBOBWF7Ncx23PKwaJo5SSRJb6l58OjQCJscxY8+9pyRtQcYRtVb2khQyct+WpCmTQ3LDHYKXxjUfLOa6S3Th/sLXkkFyy+2CBYFuVAMfJM2TIIgwOnr1yVG4BNbuM8HFvBxK1heWSNLzhnLB7z4mjlk0hBga+8F2AyVFBwbnG/lUry0kikMcyNG6HDJIMMpIDDI+BB+ddZ2p7OWsFmJkR1aO89mli9pWVzHy3k/isEKRTjRgqupRnBGRWrjHZ6yil4m8ouZfs82mge0AGUThARI5jLZyG72ejYAGAaDhwaunt3TTzEZOYiyJrGNUT7o481PgaJdr+FxW9zpt9YilhgnRZGDMgnjD6C2O9gk710kXDbOIys0Mkq/YkN0glnBaMyPGjqrcvAOmXCkKAoBwO9kBwmashgdgxRHYRjU5RWYIv4nIGFHXc+VE+y/DoLi7Ec7cuNldl7xAL5AjR5MbLvjVtkgdM10P2GIF4kgE0Jis0YoJleKTUpB306mQPqwSQcHBA3rlbyRWcMTbHpxdMTXc8M7HWUnsqN7RrvLR59XMXEbKFI7oQBup8htvnO2ax7M2c0nD9AuES/WfUDIhbXARuW0bBgGyAB1GMb1N6ve8JuQ5KGNmOEVmJ6KilmPwA3NSliZWKspVlOCrDBBHUEeBrs+F8JtlexubQzITf+zOskmrWBqOrYDAwo26d7G+MlrXgkF7Ne4V/aIbtsjmgI1u1wVZwNOQVUNnfwB8cU3ozwa4cXmnFWXskXNfkZEeo8sO2pjGDgMTgdcZ6bZx4UZ7P8DS8trhIUZr2HlvEOZhJIHkCSHRjqmoE79G9K7OgFmliup4xwyxt4TcrFJPFJdy20Se0lRy7cd+UyImSznOkdAMZ1VPtB2XtrVL7SZXNi9myM0iDXDd94o6iPZ1UEahsc5wOlByoFWpRHtZw2O3vJIYdeiNYSOYwZsyQRyncAZ3fy8KFg0F4NPVOaVBa3WpRe8KZxSQ94UBvh/EpYdYi0DnIY5NcUUheJsaoyXUnQcAkDyp5eISPHHG+jRBkRhIo0KhjqYalUEgsSxyTvvVVratJq06AIwrO8sixRoGOF1yNsuoggdSd9jg0b47wRUupY4QscdvFA8jSzDlxmWJGy0znB1O5Ax18BQDeEXqW8ntAkdZ4NfJRUyjs8ZQM8moaVUsSVwdW2CN6y8PvJIUaNdLxS6eZFOiyxuye45Vujj8QIPnmiP917l5DHHGHKxCfKSRlGgYErIj6sOpwcEeW+KeThi24k9qCnXamS2eKZWR5WYLGVKZEi5yDuAoBJ8KDEON3IklfmK5uEWOVZoopI3jTHLXlMuhQuAVAAAx8aw8Y4nPdODcycwqgQEpGvcAAwdCjPTxorxzgjWzKryROWjRyIpEcqXQPjCknG+zEAN4VQnZm4eWJFVC1zGZYsSxYkjXOSrasE7E464B22NBCTtNdsqKZF1RqirNyYvaNEZ1Ro05XUVUgEfDfNXT9qLpg6s0WmWUTOotrcKZx1kOI92b7xO56dNqlwzsndTJE6IoW5zyWkmiTmsADpQFsliCcLjPdPSpcC4KZpoxIEEZnWBhLMsBd8gNHGxOWkAYHA9BtkUFc3H7h+drMZ9r0mc8iEGRl3ViQmxDd4EY3361jjvZEhkhUry5mDsrRxsRIEMetGZSUYoSuVIODtg70Sj4I0k8yxaESO7ltozNKqAuJWWOFWc5d9AXbc9CetTl7KXXLZ+SQqmRd2TUXiHfQKGyX2OFG5wcA0ArhfFZrfXyihSYBZYpo0likCnKlkcEZUnIIx8+lSPaO6BQ8xdUcy3CsIoVPPVSiudKDVhTpCnugAYFErHshK8yQtJApdpUYiaJ+W8C65UZQ3vqCO7884BIxWfZqebAj5LFi6oFuITznjUPIsGG/i6QRkjb57UGqLtMosZVLRm6mu/aSHso2jH8IRalyvLSTI15A8SD1oGvaS6QOFkGZZVnd2iiaRp0OqOQyMpbKknABwMnbeiXDuylxPHHJGqBLhtETSzRRiSTAIRdTZ1nOy4ycHbAzWCx4HJJKdSoFil5UnPmS3UzZIMAlb/EODsucAZ22NArvtjdyo6O0JSSUTugtbcK02CGcjR1bJ1HqenTaqbztheS84SPEwutInzbW4Muj+WWIQYK+BGKn2p4WsXELm3t10rHOYo1LZxsAMu58z1J+grdfdjJC14+mC1Fm0Km3kuVfS0qK2Oa75xjJyc5OVHTYAXFuLzXTK05VmRBGCkccX8NRhFIjUAgAYHkK2/wB8LvXqLxZ5BtcezW+g2p0kRFNGllUopGQcY8RkVk4dweWdJXi0EW0ZmlDSKrrCvVwh3YDYbeJA8a2ydkblWCnld63N2CJ4yvsoIHM1Zxg5288HyoB9jxKSF2dNJMisjrIiujo5DMpQjGMgHbGMVsPay7JkzIv8dQkgMMJVolXSsYDKdKAdAPMnqc1dH2VuEUSyxqyRtCZ4RMq3EUcxAQyoMtGDkeoyMgeBTjnAbWMcVEcRDWN1bxwsZZGCxSuVZSpPePcO5z73hgVma1n7CYgHj7X3ilCsqgwoY4yILfuRHGUX+H02Fbezfanl3Fu104ENmXaNIrePIZ1ZWVTGoIBLajknJAoTwzg8k4ZkMaJGVDyzyLFErP7il2+8cHYeAzsKIr2Gvu/qiSMQy8mR55oY0SXfGpi2wOAAfHUuM5qT46zGMJNYUXXaObnBopV0wMzQaYI0RWbcyCErgOT4nJ8sVZb8aVVmm1yG8uUkhcKiRwhJCuqXKAd4qDtj3jmqh2YuRJMkipF7K4jme4kSOJJG91eYdmLAEgDO2+1Sueyl3HzuZGF9lVXlJkj2jcqEde9l0bUMMBjruCMU0VNMM8XEQLN7fQCXuEmDlU/hqkZQhH94liQCD3QE23Y1p4BxJLbXOksq3SrLFCkaDllZo9HNeUn7pZzowclU6b1H+7NyJBGVQE24utRlj5S2p2ErSqSoXOBsT1HnRjhnYxv+oinjR5jYtdWzQ3SlAA8aq7BSFKMJNQZzjC9OtbaAeHcZlhiMKiJ4WcScq4iSVBMFCiVQwyH0gDrgjqDV9v2juled+Yrm80mfnxRzB2Qlo20upUFSe7gYGwxgAVn4rwmW2kCTBQWRJUaN1kR4nzodHUkMpwd/SslAQ4rxme6k5lzJzHwBq0IvdGwHcUZ+JyazLVS1atBPTSp801BbMN6rTqKskqtOooOgsLiBrWa2uWeLXLHPFMkXOHMRHiaN4wynBWQkEHAOc48TF7xq0lN1GGlRLqOy0SSRA6JbOMR6WWNizIwJ3xsc7EYrnIxtVsY3oDQ4nb55bSuscfDJbCOTksTJJMSzSaAcogJwATnFD+IyRNaWscblmgikSQGNlAaSZ5u6T7wGvT64z41mmXenVaDb2ivIZmSSJmJMEKOjR6dDxRLGQG1d/JUnYYrXwrj9mjWMszTiSximiaKOEMG1iXTIJSwGP4mNPXJHQZNBXWsrjegM8LubSNOGjnSf9vuJZZA0DZ0STRzKBgkFhygpwcZbOSBWn7RspDb82SZTY3c0yaINS3EM1wtz4kcplYBTnOQDgHIwBCbipaaDoh2gheOaIXF1a/8AWzXUUkUbZljn3eOQRSjS4YHDE4wV8cisF7cW72cEfNlLR3Uk76lbmhJmXL83JBmUKTq8WOxrAgp5V2oDx7S2puraaRzM8T3Alu1tjDK9tJbvDEJYxjnSqWyWAG2wzvVPZPjNjZGAiSQPDJKJ3FoDJcQMMQ6H1kwxqNzGDliOm9c+q7VBkoCNo9pHHZL7Q5FldvO+bdwWjYwEEAE97/p+m/8AN67Gm4hxGxmjljllmTRxCa9iaO3Lc+K4VNURVmHLkBQDU22POhzptWC4Xeg09q7yG6vp5YmdYrmUvqlTvKG2J0KSSANx4nyFHON9obKd+JYmlC33sckRFuxOu21Bo2UsME93DZxv6VybrVJFAR7L8UW2u45JVLQuGhuEGe9azKY5RgDvYB1AeJUUa4925SeyMSRBZUmaGPKnSOEqySxwnw/mRRgjyB865cJUClB2PaXtLbXUxmW/vFW4aNntCknKgKlNeoh9MiZUkKq5yRuMVDjfHLOReKGOdy1/NBLCpgkH8ks+lmOykl9Oem2fGuP0U2ig6Ts3x6JbOa0luZ7QtOlzHcWyu+SqctoZERlbBG4wcZ+G8LriNtLYywtczmSW+iuA1zG8khiSJoGMjqSC2JC4AJ2XGc1z2KWmg7jtJ2ksrz2qHnOiT3Md5FMYHI1iD2eSGWMd73e8GGRk428c57T2srzQyNJFbvw6Gwin5XMcm2eN1keFTsG0ttnbbPpyGim0UHpPCb61uDM8YuWt7bhMNlMJIA+olgEJjjk1turHK6dJT3sHfLxV4YTK9xdEe2cMNrbw+ySxNBGsiiNXjLsypiHIJJLaya4W2neNtcUjxtgjVE7I2D1GpSDionJJLEksclmJLE+ZJ3JoD/Gbmzm9mAuHAt+HiA6bd8m5i1vGO9juMzkE+GPXI59M+NPoqYWgQqamm004WgnmlTaaeg0y1Up7wrRdLvWNfeFAZjO1aI1qu3j2FbUjoM023WnRx0H5A1a1oWyzMFRerHGPqa1cLWEnuPqPiScf0oIR8IkbojHPpTTdnJRvoPw/fWumsnAbGv60dhXbc/v50Hm0vCpVP8t84J2Gdh47ViZvOvYoWAxj/wDKwcZ7EwXPeQ8t8AAjdTj8S+NB5hG4qUp2ohxvspcWrd9cpnaRd19M/hP7zQp22oIK21Ib1GPpU4xvQRkG1D5xvRSRdqHzjc0GRxVJFaHqmgbVSNORT6dqCmr4uHysupY2K794Akbdd6hy6gbYE5IGfPFAT4HwNrhZCA2VUrEFGQ9xpMiox+6NKkZPi6U9rw2J7ZZNehmikfXK5EQKXUUO4VC26yHpnescc8i8vS2OQ5kj7qZSQkEtkrljlV6590eVXnis/wD6g+9sYoCO+4lbbRjd1VvQgYxQXydmJlYK7QIzOI1R5TqJaUwqwAU5Uup38t8AZxjvLHlxRuJI5OaZMCPXjEZAJDMoyMn9Ou+LV4tcDT/FJ5ba1LpG7K2vmZ1OpJ75LYJxk5rO0rFFjJGhCzKulAFLnLYIGcE+HT0oCt5weJZERBu8lqq6p1OefGsjB1RC0YydIYg+Bwayx8DkZQyvDh9GBrcFVkmaBSxZAoAdGB3ztnFQ+159WrWNXcOoQwA5ixy8kR76dK4B22HlSj4pOBgOAAAMCKDGFcyrto8HZm+JNBp/u7JuNaBlkZCrCVdISETs7FkGkBTuCPDbO2YngrYPfhJUykuJHKaIoUmYYEZ3Ctnb1GARvVFxSdTlZMYIYYSLAIjEQwNGAvLATT0wOlIcRmwRrGDryOVD/iII3+5tlAF28AMYoKru0aKRo2ILIQCUJKnKhgQSAcYYeAqKipzzu7F5DqZsZbSq5wABkKAOgA6eFMooFilU8UqDXdL1rGkfeFFLyPrWaCLvigKRrgD1qdijTsQmdCdQuO+fj4fOsnFJWysUfvzHH/iPD57/ACBrq+GwezxBI2UYHfkY4UNjJAPi36UAHiXZmVmDXB0oDhIk8vM+Z9aKDhMKQak2KjoCcFvL9/8ANQv+KO+BzSwbbPQMfyJrbPZ/wPQeW+cdc+Yzn6UGLgUhc7nPUYxj0/pXTW1s3gTj1O351yfZ8hWI8fPHTJzgD59f9q7S2bBGcAHxY75+P/NBNbZ9Wc/1otbNtucfpmqj0B3+Rb/enUkb5b6KR+QzQXcRg128ildWVOQfEda8XmiwSD4Zr3OOYFBjBI/QjO48q8w7aWye1M0Y2cLq6bSY3GPhvQcrEu1aII96rRf1rWlBTMKHTLROZdqHTUGKUVnatM1UEUCWpCmWpgUCpYqYFPpoIZpqt01EighinC1LFNpoFppYp9FILQNinFS0UtNAhUgKQWpqtA2mlVminoC3EY96yIQu58KJ8X60NlTOkeBbf4Df+lBZA2h3mf8AmHEMa/hUjmM2PPp9BU1n14VyDoGWZumSchR6frj51m4nCRPGB95cg/5mIT9AT8qw8VkkjlVVA27xDDKk5IyR6afzoCN9xMagVwceXjj9BXQWHFzyO9gsdgvQ5xnH6eFcKeIgsToGc9AdgfQeVHeEXSEqCQcbnHqc/OgI210Fn8sL+8/L+gojxHjdzCV5KREMNzMwXUxzgDPQZGPnWaDgodjIWU4OF0lScAknG/qNj5VkksrmW4XD28aElG5mjmRxA+9iUHXtvgDc/kHXdme0JmGm4Ch8b6OgPkB1rpgoG+ravPTwFotAUouhmMbxDAZCQCrJ0CnqPI5HqSfbS/mhi2yqGNWMijVuSVIxtsMDc+YoO34fdpIAUYNhyD0yu+CAR4ZH1rk+3nBV/mLsc9d/HqCK5z+zGGUXRKSZRk1OjDQ4yqsGKgkEFXjIYHcN6V6Rxi1WeJo2648PqN6DxyJd62LHU5bLlysnXSfyPjtV2jagwTpsaFzCjVwuxoRcigwy1QRV71U1BECrBSUCpYoGDUgKcLT4oGFI1ICnxQQFOBUsUgKBUhSxT4oFUhTYpUD0+aYVILQLVSqemlQHuKnesvIyu3hg1p4l1qEG4I86ARaOXk1EkhZFVSfuoGUf/eiPa+CNeJojkKr2oGo+Dl5ACfTNVNY8qE6mHeYyDB3ypBA+ZCj60N7VXxuWguxjeMRSKDukqs2rI/AwbY/HptkBcFry8h/e2PoVPRgfEE53q5DjfOPUHHStHE7hHSBkYbIyMviCrZHy3NUxR5AH6/Gg9Q7JyCa3AbfQNO++Djy+H73o4vCg5OThj/p+HXGfzrmeCSm2SMHfmkn479f6/Suu9qOO6MsegPQepoAvFpI48oAFXKgMW3Yjw3670YCtJbKQCxjbcDOTG+x+mB9TXmXHONIzzLeJIHEhEMnLwFCtt9cZ2zsRXf8AZXtXEUUbZ097x2wBuRtQF4YEXMyjvNGqHIAY6SSMkbHbb5D1oZxLjRVSyg5G2Pyz+/StnGToGlTsxLfIjb9TXL3rZbHgPHz88igwzYd9W+SBnNOY9qaWULkkgKvVj0+A8z6CsydpoxaOzR6jISoBIyufcOfxZA28d/CgqKl20RqXY+CAk/PHShnFrRom0yIUYDOHGDg9D6j1rt+DRLawq8irzpNxvgfNj0Aoo9qbhGe7jifu6dUsa6igJICDqqgkkeO/gaDxsVHFekcV7B21xEPYQIpg4ByzGFk+93TnvDwxjJGDXNdq+y8dmsWmYu8hYMjaQVAGQwA3HkQfMetBzwWphadBUylBHTUgKliligbTTaasxUSKCOmmxU8U1BHTS009KgWmnApqcGgkBVirVamrVNA+ilU6VAU4gO8awXPFFhTU3ngAdSfIetbe0PEEi2Hec9F/qfIVzMNuZX1SHfw8APQCgok9pupdZBBUd0DYInTG/wATnzrNf8JmjGScqfFOmSeh/X5111hCFIJ+AwfluBS4nDhDsSh9dlJ339PpQcTD1B+VGbBC0gxsT0+IGRQdtiQfH9a1292QQfEUHc295rmSN9iirjB8v3+larLtshGSwHLbLqdiR0PQ9ASfp61ztneq08Dtjvalbw+GaM2vY5JD3fj8yd/gKAjc8ds5xplIcY2ycFnORgHzABPptXV8Ht7VITDEqhHGSBjqTkZI8a5F/wCzRicg4/8AFT/5dev+9aLTgUsVxGkbsFRNUh2wATsMdAxxjbwGfDcD3GBhtPgFXH+kZGPjQK6bSC3goJ+OBmi96K57jt0Y4dQ+48ZP+jmrq/LNAO7cWQWO0VGzKzksv+UgszEf6iPrRqPsdBPYxxamj5Da8pg6mIIOrPXOSc+dc9DxFJ7kyt54UE5ATP5dM12nCzmPy16j+ecUHKcZ7M3eUjgDuoTHMdx0Bzj0Gw6DfbPSoteXxiMl6w5MA0rFF3TMwOFMh66fHAIBzuOorvRdkQ4X1A+Hl+f5UJ4xw0zQoiPyzKdJIxn1AB+91+lByfBv7UZlLRmFpJGPc5AzhemnR4ADbI+ddRxWzW9hSfiEQgaLOdLKJWjOQEfGRjOCN9vTJFE+znZJLONliVFzjvth5WbxLsOvwGBXFdvLS4WcCedZVYak5eVQAHoyfiG25z12x0oATxqGYISUDMFJxkoD3SceOKrJ2px0pjQIPTh6jiligmWptVRxSxQPmomnxTgUENNSAp9NLTQLFPimxUlFA4qxahUgaCylUdVKgGvMWcknJJySfH1Jrbw5e9jwG52+dC0O9EeDSjW2R4dSeg36j6UB/SuPDp8j+8VSG8D0OxDdCPh4VZAVI6H474Gfyq3kgE4PQbg+AOcfKg5LjfCirk+D+6Mb48vlQh4ypIO2Oua9Cktwy4fcY2O2xHiDXLcY4Kyk/eychgPfGfAefnQC47nHyo7wzto8GMb4rmzktpI3zjHj9K9P7B9lYUhWWeJHmfLqZBqEa7FcKdg3yz9KAha9uLjl8z2WbQFyS66Bg4wQTjaq7btflUdtuZK0b/5WI1Rt8MAr9Ku7aX2jRIQSkoML9diQSpP/ALvoK89tQ2iZT93DfBo2yCPln60HqvNDrlTn4edCeMWPMglQdXRlH+oqcfnigPZrj2LvQW7sygYPQSqP6/1FdlcLsaDy3s73jnwIGf3869Q4VHiFAfH8v30+dcj2f4ejy3GBhedIAR0OScj5Nn6V3Fvbe6AdgMfv570GTjN0YYDpBO3UAnB/rXl/GOJzsdbGRTq1AnOQxx0+g29K9b4tEOV3ui9ceHr8K8s49fa5e6wZIj7wHWU+A+GcepzQZF4pxCZhi5m8R7+kL4NqA8vhmt0qHSNbF2wMs2csR4nNbLGHSpLe83vZ6+gPwrNdGgzimxUhTE0DA04akq1ILQPimxUqbFBHTTGp4p1WgqzTg1YUNR5VA2amtRAqYzQR1VIPUSKQFBaDSps0qAKgOrbzrdbL4jIYDBOcZXxA9awPsTitEM/h8On79KAxDtjJJx6nGfLaiFoikZ7w8+8ckeHn50KtZ/DpnbbPl4D9/wCxSzlI6/XrnFBJ43H8ti4ySUbCt9dgfhWmyt1njaIkBskx5ypWbwBB6BtlPxq7l5GoD8/Gq5hp6ZDbYbzPXB/flQaOC8SH8m5jU6fBxkgr5g11ShVChQAPAAbD0HlXP9orQSKtxHgnHeIyMj8W29WWXEA0Y33GPU0FPbMA2kw64XWM/iQhsj4YrgrLOvzDjB9dv+a9B402qNlPiGG/kRXmllclU3O64/LY0GaTUGz+En9cb/SjsHaG4dFjDtpAZmx750qcIG64LYoM8uzf5mOPrRHgurciF5PdHcwAAG1dT6gfSg7CxLRq25JSONRk5/iMSck+J7y10dpxYKxX8OkAEe858MnpvigVnMW9+ORQ0rks2hweuPcYnYZ8Pu1vtUVsOCGBZ3JUgjCjbp8V+lAP/tK4ncLCvIUhHYq8qb6DsAuR7uonGSPTqa4vs9wmZJ7Z1QEtKQFI6KF77Y8sEV3PaXigt7fDKW5rLGI8jdj/ABGOfTz81oPD2hkk/lRCPOpDITlgoxqAO2NyDQU8UUJLIq9FdgPgDQuTepXK7tjO7E/mawuD60F+KWKzAH1p8H1oNQFLFZtB/wA1Pyz5NQacUqzaD5NS5beTUGnNPqrLym8mpctvJqDVrptdZ9B8mpwh8moL+ZTiSqAh/CakFPkaC3NIVAA+Rp9J8moJ5NKo4P4WpqANKdzUBJTzHeqtVATguzt8etH7W4DAb9NiB4kDYgedcnBJvRjh02CPH86Dq4btdsjrjby/f7NaZAjLpbodvh88UIhQt0b5nqR+zW5IyR1wME46gnrQbuGyrHGYnOQSQCemk4xnyINB/wCXIVB2z5nfxG9ants9Gxt0oZdI2csOm3+35UFnGeKkEgH7udumTXFBtm+J/PeiXF7vLkUMHjQb+F8KM52dEC9S5I+gAOf+a6XhPA7iL3WXu5xpbIz542rnuH2jFcL1b9KKpZ3dv3x3lG50nIx6jrQdPwpHSdFKkL0xgY65bp50Qv8Ahp1lom5bkkasZVtK/wCImcOD08/Wh/ZniYl7x6jY+h/Zo5ckZz6/lig897ScYM0sIYYMJYSLn/GLkHHp3Mj0NaLF10kfhklJwd8Mwbb6Yrn+JXAa5kYAZMr9R1wxFb1vzgEeR2HrQFJ5VHXx3+u9ZTPHU+VrAJ8gPoMVFeHqaCPOjpxPH+xVi8OXyqJ4YtA3tUXn+VL2uLzpfZg8qf7MHlQSF5F51L2yHzqI4YPKn+zV8qB/bYfOnF7D5032avlT/Zq+VA/t0Pn+VL2+Hz/Km+zF8hS+zF8qB/tCHz/Kn+0Yf2Kh9mL5U/2YnlQT+0Yf2Kf7Sh/Yqv7NXypfZy+QoLPtOH9ilVf2cvkKeg46frVNKlQOtEoDsfin9aVKg6mw/lD9/eNEiMKMf5P1alSoGmHeUeoqM/u0qVBwF+f4jfGqKVKgOcE6r+/GvQeH79fMj5UqVBzXZ7a5cDYCToOnvGuwueh+f6UqVB45Oe+f9b//ACNbYuvypUqA5Zn+GvwrVSpUDjqK0MKVKgpNIUqVA9KmpUCp6alQKmp6VA1KlSoFSpUqBUqVK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TextBox 9"/>
          <p:cNvSpPr txBox="1"/>
          <p:nvPr/>
        </p:nvSpPr>
        <p:spPr>
          <a:xfrm>
            <a:off x="274488" y="1999247"/>
            <a:ext cx="984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Newton </a:t>
            </a:r>
            <a:endParaRPr lang="it-IT" dirty="0"/>
          </a:p>
        </p:txBody>
      </p:sp>
      <p:pic>
        <p:nvPicPr>
          <p:cNvPr id="4" name="Picture 6" descr="https://encrypted-tbn1.gstatic.com/images?q=tbn:ANd9GcSO7bX_lwWkQB4KiGfAgSRESOMU7cEYivqxYdPpweOUCZNQo9H-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5575" y="1024193"/>
            <a:ext cx="1080120" cy="108494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4077072"/>
            <a:ext cx="16884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>
          <a:xfrm>
            <a:off x="4572000" y="4077072"/>
            <a:ext cx="576064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267744" y="1844824"/>
            <a:ext cx="338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Weak Equivalence Principle (WEP)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4581128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it-IT" dirty="0" smtClean="0">
                <a:solidFill>
                  <a:srgbClr val="FF0000"/>
                </a:solidFill>
              </a:rPr>
              <a:t>EEP</a:t>
            </a:r>
            <a:r>
              <a:rPr lang="it-IT" dirty="0" smtClean="0"/>
              <a:t> </a:t>
            </a:r>
          </a:p>
          <a:p>
            <a:pPr marL="342900" indent="-342900">
              <a:buAutoNum type="arabicParenR"/>
            </a:pPr>
            <a:r>
              <a:rPr lang="it-IT" dirty="0" smtClean="0"/>
              <a:t>WEP </a:t>
            </a:r>
            <a:r>
              <a:rPr lang="it-IT" dirty="0" err="1" smtClean="0"/>
              <a:t>e’</a:t>
            </a:r>
            <a:r>
              <a:rPr lang="it-IT" dirty="0" smtClean="0"/>
              <a:t> valido</a:t>
            </a:r>
          </a:p>
          <a:p>
            <a:pPr marL="342900" indent="-342900"/>
            <a:r>
              <a:rPr lang="en-US" dirty="0" smtClean="0"/>
              <a:t>Il </a:t>
            </a:r>
            <a:r>
              <a:rPr lang="en-US" dirty="0" err="1" smtClean="0"/>
              <a:t>risultato</a:t>
            </a:r>
            <a:r>
              <a:rPr lang="en-US" dirty="0" smtClean="0"/>
              <a:t> di </a:t>
            </a:r>
            <a:r>
              <a:rPr lang="en-US" dirty="0" err="1" smtClean="0"/>
              <a:t>ogni</a:t>
            </a:r>
            <a:r>
              <a:rPr lang="en-US" dirty="0" smtClean="0"/>
              <a:t> </a:t>
            </a:r>
            <a:r>
              <a:rPr lang="en-US" dirty="0" err="1" smtClean="0"/>
              <a:t>experimento</a:t>
            </a:r>
            <a:r>
              <a:rPr lang="en-US" dirty="0" smtClean="0"/>
              <a:t> </a:t>
            </a:r>
            <a:r>
              <a:rPr lang="en-US" dirty="0" smtClean="0"/>
              <a:t>locale non </a:t>
            </a:r>
            <a:r>
              <a:rPr lang="en-US" dirty="0" err="1" smtClean="0"/>
              <a:t>gravitazionale</a:t>
            </a:r>
            <a:r>
              <a:rPr lang="en-US" dirty="0" smtClean="0"/>
              <a:t> e’ </a:t>
            </a:r>
            <a:r>
              <a:rPr lang="en-US" dirty="0" err="1" smtClean="0"/>
              <a:t>indipendente</a:t>
            </a:r>
            <a:endParaRPr lang="en-US" dirty="0" smtClean="0"/>
          </a:p>
          <a:p>
            <a:pPr marL="342900" indent="-342900"/>
            <a:r>
              <a:rPr lang="en-US" dirty="0" smtClean="0"/>
              <a:t>2) </a:t>
            </a:r>
            <a:r>
              <a:rPr lang="en-US" dirty="0" err="1"/>
              <a:t>d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velocita</a:t>
            </a:r>
            <a:r>
              <a:rPr lang="en-US" dirty="0" smtClean="0"/>
              <a:t>’ </a:t>
            </a:r>
            <a:r>
              <a:rPr lang="en-US" dirty="0" err="1" smtClean="0"/>
              <a:t>dell’osservatore</a:t>
            </a:r>
            <a:r>
              <a:rPr lang="en-US" dirty="0" smtClean="0"/>
              <a:t> in </a:t>
            </a:r>
            <a:r>
              <a:rPr lang="en-US" dirty="0" err="1" smtClean="0"/>
              <a:t>caduta</a:t>
            </a:r>
            <a:r>
              <a:rPr lang="en-US" dirty="0" smtClean="0"/>
              <a:t> </a:t>
            </a:r>
            <a:r>
              <a:rPr lang="en-US" dirty="0" err="1" smtClean="0"/>
              <a:t>libera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effettua</a:t>
            </a:r>
            <a:r>
              <a:rPr lang="en-US" dirty="0" smtClean="0"/>
              <a:t> </a:t>
            </a:r>
            <a:r>
              <a:rPr lang="en-US" dirty="0" err="1" smtClean="0"/>
              <a:t>l’esperimento</a:t>
            </a:r>
            <a:r>
              <a:rPr lang="en-US" dirty="0" smtClean="0"/>
              <a:t> (LLI)</a:t>
            </a:r>
          </a:p>
          <a:p>
            <a:r>
              <a:rPr lang="en-US" dirty="0" smtClean="0"/>
              <a:t>3) </a:t>
            </a:r>
            <a:r>
              <a:rPr lang="en-US" dirty="0"/>
              <a:t>d</a:t>
            </a:r>
            <a:r>
              <a:rPr lang="en-US" dirty="0" smtClean="0"/>
              <a:t>a dove e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nell’universo</a:t>
            </a:r>
            <a:r>
              <a:rPr lang="en-US" dirty="0" smtClean="0"/>
              <a:t> </a:t>
            </a:r>
            <a:r>
              <a:rPr lang="en-US" dirty="0" smtClean="0"/>
              <a:t>e’ </a:t>
            </a:r>
            <a:r>
              <a:rPr lang="en-US" dirty="0" err="1" smtClean="0"/>
              <a:t>realizzato</a:t>
            </a:r>
            <a:r>
              <a:rPr lang="en-US" dirty="0" smtClean="0"/>
              <a:t> (LPI)</a:t>
            </a:r>
          </a:p>
          <a:p>
            <a:endParaRPr lang="en-US" dirty="0" smtClean="0"/>
          </a:p>
          <a:p>
            <a:endParaRPr lang="it-IT" dirty="0"/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395536" y="2852936"/>
            <a:ext cx="806489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Einstein Equivalence  Principle</a:t>
            </a:r>
            <a:r>
              <a:rPr lang="it-IT" sz="1600" dirty="0" smtClean="0"/>
              <a:t> </a:t>
            </a:r>
            <a:r>
              <a:rPr lang="it-IT" sz="1600" dirty="0"/>
              <a:t>=  </a:t>
            </a:r>
            <a:r>
              <a:rPr lang="it-IT" sz="1600" dirty="0">
                <a:solidFill>
                  <a:srgbClr val="FF0000"/>
                </a:solidFill>
              </a:rPr>
              <a:t>WEP</a:t>
            </a:r>
            <a:r>
              <a:rPr lang="it-IT" sz="1600" dirty="0"/>
              <a:t> (Weak </a:t>
            </a:r>
            <a:r>
              <a:rPr lang="it-IT" sz="1600" dirty="0" smtClean="0"/>
              <a:t>EquivalencePrinciple</a:t>
            </a:r>
            <a:r>
              <a:rPr lang="it-IT" sz="1600" dirty="0"/>
              <a:t>) +</a:t>
            </a:r>
          </a:p>
          <a:p>
            <a:r>
              <a:rPr lang="it-IT" sz="1600" dirty="0"/>
              <a:t>           </a:t>
            </a:r>
            <a:r>
              <a:rPr lang="it-IT" sz="1600" dirty="0" smtClean="0"/>
              <a:t>                                   		 </a:t>
            </a:r>
            <a:r>
              <a:rPr lang="it-IT" sz="1600" dirty="0">
                <a:solidFill>
                  <a:srgbClr val="FF0000"/>
                </a:solidFill>
              </a:rPr>
              <a:t>LLI</a:t>
            </a:r>
            <a:r>
              <a:rPr lang="it-IT" sz="1600" dirty="0"/>
              <a:t>    (Local Lorentz Invariance) +</a:t>
            </a:r>
          </a:p>
          <a:p>
            <a:r>
              <a:rPr lang="it-IT" sz="1600" dirty="0"/>
              <a:t>           </a:t>
            </a:r>
            <a:r>
              <a:rPr lang="it-IT" sz="1600" dirty="0" smtClean="0"/>
              <a:t>                                 			   </a:t>
            </a:r>
            <a:r>
              <a:rPr lang="it-IT" sz="1600" dirty="0">
                <a:solidFill>
                  <a:srgbClr val="FF0000"/>
                </a:solidFill>
              </a:rPr>
              <a:t>LPI</a:t>
            </a:r>
            <a:r>
              <a:rPr lang="it-IT" sz="1600" dirty="0"/>
              <a:t>    </a:t>
            </a:r>
            <a:r>
              <a:rPr lang="it-IT" sz="1600" dirty="0" smtClean="0"/>
              <a:t>(</a:t>
            </a:r>
            <a:r>
              <a:rPr lang="it-IT" sz="1600" dirty="0"/>
              <a:t>Local </a:t>
            </a:r>
            <a:r>
              <a:rPr lang="it-IT" sz="1600" dirty="0" smtClean="0"/>
              <a:t>Position Invariance</a:t>
            </a:r>
            <a:r>
              <a:rPr lang="it-IT" sz="1600" dirty="0"/>
              <a:t>)         </a:t>
            </a:r>
          </a:p>
          <a:p>
            <a:r>
              <a:rPr lang="it-IT" sz="1600" dirty="0"/>
              <a:t>           </a:t>
            </a:r>
          </a:p>
          <a:p>
            <a:r>
              <a:rPr lang="it-IT" dirty="0"/>
              <a:t>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6176" y="3717032"/>
            <a:ext cx="268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Einstein General Relativity </a:t>
            </a:r>
            <a:endParaRPr lang="it-IT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899592" y="6309320"/>
            <a:ext cx="396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 dirty="0">
                <a:effectLst/>
              </a:rPr>
              <a:t>C. M. Will “Theory and experiment in gravitational physics”</a:t>
            </a:r>
            <a:r>
              <a:rPr lang="en-US" dirty="0">
                <a:effectLst/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341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>
            <a:off x="467544" y="476672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27584" y="620688"/>
            <a:ext cx="4401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WEP tests: Universality of Free Fall (UFF)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0"/>
            <a:ext cx="4088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</a:rPr>
              <a:t>EEP</a:t>
            </a:r>
            <a:r>
              <a:rPr lang="en-US" dirty="0" smtClean="0"/>
              <a:t> tests : </a:t>
            </a:r>
            <a:r>
              <a:rPr lang="en-US" dirty="0" smtClean="0">
                <a:solidFill>
                  <a:srgbClr val="FF3300"/>
                </a:solidFill>
              </a:rPr>
              <a:t>WEP</a:t>
            </a:r>
            <a:r>
              <a:rPr lang="en-US" dirty="0" smtClean="0"/>
              <a:t> tests + </a:t>
            </a:r>
            <a:r>
              <a:rPr lang="en-US" dirty="0" smtClean="0">
                <a:solidFill>
                  <a:srgbClr val="FF3300"/>
                </a:solidFill>
              </a:rPr>
              <a:t>LLI</a:t>
            </a:r>
            <a:r>
              <a:rPr lang="en-US" dirty="0" smtClean="0"/>
              <a:t> tests + </a:t>
            </a:r>
            <a:r>
              <a:rPr lang="en-US" dirty="0" smtClean="0">
                <a:solidFill>
                  <a:srgbClr val="FF3300"/>
                </a:solidFill>
              </a:rPr>
              <a:t>LPI</a:t>
            </a:r>
            <a:r>
              <a:rPr lang="en-US" dirty="0" smtClean="0"/>
              <a:t> tests</a:t>
            </a:r>
          </a:p>
          <a:p>
            <a:endParaRPr lang="it-IT" dirty="0"/>
          </a:p>
        </p:txBody>
      </p:sp>
      <p:graphicFrame>
        <p:nvGraphicFramePr>
          <p:cNvPr id="154627" name="Object 3"/>
          <p:cNvGraphicFramePr>
            <a:graphicFrameLocks noChangeAspect="1"/>
          </p:cNvGraphicFramePr>
          <p:nvPr/>
        </p:nvGraphicFramePr>
        <p:xfrm>
          <a:off x="6660232" y="260648"/>
          <a:ext cx="1728191" cy="57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73" name="Equation" r:id="rId3" imgW="1295280" imgH="431640" progId="Equation.3">
                  <p:embed/>
                </p:oleObj>
              </mc:Choice>
              <mc:Fallback>
                <p:oleObj name="Equation" r:id="rId3" imgW="1295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60648"/>
                        <a:ext cx="1728191" cy="57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3528" y="4581128"/>
            <a:ext cx="268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C.M. Will Living Rev. Rel. 9(2006) 3</a:t>
            </a:r>
          </a:p>
          <a:p>
            <a:r>
              <a:rPr lang="it-IT" sz="1200" dirty="0" smtClean="0"/>
              <a:t>S. G.  Turishev  Phys.Usp. 52 (2009) 1-27</a:t>
            </a:r>
            <a:endParaRPr lang="it-IT" sz="1200" dirty="0"/>
          </a:p>
        </p:txBody>
      </p:sp>
      <p:pic>
        <p:nvPicPr>
          <p:cNvPr id="1546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196752"/>
            <a:ext cx="53340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4788024" y="3429000"/>
            <a:ext cx="1008112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63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1" y="1124745"/>
            <a:ext cx="181228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6516216" y="4725144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Precisione attesa per</a:t>
            </a:r>
          </a:p>
          <a:p>
            <a:r>
              <a:rPr lang="it-IT" dirty="0" err="1" smtClean="0"/>
              <a:t>esp</a:t>
            </a:r>
            <a:r>
              <a:rPr lang="it-IT" dirty="0" smtClean="0"/>
              <a:t>. nello spazio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16216" y="188640"/>
            <a:ext cx="2088232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54636" name="Object 12"/>
          <p:cNvGraphicFramePr>
            <a:graphicFrameLocks noChangeAspect="1"/>
          </p:cNvGraphicFramePr>
          <p:nvPr/>
        </p:nvGraphicFramePr>
        <p:xfrm>
          <a:off x="179512" y="5229200"/>
          <a:ext cx="58864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74" name="Equation" r:id="rId7" imgW="4025880" imgH="241200" progId="Equation.3">
                  <p:embed/>
                </p:oleObj>
              </mc:Choice>
              <mc:Fallback>
                <p:oleObj name="Equation" r:id="rId7" imgW="4025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5229200"/>
                        <a:ext cx="5886450" cy="352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7" name="Object 13"/>
          <p:cNvGraphicFramePr>
            <a:graphicFrameLocks noChangeAspect="1"/>
          </p:cNvGraphicFramePr>
          <p:nvPr/>
        </p:nvGraphicFramePr>
        <p:xfrm>
          <a:off x="323528" y="5602560"/>
          <a:ext cx="1143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75" name="Equation" r:id="rId9" imgW="761760" imgH="253800" progId="Equation.3">
                  <p:embed/>
                </p:oleObj>
              </mc:Choice>
              <mc:Fallback>
                <p:oleObj name="Equation" r:id="rId9" imgW="7617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602560"/>
                        <a:ext cx="1143000" cy="38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8" name="Object 14"/>
          <p:cNvGraphicFramePr>
            <a:graphicFrameLocks noChangeAspect="1"/>
          </p:cNvGraphicFramePr>
          <p:nvPr/>
        </p:nvGraphicFramePr>
        <p:xfrm>
          <a:off x="323528" y="5949280"/>
          <a:ext cx="1676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76" name="Equation" r:id="rId11" imgW="1117440" imgH="279360" progId="Equation.3">
                  <p:embed/>
                </p:oleObj>
              </mc:Choice>
              <mc:Fallback>
                <p:oleObj name="Equation" r:id="rId11" imgW="1117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949280"/>
                        <a:ext cx="1676400" cy="419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9" name="Object 15"/>
          <p:cNvGraphicFramePr>
            <a:graphicFrameLocks noChangeAspect="1"/>
          </p:cNvGraphicFramePr>
          <p:nvPr/>
        </p:nvGraphicFramePr>
        <p:xfrm>
          <a:off x="323528" y="6288360"/>
          <a:ext cx="1162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77" name="Equation" r:id="rId13" imgW="774360" imgH="253800" progId="Equation.3">
                  <p:embed/>
                </p:oleObj>
              </mc:Choice>
              <mc:Fallback>
                <p:oleObj name="Equation" r:id="rId13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6288360"/>
                        <a:ext cx="1162050" cy="38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755576" y="6581001"/>
            <a:ext cx="2605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R. J. Hughes, Cont. Phys. 34,177 (1993)</a:t>
            </a:r>
            <a:endParaRPr lang="it-IT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339752" y="5733256"/>
            <a:ext cx="2435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WEP is  valid for e,p,n …</a:t>
            </a:r>
            <a:endParaRPr lang="it-IT" dirty="0"/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5486400" y="5691336"/>
            <a:ext cx="2971800" cy="762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effectLst/>
                <a:latin typeface="Comic Sans MS" pitchFamily="66" charset="0"/>
              </a:rPr>
              <a:t>Solo per </a:t>
            </a:r>
            <a:r>
              <a:rPr lang="en-US" dirty="0" err="1" smtClean="0">
                <a:effectLst/>
                <a:latin typeface="Comic Sans MS" pitchFamily="66" charset="0"/>
              </a:rPr>
              <a:t>materia</a:t>
            </a:r>
            <a:endParaRPr lang="en-US" dirty="0">
              <a:effectLst/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31840" y="4509120"/>
            <a:ext cx="30243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200" dirty="0" smtClean="0">
                <a:solidFill>
                  <a:prstClr val="black"/>
                </a:solidFill>
              </a:rPr>
              <a:t>http://www.npl.washington.edu/eotwash/</a:t>
            </a:r>
            <a:endParaRPr lang="it-IT" sz="1200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9512" y="1124744"/>
            <a:ext cx="6048672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3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6219" y="61173"/>
            <a:ext cx="4088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</a:rPr>
              <a:t>EEP</a:t>
            </a:r>
            <a:r>
              <a:rPr lang="en-US" dirty="0" smtClean="0"/>
              <a:t> tests : </a:t>
            </a:r>
            <a:r>
              <a:rPr lang="en-US" dirty="0" smtClean="0">
                <a:solidFill>
                  <a:srgbClr val="FF3300"/>
                </a:solidFill>
              </a:rPr>
              <a:t>WEP</a:t>
            </a:r>
            <a:r>
              <a:rPr lang="en-US" dirty="0" smtClean="0"/>
              <a:t> tests + </a:t>
            </a:r>
            <a:r>
              <a:rPr lang="en-US" dirty="0" smtClean="0">
                <a:solidFill>
                  <a:srgbClr val="FF3300"/>
                </a:solidFill>
              </a:rPr>
              <a:t>LLI</a:t>
            </a:r>
            <a:r>
              <a:rPr lang="en-US" dirty="0" smtClean="0"/>
              <a:t> tests + </a:t>
            </a:r>
            <a:r>
              <a:rPr lang="en-US" dirty="0" smtClean="0">
                <a:solidFill>
                  <a:srgbClr val="FF3300"/>
                </a:solidFill>
              </a:rPr>
              <a:t>LPI</a:t>
            </a:r>
            <a:r>
              <a:rPr lang="en-US" dirty="0" smtClean="0"/>
              <a:t> tests</a:t>
            </a:r>
          </a:p>
          <a:p>
            <a:endParaRPr 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476672"/>
            <a:ext cx="39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Local Positon Invariance Tests </a:t>
            </a:r>
            <a:endParaRPr lang="it-IT" sz="2400" dirty="0">
              <a:solidFill>
                <a:srgbClr val="FF0000"/>
              </a:solidFill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76373" y="2230933"/>
            <a:ext cx="2209800" cy="1747838"/>
            <a:chOff x="2784" y="3027"/>
            <a:chExt cx="1392" cy="1101"/>
          </a:xfrm>
        </p:grpSpPr>
        <p:pic>
          <p:nvPicPr>
            <p:cNvPr id="7" name="Picture 13" descr="j02341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84" y="3792"/>
              <a:ext cx="316" cy="336"/>
            </a:xfrm>
            <a:prstGeom prst="rect">
              <a:avLst/>
            </a:prstGeom>
            <a:noFill/>
          </p:spPr>
        </p:pic>
        <p:sp>
          <p:nvSpPr>
            <p:cNvPr id="8" name="Line 14"/>
            <p:cNvSpPr>
              <a:spLocks noChangeShapeType="1"/>
            </p:cNvSpPr>
            <p:nvPr/>
          </p:nvSpPr>
          <p:spPr bwMode="auto">
            <a:xfrm>
              <a:off x="3216" y="4080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3238" y="3843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dirty="0">
                  <a:effectLst/>
                  <a:latin typeface="Comic Sans MS" pitchFamily="66" charset="0"/>
                </a:rPr>
                <a:t> </a:t>
              </a:r>
              <a:r>
                <a:rPr lang="en-US" dirty="0">
                  <a:effectLst/>
                  <a:latin typeface="Symbol" pitchFamily="18" charset="2"/>
                </a:rPr>
                <a:t>n</a:t>
              </a:r>
              <a:r>
                <a:rPr lang="en-US" baseline="-25000" dirty="0">
                  <a:effectLst/>
                  <a:latin typeface="Comic Sans MS" pitchFamily="66" charset="0"/>
                </a:rPr>
                <a:t>1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3456" y="3264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419" y="3027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dirty="0">
                  <a:effectLst/>
                  <a:latin typeface="Symbol" pitchFamily="18" charset="2"/>
                </a:rPr>
                <a:t>n</a:t>
              </a:r>
              <a:r>
                <a:rPr lang="en-US" baseline="-25000" dirty="0">
                  <a:effectLst/>
                  <a:latin typeface="Comic Sans MS" pitchFamily="66" charset="0"/>
                </a:rPr>
                <a:t>2</a:t>
              </a: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 flipV="1">
              <a:off x="3936" y="3264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graphicFrame>
        <p:nvGraphicFramePr>
          <p:cNvPr id="155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608826"/>
              </p:ext>
            </p:extLst>
          </p:nvPr>
        </p:nvGraphicFramePr>
        <p:xfrm>
          <a:off x="2959223" y="3075483"/>
          <a:ext cx="16637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8" name="Equation" r:id="rId4" imgW="1218960" imgH="431640" progId="Equation.3">
                  <p:embed/>
                </p:oleObj>
              </mc:Choice>
              <mc:Fallback>
                <p:oleObj name="Equation" r:id="rId4" imgW="1218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223" y="3075483"/>
                        <a:ext cx="1663700" cy="5889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22923" y="975204"/>
            <a:ext cx="47148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714238" y="1881232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1) </a:t>
            </a:r>
            <a:r>
              <a:rPr lang="it-IT" dirty="0" err="1" smtClean="0"/>
              <a:t>Red</a:t>
            </a:r>
            <a:r>
              <a:rPr lang="it-IT" dirty="0" smtClean="0"/>
              <a:t> </a:t>
            </a:r>
            <a:r>
              <a:rPr lang="it-IT" dirty="0" err="1" smtClean="0"/>
              <a:t>shift</a:t>
            </a:r>
            <a:r>
              <a:rPr lang="it-IT" dirty="0" smtClean="0"/>
              <a:t> gravitazionale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179512" y="4293096"/>
            <a:ext cx="4499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2) Time variation of the fundamental constant</a:t>
            </a:r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6084168" y="5517232"/>
            <a:ext cx="268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C.M. Will Living Rev. Rel. 9(2006) 3</a:t>
            </a:r>
          </a:p>
          <a:p>
            <a:r>
              <a:rPr lang="it-IT" sz="1200" dirty="0" smtClean="0"/>
              <a:t>S. G.  Turishev  Phys.Usp. 52 (2009) 1-27</a:t>
            </a:r>
            <a:endParaRPr lang="it-IT" sz="1200" dirty="0"/>
          </a:p>
        </p:txBody>
      </p:sp>
      <p:sp>
        <p:nvSpPr>
          <p:cNvPr id="18" name="Oval 11"/>
          <p:cNvSpPr>
            <a:spLocks noChangeArrowheads="1"/>
          </p:cNvSpPr>
          <p:nvPr/>
        </p:nvSpPr>
        <p:spPr bwMode="auto">
          <a:xfrm>
            <a:off x="3657600" y="5978897"/>
            <a:ext cx="2971800" cy="762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effectLst/>
                <a:latin typeface="Comic Sans MS" pitchFamily="66" charset="0"/>
              </a:rPr>
              <a:t>Solo per </a:t>
            </a:r>
            <a:r>
              <a:rPr lang="en-US" dirty="0" err="1" smtClean="0">
                <a:effectLst/>
                <a:latin typeface="Comic Sans MS" pitchFamily="66" charset="0"/>
              </a:rPr>
              <a:t>materia</a:t>
            </a:r>
            <a:endParaRPr lang="en-US" dirty="0">
              <a:effectLst/>
              <a:latin typeface="Comic Sans MS" pitchFamily="66" charset="0"/>
            </a:endParaRPr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549" y="4972769"/>
            <a:ext cx="4562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395536" y="5733256"/>
            <a:ext cx="1994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 smtClean="0"/>
              <a:t>+ atomic clocks exp</a:t>
            </a:r>
            <a:endParaRPr lang="it-IT" dirty="0"/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403349" y="6249119"/>
            <a:ext cx="4384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200" dirty="0"/>
              <a:t>T. </a:t>
            </a:r>
            <a:r>
              <a:rPr lang="fr-FR" sz="1200" dirty="0" err="1"/>
              <a:t>Rosenband</a:t>
            </a:r>
            <a:r>
              <a:rPr lang="fr-FR" sz="1200" dirty="0"/>
              <a:t> et al., Science, 319, 1808 (2008)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1748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34076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766471" y="2362200"/>
            <a:ext cx="832920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Non ci sono misure dirette della </a:t>
            </a:r>
            <a:r>
              <a:rPr lang="it-IT" dirty="0" smtClean="0"/>
              <a:t>validit</a:t>
            </a:r>
            <a:r>
              <a:rPr lang="it-IT" dirty="0"/>
              <a:t>à</a:t>
            </a:r>
            <a:r>
              <a:rPr lang="it-IT" dirty="0" smtClean="0"/>
              <a:t> </a:t>
            </a:r>
            <a:r>
              <a:rPr lang="it-IT" dirty="0" smtClean="0"/>
              <a:t>di WEP per antimateria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Misure con enorme precisione per materia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Violazioni di WEP o EEP sarebbero un segnale di nuova fisica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Argomenti indiretti (molto </a:t>
            </a:r>
            <a:r>
              <a:rPr lang="it-IT" dirty="0" smtClean="0"/>
              <a:t>controversi e contraddittori) </a:t>
            </a:r>
            <a:r>
              <a:rPr lang="it-IT" dirty="0" smtClean="0"/>
              <a:t>sfavoriscono grosse differenze </a:t>
            </a:r>
          </a:p>
          <a:p>
            <a:r>
              <a:rPr lang="it-IT" dirty="0" smtClean="0"/>
              <a:t>tra materia e antimateria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La risposta deve venire da esperimenti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Descrizione unificata delle interazioni fondamentali non esiste, </a:t>
            </a:r>
          </a:p>
          <a:p>
            <a:r>
              <a:rPr lang="it-IT" dirty="0" smtClean="0"/>
              <a:t>tentativi teorici lasciano spazio a differenze gravitazionali tra materia e </a:t>
            </a:r>
            <a:r>
              <a:rPr lang="it-IT" dirty="0" smtClean="0"/>
              <a:t>antimateria</a:t>
            </a:r>
          </a:p>
          <a:p>
            <a:r>
              <a:rPr lang="it-IT" dirty="0" smtClean="0"/>
              <a:t>Si cercano indicazioni di qualcosa che non sappiamo</a:t>
            </a:r>
            <a:endParaRPr lang="it-IT" dirty="0" smtClean="0"/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Atomi di </a:t>
            </a:r>
            <a:r>
              <a:rPr lang="it-IT" dirty="0" err="1" smtClean="0"/>
              <a:t>antiH</a:t>
            </a:r>
            <a:r>
              <a:rPr lang="it-IT" dirty="0" smtClean="0"/>
              <a:t> </a:t>
            </a:r>
            <a:r>
              <a:rPr lang="it-IT" dirty="0" smtClean="0"/>
              <a:t>freddi: sono uno strumento per indagare queste indicazioni</a:t>
            </a:r>
            <a:endParaRPr lang="it-IT" dirty="0" smtClean="0"/>
          </a:p>
          <a:p>
            <a:pPr>
              <a:buFont typeface="Wingdings" pitchFamily="2" charset="2"/>
              <a:buChar char="§"/>
            </a:pPr>
            <a:endParaRPr lang="it-IT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986790"/>
            <a:ext cx="3068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0070C0"/>
                </a:solidFill>
              </a:rPr>
              <a:t>e</a:t>
            </a:r>
            <a:r>
              <a:rPr lang="it-IT" sz="2800" dirty="0" smtClean="0">
                <a:solidFill>
                  <a:srgbClr val="0070C0"/>
                </a:solidFill>
              </a:rPr>
              <a:t> per antimateria???</a:t>
            </a:r>
            <a:endParaRPr lang="it-IT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50938" y="214313"/>
            <a:ext cx="7793037" cy="146208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 dirty="0" err="1" smtClean="0"/>
              <a:t>Descrizione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delle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interazione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fondamentali</a:t>
            </a:r>
            <a:endParaRPr lang="en-US" alt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191000"/>
            <a:ext cx="434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Modello Standard: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interazione elettromagnetica, debole e forte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</a:t>
            </a:r>
            <a:r>
              <a:rPr lang="it-IT" dirty="0" smtClean="0"/>
              <a:t>eoria di campo quantistica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Invariante per trasformazioni di </a:t>
            </a:r>
            <a:r>
              <a:rPr lang="it-IT" dirty="0" err="1" smtClean="0"/>
              <a:t>Lorentz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Invariante per altre particolari simmetrie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Campi sono operatori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Particelle sono eccitazioni del campo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…….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972726"/>
            <a:ext cx="475001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Meccanica classica:  trasformazioni di Galileo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Elettrodinamica classica (</a:t>
            </a:r>
            <a:r>
              <a:rPr lang="it-IT" dirty="0" err="1" smtClean="0"/>
              <a:t>eq</a:t>
            </a:r>
            <a:r>
              <a:rPr lang="it-IT" dirty="0" smtClean="0"/>
              <a:t>. Maxwell)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Trasformazioni di </a:t>
            </a:r>
            <a:r>
              <a:rPr lang="it-IT" dirty="0" err="1" smtClean="0"/>
              <a:t>Lorentz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Relativita’</a:t>
            </a:r>
            <a:r>
              <a:rPr lang="it-IT" dirty="0" smtClean="0"/>
              <a:t> speciale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Meccanica Quantistica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Elettrodinamica quantistica</a:t>
            </a:r>
          </a:p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867400" y="2035622"/>
            <a:ext cx="27174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Gravitazione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Principio di equivalenza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Relativita’</a:t>
            </a:r>
            <a:r>
              <a:rPr lang="it-IT" dirty="0" smtClean="0"/>
              <a:t> </a:t>
            </a:r>
            <a:r>
              <a:rPr lang="it-IT" dirty="0" smtClean="0"/>
              <a:t>generale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Teoria classica</a:t>
            </a:r>
            <a:endParaRPr lang="it-IT" dirty="0"/>
          </a:p>
        </p:txBody>
      </p:sp>
      <p:sp>
        <p:nvSpPr>
          <p:cNvPr id="13" name="Down Arrow 12"/>
          <p:cNvSpPr/>
          <p:nvPr/>
        </p:nvSpPr>
        <p:spPr bwMode="auto">
          <a:xfrm rot="2392218">
            <a:off x="4662214" y="2081422"/>
            <a:ext cx="609600" cy="2276492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8555486">
            <a:off x="3855353" y="2959864"/>
            <a:ext cx="230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Gravita’</a:t>
            </a:r>
            <a:r>
              <a:rPr lang="it-IT" dirty="0" smtClean="0"/>
              <a:t> quantistica???</a:t>
            </a:r>
            <a:endParaRPr lang="it-IT" dirty="0"/>
          </a:p>
        </p:txBody>
      </p:sp>
      <p:pic>
        <p:nvPicPr>
          <p:cNvPr id="15" name="Picture 2" descr="http://content.science20.com/files/images/higgs_s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505" y="4191000"/>
            <a:ext cx="2617793" cy="233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 bwMode="auto">
          <a:xfrm>
            <a:off x="381000" y="4114800"/>
            <a:ext cx="8229600" cy="2667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r>
              <a:rPr lang="en-US" altLang="it-IT" sz="3200" dirty="0" err="1"/>
              <a:t>Simmetrie</a:t>
            </a:r>
            <a:r>
              <a:rPr lang="en-US" altLang="it-IT" sz="3200" dirty="0"/>
              <a:t>: </a:t>
            </a:r>
            <a:r>
              <a:rPr lang="en-US" altLang="it-IT" sz="3200" dirty="0">
                <a:solidFill>
                  <a:schemeClr val="hlink"/>
                </a:solidFill>
              </a:rPr>
              <a:t>C</a:t>
            </a:r>
            <a:r>
              <a:rPr lang="en-US" altLang="it-IT" sz="3200" dirty="0">
                <a:solidFill>
                  <a:schemeClr val="tx1"/>
                </a:solidFill>
              </a:rPr>
              <a:t> , </a:t>
            </a:r>
            <a:r>
              <a:rPr lang="en-US" altLang="it-IT" sz="3200" dirty="0">
                <a:solidFill>
                  <a:srgbClr val="009900"/>
                </a:solidFill>
              </a:rPr>
              <a:t>P</a:t>
            </a:r>
            <a:r>
              <a:rPr lang="en-US" altLang="it-IT" sz="3200" dirty="0">
                <a:solidFill>
                  <a:schemeClr val="tx1"/>
                </a:solidFill>
              </a:rPr>
              <a:t> , </a:t>
            </a:r>
            <a:r>
              <a:rPr lang="en-US" altLang="it-IT" sz="3200" dirty="0" smtClean="0">
                <a:solidFill>
                  <a:schemeClr val="folHlink"/>
                </a:solidFill>
              </a:rPr>
              <a:t>T e </a:t>
            </a:r>
            <a:r>
              <a:rPr lang="en-US" altLang="it-IT" sz="3200" dirty="0" err="1" smtClean="0">
                <a:solidFill>
                  <a:schemeClr val="folHlink"/>
                </a:solidFill>
              </a:rPr>
              <a:t>invarianza</a:t>
            </a:r>
            <a:r>
              <a:rPr lang="en-US" altLang="it-IT" sz="3200" dirty="0" smtClean="0">
                <a:solidFill>
                  <a:schemeClr val="folHlink"/>
                </a:solidFill>
              </a:rPr>
              <a:t> di Lorentz</a:t>
            </a:r>
            <a:endParaRPr lang="en-US" altLang="it-IT" sz="3200" dirty="0">
              <a:solidFill>
                <a:schemeClr val="folHlink"/>
              </a:solidFill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04800" y="1981200"/>
            <a:ext cx="8534400" cy="9445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dirty="0">
                <a:solidFill>
                  <a:srgbClr val="FF0000"/>
                </a:solidFill>
              </a:rPr>
              <a:t>C</a:t>
            </a:r>
            <a:r>
              <a:rPr lang="en-US" altLang="it-IT" dirty="0"/>
              <a:t>  </a:t>
            </a:r>
            <a:r>
              <a:rPr lang="en-US" altLang="it-IT" dirty="0" err="1"/>
              <a:t>coniugazione</a:t>
            </a:r>
            <a:r>
              <a:rPr lang="en-US" altLang="it-IT" dirty="0"/>
              <a:t> di </a:t>
            </a:r>
            <a:r>
              <a:rPr lang="en-US" altLang="it-IT" dirty="0" err="1"/>
              <a:t>carica</a:t>
            </a:r>
            <a:endParaRPr lang="en-US" altLang="it-IT" dirty="0"/>
          </a:p>
          <a:p>
            <a:r>
              <a:rPr lang="en-US" altLang="it-IT" dirty="0" err="1"/>
              <a:t>il</a:t>
            </a:r>
            <a:r>
              <a:rPr lang="en-US" altLang="it-IT" dirty="0"/>
              <a:t> </a:t>
            </a:r>
            <a:r>
              <a:rPr lang="en-US" altLang="it-IT" dirty="0" err="1"/>
              <a:t>risultato</a:t>
            </a:r>
            <a:r>
              <a:rPr lang="en-US" altLang="it-IT" dirty="0"/>
              <a:t> di un </a:t>
            </a:r>
            <a:r>
              <a:rPr lang="en-US" altLang="it-IT" dirty="0" err="1"/>
              <a:t>esperimento</a:t>
            </a:r>
            <a:r>
              <a:rPr lang="en-US" altLang="it-IT" dirty="0"/>
              <a:t> non cambia se </a:t>
            </a:r>
            <a:r>
              <a:rPr lang="en-US" altLang="it-IT" dirty="0" err="1"/>
              <a:t>sostituisco</a:t>
            </a:r>
            <a:r>
              <a:rPr lang="en-US" altLang="it-IT" dirty="0"/>
              <a:t> </a:t>
            </a:r>
            <a:r>
              <a:rPr lang="en-US" altLang="it-IT" dirty="0" err="1"/>
              <a:t>tutte</a:t>
            </a:r>
            <a:r>
              <a:rPr lang="en-US" altLang="it-IT" dirty="0"/>
              <a:t> le </a:t>
            </a:r>
            <a:r>
              <a:rPr lang="en-US" altLang="it-IT" dirty="0" err="1"/>
              <a:t>particelle</a:t>
            </a:r>
            <a:r>
              <a:rPr lang="en-US" altLang="it-IT" dirty="0"/>
              <a:t> con le           </a:t>
            </a:r>
            <a:r>
              <a:rPr lang="en-US" altLang="it-IT" dirty="0" err="1"/>
              <a:t>rispettive</a:t>
            </a:r>
            <a:r>
              <a:rPr lang="en-US" altLang="it-IT" dirty="0"/>
              <a:t> </a:t>
            </a:r>
            <a:r>
              <a:rPr lang="en-US" altLang="it-IT" dirty="0" err="1"/>
              <a:t>antiparticelle</a:t>
            </a:r>
            <a:endParaRPr lang="en-US" altLang="it-IT" dirty="0"/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5394325" y="7937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>
              <a:latin typeface="Tahoma" panose="020B0604030504040204" pitchFamily="34" charset="0"/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81000" y="2971800"/>
            <a:ext cx="8305800" cy="944563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dirty="0">
                <a:solidFill>
                  <a:schemeClr val="folHlink"/>
                </a:solidFill>
              </a:rPr>
              <a:t>T </a:t>
            </a:r>
            <a:r>
              <a:rPr lang="en-US" altLang="it-IT" dirty="0"/>
              <a:t> </a:t>
            </a:r>
            <a:r>
              <a:rPr lang="en-US" altLang="it-IT" dirty="0" err="1"/>
              <a:t>inversione</a:t>
            </a:r>
            <a:r>
              <a:rPr lang="en-US" altLang="it-IT" dirty="0"/>
              <a:t> </a:t>
            </a:r>
            <a:r>
              <a:rPr lang="en-US" altLang="it-IT" dirty="0" err="1"/>
              <a:t>temporale</a:t>
            </a:r>
            <a:endParaRPr lang="en-US" altLang="it-IT" dirty="0"/>
          </a:p>
          <a:p>
            <a:r>
              <a:rPr lang="en-US" altLang="it-IT" dirty="0"/>
              <a:t>    se un </a:t>
            </a:r>
            <a:r>
              <a:rPr lang="en-US" altLang="it-IT" dirty="0" err="1"/>
              <a:t>fenomeno</a:t>
            </a:r>
            <a:r>
              <a:rPr lang="en-US" altLang="it-IT" dirty="0"/>
              <a:t>  </a:t>
            </a:r>
            <a:r>
              <a:rPr lang="en-US" altLang="it-IT" dirty="0" err="1"/>
              <a:t>tra</a:t>
            </a:r>
            <a:r>
              <a:rPr lang="en-US" altLang="it-IT" dirty="0"/>
              <a:t> </a:t>
            </a:r>
            <a:r>
              <a:rPr lang="en-US" altLang="it-IT" dirty="0" err="1"/>
              <a:t>particelle</a:t>
            </a:r>
            <a:r>
              <a:rPr lang="en-US" altLang="it-IT" dirty="0"/>
              <a:t> </a:t>
            </a:r>
            <a:r>
              <a:rPr lang="en-US" altLang="it-IT" dirty="0" err="1"/>
              <a:t>elementari</a:t>
            </a:r>
            <a:r>
              <a:rPr lang="en-US" altLang="it-IT" dirty="0"/>
              <a:t> e’ </a:t>
            </a:r>
            <a:r>
              <a:rPr lang="en-US" altLang="it-IT" dirty="0" err="1"/>
              <a:t>possibile</a:t>
            </a:r>
            <a:r>
              <a:rPr lang="en-US" altLang="it-IT" dirty="0"/>
              <a:t>, </a:t>
            </a:r>
            <a:r>
              <a:rPr lang="en-US" altLang="it-IT" dirty="0" err="1"/>
              <a:t>altrettanto</a:t>
            </a:r>
            <a:r>
              <a:rPr lang="en-US" altLang="it-IT" dirty="0"/>
              <a:t> lo e’ </a:t>
            </a:r>
            <a:r>
              <a:rPr lang="en-US" altLang="it-IT" dirty="0" err="1"/>
              <a:t>quello</a:t>
            </a:r>
            <a:r>
              <a:rPr lang="en-US" altLang="it-IT" dirty="0"/>
              <a:t> in cui </a:t>
            </a:r>
            <a:r>
              <a:rPr lang="en-US" altLang="it-IT" dirty="0" err="1"/>
              <a:t>il</a:t>
            </a:r>
            <a:r>
              <a:rPr lang="en-US" altLang="it-IT" dirty="0"/>
              <a:t>         	tempo </a:t>
            </a:r>
            <a:r>
              <a:rPr lang="en-US" altLang="it-IT" dirty="0" err="1"/>
              <a:t>scorre</a:t>
            </a:r>
            <a:r>
              <a:rPr lang="en-US" altLang="it-IT" dirty="0"/>
              <a:t> </a:t>
            </a:r>
            <a:r>
              <a:rPr lang="en-US" altLang="it-IT" dirty="0" err="1"/>
              <a:t>all’indietro</a:t>
            </a:r>
            <a:endParaRPr lang="en-US" altLang="it-IT" dirty="0"/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2971800" y="4114800"/>
            <a:ext cx="5673725" cy="395288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dirty="0">
                <a:solidFill>
                  <a:srgbClr val="009900"/>
                </a:solidFill>
              </a:rPr>
              <a:t>P</a:t>
            </a:r>
            <a:r>
              <a:rPr lang="en-US" altLang="it-IT" dirty="0"/>
              <a:t>  </a:t>
            </a:r>
            <a:r>
              <a:rPr lang="en-US" altLang="it-IT" dirty="0" err="1"/>
              <a:t>parita’il</a:t>
            </a:r>
            <a:r>
              <a:rPr lang="en-US" altLang="it-IT" dirty="0"/>
              <a:t> </a:t>
            </a:r>
            <a:r>
              <a:rPr lang="en-US" altLang="it-IT" dirty="0" err="1"/>
              <a:t>processo</a:t>
            </a:r>
            <a:r>
              <a:rPr lang="en-US" altLang="it-IT" dirty="0"/>
              <a:t> </a:t>
            </a:r>
            <a:r>
              <a:rPr lang="en-US" altLang="it-IT" dirty="0" err="1"/>
              <a:t>fisico</a:t>
            </a:r>
            <a:r>
              <a:rPr lang="en-US" altLang="it-IT" dirty="0"/>
              <a:t> non distingue </a:t>
            </a:r>
            <a:r>
              <a:rPr lang="en-US" altLang="it-IT" dirty="0" err="1"/>
              <a:t>tra</a:t>
            </a:r>
            <a:r>
              <a:rPr lang="en-US" altLang="it-IT" dirty="0"/>
              <a:t> </a:t>
            </a:r>
            <a:r>
              <a:rPr lang="en-US" altLang="it-IT" dirty="0" err="1"/>
              <a:t>destra</a:t>
            </a:r>
            <a:r>
              <a:rPr lang="en-US" altLang="it-IT" dirty="0"/>
              <a:t> e </a:t>
            </a:r>
            <a:r>
              <a:rPr lang="en-US" altLang="it-IT" dirty="0" err="1"/>
              <a:t>sinistra</a:t>
            </a:r>
            <a:endParaRPr lang="en-US" altLang="it-IT" dirty="0"/>
          </a:p>
        </p:txBody>
      </p:sp>
      <p:sp>
        <p:nvSpPr>
          <p:cNvPr id="2" name="TextBox 1"/>
          <p:cNvSpPr txBox="1"/>
          <p:nvPr/>
        </p:nvSpPr>
        <p:spPr>
          <a:xfrm>
            <a:off x="347695" y="4876800"/>
            <a:ext cx="84015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Teorie di campo locali con simmetria di </a:t>
            </a:r>
            <a:r>
              <a:rPr lang="it-IT" dirty="0" err="1" smtClean="0">
                <a:solidFill>
                  <a:srgbClr val="FF0000"/>
                </a:solidFill>
              </a:rPr>
              <a:t>Lorentz</a:t>
            </a:r>
            <a:r>
              <a:rPr lang="it-IT" dirty="0" smtClean="0">
                <a:solidFill>
                  <a:srgbClr val="FF0000"/>
                </a:solidFill>
              </a:rPr>
              <a:t> devono anche possedere simmetria CPT</a:t>
            </a:r>
          </a:p>
          <a:p>
            <a:endParaRPr lang="it-IT" dirty="0"/>
          </a:p>
          <a:p>
            <a:r>
              <a:rPr lang="it-IT" dirty="0" smtClean="0"/>
              <a:t>Se CPT </a:t>
            </a:r>
            <a:r>
              <a:rPr lang="it-IT" dirty="0" err="1" smtClean="0"/>
              <a:t>e’</a:t>
            </a:r>
            <a:r>
              <a:rPr lang="it-IT" dirty="0" smtClean="0"/>
              <a:t> violato anche l’invarianza di </a:t>
            </a:r>
            <a:r>
              <a:rPr lang="it-IT" dirty="0" err="1" smtClean="0"/>
              <a:t>Lorentz</a:t>
            </a:r>
            <a:r>
              <a:rPr lang="it-IT" dirty="0" smtClean="0"/>
              <a:t> lo </a:t>
            </a:r>
            <a:r>
              <a:rPr lang="it-IT" dirty="0" err="1" smtClean="0"/>
              <a:t>e’</a:t>
            </a:r>
            <a:endParaRPr lang="it-IT" dirty="0" smtClean="0"/>
          </a:p>
          <a:p>
            <a:r>
              <a:rPr lang="it-IT" dirty="0" smtClean="0"/>
              <a:t>(PRL 89, 231602 (2002</a:t>
            </a:r>
            <a:r>
              <a:rPr lang="it-IT" dirty="0" smtClean="0"/>
              <a:t>))</a:t>
            </a:r>
          </a:p>
          <a:p>
            <a:endParaRPr lang="it-IT" dirty="0"/>
          </a:p>
          <a:p>
            <a:r>
              <a:rPr lang="it-IT" dirty="0" smtClean="0"/>
              <a:t>Invarianza di </a:t>
            </a:r>
            <a:r>
              <a:rPr lang="it-IT" dirty="0" err="1" smtClean="0"/>
              <a:t>Lorentz</a:t>
            </a:r>
            <a:r>
              <a:rPr lang="it-IT" dirty="0" smtClean="0"/>
              <a:t> </a:t>
            </a:r>
            <a:r>
              <a:rPr lang="it-IT" dirty="0" err="1" smtClean="0"/>
              <a:t>puo’</a:t>
            </a:r>
            <a:r>
              <a:rPr lang="it-IT" dirty="0" smtClean="0"/>
              <a:t> essere violata in molti approcci verso una teoria unificata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249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solidFill>
                  <a:srgbClr val="FF0000"/>
                </a:solidFill>
                <a:latin typeface="+mn-lt"/>
              </a:rPr>
              <a:t>Symmetrie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e CPT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85775" y="2189419"/>
            <a:ext cx="84582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err="1" smtClean="0"/>
              <a:t>Simmetrie</a:t>
            </a:r>
            <a:r>
              <a:rPr lang="en-US" dirty="0" smtClean="0"/>
              <a:t>: </a:t>
            </a:r>
            <a:r>
              <a:rPr lang="en-US" dirty="0" err="1" smtClean="0"/>
              <a:t>operazioni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lasciano</a:t>
            </a:r>
            <a:r>
              <a:rPr lang="en-US" dirty="0" smtClean="0"/>
              <a:t> la </a:t>
            </a:r>
            <a:r>
              <a:rPr lang="en-US" dirty="0" err="1" smtClean="0"/>
              <a:t>teoria</a:t>
            </a:r>
            <a:r>
              <a:rPr lang="en-US" dirty="0" smtClean="0"/>
              <a:t> e </a:t>
            </a:r>
            <a:r>
              <a:rPr lang="en-US" dirty="0" err="1" smtClean="0"/>
              <a:t>l’esperimento</a:t>
            </a:r>
            <a:r>
              <a:rPr lang="en-US" dirty="0" smtClean="0"/>
              <a:t> </a:t>
            </a:r>
            <a:r>
              <a:rPr lang="en-US" dirty="0" err="1" smtClean="0"/>
              <a:t>invariati</a:t>
            </a:r>
            <a:endParaRPr lang="en-US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err="1" smtClean="0"/>
              <a:t>Sono</a:t>
            </a:r>
            <a:r>
              <a:rPr lang="en-US" dirty="0" smtClean="0"/>
              <a:t> associate  a </a:t>
            </a:r>
            <a:r>
              <a:rPr lang="en-US" dirty="0" err="1" smtClean="0"/>
              <a:t>operatori</a:t>
            </a:r>
            <a:r>
              <a:rPr lang="en-US" dirty="0" smtClean="0"/>
              <a:t> in </a:t>
            </a:r>
            <a:r>
              <a:rPr lang="en-US" dirty="0" err="1" smtClean="0"/>
              <a:t>teoria</a:t>
            </a:r>
            <a:r>
              <a:rPr lang="en-US" dirty="0" smtClean="0"/>
              <a:t> di campo </a:t>
            </a:r>
            <a:r>
              <a:rPr lang="en-US" dirty="0" err="1" smtClean="0"/>
              <a:t>quantistica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cui </a:t>
            </a:r>
            <a:r>
              <a:rPr lang="en-US" dirty="0" err="1" smtClean="0"/>
              <a:t>valore</a:t>
            </a:r>
            <a:r>
              <a:rPr lang="en-US" dirty="0" smtClean="0"/>
              <a:t> non cambia a </a:t>
            </a:r>
            <a:r>
              <a:rPr lang="en-US" dirty="0" err="1" smtClean="0"/>
              <a:t>seguito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interazione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rispetta</a:t>
            </a:r>
            <a:r>
              <a:rPr lang="en-US" dirty="0" smtClean="0"/>
              <a:t> </a:t>
            </a:r>
            <a:r>
              <a:rPr lang="en-US" dirty="0" err="1" smtClean="0"/>
              <a:t>quella</a:t>
            </a:r>
            <a:r>
              <a:rPr lang="en-US" dirty="0" smtClean="0"/>
              <a:t> </a:t>
            </a:r>
            <a:r>
              <a:rPr lang="en-US" dirty="0" err="1" smtClean="0"/>
              <a:t>simmetria</a:t>
            </a:r>
            <a:r>
              <a:rPr lang="en-US" dirty="0" smtClean="0"/>
              <a:t>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smtClean="0"/>
              <a:t>P </a:t>
            </a:r>
            <a:r>
              <a:rPr lang="en-US" dirty="0"/>
              <a:t>(</a:t>
            </a:r>
            <a:r>
              <a:rPr lang="en-US" dirty="0" smtClean="0"/>
              <a:t>parity- </a:t>
            </a:r>
            <a:r>
              <a:rPr lang="en-US" dirty="0" err="1" smtClean="0"/>
              <a:t>cambio</a:t>
            </a:r>
            <a:r>
              <a:rPr lang="en-US" dirty="0" smtClean="0"/>
              <a:t> di segno </a:t>
            </a:r>
            <a:r>
              <a:rPr lang="en-US" dirty="0" err="1" smtClean="0"/>
              <a:t>delle</a:t>
            </a:r>
            <a:r>
              <a:rPr lang="en-US" dirty="0"/>
              <a:t> </a:t>
            </a:r>
            <a:r>
              <a:rPr lang="en-US" dirty="0" smtClean="0"/>
              <a:t>coordinate</a:t>
            </a:r>
            <a:r>
              <a:rPr lang="en-US" dirty="0" smtClean="0"/>
              <a:t> </a:t>
            </a:r>
            <a:r>
              <a:rPr lang="en-US" dirty="0" smtClean="0"/>
              <a:t>):</a:t>
            </a:r>
            <a:r>
              <a:rPr lang="en-US" dirty="0" err="1" smtClean="0"/>
              <a:t>interazioni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e </a:t>
            </a:r>
            <a:r>
              <a:rPr lang="en-US" dirty="0" err="1" smtClean="0"/>
              <a:t>forti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P </a:t>
            </a:r>
            <a:r>
              <a:rPr lang="en-US" dirty="0" err="1" smtClean="0"/>
              <a:t>invarianti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err="1" smtClean="0"/>
              <a:t>Fino</a:t>
            </a:r>
            <a:r>
              <a:rPr lang="en-US" dirty="0" smtClean="0"/>
              <a:t> al 1956 P era </a:t>
            </a:r>
            <a:r>
              <a:rPr lang="en-US" dirty="0" err="1" smtClean="0"/>
              <a:t>considerata</a:t>
            </a:r>
            <a:r>
              <a:rPr lang="en-US" dirty="0" smtClean="0"/>
              <a:t> </a:t>
            </a:r>
            <a:r>
              <a:rPr lang="en-US" dirty="0" err="1" smtClean="0"/>
              <a:t>fondamentale</a:t>
            </a:r>
            <a:r>
              <a:rPr lang="en-US" dirty="0" smtClean="0"/>
              <a:t> come la </a:t>
            </a:r>
            <a:r>
              <a:rPr lang="en-US" dirty="0" err="1" smtClean="0"/>
              <a:t>conservazione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energia</a:t>
            </a:r>
            <a:endParaRPr lang="en-US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smtClean="0"/>
              <a:t>1956 </a:t>
            </a:r>
            <a:r>
              <a:rPr lang="en-US" dirty="0"/>
              <a:t>: Lee and Yang </a:t>
            </a:r>
            <a:r>
              <a:rPr lang="en-US" dirty="0" err="1" smtClean="0"/>
              <a:t>suggeriscono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non </a:t>
            </a:r>
            <a:r>
              <a:rPr lang="en-US" dirty="0" err="1" smtClean="0"/>
              <a:t>c’e</a:t>
            </a:r>
            <a:r>
              <a:rPr lang="en-US" dirty="0" smtClean="0"/>
              <a:t>’ </a:t>
            </a:r>
            <a:r>
              <a:rPr lang="en-US" dirty="0" err="1" smtClean="0"/>
              <a:t>evidenza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le </a:t>
            </a:r>
            <a:r>
              <a:rPr lang="en-US" dirty="0" err="1" smtClean="0"/>
              <a:t>interazioni</a:t>
            </a:r>
            <a:r>
              <a:rPr lang="en-US" dirty="0" smtClean="0"/>
              <a:t> </a:t>
            </a:r>
            <a:r>
              <a:rPr lang="en-US" dirty="0" err="1" smtClean="0"/>
              <a:t>deboli</a:t>
            </a:r>
            <a:r>
              <a:rPr lang="en-US" dirty="0" smtClean="0"/>
              <a:t> </a:t>
            </a:r>
            <a:r>
              <a:rPr lang="en-US" dirty="0" err="1" smtClean="0"/>
              <a:t>rispettino</a:t>
            </a:r>
            <a:r>
              <a:rPr lang="en-US" dirty="0" smtClean="0"/>
              <a:t> la </a:t>
            </a:r>
            <a:r>
              <a:rPr lang="en-US" dirty="0" err="1" smtClean="0"/>
              <a:t>Parita</a:t>
            </a:r>
            <a:r>
              <a:rPr lang="en-US" dirty="0" smtClean="0"/>
              <a:t>’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smtClean="0"/>
              <a:t>1956</a:t>
            </a:r>
            <a:r>
              <a:rPr lang="en-US" dirty="0"/>
              <a:t>: Wu et al.:  </a:t>
            </a:r>
            <a:r>
              <a:rPr lang="en-US" dirty="0" smtClean="0"/>
              <a:t>studio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distruzione</a:t>
            </a:r>
            <a:r>
              <a:rPr lang="en-US" dirty="0" smtClean="0"/>
              <a:t> </a:t>
            </a:r>
            <a:r>
              <a:rPr lang="en-US" dirty="0" err="1" smtClean="0"/>
              <a:t>angolare</a:t>
            </a:r>
            <a:r>
              <a:rPr lang="en-US" dirty="0" smtClean="0"/>
              <a:t> di </a:t>
            </a:r>
            <a:r>
              <a:rPr lang="en-US" dirty="0" err="1" smtClean="0"/>
              <a:t>elettroni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decadimento</a:t>
            </a:r>
            <a:r>
              <a:rPr lang="en-US" dirty="0" smtClean="0"/>
              <a:t> </a:t>
            </a:r>
            <a:r>
              <a:rPr lang="en-US" dirty="0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 di nuclei con spin </a:t>
            </a:r>
            <a:r>
              <a:rPr lang="en-US" dirty="0" err="1" smtClean="0"/>
              <a:t>polarizzato</a:t>
            </a:r>
            <a:r>
              <a:rPr lang="en-US" dirty="0" smtClean="0"/>
              <a:t>: </a:t>
            </a:r>
            <a:r>
              <a:rPr lang="en-US" dirty="0" err="1" smtClean="0"/>
              <a:t>evidenza</a:t>
            </a:r>
            <a:r>
              <a:rPr lang="en-US" dirty="0" smtClean="0"/>
              <a:t> di </a:t>
            </a:r>
            <a:r>
              <a:rPr lang="en-US" dirty="0" err="1" smtClean="0"/>
              <a:t>violazione</a:t>
            </a:r>
            <a:r>
              <a:rPr lang="en-US" dirty="0" smtClean="0"/>
              <a:t> di P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err="1" smtClean="0"/>
              <a:t>Violazione</a:t>
            </a:r>
            <a:r>
              <a:rPr lang="en-US" dirty="0" smtClean="0"/>
              <a:t> di P </a:t>
            </a:r>
            <a:r>
              <a:rPr lang="en-US" dirty="0" err="1" smtClean="0"/>
              <a:t>fu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rivoluzione</a:t>
            </a:r>
            <a:r>
              <a:rPr lang="en-US" dirty="0" smtClean="0"/>
              <a:t>: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penso</a:t>
            </a:r>
            <a:r>
              <a:rPr lang="en-US" dirty="0" smtClean="0"/>
              <a:t>’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almeno</a:t>
            </a:r>
            <a:r>
              <a:rPr lang="en-US" dirty="0" smtClean="0"/>
              <a:t> CP fosse </a:t>
            </a:r>
            <a:r>
              <a:rPr lang="en-US" dirty="0" err="1" smtClean="0"/>
              <a:t>conservata</a:t>
            </a:r>
            <a:r>
              <a:rPr lang="en-US" dirty="0" smtClean="0"/>
              <a:t>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err="1" smtClean="0"/>
              <a:t>Ora</a:t>
            </a:r>
            <a:r>
              <a:rPr lang="en-US" dirty="0" smtClean="0"/>
              <a:t> </a:t>
            </a:r>
            <a:r>
              <a:rPr lang="en-US" dirty="0" err="1" smtClean="0"/>
              <a:t>sappiamo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anche</a:t>
            </a:r>
            <a:r>
              <a:rPr lang="en-US" dirty="0" smtClean="0"/>
              <a:t> CP e’ violate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smtClean="0"/>
              <a:t>Non </a:t>
            </a:r>
            <a:r>
              <a:rPr lang="en-US" dirty="0" err="1" smtClean="0"/>
              <a:t>abbiamo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scoperto</a:t>
            </a:r>
            <a:r>
              <a:rPr lang="en-US" dirty="0" smtClean="0"/>
              <a:t> un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viola </a:t>
            </a:r>
            <a:r>
              <a:rPr lang="en-US" dirty="0" smtClean="0"/>
              <a:t>CPT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dirty="0" smtClean="0"/>
              <a:t>Ma ci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tante</a:t>
            </a:r>
            <a:r>
              <a:rPr lang="en-US" dirty="0" smtClean="0"/>
              <a:t> </a:t>
            </a:r>
            <a:r>
              <a:rPr lang="en-US" dirty="0" err="1" smtClean="0"/>
              <a:t>cose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non </a:t>
            </a:r>
            <a:r>
              <a:rPr lang="en-US" dirty="0" err="1" smtClean="0"/>
              <a:t>capiamo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err="1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nelle</a:t>
            </a:r>
            <a:r>
              <a:rPr lang="en-US" dirty="0" smtClean="0"/>
              <a:t> </a:t>
            </a:r>
            <a:r>
              <a:rPr lang="en-US" dirty="0" err="1" smtClean="0"/>
              <a:t>estensioni</a:t>
            </a:r>
            <a:r>
              <a:rPr lang="en-US" dirty="0" smtClean="0"/>
              <a:t> del </a:t>
            </a:r>
            <a:r>
              <a:rPr lang="en-US" dirty="0" err="1" smtClean="0"/>
              <a:t>modello</a:t>
            </a:r>
            <a:r>
              <a:rPr lang="en-US" dirty="0" smtClean="0"/>
              <a:t> standard </a:t>
            </a:r>
            <a:r>
              <a:rPr lang="en-US" dirty="0" err="1" smtClean="0"/>
              <a:t>che</a:t>
            </a:r>
            <a:r>
              <a:rPr lang="en-US" dirty="0" smtClean="0"/>
              <a:t> in </a:t>
            </a:r>
            <a:r>
              <a:rPr lang="en-US" dirty="0" err="1" smtClean="0"/>
              <a:t>cosmologia</a:t>
            </a:r>
            <a:endParaRPr lang="en-US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0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1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404664"/>
            <a:ext cx="4825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SME and Lorentz Invariance Violation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277505" name="Rectangle 1"/>
          <p:cNvSpPr>
            <a:spLocks noChangeArrowheads="1"/>
          </p:cNvSpPr>
          <p:nvPr/>
        </p:nvSpPr>
        <p:spPr bwMode="auto">
          <a:xfrm>
            <a:off x="4500139" y="1100706"/>
            <a:ext cx="338437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http://people.carleton.edu/~jtasson/</a:t>
            </a:r>
            <a:endParaRPr kumimoji="0" lang="it-I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http://www.physics.indiana.edu/~kostelec/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  <a:hlinkClick r:id="rId5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5"/>
              </a:rPr>
              <a:t>http://physics2.nmu.edu/~nrussell/</a:t>
            </a:r>
            <a:r>
              <a:rPr kumimoji="0" lang="it-IT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988840"/>
            <a:ext cx="86592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SME:  (Standard Model Extension) </a:t>
            </a:r>
            <a:r>
              <a:rPr lang="it-IT" dirty="0" err="1" smtClean="0"/>
              <a:t>e’</a:t>
            </a:r>
            <a:r>
              <a:rPr lang="it-IT" dirty="0" smtClean="0"/>
              <a:t> una teoria di campo quantistica effettiva che contiene</a:t>
            </a:r>
          </a:p>
          <a:p>
            <a:pPr>
              <a:buFont typeface="Wingdings" pitchFamily="2" charset="2"/>
              <a:buChar char="§"/>
            </a:pPr>
            <a:r>
              <a:rPr lang="it-IT" dirty="0" err="1" smtClean="0"/>
              <a:t>Relativita’</a:t>
            </a:r>
            <a:r>
              <a:rPr lang="it-IT" dirty="0" smtClean="0"/>
              <a:t> Generale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Modello standard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Termini che violano invarianza di </a:t>
            </a:r>
            <a:r>
              <a:rPr lang="it-IT" dirty="0" err="1" smtClean="0"/>
              <a:t>Lorentz</a:t>
            </a:r>
            <a:r>
              <a:rPr lang="it-IT" dirty="0" smtClean="0"/>
              <a:t> e CPT con dei </a:t>
            </a:r>
            <a:r>
              <a:rPr lang="it-IT" dirty="0" err="1" smtClean="0"/>
              <a:t>coeff</a:t>
            </a:r>
            <a:r>
              <a:rPr lang="it-IT" dirty="0" smtClean="0"/>
              <a:t> da limitare </a:t>
            </a:r>
            <a:r>
              <a:rPr lang="it-IT" dirty="0" err="1" smtClean="0"/>
              <a:t>sperim</a:t>
            </a:r>
            <a:r>
              <a:rPr lang="it-IT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Permette il confronto con esperimenti in modo consistente e formalmente corretto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149080"/>
            <a:ext cx="77057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5536" y="5517232"/>
            <a:ext cx="2306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mi=mg  for matter</a:t>
            </a:r>
          </a:p>
          <a:p>
            <a:r>
              <a:rPr lang="it-IT" dirty="0" smtClean="0"/>
              <a:t>mi ≠mg  for antimatter</a:t>
            </a:r>
            <a:endParaRPr lang="it-IT" dirty="0"/>
          </a:p>
        </p:txBody>
      </p:sp>
      <p:sp>
        <p:nvSpPr>
          <p:cNvPr id="9" name="TextBox 8"/>
          <p:cNvSpPr txBox="1"/>
          <p:nvPr/>
        </p:nvSpPr>
        <p:spPr>
          <a:xfrm>
            <a:off x="3563888" y="6021288"/>
            <a:ext cx="3427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J. Tasson Hyperfine Interactions (2012) 213:137-146</a:t>
            </a:r>
            <a:endParaRPr lang="it-IT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6237312"/>
            <a:ext cx="7417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Model allowing a </a:t>
            </a:r>
            <a:r>
              <a:rPr lang="it-IT" sz="1600" dirty="0" err="1" smtClean="0"/>
              <a:t>different</a:t>
            </a:r>
            <a:r>
              <a:rPr lang="it-IT" sz="1600" dirty="0" smtClean="0"/>
              <a:t> </a:t>
            </a:r>
            <a:r>
              <a:rPr lang="it-IT" sz="1600" dirty="0" err="1" smtClean="0"/>
              <a:t>inertial</a:t>
            </a:r>
            <a:r>
              <a:rPr lang="it-IT" sz="1600" dirty="0" smtClean="0"/>
              <a:t> and gravitational mass for antimatter are “possible”</a:t>
            </a:r>
            <a:endParaRPr lang="it-IT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71785" y="3686835"/>
            <a:ext cx="6488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Violazioni della invarianza di </a:t>
            </a:r>
            <a:r>
              <a:rPr lang="it-IT" dirty="0" err="1" smtClean="0">
                <a:solidFill>
                  <a:srgbClr val="FF0000"/>
                </a:solidFill>
              </a:rPr>
              <a:t>Lorentz</a:t>
            </a:r>
            <a:r>
              <a:rPr lang="it-IT" dirty="0" smtClean="0">
                <a:solidFill>
                  <a:srgbClr val="FF0000"/>
                </a:solidFill>
              </a:rPr>
              <a:t> producono violazioni di WEP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41218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esempio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904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610600" cy="990600"/>
          </a:xfrm>
        </p:spPr>
        <p:txBody>
          <a:bodyPr/>
          <a:lstStyle/>
          <a:p>
            <a:r>
              <a:rPr lang="en-US" altLang="it-IT" sz="3200" dirty="0"/>
              <a:t>Ma </a:t>
            </a:r>
            <a:r>
              <a:rPr lang="en-US" altLang="it-IT" sz="3200" dirty="0" err="1"/>
              <a:t>perche</a:t>
            </a:r>
            <a:r>
              <a:rPr lang="en-US" altLang="it-IT" sz="3200" dirty="0"/>
              <a:t>’ </a:t>
            </a:r>
            <a:r>
              <a:rPr lang="en-US" altLang="it-IT" sz="3200" dirty="0" err="1"/>
              <a:t>il</a:t>
            </a:r>
            <a:r>
              <a:rPr lang="en-US" altLang="it-IT" sz="3200" dirty="0"/>
              <a:t> </a:t>
            </a:r>
            <a:r>
              <a:rPr lang="en-US" altLang="it-IT" sz="3200" dirty="0" err="1"/>
              <a:t>nostro</a:t>
            </a:r>
            <a:r>
              <a:rPr lang="en-US" altLang="it-IT" sz="3200" dirty="0"/>
              <a:t> </a:t>
            </a:r>
            <a:r>
              <a:rPr lang="en-US" altLang="it-IT" sz="3200" dirty="0" err="1"/>
              <a:t>universo</a:t>
            </a:r>
            <a:r>
              <a:rPr lang="en-US" altLang="it-IT" sz="3200" dirty="0"/>
              <a:t> e’ </a:t>
            </a:r>
            <a:r>
              <a:rPr lang="en-US" altLang="it-IT" sz="3200" dirty="0" err="1"/>
              <a:t>fatto</a:t>
            </a:r>
            <a:r>
              <a:rPr lang="en-US" altLang="it-IT" sz="3200" dirty="0"/>
              <a:t> solo di </a:t>
            </a:r>
            <a:r>
              <a:rPr lang="en-US" altLang="it-IT" sz="3200" dirty="0" smtClean="0"/>
              <a:t>     						</a:t>
            </a:r>
            <a:r>
              <a:rPr lang="en-US" altLang="it-IT" sz="3200" dirty="0" err="1" smtClean="0"/>
              <a:t>materia</a:t>
            </a:r>
            <a:r>
              <a:rPr lang="en-US" altLang="it-IT" sz="3200" dirty="0"/>
              <a:t>?</a:t>
            </a:r>
            <a:r>
              <a:rPr lang="en-US" altLang="it-IT" sz="2800" dirty="0"/>
              <a:t>       </a:t>
            </a:r>
          </a:p>
        </p:txBody>
      </p:sp>
      <p:pic>
        <p:nvPicPr>
          <p:cNvPr id="61443" name="Picture 3" descr="big bang and creation of universe - artwork © Mark A. Garl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2971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352800" y="1752600"/>
            <a:ext cx="594360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 err="1"/>
              <a:t>L’universo</a:t>
            </a:r>
            <a:r>
              <a:rPr lang="en-US" altLang="it-IT" dirty="0"/>
              <a:t> </a:t>
            </a:r>
            <a:r>
              <a:rPr lang="en-US" altLang="it-IT" dirty="0" err="1"/>
              <a:t>primordiale</a:t>
            </a:r>
            <a:r>
              <a:rPr lang="en-US" altLang="it-IT" dirty="0"/>
              <a:t> era </a:t>
            </a:r>
            <a:r>
              <a:rPr lang="en-US" altLang="it-IT" dirty="0" err="1"/>
              <a:t>una</a:t>
            </a:r>
            <a:r>
              <a:rPr lang="en-US" altLang="it-IT" dirty="0"/>
              <a:t> </a:t>
            </a:r>
            <a:r>
              <a:rPr lang="en-US" altLang="it-IT" dirty="0" err="1"/>
              <a:t>mistura</a:t>
            </a:r>
            <a:r>
              <a:rPr lang="en-US" altLang="it-IT" dirty="0"/>
              <a:t> di </a:t>
            </a:r>
            <a:r>
              <a:rPr lang="en-US" altLang="it-IT" dirty="0" err="1"/>
              <a:t>massa</a:t>
            </a:r>
            <a:r>
              <a:rPr lang="en-US" altLang="it-IT" dirty="0"/>
              <a:t> e </a:t>
            </a:r>
            <a:r>
              <a:rPr lang="en-US" altLang="it-IT" dirty="0" err="1"/>
              <a:t>energia</a:t>
            </a:r>
            <a:r>
              <a:rPr lang="en-US" altLang="it-IT" dirty="0"/>
              <a:t> (</a:t>
            </a:r>
            <a:r>
              <a:rPr lang="en-US" altLang="it-IT" dirty="0" err="1"/>
              <a:t>alta</a:t>
            </a:r>
            <a:r>
              <a:rPr lang="en-US" altLang="it-IT" dirty="0"/>
              <a:t> </a:t>
            </a:r>
            <a:r>
              <a:rPr lang="en-US" altLang="it-IT" dirty="0" err="1"/>
              <a:t>temperatura</a:t>
            </a:r>
            <a:r>
              <a:rPr lang="en-US" altLang="it-IT" dirty="0"/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 err="1"/>
              <a:t>Formazione</a:t>
            </a:r>
            <a:r>
              <a:rPr lang="en-US" altLang="it-IT" dirty="0"/>
              <a:t> e </a:t>
            </a:r>
            <a:r>
              <a:rPr lang="en-US" altLang="it-IT" dirty="0" err="1"/>
              <a:t>annichilazione</a:t>
            </a:r>
            <a:r>
              <a:rPr lang="en-US" altLang="it-IT" dirty="0"/>
              <a:t> continua di </a:t>
            </a:r>
            <a:r>
              <a:rPr lang="en-US" altLang="it-IT" dirty="0" err="1"/>
              <a:t>particelle</a:t>
            </a:r>
            <a:r>
              <a:rPr lang="en-US" altLang="it-IT" dirty="0"/>
              <a:t> e </a:t>
            </a:r>
            <a:r>
              <a:rPr lang="en-US" altLang="it-IT" dirty="0" err="1"/>
              <a:t>antiparticelle</a:t>
            </a:r>
            <a:endParaRPr lang="en-US" altLang="it-IT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 err="1"/>
              <a:t>L’universo</a:t>
            </a:r>
            <a:r>
              <a:rPr lang="en-US" altLang="it-IT" dirty="0"/>
              <a:t> </a:t>
            </a:r>
            <a:r>
              <a:rPr lang="en-US" altLang="it-IT" dirty="0" err="1"/>
              <a:t>si</a:t>
            </a:r>
            <a:r>
              <a:rPr lang="en-US" altLang="it-IT" dirty="0"/>
              <a:t> </a:t>
            </a:r>
            <a:r>
              <a:rPr lang="en-US" altLang="it-IT" dirty="0" err="1"/>
              <a:t>espande</a:t>
            </a:r>
            <a:r>
              <a:rPr lang="en-US" altLang="it-IT" dirty="0"/>
              <a:t> e </a:t>
            </a:r>
            <a:r>
              <a:rPr lang="en-US" altLang="it-IT" dirty="0" err="1"/>
              <a:t>si</a:t>
            </a:r>
            <a:r>
              <a:rPr lang="en-US" altLang="it-IT" dirty="0"/>
              <a:t> </a:t>
            </a:r>
            <a:r>
              <a:rPr lang="en-US" altLang="it-IT" dirty="0" err="1"/>
              <a:t>raffredda</a:t>
            </a:r>
            <a:r>
              <a:rPr lang="en-US" altLang="it-IT" dirty="0"/>
              <a:t>: per </a:t>
            </a:r>
            <a:r>
              <a:rPr lang="en-US" altLang="it-IT" dirty="0" err="1"/>
              <a:t>qualche</a:t>
            </a:r>
            <a:r>
              <a:rPr lang="en-US" altLang="it-IT" dirty="0"/>
              <a:t> </a:t>
            </a:r>
            <a:r>
              <a:rPr lang="en-US" altLang="it-IT" dirty="0" err="1"/>
              <a:t>ragione</a:t>
            </a:r>
            <a:r>
              <a:rPr lang="en-US" altLang="it-IT" dirty="0"/>
              <a:t> </a:t>
            </a:r>
            <a:r>
              <a:rPr lang="en-US" altLang="it-IT" dirty="0" err="1"/>
              <a:t>sopravvive</a:t>
            </a:r>
            <a:r>
              <a:rPr lang="en-US" altLang="it-IT" dirty="0"/>
              <a:t> un piccolo </a:t>
            </a:r>
            <a:r>
              <a:rPr lang="en-US" altLang="it-IT" dirty="0" err="1"/>
              <a:t>eccesso</a:t>
            </a:r>
            <a:r>
              <a:rPr lang="en-US" altLang="it-IT" dirty="0"/>
              <a:t> di </a:t>
            </a:r>
            <a:r>
              <a:rPr lang="en-US" altLang="it-IT" dirty="0" err="1"/>
              <a:t>materia</a:t>
            </a:r>
            <a:r>
              <a:rPr lang="en-US" altLang="it-IT" dirty="0"/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dirty="0"/>
              <a:t>Si </a:t>
            </a:r>
            <a:r>
              <a:rPr lang="en-US" altLang="it-IT" dirty="0" err="1"/>
              <a:t>formano</a:t>
            </a:r>
            <a:r>
              <a:rPr lang="en-US" altLang="it-IT" dirty="0"/>
              <a:t> </a:t>
            </a:r>
            <a:r>
              <a:rPr lang="en-US" altLang="it-IT" dirty="0" err="1"/>
              <a:t>atomi</a:t>
            </a:r>
            <a:r>
              <a:rPr lang="en-US" altLang="it-IT" dirty="0"/>
              <a:t> e </a:t>
            </a:r>
            <a:r>
              <a:rPr lang="en-US" altLang="it-IT" dirty="0" err="1"/>
              <a:t>strutture</a:t>
            </a:r>
            <a:r>
              <a:rPr lang="en-US" altLang="it-IT" dirty="0"/>
              <a:t> e </a:t>
            </a:r>
            <a:r>
              <a:rPr lang="en-US" altLang="it-IT" dirty="0" err="1"/>
              <a:t>il</a:t>
            </a:r>
            <a:r>
              <a:rPr lang="en-US" altLang="it-IT" dirty="0"/>
              <a:t> </a:t>
            </a:r>
            <a:r>
              <a:rPr lang="en-US" altLang="it-IT" dirty="0" err="1"/>
              <a:t>mondo</a:t>
            </a:r>
            <a:r>
              <a:rPr lang="en-US" altLang="it-IT" dirty="0"/>
              <a:t> in cui </a:t>
            </a:r>
            <a:r>
              <a:rPr lang="en-US" altLang="it-IT" dirty="0" err="1"/>
              <a:t>viviamo</a:t>
            </a:r>
            <a:r>
              <a:rPr lang="en-US" altLang="it-IT" sz="1600" dirty="0"/>
              <a:t> </a:t>
            </a:r>
          </a:p>
          <a:p>
            <a:pPr>
              <a:spcBef>
                <a:spcPct val="50000"/>
              </a:spcBef>
            </a:pPr>
            <a:endParaRPr lang="en-US" altLang="it-IT" dirty="0">
              <a:latin typeface="Tahoma" panose="020B0604030504040204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57200" y="4800600"/>
            <a:ext cx="8534400" cy="158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sz="2000" dirty="0"/>
              <a:t> </a:t>
            </a:r>
            <a:r>
              <a:rPr lang="en-US" altLang="it-IT" sz="2000" dirty="0" err="1"/>
              <a:t>Perche</a:t>
            </a:r>
            <a:r>
              <a:rPr lang="en-US" altLang="it-IT" sz="2000" dirty="0"/>
              <a:t>’ ci </a:t>
            </a:r>
            <a:r>
              <a:rPr lang="en-US" altLang="it-IT" sz="2000" dirty="0" err="1"/>
              <a:t>sono</a:t>
            </a:r>
            <a:r>
              <a:rPr lang="en-US" altLang="it-IT" sz="2000" dirty="0"/>
              <a:t> solo </a:t>
            </a:r>
            <a:r>
              <a:rPr lang="en-US" altLang="it-IT" sz="2000" dirty="0" err="1"/>
              <a:t>barioni</a:t>
            </a:r>
            <a:r>
              <a:rPr lang="en-US" altLang="it-IT" sz="2000" dirty="0"/>
              <a:t> </a:t>
            </a:r>
            <a:r>
              <a:rPr lang="en-US" altLang="it-IT" sz="2000" dirty="0" smtClean="0"/>
              <a:t>(</a:t>
            </a:r>
            <a:r>
              <a:rPr lang="en-US" altLang="it-IT" sz="2000" dirty="0" err="1" smtClean="0"/>
              <a:t>materia</a:t>
            </a:r>
            <a:r>
              <a:rPr lang="en-US" altLang="it-IT" sz="2000" dirty="0" smtClean="0"/>
              <a:t>) </a:t>
            </a:r>
            <a:r>
              <a:rPr lang="en-US" altLang="it-IT" sz="2000" dirty="0" err="1" smtClean="0"/>
              <a:t>nell’universo</a:t>
            </a:r>
            <a:r>
              <a:rPr lang="en-US" altLang="it-IT" sz="2000" dirty="0" smtClean="0"/>
              <a:t> </a:t>
            </a:r>
            <a:r>
              <a:rPr lang="en-US" altLang="it-IT" sz="2000" dirty="0"/>
              <a:t>e non </a:t>
            </a:r>
            <a:r>
              <a:rPr lang="en-US" altLang="it-IT" sz="2000" dirty="0" err="1" smtClean="0"/>
              <a:t>antibarioni</a:t>
            </a:r>
            <a:r>
              <a:rPr lang="en-US" altLang="it-IT" sz="2000" dirty="0" smtClean="0"/>
              <a:t> (</a:t>
            </a:r>
            <a:r>
              <a:rPr lang="en-US" altLang="it-IT" sz="2000" dirty="0" err="1" smtClean="0"/>
              <a:t>antimateria</a:t>
            </a:r>
            <a:r>
              <a:rPr lang="en-US" altLang="it-IT" sz="2000" dirty="0" smtClean="0"/>
              <a:t>)? </a:t>
            </a:r>
            <a:endParaRPr lang="en-US" altLang="it-IT" sz="20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t-IT" sz="2000" dirty="0"/>
              <a:t> NOTA: </a:t>
            </a:r>
            <a:r>
              <a:rPr lang="en-US" altLang="it-IT" sz="2000" dirty="0" err="1"/>
              <a:t>senza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asimmetria</a:t>
            </a:r>
            <a:r>
              <a:rPr lang="en-US" altLang="it-IT" sz="2000" dirty="0"/>
              <a:t> non </a:t>
            </a:r>
            <a:r>
              <a:rPr lang="en-US" altLang="it-IT" sz="2000" dirty="0" err="1"/>
              <a:t>saremmo</a:t>
            </a:r>
            <a:r>
              <a:rPr lang="en-US" altLang="it-IT" sz="2000" dirty="0"/>
              <a:t> qui a </a:t>
            </a:r>
            <a:r>
              <a:rPr lang="en-US" altLang="it-IT" sz="2000" dirty="0" err="1"/>
              <a:t>parlarne</a:t>
            </a:r>
            <a:r>
              <a:rPr lang="en-US" altLang="it-IT" sz="2000" dirty="0"/>
              <a:t>…….</a:t>
            </a:r>
          </a:p>
          <a:p>
            <a:pPr>
              <a:spcBef>
                <a:spcPct val="50000"/>
              </a:spcBef>
            </a:pPr>
            <a:endParaRPr lang="en-US" altLang="it-IT" dirty="0">
              <a:latin typeface="Tahoma" panose="020B0604030504040204" pitchFamily="34" charset="0"/>
            </a:endParaRP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304800" y="1219200"/>
            <a:ext cx="10795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>
                <a:latin typeface="Tahoma" panose="020B0604030504040204" pitchFamily="34" charset="0"/>
              </a:rPr>
              <a:t>BigBang </a:t>
            </a:r>
          </a:p>
        </p:txBody>
      </p:sp>
    </p:spTree>
    <p:extLst>
      <p:ext uri="{BB962C8B-B14F-4D97-AF65-F5344CB8AC3E}">
        <p14:creationId xmlns:p14="http://schemas.microsoft.com/office/powerpoint/2010/main" val="16485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402638" cy="1462088"/>
          </a:xfrm>
        </p:spPr>
        <p:txBody>
          <a:bodyPr/>
          <a:lstStyle/>
          <a:p>
            <a:r>
              <a:rPr lang="en-US" altLang="it-IT" sz="3200"/>
              <a:t>Assenza di antimateria</a:t>
            </a:r>
            <a:br>
              <a:rPr lang="en-US" altLang="it-IT" sz="3200"/>
            </a:br>
            <a:r>
              <a:rPr lang="en-US" altLang="it-IT" sz="3200"/>
              <a:t>      e simmetrie non esatte</a:t>
            </a:r>
          </a:p>
        </p:txBody>
      </p:sp>
      <p:sp>
        <p:nvSpPr>
          <p:cNvPr id="66563" name="Text Box 3"/>
          <p:cNvSpPr txBox="1">
            <a:spLocks noGrp="1" noChangeArrowheads="1"/>
          </p:cNvSpPr>
          <p:nvPr>
            <p:ph type="body" idx="4294967295"/>
          </p:nvPr>
        </p:nvSpPr>
        <p:spPr>
          <a:xfrm>
            <a:off x="401638" y="2830411"/>
            <a:ext cx="8610600" cy="1981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it-IT" sz="1800" dirty="0">
                <a:latin typeface="Times New Roman" panose="02020603050405020304" pitchFamily="18" charset="0"/>
              </a:rPr>
              <a:t>      “</a:t>
            </a:r>
            <a:r>
              <a:rPr lang="en-US" altLang="it-IT" sz="1800" dirty="0" err="1">
                <a:latin typeface="Times New Roman" panose="02020603050405020304" pitchFamily="18" charset="0"/>
              </a:rPr>
              <a:t>Ricetta</a:t>
            </a:r>
            <a:r>
              <a:rPr lang="en-US" altLang="it-IT" sz="1800" dirty="0">
                <a:latin typeface="Times New Roman" panose="02020603050405020304" pitchFamily="18" charset="0"/>
              </a:rPr>
              <a:t>”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Sakarov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it-IT" sz="1800" dirty="0">
                <a:latin typeface="Times New Roman" panose="02020603050405020304" pitchFamily="18" charset="0"/>
              </a:rPr>
              <a:t>Il </a:t>
            </a:r>
            <a:r>
              <a:rPr lang="en-US" altLang="it-IT" sz="1800" dirty="0" err="1">
                <a:latin typeface="Times New Roman" panose="02020603050405020304" pitchFamily="18" charset="0"/>
              </a:rPr>
              <a:t>numero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barionico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>
                <a:solidFill>
                  <a:srgbClr val="FF0000"/>
                </a:solidFill>
                <a:latin typeface="Times New Roman" panose="02020603050405020304" pitchFamily="18" charset="0"/>
              </a:rPr>
              <a:t>non e’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esattamente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conservato</a:t>
            </a:r>
            <a:r>
              <a:rPr lang="en-US" altLang="it-IT" sz="1800" dirty="0">
                <a:latin typeface="Times New Roman" panose="02020603050405020304" pitchFamily="18" charset="0"/>
              </a:rPr>
              <a:t> (</a:t>
            </a:r>
            <a:r>
              <a:rPr lang="en-US" altLang="it-IT" sz="1800" dirty="0" err="1">
                <a:latin typeface="Times New Roman" panose="02020603050405020304" pitchFamily="18" charset="0"/>
              </a:rPr>
              <a:t>alle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alte</a:t>
            </a:r>
            <a:r>
              <a:rPr lang="en-US" altLang="it-IT" sz="1800" dirty="0">
                <a:latin typeface="Times New Roman" panose="02020603050405020304" pitchFamily="18" charset="0"/>
              </a:rPr>
              <a:t> temperature del big bang)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Violazione</a:t>
            </a:r>
            <a:r>
              <a:rPr lang="en-US" altLang="it-IT" sz="1800" dirty="0">
                <a:solidFill>
                  <a:srgbClr val="FF0000"/>
                </a:solidFill>
                <a:latin typeface="Times New Roman" panose="02020603050405020304" pitchFamily="18" charset="0"/>
              </a:rPr>
              <a:t> di CP</a:t>
            </a:r>
            <a:r>
              <a:rPr lang="en-US" altLang="it-IT" sz="1800" dirty="0">
                <a:latin typeface="Times New Roman" panose="02020603050405020304" pitchFamily="18" charset="0"/>
              </a:rPr>
              <a:t> :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si</a:t>
            </a:r>
            <a:r>
              <a:rPr lang="en-US" altLang="it-IT" sz="1800" dirty="0">
                <a:latin typeface="Times New Roman" panose="02020603050405020304" pitchFamily="18" charset="0"/>
              </a:rPr>
              <a:t> distingue </a:t>
            </a:r>
            <a:r>
              <a:rPr lang="en-US" altLang="it-IT" sz="1800" dirty="0" err="1">
                <a:latin typeface="Times New Roman" panose="02020603050405020304" pitchFamily="18" charset="0"/>
              </a:rPr>
              <a:t>tra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barioni</a:t>
            </a:r>
            <a:r>
              <a:rPr lang="en-US" altLang="it-IT" sz="1800" dirty="0">
                <a:latin typeface="Times New Roman" panose="02020603050405020304" pitchFamily="18" charset="0"/>
              </a:rPr>
              <a:t> e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antibarioni</a:t>
            </a:r>
            <a:r>
              <a:rPr lang="en-US" altLang="it-IT" sz="1800" dirty="0">
                <a:latin typeface="Times New Roman" panose="02020603050405020304" pitchFamily="18" charset="0"/>
              </a:rPr>
              <a:t> e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si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favorisce</a:t>
            </a:r>
            <a:r>
              <a:rPr lang="en-US" altLang="it-IT" sz="1800" dirty="0">
                <a:latin typeface="Times New Roman" panose="02020603050405020304" pitchFamily="18" charset="0"/>
              </a:rPr>
              <a:t> la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preferenza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dei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barioni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latin typeface="Times New Roman" panose="02020603050405020304" pitchFamily="18" charset="0"/>
              </a:rPr>
              <a:t>Evoluzione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primordiale</a:t>
            </a:r>
            <a:r>
              <a:rPr lang="en-US" altLang="it-IT" sz="1800" dirty="0">
                <a:latin typeface="Times New Roman" panose="02020603050405020304" pitchFamily="18" charset="0"/>
              </a:rPr>
              <a:t> non in </a:t>
            </a:r>
            <a:r>
              <a:rPr lang="en-US" altLang="it-IT" sz="1800" dirty="0" err="1">
                <a:latin typeface="Times New Roman" panose="02020603050405020304" pitchFamily="18" charset="0"/>
              </a:rPr>
              <a:t>equilibrio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termico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it-IT" sz="1800" dirty="0">
                <a:latin typeface="Times New Roman" panose="02020603050405020304" pitchFamily="18" charset="0"/>
              </a:rPr>
              <a:t>                        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04800" y="3886200"/>
            <a:ext cx="708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altLang="it-IT">
              <a:latin typeface="Tahoma" panose="020B0604030504040204" pitchFamily="34" charset="0"/>
            </a:endParaRPr>
          </a:p>
        </p:txBody>
      </p:sp>
      <p:pic>
        <p:nvPicPr>
          <p:cNvPr id="66568" name="Picture 8" descr="antima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38" y="215712"/>
            <a:ext cx="3429000" cy="22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554038" y="4688375"/>
            <a:ext cx="8305800" cy="1200329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dirty="0" err="1" smtClean="0"/>
              <a:t>Violazione</a:t>
            </a:r>
            <a:r>
              <a:rPr lang="en-US" altLang="it-IT" dirty="0" smtClean="0"/>
              <a:t> di CPT + </a:t>
            </a:r>
            <a:r>
              <a:rPr lang="en-US" altLang="it-IT" dirty="0" err="1" smtClean="0"/>
              <a:t>violazione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della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conservazione</a:t>
            </a:r>
            <a:r>
              <a:rPr lang="en-US" altLang="it-IT" dirty="0" smtClean="0"/>
              <a:t> del </a:t>
            </a:r>
            <a:r>
              <a:rPr lang="en-US" altLang="it-IT" dirty="0" err="1" smtClean="0"/>
              <a:t>numero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barionico</a:t>
            </a:r>
            <a:endParaRPr lang="en-US" altLang="it-IT" dirty="0" smtClean="0"/>
          </a:p>
          <a:p>
            <a:r>
              <a:rPr lang="en-US" altLang="it-IT" dirty="0" err="1" smtClean="0"/>
              <a:t>Spiega</a:t>
            </a:r>
            <a:r>
              <a:rPr lang="en-US" altLang="it-IT" dirty="0" smtClean="0"/>
              <a:t> la </a:t>
            </a:r>
            <a:r>
              <a:rPr lang="en-US" altLang="it-IT" dirty="0" err="1" smtClean="0"/>
              <a:t>assenza</a:t>
            </a:r>
            <a:r>
              <a:rPr lang="en-US" altLang="it-IT" dirty="0" smtClean="0"/>
              <a:t> di </a:t>
            </a:r>
            <a:r>
              <a:rPr lang="en-US" altLang="it-IT" dirty="0" err="1" smtClean="0"/>
              <a:t>antimateria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anche</a:t>
            </a:r>
            <a:r>
              <a:rPr lang="en-US" altLang="it-IT" dirty="0" smtClean="0"/>
              <a:t> in </a:t>
            </a:r>
            <a:r>
              <a:rPr lang="en-US" altLang="it-IT" dirty="0" err="1" smtClean="0"/>
              <a:t>equilibrio</a:t>
            </a:r>
            <a:r>
              <a:rPr lang="en-US" altLang="it-IT" dirty="0" smtClean="0"/>
              <a:t> </a:t>
            </a:r>
            <a:r>
              <a:rPr lang="en-US" altLang="it-IT" dirty="0" err="1" smtClean="0"/>
              <a:t>termico</a:t>
            </a:r>
            <a:endParaRPr lang="en-US" altLang="it-IT" dirty="0" smtClean="0"/>
          </a:p>
          <a:p>
            <a:endParaRPr lang="en-US" altLang="it-IT" dirty="0"/>
          </a:p>
          <a:p>
            <a:endParaRPr lang="en-US" altLang="it-IT" dirty="0"/>
          </a:p>
        </p:txBody>
      </p:sp>
      <p:pic>
        <p:nvPicPr>
          <p:cNvPr id="66572" name="Picture 12" descr="st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2133600" cy="10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19600" y="6019261"/>
            <a:ext cx="6500858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altLang="ja-JP" sz="1200" u="none" dirty="0" smtClean="0"/>
              <a:t>A.D. </a:t>
            </a:r>
            <a:r>
              <a:rPr lang="en-US" altLang="ja-JP" sz="1200" u="none" dirty="0" err="1" smtClean="0"/>
              <a:t>Dolgov</a:t>
            </a:r>
            <a:r>
              <a:rPr lang="en-US" altLang="ja-JP" sz="1200" u="none" dirty="0" smtClean="0"/>
              <a:t>, </a:t>
            </a:r>
            <a:r>
              <a:rPr lang="en-US" altLang="ja-JP" sz="1200" u="none" dirty="0" err="1" smtClean="0"/>
              <a:t>Ya.B</a:t>
            </a:r>
            <a:r>
              <a:rPr lang="en-US" altLang="ja-JP" sz="1200" u="none" dirty="0" smtClean="0"/>
              <a:t>. </a:t>
            </a:r>
            <a:r>
              <a:rPr lang="en-US" altLang="ja-JP" sz="1200" u="none" dirty="0" err="1" smtClean="0"/>
              <a:t>Zeldovich</a:t>
            </a:r>
            <a:r>
              <a:rPr lang="en-US" altLang="ja-JP" sz="1200" u="none" dirty="0" smtClean="0"/>
              <a:t>, Rev. Mod. Phys. 53, 1 (1981)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altLang="ja-JP" sz="1200" u="none" dirty="0" smtClean="0"/>
              <a:t>O. </a:t>
            </a:r>
            <a:r>
              <a:rPr lang="en-US" altLang="ja-JP" sz="1200" u="none" dirty="0" err="1" smtClean="0"/>
              <a:t>Bertolami</a:t>
            </a:r>
            <a:r>
              <a:rPr lang="en-US" altLang="ja-JP" sz="1200" u="none" dirty="0" smtClean="0"/>
              <a:t> et al., Phys. </a:t>
            </a:r>
            <a:r>
              <a:rPr lang="en-US" altLang="ja-JP" sz="1200" u="none" dirty="0" err="1" smtClean="0"/>
              <a:t>Lett</a:t>
            </a:r>
            <a:r>
              <a:rPr lang="en-US" altLang="ja-JP" sz="1200" u="none" dirty="0" smtClean="0"/>
              <a:t>. B 395, 178 (1997</a:t>
            </a:r>
            <a:r>
              <a:rPr lang="en-US" altLang="ja-JP" u="none" dirty="0" smtClean="0">
                <a:latin typeface="Fm" charset="0"/>
              </a:rPr>
              <a:t>)</a:t>
            </a:r>
            <a:endParaRPr lang="en-US" altLang="ja-JP" u="none" dirty="0"/>
          </a:p>
        </p:txBody>
      </p:sp>
    </p:spTree>
    <p:extLst>
      <p:ext uri="{BB962C8B-B14F-4D97-AF65-F5344CB8AC3E}">
        <p14:creationId xmlns:p14="http://schemas.microsoft.com/office/powerpoint/2010/main" val="320220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211809"/>
            <a:ext cx="739721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Ogni particella ha la corrispondente antiparticella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I numeri quantici (“carica”) di particella e antiparticella sono opposti</a:t>
            </a:r>
          </a:p>
          <a:p>
            <a:pPr>
              <a:buFont typeface="Wingdings" pitchFamily="2" charset="2"/>
              <a:buChar char="§"/>
            </a:pPr>
            <a:endParaRPr lang="it-IT" dirty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Massa della particella e antiparticella sono uguali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I rapporti </a:t>
            </a:r>
            <a:r>
              <a:rPr lang="it-IT" dirty="0" smtClean="0"/>
              <a:t>giromagnetici </a:t>
            </a:r>
            <a:r>
              <a:rPr lang="it-IT" dirty="0" smtClean="0"/>
              <a:t>di particelle e antiparticelle sono uguali</a:t>
            </a:r>
          </a:p>
          <a:p>
            <a:pPr>
              <a:buFont typeface="Wingdings" pitchFamily="2" charset="2"/>
              <a:buChar char="§"/>
            </a:pPr>
            <a:endParaRPr lang="it-IT" dirty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Vita media di particella e antiparticella sono uguali</a:t>
            </a:r>
          </a:p>
          <a:p>
            <a:pPr>
              <a:buFont typeface="Wingdings" pitchFamily="2" charset="2"/>
              <a:buChar char="§"/>
            </a:pPr>
            <a:endParaRPr lang="it-IT" dirty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Energia e vita media degli stati legati di un sistema di particelle sono uguali </a:t>
            </a:r>
          </a:p>
          <a:p>
            <a:r>
              <a:rPr lang="it-IT" dirty="0" smtClean="0"/>
              <a:t>a quelli del corrispondente sistema di antiparticelle</a:t>
            </a:r>
          </a:p>
        </p:txBody>
      </p:sp>
      <p:pic>
        <p:nvPicPr>
          <p:cNvPr id="5" name="Picture 4" descr="QuarkLeptons_An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786322"/>
            <a:ext cx="2214554" cy="190167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72960" y="530397"/>
            <a:ext cx="4876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Conseguenze di  CPT 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63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>
            <a:off x="251520" y="548680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12974" y="260648"/>
            <a:ext cx="8431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AntiHydrogen HFS: Hyperfine structure of the fundamentale state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12776"/>
            <a:ext cx="65817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588224" y="5589240"/>
            <a:ext cx="122413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251520" y="5661248"/>
            <a:ext cx="122413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7200" y="6227763"/>
          <a:ext cx="40544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38" name="Equation" r:id="rId4" imgW="2577960" imgH="215640" progId="Equation.3">
                  <p:embed/>
                </p:oleObj>
              </mc:Choice>
              <mc:Fallback>
                <p:oleObj name="Equation" r:id="rId4" imgW="257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227763"/>
                        <a:ext cx="4054475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3275856" y="5445224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39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9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flux.aps.org/meetings/YR00/APR00/vpr/images/figure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525658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009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0" y="4437112"/>
            <a:ext cx="8064896" cy="2420888"/>
          </a:xfrm>
          <a:prstGeom prst="cloudCallout">
            <a:avLst>
              <a:gd name="adj1" fmla="val 70921"/>
              <a:gd name="adj2" fmla="val 36574"/>
            </a:avLst>
          </a:prstGeom>
          <a:solidFill>
            <a:schemeClr val="bg1">
              <a:alpha val="50000"/>
            </a:schemeClr>
          </a:solidFill>
          <a:ln w="2857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/>
            <a:endParaRPr lang="en-GB" sz="1600">
              <a:solidFill>
                <a:srgbClr val="000099"/>
              </a:solidFill>
              <a:latin typeface="Comic Sans MS" pitchFamily="66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214942" y="0"/>
            <a:ext cx="3714776" cy="1143008"/>
            <a:chOff x="461" y="902"/>
            <a:chExt cx="3338" cy="1065"/>
          </a:xfrm>
        </p:grpSpPr>
        <p:pic>
          <p:nvPicPr>
            <p:cNvPr id="3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1" y="908"/>
              <a:ext cx="1648" cy="1059"/>
            </a:xfrm>
            <a:prstGeom prst="rect">
              <a:avLst/>
            </a:prstGeom>
            <a:noFill/>
          </p:spPr>
        </p:pic>
        <p:pic>
          <p:nvPicPr>
            <p:cNvPr id="4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76" y="902"/>
              <a:ext cx="1623" cy="1043"/>
            </a:xfrm>
            <a:prstGeom prst="rect">
              <a:avLst/>
            </a:prstGeom>
            <a:noFill/>
          </p:spPr>
        </p:pic>
      </p:grp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9646" y="1357298"/>
            <a:ext cx="4324354" cy="2575758"/>
          </a:xfrm>
          <a:prstGeom prst="rect">
            <a:avLst/>
          </a:prstGeom>
          <a:noFill/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51520" y="2636912"/>
            <a:ext cx="46482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ahoma" pitchFamily="34" charset="0"/>
              </a:rPr>
              <a:t> 2 466 061 413 187 103 (46) </a:t>
            </a:r>
            <a:r>
              <a:rPr lang="en-US" dirty="0" smtClean="0">
                <a:latin typeface="Tahoma" pitchFamily="34" charset="0"/>
              </a:rPr>
              <a:t>Hz</a:t>
            </a:r>
          </a:p>
          <a:p>
            <a:pPr>
              <a:spcBef>
                <a:spcPct val="50000"/>
              </a:spcBef>
            </a:pPr>
            <a:endParaRPr lang="en-US" dirty="0" smtClean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6144" y="1056985"/>
            <a:ext cx="1917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1S-2S  in hydrogen</a:t>
            </a:r>
            <a:endParaRPr lang="it-IT" dirty="0"/>
          </a:p>
        </p:txBody>
      </p:sp>
      <p:sp>
        <p:nvSpPr>
          <p:cNvPr id="10" name="TextBox 9"/>
          <p:cNvSpPr txBox="1"/>
          <p:nvPr/>
        </p:nvSpPr>
        <p:spPr>
          <a:xfrm>
            <a:off x="714348" y="0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CPT and Hbar spectroscopy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386104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200" dirty="0" smtClean="0"/>
              <a:t>[M. Niering et al.,  Phys. Rev. Lett. 84 (2000) 5496</a:t>
            </a:r>
            <a:endParaRPr lang="it-IT" sz="1200" dirty="0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1966914" y="1357298"/>
            <a:ext cx="2819400" cy="1143000"/>
          </a:xfrm>
          <a:prstGeom prst="cloudCallout">
            <a:avLst>
              <a:gd name="adj1" fmla="val -83727"/>
              <a:gd name="adj2" fmla="val 48056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it-IT" sz="2000" b="1" dirty="0">
                <a:solidFill>
                  <a:srgbClr val="FF0000"/>
                </a:solidFill>
                <a:latin typeface="Symbol" pitchFamily="18" charset="2"/>
              </a:rPr>
              <a:t>.....D</a:t>
            </a:r>
            <a:r>
              <a:rPr lang="it-IT" sz="2000" b="1" i="1" dirty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it-IT" sz="2000" b="1" dirty="0">
                <a:solidFill>
                  <a:srgbClr val="FF0000"/>
                </a:solidFill>
                <a:latin typeface="Times New Roman" pitchFamily="18" charset="0"/>
              </a:rPr>
              <a:t>/</a:t>
            </a:r>
            <a:r>
              <a:rPr lang="it-IT" sz="2000" b="1" i="1" dirty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it-IT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&lt;</a:t>
            </a:r>
            <a:r>
              <a:rPr lang="it-IT" sz="2000" b="1" dirty="0">
                <a:solidFill>
                  <a:srgbClr val="FF0000"/>
                </a:solidFill>
                <a:latin typeface="Times New Roman" pitchFamily="18" charset="0"/>
              </a:rPr>
              <a:t> 10</a:t>
            </a:r>
            <a:r>
              <a:rPr lang="it-IT" sz="2000" b="1" baseline="30000" dirty="0">
                <a:solidFill>
                  <a:srgbClr val="FF0000"/>
                </a:solidFill>
                <a:latin typeface="Times New Roman" pitchFamily="18" charset="0"/>
              </a:rPr>
              <a:t>-15</a:t>
            </a:r>
            <a:endParaRPr lang="en-US" sz="2000" b="1" baseline="30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52666" y="1857364"/>
            <a:ext cx="1471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Natural width</a:t>
            </a:r>
            <a:endParaRPr lang="it-IT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365906"/>
              </p:ext>
            </p:extLst>
          </p:nvPr>
        </p:nvGraphicFramePr>
        <p:xfrm>
          <a:off x="2000232" y="3359561"/>
          <a:ext cx="2038368" cy="510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02" name="Equation" r:id="rId6" imgW="774360" imgH="203040" progId="Equation.3">
                  <p:embed/>
                </p:oleObj>
              </mc:Choice>
              <mc:Fallback>
                <p:oleObj name="Equation" r:id="rId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3359561"/>
                        <a:ext cx="2038368" cy="51007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85720" y="3486016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Cold beam </a:t>
            </a:r>
            <a:endParaRPr lang="it-IT" dirty="0"/>
          </a:p>
        </p:txBody>
      </p:sp>
      <p:sp>
        <p:nvSpPr>
          <p:cNvPr id="18" name="Rectangle 17"/>
          <p:cNvSpPr/>
          <p:nvPr/>
        </p:nvSpPr>
        <p:spPr>
          <a:xfrm>
            <a:off x="357158" y="3140968"/>
            <a:ext cx="1654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lang="it-IT" b="1" i="1" dirty="0" smtClean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it-IT" b="1" dirty="0" smtClean="0">
                <a:solidFill>
                  <a:srgbClr val="FF0000"/>
                </a:solidFill>
                <a:latin typeface="Times New Roman" pitchFamily="18" charset="0"/>
              </a:rPr>
              <a:t>/</a:t>
            </a:r>
            <a:r>
              <a:rPr lang="it-IT" b="1" i="1" dirty="0" smtClean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it-IT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it-IT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lang="it-IT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 smtClean="0">
                <a:solidFill>
                  <a:srgbClr val="FF0000"/>
                </a:solidFill>
                <a:latin typeface="Times New Roman" pitchFamily="18" charset="0"/>
              </a:rPr>
              <a:t>1.5 10</a:t>
            </a:r>
            <a:r>
              <a:rPr lang="it-IT" b="1" baseline="30000" dirty="0" smtClean="0">
                <a:solidFill>
                  <a:srgbClr val="FF0000"/>
                </a:solidFill>
                <a:latin typeface="Times New Roman" pitchFamily="18" charset="0"/>
              </a:rPr>
              <a:t>-14</a:t>
            </a:r>
            <a:r>
              <a:rPr lang="it-IT" sz="1400" b="1" baseline="300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it-IT" dirty="0"/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323528" y="5157192"/>
          <a:ext cx="6834664" cy="911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03" name="Equation" r:id="rId8" imgW="2679480" imgH="469800" progId="Equation.3">
                  <p:embed/>
                </p:oleObj>
              </mc:Choice>
              <mc:Fallback>
                <p:oleObj name="Equation" r:id="rId8" imgW="26794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157192"/>
                        <a:ext cx="6834664" cy="911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"/>
          <p:cNvGraphicFramePr>
            <a:graphicFrameLocks noChangeAspect="1"/>
          </p:cNvGraphicFramePr>
          <p:nvPr/>
        </p:nvGraphicFramePr>
        <p:xfrm>
          <a:off x="3203848" y="4653136"/>
          <a:ext cx="942738" cy="562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04" name="Equation" r:id="rId10" imgW="660240" imgH="393480" progId="Equation.3">
                  <p:embed/>
                </p:oleObj>
              </mc:Choice>
              <mc:Fallback>
                <p:oleObj name="Equation" r:id="rId10" imgW="660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653136"/>
                        <a:ext cx="942738" cy="562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979712" y="4797152"/>
            <a:ext cx="6949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dirty="0">
                <a:latin typeface="Comic Sans MS" pitchFamily="66" charset="0"/>
              </a:rPr>
              <a:t>WEP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>
            <a:off x="2771800" y="4941168"/>
            <a:ext cx="30534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139952" y="4941168"/>
            <a:ext cx="415262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rgbClr val="000099"/>
                </a:solidFill>
              </a:rPr>
              <a:t>Null red shift experiment”</a:t>
            </a:r>
            <a:r>
              <a:rPr lang="it-IT" sz="1600" dirty="0"/>
              <a:t> :  </a:t>
            </a:r>
          </a:p>
          <a:p>
            <a:r>
              <a:rPr lang="it-IT" b="1" dirty="0"/>
              <a:t> 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51520" y="4149080"/>
            <a:ext cx="8671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Measure 1S-2S of H and antiH in two period of the year: the gravitation field change by </a:t>
            </a:r>
            <a:r>
              <a:rPr lang="it-IT" dirty="0" smtClean="0">
                <a:latin typeface="Symbol" pitchFamily="18" charset="2"/>
              </a:rPr>
              <a:t>D</a:t>
            </a:r>
            <a:r>
              <a:rPr lang="it-IT" dirty="0" smtClean="0"/>
              <a:t>U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87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7918822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9528" y="99060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Precisione dei </a:t>
            </a:r>
            <a:r>
              <a:rPr lang="it-IT" sz="2800" dirty="0" err="1" smtClean="0">
                <a:solidFill>
                  <a:srgbClr val="FF0000"/>
                </a:solidFill>
              </a:rPr>
              <a:t>tests</a:t>
            </a:r>
            <a:r>
              <a:rPr lang="it-IT" sz="2800" dirty="0" smtClean="0">
                <a:solidFill>
                  <a:srgbClr val="FF0000"/>
                </a:solidFill>
              </a:rPr>
              <a:t> di CPT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1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26" name="Picture 42" descr="cann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30480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223" name="Line 39"/>
          <p:cNvSpPr>
            <a:spLocks noChangeShapeType="1"/>
          </p:cNvSpPr>
          <p:nvPr/>
        </p:nvSpPr>
        <p:spPr bwMode="auto">
          <a:xfrm>
            <a:off x="5638800" y="3048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3225" name="Oval 41"/>
          <p:cNvSpPr>
            <a:spLocks noChangeArrowheads="1"/>
          </p:cNvSpPr>
          <p:nvPr/>
        </p:nvSpPr>
        <p:spPr bwMode="auto">
          <a:xfrm>
            <a:off x="3124200" y="29718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27" name="Oval 43"/>
          <p:cNvSpPr>
            <a:spLocks noChangeArrowheads="1"/>
          </p:cNvSpPr>
          <p:nvPr/>
        </p:nvSpPr>
        <p:spPr bwMode="auto">
          <a:xfrm>
            <a:off x="3581400" y="29718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28" name="Oval 44"/>
          <p:cNvSpPr>
            <a:spLocks noChangeArrowheads="1"/>
          </p:cNvSpPr>
          <p:nvPr/>
        </p:nvSpPr>
        <p:spPr bwMode="auto">
          <a:xfrm>
            <a:off x="4724400" y="31242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29" name="Oval 45"/>
          <p:cNvSpPr>
            <a:spLocks noChangeArrowheads="1"/>
          </p:cNvSpPr>
          <p:nvPr/>
        </p:nvSpPr>
        <p:spPr bwMode="auto">
          <a:xfrm>
            <a:off x="4191000" y="30480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30" name="Oval 46"/>
          <p:cNvSpPr>
            <a:spLocks noChangeArrowheads="1"/>
          </p:cNvSpPr>
          <p:nvPr/>
        </p:nvSpPr>
        <p:spPr bwMode="auto">
          <a:xfrm>
            <a:off x="5334000" y="32766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31" name="Line 47"/>
          <p:cNvSpPr>
            <a:spLocks noChangeShapeType="1"/>
          </p:cNvSpPr>
          <p:nvPr/>
        </p:nvSpPr>
        <p:spPr bwMode="auto">
          <a:xfrm>
            <a:off x="1447800" y="3733800"/>
            <a:ext cx="487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3232" name="Oval 48"/>
          <p:cNvSpPr>
            <a:spLocks noChangeArrowheads="1"/>
          </p:cNvSpPr>
          <p:nvPr/>
        </p:nvSpPr>
        <p:spPr bwMode="auto">
          <a:xfrm>
            <a:off x="5867400" y="3505200"/>
            <a:ext cx="152400" cy="152400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3233" name="Line 49"/>
          <p:cNvSpPr>
            <a:spLocks noChangeShapeType="1"/>
          </p:cNvSpPr>
          <p:nvPr/>
        </p:nvSpPr>
        <p:spPr bwMode="auto">
          <a:xfrm>
            <a:off x="2971800" y="3048000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3234" name="Text Box 50"/>
          <p:cNvSpPr txBox="1">
            <a:spLocks noChangeArrowheads="1"/>
          </p:cNvSpPr>
          <p:nvPr/>
        </p:nvSpPr>
        <p:spPr bwMode="auto">
          <a:xfrm>
            <a:off x="6629400" y="3200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Se misuro h ricavo </a:t>
            </a:r>
            <a:r>
              <a:rPr lang="en-US" altLang="it-IT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93237" name="Text Box 53"/>
          <p:cNvSpPr txBox="1">
            <a:spLocks noChangeArrowheads="1"/>
          </p:cNvSpPr>
          <p:nvPr/>
        </p:nvSpPr>
        <p:spPr bwMode="auto">
          <a:xfrm>
            <a:off x="1431925" y="4953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93238" name="Rectangle 54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 sz="2800"/>
              <a:t>Perche’ e’ difficile misurare la accelerazione di gravita’ g su antimateria?</a:t>
            </a:r>
          </a:p>
        </p:txBody>
      </p:sp>
      <p:sp>
        <p:nvSpPr>
          <p:cNvPr id="93241" name="Text Box 57"/>
          <p:cNvSpPr txBox="1">
            <a:spLocks noChangeArrowheads="1"/>
          </p:cNvSpPr>
          <p:nvPr/>
        </p:nvSpPr>
        <p:spPr bwMode="auto">
          <a:xfrm>
            <a:off x="4267200" y="1752600"/>
            <a:ext cx="4572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Lancio proiettili  da un cannone orizzontale</a:t>
            </a:r>
          </a:p>
          <a:p>
            <a:pPr>
              <a:spcBef>
                <a:spcPct val="50000"/>
              </a:spcBef>
            </a:pPr>
            <a:r>
              <a:rPr lang="en-US" altLang="it-IT"/>
              <a:t>Non vanno orizzontali ma cadono </a:t>
            </a:r>
          </a:p>
        </p:txBody>
      </p:sp>
      <p:sp>
        <p:nvSpPr>
          <p:cNvPr id="93242" name="Text Box 58"/>
          <p:cNvSpPr txBox="1">
            <a:spLocks noChangeArrowheads="1"/>
          </p:cNvSpPr>
          <p:nvPr/>
        </p:nvSpPr>
        <p:spPr bwMode="auto">
          <a:xfrm>
            <a:off x="5699125" y="30099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h</a:t>
            </a:r>
          </a:p>
        </p:txBody>
      </p:sp>
      <p:graphicFrame>
        <p:nvGraphicFramePr>
          <p:cNvPr id="93244" name="Object 60"/>
          <p:cNvGraphicFramePr>
            <a:graphicFrameLocks noChangeAspect="1"/>
          </p:cNvGraphicFramePr>
          <p:nvPr/>
        </p:nvGraphicFramePr>
        <p:xfrm>
          <a:off x="6858000" y="2590800"/>
          <a:ext cx="11430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7" name="Equation" r:id="rId4" imgW="393480" imgH="203040" progId="Equation.3">
                  <p:embed/>
                </p:oleObj>
              </mc:Choice>
              <mc:Fallback>
                <p:oleObj name="Equation" r:id="rId4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590800"/>
                        <a:ext cx="11430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245" name="Text Box 61"/>
          <p:cNvSpPr txBox="1">
            <a:spLocks noChangeArrowheads="1"/>
          </p:cNvSpPr>
          <p:nvPr/>
        </p:nvSpPr>
        <p:spPr bwMode="auto">
          <a:xfrm>
            <a:off x="3962400" y="24384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L</a:t>
            </a:r>
          </a:p>
        </p:txBody>
      </p:sp>
      <p:sp>
        <p:nvSpPr>
          <p:cNvPr id="93246" name="Line 62"/>
          <p:cNvSpPr>
            <a:spLocks noChangeShapeType="1"/>
          </p:cNvSpPr>
          <p:nvPr/>
        </p:nvSpPr>
        <p:spPr bwMode="auto">
          <a:xfrm>
            <a:off x="2971800" y="28194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93250" name="Group 66"/>
          <p:cNvGrpSpPr>
            <a:grpSpLocks/>
          </p:cNvGrpSpPr>
          <p:nvPr/>
        </p:nvGrpSpPr>
        <p:grpSpPr bwMode="auto">
          <a:xfrm>
            <a:off x="685800" y="4191000"/>
            <a:ext cx="7962900" cy="2347913"/>
            <a:chOff x="432" y="2592"/>
            <a:chExt cx="5016" cy="1479"/>
          </a:xfrm>
        </p:grpSpPr>
        <p:grpSp>
          <p:nvGrpSpPr>
            <p:cNvPr id="93188" name="Group 4"/>
            <p:cNvGrpSpPr>
              <a:grpSpLocks noChangeAspect="1"/>
            </p:cNvGrpSpPr>
            <p:nvPr/>
          </p:nvGrpSpPr>
          <p:grpSpPr bwMode="auto">
            <a:xfrm>
              <a:off x="624" y="2640"/>
              <a:ext cx="2688" cy="1322"/>
              <a:chOff x="288" y="1152"/>
              <a:chExt cx="1364" cy="598"/>
            </a:xfrm>
          </p:grpSpPr>
          <p:sp>
            <p:nvSpPr>
              <p:cNvPr id="93189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288" y="1152"/>
                <a:ext cx="1364" cy="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0" name="Freeform 6"/>
              <p:cNvSpPr>
                <a:spLocks/>
              </p:cNvSpPr>
              <p:nvPr/>
            </p:nvSpPr>
            <p:spPr bwMode="auto">
              <a:xfrm>
                <a:off x="1428" y="1156"/>
                <a:ext cx="96" cy="446"/>
              </a:xfrm>
              <a:custGeom>
                <a:avLst/>
                <a:gdLst>
                  <a:gd name="T0" fmla="*/ 96 w 96"/>
                  <a:gd name="T1" fmla="*/ 446 h 446"/>
                  <a:gd name="T2" fmla="*/ 0 w 96"/>
                  <a:gd name="T3" fmla="*/ 287 h 446"/>
                  <a:gd name="T4" fmla="*/ 0 w 96"/>
                  <a:gd name="T5" fmla="*/ 0 h 446"/>
                  <a:gd name="T6" fmla="*/ 96 w 96"/>
                  <a:gd name="T7" fmla="*/ 159 h 446"/>
                  <a:gd name="T8" fmla="*/ 96 w 96"/>
                  <a:gd name="T9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46">
                    <a:moveTo>
                      <a:pt x="96" y="446"/>
                    </a:moveTo>
                    <a:lnTo>
                      <a:pt x="0" y="287"/>
                    </a:lnTo>
                    <a:lnTo>
                      <a:pt x="0" y="0"/>
                    </a:lnTo>
                    <a:lnTo>
                      <a:pt x="96" y="159"/>
                    </a:lnTo>
                    <a:lnTo>
                      <a:pt x="96" y="446"/>
                    </a:lnTo>
                    <a:close/>
                  </a:path>
                </a:pathLst>
              </a:custGeom>
              <a:solidFill>
                <a:srgbClr val="C7C7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1" name="Freeform 7"/>
              <p:cNvSpPr>
                <a:spLocks/>
              </p:cNvSpPr>
              <p:nvPr/>
            </p:nvSpPr>
            <p:spPr bwMode="auto">
              <a:xfrm>
                <a:off x="448" y="1379"/>
                <a:ext cx="1034" cy="62"/>
              </a:xfrm>
              <a:custGeom>
                <a:avLst/>
                <a:gdLst>
                  <a:gd name="T0" fmla="*/ 0 w 1034"/>
                  <a:gd name="T1" fmla="*/ 0 h 62"/>
                  <a:gd name="T2" fmla="*/ 0 w 1034"/>
                  <a:gd name="T3" fmla="*/ 0 h 62"/>
                  <a:gd name="T4" fmla="*/ 293 w 1034"/>
                  <a:gd name="T5" fmla="*/ 2 h 62"/>
                  <a:gd name="T6" fmla="*/ 423 w 1034"/>
                  <a:gd name="T7" fmla="*/ 4 h 62"/>
                  <a:gd name="T8" fmla="*/ 547 w 1034"/>
                  <a:gd name="T9" fmla="*/ 8 h 62"/>
                  <a:gd name="T10" fmla="*/ 667 w 1034"/>
                  <a:gd name="T11" fmla="*/ 16 h 62"/>
                  <a:gd name="T12" fmla="*/ 787 w 1034"/>
                  <a:gd name="T13" fmla="*/ 26 h 62"/>
                  <a:gd name="T14" fmla="*/ 908 w 1034"/>
                  <a:gd name="T15" fmla="*/ 42 h 62"/>
                  <a:gd name="T16" fmla="*/ 1034 w 1034"/>
                  <a:gd name="T17" fmla="*/ 62 h 62"/>
                  <a:gd name="T18" fmla="*/ 0 w 1034"/>
                  <a:gd name="T1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4" h="62">
                    <a:moveTo>
                      <a:pt x="0" y="0"/>
                    </a:moveTo>
                    <a:lnTo>
                      <a:pt x="0" y="0"/>
                    </a:lnTo>
                    <a:lnTo>
                      <a:pt x="293" y="2"/>
                    </a:lnTo>
                    <a:lnTo>
                      <a:pt x="423" y="4"/>
                    </a:lnTo>
                    <a:lnTo>
                      <a:pt x="547" y="8"/>
                    </a:lnTo>
                    <a:lnTo>
                      <a:pt x="667" y="16"/>
                    </a:lnTo>
                    <a:lnTo>
                      <a:pt x="787" y="26"/>
                    </a:lnTo>
                    <a:lnTo>
                      <a:pt x="908" y="42"/>
                    </a:lnTo>
                    <a:lnTo>
                      <a:pt x="1034" y="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2" name="Line 8"/>
              <p:cNvSpPr>
                <a:spLocks noChangeShapeType="1"/>
              </p:cNvSpPr>
              <p:nvPr/>
            </p:nvSpPr>
            <p:spPr bwMode="auto">
              <a:xfrm>
                <a:off x="448" y="1379"/>
                <a:ext cx="1" cy="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3" name="Line 9"/>
              <p:cNvSpPr>
                <a:spLocks noChangeShapeType="1"/>
              </p:cNvSpPr>
              <p:nvPr/>
            </p:nvSpPr>
            <p:spPr bwMode="auto">
              <a:xfrm>
                <a:off x="448" y="1379"/>
                <a:ext cx="293" cy="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4" name="Line 10"/>
              <p:cNvSpPr>
                <a:spLocks noChangeShapeType="1"/>
              </p:cNvSpPr>
              <p:nvPr/>
            </p:nvSpPr>
            <p:spPr bwMode="auto">
              <a:xfrm>
                <a:off x="741" y="1381"/>
                <a:ext cx="130" cy="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5" name="Line 11"/>
              <p:cNvSpPr>
                <a:spLocks noChangeShapeType="1"/>
              </p:cNvSpPr>
              <p:nvPr/>
            </p:nvSpPr>
            <p:spPr bwMode="auto">
              <a:xfrm>
                <a:off x="871" y="1383"/>
                <a:ext cx="124" cy="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6" name="Line 12"/>
              <p:cNvSpPr>
                <a:spLocks noChangeShapeType="1"/>
              </p:cNvSpPr>
              <p:nvPr/>
            </p:nvSpPr>
            <p:spPr bwMode="auto">
              <a:xfrm>
                <a:off x="995" y="1387"/>
                <a:ext cx="120" cy="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7" name="Line 13"/>
              <p:cNvSpPr>
                <a:spLocks noChangeShapeType="1"/>
              </p:cNvSpPr>
              <p:nvPr/>
            </p:nvSpPr>
            <p:spPr bwMode="auto">
              <a:xfrm>
                <a:off x="1115" y="1395"/>
                <a:ext cx="120" cy="1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8" name="Line 14"/>
              <p:cNvSpPr>
                <a:spLocks noChangeShapeType="1"/>
              </p:cNvSpPr>
              <p:nvPr/>
            </p:nvSpPr>
            <p:spPr bwMode="auto">
              <a:xfrm>
                <a:off x="1235" y="1405"/>
                <a:ext cx="121" cy="16"/>
              </a:xfrm>
              <a:prstGeom prst="line">
                <a:avLst/>
              </a:pr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199" name="Line 15"/>
              <p:cNvSpPr>
                <a:spLocks noChangeShapeType="1"/>
              </p:cNvSpPr>
              <p:nvPr/>
            </p:nvSpPr>
            <p:spPr bwMode="auto">
              <a:xfrm>
                <a:off x="1356" y="1421"/>
                <a:ext cx="126" cy="20"/>
              </a:xfrm>
              <a:prstGeom prst="line">
                <a:avLst/>
              </a:prstGeom>
              <a:noFill/>
              <a:ln w="412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0" name="Line 16"/>
              <p:cNvSpPr>
                <a:spLocks noChangeShapeType="1"/>
              </p:cNvSpPr>
              <p:nvPr/>
            </p:nvSpPr>
            <p:spPr bwMode="auto">
              <a:xfrm>
                <a:off x="492" y="1268"/>
                <a:ext cx="1" cy="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1" name="Line 17"/>
              <p:cNvSpPr>
                <a:spLocks noChangeShapeType="1"/>
              </p:cNvSpPr>
              <p:nvPr/>
            </p:nvSpPr>
            <p:spPr bwMode="auto">
              <a:xfrm>
                <a:off x="492" y="1407"/>
                <a:ext cx="1" cy="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2" name="Line 18"/>
              <p:cNvSpPr>
                <a:spLocks noChangeShapeType="1"/>
              </p:cNvSpPr>
              <p:nvPr/>
            </p:nvSpPr>
            <p:spPr bwMode="auto">
              <a:xfrm>
                <a:off x="486" y="1559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3" name="Line 19"/>
              <p:cNvSpPr>
                <a:spLocks noChangeShapeType="1"/>
              </p:cNvSpPr>
              <p:nvPr/>
            </p:nvSpPr>
            <p:spPr bwMode="auto">
              <a:xfrm>
                <a:off x="486" y="1614"/>
                <a:ext cx="32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4" name="Line 20"/>
              <p:cNvSpPr>
                <a:spLocks noChangeShapeType="1"/>
              </p:cNvSpPr>
              <p:nvPr/>
            </p:nvSpPr>
            <p:spPr bwMode="auto">
              <a:xfrm>
                <a:off x="1500" y="1559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5" name="Line 21"/>
              <p:cNvSpPr>
                <a:spLocks noChangeShapeType="1"/>
              </p:cNvSpPr>
              <p:nvPr/>
            </p:nvSpPr>
            <p:spPr bwMode="auto">
              <a:xfrm flipH="1">
                <a:off x="1173" y="1614"/>
                <a:ext cx="32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6" name="Line 22"/>
              <p:cNvSpPr>
                <a:spLocks noChangeShapeType="1"/>
              </p:cNvSpPr>
              <p:nvPr/>
            </p:nvSpPr>
            <p:spPr bwMode="auto">
              <a:xfrm>
                <a:off x="454" y="1381"/>
                <a:ext cx="1028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07" name="Rectangle 23"/>
              <p:cNvSpPr>
                <a:spLocks noChangeArrowheads="1"/>
              </p:cNvSpPr>
              <p:nvPr/>
            </p:nvSpPr>
            <p:spPr bwMode="auto">
              <a:xfrm>
                <a:off x="959" y="1562"/>
                <a:ext cx="30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it-IT" sz="1200" b="1">
                    <a:solidFill>
                      <a:srgbClr val="000000"/>
                    </a:solidFill>
                    <a:latin typeface="Geneva" charset="0"/>
                  </a:rPr>
                  <a:t>L</a:t>
                </a:r>
                <a:endParaRPr lang="en-US" altLang="it-IT" sz="1400">
                  <a:latin typeface="Arial" panose="020B0604020202020204" pitchFamily="34" charset="0"/>
                </a:endParaRPr>
              </a:p>
            </p:txBody>
          </p:sp>
          <p:sp>
            <p:nvSpPr>
              <p:cNvPr id="93208" name="Rectangle 24"/>
              <p:cNvSpPr>
                <a:spLocks noChangeArrowheads="1"/>
              </p:cNvSpPr>
              <p:nvPr/>
            </p:nvSpPr>
            <p:spPr bwMode="auto">
              <a:xfrm>
                <a:off x="1590" y="1371"/>
                <a:ext cx="30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it-IT" sz="1200" b="1">
                    <a:solidFill>
                      <a:srgbClr val="000000"/>
                    </a:solidFill>
                    <a:latin typeface="Geneva" charset="0"/>
                  </a:rPr>
                  <a:t>h</a:t>
                </a:r>
                <a:endParaRPr lang="en-US" altLang="it-IT" sz="1400">
                  <a:latin typeface="Arial" panose="020B0604020202020204" pitchFamily="34" charset="0"/>
                </a:endParaRPr>
              </a:p>
            </p:txBody>
          </p:sp>
          <p:sp>
            <p:nvSpPr>
              <p:cNvPr id="93209" name="Rectangle 25"/>
              <p:cNvSpPr>
                <a:spLocks noChangeArrowheads="1"/>
              </p:cNvSpPr>
              <p:nvPr/>
            </p:nvSpPr>
            <p:spPr bwMode="auto">
              <a:xfrm>
                <a:off x="290" y="1247"/>
                <a:ext cx="35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it-IT" sz="1200" b="1">
                    <a:solidFill>
                      <a:srgbClr val="000000"/>
                    </a:solidFill>
                    <a:latin typeface="Geneva" charset="0"/>
                  </a:rPr>
                  <a:t>H</a:t>
                </a:r>
                <a:endParaRPr lang="en-US" altLang="it-IT" sz="1400">
                  <a:latin typeface="Arial" panose="020B0604020202020204" pitchFamily="34" charset="0"/>
                </a:endParaRPr>
              </a:p>
            </p:txBody>
          </p:sp>
          <p:sp>
            <p:nvSpPr>
              <p:cNvPr id="93210" name="Line 26"/>
              <p:cNvSpPr>
                <a:spLocks noChangeShapeType="1"/>
              </p:cNvSpPr>
              <p:nvPr/>
            </p:nvSpPr>
            <p:spPr bwMode="auto">
              <a:xfrm>
                <a:off x="300" y="1238"/>
                <a:ext cx="54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1" name="Freeform 27"/>
              <p:cNvSpPr>
                <a:spLocks/>
              </p:cNvSpPr>
              <p:nvPr/>
            </p:nvSpPr>
            <p:spPr bwMode="auto">
              <a:xfrm>
                <a:off x="1440" y="1377"/>
                <a:ext cx="102" cy="126"/>
              </a:xfrm>
              <a:custGeom>
                <a:avLst/>
                <a:gdLst>
                  <a:gd name="T0" fmla="*/ 88 w 102"/>
                  <a:gd name="T1" fmla="*/ 122 h 126"/>
                  <a:gd name="T2" fmla="*/ 56 w 102"/>
                  <a:gd name="T3" fmla="*/ 102 h 126"/>
                  <a:gd name="T4" fmla="*/ 26 w 102"/>
                  <a:gd name="T5" fmla="*/ 126 h 126"/>
                  <a:gd name="T6" fmla="*/ 28 w 102"/>
                  <a:gd name="T7" fmla="*/ 74 h 126"/>
                  <a:gd name="T8" fmla="*/ 0 w 102"/>
                  <a:gd name="T9" fmla="*/ 52 h 126"/>
                  <a:gd name="T10" fmla="*/ 34 w 102"/>
                  <a:gd name="T11" fmla="*/ 42 h 126"/>
                  <a:gd name="T12" fmla="*/ 48 w 102"/>
                  <a:gd name="T13" fmla="*/ 0 h 126"/>
                  <a:gd name="T14" fmla="*/ 66 w 102"/>
                  <a:gd name="T15" fmla="*/ 40 h 126"/>
                  <a:gd name="T16" fmla="*/ 102 w 102"/>
                  <a:gd name="T17" fmla="*/ 44 h 126"/>
                  <a:gd name="T18" fmla="*/ 70 w 102"/>
                  <a:gd name="T19" fmla="*/ 78 h 126"/>
                  <a:gd name="T20" fmla="*/ 88 w 102"/>
                  <a:gd name="T21" fmla="*/ 1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126">
                    <a:moveTo>
                      <a:pt x="88" y="122"/>
                    </a:moveTo>
                    <a:lnTo>
                      <a:pt x="56" y="102"/>
                    </a:lnTo>
                    <a:lnTo>
                      <a:pt x="26" y="126"/>
                    </a:lnTo>
                    <a:lnTo>
                      <a:pt x="28" y="74"/>
                    </a:lnTo>
                    <a:lnTo>
                      <a:pt x="0" y="52"/>
                    </a:lnTo>
                    <a:lnTo>
                      <a:pt x="34" y="42"/>
                    </a:lnTo>
                    <a:lnTo>
                      <a:pt x="48" y="0"/>
                    </a:lnTo>
                    <a:lnTo>
                      <a:pt x="66" y="40"/>
                    </a:lnTo>
                    <a:lnTo>
                      <a:pt x="102" y="44"/>
                    </a:lnTo>
                    <a:lnTo>
                      <a:pt x="70" y="78"/>
                    </a:lnTo>
                    <a:lnTo>
                      <a:pt x="88" y="122"/>
                    </a:lnTo>
                    <a:close/>
                  </a:path>
                </a:pathLst>
              </a:custGeom>
              <a:solidFill>
                <a:srgbClr val="FFD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2" name="Line 28"/>
              <p:cNvSpPr>
                <a:spLocks noChangeShapeType="1"/>
              </p:cNvSpPr>
              <p:nvPr/>
            </p:nvSpPr>
            <p:spPr bwMode="auto">
              <a:xfrm flipH="1" flipV="1">
                <a:off x="1496" y="1479"/>
                <a:ext cx="32" cy="20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3" name="Line 29"/>
              <p:cNvSpPr>
                <a:spLocks noChangeShapeType="1"/>
              </p:cNvSpPr>
              <p:nvPr/>
            </p:nvSpPr>
            <p:spPr bwMode="auto">
              <a:xfrm flipH="1">
                <a:off x="1466" y="1479"/>
                <a:ext cx="30" cy="24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4" name="Line 30"/>
              <p:cNvSpPr>
                <a:spLocks noChangeShapeType="1"/>
              </p:cNvSpPr>
              <p:nvPr/>
            </p:nvSpPr>
            <p:spPr bwMode="auto">
              <a:xfrm flipV="1">
                <a:off x="1466" y="1451"/>
                <a:ext cx="2" cy="52"/>
              </a:xfrm>
              <a:prstGeom prst="line">
                <a:avLst/>
              </a:prstGeom>
              <a:noFill/>
              <a:ln w="12700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5" name="Line 31"/>
              <p:cNvSpPr>
                <a:spLocks noChangeShapeType="1"/>
              </p:cNvSpPr>
              <p:nvPr/>
            </p:nvSpPr>
            <p:spPr bwMode="auto">
              <a:xfrm flipH="1" flipV="1">
                <a:off x="1440" y="1429"/>
                <a:ext cx="28" cy="22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6" name="Line 32"/>
              <p:cNvSpPr>
                <a:spLocks noChangeShapeType="1"/>
              </p:cNvSpPr>
              <p:nvPr/>
            </p:nvSpPr>
            <p:spPr bwMode="auto">
              <a:xfrm flipV="1">
                <a:off x="1440" y="1419"/>
                <a:ext cx="34" cy="10"/>
              </a:xfrm>
              <a:prstGeom prst="line">
                <a:avLst/>
              </a:prstGeom>
              <a:noFill/>
              <a:ln w="12700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7" name="Line 33"/>
              <p:cNvSpPr>
                <a:spLocks noChangeShapeType="1"/>
              </p:cNvSpPr>
              <p:nvPr/>
            </p:nvSpPr>
            <p:spPr bwMode="auto">
              <a:xfrm flipV="1">
                <a:off x="1474" y="1377"/>
                <a:ext cx="14" cy="42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8" name="Line 34"/>
              <p:cNvSpPr>
                <a:spLocks noChangeShapeType="1"/>
              </p:cNvSpPr>
              <p:nvPr/>
            </p:nvSpPr>
            <p:spPr bwMode="auto">
              <a:xfrm>
                <a:off x="1488" y="1377"/>
                <a:ext cx="18" cy="40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19" name="Line 35"/>
              <p:cNvSpPr>
                <a:spLocks noChangeShapeType="1"/>
              </p:cNvSpPr>
              <p:nvPr/>
            </p:nvSpPr>
            <p:spPr bwMode="auto">
              <a:xfrm>
                <a:off x="1506" y="1417"/>
                <a:ext cx="36" cy="4"/>
              </a:xfrm>
              <a:prstGeom prst="line">
                <a:avLst/>
              </a:prstGeom>
              <a:noFill/>
              <a:ln w="12700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20" name="Line 36"/>
              <p:cNvSpPr>
                <a:spLocks noChangeShapeType="1"/>
              </p:cNvSpPr>
              <p:nvPr/>
            </p:nvSpPr>
            <p:spPr bwMode="auto">
              <a:xfrm flipH="1">
                <a:off x="1510" y="1421"/>
                <a:ext cx="32" cy="34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3221" name="Line 37"/>
              <p:cNvSpPr>
                <a:spLocks noChangeShapeType="1"/>
              </p:cNvSpPr>
              <p:nvPr/>
            </p:nvSpPr>
            <p:spPr bwMode="auto">
              <a:xfrm>
                <a:off x="1510" y="1455"/>
                <a:ext cx="18" cy="44"/>
              </a:xfrm>
              <a:prstGeom prst="line">
                <a:avLst/>
              </a:prstGeom>
              <a:noFill/>
              <a:ln w="15875">
                <a:solidFill>
                  <a:srgbClr val="FF9F3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93222" name="Text Box 38"/>
            <p:cNvSpPr txBox="1">
              <a:spLocks noChangeArrowheads="1"/>
            </p:cNvSpPr>
            <p:nvPr/>
          </p:nvSpPr>
          <p:spPr bwMode="auto">
            <a:xfrm>
              <a:off x="480" y="2592"/>
              <a:ext cx="764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/>
                <a:t>Fascio di </a:t>
              </a:r>
            </a:p>
            <a:p>
              <a:r>
                <a:rPr lang="en-US" altLang="it-IT"/>
                <a:t>antimateria</a:t>
              </a:r>
            </a:p>
          </p:txBody>
        </p:sp>
        <p:sp>
          <p:nvSpPr>
            <p:cNvPr id="93235" name="Text Box 51"/>
            <p:cNvSpPr txBox="1">
              <a:spLocks noChangeArrowheads="1"/>
            </p:cNvSpPr>
            <p:nvPr/>
          </p:nvSpPr>
          <p:spPr bwMode="auto">
            <a:xfrm>
              <a:off x="3600" y="2592"/>
              <a:ext cx="16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 altLang="it-IT"/>
            </a:p>
          </p:txBody>
        </p:sp>
        <p:sp>
          <p:nvSpPr>
            <p:cNvPr id="93236" name="Text Box 52"/>
            <p:cNvSpPr txBox="1">
              <a:spLocks noChangeArrowheads="1"/>
            </p:cNvSpPr>
            <p:nvPr/>
          </p:nvSpPr>
          <p:spPr bwMode="auto">
            <a:xfrm>
              <a:off x="3360" y="2592"/>
              <a:ext cx="2088" cy="1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 dirty="0" err="1"/>
                <a:t>Esempio</a:t>
              </a:r>
              <a:r>
                <a:rPr lang="en-US" altLang="it-IT" dirty="0"/>
                <a:t> : h=10 micron</a:t>
              </a:r>
            </a:p>
            <a:p>
              <a:r>
                <a:rPr lang="en-US" altLang="it-IT" dirty="0"/>
                <a:t>Le </a:t>
              </a:r>
              <a:r>
                <a:rPr lang="en-US" altLang="it-IT" dirty="0" err="1"/>
                <a:t>particelle</a:t>
              </a:r>
              <a:r>
                <a:rPr lang="en-US" altLang="it-IT" dirty="0"/>
                <a:t> </a:t>
              </a:r>
              <a:r>
                <a:rPr lang="en-US" altLang="it-IT" dirty="0" err="1"/>
                <a:t>dei</a:t>
              </a:r>
              <a:r>
                <a:rPr lang="en-US" altLang="it-IT" dirty="0"/>
                <a:t> </a:t>
              </a:r>
              <a:r>
                <a:rPr lang="en-US" altLang="it-IT" dirty="0" err="1"/>
                <a:t>fasci</a:t>
              </a:r>
              <a:r>
                <a:rPr lang="en-US" altLang="it-IT" dirty="0"/>
                <a:t> </a:t>
              </a:r>
              <a:r>
                <a:rPr lang="en-US" altLang="it-IT" dirty="0" err="1"/>
                <a:t>hanno</a:t>
              </a:r>
              <a:r>
                <a:rPr lang="en-US" altLang="it-IT" dirty="0"/>
                <a:t> </a:t>
              </a:r>
            </a:p>
            <a:p>
              <a:r>
                <a:rPr lang="en-US" altLang="it-IT" dirty="0" err="1"/>
                <a:t>velocita</a:t>
              </a:r>
              <a:r>
                <a:rPr lang="en-US" altLang="it-IT" dirty="0"/>
                <a:t>’ </a:t>
              </a:r>
              <a:r>
                <a:rPr lang="en-US" altLang="it-IT" dirty="0" err="1"/>
                <a:t>vicine</a:t>
              </a:r>
              <a:r>
                <a:rPr lang="en-US" altLang="it-IT" dirty="0"/>
                <a:t> a </a:t>
              </a:r>
              <a:r>
                <a:rPr lang="en-US" altLang="it-IT" dirty="0" err="1"/>
                <a:t>quelle</a:t>
              </a:r>
              <a:r>
                <a:rPr lang="en-US" altLang="it-IT" dirty="0"/>
                <a:t> </a:t>
              </a:r>
              <a:r>
                <a:rPr lang="en-US" altLang="it-IT" dirty="0" err="1"/>
                <a:t>della</a:t>
              </a:r>
              <a:r>
                <a:rPr lang="en-US" altLang="it-IT" dirty="0"/>
                <a:t> </a:t>
              </a:r>
              <a:r>
                <a:rPr lang="en-US" altLang="it-IT" dirty="0" err="1"/>
                <a:t>luce</a:t>
              </a:r>
              <a:endParaRPr lang="en-US" altLang="it-IT" dirty="0"/>
            </a:p>
            <a:p>
              <a:endParaRPr lang="en-US" altLang="it-IT" dirty="0"/>
            </a:p>
            <a:p>
              <a:r>
                <a:rPr lang="en-US" altLang="it-IT" dirty="0"/>
                <a:t>L= </a:t>
              </a:r>
              <a:r>
                <a:rPr lang="en-US" altLang="it-IT" dirty="0" err="1" smtClean="0"/>
                <a:t>molte</a:t>
              </a:r>
              <a:r>
                <a:rPr lang="en-US" altLang="it-IT" dirty="0" smtClean="0"/>
                <a:t> </a:t>
              </a:r>
              <a:r>
                <a:rPr lang="en-US" altLang="it-IT" dirty="0" err="1" smtClean="0"/>
                <a:t>centinaia</a:t>
              </a:r>
              <a:r>
                <a:rPr lang="en-US" altLang="it-IT" dirty="0" smtClean="0"/>
                <a:t> </a:t>
              </a:r>
              <a:r>
                <a:rPr lang="en-US" altLang="it-IT" dirty="0"/>
                <a:t>di Km…..</a:t>
              </a:r>
            </a:p>
            <a:p>
              <a:endParaRPr lang="en-US" altLang="it-IT" dirty="0"/>
            </a:p>
            <a:p>
              <a:r>
                <a:rPr lang="en-US" altLang="it-IT" dirty="0" err="1"/>
                <a:t>Occorrono</a:t>
              </a:r>
              <a:r>
                <a:rPr lang="en-US" altLang="it-IT" dirty="0"/>
                <a:t> </a:t>
              </a:r>
              <a:r>
                <a:rPr lang="en-US" altLang="it-IT" dirty="0" err="1"/>
                <a:t>particelle</a:t>
              </a:r>
              <a:r>
                <a:rPr lang="en-US" altLang="it-IT" dirty="0"/>
                <a:t> con </a:t>
              </a:r>
              <a:r>
                <a:rPr lang="en-US" altLang="it-IT" dirty="0" err="1"/>
                <a:t>velocita</a:t>
              </a:r>
              <a:r>
                <a:rPr lang="en-US" altLang="it-IT" dirty="0"/>
                <a:t>’</a:t>
              </a:r>
            </a:p>
            <a:p>
              <a:r>
                <a:rPr lang="en-US" altLang="it-IT" dirty="0"/>
                <a:t> molto </a:t>
              </a:r>
              <a:r>
                <a:rPr lang="en-US" altLang="it-IT" dirty="0" err="1"/>
                <a:t>bassa</a:t>
              </a:r>
              <a:r>
                <a:rPr lang="en-US" altLang="it-IT" dirty="0"/>
                <a:t> e </a:t>
              </a:r>
              <a:r>
                <a:rPr lang="en-US" altLang="it-IT" dirty="0" err="1"/>
                <a:t>neutre</a:t>
              </a:r>
              <a:endParaRPr lang="en-US" altLang="it-IT" dirty="0"/>
            </a:p>
          </p:txBody>
        </p:sp>
        <p:sp>
          <p:nvSpPr>
            <p:cNvPr id="93239" name="Text Box 55"/>
            <p:cNvSpPr txBox="1">
              <a:spLocks noChangeArrowheads="1"/>
            </p:cNvSpPr>
            <p:nvPr/>
          </p:nvSpPr>
          <p:spPr bwMode="auto">
            <a:xfrm>
              <a:off x="1680" y="2640"/>
              <a:ext cx="14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/>
                <a:t>Rivelatore di posizione</a:t>
              </a:r>
            </a:p>
          </p:txBody>
        </p:sp>
        <p:sp>
          <p:nvSpPr>
            <p:cNvPr id="93240" name="Line 56"/>
            <p:cNvSpPr>
              <a:spLocks noChangeShapeType="1"/>
            </p:cNvSpPr>
            <p:nvPr/>
          </p:nvSpPr>
          <p:spPr bwMode="auto">
            <a:xfrm>
              <a:off x="2736" y="288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248" name="Line 64"/>
            <p:cNvSpPr>
              <a:spLocks noChangeShapeType="1"/>
            </p:cNvSpPr>
            <p:nvPr/>
          </p:nvSpPr>
          <p:spPr bwMode="auto">
            <a:xfrm>
              <a:off x="1008" y="3504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3249" name="Text Box 65"/>
            <p:cNvSpPr txBox="1">
              <a:spLocks noChangeArrowheads="1"/>
            </p:cNvSpPr>
            <p:nvPr/>
          </p:nvSpPr>
          <p:spPr bwMode="auto">
            <a:xfrm>
              <a:off x="432" y="3840"/>
              <a:ext cx="47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it-IT" altLang="it-IT"/>
            </a:p>
          </p:txBody>
        </p:sp>
      </p:grpSp>
    </p:spTree>
    <p:extLst>
      <p:ext uri="{BB962C8B-B14F-4D97-AF65-F5344CB8AC3E}">
        <p14:creationId xmlns:p14="http://schemas.microsoft.com/office/powerpoint/2010/main" val="387431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5" name="AutoShape 23"/>
          <p:cNvSpPr>
            <a:spLocks noChangeArrowheads="1"/>
          </p:cNvSpPr>
          <p:nvPr/>
        </p:nvSpPr>
        <p:spPr bwMode="auto">
          <a:xfrm>
            <a:off x="6572264" y="2347898"/>
            <a:ext cx="80978" cy="1295416"/>
          </a:xfrm>
          <a:prstGeom prst="upArrow">
            <a:avLst>
              <a:gd name="adj1" fmla="val 50000"/>
              <a:gd name="adj2" fmla="val 450000"/>
            </a:avLst>
          </a:prstGeom>
          <a:solidFill>
            <a:srgbClr val="4500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69638" name="AutoShape 6"/>
          <p:cNvSpPr>
            <a:spLocks noChangeArrowheads="1"/>
          </p:cNvSpPr>
          <p:nvPr/>
        </p:nvSpPr>
        <p:spPr bwMode="auto">
          <a:xfrm>
            <a:off x="381000" y="1357298"/>
            <a:ext cx="8534400" cy="762000"/>
          </a:xfrm>
          <a:prstGeom prst="rightArrow">
            <a:avLst>
              <a:gd name="adj1" fmla="val 50000"/>
              <a:gd name="adj2" fmla="val 22452"/>
            </a:avLst>
          </a:prstGeom>
          <a:gradFill rotWithShape="1">
            <a:gsLst>
              <a:gs pos="0">
                <a:srgbClr val="FF0000"/>
              </a:gs>
              <a:gs pos="100000">
                <a:srgbClr val="000066">
                  <a:alpha val="56000"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228600" y="2149461"/>
            <a:ext cx="1373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1GeV= 10</a:t>
            </a:r>
            <a:r>
              <a:rPr lang="en-US" sz="1600" baseline="30000"/>
              <a:t>13</a:t>
            </a:r>
            <a:r>
              <a:rPr lang="en-US" sz="1600"/>
              <a:t> K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324600" y="2073261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0.1 K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7086600" y="2049448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0.001 K</a:t>
            </a:r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>
            <a:off x="609600" y="196689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46" name="Line 14"/>
          <p:cNvSpPr>
            <a:spLocks noChangeShapeType="1"/>
          </p:cNvSpPr>
          <p:nvPr/>
        </p:nvSpPr>
        <p:spPr bwMode="auto">
          <a:xfrm>
            <a:off x="8382000" y="150969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5486400" y="2073261"/>
            <a:ext cx="584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10 K</a:t>
            </a:r>
          </a:p>
        </p:txBody>
      </p: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5181600" y="3674938"/>
            <a:ext cx="1104912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Anti-</a:t>
            </a:r>
            <a:r>
              <a:rPr lang="en-US" dirty="0" err="1"/>
              <a:t>idrogeno</a:t>
            </a:r>
            <a:r>
              <a:rPr lang="en-US" dirty="0"/>
              <a:t> </a:t>
            </a:r>
            <a:r>
              <a:rPr lang="en-US" dirty="0" err="1"/>
              <a:t>prodotto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ATHENA-ATRAP</a:t>
            </a: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6500826" y="3714752"/>
            <a:ext cx="209050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err="1"/>
              <a:t>Obiettivo</a:t>
            </a:r>
            <a:r>
              <a:rPr lang="en-US" dirty="0"/>
              <a:t> </a:t>
            </a:r>
            <a:r>
              <a:rPr lang="en-US" dirty="0" err="1" smtClean="0"/>
              <a:t>primario</a:t>
            </a:r>
            <a:r>
              <a:rPr lang="en-US" dirty="0" smtClean="0"/>
              <a:t> di </a:t>
            </a:r>
            <a:r>
              <a:rPr lang="en-US" dirty="0" smtClean="0">
                <a:solidFill>
                  <a:srgbClr val="FF0000"/>
                </a:solidFill>
              </a:rPr>
              <a:t>AEGIS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228600" y="2957498"/>
            <a:ext cx="1828800" cy="6207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Energia iniziale degli antiprotoni</a:t>
            </a:r>
            <a:r>
              <a:rPr lang="en-US">
                <a:latin typeface="Tahoma" pitchFamily="34" charset="0"/>
              </a:rPr>
              <a:t> </a:t>
            </a:r>
          </a:p>
        </p:txBody>
      </p:sp>
      <p:sp>
        <p:nvSpPr>
          <p:cNvPr id="69654" name="AutoShape 22"/>
          <p:cNvSpPr>
            <a:spLocks noChangeArrowheads="1"/>
          </p:cNvSpPr>
          <p:nvPr/>
        </p:nvSpPr>
        <p:spPr bwMode="auto">
          <a:xfrm>
            <a:off x="5791200" y="2347898"/>
            <a:ext cx="209560" cy="122397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9656" name="AutoShape 24"/>
          <p:cNvSpPr>
            <a:spLocks noChangeArrowheads="1"/>
          </p:cNvSpPr>
          <p:nvPr/>
        </p:nvSpPr>
        <p:spPr bwMode="auto">
          <a:xfrm>
            <a:off x="914400" y="2424098"/>
            <a:ext cx="152400" cy="457200"/>
          </a:xfrm>
          <a:prstGeom prst="up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276600" y="2149461"/>
            <a:ext cx="65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10</a:t>
            </a:r>
            <a:r>
              <a:rPr lang="en-US" sz="1600" baseline="30000"/>
              <a:t>6</a:t>
            </a:r>
            <a:r>
              <a:rPr lang="en-US" sz="1600"/>
              <a:t> K</a:t>
            </a:r>
          </a:p>
        </p:txBody>
      </p:sp>
      <p:sp>
        <p:nvSpPr>
          <p:cNvPr id="69659" name="Line 27"/>
          <p:cNvSpPr>
            <a:spLocks noChangeShapeType="1"/>
          </p:cNvSpPr>
          <p:nvPr/>
        </p:nvSpPr>
        <p:spPr bwMode="auto">
          <a:xfrm>
            <a:off x="3505200" y="158589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60" name="Line 28"/>
          <p:cNvSpPr>
            <a:spLocks noChangeShapeType="1"/>
          </p:cNvSpPr>
          <p:nvPr/>
        </p:nvSpPr>
        <p:spPr bwMode="auto">
          <a:xfrm>
            <a:off x="5105400" y="158589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63" name="Text Box 31"/>
          <p:cNvSpPr txBox="1">
            <a:spLocks noChangeArrowheads="1"/>
          </p:cNvSpPr>
          <p:nvPr/>
        </p:nvSpPr>
        <p:spPr bwMode="auto">
          <a:xfrm>
            <a:off x="4572000" y="2073261"/>
            <a:ext cx="68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273 K</a:t>
            </a:r>
          </a:p>
        </p:txBody>
      </p:sp>
      <p:sp>
        <p:nvSpPr>
          <p:cNvPr id="69664" name="AutoShape 32"/>
          <p:cNvSpPr>
            <a:spLocks noChangeArrowheads="1"/>
          </p:cNvSpPr>
          <p:nvPr/>
        </p:nvSpPr>
        <p:spPr bwMode="auto">
          <a:xfrm>
            <a:off x="4724400" y="2347898"/>
            <a:ext cx="152400" cy="106680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69666" name="Picture 34" descr="cartoon_sun_st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652698"/>
            <a:ext cx="1028700" cy="1028700"/>
          </a:xfrm>
          <a:prstGeom prst="rect">
            <a:avLst/>
          </a:prstGeom>
          <a:noFill/>
        </p:spPr>
      </p:pic>
      <p:sp>
        <p:nvSpPr>
          <p:cNvPr id="69669" name="Line 37"/>
          <p:cNvSpPr>
            <a:spLocks noChangeShapeType="1"/>
          </p:cNvSpPr>
          <p:nvPr/>
        </p:nvSpPr>
        <p:spPr bwMode="auto">
          <a:xfrm>
            <a:off x="5715000" y="158589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70" name="Line 38"/>
          <p:cNvSpPr>
            <a:spLocks noChangeShapeType="1"/>
          </p:cNvSpPr>
          <p:nvPr/>
        </p:nvSpPr>
        <p:spPr bwMode="auto">
          <a:xfrm>
            <a:off x="6629400" y="158589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71" name="Line 39"/>
          <p:cNvSpPr>
            <a:spLocks noChangeShapeType="1"/>
          </p:cNvSpPr>
          <p:nvPr/>
        </p:nvSpPr>
        <p:spPr bwMode="auto">
          <a:xfrm>
            <a:off x="7467600" y="150969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9672" name="Text Box 40"/>
          <p:cNvSpPr txBox="1">
            <a:spLocks noChangeArrowheads="1"/>
          </p:cNvSpPr>
          <p:nvPr/>
        </p:nvSpPr>
        <p:spPr bwMode="auto">
          <a:xfrm>
            <a:off x="7924800" y="2071678"/>
            <a:ext cx="119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/>
              <a:t>0.0000001K</a:t>
            </a:r>
          </a:p>
        </p:txBody>
      </p:sp>
      <p:sp>
        <p:nvSpPr>
          <p:cNvPr id="69673" name="AutoShape 41"/>
          <p:cNvSpPr>
            <a:spLocks noChangeArrowheads="1"/>
          </p:cNvSpPr>
          <p:nvPr/>
        </p:nvSpPr>
        <p:spPr bwMode="auto">
          <a:xfrm>
            <a:off x="3505200" y="2347898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9674" name="Text Box 42"/>
          <p:cNvSpPr txBox="1">
            <a:spLocks noChangeArrowheads="1"/>
          </p:cNvSpPr>
          <p:nvPr/>
        </p:nvSpPr>
        <p:spPr bwMode="auto">
          <a:xfrm>
            <a:off x="7143768" y="2571744"/>
            <a:ext cx="1430338" cy="835025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/>
              <a:t>Esp. </a:t>
            </a:r>
            <a:r>
              <a:rPr lang="en-US" sz="1600" dirty="0" err="1"/>
              <a:t>futuri</a:t>
            </a:r>
            <a:endParaRPr lang="en-US" sz="1600" dirty="0"/>
          </a:p>
          <a:p>
            <a:r>
              <a:rPr lang="en-US" sz="1600" dirty="0" err="1"/>
              <a:t>Interferometria</a:t>
            </a:r>
            <a:endParaRPr lang="en-US" sz="1600" dirty="0"/>
          </a:p>
          <a:p>
            <a:r>
              <a:rPr lang="en-US" sz="1600" dirty="0"/>
              <a:t>con </a:t>
            </a:r>
            <a:r>
              <a:rPr lang="en-US" sz="1600" dirty="0" err="1"/>
              <a:t>antiatomi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16325" y="314978"/>
            <a:ext cx="8416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Come si fa a formare  l’antidrogeno freddo ?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3" name="AutoShape 23"/>
          <p:cNvSpPr>
            <a:spLocks noChangeArrowheads="1"/>
          </p:cNvSpPr>
          <p:nvPr/>
        </p:nvSpPr>
        <p:spPr bwMode="auto">
          <a:xfrm>
            <a:off x="8634426" y="2500298"/>
            <a:ext cx="80978" cy="1295416"/>
          </a:xfrm>
          <a:prstGeom prst="upArrow">
            <a:avLst>
              <a:gd name="adj1" fmla="val 50000"/>
              <a:gd name="adj2" fmla="val 450000"/>
            </a:avLst>
          </a:prstGeom>
          <a:solidFill>
            <a:srgbClr val="4500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4" name="TextBox 33"/>
          <p:cNvSpPr txBox="1"/>
          <p:nvPr/>
        </p:nvSpPr>
        <p:spPr>
          <a:xfrm>
            <a:off x="285720" y="4000504"/>
            <a:ext cx="4213013" cy="2585323"/>
          </a:xfrm>
          <a:prstGeom prst="rect">
            <a:avLst/>
          </a:prstGeom>
          <a:noFill/>
          <a:ln>
            <a:solidFill>
              <a:srgbClr val="FF010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ATRAP      dal 1997        (presa dati) </a:t>
            </a:r>
          </a:p>
          <a:p>
            <a:endParaRPr lang="it-IT" dirty="0"/>
          </a:p>
          <a:p>
            <a:r>
              <a:rPr lang="it-IT" dirty="0" smtClean="0">
                <a:solidFill>
                  <a:srgbClr val="FF0000"/>
                </a:solidFill>
              </a:rPr>
              <a:t>ATHENA</a:t>
            </a:r>
            <a:r>
              <a:rPr lang="it-IT" dirty="0" smtClean="0"/>
              <a:t>  1997-2007     (terminato)</a:t>
            </a:r>
          </a:p>
          <a:p>
            <a:endParaRPr lang="it-IT" dirty="0"/>
          </a:p>
          <a:p>
            <a:r>
              <a:rPr lang="it-IT" dirty="0" smtClean="0"/>
              <a:t>ASACUSA dal 1997        (presa dati)</a:t>
            </a:r>
          </a:p>
          <a:p>
            <a:endParaRPr lang="it-IT" dirty="0"/>
          </a:p>
          <a:p>
            <a:r>
              <a:rPr lang="it-IT" dirty="0" smtClean="0"/>
              <a:t>ALPHA      dal 2006        (presa dati)</a:t>
            </a:r>
          </a:p>
          <a:p>
            <a:endParaRPr lang="it-IT" dirty="0"/>
          </a:p>
          <a:p>
            <a:r>
              <a:rPr lang="it-IT" dirty="0" smtClean="0">
                <a:solidFill>
                  <a:srgbClr val="FF0000"/>
                </a:solidFill>
              </a:rPr>
              <a:t>AEgIS</a:t>
            </a:r>
            <a:r>
              <a:rPr lang="it-IT" dirty="0" smtClean="0"/>
              <a:t>        approvato nel 2008, in presa dati</a:t>
            </a:r>
            <a:endParaRPr lang="it-IT" dirty="0"/>
          </a:p>
        </p:txBody>
      </p:sp>
      <p:pic>
        <p:nvPicPr>
          <p:cNvPr id="69662" name="Picture 30" descr="Snow-Clad-Tre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571876"/>
            <a:ext cx="822325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439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gemma\TALK\ciltr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0337" y="1182900"/>
            <a:ext cx="3886200" cy="1527175"/>
          </a:xfrm>
          <a:prstGeom prst="rect">
            <a:avLst/>
          </a:prstGeom>
          <a:noFill/>
        </p:spPr>
      </p:pic>
      <p:graphicFrame>
        <p:nvGraphicFramePr>
          <p:cNvPr id="13" name="Object 0"/>
          <p:cNvGraphicFramePr>
            <a:graphicFrameLocks noChangeAspect="1"/>
          </p:cNvGraphicFramePr>
          <p:nvPr/>
        </p:nvGraphicFramePr>
        <p:xfrm>
          <a:off x="147606" y="3048000"/>
          <a:ext cx="373380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0" name="Chart" r:id="rId4" imgW="5411160" imgH="2801160" progId="Excel.Sheet.8">
                  <p:embed/>
                </p:oleObj>
              </mc:Choice>
              <mc:Fallback>
                <p:oleObj name="Chart" r:id="rId4" imgW="5411160" imgH="28011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06" y="3048000"/>
                        <a:ext cx="3733800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71406" y="4419600"/>
          <a:ext cx="3886200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1" name="Chart" r:id="rId6" imgW="5411160" imgH="2801160" progId="Excel.Sheet.8">
                  <p:embed/>
                </p:oleObj>
              </mc:Choice>
              <mc:Fallback>
                <p:oleObj name="Chart" r:id="rId6" imgW="5411160" imgH="28011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6" y="4419600"/>
                        <a:ext cx="3886200" cy="130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729006" y="3962400"/>
            <a:ext cx="293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/>
              <a:t>z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805206" y="5410200"/>
            <a:ext cx="293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z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281206" y="3092450"/>
            <a:ext cx="2333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/>
              <a:t>Penning trap potential</a:t>
            </a:r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1443006" y="3657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>
            <a:off x="2357406" y="5410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1290606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2281206" y="3962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 rot="6549961">
            <a:off x="2662206" y="3657600"/>
            <a:ext cx="228600" cy="2286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3" name="AutoShape 19"/>
          <p:cNvSpPr>
            <a:spLocks noChangeArrowheads="1"/>
          </p:cNvSpPr>
          <p:nvPr/>
        </p:nvSpPr>
        <p:spPr bwMode="auto">
          <a:xfrm rot="6549961">
            <a:off x="2967006" y="5181600"/>
            <a:ext cx="228600" cy="2286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433606" y="4306896"/>
            <a:ext cx="22796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 err="1" smtClean="0"/>
              <a:t>Malmberg</a:t>
            </a:r>
            <a:r>
              <a:rPr lang="en-US" sz="1600" b="1" dirty="0" smtClean="0"/>
              <a:t> trap </a:t>
            </a:r>
            <a:r>
              <a:rPr lang="en-US" sz="1600" b="1" dirty="0"/>
              <a:t>potential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4191000" y="2143116"/>
            <a:ext cx="293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/>
              <a:t>z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1241406" y="186665"/>
            <a:ext cx="6943725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Gli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strumenti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per la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formazione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antidrogeno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freddo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: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t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rappole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elettromagnetiche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3268" y="2436386"/>
            <a:ext cx="433913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Raggio trappola: 1-2 cm</a:t>
            </a:r>
          </a:p>
          <a:p>
            <a:r>
              <a:rPr lang="it-IT" sz="2000" dirty="0" smtClean="0"/>
              <a:t>Lunghezza         : diverse decine cm</a:t>
            </a:r>
          </a:p>
          <a:p>
            <a:r>
              <a:rPr lang="it-IT" sz="2000" dirty="0" smtClean="0"/>
              <a:t>B  = alcuni Tesla</a:t>
            </a:r>
          </a:p>
          <a:p>
            <a:r>
              <a:rPr lang="it-IT" sz="2000" dirty="0" smtClean="0"/>
              <a:t>V  = Volts oppure qualche KV</a:t>
            </a:r>
          </a:p>
          <a:p>
            <a:r>
              <a:rPr lang="it-IT" sz="2000" dirty="0" smtClean="0"/>
              <a:t>Pressione (vuoto criogenico) &lt;&lt;10</a:t>
            </a:r>
            <a:r>
              <a:rPr lang="it-IT" sz="2000" baseline="30000" dirty="0" smtClean="0"/>
              <a:t>-12</a:t>
            </a:r>
            <a:r>
              <a:rPr lang="it-IT" sz="2000" dirty="0" smtClean="0"/>
              <a:t> mb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6632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D_OVERVIEW_New.jpeg                                           00005DF5Rolf                           B3FAC95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14554"/>
            <a:ext cx="6929118" cy="44291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9200" y="1378200"/>
            <a:ext cx="716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Luglio 2000 : Antiproton Decelerator (AD ) entra in funzione</a:t>
            </a:r>
            <a:endParaRPr lang="it-IT" dirty="0"/>
          </a:p>
        </p:txBody>
      </p:sp>
      <p:sp>
        <p:nvSpPr>
          <p:cNvPr id="4" name="TextBox 3"/>
          <p:cNvSpPr txBox="1"/>
          <p:nvPr/>
        </p:nvSpPr>
        <p:spPr>
          <a:xfrm>
            <a:off x="779466" y="933050"/>
            <a:ext cx="8364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1997 : il CERN incoraggia un programma di fisica sperimentale per formare </a:t>
            </a:r>
            <a:r>
              <a:rPr lang="it-IT" dirty="0" smtClean="0"/>
              <a:t>antidrogeno</a:t>
            </a:r>
            <a:endParaRPr lang="it-IT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3929066"/>
            <a:ext cx="332507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/>
              <a:t>p</a:t>
            </a:r>
            <a:r>
              <a:rPr lang="it-IT" dirty="0" smtClean="0"/>
              <a:t> estratti dal PS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urto su target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Produzione di antiprotoni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Iniezione a 3.5 GeV/c in AD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Decelerazione in AD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Beam cooling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Energia finale 5.3 MeV (cinetica)</a:t>
            </a:r>
          </a:p>
        </p:txBody>
      </p:sp>
      <p:cxnSp>
        <p:nvCxnSpPr>
          <p:cNvPr id="6" name="Elbow Connector 5"/>
          <p:cNvCxnSpPr/>
          <p:nvPr/>
        </p:nvCxnSpPr>
        <p:spPr>
          <a:xfrm>
            <a:off x="357158" y="285728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71538" y="214290"/>
            <a:ext cx="6943725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ea typeface="+mj-ea"/>
                <a:cs typeface="+mj-cs"/>
              </a:rPr>
              <a:t>La </a:t>
            </a:r>
            <a:r>
              <a:rPr lang="en-US" sz="3200" dirty="0" err="1" smtClean="0">
                <a:ea typeface="+mj-ea"/>
                <a:cs typeface="+mj-cs"/>
              </a:rPr>
              <a:t>fabbrica</a:t>
            </a:r>
            <a:r>
              <a:rPr lang="en-US" sz="3200" dirty="0" smtClean="0">
                <a:ea typeface="+mj-ea"/>
                <a:cs typeface="+mj-cs"/>
              </a:rPr>
              <a:t> </a:t>
            </a:r>
            <a:r>
              <a:rPr lang="en-US" sz="3200" dirty="0" err="1" smtClean="0">
                <a:ea typeface="+mj-ea"/>
                <a:cs typeface="+mj-cs"/>
              </a:rPr>
              <a:t>dell’antidrogeno</a:t>
            </a:r>
            <a:r>
              <a:rPr lang="en-US" sz="3200" dirty="0" smtClean="0">
                <a:ea typeface="+mj-ea"/>
                <a:cs typeface="+mj-cs"/>
              </a:rPr>
              <a:t> al CERN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 rot="2504136">
            <a:off x="7676964" y="327660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AEGIS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410200" cy="670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5029200" y="3733800"/>
            <a:ext cx="3581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sz="3200"/>
              <a:t>AD: solo 188 metri</a:t>
            </a:r>
          </a:p>
          <a:p>
            <a:endParaRPr lang="en-US" altLang="it-IT" sz="3200"/>
          </a:p>
        </p:txBody>
      </p:sp>
      <p:sp>
        <p:nvSpPr>
          <p:cNvPr id="110597" name="Line 5"/>
          <p:cNvSpPr>
            <a:spLocks noChangeShapeType="1"/>
          </p:cNvSpPr>
          <p:nvPr/>
        </p:nvSpPr>
        <p:spPr bwMode="auto">
          <a:xfrm flipH="1">
            <a:off x="2590800" y="4038600"/>
            <a:ext cx="2362200" cy="22860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4648200" y="57150"/>
            <a:ext cx="433705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3200">
                <a:solidFill>
                  <a:schemeClr val="tx2"/>
                </a:solidFill>
              </a:rPr>
              <a:t>La fabbrica della </a:t>
            </a:r>
          </a:p>
          <a:p>
            <a:r>
              <a:rPr lang="en-US" altLang="it-IT" sz="3200">
                <a:solidFill>
                  <a:schemeClr val="tx2"/>
                </a:solidFill>
              </a:rPr>
              <a:t>antimateria al CERN :</a:t>
            </a:r>
          </a:p>
          <a:p>
            <a:r>
              <a:rPr lang="en-US" altLang="it-IT" sz="3200">
                <a:solidFill>
                  <a:schemeClr val="tx2"/>
                </a:solidFill>
              </a:rPr>
              <a:t>AD</a:t>
            </a:r>
          </a:p>
          <a:p>
            <a:r>
              <a:rPr lang="en-US" altLang="it-IT" sz="3200">
                <a:solidFill>
                  <a:schemeClr val="tx2"/>
                </a:solidFill>
              </a:rPr>
              <a:t> (Antiproton Decelerator)</a:t>
            </a:r>
          </a:p>
        </p:txBody>
      </p:sp>
      <p:sp>
        <p:nvSpPr>
          <p:cNvPr id="110599" name="Text Box 7"/>
          <p:cNvSpPr txBox="1">
            <a:spLocks noChangeArrowheads="1"/>
          </p:cNvSpPr>
          <p:nvPr/>
        </p:nvSpPr>
        <p:spPr bwMode="auto">
          <a:xfrm>
            <a:off x="1600200" y="15240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LHC: 27 Km di lunghezza </a:t>
            </a:r>
          </a:p>
        </p:txBody>
      </p:sp>
    </p:spTree>
    <p:extLst>
      <p:ext uri="{BB962C8B-B14F-4D97-AF65-F5344CB8AC3E}">
        <p14:creationId xmlns:p14="http://schemas.microsoft.com/office/powerpoint/2010/main" val="207758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5786" y="285728"/>
            <a:ext cx="6943725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Cattura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antiprotoni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in “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volo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”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9058" y="1071546"/>
            <a:ext cx="4071966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Solenoide</a:t>
            </a:r>
            <a:endParaRPr lang="it-IT" dirty="0"/>
          </a:p>
        </p:txBody>
      </p:sp>
      <p:sp>
        <p:nvSpPr>
          <p:cNvPr id="5" name="Rectangle 4"/>
          <p:cNvSpPr/>
          <p:nvPr/>
        </p:nvSpPr>
        <p:spPr>
          <a:xfrm>
            <a:off x="3929058" y="2571744"/>
            <a:ext cx="4071966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4000496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072198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43768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2066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00496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72198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143768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72066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8596" y="2071678"/>
            <a:ext cx="1925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Antiprotoni 5MeV </a:t>
            </a:r>
            <a:endParaRPr lang="it-IT" dirty="0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857488" y="1714488"/>
            <a:ext cx="11430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745" y="2250631"/>
            <a:ext cx="2944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Sottile materiale</a:t>
            </a:r>
          </a:p>
          <a:p>
            <a:r>
              <a:rPr lang="it-IT" dirty="0" smtClean="0"/>
              <a:t>In cui diminuire energia </a:t>
            </a:r>
            <a:r>
              <a:rPr lang="it-IT" dirty="0" err="1" smtClean="0"/>
              <a:t>Pbar</a:t>
            </a:r>
            <a:r>
              <a:rPr lang="it-IT" dirty="0" smtClean="0"/>
              <a:t> </a:t>
            </a:r>
            <a:endParaRPr lang="it-IT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500562" y="4143380"/>
            <a:ext cx="28575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6786578" y="2500306"/>
            <a:ext cx="1214446" cy="1643074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Arc 30"/>
          <p:cNvSpPr/>
          <p:nvPr/>
        </p:nvSpPr>
        <p:spPr>
          <a:xfrm rot="5400000">
            <a:off x="3571868" y="3929066"/>
            <a:ext cx="1714512" cy="1143008"/>
          </a:xfrm>
          <a:prstGeom prst="arc">
            <a:avLst>
              <a:gd name="adj1" fmla="val 21087361"/>
              <a:gd name="adj2" fmla="val 539319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2" name="Straight Connector 31"/>
          <p:cNvCxnSpPr/>
          <p:nvPr/>
        </p:nvCxnSpPr>
        <p:spPr>
          <a:xfrm>
            <a:off x="4429124" y="5357826"/>
            <a:ext cx="28575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715140" y="3714752"/>
            <a:ext cx="1214446" cy="1643074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 33"/>
          <p:cNvSpPr/>
          <p:nvPr/>
        </p:nvSpPr>
        <p:spPr>
          <a:xfrm>
            <a:off x="3000364" y="3357562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2821769" y="3607595"/>
            <a:ext cx="12144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7500958" y="3429000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929454" y="3000372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qV= 5-10 KV</a:t>
            </a:r>
            <a:endParaRPr lang="it-IT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7572396" y="1857364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501090" y="192880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z</a:t>
            </a:r>
            <a:endParaRPr lang="it-IT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8286776" y="100010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86776" y="107154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8" name="Oval 47"/>
          <p:cNvSpPr/>
          <p:nvPr/>
        </p:nvSpPr>
        <p:spPr>
          <a:xfrm>
            <a:off x="5643570" y="5000636"/>
            <a:ext cx="357190" cy="71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Oval 48"/>
          <p:cNvSpPr/>
          <p:nvPr/>
        </p:nvSpPr>
        <p:spPr>
          <a:xfrm>
            <a:off x="7929586" y="4643446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TextBox 49"/>
          <p:cNvSpPr txBox="1"/>
          <p:nvPr/>
        </p:nvSpPr>
        <p:spPr>
          <a:xfrm>
            <a:off x="3643306" y="5643578"/>
            <a:ext cx="45563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10</a:t>
            </a:r>
            <a:r>
              <a:rPr lang="it-IT" sz="2000" baseline="30000" dirty="0" smtClean="0"/>
              <a:t>4</a:t>
            </a:r>
            <a:r>
              <a:rPr lang="it-IT" sz="2000" dirty="0" smtClean="0"/>
              <a:t> antiprotoni in trappola</a:t>
            </a:r>
          </a:p>
          <a:p>
            <a:r>
              <a:rPr lang="it-IT" sz="2000" dirty="0" smtClean="0"/>
              <a:t>Efficienza di  decelerazione e cattura </a:t>
            </a:r>
            <a:r>
              <a:rPr lang="it-IT" sz="2000" dirty="0" smtClean="0"/>
              <a:t>:10</a:t>
            </a:r>
            <a:r>
              <a:rPr lang="it-IT" sz="2000" baseline="30000" dirty="0" smtClean="0"/>
              <a:t>-3</a:t>
            </a:r>
            <a:endParaRPr lang="it-IT" sz="2000" baseline="30000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714480" y="1785926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 bwMode="auto">
          <a:xfrm>
            <a:off x="71407" y="892157"/>
            <a:ext cx="1757393" cy="11795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55226" y="1535893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89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val 53"/>
          <p:cNvSpPr/>
          <p:nvPr/>
        </p:nvSpPr>
        <p:spPr>
          <a:xfrm>
            <a:off x="5214942" y="5357826"/>
            <a:ext cx="1214446" cy="2857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elettroni</a:t>
            </a:r>
            <a:endParaRPr lang="it-IT" sz="1400" dirty="0"/>
          </a:p>
        </p:txBody>
      </p:sp>
      <p:cxnSp>
        <p:nvCxnSpPr>
          <p:cNvPr id="2" name="Elbow Connector 1"/>
          <p:cNvCxnSpPr/>
          <p:nvPr/>
        </p:nvCxnSpPr>
        <p:spPr>
          <a:xfrm>
            <a:off x="357158" y="285728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5786" y="142852"/>
            <a:ext cx="785818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Raffreddamento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antiprotoni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(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usato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da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tutti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gli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esperimenti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su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AD)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9058" y="1071546"/>
            <a:ext cx="4071966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Solenoide</a:t>
            </a:r>
            <a:endParaRPr lang="it-IT" dirty="0"/>
          </a:p>
        </p:txBody>
      </p:sp>
      <p:sp>
        <p:nvSpPr>
          <p:cNvPr id="5" name="Rectangle 4"/>
          <p:cNvSpPr/>
          <p:nvPr/>
        </p:nvSpPr>
        <p:spPr>
          <a:xfrm>
            <a:off x="3929058" y="2571744"/>
            <a:ext cx="4071966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4000496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072198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43768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2066" y="150017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00496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72198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143768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72066" y="221455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428729" y="1609732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428596" y="2071678"/>
            <a:ext cx="2499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3.5 10</a:t>
            </a:r>
            <a:r>
              <a:rPr lang="it-IT" baseline="30000" dirty="0" smtClean="0"/>
              <a:t>7</a:t>
            </a:r>
            <a:r>
              <a:rPr lang="it-IT" dirty="0"/>
              <a:t>a</a:t>
            </a:r>
            <a:r>
              <a:rPr lang="it-IT" dirty="0" smtClean="0"/>
              <a:t>ntiprotoni 5MeV</a:t>
            </a:r>
          </a:p>
          <a:p>
            <a:r>
              <a:rPr lang="it-IT" dirty="0" smtClean="0"/>
              <a:t>150 ns </a:t>
            </a:r>
            <a:endParaRPr lang="it-IT" dirty="0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857488" y="1714488"/>
            <a:ext cx="11430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71736" y="2500306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degrader </a:t>
            </a:r>
            <a:endParaRPr lang="it-IT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071934" y="4143380"/>
            <a:ext cx="9286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6786578" y="2500306"/>
            <a:ext cx="1214446" cy="1643074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Arc 30"/>
          <p:cNvSpPr/>
          <p:nvPr/>
        </p:nvSpPr>
        <p:spPr>
          <a:xfrm rot="5400000">
            <a:off x="3571868" y="3929066"/>
            <a:ext cx="1714512" cy="1143008"/>
          </a:xfrm>
          <a:prstGeom prst="arc">
            <a:avLst>
              <a:gd name="adj1" fmla="val 21087361"/>
              <a:gd name="adj2" fmla="val 539319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Arc 32"/>
          <p:cNvSpPr/>
          <p:nvPr/>
        </p:nvSpPr>
        <p:spPr>
          <a:xfrm>
            <a:off x="6715140" y="3714752"/>
            <a:ext cx="1214446" cy="1643074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 33"/>
          <p:cNvSpPr/>
          <p:nvPr/>
        </p:nvSpPr>
        <p:spPr>
          <a:xfrm>
            <a:off x="3000364" y="3357562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2821769" y="3607595"/>
            <a:ext cx="12144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7500958" y="3429000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929454" y="3000372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qV= 5-10 KV</a:t>
            </a:r>
            <a:endParaRPr lang="it-IT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7572396" y="1857364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501090" y="192880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z</a:t>
            </a:r>
            <a:endParaRPr lang="it-IT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8286776" y="100010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86776" y="107154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8" name="Oval 47"/>
          <p:cNvSpPr/>
          <p:nvPr/>
        </p:nvSpPr>
        <p:spPr>
          <a:xfrm>
            <a:off x="5572132" y="5500702"/>
            <a:ext cx="357190" cy="71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Oval 48"/>
          <p:cNvSpPr/>
          <p:nvPr/>
        </p:nvSpPr>
        <p:spPr>
          <a:xfrm>
            <a:off x="7929586" y="4643446"/>
            <a:ext cx="1071570" cy="3571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TextBox 49"/>
          <p:cNvSpPr txBox="1"/>
          <p:nvPr/>
        </p:nvSpPr>
        <p:spPr>
          <a:xfrm>
            <a:off x="4357686" y="5715016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10</a:t>
            </a:r>
            <a:r>
              <a:rPr lang="it-IT" baseline="30000" dirty="0" smtClean="0"/>
              <a:t>4</a:t>
            </a:r>
            <a:r>
              <a:rPr lang="it-IT" dirty="0" smtClean="0"/>
              <a:t> 10</a:t>
            </a:r>
            <a:r>
              <a:rPr lang="it-IT" baseline="30000" dirty="0"/>
              <a:t>5</a:t>
            </a:r>
            <a:r>
              <a:rPr lang="it-IT" dirty="0" smtClean="0"/>
              <a:t> antiprotoni in trappola</a:t>
            </a:r>
          </a:p>
        </p:txBody>
      </p:sp>
      <p:sp>
        <p:nvSpPr>
          <p:cNvPr id="36" name="Oval 35"/>
          <p:cNvSpPr/>
          <p:nvPr/>
        </p:nvSpPr>
        <p:spPr>
          <a:xfrm>
            <a:off x="5286379" y="1714488"/>
            <a:ext cx="1180427" cy="2857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elettroni</a:t>
            </a:r>
            <a:endParaRPr lang="it-IT" sz="1400" dirty="0"/>
          </a:p>
        </p:txBody>
      </p:sp>
      <p:sp>
        <p:nvSpPr>
          <p:cNvPr id="41" name="Freeform 40"/>
          <p:cNvSpPr/>
          <p:nvPr/>
        </p:nvSpPr>
        <p:spPr>
          <a:xfrm>
            <a:off x="5000628" y="4071942"/>
            <a:ext cx="1785950" cy="571504"/>
          </a:xfrm>
          <a:custGeom>
            <a:avLst/>
            <a:gdLst>
              <a:gd name="connsiteX0" fmla="*/ 0 w 1207993"/>
              <a:gd name="connsiteY0" fmla="*/ 49305 h 717176"/>
              <a:gd name="connsiteX1" fmla="*/ 551329 w 1207993"/>
              <a:gd name="connsiteY1" fmla="*/ 708211 h 717176"/>
              <a:gd name="connsiteX2" fmla="*/ 1116105 w 1207993"/>
              <a:gd name="connsiteY2" fmla="*/ 103094 h 717176"/>
              <a:gd name="connsiteX3" fmla="*/ 1102658 w 1207993"/>
              <a:gd name="connsiteY3" fmla="*/ 8964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93" h="717176">
                <a:moveTo>
                  <a:pt x="0" y="49305"/>
                </a:moveTo>
                <a:cubicBezTo>
                  <a:pt x="182656" y="374275"/>
                  <a:pt x="365312" y="699246"/>
                  <a:pt x="551329" y="708211"/>
                </a:cubicBezTo>
                <a:cubicBezTo>
                  <a:pt x="737347" y="717176"/>
                  <a:pt x="1024217" y="206188"/>
                  <a:pt x="1116105" y="103094"/>
                </a:cubicBezTo>
                <a:cubicBezTo>
                  <a:pt x="1207993" y="0"/>
                  <a:pt x="1155325" y="44823"/>
                  <a:pt x="1102658" y="896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7" name="Straight Connector 46"/>
          <p:cNvCxnSpPr/>
          <p:nvPr/>
        </p:nvCxnSpPr>
        <p:spPr>
          <a:xfrm>
            <a:off x="6643702" y="4143380"/>
            <a:ext cx="9286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5214942" y="4143380"/>
            <a:ext cx="1214446" cy="2857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elettroni</a:t>
            </a:r>
            <a:endParaRPr lang="it-IT" sz="1400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4286248" y="5357826"/>
            <a:ext cx="7143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00628" y="5286388"/>
            <a:ext cx="1785950" cy="571504"/>
          </a:xfrm>
          <a:custGeom>
            <a:avLst/>
            <a:gdLst>
              <a:gd name="connsiteX0" fmla="*/ 0 w 1207993"/>
              <a:gd name="connsiteY0" fmla="*/ 49305 h 717176"/>
              <a:gd name="connsiteX1" fmla="*/ 551329 w 1207993"/>
              <a:gd name="connsiteY1" fmla="*/ 708211 h 717176"/>
              <a:gd name="connsiteX2" fmla="*/ 1116105 w 1207993"/>
              <a:gd name="connsiteY2" fmla="*/ 103094 h 717176"/>
              <a:gd name="connsiteX3" fmla="*/ 1102658 w 1207993"/>
              <a:gd name="connsiteY3" fmla="*/ 8964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93" h="717176">
                <a:moveTo>
                  <a:pt x="0" y="49305"/>
                </a:moveTo>
                <a:cubicBezTo>
                  <a:pt x="182656" y="374275"/>
                  <a:pt x="365312" y="699246"/>
                  <a:pt x="551329" y="708211"/>
                </a:cubicBezTo>
                <a:cubicBezTo>
                  <a:pt x="737347" y="717176"/>
                  <a:pt x="1024217" y="206188"/>
                  <a:pt x="1116105" y="103094"/>
                </a:cubicBezTo>
                <a:cubicBezTo>
                  <a:pt x="1207993" y="0"/>
                  <a:pt x="1155325" y="44823"/>
                  <a:pt x="1102658" y="896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6" name="Straight Connector 55"/>
          <p:cNvCxnSpPr/>
          <p:nvPr/>
        </p:nvCxnSpPr>
        <p:spPr>
          <a:xfrm>
            <a:off x="6796102" y="5357826"/>
            <a:ext cx="6334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4282" y="3643314"/>
            <a:ext cx="3071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ELECTRON COOLING: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>
                <a:solidFill>
                  <a:srgbClr val="FF0000"/>
                </a:solidFill>
              </a:rPr>
              <a:t>5000 eV          sub eV in poche decine sec.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elettroni irraggiano energia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Raggiungono equilibrio con la radiazione dell’ambiente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Trappole montate in criostato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Collisioni con antiprotoni 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r>
              <a:rPr lang="it-IT" dirty="0" smtClean="0"/>
              <a:t> </a:t>
            </a:r>
            <a:endParaRPr lang="it-IT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329397" y="4141792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072066" y="3643314"/>
            <a:ext cx="139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10</a:t>
            </a:r>
            <a:r>
              <a:rPr lang="it-IT" baseline="30000" dirty="0" smtClean="0"/>
              <a:t>8</a:t>
            </a:r>
            <a:r>
              <a:rPr lang="it-IT" dirty="0" smtClean="0"/>
              <a:t> elettroni</a:t>
            </a:r>
            <a:endParaRPr lang="it-IT" dirty="0"/>
          </a:p>
        </p:txBody>
      </p:sp>
      <p:sp>
        <p:nvSpPr>
          <p:cNvPr id="62" name="TextBox 61"/>
          <p:cNvSpPr txBox="1"/>
          <p:nvPr/>
        </p:nvSpPr>
        <p:spPr>
          <a:xfrm>
            <a:off x="5248961" y="4774180"/>
            <a:ext cx="1654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10</a:t>
            </a:r>
            <a:r>
              <a:rPr lang="it-IT" baseline="30000" dirty="0" smtClean="0"/>
              <a:t>4</a:t>
            </a:r>
            <a:r>
              <a:rPr lang="it-IT" dirty="0"/>
              <a:t> </a:t>
            </a:r>
            <a:r>
              <a:rPr lang="it-IT" dirty="0" smtClean="0"/>
              <a:t> antiprotoni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504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23528" y="2276872"/>
            <a:ext cx="2807179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400" dirty="0" smtClean="0"/>
              <a:t>3.5 10</a:t>
            </a:r>
            <a:r>
              <a:rPr lang="it-IT" sz="1400" baseline="30000" dirty="0" smtClean="0"/>
              <a:t>7</a:t>
            </a:r>
            <a:r>
              <a:rPr lang="it-IT" sz="1400" dirty="0" smtClean="0"/>
              <a:t> antiproton/shot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circa 120 ns di lunghezza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ogni 100 sec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5 </a:t>
            </a:r>
            <a:r>
              <a:rPr lang="it-IT" sz="1400" dirty="0" err="1" smtClean="0"/>
              <a:t>MeV</a:t>
            </a:r>
            <a:r>
              <a:rPr lang="it-IT" sz="1400" dirty="0" smtClean="0"/>
              <a:t> energia cinetica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>
                <a:latin typeface="Symbol" panose="05050102010706020507" pitchFamily="18" charset="2"/>
              </a:rPr>
              <a:t>D</a:t>
            </a:r>
            <a:r>
              <a:rPr lang="it-IT" sz="1400" dirty="0" smtClean="0"/>
              <a:t>p/p = 10</a:t>
            </a:r>
            <a:r>
              <a:rPr lang="it-IT" sz="1400" baseline="30000" dirty="0" smtClean="0"/>
              <a:t>-4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Cattura in volo dopo decelerazione </a:t>
            </a:r>
          </a:p>
          <a:p>
            <a:r>
              <a:rPr lang="it-IT" sz="1400" dirty="0" smtClean="0"/>
              <a:t>in fogli di materiale di opportuno</a:t>
            </a:r>
          </a:p>
          <a:p>
            <a:r>
              <a:rPr lang="it-IT" sz="1400" dirty="0" smtClean="0"/>
              <a:t>spessore</a:t>
            </a:r>
          </a:p>
          <a:p>
            <a:endParaRPr lang="it-IT" dirty="0"/>
          </a:p>
        </p:txBody>
      </p:sp>
      <p:cxnSp>
        <p:nvCxnSpPr>
          <p:cNvPr id="21" name="Elbow Connector 20"/>
          <p:cNvCxnSpPr/>
          <p:nvPr/>
        </p:nvCxnSpPr>
        <p:spPr>
          <a:xfrm>
            <a:off x="285720" y="500042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71600" y="332656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Antiproton catching in </a:t>
            </a:r>
            <a:r>
              <a:rPr lang="en-US" sz="2400" dirty="0" err="1" smtClean="0">
                <a:solidFill>
                  <a:srgbClr val="FF0000"/>
                </a:solidFill>
              </a:rPr>
              <a:t>AEgIS</a:t>
            </a:r>
            <a:r>
              <a:rPr lang="en-US" sz="2400" dirty="0" smtClean="0">
                <a:solidFill>
                  <a:srgbClr val="FF0000"/>
                </a:solidFill>
              </a:rPr>
              <a:t>: from 5 </a:t>
            </a:r>
            <a:r>
              <a:rPr lang="en-US" sz="2400" dirty="0" err="1" smtClean="0">
                <a:solidFill>
                  <a:srgbClr val="FF0000"/>
                </a:solidFill>
              </a:rPr>
              <a:t>MeV</a:t>
            </a:r>
            <a:r>
              <a:rPr lang="en-US" sz="2400" dirty="0" smtClean="0">
                <a:solidFill>
                  <a:srgbClr val="FF0000"/>
                </a:solidFill>
              </a:rPr>
              <a:t> to 9 </a:t>
            </a:r>
            <a:r>
              <a:rPr lang="en-US" sz="2400" dirty="0" err="1" smtClean="0">
                <a:solidFill>
                  <a:srgbClr val="FF0000"/>
                </a:solidFill>
              </a:rPr>
              <a:t>KeV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58" name="Picture 4" descr="CatchingT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916832"/>
            <a:ext cx="4424299" cy="73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" name="Group 13"/>
          <p:cNvGrpSpPr>
            <a:grpSpLocks/>
          </p:cNvGrpSpPr>
          <p:nvPr/>
        </p:nvGrpSpPr>
        <p:grpSpPr bwMode="auto">
          <a:xfrm>
            <a:off x="3128404" y="2010213"/>
            <a:ext cx="719590" cy="413752"/>
            <a:chOff x="4165" y="1670"/>
            <a:chExt cx="962" cy="532"/>
          </a:xfrm>
        </p:grpSpPr>
        <p:sp>
          <p:nvSpPr>
            <p:cNvPr id="60" name="Oval 14"/>
            <p:cNvSpPr>
              <a:spLocks noChangeArrowheads="1"/>
            </p:cNvSpPr>
            <p:nvPr/>
          </p:nvSpPr>
          <p:spPr bwMode="auto">
            <a:xfrm>
              <a:off x="4165" y="1670"/>
              <a:ext cx="578" cy="501"/>
            </a:xfrm>
            <a:prstGeom prst="ellipse">
              <a:avLst/>
            </a:prstGeom>
            <a:gradFill rotWithShape="1">
              <a:gsLst>
                <a:gs pos="0">
                  <a:srgbClr val="F20000">
                    <a:gamma/>
                    <a:shade val="46275"/>
                    <a:invGamma/>
                    <a:alpha val="0"/>
                  </a:srgbClr>
                </a:gs>
                <a:gs pos="50000">
                  <a:srgbClr val="F20000"/>
                </a:gs>
                <a:gs pos="100000">
                  <a:srgbClr val="F20000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it-IT"/>
            </a:p>
          </p:txBody>
        </p:sp>
        <p:grpSp>
          <p:nvGrpSpPr>
            <p:cNvPr id="61" name="Group 15"/>
            <p:cNvGrpSpPr>
              <a:grpSpLocks/>
            </p:cNvGrpSpPr>
            <p:nvPr/>
          </p:nvGrpSpPr>
          <p:grpSpPr bwMode="auto">
            <a:xfrm>
              <a:off x="4646" y="1846"/>
              <a:ext cx="481" cy="356"/>
              <a:chOff x="1549" y="3515"/>
              <a:chExt cx="481" cy="356"/>
            </a:xfrm>
          </p:grpSpPr>
          <p:sp>
            <p:nvSpPr>
              <p:cNvPr id="62" name="Text Box 16"/>
              <p:cNvSpPr txBox="1">
                <a:spLocks noChangeArrowheads="1"/>
              </p:cNvSpPr>
              <p:nvPr/>
            </p:nvSpPr>
            <p:spPr bwMode="auto">
              <a:xfrm>
                <a:off x="1549" y="3515"/>
                <a:ext cx="481" cy="35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it-IT" dirty="0"/>
                  <a:t>p</a:t>
                </a:r>
                <a:endParaRPr lang="en-US" dirty="0"/>
              </a:p>
            </p:txBody>
          </p:sp>
          <p:sp>
            <p:nvSpPr>
              <p:cNvPr id="63" name="Line 17"/>
              <p:cNvSpPr>
                <a:spLocks noChangeShapeType="1"/>
              </p:cNvSpPr>
              <p:nvPr/>
            </p:nvSpPr>
            <p:spPr bwMode="auto">
              <a:xfrm>
                <a:off x="1549" y="3539"/>
                <a:ext cx="9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64" name="Group 22"/>
          <p:cNvGrpSpPr>
            <a:grpSpLocks/>
          </p:cNvGrpSpPr>
          <p:nvPr/>
        </p:nvGrpSpPr>
        <p:grpSpPr bwMode="auto">
          <a:xfrm>
            <a:off x="8185416" y="2009904"/>
            <a:ext cx="343339" cy="718620"/>
            <a:chOff x="4090" y="2450"/>
            <a:chExt cx="459" cy="537"/>
          </a:xfrm>
        </p:grpSpPr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4090" y="2456"/>
              <a:ext cx="291" cy="531"/>
            </a:xfrm>
            <a:custGeom>
              <a:avLst/>
              <a:gdLst>
                <a:gd name="T0" fmla="*/ 0 w 291"/>
                <a:gd name="T1" fmla="*/ 502 h 531"/>
                <a:gd name="T2" fmla="*/ 110 w 291"/>
                <a:gd name="T3" fmla="*/ 460 h 531"/>
                <a:gd name="T4" fmla="*/ 158 w 291"/>
                <a:gd name="T5" fmla="*/ 76 h 531"/>
                <a:gd name="T6" fmla="*/ 224 w 291"/>
                <a:gd name="T7" fmla="*/ 10 h 531"/>
                <a:gd name="T8" fmla="*/ 291 w 291"/>
                <a:gd name="T9" fmla="*/ 18 h 5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531"/>
                <a:gd name="T17" fmla="*/ 291 w 291"/>
                <a:gd name="T18" fmla="*/ 531 h 5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531">
                  <a:moveTo>
                    <a:pt x="0" y="502"/>
                  </a:moveTo>
                  <a:cubicBezTo>
                    <a:pt x="18" y="495"/>
                    <a:pt x="84" y="531"/>
                    <a:pt x="110" y="460"/>
                  </a:cubicBezTo>
                  <a:cubicBezTo>
                    <a:pt x="136" y="389"/>
                    <a:pt x="139" y="151"/>
                    <a:pt x="158" y="76"/>
                  </a:cubicBezTo>
                  <a:cubicBezTo>
                    <a:pt x="177" y="1"/>
                    <a:pt x="202" y="20"/>
                    <a:pt x="224" y="10"/>
                  </a:cubicBezTo>
                  <a:cubicBezTo>
                    <a:pt x="246" y="0"/>
                    <a:pt x="277" y="16"/>
                    <a:pt x="291" y="1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it-IT"/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 flipH="1">
              <a:off x="4308" y="2450"/>
              <a:ext cx="241" cy="531"/>
            </a:xfrm>
            <a:custGeom>
              <a:avLst/>
              <a:gdLst>
                <a:gd name="T0" fmla="*/ 0 w 291"/>
                <a:gd name="T1" fmla="*/ 502 h 531"/>
                <a:gd name="T2" fmla="*/ 42 w 291"/>
                <a:gd name="T3" fmla="*/ 460 h 531"/>
                <a:gd name="T4" fmla="*/ 61 w 291"/>
                <a:gd name="T5" fmla="*/ 76 h 531"/>
                <a:gd name="T6" fmla="*/ 88 w 291"/>
                <a:gd name="T7" fmla="*/ 10 h 531"/>
                <a:gd name="T8" fmla="*/ 113 w 291"/>
                <a:gd name="T9" fmla="*/ 18 h 5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531"/>
                <a:gd name="T17" fmla="*/ 291 w 291"/>
                <a:gd name="T18" fmla="*/ 531 h 5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531">
                  <a:moveTo>
                    <a:pt x="0" y="502"/>
                  </a:moveTo>
                  <a:cubicBezTo>
                    <a:pt x="18" y="495"/>
                    <a:pt x="84" y="531"/>
                    <a:pt x="110" y="460"/>
                  </a:cubicBezTo>
                  <a:cubicBezTo>
                    <a:pt x="136" y="389"/>
                    <a:pt x="139" y="151"/>
                    <a:pt x="158" y="76"/>
                  </a:cubicBezTo>
                  <a:cubicBezTo>
                    <a:pt x="177" y="1"/>
                    <a:pt x="202" y="20"/>
                    <a:pt x="224" y="10"/>
                  </a:cubicBezTo>
                  <a:cubicBezTo>
                    <a:pt x="246" y="0"/>
                    <a:pt x="277" y="16"/>
                    <a:pt x="291" y="1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it-IT"/>
            </a:p>
          </p:txBody>
        </p:sp>
      </p:grpSp>
      <p:grpSp>
        <p:nvGrpSpPr>
          <p:cNvPr id="67" name="Group 28"/>
          <p:cNvGrpSpPr>
            <a:grpSpLocks/>
          </p:cNvGrpSpPr>
          <p:nvPr/>
        </p:nvGrpSpPr>
        <p:grpSpPr bwMode="auto">
          <a:xfrm>
            <a:off x="4640323" y="2079699"/>
            <a:ext cx="451052" cy="940274"/>
            <a:chOff x="969" y="1507"/>
            <a:chExt cx="603" cy="1209"/>
          </a:xfrm>
        </p:grpSpPr>
        <p:grpSp>
          <p:nvGrpSpPr>
            <p:cNvPr id="68" name="Group 24"/>
            <p:cNvGrpSpPr>
              <a:grpSpLocks/>
            </p:cNvGrpSpPr>
            <p:nvPr/>
          </p:nvGrpSpPr>
          <p:grpSpPr bwMode="auto">
            <a:xfrm>
              <a:off x="969" y="1507"/>
              <a:ext cx="459" cy="924"/>
              <a:chOff x="4090" y="2450"/>
              <a:chExt cx="459" cy="537"/>
            </a:xfrm>
          </p:grpSpPr>
          <p:sp>
            <p:nvSpPr>
              <p:cNvPr id="70" name="Freeform 25"/>
              <p:cNvSpPr>
                <a:spLocks/>
              </p:cNvSpPr>
              <p:nvPr/>
            </p:nvSpPr>
            <p:spPr bwMode="auto">
              <a:xfrm>
                <a:off x="4090" y="2456"/>
                <a:ext cx="291" cy="531"/>
              </a:xfrm>
              <a:custGeom>
                <a:avLst/>
                <a:gdLst>
                  <a:gd name="T0" fmla="*/ 0 w 291"/>
                  <a:gd name="T1" fmla="*/ 502 h 531"/>
                  <a:gd name="T2" fmla="*/ 110 w 291"/>
                  <a:gd name="T3" fmla="*/ 460 h 531"/>
                  <a:gd name="T4" fmla="*/ 158 w 291"/>
                  <a:gd name="T5" fmla="*/ 76 h 531"/>
                  <a:gd name="T6" fmla="*/ 224 w 291"/>
                  <a:gd name="T7" fmla="*/ 10 h 531"/>
                  <a:gd name="T8" fmla="*/ 291 w 291"/>
                  <a:gd name="T9" fmla="*/ 18 h 5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531"/>
                  <a:gd name="T17" fmla="*/ 291 w 291"/>
                  <a:gd name="T18" fmla="*/ 531 h 5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531">
                    <a:moveTo>
                      <a:pt x="0" y="502"/>
                    </a:moveTo>
                    <a:cubicBezTo>
                      <a:pt x="18" y="495"/>
                      <a:pt x="84" y="531"/>
                      <a:pt x="110" y="460"/>
                    </a:cubicBezTo>
                    <a:cubicBezTo>
                      <a:pt x="136" y="389"/>
                      <a:pt x="139" y="151"/>
                      <a:pt x="158" y="76"/>
                    </a:cubicBezTo>
                    <a:cubicBezTo>
                      <a:pt x="177" y="1"/>
                      <a:pt x="202" y="20"/>
                      <a:pt x="224" y="10"/>
                    </a:cubicBezTo>
                    <a:cubicBezTo>
                      <a:pt x="246" y="0"/>
                      <a:pt x="277" y="16"/>
                      <a:pt x="291" y="18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71" name="Freeform 26"/>
              <p:cNvSpPr>
                <a:spLocks/>
              </p:cNvSpPr>
              <p:nvPr/>
            </p:nvSpPr>
            <p:spPr bwMode="auto">
              <a:xfrm flipH="1">
                <a:off x="4308" y="2450"/>
                <a:ext cx="241" cy="531"/>
              </a:xfrm>
              <a:custGeom>
                <a:avLst/>
                <a:gdLst>
                  <a:gd name="T0" fmla="*/ 0 w 291"/>
                  <a:gd name="T1" fmla="*/ 502 h 531"/>
                  <a:gd name="T2" fmla="*/ 42 w 291"/>
                  <a:gd name="T3" fmla="*/ 460 h 531"/>
                  <a:gd name="T4" fmla="*/ 61 w 291"/>
                  <a:gd name="T5" fmla="*/ 76 h 531"/>
                  <a:gd name="T6" fmla="*/ 88 w 291"/>
                  <a:gd name="T7" fmla="*/ 10 h 531"/>
                  <a:gd name="T8" fmla="*/ 113 w 291"/>
                  <a:gd name="T9" fmla="*/ 18 h 5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531"/>
                  <a:gd name="T17" fmla="*/ 291 w 291"/>
                  <a:gd name="T18" fmla="*/ 531 h 5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531">
                    <a:moveTo>
                      <a:pt x="0" y="502"/>
                    </a:moveTo>
                    <a:cubicBezTo>
                      <a:pt x="18" y="495"/>
                      <a:pt x="84" y="531"/>
                      <a:pt x="110" y="460"/>
                    </a:cubicBezTo>
                    <a:cubicBezTo>
                      <a:pt x="136" y="389"/>
                      <a:pt x="139" y="151"/>
                      <a:pt x="158" y="76"/>
                    </a:cubicBezTo>
                    <a:cubicBezTo>
                      <a:pt x="177" y="1"/>
                      <a:pt x="202" y="20"/>
                      <a:pt x="224" y="10"/>
                    </a:cubicBezTo>
                    <a:cubicBezTo>
                      <a:pt x="246" y="0"/>
                      <a:pt x="277" y="16"/>
                      <a:pt x="291" y="18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69" name="Text Box 27"/>
            <p:cNvSpPr txBox="1">
              <a:spLocks noChangeArrowheads="1"/>
            </p:cNvSpPr>
            <p:nvPr/>
          </p:nvSpPr>
          <p:spPr bwMode="auto">
            <a:xfrm>
              <a:off x="969" y="2450"/>
              <a:ext cx="603" cy="2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1400" b="1" dirty="0">
                  <a:solidFill>
                    <a:srgbClr val="F20000"/>
                  </a:solidFill>
                </a:rPr>
                <a:t>HV ON</a:t>
              </a:r>
              <a:endParaRPr lang="en-US" sz="1400" b="1" dirty="0">
                <a:solidFill>
                  <a:srgbClr val="F20000"/>
                </a:solidFill>
              </a:endParaRPr>
            </a:p>
          </p:txBody>
        </p:sp>
      </p:grpSp>
      <p:cxnSp>
        <p:nvCxnSpPr>
          <p:cNvPr id="72" name="Straight Arrow Connector 71"/>
          <p:cNvCxnSpPr>
            <a:stCxn id="74" idx="3"/>
          </p:cNvCxnSpPr>
          <p:nvPr/>
        </p:nvCxnSpPr>
        <p:spPr>
          <a:xfrm>
            <a:off x="7528354" y="1484283"/>
            <a:ext cx="1187630" cy="269235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74" idx="1"/>
          </p:cNvCxnSpPr>
          <p:nvPr/>
        </p:nvCxnSpPr>
        <p:spPr>
          <a:xfrm flipH="1">
            <a:off x="5294456" y="1484283"/>
            <a:ext cx="717500" cy="23082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29"/>
          <p:cNvSpPr txBox="1">
            <a:spLocks noChangeArrowheads="1"/>
          </p:cNvSpPr>
          <p:nvPr/>
        </p:nvSpPr>
        <p:spPr bwMode="auto">
          <a:xfrm>
            <a:off x="6011956" y="1315006"/>
            <a:ext cx="1516398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HV electrodes</a:t>
            </a:r>
            <a:endParaRPr lang="en-US" sz="1600" dirty="0"/>
          </a:p>
        </p:txBody>
      </p:sp>
      <p:sp>
        <p:nvSpPr>
          <p:cNvPr id="75" name="Oval 74"/>
          <p:cNvSpPr/>
          <p:nvPr/>
        </p:nvSpPr>
        <p:spPr>
          <a:xfrm>
            <a:off x="3992251" y="1988840"/>
            <a:ext cx="45719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6" name="Picture 75" descr="PbarVsHV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3212975"/>
            <a:ext cx="4047431" cy="3488625"/>
          </a:xfrm>
          <a:prstGeom prst="rect">
            <a:avLst/>
          </a:prstGeom>
        </p:spPr>
      </p:pic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7092280" y="3501007"/>
          <a:ext cx="1584176" cy="66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41" name="Equation" r:id="rId5" imgW="876240" imgH="368280" progId="Equation.3">
                  <p:embed/>
                </p:oleObj>
              </mc:Choice>
              <mc:Fallback>
                <p:oleObj name="Equation" r:id="rId5" imgW="8762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501007"/>
                        <a:ext cx="1584176" cy="66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11560" y="5805264"/>
            <a:ext cx="260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Risultati di </a:t>
            </a:r>
            <a:r>
              <a:rPr lang="it-IT" sz="1600" dirty="0" err="1" smtClean="0"/>
              <a:t>AEgIS</a:t>
            </a:r>
            <a:r>
              <a:rPr lang="it-IT" sz="1600" dirty="0" smtClean="0"/>
              <a:t> </a:t>
            </a:r>
          </a:p>
          <a:p>
            <a:r>
              <a:rPr lang="it-IT" sz="1600" dirty="0" smtClean="0"/>
              <a:t>May-Dec2012 antiproton run</a:t>
            </a:r>
            <a:endParaRPr lang="it-IT" sz="1600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331640" y="5013176"/>
            <a:ext cx="180020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12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59259E-6 C 0.23958 -0.00092 0.47917 -0.00185 0.53559 -0.00208 C 0.59201 -0.00231 0.46528 -0.00231 0.33872 -0.0020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965 -0.00278 C 0.23819 -0.00254 0.17691 -0.00208 0.19323 -0.00278 C 0.20955 -0.00347 0.34983 -0.00671 0.39792 -0.00717 C 0.44601 -0.00764 0.49115 -0.00579 0.48177 -0.00509 C 0.4724 -0.0044 0.40694 -0.0037 0.34149 -0.00278 " pathEditMode="relative" ptsTypes="aaaaA">
                                      <p:cBhvr>
                                        <p:cTn id="1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 e i positroni?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534400" cy="4114800"/>
          </a:xfrm>
        </p:spPr>
        <p:txBody>
          <a:bodyPr/>
          <a:lstStyle/>
          <a:p>
            <a:pPr>
              <a:buSzPct val="115000"/>
              <a:buFont typeface="Wingdings" panose="05000000000000000000" pitchFamily="2" charset="2"/>
              <a:buChar char="§"/>
            </a:pPr>
            <a:r>
              <a:rPr lang="en-US" altLang="it-IT" sz="1800">
                <a:latin typeface="Times New Roman" panose="02020603050405020304" pitchFamily="18" charset="0"/>
              </a:rPr>
              <a:t>Si parte da una sorgente radioattiva di </a:t>
            </a:r>
            <a:r>
              <a:rPr lang="en-US" altLang="it-IT" sz="1800" baseline="30000">
                <a:latin typeface="Times New Roman" panose="02020603050405020304" pitchFamily="18" charset="0"/>
              </a:rPr>
              <a:t>22</a:t>
            </a:r>
            <a:r>
              <a:rPr lang="en-US" altLang="it-IT" sz="1800">
                <a:latin typeface="Times New Roman" panose="02020603050405020304" pitchFamily="18" charset="0"/>
              </a:rPr>
              <a:t>Na (10 mC)  (circa 400 milioni e+/sec)</a:t>
            </a:r>
          </a:p>
          <a:p>
            <a:pPr>
              <a:buSzPct val="115000"/>
              <a:buFont typeface="Wingdings" panose="05000000000000000000" pitchFamily="2" charset="2"/>
              <a:buChar char="§"/>
            </a:pPr>
            <a:r>
              <a:rPr lang="en-US" altLang="it-IT" sz="1800">
                <a:latin typeface="Times New Roman" panose="02020603050405020304" pitchFamily="18" charset="0"/>
              </a:rPr>
              <a:t>Si riduce l’energia dei positroni e si accumulano in una seconda trappola</a:t>
            </a:r>
          </a:p>
          <a:p>
            <a:pPr>
              <a:buSzPct val="115000"/>
              <a:buFont typeface="Wingdings" panose="05000000000000000000" pitchFamily="2" charset="2"/>
              <a:buChar char="§"/>
            </a:pPr>
            <a:r>
              <a:rPr lang="en-US" altLang="it-IT" sz="1800">
                <a:latin typeface="Times New Roman" panose="02020603050405020304" pitchFamily="18" charset="0"/>
              </a:rPr>
              <a:t>In 5  minuti si accumulano  100 milioni di positroni : </a:t>
            </a:r>
          </a:p>
          <a:p>
            <a:pPr>
              <a:buSzPct val="115000"/>
              <a:buFont typeface="Wingdings" panose="05000000000000000000" pitchFamily="2" charset="2"/>
              <a:buChar char="§"/>
            </a:pPr>
            <a:r>
              <a:rPr lang="en-US" altLang="it-IT" sz="1800">
                <a:latin typeface="Times New Roman" panose="02020603050405020304" pitchFamily="18" charset="0"/>
              </a:rPr>
              <a:t>E’ il sistema piu’ efficiente che si conosce (neon solido + urti con un gas)</a:t>
            </a:r>
          </a:p>
          <a:p>
            <a:pPr>
              <a:buSzPct val="115000"/>
              <a:buFont typeface="Wingdings" panose="05000000000000000000" pitchFamily="2" charset="2"/>
              <a:buChar char="§"/>
            </a:pPr>
            <a:r>
              <a:rPr lang="en-US" altLang="it-IT" sz="1800">
                <a:latin typeface="Times New Roman" panose="02020603050405020304" pitchFamily="18" charset="0"/>
              </a:rPr>
              <a:t>Nonostante cio’ solo circa </a:t>
            </a:r>
            <a:r>
              <a:rPr lang="en-US" altLang="it-IT" sz="1800">
                <a:solidFill>
                  <a:srgbClr val="FF0000"/>
                </a:solidFill>
                <a:latin typeface="Times New Roman" panose="02020603050405020304" pitchFamily="18" charset="0"/>
              </a:rPr>
              <a:t>1 su mille</a:t>
            </a:r>
            <a:r>
              <a:rPr lang="en-US" altLang="it-IT" sz="1800">
                <a:latin typeface="Times New Roman" panose="02020603050405020304" pitchFamily="18" charset="0"/>
              </a:rPr>
              <a:t> dei positroni emessi rimane catturato in trappola</a:t>
            </a:r>
          </a:p>
          <a:p>
            <a:pPr>
              <a:buFont typeface="Wingdings" panose="05000000000000000000" pitchFamily="2" charset="2"/>
              <a:buNone/>
            </a:pPr>
            <a:endParaRPr lang="en-US" altLang="it-IT" sz="1600"/>
          </a:p>
        </p:txBody>
      </p:sp>
      <p:pic>
        <p:nvPicPr>
          <p:cNvPr id="76807" name="Picture 7" descr="radioactiv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381000"/>
            <a:ext cx="128587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8" name="Rectangle 8"/>
          <p:cNvSpPr>
            <a:spLocks noChangeArrowheads="1"/>
          </p:cNvSpPr>
          <p:nvPr/>
        </p:nvSpPr>
        <p:spPr bwMode="auto">
          <a:xfrm flipH="1">
            <a:off x="1698625" y="4529138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 flipH="1">
            <a:off x="1698625" y="5453063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 flipH="1">
            <a:off x="2678113" y="5453063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 flipH="1">
            <a:off x="2678113" y="4529138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 flipH="1">
            <a:off x="1044575" y="5453063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3" name="Rectangle 13"/>
          <p:cNvSpPr>
            <a:spLocks noChangeArrowheads="1"/>
          </p:cNvSpPr>
          <p:nvPr/>
        </p:nvSpPr>
        <p:spPr bwMode="auto">
          <a:xfrm flipH="1">
            <a:off x="1044575" y="4529138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4" name="Rectangle 14"/>
          <p:cNvSpPr>
            <a:spLocks noChangeArrowheads="1"/>
          </p:cNvSpPr>
          <p:nvPr/>
        </p:nvSpPr>
        <p:spPr bwMode="auto">
          <a:xfrm flipH="1">
            <a:off x="3330575" y="5453063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5" name="Rectangle 15"/>
          <p:cNvSpPr>
            <a:spLocks noChangeArrowheads="1"/>
          </p:cNvSpPr>
          <p:nvPr/>
        </p:nvSpPr>
        <p:spPr bwMode="auto">
          <a:xfrm flipH="1">
            <a:off x="3330575" y="4529138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6" name="Rectangle 16"/>
          <p:cNvSpPr>
            <a:spLocks noChangeArrowheads="1"/>
          </p:cNvSpPr>
          <p:nvPr/>
        </p:nvSpPr>
        <p:spPr bwMode="auto">
          <a:xfrm flipH="1">
            <a:off x="652463" y="5453063"/>
            <a:ext cx="198437" cy="6985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7" name="Rectangle 17"/>
          <p:cNvSpPr>
            <a:spLocks noChangeArrowheads="1"/>
          </p:cNvSpPr>
          <p:nvPr/>
        </p:nvSpPr>
        <p:spPr bwMode="auto">
          <a:xfrm flipH="1">
            <a:off x="652463" y="4529138"/>
            <a:ext cx="19843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18" name="Oval 18"/>
          <p:cNvSpPr>
            <a:spLocks noChangeArrowheads="1"/>
          </p:cNvSpPr>
          <p:nvPr/>
        </p:nvSpPr>
        <p:spPr bwMode="auto">
          <a:xfrm>
            <a:off x="1371600" y="4741863"/>
            <a:ext cx="1385888" cy="53340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it-IT">
                <a:solidFill>
                  <a:schemeClr val="bg1"/>
                </a:solidFill>
                <a:latin typeface="Tahoma" panose="020B0604030504040204" pitchFamily="34" charset="0"/>
              </a:rPr>
              <a:t>10</a:t>
            </a:r>
            <a:r>
              <a:rPr lang="en-US" altLang="it-IT" baseline="30000">
                <a:solidFill>
                  <a:schemeClr val="bg1"/>
                </a:solidFill>
                <a:latin typeface="Tahoma" panose="020B0604030504040204" pitchFamily="34" charset="0"/>
              </a:rPr>
              <a:t>8</a:t>
            </a:r>
            <a:r>
              <a:rPr lang="en-US" altLang="it-IT">
                <a:solidFill>
                  <a:schemeClr val="bg1"/>
                </a:solidFill>
                <a:latin typeface="Tahoma" panose="020B0604030504040204" pitchFamily="34" charset="0"/>
              </a:rPr>
              <a:t> positroni</a:t>
            </a:r>
          </a:p>
        </p:txBody>
      </p:sp>
      <p:sp>
        <p:nvSpPr>
          <p:cNvPr id="76820" name="Line 20"/>
          <p:cNvSpPr>
            <a:spLocks noChangeShapeType="1"/>
          </p:cNvSpPr>
          <p:nvPr/>
        </p:nvSpPr>
        <p:spPr bwMode="auto">
          <a:xfrm>
            <a:off x="2024063" y="4386263"/>
            <a:ext cx="15033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21" name="AutoShape 21"/>
          <p:cNvSpPr>
            <a:spLocks noChangeArrowheads="1"/>
          </p:cNvSpPr>
          <p:nvPr/>
        </p:nvSpPr>
        <p:spPr bwMode="auto">
          <a:xfrm>
            <a:off x="3395663" y="5524500"/>
            <a:ext cx="66675" cy="266700"/>
          </a:xfrm>
          <a:prstGeom prst="upArrow">
            <a:avLst>
              <a:gd name="adj1" fmla="val 50000"/>
              <a:gd name="adj2" fmla="val 100000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23" name="Text Box 23"/>
          <p:cNvSpPr txBox="1">
            <a:spLocks noChangeArrowheads="1"/>
          </p:cNvSpPr>
          <p:nvPr/>
        </p:nvSpPr>
        <p:spPr bwMode="auto">
          <a:xfrm>
            <a:off x="3765550" y="4419600"/>
            <a:ext cx="5378450" cy="1768475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it-IT" dirty="0"/>
              <a:t>I </a:t>
            </a:r>
            <a:r>
              <a:rPr lang="en-US" altLang="it-IT" dirty="0" err="1"/>
              <a:t>positroni</a:t>
            </a:r>
            <a:r>
              <a:rPr lang="en-US" altLang="it-IT" dirty="0"/>
              <a:t> </a:t>
            </a:r>
            <a:r>
              <a:rPr lang="en-US" altLang="it-IT" dirty="0" err="1"/>
              <a:t>sono</a:t>
            </a:r>
            <a:r>
              <a:rPr lang="en-US" altLang="it-IT" dirty="0"/>
              <a:t> 1000-10000 volte </a:t>
            </a:r>
            <a:r>
              <a:rPr lang="en-US" altLang="it-IT" dirty="0" err="1"/>
              <a:t>piu</a:t>
            </a:r>
            <a:r>
              <a:rPr lang="en-US" altLang="it-IT" dirty="0"/>
              <a:t>’ </a:t>
            </a:r>
            <a:r>
              <a:rPr lang="en-US" altLang="it-IT" dirty="0" err="1"/>
              <a:t>numerosi</a:t>
            </a:r>
            <a:endParaRPr lang="en-US" altLang="it-IT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it-IT" dirty="0"/>
              <a:t>  </a:t>
            </a:r>
            <a:r>
              <a:rPr lang="en-US" altLang="it-IT" dirty="0" err="1"/>
              <a:t>degli</a:t>
            </a:r>
            <a:r>
              <a:rPr lang="en-US" altLang="it-IT" dirty="0"/>
              <a:t> </a:t>
            </a:r>
            <a:r>
              <a:rPr lang="en-US" altLang="it-IT" dirty="0" err="1"/>
              <a:t>antiprotoni</a:t>
            </a:r>
            <a:endParaRPr lang="en-US" altLang="it-IT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dirty="0"/>
              <a:t>I </a:t>
            </a:r>
            <a:r>
              <a:rPr lang="en-US" altLang="it-IT" dirty="0" err="1"/>
              <a:t>positroni</a:t>
            </a:r>
            <a:r>
              <a:rPr lang="en-US" altLang="it-IT" dirty="0"/>
              <a:t> </a:t>
            </a:r>
            <a:r>
              <a:rPr lang="en-US" altLang="it-IT" dirty="0" err="1"/>
              <a:t>tendono</a:t>
            </a:r>
            <a:r>
              <a:rPr lang="en-US" altLang="it-IT" dirty="0"/>
              <a:t> a </a:t>
            </a:r>
            <a:r>
              <a:rPr lang="en-US" altLang="it-IT" dirty="0" err="1"/>
              <a:t>respingersi</a:t>
            </a:r>
            <a:endParaRPr lang="en-US" altLang="it-IT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dirty="0"/>
              <a:t>I </a:t>
            </a:r>
            <a:r>
              <a:rPr lang="en-US" altLang="it-IT" dirty="0" err="1"/>
              <a:t>campi</a:t>
            </a:r>
            <a:r>
              <a:rPr lang="en-US" altLang="it-IT" dirty="0"/>
              <a:t> di </a:t>
            </a:r>
            <a:r>
              <a:rPr lang="en-US" altLang="it-IT" dirty="0" err="1"/>
              <a:t>confinamento</a:t>
            </a:r>
            <a:r>
              <a:rPr lang="en-US" altLang="it-IT" dirty="0"/>
              <a:t> </a:t>
            </a:r>
            <a:r>
              <a:rPr lang="en-US" altLang="it-IT" dirty="0" smtClean="0"/>
              <a:t>li </a:t>
            </a:r>
            <a:r>
              <a:rPr lang="en-US" altLang="it-IT" dirty="0" err="1"/>
              <a:t>costringno</a:t>
            </a:r>
            <a:r>
              <a:rPr lang="en-US" altLang="it-IT" dirty="0"/>
              <a:t> a stare </a:t>
            </a:r>
            <a:r>
              <a:rPr lang="en-US" altLang="it-IT" dirty="0" err="1"/>
              <a:t>vicini</a:t>
            </a:r>
            <a:endParaRPr lang="en-US" altLang="it-IT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dirty="0" err="1"/>
              <a:t>Formano</a:t>
            </a:r>
            <a:r>
              <a:rPr lang="en-US" altLang="it-IT" dirty="0"/>
              <a:t> un </a:t>
            </a:r>
            <a:r>
              <a:rPr lang="en-US" altLang="it-IT" dirty="0">
                <a:solidFill>
                  <a:schemeClr val="folHlink"/>
                </a:solidFill>
              </a:rPr>
              <a:t>plasma </a:t>
            </a:r>
            <a:r>
              <a:rPr lang="en-US" altLang="it-IT" dirty="0" err="1">
                <a:solidFill>
                  <a:schemeClr val="folHlink"/>
                </a:solidFill>
              </a:rPr>
              <a:t>freddo</a:t>
            </a:r>
            <a:r>
              <a:rPr lang="en-US" altLang="it-IT" dirty="0"/>
              <a:t> a forma di </a:t>
            </a:r>
            <a:r>
              <a:rPr lang="en-US" altLang="it-IT" dirty="0" err="1">
                <a:solidFill>
                  <a:schemeClr val="folHlink"/>
                </a:solidFill>
              </a:rPr>
              <a:t>pallone</a:t>
            </a:r>
            <a:r>
              <a:rPr lang="en-US" altLang="it-IT" dirty="0">
                <a:solidFill>
                  <a:schemeClr val="folHlink"/>
                </a:solidFill>
              </a:rPr>
              <a:t> da rugby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dirty="0"/>
              <a:t>Ci </a:t>
            </a:r>
            <a:r>
              <a:rPr lang="en-US" altLang="it-IT" dirty="0" err="1"/>
              <a:t>sono</a:t>
            </a:r>
            <a:r>
              <a:rPr lang="en-US" altLang="it-IT" dirty="0"/>
              <a:t> </a:t>
            </a:r>
            <a:r>
              <a:rPr lang="en-US" altLang="it-IT" dirty="0" err="1"/>
              <a:t>moti</a:t>
            </a:r>
            <a:r>
              <a:rPr lang="en-US" altLang="it-IT" dirty="0"/>
              <a:t> </a:t>
            </a:r>
            <a:r>
              <a:rPr lang="en-US" altLang="it-IT" dirty="0" err="1"/>
              <a:t>collettivi</a:t>
            </a:r>
            <a:r>
              <a:rPr lang="en-US" altLang="it-IT" dirty="0"/>
              <a:t>  (</a:t>
            </a:r>
            <a:r>
              <a:rPr lang="en-US" altLang="it-IT" dirty="0" err="1"/>
              <a:t>una</a:t>
            </a:r>
            <a:r>
              <a:rPr lang="en-US" altLang="it-IT" dirty="0"/>
              <a:t> specie di </a:t>
            </a:r>
            <a:r>
              <a:rPr lang="en-US" altLang="it-IT" dirty="0" err="1"/>
              <a:t>gelatina</a:t>
            </a:r>
            <a:r>
              <a:rPr lang="en-US" altLang="it-IT" dirty="0"/>
              <a:t>….)</a:t>
            </a:r>
            <a:endParaRPr lang="en-US" altLang="it-IT" dirty="0">
              <a:latin typeface="Tahoma" panose="020B0604030504040204" pitchFamily="34" charset="0"/>
            </a:endParaRPr>
          </a:p>
        </p:txBody>
      </p:sp>
      <p:sp>
        <p:nvSpPr>
          <p:cNvPr id="76825" name="Line 25"/>
          <p:cNvSpPr>
            <a:spLocks noChangeShapeType="1"/>
          </p:cNvSpPr>
          <p:nvPr/>
        </p:nvSpPr>
        <p:spPr bwMode="auto">
          <a:xfrm>
            <a:off x="10668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26" name="Text Box 26"/>
          <p:cNvSpPr txBox="1">
            <a:spLocks noChangeArrowheads="1"/>
          </p:cNvSpPr>
          <p:nvPr/>
        </p:nvSpPr>
        <p:spPr bwMode="auto">
          <a:xfrm>
            <a:off x="136525" y="4762500"/>
            <a:ext cx="901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4-5 mm</a:t>
            </a:r>
          </a:p>
        </p:txBody>
      </p:sp>
      <p:sp>
        <p:nvSpPr>
          <p:cNvPr id="76827" name="Line 27"/>
          <p:cNvSpPr>
            <a:spLocks noChangeShapeType="1"/>
          </p:cNvSpPr>
          <p:nvPr/>
        </p:nvSpPr>
        <p:spPr bwMode="auto">
          <a:xfrm>
            <a:off x="1371600" y="5715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28" name="Text Box 28"/>
          <p:cNvSpPr txBox="1">
            <a:spLocks noChangeArrowheads="1"/>
          </p:cNvSpPr>
          <p:nvPr/>
        </p:nvSpPr>
        <p:spPr bwMode="auto">
          <a:xfrm>
            <a:off x="1584325" y="58293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2 cm</a:t>
            </a:r>
          </a:p>
        </p:txBody>
      </p:sp>
    </p:spTree>
    <p:extLst>
      <p:ext uri="{BB962C8B-B14F-4D97-AF65-F5344CB8AC3E}">
        <p14:creationId xmlns:p14="http://schemas.microsoft.com/office/powerpoint/2010/main" val="294595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8"/>
          <p:cNvSpPr>
            <a:spLocks noChangeArrowheads="1"/>
          </p:cNvSpPr>
          <p:nvPr/>
        </p:nvSpPr>
        <p:spPr bwMode="auto">
          <a:xfrm flipH="1">
            <a:off x="1698625" y="2225675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 flipH="1">
            <a:off x="1698625" y="3149600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 flipH="1">
            <a:off x="2678113" y="3149600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 flipH="1">
            <a:off x="2678113" y="2225675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 flipH="1">
            <a:off x="1044575" y="3149600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 flipH="1">
            <a:off x="1044575" y="2225675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 flipH="1">
            <a:off x="3330575" y="3149600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 flipH="1">
            <a:off x="3330575" y="2225675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 flipH="1">
            <a:off x="652463" y="3149600"/>
            <a:ext cx="198437" cy="6985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89" name="Rectangle 17"/>
          <p:cNvSpPr>
            <a:spLocks noChangeArrowheads="1"/>
          </p:cNvSpPr>
          <p:nvPr/>
        </p:nvSpPr>
        <p:spPr bwMode="auto">
          <a:xfrm flipH="1">
            <a:off x="652463" y="2225675"/>
            <a:ext cx="19843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0" name="Oval 18"/>
          <p:cNvSpPr>
            <a:spLocks noChangeArrowheads="1"/>
          </p:cNvSpPr>
          <p:nvPr/>
        </p:nvSpPr>
        <p:spPr bwMode="auto">
          <a:xfrm>
            <a:off x="1371600" y="2438400"/>
            <a:ext cx="1385888" cy="533400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tint val="4549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1" name="Oval 19"/>
          <p:cNvSpPr>
            <a:spLocks noChangeArrowheads="1"/>
          </p:cNvSpPr>
          <p:nvPr/>
        </p:nvSpPr>
        <p:spPr bwMode="auto">
          <a:xfrm>
            <a:off x="2057400" y="2463800"/>
            <a:ext cx="1384300" cy="533400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tint val="42353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2" name="Line 20"/>
          <p:cNvSpPr>
            <a:spLocks noChangeShapeType="1"/>
          </p:cNvSpPr>
          <p:nvPr/>
        </p:nvSpPr>
        <p:spPr bwMode="auto">
          <a:xfrm>
            <a:off x="2024063" y="2082800"/>
            <a:ext cx="15033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9893" name="AutoShape 21"/>
          <p:cNvSpPr>
            <a:spLocks noChangeArrowheads="1"/>
          </p:cNvSpPr>
          <p:nvPr/>
        </p:nvSpPr>
        <p:spPr bwMode="auto">
          <a:xfrm>
            <a:off x="152400" y="2727325"/>
            <a:ext cx="522288" cy="142875"/>
          </a:xfrm>
          <a:prstGeom prst="rightArrow">
            <a:avLst>
              <a:gd name="adj1" fmla="val 50000"/>
              <a:gd name="adj2" fmla="val 9138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4" name="AutoShape 22"/>
          <p:cNvSpPr>
            <a:spLocks noChangeArrowheads="1"/>
          </p:cNvSpPr>
          <p:nvPr/>
        </p:nvSpPr>
        <p:spPr bwMode="auto">
          <a:xfrm rot="10800000" flipV="1">
            <a:off x="152400" y="2514600"/>
            <a:ext cx="522288" cy="142875"/>
          </a:xfrm>
          <a:prstGeom prst="rightArrow">
            <a:avLst>
              <a:gd name="adj1" fmla="val 50000"/>
              <a:gd name="adj2" fmla="val 9138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5" name="Rectangle 23"/>
          <p:cNvSpPr>
            <a:spLocks noChangeArrowheads="1"/>
          </p:cNvSpPr>
          <p:nvPr/>
        </p:nvSpPr>
        <p:spPr bwMode="auto">
          <a:xfrm flipH="1">
            <a:off x="6716713" y="2124075"/>
            <a:ext cx="660400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8" name="Rectangle 26"/>
          <p:cNvSpPr>
            <a:spLocks noChangeArrowheads="1"/>
          </p:cNvSpPr>
          <p:nvPr/>
        </p:nvSpPr>
        <p:spPr bwMode="auto">
          <a:xfrm flipH="1">
            <a:off x="7696200" y="2124075"/>
            <a:ext cx="39528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auto">
          <a:xfrm flipH="1">
            <a:off x="6062663" y="2124075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auto">
          <a:xfrm flipH="1">
            <a:off x="8348663" y="2124075"/>
            <a:ext cx="19843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4" name="Rectangle 32"/>
          <p:cNvSpPr>
            <a:spLocks noChangeArrowheads="1"/>
          </p:cNvSpPr>
          <p:nvPr/>
        </p:nvSpPr>
        <p:spPr bwMode="auto">
          <a:xfrm flipH="1">
            <a:off x="5672138" y="2124075"/>
            <a:ext cx="196850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5" name="Oval 33"/>
          <p:cNvSpPr>
            <a:spLocks noChangeArrowheads="1"/>
          </p:cNvSpPr>
          <p:nvPr/>
        </p:nvSpPr>
        <p:spPr bwMode="auto">
          <a:xfrm>
            <a:off x="6324600" y="2336800"/>
            <a:ext cx="1517650" cy="533400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6" name="Oval 34"/>
          <p:cNvSpPr>
            <a:spLocks noChangeArrowheads="1"/>
          </p:cNvSpPr>
          <p:nvPr/>
        </p:nvSpPr>
        <p:spPr bwMode="auto">
          <a:xfrm>
            <a:off x="6651625" y="2265363"/>
            <a:ext cx="857250" cy="668337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7" name="Line 35"/>
          <p:cNvSpPr>
            <a:spLocks noChangeShapeType="1"/>
          </p:cNvSpPr>
          <p:nvPr/>
        </p:nvSpPr>
        <p:spPr bwMode="auto">
          <a:xfrm>
            <a:off x="7043738" y="1981200"/>
            <a:ext cx="15017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9908" name="AutoShape 36"/>
          <p:cNvSpPr>
            <a:spLocks noChangeArrowheads="1"/>
          </p:cNvSpPr>
          <p:nvPr/>
        </p:nvSpPr>
        <p:spPr bwMode="auto">
          <a:xfrm>
            <a:off x="1143000" y="3276600"/>
            <a:ext cx="66675" cy="266700"/>
          </a:xfrm>
          <a:prstGeom prst="upArrow">
            <a:avLst>
              <a:gd name="adj1" fmla="val 50000"/>
              <a:gd name="adj2" fmla="val 100000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9" name="AutoShape 37"/>
          <p:cNvSpPr>
            <a:spLocks noChangeArrowheads="1"/>
          </p:cNvSpPr>
          <p:nvPr/>
        </p:nvSpPr>
        <p:spPr bwMode="auto">
          <a:xfrm>
            <a:off x="8610600" y="2336800"/>
            <a:ext cx="131763" cy="533400"/>
          </a:xfrm>
          <a:prstGeom prst="upDownArrow">
            <a:avLst>
              <a:gd name="adj1" fmla="val 50000"/>
              <a:gd name="adj2" fmla="val 8096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10" name="AutoShape 38"/>
          <p:cNvSpPr>
            <a:spLocks noChangeArrowheads="1"/>
          </p:cNvSpPr>
          <p:nvPr/>
        </p:nvSpPr>
        <p:spPr bwMode="auto">
          <a:xfrm rot="-5400000" flipH="1" flipV="1">
            <a:off x="8605044" y="2229644"/>
            <a:ext cx="141287" cy="784225"/>
          </a:xfrm>
          <a:prstGeom prst="upDownArrow">
            <a:avLst>
              <a:gd name="adj1" fmla="val 50000"/>
              <a:gd name="adj2" fmla="val 11101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17" name="Text Box 45"/>
          <p:cNvSpPr txBox="1">
            <a:spLocks noChangeArrowheads="1"/>
          </p:cNvSpPr>
          <p:nvPr/>
        </p:nvSpPr>
        <p:spPr bwMode="auto">
          <a:xfrm>
            <a:off x="1431925" y="946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>
              <a:latin typeface="Tahoma" panose="020B0604030504040204" pitchFamily="34" charset="0"/>
            </a:endParaRPr>
          </a:p>
        </p:txBody>
      </p:sp>
      <p:sp>
        <p:nvSpPr>
          <p:cNvPr id="79918" name="Rectangle 46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/>
              <a:t>“Comunicare” </a:t>
            </a:r>
            <a:br>
              <a:rPr lang="en-US" altLang="it-IT"/>
            </a:br>
            <a:r>
              <a:rPr lang="en-US" altLang="it-IT"/>
              <a:t>con l’antimateria</a:t>
            </a:r>
          </a:p>
        </p:txBody>
      </p:sp>
      <p:pic>
        <p:nvPicPr>
          <p:cNvPr id="79923" name="Picture 51" descr="radio_telefunken_anni5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8600"/>
            <a:ext cx="1600200" cy="10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924" name="Text Box 52"/>
          <p:cNvSpPr txBox="1">
            <a:spLocks noChangeArrowheads="1"/>
          </p:cNvSpPr>
          <p:nvPr/>
        </p:nvSpPr>
        <p:spPr bwMode="auto">
          <a:xfrm>
            <a:off x="152400" y="3581400"/>
            <a:ext cx="22098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1600"/>
              <a:t>Circuito trasmettitore: Segnale di eccitazione        (radiofrequenza)</a:t>
            </a:r>
          </a:p>
        </p:txBody>
      </p:sp>
      <p:sp>
        <p:nvSpPr>
          <p:cNvPr id="79925" name="AutoShape 53"/>
          <p:cNvSpPr>
            <a:spLocks noChangeArrowheads="1"/>
          </p:cNvSpPr>
          <p:nvPr/>
        </p:nvSpPr>
        <p:spPr bwMode="auto">
          <a:xfrm flipV="1">
            <a:off x="2895600" y="3276600"/>
            <a:ext cx="76200" cy="381000"/>
          </a:xfrm>
          <a:prstGeom prst="upArrow">
            <a:avLst>
              <a:gd name="adj1" fmla="val 50000"/>
              <a:gd name="adj2" fmla="val 125000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26" name="Text Box 54"/>
          <p:cNvSpPr txBox="1">
            <a:spLocks noChangeArrowheads="1"/>
          </p:cNvSpPr>
          <p:nvPr/>
        </p:nvSpPr>
        <p:spPr bwMode="auto">
          <a:xfrm>
            <a:off x="2743200" y="3581400"/>
            <a:ext cx="2433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1600" dirty="0" err="1"/>
              <a:t>Ricevitore</a:t>
            </a:r>
            <a:r>
              <a:rPr lang="en-US" altLang="it-IT" sz="1600" dirty="0"/>
              <a:t>: </a:t>
            </a:r>
            <a:r>
              <a:rPr lang="en-US" altLang="it-IT" sz="1600" dirty="0" err="1"/>
              <a:t>segnale</a:t>
            </a:r>
            <a:r>
              <a:rPr lang="en-US" altLang="it-IT" sz="1600" dirty="0"/>
              <a:t> </a:t>
            </a:r>
            <a:r>
              <a:rPr lang="en-US" altLang="it-IT" sz="1600" dirty="0" err="1"/>
              <a:t>dovuto</a:t>
            </a:r>
            <a:r>
              <a:rPr lang="en-US" altLang="it-IT" sz="1600" dirty="0"/>
              <a:t> </a:t>
            </a:r>
          </a:p>
          <a:p>
            <a:r>
              <a:rPr lang="en-US" altLang="it-IT" sz="1600" dirty="0" err="1"/>
              <a:t>alla</a:t>
            </a:r>
            <a:r>
              <a:rPr lang="en-US" altLang="it-IT" sz="1600" dirty="0"/>
              <a:t> </a:t>
            </a:r>
            <a:r>
              <a:rPr lang="en-US" altLang="it-IT" sz="1600" dirty="0" err="1"/>
              <a:t>oscillazione</a:t>
            </a:r>
            <a:r>
              <a:rPr lang="en-US" altLang="it-IT" sz="1600" dirty="0"/>
              <a:t> del plasma</a:t>
            </a:r>
          </a:p>
        </p:txBody>
      </p:sp>
      <p:sp>
        <p:nvSpPr>
          <p:cNvPr id="79928" name="Text Box 56"/>
          <p:cNvSpPr txBox="1">
            <a:spLocks noChangeArrowheads="1"/>
          </p:cNvSpPr>
          <p:nvPr/>
        </p:nvSpPr>
        <p:spPr bwMode="auto">
          <a:xfrm>
            <a:off x="381000" y="5562600"/>
            <a:ext cx="5108575" cy="9255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dirty="0"/>
              <a:t>Solo </a:t>
            </a:r>
            <a:r>
              <a:rPr lang="en-US" altLang="it-IT" dirty="0" err="1"/>
              <a:t>quando</a:t>
            </a:r>
            <a:r>
              <a:rPr lang="en-US" altLang="it-IT" dirty="0"/>
              <a:t> </a:t>
            </a:r>
            <a:r>
              <a:rPr lang="en-US" altLang="it-IT" dirty="0" err="1"/>
              <a:t>trasmetto</a:t>
            </a:r>
            <a:r>
              <a:rPr lang="en-US" altLang="it-IT" dirty="0"/>
              <a:t> </a:t>
            </a:r>
            <a:r>
              <a:rPr lang="en-US" altLang="it-IT" dirty="0" err="1"/>
              <a:t>segnali</a:t>
            </a:r>
            <a:r>
              <a:rPr lang="en-US" altLang="it-IT" dirty="0"/>
              <a:t> a </a:t>
            </a:r>
            <a:r>
              <a:rPr lang="en-US" altLang="it-IT" dirty="0" err="1"/>
              <a:t>una</a:t>
            </a:r>
            <a:r>
              <a:rPr lang="en-US" altLang="it-IT" dirty="0"/>
              <a:t> </a:t>
            </a:r>
            <a:r>
              <a:rPr lang="en-US" altLang="it-IT" dirty="0" err="1"/>
              <a:t>frequenza</a:t>
            </a:r>
            <a:r>
              <a:rPr lang="en-US" altLang="it-IT" dirty="0"/>
              <a:t> molto </a:t>
            </a:r>
          </a:p>
          <a:p>
            <a:r>
              <a:rPr lang="en-US" altLang="it-IT" dirty="0" err="1"/>
              <a:t>vicina</a:t>
            </a:r>
            <a:r>
              <a:rPr lang="en-US" altLang="it-IT" dirty="0"/>
              <a:t> </a:t>
            </a:r>
            <a:r>
              <a:rPr lang="en-US" altLang="it-IT" dirty="0" err="1"/>
              <a:t>alla</a:t>
            </a:r>
            <a:r>
              <a:rPr lang="en-US" altLang="it-IT" dirty="0"/>
              <a:t> </a:t>
            </a:r>
            <a:r>
              <a:rPr lang="en-US" altLang="it-IT" dirty="0" err="1"/>
              <a:t>frequenza</a:t>
            </a:r>
            <a:r>
              <a:rPr lang="en-US" altLang="it-IT" dirty="0"/>
              <a:t> a cui </a:t>
            </a:r>
            <a:r>
              <a:rPr lang="en-US" altLang="it-IT" dirty="0" err="1"/>
              <a:t>il</a:t>
            </a:r>
            <a:r>
              <a:rPr lang="en-US" altLang="it-IT" dirty="0"/>
              <a:t> plasma </a:t>
            </a:r>
          </a:p>
          <a:p>
            <a:r>
              <a:rPr lang="en-US" altLang="it-IT" dirty="0" err="1"/>
              <a:t>puo</a:t>
            </a:r>
            <a:r>
              <a:rPr lang="en-US" altLang="it-IT" dirty="0"/>
              <a:t>’ </a:t>
            </a:r>
            <a:r>
              <a:rPr lang="en-US" altLang="it-IT" dirty="0" err="1"/>
              <a:t>oscillare</a:t>
            </a:r>
            <a:r>
              <a:rPr lang="en-US" altLang="it-IT" dirty="0"/>
              <a:t> </a:t>
            </a:r>
            <a:r>
              <a:rPr lang="en-US" altLang="it-IT" dirty="0" err="1"/>
              <a:t>ottengo</a:t>
            </a:r>
            <a:r>
              <a:rPr lang="en-US" altLang="it-IT" dirty="0"/>
              <a:t> un </a:t>
            </a:r>
            <a:r>
              <a:rPr lang="en-US" altLang="it-IT" dirty="0" err="1"/>
              <a:t>segnale</a:t>
            </a:r>
            <a:r>
              <a:rPr lang="en-US" altLang="it-IT" dirty="0"/>
              <a:t> di </a:t>
            </a:r>
            <a:r>
              <a:rPr lang="en-US" altLang="it-IT" dirty="0" err="1"/>
              <a:t>risposta</a:t>
            </a:r>
            <a:endParaRPr lang="en-US" altLang="it-IT" dirty="0"/>
          </a:p>
        </p:txBody>
      </p:sp>
      <p:pic>
        <p:nvPicPr>
          <p:cNvPr id="79930" name="Picture 58" descr="Sinusoid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958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932" name="Picture 60" descr="http://www.ceremade.dauphine.fr/~peyre/java/son/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24400"/>
            <a:ext cx="990600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96" name="Rectangle 24"/>
          <p:cNvSpPr>
            <a:spLocks noChangeArrowheads="1"/>
          </p:cNvSpPr>
          <p:nvPr/>
        </p:nvSpPr>
        <p:spPr bwMode="auto">
          <a:xfrm flipH="1">
            <a:off x="6716713" y="3048000"/>
            <a:ext cx="660400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7" name="Rectangle 25"/>
          <p:cNvSpPr>
            <a:spLocks noChangeArrowheads="1"/>
          </p:cNvSpPr>
          <p:nvPr/>
        </p:nvSpPr>
        <p:spPr bwMode="auto">
          <a:xfrm flipH="1">
            <a:off x="7696200" y="3048000"/>
            <a:ext cx="39528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99" name="Rectangle 27"/>
          <p:cNvSpPr>
            <a:spLocks noChangeArrowheads="1"/>
          </p:cNvSpPr>
          <p:nvPr/>
        </p:nvSpPr>
        <p:spPr bwMode="auto">
          <a:xfrm flipH="1">
            <a:off x="6062663" y="3048000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auto">
          <a:xfrm flipH="1">
            <a:off x="8348663" y="3048000"/>
            <a:ext cx="19843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903" name="Rectangle 31"/>
          <p:cNvSpPr>
            <a:spLocks noChangeArrowheads="1"/>
          </p:cNvSpPr>
          <p:nvPr/>
        </p:nvSpPr>
        <p:spPr bwMode="auto">
          <a:xfrm flipH="1">
            <a:off x="5672138" y="3048000"/>
            <a:ext cx="196850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9936" name="Group 64"/>
          <p:cNvGrpSpPr>
            <a:grpSpLocks/>
          </p:cNvGrpSpPr>
          <p:nvPr/>
        </p:nvGrpSpPr>
        <p:grpSpPr bwMode="auto">
          <a:xfrm>
            <a:off x="4905375" y="3733800"/>
            <a:ext cx="3781425" cy="2967038"/>
            <a:chOff x="3090" y="2352"/>
            <a:chExt cx="2382" cy="1869"/>
          </a:xfrm>
        </p:grpSpPr>
        <p:pic>
          <p:nvPicPr>
            <p:cNvPr id="79927" name="Picture 5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" y="2352"/>
              <a:ext cx="2016" cy="1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9934" name="AutoShape 62"/>
            <p:cNvSpPr>
              <a:spLocks noChangeArrowheads="1"/>
            </p:cNvSpPr>
            <p:nvPr/>
          </p:nvSpPr>
          <p:spPr bwMode="auto">
            <a:xfrm rot="-1112133">
              <a:off x="3090" y="3662"/>
              <a:ext cx="1256" cy="95"/>
            </a:xfrm>
            <a:prstGeom prst="rightArrow">
              <a:avLst>
                <a:gd name="adj1" fmla="val 50000"/>
                <a:gd name="adj2" fmla="val 33052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56910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alfa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5562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5638800" y="5029200"/>
            <a:ext cx="538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it-IT" altLang="it-IT">
                <a:latin typeface="Comic Sans MS" panose="030F0702030302020204" pitchFamily="66" charset="0"/>
              </a:rPr>
              <a:t>sec</a:t>
            </a:r>
            <a:endParaRPr lang="en-US" altLang="it-IT">
              <a:latin typeface="Comic Sans MS" panose="030F0702030302020204" pitchFamily="66" charset="0"/>
            </a:endParaRPr>
          </a:p>
        </p:txBody>
      </p:sp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1219200" y="2667000"/>
            <a:ext cx="1154113" cy="74613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FF6600">
                  <a:gamma/>
                  <a:tint val="42353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5269" name="Oval 37"/>
          <p:cNvSpPr>
            <a:spLocks noChangeArrowheads="1"/>
          </p:cNvSpPr>
          <p:nvPr/>
        </p:nvSpPr>
        <p:spPr bwMode="auto">
          <a:xfrm>
            <a:off x="4648200" y="4038600"/>
            <a:ext cx="914400" cy="228600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FF6600">
                  <a:gamma/>
                  <a:tint val="42353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5272" name="Text Box 40"/>
          <p:cNvSpPr txBox="1">
            <a:spLocks noChangeArrowheads="1"/>
          </p:cNvSpPr>
          <p:nvPr/>
        </p:nvSpPr>
        <p:spPr bwMode="auto">
          <a:xfrm>
            <a:off x="1431925" y="946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>
              <a:latin typeface="Tahoma" panose="020B0604030504040204" pitchFamily="34" charset="0"/>
            </a:endParaRPr>
          </a:p>
        </p:txBody>
      </p:sp>
      <p:sp>
        <p:nvSpPr>
          <p:cNvPr id="95273" name="Rectangle 41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it-IT"/>
              <a:t>“Comunicare” </a:t>
            </a:r>
            <a:br>
              <a:rPr lang="en-US" altLang="it-IT"/>
            </a:br>
            <a:r>
              <a:rPr lang="en-US" altLang="it-IT"/>
              <a:t>con l’antimateria</a:t>
            </a:r>
          </a:p>
        </p:txBody>
      </p:sp>
      <p:pic>
        <p:nvPicPr>
          <p:cNvPr id="95275" name="Picture 43" descr="radio_telefunken_anni5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8600"/>
            <a:ext cx="1600200" cy="10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76" name="Text Box 44"/>
          <p:cNvSpPr txBox="1">
            <a:spLocks noChangeArrowheads="1"/>
          </p:cNvSpPr>
          <p:nvPr/>
        </p:nvSpPr>
        <p:spPr bwMode="auto">
          <a:xfrm>
            <a:off x="228600" y="2133600"/>
            <a:ext cx="3751263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1600"/>
              <a:t>Parametro che descrive la forma del plasma</a:t>
            </a:r>
          </a:p>
        </p:txBody>
      </p:sp>
      <p:sp>
        <p:nvSpPr>
          <p:cNvPr id="95277" name="Text Box 45"/>
          <p:cNvSpPr txBox="1">
            <a:spLocks noChangeArrowheads="1"/>
          </p:cNvSpPr>
          <p:nvPr/>
        </p:nvSpPr>
        <p:spPr bwMode="auto">
          <a:xfrm>
            <a:off x="6019800" y="2133600"/>
            <a:ext cx="2895600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Ottengo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it-IT"/>
              <a:t>Densita’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it-IT"/>
              <a:t>Dimensioni del plasma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it-IT"/>
              <a:t>Numero di particelle</a:t>
            </a:r>
          </a:p>
        </p:txBody>
      </p:sp>
    </p:spTree>
    <p:extLst>
      <p:ext uri="{BB962C8B-B14F-4D97-AF65-F5344CB8AC3E}">
        <p14:creationId xmlns:p14="http://schemas.microsoft.com/office/powerpoint/2010/main" val="268266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ixingpotential.wmf                                            000A171Aleia                           B885C4C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142984"/>
            <a:ext cx="5278438" cy="4194175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76913" y="4386244"/>
            <a:ext cx="481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kumimoji="0" lang="en-US" sz="1800" u="none">
                <a:latin typeface="Times" charset="0"/>
              </a:rPr>
              <a:t>10</a:t>
            </a:r>
            <a:r>
              <a:rPr kumimoji="0" lang="en-US" sz="1800" u="none" baseline="30000">
                <a:latin typeface="Times" charset="0"/>
              </a:rPr>
              <a:t>4</a:t>
            </a:r>
            <a:endParaRPr kumimoji="0" lang="en-US" sz="2000" u="none" baseline="30000">
              <a:latin typeface="Times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09850" y="1462069"/>
            <a:ext cx="180975" cy="130175"/>
            <a:chOff x="504" y="2853"/>
            <a:chExt cx="138" cy="11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 flipV="1">
              <a:off x="552" y="2880"/>
              <a:ext cx="27" cy="27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504" y="2853"/>
              <a:ext cx="138" cy="114"/>
              <a:chOff x="504" y="2853"/>
              <a:chExt cx="138" cy="114"/>
            </a:xfrm>
          </p:grpSpPr>
          <p:sp>
            <p:nvSpPr>
              <p:cNvPr id="7" name="Oval 9"/>
              <p:cNvSpPr>
                <a:spLocks noChangeArrowheads="1"/>
              </p:cNvSpPr>
              <p:nvPr/>
            </p:nvSpPr>
            <p:spPr bwMode="auto">
              <a:xfrm flipV="1">
                <a:off x="558" y="2919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" name="Oval 10"/>
              <p:cNvSpPr>
                <a:spLocks noChangeArrowheads="1"/>
              </p:cNvSpPr>
              <p:nvPr/>
            </p:nvSpPr>
            <p:spPr bwMode="auto">
              <a:xfrm flipV="1">
                <a:off x="504" y="2886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9" name="Oval 11"/>
              <p:cNvSpPr>
                <a:spLocks noChangeArrowheads="1"/>
              </p:cNvSpPr>
              <p:nvPr/>
            </p:nvSpPr>
            <p:spPr bwMode="auto">
              <a:xfrm flipV="1">
                <a:off x="534" y="2853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" name="Oval 12"/>
              <p:cNvSpPr>
                <a:spLocks noChangeArrowheads="1"/>
              </p:cNvSpPr>
              <p:nvPr/>
            </p:nvSpPr>
            <p:spPr bwMode="auto">
              <a:xfrm flipV="1">
                <a:off x="513" y="2922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1" name="Oval 13"/>
              <p:cNvSpPr>
                <a:spLocks noChangeArrowheads="1"/>
              </p:cNvSpPr>
              <p:nvPr/>
            </p:nvSpPr>
            <p:spPr bwMode="auto">
              <a:xfrm flipV="1">
                <a:off x="591" y="2856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2" name="Oval 14"/>
              <p:cNvSpPr>
                <a:spLocks noChangeArrowheads="1"/>
              </p:cNvSpPr>
              <p:nvPr/>
            </p:nvSpPr>
            <p:spPr bwMode="auto">
              <a:xfrm flipV="1">
                <a:off x="588" y="2898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" name="Oval 15"/>
              <p:cNvSpPr>
                <a:spLocks noChangeArrowheads="1"/>
              </p:cNvSpPr>
              <p:nvPr/>
            </p:nvSpPr>
            <p:spPr bwMode="auto">
              <a:xfrm flipV="1">
                <a:off x="531" y="2940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" name="Oval 16"/>
              <p:cNvSpPr>
                <a:spLocks noChangeArrowheads="1"/>
              </p:cNvSpPr>
              <p:nvPr/>
            </p:nvSpPr>
            <p:spPr bwMode="auto">
              <a:xfrm flipV="1">
                <a:off x="603" y="2934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5" name="Oval 17"/>
              <p:cNvSpPr>
                <a:spLocks noChangeArrowheads="1"/>
              </p:cNvSpPr>
              <p:nvPr/>
            </p:nvSpPr>
            <p:spPr bwMode="auto">
              <a:xfrm flipV="1">
                <a:off x="615" y="2868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642910" y="5357826"/>
            <a:ext cx="7389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Competizione tra cooling di antiprotoni su positroni e ricombinazione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Energia dell’antidrogeno prodotto: dipende da energia antiprotone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Se la ricombinazione e’ dominata dal processo a 3 corpi puo’ avvenire prima</a:t>
            </a:r>
          </a:p>
          <a:p>
            <a:r>
              <a:rPr lang="it-IT" dirty="0" smtClean="0"/>
              <a:t>che gli antiprotoni siano termalizzati</a:t>
            </a:r>
            <a:endParaRPr lang="it-IT" dirty="0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1219200" y="298719"/>
            <a:ext cx="6943725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Mixing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di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positroni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e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antiprotoni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in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trappole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endParaRPr lang="en-US" sz="2400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rgbClr val="FF0000"/>
                </a:solidFill>
                <a:latin typeface="+mn-lt"/>
                <a:ea typeface="+mj-ea"/>
                <a:cs typeface="+mj-cs"/>
              </a:rPr>
              <a:t>a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nnidate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(nested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):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produzione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di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in ATHENA (2002)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34200" y="256905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it-IT" sz="1100" u="none" strike="noStrike" baseline="0" dirty="0" smtClean="0">
                <a:latin typeface="Arial" panose="020B0604020202020204" pitchFamily="34" charset="0"/>
              </a:rPr>
              <a:t>ATHENA </a:t>
            </a:r>
          </a:p>
          <a:p>
            <a:r>
              <a:rPr lang="it-IT" sz="1100" u="none" strike="noStrike" baseline="0" dirty="0" smtClean="0">
                <a:latin typeface="Arial" panose="020B0604020202020204" pitchFamily="34" charset="0"/>
              </a:rPr>
              <a:t>M. Amoretti et al. </a:t>
            </a:r>
          </a:p>
          <a:p>
            <a:r>
              <a:rPr lang="it-IT" sz="1100" u="none" strike="noStrike" baseline="0" dirty="0" smtClean="0">
                <a:latin typeface="Arial" panose="020B0604020202020204" pitchFamily="34" charset="0"/>
              </a:rPr>
              <a:t>Nature 419 (2002) 456. </a:t>
            </a:r>
            <a:endParaRPr lang="it-IT" sz="1100" u="none" strike="noStrike" baseline="0" dirty="0" smtClean="0">
              <a:latin typeface="Arial" panose="020B0604020202020204" pitchFamily="34" charset="0"/>
            </a:endParaRPr>
          </a:p>
          <a:p>
            <a:endParaRPr lang="it-IT" sz="1100" u="none" strike="noStrike" baseline="0" dirty="0" smtClean="0">
              <a:latin typeface="Arial" panose="020B0604020202020204" pitchFamily="34" charset="0"/>
            </a:endParaRPr>
          </a:p>
          <a:p>
            <a:r>
              <a:rPr lang="it-IT" sz="1100" u="none" strike="noStrike" baseline="0" dirty="0" smtClean="0">
                <a:latin typeface="Arial" panose="020B0604020202020204" pitchFamily="34" charset="0"/>
              </a:rPr>
              <a:t>ATRAP </a:t>
            </a:r>
          </a:p>
          <a:p>
            <a:r>
              <a:rPr lang="it-IT" sz="1100" u="none" strike="noStrike" baseline="0" dirty="0" smtClean="0">
                <a:latin typeface="Arial" panose="020B0604020202020204" pitchFamily="34" charset="0"/>
              </a:rPr>
              <a:t>G. </a:t>
            </a:r>
            <a:r>
              <a:rPr lang="it-IT" sz="1100" u="none" strike="noStrike" baseline="0" dirty="0" err="1" smtClean="0">
                <a:latin typeface="Arial" panose="020B0604020202020204" pitchFamily="34" charset="0"/>
              </a:rPr>
              <a:t>Gabrielse</a:t>
            </a:r>
            <a:r>
              <a:rPr lang="it-IT" sz="1100" u="none" strike="noStrike" baseline="0" dirty="0" smtClean="0">
                <a:latin typeface="Arial" panose="020B0604020202020204" pitchFamily="34" charset="0"/>
              </a:rPr>
              <a:t> et al. </a:t>
            </a:r>
          </a:p>
          <a:p>
            <a:r>
              <a:rPr lang="it-IT" sz="1100" u="none" strike="noStrike" baseline="0" dirty="0" err="1" smtClean="0">
                <a:latin typeface="Arial" panose="020B0604020202020204" pitchFamily="34" charset="0"/>
              </a:rPr>
              <a:t>Phys</a:t>
            </a:r>
            <a:r>
              <a:rPr lang="it-IT" sz="1100" u="none" strike="noStrike" baseline="0" dirty="0" smtClean="0">
                <a:latin typeface="Arial" panose="020B0604020202020204" pitchFamily="34" charset="0"/>
              </a:rPr>
              <a:t>. Rev. </a:t>
            </a:r>
            <a:r>
              <a:rPr lang="it-IT" sz="1100" u="none" strike="noStrike" baseline="0" dirty="0" err="1" smtClean="0">
                <a:latin typeface="Arial" panose="020B0604020202020204" pitchFamily="34" charset="0"/>
              </a:rPr>
              <a:t>Lett</a:t>
            </a:r>
            <a:r>
              <a:rPr lang="it-IT" sz="1100" u="none" strike="noStrike" baseline="0" dirty="0" smtClean="0">
                <a:latin typeface="Arial" panose="020B0604020202020204" pitchFamily="34" charset="0"/>
              </a:rPr>
              <a:t>. 89 (2002) 213401 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6212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etector+event_3d.wmf                                          000A171Aleia                           B885C4CE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675" y="1571612"/>
            <a:ext cx="5351463" cy="3683000"/>
          </a:xfrm>
          <a:prstGeom prst="rect">
            <a:avLst/>
          </a:prstGeom>
          <a:noFill/>
        </p:spPr>
      </p:pic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5791200" y="4627563"/>
            <a:ext cx="33528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sz="2000" dirty="0">
                <a:latin typeface="Helvetica" pitchFamily="34" charset="0"/>
              </a:rPr>
              <a:t> </a:t>
            </a:r>
            <a:r>
              <a:rPr lang="en-US" sz="1600" dirty="0"/>
              <a:t>Compact (3 cm thick)</a:t>
            </a:r>
            <a:r>
              <a:rPr lang="it-IT" sz="1600" dirty="0"/>
              <a:t> L=14 cm</a:t>
            </a:r>
            <a:endParaRPr lang="en-US" sz="1600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600" dirty="0"/>
              <a:t> Solid angle &gt; 70%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600" dirty="0"/>
              <a:t> High  </a:t>
            </a:r>
            <a:r>
              <a:rPr lang="en-US" sz="1600" dirty="0" err="1"/>
              <a:t>granularit</a:t>
            </a:r>
            <a:r>
              <a:rPr lang="it-IT" sz="1600" dirty="0"/>
              <a:t>y</a:t>
            </a:r>
            <a:endParaRPr lang="en-US" sz="1600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600" dirty="0"/>
              <a:t> Operation at 140</a:t>
            </a:r>
            <a:r>
              <a:rPr lang="it-IT" sz="1600" dirty="0"/>
              <a:t> </a:t>
            </a:r>
            <a:r>
              <a:rPr lang="en-US" sz="1600" dirty="0"/>
              <a:t>K, 3 T</a:t>
            </a:r>
            <a:r>
              <a:rPr lang="it-IT" sz="1600" dirty="0"/>
              <a:t>esla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sz="1600" dirty="0"/>
              <a:t> Space resolution 3-4 mm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US" sz="1600" dirty="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6248400" y="1142984"/>
            <a:ext cx="28956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>
                <a:solidFill>
                  <a:srgbClr val="FF0000"/>
                </a:solidFill>
              </a:rPr>
              <a:t>Silicon strips</a:t>
            </a:r>
            <a:r>
              <a:rPr lang="it-IT" dirty="0"/>
              <a:t> </a:t>
            </a:r>
            <a:r>
              <a:rPr lang="it-IT" sz="1600" dirty="0"/>
              <a:t>to identify the charged particles from pbars annihilation</a:t>
            </a:r>
          </a:p>
          <a:p>
            <a:pPr>
              <a:spcBef>
                <a:spcPct val="50000"/>
              </a:spcBef>
            </a:pPr>
            <a:r>
              <a:rPr lang="it-IT" dirty="0">
                <a:solidFill>
                  <a:srgbClr val="FF0000"/>
                </a:solidFill>
              </a:rPr>
              <a:t>CsI scintillators</a:t>
            </a:r>
            <a:r>
              <a:rPr lang="it-IT" dirty="0"/>
              <a:t> </a:t>
            </a:r>
            <a:r>
              <a:rPr lang="it-IT" sz="1600" dirty="0"/>
              <a:t>to identify  the 511 KeV </a:t>
            </a:r>
            <a:r>
              <a:rPr lang="it-IT" sz="1600" dirty="0">
                <a:latin typeface="Symbol" pitchFamily="18" charset="2"/>
              </a:rPr>
              <a:t>g </a:t>
            </a:r>
            <a:r>
              <a:rPr lang="it-IT" sz="1600" dirty="0"/>
              <a:t>from e+e- annihilation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5500694" y="3643314"/>
            <a:ext cx="30527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600" dirty="0">
                <a:solidFill>
                  <a:srgbClr val="0000CC"/>
                </a:solidFill>
              </a:rPr>
              <a:t>Antihydrogen signal identified</a:t>
            </a:r>
          </a:p>
          <a:p>
            <a:r>
              <a:rPr lang="it-IT" sz="1600" dirty="0">
                <a:solidFill>
                  <a:srgbClr val="0000CC"/>
                </a:solidFill>
              </a:rPr>
              <a:t>by space and time coincidence</a:t>
            </a:r>
            <a:endParaRPr lang="en-US" sz="1600" dirty="0">
              <a:solidFill>
                <a:srgbClr val="0000CC"/>
              </a:solidFill>
            </a:endParaRPr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441325" y="5532458"/>
            <a:ext cx="48037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it-IT" sz="1600" dirty="0"/>
              <a:t>192        CsI crystals with avalanche photodiodes</a:t>
            </a:r>
          </a:p>
          <a:p>
            <a:pPr marL="457200" indent="-457200">
              <a:buFontTx/>
              <a:buAutoNum type="arabicPlain" startAt="8096"/>
            </a:pPr>
            <a:r>
              <a:rPr lang="it-IT" sz="1600" dirty="0"/>
              <a:t>     silicon strips with double side read out</a:t>
            </a:r>
          </a:p>
          <a:p>
            <a:pPr marL="457200" indent="-457200"/>
            <a:r>
              <a:rPr lang="it-IT" sz="1600" dirty="0"/>
              <a:t>             z-phi reconstruction</a:t>
            </a:r>
            <a:endParaRPr lang="en-US" sz="1600" dirty="0"/>
          </a:p>
        </p:txBody>
      </p:sp>
      <p:cxnSp>
        <p:nvCxnSpPr>
          <p:cNvPr id="8" name="Elbow Connector 7"/>
          <p:cNvCxnSpPr/>
          <p:nvPr/>
        </p:nvCxnSpPr>
        <p:spPr>
          <a:xfrm>
            <a:off x="357158" y="285728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00100" y="285728"/>
            <a:ext cx="4276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Il rivelatore di antidrogeno di ATHENA</a:t>
            </a:r>
            <a:endParaRPr lang="it-IT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5786" y="285728"/>
            <a:ext cx="6943725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Processi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ricombinazione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" name="Rectangle 1027"/>
          <p:cNvSpPr>
            <a:spLocks noChangeArrowheads="1"/>
          </p:cNvSpPr>
          <p:nvPr/>
        </p:nvSpPr>
        <p:spPr bwMode="auto">
          <a:xfrm>
            <a:off x="1272979" y="1354010"/>
            <a:ext cx="400052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/>
              <a:t>  </a:t>
            </a:r>
            <a:r>
              <a:rPr lang="en-US" sz="2000" dirty="0" err="1">
                <a:solidFill>
                  <a:srgbClr val="FF3300"/>
                </a:solidFill>
              </a:rPr>
              <a:t>Pbar</a:t>
            </a:r>
            <a:r>
              <a:rPr lang="en-US" sz="2000" dirty="0">
                <a:solidFill>
                  <a:srgbClr val="FF3300"/>
                </a:solidFill>
              </a:rPr>
              <a:t> + e</a:t>
            </a:r>
            <a:r>
              <a:rPr lang="en-US" sz="2000" baseline="30000" dirty="0">
                <a:solidFill>
                  <a:srgbClr val="FF3300"/>
                </a:solidFill>
              </a:rPr>
              <a:t>+</a:t>
            </a:r>
            <a:r>
              <a:rPr lang="en-US" sz="2000" dirty="0">
                <a:solidFill>
                  <a:srgbClr val="FF3300"/>
                </a:solidFill>
              </a:rPr>
              <a:t> =   </a:t>
            </a:r>
            <a:r>
              <a:rPr lang="en-US" sz="2000" dirty="0" err="1">
                <a:solidFill>
                  <a:srgbClr val="FF3300"/>
                </a:solidFill>
              </a:rPr>
              <a:t>Hbar</a:t>
            </a:r>
            <a:r>
              <a:rPr lang="en-US" sz="2000" dirty="0">
                <a:solidFill>
                  <a:srgbClr val="FF3300"/>
                </a:solidFill>
              </a:rPr>
              <a:t> + </a:t>
            </a:r>
            <a:r>
              <a:rPr lang="en-US" sz="2000" dirty="0" err="1">
                <a:solidFill>
                  <a:srgbClr val="FF3300"/>
                </a:solidFill>
              </a:rPr>
              <a:t>h</a:t>
            </a:r>
            <a:r>
              <a:rPr lang="en-US" sz="2000" b="1" dirty="0" err="1">
                <a:solidFill>
                  <a:srgbClr val="FF3300"/>
                </a:solidFill>
                <a:latin typeface="Symbol" pitchFamily="18" charset="2"/>
              </a:rPr>
              <a:t>n</a:t>
            </a:r>
            <a:endParaRPr lang="en-US" sz="2000" b="1" dirty="0">
              <a:solidFill>
                <a:srgbClr val="FF3300"/>
              </a:solidFill>
              <a:latin typeface="Symbol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8622" y="1078568"/>
            <a:ext cx="253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Ricombinazione radiativa</a:t>
            </a:r>
            <a:endParaRPr lang="it-IT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786050" y="2071678"/>
          <a:ext cx="277495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06" name="Equation" r:id="rId3" imgW="1536480" imgH="393480" progId="Equation.3">
                  <p:embed/>
                </p:oleObj>
              </mc:Choice>
              <mc:Fallback>
                <p:oleObj name="Equation" r:id="rId3" imgW="1536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2071678"/>
                        <a:ext cx="277495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857356" y="2786058"/>
          <a:ext cx="4119562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07" name="Equation" r:id="rId5" imgW="2311200" imgH="482400" progId="Equation.3">
                  <p:embed/>
                </p:oleObj>
              </mc:Choice>
              <mc:Fallback>
                <p:oleObj name="Equation" r:id="rId5" imgW="2311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2786058"/>
                        <a:ext cx="4119562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95636" y="1375425"/>
            <a:ext cx="29418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Pbar</a:t>
            </a:r>
            <a:r>
              <a:rPr lang="en-US" sz="2000" dirty="0">
                <a:solidFill>
                  <a:srgbClr val="FF0000"/>
                </a:solidFill>
              </a:rPr>
              <a:t> + e</a:t>
            </a:r>
            <a:r>
              <a:rPr lang="en-US" sz="2000" baseline="30000" dirty="0">
                <a:solidFill>
                  <a:srgbClr val="FF0000"/>
                </a:solidFill>
              </a:rPr>
              <a:t>+ </a:t>
            </a:r>
            <a:r>
              <a:rPr lang="en-US" sz="2000" dirty="0">
                <a:solidFill>
                  <a:srgbClr val="FF0000"/>
                </a:solidFill>
              </a:rPr>
              <a:t>+ e</a:t>
            </a:r>
            <a:r>
              <a:rPr lang="en-US" sz="2000" baseline="30000" dirty="0">
                <a:solidFill>
                  <a:srgbClr val="FF0000"/>
                </a:solidFill>
              </a:rPr>
              <a:t>+</a:t>
            </a:r>
            <a:r>
              <a:rPr lang="en-US" sz="2000" dirty="0">
                <a:solidFill>
                  <a:srgbClr val="FF0000"/>
                </a:solidFill>
              </a:rPr>
              <a:t> =   </a:t>
            </a:r>
            <a:r>
              <a:rPr lang="en-US" sz="2000" dirty="0" err="1">
                <a:solidFill>
                  <a:srgbClr val="FF0000"/>
                </a:solidFill>
              </a:rPr>
              <a:t>Hbar</a:t>
            </a:r>
            <a:r>
              <a:rPr lang="en-US" sz="2000" dirty="0">
                <a:solidFill>
                  <a:srgbClr val="FF0000"/>
                </a:solidFill>
              </a:rPr>
              <a:t> + e</a:t>
            </a:r>
            <a:r>
              <a:rPr lang="en-US" sz="2000" baseline="30000" dirty="0">
                <a:solidFill>
                  <a:srgbClr val="FF0000"/>
                </a:solidFill>
              </a:rPr>
              <a:t>+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81311" y="1067409"/>
            <a:ext cx="253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Ricombinazione a 3 corpi</a:t>
            </a:r>
            <a:endParaRPr lang="it-IT" dirty="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285852" y="3714752"/>
          <a:ext cx="5170487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08" name="Equation" r:id="rId7" imgW="2882880" imgH="507960" progId="Equation.3">
                  <p:embed/>
                </p:oleObj>
              </mc:Choice>
              <mc:Fallback>
                <p:oleObj name="Equation" r:id="rId7" imgW="28828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52" y="3714752"/>
                        <a:ext cx="5170487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28662" y="4643446"/>
            <a:ext cx="7286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Antiprotoni e positroni in equilibrio termico   T = Teff</a:t>
            </a:r>
          </a:p>
          <a:p>
            <a:endParaRPr lang="it-IT" dirty="0" smtClean="0"/>
          </a:p>
          <a:p>
            <a:r>
              <a:rPr lang="it-IT" dirty="0" smtClean="0"/>
              <a:t>Altrimenti      </a:t>
            </a:r>
            <a:endParaRPr lang="it-IT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214546" y="5143512"/>
          <a:ext cx="3429024" cy="55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09" name="Equation" r:id="rId9" imgW="1650960" imgH="266400" progId="Equation.3">
                  <p:embed/>
                </p:oleObj>
              </mc:Choice>
              <mc:Fallback>
                <p:oleObj name="Equation" r:id="rId9" imgW="16509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46" y="5143512"/>
                        <a:ext cx="3429024" cy="55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699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5786" y="285728"/>
            <a:ext cx="8129614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Secondo step: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Confinamento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di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antidrogeno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o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fascio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348679" y="1046943"/>
            <a:ext cx="3817938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1400" baseline="-25000" dirty="0"/>
              <a:t> </a:t>
            </a:r>
            <a:r>
              <a:rPr lang="it-IT" dirty="0"/>
              <a:t>B disomogeneo</a:t>
            </a:r>
          </a:p>
          <a:p>
            <a:r>
              <a:rPr lang="it-IT" dirty="0"/>
              <a:t>Con un minimo </a:t>
            </a:r>
            <a:r>
              <a:rPr lang="it-IT" dirty="0" smtClean="0"/>
              <a:t>non nullo B</a:t>
            </a:r>
            <a:r>
              <a:rPr lang="it-IT" baseline="-25000" dirty="0" smtClean="0"/>
              <a:t>min</a:t>
            </a:r>
            <a:endParaRPr lang="it-IT" baseline="-25000" dirty="0"/>
          </a:p>
          <a:p>
            <a:endParaRPr lang="it-IT" baseline="-25000" dirty="0"/>
          </a:p>
          <a:p>
            <a:endParaRPr lang="en-US" sz="1600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214818"/>
            <a:ext cx="75605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it-IT" dirty="0" smtClean="0"/>
              <a:t>Anti-idrogeno viene prodotto nella trappola magnetica in cui sara’ confinato</a:t>
            </a:r>
          </a:p>
          <a:p>
            <a:pPr marL="342900" indent="-342900"/>
            <a:r>
              <a:rPr lang="it-IT" dirty="0" smtClean="0"/>
              <a:t>              deve essere prodotto </a:t>
            </a:r>
            <a:r>
              <a:rPr lang="it-IT" dirty="0" smtClean="0"/>
              <a:t>freddo</a:t>
            </a:r>
          </a:p>
          <a:p>
            <a:pPr marL="342900" indent="-342900"/>
            <a:r>
              <a:rPr lang="it-IT" dirty="0" smtClean="0"/>
              <a:t>2) </a:t>
            </a:r>
            <a:r>
              <a:rPr lang="it-IT" dirty="0" smtClean="0"/>
              <a:t>Formazione </a:t>
            </a:r>
            <a:r>
              <a:rPr lang="it-IT" dirty="0" smtClean="0"/>
              <a:t>di un fascio freddo</a:t>
            </a:r>
          </a:p>
          <a:p>
            <a:pPr marL="342900" indent="-342900"/>
            <a:r>
              <a:rPr lang="it-IT" dirty="0" smtClean="0"/>
              <a:t>L’opzione 1) e’ quella in fase di studio da ATRAP e ALPHA dal 2006</a:t>
            </a:r>
          </a:p>
          <a:p>
            <a:pPr marL="342900" indent="-342900"/>
            <a:r>
              <a:rPr lang="it-IT" dirty="0" smtClean="0"/>
              <a:t>L’opzione 2) e’ quella di AEgIS</a:t>
            </a:r>
            <a:endParaRPr lang="it-IT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85786" y="2214554"/>
          <a:ext cx="3214710" cy="13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4" name="Equation" r:id="rId3" imgW="1104840" imgH="457200" progId="Equation.3">
                  <p:embed/>
                </p:oleObj>
              </mc:Choice>
              <mc:Fallback>
                <p:oleObj name="Equation" r:id="rId3" imgW="1104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214554"/>
                        <a:ext cx="3214710" cy="13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4714876" y="2071678"/>
          <a:ext cx="2643206" cy="18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5" name="Equation" r:id="rId5" imgW="939600" imgH="660240" progId="Equation.3">
                  <p:embed/>
                </p:oleObj>
              </mc:Choice>
              <mc:Fallback>
                <p:oleObj name="Equation" r:id="rId5" imgW="9396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2071678"/>
                        <a:ext cx="2643206" cy="185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286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81200"/>
            <a:ext cx="5839126" cy="396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990600"/>
            <a:ext cx="6017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Confinamento di </a:t>
            </a:r>
            <a:r>
              <a:rPr lang="it-IT" sz="2400" dirty="0" err="1" smtClean="0">
                <a:solidFill>
                  <a:srgbClr val="FF0000"/>
                </a:solidFill>
              </a:rPr>
              <a:t>antiH</a:t>
            </a:r>
            <a:r>
              <a:rPr lang="it-IT" sz="2400" dirty="0" smtClean="0">
                <a:solidFill>
                  <a:srgbClr val="FF0000"/>
                </a:solidFill>
              </a:rPr>
              <a:t>: ALPHA Collaboration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2133600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 media un atomo in trappola!</a:t>
            </a:r>
            <a:endParaRPr lang="it-IT" dirty="0"/>
          </a:p>
        </p:txBody>
      </p:sp>
      <p:sp>
        <p:nvSpPr>
          <p:cNvPr id="5" name="Rectangle 4"/>
          <p:cNvSpPr/>
          <p:nvPr/>
        </p:nvSpPr>
        <p:spPr>
          <a:xfrm>
            <a:off x="5607627" y="255332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it-IT" sz="1200" b="0" i="0" u="none" strike="noStrike" dirty="0" err="1" smtClean="0">
                <a:latin typeface="Arial" panose="020B0604020202020204" pitchFamily="34" charset="0"/>
              </a:rPr>
              <a:t>Andresen</a:t>
            </a:r>
            <a:r>
              <a:rPr lang="it-IT" sz="1200" b="0" i="0" u="none" strike="noStrike" dirty="0" smtClean="0">
                <a:latin typeface="Arial" panose="020B0604020202020204" pitchFamily="34" charset="0"/>
              </a:rPr>
              <a:t> et al. </a:t>
            </a:r>
          </a:p>
          <a:p>
            <a:r>
              <a:rPr lang="it-IT" sz="1200" b="0" i="0" u="none" strike="noStrike" dirty="0" smtClean="0">
                <a:latin typeface="Arial" panose="020B0604020202020204" pitchFamily="34" charset="0"/>
              </a:rPr>
              <a:t>Nature 7 (2011) 558. </a:t>
            </a:r>
          </a:p>
          <a:p>
            <a:r>
              <a:rPr lang="it-IT" sz="1200" b="0" i="0" u="none" strike="noStrike" dirty="0" err="1" smtClean="0">
                <a:latin typeface="Arial" panose="020B0604020202020204" pitchFamily="34" charset="0"/>
              </a:rPr>
              <a:t>Amole</a:t>
            </a:r>
            <a:r>
              <a:rPr lang="it-IT" sz="1200" b="0" i="0" u="none" strike="noStrike" dirty="0" smtClean="0">
                <a:latin typeface="Arial" panose="020B0604020202020204" pitchFamily="34" charset="0"/>
              </a:rPr>
              <a:t> et al. </a:t>
            </a:r>
          </a:p>
          <a:p>
            <a:r>
              <a:rPr lang="it-IT" sz="1200" b="0" i="0" u="none" strike="noStrike" dirty="0" smtClean="0">
                <a:latin typeface="Arial" panose="020B0604020202020204" pitchFamily="34" charset="0"/>
              </a:rPr>
              <a:t>Nature 483 (2012) 439. 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938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556" y="1821816"/>
            <a:ext cx="2545000" cy="160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44982" y="1983901"/>
            <a:ext cx="429421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+mj-lt"/>
              </a:rPr>
              <a:t>1) Catch pbar from AD (CERN), cool, store</a:t>
            </a:r>
          </a:p>
          <a:p>
            <a:r>
              <a:rPr lang="it-IT" sz="1400" dirty="0">
                <a:latin typeface="+mj-lt"/>
              </a:rPr>
              <a:t>Pbar ultracooling:  </a:t>
            </a:r>
            <a:r>
              <a:rPr lang="it-IT" sz="1400" dirty="0">
                <a:solidFill>
                  <a:srgbClr val="FF0000"/>
                </a:solidFill>
                <a:latin typeface="+mj-lt"/>
              </a:rPr>
              <a:t>100 mK  (10</a:t>
            </a:r>
            <a:r>
              <a:rPr lang="it-IT" sz="1400" baseline="30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it-IT" sz="1400" dirty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it-IT" sz="1400" dirty="0">
                <a:solidFill>
                  <a:srgbClr val="FF0000"/>
                </a:solidFill>
                <a:latin typeface="+mj-lt"/>
              </a:rPr>
              <a:t>eV)</a:t>
            </a:r>
          </a:p>
          <a:p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2) Accumulate e+;</a:t>
            </a:r>
          </a:p>
          <a:p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3) Form Ps </a:t>
            </a:r>
          </a:p>
          <a:p>
            <a:r>
              <a:rPr lang="it-IT" sz="1400" dirty="0">
                <a:latin typeface="+mj-lt"/>
              </a:rPr>
              <a:t>   Launch e+ toward a e+ to Ps</a:t>
            </a:r>
          </a:p>
          <a:p>
            <a:r>
              <a:rPr lang="it-IT" sz="1400" dirty="0">
                <a:latin typeface="+mj-lt"/>
              </a:rPr>
              <a:t>   converter (nanoPorous target);</a:t>
            </a:r>
          </a:p>
          <a:p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3) Excite Ps to Rydberg states</a:t>
            </a:r>
          </a:p>
          <a:p>
            <a:r>
              <a:rPr lang="it-IT" sz="1400" dirty="0">
                <a:latin typeface="+mj-lt"/>
              </a:rPr>
              <a:t>    (laser pulses)</a:t>
            </a:r>
          </a:p>
          <a:p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4) Produce </a:t>
            </a:r>
            <a:r>
              <a:rPr lang="it-IT" sz="1400" dirty="0" err="1">
                <a:latin typeface="+mj-lt"/>
              </a:rPr>
              <a:t>Rydberg</a:t>
            </a:r>
            <a:r>
              <a:rPr lang="it-IT" sz="1400" dirty="0">
                <a:latin typeface="+mj-lt"/>
              </a:rPr>
              <a:t> </a:t>
            </a:r>
            <a:r>
              <a:rPr lang="it-IT" sz="1400" dirty="0" err="1">
                <a:latin typeface="+mj-lt"/>
              </a:rPr>
              <a:t>Hbar</a:t>
            </a:r>
            <a:r>
              <a:rPr lang="it-IT" sz="1400" dirty="0">
                <a:latin typeface="+mj-lt"/>
              </a:rPr>
              <a:t>: </a:t>
            </a:r>
            <a:r>
              <a:rPr lang="it-IT" sz="1400" dirty="0" err="1">
                <a:latin typeface="+mj-lt"/>
              </a:rPr>
              <a:t>pulsed</a:t>
            </a:r>
            <a:r>
              <a:rPr lang="it-IT" sz="1400" dirty="0">
                <a:latin typeface="+mj-lt"/>
              </a:rPr>
              <a:t> production</a:t>
            </a:r>
          </a:p>
          <a:p>
            <a:endParaRPr lang="it-IT" sz="1400" dirty="0">
              <a:latin typeface="+mj-lt"/>
            </a:endParaRPr>
          </a:p>
          <a:p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5) Form the beam </a:t>
            </a:r>
          </a:p>
          <a:p>
            <a:r>
              <a:rPr lang="it-IT" sz="1400" dirty="0">
                <a:latin typeface="+mj-lt"/>
              </a:rPr>
              <a:t>(electric field gradient)</a:t>
            </a:r>
            <a:br>
              <a:rPr lang="it-IT" sz="1400" dirty="0">
                <a:latin typeface="+mj-lt"/>
              </a:rPr>
            </a:br>
            <a:endParaRPr lang="it-IT" sz="1400" dirty="0">
              <a:latin typeface="+mj-lt"/>
            </a:endParaRPr>
          </a:p>
          <a:p>
            <a:r>
              <a:rPr lang="it-IT" sz="1400" dirty="0">
                <a:latin typeface="+mj-lt"/>
              </a:rPr>
              <a:t>6) Measure gravity using a moiré </a:t>
            </a:r>
          </a:p>
          <a:p>
            <a:r>
              <a:rPr lang="it-IT" sz="1400" dirty="0" err="1">
                <a:latin typeface="+mj-lt"/>
              </a:rPr>
              <a:t>deflectometer</a:t>
            </a:r>
            <a:r>
              <a:rPr lang="it-IT" sz="1400" dirty="0">
                <a:latin typeface="+mj-lt"/>
              </a:rPr>
              <a:t> and a time-position</a:t>
            </a:r>
          </a:p>
          <a:p>
            <a:r>
              <a:rPr lang="it-IT" sz="1400" dirty="0">
                <a:latin typeface="+mj-lt"/>
              </a:rPr>
              <a:t> sensitive detector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481444"/>
              </p:ext>
            </p:extLst>
          </p:nvPr>
        </p:nvGraphicFramePr>
        <p:xfrm>
          <a:off x="1524000" y="5997852"/>
          <a:ext cx="2290644" cy="522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3" name="Equation" r:id="rId4" imgW="1168200" imgH="266400" progId="Equation.3">
                  <p:embed/>
                </p:oleObj>
              </mc:Choice>
              <mc:Fallback>
                <p:oleObj name="Equation" r:id="rId4" imgW="11682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997852"/>
                        <a:ext cx="2290644" cy="52278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25" y="3330325"/>
            <a:ext cx="4104456" cy="266752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43508" y="1700808"/>
            <a:ext cx="3348372" cy="1998222"/>
          </a:xfrm>
          <a:prstGeom prst="ellipse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46163" y="718827"/>
            <a:ext cx="7793037" cy="1462087"/>
          </a:xfrm>
        </p:spPr>
        <p:txBody>
          <a:bodyPr/>
          <a:lstStyle/>
          <a:p>
            <a:r>
              <a:rPr lang="it-IT" sz="3200" dirty="0" err="1">
                <a:solidFill>
                  <a:srgbClr val="FF0000"/>
                </a:solidFill>
              </a:rPr>
              <a:t>Pulsed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>
                <a:solidFill>
                  <a:srgbClr val="FF0000"/>
                </a:solidFill>
              </a:rPr>
              <a:t>antihydrogen</a:t>
            </a:r>
            <a:r>
              <a:rPr lang="it-IT" sz="3200" dirty="0">
                <a:solidFill>
                  <a:srgbClr val="FF0000"/>
                </a:solidFill>
              </a:rPr>
              <a:t>  </a:t>
            </a:r>
            <a:r>
              <a:rPr lang="it-IT" sz="3200" dirty="0" err="1">
                <a:solidFill>
                  <a:srgbClr val="FF0000"/>
                </a:solidFill>
              </a:rPr>
              <a:t>beam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>
                <a:solidFill>
                  <a:srgbClr val="FF0000"/>
                </a:solidFill>
              </a:rPr>
              <a:t>formation</a:t>
            </a:r>
            <a:r>
              <a:rPr lang="it-IT" sz="3200" dirty="0">
                <a:solidFill>
                  <a:srgbClr val="FF0000"/>
                </a:solidFill>
              </a:rPr>
              <a:t> in </a:t>
            </a:r>
            <a:r>
              <a:rPr lang="it-IT" sz="3200" dirty="0" err="1">
                <a:solidFill>
                  <a:srgbClr val="FF0000"/>
                </a:solidFill>
              </a:rPr>
              <a:t>AEgIS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0000"/>
                </a:solidFill>
              </a:rPr>
              <a:t/>
            </a:r>
            <a:br>
              <a:rPr lang="it-IT" dirty="0">
                <a:solidFill>
                  <a:srgbClr val="FF0000"/>
                </a:solidFill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306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r>
              <a:rPr lang="en-US" altLang="it-IT"/>
              <a:t>Un atomo un po’ speciale: il positronio</a:t>
            </a: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762000" y="1981200"/>
            <a:ext cx="75215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Positronio : un elettrone e un positrone legati insieme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 Livelli energetici simili a quelli dell’idrogeno (e dell’antidrogeno)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Vive molto poco nello stato fondamentale: meno di un milionesimo di secondo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Negli stati eccitati (Rydberg) puo’ vivere 100-1000 volte piu’ a lungo</a:t>
            </a:r>
          </a:p>
        </p:txBody>
      </p:sp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447800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6" name="Oval 8"/>
          <p:cNvSpPr>
            <a:spLocks noChangeArrowheads="1"/>
          </p:cNvSpPr>
          <p:nvPr/>
        </p:nvSpPr>
        <p:spPr bwMode="auto">
          <a:xfrm>
            <a:off x="2971800" y="3886200"/>
            <a:ext cx="2133600" cy="9906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9099" name="Oval 11"/>
          <p:cNvSpPr>
            <a:spLocks noChangeArrowheads="1"/>
          </p:cNvSpPr>
          <p:nvPr/>
        </p:nvSpPr>
        <p:spPr bwMode="auto">
          <a:xfrm>
            <a:off x="4800600" y="4572000"/>
            <a:ext cx="1524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9100" name="Oval 12"/>
          <p:cNvSpPr>
            <a:spLocks noChangeArrowheads="1"/>
          </p:cNvSpPr>
          <p:nvPr/>
        </p:nvSpPr>
        <p:spPr bwMode="auto">
          <a:xfrm>
            <a:off x="3505200" y="3810000"/>
            <a:ext cx="152400" cy="228600"/>
          </a:xfrm>
          <a:prstGeom prst="ellipse">
            <a:avLst/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altLang="it-IT">
              <a:solidFill>
                <a:srgbClr val="66CCFF"/>
              </a:solidFill>
            </a:endParaRPr>
          </a:p>
        </p:txBody>
      </p:sp>
      <p:sp>
        <p:nvSpPr>
          <p:cNvPr id="89101" name="Text Box 13"/>
          <p:cNvSpPr txBox="1">
            <a:spLocks noChangeArrowheads="1"/>
          </p:cNvSpPr>
          <p:nvPr/>
        </p:nvSpPr>
        <p:spPr bwMode="auto">
          <a:xfrm>
            <a:off x="2590800" y="5105400"/>
            <a:ext cx="4495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/>
              <a:t>Positronio in stato di Rydberg</a:t>
            </a:r>
          </a:p>
          <a:p>
            <a:pPr>
              <a:spcBef>
                <a:spcPct val="50000"/>
              </a:spcBef>
            </a:pPr>
            <a:r>
              <a:rPr lang="en-US" altLang="it-IT"/>
              <a:t>e+ ed e- sono un po’ piu’ lontani</a:t>
            </a:r>
          </a:p>
        </p:txBody>
      </p:sp>
      <p:sp>
        <p:nvSpPr>
          <p:cNvPr id="89102" name="Text Box 14"/>
          <p:cNvSpPr txBox="1">
            <a:spLocks noChangeArrowheads="1"/>
          </p:cNvSpPr>
          <p:nvPr/>
        </p:nvSpPr>
        <p:spPr bwMode="auto">
          <a:xfrm>
            <a:off x="5943600" y="3505200"/>
            <a:ext cx="304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dirty="0"/>
              <a:t>Il </a:t>
            </a:r>
            <a:r>
              <a:rPr lang="en-US" altLang="it-IT" dirty="0" err="1"/>
              <a:t>positronio</a:t>
            </a:r>
            <a:r>
              <a:rPr lang="en-US" altLang="it-IT" dirty="0"/>
              <a:t> in </a:t>
            </a:r>
            <a:r>
              <a:rPr lang="en-US" altLang="it-IT" dirty="0" err="1"/>
              <a:t>stato</a:t>
            </a:r>
            <a:r>
              <a:rPr lang="en-US" altLang="it-IT" dirty="0"/>
              <a:t> di Rydberg ha </a:t>
            </a:r>
            <a:r>
              <a:rPr lang="en-US" altLang="it-IT" dirty="0" err="1"/>
              <a:t>grandissima</a:t>
            </a:r>
            <a:r>
              <a:rPr lang="en-US" altLang="it-IT" dirty="0"/>
              <a:t> </a:t>
            </a:r>
            <a:r>
              <a:rPr lang="en-US" altLang="it-IT" dirty="0" err="1"/>
              <a:t>probabilita</a:t>
            </a:r>
            <a:r>
              <a:rPr lang="en-US" altLang="it-IT" dirty="0"/>
              <a:t>’ di </a:t>
            </a:r>
            <a:r>
              <a:rPr lang="en-US" altLang="it-IT" dirty="0" err="1"/>
              <a:t>formare</a:t>
            </a:r>
            <a:r>
              <a:rPr lang="en-US" altLang="it-IT" dirty="0"/>
              <a:t> </a:t>
            </a:r>
            <a:r>
              <a:rPr lang="en-US" altLang="it-IT" dirty="0" err="1"/>
              <a:t>antidrogeno</a:t>
            </a:r>
            <a:r>
              <a:rPr lang="en-US" altLang="it-IT" dirty="0"/>
              <a:t> </a:t>
            </a:r>
            <a:r>
              <a:rPr lang="en-US" altLang="it-IT" dirty="0" err="1"/>
              <a:t>quando</a:t>
            </a:r>
            <a:r>
              <a:rPr lang="en-US" altLang="it-IT" dirty="0"/>
              <a:t> </a:t>
            </a:r>
            <a:r>
              <a:rPr lang="en-US" altLang="it-IT" dirty="0" err="1"/>
              <a:t>incontra</a:t>
            </a:r>
            <a:r>
              <a:rPr lang="en-US" altLang="it-IT" dirty="0"/>
              <a:t> un </a:t>
            </a:r>
            <a:r>
              <a:rPr lang="en-US" altLang="it-IT" dirty="0" err="1"/>
              <a:t>antiprotone</a:t>
            </a:r>
            <a:r>
              <a:rPr lang="en-US" altLang="it-IT" dirty="0"/>
              <a:t> quasi </a:t>
            </a:r>
            <a:r>
              <a:rPr lang="en-US" altLang="it-IT" dirty="0" err="1"/>
              <a:t>fermo</a:t>
            </a:r>
            <a:endParaRPr lang="en-US" altLang="it-IT" dirty="0"/>
          </a:p>
        </p:txBody>
      </p:sp>
      <p:grpSp>
        <p:nvGrpSpPr>
          <p:cNvPr id="89110" name="Group 22"/>
          <p:cNvGrpSpPr>
            <a:grpSpLocks/>
          </p:cNvGrpSpPr>
          <p:nvPr/>
        </p:nvGrpSpPr>
        <p:grpSpPr bwMode="auto">
          <a:xfrm>
            <a:off x="685800" y="5410200"/>
            <a:ext cx="1219200" cy="904875"/>
            <a:chOff x="432" y="3408"/>
            <a:chExt cx="768" cy="570"/>
          </a:xfrm>
        </p:grpSpPr>
        <p:pic>
          <p:nvPicPr>
            <p:cNvPr id="89097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408"/>
              <a:ext cx="708" cy="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103" name="Line 15"/>
            <p:cNvSpPr>
              <a:spLocks noChangeShapeType="1"/>
            </p:cNvSpPr>
            <p:nvPr/>
          </p:nvSpPr>
          <p:spPr bwMode="auto">
            <a:xfrm>
              <a:off x="1200" y="340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9104" name="Line 16"/>
            <p:cNvSpPr>
              <a:spLocks noChangeShapeType="1"/>
            </p:cNvSpPr>
            <p:nvPr/>
          </p:nvSpPr>
          <p:spPr bwMode="auto">
            <a:xfrm>
              <a:off x="1104" y="3504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9105" name="Line 17"/>
            <p:cNvSpPr>
              <a:spLocks noChangeShapeType="1"/>
            </p:cNvSpPr>
            <p:nvPr/>
          </p:nvSpPr>
          <p:spPr bwMode="auto">
            <a:xfrm flipV="1">
              <a:off x="1104" y="3408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9106" name="Text Box 18"/>
            <p:cNvSpPr txBox="1">
              <a:spLocks noChangeArrowheads="1"/>
            </p:cNvSpPr>
            <p:nvPr/>
          </p:nvSpPr>
          <p:spPr bwMode="auto">
            <a:xfrm>
              <a:off x="480" y="3456"/>
              <a:ext cx="4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it-IT"/>
                <a:t>fotone</a:t>
              </a:r>
            </a:p>
          </p:txBody>
        </p:sp>
      </p:grpSp>
      <p:sp>
        <p:nvSpPr>
          <p:cNvPr id="89107" name="Text Box 19"/>
          <p:cNvSpPr txBox="1">
            <a:spLocks noChangeArrowheads="1"/>
          </p:cNvSpPr>
          <p:nvPr/>
        </p:nvSpPr>
        <p:spPr bwMode="auto">
          <a:xfrm>
            <a:off x="5013325" y="45339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e-</a:t>
            </a:r>
          </a:p>
        </p:txBody>
      </p:sp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3641725" y="3543300"/>
            <a:ext cx="414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e+</a:t>
            </a:r>
          </a:p>
        </p:txBody>
      </p:sp>
      <p:graphicFrame>
        <p:nvGraphicFramePr>
          <p:cNvPr id="89109" name="Object 21"/>
          <p:cNvGraphicFramePr>
            <a:graphicFrameLocks noChangeAspect="1"/>
          </p:cNvGraphicFramePr>
          <p:nvPr/>
        </p:nvGraphicFramePr>
        <p:xfrm>
          <a:off x="6172200" y="5029200"/>
          <a:ext cx="24384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6" name="Equation" r:id="rId5" imgW="1282680" imgH="266400" progId="Equation.3">
                  <p:embed/>
                </p:oleObj>
              </mc:Choice>
              <mc:Fallback>
                <p:oleObj name="Equation" r:id="rId5" imgW="1282680" imgH="26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029200"/>
                        <a:ext cx="2438400" cy="5064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9" grpId="0" animBg="1"/>
      <p:bldP spid="8910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2"/>
          <p:cNvGrpSpPr>
            <a:grpSpLocks noChangeAspect="1"/>
          </p:cNvGrpSpPr>
          <p:nvPr/>
        </p:nvGrpSpPr>
        <p:grpSpPr bwMode="auto">
          <a:xfrm>
            <a:off x="533400" y="1828800"/>
            <a:ext cx="4154488" cy="4635500"/>
            <a:chOff x="1142" y="1417"/>
            <a:chExt cx="7743" cy="8640"/>
          </a:xfrm>
        </p:grpSpPr>
        <p:sp>
          <p:nvSpPr>
            <p:cNvPr id="113667" name="AutoShape 3"/>
            <p:cNvSpPr>
              <a:spLocks noChangeAspect="1" noChangeArrowheads="1"/>
            </p:cNvSpPr>
            <p:nvPr/>
          </p:nvSpPr>
          <p:spPr bwMode="auto">
            <a:xfrm>
              <a:off x="1142" y="1417"/>
              <a:ext cx="7743" cy="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3668" name="Rectangle 4"/>
            <p:cNvSpPr>
              <a:spLocks noChangeArrowheads="1"/>
            </p:cNvSpPr>
            <p:nvPr/>
          </p:nvSpPr>
          <p:spPr bwMode="auto">
            <a:xfrm>
              <a:off x="1567" y="1417"/>
              <a:ext cx="1532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hangingPunct="1"/>
              <a:r>
                <a:rPr lang="it-IT" altLang="it-IT" sz="1600" b="1">
                  <a:solidFill>
                    <a:srgbClr val="000000"/>
                  </a:solidFill>
                </a:rPr>
                <a:t>Vacuum</a:t>
              </a:r>
              <a:endParaRPr lang="en-US" altLang="it-IT" sz="2000"/>
            </a:p>
          </p:txBody>
        </p:sp>
        <p:sp>
          <p:nvSpPr>
            <p:cNvPr id="113669" name="Rectangle 5"/>
            <p:cNvSpPr>
              <a:spLocks noChangeArrowheads="1"/>
            </p:cNvSpPr>
            <p:nvPr/>
          </p:nvSpPr>
          <p:spPr bwMode="auto">
            <a:xfrm>
              <a:off x="5993" y="1432"/>
              <a:ext cx="1533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hangingPunct="1"/>
              <a:r>
                <a:rPr lang="it-IT" altLang="it-IT" sz="1600" b="1">
                  <a:solidFill>
                    <a:srgbClr val="000000"/>
                  </a:solidFill>
                </a:rPr>
                <a:t>Solid</a:t>
              </a:r>
              <a:endParaRPr lang="en-US" altLang="it-IT" sz="2000"/>
            </a:p>
          </p:txBody>
        </p:sp>
        <p:sp>
          <p:nvSpPr>
            <p:cNvPr id="113670" name="Rectangle 6"/>
            <p:cNvSpPr>
              <a:spLocks noChangeArrowheads="1"/>
            </p:cNvSpPr>
            <p:nvPr/>
          </p:nvSpPr>
          <p:spPr bwMode="auto">
            <a:xfrm>
              <a:off x="4136" y="2289"/>
              <a:ext cx="4749" cy="686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113671" name="Group 7"/>
            <p:cNvGrpSpPr>
              <a:grpSpLocks/>
            </p:cNvGrpSpPr>
            <p:nvPr/>
          </p:nvGrpSpPr>
          <p:grpSpPr bwMode="auto">
            <a:xfrm>
              <a:off x="1142" y="2289"/>
              <a:ext cx="7735" cy="6868"/>
              <a:chOff x="1142" y="2289"/>
              <a:chExt cx="7735" cy="6868"/>
            </a:xfrm>
          </p:grpSpPr>
          <p:sp>
            <p:nvSpPr>
              <p:cNvPr id="113672" name="Rectangle 8"/>
              <p:cNvSpPr>
                <a:spLocks noChangeArrowheads="1"/>
              </p:cNvSpPr>
              <p:nvPr/>
            </p:nvSpPr>
            <p:spPr bwMode="auto">
              <a:xfrm>
                <a:off x="1214" y="3377"/>
                <a:ext cx="1921" cy="3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1" hangingPunct="1"/>
                <a:r>
                  <a:rPr lang="it-IT" altLang="it-IT" sz="1400" b="1">
                    <a:solidFill>
                      <a:srgbClr val="000000"/>
                    </a:solidFill>
                  </a:rPr>
                  <a:t>Positron beam</a:t>
                </a:r>
                <a:endParaRPr lang="en-US" altLang="it-IT" sz="2000"/>
              </a:p>
            </p:txBody>
          </p:sp>
          <p:grpSp>
            <p:nvGrpSpPr>
              <p:cNvPr id="113673" name="Group 9"/>
              <p:cNvGrpSpPr>
                <a:grpSpLocks/>
              </p:cNvGrpSpPr>
              <p:nvPr/>
            </p:nvGrpSpPr>
            <p:grpSpPr bwMode="auto">
              <a:xfrm>
                <a:off x="1142" y="2289"/>
                <a:ext cx="7735" cy="6868"/>
                <a:chOff x="1142" y="2289"/>
                <a:chExt cx="7735" cy="6868"/>
              </a:xfrm>
            </p:grpSpPr>
            <p:grpSp>
              <p:nvGrpSpPr>
                <p:cNvPr id="113674" name="Group 10"/>
                <p:cNvGrpSpPr>
                  <a:grpSpLocks/>
                </p:cNvGrpSpPr>
                <p:nvPr/>
              </p:nvGrpSpPr>
              <p:grpSpPr bwMode="auto">
                <a:xfrm>
                  <a:off x="3082" y="2289"/>
                  <a:ext cx="5795" cy="6868"/>
                  <a:chOff x="3082" y="2289"/>
                  <a:chExt cx="5795" cy="6868"/>
                </a:xfrm>
              </p:grpSpPr>
              <p:pic>
                <p:nvPicPr>
                  <p:cNvPr id="113675" name="Picture 11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50" y="2289"/>
                    <a:ext cx="1126" cy="24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676" name="Picture 1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49" y="2289"/>
                    <a:ext cx="2379" cy="24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677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48438"/>
                  <a:stretch>
                    <a:fillRect/>
                  </a:stretch>
                </p:blipFill>
                <p:spPr bwMode="auto">
                  <a:xfrm>
                    <a:off x="7625" y="2289"/>
                    <a:ext cx="1224" cy="24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678" name="Picture 14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50" y="4750"/>
                    <a:ext cx="1126" cy="44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679" name="Picture 15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24" y="4750"/>
                    <a:ext cx="2431" cy="44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680" name="Picture 16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48438"/>
                  <a:stretch>
                    <a:fillRect/>
                  </a:stretch>
                </p:blipFill>
                <p:spPr bwMode="auto">
                  <a:xfrm>
                    <a:off x="7629" y="4464"/>
                    <a:ext cx="1222" cy="469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681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4619" y="5362"/>
                    <a:ext cx="970" cy="60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2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4477" y="3989"/>
                    <a:ext cx="535" cy="40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3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6032" y="4934"/>
                    <a:ext cx="541" cy="40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4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8155" y="4449"/>
                    <a:ext cx="317" cy="20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5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46" y="4449"/>
                    <a:ext cx="409" cy="309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6" name="Line 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155" y="4652"/>
                    <a:ext cx="317" cy="207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7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8155" y="4859"/>
                    <a:ext cx="636" cy="203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688" name="Line 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844" y="5062"/>
                    <a:ext cx="94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13689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7224" y="4864"/>
                    <a:ext cx="1044" cy="1168"/>
                    <a:chOff x="7986" y="4102"/>
                    <a:chExt cx="1080" cy="1275"/>
                  </a:xfrm>
                </p:grpSpPr>
                <p:sp>
                  <p:nvSpPr>
                    <p:cNvPr id="113690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080" y="4102"/>
                      <a:ext cx="986" cy="109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13691" name="Oval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66" y="4297"/>
                      <a:ext cx="720" cy="72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FF66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13692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346" y="4477"/>
                      <a:ext cx="477" cy="4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0" rIns="0" bIns="0"/>
                    <a:lstStyle/>
                    <a:p>
                      <a:pPr eaLnBrk="1" hangingPunct="1"/>
                      <a:r>
                        <a:rPr lang="it-IT" altLang="it-IT" sz="1400">
                          <a:solidFill>
                            <a:srgbClr val="000000"/>
                          </a:solidFill>
                        </a:rPr>
                        <a:t>Ps</a:t>
                      </a:r>
                      <a:endParaRPr lang="en-US" altLang="it-IT" sz="2000"/>
                    </a:p>
                  </p:txBody>
                </p:sp>
                <p:grpSp>
                  <p:nvGrpSpPr>
                    <p:cNvPr id="113693" name="Group 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986" y="4657"/>
                      <a:ext cx="1051" cy="720"/>
                      <a:chOff x="1355" y="4297"/>
                      <a:chExt cx="1760" cy="1240"/>
                    </a:xfrm>
                  </p:grpSpPr>
                  <p:grpSp>
                    <p:nvGrpSpPr>
                      <p:cNvPr id="113694" name="Group 30"/>
                      <p:cNvGrpSpPr>
                        <a:grpSpLocks/>
                      </p:cNvGrpSpPr>
                      <p:nvPr/>
                    </p:nvGrpSpPr>
                    <p:grpSpPr bwMode="auto">
                      <a:xfrm rot="12655467">
                        <a:off x="1355" y="4304"/>
                        <a:ext cx="880" cy="179"/>
                        <a:chOff x="4206" y="9002"/>
                        <a:chExt cx="1481" cy="254"/>
                      </a:xfrm>
                    </p:grpSpPr>
                    <p:sp>
                      <p:nvSpPr>
                        <p:cNvPr id="113695" name="Freeform 3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06" y="9002"/>
                          <a:ext cx="702" cy="254"/>
                        </a:xfrm>
                        <a:custGeom>
                          <a:avLst/>
                          <a:gdLst>
                            <a:gd name="T0" fmla="*/ 0 w 930"/>
                            <a:gd name="T1" fmla="*/ 192 h 339"/>
                            <a:gd name="T2" fmla="*/ 63 w 930"/>
                            <a:gd name="T3" fmla="*/ 60 h 339"/>
                            <a:gd name="T4" fmla="*/ 132 w 930"/>
                            <a:gd name="T5" fmla="*/ 0 h 339"/>
                            <a:gd name="T6" fmla="*/ 195 w 930"/>
                            <a:gd name="T7" fmla="*/ 60 h 339"/>
                            <a:gd name="T8" fmla="*/ 228 w 930"/>
                            <a:gd name="T9" fmla="*/ 165 h 339"/>
                            <a:gd name="T10" fmla="*/ 267 w 930"/>
                            <a:gd name="T11" fmla="*/ 277 h 339"/>
                            <a:gd name="T12" fmla="*/ 333 w 930"/>
                            <a:gd name="T13" fmla="*/ 321 h 339"/>
                            <a:gd name="T14" fmla="*/ 384 w 930"/>
                            <a:gd name="T15" fmla="*/ 264 h 339"/>
                            <a:gd name="T16" fmla="*/ 430 w 930"/>
                            <a:gd name="T17" fmla="*/ 181 h 339"/>
                            <a:gd name="T18" fmla="*/ 468 w 930"/>
                            <a:gd name="T19" fmla="*/ 48 h 339"/>
                            <a:gd name="T20" fmla="*/ 528 w 930"/>
                            <a:gd name="T21" fmla="*/ 12 h 339"/>
                            <a:gd name="T22" fmla="*/ 594 w 930"/>
                            <a:gd name="T23" fmla="*/ 63 h 339"/>
                            <a:gd name="T24" fmla="*/ 666 w 930"/>
                            <a:gd name="T25" fmla="*/ 183 h 339"/>
                            <a:gd name="T26" fmla="*/ 690 w 930"/>
                            <a:gd name="T27" fmla="*/ 279 h 339"/>
                            <a:gd name="T28" fmla="*/ 750 w 930"/>
                            <a:gd name="T29" fmla="*/ 339 h 339"/>
                            <a:gd name="T30" fmla="*/ 834 w 930"/>
                            <a:gd name="T31" fmla="*/ 291 h 339"/>
                            <a:gd name="T32" fmla="*/ 894 w 930"/>
                            <a:gd name="T33" fmla="*/ 171 h 339"/>
                            <a:gd name="T34" fmla="*/ 930 w 930"/>
                            <a:gd name="T35" fmla="*/ 7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930" h="339">
                              <a:moveTo>
                                <a:pt x="0" y="192"/>
                              </a:moveTo>
                              <a:lnTo>
                                <a:pt x="63" y="60"/>
                              </a:lnTo>
                              <a:lnTo>
                                <a:pt x="132" y="0"/>
                              </a:lnTo>
                              <a:lnTo>
                                <a:pt x="195" y="60"/>
                              </a:lnTo>
                              <a:lnTo>
                                <a:pt x="228" y="165"/>
                              </a:lnTo>
                              <a:lnTo>
                                <a:pt x="267" y="277"/>
                              </a:lnTo>
                              <a:lnTo>
                                <a:pt x="333" y="321"/>
                              </a:lnTo>
                              <a:lnTo>
                                <a:pt x="384" y="264"/>
                              </a:lnTo>
                              <a:lnTo>
                                <a:pt x="430" y="181"/>
                              </a:lnTo>
                              <a:lnTo>
                                <a:pt x="468" y="48"/>
                              </a:lnTo>
                              <a:lnTo>
                                <a:pt x="528" y="12"/>
                              </a:lnTo>
                              <a:lnTo>
                                <a:pt x="594" y="63"/>
                              </a:lnTo>
                              <a:lnTo>
                                <a:pt x="666" y="183"/>
                              </a:lnTo>
                              <a:lnTo>
                                <a:pt x="690" y="279"/>
                              </a:lnTo>
                              <a:lnTo>
                                <a:pt x="750" y="339"/>
                              </a:lnTo>
                              <a:lnTo>
                                <a:pt x="834" y="291"/>
                              </a:lnTo>
                              <a:lnTo>
                                <a:pt x="894" y="171"/>
                              </a:lnTo>
                              <a:lnTo>
                                <a:pt x="930" y="7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none" w="sm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96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881" y="9002"/>
                          <a:ext cx="806" cy="254"/>
                        </a:xfrm>
                        <a:custGeom>
                          <a:avLst/>
                          <a:gdLst>
                            <a:gd name="T0" fmla="*/ 0 w 1067"/>
                            <a:gd name="T1" fmla="*/ 171 h 339"/>
                            <a:gd name="T2" fmla="*/ 47 w 1067"/>
                            <a:gd name="T3" fmla="*/ 27 h 339"/>
                            <a:gd name="T4" fmla="*/ 139 w 1067"/>
                            <a:gd name="T5" fmla="*/ 0 h 339"/>
                            <a:gd name="T6" fmla="*/ 202 w 1067"/>
                            <a:gd name="T7" fmla="*/ 60 h 339"/>
                            <a:gd name="T8" fmla="*/ 235 w 1067"/>
                            <a:gd name="T9" fmla="*/ 165 h 339"/>
                            <a:gd name="T10" fmla="*/ 274 w 1067"/>
                            <a:gd name="T11" fmla="*/ 277 h 339"/>
                            <a:gd name="T12" fmla="*/ 340 w 1067"/>
                            <a:gd name="T13" fmla="*/ 321 h 339"/>
                            <a:gd name="T14" fmla="*/ 391 w 1067"/>
                            <a:gd name="T15" fmla="*/ 264 h 339"/>
                            <a:gd name="T16" fmla="*/ 437 w 1067"/>
                            <a:gd name="T17" fmla="*/ 181 h 339"/>
                            <a:gd name="T18" fmla="*/ 473 w 1067"/>
                            <a:gd name="T19" fmla="*/ 48 h 339"/>
                            <a:gd name="T20" fmla="*/ 533 w 1067"/>
                            <a:gd name="T21" fmla="*/ 12 h 339"/>
                            <a:gd name="T22" fmla="*/ 599 w 1067"/>
                            <a:gd name="T23" fmla="*/ 63 h 339"/>
                            <a:gd name="T24" fmla="*/ 659 w 1067"/>
                            <a:gd name="T25" fmla="*/ 183 h 339"/>
                            <a:gd name="T26" fmla="*/ 695 w 1067"/>
                            <a:gd name="T27" fmla="*/ 279 h 339"/>
                            <a:gd name="T28" fmla="*/ 755 w 1067"/>
                            <a:gd name="T29" fmla="*/ 339 h 339"/>
                            <a:gd name="T30" fmla="*/ 839 w 1067"/>
                            <a:gd name="T31" fmla="*/ 267 h 339"/>
                            <a:gd name="T32" fmla="*/ 875 w 1067"/>
                            <a:gd name="T33" fmla="*/ 183 h 339"/>
                            <a:gd name="T34" fmla="*/ 1067 w 1067"/>
                            <a:gd name="T35" fmla="*/ 19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1067" h="339">
                              <a:moveTo>
                                <a:pt x="0" y="171"/>
                              </a:moveTo>
                              <a:lnTo>
                                <a:pt x="47" y="27"/>
                              </a:lnTo>
                              <a:lnTo>
                                <a:pt x="139" y="0"/>
                              </a:lnTo>
                              <a:lnTo>
                                <a:pt x="202" y="60"/>
                              </a:lnTo>
                              <a:lnTo>
                                <a:pt x="235" y="165"/>
                              </a:lnTo>
                              <a:lnTo>
                                <a:pt x="274" y="277"/>
                              </a:lnTo>
                              <a:lnTo>
                                <a:pt x="340" y="321"/>
                              </a:lnTo>
                              <a:lnTo>
                                <a:pt x="391" y="264"/>
                              </a:lnTo>
                              <a:lnTo>
                                <a:pt x="437" y="181"/>
                              </a:lnTo>
                              <a:lnTo>
                                <a:pt x="473" y="48"/>
                              </a:lnTo>
                              <a:lnTo>
                                <a:pt x="533" y="12"/>
                              </a:lnTo>
                              <a:lnTo>
                                <a:pt x="599" y="63"/>
                              </a:lnTo>
                              <a:lnTo>
                                <a:pt x="659" y="183"/>
                              </a:lnTo>
                              <a:lnTo>
                                <a:pt x="695" y="279"/>
                              </a:lnTo>
                              <a:lnTo>
                                <a:pt x="755" y="339"/>
                              </a:lnTo>
                              <a:lnTo>
                                <a:pt x="839" y="267"/>
                              </a:lnTo>
                              <a:lnTo>
                                <a:pt x="875" y="183"/>
                              </a:lnTo>
                              <a:lnTo>
                                <a:pt x="1067" y="19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stealth" w="med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  <p:grpSp>
                    <p:nvGrpSpPr>
                      <p:cNvPr id="113697" name="Group 33"/>
                      <p:cNvGrpSpPr>
                        <a:grpSpLocks/>
                      </p:cNvGrpSpPr>
                      <p:nvPr/>
                    </p:nvGrpSpPr>
                    <p:grpSpPr bwMode="auto">
                      <a:xfrm rot="8757038" flipH="1">
                        <a:off x="2226" y="4297"/>
                        <a:ext cx="889" cy="179"/>
                        <a:chOff x="4206" y="9002"/>
                        <a:chExt cx="1481" cy="254"/>
                      </a:xfrm>
                    </p:grpSpPr>
                    <p:sp>
                      <p:nvSpPr>
                        <p:cNvPr id="113698" name="Freeform 3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06" y="9002"/>
                          <a:ext cx="702" cy="254"/>
                        </a:xfrm>
                        <a:custGeom>
                          <a:avLst/>
                          <a:gdLst>
                            <a:gd name="T0" fmla="*/ 0 w 930"/>
                            <a:gd name="T1" fmla="*/ 192 h 339"/>
                            <a:gd name="T2" fmla="*/ 63 w 930"/>
                            <a:gd name="T3" fmla="*/ 60 h 339"/>
                            <a:gd name="T4" fmla="*/ 132 w 930"/>
                            <a:gd name="T5" fmla="*/ 0 h 339"/>
                            <a:gd name="T6" fmla="*/ 195 w 930"/>
                            <a:gd name="T7" fmla="*/ 60 h 339"/>
                            <a:gd name="T8" fmla="*/ 228 w 930"/>
                            <a:gd name="T9" fmla="*/ 165 h 339"/>
                            <a:gd name="T10" fmla="*/ 267 w 930"/>
                            <a:gd name="T11" fmla="*/ 277 h 339"/>
                            <a:gd name="T12" fmla="*/ 333 w 930"/>
                            <a:gd name="T13" fmla="*/ 321 h 339"/>
                            <a:gd name="T14" fmla="*/ 384 w 930"/>
                            <a:gd name="T15" fmla="*/ 264 h 339"/>
                            <a:gd name="T16" fmla="*/ 430 w 930"/>
                            <a:gd name="T17" fmla="*/ 181 h 339"/>
                            <a:gd name="T18" fmla="*/ 468 w 930"/>
                            <a:gd name="T19" fmla="*/ 48 h 339"/>
                            <a:gd name="T20" fmla="*/ 528 w 930"/>
                            <a:gd name="T21" fmla="*/ 12 h 339"/>
                            <a:gd name="T22" fmla="*/ 594 w 930"/>
                            <a:gd name="T23" fmla="*/ 63 h 339"/>
                            <a:gd name="T24" fmla="*/ 666 w 930"/>
                            <a:gd name="T25" fmla="*/ 183 h 339"/>
                            <a:gd name="T26" fmla="*/ 690 w 930"/>
                            <a:gd name="T27" fmla="*/ 279 h 339"/>
                            <a:gd name="T28" fmla="*/ 750 w 930"/>
                            <a:gd name="T29" fmla="*/ 339 h 339"/>
                            <a:gd name="T30" fmla="*/ 834 w 930"/>
                            <a:gd name="T31" fmla="*/ 291 h 339"/>
                            <a:gd name="T32" fmla="*/ 894 w 930"/>
                            <a:gd name="T33" fmla="*/ 171 h 339"/>
                            <a:gd name="T34" fmla="*/ 930 w 930"/>
                            <a:gd name="T35" fmla="*/ 7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930" h="339">
                              <a:moveTo>
                                <a:pt x="0" y="192"/>
                              </a:moveTo>
                              <a:lnTo>
                                <a:pt x="63" y="60"/>
                              </a:lnTo>
                              <a:lnTo>
                                <a:pt x="132" y="0"/>
                              </a:lnTo>
                              <a:lnTo>
                                <a:pt x="195" y="60"/>
                              </a:lnTo>
                              <a:lnTo>
                                <a:pt x="228" y="165"/>
                              </a:lnTo>
                              <a:lnTo>
                                <a:pt x="267" y="277"/>
                              </a:lnTo>
                              <a:lnTo>
                                <a:pt x="333" y="321"/>
                              </a:lnTo>
                              <a:lnTo>
                                <a:pt x="384" y="264"/>
                              </a:lnTo>
                              <a:lnTo>
                                <a:pt x="430" y="181"/>
                              </a:lnTo>
                              <a:lnTo>
                                <a:pt x="468" y="48"/>
                              </a:lnTo>
                              <a:lnTo>
                                <a:pt x="528" y="12"/>
                              </a:lnTo>
                              <a:lnTo>
                                <a:pt x="594" y="63"/>
                              </a:lnTo>
                              <a:lnTo>
                                <a:pt x="666" y="183"/>
                              </a:lnTo>
                              <a:lnTo>
                                <a:pt x="690" y="279"/>
                              </a:lnTo>
                              <a:lnTo>
                                <a:pt x="750" y="339"/>
                              </a:lnTo>
                              <a:lnTo>
                                <a:pt x="834" y="291"/>
                              </a:lnTo>
                              <a:lnTo>
                                <a:pt x="894" y="171"/>
                              </a:lnTo>
                              <a:lnTo>
                                <a:pt x="930" y="7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none" w="sm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99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881" y="9002"/>
                          <a:ext cx="806" cy="254"/>
                        </a:xfrm>
                        <a:custGeom>
                          <a:avLst/>
                          <a:gdLst>
                            <a:gd name="T0" fmla="*/ 0 w 1067"/>
                            <a:gd name="T1" fmla="*/ 171 h 339"/>
                            <a:gd name="T2" fmla="*/ 47 w 1067"/>
                            <a:gd name="T3" fmla="*/ 27 h 339"/>
                            <a:gd name="T4" fmla="*/ 139 w 1067"/>
                            <a:gd name="T5" fmla="*/ 0 h 339"/>
                            <a:gd name="T6" fmla="*/ 202 w 1067"/>
                            <a:gd name="T7" fmla="*/ 60 h 339"/>
                            <a:gd name="T8" fmla="*/ 235 w 1067"/>
                            <a:gd name="T9" fmla="*/ 165 h 339"/>
                            <a:gd name="T10" fmla="*/ 274 w 1067"/>
                            <a:gd name="T11" fmla="*/ 277 h 339"/>
                            <a:gd name="T12" fmla="*/ 340 w 1067"/>
                            <a:gd name="T13" fmla="*/ 321 h 339"/>
                            <a:gd name="T14" fmla="*/ 391 w 1067"/>
                            <a:gd name="T15" fmla="*/ 264 h 339"/>
                            <a:gd name="T16" fmla="*/ 437 w 1067"/>
                            <a:gd name="T17" fmla="*/ 181 h 339"/>
                            <a:gd name="T18" fmla="*/ 473 w 1067"/>
                            <a:gd name="T19" fmla="*/ 48 h 339"/>
                            <a:gd name="T20" fmla="*/ 533 w 1067"/>
                            <a:gd name="T21" fmla="*/ 12 h 339"/>
                            <a:gd name="T22" fmla="*/ 599 w 1067"/>
                            <a:gd name="T23" fmla="*/ 63 h 339"/>
                            <a:gd name="T24" fmla="*/ 659 w 1067"/>
                            <a:gd name="T25" fmla="*/ 183 h 339"/>
                            <a:gd name="T26" fmla="*/ 695 w 1067"/>
                            <a:gd name="T27" fmla="*/ 279 h 339"/>
                            <a:gd name="T28" fmla="*/ 755 w 1067"/>
                            <a:gd name="T29" fmla="*/ 339 h 339"/>
                            <a:gd name="T30" fmla="*/ 839 w 1067"/>
                            <a:gd name="T31" fmla="*/ 267 h 339"/>
                            <a:gd name="T32" fmla="*/ 875 w 1067"/>
                            <a:gd name="T33" fmla="*/ 183 h 339"/>
                            <a:gd name="T34" fmla="*/ 1067 w 1067"/>
                            <a:gd name="T35" fmla="*/ 19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1067" h="339">
                              <a:moveTo>
                                <a:pt x="0" y="171"/>
                              </a:moveTo>
                              <a:lnTo>
                                <a:pt x="47" y="27"/>
                              </a:lnTo>
                              <a:lnTo>
                                <a:pt x="139" y="0"/>
                              </a:lnTo>
                              <a:lnTo>
                                <a:pt x="202" y="60"/>
                              </a:lnTo>
                              <a:lnTo>
                                <a:pt x="235" y="165"/>
                              </a:lnTo>
                              <a:lnTo>
                                <a:pt x="274" y="277"/>
                              </a:lnTo>
                              <a:lnTo>
                                <a:pt x="340" y="321"/>
                              </a:lnTo>
                              <a:lnTo>
                                <a:pt x="391" y="264"/>
                              </a:lnTo>
                              <a:lnTo>
                                <a:pt x="437" y="181"/>
                              </a:lnTo>
                              <a:lnTo>
                                <a:pt x="473" y="48"/>
                              </a:lnTo>
                              <a:lnTo>
                                <a:pt x="533" y="12"/>
                              </a:lnTo>
                              <a:lnTo>
                                <a:pt x="599" y="63"/>
                              </a:lnTo>
                              <a:lnTo>
                                <a:pt x="659" y="183"/>
                              </a:lnTo>
                              <a:lnTo>
                                <a:pt x="695" y="279"/>
                              </a:lnTo>
                              <a:lnTo>
                                <a:pt x="755" y="339"/>
                              </a:lnTo>
                              <a:lnTo>
                                <a:pt x="839" y="267"/>
                              </a:lnTo>
                              <a:lnTo>
                                <a:pt x="875" y="183"/>
                              </a:lnTo>
                              <a:lnTo>
                                <a:pt x="1067" y="19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stealth" w="med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  <p:grpSp>
                    <p:nvGrpSpPr>
                      <p:cNvPr id="113700" name="Group 36"/>
                      <p:cNvGrpSpPr>
                        <a:grpSpLocks/>
                      </p:cNvGrpSpPr>
                      <p:nvPr/>
                    </p:nvGrpSpPr>
                    <p:grpSpPr bwMode="auto">
                      <a:xfrm rot="5400000">
                        <a:off x="1756" y="5007"/>
                        <a:ext cx="880" cy="179"/>
                        <a:chOff x="4206" y="9002"/>
                        <a:chExt cx="1481" cy="254"/>
                      </a:xfrm>
                    </p:grpSpPr>
                    <p:sp>
                      <p:nvSpPr>
                        <p:cNvPr id="113701" name="Freeform 3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06" y="9002"/>
                          <a:ext cx="702" cy="254"/>
                        </a:xfrm>
                        <a:custGeom>
                          <a:avLst/>
                          <a:gdLst>
                            <a:gd name="T0" fmla="*/ 0 w 930"/>
                            <a:gd name="T1" fmla="*/ 192 h 339"/>
                            <a:gd name="T2" fmla="*/ 63 w 930"/>
                            <a:gd name="T3" fmla="*/ 60 h 339"/>
                            <a:gd name="T4" fmla="*/ 132 w 930"/>
                            <a:gd name="T5" fmla="*/ 0 h 339"/>
                            <a:gd name="T6" fmla="*/ 195 w 930"/>
                            <a:gd name="T7" fmla="*/ 60 h 339"/>
                            <a:gd name="T8" fmla="*/ 228 w 930"/>
                            <a:gd name="T9" fmla="*/ 165 h 339"/>
                            <a:gd name="T10" fmla="*/ 267 w 930"/>
                            <a:gd name="T11" fmla="*/ 277 h 339"/>
                            <a:gd name="T12" fmla="*/ 333 w 930"/>
                            <a:gd name="T13" fmla="*/ 321 h 339"/>
                            <a:gd name="T14" fmla="*/ 384 w 930"/>
                            <a:gd name="T15" fmla="*/ 264 h 339"/>
                            <a:gd name="T16" fmla="*/ 430 w 930"/>
                            <a:gd name="T17" fmla="*/ 181 h 339"/>
                            <a:gd name="T18" fmla="*/ 468 w 930"/>
                            <a:gd name="T19" fmla="*/ 48 h 339"/>
                            <a:gd name="T20" fmla="*/ 528 w 930"/>
                            <a:gd name="T21" fmla="*/ 12 h 339"/>
                            <a:gd name="T22" fmla="*/ 594 w 930"/>
                            <a:gd name="T23" fmla="*/ 63 h 339"/>
                            <a:gd name="T24" fmla="*/ 666 w 930"/>
                            <a:gd name="T25" fmla="*/ 183 h 339"/>
                            <a:gd name="T26" fmla="*/ 690 w 930"/>
                            <a:gd name="T27" fmla="*/ 279 h 339"/>
                            <a:gd name="T28" fmla="*/ 750 w 930"/>
                            <a:gd name="T29" fmla="*/ 339 h 339"/>
                            <a:gd name="T30" fmla="*/ 834 w 930"/>
                            <a:gd name="T31" fmla="*/ 291 h 339"/>
                            <a:gd name="T32" fmla="*/ 894 w 930"/>
                            <a:gd name="T33" fmla="*/ 171 h 339"/>
                            <a:gd name="T34" fmla="*/ 930 w 930"/>
                            <a:gd name="T35" fmla="*/ 7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930" h="339">
                              <a:moveTo>
                                <a:pt x="0" y="192"/>
                              </a:moveTo>
                              <a:lnTo>
                                <a:pt x="63" y="60"/>
                              </a:lnTo>
                              <a:lnTo>
                                <a:pt x="132" y="0"/>
                              </a:lnTo>
                              <a:lnTo>
                                <a:pt x="195" y="60"/>
                              </a:lnTo>
                              <a:lnTo>
                                <a:pt x="228" y="165"/>
                              </a:lnTo>
                              <a:lnTo>
                                <a:pt x="267" y="277"/>
                              </a:lnTo>
                              <a:lnTo>
                                <a:pt x="333" y="321"/>
                              </a:lnTo>
                              <a:lnTo>
                                <a:pt x="384" y="264"/>
                              </a:lnTo>
                              <a:lnTo>
                                <a:pt x="430" y="181"/>
                              </a:lnTo>
                              <a:lnTo>
                                <a:pt x="468" y="48"/>
                              </a:lnTo>
                              <a:lnTo>
                                <a:pt x="528" y="12"/>
                              </a:lnTo>
                              <a:lnTo>
                                <a:pt x="594" y="63"/>
                              </a:lnTo>
                              <a:lnTo>
                                <a:pt x="666" y="183"/>
                              </a:lnTo>
                              <a:lnTo>
                                <a:pt x="690" y="279"/>
                              </a:lnTo>
                              <a:lnTo>
                                <a:pt x="750" y="339"/>
                              </a:lnTo>
                              <a:lnTo>
                                <a:pt x="834" y="291"/>
                              </a:lnTo>
                              <a:lnTo>
                                <a:pt x="894" y="171"/>
                              </a:lnTo>
                              <a:lnTo>
                                <a:pt x="930" y="7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none" w="sm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702" name="Freeform 3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881" y="9002"/>
                          <a:ext cx="806" cy="254"/>
                        </a:xfrm>
                        <a:custGeom>
                          <a:avLst/>
                          <a:gdLst>
                            <a:gd name="T0" fmla="*/ 0 w 1067"/>
                            <a:gd name="T1" fmla="*/ 171 h 339"/>
                            <a:gd name="T2" fmla="*/ 47 w 1067"/>
                            <a:gd name="T3" fmla="*/ 27 h 339"/>
                            <a:gd name="T4" fmla="*/ 139 w 1067"/>
                            <a:gd name="T5" fmla="*/ 0 h 339"/>
                            <a:gd name="T6" fmla="*/ 202 w 1067"/>
                            <a:gd name="T7" fmla="*/ 60 h 339"/>
                            <a:gd name="T8" fmla="*/ 235 w 1067"/>
                            <a:gd name="T9" fmla="*/ 165 h 339"/>
                            <a:gd name="T10" fmla="*/ 274 w 1067"/>
                            <a:gd name="T11" fmla="*/ 277 h 339"/>
                            <a:gd name="T12" fmla="*/ 340 w 1067"/>
                            <a:gd name="T13" fmla="*/ 321 h 339"/>
                            <a:gd name="T14" fmla="*/ 391 w 1067"/>
                            <a:gd name="T15" fmla="*/ 264 h 339"/>
                            <a:gd name="T16" fmla="*/ 437 w 1067"/>
                            <a:gd name="T17" fmla="*/ 181 h 339"/>
                            <a:gd name="T18" fmla="*/ 473 w 1067"/>
                            <a:gd name="T19" fmla="*/ 48 h 339"/>
                            <a:gd name="T20" fmla="*/ 533 w 1067"/>
                            <a:gd name="T21" fmla="*/ 12 h 339"/>
                            <a:gd name="T22" fmla="*/ 599 w 1067"/>
                            <a:gd name="T23" fmla="*/ 63 h 339"/>
                            <a:gd name="T24" fmla="*/ 659 w 1067"/>
                            <a:gd name="T25" fmla="*/ 183 h 339"/>
                            <a:gd name="T26" fmla="*/ 695 w 1067"/>
                            <a:gd name="T27" fmla="*/ 279 h 339"/>
                            <a:gd name="T28" fmla="*/ 755 w 1067"/>
                            <a:gd name="T29" fmla="*/ 339 h 339"/>
                            <a:gd name="T30" fmla="*/ 839 w 1067"/>
                            <a:gd name="T31" fmla="*/ 267 h 339"/>
                            <a:gd name="T32" fmla="*/ 875 w 1067"/>
                            <a:gd name="T33" fmla="*/ 183 h 339"/>
                            <a:gd name="T34" fmla="*/ 1067 w 1067"/>
                            <a:gd name="T35" fmla="*/ 195 h 33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</a:cxnLst>
                          <a:rect l="0" t="0" r="r" b="b"/>
                          <a:pathLst>
                            <a:path w="1067" h="339">
                              <a:moveTo>
                                <a:pt x="0" y="171"/>
                              </a:moveTo>
                              <a:lnTo>
                                <a:pt x="47" y="27"/>
                              </a:lnTo>
                              <a:lnTo>
                                <a:pt x="139" y="0"/>
                              </a:lnTo>
                              <a:lnTo>
                                <a:pt x="202" y="60"/>
                              </a:lnTo>
                              <a:lnTo>
                                <a:pt x="235" y="165"/>
                              </a:lnTo>
                              <a:lnTo>
                                <a:pt x="274" y="277"/>
                              </a:lnTo>
                              <a:lnTo>
                                <a:pt x="340" y="321"/>
                              </a:lnTo>
                              <a:lnTo>
                                <a:pt x="391" y="264"/>
                              </a:lnTo>
                              <a:lnTo>
                                <a:pt x="437" y="181"/>
                              </a:lnTo>
                              <a:lnTo>
                                <a:pt x="473" y="48"/>
                              </a:lnTo>
                              <a:lnTo>
                                <a:pt x="533" y="12"/>
                              </a:lnTo>
                              <a:lnTo>
                                <a:pt x="599" y="63"/>
                              </a:lnTo>
                              <a:lnTo>
                                <a:pt x="659" y="183"/>
                              </a:lnTo>
                              <a:lnTo>
                                <a:pt x="695" y="279"/>
                              </a:lnTo>
                              <a:lnTo>
                                <a:pt x="755" y="339"/>
                              </a:lnTo>
                              <a:lnTo>
                                <a:pt x="839" y="267"/>
                              </a:lnTo>
                              <a:lnTo>
                                <a:pt x="875" y="183"/>
                              </a:lnTo>
                              <a:lnTo>
                                <a:pt x="1067" y="195"/>
                              </a:lnTo>
                            </a:path>
                          </a:pathLst>
                        </a:cu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none" w="med" len="med"/>
                          <a:tailEnd type="stealth" w="med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  <p:sp>
                <p:nvSpPr>
                  <p:cNvPr id="113703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6479" y="4183"/>
                    <a:ext cx="543" cy="40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04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8081" y="3964"/>
                    <a:ext cx="535" cy="40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05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7375" y="3267"/>
                    <a:ext cx="535" cy="40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06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4995" y="3179"/>
                    <a:ext cx="726" cy="40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13707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4120" y="6527"/>
                    <a:ext cx="2827" cy="848"/>
                    <a:chOff x="2848" y="7401"/>
                    <a:chExt cx="1347" cy="732"/>
                  </a:xfrm>
                </p:grpSpPr>
                <p:sp>
                  <p:nvSpPr>
                    <p:cNvPr id="113708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2848" y="7401"/>
                      <a:ext cx="1347" cy="732"/>
                    </a:xfrm>
                    <a:custGeom>
                      <a:avLst/>
                      <a:gdLst>
                        <a:gd name="T0" fmla="*/ 21 w 1347"/>
                        <a:gd name="T1" fmla="*/ 67 h 732"/>
                        <a:gd name="T2" fmla="*/ 123 w 1347"/>
                        <a:gd name="T3" fmla="*/ 115 h 732"/>
                        <a:gd name="T4" fmla="*/ 232 w 1347"/>
                        <a:gd name="T5" fmla="*/ 157 h 732"/>
                        <a:gd name="T6" fmla="*/ 270 w 1347"/>
                        <a:gd name="T7" fmla="*/ 161 h 732"/>
                        <a:gd name="T8" fmla="*/ 312 w 1347"/>
                        <a:gd name="T9" fmla="*/ 134 h 732"/>
                        <a:gd name="T10" fmla="*/ 347 w 1347"/>
                        <a:gd name="T11" fmla="*/ 88 h 732"/>
                        <a:gd name="T12" fmla="*/ 376 w 1347"/>
                        <a:gd name="T13" fmla="*/ 74 h 732"/>
                        <a:gd name="T14" fmla="*/ 412 w 1347"/>
                        <a:gd name="T15" fmla="*/ 88 h 732"/>
                        <a:gd name="T16" fmla="*/ 473 w 1347"/>
                        <a:gd name="T17" fmla="*/ 138 h 732"/>
                        <a:gd name="T18" fmla="*/ 533 w 1347"/>
                        <a:gd name="T19" fmla="*/ 161 h 732"/>
                        <a:gd name="T20" fmla="*/ 575 w 1347"/>
                        <a:gd name="T21" fmla="*/ 153 h 732"/>
                        <a:gd name="T22" fmla="*/ 680 w 1347"/>
                        <a:gd name="T23" fmla="*/ 95 h 732"/>
                        <a:gd name="T24" fmla="*/ 782 w 1347"/>
                        <a:gd name="T25" fmla="*/ 25 h 732"/>
                        <a:gd name="T26" fmla="*/ 830 w 1347"/>
                        <a:gd name="T27" fmla="*/ 5 h 732"/>
                        <a:gd name="T28" fmla="*/ 874 w 1347"/>
                        <a:gd name="T29" fmla="*/ 0 h 732"/>
                        <a:gd name="T30" fmla="*/ 918 w 1347"/>
                        <a:gd name="T31" fmla="*/ 9 h 732"/>
                        <a:gd name="T32" fmla="*/ 998 w 1347"/>
                        <a:gd name="T33" fmla="*/ 11 h 732"/>
                        <a:gd name="T34" fmla="*/ 1104 w 1347"/>
                        <a:gd name="T35" fmla="*/ 11 h 732"/>
                        <a:gd name="T36" fmla="*/ 1198 w 1347"/>
                        <a:gd name="T37" fmla="*/ 38 h 732"/>
                        <a:gd name="T38" fmla="*/ 1276 w 1347"/>
                        <a:gd name="T39" fmla="*/ 113 h 732"/>
                        <a:gd name="T40" fmla="*/ 1332 w 1347"/>
                        <a:gd name="T41" fmla="*/ 218 h 732"/>
                        <a:gd name="T42" fmla="*/ 1347 w 1347"/>
                        <a:gd name="T43" fmla="*/ 295 h 732"/>
                        <a:gd name="T44" fmla="*/ 1315 w 1347"/>
                        <a:gd name="T45" fmla="*/ 375 h 732"/>
                        <a:gd name="T46" fmla="*/ 1248 w 1347"/>
                        <a:gd name="T47" fmla="*/ 458 h 732"/>
                        <a:gd name="T48" fmla="*/ 1215 w 1347"/>
                        <a:gd name="T49" fmla="*/ 481 h 732"/>
                        <a:gd name="T50" fmla="*/ 1192 w 1347"/>
                        <a:gd name="T51" fmla="*/ 479 h 732"/>
                        <a:gd name="T52" fmla="*/ 1163 w 1347"/>
                        <a:gd name="T53" fmla="*/ 446 h 732"/>
                        <a:gd name="T54" fmla="*/ 1117 w 1347"/>
                        <a:gd name="T55" fmla="*/ 368 h 732"/>
                        <a:gd name="T56" fmla="*/ 1085 w 1347"/>
                        <a:gd name="T57" fmla="*/ 345 h 732"/>
                        <a:gd name="T58" fmla="*/ 1044 w 1347"/>
                        <a:gd name="T59" fmla="*/ 339 h 732"/>
                        <a:gd name="T60" fmla="*/ 924 w 1347"/>
                        <a:gd name="T61" fmla="*/ 360 h 732"/>
                        <a:gd name="T62" fmla="*/ 836 w 1347"/>
                        <a:gd name="T63" fmla="*/ 394 h 732"/>
                        <a:gd name="T64" fmla="*/ 809 w 1347"/>
                        <a:gd name="T65" fmla="*/ 414 h 732"/>
                        <a:gd name="T66" fmla="*/ 816 w 1347"/>
                        <a:gd name="T67" fmla="*/ 435 h 732"/>
                        <a:gd name="T68" fmla="*/ 849 w 1347"/>
                        <a:gd name="T69" fmla="*/ 458 h 732"/>
                        <a:gd name="T70" fmla="*/ 918 w 1347"/>
                        <a:gd name="T71" fmla="*/ 502 h 732"/>
                        <a:gd name="T72" fmla="*/ 943 w 1347"/>
                        <a:gd name="T73" fmla="*/ 529 h 732"/>
                        <a:gd name="T74" fmla="*/ 939 w 1347"/>
                        <a:gd name="T75" fmla="*/ 559 h 732"/>
                        <a:gd name="T76" fmla="*/ 910 w 1347"/>
                        <a:gd name="T77" fmla="*/ 590 h 732"/>
                        <a:gd name="T78" fmla="*/ 807 w 1347"/>
                        <a:gd name="T79" fmla="*/ 657 h 732"/>
                        <a:gd name="T80" fmla="*/ 680 w 1347"/>
                        <a:gd name="T81" fmla="*/ 705 h 732"/>
                        <a:gd name="T82" fmla="*/ 575 w 1347"/>
                        <a:gd name="T83" fmla="*/ 722 h 732"/>
                        <a:gd name="T84" fmla="*/ 389 w 1347"/>
                        <a:gd name="T85" fmla="*/ 732 h 732"/>
                        <a:gd name="T86" fmla="*/ 307 w 1347"/>
                        <a:gd name="T87" fmla="*/ 724 h 732"/>
                        <a:gd name="T88" fmla="*/ 251 w 1347"/>
                        <a:gd name="T89" fmla="*/ 705 h 732"/>
                        <a:gd name="T90" fmla="*/ 226 w 1347"/>
                        <a:gd name="T91" fmla="*/ 667 h 732"/>
                        <a:gd name="T92" fmla="*/ 226 w 1347"/>
                        <a:gd name="T93" fmla="*/ 611 h 732"/>
                        <a:gd name="T94" fmla="*/ 249 w 1347"/>
                        <a:gd name="T95" fmla="*/ 494 h 732"/>
                        <a:gd name="T96" fmla="*/ 247 w 1347"/>
                        <a:gd name="T97" fmla="*/ 454 h 732"/>
                        <a:gd name="T98" fmla="*/ 222 w 1347"/>
                        <a:gd name="T99" fmla="*/ 444 h 732"/>
                        <a:gd name="T100" fmla="*/ 161 w 1347"/>
                        <a:gd name="T101" fmla="*/ 463 h 732"/>
                        <a:gd name="T102" fmla="*/ 57 w 1347"/>
                        <a:gd name="T103" fmla="*/ 519 h 732"/>
                        <a:gd name="T104" fmla="*/ 4 w 1347"/>
                        <a:gd name="T105" fmla="*/ 548 h 7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1347" h="732">
                          <a:moveTo>
                            <a:pt x="0" y="59"/>
                          </a:moveTo>
                          <a:lnTo>
                            <a:pt x="11" y="63"/>
                          </a:lnTo>
                          <a:lnTo>
                            <a:pt x="21" y="67"/>
                          </a:lnTo>
                          <a:lnTo>
                            <a:pt x="50" y="82"/>
                          </a:lnTo>
                          <a:lnTo>
                            <a:pt x="86" y="99"/>
                          </a:lnTo>
                          <a:lnTo>
                            <a:pt x="123" y="115"/>
                          </a:lnTo>
                          <a:lnTo>
                            <a:pt x="161" y="132"/>
                          </a:lnTo>
                          <a:lnTo>
                            <a:pt x="199" y="147"/>
                          </a:lnTo>
                          <a:lnTo>
                            <a:pt x="232" y="157"/>
                          </a:lnTo>
                          <a:lnTo>
                            <a:pt x="247" y="159"/>
                          </a:lnTo>
                          <a:lnTo>
                            <a:pt x="259" y="161"/>
                          </a:lnTo>
                          <a:lnTo>
                            <a:pt x="270" y="161"/>
                          </a:lnTo>
                          <a:lnTo>
                            <a:pt x="280" y="159"/>
                          </a:lnTo>
                          <a:lnTo>
                            <a:pt x="297" y="149"/>
                          </a:lnTo>
                          <a:lnTo>
                            <a:pt x="312" y="134"/>
                          </a:lnTo>
                          <a:lnTo>
                            <a:pt x="324" y="118"/>
                          </a:lnTo>
                          <a:lnTo>
                            <a:pt x="335" y="103"/>
                          </a:lnTo>
                          <a:lnTo>
                            <a:pt x="347" y="88"/>
                          </a:lnTo>
                          <a:lnTo>
                            <a:pt x="360" y="78"/>
                          </a:lnTo>
                          <a:lnTo>
                            <a:pt x="368" y="76"/>
                          </a:lnTo>
                          <a:lnTo>
                            <a:pt x="376" y="74"/>
                          </a:lnTo>
                          <a:lnTo>
                            <a:pt x="385" y="76"/>
                          </a:lnTo>
                          <a:lnTo>
                            <a:pt x="393" y="78"/>
                          </a:lnTo>
                          <a:lnTo>
                            <a:pt x="412" y="88"/>
                          </a:lnTo>
                          <a:lnTo>
                            <a:pt x="431" y="105"/>
                          </a:lnTo>
                          <a:lnTo>
                            <a:pt x="452" y="122"/>
                          </a:lnTo>
                          <a:lnTo>
                            <a:pt x="473" y="138"/>
                          </a:lnTo>
                          <a:lnTo>
                            <a:pt x="496" y="153"/>
                          </a:lnTo>
                          <a:lnTo>
                            <a:pt x="519" y="161"/>
                          </a:lnTo>
                          <a:lnTo>
                            <a:pt x="533" y="161"/>
                          </a:lnTo>
                          <a:lnTo>
                            <a:pt x="546" y="161"/>
                          </a:lnTo>
                          <a:lnTo>
                            <a:pt x="560" y="159"/>
                          </a:lnTo>
                          <a:lnTo>
                            <a:pt x="575" y="153"/>
                          </a:lnTo>
                          <a:lnTo>
                            <a:pt x="609" y="138"/>
                          </a:lnTo>
                          <a:lnTo>
                            <a:pt x="644" y="118"/>
                          </a:lnTo>
                          <a:lnTo>
                            <a:pt x="680" y="95"/>
                          </a:lnTo>
                          <a:lnTo>
                            <a:pt x="717" y="69"/>
                          </a:lnTo>
                          <a:lnTo>
                            <a:pt x="751" y="46"/>
                          </a:lnTo>
                          <a:lnTo>
                            <a:pt x="782" y="25"/>
                          </a:lnTo>
                          <a:lnTo>
                            <a:pt x="797" y="19"/>
                          </a:lnTo>
                          <a:lnTo>
                            <a:pt x="809" y="13"/>
                          </a:lnTo>
                          <a:lnTo>
                            <a:pt x="830" y="5"/>
                          </a:lnTo>
                          <a:lnTo>
                            <a:pt x="847" y="2"/>
                          </a:lnTo>
                          <a:lnTo>
                            <a:pt x="862" y="0"/>
                          </a:lnTo>
                          <a:lnTo>
                            <a:pt x="874" y="0"/>
                          </a:lnTo>
                          <a:lnTo>
                            <a:pt x="887" y="2"/>
                          </a:lnTo>
                          <a:lnTo>
                            <a:pt x="901" y="7"/>
                          </a:lnTo>
                          <a:lnTo>
                            <a:pt x="918" y="9"/>
                          </a:lnTo>
                          <a:lnTo>
                            <a:pt x="939" y="11"/>
                          </a:lnTo>
                          <a:lnTo>
                            <a:pt x="966" y="11"/>
                          </a:lnTo>
                          <a:lnTo>
                            <a:pt x="998" y="11"/>
                          </a:lnTo>
                          <a:lnTo>
                            <a:pt x="1031" y="9"/>
                          </a:lnTo>
                          <a:lnTo>
                            <a:pt x="1069" y="9"/>
                          </a:lnTo>
                          <a:lnTo>
                            <a:pt x="1104" y="11"/>
                          </a:lnTo>
                          <a:lnTo>
                            <a:pt x="1140" y="15"/>
                          </a:lnTo>
                          <a:lnTo>
                            <a:pt x="1171" y="23"/>
                          </a:lnTo>
                          <a:lnTo>
                            <a:pt x="1198" y="38"/>
                          </a:lnTo>
                          <a:lnTo>
                            <a:pt x="1225" y="59"/>
                          </a:lnTo>
                          <a:lnTo>
                            <a:pt x="1251" y="84"/>
                          </a:lnTo>
                          <a:lnTo>
                            <a:pt x="1276" y="113"/>
                          </a:lnTo>
                          <a:lnTo>
                            <a:pt x="1299" y="147"/>
                          </a:lnTo>
                          <a:lnTo>
                            <a:pt x="1317" y="182"/>
                          </a:lnTo>
                          <a:lnTo>
                            <a:pt x="1332" y="218"/>
                          </a:lnTo>
                          <a:lnTo>
                            <a:pt x="1343" y="251"/>
                          </a:lnTo>
                          <a:lnTo>
                            <a:pt x="1347" y="281"/>
                          </a:lnTo>
                          <a:lnTo>
                            <a:pt x="1347" y="295"/>
                          </a:lnTo>
                          <a:lnTo>
                            <a:pt x="1343" y="310"/>
                          </a:lnTo>
                          <a:lnTo>
                            <a:pt x="1332" y="341"/>
                          </a:lnTo>
                          <a:lnTo>
                            <a:pt x="1315" y="375"/>
                          </a:lnTo>
                          <a:lnTo>
                            <a:pt x="1294" y="406"/>
                          </a:lnTo>
                          <a:lnTo>
                            <a:pt x="1271" y="433"/>
                          </a:lnTo>
                          <a:lnTo>
                            <a:pt x="1248" y="458"/>
                          </a:lnTo>
                          <a:lnTo>
                            <a:pt x="1236" y="467"/>
                          </a:lnTo>
                          <a:lnTo>
                            <a:pt x="1225" y="475"/>
                          </a:lnTo>
                          <a:lnTo>
                            <a:pt x="1215" y="481"/>
                          </a:lnTo>
                          <a:lnTo>
                            <a:pt x="1207" y="483"/>
                          </a:lnTo>
                          <a:lnTo>
                            <a:pt x="1198" y="483"/>
                          </a:lnTo>
                          <a:lnTo>
                            <a:pt x="1192" y="479"/>
                          </a:lnTo>
                          <a:lnTo>
                            <a:pt x="1184" y="475"/>
                          </a:lnTo>
                          <a:lnTo>
                            <a:pt x="1177" y="467"/>
                          </a:lnTo>
                          <a:lnTo>
                            <a:pt x="1163" y="446"/>
                          </a:lnTo>
                          <a:lnTo>
                            <a:pt x="1148" y="419"/>
                          </a:lnTo>
                          <a:lnTo>
                            <a:pt x="1133" y="394"/>
                          </a:lnTo>
                          <a:lnTo>
                            <a:pt x="1117" y="368"/>
                          </a:lnTo>
                          <a:lnTo>
                            <a:pt x="1106" y="360"/>
                          </a:lnTo>
                          <a:lnTo>
                            <a:pt x="1096" y="352"/>
                          </a:lnTo>
                          <a:lnTo>
                            <a:pt x="1085" y="345"/>
                          </a:lnTo>
                          <a:lnTo>
                            <a:pt x="1073" y="341"/>
                          </a:lnTo>
                          <a:lnTo>
                            <a:pt x="1058" y="339"/>
                          </a:lnTo>
                          <a:lnTo>
                            <a:pt x="1044" y="339"/>
                          </a:lnTo>
                          <a:lnTo>
                            <a:pt x="1006" y="343"/>
                          </a:lnTo>
                          <a:lnTo>
                            <a:pt x="966" y="350"/>
                          </a:lnTo>
                          <a:lnTo>
                            <a:pt x="924" y="360"/>
                          </a:lnTo>
                          <a:lnTo>
                            <a:pt x="885" y="373"/>
                          </a:lnTo>
                          <a:lnTo>
                            <a:pt x="849" y="387"/>
                          </a:lnTo>
                          <a:lnTo>
                            <a:pt x="836" y="394"/>
                          </a:lnTo>
                          <a:lnTo>
                            <a:pt x="824" y="400"/>
                          </a:lnTo>
                          <a:lnTo>
                            <a:pt x="816" y="408"/>
                          </a:lnTo>
                          <a:lnTo>
                            <a:pt x="809" y="414"/>
                          </a:lnTo>
                          <a:lnTo>
                            <a:pt x="807" y="421"/>
                          </a:lnTo>
                          <a:lnTo>
                            <a:pt x="809" y="427"/>
                          </a:lnTo>
                          <a:lnTo>
                            <a:pt x="816" y="435"/>
                          </a:lnTo>
                          <a:lnTo>
                            <a:pt x="824" y="444"/>
                          </a:lnTo>
                          <a:lnTo>
                            <a:pt x="836" y="450"/>
                          </a:lnTo>
                          <a:lnTo>
                            <a:pt x="849" y="458"/>
                          </a:lnTo>
                          <a:lnTo>
                            <a:pt x="876" y="475"/>
                          </a:lnTo>
                          <a:lnTo>
                            <a:pt x="905" y="494"/>
                          </a:lnTo>
                          <a:lnTo>
                            <a:pt x="918" y="502"/>
                          </a:lnTo>
                          <a:lnTo>
                            <a:pt x="928" y="513"/>
                          </a:lnTo>
                          <a:lnTo>
                            <a:pt x="937" y="521"/>
                          </a:lnTo>
                          <a:lnTo>
                            <a:pt x="943" y="529"/>
                          </a:lnTo>
                          <a:lnTo>
                            <a:pt x="945" y="540"/>
                          </a:lnTo>
                          <a:lnTo>
                            <a:pt x="943" y="548"/>
                          </a:lnTo>
                          <a:lnTo>
                            <a:pt x="939" y="559"/>
                          </a:lnTo>
                          <a:lnTo>
                            <a:pt x="931" y="567"/>
                          </a:lnTo>
                          <a:lnTo>
                            <a:pt x="920" y="578"/>
                          </a:lnTo>
                          <a:lnTo>
                            <a:pt x="910" y="590"/>
                          </a:lnTo>
                          <a:lnTo>
                            <a:pt x="880" y="611"/>
                          </a:lnTo>
                          <a:lnTo>
                            <a:pt x="847" y="634"/>
                          </a:lnTo>
                          <a:lnTo>
                            <a:pt x="807" y="657"/>
                          </a:lnTo>
                          <a:lnTo>
                            <a:pt x="767" y="676"/>
                          </a:lnTo>
                          <a:lnTo>
                            <a:pt x="724" y="693"/>
                          </a:lnTo>
                          <a:lnTo>
                            <a:pt x="680" y="705"/>
                          </a:lnTo>
                          <a:lnTo>
                            <a:pt x="657" y="709"/>
                          </a:lnTo>
                          <a:lnTo>
                            <a:pt x="632" y="716"/>
                          </a:lnTo>
                          <a:lnTo>
                            <a:pt x="575" y="722"/>
                          </a:lnTo>
                          <a:lnTo>
                            <a:pt x="512" y="728"/>
                          </a:lnTo>
                          <a:lnTo>
                            <a:pt x="450" y="732"/>
                          </a:lnTo>
                          <a:lnTo>
                            <a:pt x="389" y="732"/>
                          </a:lnTo>
                          <a:lnTo>
                            <a:pt x="360" y="730"/>
                          </a:lnTo>
                          <a:lnTo>
                            <a:pt x="333" y="728"/>
                          </a:lnTo>
                          <a:lnTo>
                            <a:pt x="307" y="724"/>
                          </a:lnTo>
                          <a:lnTo>
                            <a:pt x="287" y="720"/>
                          </a:lnTo>
                          <a:lnTo>
                            <a:pt x="266" y="714"/>
                          </a:lnTo>
                          <a:lnTo>
                            <a:pt x="251" y="705"/>
                          </a:lnTo>
                          <a:lnTo>
                            <a:pt x="238" y="695"/>
                          </a:lnTo>
                          <a:lnTo>
                            <a:pt x="232" y="682"/>
                          </a:lnTo>
                          <a:lnTo>
                            <a:pt x="226" y="667"/>
                          </a:lnTo>
                          <a:lnTo>
                            <a:pt x="224" y="651"/>
                          </a:lnTo>
                          <a:lnTo>
                            <a:pt x="224" y="632"/>
                          </a:lnTo>
                          <a:lnTo>
                            <a:pt x="226" y="611"/>
                          </a:lnTo>
                          <a:lnTo>
                            <a:pt x="234" y="571"/>
                          </a:lnTo>
                          <a:lnTo>
                            <a:pt x="243" y="529"/>
                          </a:lnTo>
                          <a:lnTo>
                            <a:pt x="249" y="494"/>
                          </a:lnTo>
                          <a:lnTo>
                            <a:pt x="251" y="477"/>
                          </a:lnTo>
                          <a:lnTo>
                            <a:pt x="251" y="465"/>
                          </a:lnTo>
                          <a:lnTo>
                            <a:pt x="247" y="454"/>
                          </a:lnTo>
                          <a:lnTo>
                            <a:pt x="241" y="448"/>
                          </a:lnTo>
                          <a:lnTo>
                            <a:pt x="232" y="444"/>
                          </a:lnTo>
                          <a:lnTo>
                            <a:pt x="222" y="444"/>
                          </a:lnTo>
                          <a:lnTo>
                            <a:pt x="209" y="446"/>
                          </a:lnTo>
                          <a:lnTo>
                            <a:pt x="195" y="450"/>
                          </a:lnTo>
                          <a:lnTo>
                            <a:pt x="161" y="463"/>
                          </a:lnTo>
                          <a:lnTo>
                            <a:pt x="126" y="479"/>
                          </a:lnTo>
                          <a:lnTo>
                            <a:pt x="90" y="500"/>
                          </a:lnTo>
                          <a:lnTo>
                            <a:pt x="57" y="519"/>
                          </a:lnTo>
                          <a:lnTo>
                            <a:pt x="27" y="538"/>
                          </a:lnTo>
                          <a:lnTo>
                            <a:pt x="15" y="544"/>
                          </a:lnTo>
                          <a:lnTo>
                            <a:pt x="4" y="548"/>
                          </a:lnTo>
                          <a:lnTo>
                            <a:pt x="0" y="5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13709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2848" y="7401"/>
                      <a:ext cx="1347" cy="732"/>
                    </a:xfrm>
                    <a:custGeom>
                      <a:avLst/>
                      <a:gdLst>
                        <a:gd name="T0" fmla="*/ 21 w 1347"/>
                        <a:gd name="T1" fmla="*/ 67 h 732"/>
                        <a:gd name="T2" fmla="*/ 123 w 1347"/>
                        <a:gd name="T3" fmla="*/ 115 h 732"/>
                        <a:gd name="T4" fmla="*/ 232 w 1347"/>
                        <a:gd name="T5" fmla="*/ 157 h 732"/>
                        <a:gd name="T6" fmla="*/ 270 w 1347"/>
                        <a:gd name="T7" fmla="*/ 161 h 732"/>
                        <a:gd name="T8" fmla="*/ 312 w 1347"/>
                        <a:gd name="T9" fmla="*/ 134 h 732"/>
                        <a:gd name="T10" fmla="*/ 347 w 1347"/>
                        <a:gd name="T11" fmla="*/ 88 h 732"/>
                        <a:gd name="T12" fmla="*/ 376 w 1347"/>
                        <a:gd name="T13" fmla="*/ 74 h 732"/>
                        <a:gd name="T14" fmla="*/ 412 w 1347"/>
                        <a:gd name="T15" fmla="*/ 88 h 732"/>
                        <a:gd name="T16" fmla="*/ 473 w 1347"/>
                        <a:gd name="T17" fmla="*/ 138 h 732"/>
                        <a:gd name="T18" fmla="*/ 533 w 1347"/>
                        <a:gd name="T19" fmla="*/ 161 h 732"/>
                        <a:gd name="T20" fmla="*/ 575 w 1347"/>
                        <a:gd name="T21" fmla="*/ 153 h 732"/>
                        <a:gd name="T22" fmla="*/ 680 w 1347"/>
                        <a:gd name="T23" fmla="*/ 95 h 732"/>
                        <a:gd name="T24" fmla="*/ 782 w 1347"/>
                        <a:gd name="T25" fmla="*/ 25 h 732"/>
                        <a:gd name="T26" fmla="*/ 830 w 1347"/>
                        <a:gd name="T27" fmla="*/ 5 h 732"/>
                        <a:gd name="T28" fmla="*/ 874 w 1347"/>
                        <a:gd name="T29" fmla="*/ 0 h 732"/>
                        <a:gd name="T30" fmla="*/ 918 w 1347"/>
                        <a:gd name="T31" fmla="*/ 9 h 732"/>
                        <a:gd name="T32" fmla="*/ 998 w 1347"/>
                        <a:gd name="T33" fmla="*/ 11 h 732"/>
                        <a:gd name="T34" fmla="*/ 1104 w 1347"/>
                        <a:gd name="T35" fmla="*/ 11 h 732"/>
                        <a:gd name="T36" fmla="*/ 1198 w 1347"/>
                        <a:gd name="T37" fmla="*/ 38 h 732"/>
                        <a:gd name="T38" fmla="*/ 1276 w 1347"/>
                        <a:gd name="T39" fmla="*/ 113 h 732"/>
                        <a:gd name="T40" fmla="*/ 1332 w 1347"/>
                        <a:gd name="T41" fmla="*/ 218 h 732"/>
                        <a:gd name="T42" fmla="*/ 1347 w 1347"/>
                        <a:gd name="T43" fmla="*/ 295 h 732"/>
                        <a:gd name="T44" fmla="*/ 1315 w 1347"/>
                        <a:gd name="T45" fmla="*/ 375 h 732"/>
                        <a:gd name="T46" fmla="*/ 1248 w 1347"/>
                        <a:gd name="T47" fmla="*/ 458 h 732"/>
                        <a:gd name="T48" fmla="*/ 1215 w 1347"/>
                        <a:gd name="T49" fmla="*/ 481 h 732"/>
                        <a:gd name="T50" fmla="*/ 1192 w 1347"/>
                        <a:gd name="T51" fmla="*/ 479 h 732"/>
                        <a:gd name="T52" fmla="*/ 1163 w 1347"/>
                        <a:gd name="T53" fmla="*/ 446 h 732"/>
                        <a:gd name="T54" fmla="*/ 1117 w 1347"/>
                        <a:gd name="T55" fmla="*/ 368 h 732"/>
                        <a:gd name="T56" fmla="*/ 1085 w 1347"/>
                        <a:gd name="T57" fmla="*/ 345 h 732"/>
                        <a:gd name="T58" fmla="*/ 1044 w 1347"/>
                        <a:gd name="T59" fmla="*/ 339 h 732"/>
                        <a:gd name="T60" fmla="*/ 924 w 1347"/>
                        <a:gd name="T61" fmla="*/ 360 h 732"/>
                        <a:gd name="T62" fmla="*/ 836 w 1347"/>
                        <a:gd name="T63" fmla="*/ 394 h 732"/>
                        <a:gd name="T64" fmla="*/ 809 w 1347"/>
                        <a:gd name="T65" fmla="*/ 414 h 732"/>
                        <a:gd name="T66" fmla="*/ 816 w 1347"/>
                        <a:gd name="T67" fmla="*/ 435 h 732"/>
                        <a:gd name="T68" fmla="*/ 849 w 1347"/>
                        <a:gd name="T69" fmla="*/ 458 h 732"/>
                        <a:gd name="T70" fmla="*/ 918 w 1347"/>
                        <a:gd name="T71" fmla="*/ 502 h 732"/>
                        <a:gd name="T72" fmla="*/ 943 w 1347"/>
                        <a:gd name="T73" fmla="*/ 529 h 732"/>
                        <a:gd name="T74" fmla="*/ 939 w 1347"/>
                        <a:gd name="T75" fmla="*/ 559 h 732"/>
                        <a:gd name="T76" fmla="*/ 910 w 1347"/>
                        <a:gd name="T77" fmla="*/ 590 h 732"/>
                        <a:gd name="T78" fmla="*/ 807 w 1347"/>
                        <a:gd name="T79" fmla="*/ 657 h 732"/>
                        <a:gd name="T80" fmla="*/ 680 w 1347"/>
                        <a:gd name="T81" fmla="*/ 705 h 732"/>
                        <a:gd name="T82" fmla="*/ 575 w 1347"/>
                        <a:gd name="T83" fmla="*/ 722 h 732"/>
                        <a:gd name="T84" fmla="*/ 389 w 1347"/>
                        <a:gd name="T85" fmla="*/ 732 h 732"/>
                        <a:gd name="T86" fmla="*/ 307 w 1347"/>
                        <a:gd name="T87" fmla="*/ 724 h 732"/>
                        <a:gd name="T88" fmla="*/ 251 w 1347"/>
                        <a:gd name="T89" fmla="*/ 705 h 732"/>
                        <a:gd name="T90" fmla="*/ 226 w 1347"/>
                        <a:gd name="T91" fmla="*/ 667 h 732"/>
                        <a:gd name="T92" fmla="*/ 226 w 1347"/>
                        <a:gd name="T93" fmla="*/ 611 h 732"/>
                        <a:gd name="T94" fmla="*/ 249 w 1347"/>
                        <a:gd name="T95" fmla="*/ 494 h 732"/>
                        <a:gd name="T96" fmla="*/ 247 w 1347"/>
                        <a:gd name="T97" fmla="*/ 454 h 732"/>
                        <a:gd name="T98" fmla="*/ 222 w 1347"/>
                        <a:gd name="T99" fmla="*/ 444 h 732"/>
                        <a:gd name="T100" fmla="*/ 161 w 1347"/>
                        <a:gd name="T101" fmla="*/ 463 h 732"/>
                        <a:gd name="T102" fmla="*/ 57 w 1347"/>
                        <a:gd name="T103" fmla="*/ 519 h 732"/>
                        <a:gd name="T104" fmla="*/ 4 w 1347"/>
                        <a:gd name="T105" fmla="*/ 548 h 7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1347" h="732">
                          <a:moveTo>
                            <a:pt x="0" y="59"/>
                          </a:moveTo>
                          <a:lnTo>
                            <a:pt x="11" y="63"/>
                          </a:lnTo>
                          <a:lnTo>
                            <a:pt x="21" y="67"/>
                          </a:lnTo>
                          <a:lnTo>
                            <a:pt x="50" y="82"/>
                          </a:lnTo>
                          <a:lnTo>
                            <a:pt x="86" y="99"/>
                          </a:lnTo>
                          <a:lnTo>
                            <a:pt x="123" y="115"/>
                          </a:lnTo>
                          <a:lnTo>
                            <a:pt x="161" y="132"/>
                          </a:lnTo>
                          <a:lnTo>
                            <a:pt x="199" y="147"/>
                          </a:lnTo>
                          <a:lnTo>
                            <a:pt x="232" y="157"/>
                          </a:lnTo>
                          <a:lnTo>
                            <a:pt x="247" y="159"/>
                          </a:lnTo>
                          <a:lnTo>
                            <a:pt x="259" y="161"/>
                          </a:lnTo>
                          <a:lnTo>
                            <a:pt x="270" y="161"/>
                          </a:lnTo>
                          <a:lnTo>
                            <a:pt x="280" y="159"/>
                          </a:lnTo>
                          <a:lnTo>
                            <a:pt x="297" y="149"/>
                          </a:lnTo>
                          <a:lnTo>
                            <a:pt x="312" y="134"/>
                          </a:lnTo>
                          <a:lnTo>
                            <a:pt x="324" y="118"/>
                          </a:lnTo>
                          <a:lnTo>
                            <a:pt x="335" y="103"/>
                          </a:lnTo>
                          <a:lnTo>
                            <a:pt x="347" y="88"/>
                          </a:lnTo>
                          <a:lnTo>
                            <a:pt x="360" y="78"/>
                          </a:lnTo>
                          <a:lnTo>
                            <a:pt x="368" y="76"/>
                          </a:lnTo>
                          <a:lnTo>
                            <a:pt x="376" y="74"/>
                          </a:lnTo>
                          <a:lnTo>
                            <a:pt x="385" y="76"/>
                          </a:lnTo>
                          <a:lnTo>
                            <a:pt x="393" y="78"/>
                          </a:lnTo>
                          <a:lnTo>
                            <a:pt x="412" y="88"/>
                          </a:lnTo>
                          <a:lnTo>
                            <a:pt x="431" y="105"/>
                          </a:lnTo>
                          <a:lnTo>
                            <a:pt x="452" y="122"/>
                          </a:lnTo>
                          <a:lnTo>
                            <a:pt x="473" y="138"/>
                          </a:lnTo>
                          <a:lnTo>
                            <a:pt x="496" y="153"/>
                          </a:lnTo>
                          <a:lnTo>
                            <a:pt x="519" y="161"/>
                          </a:lnTo>
                          <a:lnTo>
                            <a:pt x="533" y="161"/>
                          </a:lnTo>
                          <a:lnTo>
                            <a:pt x="546" y="161"/>
                          </a:lnTo>
                          <a:lnTo>
                            <a:pt x="560" y="159"/>
                          </a:lnTo>
                          <a:lnTo>
                            <a:pt x="575" y="153"/>
                          </a:lnTo>
                          <a:lnTo>
                            <a:pt x="609" y="138"/>
                          </a:lnTo>
                          <a:lnTo>
                            <a:pt x="644" y="118"/>
                          </a:lnTo>
                          <a:lnTo>
                            <a:pt x="680" y="95"/>
                          </a:lnTo>
                          <a:lnTo>
                            <a:pt x="717" y="69"/>
                          </a:lnTo>
                          <a:lnTo>
                            <a:pt x="751" y="46"/>
                          </a:lnTo>
                          <a:lnTo>
                            <a:pt x="782" y="25"/>
                          </a:lnTo>
                          <a:lnTo>
                            <a:pt x="797" y="19"/>
                          </a:lnTo>
                          <a:lnTo>
                            <a:pt x="809" y="13"/>
                          </a:lnTo>
                          <a:lnTo>
                            <a:pt x="830" y="5"/>
                          </a:lnTo>
                          <a:lnTo>
                            <a:pt x="847" y="2"/>
                          </a:lnTo>
                          <a:lnTo>
                            <a:pt x="862" y="0"/>
                          </a:lnTo>
                          <a:lnTo>
                            <a:pt x="874" y="0"/>
                          </a:lnTo>
                          <a:lnTo>
                            <a:pt x="887" y="2"/>
                          </a:lnTo>
                          <a:lnTo>
                            <a:pt x="901" y="7"/>
                          </a:lnTo>
                          <a:lnTo>
                            <a:pt x="918" y="9"/>
                          </a:lnTo>
                          <a:lnTo>
                            <a:pt x="939" y="11"/>
                          </a:lnTo>
                          <a:lnTo>
                            <a:pt x="966" y="11"/>
                          </a:lnTo>
                          <a:lnTo>
                            <a:pt x="998" y="11"/>
                          </a:lnTo>
                          <a:lnTo>
                            <a:pt x="1031" y="9"/>
                          </a:lnTo>
                          <a:lnTo>
                            <a:pt x="1069" y="9"/>
                          </a:lnTo>
                          <a:lnTo>
                            <a:pt x="1104" y="11"/>
                          </a:lnTo>
                          <a:lnTo>
                            <a:pt x="1140" y="15"/>
                          </a:lnTo>
                          <a:lnTo>
                            <a:pt x="1171" y="23"/>
                          </a:lnTo>
                          <a:lnTo>
                            <a:pt x="1198" y="38"/>
                          </a:lnTo>
                          <a:lnTo>
                            <a:pt x="1225" y="59"/>
                          </a:lnTo>
                          <a:lnTo>
                            <a:pt x="1251" y="84"/>
                          </a:lnTo>
                          <a:lnTo>
                            <a:pt x="1276" y="113"/>
                          </a:lnTo>
                          <a:lnTo>
                            <a:pt x="1299" y="147"/>
                          </a:lnTo>
                          <a:lnTo>
                            <a:pt x="1317" y="182"/>
                          </a:lnTo>
                          <a:lnTo>
                            <a:pt x="1332" y="218"/>
                          </a:lnTo>
                          <a:lnTo>
                            <a:pt x="1343" y="251"/>
                          </a:lnTo>
                          <a:lnTo>
                            <a:pt x="1347" y="281"/>
                          </a:lnTo>
                          <a:lnTo>
                            <a:pt x="1347" y="295"/>
                          </a:lnTo>
                          <a:lnTo>
                            <a:pt x="1343" y="310"/>
                          </a:lnTo>
                          <a:lnTo>
                            <a:pt x="1332" y="341"/>
                          </a:lnTo>
                          <a:lnTo>
                            <a:pt x="1315" y="375"/>
                          </a:lnTo>
                          <a:lnTo>
                            <a:pt x="1294" y="406"/>
                          </a:lnTo>
                          <a:lnTo>
                            <a:pt x="1271" y="433"/>
                          </a:lnTo>
                          <a:lnTo>
                            <a:pt x="1248" y="458"/>
                          </a:lnTo>
                          <a:lnTo>
                            <a:pt x="1236" y="467"/>
                          </a:lnTo>
                          <a:lnTo>
                            <a:pt x="1225" y="475"/>
                          </a:lnTo>
                          <a:lnTo>
                            <a:pt x="1215" y="481"/>
                          </a:lnTo>
                          <a:lnTo>
                            <a:pt x="1207" y="483"/>
                          </a:lnTo>
                          <a:lnTo>
                            <a:pt x="1198" y="483"/>
                          </a:lnTo>
                          <a:lnTo>
                            <a:pt x="1192" y="479"/>
                          </a:lnTo>
                          <a:lnTo>
                            <a:pt x="1184" y="475"/>
                          </a:lnTo>
                          <a:lnTo>
                            <a:pt x="1177" y="467"/>
                          </a:lnTo>
                          <a:lnTo>
                            <a:pt x="1163" y="446"/>
                          </a:lnTo>
                          <a:lnTo>
                            <a:pt x="1148" y="419"/>
                          </a:lnTo>
                          <a:lnTo>
                            <a:pt x="1133" y="394"/>
                          </a:lnTo>
                          <a:lnTo>
                            <a:pt x="1117" y="368"/>
                          </a:lnTo>
                          <a:lnTo>
                            <a:pt x="1106" y="360"/>
                          </a:lnTo>
                          <a:lnTo>
                            <a:pt x="1096" y="352"/>
                          </a:lnTo>
                          <a:lnTo>
                            <a:pt x="1085" y="345"/>
                          </a:lnTo>
                          <a:lnTo>
                            <a:pt x="1073" y="341"/>
                          </a:lnTo>
                          <a:lnTo>
                            <a:pt x="1058" y="339"/>
                          </a:lnTo>
                          <a:lnTo>
                            <a:pt x="1044" y="339"/>
                          </a:lnTo>
                          <a:lnTo>
                            <a:pt x="1006" y="343"/>
                          </a:lnTo>
                          <a:lnTo>
                            <a:pt x="966" y="350"/>
                          </a:lnTo>
                          <a:lnTo>
                            <a:pt x="924" y="360"/>
                          </a:lnTo>
                          <a:lnTo>
                            <a:pt x="885" y="373"/>
                          </a:lnTo>
                          <a:lnTo>
                            <a:pt x="849" y="387"/>
                          </a:lnTo>
                          <a:lnTo>
                            <a:pt x="836" y="394"/>
                          </a:lnTo>
                          <a:lnTo>
                            <a:pt x="824" y="400"/>
                          </a:lnTo>
                          <a:lnTo>
                            <a:pt x="816" y="408"/>
                          </a:lnTo>
                          <a:lnTo>
                            <a:pt x="809" y="414"/>
                          </a:lnTo>
                          <a:lnTo>
                            <a:pt x="807" y="421"/>
                          </a:lnTo>
                          <a:lnTo>
                            <a:pt x="809" y="427"/>
                          </a:lnTo>
                          <a:lnTo>
                            <a:pt x="816" y="435"/>
                          </a:lnTo>
                          <a:lnTo>
                            <a:pt x="824" y="444"/>
                          </a:lnTo>
                          <a:lnTo>
                            <a:pt x="836" y="450"/>
                          </a:lnTo>
                          <a:lnTo>
                            <a:pt x="849" y="458"/>
                          </a:lnTo>
                          <a:lnTo>
                            <a:pt x="876" y="475"/>
                          </a:lnTo>
                          <a:lnTo>
                            <a:pt x="905" y="494"/>
                          </a:lnTo>
                          <a:lnTo>
                            <a:pt x="918" y="502"/>
                          </a:lnTo>
                          <a:lnTo>
                            <a:pt x="928" y="513"/>
                          </a:lnTo>
                          <a:lnTo>
                            <a:pt x="937" y="521"/>
                          </a:lnTo>
                          <a:lnTo>
                            <a:pt x="943" y="529"/>
                          </a:lnTo>
                          <a:lnTo>
                            <a:pt x="945" y="540"/>
                          </a:lnTo>
                          <a:lnTo>
                            <a:pt x="943" y="548"/>
                          </a:lnTo>
                          <a:lnTo>
                            <a:pt x="939" y="559"/>
                          </a:lnTo>
                          <a:lnTo>
                            <a:pt x="931" y="567"/>
                          </a:lnTo>
                          <a:lnTo>
                            <a:pt x="920" y="578"/>
                          </a:lnTo>
                          <a:lnTo>
                            <a:pt x="910" y="590"/>
                          </a:lnTo>
                          <a:lnTo>
                            <a:pt x="880" y="611"/>
                          </a:lnTo>
                          <a:lnTo>
                            <a:pt x="847" y="634"/>
                          </a:lnTo>
                          <a:lnTo>
                            <a:pt x="807" y="657"/>
                          </a:lnTo>
                          <a:lnTo>
                            <a:pt x="767" y="676"/>
                          </a:lnTo>
                          <a:lnTo>
                            <a:pt x="724" y="693"/>
                          </a:lnTo>
                          <a:lnTo>
                            <a:pt x="680" y="705"/>
                          </a:lnTo>
                          <a:lnTo>
                            <a:pt x="657" y="709"/>
                          </a:lnTo>
                          <a:lnTo>
                            <a:pt x="632" y="716"/>
                          </a:lnTo>
                          <a:lnTo>
                            <a:pt x="575" y="722"/>
                          </a:lnTo>
                          <a:lnTo>
                            <a:pt x="512" y="728"/>
                          </a:lnTo>
                          <a:lnTo>
                            <a:pt x="450" y="732"/>
                          </a:lnTo>
                          <a:lnTo>
                            <a:pt x="389" y="732"/>
                          </a:lnTo>
                          <a:lnTo>
                            <a:pt x="360" y="730"/>
                          </a:lnTo>
                          <a:lnTo>
                            <a:pt x="333" y="728"/>
                          </a:lnTo>
                          <a:lnTo>
                            <a:pt x="307" y="724"/>
                          </a:lnTo>
                          <a:lnTo>
                            <a:pt x="287" y="720"/>
                          </a:lnTo>
                          <a:lnTo>
                            <a:pt x="266" y="714"/>
                          </a:lnTo>
                          <a:lnTo>
                            <a:pt x="251" y="705"/>
                          </a:lnTo>
                          <a:lnTo>
                            <a:pt x="238" y="695"/>
                          </a:lnTo>
                          <a:lnTo>
                            <a:pt x="232" y="682"/>
                          </a:lnTo>
                          <a:lnTo>
                            <a:pt x="226" y="667"/>
                          </a:lnTo>
                          <a:lnTo>
                            <a:pt x="224" y="651"/>
                          </a:lnTo>
                          <a:lnTo>
                            <a:pt x="224" y="632"/>
                          </a:lnTo>
                          <a:lnTo>
                            <a:pt x="226" y="611"/>
                          </a:lnTo>
                          <a:lnTo>
                            <a:pt x="234" y="571"/>
                          </a:lnTo>
                          <a:lnTo>
                            <a:pt x="243" y="529"/>
                          </a:lnTo>
                          <a:lnTo>
                            <a:pt x="249" y="494"/>
                          </a:lnTo>
                          <a:lnTo>
                            <a:pt x="251" y="477"/>
                          </a:lnTo>
                          <a:lnTo>
                            <a:pt x="251" y="465"/>
                          </a:lnTo>
                          <a:lnTo>
                            <a:pt x="247" y="454"/>
                          </a:lnTo>
                          <a:lnTo>
                            <a:pt x="241" y="448"/>
                          </a:lnTo>
                          <a:lnTo>
                            <a:pt x="232" y="444"/>
                          </a:lnTo>
                          <a:lnTo>
                            <a:pt x="222" y="444"/>
                          </a:lnTo>
                          <a:lnTo>
                            <a:pt x="209" y="446"/>
                          </a:lnTo>
                          <a:lnTo>
                            <a:pt x="195" y="450"/>
                          </a:lnTo>
                          <a:lnTo>
                            <a:pt x="161" y="463"/>
                          </a:lnTo>
                          <a:lnTo>
                            <a:pt x="126" y="479"/>
                          </a:lnTo>
                          <a:lnTo>
                            <a:pt x="90" y="500"/>
                          </a:lnTo>
                          <a:lnTo>
                            <a:pt x="57" y="519"/>
                          </a:lnTo>
                          <a:lnTo>
                            <a:pt x="27" y="538"/>
                          </a:lnTo>
                          <a:lnTo>
                            <a:pt x="15" y="544"/>
                          </a:lnTo>
                          <a:lnTo>
                            <a:pt x="4" y="548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113710" name="Line 4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57" y="6695"/>
                    <a:ext cx="279" cy="624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13711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3082" y="6703"/>
                    <a:ext cx="555" cy="506"/>
                    <a:chOff x="2317" y="7521"/>
                    <a:chExt cx="339" cy="340"/>
                  </a:xfrm>
                </p:grpSpPr>
                <p:sp>
                  <p:nvSpPr>
                    <p:cNvPr id="113712" name="Oval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7" y="7521"/>
                      <a:ext cx="339" cy="3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FF66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13713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67" y="7569"/>
                      <a:ext cx="241" cy="21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13714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78" y="7587"/>
                      <a:ext cx="208" cy="1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0" rIns="0" bIns="0"/>
                    <a:lstStyle/>
                    <a:p>
                      <a:pPr eaLnBrk="1" hangingPunct="1"/>
                      <a:r>
                        <a:rPr lang="it-IT" altLang="it-IT" sz="170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it-IT" altLang="it-IT" sz="1200">
                          <a:solidFill>
                            <a:srgbClr val="000000"/>
                          </a:solidFill>
                        </a:rPr>
                        <a:t>Ps</a:t>
                      </a:r>
                      <a:endParaRPr lang="en-US" altLang="it-IT" sz="2000"/>
                    </a:p>
                  </p:txBody>
                </p:sp>
              </p:grpSp>
              <p:sp>
                <p:nvSpPr>
                  <p:cNvPr id="113715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90" y="6744"/>
                    <a:ext cx="567" cy="623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16" name="Line 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14" y="6591"/>
                    <a:ext cx="848" cy="4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17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814" y="6539"/>
                    <a:ext cx="285" cy="468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18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03" y="6559"/>
                    <a:ext cx="1370" cy="7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19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099" y="6277"/>
                    <a:ext cx="284" cy="15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0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6383" y="6277"/>
                    <a:ext cx="3" cy="15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1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6383" y="6433"/>
                    <a:ext cx="564" cy="2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2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662" y="6433"/>
                    <a:ext cx="285" cy="604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3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662" y="6591"/>
                    <a:ext cx="2" cy="466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4" name="Line 6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703" y="6735"/>
                    <a:ext cx="833" cy="6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5" name="Line 6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7" y="6724"/>
                    <a:ext cx="1170" cy="176"/>
                  </a:xfrm>
                  <a:prstGeom prst="line">
                    <a:avLst/>
                  </a:prstGeom>
                  <a:noFill/>
                  <a:ln w="9525">
                    <a:solidFill>
                      <a:srgbClr val="3366FF"/>
                    </a:solidFill>
                    <a:prstDash val="dash"/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6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4922" y="8257"/>
                    <a:ext cx="475" cy="3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7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6542" y="7537"/>
                    <a:ext cx="726" cy="40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8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7262" y="7897"/>
                    <a:ext cx="540" cy="40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29" name="Oval 65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7622" y="7177"/>
                    <a:ext cx="1255" cy="38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13730" name="Group 66"/>
                <p:cNvGrpSpPr>
                  <a:grpSpLocks/>
                </p:cNvGrpSpPr>
                <p:nvPr/>
              </p:nvGrpSpPr>
              <p:grpSpPr bwMode="auto">
                <a:xfrm>
                  <a:off x="1142" y="4219"/>
                  <a:ext cx="6631" cy="543"/>
                  <a:chOff x="1483" y="6393"/>
                  <a:chExt cx="2967" cy="540"/>
                </a:xfrm>
              </p:grpSpPr>
              <p:sp>
                <p:nvSpPr>
                  <p:cNvPr id="113731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1483" y="6393"/>
                    <a:ext cx="2906" cy="50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32" name="Freeform 68"/>
                  <p:cNvSpPr>
                    <a:spLocks/>
                  </p:cNvSpPr>
                  <p:nvPr/>
                </p:nvSpPr>
                <p:spPr bwMode="auto">
                  <a:xfrm>
                    <a:off x="4381" y="6872"/>
                    <a:ext cx="69" cy="61"/>
                  </a:xfrm>
                  <a:custGeom>
                    <a:avLst/>
                    <a:gdLst>
                      <a:gd name="T0" fmla="*/ 0 w 69"/>
                      <a:gd name="T1" fmla="*/ 61 h 61"/>
                      <a:gd name="T2" fmla="*/ 69 w 69"/>
                      <a:gd name="T3" fmla="*/ 42 h 61"/>
                      <a:gd name="T4" fmla="*/ 10 w 69"/>
                      <a:gd name="T5" fmla="*/ 0 h 61"/>
                      <a:gd name="T6" fmla="*/ 0 w 69"/>
                      <a:gd name="T7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9" h="61">
                        <a:moveTo>
                          <a:pt x="0" y="61"/>
                        </a:moveTo>
                        <a:lnTo>
                          <a:pt x="69" y="42"/>
                        </a:lnTo>
                        <a:lnTo>
                          <a:pt x="10" y="0"/>
                        </a:lnTo>
                        <a:lnTo>
                          <a:pt x="0" y="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13733" name="Group 69"/>
                <p:cNvGrpSpPr>
                  <a:grpSpLocks/>
                </p:cNvGrpSpPr>
                <p:nvPr/>
              </p:nvGrpSpPr>
              <p:grpSpPr bwMode="auto">
                <a:xfrm>
                  <a:off x="1322" y="6061"/>
                  <a:ext cx="4844" cy="404"/>
                  <a:chOff x="1393" y="6916"/>
                  <a:chExt cx="2383" cy="433"/>
                </a:xfrm>
              </p:grpSpPr>
              <p:sp>
                <p:nvSpPr>
                  <p:cNvPr id="113734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393" y="6916"/>
                    <a:ext cx="2325" cy="40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13735" name="Freeform 71"/>
                  <p:cNvSpPr>
                    <a:spLocks/>
                  </p:cNvSpPr>
                  <p:nvPr/>
                </p:nvSpPr>
                <p:spPr bwMode="auto">
                  <a:xfrm>
                    <a:off x="3710" y="7288"/>
                    <a:ext cx="66" cy="61"/>
                  </a:xfrm>
                  <a:custGeom>
                    <a:avLst/>
                    <a:gdLst>
                      <a:gd name="T0" fmla="*/ 0 w 66"/>
                      <a:gd name="T1" fmla="*/ 61 h 61"/>
                      <a:gd name="T2" fmla="*/ 66 w 66"/>
                      <a:gd name="T3" fmla="*/ 40 h 61"/>
                      <a:gd name="T4" fmla="*/ 10 w 66"/>
                      <a:gd name="T5" fmla="*/ 0 h 61"/>
                      <a:gd name="T6" fmla="*/ 0 w 66"/>
                      <a:gd name="T7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61">
                        <a:moveTo>
                          <a:pt x="0" y="61"/>
                        </a:moveTo>
                        <a:lnTo>
                          <a:pt x="66" y="40"/>
                        </a:lnTo>
                        <a:lnTo>
                          <a:pt x="10" y="0"/>
                        </a:lnTo>
                        <a:lnTo>
                          <a:pt x="0" y="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</p:grpSp>
      <p:sp>
        <p:nvSpPr>
          <p:cNvPr id="113736" name="Rectangle 7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Come si forma il positronio</a:t>
            </a:r>
          </a:p>
        </p:txBody>
      </p:sp>
    </p:spTree>
    <p:extLst>
      <p:ext uri="{BB962C8B-B14F-4D97-AF65-F5344CB8AC3E}">
        <p14:creationId xmlns:p14="http://schemas.microsoft.com/office/powerpoint/2010/main" val="349185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>
            <a:off x="357158" y="285728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85786" y="142852"/>
            <a:ext cx="785818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305031" y="1219946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93363" y="1219946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56294" y="1219946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67962" y="1219946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305031" y="1533998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93363" y="1533998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56294" y="1533998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867962" y="1533998"/>
            <a:ext cx="375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41182" y="1282756"/>
            <a:ext cx="562931" cy="1570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753559" y="1314162"/>
            <a:ext cx="50248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342560" y="2381940"/>
            <a:ext cx="48787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3768650" y="1659619"/>
            <a:ext cx="637988" cy="722321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Arc 30"/>
          <p:cNvSpPr/>
          <p:nvPr/>
        </p:nvSpPr>
        <p:spPr>
          <a:xfrm rot="5400000">
            <a:off x="2153340" y="2238737"/>
            <a:ext cx="753726" cy="600459"/>
          </a:xfrm>
          <a:prstGeom prst="arc">
            <a:avLst>
              <a:gd name="adj1" fmla="val 21087361"/>
              <a:gd name="adj2" fmla="val 539319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Arc 32"/>
          <p:cNvSpPr/>
          <p:nvPr/>
        </p:nvSpPr>
        <p:spPr>
          <a:xfrm>
            <a:off x="3731122" y="2193509"/>
            <a:ext cx="637988" cy="722321"/>
          </a:xfrm>
          <a:prstGeom prst="arc">
            <a:avLst>
              <a:gd name="adj1" fmla="val 21134431"/>
              <a:gd name="adj2" fmla="val 560073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 33"/>
          <p:cNvSpPr/>
          <p:nvPr/>
        </p:nvSpPr>
        <p:spPr>
          <a:xfrm>
            <a:off x="1779629" y="2036482"/>
            <a:ext cx="562931" cy="1570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1737857" y="2146401"/>
            <a:ext cx="53388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4205172" y="2067820"/>
            <a:ext cx="628105" cy="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181466" y="1376972"/>
            <a:ext cx="637988" cy="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669339" y="1408377"/>
            <a:ext cx="145012" cy="162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z</a:t>
            </a:r>
            <a:endParaRPr lang="it-IT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556753" y="1000109"/>
            <a:ext cx="187644" cy="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556753" y="1031514"/>
            <a:ext cx="162695" cy="162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9" name="Oval 48"/>
          <p:cNvSpPr/>
          <p:nvPr/>
        </p:nvSpPr>
        <p:spPr>
          <a:xfrm>
            <a:off x="3203848" y="2852936"/>
            <a:ext cx="202890" cy="10714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Freeform 40"/>
          <p:cNvSpPr/>
          <p:nvPr/>
        </p:nvSpPr>
        <p:spPr>
          <a:xfrm>
            <a:off x="2830433" y="2350535"/>
            <a:ext cx="938218" cy="251242"/>
          </a:xfrm>
          <a:custGeom>
            <a:avLst/>
            <a:gdLst>
              <a:gd name="connsiteX0" fmla="*/ 0 w 1207993"/>
              <a:gd name="connsiteY0" fmla="*/ 49305 h 717176"/>
              <a:gd name="connsiteX1" fmla="*/ 551329 w 1207993"/>
              <a:gd name="connsiteY1" fmla="*/ 708211 h 717176"/>
              <a:gd name="connsiteX2" fmla="*/ 1116105 w 1207993"/>
              <a:gd name="connsiteY2" fmla="*/ 103094 h 717176"/>
              <a:gd name="connsiteX3" fmla="*/ 1102658 w 1207993"/>
              <a:gd name="connsiteY3" fmla="*/ 8964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93" h="717176">
                <a:moveTo>
                  <a:pt x="0" y="49305"/>
                </a:moveTo>
                <a:cubicBezTo>
                  <a:pt x="182656" y="374275"/>
                  <a:pt x="365312" y="699246"/>
                  <a:pt x="551329" y="708211"/>
                </a:cubicBezTo>
                <a:cubicBezTo>
                  <a:pt x="737347" y="717176"/>
                  <a:pt x="1024217" y="206188"/>
                  <a:pt x="1116105" y="103094"/>
                </a:cubicBezTo>
                <a:cubicBezTo>
                  <a:pt x="1207993" y="0"/>
                  <a:pt x="1155325" y="44823"/>
                  <a:pt x="1102658" y="896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7" name="Straight Connector 46"/>
          <p:cNvCxnSpPr/>
          <p:nvPr/>
        </p:nvCxnSpPr>
        <p:spPr>
          <a:xfrm>
            <a:off x="3693593" y="2381940"/>
            <a:ext cx="48787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2455146" y="2915830"/>
            <a:ext cx="3752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2830433" y="2884424"/>
            <a:ext cx="938218" cy="251242"/>
          </a:xfrm>
          <a:custGeom>
            <a:avLst/>
            <a:gdLst>
              <a:gd name="connsiteX0" fmla="*/ 0 w 1207993"/>
              <a:gd name="connsiteY0" fmla="*/ 49305 h 717176"/>
              <a:gd name="connsiteX1" fmla="*/ 551329 w 1207993"/>
              <a:gd name="connsiteY1" fmla="*/ 708211 h 717176"/>
              <a:gd name="connsiteX2" fmla="*/ 1116105 w 1207993"/>
              <a:gd name="connsiteY2" fmla="*/ 103094 h 717176"/>
              <a:gd name="connsiteX3" fmla="*/ 1102658 w 1207993"/>
              <a:gd name="connsiteY3" fmla="*/ 8964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93" h="717176">
                <a:moveTo>
                  <a:pt x="0" y="49305"/>
                </a:moveTo>
                <a:cubicBezTo>
                  <a:pt x="182656" y="374275"/>
                  <a:pt x="365312" y="699246"/>
                  <a:pt x="551329" y="708211"/>
                </a:cubicBezTo>
                <a:cubicBezTo>
                  <a:pt x="737347" y="717176"/>
                  <a:pt x="1024217" y="206188"/>
                  <a:pt x="1116105" y="103094"/>
                </a:cubicBezTo>
                <a:cubicBezTo>
                  <a:pt x="1207993" y="0"/>
                  <a:pt x="1155325" y="44823"/>
                  <a:pt x="1102658" y="896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6" name="Straight Connector 55"/>
          <p:cNvCxnSpPr>
            <a:stCxn id="53" idx="2"/>
          </p:cNvCxnSpPr>
          <p:nvPr/>
        </p:nvCxnSpPr>
        <p:spPr>
          <a:xfrm flipV="1">
            <a:off x="3697284" y="2915830"/>
            <a:ext cx="409125" cy="47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1600" y="332656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Antiproton cooling in </a:t>
            </a:r>
            <a:r>
              <a:rPr lang="en-US" dirty="0" err="1" smtClean="0">
                <a:solidFill>
                  <a:srgbClr val="FF0000"/>
                </a:solidFill>
              </a:rPr>
              <a:t>AEgIS</a:t>
            </a:r>
            <a:r>
              <a:rPr lang="en-US" dirty="0" smtClean="0">
                <a:solidFill>
                  <a:srgbClr val="FF0000"/>
                </a:solidFill>
              </a:rPr>
              <a:t>: from  9 </a:t>
            </a:r>
            <a:r>
              <a:rPr lang="en-US" dirty="0" err="1" smtClean="0">
                <a:solidFill>
                  <a:srgbClr val="FF0000"/>
                </a:solidFill>
              </a:rPr>
              <a:t>KeV</a:t>
            </a:r>
            <a:r>
              <a:rPr lang="en-US" dirty="0" smtClean="0">
                <a:solidFill>
                  <a:srgbClr val="FF0000"/>
                </a:solidFill>
              </a:rPr>
              <a:t>  to about 100 </a:t>
            </a:r>
            <a:r>
              <a:rPr lang="en-US" dirty="0" err="1" smtClean="0">
                <a:solidFill>
                  <a:srgbClr val="FF0000"/>
                </a:solidFill>
              </a:rPr>
              <a:t>meV</a:t>
            </a:r>
            <a:r>
              <a:rPr lang="en-US" dirty="0" smtClean="0">
                <a:solidFill>
                  <a:srgbClr val="FF0000"/>
                </a:solidFill>
              </a:rPr>
              <a:t>  (about 100K)</a:t>
            </a:r>
          </a:p>
        </p:txBody>
      </p:sp>
      <p:sp>
        <p:nvSpPr>
          <p:cNvPr id="57" name="Oval 56"/>
          <p:cNvSpPr/>
          <p:nvPr/>
        </p:nvSpPr>
        <p:spPr>
          <a:xfrm>
            <a:off x="3059832" y="1340768"/>
            <a:ext cx="43204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Oval 58"/>
          <p:cNvSpPr/>
          <p:nvPr/>
        </p:nvSpPr>
        <p:spPr>
          <a:xfrm>
            <a:off x="3059832" y="2924944"/>
            <a:ext cx="43204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Oval 62"/>
          <p:cNvSpPr/>
          <p:nvPr/>
        </p:nvSpPr>
        <p:spPr>
          <a:xfrm>
            <a:off x="3059832" y="2348880"/>
            <a:ext cx="43204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TextBox 64"/>
          <p:cNvSpPr txBox="1"/>
          <p:nvPr/>
        </p:nvSpPr>
        <p:spPr>
          <a:xfrm>
            <a:off x="323528" y="1700808"/>
            <a:ext cx="1034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antiprotons</a:t>
            </a:r>
            <a:endParaRPr lang="it-IT" sz="1400" dirty="0"/>
          </a:p>
        </p:txBody>
      </p:sp>
      <p:sp>
        <p:nvSpPr>
          <p:cNvPr id="66" name="TextBox 65"/>
          <p:cNvSpPr txBox="1"/>
          <p:nvPr/>
        </p:nvSpPr>
        <p:spPr>
          <a:xfrm>
            <a:off x="3419872" y="1124744"/>
            <a:ext cx="86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electrons</a:t>
            </a:r>
            <a:endParaRPr lang="it-IT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4644008" y="198884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9KV</a:t>
            </a:r>
            <a:endParaRPr lang="it-IT" dirty="0"/>
          </a:p>
        </p:txBody>
      </p:sp>
      <p:sp>
        <p:nvSpPr>
          <p:cNvPr id="70" name="TextBox 69"/>
          <p:cNvSpPr txBox="1"/>
          <p:nvPr/>
        </p:nvSpPr>
        <p:spPr>
          <a:xfrm>
            <a:off x="251520" y="4437112"/>
            <a:ext cx="43978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e- ( and also positrons)</a:t>
            </a:r>
          </a:p>
          <a:p>
            <a:r>
              <a:rPr lang="it-IT" sz="1600" dirty="0" smtClean="0"/>
              <a:t>Radiation in high magnetic field (cyclotron cooling)</a:t>
            </a:r>
          </a:p>
          <a:p>
            <a:endParaRPr lang="it-IT" dirty="0"/>
          </a:p>
        </p:txBody>
      </p:sp>
      <p:grpSp>
        <p:nvGrpSpPr>
          <p:cNvPr id="72" name="Group 71"/>
          <p:cNvGrpSpPr/>
          <p:nvPr/>
        </p:nvGrpSpPr>
        <p:grpSpPr>
          <a:xfrm>
            <a:off x="395537" y="3068961"/>
            <a:ext cx="1440159" cy="1296143"/>
            <a:chOff x="395536" y="3068960"/>
            <a:chExt cx="2085975" cy="2009775"/>
          </a:xfrm>
        </p:grpSpPr>
        <p:pic>
          <p:nvPicPr>
            <p:cNvPr id="26726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3068960"/>
              <a:ext cx="2085975" cy="200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Oval 70"/>
            <p:cNvSpPr/>
            <p:nvPr/>
          </p:nvSpPr>
          <p:spPr>
            <a:xfrm>
              <a:off x="1259632" y="3789040"/>
              <a:ext cx="504056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73" name="Object 72"/>
          <p:cNvGraphicFramePr>
            <a:graphicFrameLocks noChangeAspect="1"/>
          </p:cNvGraphicFramePr>
          <p:nvPr/>
        </p:nvGraphicFramePr>
        <p:xfrm>
          <a:off x="479425" y="5732463"/>
          <a:ext cx="1091127" cy="720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7" name="Equation" r:id="rId4" imgW="634680" imgH="419040" progId="Equation.3">
                  <p:embed/>
                </p:oleObj>
              </mc:Choice>
              <mc:Fallback>
                <p:oleObj name="Equation" r:id="rId4" imgW="634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5732463"/>
                        <a:ext cx="1091127" cy="7208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69" name="Object 5"/>
          <p:cNvGraphicFramePr>
            <a:graphicFrameLocks noChangeAspect="1"/>
          </p:cNvGraphicFramePr>
          <p:nvPr/>
        </p:nvGraphicFramePr>
        <p:xfrm>
          <a:off x="373063" y="5084763"/>
          <a:ext cx="20780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8" name="Equation" r:id="rId6" imgW="1193760" imgH="330120" progId="Equation.3">
                  <p:embed/>
                </p:oleObj>
              </mc:Choice>
              <mc:Fallback>
                <p:oleObj name="Equation" r:id="rId6" imgW="11937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5084763"/>
                        <a:ext cx="2078037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Straight Arrow Connector 74"/>
          <p:cNvCxnSpPr/>
          <p:nvPr/>
        </p:nvCxnSpPr>
        <p:spPr>
          <a:xfrm>
            <a:off x="1763688" y="4149080"/>
            <a:ext cx="86409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979712" y="378904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</a:t>
            </a:r>
            <a:endParaRPr lang="it-IT" dirty="0"/>
          </a:p>
        </p:txBody>
      </p:sp>
      <p:graphicFrame>
        <p:nvGraphicFramePr>
          <p:cNvPr id="267270" name="Object 6"/>
          <p:cNvGraphicFramePr>
            <a:graphicFrameLocks noChangeAspect="1"/>
          </p:cNvGraphicFramePr>
          <p:nvPr/>
        </p:nvGraphicFramePr>
        <p:xfrm>
          <a:off x="1835697" y="5733256"/>
          <a:ext cx="2664296" cy="82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9" name="Equation" r:id="rId8" imgW="1638000" imgH="507960" progId="Equation.3">
                  <p:embed/>
                </p:oleObj>
              </mc:Choice>
              <mc:Fallback>
                <p:oleObj name="Equation" r:id="rId8" imgW="16380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7" y="5733256"/>
                        <a:ext cx="2664296" cy="82744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" name="Picture 76" descr="PbarCooling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55568" y="1700808"/>
            <a:ext cx="3888432" cy="3195666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5004048" y="5229200"/>
            <a:ext cx="3949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Cyclotron radiation + Coulomb collisions</a:t>
            </a:r>
          </a:p>
          <a:p>
            <a:r>
              <a:rPr lang="it-IT" dirty="0" smtClean="0"/>
              <a:t>= thermal equilibrium for e- and pbar</a:t>
            </a:r>
            <a:endParaRPr lang="it-IT" dirty="0"/>
          </a:p>
        </p:txBody>
      </p:sp>
      <p:sp>
        <p:nvSpPr>
          <p:cNvPr id="50" name="TextBox 49"/>
          <p:cNvSpPr txBox="1"/>
          <p:nvPr/>
        </p:nvSpPr>
        <p:spPr>
          <a:xfrm>
            <a:off x="5004048" y="5949280"/>
            <a:ext cx="3674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Final energy estimation:  about 100 K</a:t>
            </a:r>
            <a:endParaRPr lang="it-IT" dirty="0"/>
          </a:p>
        </p:txBody>
      </p:sp>
      <p:sp>
        <p:nvSpPr>
          <p:cNvPr id="54" name="TextBox 53"/>
          <p:cNvSpPr txBox="1"/>
          <p:nvPr/>
        </p:nvSpPr>
        <p:spPr>
          <a:xfrm>
            <a:off x="6156176" y="4725144"/>
            <a:ext cx="187220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Cooling time (sec)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01973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>
            <a:off x="285720" y="500042"/>
            <a:ext cx="7715304" cy="571504"/>
          </a:xfrm>
          <a:prstGeom prst="bentConnector3">
            <a:avLst>
              <a:gd name="adj1" fmla="val 346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827584" y="476672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Antiproton  ultra-cooling in </a:t>
            </a:r>
            <a:r>
              <a:rPr lang="en-US" sz="2000" dirty="0" err="1" smtClean="0">
                <a:solidFill>
                  <a:srgbClr val="FF0000"/>
                </a:solidFill>
              </a:rPr>
              <a:t>AEgIS</a:t>
            </a:r>
            <a:r>
              <a:rPr lang="en-US" sz="2000" dirty="0" smtClean="0">
                <a:solidFill>
                  <a:srgbClr val="FF0000"/>
                </a:solidFill>
              </a:rPr>
              <a:t>:  toward 100 </a:t>
            </a:r>
            <a:r>
              <a:rPr lang="en-US" sz="2000" dirty="0" err="1" smtClean="0">
                <a:solidFill>
                  <a:srgbClr val="FF0000"/>
                </a:solidFill>
              </a:rPr>
              <a:t>mK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 flipH="1">
            <a:off x="1698625" y="1483643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 flipH="1">
            <a:off x="1698625" y="2407568"/>
            <a:ext cx="658813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 flipH="1">
            <a:off x="2678113" y="2407568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 flipH="1">
            <a:off x="2678113" y="1483643"/>
            <a:ext cx="39528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 flipH="1">
            <a:off x="1044575" y="2407568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 flipH="1">
            <a:off x="1044575" y="1483643"/>
            <a:ext cx="396875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 flipH="1">
            <a:off x="3330575" y="2407568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 flipH="1">
            <a:off x="3330575" y="1483643"/>
            <a:ext cx="198438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 flipH="1">
            <a:off x="652463" y="2407568"/>
            <a:ext cx="198437" cy="6985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 flipH="1">
            <a:off x="652463" y="1483643"/>
            <a:ext cx="198437" cy="6985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1371600" y="1696368"/>
            <a:ext cx="1385888" cy="53340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 pitchFamily="34" charset="0"/>
              </a:rPr>
              <a:t>e- , </a:t>
            </a:r>
            <a:r>
              <a:rPr lang="en-US" dirty="0" err="1" smtClean="0">
                <a:solidFill>
                  <a:schemeClr val="bg1"/>
                </a:solidFill>
                <a:latin typeface="Tahoma" pitchFamily="34" charset="0"/>
              </a:rPr>
              <a:t>pbar</a:t>
            </a:r>
            <a:endParaRPr lang="en-US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>
            <a:off x="2024063" y="1340768"/>
            <a:ext cx="15033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3851920" y="2564904"/>
            <a:ext cx="4031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 Traps in 100 mK region  </a:t>
            </a:r>
            <a:r>
              <a:rPr lang="it-IT" sz="1400" dirty="0" smtClean="0"/>
              <a:t>(dilution refrigerator)</a:t>
            </a:r>
            <a:endParaRPr lang="it-IT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923928" y="2996952"/>
            <a:ext cx="4689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e- radial energy: quantum limit 800 mK@ 1 T</a:t>
            </a:r>
          </a:p>
          <a:p>
            <a:r>
              <a:rPr lang="it-IT" dirty="0" smtClean="0"/>
              <a:t>                                                  </a:t>
            </a:r>
            <a:r>
              <a:rPr lang="it-IT" dirty="0" smtClean="0"/>
              <a:t>400   </a:t>
            </a:r>
            <a:r>
              <a:rPr lang="it-IT" dirty="0" smtClean="0"/>
              <a:t>mK@ 0.5 T</a:t>
            </a:r>
            <a:endParaRPr lang="it-IT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3995936" y="3501009"/>
          <a:ext cx="1080120" cy="643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2" name="Equation" r:id="rId4" imgW="660240" imgH="393480" progId="Equation.3">
                  <p:embed/>
                </p:oleObj>
              </mc:Choice>
              <mc:Fallback>
                <p:oleObj name="Equation" r:id="rId4" imgW="660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501009"/>
                        <a:ext cx="1080120" cy="6439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25"/>
          <p:cNvGrpSpPr/>
          <p:nvPr/>
        </p:nvGrpSpPr>
        <p:grpSpPr>
          <a:xfrm>
            <a:off x="395536" y="2513128"/>
            <a:ext cx="6998519" cy="3606208"/>
            <a:chOff x="323528" y="2564905"/>
            <a:chExt cx="6998519" cy="3606208"/>
          </a:xfrm>
        </p:grpSpPr>
        <p:sp>
          <p:nvSpPr>
            <p:cNvPr id="21" name="TextBox 20"/>
            <p:cNvSpPr txBox="1"/>
            <p:nvPr/>
          </p:nvSpPr>
          <p:spPr>
            <a:xfrm>
              <a:off x="323528" y="4509120"/>
              <a:ext cx="6998519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solidFill>
                    <a:srgbClr val="FF0000"/>
                  </a:solidFill>
                </a:rPr>
                <a:t>Add  an additional cooling mechanism</a:t>
              </a:r>
              <a:r>
                <a:rPr lang="it-IT" dirty="0" smtClean="0"/>
                <a:t>:</a:t>
              </a:r>
            </a:p>
            <a:p>
              <a:pPr>
                <a:buFont typeface="Wingdings" pitchFamily="2" charset="2"/>
                <a:buChar char="§"/>
              </a:pPr>
              <a:r>
                <a:rPr lang="it-IT" sz="1600" dirty="0" smtClean="0"/>
                <a:t> Resonant circuit removing energy form the axial electron motion of the electrons</a:t>
              </a:r>
            </a:p>
            <a:p>
              <a:pPr>
                <a:buFont typeface="Wingdings" pitchFamily="2" charset="2"/>
                <a:buChar char="§"/>
              </a:pPr>
              <a:r>
                <a:rPr lang="it-IT" sz="1600" dirty="0" smtClean="0"/>
                <a:t>The axial temperature  of the electron reach 100 mK</a:t>
              </a:r>
            </a:p>
            <a:p>
              <a:pPr>
                <a:buFont typeface="Wingdings" pitchFamily="2" charset="2"/>
                <a:buChar char="§"/>
              </a:pPr>
              <a:r>
                <a:rPr lang="it-IT" sz="1600" dirty="0" smtClean="0"/>
                <a:t>Antiprotons cooled by Coulomb collision</a:t>
              </a:r>
            </a:p>
            <a:p>
              <a:endParaRPr lang="it-IT" dirty="0" smtClean="0"/>
            </a:p>
            <a:p>
              <a:endParaRPr lang="it-IT" dirty="0" smtClean="0"/>
            </a:p>
          </p:txBody>
        </p:sp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1125824" y="2698712"/>
              <a:ext cx="1944218" cy="1676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268290" name="Object 2"/>
          <p:cNvGraphicFramePr>
            <a:graphicFrameLocks noChangeAspect="1"/>
          </p:cNvGraphicFramePr>
          <p:nvPr/>
        </p:nvGraphicFramePr>
        <p:xfrm>
          <a:off x="4022725" y="1125538"/>
          <a:ext cx="21224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3" name="Equation" r:id="rId7" imgW="1218960" imgH="330120" progId="Equation.3">
                  <p:embed/>
                </p:oleObj>
              </mc:Choice>
              <mc:Fallback>
                <p:oleObj name="Equation" r:id="rId7" imgW="12189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2725" y="1125538"/>
                        <a:ext cx="2122488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ight Arrow 23"/>
          <p:cNvSpPr/>
          <p:nvPr/>
        </p:nvSpPr>
        <p:spPr>
          <a:xfrm>
            <a:off x="4067944" y="1988840"/>
            <a:ext cx="8640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TextBox 24"/>
          <p:cNvSpPr txBox="1"/>
          <p:nvPr/>
        </p:nvSpPr>
        <p:spPr>
          <a:xfrm>
            <a:off x="5148064" y="1916832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Make the trap colder and colder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590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Come si misurera’ g?</a:t>
            </a:r>
          </a:p>
        </p:txBody>
      </p:sp>
      <p:pic>
        <p:nvPicPr>
          <p:cNvPr id="9626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3200400"/>
            <a:ext cx="4295775" cy="3330575"/>
          </a:xfrm>
          <a:noFill/>
          <a:ln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127635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Fascio di </a:t>
            </a:r>
          </a:p>
          <a:p>
            <a:r>
              <a:rPr lang="en-US" altLang="it-IT"/>
              <a:t>antidrogeno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81000" y="2057400"/>
            <a:ext cx="7010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2 grate materiali con scanalature periodiche, orizzonatli  con  passo di 80-100 micron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Un rivelatore di posizione su cui l’antidrogeno annichila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/>
              <a:t>Simile a un interferometro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1752600" y="3810000"/>
            <a:ext cx="1143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1400"/>
              <a:t>Prima grata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895600" y="3810000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1400"/>
              <a:t>Seconda grata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3810000" y="3429000"/>
            <a:ext cx="1981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1400"/>
              <a:t>Rivelatore di posizione</a:t>
            </a:r>
          </a:p>
        </p:txBody>
      </p:sp>
      <p:grpSp>
        <p:nvGrpSpPr>
          <p:cNvPr id="96273" name="Group 17"/>
          <p:cNvGrpSpPr>
            <a:grpSpLocks/>
          </p:cNvGrpSpPr>
          <p:nvPr/>
        </p:nvGrpSpPr>
        <p:grpSpPr bwMode="auto">
          <a:xfrm>
            <a:off x="5791200" y="2743200"/>
            <a:ext cx="3352800" cy="3810000"/>
            <a:chOff x="3552" y="1632"/>
            <a:chExt cx="2112" cy="2400"/>
          </a:xfrm>
        </p:grpSpPr>
        <p:grpSp>
          <p:nvGrpSpPr>
            <p:cNvPr id="96266" name="Group 10"/>
            <p:cNvGrpSpPr>
              <a:grpSpLocks/>
            </p:cNvGrpSpPr>
            <p:nvPr/>
          </p:nvGrpSpPr>
          <p:grpSpPr bwMode="auto">
            <a:xfrm>
              <a:off x="3552" y="1632"/>
              <a:ext cx="960" cy="2400"/>
              <a:chOff x="3216" y="240"/>
              <a:chExt cx="1968" cy="3840"/>
            </a:xfrm>
          </p:grpSpPr>
          <p:sp>
            <p:nvSpPr>
              <p:cNvPr id="96267" name="AutoShape 11"/>
              <p:cNvSpPr>
                <a:spLocks/>
              </p:cNvSpPr>
              <p:nvPr/>
            </p:nvSpPr>
            <p:spPr bwMode="auto">
              <a:xfrm flipH="1">
                <a:off x="4992" y="3072"/>
                <a:ext cx="144" cy="336"/>
              </a:xfrm>
              <a:prstGeom prst="leftBrace">
                <a:avLst>
                  <a:gd name="adj1" fmla="val 19444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pic>
            <p:nvPicPr>
              <p:cNvPr id="96268" name="Picture 12" descr="hx3100mKg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40"/>
                <a:ext cx="1824" cy="38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269" name="Text Box 13"/>
              <p:cNvSpPr txBox="1">
                <a:spLocks noChangeArrowheads="1"/>
              </p:cNvSpPr>
              <p:nvPr/>
            </p:nvSpPr>
            <p:spPr bwMode="auto">
              <a:xfrm>
                <a:off x="4655" y="338"/>
                <a:ext cx="529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it-IT" sz="140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x/a</a:t>
                </a:r>
              </a:p>
            </p:txBody>
          </p:sp>
        </p:grpSp>
        <p:sp>
          <p:nvSpPr>
            <p:cNvPr id="96270" name="Text Box 14"/>
            <p:cNvSpPr txBox="1">
              <a:spLocks noChangeArrowheads="1"/>
            </p:cNvSpPr>
            <p:nvPr/>
          </p:nvSpPr>
          <p:spPr bwMode="auto">
            <a:xfrm>
              <a:off x="4464" y="2304"/>
              <a:ext cx="1200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it-IT" sz="1600"/>
                <a:t>Segnale sul rivelatore</a:t>
              </a:r>
            </a:p>
            <a:p>
              <a:r>
                <a:rPr lang="en-US" altLang="it-IT" sz="1600"/>
                <a:t>di posizione al variare della</a:t>
              </a:r>
            </a:p>
            <a:p>
              <a:r>
                <a:rPr lang="en-US" altLang="it-IT" sz="1600"/>
                <a:t>coordinata verticale</a:t>
              </a:r>
            </a:p>
          </p:txBody>
        </p:sp>
      </p:grp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1371600" y="3657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990600" y="38862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/>
              <a:t>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Line 2"/>
          <p:cNvSpPr>
            <a:spLocks noChangeShapeType="1"/>
          </p:cNvSpPr>
          <p:nvPr/>
        </p:nvSpPr>
        <p:spPr bwMode="auto">
          <a:xfrm>
            <a:off x="54864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98307" name="Picture 3" descr="hx3100mK1cmg6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-1588"/>
            <a:ext cx="372903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2514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430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0" name="Line 6"/>
          <p:cNvSpPr>
            <a:spLocks noChangeShapeType="1"/>
          </p:cNvSpPr>
          <p:nvPr/>
        </p:nvSpPr>
        <p:spPr bwMode="auto">
          <a:xfrm>
            <a:off x="11430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1" name="Line 7"/>
          <p:cNvSpPr>
            <a:spLocks noChangeShapeType="1"/>
          </p:cNvSpPr>
          <p:nvPr/>
        </p:nvSpPr>
        <p:spPr bwMode="auto">
          <a:xfrm>
            <a:off x="19812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19812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>
            <a:off x="19812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>
            <a:off x="19812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5" name="Oval 11"/>
          <p:cNvSpPr>
            <a:spLocks noChangeArrowheads="1"/>
          </p:cNvSpPr>
          <p:nvPr/>
        </p:nvSpPr>
        <p:spPr bwMode="auto">
          <a:xfrm>
            <a:off x="838200" y="24384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430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7" name="Line 13"/>
          <p:cNvSpPr>
            <a:spLocks noChangeShapeType="1"/>
          </p:cNvSpPr>
          <p:nvPr/>
        </p:nvSpPr>
        <p:spPr bwMode="auto">
          <a:xfrm>
            <a:off x="11430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8" name="Line 14"/>
          <p:cNvSpPr>
            <a:spLocks noChangeShapeType="1"/>
          </p:cNvSpPr>
          <p:nvPr/>
        </p:nvSpPr>
        <p:spPr bwMode="auto">
          <a:xfrm>
            <a:off x="11430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19" name="Line 15"/>
          <p:cNvSpPr>
            <a:spLocks noChangeShapeType="1"/>
          </p:cNvSpPr>
          <p:nvPr/>
        </p:nvSpPr>
        <p:spPr bwMode="auto">
          <a:xfrm>
            <a:off x="19812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20" name="Rectangle 16"/>
          <p:cNvSpPr>
            <a:spLocks noChangeArrowheads="1"/>
          </p:cNvSpPr>
          <p:nvPr/>
        </p:nvSpPr>
        <p:spPr bwMode="auto">
          <a:xfrm>
            <a:off x="2819400" y="2133600"/>
            <a:ext cx="228600" cy="2133600"/>
          </a:xfrm>
          <a:prstGeom prst="rect">
            <a:avLst/>
          </a:prstGeom>
          <a:solidFill>
            <a:srgbClr val="CCECFF">
              <a:alpha val="32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21" name="Text Box 17"/>
          <p:cNvSpPr txBox="1">
            <a:spLocks noChangeArrowheads="1"/>
          </p:cNvSpPr>
          <p:nvPr/>
        </p:nvSpPr>
        <p:spPr bwMode="auto">
          <a:xfrm>
            <a:off x="3733800" y="1981200"/>
            <a:ext cx="65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sz="2400"/>
              <a:t>g</a:t>
            </a:r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3581400" y="1828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23" name="Line 19"/>
          <p:cNvSpPr>
            <a:spLocks noChangeShapeType="1"/>
          </p:cNvSpPr>
          <p:nvPr/>
        </p:nvSpPr>
        <p:spPr bwMode="auto">
          <a:xfrm flipV="1">
            <a:off x="3200400" y="2667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24" name="Line 20"/>
          <p:cNvSpPr>
            <a:spLocks noChangeShapeType="1"/>
          </p:cNvSpPr>
          <p:nvPr/>
        </p:nvSpPr>
        <p:spPr bwMode="auto">
          <a:xfrm>
            <a:off x="3200400" y="3429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3336925" y="2601913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1400"/>
              <a:t>x</a:t>
            </a:r>
          </a:p>
        </p:txBody>
      </p:sp>
      <p:sp>
        <p:nvSpPr>
          <p:cNvPr id="98326" name="Text Box 22"/>
          <p:cNvSpPr txBox="1">
            <a:spLocks noChangeArrowheads="1"/>
          </p:cNvSpPr>
          <p:nvPr/>
        </p:nvSpPr>
        <p:spPr bwMode="auto">
          <a:xfrm>
            <a:off x="2514600" y="4876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0033CC"/>
                </a:solidFill>
              </a:rPr>
              <a:t>V</a:t>
            </a:r>
            <a:r>
              <a:rPr lang="en-US" altLang="it-IT" sz="2400" baseline="-25000">
                <a:solidFill>
                  <a:srgbClr val="0033CC"/>
                </a:solidFill>
              </a:rPr>
              <a:t>h</a:t>
            </a:r>
            <a:r>
              <a:rPr lang="en-US" altLang="it-IT" sz="2400">
                <a:solidFill>
                  <a:srgbClr val="0033CC"/>
                </a:solidFill>
              </a:rPr>
              <a:t>= 600 m/s</a:t>
            </a:r>
          </a:p>
        </p:txBody>
      </p:sp>
      <p:sp>
        <p:nvSpPr>
          <p:cNvPr id="98327" name="Text Box 23"/>
          <p:cNvSpPr txBox="1">
            <a:spLocks noChangeArrowheads="1"/>
          </p:cNvSpPr>
          <p:nvPr/>
        </p:nvSpPr>
        <p:spPr bwMode="auto">
          <a:xfrm>
            <a:off x="533400" y="228600"/>
            <a:ext cx="426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000">
                <a:latin typeface="Arial" panose="020B0604020202020204" pitchFamily="34" charset="0"/>
              </a:rPr>
              <a:t>Il fascio “cade” mentre attraversa le grate</a:t>
            </a:r>
          </a:p>
        </p:txBody>
      </p:sp>
      <p:sp>
        <p:nvSpPr>
          <p:cNvPr id="98328" name="Text Box 24"/>
          <p:cNvSpPr txBox="1">
            <a:spLocks noChangeArrowheads="1"/>
          </p:cNvSpPr>
          <p:nvPr/>
        </p:nvSpPr>
        <p:spPr bwMode="auto">
          <a:xfrm>
            <a:off x="8305800" y="6096000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it-IT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Grating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Line 2"/>
          <p:cNvSpPr>
            <a:spLocks noChangeShapeType="1"/>
          </p:cNvSpPr>
          <p:nvPr/>
        </p:nvSpPr>
        <p:spPr bwMode="auto">
          <a:xfrm>
            <a:off x="54864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99331" name="Picture 3" descr="hx3100mK1cmg600_4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0"/>
            <a:ext cx="3729037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2514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3" name="Line 5"/>
          <p:cNvSpPr>
            <a:spLocks noChangeShapeType="1"/>
          </p:cNvSpPr>
          <p:nvPr/>
        </p:nvSpPr>
        <p:spPr bwMode="auto">
          <a:xfrm>
            <a:off x="11430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11430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9812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19812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19812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19812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auto">
          <a:xfrm>
            <a:off x="838200" y="24384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0" name="Line 12"/>
          <p:cNvSpPr>
            <a:spLocks noChangeShapeType="1"/>
          </p:cNvSpPr>
          <p:nvPr/>
        </p:nvSpPr>
        <p:spPr bwMode="auto">
          <a:xfrm>
            <a:off x="11430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1" name="Line 13"/>
          <p:cNvSpPr>
            <a:spLocks noChangeShapeType="1"/>
          </p:cNvSpPr>
          <p:nvPr/>
        </p:nvSpPr>
        <p:spPr bwMode="auto">
          <a:xfrm>
            <a:off x="11430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430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>
            <a:off x="19812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4" name="Rectangle 16"/>
          <p:cNvSpPr>
            <a:spLocks noChangeArrowheads="1"/>
          </p:cNvSpPr>
          <p:nvPr/>
        </p:nvSpPr>
        <p:spPr bwMode="auto">
          <a:xfrm>
            <a:off x="2819400" y="2133600"/>
            <a:ext cx="228600" cy="2133600"/>
          </a:xfrm>
          <a:prstGeom prst="rect">
            <a:avLst/>
          </a:prstGeom>
          <a:solidFill>
            <a:srgbClr val="CCECFF">
              <a:alpha val="32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962400" y="2286000"/>
            <a:ext cx="65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sz="2400"/>
              <a:t>g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810000" y="2286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 flipV="1">
            <a:off x="3200400" y="2667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>
            <a:off x="3200400" y="3429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3336925" y="2601913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1400"/>
              <a:t>x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514600" y="4876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0033CC"/>
                </a:solidFill>
              </a:rPr>
              <a:t>V</a:t>
            </a:r>
            <a:r>
              <a:rPr lang="en-US" altLang="it-IT" sz="2400" baseline="-25000">
                <a:solidFill>
                  <a:srgbClr val="0033CC"/>
                </a:solidFill>
              </a:rPr>
              <a:t>h</a:t>
            </a:r>
            <a:r>
              <a:rPr lang="en-US" altLang="it-IT" sz="2400">
                <a:solidFill>
                  <a:srgbClr val="0033CC"/>
                </a:solidFill>
              </a:rPr>
              <a:t>= 600 m/s</a:t>
            </a:r>
          </a:p>
        </p:txBody>
      </p:sp>
      <p:sp>
        <p:nvSpPr>
          <p:cNvPr id="99351" name="Text Box 23"/>
          <p:cNvSpPr txBox="1">
            <a:spLocks noChangeArrowheads="1"/>
          </p:cNvSpPr>
          <p:nvPr/>
        </p:nvSpPr>
        <p:spPr bwMode="auto">
          <a:xfrm>
            <a:off x="2514600" y="54102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FF3300"/>
                </a:solidFill>
              </a:rPr>
              <a:t>V</a:t>
            </a:r>
            <a:r>
              <a:rPr lang="en-US" altLang="it-IT" sz="2400" baseline="-25000">
                <a:solidFill>
                  <a:srgbClr val="FF3300"/>
                </a:solidFill>
              </a:rPr>
              <a:t>h</a:t>
            </a:r>
            <a:r>
              <a:rPr lang="en-US" altLang="it-IT" sz="2400">
                <a:solidFill>
                  <a:srgbClr val="FF3300"/>
                </a:solidFill>
              </a:rPr>
              <a:t>= 400 m/s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Line 2"/>
          <p:cNvSpPr>
            <a:spLocks noChangeShapeType="1"/>
          </p:cNvSpPr>
          <p:nvPr/>
        </p:nvSpPr>
        <p:spPr bwMode="auto">
          <a:xfrm>
            <a:off x="54864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4191000" y="6172200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it-IT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Grating units</a:t>
            </a:r>
          </a:p>
        </p:txBody>
      </p:sp>
      <p:pic>
        <p:nvPicPr>
          <p:cNvPr id="100356" name="Picture 4" descr="hx3100mK1cmg600_3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1588"/>
            <a:ext cx="3733800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2514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8" name="Line 6"/>
          <p:cNvSpPr>
            <a:spLocks noChangeShapeType="1"/>
          </p:cNvSpPr>
          <p:nvPr/>
        </p:nvSpPr>
        <p:spPr bwMode="auto">
          <a:xfrm>
            <a:off x="11430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430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>
            <a:off x="19812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19812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19812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3" name="Line 11"/>
          <p:cNvSpPr>
            <a:spLocks noChangeShapeType="1"/>
          </p:cNvSpPr>
          <p:nvPr/>
        </p:nvSpPr>
        <p:spPr bwMode="auto">
          <a:xfrm>
            <a:off x="19812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838200" y="24384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5" name="Line 13"/>
          <p:cNvSpPr>
            <a:spLocks noChangeShapeType="1"/>
          </p:cNvSpPr>
          <p:nvPr/>
        </p:nvSpPr>
        <p:spPr bwMode="auto">
          <a:xfrm>
            <a:off x="11430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430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11430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19812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auto">
          <a:xfrm>
            <a:off x="2819400" y="2133600"/>
            <a:ext cx="228600" cy="2133600"/>
          </a:xfrm>
          <a:prstGeom prst="rect">
            <a:avLst/>
          </a:prstGeom>
          <a:solidFill>
            <a:srgbClr val="CCECFF">
              <a:alpha val="32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3962400" y="2590800"/>
            <a:ext cx="654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sz="1400"/>
              <a:t>g</a:t>
            </a:r>
          </a:p>
        </p:txBody>
      </p:sp>
      <p:sp>
        <p:nvSpPr>
          <p:cNvPr id="100371" name="Line 19"/>
          <p:cNvSpPr>
            <a:spLocks noChangeShapeType="1"/>
          </p:cNvSpPr>
          <p:nvPr/>
        </p:nvSpPr>
        <p:spPr bwMode="auto">
          <a:xfrm>
            <a:off x="3810000" y="2362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72" name="Line 20"/>
          <p:cNvSpPr>
            <a:spLocks noChangeShapeType="1"/>
          </p:cNvSpPr>
          <p:nvPr/>
        </p:nvSpPr>
        <p:spPr bwMode="auto">
          <a:xfrm flipV="1">
            <a:off x="3200400" y="2667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73" name="Line 21"/>
          <p:cNvSpPr>
            <a:spLocks noChangeShapeType="1"/>
          </p:cNvSpPr>
          <p:nvPr/>
        </p:nvSpPr>
        <p:spPr bwMode="auto">
          <a:xfrm>
            <a:off x="3200400" y="3429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0374" name="Text Box 22"/>
          <p:cNvSpPr txBox="1">
            <a:spLocks noChangeArrowheads="1"/>
          </p:cNvSpPr>
          <p:nvPr/>
        </p:nvSpPr>
        <p:spPr bwMode="auto">
          <a:xfrm>
            <a:off x="3336925" y="2601913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1400"/>
              <a:t>x</a:t>
            </a:r>
          </a:p>
        </p:txBody>
      </p:sp>
      <p:sp>
        <p:nvSpPr>
          <p:cNvPr id="100375" name="Text Box 23"/>
          <p:cNvSpPr txBox="1">
            <a:spLocks noChangeArrowheads="1"/>
          </p:cNvSpPr>
          <p:nvPr/>
        </p:nvSpPr>
        <p:spPr bwMode="auto">
          <a:xfrm>
            <a:off x="2362200" y="51054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0033CC"/>
                </a:solidFill>
              </a:rPr>
              <a:t>V</a:t>
            </a:r>
            <a:r>
              <a:rPr lang="en-US" altLang="it-IT" sz="2400" baseline="-25000">
                <a:solidFill>
                  <a:srgbClr val="0033CC"/>
                </a:solidFill>
              </a:rPr>
              <a:t>h</a:t>
            </a:r>
            <a:r>
              <a:rPr lang="en-US" altLang="it-IT" sz="2400">
                <a:solidFill>
                  <a:srgbClr val="0033CC"/>
                </a:solidFill>
              </a:rPr>
              <a:t>= 600 m/s</a:t>
            </a:r>
          </a:p>
        </p:txBody>
      </p:sp>
      <p:sp>
        <p:nvSpPr>
          <p:cNvPr id="100376" name="Text Box 24"/>
          <p:cNvSpPr txBox="1">
            <a:spLocks noChangeArrowheads="1"/>
          </p:cNvSpPr>
          <p:nvPr/>
        </p:nvSpPr>
        <p:spPr bwMode="auto">
          <a:xfrm>
            <a:off x="2362200" y="5562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33CC33"/>
                </a:solidFill>
              </a:rPr>
              <a:t>V</a:t>
            </a:r>
            <a:r>
              <a:rPr lang="en-US" altLang="it-IT" sz="2400" baseline="-25000">
                <a:solidFill>
                  <a:srgbClr val="33CC33"/>
                </a:solidFill>
              </a:rPr>
              <a:t>h</a:t>
            </a:r>
            <a:r>
              <a:rPr lang="en-US" altLang="it-IT" sz="2400">
                <a:solidFill>
                  <a:srgbClr val="33CC33"/>
                </a:solidFill>
              </a:rPr>
              <a:t>= 300 m/s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x3100mK1cmg600_2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38100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2514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0" name="Line 4"/>
          <p:cNvSpPr>
            <a:spLocks noChangeShapeType="1"/>
          </p:cNvSpPr>
          <p:nvPr/>
        </p:nvSpPr>
        <p:spPr bwMode="auto">
          <a:xfrm>
            <a:off x="11430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1" name="Line 5"/>
          <p:cNvSpPr>
            <a:spLocks noChangeShapeType="1"/>
          </p:cNvSpPr>
          <p:nvPr/>
        </p:nvSpPr>
        <p:spPr bwMode="auto">
          <a:xfrm>
            <a:off x="11430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>
            <a:off x="19812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19812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4" name="Line 8"/>
          <p:cNvSpPr>
            <a:spLocks noChangeShapeType="1"/>
          </p:cNvSpPr>
          <p:nvPr/>
        </p:nvSpPr>
        <p:spPr bwMode="auto">
          <a:xfrm>
            <a:off x="1981200" y="2133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>
            <a:off x="1981200" y="259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6" name="Oval 10"/>
          <p:cNvSpPr>
            <a:spLocks noChangeArrowheads="1"/>
          </p:cNvSpPr>
          <p:nvPr/>
        </p:nvSpPr>
        <p:spPr bwMode="auto">
          <a:xfrm>
            <a:off x="838200" y="24384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1143000" y="3048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1143000" y="3505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>
            <a:off x="11430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0" name="Line 14"/>
          <p:cNvSpPr>
            <a:spLocks noChangeShapeType="1"/>
          </p:cNvSpPr>
          <p:nvPr/>
        </p:nvSpPr>
        <p:spPr bwMode="auto">
          <a:xfrm>
            <a:off x="1981200" y="3962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1" name="Rectangle 15"/>
          <p:cNvSpPr>
            <a:spLocks noChangeArrowheads="1"/>
          </p:cNvSpPr>
          <p:nvPr/>
        </p:nvSpPr>
        <p:spPr bwMode="auto">
          <a:xfrm>
            <a:off x="2819400" y="2133600"/>
            <a:ext cx="228600" cy="2133600"/>
          </a:xfrm>
          <a:prstGeom prst="rect">
            <a:avLst/>
          </a:prstGeom>
          <a:solidFill>
            <a:srgbClr val="CCECFF">
              <a:alpha val="32001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3962400" y="2209800"/>
            <a:ext cx="65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 sz="2400"/>
              <a:t>g</a:t>
            </a:r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>
            <a:off x="3810000" y="2209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4" name="Line 18"/>
          <p:cNvSpPr>
            <a:spLocks noChangeShapeType="1"/>
          </p:cNvSpPr>
          <p:nvPr/>
        </p:nvSpPr>
        <p:spPr bwMode="auto">
          <a:xfrm flipV="1">
            <a:off x="3200400" y="2667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5" name="Line 19"/>
          <p:cNvSpPr>
            <a:spLocks noChangeShapeType="1"/>
          </p:cNvSpPr>
          <p:nvPr/>
        </p:nvSpPr>
        <p:spPr bwMode="auto">
          <a:xfrm>
            <a:off x="3200400" y="3429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1396" name="Text Box 20"/>
          <p:cNvSpPr txBox="1">
            <a:spLocks noChangeArrowheads="1"/>
          </p:cNvSpPr>
          <p:nvPr/>
        </p:nvSpPr>
        <p:spPr bwMode="auto">
          <a:xfrm>
            <a:off x="3336925" y="25288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2000"/>
              <a:t>x</a:t>
            </a:r>
          </a:p>
        </p:txBody>
      </p:sp>
      <p:sp>
        <p:nvSpPr>
          <p:cNvPr id="101397" name="Text Box 21"/>
          <p:cNvSpPr txBox="1">
            <a:spLocks noChangeArrowheads="1"/>
          </p:cNvSpPr>
          <p:nvPr/>
        </p:nvSpPr>
        <p:spPr bwMode="auto">
          <a:xfrm>
            <a:off x="2362200" y="51054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0033CC"/>
                </a:solidFill>
              </a:rPr>
              <a:t>V</a:t>
            </a:r>
            <a:r>
              <a:rPr lang="en-US" altLang="it-IT" sz="2400" baseline="-25000">
                <a:solidFill>
                  <a:srgbClr val="0033CC"/>
                </a:solidFill>
              </a:rPr>
              <a:t>h</a:t>
            </a:r>
            <a:r>
              <a:rPr lang="en-US" altLang="it-IT" sz="2400">
                <a:solidFill>
                  <a:srgbClr val="0033CC"/>
                </a:solidFill>
              </a:rPr>
              <a:t>= 600 m/s</a:t>
            </a:r>
          </a:p>
        </p:txBody>
      </p:sp>
      <p:sp>
        <p:nvSpPr>
          <p:cNvPr id="101398" name="Text Box 22"/>
          <p:cNvSpPr txBox="1">
            <a:spLocks noChangeArrowheads="1"/>
          </p:cNvSpPr>
          <p:nvPr/>
        </p:nvSpPr>
        <p:spPr bwMode="auto">
          <a:xfrm>
            <a:off x="2362200" y="56388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t-IT" sz="2400">
                <a:solidFill>
                  <a:srgbClr val="996600"/>
                </a:solidFill>
              </a:rPr>
              <a:t>V</a:t>
            </a:r>
            <a:r>
              <a:rPr lang="en-US" altLang="it-IT" sz="2400" baseline="-25000">
                <a:solidFill>
                  <a:srgbClr val="996600"/>
                </a:solidFill>
              </a:rPr>
              <a:t>h</a:t>
            </a:r>
            <a:r>
              <a:rPr lang="en-US" altLang="it-IT" sz="2400">
                <a:solidFill>
                  <a:srgbClr val="996600"/>
                </a:solidFill>
              </a:rPr>
              <a:t>= 250 m/s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609600"/>
            <a:ext cx="8305800" cy="857250"/>
          </a:xfrm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Precisione attesa per la misura di g in </a:t>
            </a:r>
            <a:r>
              <a:rPr lang="it-IT" sz="2400" dirty="0" err="1" smtClean="0">
                <a:solidFill>
                  <a:srgbClr val="FF0000"/>
                </a:solidFill>
              </a:rPr>
              <a:t>AEgIS</a:t>
            </a:r>
            <a:r>
              <a:rPr lang="it-IT" sz="2400" dirty="0" smtClean="0">
                <a:solidFill>
                  <a:srgbClr val="FF0000"/>
                </a:solidFill>
              </a:rPr>
              <a:t> (prima fase)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2362200"/>
            <a:ext cx="4150857" cy="27527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74657" y="2381331"/>
            <a:ext cx="4784323" cy="34163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accuracy</a:t>
            </a:r>
            <a:r>
              <a:rPr lang="it-IT" dirty="0" smtClean="0"/>
              <a:t> </a:t>
            </a:r>
            <a:r>
              <a:rPr lang="it-IT" dirty="0" err="1" smtClean="0"/>
              <a:t>depends</a:t>
            </a:r>
            <a:r>
              <a:rPr lang="it-IT" dirty="0" smtClean="0"/>
              <a:t> on 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err="1" smtClean="0"/>
              <a:t>number</a:t>
            </a:r>
            <a:r>
              <a:rPr lang="it-IT" dirty="0" smtClean="0"/>
              <a:t> of </a:t>
            </a:r>
            <a:r>
              <a:rPr lang="it-IT" dirty="0" err="1" smtClean="0"/>
              <a:t>detected</a:t>
            </a:r>
            <a:r>
              <a:rPr lang="it-IT" dirty="0" smtClean="0"/>
              <a:t> </a:t>
            </a:r>
            <a:r>
              <a:rPr lang="it-IT" dirty="0" err="1" smtClean="0"/>
              <a:t>vertices</a:t>
            </a:r>
            <a:endParaRPr lang="it-IT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/>
              <a:t>d</a:t>
            </a:r>
            <a:r>
              <a:rPr lang="it-IT" dirty="0" smtClean="0"/>
              <a:t>etector </a:t>
            </a:r>
            <a:r>
              <a:rPr lang="it-IT" dirty="0" err="1" smtClean="0"/>
              <a:t>resolution</a:t>
            </a:r>
            <a:endParaRPr lang="it-IT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smtClean="0"/>
              <a:t>(+ </a:t>
            </a:r>
            <a:r>
              <a:rPr lang="it-IT" dirty="0" err="1" smtClean="0"/>
              <a:t>systematic</a:t>
            </a:r>
            <a:r>
              <a:rPr lang="it-IT" dirty="0" smtClean="0"/>
              <a:t> </a:t>
            </a:r>
            <a:r>
              <a:rPr lang="it-IT" dirty="0" err="1" smtClean="0"/>
              <a:t>errors</a:t>
            </a:r>
            <a:r>
              <a:rPr lang="it-IT" dirty="0" smtClean="0"/>
              <a:t>!!)</a:t>
            </a:r>
          </a:p>
          <a:p>
            <a:endParaRPr lang="it-IT" dirty="0"/>
          </a:p>
          <a:p>
            <a:r>
              <a:rPr lang="it-IT" dirty="0" smtClean="0"/>
              <a:t>1% (</a:t>
            </a:r>
            <a:r>
              <a:rPr lang="it-IT" dirty="0" err="1" smtClean="0"/>
              <a:t>stat</a:t>
            </a:r>
            <a:r>
              <a:rPr lang="it-IT" dirty="0" smtClean="0"/>
              <a:t>. </a:t>
            </a:r>
            <a:r>
              <a:rPr lang="it-IT" dirty="0" err="1"/>
              <a:t>o</a:t>
            </a:r>
            <a:r>
              <a:rPr lang="it-IT" dirty="0" err="1" smtClean="0"/>
              <a:t>nly</a:t>
            </a:r>
            <a:r>
              <a:rPr lang="it-IT" dirty="0" smtClean="0"/>
              <a:t>) with 600 </a:t>
            </a:r>
            <a:r>
              <a:rPr lang="it-IT" dirty="0" err="1" smtClean="0"/>
              <a:t>detected</a:t>
            </a:r>
            <a:r>
              <a:rPr lang="it-IT" dirty="0" smtClean="0"/>
              <a:t> </a:t>
            </a:r>
            <a:r>
              <a:rPr lang="it-IT" dirty="0" err="1" smtClean="0"/>
              <a:t>vertices</a:t>
            </a:r>
            <a:r>
              <a:rPr lang="it-IT" dirty="0" smtClean="0"/>
              <a:t> </a:t>
            </a:r>
          </a:p>
          <a:p>
            <a:r>
              <a:rPr lang="it-IT" dirty="0" smtClean="0"/>
              <a:t>and 2-3 micron</a:t>
            </a:r>
          </a:p>
          <a:p>
            <a:r>
              <a:rPr lang="it-IT" dirty="0" err="1" smtClean="0">
                <a:solidFill>
                  <a:srgbClr val="FF0000"/>
                </a:solidFill>
              </a:rPr>
              <a:t>achievable</a:t>
            </a:r>
            <a:r>
              <a:rPr lang="it-IT" dirty="0" smtClean="0">
                <a:solidFill>
                  <a:srgbClr val="FF0000"/>
                </a:solidFill>
              </a:rPr>
              <a:t> with </a:t>
            </a:r>
            <a:r>
              <a:rPr lang="it-IT" dirty="0" err="1" smtClean="0">
                <a:solidFill>
                  <a:srgbClr val="FF0000"/>
                </a:solidFill>
              </a:rPr>
              <a:t>emulsions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</a:p>
          <a:p>
            <a:endParaRPr lang="it-IT" dirty="0" smtClean="0"/>
          </a:p>
          <a:p>
            <a:r>
              <a:rPr lang="it-IT" dirty="0" err="1" smtClean="0"/>
              <a:t>Hbar</a:t>
            </a:r>
            <a:r>
              <a:rPr lang="it-IT" dirty="0" smtClean="0"/>
              <a:t> temperature: </a:t>
            </a:r>
            <a:r>
              <a:rPr lang="it-IT" dirty="0" err="1" smtClean="0"/>
              <a:t>important</a:t>
            </a:r>
            <a:r>
              <a:rPr lang="it-IT" dirty="0" smtClean="0"/>
              <a:t> (</a:t>
            </a:r>
            <a:r>
              <a:rPr lang="it-IT" dirty="0" err="1" smtClean="0"/>
              <a:t>essential</a:t>
            </a:r>
            <a:r>
              <a:rPr lang="it-IT" dirty="0" smtClean="0"/>
              <a:t>)</a:t>
            </a:r>
          </a:p>
          <a:p>
            <a:r>
              <a:rPr lang="it-IT" dirty="0"/>
              <a:t> </a:t>
            </a:r>
            <a:r>
              <a:rPr lang="it-IT" dirty="0" smtClean="0"/>
              <a:t>                                 to </a:t>
            </a:r>
            <a:r>
              <a:rPr lang="it-IT" dirty="0" err="1" smtClean="0"/>
              <a:t>limit</a:t>
            </a:r>
            <a:r>
              <a:rPr lang="it-IT" dirty="0" smtClean="0"/>
              <a:t> the </a:t>
            </a:r>
            <a:r>
              <a:rPr lang="it-IT" dirty="0" err="1" smtClean="0"/>
              <a:t>beam</a:t>
            </a:r>
            <a:r>
              <a:rPr lang="it-IT" dirty="0" smtClean="0"/>
              <a:t> </a:t>
            </a:r>
            <a:r>
              <a:rPr lang="it-IT" dirty="0" err="1" smtClean="0"/>
              <a:t>divergence</a:t>
            </a:r>
            <a:endParaRPr lang="it-IT" dirty="0" smtClean="0"/>
          </a:p>
          <a:p>
            <a:endParaRPr lang="it-IT" dirty="0" err="1" smtClean="0"/>
          </a:p>
        </p:txBody>
      </p:sp>
    </p:spTree>
    <p:extLst>
      <p:ext uri="{BB962C8B-B14F-4D97-AF65-F5344CB8AC3E}">
        <p14:creationId xmlns:p14="http://schemas.microsoft.com/office/powerpoint/2010/main" val="8219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CasellaDiTesto 47"/>
          <p:cNvSpPr txBox="1">
            <a:spLocks noChangeArrowheads="1"/>
          </p:cNvSpPr>
          <p:nvPr/>
        </p:nvSpPr>
        <p:spPr bwMode="auto">
          <a:xfrm>
            <a:off x="318132" y="2618910"/>
            <a:ext cx="814006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4313" indent="-214313" eaLnBrk="1" hangingPunct="1">
              <a:buFont typeface="Arial" panose="020B0604020202020204" pitchFamily="34" charset="0"/>
              <a:buChar char="•"/>
            </a:pPr>
            <a:r>
              <a:rPr lang="it-IT" altLang="it-IT" sz="1600" dirty="0" smtClean="0"/>
              <a:t> </a:t>
            </a:r>
            <a:r>
              <a:rPr lang="it-IT" altLang="it-IT" sz="1600" dirty="0" err="1"/>
              <a:t>M</a:t>
            </a:r>
            <a:r>
              <a:rPr lang="it-IT" altLang="it-IT" sz="1600" dirty="0" err="1" smtClean="0"/>
              <a:t>easurements</a:t>
            </a:r>
            <a:r>
              <a:rPr lang="it-IT" altLang="it-IT" sz="1600" dirty="0" smtClean="0"/>
              <a:t> </a:t>
            </a:r>
            <a:r>
              <a:rPr lang="it-IT" altLang="it-IT" sz="1600" dirty="0" err="1" smtClean="0"/>
              <a:t>during</a:t>
            </a:r>
            <a:r>
              <a:rPr lang="it-IT" altLang="it-IT" sz="1600" dirty="0" smtClean="0"/>
              <a:t>  the 2012 </a:t>
            </a:r>
            <a:r>
              <a:rPr lang="it-IT" altLang="it-IT" sz="1600" dirty="0" err="1" smtClean="0"/>
              <a:t>antiproton</a:t>
            </a:r>
            <a:r>
              <a:rPr lang="it-IT" altLang="it-IT" sz="1600" dirty="0" smtClean="0"/>
              <a:t> </a:t>
            </a:r>
            <a:r>
              <a:rPr lang="it-IT" altLang="it-IT" sz="1600" dirty="0" err="1" smtClean="0"/>
              <a:t>beam</a:t>
            </a:r>
            <a:r>
              <a:rPr lang="it-IT" altLang="it-IT" sz="1600" dirty="0" smtClean="0"/>
              <a:t> time</a:t>
            </a:r>
          </a:p>
          <a:p>
            <a:pPr marL="214313" indent="-214313" eaLnBrk="1" hangingPunct="1">
              <a:buFont typeface="Arial" panose="020B0604020202020204" pitchFamily="34" charset="0"/>
              <a:buChar char="•"/>
            </a:pPr>
            <a:r>
              <a:rPr lang="it-IT" altLang="it-IT" sz="1600" dirty="0" err="1" smtClean="0"/>
              <a:t>Two</a:t>
            </a:r>
            <a:r>
              <a:rPr lang="it-IT" altLang="it-IT" sz="1600" dirty="0" smtClean="0"/>
              <a:t> </a:t>
            </a:r>
            <a:r>
              <a:rPr lang="it-IT" altLang="it-IT" sz="1600" dirty="0" err="1"/>
              <a:t>identical</a:t>
            </a:r>
            <a:r>
              <a:rPr lang="it-IT" altLang="it-IT" sz="1600" dirty="0"/>
              <a:t> </a:t>
            </a:r>
            <a:r>
              <a:rPr lang="it-IT" altLang="it-IT" sz="1600" dirty="0" err="1"/>
              <a:t>transmission</a:t>
            </a:r>
            <a:r>
              <a:rPr lang="it-IT" altLang="it-IT" sz="1600" dirty="0"/>
              <a:t> </a:t>
            </a:r>
            <a:r>
              <a:rPr lang="it-IT" altLang="it-IT" sz="1600" dirty="0" err="1"/>
              <a:t>gratings</a:t>
            </a:r>
            <a:r>
              <a:rPr lang="it-IT" altLang="it-IT" sz="1600" dirty="0"/>
              <a:t> </a:t>
            </a:r>
            <a:r>
              <a:rPr lang="it-IT" altLang="it-IT" sz="1600" dirty="0" err="1"/>
              <a:t>followed</a:t>
            </a:r>
            <a:r>
              <a:rPr lang="it-IT" altLang="it-IT" sz="1600" dirty="0"/>
              <a:t> by a </a:t>
            </a:r>
            <a:r>
              <a:rPr lang="it-IT" altLang="it-IT" sz="1600" dirty="0" err="1"/>
              <a:t>nuclear</a:t>
            </a:r>
            <a:r>
              <a:rPr lang="it-IT" altLang="it-IT" sz="1600" dirty="0"/>
              <a:t> </a:t>
            </a:r>
            <a:r>
              <a:rPr lang="it-IT" altLang="it-IT" sz="1600" dirty="0" err="1"/>
              <a:t>emulsion</a:t>
            </a:r>
            <a:r>
              <a:rPr lang="it-IT" altLang="it-IT" sz="1600" dirty="0"/>
              <a:t> </a:t>
            </a:r>
            <a:r>
              <a:rPr lang="it-IT" altLang="it-IT" sz="1600" dirty="0" smtClean="0"/>
              <a:t>detector</a:t>
            </a:r>
          </a:p>
          <a:p>
            <a:pPr marL="214313" indent="-214313" eaLnBrk="1" hangingPunct="1">
              <a:buFont typeface="Arial" panose="020B0604020202020204" pitchFamily="34" charset="0"/>
              <a:buChar char="•"/>
            </a:pPr>
            <a:r>
              <a:rPr lang="it-IT" altLang="it-IT" sz="1600" dirty="0" smtClean="0"/>
              <a:t>Absolute Light (</a:t>
            </a:r>
            <a:r>
              <a:rPr lang="it-IT" altLang="it-IT" sz="1600" dirty="0" err="1" smtClean="0"/>
              <a:t>Talbot-Lau</a:t>
            </a:r>
            <a:r>
              <a:rPr lang="it-IT" altLang="it-IT" sz="1600" dirty="0" smtClean="0"/>
              <a:t> </a:t>
            </a:r>
            <a:r>
              <a:rPr lang="it-IT" altLang="it-IT" sz="1600" dirty="0" err="1" smtClean="0"/>
              <a:t>interferometer</a:t>
            </a:r>
            <a:r>
              <a:rPr lang="it-IT" altLang="it-IT" sz="1600" dirty="0" smtClean="0"/>
              <a:t>) </a:t>
            </a:r>
            <a:r>
              <a:rPr lang="it-IT" altLang="it-IT" sz="1600" dirty="0" err="1" smtClean="0"/>
              <a:t>referencing</a:t>
            </a:r>
            <a:r>
              <a:rPr lang="it-IT" altLang="it-IT" sz="1600" dirty="0" smtClean="0"/>
              <a:t> </a:t>
            </a:r>
            <a:r>
              <a:rPr lang="it-IT" altLang="it-IT" sz="1600" dirty="0"/>
              <a:t>of the </a:t>
            </a:r>
            <a:r>
              <a:rPr lang="it-IT" altLang="it-IT" sz="1600" dirty="0" err="1"/>
              <a:t>observed</a:t>
            </a:r>
            <a:r>
              <a:rPr lang="it-IT" altLang="it-IT" sz="1600" dirty="0"/>
              <a:t> </a:t>
            </a:r>
            <a:r>
              <a:rPr lang="it-IT" altLang="it-IT" sz="1600" dirty="0" err="1"/>
              <a:t>antimatter</a:t>
            </a:r>
            <a:r>
              <a:rPr lang="it-IT" altLang="it-IT" sz="1600" dirty="0"/>
              <a:t> pattern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795143"/>
            <a:ext cx="7398822" cy="6364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1776081"/>
            <a:ext cx="4007532" cy="5190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02270" y="2450642"/>
            <a:ext cx="2089033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AEgIS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collaboration</a:t>
            </a:r>
            <a:endParaRPr lang="it-IT" dirty="0" smtClean="0">
              <a:solidFill>
                <a:srgbClr val="FF0000"/>
              </a:solidFill>
            </a:endParaRP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1143000" y="419067"/>
            <a:ext cx="8229600" cy="857250"/>
          </a:xfrm>
        </p:spPr>
        <p:txBody>
          <a:bodyPr/>
          <a:lstStyle/>
          <a:p>
            <a:r>
              <a:rPr lang="it-IT" sz="2400" dirty="0" smtClean="0">
                <a:solidFill>
                  <a:srgbClr val="FF0000"/>
                </a:solidFill>
              </a:rPr>
              <a:t>L’ombra della materia sulla antimateria</a:t>
            </a:r>
            <a:endParaRPr lang="it-IT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39"/>
          <p:cNvGraphicFramePr>
            <a:graphicFrameLocks noChangeAspect="1"/>
          </p:cNvGraphicFramePr>
          <p:nvPr>
            <p:extLst/>
          </p:nvPr>
        </p:nvGraphicFramePr>
        <p:xfrm>
          <a:off x="6142435" y="4994672"/>
          <a:ext cx="1125140" cy="589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69" name="Equazione" r:id="rId6" imgW="799920" imgH="419040" progId="Equation.3">
                  <p:embed/>
                </p:oleObj>
              </mc:Choice>
              <mc:Fallback>
                <p:oleObj name="Equazione" r:id="rId6" imgW="799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2435" y="4994672"/>
                        <a:ext cx="1125140" cy="589359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33CC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90553" y="4595721"/>
            <a:ext cx="1789272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d= </a:t>
            </a:r>
            <a:r>
              <a:rPr lang="it-IT" dirty="0" err="1" smtClean="0"/>
              <a:t>grating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endParaRPr lang="it-IT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3819239"/>
            <a:ext cx="53149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42" y="2685699"/>
            <a:ext cx="2668956" cy="27718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856" y="3244839"/>
            <a:ext cx="3111236" cy="2357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3718" y="1873728"/>
            <a:ext cx="6957882" cy="12003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smtClean="0"/>
              <a:t>Light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shifted</a:t>
            </a:r>
            <a:endParaRPr lang="it-IT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err="1" smtClean="0"/>
              <a:t>Antiprotons</a:t>
            </a:r>
            <a:r>
              <a:rPr lang="it-IT" dirty="0" smtClean="0"/>
              <a:t> are </a:t>
            </a:r>
            <a:r>
              <a:rPr lang="it-IT" dirty="0" err="1" smtClean="0"/>
              <a:t>shifted</a:t>
            </a:r>
            <a:endParaRPr lang="it-IT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smtClean="0"/>
              <a:t>Force: </a:t>
            </a:r>
            <a:r>
              <a:rPr lang="it-IT" dirty="0" err="1" smtClean="0"/>
              <a:t>residual</a:t>
            </a:r>
            <a:r>
              <a:rPr lang="it-IT" dirty="0" smtClean="0"/>
              <a:t> </a:t>
            </a:r>
            <a:r>
              <a:rPr lang="it-IT" dirty="0" err="1" smtClean="0"/>
              <a:t>magnetic</a:t>
            </a:r>
            <a:r>
              <a:rPr lang="it-IT" dirty="0" smtClean="0"/>
              <a:t> </a:t>
            </a:r>
            <a:r>
              <a:rPr lang="it-IT" dirty="0" err="1" smtClean="0"/>
              <a:t>field</a:t>
            </a:r>
            <a:endParaRPr lang="it-IT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it-IT" dirty="0" err="1" smtClean="0"/>
              <a:t>Amount</a:t>
            </a:r>
            <a:r>
              <a:rPr lang="it-IT" dirty="0" smtClean="0"/>
              <a:t> of the </a:t>
            </a:r>
            <a:r>
              <a:rPr lang="it-IT" dirty="0" err="1" smtClean="0"/>
              <a:t>shift</a:t>
            </a:r>
            <a:r>
              <a:rPr lang="it-IT" dirty="0" smtClean="0"/>
              <a:t>: </a:t>
            </a:r>
            <a:r>
              <a:rPr lang="it-IT" dirty="0" err="1" smtClean="0"/>
              <a:t>as</a:t>
            </a:r>
            <a:r>
              <a:rPr lang="it-IT" dirty="0" smtClean="0"/>
              <a:t> in the </a:t>
            </a:r>
            <a:r>
              <a:rPr lang="it-IT" dirty="0" err="1" smtClean="0"/>
              <a:t>gravity</a:t>
            </a:r>
            <a:r>
              <a:rPr lang="it-IT" dirty="0" smtClean="0"/>
              <a:t> </a:t>
            </a:r>
            <a:r>
              <a:rPr lang="it-IT" dirty="0" err="1" smtClean="0"/>
              <a:t>meas</a:t>
            </a:r>
            <a:r>
              <a:rPr lang="it-IT" dirty="0" smtClean="0"/>
              <a:t>. !!!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6138174" y="2454264"/>
          <a:ext cx="2796779" cy="31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92" name="Equazione" r:id="rId5" imgW="2044440" imgH="228600" progId="Equation.3">
                  <p:embed/>
                </p:oleObj>
              </mc:Choice>
              <mc:Fallback>
                <p:oleObj name="Equazione" r:id="rId5" imgW="2044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174" y="2454264"/>
                        <a:ext cx="2796779" cy="313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5490102" y="3741952"/>
            <a:ext cx="37523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dirty="0" err="1"/>
              <a:t>Observation</a:t>
            </a:r>
            <a:r>
              <a:rPr lang="it-IT" altLang="it-IT" dirty="0"/>
              <a:t> </a:t>
            </a:r>
            <a:r>
              <a:rPr lang="it-IT" altLang="it-IT" dirty="0" err="1"/>
              <a:t>consistent</a:t>
            </a:r>
            <a:r>
              <a:rPr lang="it-IT" altLang="it-IT" dirty="0"/>
              <a:t> with a </a:t>
            </a:r>
            <a:r>
              <a:rPr lang="it-IT" altLang="it-IT" dirty="0" err="1"/>
              <a:t>mean</a:t>
            </a:r>
            <a:r>
              <a:rPr lang="it-IT" altLang="it-IT" dirty="0"/>
              <a:t> force of </a:t>
            </a:r>
            <a:endParaRPr lang="it-IT" altLang="it-IT" dirty="0" smtClean="0"/>
          </a:p>
          <a:p>
            <a:pPr algn="ctr" eaLnBrk="1" hangingPunct="1"/>
            <a:r>
              <a:rPr lang="it-IT" altLang="it-IT" dirty="0" smtClean="0"/>
              <a:t>530 </a:t>
            </a:r>
            <a:r>
              <a:rPr lang="it-IT" altLang="it-IT" dirty="0" err="1"/>
              <a:t>aN</a:t>
            </a:r>
            <a:r>
              <a:rPr lang="it-IT" altLang="it-IT" dirty="0"/>
              <a:t> = </a:t>
            </a:r>
            <a:r>
              <a:rPr lang="it-IT" altLang="it-IT" dirty="0" smtClean="0"/>
              <a:t>530 </a:t>
            </a:r>
            <a:r>
              <a:rPr lang="it-IT" altLang="it-IT" dirty="0"/>
              <a:t>x 10</a:t>
            </a:r>
            <a:r>
              <a:rPr lang="it-IT" altLang="it-IT" baseline="30000" dirty="0"/>
              <a:t>-18</a:t>
            </a:r>
            <a:r>
              <a:rPr lang="it-IT" altLang="it-IT" dirty="0"/>
              <a:t> N </a:t>
            </a:r>
            <a:endParaRPr lang="it-IT" altLang="it-IT" dirty="0" smtClean="0"/>
          </a:p>
          <a:p>
            <a:pPr algn="ctr" eaLnBrk="1" hangingPunct="1"/>
            <a:r>
              <a:rPr lang="it-IT" altLang="it-IT" dirty="0" err="1" smtClean="0"/>
              <a:t>acting</a:t>
            </a:r>
            <a:r>
              <a:rPr lang="it-IT" altLang="it-IT" dirty="0" smtClean="0"/>
              <a:t> </a:t>
            </a:r>
            <a:r>
              <a:rPr lang="it-IT" altLang="it-IT" dirty="0"/>
              <a:t>on </a:t>
            </a:r>
            <a:r>
              <a:rPr lang="it-IT" altLang="it-IT" dirty="0" err="1" smtClean="0"/>
              <a:t>antiprotons</a:t>
            </a:r>
            <a:endParaRPr lang="it-IT" altLang="it-IT" dirty="0" smtClean="0"/>
          </a:p>
          <a:p>
            <a:pPr algn="ctr" eaLnBrk="1" hangingPunct="1"/>
            <a:r>
              <a:rPr lang="it-IT" altLang="it-IT" dirty="0" smtClean="0"/>
              <a:t>(</a:t>
            </a:r>
            <a:r>
              <a:rPr lang="it-IT" altLang="it-IT" dirty="0" err="1" smtClean="0"/>
              <a:t>magnetic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field</a:t>
            </a:r>
            <a:r>
              <a:rPr lang="it-IT" altLang="it-IT" dirty="0" smtClean="0"/>
              <a:t>) 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3213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087" y="3747230"/>
            <a:ext cx="62198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462087" y="762000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Come </a:t>
            </a:r>
            <a:r>
              <a:rPr lang="en-US" sz="2000" dirty="0" err="1" smtClean="0">
                <a:solidFill>
                  <a:srgbClr val="FF0000"/>
                </a:solidFill>
              </a:rPr>
              <a:t>ottenere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antiprotoni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ancora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piu</a:t>
            </a:r>
            <a:r>
              <a:rPr lang="en-US" sz="2000" dirty="0" smtClean="0">
                <a:solidFill>
                  <a:srgbClr val="FF0000"/>
                </a:solidFill>
              </a:rPr>
              <a:t>’ </a:t>
            </a:r>
            <a:r>
              <a:rPr lang="en-US" sz="2000" dirty="0" err="1" smtClean="0">
                <a:solidFill>
                  <a:srgbClr val="FF0000"/>
                </a:solidFill>
              </a:rPr>
              <a:t>freddi</a:t>
            </a:r>
            <a:r>
              <a:rPr lang="en-US" sz="2000" dirty="0" smtClean="0">
                <a:solidFill>
                  <a:srgbClr val="FF0000"/>
                </a:solidFill>
              </a:rPr>
              <a:t> di 100 </a:t>
            </a:r>
            <a:r>
              <a:rPr lang="en-US" sz="2000" dirty="0" err="1" smtClean="0">
                <a:solidFill>
                  <a:srgbClr val="FF0000"/>
                </a:solidFill>
              </a:rPr>
              <a:t>mK</a:t>
            </a:r>
            <a:r>
              <a:rPr lang="en-US" sz="2000" dirty="0" smtClean="0">
                <a:solidFill>
                  <a:srgbClr val="FF0000"/>
                </a:solidFill>
              </a:rPr>
              <a:t>???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7113" y="1797101"/>
            <a:ext cx="62408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Riempire la trappola con ioni </a:t>
            </a:r>
            <a:r>
              <a:rPr lang="it-IT" dirty="0" err="1" smtClean="0"/>
              <a:t>negatvi</a:t>
            </a: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Confinare ioni negativi e antiprotoni insieme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Laser </a:t>
            </a:r>
            <a:r>
              <a:rPr lang="it-IT" dirty="0" err="1" smtClean="0"/>
              <a:t>cooling</a:t>
            </a:r>
            <a:r>
              <a:rPr lang="it-IT" dirty="0" smtClean="0"/>
              <a:t> di ioni negativi fino a </a:t>
            </a:r>
            <a:r>
              <a:rPr lang="it-IT" dirty="0" err="1" smtClean="0">
                <a:solidFill>
                  <a:srgbClr val="FF0000"/>
                </a:solidFill>
              </a:rPr>
              <a:t>microKelvin</a:t>
            </a:r>
            <a:endParaRPr lang="it-IT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Raffreddamento di antiprotoni per collisione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Precisione misura g </a:t>
            </a:r>
            <a:r>
              <a:rPr lang="it-IT" dirty="0" err="1" smtClean="0"/>
              <a:t>puo’</a:t>
            </a:r>
            <a:r>
              <a:rPr lang="it-IT" dirty="0" smtClean="0"/>
              <a:t> aumentare di molti ordini di grandezza</a:t>
            </a:r>
          </a:p>
          <a:p>
            <a:r>
              <a:rPr lang="it-IT" dirty="0" smtClean="0"/>
              <a:t>(interferometria atomica con antiatomi)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733766" y="5854853"/>
            <a:ext cx="822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Experimenti</a:t>
            </a:r>
            <a:r>
              <a:rPr lang="it-IT" dirty="0" smtClean="0"/>
              <a:t> su laser </a:t>
            </a:r>
            <a:r>
              <a:rPr lang="it-IT" dirty="0" err="1" smtClean="0"/>
              <a:t>cooling</a:t>
            </a:r>
            <a:r>
              <a:rPr lang="it-IT" dirty="0" smtClean="0"/>
              <a:t> di La</a:t>
            </a:r>
            <a:r>
              <a:rPr lang="it-IT" baseline="30000" dirty="0" smtClean="0"/>
              <a:t>-</a:t>
            </a:r>
            <a:r>
              <a:rPr lang="it-IT" dirty="0" smtClean="0"/>
              <a:t> sono in </a:t>
            </a:r>
            <a:r>
              <a:rPr lang="it-IT" dirty="0" err="1" smtClean="0"/>
              <a:t>svilupo</a:t>
            </a:r>
            <a:r>
              <a:rPr lang="it-IT" dirty="0" smtClean="0"/>
              <a:t> da parte della collaborazione </a:t>
            </a:r>
            <a:r>
              <a:rPr lang="it-IT" dirty="0" err="1" smtClean="0"/>
              <a:t>AEgIS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213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/>
              <a:t>Conclusioni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4114800"/>
          </a:xfrm>
        </p:spPr>
        <p:txBody>
          <a:bodyPr/>
          <a:lstStyle/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r>
              <a:rPr lang="en-US" altLang="it-IT" sz="2400" dirty="0">
                <a:latin typeface="Times New Roman" panose="02020603050405020304" pitchFamily="18" charset="0"/>
              </a:rPr>
              <a:t>Lo studio </a:t>
            </a:r>
            <a:r>
              <a:rPr lang="en-US" altLang="it-IT" sz="2400" dirty="0" err="1">
                <a:latin typeface="Times New Roman" panose="02020603050405020304" pitchFamily="18" charset="0"/>
              </a:rPr>
              <a:t>della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 smtClean="0">
                <a:latin typeface="Times New Roman" panose="02020603050405020304" pitchFamily="18" charset="0"/>
              </a:rPr>
              <a:t>fredda</a:t>
            </a:r>
            <a:r>
              <a:rPr lang="en-US" altLang="it-IT" sz="2400" dirty="0" smtClean="0">
                <a:latin typeface="Times New Roman" panose="02020603050405020304" pitchFamily="18" charset="0"/>
              </a:rPr>
              <a:t> ci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aiuta</a:t>
            </a:r>
            <a:r>
              <a:rPr lang="en-US" altLang="it-IT" sz="2400" dirty="0">
                <a:latin typeface="Times New Roman" panose="02020603050405020304" pitchFamily="18" charset="0"/>
              </a:rPr>
              <a:t> a </a:t>
            </a:r>
            <a:r>
              <a:rPr lang="en-US" altLang="it-IT" sz="2400" dirty="0" err="1">
                <a:latin typeface="Times New Roman" panose="02020603050405020304" pitchFamily="18" charset="0"/>
              </a:rPr>
              <a:t>svelare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misteri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ancora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aperti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sulle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leggi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fondamentali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della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fisica</a:t>
            </a:r>
            <a:r>
              <a:rPr lang="en-US" altLang="it-IT" sz="2400" dirty="0">
                <a:latin typeface="Times New Roman" panose="02020603050405020304" pitchFamily="18" charset="0"/>
              </a:rPr>
              <a:t> e </a:t>
            </a:r>
            <a:r>
              <a:rPr lang="en-US" altLang="it-IT" sz="2400" dirty="0" err="1">
                <a:latin typeface="Times New Roman" panose="02020603050405020304" pitchFamily="18" charset="0"/>
              </a:rPr>
              <a:t>sulla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cosmologia</a:t>
            </a:r>
            <a:endParaRPr lang="en-US" altLang="it-IT" sz="24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endParaRPr lang="en-US" altLang="it-IT" sz="24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r>
              <a:rPr lang="en-US" altLang="it-IT" sz="2400" dirty="0" err="1">
                <a:latin typeface="Times New Roman" panose="02020603050405020304" pitchFamily="18" charset="0"/>
              </a:rPr>
              <a:t>Gli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antiatomi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freddi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danno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risposte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complementari</a:t>
            </a:r>
            <a:r>
              <a:rPr lang="en-US" altLang="it-IT" sz="2400" dirty="0">
                <a:latin typeface="Times New Roman" panose="02020603050405020304" pitchFamily="18" charset="0"/>
              </a:rPr>
              <a:t> a </a:t>
            </a:r>
            <a:r>
              <a:rPr lang="en-US" altLang="it-IT" sz="2400" dirty="0" err="1">
                <a:latin typeface="Times New Roman" panose="02020603050405020304" pitchFamily="18" charset="0"/>
              </a:rPr>
              <a:t>quelle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ottenibili</a:t>
            </a:r>
            <a:r>
              <a:rPr lang="en-US" altLang="it-IT" sz="2400" dirty="0">
                <a:latin typeface="Times New Roman" panose="02020603050405020304" pitchFamily="18" charset="0"/>
              </a:rPr>
              <a:t> con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altri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esperimenti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agli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acceleratori</a:t>
            </a:r>
            <a:r>
              <a:rPr lang="en-US" altLang="it-IT" sz="2400" dirty="0">
                <a:latin typeface="Times New Roman" panose="02020603050405020304" pitchFamily="18" charset="0"/>
              </a:rPr>
              <a:t> o </a:t>
            </a:r>
            <a:r>
              <a:rPr lang="en-US" altLang="it-IT" sz="2400" dirty="0" err="1">
                <a:latin typeface="Times New Roman" panose="02020603050405020304" pitchFamily="18" charset="0"/>
              </a:rPr>
              <a:t>nello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spazio</a:t>
            </a:r>
            <a:endParaRPr lang="en-US" altLang="it-IT" sz="24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endParaRPr lang="en-US" altLang="it-IT" sz="24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r>
              <a:rPr lang="en-US" altLang="it-IT" sz="2400" dirty="0" err="1">
                <a:latin typeface="Times New Roman" panose="02020603050405020304" pitchFamily="18" charset="0"/>
              </a:rPr>
              <a:t>Applicazioni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pratiche</a:t>
            </a:r>
            <a:r>
              <a:rPr lang="en-US" altLang="it-IT" sz="2400" dirty="0">
                <a:latin typeface="Times New Roman" panose="02020603050405020304" pitchFamily="18" charset="0"/>
              </a:rPr>
              <a:t> di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2400" dirty="0">
                <a:latin typeface="Times New Roman" panose="02020603050405020304" pitchFamily="18" charset="0"/>
              </a:rPr>
              <a:t>:  </a:t>
            </a:r>
            <a:r>
              <a:rPr lang="en-US" altLang="it-IT" sz="2400" dirty="0" err="1">
                <a:latin typeface="Times New Roman" panose="02020603050405020304" pitchFamily="18" charset="0"/>
              </a:rPr>
              <a:t>positroni</a:t>
            </a:r>
            <a:r>
              <a:rPr lang="en-US" altLang="it-IT" sz="2400" dirty="0">
                <a:latin typeface="Times New Roman" panose="02020603050405020304" pitchFamily="18" charset="0"/>
              </a:rPr>
              <a:t> e PET e’ </a:t>
            </a:r>
            <a:r>
              <a:rPr lang="en-US" altLang="it-IT" sz="2400" dirty="0" err="1">
                <a:latin typeface="Times New Roman" panose="02020603050405020304" pitchFamily="18" charset="0"/>
              </a:rPr>
              <a:t>gia</a:t>
            </a:r>
            <a:r>
              <a:rPr lang="en-US" altLang="it-IT" sz="2400" dirty="0">
                <a:latin typeface="Times New Roman" panose="02020603050405020304" pitchFamily="18" charset="0"/>
              </a:rPr>
              <a:t>’ </a:t>
            </a:r>
            <a:r>
              <a:rPr lang="en-US" altLang="it-IT" sz="2400" dirty="0" err="1">
                <a:latin typeface="Times New Roman" panose="02020603050405020304" pitchFamily="18" charset="0"/>
              </a:rPr>
              <a:t>una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realta</a:t>
            </a:r>
            <a:r>
              <a:rPr lang="en-US" altLang="it-IT" sz="2400" dirty="0">
                <a:latin typeface="Times New Roman" panose="02020603050405020304" pitchFamily="18" charset="0"/>
              </a:rPr>
              <a:t>’</a:t>
            </a: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endParaRPr lang="en-US" altLang="it-IT" sz="24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30000"/>
              <a:buFont typeface="Wingdings" panose="05000000000000000000" pitchFamily="2" charset="2"/>
              <a:buChar char="§"/>
            </a:pPr>
            <a:r>
              <a:rPr lang="en-US" altLang="it-IT" sz="2400" dirty="0" err="1">
                <a:latin typeface="Times New Roman" panose="02020603050405020304" pitchFamily="18" charset="0"/>
              </a:rPr>
              <a:t>Propulsione</a:t>
            </a:r>
            <a:r>
              <a:rPr lang="en-US" altLang="it-IT" sz="2400" dirty="0">
                <a:latin typeface="Times New Roman" panose="02020603050405020304" pitchFamily="18" charset="0"/>
              </a:rPr>
              <a:t> </a:t>
            </a:r>
            <a:r>
              <a:rPr lang="en-US" altLang="it-IT" sz="2400" dirty="0" err="1">
                <a:latin typeface="Times New Roman" panose="02020603050405020304" pitchFamily="18" charset="0"/>
              </a:rPr>
              <a:t>spaziale</a:t>
            </a:r>
            <a:r>
              <a:rPr lang="en-US" altLang="it-IT" sz="2400" dirty="0">
                <a:latin typeface="Times New Roman" panose="02020603050405020304" pitchFamily="18" charset="0"/>
              </a:rPr>
              <a:t>, </a:t>
            </a:r>
            <a:r>
              <a:rPr lang="en-US" altLang="it-IT" sz="2400" dirty="0" err="1">
                <a:latin typeface="Times New Roman" panose="02020603050405020304" pitchFamily="18" charset="0"/>
              </a:rPr>
              <a:t>reattori</a:t>
            </a:r>
            <a:r>
              <a:rPr lang="en-US" altLang="it-IT" sz="2400" dirty="0">
                <a:latin typeface="Times New Roman" panose="02020603050405020304" pitchFamily="18" charset="0"/>
              </a:rPr>
              <a:t> (e bombe)  ad </a:t>
            </a:r>
            <a:r>
              <a:rPr lang="en-US" altLang="it-IT" sz="24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2400" dirty="0">
                <a:latin typeface="Times New Roman" panose="02020603050405020304" pitchFamily="18" charset="0"/>
              </a:rPr>
              <a:t>: solo </a:t>
            </a:r>
            <a:r>
              <a:rPr lang="en-US" altLang="it-IT" sz="2400" dirty="0" err="1">
                <a:latin typeface="Times New Roman" panose="02020603050405020304" pitchFamily="18" charset="0"/>
              </a:rPr>
              <a:t>fantascienza</a:t>
            </a:r>
            <a:r>
              <a:rPr lang="en-US" altLang="it-IT" sz="2400" dirty="0">
                <a:latin typeface="Times New Roman" panose="02020603050405020304" pitchFamily="18" charset="0"/>
              </a:rPr>
              <a:t>!!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it-IT" sz="20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it-IT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458200" cy="4114800"/>
          </a:xfrm>
        </p:spPr>
        <p:txBody>
          <a:bodyPr/>
          <a:lstStyle/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>
                <a:latin typeface="Times New Roman" panose="02020603050405020304" pitchFamily="18" charset="0"/>
              </a:rPr>
              <a:t>La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singola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annichilazione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protone</a:t>
            </a:r>
            <a:r>
              <a:rPr lang="en-US" altLang="it-IT" sz="1800" dirty="0">
                <a:latin typeface="Times New Roman" panose="02020603050405020304" pitchFamily="18" charset="0"/>
              </a:rPr>
              <a:t> -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antiprotone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rilascia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r>
              <a:rPr lang="en-US" altLang="it-IT" sz="1800" dirty="0">
                <a:latin typeface="Times New Roman" panose="02020603050405020304" pitchFamily="18" charset="0"/>
              </a:rPr>
              <a:t>     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enormemente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piu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’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energia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di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quella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rilasciata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nel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singolo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processo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di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fusione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nucleare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(4 </a:t>
            </a:r>
            <a:r>
              <a:rPr lang="en-US" altLang="it-IT" sz="1800" dirty="0">
                <a:latin typeface="Times New Roman" panose="02020603050405020304" pitchFamily="18" charset="0"/>
              </a:rPr>
              <a:t>nuclei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idrogeno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formano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elio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)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latin typeface="Times New Roman" panose="02020603050405020304" pitchFamily="18" charset="0"/>
              </a:rPr>
              <a:t>Annichilo</a:t>
            </a:r>
            <a:r>
              <a:rPr lang="en-US" altLang="it-IT" sz="1800" dirty="0">
                <a:latin typeface="Times New Roman" panose="02020603050405020304" pitchFamily="18" charset="0"/>
              </a:rPr>
              <a:t> 1 g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1800" dirty="0">
                <a:latin typeface="Times New Roman" panose="02020603050405020304" pitchFamily="18" charset="0"/>
              </a:rPr>
              <a:t>:  4 </a:t>
            </a:r>
            <a:r>
              <a:rPr lang="en-US" altLang="it-IT" sz="1800" dirty="0" err="1">
                <a:latin typeface="Times New Roman" panose="02020603050405020304" pitchFamily="18" charset="0"/>
              </a:rPr>
              <a:t>miliardi</a:t>
            </a:r>
            <a:r>
              <a:rPr lang="en-US" altLang="it-IT" sz="1800" dirty="0">
                <a:latin typeface="Times New Roman" panose="02020603050405020304" pitchFamily="18" charset="0"/>
              </a:rPr>
              <a:t> di volte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piu</a:t>
            </a:r>
            <a:r>
              <a:rPr lang="en-US" altLang="it-IT" sz="1800" dirty="0">
                <a:latin typeface="Times New Roman" panose="02020603050405020304" pitchFamily="18" charset="0"/>
              </a:rPr>
              <a:t>’ </a:t>
            </a:r>
            <a:r>
              <a:rPr lang="en-US" altLang="it-IT" sz="1800" dirty="0" err="1">
                <a:latin typeface="Times New Roman" panose="02020603050405020304" pitchFamily="18" charset="0"/>
              </a:rPr>
              <a:t>energia</a:t>
            </a:r>
            <a:r>
              <a:rPr lang="en-US" altLang="it-IT" sz="1800" dirty="0">
                <a:latin typeface="Times New Roman" panose="02020603050405020304" pitchFamily="18" charset="0"/>
              </a:rPr>
              <a:t>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quella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ottenibile</a:t>
            </a:r>
            <a:r>
              <a:rPr lang="en-US" altLang="it-IT" sz="1800" dirty="0">
                <a:latin typeface="Times New Roman" panose="02020603050405020304" pitchFamily="18" charset="0"/>
              </a:rPr>
              <a:t>                                                         			 </a:t>
            </a:r>
            <a:r>
              <a:rPr lang="en-US" altLang="it-IT" sz="1800" dirty="0" err="1">
                <a:latin typeface="Times New Roman" panose="02020603050405020304" pitchFamily="18" charset="0"/>
              </a:rPr>
              <a:t>bruciando</a:t>
            </a:r>
            <a:r>
              <a:rPr lang="en-US" altLang="it-IT" sz="1800" dirty="0">
                <a:latin typeface="Times New Roman" panose="02020603050405020304" pitchFamily="18" charset="0"/>
              </a:rPr>
              <a:t> 1 g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petrolio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r>
              <a:rPr lang="en-US" altLang="it-IT" sz="1800" dirty="0">
                <a:latin typeface="Times New Roman" panose="02020603050405020304" pitchFamily="18" charset="0"/>
              </a:rPr>
              <a:t>                        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varie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fantasie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su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voli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interplanetari</a:t>
            </a:r>
            <a:r>
              <a:rPr lang="en-US" altLang="it-IT" sz="1800" dirty="0">
                <a:latin typeface="Times New Roman" panose="02020603050405020304" pitchFamily="18" charset="0"/>
              </a:rPr>
              <a:t>……</a:t>
            </a: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latin typeface="Times New Roman" panose="02020603050405020304" pitchFamily="18" charset="0"/>
              </a:rPr>
              <a:t>Costo</a:t>
            </a:r>
            <a:r>
              <a:rPr lang="en-US" altLang="it-IT" sz="1800" dirty="0">
                <a:latin typeface="Times New Roman" panose="02020603050405020304" pitchFamily="18" charset="0"/>
              </a:rPr>
              <a:t> di un </a:t>
            </a:r>
            <a:r>
              <a:rPr lang="en-US" altLang="it-IT" sz="1800" dirty="0" err="1">
                <a:latin typeface="Times New Roman" panose="02020603050405020304" pitchFamily="18" charset="0"/>
              </a:rPr>
              <a:t>grammo</a:t>
            </a:r>
            <a:r>
              <a:rPr lang="en-US" altLang="it-IT" sz="1800" dirty="0">
                <a:latin typeface="Times New Roman" panose="02020603050405020304" pitchFamily="18" charset="0"/>
              </a:rPr>
              <a:t>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1800" dirty="0">
                <a:latin typeface="Times New Roman" panose="02020603050405020304" pitchFamily="18" charset="0"/>
              </a:rPr>
              <a:t>  : </a:t>
            </a:r>
            <a:r>
              <a:rPr lang="en-US" altLang="it-IT" sz="1800" dirty="0" err="1">
                <a:latin typeface="Times New Roman" panose="02020603050405020304" pitchFamily="18" charset="0"/>
              </a:rPr>
              <a:t>stimato</a:t>
            </a:r>
            <a:r>
              <a:rPr lang="en-US" altLang="it-IT" sz="1800" dirty="0">
                <a:latin typeface="Times New Roman" panose="02020603050405020304" pitchFamily="18" charset="0"/>
              </a:rPr>
              <a:t> in 10 </a:t>
            </a:r>
            <a:r>
              <a:rPr lang="en-US" altLang="it-IT" sz="1800" dirty="0" err="1">
                <a:latin typeface="Times New Roman" panose="02020603050405020304" pitchFamily="18" charset="0"/>
              </a:rPr>
              <a:t>miliardi</a:t>
            </a:r>
            <a:r>
              <a:rPr lang="en-US" altLang="it-IT" sz="1800" dirty="0">
                <a:latin typeface="Times New Roman" panose="02020603050405020304" pitchFamily="18" charset="0"/>
              </a:rPr>
              <a:t>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dollari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latin typeface="Times New Roman" panose="02020603050405020304" pitchFamily="18" charset="0"/>
              </a:rPr>
              <a:t>Produzione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estremamente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inefficiente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r>
              <a:rPr lang="en-US" altLang="it-IT" sz="1800" dirty="0">
                <a:latin typeface="Times New Roman" panose="02020603050405020304" pitchFamily="18" charset="0"/>
              </a:rPr>
              <a:t>                   </a:t>
            </a: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 err="1">
                <a:latin typeface="Times New Roman" panose="02020603050405020304" pitchFamily="18" charset="0"/>
              </a:rPr>
              <a:t>Antimateria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prodotta</a:t>
            </a:r>
            <a:r>
              <a:rPr lang="en-US" altLang="it-IT" sz="1800" dirty="0">
                <a:latin typeface="Times New Roman" panose="02020603050405020304" pitchFamily="18" charset="0"/>
              </a:rPr>
              <a:t> al CERN o FERMILAB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negli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ultimi</a:t>
            </a:r>
            <a:r>
              <a:rPr lang="en-US" altLang="it-IT" sz="1800" dirty="0">
                <a:latin typeface="Times New Roman" panose="02020603050405020304" pitchFamily="18" charset="0"/>
              </a:rPr>
              <a:t>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anni</a:t>
            </a:r>
            <a:r>
              <a:rPr lang="en-US" altLang="it-IT" sz="1800" dirty="0">
                <a:latin typeface="Times New Roman" panose="02020603050405020304" pitchFamily="18" charset="0"/>
              </a:rPr>
              <a:t>:  </a:t>
            </a:r>
            <a:r>
              <a:rPr lang="en-US" altLang="it-IT" sz="1800" dirty="0" err="1">
                <a:latin typeface="Times New Roman" panose="02020603050405020304" pitchFamily="18" charset="0"/>
              </a:rPr>
              <a:t>nanogrammi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>
                <a:latin typeface="Times New Roman" panose="02020603050405020304" pitchFamily="18" charset="0"/>
              </a:rPr>
              <a:t>Ci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vorrebbe</a:t>
            </a:r>
            <a:r>
              <a:rPr lang="en-US" altLang="it-IT" sz="1800" dirty="0">
                <a:latin typeface="Times New Roman" panose="02020603050405020304" pitchFamily="18" charset="0"/>
              </a:rPr>
              <a:t> 1 </a:t>
            </a:r>
            <a:r>
              <a:rPr lang="en-US" altLang="it-IT" sz="1800" dirty="0" err="1">
                <a:latin typeface="Times New Roman" panose="02020603050405020304" pitchFamily="18" charset="0"/>
              </a:rPr>
              <a:t>miliardo</a:t>
            </a:r>
            <a:r>
              <a:rPr lang="en-US" altLang="it-IT" sz="1800" dirty="0">
                <a:latin typeface="Times New Roman" panose="02020603050405020304" pitchFamily="18" charset="0"/>
              </a:rPr>
              <a:t> di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anni</a:t>
            </a:r>
            <a:r>
              <a:rPr lang="en-US" altLang="it-IT" sz="1800" dirty="0">
                <a:latin typeface="Times New Roman" panose="02020603050405020304" pitchFamily="18" charset="0"/>
              </a:rPr>
              <a:t> per </a:t>
            </a:r>
            <a:r>
              <a:rPr lang="en-US" altLang="it-IT" sz="1800" dirty="0" err="1">
                <a:latin typeface="Times New Roman" panose="02020603050405020304" pitchFamily="18" charset="0"/>
              </a:rPr>
              <a:t>farne</a:t>
            </a:r>
            <a:r>
              <a:rPr lang="en-US" altLang="it-IT" sz="1800" dirty="0">
                <a:latin typeface="Times New Roman" panose="02020603050405020304" pitchFamily="18" charset="0"/>
              </a:rPr>
              <a:t> un </a:t>
            </a:r>
            <a:r>
              <a:rPr lang="en-US" altLang="it-IT" sz="1800" dirty="0" err="1">
                <a:latin typeface="Times New Roman" panose="02020603050405020304" pitchFamily="18" charset="0"/>
              </a:rPr>
              <a:t>grammo</a:t>
            </a:r>
            <a:r>
              <a:rPr lang="en-US" altLang="it-IT" sz="1800" dirty="0">
                <a:latin typeface="Times New Roman" panose="02020603050405020304" pitchFamily="18" charset="0"/>
              </a:rPr>
              <a:t>…</a:t>
            </a: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Char char="§"/>
            </a:pPr>
            <a:r>
              <a:rPr lang="en-US" altLang="it-IT" sz="1800" dirty="0">
                <a:latin typeface="Times New Roman" panose="02020603050405020304" pitchFamily="18" charset="0"/>
              </a:rPr>
              <a:t>Al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momento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, con </a:t>
            </a:r>
            <a:r>
              <a:rPr lang="en-US" altLang="it-IT" sz="1800" dirty="0" err="1">
                <a:latin typeface="Times New Roman" panose="02020603050405020304" pitchFamily="18" charset="0"/>
              </a:rPr>
              <a:t>l’antimateria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prodotta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agli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acceleratori</a:t>
            </a:r>
            <a:r>
              <a:rPr lang="en-US" altLang="it-IT" sz="1800" dirty="0">
                <a:latin typeface="Times New Roman" panose="02020603050405020304" pitchFamily="18" charset="0"/>
              </a:rPr>
              <a:t>, </a:t>
            </a: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r>
              <a:rPr lang="en-US" altLang="it-IT" sz="1800" dirty="0" err="1">
                <a:latin typeface="Times New Roman" panose="02020603050405020304" pitchFamily="18" charset="0"/>
              </a:rPr>
              <a:t>riusciremmo</a:t>
            </a:r>
            <a:r>
              <a:rPr lang="en-US" altLang="it-IT" sz="1800" dirty="0">
                <a:latin typeface="Times New Roman" panose="02020603050405020304" pitchFamily="18" charset="0"/>
              </a:rPr>
              <a:t> a </a:t>
            </a:r>
            <a:r>
              <a:rPr lang="en-US" altLang="it-IT" sz="1800" dirty="0" err="1">
                <a:latin typeface="Times New Roman" panose="02020603050405020304" pitchFamily="18" charset="0"/>
              </a:rPr>
              <a:t>tenere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accesa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una</a:t>
            </a:r>
            <a:r>
              <a:rPr lang="en-US" altLang="it-IT" sz="1800" dirty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>
                <a:latin typeface="Times New Roman" panose="02020603050405020304" pitchFamily="18" charset="0"/>
              </a:rPr>
              <a:t>lampadina</a:t>
            </a:r>
            <a:r>
              <a:rPr lang="en-US" altLang="it-IT" sz="1800" dirty="0">
                <a:latin typeface="Times New Roman" panose="02020603050405020304" pitchFamily="18" charset="0"/>
              </a:rPr>
              <a:t> da 100 W per non </a:t>
            </a:r>
            <a:r>
              <a:rPr lang="en-US" altLang="it-IT" sz="1800" dirty="0" err="1">
                <a:latin typeface="Times New Roman" panose="02020603050405020304" pitchFamily="18" charset="0"/>
              </a:rPr>
              <a:t>piu</a:t>
            </a:r>
            <a:r>
              <a:rPr lang="en-US" altLang="it-IT" sz="1800" dirty="0">
                <a:latin typeface="Times New Roman" panose="02020603050405020304" pitchFamily="18" charset="0"/>
              </a:rPr>
              <a:t>’ di 3 </a:t>
            </a:r>
            <a:r>
              <a:rPr lang="en-US" altLang="it-IT" sz="1800" dirty="0" err="1">
                <a:latin typeface="Times New Roman" panose="02020603050405020304" pitchFamily="18" charset="0"/>
              </a:rPr>
              <a:t>minuti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….</a:t>
            </a: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endParaRPr lang="en-US" altLang="it-IT" sz="1800" dirty="0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r>
              <a:rPr lang="en-US" altLang="it-IT" sz="1800" dirty="0" smtClean="0">
                <a:latin typeface="Times New Roman" panose="02020603050405020304" pitchFamily="18" charset="0"/>
              </a:rPr>
              <a:t>ma ……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trappole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per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antimateria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portatili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sono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 </a:t>
            </a:r>
            <a:r>
              <a:rPr lang="en-US" altLang="it-IT" sz="1800" dirty="0" err="1" smtClean="0">
                <a:latin typeface="Times New Roman" panose="02020603050405020304" pitchFamily="18" charset="0"/>
              </a:rPr>
              <a:t>fattibili</a:t>
            </a:r>
            <a:r>
              <a:rPr lang="en-US" altLang="it-IT" sz="1800" dirty="0" smtClean="0">
                <a:latin typeface="Times New Roman" panose="02020603050405020304" pitchFamily="18" charset="0"/>
              </a:rPr>
              <a:t>….</a:t>
            </a: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125000"/>
              <a:buFont typeface="Wingdings" panose="05000000000000000000" pitchFamily="2" charset="2"/>
              <a:buNone/>
            </a:pPr>
            <a:endParaRPr lang="en-US" altLang="it-IT" sz="18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it-IT" sz="1600" dirty="0"/>
              <a:t> </a:t>
            </a:r>
          </a:p>
        </p:txBody>
      </p:sp>
      <p:pic>
        <p:nvPicPr>
          <p:cNvPr id="105476" name="Picture 4" descr="trekpaper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152400"/>
            <a:ext cx="2635250" cy="1976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5478" name="Picture 6" descr="Angeli e demoni di Dan Br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10731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1676400" y="914400"/>
            <a:ext cx="34147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3200">
                <a:solidFill>
                  <a:schemeClr val="folHlink"/>
                </a:solidFill>
              </a:rPr>
              <a:t>………fantascienza</a:t>
            </a:r>
          </a:p>
        </p:txBody>
      </p:sp>
      <p:pic>
        <p:nvPicPr>
          <p:cNvPr id="105481" name="Picture 9" descr="lampadin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1816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6105"/>
            <a:ext cx="8655844" cy="662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498562" y="116105"/>
            <a:ext cx="2275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Installazione di </a:t>
            </a:r>
            <a:r>
              <a:rPr lang="it-IT" dirty="0" err="1" smtClean="0">
                <a:solidFill>
                  <a:schemeClr val="bg1"/>
                </a:solidFill>
              </a:rPr>
              <a:t>AEgIS</a:t>
            </a:r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al CERN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4558</TotalTime>
  <Words>3253</Words>
  <Application>Microsoft Office PowerPoint</Application>
  <PresentationFormat>On-screen Show (4:3)</PresentationFormat>
  <Paragraphs>598</Paragraphs>
  <Slides>56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56</vt:i4>
      </vt:variant>
    </vt:vector>
  </HeadingPairs>
  <TitlesOfParts>
    <vt:vector size="72" baseType="lpstr">
      <vt:lpstr>Arial</vt:lpstr>
      <vt:lpstr>Calibri</vt:lpstr>
      <vt:lpstr>Comic Sans MS</vt:lpstr>
      <vt:lpstr>Fm</vt:lpstr>
      <vt:lpstr>Geneva</vt:lpstr>
      <vt:lpstr>Helvetica</vt:lpstr>
      <vt:lpstr>Symbol</vt:lpstr>
      <vt:lpstr>Tahoma</vt:lpstr>
      <vt:lpstr>Times</vt:lpstr>
      <vt:lpstr>Times New Roman</vt:lpstr>
      <vt:lpstr>Wingdings</vt:lpstr>
      <vt:lpstr>Blends</vt:lpstr>
      <vt:lpstr>Clip</vt:lpstr>
      <vt:lpstr>Equation</vt:lpstr>
      <vt:lpstr>Chart</vt:lpstr>
      <vt:lpstr>Equazione</vt:lpstr>
      <vt:lpstr>     Atomi di antimateria freddi e fisica fondamentale</vt:lpstr>
      <vt:lpstr>PowerPoint Presentation</vt:lpstr>
      <vt:lpstr> Da cosa e’ formato  il mondo                  che ci circonda?</vt:lpstr>
      <vt:lpstr>I mattoni fondamentali</vt:lpstr>
      <vt:lpstr>Mondo e antimondo</vt:lpstr>
      <vt:lpstr>L’ipotesi di Dirac </vt:lpstr>
      <vt:lpstr>Breve storia della antimateria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Simmetrie: C , P , T e invarianza di Lorentz</vt:lpstr>
      <vt:lpstr>Symmetrie e CPT</vt:lpstr>
      <vt:lpstr>PowerPoint Presentation</vt:lpstr>
      <vt:lpstr>Ma perche’ il nostro universo e’ fatto solo di            materia?       </vt:lpstr>
      <vt:lpstr>Assenza di antimateria       e simmetrie non esatte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 i positroni?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Pulsed antihydrogen  beam formation in AEgIS  </vt:lpstr>
      <vt:lpstr>Un atomo un po’ speciale: il positronio</vt:lpstr>
      <vt:lpstr>Come si forma il positronio</vt:lpstr>
      <vt:lpstr>PowerPoint Presentation</vt:lpstr>
      <vt:lpstr>PowerPoint Presentation</vt:lpstr>
      <vt:lpstr>Come si misurera’ g?</vt:lpstr>
      <vt:lpstr>PowerPoint Presentation</vt:lpstr>
      <vt:lpstr>PowerPoint Presentation</vt:lpstr>
      <vt:lpstr>PowerPoint Presentation</vt:lpstr>
      <vt:lpstr>PowerPoint Presentation</vt:lpstr>
      <vt:lpstr>Precisione attesa per la misura di g in AEgIS (prima fase)</vt:lpstr>
      <vt:lpstr>L’ombra della materia sulla antimateria</vt:lpstr>
      <vt:lpstr>PowerPoint Presentation</vt:lpstr>
      <vt:lpstr>PowerPoint Presentation</vt:lpstr>
      <vt:lpstr>Conclusioni</vt:lpstr>
      <vt:lpstr>PowerPoint Presentation</vt:lpstr>
      <vt:lpstr>PowerPoint Presentation</vt:lpstr>
    </vt:vector>
  </TitlesOfParts>
  <Company>Istituto Nazionale di Fisica Nucleare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Testera</dc:creator>
  <cp:lastModifiedBy>testera</cp:lastModifiedBy>
  <cp:revision>215</cp:revision>
  <dcterms:created xsi:type="dcterms:W3CDTF">2008-11-11T12:22:21Z</dcterms:created>
  <dcterms:modified xsi:type="dcterms:W3CDTF">2014-10-10T10:01:43Z</dcterms:modified>
</cp:coreProperties>
</file>