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4" r:id="rId2"/>
    <p:sldMasterId id="2147483688" r:id="rId3"/>
    <p:sldMasterId id="2147483702" r:id="rId4"/>
    <p:sldMasterId id="2147483716" r:id="rId5"/>
    <p:sldMasterId id="2147483730" r:id="rId6"/>
    <p:sldMasterId id="2147483738" r:id="rId7"/>
    <p:sldMasterId id="2147483746" r:id="rId8"/>
    <p:sldMasterId id="2147483754" r:id="rId9"/>
  </p:sldMasterIdLst>
  <p:notesMasterIdLst>
    <p:notesMasterId r:id="rId48"/>
  </p:notesMasterIdLst>
  <p:sldIdLst>
    <p:sldId id="256" r:id="rId10"/>
    <p:sldId id="362" r:id="rId11"/>
    <p:sldId id="366" r:id="rId12"/>
    <p:sldId id="260" r:id="rId13"/>
    <p:sldId id="363" r:id="rId14"/>
    <p:sldId id="364" r:id="rId15"/>
    <p:sldId id="365" r:id="rId16"/>
    <p:sldId id="376" r:id="rId17"/>
    <p:sldId id="367" r:id="rId18"/>
    <p:sldId id="370" r:id="rId19"/>
    <p:sldId id="371" r:id="rId20"/>
    <p:sldId id="372" r:id="rId21"/>
    <p:sldId id="374" r:id="rId22"/>
    <p:sldId id="352" r:id="rId23"/>
    <p:sldId id="353" r:id="rId24"/>
    <p:sldId id="354" r:id="rId25"/>
    <p:sldId id="355" r:id="rId26"/>
    <p:sldId id="375" r:id="rId27"/>
    <p:sldId id="261" r:id="rId28"/>
    <p:sldId id="262" r:id="rId29"/>
    <p:sldId id="344" r:id="rId30"/>
    <p:sldId id="357" r:id="rId31"/>
    <p:sldId id="263" r:id="rId32"/>
    <p:sldId id="356" r:id="rId33"/>
    <p:sldId id="267" r:id="rId34"/>
    <p:sldId id="268" r:id="rId35"/>
    <p:sldId id="271" r:id="rId36"/>
    <p:sldId id="369" r:id="rId37"/>
    <p:sldId id="269" r:id="rId38"/>
    <p:sldId id="272" r:id="rId39"/>
    <p:sldId id="273" r:id="rId40"/>
    <p:sldId id="275" r:id="rId41"/>
    <p:sldId id="373" r:id="rId42"/>
    <p:sldId id="274" r:id="rId43"/>
    <p:sldId id="276" r:id="rId44"/>
    <p:sldId id="277" r:id="rId45"/>
    <p:sldId id="358" r:id="rId46"/>
    <p:sldId id="378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9A01797-E382-D44C-89FB-B054BB43AD83}">
          <p14:sldIdLst>
            <p14:sldId id="256"/>
            <p14:sldId id="362"/>
            <p14:sldId id="366"/>
            <p14:sldId id="260"/>
            <p14:sldId id="363"/>
            <p14:sldId id="364"/>
            <p14:sldId id="365"/>
            <p14:sldId id="376"/>
            <p14:sldId id="367"/>
            <p14:sldId id="370"/>
            <p14:sldId id="371"/>
            <p14:sldId id="372"/>
            <p14:sldId id="374"/>
          </p14:sldIdLst>
        </p14:section>
        <p14:section name="Diagnostics" id="{D2A2F49F-7EFE-604D-9D0B-504BA770EF7F}">
          <p14:sldIdLst>
            <p14:sldId id="352"/>
            <p14:sldId id="353"/>
            <p14:sldId id="354"/>
            <p14:sldId id="355"/>
            <p14:sldId id="375"/>
            <p14:sldId id="261"/>
            <p14:sldId id="262"/>
            <p14:sldId id="344"/>
            <p14:sldId id="357"/>
            <p14:sldId id="263"/>
            <p14:sldId id="356"/>
          </p14:sldIdLst>
        </p14:section>
        <p14:section name="Radiotherapy" id="{4AAD2CBB-17D8-3440-B13C-159EFA6EB24B}">
          <p14:sldIdLst>
            <p14:sldId id="267"/>
            <p14:sldId id="268"/>
            <p14:sldId id="271"/>
            <p14:sldId id="369"/>
            <p14:sldId id="269"/>
            <p14:sldId id="272"/>
            <p14:sldId id="273"/>
            <p14:sldId id="275"/>
            <p14:sldId id="373"/>
            <p14:sldId id="274"/>
            <p14:sldId id="276"/>
            <p14:sldId id="277"/>
            <p14:sldId id="358"/>
            <p14:sldId id="378"/>
          </p14:sldIdLst>
        </p14:section>
        <p14:section name="Plan of the course" id="{41E7708A-69F8-7543-869B-69AC744CC6FB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1B93A"/>
    <a:srgbClr val="00E800"/>
    <a:srgbClr val="B3B3B3"/>
    <a:srgbClr val="CFCFCF"/>
    <a:srgbClr val="4C1B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01" autoAdjust="0"/>
    <p:restoredTop sz="97323" autoAdjust="0"/>
  </p:normalViewPr>
  <p:slideViewPr>
    <p:cSldViewPr snapToGrid="0" snapToObjects="1">
      <p:cViewPr>
        <p:scale>
          <a:sx n="76" d="100"/>
          <a:sy n="76" d="100"/>
        </p:scale>
        <p:origin x="-1528" y="-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slide" Target="slides/slide36.xml"/><Relationship Id="rId46" Type="http://schemas.openxmlformats.org/officeDocument/2006/relationships/slide" Target="slides/slide37.xml"/><Relationship Id="rId47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80AF2-9E4B-D54F-905A-907485DE2C83}" type="datetimeFigureOut">
              <a:rPr lang="en-US" smtClean="0"/>
              <a:t>10/8/14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01008-8982-D447-AF7E-409E4F0C9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32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Perche</a:t>
            </a:r>
            <a:r>
              <a:rPr lang="en-US" dirty="0" smtClean="0"/>
              <a:t>’ </a:t>
            </a:r>
            <a:r>
              <a:rPr lang="en-US" dirty="0" err="1" smtClean="0"/>
              <a:t>irradia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01008-8982-D447-AF7E-409E4F0C9C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11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Pani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01008-8982-D447-AF7E-409E4F0C9C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13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Pani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01008-8982-D447-AF7E-409E4F0C9C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13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01008-8982-D447-AF7E-409E4F0C9C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23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Spiegare</a:t>
            </a:r>
            <a:r>
              <a:rPr lang="en-US" dirty="0" smtClean="0"/>
              <a:t> </a:t>
            </a:r>
            <a:r>
              <a:rPr lang="en-US" dirty="0" err="1" smtClean="0"/>
              <a:t>meglio</a:t>
            </a:r>
            <a:r>
              <a:rPr lang="en-US" dirty="0" smtClean="0"/>
              <a:t> IMRT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01008-8982-D447-AF7E-409E4F0C9CB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29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Manca</a:t>
            </a:r>
            <a:r>
              <a:rPr lang="en-US" dirty="0" smtClean="0"/>
              <a:t> GSI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01008-8982-D447-AF7E-409E4F0C9CB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53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Mechanism for charged</a:t>
            </a:r>
            <a:r>
              <a:rPr lang="en-US" baseline="0" dirty="0" smtClean="0"/>
              <a:t> production?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01008-8982-D447-AF7E-409E4F0C9CB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19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147483647 w 3985"/>
              <a:gd name="T1" fmla="*/ 0 h 3619"/>
              <a:gd name="T2" fmla="*/ 0 w 3985"/>
              <a:gd name="T3" fmla="*/ 2147483647 h 3619"/>
              <a:gd name="T4" fmla="*/ 2147483647 w 3985"/>
              <a:gd name="T5" fmla="*/ 2147483647 h 3619"/>
              <a:gd name="T6" fmla="*/ 2147483647 w 3985"/>
              <a:gd name="T7" fmla="*/ 2147483647 h 3619"/>
              <a:gd name="T8" fmla="*/ 2147483647 w 3985"/>
              <a:gd name="T9" fmla="*/ 0 h 3619"/>
              <a:gd name="T10" fmla="*/ 2147483647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2147483647 w 794"/>
                <a:gd name="T1" fmla="*/ 2147483647 h 414"/>
                <a:gd name="T2" fmla="*/ 2147483647 w 794"/>
                <a:gd name="T3" fmla="*/ 2147483647 h 414"/>
                <a:gd name="T4" fmla="*/ 2147483647 w 794"/>
                <a:gd name="T5" fmla="*/ 2147483647 h 414"/>
                <a:gd name="T6" fmla="*/ 2147483647 w 794"/>
                <a:gd name="T7" fmla="*/ 0 h 414"/>
                <a:gd name="T8" fmla="*/ 2147483647 w 794"/>
                <a:gd name="T9" fmla="*/ 2147483647 h 414"/>
                <a:gd name="T10" fmla="*/ 0 w 794"/>
                <a:gd name="T11" fmla="*/ 2147483647 h 414"/>
                <a:gd name="T12" fmla="*/ 2147483647 w 794"/>
                <a:gd name="T13" fmla="*/ 2147483647 h 414"/>
                <a:gd name="T14" fmla="*/ 2147483647 w 794"/>
                <a:gd name="T15" fmla="*/ 2147483647 h 414"/>
                <a:gd name="T16" fmla="*/ 2147483647 w 794"/>
                <a:gd name="T17" fmla="*/ 2147483647 h 414"/>
                <a:gd name="T18" fmla="*/ 2147483647 w 794"/>
                <a:gd name="T19" fmla="*/ 2147483647 h 414"/>
                <a:gd name="T20" fmla="*/ 2147483647 w 794"/>
                <a:gd name="T21" fmla="*/ 2147483647 h 414"/>
                <a:gd name="T22" fmla="*/ 2147483647 w 794"/>
                <a:gd name="T23" fmla="*/ 2147483647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200409 w 1586"/>
                <a:gd name="T1" fmla="*/ 0 h 821"/>
                <a:gd name="T2" fmla="*/ 1946521 w 1586"/>
                <a:gd name="T3" fmla="*/ 37802 h 821"/>
                <a:gd name="T4" fmla="*/ 2088266 w 1586"/>
                <a:gd name="T5" fmla="*/ 46472 h 821"/>
                <a:gd name="T6" fmla="*/ 2319639 w 1586"/>
                <a:gd name="T7" fmla="*/ 57681 h 821"/>
                <a:gd name="T8" fmla="*/ 2288951 w 1586"/>
                <a:gd name="T9" fmla="*/ 59801 h 821"/>
                <a:gd name="T10" fmla="*/ 1973953 w 1586"/>
                <a:gd name="T11" fmla="*/ 57317 h 821"/>
                <a:gd name="T12" fmla="*/ 1674259 w 1586"/>
                <a:gd name="T13" fmla="*/ 59076 h 821"/>
                <a:gd name="T14" fmla="*/ 60543 w 1586"/>
                <a:gd name="T15" fmla="*/ 21766 h 821"/>
                <a:gd name="T16" fmla="*/ 0 w 1586"/>
                <a:gd name="T17" fmla="*/ 10930 h 821"/>
                <a:gd name="T18" fmla="*/ 67133 w 1586"/>
                <a:gd name="T19" fmla="*/ 2305 h 821"/>
                <a:gd name="T20" fmla="*/ 200409 w 1586"/>
                <a:gd name="T21" fmla="*/ 0 h 821"/>
                <a:gd name="T22" fmla="*/ 200409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25204 h 747"/>
                <a:gd name="T2" fmla="*/ 1422471 w 1049"/>
                <a:gd name="T3" fmla="*/ 57982 h 747"/>
                <a:gd name="T4" fmla="*/ 1448930 w 1049"/>
                <a:gd name="T5" fmla="*/ 41453 h 747"/>
                <a:gd name="T6" fmla="*/ 1618612 w 1049"/>
                <a:gd name="T7" fmla="*/ 32769 h 747"/>
                <a:gd name="T8" fmla="*/ 120334 w 1049"/>
                <a:gd name="T9" fmla="*/ 0 h 747"/>
                <a:gd name="T10" fmla="*/ 0 w 1049"/>
                <a:gd name="T11" fmla="*/ 9819 h 747"/>
                <a:gd name="T12" fmla="*/ 0 w 1049"/>
                <a:gd name="T13" fmla="*/ 25204 h 747"/>
                <a:gd name="T14" fmla="*/ 0 w 1049"/>
                <a:gd name="T15" fmla="*/ 25204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56945 w 150"/>
                  <a:gd name="T1" fmla="*/ 0 h 173"/>
                  <a:gd name="T2" fmla="*/ 57769 w 150"/>
                  <a:gd name="T3" fmla="*/ 5779 h 173"/>
                  <a:gd name="T4" fmla="*/ 0 w 150"/>
                  <a:gd name="T5" fmla="*/ 15076 h 173"/>
                  <a:gd name="T6" fmla="*/ 114196 w 150"/>
                  <a:gd name="T7" fmla="*/ 13934 h 173"/>
                  <a:gd name="T8" fmla="*/ 147107 w 150"/>
                  <a:gd name="T9" fmla="*/ 7361 h 173"/>
                  <a:gd name="T10" fmla="*/ 214653 w 150"/>
                  <a:gd name="T11" fmla="*/ 2338 h 173"/>
                  <a:gd name="T12" fmla="*/ 156945 w 150"/>
                  <a:gd name="T13" fmla="*/ 0 h 173"/>
                  <a:gd name="T14" fmla="*/ 156945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234864 w 1684"/>
                  <a:gd name="T1" fmla="*/ 0 h 880"/>
                  <a:gd name="T2" fmla="*/ 94957 w 1684"/>
                  <a:gd name="T3" fmla="*/ 3914 h 880"/>
                  <a:gd name="T4" fmla="*/ 0 w 1684"/>
                  <a:gd name="T5" fmla="*/ 15649 h 880"/>
                  <a:gd name="T6" fmla="*/ 101285 w 1684"/>
                  <a:gd name="T7" fmla="*/ 26987 h 880"/>
                  <a:gd name="T8" fmla="*/ 1780235 w 1684"/>
                  <a:gd name="T9" fmla="*/ 65194 h 880"/>
                  <a:gd name="T10" fmla="*/ 2141915 w 1684"/>
                  <a:gd name="T11" fmla="*/ 62815 h 880"/>
                  <a:gd name="T12" fmla="*/ 2434994 w 1684"/>
                  <a:gd name="T13" fmla="*/ 66177 h 880"/>
                  <a:gd name="T14" fmla="*/ 2536684 w 1684"/>
                  <a:gd name="T15" fmla="*/ 60835 h 880"/>
                  <a:gd name="T16" fmla="*/ 2262268 w 1684"/>
                  <a:gd name="T17" fmla="*/ 49916 h 880"/>
                  <a:gd name="T18" fmla="*/ 2150769 w 1684"/>
                  <a:gd name="T19" fmla="*/ 38543 h 880"/>
                  <a:gd name="T20" fmla="*/ 2062772 w 1684"/>
                  <a:gd name="T21" fmla="*/ 39637 h 880"/>
                  <a:gd name="T22" fmla="*/ 2167323 w 1684"/>
                  <a:gd name="T23" fmla="*/ 49916 h 880"/>
                  <a:gd name="T24" fmla="*/ 2376941 w 1684"/>
                  <a:gd name="T25" fmla="*/ 60877 h 880"/>
                  <a:gd name="T26" fmla="*/ 2128634 w 1684"/>
                  <a:gd name="T27" fmla="*/ 59195 h 880"/>
                  <a:gd name="T28" fmla="*/ 1835857 w 1684"/>
                  <a:gd name="T29" fmla="*/ 61150 h 880"/>
                  <a:gd name="T30" fmla="*/ 1890042 w 1684"/>
                  <a:gd name="T31" fmla="*/ 48848 h 880"/>
                  <a:gd name="T32" fmla="*/ 2015575 w 1684"/>
                  <a:gd name="T33" fmla="*/ 40465 h 880"/>
                  <a:gd name="T34" fmla="*/ 1868618 w 1684"/>
                  <a:gd name="T35" fmla="*/ 41510 h 880"/>
                  <a:gd name="T36" fmla="*/ 1754688 w 1684"/>
                  <a:gd name="T37" fmla="*/ 49523 h 880"/>
                  <a:gd name="T38" fmla="*/ 1715968 w 1684"/>
                  <a:gd name="T39" fmla="*/ 59505 h 880"/>
                  <a:gd name="T40" fmla="*/ 161361 w 1684"/>
                  <a:gd name="T41" fmla="*/ 23307 h 880"/>
                  <a:gd name="T42" fmla="*/ 120142 w 1684"/>
                  <a:gd name="T43" fmla="*/ 16144 h 880"/>
                  <a:gd name="T44" fmla="*/ 155070 w 1684"/>
                  <a:gd name="T45" fmla="*/ 7189 h 880"/>
                  <a:gd name="T46" fmla="*/ 326342 w 1684"/>
                  <a:gd name="T47" fmla="*/ 0 h 880"/>
                  <a:gd name="T48" fmla="*/ 234864 w 1684"/>
                  <a:gd name="T49" fmla="*/ 0 h 880"/>
                  <a:gd name="T50" fmla="*/ 234864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50706 w 1190"/>
                  <a:gd name="T1" fmla="*/ 0 h 500"/>
                  <a:gd name="T2" fmla="*/ 1791263 w 1190"/>
                  <a:gd name="T3" fmla="*/ 36587 h 500"/>
                  <a:gd name="T4" fmla="*/ 1618557 w 1190"/>
                  <a:gd name="T5" fmla="*/ 37329 h 500"/>
                  <a:gd name="T6" fmla="*/ 0 w 1190"/>
                  <a:gd name="T7" fmla="*/ 2013 h 500"/>
                  <a:gd name="T8" fmla="*/ 150706 w 1190"/>
                  <a:gd name="T9" fmla="*/ 0 h 500"/>
                  <a:gd name="T10" fmla="*/ 150706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80044 w 160"/>
                  <a:gd name="T1" fmla="*/ 0 h 335"/>
                  <a:gd name="T2" fmla="*/ 29482 w 160"/>
                  <a:gd name="T3" fmla="*/ 7419 h 335"/>
                  <a:gd name="T4" fmla="*/ 0 w 160"/>
                  <a:gd name="T5" fmla="*/ 15983 h 335"/>
                  <a:gd name="T6" fmla="*/ 51665 w 160"/>
                  <a:gd name="T7" fmla="*/ 21846 h 335"/>
                  <a:gd name="T8" fmla="*/ 145171 w 160"/>
                  <a:gd name="T9" fmla="*/ 23294 h 335"/>
                  <a:gd name="T10" fmla="*/ 117864 w 160"/>
                  <a:gd name="T11" fmla="*/ 10670 h 335"/>
                  <a:gd name="T12" fmla="*/ 247661 w 160"/>
                  <a:gd name="T13" fmla="*/ 1215 h 335"/>
                  <a:gd name="T14" fmla="*/ 180044 w 160"/>
                  <a:gd name="T15" fmla="*/ 0 h 335"/>
                  <a:gd name="T16" fmla="*/ 180044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20405 w 489"/>
                  <a:gd name="T1" fmla="*/ 2645 h 296"/>
                  <a:gd name="T2" fmla="*/ 227420 w 489"/>
                  <a:gd name="T3" fmla="*/ 5106 h 296"/>
                  <a:gd name="T4" fmla="*/ 461461 w 489"/>
                  <a:gd name="T5" fmla="*/ 10556 h 296"/>
                  <a:gd name="T6" fmla="*/ 626717 w 489"/>
                  <a:gd name="T7" fmla="*/ 18721 h 296"/>
                  <a:gd name="T8" fmla="*/ 464254 w 489"/>
                  <a:gd name="T9" fmla="*/ 17702 h 296"/>
                  <a:gd name="T10" fmla="*/ 197407 w 489"/>
                  <a:gd name="T11" fmla="*/ 11250 h 296"/>
                  <a:gd name="T12" fmla="*/ 71039 w 489"/>
                  <a:gd name="T13" fmla="*/ 6154 h 296"/>
                  <a:gd name="T14" fmla="*/ 151944 w 489"/>
                  <a:gd name="T15" fmla="*/ 12540 h 296"/>
                  <a:gd name="T16" fmla="*/ 387269 w 489"/>
                  <a:gd name="T17" fmla="*/ 20754 h 296"/>
                  <a:gd name="T18" fmla="*/ 663329 w 489"/>
                  <a:gd name="T19" fmla="*/ 22834 h 296"/>
                  <a:gd name="T20" fmla="*/ 696224 w 489"/>
                  <a:gd name="T21" fmla="*/ 17235 h 296"/>
                  <a:gd name="T22" fmla="*/ 561147 w 489"/>
                  <a:gd name="T23" fmla="*/ 9268 h 296"/>
                  <a:gd name="T24" fmla="*/ 241801 w 489"/>
                  <a:gd name="T25" fmla="*/ 1335 h 296"/>
                  <a:gd name="T26" fmla="*/ 0 w 489"/>
                  <a:gd name="T27" fmla="*/ 0 h 296"/>
                  <a:gd name="T28" fmla="*/ 20405 w 489"/>
                  <a:gd name="T29" fmla="*/ 2645 h 296"/>
                  <a:gd name="T30" fmla="*/ 20405 w 489"/>
                  <a:gd name="T31" fmla="*/ 2645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6 w 794"/>
                <a:gd name="T1" fmla="*/ 1 h 414"/>
                <a:gd name="T2" fmla="*/ 5 w 794"/>
                <a:gd name="T3" fmla="*/ 1 h 414"/>
                <a:gd name="T4" fmla="*/ 4 w 794"/>
                <a:gd name="T5" fmla="*/ 1 h 414"/>
                <a:gd name="T6" fmla="*/ 2 w 794"/>
                <a:gd name="T7" fmla="*/ 0 h 414"/>
                <a:gd name="T8" fmla="*/ 2 w 794"/>
                <a:gd name="T9" fmla="*/ 1 h 414"/>
                <a:gd name="T10" fmla="*/ 0 w 794"/>
                <a:gd name="T11" fmla="*/ 1 h 414"/>
                <a:gd name="T12" fmla="*/ 2 w 794"/>
                <a:gd name="T13" fmla="*/ 1 h 414"/>
                <a:gd name="T14" fmla="*/ 4 w 794"/>
                <a:gd name="T15" fmla="*/ 1 h 414"/>
                <a:gd name="T16" fmla="*/ 5 w 794"/>
                <a:gd name="T17" fmla="*/ 1 h 414"/>
                <a:gd name="T18" fmla="*/ 6 w 794"/>
                <a:gd name="T19" fmla="*/ 1 h 414"/>
                <a:gd name="T20" fmla="*/ 6 w 794"/>
                <a:gd name="T21" fmla="*/ 1 h 414"/>
                <a:gd name="T22" fmla="*/ 6 w 794"/>
                <a:gd name="T23" fmla="*/ 1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0 w 1586"/>
                <a:gd name="T1" fmla="*/ 0 h 821"/>
                <a:gd name="T2" fmla="*/ 0 w 1586"/>
                <a:gd name="T3" fmla="*/ 0 h 821"/>
                <a:gd name="T4" fmla="*/ 0 w 1586"/>
                <a:gd name="T5" fmla="*/ 0 h 821"/>
                <a:gd name="T6" fmla="*/ 0 w 1586"/>
                <a:gd name="T7" fmla="*/ 0 h 821"/>
                <a:gd name="T8" fmla="*/ 0 w 1586"/>
                <a:gd name="T9" fmla="*/ 0 h 821"/>
                <a:gd name="T10" fmla="*/ 0 w 1586"/>
                <a:gd name="T11" fmla="*/ 0 h 821"/>
                <a:gd name="T12" fmla="*/ 0 w 1586"/>
                <a:gd name="T13" fmla="*/ 0 h 821"/>
                <a:gd name="T14" fmla="*/ 0 w 1586"/>
                <a:gd name="T15" fmla="*/ 0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>
                <a:gd name="T0" fmla="*/ 0 w 1049"/>
                <a:gd name="T1" fmla="*/ 0 h 747"/>
                <a:gd name="T2" fmla="*/ 0 w 1049"/>
                <a:gd name="T3" fmla="*/ 0 h 747"/>
                <a:gd name="T4" fmla="*/ 0 w 1049"/>
                <a:gd name="T5" fmla="*/ 0 h 747"/>
                <a:gd name="T6" fmla="*/ 0 w 1049"/>
                <a:gd name="T7" fmla="*/ 0 h 747"/>
                <a:gd name="T8" fmla="*/ 0 w 1049"/>
                <a:gd name="T9" fmla="*/ 0 h 747"/>
                <a:gd name="T10" fmla="*/ 0 w 1049"/>
                <a:gd name="T11" fmla="*/ 0 h 747"/>
                <a:gd name="T12" fmla="*/ 0 w 1049"/>
                <a:gd name="T13" fmla="*/ 0 h 747"/>
                <a:gd name="T14" fmla="*/ 0 w 1049"/>
                <a:gd name="T15" fmla="*/ 0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0 w 150"/>
                  <a:gd name="T1" fmla="*/ 0 h 173"/>
                  <a:gd name="T2" fmla="*/ 0 w 150"/>
                  <a:gd name="T3" fmla="*/ 0 h 173"/>
                  <a:gd name="T4" fmla="*/ 0 w 150"/>
                  <a:gd name="T5" fmla="*/ 0 h 173"/>
                  <a:gd name="T6" fmla="*/ 0 w 150"/>
                  <a:gd name="T7" fmla="*/ 0 h 173"/>
                  <a:gd name="T8" fmla="*/ 0 w 150"/>
                  <a:gd name="T9" fmla="*/ 0 h 173"/>
                  <a:gd name="T10" fmla="*/ 0 w 150"/>
                  <a:gd name="T11" fmla="*/ 0 h 173"/>
                  <a:gd name="T12" fmla="*/ 0 w 150"/>
                  <a:gd name="T13" fmla="*/ 0 h 173"/>
                  <a:gd name="T14" fmla="*/ 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0 w 1684"/>
                  <a:gd name="T1" fmla="*/ 0 h 880"/>
                  <a:gd name="T2" fmla="*/ 0 w 1684"/>
                  <a:gd name="T3" fmla="*/ 0 h 880"/>
                  <a:gd name="T4" fmla="*/ 0 w 1684"/>
                  <a:gd name="T5" fmla="*/ 0 h 880"/>
                  <a:gd name="T6" fmla="*/ 0 w 1684"/>
                  <a:gd name="T7" fmla="*/ 0 h 880"/>
                  <a:gd name="T8" fmla="*/ 0 w 1684"/>
                  <a:gd name="T9" fmla="*/ 0 h 880"/>
                  <a:gd name="T10" fmla="*/ 0 w 1684"/>
                  <a:gd name="T11" fmla="*/ 0 h 880"/>
                  <a:gd name="T12" fmla="*/ 0 w 1684"/>
                  <a:gd name="T13" fmla="*/ 0 h 880"/>
                  <a:gd name="T14" fmla="*/ 0 w 1684"/>
                  <a:gd name="T15" fmla="*/ 0 h 880"/>
                  <a:gd name="T16" fmla="*/ 0 w 1684"/>
                  <a:gd name="T17" fmla="*/ 0 h 880"/>
                  <a:gd name="T18" fmla="*/ 0 w 1684"/>
                  <a:gd name="T19" fmla="*/ 0 h 880"/>
                  <a:gd name="T20" fmla="*/ 0 w 1684"/>
                  <a:gd name="T21" fmla="*/ 0 h 880"/>
                  <a:gd name="T22" fmla="*/ 0 w 1684"/>
                  <a:gd name="T23" fmla="*/ 0 h 880"/>
                  <a:gd name="T24" fmla="*/ 0 w 1684"/>
                  <a:gd name="T25" fmla="*/ 0 h 880"/>
                  <a:gd name="T26" fmla="*/ 0 w 1684"/>
                  <a:gd name="T27" fmla="*/ 0 h 880"/>
                  <a:gd name="T28" fmla="*/ 0 w 1684"/>
                  <a:gd name="T29" fmla="*/ 0 h 880"/>
                  <a:gd name="T30" fmla="*/ 0 w 1684"/>
                  <a:gd name="T31" fmla="*/ 0 h 880"/>
                  <a:gd name="T32" fmla="*/ 0 w 1684"/>
                  <a:gd name="T33" fmla="*/ 0 h 880"/>
                  <a:gd name="T34" fmla="*/ 0 w 1684"/>
                  <a:gd name="T35" fmla="*/ 0 h 880"/>
                  <a:gd name="T36" fmla="*/ 0 w 1684"/>
                  <a:gd name="T37" fmla="*/ 0 h 880"/>
                  <a:gd name="T38" fmla="*/ 0 w 1684"/>
                  <a:gd name="T39" fmla="*/ 0 h 880"/>
                  <a:gd name="T40" fmla="*/ 0 w 1684"/>
                  <a:gd name="T41" fmla="*/ 0 h 880"/>
                  <a:gd name="T42" fmla="*/ 0 w 1684"/>
                  <a:gd name="T43" fmla="*/ 0 h 880"/>
                  <a:gd name="T44" fmla="*/ 0 w 1684"/>
                  <a:gd name="T45" fmla="*/ 0 h 880"/>
                  <a:gd name="T46" fmla="*/ 0 w 1684"/>
                  <a:gd name="T47" fmla="*/ 0 h 880"/>
                  <a:gd name="T48" fmla="*/ 0 w 1684"/>
                  <a:gd name="T49" fmla="*/ 0 h 880"/>
                  <a:gd name="T50" fmla="*/ 0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0 w 1190"/>
                  <a:gd name="T1" fmla="*/ 0 h 500"/>
                  <a:gd name="T2" fmla="*/ 0 w 1190"/>
                  <a:gd name="T3" fmla="*/ 0 h 500"/>
                  <a:gd name="T4" fmla="*/ 0 w 1190"/>
                  <a:gd name="T5" fmla="*/ 0 h 500"/>
                  <a:gd name="T6" fmla="*/ 0 w 1190"/>
                  <a:gd name="T7" fmla="*/ 0 h 500"/>
                  <a:gd name="T8" fmla="*/ 0 w 1190"/>
                  <a:gd name="T9" fmla="*/ 0 h 500"/>
                  <a:gd name="T10" fmla="*/ 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>
                  <a:gd name="T0" fmla="*/ 0 w 160"/>
                  <a:gd name="T1" fmla="*/ 0 h 335"/>
                  <a:gd name="T2" fmla="*/ 0 w 160"/>
                  <a:gd name="T3" fmla="*/ 0 h 335"/>
                  <a:gd name="T4" fmla="*/ 0 w 160"/>
                  <a:gd name="T5" fmla="*/ 0 h 335"/>
                  <a:gd name="T6" fmla="*/ 0 w 160"/>
                  <a:gd name="T7" fmla="*/ 0 h 335"/>
                  <a:gd name="T8" fmla="*/ 0 w 160"/>
                  <a:gd name="T9" fmla="*/ 0 h 335"/>
                  <a:gd name="T10" fmla="*/ 0 w 160"/>
                  <a:gd name="T11" fmla="*/ 0 h 335"/>
                  <a:gd name="T12" fmla="*/ 0 w 160"/>
                  <a:gd name="T13" fmla="*/ 0 h 335"/>
                  <a:gd name="T14" fmla="*/ 0 w 160"/>
                  <a:gd name="T15" fmla="*/ 0 h 335"/>
                  <a:gd name="T16" fmla="*/ 0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>
                  <a:gd name="T0" fmla="*/ 0 w 489"/>
                  <a:gd name="T1" fmla="*/ 0 h 296"/>
                  <a:gd name="T2" fmla="*/ 0 w 489"/>
                  <a:gd name="T3" fmla="*/ 0 h 296"/>
                  <a:gd name="T4" fmla="*/ 0 w 489"/>
                  <a:gd name="T5" fmla="*/ 0 h 296"/>
                  <a:gd name="T6" fmla="*/ 0 w 489"/>
                  <a:gd name="T7" fmla="*/ 0 h 296"/>
                  <a:gd name="T8" fmla="*/ 0 w 489"/>
                  <a:gd name="T9" fmla="*/ 0 h 296"/>
                  <a:gd name="T10" fmla="*/ 0 w 489"/>
                  <a:gd name="T11" fmla="*/ 0 h 296"/>
                  <a:gd name="T12" fmla="*/ 0 w 489"/>
                  <a:gd name="T13" fmla="*/ 0 h 296"/>
                  <a:gd name="T14" fmla="*/ 0 w 489"/>
                  <a:gd name="T15" fmla="*/ 0 h 296"/>
                  <a:gd name="T16" fmla="*/ 0 w 489"/>
                  <a:gd name="T17" fmla="*/ 0 h 296"/>
                  <a:gd name="T18" fmla="*/ 0 w 489"/>
                  <a:gd name="T19" fmla="*/ 0 h 296"/>
                  <a:gd name="T20" fmla="*/ 0 w 489"/>
                  <a:gd name="T21" fmla="*/ 0 h 296"/>
                  <a:gd name="T22" fmla="*/ 0 w 489"/>
                  <a:gd name="T23" fmla="*/ 0 h 296"/>
                  <a:gd name="T24" fmla="*/ 0 w 489"/>
                  <a:gd name="T25" fmla="*/ 0 h 296"/>
                  <a:gd name="T26" fmla="*/ 0 w 489"/>
                  <a:gd name="T27" fmla="*/ 0 h 296"/>
                  <a:gd name="T28" fmla="*/ 0 w 489"/>
                  <a:gd name="T29" fmla="*/ 0 h 296"/>
                  <a:gd name="T30" fmla="*/ 0 w 489"/>
                  <a:gd name="T31" fmla="*/ 0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2147483647 w 4288"/>
              <a:gd name="T3" fmla="*/ 2147483647 h 459"/>
              <a:gd name="T4" fmla="*/ 2147483647 w 4288"/>
              <a:gd name="T5" fmla="*/ 2147483647 h 459"/>
              <a:gd name="T6" fmla="*/ 2147483647 w 4288"/>
              <a:gd name="T7" fmla="*/ 2147483647 h 459"/>
              <a:gd name="T8" fmla="*/ 2147483647 w 4288"/>
              <a:gd name="T9" fmla="*/ 2147483647 h 459"/>
              <a:gd name="T10" fmla="*/ 2147483647 w 4288"/>
              <a:gd name="T11" fmla="*/ 2147483647 h 459"/>
              <a:gd name="T12" fmla="*/ 2147483647 w 4288"/>
              <a:gd name="T13" fmla="*/ 2147483647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2147483647 h 240"/>
              <a:gd name="T2" fmla="*/ 2147483647 w 560"/>
              <a:gd name="T3" fmla="*/ 2147483647 h 240"/>
              <a:gd name="T4" fmla="*/ 2147483647 w 560"/>
              <a:gd name="T5" fmla="*/ 2147483647 h 240"/>
              <a:gd name="T6" fmla="*/ 2147483647 w 560"/>
              <a:gd name="T7" fmla="*/ 2147483647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blurRad="63500" dist="46662" dir="2115817" algn="ctr" rotWithShape="0">
              <a:schemeClr val="bg2">
                <a:alpha val="74998"/>
              </a:schemeClr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75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10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76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4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65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610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50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17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24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05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3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66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E41F7CC-A3B2-7E4A-AF8D-585BDAEFA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9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F55C1B0-4FD1-7D43-AA94-B7CF699F3F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5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D62D670-28B0-D543-B39D-CA17F700D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20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EDE92-8413-4B46-A4E5-3275055E84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93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EB5F4C7-A265-1741-AD15-59ACC6E62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158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189C2DD-E313-2F42-8CF6-006B2E0A87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782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498348B-F9B0-4C4B-8E00-50766CE0A6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587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C80F1CB-F6D4-B344-ACCD-0BA1B4BD46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382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BB4ECC7-FFBA-554A-A131-05DBDF5FD2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3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A8A4768-50C0-284A-8A81-0FD71BFAF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816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1B205A5-01FA-FE44-9F52-8583B1C76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80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F08468-1DC1-FE49-803C-4F3B508BC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5390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72EF5DF-41A2-BB48-8F99-2F9ACCCDD8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796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3F47B7-21C8-B34E-BDD7-08F7A3616B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3146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C7347BD-6454-FC4C-BC7A-09927F61B4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936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0FE3D6-EA81-8A47-AB21-081475A0E1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313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B1878D6-C39C-0E48-A294-01A225D3C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277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03BF397-5171-954B-B261-741C81CF25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4807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B1FD6F9-A5AA-D645-8246-FFBAA41A9D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0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22CACD0-6377-CE46-80C1-E4D5217DA7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247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7372684-9ABF-9B43-8B36-3A037CCC5E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157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99B863-D3F6-EF4D-94A1-D10823C668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564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0E3CB92-97F2-1C44-94B8-C293C57B8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279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BB0E42E-CC79-DC4B-99F6-B3A7E12ED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65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F470EA7-3FC9-6D47-8A89-403E706CFF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2601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659F9F3-DD74-6148-A218-0B628CC7F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238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FAB8103-7CD2-464B-95B8-2A18BC2129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724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28C700E-D64B-C54B-A13C-D14AB4FB1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386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58A90FF-CDD6-D04A-8CBB-BF59F9F6E1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6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66C03BB-52A3-0445-A84E-41CCE8D32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19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A81EA1C-B76D-3341-975B-38CCCF69E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257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9171A72-8838-944D-8A14-FB32126CED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220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7C53519-78E2-5649-AC1D-1CFA871044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0823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F2AA2B-3243-D74E-A27B-B240E2EA2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9934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87640BB-B16C-9445-9426-C6372E936D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8331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3A7887D-9C96-5C47-9635-79DED9FFF8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59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F5F4986-ACBA-8C45-9769-FD29EDC14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861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B20FB17-BBE9-D042-A5D6-74C859D47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729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C0484B8-3733-0E40-BB58-EF76122A5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086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AD92197-4023-ED45-BCB7-8FCC1A1BFE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4714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F3B1B1C-EE86-A441-9155-B3BA305C6C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253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D96E750-FE2C-ED41-AF03-DE160D1F9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101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4B3BC3E-D451-D446-8CA5-7BAAEE1C82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3154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28EBCF0-1601-8544-9EDE-7498A5EE3D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49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BA53040-5D17-7D4B-83FB-0835F7410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479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2578FC2-D037-F94B-A4D5-F7C648CAC8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630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C866B1-D907-9F4C-80B2-C372C734F2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3537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5123F52-727D-674D-9786-8C8EF8261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91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626B9CC-4220-BD4F-9D33-8F0B771CE9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220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32AA48-135C-5449-A561-7B1DEA2162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497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09C006F-86ED-344F-B208-E5A1690FA5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85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851B7D8-B299-2C46-B47E-0C80FE544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6538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D0F2E1-13BC-A44E-9C0C-C08AE4FB36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1720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D3CA331-E0D5-054D-94A2-54368D5DB8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503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02F08F4-5CA1-9046-975C-0EEEF9529B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9214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9504601-EA11-FB4D-B975-017B2433C3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3508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33509-3C40-D946-9F32-7E81E94238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9352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1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75459F0-2B28-B14D-8801-C48D742DA1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5896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E3751AD-18F6-C549-B028-A472A52D88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9559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9F69C1F-D31B-F14D-B89B-569F40DC4D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5853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61771C2-C715-5045-9C1B-881D483E0E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1747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1682754-A020-1F47-BBC2-DFA33F7DD7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7790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65DC869-5A61-E845-9F7F-35362C2BF2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1873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DFD02B6-8371-E140-8AF4-C52FBC8DEF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4904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1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15A129D-EA9B-EC48-A09A-0A7104B0CB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89066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5DD182-DC60-8942-A098-559150A00F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0707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8243DA-600E-7844-AA93-3F1AFA9CC9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29797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B4B7E7A-D333-4D4F-B96F-1DC9511C6E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118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D231855-589E-F341-998C-983420B2F9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183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0D1C721-6C7F-F04B-8C91-3776D23EC5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72392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A422E8F-EE46-DF44-A450-7237301B3F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96049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1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917ED81-348A-3C45-B48B-45E0258F72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8028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ill Sans M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1E4CA4A-1394-F340-BB41-4F2530920F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5368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EF422FD-10A7-594F-93CA-5294CD9F7D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54314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43ACB37-5184-7A4F-AE33-8592C0E3C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333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986059-978E-AF4A-BE88-FB2D469E9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0732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7AEB1F1-94F4-674B-89B6-741F1A0724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6393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A3C80AE-5B24-8740-8A8C-9ABD491196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918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7493437-7BFF-2A4D-8783-BB9FA8C31E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2347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5C4BE8-7C3E-5941-B9B7-45C2FAB663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19889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EFB5472-39D5-BA4C-AA18-8E0E06D85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1201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83E5E4F-643B-E144-A5D9-42113E6B9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4071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B327AFB-FF8A-D24B-882F-53C9E5694E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3635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078212E-B8A7-8E49-AC46-89E461DB8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6780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25C763D-B147-0A4E-9A9B-D12933A399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559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9895907-F18C-3C42-B6B2-EC64F95463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7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2.xml"/><Relationship Id="rId14" Type="http://schemas.openxmlformats.org/officeDocument/2006/relationships/theme" Target="../theme/theme4.xml"/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5.xml"/><Relationship Id="rId14" Type="http://schemas.openxmlformats.org/officeDocument/2006/relationships/theme" Target="../theme/theme5.xml"/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theme" Target="../theme/theme6.xml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7.xml"/><Relationship Id="rId6" Type="http://schemas.openxmlformats.org/officeDocument/2006/relationships/slideLayout" Target="../slideLayouts/slideLayout78.xml"/><Relationship Id="rId7" Type="http://schemas.openxmlformats.org/officeDocument/2006/relationships/slideLayout" Target="../slideLayouts/slideLayout79.xml"/><Relationship Id="rId8" Type="http://schemas.openxmlformats.org/officeDocument/2006/relationships/theme" Target="../theme/theme7.xml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6.xml"/><Relationship Id="rId8" Type="http://schemas.openxmlformats.org/officeDocument/2006/relationships/theme" Target="../theme/theme8.xml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80.xml"/><Relationship Id="rId2" Type="http://schemas.openxmlformats.org/officeDocument/2006/relationships/slideLayout" Target="../slideLayouts/slideLayout81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99.xml"/><Relationship Id="rId14" Type="http://schemas.openxmlformats.org/officeDocument/2006/relationships/theme" Target="../theme/theme9.xml"/><Relationship Id="rId1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9.xml"/><Relationship Id="rId4" Type="http://schemas.openxmlformats.org/officeDocument/2006/relationships/slideLayout" Target="../slideLayouts/slideLayout90.xml"/><Relationship Id="rId5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147483647 w 2903"/>
              <a:gd name="T1" fmla="*/ 2147483647 h 3686"/>
              <a:gd name="T2" fmla="*/ 2147483647 w 2903"/>
              <a:gd name="T3" fmla="*/ 2147483647 h 3686"/>
              <a:gd name="T4" fmla="*/ 2147483647 w 2903"/>
              <a:gd name="T5" fmla="*/ 0 h 3686"/>
              <a:gd name="T6" fmla="*/ 2147483647 w 2903"/>
              <a:gd name="T7" fmla="*/ 2147483647 h 3686"/>
              <a:gd name="T8" fmla="*/ 2147483647 w 2903"/>
              <a:gd name="T9" fmla="*/ 2147483647 h 3686"/>
              <a:gd name="T10" fmla="*/ 0 w 2903"/>
              <a:gd name="T11" fmla="*/ 2147483647 h 3686"/>
              <a:gd name="T12" fmla="*/ 2147483647 w 2903"/>
              <a:gd name="T13" fmla="*/ 2147483647 h 3686"/>
              <a:gd name="T14" fmla="*/ 2147483647 w 2903"/>
              <a:gd name="T15" fmla="*/ 2147483647 h 3686"/>
              <a:gd name="T16" fmla="*/ 2147483647 w 2903"/>
              <a:gd name="T17" fmla="*/ 2147483647 h 3686"/>
              <a:gd name="T18" fmla="*/ 2147483647 w 2903"/>
              <a:gd name="T19" fmla="*/ 2147483647 h 3686"/>
              <a:gd name="T20" fmla="*/ 2147483647 w 2903"/>
              <a:gd name="T21" fmla="*/ 2147483647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3173CD76-7A14-9343-98DE-6BE1FF49A0F6}" type="datetimeFigureOut">
              <a:rPr lang="en-US" smtClean="0"/>
              <a:t>10/8/14</a:t>
            </a:fld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588DC71-579E-1E4D-9C42-D7DA7144AE59}" type="slidenum">
              <a:rPr lang="en-US" smtClean="0"/>
              <a:t>‹#›</a:t>
            </a:fld>
            <a:endParaRPr lang="en-US"/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147483647 w 2911"/>
              <a:gd name="T1" fmla="*/ 0 h 3703"/>
              <a:gd name="T2" fmla="*/ 2147483647 w 2911"/>
              <a:gd name="T3" fmla="*/ 2147483647 h 3703"/>
              <a:gd name="T4" fmla="*/ 2147483647 w 2911"/>
              <a:gd name="T5" fmla="*/ 2147483647 h 3703"/>
              <a:gd name="T6" fmla="*/ 0 w 2911"/>
              <a:gd name="T7" fmla="*/ 2147483647 h 3703"/>
              <a:gd name="T8" fmla="*/ 2147483647 w 2911"/>
              <a:gd name="T9" fmla="*/ 2147483647 h 3703"/>
              <a:gd name="T10" fmla="*/ 2147483647 w 2911"/>
              <a:gd name="T11" fmla="*/ 2147483647 h 3703"/>
              <a:gd name="T12" fmla="*/ 2147483647 w 2911"/>
              <a:gd name="T13" fmla="*/ 2147483647 h 3703"/>
              <a:gd name="T14" fmla="*/ 2147483647 w 2911"/>
              <a:gd name="T15" fmla="*/ 2147483647 h 3703"/>
              <a:gd name="T16" fmla="*/ 2147483647 w 2911"/>
              <a:gd name="T17" fmla="*/ 2147483647 h 3703"/>
              <a:gd name="T18" fmla="*/ 2147483647 w 2911"/>
              <a:gd name="T19" fmla="*/ 0 h 3703"/>
              <a:gd name="T20" fmla="*/ 2147483647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147483647 h 2777"/>
              <a:gd name="T2" fmla="*/ 2147483647 w 2561"/>
              <a:gd name="T3" fmla="*/ 2147483647 h 2777"/>
              <a:gd name="T4" fmla="*/ 2147483647 w 2561"/>
              <a:gd name="T5" fmla="*/ 2147483647 h 2777"/>
              <a:gd name="T6" fmla="*/ 2147483647 w 2561"/>
              <a:gd name="T7" fmla="*/ 2147483647 h 2777"/>
              <a:gd name="T8" fmla="*/ 2147483647 w 2561"/>
              <a:gd name="T9" fmla="*/ 2147483647 h 2777"/>
              <a:gd name="T10" fmla="*/ 2147483647 w 2561"/>
              <a:gd name="T11" fmla="*/ 0 h 2777"/>
              <a:gd name="T12" fmla="*/ 0 w 2561"/>
              <a:gd name="T13" fmla="*/ 2147483647 h 2777"/>
              <a:gd name="T14" fmla="*/ 0 w 2561"/>
              <a:gd name="T15" fmla="*/ 2147483647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051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 w 2177"/>
                <a:gd name="T1" fmla="*/ 1 h 1298"/>
                <a:gd name="T2" fmla="*/ 1 w 2177"/>
                <a:gd name="T3" fmla="*/ 1 h 1298"/>
                <a:gd name="T4" fmla="*/ 1 w 2177"/>
                <a:gd name="T5" fmla="*/ 1 h 1298"/>
                <a:gd name="T6" fmla="*/ 1 w 2177"/>
                <a:gd name="T7" fmla="*/ 1 h 1298"/>
                <a:gd name="T8" fmla="*/ 1 w 2177"/>
                <a:gd name="T9" fmla="*/ 1 h 1298"/>
                <a:gd name="T10" fmla="*/ 1 w 2177"/>
                <a:gd name="T11" fmla="*/ 1 h 1298"/>
                <a:gd name="T12" fmla="*/ 1 w 2177"/>
                <a:gd name="T13" fmla="*/ 1 h 1298"/>
                <a:gd name="T14" fmla="*/ 1 w 2177"/>
                <a:gd name="T15" fmla="*/ 1 h 1298"/>
                <a:gd name="T16" fmla="*/ 1 w 2177"/>
                <a:gd name="T17" fmla="*/ 0 h 1298"/>
                <a:gd name="T18" fmla="*/ 1 w 2177"/>
                <a:gd name="T19" fmla="*/ 1 h 1298"/>
                <a:gd name="T20" fmla="*/ 1 w 2177"/>
                <a:gd name="T21" fmla="*/ 1 h 1298"/>
                <a:gd name="T22" fmla="*/ 1 w 2177"/>
                <a:gd name="T23" fmla="*/ 1 h 1298"/>
                <a:gd name="T24" fmla="*/ 1 w 2177"/>
                <a:gd name="T25" fmla="*/ 1 h 1298"/>
                <a:gd name="T26" fmla="*/ 1 w 2177"/>
                <a:gd name="T27" fmla="*/ 1 h 1298"/>
                <a:gd name="T28" fmla="*/ 1 w 2177"/>
                <a:gd name="T29" fmla="*/ 1 h 1298"/>
                <a:gd name="T30" fmla="*/ 1 w 2177"/>
                <a:gd name="T31" fmla="*/ 1 h 1298"/>
                <a:gd name="T32" fmla="*/ 1 w 2177"/>
                <a:gd name="T33" fmla="*/ 1 h 1298"/>
                <a:gd name="T34" fmla="*/ 0 w 2177"/>
                <a:gd name="T35" fmla="*/ 1 h 1298"/>
                <a:gd name="T36" fmla="*/ 1 w 2177"/>
                <a:gd name="T37" fmla="*/ 1 h 1298"/>
                <a:gd name="T38" fmla="*/ 1 w 2177"/>
                <a:gd name="T39" fmla="*/ 1 h 1298"/>
                <a:gd name="T40" fmla="*/ 1 w 2177"/>
                <a:gd name="T41" fmla="*/ 1 h 1298"/>
                <a:gd name="T42" fmla="*/ 1 w 2177"/>
                <a:gd name="T43" fmla="*/ 1 h 1298"/>
                <a:gd name="T44" fmla="*/ 1 w 2177"/>
                <a:gd name="T45" fmla="*/ 1 h 1298"/>
                <a:gd name="T46" fmla="*/ 1 w 2177"/>
                <a:gd name="T47" fmla="*/ 1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1 h 258"/>
                <a:gd name="T2" fmla="*/ 0 w 143"/>
                <a:gd name="T3" fmla="*/ 0 h 258"/>
                <a:gd name="T4" fmla="*/ 0 w 143"/>
                <a:gd name="T5" fmla="*/ 1 h 258"/>
                <a:gd name="T6" fmla="*/ 0 w 143"/>
                <a:gd name="T7" fmla="*/ 1 h 258"/>
                <a:gd name="T8" fmla="*/ 0 w 143"/>
                <a:gd name="T9" fmla="*/ 1 h 258"/>
                <a:gd name="T10" fmla="*/ 0 w 143"/>
                <a:gd name="T11" fmla="*/ 1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0 w 1586"/>
                <a:gd name="T1" fmla="*/ 0 h 821"/>
                <a:gd name="T2" fmla="*/ 0 w 1586"/>
                <a:gd name="T3" fmla="*/ 0 h 821"/>
                <a:gd name="T4" fmla="*/ 0 w 1586"/>
                <a:gd name="T5" fmla="*/ 0 h 821"/>
                <a:gd name="T6" fmla="*/ 0 w 1586"/>
                <a:gd name="T7" fmla="*/ 0 h 821"/>
                <a:gd name="T8" fmla="*/ 0 w 1586"/>
                <a:gd name="T9" fmla="*/ 0 h 821"/>
                <a:gd name="T10" fmla="*/ 0 w 1586"/>
                <a:gd name="T11" fmla="*/ 0 h 821"/>
                <a:gd name="T12" fmla="*/ 0 w 1586"/>
                <a:gd name="T13" fmla="*/ 0 h 821"/>
                <a:gd name="T14" fmla="*/ 0 w 1586"/>
                <a:gd name="T15" fmla="*/ 0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1 h 747"/>
                <a:gd name="T2" fmla="*/ 1 w 1049"/>
                <a:gd name="T3" fmla="*/ 1 h 747"/>
                <a:gd name="T4" fmla="*/ 1 w 1049"/>
                <a:gd name="T5" fmla="*/ 1 h 747"/>
                <a:gd name="T6" fmla="*/ 1 w 1049"/>
                <a:gd name="T7" fmla="*/ 1 h 747"/>
                <a:gd name="T8" fmla="*/ 1 w 1049"/>
                <a:gd name="T9" fmla="*/ 0 h 747"/>
                <a:gd name="T10" fmla="*/ 0 w 1049"/>
                <a:gd name="T11" fmla="*/ 1 h 747"/>
                <a:gd name="T12" fmla="*/ 0 w 1049"/>
                <a:gd name="T13" fmla="*/ 1 h 747"/>
                <a:gd name="T14" fmla="*/ 0 w 1049"/>
                <a:gd name="T15" fmla="*/ 1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1 h 241"/>
                <a:gd name="T2" fmla="*/ 0 w 272"/>
                <a:gd name="T3" fmla="*/ 0 h 241"/>
                <a:gd name="T4" fmla="*/ 0 w 272"/>
                <a:gd name="T5" fmla="*/ 1 h 241"/>
                <a:gd name="T6" fmla="*/ 0 w 272"/>
                <a:gd name="T7" fmla="*/ 1 h 241"/>
                <a:gd name="T8" fmla="*/ 0 w 272"/>
                <a:gd name="T9" fmla="*/ 1 h 241"/>
                <a:gd name="T10" fmla="*/ 0 w 272"/>
                <a:gd name="T11" fmla="*/ 1 h 241"/>
                <a:gd name="T12" fmla="*/ 0 w 272"/>
                <a:gd name="T13" fmla="*/ 1 h 241"/>
                <a:gd name="T14" fmla="*/ 0 w 272"/>
                <a:gd name="T15" fmla="*/ 1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 w 152"/>
                <a:gd name="T1" fmla="*/ 1 h 224"/>
                <a:gd name="T2" fmla="*/ 1 w 152"/>
                <a:gd name="T3" fmla="*/ 1 h 224"/>
                <a:gd name="T4" fmla="*/ 0 w 152"/>
                <a:gd name="T5" fmla="*/ 1 h 224"/>
                <a:gd name="T6" fmla="*/ 1 w 152"/>
                <a:gd name="T7" fmla="*/ 0 h 224"/>
                <a:gd name="T8" fmla="*/ 1 w 152"/>
                <a:gd name="T9" fmla="*/ 1 h 224"/>
                <a:gd name="T10" fmla="*/ 1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1 h 764"/>
                <a:gd name="T2" fmla="*/ 1 w 386"/>
                <a:gd name="T3" fmla="*/ 0 h 764"/>
                <a:gd name="T4" fmla="*/ 1 w 386"/>
                <a:gd name="T5" fmla="*/ 1 h 764"/>
                <a:gd name="T6" fmla="*/ 1 w 386"/>
                <a:gd name="T7" fmla="*/ 1 h 764"/>
                <a:gd name="T8" fmla="*/ 1 w 386"/>
                <a:gd name="T9" fmla="*/ 1 h 764"/>
                <a:gd name="T10" fmla="*/ 1 w 386"/>
                <a:gd name="T11" fmla="*/ 1 h 764"/>
                <a:gd name="T12" fmla="*/ 0 w 386"/>
                <a:gd name="T13" fmla="*/ 1 h 764"/>
                <a:gd name="T14" fmla="*/ 0 w 386"/>
                <a:gd name="T15" fmla="*/ 1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1 w 728"/>
                <a:gd name="T1" fmla="*/ 0 h 348"/>
                <a:gd name="T2" fmla="*/ 0 w 728"/>
                <a:gd name="T3" fmla="*/ 1 h 348"/>
                <a:gd name="T4" fmla="*/ 1 w 728"/>
                <a:gd name="T5" fmla="*/ 1 h 348"/>
                <a:gd name="T6" fmla="*/ 1 w 728"/>
                <a:gd name="T7" fmla="*/ 1 h 348"/>
                <a:gd name="T8" fmla="*/ 1 w 728"/>
                <a:gd name="T9" fmla="*/ 1 h 348"/>
                <a:gd name="T10" fmla="*/ 1 w 728"/>
                <a:gd name="T11" fmla="*/ 0 h 348"/>
                <a:gd name="T12" fmla="*/ 1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1 w 312"/>
                <a:gd name="T1" fmla="*/ 0 h 135"/>
                <a:gd name="T2" fmla="*/ 0 w 312"/>
                <a:gd name="T3" fmla="*/ 0 h 135"/>
                <a:gd name="T4" fmla="*/ 1 w 312"/>
                <a:gd name="T5" fmla="*/ 0 h 135"/>
                <a:gd name="T6" fmla="*/ 1 w 312"/>
                <a:gd name="T7" fmla="*/ 0 h 135"/>
                <a:gd name="T8" fmla="*/ 1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0 h 175"/>
                    <a:gd name="T2" fmla="*/ 1 w 313"/>
                    <a:gd name="T3" fmla="*/ 0 h 175"/>
                    <a:gd name="T4" fmla="*/ 1 w 313"/>
                    <a:gd name="T5" fmla="*/ 0 h 175"/>
                    <a:gd name="T6" fmla="*/ 1 w 313"/>
                    <a:gd name="T7" fmla="*/ 0 h 175"/>
                    <a:gd name="T8" fmla="*/ 1 w 313"/>
                    <a:gd name="T9" fmla="*/ 0 h 175"/>
                    <a:gd name="T10" fmla="*/ 1 w 313"/>
                    <a:gd name="T11" fmla="*/ 0 h 175"/>
                    <a:gd name="T12" fmla="*/ 1 w 313"/>
                    <a:gd name="T13" fmla="*/ 0 h 175"/>
                    <a:gd name="T14" fmla="*/ 1 w 313"/>
                    <a:gd name="T15" fmla="*/ 0 h 175"/>
                    <a:gd name="T16" fmla="*/ 0 w 313"/>
                    <a:gd name="T17" fmla="*/ 0 h 175"/>
                    <a:gd name="T18" fmla="*/ 0 w 313"/>
                    <a:gd name="T19" fmla="*/ 0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1 h 266"/>
                    <a:gd name="T2" fmla="*/ 1 w 230"/>
                    <a:gd name="T3" fmla="*/ 1 h 266"/>
                    <a:gd name="T4" fmla="*/ 1 w 230"/>
                    <a:gd name="T5" fmla="*/ 1 h 266"/>
                    <a:gd name="T6" fmla="*/ 1 w 230"/>
                    <a:gd name="T7" fmla="*/ 1 h 266"/>
                    <a:gd name="T8" fmla="*/ 1 w 230"/>
                    <a:gd name="T9" fmla="*/ 0 h 266"/>
                    <a:gd name="T10" fmla="*/ 1 w 230"/>
                    <a:gd name="T11" fmla="*/ 1 h 266"/>
                    <a:gd name="T12" fmla="*/ 1 w 230"/>
                    <a:gd name="T13" fmla="*/ 1 h 266"/>
                    <a:gd name="T14" fmla="*/ 0 w 230"/>
                    <a:gd name="T15" fmla="*/ 1 h 266"/>
                    <a:gd name="T16" fmla="*/ 0 w 230"/>
                    <a:gd name="T17" fmla="*/ 1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 h 234"/>
                    <a:gd name="T2" fmla="*/ 0 w 87"/>
                    <a:gd name="T3" fmla="*/ 1 h 234"/>
                    <a:gd name="T4" fmla="*/ 0 w 87"/>
                    <a:gd name="T5" fmla="*/ 1 h 234"/>
                    <a:gd name="T6" fmla="*/ 0 w 87"/>
                    <a:gd name="T7" fmla="*/ 1 h 234"/>
                    <a:gd name="T8" fmla="*/ 0 w 87"/>
                    <a:gd name="T9" fmla="*/ 1 h 234"/>
                    <a:gd name="T10" fmla="*/ 0 w 87"/>
                    <a:gd name="T11" fmla="*/ 1 h 234"/>
                    <a:gd name="T12" fmla="*/ 0 w 87"/>
                    <a:gd name="T13" fmla="*/ 0 h 234"/>
                    <a:gd name="T14" fmla="*/ 0 w 87"/>
                    <a:gd name="T15" fmla="*/ 1 h 234"/>
                    <a:gd name="T16" fmla="*/ 0 w 87"/>
                    <a:gd name="T17" fmla="*/ 1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62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 w 1190"/>
                  <a:gd name="T1" fmla="*/ 0 h 500"/>
                  <a:gd name="T2" fmla="*/ 1 w 1190"/>
                  <a:gd name="T3" fmla="*/ 1 h 500"/>
                  <a:gd name="T4" fmla="*/ 1 w 1190"/>
                  <a:gd name="T5" fmla="*/ 1 h 500"/>
                  <a:gd name="T6" fmla="*/ 0 w 1190"/>
                  <a:gd name="T7" fmla="*/ 1 h 500"/>
                  <a:gd name="T8" fmla="*/ 1 w 1190"/>
                  <a:gd name="T9" fmla="*/ 0 h 500"/>
                  <a:gd name="T10" fmla="*/ 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3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0 w 489"/>
                  <a:gd name="T1" fmla="*/ 1 h 296"/>
                  <a:gd name="T2" fmla="*/ 0 w 489"/>
                  <a:gd name="T3" fmla="*/ 1 h 296"/>
                  <a:gd name="T4" fmla="*/ 0 w 489"/>
                  <a:gd name="T5" fmla="*/ 1 h 296"/>
                  <a:gd name="T6" fmla="*/ 0 w 489"/>
                  <a:gd name="T7" fmla="*/ 1 h 296"/>
                  <a:gd name="T8" fmla="*/ 0 w 489"/>
                  <a:gd name="T9" fmla="*/ 1 h 296"/>
                  <a:gd name="T10" fmla="*/ 0 w 489"/>
                  <a:gd name="T11" fmla="*/ 1 h 296"/>
                  <a:gd name="T12" fmla="*/ 0 w 489"/>
                  <a:gd name="T13" fmla="*/ 1 h 296"/>
                  <a:gd name="T14" fmla="*/ 0 w 489"/>
                  <a:gd name="T15" fmla="*/ 1 h 296"/>
                  <a:gd name="T16" fmla="*/ 0 w 489"/>
                  <a:gd name="T17" fmla="*/ 1 h 296"/>
                  <a:gd name="T18" fmla="*/ 0 w 489"/>
                  <a:gd name="T19" fmla="*/ 1 h 296"/>
                  <a:gd name="T20" fmla="*/ 0 w 489"/>
                  <a:gd name="T21" fmla="*/ 1 h 296"/>
                  <a:gd name="T22" fmla="*/ 0 w 489"/>
                  <a:gd name="T23" fmla="*/ 1 h 296"/>
                  <a:gd name="T24" fmla="*/ 0 w 489"/>
                  <a:gd name="T25" fmla="*/ 1 h 296"/>
                  <a:gd name="T26" fmla="*/ 0 w 489"/>
                  <a:gd name="T27" fmla="*/ 0 h 296"/>
                  <a:gd name="T28" fmla="*/ 0 w 489"/>
                  <a:gd name="T29" fmla="*/ 1 h 296"/>
                  <a:gd name="T30" fmla="*/ 0 w 489"/>
                  <a:gd name="T31" fmla="*/ 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4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1 w 213"/>
                  <a:gd name="T1" fmla="*/ 0 h 478"/>
                  <a:gd name="T2" fmla="*/ 1 w 213"/>
                  <a:gd name="T3" fmla="*/ 0 h 478"/>
                  <a:gd name="T4" fmla="*/ 1 w 213"/>
                  <a:gd name="T5" fmla="*/ 0 h 478"/>
                  <a:gd name="T6" fmla="*/ 1 w 213"/>
                  <a:gd name="T7" fmla="*/ 0 h 478"/>
                  <a:gd name="T8" fmla="*/ 1 w 213"/>
                  <a:gd name="T9" fmla="*/ 0 h 478"/>
                  <a:gd name="T10" fmla="*/ 1 w 213"/>
                  <a:gd name="T11" fmla="*/ 0 h 478"/>
                  <a:gd name="T12" fmla="*/ 1 w 213"/>
                  <a:gd name="T13" fmla="*/ 0 h 478"/>
                  <a:gd name="T14" fmla="*/ 0 w 213"/>
                  <a:gd name="T15" fmla="*/ 0 h 478"/>
                  <a:gd name="T16" fmla="*/ 1 w 213"/>
                  <a:gd name="T17" fmla="*/ 0 h 478"/>
                  <a:gd name="T18" fmla="*/ 1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66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 w 150"/>
                    <a:gd name="T1" fmla="*/ 0 h 173"/>
                    <a:gd name="T2" fmla="*/ 1 w 150"/>
                    <a:gd name="T3" fmla="*/ 1 h 173"/>
                    <a:gd name="T4" fmla="*/ 0 w 150"/>
                    <a:gd name="T5" fmla="*/ 1 h 173"/>
                    <a:gd name="T6" fmla="*/ 1 w 150"/>
                    <a:gd name="T7" fmla="*/ 1 h 173"/>
                    <a:gd name="T8" fmla="*/ 1 w 150"/>
                    <a:gd name="T9" fmla="*/ 1 h 173"/>
                    <a:gd name="T10" fmla="*/ 1 w 150"/>
                    <a:gd name="T11" fmla="*/ 1 h 173"/>
                    <a:gd name="T12" fmla="*/ 1 w 150"/>
                    <a:gd name="T13" fmla="*/ 0 h 173"/>
                    <a:gd name="T14" fmla="*/ 1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7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 w 1684"/>
                    <a:gd name="T1" fmla="*/ 0 h 880"/>
                    <a:gd name="T2" fmla="*/ 1 w 1684"/>
                    <a:gd name="T3" fmla="*/ 1 h 880"/>
                    <a:gd name="T4" fmla="*/ 0 w 1684"/>
                    <a:gd name="T5" fmla="*/ 1 h 880"/>
                    <a:gd name="T6" fmla="*/ 1 w 1684"/>
                    <a:gd name="T7" fmla="*/ 1 h 880"/>
                    <a:gd name="T8" fmla="*/ 1 w 1684"/>
                    <a:gd name="T9" fmla="*/ 1 h 880"/>
                    <a:gd name="T10" fmla="*/ 1 w 1684"/>
                    <a:gd name="T11" fmla="*/ 1 h 880"/>
                    <a:gd name="T12" fmla="*/ 1 w 1684"/>
                    <a:gd name="T13" fmla="*/ 1 h 880"/>
                    <a:gd name="T14" fmla="*/ 1 w 1684"/>
                    <a:gd name="T15" fmla="*/ 1 h 880"/>
                    <a:gd name="T16" fmla="*/ 1 w 1684"/>
                    <a:gd name="T17" fmla="*/ 1 h 880"/>
                    <a:gd name="T18" fmla="*/ 1 w 1684"/>
                    <a:gd name="T19" fmla="*/ 1 h 880"/>
                    <a:gd name="T20" fmla="*/ 1 w 1684"/>
                    <a:gd name="T21" fmla="*/ 1 h 880"/>
                    <a:gd name="T22" fmla="*/ 1 w 1684"/>
                    <a:gd name="T23" fmla="*/ 1 h 880"/>
                    <a:gd name="T24" fmla="*/ 1 w 1684"/>
                    <a:gd name="T25" fmla="*/ 1 h 880"/>
                    <a:gd name="T26" fmla="*/ 1 w 1684"/>
                    <a:gd name="T27" fmla="*/ 1 h 880"/>
                    <a:gd name="T28" fmla="*/ 1 w 1684"/>
                    <a:gd name="T29" fmla="*/ 1 h 880"/>
                    <a:gd name="T30" fmla="*/ 1 w 1684"/>
                    <a:gd name="T31" fmla="*/ 1 h 880"/>
                    <a:gd name="T32" fmla="*/ 1 w 1684"/>
                    <a:gd name="T33" fmla="*/ 1 h 880"/>
                    <a:gd name="T34" fmla="*/ 1 w 1684"/>
                    <a:gd name="T35" fmla="*/ 1 h 880"/>
                    <a:gd name="T36" fmla="*/ 1 w 1684"/>
                    <a:gd name="T37" fmla="*/ 1 h 880"/>
                    <a:gd name="T38" fmla="*/ 1 w 1684"/>
                    <a:gd name="T39" fmla="*/ 1 h 880"/>
                    <a:gd name="T40" fmla="*/ 1 w 1684"/>
                    <a:gd name="T41" fmla="*/ 1 h 880"/>
                    <a:gd name="T42" fmla="*/ 1 w 1684"/>
                    <a:gd name="T43" fmla="*/ 1 h 880"/>
                    <a:gd name="T44" fmla="*/ 1 w 1684"/>
                    <a:gd name="T45" fmla="*/ 1 h 880"/>
                    <a:gd name="T46" fmla="*/ 1 w 1684"/>
                    <a:gd name="T47" fmla="*/ 0 h 880"/>
                    <a:gd name="T48" fmla="*/ 1 w 1684"/>
                    <a:gd name="T49" fmla="*/ 0 h 880"/>
                    <a:gd name="T50" fmla="*/ 1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8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 w 160"/>
                    <a:gd name="T1" fmla="*/ 0 h 335"/>
                    <a:gd name="T2" fmla="*/ 1 w 160"/>
                    <a:gd name="T3" fmla="*/ 0 h 335"/>
                    <a:gd name="T4" fmla="*/ 0 w 160"/>
                    <a:gd name="T5" fmla="*/ 0 h 335"/>
                    <a:gd name="T6" fmla="*/ 1 w 160"/>
                    <a:gd name="T7" fmla="*/ 0 h 335"/>
                    <a:gd name="T8" fmla="*/ 1 w 160"/>
                    <a:gd name="T9" fmla="*/ 0 h 335"/>
                    <a:gd name="T10" fmla="*/ 1 w 160"/>
                    <a:gd name="T11" fmla="*/ 0 h 335"/>
                    <a:gd name="T12" fmla="*/ 1 w 160"/>
                    <a:gd name="T13" fmla="*/ 0 h 335"/>
                    <a:gd name="T14" fmla="*/ 1 w 160"/>
                    <a:gd name="T15" fmla="*/ 0 h 335"/>
                    <a:gd name="T16" fmla="*/ 1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9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1 w 642"/>
                    <a:gd name="T1" fmla="*/ 1 h 1188"/>
                    <a:gd name="T2" fmla="*/ 0 w 642"/>
                    <a:gd name="T3" fmla="*/ 1 h 1188"/>
                    <a:gd name="T4" fmla="*/ 1 w 642"/>
                    <a:gd name="T5" fmla="*/ 1 h 1188"/>
                    <a:gd name="T6" fmla="*/ 1 w 642"/>
                    <a:gd name="T7" fmla="*/ 0 h 1188"/>
                    <a:gd name="T8" fmla="*/ 1 w 642"/>
                    <a:gd name="T9" fmla="*/ 1 h 1188"/>
                    <a:gd name="T10" fmla="*/ 1 w 642"/>
                    <a:gd name="T11" fmla="*/ 1 h 1188"/>
                    <a:gd name="T12" fmla="*/ 1 w 642"/>
                    <a:gd name="T13" fmla="*/ 1 h 1188"/>
                    <a:gd name="T14" fmla="*/ 1 w 642"/>
                    <a:gd name="T15" fmla="*/ 1 h 1188"/>
                    <a:gd name="T16" fmla="*/ 1 w 642"/>
                    <a:gd name="T17" fmla="*/ 1 h 1188"/>
                    <a:gd name="T18" fmla="*/ 1 w 642"/>
                    <a:gd name="T19" fmla="*/ 1 h 1188"/>
                    <a:gd name="T20" fmla="*/ 1 w 642"/>
                    <a:gd name="T21" fmla="*/ 1 h 1188"/>
                    <a:gd name="T22" fmla="*/ 1 w 642"/>
                    <a:gd name="T23" fmla="*/ 1 h 1188"/>
                    <a:gd name="T24" fmla="*/ 1 w 642"/>
                    <a:gd name="T25" fmla="*/ 1 h 1188"/>
                    <a:gd name="T26" fmla="*/ 1 w 642"/>
                    <a:gd name="T27" fmla="*/ 1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0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1 h 504"/>
                    <a:gd name="T2" fmla="*/ 1 w 192"/>
                    <a:gd name="T3" fmla="*/ 1 h 504"/>
                    <a:gd name="T4" fmla="*/ 1 w 192"/>
                    <a:gd name="T5" fmla="*/ 1 h 504"/>
                    <a:gd name="T6" fmla="*/ 1 w 192"/>
                    <a:gd name="T7" fmla="*/ 1 h 504"/>
                    <a:gd name="T8" fmla="*/ 1 w 192"/>
                    <a:gd name="T9" fmla="*/ 1 h 504"/>
                    <a:gd name="T10" fmla="*/ 1 w 192"/>
                    <a:gd name="T11" fmla="*/ 1 h 504"/>
                    <a:gd name="T12" fmla="*/ 1 w 192"/>
                    <a:gd name="T13" fmla="*/ 1 h 504"/>
                    <a:gd name="T14" fmla="*/ 1 w 192"/>
                    <a:gd name="T15" fmla="*/ 1 h 504"/>
                    <a:gd name="T16" fmla="*/ 1 w 192"/>
                    <a:gd name="T17" fmla="*/ 0 h 504"/>
                    <a:gd name="T18" fmla="*/ 0 w 192"/>
                    <a:gd name="T19" fmla="*/ 1 h 504"/>
                    <a:gd name="T20" fmla="*/ 0 w 192"/>
                    <a:gd name="T21" fmla="*/ 1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1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1 w 390"/>
                    <a:gd name="T1" fmla="*/ 0 h 269"/>
                    <a:gd name="T2" fmla="*/ 1 w 390"/>
                    <a:gd name="T3" fmla="*/ 1 h 269"/>
                    <a:gd name="T4" fmla="*/ 1 w 390"/>
                    <a:gd name="T5" fmla="*/ 1 h 269"/>
                    <a:gd name="T6" fmla="*/ 0 w 390"/>
                    <a:gd name="T7" fmla="*/ 1 h 269"/>
                    <a:gd name="T8" fmla="*/ 0 w 390"/>
                    <a:gd name="T9" fmla="*/ 1 h 269"/>
                    <a:gd name="T10" fmla="*/ 1 w 390"/>
                    <a:gd name="T11" fmla="*/ 1 h 269"/>
                    <a:gd name="T12" fmla="*/ 1 w 390"/>
                    <a:gd name="T13" fmla="*/ 1 h 269"/>
                    <a:gd name="T14" fmla="*/ 1 w 390"/>
                    <a:gd name="T15" fmla="*/ 1 h 269"/>
                    <a:gd name="T16" fmla="*/ 1 w 390"/>
                    <a:gd name="T17" fmla="*/ 1 h 269"/>
                    <a:gd name="T18" fmla="*/ 1 w 390"/>
                    <a:gd name="T19" fmla="*/ 1 h 269"/>
                    <a:gd name="T20" fmla="*/ 1 w 390"/>
                    <a:gd name="T21" fmla="*/ 1 h 269"/>
                    <a:gd name="T22" fmla="*/ 1 w 390"/>
                    <a:gd name="T23" fmla="*/ 0 h 269"/>
                    <a:gd name="T24" fmla="*/ 1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2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 h 424"/>
                    <a:gd name="T2" fmla="*/ 1 w 941"/>
                    <a:gd name="T3" fmla="*/ 0 h 424"/>
                    <a:gd name="T4" fmla="*/ 1 w 941"/>
                    <a:gd name="T5" fmla="*/ 1 h 424"/>
                    <a:gd name="T6" fmla="*/ 1 w 941"/>
                    <a:gd name="T7" fmla="*/ 1 h 424"/>
                    <a:gd name="T8" fmla="*/ 1 w 941"/>
                    <a:gd name="T9" fmla="*/ 1 h 424"/>
                    <a:gd name="T10" fmla="*/ 1 w 941"/>
                    <a:gd name="T11" fmla="*/ 1 h 424"/>
                    <a:gd name="T12" fmla="*/ 1 w 941"/>
                    <a:gd name="T13" fmla="*/ 1 h 424"/>
                    <a:gd name="T14" fmla="*/ 1 w 941"/>
                    <a:gd name="T15" fmla="*/ 1 h 424"/>
                    <a:gd name="T16" fmla="*/ 1 w 941"/>
                    <a:gd name="T17" fmla="*/ 1 h 424"/>
                    <a:gd name="T18" fmla="*/ 1 w 941"/>
                    <a:gd name="T19" fmla="*/ 1 h 424"/>
                    <a:gd name="T20" fmla="*/ 0 w 941"/>
                    <a:gd name="T21" fmla="*/ 1 h 424"/>
                    <a:gd name="T22" fmla="*/ 0 w 941"/>
                    <a:gd name="T23" fmla="*/ 1 h 424"/>
                    <a:gd name="T24" fmla="*/ 0 w 941"/>
                    <a:gd name="T25" fmla="*/ 1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3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0 h 173"/>
                    <a:gd name="T2" fmla="*/ 1 w 488"/>
                    <a:gd name="T3" fmla="*/ 0 h 173"/>
                    <a:gd name="T4" fmla="*/ 1 w 488"/>
                    <a:gd name="T5" fmla="*/ 0 h 173"/>
                    <a:gd name="T6" fmla="*/ 1 w 488"/>
                    <a:gd name="T7" fmla="*/ 0 h 173"/>
                    <a:gd name="T8" fmla="*/ 1 w 488"/>
                    <a:gd name="T9" fmla="*/ 0 h 173"/>
                    <a:gd name="T10" fmla="*/ 1 w 488"/>
                    <a:gd name="T11" fmla="*/ 0 h 173"/>
                    <a:gd name="T12" fmla="*/ 1 w 488"/>
                    <a:gd name="T13" fmla="*/ 0 h 173"/>
                    <a:gd name="T14" fmla="*/ 1 w 488"/>
                    <a:gd name="T15" fmla="*/ 0 h 173"/>
                    <a:gd name="T16" fmla="*/ 1 w 488"/>
                    <a:gd name="T17" fmla="*/ 0 h 173"/>
                    <a:gd name="T18" fmla="*/ 1 w 488"/>
                    <a:gd name="T19" fmla="*/ 0 h 173"/>
                    <a:gd name="T20" fmla="*/ 1 w 488"/>
                    <a:gd name="T21" fmla="*/ 0 h 173"/>
                    <a:gd name="T22" fmla="*/ 1 w 488"/>
                    <a:gd name="T23" fmla="*/ 0 h 173"/>
                    <a:gd name="T24" fmla="*/ 1 w 488"/>
                    <a:gd name="T25" fmla="*/ 0 h 173"/>
                    <a:gd name="T26" fmla="*/ 1 w 488"/>
                    <a:gd name="T27" fmla="*/ 0 h 173"/>
                    <a:gd name="T28" fmla="*/ 0 w 488"/>
                    <a:gd name="T29" fmla="*/ 0 h 173"/>
                    <a:gd name="T30" fmla="*/ 0 w 488"/>
                    <a:gd name="T31" fmla="*/ 0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49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0 w 772"/>
                <a:gd name="T1" fmla="*/ 0 h 3266"/>
                <a:gd name="T2" fmla="*/ 0 w 772"/>
                <a:gd name="T3" fmla="*/ 0 h 3266"/>
                <a:gd name="T4" fmla="*/ 0 w 772"/>
                <a:gd name="T5" fmla="*/ 0 h 3266"/>
                <a:gd name="T6" fmla="*/ 0 w 772"/>
                <a:gd name="T7" fmla="*/ 0 h 3266"/>
                <a:gd name="T8" fmla="*/ 0 w 772"/>
                <a:gd name="T9" fmla="*/ 0 h 3266"/>
                <a:gd name="T10" fmla="*/ 0 w 772"/>
                <a:gd name="T11" fmla="*/ 0 h 3266"/>
                <a:gd name="T12" fmla="*/ 0 w 772"/>
                <a:gd name="T13" fmla="*/ 0 h 3266"/>
                <a:gd name="T14" fmla="*/ 0 w 772"/>
                <a:gd name="T15" fmla="*/ 0 h 3266"/>
                <a:gd name="T16" fmla="*/ 0 w 772"/>
                <a:gd name="T17" fmla="*/ 0 h 3266"/>
                <a:gd name="T18" fmla="*/ 0 w 772"/>
                <a:gd name="T19" fmla="*/ 0 h 3266"/>
                <a:gd name="T20" fmla="*/ 0 w 772"/>
                <a:gd name="T21" fmla="*/ 0 h 3266"/>
                <a:gd name="T22" fmla="*/ 0 w 772"/>
                <a:gd name="T23" fmla="*/ 0 h 3266"/>
                <a:gd name="T24" fmla="*/ 0 w 772"/>
                <a:gd name="T25" fmla="*/ 0 h 3266"/>
                <a:gd name="T26" fmla="*/ 0 w 772"/>
                <a:gd name="T27" fmla="*/ 0 h 3266"/>
                <a:gd name="T28" fmla="*/ 0 w 772"/>
                <a:gd name="T29" fmla="*/ 0 h 3266"/>
                <a:gd name="T30" fmla="*/ 0 w 772"/>
                <a:gd name="T31" fmla="*/ 0 h 3266"/>
                <a:gd name="T32" fmla="*/ 0 w 772"/>
                <a:gd name="T33" fmla="*/ 0 h 3266"/>
                <a:gd name="T34" fmla="*/ 0 w 772"/>
                <a:gd name="T35" fmla="*/ 0 h 3266"/>
                <a:gd name="T36" fmla="*/ 0 w 772"/>
                <a:gd name="T37" fmla="*/ 0 h 3266"/>
                <a:gd name="T38" fmla="*/ 0 w 772"/>
                <a:gd name="T39" fmla="*/ 0 h 3266"/>
                <a:gd name="T40" fmla="*/ 0 w 772"/>
                <a:gd name="T41" fmla="*/ 0 h 3266"/>
                <a:gd name="T42" fmla="*/ 0 w 772"/>
                <a:gd name="T43" fmla="*/ 0 h 3266"/>
                <a:gd name="T44" fmla="*/ 0 w 772"/>
                <a:gd name="T45" fmla="*/ 0 h 3266"/>
                <a:gd name="T46" fmla="*/ 0 w 772"/>
                <a:gd name="T47" fmla="*/ 0 h 3266"/>
                <a:gd name="T48" fmla="*/ 0 w 772"/>
                <a:gd name="T49" fmla="*/ 0 h 3266"/>
                <a:gd name="T50" fmla="*/ 0 w 772"/>
                <a:gd name="T51" fmla="*/ 0 h 3266"/>
                <a:gd name="T52" fmla="*/ 0 w 772"/>
                <a:gd name="T53" fmla="*/ 0 h 3266"/>
                <a:gd name="T54" fmla="*/ 0 w 772"/>
                <a:gd name="T55" fmla="*/ 0 h 3266"/>
                <a:gd name="T56" fmla="*/ 0 w 772"/>
                <a:gd name="T57" fmla="*/ 0 h 3266"/>
                <a:gd name="T58" fmla="*/ 0 w 772"/>
                <a:gd name="T59" fmla="*/ 0 h 3266"/>
                <a:gd name="T60" fmla="*/ 0 w 772"/>
                <a:gd name="T61" fmla="*/ 0 h 3266"/>
                <a:gd name="T62" fmla="*/ 0 w 772"/>
                <a:gd name="T63" fmla="*/ 0 h 3266"/>
                <a:gd name="T64" fmla="*/ 0 w 772"/>
                <a:gd name="T65" fmla="*/ 0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0 w 772"/>
                <a:gd name="T1" fmla="*/ 1 h 3266"/>
                <a:gd name="T2" fmla="*/ 0 w 772"/>
                <a:gd name="T3" fmla="*/ 1 h 3266"/>
                <a:gd name="T4" fmla="*/ 0 w 772"/>
                <a:gd name="T5" fmla="*/ 1 h 3266"/>
                <a:gd name="T6" fmla="*/ 0 w 772"/>
                <a:gd name="T7" fmla="*/ 1 h 3266"/>
                <a:gd name="T8" fmla="*/ 0 w 772"/>
                <a:gd name="T9" fmla="*/ 1 h 3266"/>
                <a:gd name="T10" fmla="*/ 0 w 772"/>
                <a:gd name="T11" fmla="*/ 1 h 3266"/>
                <a:gd name="T12" fmla="*/ 0 w 772"/>
                <a:gd name="T13" fmla="*/ 1 h 3266"/>
                <a:gd name="T14" fmla="*/ 0 w 772"/>
                <a:gd name="T15" fmla="*/ 1 h 3266"/>
                <a:gd name="T16" fmla="*/ 0 w 772"/>
                <a:gd name="T17" fmla="*/ 1 h 3266"/>
                <a:gd name="T18" fmla="*/ 0 w 772"/>
                <a:gd name="T19" fmla="*/ 1 h 3266"/>
                <a:gd name="T20" fmla="*/ 0 w 772"/>
                <a:gd name="T21" fmla="*/ 1 h 3266"/>
                <a:gd name="T22" fmla="*/ 0 w 772"/>
                <a:gd name="T23" fmla="*/ 1 h 3266"/>
                <a:gd name="T24" fmla="*/ 0 w 772"/>
                <a:gd name="T25" fmla="*/ 1 h 3266"/>
                <a:gd name="T26" fmla="*/ 0 w 772"/>
                <a:gd name="T27" fmla="*/ 1 h 3266"/>
                <a:gd name="T28" fmla="*/ 0 w 772"/>
                <a:gd name="T29" fmla="*/ 1 h 3266"/>
                <a:gd name="T30" fmla="*/ 0 w 772"/>
                <a:gd name="T31" fmla="*/ 0 h 3266"/>
                <a:gd name="T32" fmla="*/ 0 w 772"/>
                <a:gd name="T33" fmla="*/ 1 h 3266"/>
                <a:gd name="T34" fmla="*/ 0 w 772"/>
                <a:gd name="T35" fmla="*/ 1 h 3266"/>
                <a:gd name="T36" fmla="*/ 0 w 772"/>
                <a:gd name="T37" fmla="*/ 1 h 3266"/>
                <a:gd name="T38" fmla="*/ 0 w 772"/>
                <a:gd name="T39" fmla="*/ 1 h 3266"/>
                <a:gd name="T40" fmla="*/ 0 w 772"/>
                <a:gd name="T41" fmla="*/ 1 h 3266"/>
                <a:gd name="T42" fmla="*/ 0 w 772"/>
                <a:gd name="T43" fmla="*/ 1 h 3266"/>
                <a:gd name="T44" fmla="*/ 0 w 772"/>
                <a:gd name="T45" fmla="*/ 1 h 3266"/>
                <a:gd name="T46" fmla="*/ 0 w 772"/>
                <a:gd name="T47" fmla="*/ 1 h 3266"/>
                <a:gd name="T48" fmla="*/ 0 w 772"/>
                <a:gd name="T49" fmla="*/ 1 h 3266"/>
                <a:gd name="T50" fmla="*/ 0 w 772"/>
                <a:gd name="T51" fmla="*/ 1 h 3266"/>
                <a:gd name="T52" fmla="*/ 0 w 772"/>
                <a:gd name="T53" fmla="*/ 1 h 3266"/>
                <a:gd name="T54" fmla="*/ 0 w 772"/>
                <a:gd name="T55" fmla="*/ 1 h 3266"/>
                <a:gd name="T56" fmla="*/ 0 w 772"/>
                <a:gd name="T57" fmla="*/ 1 h 3266"/>
                <a:gd name="T58" fmla="*/ 0 w 772"/>
                <a:gd name="T59" fmla="*/ 1 h 3266"/>
                <a:gd name="T60" fmla="*/ 0 w 772"/>
                <a:gd name="T61" fmla="*/ 1 h 3266"/>
                <a:gd name="T62" fmla="*/ 0 w 772"/>
                <a:gd name="T63" fmla="*/ 1 h 3266"/>
                <a:gd name="T64" fmla="*/ 0 w 772"/>
                <a:gd name="T65" fmla="*/ 1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39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0 w 245"/>
                  <a:gd name="T1" fmla="*/ 0 h 806"/>
                  <a:gd name="T2" fmla="*/ 0 w 245"/>
                  <a:gd name="T3" fmla="*/ 0 h 806"/>
                  <a:gd name="T4" fmla="*/ 0 w 245"/>
                  <a:gd name="T5" fmla="*/ 0 h 806"/>
                  <a:gd name="T6" fmla="*/ 0 w 245"/>
                  <a:gd name="T7" fmla="*/ 0 h 806"/>
                  <a:gd name="T8" fmla="*/ 0 w 245"/>
                  <a:gd name="T9" fmla="*/ 0 h 806"/>
                  <a:gd name="T10" fmla="*/ 0 w 245"/>
                  <a:gd name="T11" fmla="*/ 0 h 806"/>
                  <a:gd name="T12" fmla="*/ 0 w 245"/>
                  <a:gd name="T13" fmla="*/ 0 h 806"/>
                  <a:gd name="T14" fmla="*/ 0 w 245"/>
                  <a:gd name="T15" fmla="*/ 0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41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0 w 604"/>
                    <a:gd name="T3" fmla="*/ 0 h 349"/>
                    <a:gd name="T4" fmla="*/ 0 w 604"/>
                    <a:gd name="T5" fmla="*/ 0 h 349"/>
                    <a:gd name="T6" fmla="*/ 0 w 604"/>
                    <a:gd name="T7" fmla="*/ 0 h 349"/>
                    <a:gd name="T8" fmla="*/ 0 w 604"/>
                    <a:gd name="T9" fmla="*/ 0 h 349"/>
                    <a:gd name="T10" fmla="*/ 0 w 604"/>
                    <a:gd name="T11" fmla="*/ 0 h 349"/>
                    <a:gd name="T12" fmla="*/ 0 w 604"/>
                    <a:gd name="T13" fmla="*/ 0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2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2" y="328"/>
                  <a:ext cx="269" cy="438"/>
                </a:xfrm>
                <a:custGeom>
                  <a:avLst/>
                  <a:gdLst>
                    <a:gd name="T0" fmla="*/ 0 w 1064"/>
                    <a:gd name="T1" fmla="*/ 0 h 1230"/>
                    <a:gd name="T2" fmla="*/ 0 w 1064"/>
                    <a:gd name="T3" fmla="*/ 0 h 1230"/>
                    <a:gd name="T4" fmla="*/ 0 w 1064"/>
                    <a:gd name="T5" fmla="*/ 0 h 1230"/>
                    <a:gd name="T6" fmla="*/ 0 w 1064"/>
                    <a:gd name="T7" fmla="*/ 0 h 1230"/>
                    <a:gd name="T8" fmla="*/ 0 w 1064"/>
                    <a:gd name="T9" fmla="*/ 0 h 1230"/>
                    <a:gd name="T10" fmla="*/ 0 w 1064"/>
                    <a:gd name="T11" fmla="*/ 0 h 1230"/>
                    <a:gd name="T12" fmla="*/ 0 w 1064"/>
                    <a:gd name="T13" fmla="*/ 0 h 1230"/>
                    <a:gd name="T14" fmla="*/ 0 w 1064"/>
                    <a:gd name="T15" fmla="*/ 0 h 1230"/>
                    <a:gd name="T16" fmla="*/ 0 w 1064"/>
                    <a:gd name="T17" fmla="*/ 0 h 1230"/>
                    <a:gd name="T18" fmla="*/ 0 w 1064"/>
                    <a:gd name="T19" fmla="*/ 0 h 1230"/>
                    <a:gd name="T20" fmla="*/ 0 w 1064"/>
                    <a:gd name="T21" fmla="*/ 0 h 1230"/>
                    <a:gd name="T22" fmla="*/ 0 w 1064"/>
                    <a:gd name="T23" fmla="*/ 0 h 1230"/>
                    <a:gd name="T24" fmla="*/ 0 w 1064"/>
                    <a:gd name="T25" fmla="*/ 0 h 1230"/>
                    <a:gd name="T26" fmla="*/ 0 w 1064"/>
                    <a:gd name="T27" fmla="*/ 0 h 1230"/>
                    <a:gd name="T28" fmla="*/ 0 w 1064"/>
                    <a:gd name="T29" fmla="*/ 0 h 1230"/>
                    <a:gd name="T30" fmla="*/ 0 w 1064"/>
                    <a:gd name="T31" fmla="*/ 0 h 1230"/>
                    <a:gd name="T32" fmla="*/ 0 w 1064"/>
                    <a:gd name="T33" fmla="*/ 0 h 1230"/>
                    <a:gd name="T34" fmla="*/ 0 w 1064"/>
                    <a:gd name="T35" fmla="*/ 0 h 1230"/>
                    <a:gd name="T36" fmla="*/ 0 w 1064"/>
                    <a:gd name="T37" fmla="*/ 0 h 1230"/>
                    <a:gd name="T38" fmla="*/ 0 w 1064"/>
                    <a:gd name="T39" fmla="*/ 0 h 1230"/>
                    <a:gd name="T40" fmla="*/ 0 w 1064"/>
                    <a:gd name="T41" fmla="*/ 0 h 1230"/>
                    <a:gd name="T42" fmla="*/ 0 w 1064"/>
                    <a:gd name="T43" fmla="*/ 0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3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2" y="178"/>
                  <a:ext cx="505" cy="898"/>
                </a:xfrm>
                <a:custGeom>
                  <a:avLst/>
                  <a:gdLst>
                    <a:gd name="T0" fmla="*/ 0 w 2002"/>
                    <a:gd name="T1" fmla="*/ 0 h 2521"/>
                    <a:gd name="T2" fmla="*/ 0 w 2002"/>
                    <a:gd name="T3" fmla="*/ 0 h 2521"/>
                    <a:gd name="T4" fmla="*/ 0 w 2002"/>
                    <a:gd name="T5" fmla="*/ 0 h 2521"/>
                    <a:gd name="T6" fmla="*/ 0 w 2002"/>
                    <a:gd name="T7" fmla="*/ 0 h 2521"/>
                    <a:gd name="T8" fmla="*/ 0 w 2002"/>
                    <a:gd name="T9" fmla="*/ 0 h 2521"/>
                    <a:gd name="T10" fmla="*/ 0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4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0 w 3007"/>
                    <a:gd name="T1" fmla="*/ 0 h 3771"/>
                    <a:gd name="T2" fmla="*/ 0 w 3007"/>
                    <a:gd name="T3" fmla="*/ 0 h 3771"/>
                    <a:gd name="T4" fmla="*/ 0 w 3007"/>
                    <a:gd name="T5" fmla="*/ 0 h 3771"/>
                    <a:gd name="T6" fmla="*/ 0 w 3007"/>
                    <a:gd name="T7" fmla="*/ 0 h 3771"/>
                    <a:gd name="T8" fmla="*/ 0 w 3007"/>
                    <a:gd name="T9" fmla="*/ 0 h 3771"/>
                    <a:gd name="T10" fmla="*/ 0 w 3007"/>
                    <a:gd name="T11" fmla="*/ 0 h 3771"/>
                    <a:gd name="T12" fmla="*/ 0 w 3007"/>
                    <a:gd name="T13" fmla="*/ 0 h 3771"/>
                    <a:gd name="T14" fmla="*/ 0 w 3007"/>
                    <a:gd name="T15" fmla="*/ 0 h 3771"/>
                    <a:gd name="T16" fmla="*/ 0 w 3007"/>
                    <a:gd name="T17" fmla="*/ 0 h 3771"/>
                    <a:gd name="T18" fmla="*/ 0 w 3007"/>
                    <a:gd name="T19" fmla="*/ 0 h 3771"/>
                    <a:gd name="T20" fmla="*/ 0 w 3007"/>
                    <a:gd name="T21" fmla="*/ 0 h 3771"/>
                    <a:gd name="T22" fmla="*/ 0 w 3007"/>
                    <a:gd name="T23" fmla="*/ 0 h 3771"/>
                    <a:gd name="T24" fmla="*/ 0 w 3007"/>
                    <a:gd name="T25" fmla="*/ 0 h 3771"/>
                    <a:gd name="T26" fmla="*/ 0 w 3007"/>
                    <a:gd name="T27" fmla="*/ 0 h 3771"/>
                    <a:gd name="T28" fmla="*/ 0 w 3007"/>
                    <a:gd name="T29" fmla="*/ 0 h 3771"/>
                    <a:gd name="T30" fmla="*/ 0 w 3007"/>
                    <a:gd name="T31" fmla="*/ 0 h 3771"/>
                    <a:gd name="T32" fmla="*/ 0 w 3007"/>
                    <a:gd name="T33" fmla="*/ 0 h 3771"/>
                    <a:gd name="T34" fmla="*/ 0 w 3007"/>
                    <a:gd name="T35" fmla="*/ 0 h 3771"/>
                    <a:gd name="T36" fmla="*/ 0 w 3007"/>
                    <a:gd name="T37" fmla="*/ 0 h 3771"/>
                    <a:gd name="T38" fmla="*/ 0 w 3007"/>
                    <a:gd name="T39" fmla="*/ 0 h 3771"/>
                    <a:gd name="T40" fmla="*/ 0 w 3007"/>
                    <a:gd name="T41" fmla="*/ 0 h 3771"/>
                    <a:gd name="T42" fmla="*/ 0 w 3007"/>
                    <a:gd name="T43" fmla="*/ 0 h 3771"/>
                    <a:gd name="T44" fmla="*/ 0 w 3007"/>
                    <a:gd name="T45" fmla="*/ 0 h 3771"/>
                    <a:gd name="T46" fmla="*/ 0 w 3007"/>
                    <a:gd name="T47" fmla="*/ 0 h 3771"/>
                    <a:gd name="T48" fmla="*/ 0 w 3007"/>
                    <a:gd name="T49" fmla="*/ 0 h 3771"/>
                    <a:gd name="T50" fmla="*/ 0 w 3007"/>
                    <a:gd name="T51" fmla="*/ 0 h 3771"/>
                    <a:gd name="T52" fmla="*/ 0 w 3007"/>
                    <a:gd name="T53" fmla="*/ 0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5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1" y="893"/>
                  <a:ext cx="169" cy="122"/>
                </a:xfrm>
                <a:custGeom>
                  <a:avLst/>
                  <a:gdLst>
                    <a:gd name="T0" fmla="*/ 0 w 673"/>
                    <a:gd name="T1" fmla="*/ 0 h 342"/>
                    <a:gd name="T2" fmla="*/ 0 w 673"/>
                    <a:gd name="T3" fmla="*/ 0 h 342"/>
                    <a:gd name="T4" fmla="*/ 0 w 673"/>
                    <a:gd name="T5" fmla="*/ 0 h 342"/>
                    <a:gd name="T6" fmla="*/ 0 w 673"/>
                    <a:gd name="T7" fmla="*/ 0 h 342"/>
                    <a:gd name="T8" fmla="*/ 0 w 673"/>
                    <a:gd name="T9" fmla="*/ 0 h 342"/>
                    <a:gd name="T10" fmla="*/ 0 w 673"/>
                    <a:gd name="T11" fmla="*/ 0 h 342"/>
                    <a:gd name="T12" fmla="*/ 0 w 673"/>
                    <a:gd name="T13" fmla="*/ 0 h 342"/>
                    <a:gd name="T14" fmla="*/ 0 w 673"/>
                    <a:gd name="T15" fmla="*/ 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6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2"/>
                  <a:ext cx="181" cy="144"/>
                </a:xfrm>
                <a:custGeom>
                  <a:avLst/>
                  <a:gdLst>
                    <a:gd name="T0" fmla="*/ 0 w 716"/>
                    <a:gd name="T1" fmla="*/ 0 h 403"/>
                    <a:gd name="T2" fmla="*/ 0 w 716"/>
                    <a:gd name="T3" fmla="*/ 0 h 403"/>
                    <a:gd name="T4" fmla="*/ 0 w 716"/>
                    <a:gd name="T5" fmla="*/ 0 h 403"/>
                    <a:gd name="T6" fmla="*/ 0 w 716"/>
                    <a:gd name="T7" fmla="*/ 0 h 403"/>
                    <a:gd name="T8" fmla="*/ 0 w 716"/>
                    <a:gd name="T9" fmla="*/ 0 h 403"/>
                    <a:gd name="T10" fmla="*/ 0 w 716"/>
                    <a:gd name="T11" fmla="*/ 0 h 403"/>
                    <a:gd name="T12" fmla="*/ 0 w 716"/>
                    <a:gd name="T13" fmla="*/ 0 h 403"/>
                    <a:gd name="T14" fmla="*/ 0 w 716"/>
                    <a:gd name="T15" fmla="*/ 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7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0 h 411"/>
                    <a:gd name="T2" fmla="*/ 0 w 717"/>
                    <a:gd name="T3" fmla="*/ 0 h 411"/>
                    <a:gd name="T4" fmla="*/ 0 w 717"/>
                    <a:gd name="T5" fmla="*/ 0 h 411"/>
                    <a:gd name="T6" fmla="*/ 0 w 717"/>
                    <a:gd name="T7" fmla="*/ 0 h 411"/>
                    <a:gd name="T8" fmla="*/ 0 w 717"/>
                    <a:gd name="T9" fmla="*/ 0 h 411"/>
                    <a:gd name="T10" fmla="*/ 0 w 717"/>
                    <a:gd name="T11" fmla="*/ 0 h 411"/>
                    <a:gd name="T12" fmla="*/ 0 w 717"/>
                    <a:gd name="T13" fmla="*/ 0 h 411"/>
                    <a:gd name="T14" fmla="*/ 0 w 717"/>
                    <a:gd name="T15" fmla="*/ 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8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1" y="138"/>
                  <a:ext cx="179" cy="138"/>
                </a:xfrm>
                <a:custGeom>
                  <a:avLst/>
                  <a:gdLst>
                    <a:gd name="T0" fmla="*/ 0 w 709"/>
                    <a:gd name="T1" fmla="*/ 0 h 386"/>
                    <a:gd name="T2" fmla="*/ 0 w 709"/>
                    <a:gd name="T3" fmla="*/ 0 h 386"/>
                    <a:gd name="T4" fmla="*/ 0 w 709"/>
                    <a:gd name="T5" fmla="*/ 0 h 386"/>
                    <a:gd name="T6" fmla="*/ 0 w 709"/>
                    <a:gd name="T7" fmla="*/ 0 h 386"/>
                    <a:gd name="T8" fmla="*/ 0 w 709"/>
                    <a:gd name="T9" fmla="*/ 0 h 386"/>
                    <a:gd name="T10" fmla="*/ 0 w 709"/>
                    <a:gd name="T11" fmla="*/ 0 h 386"/>
                    <a:gd name="T12" fmla="*/ 0 w 709"/>
                    <a:gd name="T13" fmla="*/ 0 h 386"/>
                    <a:gd name="T14" fmla="*/ 0 w 709"/>
                    <a:gd name="T15" fmla="*/ 0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03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pitchFamily="18" charset="-128"/>
          <a:cs typeface="ＭＳ Ｐゴシック" pitchFamily="18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18" charset="0"/>
          <a:ea typeface="ＭＳ Ｐゴシック" pitchFamily="18" charset="-128"/>
          <a:cs typeface="ＭＳ Ｐゴシック" pitchFamily="18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18" charset="0"/>
          <a:ea typeface="ＭＳ Ｐゴシック" pitchFamily="18" charset="-128"/>
          <a:cs typeface="ＭＳ Ｐゴシック" pitchFamily="18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18" charset="0"/>
          <a:ea typeface="ＭＳ Ｐゴシック" pitchFamily="18" charset="-128"/>
          <a:cs typeface="ＭＳ Ｐゴシック" pitchFamily="18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18" charset="0"/>
          <a:ea typeface="ＭＳ Ｐゴシック" pitchFamily="18" charset="-128"/>
          <a:cs typeface="ＭＳ Ｐゴシック" pitchFamily="18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18" charset="-128"/>
          <a:cs typeface="ＭＳ Ｐゴシック" pitchFamily="18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8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8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8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8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8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8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8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 style du titre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66C408B-570B-DB41-8904-DCFE1D8308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 style du titre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F54E786-683E-7E45-A68D-8E2DA1A50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 style du titre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7D29356-496E-224A-9F6E-582854FA00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 style du titre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688AD94-0E39-8349-B1A8-47DE93E46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270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464653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sz="1400">
                <a:solidFill>
                  <a:srgbClr val="464653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rgbClr val="464653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517B38F-DD89-D34B-AD47-392889D688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2711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2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pic>
        <p:nvPicPr>
          <p:cNvPr id="72714" name="Picture 8" descr="logo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0"/>
            <a:ext cx="738187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Cambria"/>
          <a:ea typeface="ＭＳ Ｐゴシック" charset="0"/>
          <a:cs typeface="Cambri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charset="0"/>
        <a:buChar char=""/>
        <a:defRPr sz="2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547688" indent="-27305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charset="0"/>
        <a:buChar char=""/>
        <a:defRPr sz="2300" kern="1200">
          <a:solidFill>
            <a:schemeClr val="tx2"/>
          </a:solidFill>
          <a:latin typeface="Cambria"/>
          <a:ea typeface="ＭＳ Ｐゴシック" charset="0"/>
          <a:cs typeface="Cambria"/>
        </a:defRPr>
      </a:lvl2pPr>
      <a:lvl3pPr marL="822325" indent="-228600" algn="l" rtl="0" eaLnBrk="1" fontAlgn="base" hangingPunct="1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charset="0"/>
        <a:buChar char=""/>
        <a:defRPr sz="20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096963" indent="-228600" algn="l" rtl="0" eaLnBrk="1" fontAlgn="base" hangingPunct="1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charset="0"/>
        <a:buChar char=""/>
        <a:defRPr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1371600" indent="-228600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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089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464653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sz="1400">
                <a:solidFill>
                  <a:srgbClr val="464653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rgbClr val="464653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6E8884BE-481D-B546-A21D-94586516F4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0903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4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pic>
        <p:nvPicPr>
          <p:cNvPr id="80906" name="Picture 8" descr="logo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0"/>
            <a:ext cx="738187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Cambria"/>
          <a:ea typeface="ＭＳ Ｐゴシック" charset="0"/>
          <a:cs typeface="Cambri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charset="0"/>
        <a:buChar char=""/>
        <a:defRPr sz="2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547688" indent="-27305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charset="0"/>
        <a:buChar char=""/>
        <a:defRPr sz="2300" kern="1200">
          <a:solidFill>
            <a:schemeClr val="tx2"/>
          </a:solidFill>
          <a:latin typeface="Cambria"/>
          <a:ea typeface="ＭＳ Ｐゴシック" charset="0"/>
          <a:cs typeface="Cambria"/>
        </a:defRPr>
      </a:lvl2pPr>
      <a:lvl3pPr marL="822325" indent="-228600" algn="l" rtl="0" eaLnBrk="1" fontAlgn="base" hangingPunct="1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charset="0"/>
        <a:buChar char=""/>
        <a:defRPr sz="20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096963" indent="-228600" algn="l" rtl="0" eaLnBrk="1" fontAlgn="base" hangingPunct="1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charset="0"/>
        <a:buChar char=""/>
        <a:defRPr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1371600" indent="-228600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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9091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464653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sz="1400">
                <a:solidFill>
                  <a:srgbClr val="464653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Adrian Bevan: SuperB Physics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rgbClr val="464653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4D8B24F-F8A0-8242-8B8B-9B77E79CAD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9095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096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Gill Sans MT"/>
            </a:endParaRPr>
          </a:p>
        </p:txBody>
      </p:sp>
      <p:pic>
        <p:nvPicPr>
          <p:cNvPr id="89098" name="Picture 8" descr="logo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0"/>
            <a:ext cx="738187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Cambria"/>
          <a:ea typeface="ＭＳ Ｐゴシック" charset="0"/>
          <a:cs typeface="Cambri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charset="0"/>
          <a:ea typeface="ＭＳ Ｐゴシック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charset="0"/>
        <a:buChar char=""/>
        <a:defRPr sz="2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547688" indent="-27305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charset="0"/>
        <a:buChar char=""/>
        <a:defRPr sz="2300" kern="1200">
          <a:solidFill>
            <a:schemeClr val="tx2"/>
          </a:solidFill>
          <a:latin typeface="Cambria"/>
          <a:ea typeface="ＭＳ Ｐゴシック" charset="0"/>
          <a:cs typeface="Cambria"/>
        </a:defRPr>
      </a:lvl2pPr>
      <a:lvl3pPr marL="822325" indent="-228600" algn="l" rtl="0" eaLnBrk="1" fontAlgn="base" hangingPunct="1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charset="0"/>
        <a:buChar char=""/>
        <a:defRPr sz="20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096963" indent="-228600" algn="l" rtl="0" eaLnBrk="1" fontAlgn="base" hangingPunct="1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charset="0"/>
        <a:buChar char=""/>
        <a:defRPr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1371600" indent="-228600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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 style du titre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0B24E1B-5AD0-FE4E-9B80-D38346658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29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0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6.png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Medical Applications of radiation physics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Riccardo Faccini</a:t>
            </a:r>
          </a:p>
          <a:p>
            <a:r>
              <a:rPr lang="en-US" dirty="0" smtClean="0"/>
              <a:t>Universita’ di Roma “La Sapienza”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709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104" y="1828800"/>
            <a:ext cx="5775396" cy="3657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Introduction to radiation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hich one ?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ow does it interact with matter?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ow is it generated?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Diagnostics and nuclear medicine: 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Diagnostics (radiography, SPECT, PET,…)</a:t>
            </a:r>
          </a:p>
          <a:p>
            <a:pPr lvl="1"/>
            <a:r>
              <a:rPr lang="en-US" dirty="0" smtClean="0"/>
              <a:t>Molecular radiotherapy</a:t>
            </a:r>
          </a:p>
          <a:p>
            <a:pPr lvl="1"/>
            <a:r>
              <a:rPr lang="en-US" dirty="0" smtClean="0"/>
              <a:t>Radio-guided surgery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Particle beams </a:t>
            </a:r>
            <a:r>
              <a:rPr lang="en-US" dirty="0" smtClean="0">
                <a:solidFill>
                  <a:srgbClr val="FF0000"/>
                </a:solidFill>
              </a:rPr>
              <a:t>in medicine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Radiotherapy</a:t>
            </a:r>
          </a:p>
          <a:p>
            <a:pPr lvl="1"/>
            <a:r>
              <a:rPr lang="en-US" dirty="0" err="1" smtClean="0"/>
              <a:t>hadrotherapy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99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radiation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Which </a:t>
            </a:r>
            <a:r>
              <a:rPr lang="en-US" dirty="0"/>
              <a:t>one ?</a:t>
            </a:r>
          </a:p>
          <a:p>
            <a:r>
              <a:rPr lang="en-US" dirty="0" smtClean="0"/>
              <a:t>How </a:t>
            </a:r>
            <a:r>
              <a:rPr lang="en-US" dirty="0"/>
              <a:t>does it interact with matter?</a:t>
            </a:r>
          </a:p>
          <a:p>
            <a:r>
              <a:rPr lang="en-US" dirty="0" smtClean="0"/>
              <a:t>How </a:t>
            </a:r>
            <a:r>
              <a:rPr lang="en-US" dirty="0"/>
              <a:t>is it generated?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262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6" descr="surgeon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00200"/>
            <a:ext cx="2311400" cy="222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847338"/>
          </a:xfrm>
        </p:spPr>
        <p:txBody>
          <a:bodyPr/>
          <a:lstStyle/>
          <a:p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Radiation of </a:t>
            </a:r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interest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fld id="{BB790F29-6FC7-4D42-9D8D-8A25F71D998A}" type="slidenum">
              <a:rPr lang="it-IT" sz="1400"/>
              <a:pPr eaLnBrk="1" hangingPunct="1"/>
              <a:t>4</a:t>
            </a:fld>
            <a:endParaRPr lang="it-IT" sz="1400"/>
          </a:p>
        </p:txBody>
      </p:sp>
      <p:pic>
        <p:nvPicPr>
          <p:cNvPr id="24580" name="Picture 7" descr="surgeon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57713"/>
            <a:ext cx="2311400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9" descr="surgeon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2971800"/>
            <a:ext cx="2311400" cy="222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/>
          <p:cNvSpPr/>
          <p:nvPr/>
        </p:nvSpPr>
        <p:spPr>
          <a:xfrm>
            <a:off x="7467600" y="3581400"/>
            <a:ext cx="107950" cy="1079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 rot="13945036">
            <a:off x="6979444" y="3337719"/>
            <a:ext cx="677862" cy="63500"/>
          </a:xfrm>
          <a:custGeom>
            <a:avLst/>
            <a:gdLst>
              <a:gd name="connsiteX0" fmla="*/ 0 w 5346700"/>
              <a:gd name="connsiteY0" fmla="*/ 406435 h 421616"/>
              <a:gd name="connsiteX1" fmla="*/ 520700 w 5346700"/>
              <a:gd name="connsiteY1" fmla="*/ 35 h 421616"/>
              <a:gd name="connsiteX2" fmla="*/ 1041400 w 5346700"/>
              <a:gd name="connsiteY2" fmla="*/ 381035 h 421616"/>
              <a:gd name="connsiteX3" fmla="*/ 1511300 w 5346700"/>
              <a:gd name="connsiteY3" fmla="*/ 38135 h 421616"/>
              <a:gd name="connsiteX4" fmla="*/ 2019300 w 5346700"/>
              <a:gd name="connsiteY4" fmla="*/ 381035 h 421616"/>
              <a:gd name="connsiteX5" fmla="*/ 2565400 w 5346700"/>
              <a:gd name="connsiteY5" fmla="*/ 25435 h 421616"/>
              <a:gd name="connsiteX6" fmla="*/ 3060700 w 5346700"/>
              <a:gd name="connsiteY6" fmla="*/ 381035 h 421616"/>
              <a:gd name="connsiteX7" fmla="*/ 3581400 w 5346700"/>
              <a:gd name="connsiteY7" fmla="*/ 12735 h 421616"/>
              <a:gd name="connsiteX8" fmla="*/ 4089400 w 5346700"/>
              <a:gd name="connsiteY8" fmla="*/ 393735 h 421616"/>
              <a:gd name="connsiteX9" fmla="*/ 4610100 w 5346700"/>
              <a:gd name="connsiteY9" fmla="*/ 25435 h 421616"/>
              <a:gd name="connsiteX10" fmla="*/ 5092700 w 5346700"/>
              <a:gd name="connsiteY10" fmla="*/ 419135 h 421616"/>
              <a:gd name="connsiteX11" fmla="*/ 5346700 w 5346700"/>
              <a:gd name="connsiteY11" fmla="*/ 203235 h 42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46700" h="421616">
                <a:moveTo>
                  <a:pt x="0" y="406435"/>
                </a:moveTo>
                <a:cubicBezTo>
                  <a:pt x="173566" y="205351"/>
                  <a:pt x="347133" y="4268"/>
                  <a:pt x="520700" y="35"/>
                </a:cubicBezTo>
                <a:cubicBezTo>
                  <a:pt x="694267" y="-4198"/>
                  <a:pt x="876300" y="374685"/>
                  <a:pt x="1041400" y="381035"/>
                </a:cubicBezTo>
                <a:cubicBezTo>
                  <a:pt x="1206500" y="387385"/>
                  <a:pt x="1348317" y="38135"/>
                  <a:pt x="1511300" y="38135"/>
                </a:cubicBezTo>
                <a:cubicBezTo>
                  <a:pt x="1674283" y="38135"/>
                  <a:pt x="1843617" y="383152"/>
                  <a:pt x="2019300" y="381035"/>
                </a:cubicBezTo>
                <a:cubicBezTo>
                  <a:pt x="2194983" y="378918"/>
                  <a:pt x="2391833" y="25435"/>
                  <a:pt x="2565400" y="25435"/>
                </a:cubicBezTo>
                <a:cubicBezTo>
                  <a:pt x="2738967" y="25435"/>
                  <a:pt x="2891367" y="383152"/>
                  <a:pt x="3060700" y="381035"/>
                </a:cubicBezTo>
                <a:cubicBezTo>
                  <a:pt x="3230033" y="378918"/>
                  <a:pt x="3409950" y="10618"/>
                  <a:pt x="3581400" y="12735"/>
                </a:cubicBezTo>
                <a:cubicBezTo>
                  <a:pt x="3752850" y="14852"/>
                  <a:pt x="3917950" y="391618"/>
                  <a:pt x="4089400" y="393735"/>
                </a:cubicBezTo>
                <a:cubicBezTo>
                  <a:pt x="4260850" y="395852"/>
                  <a:pt x="4442883" y="21202"/>
                  <a:pt x="4610100" y="25435"/>
                </a:cubicBezTo>
                <a:cubicBezTo>
                  <a:pt x="4777317" y="29668"/>
                  <a:pt x="4969933" y="389502"/>
                  <a:pt x="5092700" y="419135"/>
                </a:cubicBezTo>
                <a:cubicBezTo>
                  <a:pt x="5215467" y="448768"/>
                  <a:pt x="5346700" y="203235"/>
                  <a:pt x="5346700" y="203235"/>
                </a:cubicBezTo>
              </a:path>
            </a:pathLst>
          </a:cu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Freeform 27"/>
          <p:cNvSpPr/>
          <p:nvPr/>
        </p:nvSpPr>
        <p:spPr>
          <a:xfrm rot="20316334">
            <a:off x="7142163" y="2852738"/>
            <a:ext cx="223837" cy="238125"/>
          </a:xfrm>
          <a:custGeom>
            <a:avLst/>
            <a:gdLst>
              <a:gd name="connsiteX0" fmla="*/ 0 w 622300"/>
              <a:gd name="connsiteY0" fmla="*/ 275423 h 443956"/>
              <a:gd name="connsiteX1" fmla="*/ 63500 w 622300"/>
              <a:gd name="connsiteY1" fmla="*/ 237323 h 443956"/>
              <a:gd name="connsiteX2" fmla="*/ 88900 w 622300"/>
              <a:gd name="connsiteY2" fmla="*/ 275423 h 443956"/>
              <a:gd name="connsiteX3" fmla="*/ 127000 w 622300"/>
              <a:gd name="connsiteY3" fmla="*/ 288123 h 443956"/>
              <a:gd name="connsiteX4" fmla="*/ 152400 w 622300"/>
              <a:gd name="connsiteY4" fmla="*/ 326223 h 443956"/>
              <a:gd name="connsiteX5" fmla="*/ 165100 w 622300"/>
              <a:gd name="connsiteY5" fmla="*/ 364323 h 443956"/>
              <a:gd name="connsiteX6" fmla="*/ 228600 w 622300"/>
              <a:gd name="connsiteY6" fmla="*/ 351623 h 443956"/>
              <a:gd name="connsiteX7" fmla="*/ 279400 w 622300"/>
              <a:gd name="connsiteY7" fmla="*/ 326223 h 443956"/>
              <a:gd name="connsiteX8" fmla="*/ 228600 w 622300"/>
              <a:gd name="connsiteY8" fmla="*/ 224623 h 443956"/>
              <a:gd name="connsiteX9" fmla="*/ 114300 w 622300"/>
              <a:gd name="connsiteY9" fmla="*/ 199223 h 443956"/>
              <a:gd name="connsiteX10" fmla="*/ 165100 w 622300"/>
              <a:gd name="connsiteY10" fmla="*/ 123023 h 443956"/>
              <a:gd name="connsiteX11" fmla="*/ 241300 w 622300"/>
              <a:gd name="connsiteY11" fmla="*/ 72223 h 443956"/>
              <a:gd name="connsiteX12" fmla="*/ 292100 w 622300"/>
              <a:gd name="connsiteY12" fmla="*/ 84923 h 443956"/>
              <a:gd name="connsiteX13" fmla="*/ 317500 w 622300"/>
              <a:gd name="connsiteY13" fmla="*/ 161123 h 443956"/>
              <a:gd name="connsiteX14" fmla="*/ 330200 w 622300"/>
              <a:gd name="connsiteY14" fmla="*/ 199223 h 443956"/>
              <a:gd name="connsiteX15" fmla="*/ 381000 w 622300"/>
              <a:gd name="connsiteY15" fmla="*/ 275423 h 443956"/>
              <a:gd name="connsiteX16" fmla="*/ 419100 w 622300"/>
              <a:gd name="connsiteY16" fmla="*/ 288123 h 443956"/>
              <a:gd name="connsiteX17" fmla="*/ 469900 w 622300"/>
              <a:gd name="connsiteY17" fmla="*/ 262723 h 443956"/>
              <a:gd name="connsiteX18" fmla="*/ 419100 w 622300"/>
              <a:gd name="connsiteY18" fmla="*/ 186523 h 443956"/>
              <a:gd name="connsiteX19" fmla="*/ 406400 w 622300"/>
              <a:gd name="connsiteY19" fmla="*/ 135723 h 443956"/>
              <a:gd name="connsiteX20" fmla="*/ 406400 w 622300"/>
              <a:gd name="connsiteY20" fmla="*/ 59523 h 443956"/>
              <a:gd name="connsiteX21" fmla="*/ 457200 w 622300"/>
              <a:gd name="connsiteY21" fmla="*/ 8723 h 443956"/>
              <a:gd name="connsiteX22" fmla="*/ 533400 w 622300"/>
              <a:gd name="connsiteY22" fmla="*/ 59523 h 443956"/>
              <a:gd name="connsiteX23" fmla="*/ 571500 w 622300"/>
              <a:gd name="connsiteY23" fmla="*/ 84923 h 443956"/>
              <a:gd name="connsiteX24" fmla="*/ 584200 w 622300"/>
              <a:gd name="connsiteY24" fmla="*/ 123023 h 443956"/>
              <a:gd name="connsiteX25" fmla="*/ 622300 w 622300"/>
              <a:gd name="connsiteY25" fmla="*/ 135723 h 443956"/>
              <a:gd name="connsiteX26" fmla="*/ 584200 w 622300"/>
              <a:gd name="connsiteY26" fmla="*/ 110323 h 443956"/>
              <a:gd name="connsiteX27" fmla="*/ 508000 w 622300"/>
              <a:gd name="connsiteY27" fmla="*/ 123023 h 443956"/>
              <a:gd name="connsiteX28" fmla="*/ 495300 w 622300"/>
              <a:gd name="connsiteY28" fmla="*/ 186523 h 443956"/>
              <a:gd name="connsiteX29" fmla="*/ 444500 w 622300"/>
              <a:gd name="connsiteY29" fmla="*/ 199223 h 443956"/>
              <a:gd name="connsiteX30" fmla="*/ 419100 w 622300"/>
              <a:gd name="connsiteY30" fmla="*/ 237323 h 443956"/>
              <a:gd name="connsiteX31" fmla="*/ 431800 w 622300"/>
              <a:gd name="connsiteY31" fmla="*/ 427823 h 443956"/>
              <a:gd name="connsiteX32" fmla="*/ 304800 w 622300"/>
              <a:gd name="connsiteY32" fmla="*/ 427823 h 44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22300" h="443956">
                <a:moveTo>
                  <a:pt x="0" y="275423"/>
                </a:moveTo>
                <a:cubicBezTo>
                  <a:pt x="21167" y="262723"/>
                  <a:pt x="38816" y="237323"/>
                  <a:pt x="63500" y="237323"/>
                </a:cubicBezTo>
                <a:cubicBezTo>
                  <a:pt x="78764" y="237323"/>
                  <a:pt x="76981" y="265888"/>
                  <a:pt x="88900" y="275423"/>
                </a:cubicBezTo>
                <a:cubicBezTo>
                  <a:pt x="99353" y="283786"/>
                  <a:pt x="114300" y="283890"/>
                  <a:pt x="127000" y="288123"/>
                </a:cubicBezTo>
                <a:cubicBezTo>
                  <a:pt x="135467" y="300823"/>
                  <a:pt x="145574" y="312571"/>
                  <a:pt x="152400" y="326223"/>
                </a:cubicBezTo>
                <a:cubicBezTo>
                  <a:pt x="158387" y="338197"/>
                  <a:pt x="152400" y="360090"/>
                  <a:pt x="165100" y="364323"/>
                </a:cubicBezTo>
                <a:cubicBezTo>
                  <a:pt x="185578" y="371149"/>
                  <a:pt x="207433" y="355856"/>
                  <a:pt x="228600" y="351623"/>
                </a:cubicBezTo>
                <a:cubicBezTo>
                  <a:pt x="245533" y="343156"/>
                  <a:pt x="273413" y="344184"/>
                  <a:pt x="279400" y="326223"/>
                </a:cubicBezTo>
                <a:cubicBezTo>
                  <a:pt x="308586" y="238664"/>
                  <a:pt x="275519" y="240263"/>
                  <a:pt x="228600" y="224623"/>
                </a:cubicBezTo>
                <a:cubicBezTo>
                  <a:pt x="173612" y="231497"/>
                  <a:pt x="114300" y="272638"/>
                  <a:pt x="114300" y="199223"/>
                </a:cubicBezTo>
                <a:cubicBezTo>
                  <a:pt x="114300" y="110120"/>
                  <a:pt x="116026" y="150286"/>
                  <a:pt x="165100" y="123023"/>
                </a:cubicBezTo>
                <a:cubicBezTo>
                  <a:pt x="191785" y="108198"/>
                  <a:pt x="241300" y="72223"/>
                  <a:pt x="241300" y="72223"/>
                </a:cubicBezTo>
                <a:cubicBezTo>
                  <a:pt x="258233" y="76456"/>
                  <a:pt x="280741" y="71671"/>
                  <a:pt x="292100" y="84923"/>
                </a:cubicBezTo>
                <a:cubicBezTo>
                  <a:pt x="309524" y="105251"/>
                  <a:pt x="309033" y="135723"/>
                  <a:pt x="317500" y="161123"/>
                </a:cubicBezTo>
                <a:lnTo>
                  <a:pt x="330200" y="199223"/>
                </a:lnTo>
                <a:cubicBezTo>
                  <a:pt x="343515" y="239167"/>
                  <a:pt x="340229" y="248242"/>
                  <a:pt x="381000" y="275423"/>
                </a:cubicBezTo>
                <a:cubicBezTo>
                  <a:pt x="392139" y="282849"/>
                  <a:pt x="406400" y="283890"/>
                  <a:pt x="419100" y="288123"/>
                </a:cubicBezTo>
                <a:cubicBezTo>
                  <a:pt x="436033" y="279656"/>
                  <a:pt x="462442" y="280124"/>
                  <a:pt x="469900" y="262723"/>
                </a:cubicBezTo>
                <a:cubicBezTo>
                  <a:pt x="496719" y="200144"/>
                  <a:pt x="451541" y="197337"/>
                  <a:pt x="419100" y="186523"/>
                </a:cubicBezTo>
                <a:cubicBezTo>
                  <a:pt x="414867" y="169590"/>
                  <a:pt x="406400" y="153177"/>
                  <a:pt x="406400" y="135723"/>
                </a:cubicBezTo>
                <a:cubicBezTo>
                  <a:pt x="406400" y="34123"/>
                  <a:pt x="440267" y="161123"/>
                  <a:pt x="406400" y="59523"/>
                </a:cubicBezTo>
                <a:cubicBezTo>
                  <a:pt x="423333" y="42590"/>
                  <a:pt x="434482" y="16296"/>
                  <a:pt x="457200" y="8723"/>
                </a:cubicBezTo>
                <a:cubicBezTo>
                  <a:pt x="542815" y="-19815"/>
                  <a:pt x="508300" y="28148"/>
                  <a:pt x="533400" y="59523"/>
                </a:cubicBezTo>
                <a:cubicBezTo>
                  <a:pt x="542935" y="71442"/>
                  <a:pt x="558800" y="76456"/>
                  <a:pt x="571500" y="84923"/>
                </a:cubicBezTo>
                <a:cubicBezTo>
                  <a:pt x="575733" y="97623"/>
                  <a:pt x="574734" y="113557"/>
                  <a:pt x="584200" y="123023"/>
                </a:cubicBezTo>
                <a:cubicBezTo>
                  <a:pt x="593666" y="132489"/>
                  <a:pt x="622300" y="149110"/>
                  <a:pt x="622300" y="135723"/>
                </a:cubicBezTo>
                <a:cubicBezTo>
                  <a:pt x="622300" y="120459"/>
                  <a:pt x="596900" y="118790"/>
                  <a:pt x="584200" y="110323"/>
                </a:cubicBezTo>
                <a:cubicBezTo>
                  <a:pt x="558800" y="114556"/>
                  <a:pt x="527551" y="106265"/>
                  <a:pt x="508000" y="123023"/>
                </a:cubicBezTo>
                <a:cubicBezTo>
                  <a:pt x="491611" y="137071"/>
                  <a:pt x="509119" y="169940"/>
                  <a:pt x="495300" y="186523"/>
                </a:cubicBezTo>
                <a:cubicBezTo>
                  <a:pt x="484126" y="199932"/>
                  <a:pt x="461433" y="194990"/>
                  <a:pt x="444500" y="199223"/>
                </a:cubicBezTo>
                <a:cubicBezTo>
                  <a:pt x="436033" y="211923"/>
                  <a:pt x="419947" y="222083"/>
                  <a:pt x="419100" y="237323"/>
                </a:cubicBezTo>
                <a:cubicBezTo>
                  <a:pt x="415570" y="300866"/>
                  <a:pt x="464543" y="373251"/>
                  <a:pt x="431800" y="427823"/>
                </a:cubicBezTo>
                <a:cubicBezTo>
                  <a:pt x="410020" y="464124"/>
                  <a:pt x="347133" y="427823"/>
                  <a:pt x="304800" y="427823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09600" y="1167839"/>
            <a:ext cx="4876800" cy="147732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u="sng" dirty="0" smtClean="0"/>
              <a:t>Neutral particles</a:t>
            </a:r>
            <a:r>
              <a:rPr lang="en-US" dirty="0" smtClean="0"/>
              <a:t>: </a:t>
            </a:r>
            <a:endParaRPr lang="en-US" dirty="0"/>
          </a:p>
          <a:p>
            <a:pPr>
              <a:defRPr/>
            </a:pPr>
            <a:r>
              <a:rPr lang="en-US" dirty="0" smtClean="0"/>
              <a:t>High penetration before interacting</a:t>
            </a:r>
          </a:p>
          <a:p>
            <a:pPr>
              <a:defRPr/>
            </a:pPr>
            <a:r>
              <a:rPr lang="en-US" dirty="0" smtClean="0"/>
              <a:t>Gamma rays: produce electrons</a:t>
            </a:r>
          </a:p>
          <a:p>
            <a:pPr>
              <a:defRPr/>
            </a:pPr>
            <a:r>
              <a:rPr lang="en-US" b="1" u="sng" dirty="0" smtClean="0"/>
              <a:t>Neutrons</a:t>
            </a:r>
            <a:r>
              <a:rPr lang="en-US" dirty="0" smtClean="0"/>
              <a:t>: produce low energy protons </a:t>
            </a:r>
            <a:r>
              <a:rPr lang="en-US" dirty="0" smtClean="0">
                <a:sym typeface="Wingdings"/>
              </a:rPr>
              <a:t> more “aggressive”</a:t>
            </a:r>
            <a:endParaRPr lang="en-US" dirty="0"/>
          </a:p>
        </p:txBody>
      </p:sp>
      <p:cxnSp>
        <p:nvCxnSpPr>
          <p:cNvPr id="31" name="Straight Arrow Connector 30"/>
          <p:cNvCxnSpPr>
            <a:stCxn id="29" idx="3"/>
          </p:cNvCxnSpPr>
          <p:nvPr/>
        </p:nvCxnSpPr>
        <p:spPr>
          <a:xfrm>
            <a:off x="5486400" y="1906503"/>
            <a:ext cx="609600" cy="99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2802120" y="1371072"/>
            <a:ext cx="677863" cy="63500"/>
          </a:xfrm>
          <a:custGeom>
            <a:avLst/>
            <a:gdLst>
              <a:gd name="connsiteX0" fmla="*/ 0 w 5346700"/>
              <a:gd name="connsiteY0" fmla="*/ 406435 h 421616"/>
              <a:gd name="connsiteX1" fmla="*/ 520700 w 5346700"/>
              <a:gd name="connsiteY1" fmla="*/ 35 h 421616"/>
              <a:gd name="connsiteX2" fmla="*/ 1041400 w 5346700"/>
              <a:gd name="connsiteY2" fmla="*/ 381035 h 421616"/>
              <a:gd name="connsiteX3" fmla="*/ 1511300 w 5346700"/>
              <a:gd name="connsiteY3" fmla="*/ 38135 h 421616"/>
              <a:gd name="connsiteX4" fmla="*/ 2019300 w 5346700"/>
              <a:gd name="connsiteY4" fmla="*/ 381035 h 421616"/>
              <a:gd name="connsiteX5" fmla="*/ 2565400 w 5346700"/>
              <a:gd name="connsiteY5" fmla="*/ 25435 h 421616"/>
              <a:gd name="connsiteX6" fmla="*/ 3060700 w 5346700"/>
              <a:gd name="connsiteY6" fmla="*/ 381035 h 421616"/>
              <a:gd name="connsiteX7" fmla="*/ 3581400 w 5346700"/>
              <a:gd name="connsiteY7" fmla="*/ 12735 h 421616"/>
              <a:gd name="connsiteX8" fmla="*/ 4089400 w 5346700"/>
              <a:gd name="connsiteY8" fmla="*/ 393735 h 421616"/>
              <a:gd name="connsiteX9" fmla="*/ 4610100 w 5346700"/>
              <a:gd name="connsiteY9" fmla="*/ 25435 h 421616"/>
              <a:gd name="connsiteX10" fmla="*/ 5092700 w 5346700"/>
              <a:gd name="connsiteY10" fmla="*/ 419135 h 421616"/>
              <a:gd name="connsiteX11" fmla="*/ 5346700 w 5346700"/>
              <a:gd name="connsiteY11" fmla="*/ 203235 h 42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46700" h="421616">
                <a:moveTo>
                  <a:pt x="0" y="406435"/>
                </a:moveTo>
                <a:cubicBezTo>
                  <a:pt x="173566" y="205351"/>
                  <a:pt x="347133" y="4268"/>
                  <a:pt x="520700" y="35"/>
                </a:cubicBezTo>
                <a:cubicBezTo>
                  <a:pt x="694267" y="-4198"/>
                  <a:pt x="876300" y="374685"/>
                  <a:pt x="1041400" y="381035"/>
                </a:cubicBezTo>
                <a:cubicBezTo>
                  <a:pt x="1206500" y="387385"/>
                  <a:pt x="1348317" y="38135"/>
                  <a:pt x="1511300" y="38135"/>
                </a:cubicBezTo>
                <a:cubicBezTo>
                  <a:pt x="1674283" y="38135"/>
                  <a:pt x="1843617" y="383152"/>
                  <a:pt x="2019300" y="381035"/>
                </a:cubicBezTo>
                <a:cubicBezTo>
                  <a:pt x="2194983" y="378918"/>
                  <a:pt x="2391833" y="25435"/>
                  <a:pt x="2565400" y="25435"/>
                </a:cubicBezTo>
                <a:cubicBezTo>
                  <a:pt x="2738967" y="25435"/>
                  <a:pt x="2891367" y="383152"/>
                  <a:pt x="3060700" y="381035"/>
                </a:cubicBezTo>
                <a:cubicBezTo>
                  <a:pt x="3230033" y="378918"/>
                  <a:pt x="3409950" y="10618"/>
                  <a:pt x="3581400" y="12735"/>
                </a:cubicBezTo>
                <a:cubicBezTo>
                  <a:pt x="3752850" y="14852"/>
                  <a:pt x="3917950" y="391618"/>
                  <a:pt x="4089400" y="393735"/>
                </a:cubicBezTo>
                <a:cubicBezTo>
                  <a:pt x="4260850" y="395852"/>
                  <a:pt x="4442883" y="21202"/>
                  <a:pt x="4610100" y="25435"/>
                </a:cubicBezTo>
                <a:cubicBezTo>
                  <a:pt x="4777317" y="29668"/>
                  <a:pt x="4969933" y="389502"/>
                  <a:pt x="5092700" y="419135"/>
                </a:cubicBezTo>
                <a:cubicBezTo>
                  <a:pt x="5215467" y="448768"/>
                  <a:pt x="5346700" y="203235"/>
                  <a:pt x="5346700" y="203235"/>
                </a:cubicBezTo>
              </a:path>
            </a:pathLst>
          </a:cu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rot="20316334">
            <a:off x="3619343" y="2447025"/>
            <a:ext cx="457200" cy="300038"/>
          </a:xfrm>
          <a:custGeom>
            <a:avLst/>
            <a:gdLst>
              <a:gd name="connsiteX0" fmla="*/ 0 w 622300"/>
              <a:gd name="connsiteY0" fmla="*/ 275423 h 443956"/>
              <a:gd name="connsiteX1" fmla="*/ 63500 w 622300"/>
              <a:gd name="connsiteY1" fmla="*/ 237323 h 443956"/>
              <a:gd name="connsiteX2" fmla="*/ 88900 w 622300"/>
              <a:gd name="connsiteY2" fmla="*/ 275423 h 443956"/>
              <a:gd name="connsiteX3" fmla="*/ 127000 w 622300"/>
              <a:gd name="connsiteY3" fmla="*/ 288123 h 443956"/>
              <a:gd name="connsiteX4" fmla="*/ 152400 w 622300"/>
              <a:gd name="connsiteY4" fmla="*/ 326223 h 443956"/>
              <a:gd name="connsiteX5" fmla="*/ 165100 w 622300"/>
              <a:gd name="connsiteY5" fmla="*/ 364323 h 443956"/>
              <a:gd name="connsiteX6" fmla="*/ 228600 w 622300"/>
              <a:gd name="connsiteY6" fmla="*/ 351623 h 443956"/>
              <a:gd name="connsiteX7" fmla="*/ 279400 w 622300"/>
              <a:gd name="connsiteY7" fmla="*/ 326223 h 443956"/>
              <a:gd name="connsiteX8" fmla="*/ 228600 w 622300"/>
              <a:gd name="connsiteY8" fmla="*/ 224623 h 443956"/>
              <a:gd name="connsiteX9" fmla="*/ 114300 w 622300"/>
              <a:gd name="connsiteY9" fmla="*/ 199223 h 443956"/>
              <a:gd name="connsiteX10" fmla="*/ 165100 w 622300"/>
              <a:gd name="connsiteY10" fmla="*/ 123023 h 443956"/>
              <a:gd name="connsiteX11" fmla="*/ 241300 w 622300"/>
              <a:gd name="connsiteY11" fmla="*/ 72223 h 443956"/>
              <a:gd name="connsiteX12" fmla="*/ 292100 w 622300"/>
              <a:gd name="connsiteY12" fmla="*/ 84923 h 443956"/>
              <a:gd name="connsiteX13" fmla="*/ 317500 w 622300"/>
              <a:gd name="connsiteY13" fmla="*/ 161123 h 443956"/>
              <a:gd name="connsiteX14" fmla="*/ 330200 w 622300"/>
              <a:gd name="connsiteY14" fmla="*/ 199223 h 443956"/>
              <a:gd name="connsiteX15" fmla="*/ 381000 w 622300"/>
              <a:gd name="connsiteY15" fmla="*/ 275423 h 443956"/>
              <a:gd name="connsiteX16" fmla="*/ 419100 w 622300"/>
              <a:gd name="connsiteY16" fmla="*/ 288123 h 443956"/>
              <a:gd name="connsiteX17" fmla="*/ 469900 w 622300"/>
              <a:gd name="connsiteY17" fmla="*/ 262723 h 443956"/>
              <a:gd name="connsiteX18" fmla="*/ 419100 w 622300"/>
              <a:gd name="connsiteY18" fmla="*/ 186523 h 443956"/>
              <a:gd name="connsiteX19" fmla="*/ 406400 w 622300"/>
              <a:gd name="connsiteY19" fmla="*/ 135723 h 443956"/>
              <a:gd name="connsiteX20" fmla="*/ 406400 w 622300"/>
              <a:gd name="connsiteY20" fmla="*/ 59523 h 443956"/>
              <a:gd name="connsiteX21" fmla="*/ 457200 w 622300"/>
              <a:gd name="connsiteY21" fmla="*/ 8723 h 443956"/>
              <a:gd name="connsiteX22" fmla="*/ 533400 w 622300"/>
              <a:gd name="connsiteY22" fmla="*/ 59523 h 443956"/>
              <a:gd name="connsiteX23" fmla="*/ 571500 w 622300"/>
              <a:gd name="connsiteY23" fmla="*/ 84923 h 443956"/>
              <a:gd name="connsiteX24" fmla="*/ 584200 w 622300"/>
              <a:gd name="connsiteY24" fmla="*/ 123023 h 443956"/>
              <a:gd name="connsiteX25" fmla="*/ 622300 w 622300"/>
              <a:gd name="connsiteY25" fmla="*/ 135723 h 443956"/>
              <a:gd name="connsiteX26" fmla="*/ 584200 w 622300"/>
              <a:gd name="connsiteY26" fmla="*/ 110323 h 443956"/>
              <a:gd name="connsiteX27" fmla="*/ 508000 w 622300"/>
              <a:gd name="connsiteY27" fmla="*/ 123023 h 443956"/>
              <a:gd name="connsiteX28" fmla="*/ 495300 w 622300"/>
              <a:gd name="connsiteY28" fmla="*/ 186523 h 443956"/>
              <a:gd name="connsiteX29" fmla="*/ 444500 w 622300"/>
              <a:gd name="connsiteY29" fmla="*/ 199223 h 443956"/>
              <a:gd name="connsiteX30" fmla="*/ 419100 w 622300"/>
              <a:gd name="connsiteY30" fmla="*/ 237323 h 443956"/>
              <a:gd name="connsiteX31" fmla="*/ 431800 w 622300"/>
              <a:gd name="connsiteY31" fmla="*/ 427823 h 443956"/>
              <a:gd name="connsiteX32" fmla="*/ 304800 w 622300"/>
              <a:gd name="connsiteY32" fmla="*/ 427823 h 44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22300" h="443956">
                <a:moveTo>
                  <a:pt x="0" y="275423"/>
                </a:moveTo>
                <a:cubicBezTo>
                  <a:pt x="21167" y="262723"/>
                  <a:pt x="38816" y="237323"/>
                  <a:pt x="63500" y="237323"/>
                </a:cubicBezTo>
                <a:cubicBezTo>
                  <a:pt x="78764" y="237323"/>
                  <a:pt x="76981" y="265888"/>
                  <a:pt x="88900" y="275423"/>
                </a:cubicBezTo>
                <a:cubicBezTo>
                  <a:pt x="99353" y="283786"/>
                  <a:pt x="114300" y="283890"/>
                  <a:pt x="127000" y="288123"/>
                </a:cubicBezTo>
                <a:cubicBezTo>
                  <a:pt x="135467" y="300823"/>
                  <a:pt x="145574" y="312571"/>
                  <a:pt x="152400" y="326223"/>
                </a:cubicBezTo>
                <a:cubicBezTo>
                  <a:pt x="158387" y="338197"/>
                  <a:pt x="152400" y="360090"/>
                  <a:pt x="165100" y="364323"/>
                </a:cubicBezTo>
                <a:cubicBezTo>
                  <a:pt x="185578" y="371149"/>
                  <a:pt x="207433" y="355856"/>
                  <a:pt x="228600" y="351623"/>
                </a:cubicBezTo>
                <a:cubicBezTo>
                  <a:pt x="245533" y="343156"/>
                  <a:pt x="273413" y="344184"/>
                  <a:pt x="279400" y="326223"/>
                </a:cubicBezTo>
                <a:cubicBezTo>
                  <a:pt x="308586" y="238664"/>
                  <a:pt x="275519" y="240263"/>
                  <a:pt x="228600" y="224623"/>
                </a:cubicBezTo>
                <a:cubicBezTo>
                  <a:pt x="173612" y="231497"/>
                  <a:pt x="114300" y="272638"/>
                  <a:pt x="114300" y="199223"/>
                </a:cubicBezTo>
                <a:cubicBezTo>
                  <a:pt x="114300" y="110120"/>
                  <a:pt x="116026" y="150286"/>
                  <a:pt x="165100" y="123023"/>
                </a:cubicBezTo>
                <a:cubicBezTo>
                  <a:pt x="191785" y="108198"/>
                  <a:pt x="241300" y="72223"/>
                  <a:pt x="241300" y="72223"/>
                </a:cubicBezTo>
                <a:cubicBezTo>
                  <a:pt x="258233" y="76456"/>
                  <a:pt x="280741" y="71671"/>
                  <a:pt x="292100" y="84923"/>
                </a:cubicBezTo>
                <a:cubicBezTo>
                  <a:pt x="309524" y="105251"/>
                  <a:pt x="309033" y="135723"/>
                  <a:pt x="317500" y="161123"/>
                </a:cubicBezTo>
                <a:lnTo>
                  <a:pt x="330200" y="199223"/>
                </a:lnTo>
                <a:cubicBezTo>
                  <a:pt x="343515" y="239167"/>
                  <a:pt x="340229" y="248242"/>
                  <a:pt x="381000" y="275423"/>
                </a:cubicBezTo>
                <a:cubicBezTo>
                  <a:pt x="392139" y="282849"/>
                  <a:pt x="406400" y="283890"/>
                  <a:pt x="419100" y="288123"/>
                </a:cubicBezTo>
                <a:cubicBezTo>
                  <a:pt x="436033" y="279656"/>
                  <a:pt x="462442" y="280124"/>
                  <a:pt x="469900" y="262723"/>
                </a:cubicBezTo>
                <a:cubicBezTo>
                  <a:pt x="496719" y="200144"/>
                  <a:pt x="451541" y="197337"/>
                  <a:pt x="419100" y="186523"/>
                </a:cubicBezTo>
                <a:cubicBezTo>
                  <a:pt x="414867" y="169590"/>
                  <a:pt x="406400" y="153177"/>
                  <a:pt x="406400" y="135723"/>
                </a:cubicBezTo>
                <a:cubicBezTo>
                  <a:pt x="406400" y="34123"/>
                  <a:pt x="440267" y="161123"/>
                  <a:pt x="406400" y="59523"/>
                </a:cubicBezTo>
                <a:cubicBezTo>
                  <a:pt x="423333" y="42590"/>
                  <a:pt x="434482" y="16296"/>
                  <a:pt x="457200" y="8723"/>
                </a:cubicBezTo>
                <a:cubicBezTo>
                  <a:pt x="542815" y="-19815"/>
                  <a:pt x="508300" y="28148"/>
                  <a:pt x="533400" y="59523"/>
                </a:cubicBezTo>
                <a:cubicBezTo>
                  <a:pt x="542935" y="71442"/>
                  <a:pt x="558800" y="76456"/>
                  <a:pt x="571500" y="84923"/>
                </a:cubicBezTo>
                <a:cubicBezTo>
                  <a:pt x="575733" y="97623"/>
                  <a:pt x="574734" y="113557"/>
                  <a:pt x="584200" y="123023"/>
                </a:cubicBezTo>
                <a:cubicBezTo>
                  <a:pt x="593666" y="132489"/>
                  <a:pt x="622300" y="149110"/>
                  <a:pt x="622300" y="135723"/>
                </a:cubicBezTo>
                <a:cubicBezTo>
                  <a:pt x="622300" y="120459"/>
                  <a:pt x="596900" y="118790"/>
                  <a:pt x="584200" y="110323"/>
                </a:cubicBezTo>
                <a:cubicBezTo>
                  <a:pt x="558800" y="114556"/>
                  <a:pt x="527551" y="106265"/>
                  <a:pt x="508000" y="123023"/>
                </a:cubicBezTo>
                <a:cubicBezTo>
                  <a:pt x="491611" y="137071"/>
                  <a:pt x="509119" y="169940"/>
                  <a:pt x="495300" y="186523"/>
                </a:cubicBezTo>
                <a:cubicBezTo>
                  <a:pt x="484126" y="199932"/>
                  <a:pt x="461433" y="194990"/>
                  <a:pt x="444500" y="199223"/>
                </a:cubicBezTo>
                <a:cubicBezTo>
                  <a:pt x="436033" y="211923"/>
                  <a:pt x="419947" y="222083"/>
                  <a:pt x="419100" y="237323"/>
                </a:cubicBezTo>
                <a:cubicBezTo>
                  <a:pt x="415570" y="300866"/>
                  <a:pt x="464543" y="373251"/>
                  <a:pt x="431800" y="427823"/>
                </a:cubicBezTo>
                <a:cubicBezTo>
                  <a:pt x="410020" y="464124"/>
                  <a:pt x="347133" y="427823"/>
                  <a:pt x="304800" y="427823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286000" y="3689349"/>
            <a:ext cx="5105400" cy="923330"/>
          </a:xfrm>
          <a:prstGeom prst="rect">
            <a:avLst/>
          </a:prstGeom>
          <a:ln>
            <a:solidFill>
              <a:srgbClr val="FF33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u="sng" dirty="0" smtClean="0"/>
              <a:t>positrons</a:t>
            </a:r>
            <a:r>
              <a:rPr lang="en-US" dirty="0" smtClean="0"/>
              <a:t>: positrons       annihilate with e- and produce </a:t>
            </a:r>
            <a:r>
              <a:rPr lang="en-US" dirty="0"/>
              <a:t>2 photons that escape patient and interact outside</a:t>
            </a:r>
          </a:p>
        </p:txBody>
      </p:sp>
      <p:sp>
        <p:nvSpPr>
          <p:cNvPr id="36" name="Oval 35"/>
          <p:cNvSpPr/>
          <p:nvPr/>
        </p:nvSpPr>
        <p:spPr>
          <a:xfrm>
            <a:off x="1524000" y="5029200"/>
            <a:ext cx="107950" cy="1079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Freeform 36"/>
          <p:cNvSpPr/>
          <p:nvPr/>
        </p:nvSpPr>
        <p:spPr>
          <a:xfrm rot="12083876">
            <a:off x="1258888" y="4932363"/>
            <a:ext cx="323850" cy="282575"/>
          </a:xfrm>
          <a:custGeom>
            <a:avLst/>
            <a:gdLst>
              <a:gd name="connsiteX0" fmla="*/ 0 w 622300"/>
              <a:gd name="connsiteY0" fmla="*/ 275423 h 443956"/>
              <a:gd name="connsiteX1" fmla="*/ 63500 w 622300"/>
              <a:gd name="connsiteY1" fmla="*/ 237323 h 443956"/>
              <a:gd name="connsiteX2" fmla="*/ 88900 w 622300"/>
              <a:gd name="connsiteY2" fmla="*/ 275423 h 443956"/>
              <a:gd name="connsiteX3" fmla="*/ 127000 w 622300"/>
              <a:gd name="connsiteY3" fmla="*/ 288123 h 443956"/>
              <a:gd name="connsiteX4" fmla="*/ 152400 w 622300"/>
              <a:gd name="connsiteY4" fmla="*/ 326223 h 443956"/>
              <a:gd name="connsiteX5" fmla="*/ 165100 w 622300"/>
              <a:gd name="connsiteY5" fmla="*/ 364323 h 443956"/>
              <a:gd name="connsiteX6" fmla="*/ 228600 w 622300"/>
              <a:gd name="connsiteY6" fmla="*/ 351623 h 443956"/>
              <a:gd name="connsiteX7" fmla="*/ 279400 w 622300"/>
              <a:gd name="connsiteY7" fmla="*/ 326223 h 443956"/>
              <a:gd name="connsiteX8" fmla="*/ 228600 w 622300"/>
              <a:gd name="connsiteY8" fmla="*/ 224623 h 443956"/>
              <a:gd name="connsiteX9" fmla="*/ 114300 w 622300"/>
              <a:gd name="connsiteY9" fmla="*/ 199223 h 443956"/>
              <a:gd name="connsiteX10" fmla="*/ 165100 w 622300"/>
              <a:gd name="connsiteY10" fmla="*/ 123023 h 443956"/>
              <a:gd name="connsiteX11" fmla="*/ 241300 w 622300"/>
              <a:gd name="connsiteY11" fmla="*/ 72223 h 443956"/>
              <a:gd name="connsiteX12" fmla="*/ 292100 w 622300"/>
              <a:gd name="connsiteY12" fmla="*/ 84923 h 443956"/>
              <a:gd name="connsiteX13" fmla="*/ 317500 w 622300"/>
              <a:gd name="connsiteY13" fmla="*/ 161123 h 443956"/>
              <a:gd name="connsiteX14" fmla="*/ 330200 w 622300"/>
              <a:gd name="connsiteY14" fmla="*/ 199223 h 443956"/>
              <a:gd name="connsiteX15" fmla="*/ 381000 w 622300"/>
              <a:gd name="connsiteY15" fmla="*/ 275423 h 443956"/>
              <a:gd name="connsiteX16" fmla="*/ 419100 w 622300"/>
              <a:gd name="connsiteY16" fmla="*/ 288123 h 443956"/>
              <a:gd name="connsiteX17" fmla="*/ 469900 w 622300"/>
              <a:gd name="connsiteY17" fmla="*/ 262723 h 443956"/>
              <a:gd name="connsiteX18" fmla="*/ 419100 w 622300"/>
              <a:gd name="connsiteY18" fmla="*/ 186523 h 443956"/>
              <a:gd name="connsiteX19" fmla="*/ 406400 w 622300"/>
              <a:gd name="connsiteY19" fmla="*/ 135723 h 443956"/>
              <a:gd name="connsiteX20" fmla="*/ 406400 w 622300"/>
              <a:gd name="connsiteY20" fmla="*/ 59523 h 443956"/>
              <a:gd name="connsiteX21" fmla="*/ 457200 w 622300"/>
              <a:gd name="connsiteY21" fmla="*/ 8723 h 443956"/>
              <a:gd name="connsiteX22" fmla="*/ 533400 w 622300"/>
              <a:gd name="connsiteY22" fmla="*/ 59523 h 443956"/>
              <a:gd name="connsiteX23" fmla="*/ 571500 w 622300"/>
              <a:gd name="connsiteY23" fmla="*/ 84923 h 443956"/>
              <a:gd name="connsiteX24" fmla="*/ 584200 w 622300"/>
              <a:gd name="connsiteY24" fmla="*/ 123023 h 443956"/>
              <a:gd name="connsiteX25" fmla="*/ 622300 w 622300"/>
              <a:gd name="connsiteY25" fmla="*/ 135723 h 443956"/>
              <a:gd name="connsiteX26" fmla="*/ 584200 w 622300"/>
              <a:gd name="connsiteY26" fmla="*/ 110323 h 443956"/>
              <a:gd name="connsiteX27" fmla="*/ 508000 w 622300"/>
              <a:gd name="connsiteY27" fmla="*/ 123023 h 443956"/>
              <a:gd name="connsiteX28" fmla="*/ 495300 w 622300"/>
              <a:gd name="connsiteY28" fmla="*/ 186523 h 443956"/>
              <a:gd name="connsiteX29" fmla="*/ 444500 w 622300"/>
              <a:gd name="connsiteY29" fmla="*/ 199223 h 443956"/>
              <a:gd name="connsiteX30" fmla="*/ 419100 w 622300"/>
              <a:gd name="connsiteY30" fmla="*/ 237323 h 443956"/>
              <a:gd name="connsiteX31" fmla="*/ 431800 w 622300"/>
              <a:gd name="connsiteY31" fmla="*/ 427823 h 443956"/>
              <a:gd name="connsiteX32" fmla="*/ 304800 w 622300"/>
              <a:gd name="connsiteY32" fmla="*/ 427823 h 44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22300" h="443956">
                <a:moveTo>
                  <a:pt x="0" y="275423"/>
                </a:moveTo>
                <a:cubicBezTo>
                  <a:pt x="21167" y="262723"/>
                  <a:pt x="38816" y="237323"/>
                  <a:pt x="63500" y="237323"/>
                </a:cubicBezTo>
                <a:cubicBezTo>
                  <a:pt x="78764" y="237323"/>
                  <a:pt x="76981" y="265888"/>
                  <a:pt x="88900" y="275423"/>
                </a:cubicBezTo>
                <a:cubicBezTo>
                  <a:pt x="99353" y="283786"/>
                  <a:pt x="114300" y="283890"/>
                  <a:pt x="127000" y="288123"/>
                </a:cubicBezTo>
                <a:cubicBezTo>
                  <a:pt x="135467" y="300823"/>
                  <a:pt x="145574" y="312571"/>
                  <a:pt x="152400" y="326223"/>
                </a:cubicBezTo>
                <a:cubicBezTo>
                  <a:pt x="158387" y="338197"/>
                  <a:pt x="152400" y="360090"/>
                  <a:pt x="165100" y="364323"/>
                </a:cubicBezTo>
                <a:cubicBezTo>
                  <a:pt x="185578" y="371149"/>
                  <a:pt x="207433" y="355856"/>
                  <a:pt x="228600" y="351623"/>
                </a:cubicBezTo>
                <a:cubicBezTo>
                  <a:pt x="245533" y="343156"/>
                  <a:pt x="273413" y="344184"/>
                  <a:pt x="279400" y="326223"/>
                </a:cubicBezTo>
                <a:cubicBezTo>
                  <a:pt x="308586" y="238664"/>
                  <a:pt x="275519" y="240263"/>
                  <a:pt x="228600" y="224623"/>
                </a:cubicBezTo>
                <a:cubicBezTo>
                  <a:pt x="173612" y="231497"/>
                  <a:pt x="114300" y="272638"/>
                  <a:pt x="114300" y="199223"/>
                </a:cubicBezTo>
                <a:cubicBezTo>
                  <a:pt x="114300" y="110120"/>
                  <a:pt x="116026" y="150286"/>
                  <a:pt x="165100" y="123023"/>
                </a:cubicBezTo>
                <a:cubicBezTo>
                  <a:pt x="191785" y="108198"/>
                  <a:pt x="241300" y="72223"/>
                  <a:pt x="241300" y="72223"/>
                </a:cubicBezTo>
                <a:cubicBezTo>
                  <a:pt x="258233" y="76456"/>
                  <a:pt x="280741" y="71671"/>
                  <a:pt x="292100" y="84923"/>
                </a:cubicBezTo>
                <a:cubicBezTo>
                  <a:pt x="309524" y="105251"/>
                  <a:pt x="309033" y="135723"/>
                  <a:pt x="317500" y="161123"/>
                </a:cubicBezTo>
                <a:lnTo>
                  <a:pt x="330200" y="199223"/>
                </a:lnTo>
                <a:cubicBezTo>
                  <a:pt x="343515" y="239167"/>
                  <a:pt x="340229" y="248242"/>
                  <a:pt x="381000" y="275423"/>
                </a:cubicBezTo>
                <a:cubicBezTo>
                  <a:pt x="392139" y="282849"/>
                  <a:pt x="406400" y="283890"/>
                  <a:pt x="419100" y="288123"/>
                </a:cubicBezTo>
                <a:cubicBezTo>
                  <a:pt x="436033" y="279656"/>
                  <a:pt x="462442" y="280124"/>
                  <a:pt x="469900" y="262723"/>
                </a:cubicBezTo>
                <a:cubicBezTo>
                  <a:pt x="496719" y="200144"/>
                  <a:pt x="451541" y="197337"/>
                  <a:pt x="419100" y="186523"/>
                </a:cubicBezTo>
                <a:cubicBezTo>
                  <a:pt x="414867" y="169590"/>
                  <a:pt x="406400" y="153177"/>
                  <a:pt x="406400" y="135723"/>
                </a:cubicBezTo>
                <a:cubicBezTo>
                  <a:pt x="406400" y="34123"/>
                  <a:pt x="440267" y="161123"/>
                  <a:pt x="406400" y="59523"/>
                </a:cubicBezTo>
                <a:cubicBezTo>
                  <a:pt x="423333" y="42590"/>
                  <a:pt x="434482" y="16296"/>
                  <a:pt x="457200" y="8723"/>
                </a:cubicBezTo>
                <a:cubicBezTo>
                  <a:pt x="542815" y="-19815"/>
                  <a:pt x="508300" y="28148"/>
                  <a:pt x="533400" y="59523"/>
                </a:cubicBezTo>
                <a:cubicBezTo>
                  <a:pt x="542935" y="71442"/>
                  <a:pt x="558800" y="76456"/>
                  <a:pt x="571500" y="84923"/>
                </a:cubicBezTo>
                <a:cubicBezTo>
                  <a:pt x="575733" y="97623"/>
                  <a:pt x="574734" y="113557"/>
                  <a:pt x="584200" y="123023"/>
                </a:cubicBezTo>
                <a:cubicBezTo>
                  <a:pt x="593666" y="132489"/>
                  <a:pt x="622300" y="149110"/>
                  <a:pt x="622300" y="135723"/>
                </a:cubicBezTo>
                <a:cubicBezTo>
                  <a:pt x="622300" y="120459"/>
                  <a:pt x="596900" y="118790"/>
                  <a:pt x="584200" y="110323"/>
                </a:cubicBezTo>
                <a:cubicBezTo>
                  <a:pt x="558800" y="114556"/>
                  <a:pt x="527551" y="106265"/>
                  <a:pt x="508000" y="123023"/>
                </a:cubicBezTo>
                <a:cubicBezTo>
                  <a:pt x="491611" y="137071"/>
                  <a:pt x="509119" y="169940"/>
                  <a:pt x="495300" y="186523"/>
                </a:cubicBezTo>
                <a:cubicBezTo>
                  <a:pt x="484126" y="199932"/>
                  <a:pt x="461433" y="194990"/>
                  <a:pt x="444500" y="199223"/>
                </a:cubicBezTo>
                <a:cubicBezTo>
                  <a:pt x="436033" y="211923"/>
                  <a:pt x="419947" y="222083"/>
                  <a:pt x="419100" y="237323"/>
                </a:cubicBezTo>
                <a:cubicBezTo>
                  <a:pt x="415570" y="300866"/>
                  <a:pt x="464543" y="373251"/>
                  <a:pt x="431800" y="427823"/>
                </a:cubicBezTo>
                <a:cubicBezTo>
                  <a:pt x="410020" y="464124"/>
                  <a:pt x="347133" y="427823"/>
                  <a:pt x="304800" y="427823"/>
                </a:cubicBezTo>
              </a:path>
            </a:pathLst>
          </a:custGeom>
          <a:ln>
            <a:solidFill>
              <a:srgbClr val="FF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Freeform 37"/>
          <p:cNvSpPr/>
          <p:nvPr/>
        </p:nvSpPr>
        <p:spPr>
          <a:xfrm rot="13622656">
            <a:off x="626269" y="4804569"/>
            <a:ext cx="677862" cy="63500"/>
          </a:xfrm>
          <a:custGeom>
            <a:avLst/>
            <a:gdLst>
              <a:gd name="connsiteX0" fmla="*/ 0 w 5346700"/>
              <a:gd name="connsiteY0" fmla="*/ 406435 h 421616"/>
              <a:gd name="connsiteX1" fmla="*/ 520700 w 5346700"/>
              <a:gd name="connsiteY1" fmla="*/ 35 h 421616"/>
              <a:gd name="connsiteX2" fmla="*/ 1041400 w 5346700"/>
              <a:gd name="connsiteY2" fmla="*/ 381035 h 421616"/>
              <a:gd name="connsiteX3" fmla="*/ 1511300 w 5346700"/>
              <a:gd name="connsiteY3" fmla="*/ 38135 h 421616"/>
              <a:gd name="connsiteX4" fmla="*/ 2019300 w 5346700"/>
              <a:gd name="connsiteY4" fmla="*/ 381035 h 421616"/>
              <a:gd name="connsiteX5" fmla="*/ 2565400 w 5346700"/>
              <a:gd name="connsiteY5" fmla="*/ 25435 h 421616"/>
              <a:gd name="connsiteX6" fmla="*/ 3060700 w 5346700"/>
              <a:gd name="connsiteY6" fmla="*/ 381035 h 421616"/>
              <a:gd name="connsiteX7" fmla="*/ 3581400 w 5346700"/>
              <a:gd name="connsiteY7" fmla="*/ 12735 h 421616"/>
              <a:gd name="connsiteX8" fmla="*/ 4089400 w 5346700"/>
              <a:gd name="connsiteY8" fmla="*/ 393735 h 421616"/>
              <a:gd name="connsiteX9" fmla="*/ 4610100 w 5346700"/>
              <a:gd name="connsiteY9" fmla="*/ 25435 h 421616"/>
              <a:gd name="connsiteX10" fmla="*/ 5092700 w 5346700"/>
              <a:gd name="connsiteY10" fmla="*/ 419135 h 421616"/>
              <a:gd name="connsiteX11" fmla="*/ 5346700 w 5346700"/>
              <a:gd name="connsiteY11" fmla="*/ 203235 h 42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46700" h="421616">
                <a:moveTo>
                  <a:pt x="0" y="406435"/>
                </a:moveTo>
                <a:cubicBezTo>
                  <a:pt x="173566" y="205351"/>
                  <a:pt x="347133" y="4268"/>
                  <a:pt x="520700" y="35"/>
                </a:cubicBezTo>
                <a:cubicBezTo>
                  <a:pt x="694267" y="-4198"/>
                  <a:pt x="876300" y="374685"/>
                  <a:pt x="1041400" y="381035"/>
                </a:cubicBezTo>
                <a:cubicBezTo>
                  <a:pt x="1206500" y="387385"/>
                  <a:pt x="1348317" y="38135"/>
                  <a:pt x="1511300" y="38135"/>
                </a:cubicBezTo>
                <a:cubicBezTo>
                  <a:pt x="1674283" y="38135"/>
                  <a:pt x="1843617" y="383152"/>
                  <a:pt x="2019300" y="381035"/>
                </a:cubicBezTo>
                <a:cubicBezTo>
                  <a:pt x="2194983" y="378918"/>
                  <a:pt x="2391833" y="25435"/>
                  <a:pt x="2565400" y="25435"/>
                </a:cubicBezTo>
                <a:cubicBezTo>
                  <a:pt x="2738967" y="25435"/>
                  <a:pt x="2891367" y="383152"/>
                  <a:pt x="3060700" y="381035"/>
                </a:cubicBezTo>
                <a:cubicBezTo>
                  <a:pt x="3230033" y="378918"/>
                  <a:pt x="3409950" y="10618"/>
                  <a:pt x="3581400" y="12735"/>
                </a:cubicBezTo>
                <a:cubicBezTo>
                  <a:pt x="3752850" y="14852"/>
                  <a:pt x="3917950" y="391618"/>
                  <a:pt x="4089400" y="393735"/>
                </a:cubicBezTo>
                <a:cubicBezTo>
                  <a:pt x="4260850" y="395852"/>
                  <a:pt x="4442883" y="21202"/>
                  <a:pt x="4610100" y="25435"/>
                </a:cubicBezTo>
                <a:cubicBezTo>
                  <a:pt x="4777317" y="29668"/>
                  <a:pt x="4969933" y="389502"/>
                  <a:pt x="5092700" y="419135"/>
                </a:cubicBezTo>
                <a:cubicBezTo>
                  <a:pt x="5215467" y="448768"/>
                  <a:pt x="5346700" y="203235"/>
                  <a:pt x="5346700" y="203235"/>
                </a:cubicBezTo>
              </a:path>
            </a:pathLst>
          </a:cu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Freeform 38"/>
          <p:cNvSpPr/>
          <p:nvPr/>
        </p:nvSpPr>
        <p:spPr>
          <a:xfrm rot="2822656">
            <a:off x="1286669" y="5414169"/>
            <a:ext cx="677862" cy="63500"/>
          </a:xfrm>
          <a:custGeom>
            <a:avLst/>
            <a:gdLst>
              <a:gd name="connsiteX0" fmla="*/ 0 w 5346700"/>
              <a:gd name="connsiteY0" fmla="*/ 406435 h 421616"/>
              <a:gd name="connsiteX1" fmla="*/ 520700 w 5346700"/>
              <a:gd name="connsiteY1" fmla="*/ 35 h 421616"/>
              <a:gd name="connsiteX2" fmla="*/ 1041400 w 5346700"/>
              <a:gd name="connsiteY2" fmla="*/ 381035 h 421616"/>
              <a:gd name="connsiteX3" fmla="*/ 1511300 w 5346700"/>
              <a:gd name="connsiteY3" fmla="*/ 38135 h 421616"/>
              <a:gd name="connsiteX4" fmla="*/ 2019300 w 5346700"/>
              <a:gd name="connsiteY4" fmla="*/ 381035 h 421616"/>
              <a:gd name="connsiteX5" fmla="*/ 2565400 w 5346700"/>
              <a:gd name="connsiteY5" fmla="*/ 25435 h 421616"/>
              <a:gd name="connsiteX6" fmla="*/ 3060700 w 5346700"/>
              <a:gd name="connsiteY6" fmla="*/ 381035 h 421616"/>
              <a:gd name="connsiteX7" fmla="*/ 3581400 w 5346700"/>
              <a:gd name="connsiteY7" fmla="*/ 12735 h 421616"/>
              <a:gd name="connsiteX8" fmla="*/ 4089400 w 5346700"/>
              <a:gd name="connsiteY8" fmla="*/ 393735 h 421616"/>
              <a:gd name="connsiteX9" fmla="*/ 4610100 w 5346700"/>
              <a:gd name="connsiteY9" fmla="*/ 25435 h 421616"/>
              <a:gd name="connsiteX10" fmla="*/ 5092700 w 5346700"/>
              <a:gd name="connsiteY10" fmla="*/ 419135 h 421616"/>
              <a:gd name="connsiteX11" fmla="*/ 5346700 w 5346700"/>
              <a:gd name="connsiteY11" fmla="*/ 203235 h 42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46700" h="421616">
                <a:moveTo>
                  <a:pt x="0" y="406435"/>
                </a:moveTo>
                <a:cubicBezTo>
                  <a:pt x="173566" y="205351"/>
                  <a:pt x="347133" y="4268"/>
                  <a:pt x="520700" y="35"/>
                </a:cubicBezTo>
                <a:cubicBezTo>
                  <a:pt x="694267" y="-4198"/>
                  <a:pt x="876300" y="374685"/>
                  <a:pt x="1041400" y="381035"/>
                </a:cubicBezTo>
                <a:cubicBezTo>
                  <a:pt x="1206500" y="387385"/>
                  <a:pt x="1348317" y="38135"/>
                  <a:pt x="1511300" y="38135"/>
                </a:cubicBezTo>
                <a:cubicBezTo>
                  <a:pt x="1674283" y="38135"/>
                  <a:pt x="1843617" y="383152"/>
                  <a:pt x="2019300" y="381035"/>
                </a:cubicBezTo>
                <a:cubicBezTo>
                  <a:pt x="2194983" y="378918"/>
                  <a:pt x="2391833" y="25435"/>
                  <a:pt x="2565400" y="25435"/>
                </a:cubicBezTo>
                <a:cubicBezTo>
                  <a:pt x="2738967" y="25435"/>
                  <a:pt x="2891367" y="383152"/>
                  <a:pt x="3060700" y="381035"/>
                </a:cubicBezTo>
                <a:cubicBezTo>
                  <a:pt x="3230033" y="378918"/>
                  <a:pt x="3409950" y="10618"/>
                  <a:pt x="3581400" y="12735"/>
                </a:cubicBezTo>
                <a:cubicBezTo>
                  <a:pt x="3752850" y="14852"/>
                  <a:pt x="3917950" y="391618"/>
                  <a:pt x="4089400" y="393735"/>
                </a:cubicBezTo>
                <a:cubicBezTo>
                  <a:pt x="4260850" y="395852"/>
                  <a:pt x="4442883" y="21202"/>
                  <a:pt x="4610100" y="25435"/>
                </a:cubicBezTo>
                <a:cubicBezTo>
                  <a:pt x="4777317" y="29668"/>
                  <a:pt x="4969933" y="389502"/>
                  <a:pt x="5092700" y="419135"/>
                </a:cubicBezTo>
                <a:cubicBezTo>
                  <a:pt x="5215467" y="448768"/>
                  <a:pt x="5346700" y="203235"/>
                  <a:pt x="5346700" y="203235"/>
                </a:cubicBezTo>
              </a:path>
            </a:pathLst>
          </a:cu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Freeform 39"/>
          <p:cNvSpPr/>
          <p:nvPr/>
        </p:nvSpPr>
        <p:spPr>
          <a:xfrm rot="12083876">
            <a:off x="4598400" y="3751909"/>
            <a:ext cx="322263" cy="282575"/>
          </a:xfrm>
          <a:custGeom>
            <a:avLst/>
            <a:gdLst>
              <a:gd name="connsiteX0" fmla="*/ 0 w 622300"/>
              <a:gd name="connsiteY0" fmla="*/ 275423 h 443956"/>
              <a:gd name="connsiteX1" fmla="*/ 63500 w 622300"/>
              <a:gd name="connsiteY1" fmla="*/ 237323 h 443956"/>
              <a:gd name="connsiteX2" fmla="*/ 88900 w 622300"/>
              <a:gd name="connsiteY2" fmla="*/ 275423 h 443956"/>
              <a:gd name="connsiteX3" fmla="*/ 127000 w 622300"/>
              <a:gd name="connsiteY3" fmla="*/ 288123 h 443956"/>
              <a:gd name="connsiteX4" fmla="*/ 152400 w 622300"/>
              <a:gd name="connsiteY4" fmla="*/ 326223 h 443956"/>
              <a:gd name="connsiteX5" fmla="*/ 165100 w 622300"/>
              <a:gd name="connsiteY5" fmla="*/ 364323 h 443956"/>
              <a:gd name="connsiteX6" fmla="*/ 228600 w 622300"/>
              <a:gd name="connsiteY6" fmla="*/ 351623 h 443956"/>
              <a:gd name="connsiteX7" fmla="*/ 279400 w 622300"/>
              <a:gd name="connsiteY7" fmla="*/ 326223 h 443956"/>
              <a:gd name="connsiteX8" fmla="*/ 228600 w 622300"/>
              <a:gd name="connsiteY8" fmla="*/ 224623 h 443956"/>
              <a:gd name="connsiteX9" fmla="*/ 114300 w 622300"/>
              <a:gd name="connsiteY9" fmla="*/ 199223 h 443956"/>
              <a:gd name="connsiteX10" fmla="*/ 165100 w 622300"/>
              <a:gd name="connsiteY10" fmla="*/ 123023 h 443956"/>
              <a:gd name="connsiteX11" fmla="*/ 241300 w 622300"/>
              <a:gd name="connsiteY11" fmla="*/ 72223 h 443956"/>
              <a:gd name="connsiteX12" fmla="*/ 292100 w 622300"/>
              <a:gd name="connsiteY12" fmla="*/ 84923 h 443956"/>
              <a:gd name="connsiteX13" fmla="*/ 317500 w 622300"/>
              <a:gd name="connsiteY13" fmla="*/ 161123 h 443956"/>
              <a:gd name="connsiteX14" fmla="*/ 330200 w 622300"/>
              <a:gd name="connsiteY14" fmla="*/ 199223 h 443956"/>
              <a:gd name="connsiteX15" fmla="*/ 381000 w 622300"/>
              <a:gd name="connsiteY15" fmla="*/ 275423 h 443956"/>
              <a:gd name="connsiteX16" fmla="*/ 419100 w 622300"/>
              <a:gd name="connsiteY16" fmla="*/ 288123 h 443956"/>
              <a:gd name="connsiteX17" fmla="*/ 469900 w 622300"/>
              <a:gd name="connsiteY17" fmla="*/ 262723 h 443956"/>
              <a:gd name="connsiteX18" fmla="*/ 419100 w 622300"/>
              <a:gd name="connsiteY18" fmla="*/ 186523 h 443956"/>
              <a:gd name="connsiteX19" fmla="*/ 406400 w 622300"/>
              <a:gd name="connsiteY19" fmla="*/ 135723 h 443956"/>
              <a:gd name="connsiteX20" fmla="*/ 406400 w 622300"/>
              <a:gd name="connsiteY20" fmla="*/ 59523 h 443956"/>
              <a:gd name="connsiteX21" fmla="*/ 457200 w 622300"/>
              <a:gd name="connsiteY21" fmla="*/ 8723 h 443956"/>
              <a:gd name="connsiteX22" fmla="*/ 533400 w 622300"/>
              <a:gd name="connsiteY22" fmla="*/ 59523 h 443956"/>
              <a:gd name="connsiteX23" fmla="*/ 571500 w 622300"/>
              <a:gd name="connsiteY23" fmla="*/ 84923 h 443956"/>
              <a:gd name="connsiteX24" fmla="*/ 584200 w 622300"/>
              <a:gd name="connsiteY24" fmla="*/ 123023 h 443956"/>
              <a:gd name="connsiteX25" fmla="*/ 622300 w 622300"/>
              <a:gd name="connsiteY25" fmla="*/ 135723 h 443956"/>
              <a:gd name="connsiteX26" fmla="*/ 584200 w 622300"/>
              <a:gd name="connsiteY26" fmla="*/ 110323 h 443956"/>
              <a:gd name="connsiteX27" fmla="*/ 508000 w 622300"/>
              <a:gd name="connsiteY27" fmla="*/ 123023 h 443956"/>
              <a:gd name="connsiteX28" fmla="*/ 495300 w 622300"/>
              <a:gd name="connsiteY28" fmla="*/ 186523 h 443956"/>
              <a:gd name="connsiteX29" fmla="*/ 444500 w 622300"/>
              <a:gd name="connsiteY29" fmla="*/ 199223 h 443956"/>
              <a:gd name="connsiteX30" fmla="*/ 419100 w 622300"/>
              <a:gd name="connsiteY30" fmla="*/ 237323 h 443956"/>
              <a:gd name="connsiteX31" fmla="*/ 431800 w 622300"/>
              <a:gd name="connsiteY31" fmla="*/ 427823 h 443956"/>
              <a:gd name="connsiteX32" fmla="*/ 304800 w 622300"/>
              <a:gd name="connsiteY32" fmla="*/ 427823 h 44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22300" h="443956">
                <a:moveTo>
                  <a:pt x="0" y="275423"/>
                </a:moveTo>
                <a:cubicBezTo>
                  <a:pt x="21167" y="262723"/>
                  <a:pt x="38816" y="237323"/>
                  <a:pt x="63500" y="237323"/>
                </a:cubicBezTo>
                <a:cubicBezTo>
                  <a:pt x="78764" y="237323"/>
                  <a:pt x="76981" y="265888"/>
                  <a:pt x="88900" y="275423"/>
                </a:cubicBezTo>
                <a:cubicBezTo>
                  <a:pt x="99353" y="283786"/>
                  <a:pt x="114300" y="283890"/>
                  <a:pt x="127000" y="288123"/>
                </a:cubicBezTo>
                <a:cubicBezTo>
                  <a:pt x="135467" y="300823"/>
                  <a:pt x="145574" y="312571"/>
                  <a:pt x="152400" y="326223"/>
                </a:cubicBezTo>
                <a:cubicBezTo>
                  <a:pt x="158387" y="338197"/>
                  <a:pt x="152400" y="360090"/>
                  <a:pt x="165100" y="364323"/>
                </a:cubicBezTo>
                <a:cubicBezTo>
                  <a:pt x="185578" y="371149"/>
                  <a:pt x="207433" y="355856"/>
                  <a:pt x="228600" y="351623"/>
                </a:cubicBezTo>
                <a:cubicBezTo>
                  <a:pt x="245533" y="343156"/>
                  <a:pt x="273413" y="344184"/>
                  <a:pt x="279400" y="326223"/>
                </a:cubicBezTo>
                <a:cubicBezTo>
                  <a:pt x="308586" y="238664"/>
                  <a:pt x="275519" y="240263"/>
                  <a:pt x="228600" y="224623"/>
                </a:cubicBezTo>
                <a:cubicBezTo>
                  <a:pt x="173612" y="231497"/>
                  <a:pt x="114300" y="272638"/>
                  <a:pt x="114300" y="199223"/>
                </a:cubicBezTo>
                <a:cubicBezTo>
                  <a:pt x="114300" y="110120"/>
                  <a:pt x="116026" y="150286"/>
                  <a:pt x="165100" y="123023"/>
                </a:cubicBezTo>
                <a:cubicBezTo>
                  <a:pt x="191785" y="108198"/>
                  <a:pt x="241300" y="72223"/>
                  <a:pt x="241300" y="72223"/>
                </a:cubicBezTo>
                <a:cubicBezTo>
                  <a:pt x="258233" y="76456"/>
                  <a:pt x="280741" y="71671"/>
                  <a:pt x="292100" y="84923"/>
                </a:cubicBezTo>
                <a:cubicBezTo>
                  <a:pt x="309524" y="105251"/>
                  <a:pt x="309033" y="135723"/>
                  <a:pt x="317500" y="161123"/>
                </a:cubicBezTo>
                <a:lnTo>
                  <a:pt x="330200" y="199223"/>
                </a:lnTo>
                <a:cubicBezTo>
                  <a:pt x="343515" y="239167"/>
                  <a:pt x="340229" y="248242"/>
                  <a:pt x="381000" y="275423"/>
                </a:cubicBezTo>
                <a:cubicBezTo>
                  <a:pt x="392139" y="282849"/>
                  <a:pt x="406400" y="283890"/>
                  <a:pt x="419100" y="288123"/>
                </a:cubicBezTo>
                <a:cubicBezTo>
                  <a:pt x="436033" y="279656"/>
                  <a:pt x="462442" y="280124"/>
                  <a:pt x="469900" y="262723"/>
                </a:cubicBezTo>
                <a:cubicBezTo>
                  <a:pt x="496719" y="200144"/>
                  <a:pt x="451541" y="197337"/>
                  <a:pt x="419100" y="186523"/>
                </a:cubicBezTo>
                <a:cubicBezTo>
                  <a:pt x="414867" y="169590"/>
                  <a:pt x="406400" y="153177"/>
                  <a:pt x="406400" y="135723"/>
                </a:cubicBezTo>
                <a:cubicBezTo>
                  <a:pt x="406400" y="34123"/>
                  <a:pt x="440267" y="161123"/>
                  <a:pt x="406400" y="59523"/>
                </a:cubicBezTo>
                <a:cubicBezTo>
                  <a:pt x="423333" y="42590"/>
                  <a:pt x="434482" y="16296"/>
                  <a:pt x="457200" y="8723"/>
                </a:cubicBezTo>
                <a:cubicBezTo>
                  <a:pt x="542815" y="-19815"/>
                  <a:pt x="508300" y="28148"/>
                  <a:pt x="533400" y="59523"/>
                </a:cubicBezTo>
                <a:cubicBezTo>
                  <a:pt x="542935" y="71442"/>
                  <a:pt x="558800" y="76456"/>
                  <a:pt x="571500" y="84923"/>
                </a:cubicBezTo>
                <a:cubicBezTo>
                  <a:pt x="575733" y="97623"/>
                  <a:pt x="574734" y="113557"/>
                  <a:pt x="584200" y="123023"/>
                </a:cubicBezTo>
                <a:cubicBezTo>
                  <a:pt x="593666" y="132489"/>
                  <a:pt x="622300" y="149110"/>
                  <a:pt x="622300" y="135723"/>
                </a:cubicBezTo>
                <a:cubicBezTo>
                  <a:pt x="622300" y="120459"/>
                  <a:pt x="596900" y="118790"/>
                  <a:pt x="584200" y="110323"/>
                </a:cubicBezTo>
                <a:cubicBezTo>
                  <a:pt x="558800" y="114556"/>
                  <a:pt x="527551" y="106265"/>
                  <a:pt x="508000" y="123023"/>
                </a:cubicBezTo>
                <a:cubicBezTo>
                  <a:pt x="491611" y="137071"/>
                  <a:pt x="509119" y="169940"/>
                  <a:pt x="495300" y="186523"/>
                </a:cubicBezTo>
                <a:cubicBezTo>
                  <a:pt x="484126" y="199932"/>
                  <a:pt x="461433" y="194990"/>
                  <a:pt x="444500" y="199223"/>
                </a:cubicBezTo>
                <a:cubicBezTo>
                  <a:pt x="436033" y="211923"/>
                  <a:pt x="419947" y="222083"/>
                  <a:pt x="419100" y="237323"/>
                </a:cubicBezTo>
                <a:cubicBezTo>
                  <a:pt x="415570" y="300866"/>
                  <a:pt x="464543" y="373251"/>
                  <a:pt x="431800" y="427823"/>
                </a:cubicBezTo>
                <a:cubicBezTo>
                  <a:pt x="410020" y="464124"/>
                  <a:pt x="347133" y="427823"/>
                  <a:pt x="304800" y="427823"/>
                </a:cubicBezTo>
              </a:path>
            </a:pathLst>
          </a:custGeom>
          <a:ln>
            <a:solidFill>
              <a:srgbClr val="FF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Freeform 40"/>
          <p:cNvSpPr/>
          <p:nvPr/>
        </p:nvSpPr>
        <p:spPr>
          <a:xfrm rot="20316334">
            <a:off x="646113" y="4300538"/>
            <a:ext cx="223837" cy="238125"/>
          </a:xfrm>
          <a:custGeom>
            <a:avLst/>
            <a:gdLst>
              <a:gd name="connsiteX0" fmla="*/ 0 w 622300"/>
              <a:gd name="connsiteY0" fmla="*/ 275423 h 443956"/>
              <a:gd name="connsiteX1" fmla="*/ 63500 w 622300"/>
              <a:gd name="connsiteY1" fmla="*/ 237323 h 443956"/>
              <a:gd name="connsiteX2" fmla="*/ 88900 w 622300"/>
              <a:gd name="connsiteY2" fmla="*/ 275423 h 443956"/>
              <a:gd name="connsiteX3" fmla="*/ 127000 w 622300"/>
              <a:gd name="connsiteY3" fmla="*/ 288123 h 443956"/>
              <a:gd name="connsiteX4" fmla="*/ 152400 w 622300"/>
              <a:gd name="connsiteY4" fmla="*/ 326223 h 443956"/>
              <a:gd name="connsiteX5" fmla="*/ 165100 w 622300"/>
              <a:gd name="connsiteY5" fmla="*/ 364323 h 443956"/>
              <a:gd name="connsiteX6" fmla="*/ 228600 w 622300"/>
              <a:gd name="connsiteY6" fmla="*/ 351623 h 443956"/>
              <a:gd name="connsiteX7" fmla="*/ 279400 w 622300"/>
              <a:gd name="connsiteY7" fmla="*/ 326223 h 443956"/>
              <a:gd name="connsiteX8" fmla="*/ 228600 w 622300"/>
              <a:gd name="connsiteY8" fmla="*/ 224623 h 443956"/>
              <a:gd name="connsiteX9" fmla="*/ 114300 w 622300"/>
              <a:gd name="connsiteY9" fmla="*/ 199223 h 443956"/>
              <a:gd name="connsiteX10" fmla="*/ 165100 w 622300"/>
              <a:gd name="connsiteY10" fmla="*/ 123023 h 443956"/>
              <a:gd name="connsiteX11" fmla="*/ 241300 w 622300"/>
              <a:gd name="connsiteY11" fmla="*/ 72223 h 443956"/>
              <a:gd name="connsiteX12" fmla="*/ 292100 w 622300"/>
              <a:gd name="connsiteY12" fmla="*/ 84923 h 443956"/>
              <a:gd name="connsiteX13" fmla="*/ 317500 w 622300"/>
              <a:gd name="connsiteY13" fmla="*/ 161123 h 443956"/>
              <a:gd name="connsiteX14" fmla="*/ 330200 w 622300"/>
              <a:gd name="connsiteY14" fmla="*/ 199223 h 443956"/>
              <a:gd name="connsiteX15" fmla="*/ 381000 w 622300"/>
              <a:gd name="connsiteY15" fmla="*/ 275423 h 443956"/>
              <a:gd name="connsiteX16" fmla="*/ 419100 w 622300"/>
              <a:gd name="connsiteY16" fmla="*/ 288123 h 443956"/>
              <a:gd name="connsiteX17" fmla="*/ 469900 w 622300"/>
              <a:gd name="connsiteY17" fmla="*/ 262723 h 443956"/>
              <a:gd name="connsiteX18" fmla="*/ 419100 w 622300"/>
              <a:gd name="connsiteY18" fmla="*/ 186523 h 443956"/>
              <a:gd name="connsiteX19" fmla="*/ 406400 w 622300"/>
              <a:gd name="connsiteY19" fmla="*/ 135723 h 443956"/>
              <a:gd name="connsiteX20" fmla="*/ 406400 w 622300"/>
              <a:gd name="connsiteY20" fmla="*/ 59523 h 443956"/>
              <a:gd name="connsiteX21" fmla="*/ 457200 w 622300"/>
              <a:gd name="connsiteY21" fmla="*/ 8723 h 443956"/>
              <a:gd name="connsiteX22" fmla="*/ 533400 w 622300"/>
              <a:gd name="connsiteY22" fmla="*/ 59523 h 443956"/>
              <a:gd name="connsiteX23" fmla="*/ 571500 w 622300"/>
              <a:gd name="connsiteY23" fmla="*/ 84923 h 443956"/>
              <a:gd name="connsiteX24" fmla="*/ 584200 w 622300"/>
              <a:gd name="connsiteY24" fmla="*/ 123023 h 443956"/>
              <a:gd name="connsiteX25" fmla="*/ 622300 w 622300"/>
              <a:gd name="connsiteY25" fmla="*/ 135723 h 443956"/>
              <a:gd name="connsiteX26" fmla="*/ 584200 w 622300"/>
              <a:gd name="connsiteY26" fmla="*/ 110323 h 443956"/>
              <a:gd name="connsiteX27" fmla="*/ 508000 w 622300"/>
              <a:gd name="connsiteY27" fmla="*/ 123023 h 443956"/>
              <a:gd name="connsiteX28" fmla="*/ 495300 w 622300"/>
              <a:gd name="connsiteY28" fmla="*/ 186523 h 443956"/>
              <a:gd name="connsiteX29" fmla="*/ 444500 w 622300"/>
              <a:gd name="connsiteY29" fmla="*/ 199223 h 443956"/>
              <a:gd name="connsiteX30" fmla="*/ 419100 w 622300"/>
              <a:gd name="connsiteY30" fmla="*/ 237323 h 443956"/>
              <a:gd name="connsiteX31" fmla="*/ 431800 w 622300"/>
              <a:gd name="connsiteY31" fmla="*/ 427823 h 443956"/>
              <a:gd name="connsiteX32" fmla="*/ 304800 w 622300"/>
              <a:gd name="connsiteY32" fmla="*/ 427823 h 44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22300" h="443956">
                <a:moveTo>
                  <a:pt x="0" y="275423"/>
                </a:moveTo>
                <a:cubicBezTo>
                  <a:pt x="21167" y="262723"/>
                  <a:pt x="38816" y="237323"/>
                  <a:pt x="63500" y="237323"/>
                </a:cubicBezTo>
                <a:cubicBezTo>
                  <a:pt x="78764" y="237323"/>
                  <a:pt x="76981" y="265888"/>
                  <a:pt x="88900" y="275423"/>
                </a:cubicBezTo>
                <a:cubicBezTo>
                  <a:pt x="99353" y="283786"/>
                  <a:pt x="114300" y="283890"/>
                  <a:pt x="127000" y="288123"/>
                </a:cubicBezTo>
                <a:cubicBezTo>
                  <a:pt x="135467" y="300823"/>
                  <a:pt x="145574" y="312571"/>
                  <a:pt x="152400" y="326223"/>
                </a:cubicBezTo>
                <a:cubicBezTo>
                  <a:pt x="158387" y="338197"/>
                  <a:pt x="152400" y="360090"/>
                  <a:pt x="165100" y="364323"/>
                </a:cubicBezTo>
                <a:cubicBezTo>
                  <a:pt x="185578" y="371149"/>
                  <a:pt x="207433" y="355856"/>
                  <a:pt x="228600" y="351623"/>
                </a:cubicBezTo>
                <a:cubicBezTo>
                  <a:pt x="245533" y="343156"/>
                  <a:pt x="273413" y="344184"/>
                  <a:pt x="279400" y="326223"/>
                </a:cubicBezTo>
                <a:cubicBezTo>
                  <a:pt x="308586" y="238664"/>
                  <a:pt x="275519" y="240263"/>
                  <a:pt x="228600" y="224623"/>
                </a:cubicBezTo>
                <a:cubicBezTo>
                  <a:pt x="173612" y="231497"/>
                  <a:pt x="114300" y="272638"/>
                  <a:pt x="114300" y="199223"/>
                </a:cubicBezTo>
                <a:cubicBezTo>
                  <a:pt x="114300" y="110120"/>
                  <a:pt x="116026" y="150286"/>
                  <a:pt x="165100" y="123023"/>
                </a:cubicBezTo>
                <a:cubicBezTo>
                  <a:pt x="191785" y="108198"/>
                  <a:pt x="241300" y="72223"/>
                  <a:pt x="241300" y="72223"/>
                </a:cubicBezTo>
                <a:cubicBezTo>
                  <a:pt x="258233" y="76456"/>
                  <a:pt x="280741" y="71671"/>
                  <a:pt x="292100" y="84923"/>
                </a:cubicBezTo>
                <a:cubicBezTo>
                  <a:pt x="309524" y="105251"/>
                  <a:pt x="309033" y="135723"/>
                  <a:pt x="317500" y="161123"/>
                </a:cubicBezTo>
                <a:lnTo>
                  <a:pt x="330200" y="199223"/>
                </a:lnTo>
                <a:cubicBezTo>
                  <a:pt x="343515" y="239167"/>
                  <a:pt x="340229" y="248242"/>
                  <a:pt x="381000" y="275423"/>
                </a:cubicBezTo>
                <a:cubicBezTo>
                  <a:pt x="392139" y="282849"/>
                  <a:pt x="406400" y="283890"/>
                  <a:pt x="419100" y="288123"/>
                </a:cubicBezTo>
                <a:cubicBezTo>
                  <a:pt x="436033" y="279656"/>
                  <a:pt x="462442" y="280124"/>
                  <a:pt x="469900" y="262723"/>
                </a:cubicBezTo>
                <a:cubicBezTo>
                  <a:pt x="496719" y="200144"/>
                  <a:pt x="451541" y="197337"/>
                  <a:pt x="419100" y="186523"/>
                </a:cubicBezTo>
                <a:cubicBezTo>
                  <a:pt x="414867" y="169590"/>
                  <a:pt x="406400" y="153177"/>
                  <a:pt x="406400" y="135723"/>
                </a:cubicBezTo>
                <a:cubicBezTo>
                  <a:pt x="406400" y="34123"/>
                  <a:pt x="440267" y="161123"/>
                  <a:pt x="406400" y="59523"/>
                </a:cubicBezTo>
                <a:cubicBezTo>
                  <a:pt x="423333" y="42590"/>
                  <a:pt x="434482" y="16296"/>
                  <a:pt x="457200" y="8723"/>
                </a:cubicBezTo>
                <a:cubicBezTo>
                  <a:pt x="542815" y="-19815"/>
                  <a:pt x="508300" y="28148"/>
                  <a:pt x="533400" y="59523"/>
                </a:cubicBezTo>
                <a:cubicBezTo>
                  <a:pt x="542935" y="71442"/>
                  <a:pt x="558800" y="76456"/>
                  <a:pt x="571500" y="84923"/>
                </a:cubicBezTo>
                <a:cubicBezTo>
                  <a:pt x="575733" y="97623"/>
                  <a:pt x="574734" y="113557"/>
                  <a:pt x="584200" y="123023"/>
                </a:cubicBezTo>
                <a:cubicBezTo>
                  <a:pt x="593666" y="132489"/>
                  <a:pt x="622300" y="149110"/>
                  <a:pt x="622300" y="135723"/>
                </a:cubicBezTo>
                <a:cubicBezTo>
                  <a:pt x="622300" y="120459"/>
                  <a:pt x="596900" y="118790"/>
                  <a:pt x="584200" y="110323"/>
                </a:cubicBezTo>
                <a:cubicBezTo>
                  <a:pt x="558800" y="114556"/>
                  <a:pt x="527551" y="106265"/>
                  <a:pt x="508000" y="123023"/>
                </a:cubicBezTo>
                <a:cubicBezTo>
                  <a:pt x="491611" y="137071"/>
                  <a:pt x="509119" y="169940"/>
                  <a:pt x="495300" y="186523"/>
                </a:cubicBezTo>
                <a:cubicBezTo>
                  <a:pt x="484126" y="199932"/>
                  <a:pt x="461433" y="194990"/>
                  <a:pt x="444500" y="199223"/>
                </a:cubicBezTo>
                <a:cubicBezTo>
                  <a:pt x="436033" y="211923"/>
                  <a:pt x="419947" y="222083"/>
                  <a:pt x="419100" y="237323"/>
                </a:cubicBezTo>
                <a:cubicBezTo>
                  <a:pt x="415570" y="300866"/>
                  <a:pt x="464543" y="373251"/>
                  <a:pt x="431800" y="427823"/>
                </a:cubicBezTo>
                <a:cubicBezTo>
                  <a:pt x="410020" y="464124"/>
                  <a:pt x="347133" y="427823"/>
                  <a:pt x="304800" y="427823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1981200" y="4267200"/>
            <a:ext cx="304800" cy="76200"/>
          </a:xfrm>
          <a:prstGeom prst="straightConnector1">
            <a:avLst/>
          </a:prstGeom>
          <a:ln>
            <a:solidFill>
              <a:srgbClr val="FF33C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981200" y="5232701"/>
            <a:ext cx="3657600" cy="1200329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u="sng" dirty="0" smtClean="0"/>
              <a:t>Other charged particles (electrons, protons, ions)</a:t>
            </a:r>
            <a:r>
              <a:rPr lang="en-US" dirty="0" smtClean="0"/>
              <a:t>:</a:t>
            </a:r>
          </a:p>
          <a:p>
            <a:pPr>
              <a:defRPr/>
            </a:pPr>
            <a:r>
              <a:rPr lang="en-US" dirty="0"/>
              <a:t>l</a:t>
            </a:r>
            <a:r>
              <a:rPr lang="en-US" dirty="0" smtClean="0"/>
              <a:t>ow penetration, short path, depending on energy</a:t>
            </a:r>
            <a:endParaRPr lang="en-US" dirty="0"/>
          </a:p>
        </p:txBody>
      </p:sp>
      <p:cxnSp>
        <p:nvCxnSpPr>
          <p:cNvPr id="46" name="Straight Arrow Connector 45"/>
          <p:cNvCxnSpPr>
            <a:stCxn id="44" idx="3"/>
          </p:cNvCxnSpPr>
          <p:nvPr/>
        </p:nvCxnSpPr>
        <p:spPr>
          <a:xfrm>
            <a:off x="5638800" y="5832866"/>
            <a:ext cx="457200" cy="2271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7588250" y="6521450"/>
            <a:ext cx="107950" cy="1079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Freeform 47"/>
          <p:cNvSpPr/>
          <p:nvPr/>
        </p:nvSpPr>
        <p:spPr>
          <a:xfrm rot="20316334">
            <a:off x="7427913" y="6357938"/>
            <a:ext cx="223837" cy="238125"/>
          </a:xfrm>
          <a:custGeom>
            <a:avLst/>
            <a:gdLst>
              <a:gd name="connsiteX0" fmla="*/ 0 w 622300"/>
              <a:gd name="connsiteY0" fmla="*/ 275423 h 443956"/>
              <a:gd name="connsiteX1" fmla="*/ 63500 w 622300"/>
              <a:gd name="connsiteY1" fmla="*/ 237323 h 443956"/>
              <a:gd name="connsiteX2" fmla="*/ 88900 w 622300"/>
              <a:gd name="connsiteY2" fmla="*/ 275423 h 443956"/>
              <a:gd name="connsiteX3" fmla="*/ 127000 w 622300"/>
              <a:gd name="connsiteY3" fmla="*/ 288123 h 443956"/>
              <a:gd name="connsiteX4" fmla="*/ 152400 w 622300"/>
              <a:gd name="connsiteY4" fmla="*/ 326223 h 443956"/>
              <a:gd name="connsiteX5" fmla="*/ 165100 w 622300"/>
              <a:gd name="connsiteY5" fmla="*/ 364323 h 443956"/>
              <a:gd name="connsiteX6" fmla="*/ 228600 w 622300"/>
              <a:gd name="connsiteY6" fmla="*/ 351623 h 443956"/>
              <a:gd name="connsiteX7" fmla="*/ 279400 w 622300"/>
              <a:gd name="connsiteY7" fmla="*/ 326223 h 443956"/>
              <a:gd name="connsiteX8" fmla="*/ 228600 w 622300"/>
              <a:gd name="connsiteY8" fmla="*/ 224623 h 443956"/>
              <a:gd name="connsiteX9" fmla="*/ 114300 w 622300"/>
              <a:gd name="connsiteY9" fmla="*/ 199223 h 443956"/>
              <a:gd name="connsiteX10" fmla="*/ 165100 w 622300"/>
              <a:gd name="connsiteY10" fmla="*/ 123023 h 443956"/>
              <a:gd name="connsiteX11" fmla="*/ 241300 w 622300"/>
              <a:gd name="connsiteY11" fmla="*/ 72223 h 443956"/>
              <a:gd name="connsiteX12" fmla="*/ 292100 w 622300"/>
              <a:gd name="connsiteY12" fmla="*/ 84923 h 443956"/>
              <a:gd name="connsiteX13" fmla="*/ 317500 w 622300"/>
              <a:gd name="connsiteY13" fmla="*/ 161123 h 443956"/>
              <a:gd name="connsiteX14" fmla="*/ 330200 w 622300"/>
              <a:gd name="connsiteY14" fmla="*/ 199223 h 443956"/>
              <a:gd name="connsiteX15" fmla="*/ 381000 w 622300"/>
              <a:gd name="connsiteY15" fmla="*/ 275423 h 443956"/>
              <a:gd name="connsiteX16" fmla="*/ 419100 w 622300"/>
              <a:gd name="connsiteY16" fmla="*/ 288123 h 443956"/>
              <a:gd name="connsiteX17" fmla="*/ 469900 w 622300"/>
              <a:gd name="connsiteY17" fmla="*/ 262723 h 443956"/>
              <a:gd name="connsiteX18" fmla="*/ 419100 w 622300"/>
              <a:gd name="connsiteY18" fmla="*/ 186523 h 443956"/>
              <a:gd name="connsiteX19" fmla="*/ 406400 w 622300"/>
              <a:gd name="connsiteY19" fmla="*/ 135723 h 443956"/>
              <a:gd name="connsiteX20" fmla="*/ 406400 w 622300"/>
              <a:gd name="connsiteY20" fmla="*/ 59523 h 443956"/>
              <a:gd name="connsiteX21" fmla="*/ 457200 w 622300"/>
              <a:gd name="connsiteY21" fmla="*/ 8723 h 443956"/>
              <a:gd name="connsiteX22" fmla="*/ 533400 w 622300"/>
              <a:gd name="connsiteY22" fmla="*/ 59523 h 443956"/>
              <a:gd name="connsiteX23" fmla="*/ 571500 w 622300"/>
              <a:gd name="connsiteY23" fmla="*/ 84923 h 443956"/>
              <a:gd name="connsiteX24" fmla="*/ 584200 w 622300"/>
              <a:gd name="connsiteY24" fmla="*/ 123023 h 443956"/>
              <a:gd name="connsiteX25" fmla="*/ 622300 w 622300"/>
              <a:gd name="connsiteY25" fmla="*/ 135723 h 443956"/>
              <a:gd name="connsiteX26" fmla="*/ 584200 w 622300"/>
              <a:gd name="connsiteY26" fmla="*/ 110323 h 443956"/>
              <a:gd name="connsiteX27" fmla="*/ 508000 w 622300"/>
              <a:gd name="connsiteY27" fmla="*/ 123023 h 443956"/>
              <a:gd name="connsiteX28" fmla="*/ 495300 w 622300"/>
              <a:gd name="connsiteY28" fmla="*/ 186523 h 443956"/>
              <a:gd name="connsiteX29" fmla="*/ 444500 w 622300"/>
              <a:gd name="connsiteY29" fmla="*/ 199223 h 443956"/>
              <a:gd name="connsiteX30" fmla="*/ 419100 w 622300"/>
              <a:gd name="connsiteY30" fmla="*/ 237323 h 443956"/>
              <a:gd name="connsiteX31" fmla="*/ 431800 w 622300"/>
              <a:gd name="connsiteY31" fmla="*/ 427823 h 443956"/>
              <a:gd name="connsiteX32" fmla="*/ 304800 w 622300"/>
              <a:gd name="connsiteY32" fmla="*/ 427823 h 44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22300" h="443956">
                <a:moveTo>
                  <a:pt x="0" y="275423"/>
                </a:moveTo>
                <a:cubicBezTo>
                  <a:pt x="21167" y="262723"/>
                  <a:pt x="38816" y="237323"/>
                  <a:pt x="63500" y="237323"/>
                </a:cubicBezTo>
                <a:cubicBezTo>
                  <a:pt x="78764" y="237323"/>
                  <a:pt x="76981" y="265888"/>
                  <a:pt x="88900" y="275423"/>
                </a:cubicBezTo>
                <a:cubicBezTo>
                  <a:pt x="99353" y="283786"/>
                  <a:pt x="114300" y="283890"/>
                  <a:pt x="127000" y="288123"/>
                </a:cubicBezTo>
                <a:cubicBezTo>
                  <a:pt x="135467" y="300823"/>
                  <a:pt x="145574" y="312571"/>
                  <a:pt x="152400" y="326223"/>
                </a:cubicBezTo>
                <a:cubicBezTo>
                  <a:pt x="158387" y="338197"/>
                  <a:pt x="152400" y="360090"/>
                  <a:pt x="165100" y="364323"/>
                </a:cubicBezTo>
                <a:cubicBezTo>
                  <a:pt x="185578" y="371149"/>
                  <a:pt x="207433" y="355856"/>
                  <a:pt x="228600" y="351623"/>
                </a:cubicBezTo>
                <a:cubicBezTo>
                  <a:pt x="245533" y="343156"/>
                  <a:pt x="273413" y="344184"/>
                  <a:pt x="279400" y="326223"/>
                </a:cubicBezTo>
                <a:cubicBezTo>
                  <a:pt x="308586" y="238664"/>
                  <a:pt x="275519" y="240263"/>
                  <a:pt x="228600" y="224623"/>
                </a:cubicBezTo>
                <a:cubicBezTo>
                  <a:pt x="173612" y="231497"/>
                  <a:pt x="114300" y="272638"/>
                  <a:pt x="114300" y="199223"/>
                </a:cubicBezTo>
                <a:cubicBezTo>
                  <a:pt x="114300" y="110120"/>
                  <a:pt x="116026" y="150286"/>
                  <a:pt x="165100" y="123023"/>
                </a:cubicBezTo>
                <a:cubicBezTo>
                  <a:pt x="191785" y="108198"/>
                  <a:pt x="241300" y="72223"/>
                  <a:pt x="241300" y="72223"/>
                </a:cubicBezTo>
                <a:cubicBezTo>
                  <a:pt x="258233" y="76456"/>
                  <a:pt x="280741" y="71671"/>
                  <a:pt x="292100" y="84923"/>
                </a:cubicBezTo>
                <a:cubicBezTo>
                  <a:pt x="309524" y="105251"/>
                  <a:pt x="309033" y="135723"/>
                  <a:pt x="317500" y="161123"/>
                </a:cubicBezTo>
                <a:lnTo>
                  <a:pt x="330200" y="199223"/>
                </a:lnTo>
                <a:cubicBezTo>
                  <a:pt x="343515" y="239167"/>
                  <a:pt x="340229" y="248242"/>
                  <a:pt x="381000" y="275423"/>
                </a:cubicBezTo>
                <a:cubicBezTo>
                  <a:pt x="392139" y="282849"/>
                  <a:pt x="406400" y="283890"/>
                  <a:pt x="419100" y="288123"/>
                </a:cubicBezTo>
                <a:cubicBezTo>
                  <a:pt x="436033" y="279656"/>
                  <a:pt x="462442" y="280124"/>
                  <a:pt x="469900" y="262723"/>
                </a:cubicBezTo>
                <a:cubicBezTo>
                  <a:pt x="496719" y="200144"/>
                  <a:pt x="451541" y="197337"/>
                  <a:pt x="419100" y="186523"/>
                </a:cubicBezTo>
                <a:cubicBezTo>
                  <a:pt x="414867" y="169590"/>
                  <a:pt x="406400" y="153177"/>
                  <a:pt x="406400" y="135723"/>
                </a:cubicBezTo>
                <a:cubicBezTo>
                  <a:pt x="406400" y="34123"/>
                  <a:pt x="440267" y="161123"/>
                  <a:pt x="406400" y="59523"/>
                </a:cubicBezTo>
                <a:cubicBezTo>
                  <a:pt x="423333" y="42590"/>
                  <a:pt x="434482" y="16296"/>
                  <a:pt x="457200" y="8723"/>
                </a:cubicBezTo>
                <a:cubicBezTo>
                  <a:pt x="542815" y="-19815"/>
                  <a:pt x="508300" y="28148"/>
                  <a:pt x="533400" y="59523"/>
                </a:cubicBezTo>
                <a:cubicBezTo>
                  <a:pt x="542935" y="71442"/>
                  <a:pt x="558800" y="76456"/>
                  <a:pt x="571500" y="84923"/>
                </a:cubicBezTo>
                <a:cubicBezTo>
                  <a:pt x="575733" y="97623"/>
                  <a:pt x="574734" y="113557"/>
                  <a:pt x="584200" y="123023"/>
                </a:cubicBezTo>
                <a:cubicBezTo>
                  <a:pt x="593666" y="132489"/>
                  <a:pt x="622300" y="149110"/>
                  <a:pt x="622300" y="135723"/>
                </a:cubicBezTo>
                <a:cubicBezTo>
                  <a:pt x="622300" y="120459"/>
                  <a:pt x="596900" y="118790"/>
                  <a:pt x="584200" y="110323"/>
                </a:cubicBezTo>
                <a:cubicBezTo>
                  <a:pt x="558800" y="114556"/>
                  <a:pt x="527551" y="106265"/>
                  <a:pt x="508000" y="123023"/>
                </a:cubicBezTo>
                <a:cubicBezTo>
                  <a:pt x="491611" y="137071"/>
                  <a:pt x="509119" y="169940"/>
                  <a:pt x="495300" y="186523"/>
                </a:cubicBezTo>
                <a:cubicBezTo>
                  <a:pt x="484126" y="199932"/>
                  <a:pt x="461433" y="194990"/>
                  <a:pt x="444500" y="199223"/>
                </a:cubicBezTo>
                <a:cubicBezTo>
                  <a:pt x="436033" y="211923"/>
                  <a:pt x="419947" y="222083"/>
                  <a:pt x="419100" y="237323"/>
                </a:cubicBezTo>
                <a:cubicBezTo>
                  <a:pt x="415570" y="300866"/>
                  <a:pt x="464543" y="373251"/>
                  <a:pt x="431800" y="427823"/>
                </a:cubicBezTo>
                <a:cubicBezTo>
                  <a:pt x="410020" y="464124"/>
                  <a:pt x="347133" y="427823"/>
                  <a:pt x="304800" y="427823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/>
          <p:cNvSpPr/>
          <p:nvPr/>
        </p:nvSpPr>
        <p:spPr>
          <a:xfrm rot="20316334">
            <a:off x="5027100" y="5525062"/>
            <a:ext cx="457200" cy="300038"/>
          </a:xfrm>
          <a:custGeom>
            <a:avLst/>
            <a:gdLst>
              <a:gd name="connsiteX0" fmla="*/ 0 w 622300"/>
              <a:gd name="connsiteY0" fmla="*/ 275423 h 443956"/>
              <a:gd name="connsiteX1" fmla="*/ 63500 w 622300"/>
              <a:gd name="connsiteY1" fmla="*/ 237323 h 443956"/>
              <a:gd name="connsiteX2" fmla="*/ 88900 w 622300"/>
              <a:gd name="connsiteY2" fmla="*/ 275423 h 443956"/>
              <a:gd name="connsiteX3" fmla="*/ 127000 w 622300"/>
              <a:gd name="connsiteY3" fmla="*/ 288123 h 443956"/>
              <a:gd name="connsiteX4" fmla="*/ 152400 w 622300"/>
              <a:gd name="connsiteY4" fmla="*/ 326223 h 443956"/>
              <a:gd name="connsiteX5" fmla="*/ 165100 w 622300"/>
              <a:gd name="connsiteY5" fmla="*/ 364323 h 443956"/>
              <a:gd name="connsiteX6" fmla="*/ 228600 w 622300"/>
              <a:gd name="connsiteY6" fmla="*/ 351623 h 443956"/>
              <a:gd name="connsiteX7" fmla="*/ 279400 w 622300"/>
              <a:gd name="connsiteY7" fmla="*/ 326223 h 443956"/>
              <a:gd name="connsiteX8" fmla="*/ 228600 w 622300"/>
              <a:gd name="connsiteY8" fmla="*/ 224623 h 443956"/>
              <a:gd name="connsiteX9" fmla="*/ 114300 w 622300"/>
              <a:gd name="connsiteY9" fmla="*/ 199223 h 443956"/>
              <a:gd name="connsiteX10" fmla="*/ 165100 w 622300"/>
              <a:gd name="connsiteY10" fmla="*/ 123023 h 443956"/>
              <a:gd name="connsiteX11" fmla="*/ 241300 w 622300"/>
              <a:gd name="connsiteY11" fmla="*/ 72223 h 443956"/>
              <a:gd name="connsiteX12" fmla="*/ 292100 w 622300"/>
              <a:gd name="connsiteY12" fmla="*/ 84923 h 443956"/>
              <a:gd name="connsiteX13" fmla="*/ 317500 w 622300"/>
              <a:gd name="connsiteY13" fmla="*/ 161123 h 443956"/>
              <a:gd name="connsiteX14" fmla="*/ 330200 w 622300"/>
              <a:gd name="connsiteY14" fmla="*/ 199223 h 443956"/>
              <a:gd name="connsiteX15" fmla="*/ 381000 w 622300"/>
              <a:gd name="connsiteY15" fmla="*/ 275423 h 443956"/>
              <a:gd name="connsiteX16" fmla="*/ 419100 w 622300"/>
              <a:gd name="connsiteY16" fmla="*/ 288123 h 443956"/>
              <a:gd name="connsiteX17" fmla="*/ 469900 w 622300"/>
              <a:gd name="connsiteY17" fmla="*/ 262723 h 443956"/>
              <a:gd name="connsiteX18" fmla="*/ 419100 w 622300"/>
              <a:gd name="connsiteY18" fmla="*/ 186523 h 443956"/>
              <a:gd name="connsiteX19" fmla="*/ 406400 w 622300"/>
              <a:gd name="connsiteY19" fmla="*/ 135723 h 443956"/>
              <a:gd name="connsiteX20" fmla="*/ 406400 w 622300"/>
              <a:gd name="connsiteY20" fmla="*/ 59523 h 443956"/>
              <a:gd name="connsiteX21" fmla="*/ 457200 w 622300"/>
              <a:gd name="connsiteY21" fmla="*/ 8723 h 443956"/>
              <a:gd name="connsiteX22" fmla="*/ 533400 w 622300"/>
              <a:gd name="connsiteY22" fmla="*/ 59523 h 443956"/>
              <a:gd name="connsiteX23" fmla="*/ 571500 w 622300"/>
              <a:gd name="connsiteY23" fmla="*/ 84923 h 443956"/>
              <a:gd name="connsiteX24" fmla="*/ 584200 w 622300"/>
              <a:gd name="connsiteY24" fmla="*/ 123023 h 443956"/>
              <a:gd name="connsiteX25" fmla="*/ 622300 w 622300"/>
              <a:gd name="connsiteY25" fmla="*/ 135723 h 443956"/>
              <a:gd name="connsiteX26" fmla="*/ 584200 w 622300"/>
              <a:gd name="connsiteY26" fmla="*/ 110323 h 443956"/>
              <a:gd name="connsiteX27" fmla="*/ 508000 w 622300"/>
              <a:gd name="connsiteY27" fmla="*/ 123023 h 443956"/>
              <a:gd name="connsiteX28" fmla="*/ 495300 w 622300"/>
              <a:gd name="connsiteY28" fmla="*/ 186523 h 443956"/>
              <a:gd name="connsiteX29" fmla="*/ 444500 w 622300"/>
              <a:gd name="connsiteY29" fmla="*/ 199223 h 443956"/>
              <a:gd name="connsiteX30" fmla="*/ 419100 w 622300"/>
              <a:gd name="connsiteY30" fmla="*/ 237323 h 443956"/>
              <a:gd name="connsiteX31" fmla="*/ 431800 w 622300"/>
              <a:gd name="connsiteY31" fmla="*/ 427823 h 443956"/>
              <a:gd name="connsiteX32" fmla="*/ 304800 w 622300"/>
              <a:gd name="connsiteY32" fmla="*/ 427823 h 44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22300" h="443956">
                <a:moveTo>
                  <a:pt x="0" y="275423"/>
                </a:moveTo>
                <a:cubicBezTo>
                  <a:pt x="21167" y="262723"/>
                  <a:pt x="38816" y="237323"/>
                  <a:pt x="63500" y="237323"/>
                </a:cubicBezTo>
                <a:cubicBezTo>
                  <a:pt x="78764" y="237323"/>
                  <a:pt x="76981" y="265888"/>
                  <a:pt x="88900" y="275423"/>
                </a:cubicBezTo>
                <a:cubicBezTo>
                  <a:pt x="99353" y="283786"/>
                  <a:pt x="114300" y="283890"/>
                  <a:pt x="127000" y="288123"/>
                </a:cubicBezTo>
                <a:cubicBezTo>
                  <a:pt x="135467" y="300823"/>
                  <a:pt x="145574" y="312571"/>
                  <a:pt x="152400" y="326223"/>
                </a:cubicBezTo>
                <a:cubicBezTo>
                  <a:pt x="158387" y="338197"/>
                  <a:pt x="152400" y="360090"/>
                  <a:pt x="165100" y="364323"/>
                </a:cubicBezTo>
                <a:cubicBezTo>
                  <a:pt x="185578" y="371149"/>
                  <a:pt x="207433" y="355856"/>
                  <a:pt x="228600" y="351623"/>
                </a:cubicBezTo>
                <a:cubicBezTo>
                  <a:pt x="245533" y="343156"/>
                  <a:pt x="273413" y="344184"/>
                  <a:pt x="279400" y="326223"/>
                </a:cubicBezTo>
                <a:cubicBezTo>
                  <a:pt x="308586" y="238664"/>
                  <a:pt x="275519" y="240263"/>
                  <a:pt x="228600" y="224623"/>
                </a:cubicBezTo>
                <a:cubicBezTo>
                  <a:pt x="173612" y="231497"/>
                  <a:pt x="114300" y="272638"/>
                  <a:pt x="114300" y="199223"/>
                </a:cubicBezTo>
                <a:cubicBezTo>
                  <a:pt x="114300" y="110120"/>
                  <a:pt x="116026" y="150286"/>
                  <a:pt x="165100" y="123023"/>
                </a:cubicBezTo>
                <a:cubicBezTo>
                  <a:pt x="191785" y="108198"/>
                  <a:pt x="241300" y="72223"/>
                  <a:pt x="241300" y="72223"/>
                </a:cubicBezTo>
                <a:cubicBezTo>
                  <a:pt x="258233" y="76456"/>
                  <a:pt x="280741" y="71671"/>
                  <a:pt x="292100" y="84923"/>
                </a:cubicBezTo>
                <a:cubicBezTo>
                  <a:pt x="309524" y="105251"/>
                  <a:pt x="309033" y="135723"/>
                  <a:pt x="317500" y="161123"/>
                </a:cubicBezTo>
                <a:lnTo>
                  <a:pt x="330200" y="199223"/>
                </a:lnTo>
                <a:cubicBezTo>
                  <a:pt x="343515" y="239167"/>
                  <a:pt x="340229" y="248242"/>
                  <a:pt x="381000" y="275423"/>
                </a:cubicBezTo>
                <a:cubicBezTo>
                  <a:pt x="392139" y="282849"/>
                  <a:pt x="406400" y="283890"/>
                  <a:pt x="419100" y="288123"/>
                </a:cubicBezTo>
                <a:cubicBezTo>
                  <a:pt x="436033" y="279656"/>
                  <a:pt x="462442" y="280124"/>
                  <a:pt x="469900" y="262723"/>
                </a:cubicBezTo>
                <a:cubicBezTo>
                  <a:pt x="496719" y="200144"/>
                  <a:pt x="451541" y="197337"/>
                  <a:pt x="419100" y="186523"/>
                </a:cubicBezTo>
                <a:cubicBezTo>
                  <a:pt x="414867" y="169590"/>
                  <a:pt x="406400" y="153177"/>
                  <a:pt x="406400" y="135723"/>
                </a:cubicBezTo>
                <a:cubicBezTo>
                  <a:pt x="406400" y="34123"/>
                  <a:pt x="440267" y="161123"/>
                  <a:pt x="406400" y="59523"/>
                </a:cubicBezTo>
                <a:cubicBezTo>
                  <a:pt x="423333" y="42590"/>
                  <a:pt x="434482" y="16296"/>
                  <a:pt x="457200" y="8723"/>
                </a:cubicBezTo>
                <a:cubicBezTo>
                  <a:pt x="542815" y="-19815"/>
                  <a:pt x="508300" y="28148"/>
                  <a:pt x="533400" y="59523"/>
                </a:cubicBezTo>
                <a:cubicBezTo>
                  <a:pt x="542935" y="71442"/>
                  <a:pt x="558800" y="76456"/>
                  <a:pt x="571500" y="84923"/>
                </a:cubicBezTo>
                <a:cubicBezTo>
                  <a:pt x="575733" y="97623"/>
                  <a:pt x="574734" y="113557"/>
                  <a:pt x="584200" y="123023"/>
                </a:cubicBezTo>
                <a:cubicBezTo>
                  <a:pt x="593666" y="132489"/>
                  <a:pt x="622300" y="149110"/>
                  <a:pt x="622300" y="135723"/>
                </a:cubicBezTo>
                <a:cubicBezTo>
                  <a:pt x="622300" y="120459"/>
                  <a:pt x="596900" y="118790"/>
                  <a:pt x="584200" y="110323"/>
                </a:cubicBezTo>
                <a:cubicBezTo>
                  <a:pt x="558800" y="114556"/>
                  <a:pt x="527551" y="106265"/>
                  <a:pt x="508000" y="123023"/>
                </a:cubicBezTo>
                <a:cubicBezTo>
                  <a:pt x="491611" y="137071"/>
                  <a:pt x="509119" y="169940"/>
                  <a:pt x="495300" y="186523"/>
                </a:cubicBezTo>
                <a:cubicBezTo>
                  <a:pt x="484126" y="199932"/>
                  <a:pt x="461433" y="194990"/>
                  <a:pt x="444500" y="199223"/>
                </a:cubicBezTo>
                <a:cubicBezTo>
                  <a:pt x="436033" y="211923"/>
                  <a:pt x="419947" y="222083"/>
                  <a:pt x="419100" y="237323"/>
                </a:cubicBezTo>
                <a:cubicBezTo>
                  <a:pt x="415570" y="300866"/>
                  <a:pt x="464543" y="373251"/>
                  <a:pt x="431800" y="427823"/>
                </a:cubicBezTo>
                <a:cubicBezTo>
                  <a:pt x="410020" y="464124"/>
                  <a:pt x="347133" y="427823"/>
                  <a:pt x="304800" y="427823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52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03" y="152400"/>
            <a:ext cx="7459959" cy="833340"/>
          </a:xfrm>
        </p:spPr>
        <p:txBody>
          <a:bodyPr/>
          <a:lstStyle/>
          <a:p>
            <a:r>
              <a:rPr lang="en-US" dirty="0" smtClean="0"/>
              <a:t>gamma- matter interactions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3395" y="1171644"/>
            <a:ext cx="6304839" cy="46559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Gamma rays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Photoelectric effect</a:t>
            </a:r>
          </a:p>
          <a:p>
            <a:pPr marL="857250" lvl="2" indent="0">
              <a:buNone/>
            </a:pPr>
            <a:r>
              <a:rPr lang="en-US" dirty="0" smtClean="0"/>
              <a:t>Emission of electron with same energy as impinging photon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Compton scattering</a:t>
            </a:r>
          </a:p>
          <a:p>
            <a:pPr marL="857250" lvl="2" indent="0">
              <a:buNone/>
            </a:pPr>
            <a:r>
              <a:rPr lang="en-US" dirty="0" smtClean="0"/>
              <a:t>Only part of the energy is transferred to an electron </a:t>
            </a:r>
          </a:p>
          <a:p>
            <a:pPr marL="1314450" lvl="3" indent="0">
              <a:buNone/>
            </a:pPr>
            <a:r>
              <a:rPr lang="en-US" dirty="0" smtClean="0">
                <a:sym typeface="Wingdings"/>
              </a:rPr>
              <a:t> photon “remnant” with lower energy</a:t>
            </a:r>
            <a:r>
              <a:rPr lang="en-US" dirty="0" smtClean="0"/>
              <a:t> 	and different direction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Pair production</a:t>
            </a:r>
          </a:p>
          <a:p>
            <a:pPr marL="457200" lvl="1" indent="0">
              <a:buNone/>
            </a:pPr>
            <a:r>
              <a:rPr lang="en-US" dirty="0" err="1">
                <a:latin typeface="Symbol" charset="2"/>
                <a:cs typeface="Symbol" charset="2"/>
              </a:rPr>
              <a:t>g</a:t>
            </a:r>
            <a:r>
              <a:rPr lang="en-US" dirty="0" err="1" smtClean="0">
                <a:latin typeface="Symbol" charset="2"/>
                <a:cs typeface="Symbol" charset="2"/>
              </a:rPr>
              <a:t>g</a:t>
            </a:r>
            <a:r>
              <a:rPr lang="en-US" dirty="0" smtClean="0">
                <a:sym typeface="Wingdings"/>
              </a:rPr>
              <a:t> e</a:t>
            </a:r>
            <a:r>
              <a:rPr lang="en-US" baseline="30000" dirty="0" smtClean="0">
                <a:sym typeface="Wingdings"/>
              </a:rPr>
              <a:t>-</a:t>
            </a:r>
            <a:r>
              <a:rPr lang="en-US" dirty="0" smtClean="0">
                <a:sym typeface="Wingdings"/>
              </a:rPr>
              <a:t>e</a:t>
            </a:r>
            <a:r>
              <a:rPr lang="en-US" baseline="30000" dirty="0" smtClean="0">
                <a:sym typeface="Wingdings"/>
              </a:rPr>
              <a:t>+</a:t>
            </a:r>
            <a:r>
              <a:rPr lang="en-US" dirty="0" smtClean="0">
                <a:sym typeface="Wingdings"/>
              </a:rPr>
              <a:t>  (only if </a:t>
            </a:r>
            <a:r>
              <a:rPr lang="en-US" dirty="0" err="1" smtClean="0">
                <a:sym typeface="Wingdings"/>
              </a:rPr>
              <a:t>E</a:t>
            </a:r>
            <a:r>
              <a:rPr lang="en-US" baseline="-25000" dirty="0" err="1" smtClean="0">
                <a:latin typeface="Symbol" charset="2"/>
                <a:cs typeface="Symbol" charset="2"/>
                <a:sym typeface="Wingdings"/>
              </a:rPr>
              <a:t>g</a:t>
            </a:r>
            <a:r>
              <a:rPr lang="en-US" dirty="0" smtClean="0">
                <a:sym typeface="Wingdings"/>
              </a:rPr>
              <a:t>&gt;2m</a:t>
            </a:r>
            <a:r>
              <a:rPr lang="en-US" baseline="-25000" dirty="0" smtClean="0">
                <a:sym typeface="Wingdings"/>
              </a:rPr>
              <a:t>e</a:t>
            </a:r>
            <a:r>
              <a:rPr lang="en-US" dirty="0" smtClean="0">
                <a:sym typeface="Wingdings"/>
              </a:rPr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7" y="4727248"/>
            <a:ext cx="2637420" cy="204956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80872" y="6564831"/>
            <a:ext cx="374624" cy="1420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96350" y="6493783"/>
            <a:ext cx="138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E</a:t>
            </a:r>
            <a:r>
              <a:rPr lang="en-US" sz="1200" baseline="-25000" dirty="0" err="1" smtClean="0"/>
              <a:t>e</a:t>
            </a:r>
            <a:endParaRPr lang="en-US" sz="1200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2051080" y="6510561"/>
            <a:ext cx="138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E</a:t>
            </a:r>
            <a:r>
              <a:rPr lang="en-US" sz="1200" baseline="-25000" dirty="0" err="1" smtClean="0">
                <a:latin typeface="Symbol" charset="2"/>
                <a:cs typeface="Symbol" charset="2"/>
              </a:rPr>
              <a:t>g</a:t>
            </a:r>
            <a:endParaRPr lang="en-US" sz="1200" baseline="-25000" dirty="0">
              <a:latin typeface="Symbol" charset="2"/>
              <a:cs typeface="Symbol" charset="2"/>
            </a:endParaRPr>
          </a:p>
        </p:txBody>
      </p:sp>
      <p:pic>
        <p:nvPicPr>
          <p:cNvPr id="8" name="Immagine 5" descr="http://www.unipd.it/nucmed/IMAGES/PHYSICS/Photoelectron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117" y="1884675"/>
            <a:ext cx="2637420" cy="127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magine 4" descr="http://www.unipd.it/nucmed/IMAGES/PHYSICS/Compton.pn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641" y="3277480"/>
            <a:ext cx="2664000" cy="12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6772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gamma-matter interactions (II)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5445" y="1828800"/>
            <a:ext cx="7696200" cy="36576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A photon survives unchanged until it interacts </a:t>
            </a:r>
            <a:r>
              <a:rPr lang="en-US" sz="2800" dirty="0" smtClean="0">
                <a:sym typeface="Wingdings"/>
              </a:rPr>
              <a:t> then it transforms</a:t>
            </a:r>
          </a:p>
          <a:p>
            <a:pPr marL="0" indent="0">
              <a:buNone/>
            </a:pPr>
            <a:endParaRPr lang="en-US" sz="2800" dirty="0">
              <a:sym typeface="Wingdings"/>
            </a:endParaRPr>
          </a:p>
          <a:p>
            <a:pPr marL="0" indent="0">
              <a:buNone/>
            </a:pPr>
            <a:r>
              <a:rPr lang="en-US" sz="2800" dirty="0" smtClean="0">
                <a:sym typeface="Wingdings"/>
              </a:rPr>
              <a:t>Photon beam attenuates exponentially</a:t>
            </a:r>
          </a:p>
          <a:p>
            <a:pPr marL="0" indent="0" algn="r">
              <a:buNone/>
            </a:pPr>
            <a:r>
              <a:rPr lang="en-US" sz="2800" dirty="0" smtClean="0">
                <a:sym typeface="Wingdings"/>
              </a:rPr>
              <a:t>N(x)=N(0)e</a:t>
            </a:r>
            <a:r>
              <a:rPr lang="en-US" sz="2800" baseline="30000" dirty="0" smtClean="0">
                <a:sym typeface="Wingdings"/>
              </a:rPr>
              <a:t>-</a:t>
            </a:r>
            <a:r>
              <a:rPr lang="en-US" sz="2800" baseline="30000" dirty="0" smtClean="0">
                <a:latin typeface="Symbol" charset="2"/>
                <a:cs typeface="Symbol" charset="2"/>
                <a:sym typeface="Wingdings"/>
              </a:rPr>
              <a:t>m</a:t>
            </a:r>
            <a:r>
              <a:rPr lang="en-US" sz="2800" baseline="30000" dirty="0" smtClean="0">
                <a:sym typeface="Wingdings"/>
              </a:rPr>
              <a:t>x</a:t>
            </a:r>
            <a:r>
              <a:rPr lang="en-US" sz="2800" dirty="0" smtClean="0">
                <a:sym typeface="Wingdings"/>
              </a:rPr>
              <a:t> =N(0)e</a:t>
            </a:r>
            <a:r>
              <a:rPr lang="en-US" sz="2800" baseline="30000" dirty="0" smtClean="0">
                <a:sym typeface="Wingdings"/>
              </a:rPr>
              <a:t>-</a:t>
            </a:r>
            <a:r>
              <a:rPr lang="en-US" sz="2800" baseline="30000" dirty="0" err="1" smtClean="0">
                <a:sym typeface="Wingdings"/>
              </a:rPr>
              <a:t>n</a:t>
            </a:r>
            <a:r>
              <a:rPr lang="en-US" sz="2800" baseline="30000" dirty="0" err="1" smtClean="0">
                <a:latin typeface="Symbol" charset="2"/>
                <a:cs typeface="Symbol" charset="2"/>
                <a:sym typeface="Wingdings"/>
              </a:rPr>
              <a:t>s</a:t>
            </a:r>
            <a:r>
              <a:rPr lang="en-US" sz="2800" baseline="30000" dirty="0" err="1" smtClean="0">
                <a:sym typeface="Wingdings"/>
              </a:rPr>
              <a:t>x</a:t>
            </a:r>
            <a:endParaRPr lang="en-US" sz="2800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360" y="4549488"/>
            <a:ext cx="2632077" cy="2319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879" y="3880785"/>
            <a:ext cx="3549031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Symbol" charset="2"/>
                <a:cs typeface="Symbol" charset="2"/>
              </a:rPr>
              <a:t>m</a:t>
            </a:r>
            <a:r>
              <a:rPr lang="en-US" dirty="0" smtClean="0"/>
              <a:t>=</a:t>
            </a:r>
            <a:r>
              <a:rPr lang="en-US" dirty="0" err="1" smtClean="0"/>
              <a:t>coefficiente</a:t>
            </a:r>
            <a:r>
              <a:rPr lang="en-US" dirty="0" smtClean="0"/>
              <a:t> di </a:t>
            </a:r>
            <a:r>
              <a:rPr lang="en-US" dirty="0" err="1" smtClean="0"/>
              <a:t>attenuazione</a:t>
            </a:r>
            <a:endParaRPr lang="en-US" dirty="0" smtClean="0"/>
          </a:p>
          <a:p>
            <a:r>
              <a:rPr lang="en-US" dirty="0">
                <a:latin typeface="Symbol" charset="2"/>
                <a:cs typeface="Symbol" charset="2"/>
              </a:rPr>
              <a:t>s</a:t>
            </a:r>
            <a:r>
              <a:rPr lang="en-US" dirty="0" smtClean="0"/>
              <a:t>=</a:t>
            </a:r>
            <a:r>
              <a:rPr lang="en-US" dirty="0" err="1" smtClean="0"/>
              <a:t>sezione</a:t>
            </a:r>
            <a:r>
              <a:rPr lang="en-US" dirty="0" smtClean="0"/>
              <a:t> </a:t>
            </a:r>
            <a:r>
              <a:rPr lang="en-US" dirty="0" err="1" smtClean="0"/>
              <a:t>d’urto</a:t>
            </a:r>
            <a:endParaRPr lang="en-US" dirty="0" smtClean="0"/>
          </a:p>
          <a:p>
            <a:r>
              <a:rPr lang="en-US" dirty="0"/>
              <a:t>n</a:t>
            </a:r>
            <a:r>
              <a:rPr lang="en-US" dirty="0" smtClean="0"/>
              <a:t>= # </a:t>
            </a:r>
            <a:r>
              <a:rPr lang="en-US" dirty="0" err="1" smtClean="0"/>
              <a:t>atomi</a:t>
            </a:r>
            <a:r>
              <a:rPr lang="en-US" dirty="0" smtClean="0"/>
              <a:t> per </a:t>
            </a:r>
            <a:r>
              <a:rPr lang="en-US" dirty="0" err="1" smtClean="0"/>
              <a:t>unita</a:t>
            </a:r>
            <a:r>
              <a:rPr lang="en-US" dirty="0" smtClean="0"/>
              <a:t>’ di volume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56417" y="5486400"/>
            <a:ext cx="195919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tot</a:t>
            </a:r>
            <a:r>
              <a:rPr lang="en-US" dirty="0" smtClean="0"/>
              <a:t>=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dirty="0" smtClean="0"/>
              <a:t>(</a:t>
            </a:r>
            <a:r>
              <a:rPr lang="en-US" dirty="0" err="1" smtClean="0"/>
              <a:t>p.e.</a:t>
            </a:r>
            <a:r>
              <a:rPr lang="en-US" dirty="0" smtClean="0"/>
              <a:t>)+</a:t>
            </a:r>
          </a:p>
          <a:p>
            <a:r>
              <a:rPr lang="en-US" dirty="0">
                <a:latin typeface="Symbol" charset="2"/>
                <a:cs typeface="Symbol" charset="2"/>
              </a:rPr>
              <a:t>	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dirty="0" smtClean="0"/>
              <a:t>(</a:t>
            </a:r>
            <a:r>
              <a:rPr lang="en-US" dirty="0" err="1" smtClean="0"/>
              <a:t>compton</a:t>
            </a:r>
            <a:r>
              <a:rPr lang="en-US" dirty="0" smtClean="0"/>
              <a:t>)+</a:t>
            </a:r>
          </a:p>
          <a:p>
            <a:r>
              <a:rPr lang="en-US" dirty="0">
                <a:latin typeface="Symbol" charset="2"/>
                <a:cs typeface="Symbol" charset="2"/>
              </a:rPr>
              <a:t>	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dirty="0" smtClean="0"/>
              <a:t>(pair)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969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Charge particles-matter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Dominant interaction: </a:t>
            </a:r>
            <a:r>
              <a:rPr lang="en-US" dirty="0" smtClean="0">
                <a:solidFill>
                  <a:srgbClr val="FF0000"/>
                </a:solidFill>
              </a:rPr>
              <a:t>ionization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smtClean="0">
                <a:sym typeface="Wingdings"/>
              </a:rPr>
              <a:t> 	</a:t>
            </a:r>
            <a:r>
              <a:rPr lang="en-US" dirty="0" smtClean="0">
                <a:solidFill>
                  <a:srgbClr val="FF0000"/>
                </a:solidFill>
              </a:rPr>
              <a:t>continuous</a:t>
            </a:r>
            <a:r>
              <a:rPr lang="en-US" dirty="0" smtClean="0"/>
              <a:t> release of energy 			until particle stops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4047"/>
            <a:ext cx="2188988" cy="3481697"/>
          </a:xfrm>
          <a:prstGeom prst="rect">
            <a:avLst/>
          </a:prstGeom>
          <a:ln w="28575" cmpd="sng">
            <a:solidFill>
              <a:srgbClr val="FFFFFF"/>
            </a:solidFill>
            <a:prstDash val="dash"/>
          </a:ln>
        </p:spPr>
      </p:pic>
      <p:sp>
        <p:nvSpPr>
          <p:cNvPr id="5" name="TextBox 4"/>
          <p:cNvSpPr txBox="1"/>
          <p:nvPr/>
        </p:nvSpPr>
        <p:spPr>
          <a:xfrm>
            <a:off x="1984730" y="4685625"/>
            <a:ext cx="1047947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i</a:t>
            </a:r>
            <a:r>
              <a:rPr lang="en-US" dirty="0" smtClean="0">
                <a:latin typeface="Arial"/>
                <a:cs typeface="Arial"/>
              </a:rPr>
              <a:t>onized electron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84730" y="3641023"/>
            <a:ext cx="475280" cy="45290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6720" y="3495734"/>
            <a:ext cx="4188448" cy="326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05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ositron-matter interactions</a:t>
            </a:r>
            <a:endParaRPr lang="en-US" dirty="0"/>
          </a:p>
        </p:txBody>
      </p:sp>
      <p:pic>
        <p:nvPicPr>
          <p:cNvPr id="4" name="Immagine 5" descr="p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229" y="1752600"/>
            <a:ext cx="6443271" cy="358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58255" y="5915886"/>
            <a:ext cx="4628393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In 80% of the cases there are two back-to-back mono-energetic photons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631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Accelerators: LINAC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37203"/>
            <a:ext cx="7192650" cy="81680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Used in medicine for </a:t>
            </a:r>
            <a:r>
              <a:rPr lang="en-US" dirty="0" smtClean="0">
                <a:solidFill>
                  <a:schemeClr val="tx2"/>
                </a:solidFill>
              </a:rPr>
              <a:t>electrons</a:t>
            </a:r>
            <a:r>
              <a:rPr lang="en-US" dirty="0" smtClean="0"/>
              <a:t> up to few MeV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124" y="3739123"/>
            <a:ext cx="5938888" cy="227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75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95" y="340532"/>
            <a:ext cx="4727070" cy="1129249"/>
          </a:xfrm>
        </p:spPr>
        <p:txBody>
          <a:bodyPr/>
          <a:lstStyle/>
          <a:p>
            <a:r>
              <a:rPr lang="en-US" dirty="0" smtClean="0"/>
              <a:t>Accelerators: CYCLOTRON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48" y="1752600"/>
            <a:ext cx="4409581" cy="459685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Used to accelerate </a:t>
            </a:r>
            <a:r>
              <a:rPr lang="en-US" dirty="0" smtClean="0">
                <a:solidFill>
                  <a:srgbClr val="FF0000"/>
                </a:solidFill>
              </a:rPr>
              <a:t>protons/ions</a:t>
            </a:r>
          </a:p>
          <a:p>
            <a:r>
              <a:rPr lang="en-US" dirty="0" smtClean="0"/>
              <a:t>10-30 MeV for radio-isotope production</a:t>
            </a:r>
          </a:p>
          <a:p>
            <a:r>
              <a:rPr lang="en-US" dirty="0" smtClean="0"/>
              <a:t>Up to 200 MeV for radio-therapy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362" y="152400"/>
            <a:ext cx="3523255" cy="34422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12" y="3546580"/>
            <a:ext cx="4635500" cy="3225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85469" y="6349456"/>
            <a:ext cx="2041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230 MeV Protons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204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Accelerators: </a:t>
            </a:r>
            <a:r>
              <a:rPr lang="en-US" dirty="0" err="1" smtClean="0"/>
              <a:t>syncrotrons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8630" y="1828799"/>
            <a:ext cx="4005370" cy="212197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Accelerate </a:t>
            </a:r>
            <a:r>
              <a:rPr lang="en-US" dirty="0" smtClean="0">
                <a:solidFill>
                  <a:srgbClr val="FF0000"/>
                </a:solidFill>
              </a:rPr>
              <a:t>protons/carbons </a:t>
            </a:r>
            <a:r>
              <a:rPr lang="en-US" dirty="0" smtClean="0"/>
              <a:t>for therapy up to 4800 MeV</a:t>
            </a:r>
            <a:endParaRPr lang="en-US" dirty="0"/>
          </a:p>
        </p:txBody>
      </p:sp>
      <p:pic>
        <p:nvPicPr>
          <p:cNvPr id="4" name="Picture 3" descr="10000201000003170000018C9ED2759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964" y="4428087"/>
            <a:ext cx="4558036" cy="22803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92" y="2132541"/>
            <a:ext cx="4581735" cy="285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28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5254"/>
            <a:ext cx="6870700" cy="517820"/>
          </a:xfrm>
        </p:spPr>
        <p:txBody>
          <a:bodyPr/>
          <a:lstStyle/>
          <a:p>
            <a:r>
              <a:rPr lang="en-US" dirty="0" smtClean="0"/>
              <a:t>Medical accelerators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12" y="1211720"/>
            <a:ext cx="7420741" cy="422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034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800158"/>
          </a:xfrm>
        </p:spPr>
        <p:txBody>
          <a:bodyPr/>
          <a:lstStyle/>
          <a:p>
            <a:r>
              <a:rPr lang="en-US" dirty="0" smtClean="0"/>
              <a:t>Radio-isotopes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644" y="1330746"/>
            <a:ext cx="4442666" cy="133417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Unstable nuclei that decay with strong interactions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439" y="2330676"/>
            <a:ext cx="4832900" cy="40708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2644" y="3475442"/>
            <a:ext cx="3548991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Produced: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b</a:t>
            </a:r>
            <a:r>
              <a:rPr lang="en-US" dirty="0" smtClean="0"/>
              <a:t>y strong reactions (bombardment of stable nuclei with protons)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as remnants from reactors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77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Diagnostics and Nuclear Medicine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Diagnostics (radiography, SPECT, PET,…)</a:t>
            </a:r>
          </a:p>
          <a:p>
            <a:r>
              <a:rPr lang="en-US" dirty="0"/>
              <a:t>Molecular radiotherapy</a:t>
            </a:r>
          </a:p>
          <a:p>
            <a:r>
              <a:rPr lang="en-US" dirty="0"/>
              <a:t>Radio-guided surgery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674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Two major categories:</a:t>
            </a:r>
          </a:p>
          <a:p>
            <a:pPr lvl="1"/>
            <a:r>
              <a:rPr lang="en-US" dirty="0" smtClean="0"/>
              <a:t>Morphologic: sensitive only to densities</a:t>
            </a:r>
          </a:p>
          <a:p>
            <a:pPr lvl="2"/>
            <a:r>
              <a:rPr lang="en-US" dirty="0" smtClean="0"/>
              <a:t>Radiography</a:t>
            </a:r>
          </a:p>
          <a:p>
            <a:pPr lvl="2"/>
            <a:r>
              <a:rPr lang="en-US" dirty="0" smtClean="0"/>
              <a:t>TAC</a:t>
            </a:r>
          </a:p>
          <a:p>
            <a:pPr lvl="2"/>
            <a:r>
              <a:rPr lang="en-US" dirty="0" smtClean="0"/>
              <a:t>ultrasound, …</a:t>
            </a:r>
          </a:p>
          <a:p>
            <a:pPr lvl="1"/>
            <a:r>
              <a:rPr lang="en-US" dirty="0" smtClean="0"/>
              <a:t>Functional: sensitive to organ functionalities</a:t>
            </a:r>
          </a:p>
          <a:p>
            <a:pPr lvl="2"/>
            <a:r>
              <a:rPr lang="en-US" dirty="0" smtClean="0"/>
              <a:t>PET</a:t>
            </a:r>
          </a:p>
          <a:p>
            <a:pPr lvl="2"/>
            <a:r>
              <a:rPr lang="en-US" dirty="0" smtClean="0"/>
              <a:t>SPECT</a:t>
            </a:r>
          </a:p>
          <a:p>
            <a:pPr lvl="2"/>
            <a:r>
              <a:rPr lang="en-US" dirty="0" smtClean="0"/>
              <a:t>…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070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685800" y="-647700"/>
            <a:ext cx="6870700" cy="1600200"/>
          </a:xfrm>
        </p:spPr>
        <p:txBody>
          <a:bodyPr/>
          <a:lstStyle/>
          <a:p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Diagnostics: radiography</a:t>
            </a:r>
            <a:endParaRPr lang="en-US" dirty="0"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5" name="TextBox 6"/>
          <p:cNvSpPr txBox="1">
            <a:spLocks noChangeArrowheads="1"/>
          </p:cNvSpPr>
          <p:nvPr/>
        </p:nvSpPr>
        <p:spPr bwMode="auto">
          <a:xfrm>
            <a:off x="228600" y="2067025"/>
            <a:ext cx="3946496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dirty="0" smtClean="0"/>
              <a:t>X-rays produced with a </a:t>
            </a:r>
            <a:r>
              <a:rPr lang="en-US" dirty="0" err="1" smtClean="0"/>
              <a:t>cathodic</a:t>
            </a:r>
            <a:r>
              <a:rPr lang="en-US" dirty="0" smtClean="0"/>
              <a:t> tube by Bremsstrahlung</a:t>
            </a:r>
          </a:p>
          <a:p>
            <a:pPr eaLnBrk="1" hangingPunct="1">
              <a:buFont typeface="Arial" charset="0"/>
              <a:buChar char="•"/>
            </a:pPr>
            <a:endParaRPr lang="en-US" dirty="0"/>
          </a:p>
          <a:p>
            <a:pPr eaLnBrk="1" hangingPunct="1">
              <a:buFont typeface="Arial" charset="0"/>
              <a:buChar char="•"/>
            </a:pPr>
            <a:r>
              <a:rPr lang="en-US" dirty="0" smtClean="0"/>
              <a:t>Interaction between matter and patient</a:t>
            </a:r>
            <a:endParaRPr lang="en-US" dirty="0"/>
          </a:p>
          <a:p>
            <a:pPr eaLnBrk="1" hangingPunct="1">
              <a:buFont typeface="Arial" charset="0"/>
              <a:buChar char="•"/>
            </a:pPr>
            <a:endParaRPr lang="en-US" dirty="0" smtClean="0"/>
          </a:p>
          <a:p>
            <a:pPr eaLnBrk="1" hangingPunct="1">
              <a:buFont typeface="Arial" charset="0"/>
              <a:buChar char="•"/>
            </a:pPr>
            <a:r>
              <a:rPr lang="en-US" dirty="0" smtClean="0"/>
              <a:t>X-ray detection</a:t>
            </a:r>
            <a:endParaRPr lang="en-US" dirty="0"/>
          </a:p>
        </p:txBody>
      </p:sp>
      <p:sp>
        <p:nvSpPr>
          <p:cNvPr id="8" name="Explosion 1 7"/>
          <p:cNvSpPr/>
          <p:nvPr/>
        </p:nvSpPr>
        <p:spPr>
          <a:xfrm>
            <a:off x="2057400" y="5257800"/>
            <a:ext cx="3124200" cy="1447800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</a:rPr>
              <a:t>X-rays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553647"/>
            <a:ext cx="2914066" cy="383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84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Diagnostics: Tomography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696200" cy="1981012"/>
          </a:xfrm>
        </p:spPr>
        <p:txBody>
          <a:bodyPr/>
          <a:lstStyle/>
          <a:p>
            <a:r>
              <a:rPr lang="en-US" dirty="0" smtClean="0"/>
              <a:t>Generic mathematical tool from 1D </a:t>
            </a:r>
            <a:r>
              <a:rPr lang="en-US" dirty="0" smtClean="0">
                <a:sym typeface="Wingdings"/>
              </a:rPr>
              <a:t> 2D </a:t>
            </a:r>
          </a:p>
          <a:p>
            <a:r>
              <a:rPr lang="en-US" dirty="0" smtClean="0">
                <a:sym typeface="Wingdings"/>
              </a:rPr>
              <a:t>CT with X-rays is most renown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972" y="3387168"/>
            <a:ext cx="3087109" cy="29190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79139" y="4288836"/>
            <a:ext cx="1010791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Radon transform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6647725" y="5062394"/>
            <a:ext cx="601669" cy="2872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Filter</a:t>
            </a:r>
            <a:endParaRPr lang="en-US" sz="12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080236" y="4552861"/>
            <a:ext cx="198903" cy="197640"/>
          </a:xfrm>
          <a:prstGeom prst="straightConnector1">
            <a:avLst/>
          </a:prstGeom>
          <a:ln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3"/>
          </p:cNvCxnSpPr>
          <p:nvPr/>
        </p:nvCxnSpPr>
        <p:spPr>
          <a:xfrm>
            <a:off x="7289930" y="4519669"/>
            <a:ext cx="266570" cy="383232"/>
          </a:xfrm>
          <a:prstGeom prst="straightConnector1">
            <a:avLst/>
          </a:prstGeom>
          <a:ln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20269"/>
            <a:ext cx="4965419" cy="27377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8328" y="3863852"/>
            <a:ext cx="2734756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From image to </a:t>
            </a:r>
            <a:r>
              <a:rPr lang="en-US" dirty="0" err="1" smtClean="0"/>
              <a:t>sinogram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00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053" y="152400"/>
            <a:ext cx="7272447" cy="1017408"/>
          </a:xfrm>
        </p:spPr>
        <p:txBody>
          <a:bodyPr/>
          <a:lstStyle/>
          <a:p>
            <a:r>
              <a:rPr lang="en-US" dirty="0" smtClean="0"/>
              <a:t>Radio-nuclides for 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818" y="1370346"/>
            <a:ext cx="6747092" cy="4912676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Administer</a:t>
            </a:r>
            <a:r>
              <a:rPr lang="en-US" dirty="0" smtClean="0"/>
              <a:t>, to patient (either systemically or locally) a drug which: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tumor/organ of interest takes up significantly more than the rest.</a:t>
            </a:r>
          </a:p>
          <a:p>
            <a:pPr lvl="1"/>
            <a:r>
              <a:rPr lang="en-US" dirty="0" smtClean="0"/>
              <a:t> is linked to a radio-nuclide that emits particles via nuclear decay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Wait</a:t>
            </a:r>
            <a:r>
              <a:rPr lang="en-US" dirty="0" smtClean="0"/>
              <a:t> for the drug to diffuse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Measure </a:t>
            </a:r>
            <a:r>
              <a:rPr lang="en-US" dirty="0" smtClean="0"/>
              <a:t>the emitted radiation and obtain information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74843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685800" y="-647700"/>
            <a:ext cx="6870700" cy="1600200"/>
          </a:xfrm>
        </p:spPr>
        <p:txBody>
          <a:bodyPr/>
          <a:lstStyle/>
          <a:p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Diagnostics: </a:t>
            </a:r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SPECT</a:t>
            </a:r>
          </a:p>
        </p:txBody>
      </p:sp>
      <p:sp>
        <p:nvSpPr>
          <p:cNvPr id="2560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fld id="{03240EDE-0CEE-A841-B161-86B0E1E2982E}" type="slidenum">
              <a:rPr lang="it-IT" sz="1400"/>
              <a:pPr eaLnBrk="1" hangingPunct="1"/>
              <a:t>19</a:t>
            </a:fld>
            <a:endParaRPr lang="it-IT" sz="1400"/>
          </a:p>
        </p:txBody>
      </p:sp>
      <p:pic>
        <p:nvPicPr>
          <p:cNvPr id="25603" name="Picture 4" descr="spect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9" t="20907"/>
          <a:stretch/>
        </p:blipFill>
        <p:spPr bwMode="auto">
          <a:xfrm>
            <a:off x="5181600" y="2015030"/>
            <a:ext cx="3232150" cy="350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5"/>
          <p:cNvSpPr>
            <a:spLocks noChangeAspect="1"/>
          </p:cNvSpPr>
          <p:nvPr/>
        </p:nvSpPr>
        <p:spPr>
          <a:xfrm rot="14822743">
            <a:off x="6131101" y="3354917"/>
            <a:ext cx="395287" cy="36513"/>
          </a:xfrm>
          <a:custGeom>
            <a:avLst/>
            <a:gdLst>
              <a:gd name="connsiteX0" fmla="*/ 0 w 5346700"/>
              <a:gd name="connsiteY0" fmla="*/ 406435 h 421616"/>
              <a:gd name="connsiteX1" fmla="*/ 520700 w 5346700"/>
              <a:gd name="connsiteY1" fmla="*/ 35 h 421616"/>
              <a:gd name="connsiteX2" fmla="*/ 1041400 w 5346700"/>
              <a:gd name="connsiteY2" fmla="*/ 381035 h 421616"/>
              <a:gd name="connsiteX3" fmla="*/ 1511300 w 5346700"/>
              <a:gd name="connsiteY3" fmla="*/ 38135 h 421616"/>
              <a:gd name="connsiteX4" fmla="*/ 2019300 w 5346700"/>
              <a:gd name="connsiteY4" fmla="*/ 381035 h 421616"/>
              <a:gd name="connsiteX5" fmla="*/ 2565400 w 5346700"/>
              <a:gd name="connsiteY5" fmla="*/ 25435 h 421616"/>
              <a:gd name="connsiteX6" fmla="*/ 3060700 w 5346700"/>
              <a:gd name="connsiteY6" fmla="*/ 381035 h 421616"/>
              <a:gd name="connsiteX7" fmla="*/ 3581400 w 5346700"/>
              <a:gd name="connsiteY7" fmla="*/ 12735 h 421616"/>
              <a:gd name="connsiteX8" fmla="*/ 4089400 w 5346700"/>
              <a:gd name="connsiteY8" fmla="*/ 393735 h 421616"/>
              <a:gd name="connsiteX9" fmla="*/ 4610100 w 5346700"/>
              <a:gd name="connsiteY9" fmla="*/ 25435 h 421616"/>
              <a:gd name="connsiteX10" fmla="*/ 5092700 w 5346700"/>
              <a:gd name="connsiteY10" fmla="*/ 419135 h 421616"/>
              <a:gd name="connsiteX11" fmla="*/ 5346700 w 5346700"/>
              <a:gd name="connsiteY11" fmla="*/ 203235 h 42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46700" h="421616">
                <a:moveTo>
                  <a:pt x="0" y="406435"/>
                </a:moveTo>
                <a:cubicBezTo>
                  <a:pt x="173566" y="205351"/>
                  <a:pt x="347133" y="4268"/>
                  <a:pt x="520700" y="35"/>
                </a:cubicBezTo>
                <a:cubicBezTo>
                  <a:pt x="694267" y="-4198"/>
                  <a:pt x="876300" y="374685"/>
                  <a:pt x="1041400" y="381035"/>
                </a:cubicBezTo>
                <a:cubicBezTo>
                  <a:pt x="1206500" y="387385"/>
                  <a:pt x="1348317" y="38135"/>
                  <a:pt x="1511300" y="38135"/>
                </a:cubicBezTo>
                <a:cubicBezTo>
                  <a:pt x="1674283" y="38135"/>
                  <a:pt x="1843617" y="383152"/>
                  <a:pt x="2019300" y="381035"/>
                </a:cubicBezTo>
                <a:cubicBezTo>
                  <a:pt x="2194983" y="378918"/>
                  <a:pt x="2391833" y="25435"/>
                  <a:pt x="2565400" y="25435"/>
                </a:cubicBezTo>
                <a:cubicBezTo>
                  <a:pt x="2738967" y="25435"/>
                  <a:pt x="2891367" y="383152"/>
                  <a:pt x="3060700" y="381035"/>
                </a:cubicBezTo>
                <a:cubicBezTo>
                  <a:pt x="3230033" y="378918"/>
                  <a:pt x="3409950" y="10618"/>
                  <a:pt x="3581400" y="12735"/>
                </a:cubicBezTo>
                <a:cubicBezTo>
                  <a:pt x="3752850" y="14852"/>
                  <a:pt x="3917950" y="391618"/>
                  <a:pt x="4089400" y="393735"/>
                </a:cubicBezTo>
                <a:cubicBezTo>
                  <a:pt x="4260850" y="395852"/>
                  <a:pt x="4442883" y="21202"/>
                  <a:pt x="4610100" y="25435"/>
                </a:cubicBezTo>
                <a:cubicBezTo>
                  <a:pt x="4777317" y="29668"/>
                  <a:pt x="4969933" y="389502"/>
                  <a:pt x="5092700" y="419135"/>
                </a:cubicBezTo>
                <a:cubicBezTo>
                  <a:pt x="5215467" y="448768"/>
                  <a:pt x="5346700" y="203235"/>
                  <a:pt x="5346700" y="203235"/>
                </a:cubicBezTo>
              </a:path>
            </a:pathLst>
          </a:cu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05" name="TextBox 6"/>
          <p:cNvSpPr txBox="1">
            <a:spLocks noChangeArrowheads="1"/>
          </p:cNvSpPr>
          <p:nvPr/>
        </p:nvSpPr>
        <p:spPr bwMode="auto">
          <a:xfrm>
            <a:off x="228600" y="2797175"/>
            <a:ext cx="4495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dirty="0"/>
              <a:t>Inject radionuclide (typically </a:t>
            </a:r>
            <a:r>
              <a:rPr lang="en-US" baseline="30000" dirty="0"/>
              <a:t>99</a:t>
            </a:r>
            <a:r>
              <a:rPr lang="en-US" dirty="0"/>
              <a:t>Tc but also </a:t>
            </a:r>
            <a:r>
              <a:rPr lang="en-US" baseline="30000" dirty="0"/>
              <a:t>131</a:t>
            </a:r>
            <a:r>
              <a:rPr lang="en-US" dirty="0"/>
              <a:t>I)</a:t>
            </a:r>
          </a:p>
          <a:p>
            <a:pPr eaLnBrk="1" hangingPunct="1">
              <a:buFont typeface="Arial" charset="0"/>
              <a:buChar char="•"/>
            </a:pPr>
            <a:r>
              <a:rPr lang="en-US" dirty="0"/>
              <a:t>Decays with </a:t>
            </a:r>
            <a:r>
              <a:rPr lang="en-US" dirty="0" smtClean="0"/>
              <a:t>single photon</a:t>
            </a:r>
            <a:endParaRPr lang="en-US" dirty="0"/>
          </a:p>
          <a:p>
            <a:pPr eaLnBrk="1" hangingPunct="1">
              <a:buFont typeface="Arial" charset="0"/>
              <a:buChar char="•"/>
            </a:pPr>
            <a:r>
              <a:rPr lang="en-US" dirty="0"/>
              <a:t>Detection ~50cm from source with anger camera</a:t>
            </a:r>
          </a:p>
        </p:txBody>
      </p:sp>
      <p:sp>
        <p:nvSpPr>
          <p:cNvPr id="8" name="Explosion 1 7"/>
          <p:cNvSpPr/>
          <p:nvPr/>
        </p:nvSpPr>
        <p:spPr>
          <a:xfrm>
            <a:off x="2057400" y="5257800"/>
            <a:ext cx="3124200" cy="1447800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Gamma decays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143" y="1396103"/>
            <a:ext cx="1849967" cy="1787957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 flipV="1">
            <a:off x="5348110" y="1396103"/>
            <a:ext cx="886743" cy="96045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5348110" y="2797175"/>
            <a:ext cx="776112" cy="386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432229" y="873586"/>
            <a:ext cx="5551858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Single Photon Emission Computerized Tomography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227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2088443" y="152400"/>
            <a:ext cx="5679722" cy="752768"/>
          </a:xfrm>
        </p:spPr>
        <p:txBody>
          <a:bodyPr/>
          <a:lstStyle/>
          <a:p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Diagnostics: </a:t>
            </a:r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PET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3810000" y="1905000"/>
            <a:ext cx="4876800" cy="4267200"/>
          </a:xfrm>
        </p:spPr>
        <p:txBody>
          <a:bodyPr/>
          <a:lstStyle/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Inject radionuclide (</a:t>
            </a:r>
            <a:r>
              <a:rPr lang="en-US" baseline="30000" dirty="0">
                <a:latin typeface="Comic Sans MS" charset="0"/>
                <a:ea typeface="ＭＳ Ｐゴシック" charset="0"/>
                <a:cs typeface="ＭＳ Ｐゴシック" charset="0"/>
              </a:rPr>
              <a:t>18</a:t>
            </a:r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F in FDG, FET, 11C in methionine,  choline)</a:t>
            </a:r>
          </a:p>
          <a:p>
            <a:r>
              <a:rPr lang="en-US" dirty="0" smtClean="0">
                <a:latin typeface="Symbol" charset="2"/>
                <a:ea typeface="ＭＳ Ｐゴシック" charset="0"/>
                <a:cs typeface="Symbol" charset="2"/>
              </a:rPr>
              <a:t>b</a:t>
            </a:r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+ </a:t>
            </a:r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decay</a:t>
            </a:r>
          </a:p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Detect the two gammas in coincidence outside patient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fld id="{D6670066-A570-2347-A783-8D8D4C31C32F}" type="slidenum">
              <a:rPr lang="it-IT" sz="1400"/>
              <a:pPr eaLnBrk="1" hangingPunct="1"/>
              <a:t>20</a:t>
            </a:fld>
            <a:endParaRPr lang="it-IT" sz="1400" dirty="0"/>
          </a:p>
        </p:txBody>
      </p:sp>
      <p:pic>
        <p:nvPicPr>
          <p:cNvPr id="26628" name="Picture 4" descr="hovedtekstbilde_p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388286"/>
            <a:ext cx="2448604" cy="202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5"/>
          <p:cNvSpPr>
            <a:spLocks noChangeAspect="1"/>
          </p:cNvSpPr>
          <p:nvPr/>
        </p:nvSpPr>
        <p:spPr>
          <a:xfrm rot="1460736">
            <a:off x="1463675" y="3178175"/>
            <a:ext cx="250825" cy="23813"/>
          </a:xfrm>
          <a:custGeom>
            <a:avLst/>
            <a:gdLst>
              <a:gd name="connsiteX0" fmla="*/ 0 w 5346700"/>
              <a:gd name="connsiteY0" fmla="*/ 406435 h 421616"/>
              <a:gd name="connsiteX1" fmla="*/ 520700 w 5346700"/>
              <a:gd name="connsiteY1" fmla="*/ 35 h 421616"/>
              <a:gd name="connsiteX2" fmla="*/ 1041400 w 5346700"/>
              <a:gd name="connsiteY2" fmla="*/ 381035 h 421616"/>
              <a:gd name="connsiteX3" fmla="*/ 1511300 w 5346700"/>
              <a:gd name="connsiteY3" fmla="*/ 38135 h 421616"/>
              <a:gd name="connsiteX4" fmla="*/ 2019300 w 5346700"/>
              <a:gd name="connsiteY4" fmla="*/ 381035 h 421616"/>
              <a:gd name="connsiteX5" fmla="*/ 2565400 w 5346700"/>
              <a:gd name="connsiteY5" fmla="*/ 25435 h 421616"/>
              <a:gd name="connsiteX6" fmla="*/ 3060700 w 5346700"/>
              <a:gd name="connsiteY6" fmla="*/ 381035 h 421616"/>
              <a:gd name="connsiteX7" fmla="*/ 3581400 w 5346700"/>
              <a:gd name="connsiteY7" fmla="*/ 12735 h 421616"/>
              <a:gd name="connsiteX8" fmla="*/ 4089400 w 5346700"/>
              <a:gd name="connsiteY8" fmla="*/ 393735 h 421616"/>
              <a:gd name="connsiteX9" fmla="*/ 4610100 w 5346700"/>
              <a:gd name="connsiteY9" fmla="*/ 25435 h 421616"/>
              <a:gd name="connsiteX10" fmla="*/ 5092700 w 5346700"/>
              <a:gd name="connsiteY10" fmla="*/ 419135 h 421616"/>
              <a:gd name="connsiteX11" fmla="*/ 5346700 w 5346700"/>
              <a:gd name="connsiteY11" fmla="*/ 203235 h 42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46700" h="421616">
                <a:moveTo>
                  <a:pt x="0" y="406435"/>
                </a:moveTo>
                <a:cubicBezTo>
                  <a:pt x="173566" y="205351"/>
                  <a:pt x="347133" y="4268"/>
                  <a:pt x="520700" y="35"/>
                </a:cubicBezTo>
                <a:cubicBezTo>
                  <a:pt x="694267" y="-4198"/>
                  <a:pt x="876300" y="374685"/>
                  <a:pt x="1041400" y="381035"/>
                </a:cubicBezTo>
                <a:cubicBezTo>
                  <a:pt x="1206500" y="387385"/>
                  <a:pt x="1348317" y="38135"/>
                  <a:pt x="1511300" y="38135"/>
                </a:cubicBezTo>
                <a:cubicBezTo>
                  <a:pt x="1674283" y="38135"/>
                  <a:pt x="1843617" y="383152"/>
                  <a:pt x="2019300" y="381035"/>
                </a:cubicBezTo>
                <a:cubicBezTo>
                  <a:pt x="2194983" y="378918"/>
                  <a:pt x="2391833" y="25435"/>
                  <a:pt x="2565400" y="25435"/>
                </a:cubicBezTo>
                <a:cubicBezTo>
                  <a:pt x="2738967" y="25435"/>
                  <a:pt x="2891367" y="383152"/>
                  <a:pt x="3060700" y="381035"/>
                </a:cubicBezTo>
                <a:cubicBezTo>
                  <a:pt x="3230033" y="378918"/>
                  <a:pt x="3409950" y="10618"/>
                  <a:pt x="3581400" y="12735"/>
                </a:cubicBezTo>
                <a:cubicBezTo>
                  <a:pt x="3752850" y="14852"/>
                  <a:pt x="3917950" y="391618"/>
                  <a:pt x="4089400" y="393735"/>
                </a:cubicBezTo>
                <a:cubicBezTo>
                  <a:pt x="4260850" y="395852"/>
                  <a:pt x="4442883" y="21202"/>
                  <a:pt x="4610100" y="25435"/>
                </a:cubicBezTo>
                <a:cubicBezTo>
                  <a:pt x="4777317" y="29668"/>
                  <a:pt x="4969933" y="389502"/>
                  <a:pt x="5092700" y="419135"/>
                </a:cubicBezTo>
                <a:cubicBezTo>
                  <a:pt x="5215467" y="448768"/>
                  <a:pt x="5346700" y="203235"/>
                  <a:pt x="5346700" y="203235"/>
                </a:cubicBezTo>
              </a:path>
            </a:pathLst>
          </a:cu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Explosion 1 6"/>
          <p:cNvSpPr/>
          <p:nvPr/>
        </p:nvSpPr>
        <p:spPr>
          <a:xfrm>
            <a:off x="2057400" y="5257800"/>
            <a:ext cx="3124200" cy="1447800"/>
          </a:xfrm>
          <a:prstGeom prst="irregularSeal1">
            <a:avLst/>
          </a:prstGeom>
          <a:solidFill>
            <a:srgbClr val="FF6FC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Beta+ decays</a:t>
            </a:r>
          </a:p>
        </p:txBody>
      </p:sp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462" y="2850443"/>
            <a:ext cx="1894337" cy="1971833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057400" y="2032000"/>
            <a:ext cx="1422399" cy="81844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69918" y="2187222"/>
            <a:ext cx="146129" cy="66322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66395" y="905168"/>
            <a:ext cx="343040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Positron Emission Tomography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891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017408"/>
          </a:xfrm>
        </p:spPr>
        <p:txBody>
          <a:bodyPr/>
          <a:lstStyle/>
          <a:p>
            <a:r>
              <a:rPr lang="en-US" dirty="0" smtClean="0"/>
              <a:t>Radio-guided surgery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818" y="1370346"/>
            <a:ext cx="6747092" cy="491267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Administer</a:t>
            </a:r>
            <a:r>
              <a:rPr lang="en-US" dirty="0" smtClean="0"/>
              <a:t>, before operation to patient (either systemically or locally) a drug which: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tumor takes up significantly more than the healthy tissue.</a:t>
            </a:r>
          </a:p>
          <a:p>
            <a:pPr lvl="1"/>
            <a:r>
              <a:rPr lang="en-US" dirty="0" smtClean="0"/>
              <a:t> is linked to a radio-nuclide that emits particles via nuclear decay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Wait</a:t>
            </a:r>
            <a:r>
              <a:rPr lang="en-US" dirty="0" smtClean="0"/>
              <a:t> for the drug to diffuse to the margins of the tumor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Start operation</a:t>
            </a:r>
          </a:p>
          <a:p>
            <a:pPr lvl="1"/>
            <a:r>
              <a:rPr lang="en-US" dirty="0" smtClean="0"/>
              <a:t>Remove the bulk of the tumor</a:t>
            </a:r>
          </a:p>
          <a:p>
            <a:pPr lvl="1"/>
            <a:r>
              <a:rPr lang="en-US" dirty="0" smtClean="0"/>
              <a:t>Verify with a probe that detects the emitted particles the presence of:</a:t>
            </a:r>
          </a:p>
          <a:p>
            <a:pPr lvl="2"/>
            <a:r>
              <a:rPr lang="en-US" dirty="0" smtClean="0"/>
              <a:t>Residuals</a:t>
            </a:r>
          </a:p>
          <a:p>
            <a:pPr lvl="2"/>
            <a:r>
              <a:rPr lang="en-US" dirty="0" smtClean="0"/>
              <a:t>Infected lymph nodes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910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252900"/>
            <a:ext cx="6870700" cy="1600200"/>
          </a:xfrm>
        </p:spPr>
        <p:txBody>
          <a:bodyPr/>
          <a:lstStyle/>
          <a:p>
            <a:r>
              <a:rPr lang="en-US" dirty="0" err="1" smtClean="0"/>
              <a:t>Radioguided</a:t>
            </a:r>
            <a:r>
              <a:rPr lang="en-US" dirty="0" smtClean="0"/>
              <a:t> surgery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53170"/>
            <a:ext cx="6309934" cy="502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Three approaches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Gamma</a:t>
            </a:r>
            <a:r>
              <a:rPr lang="en-US" dirty="0" smtClean="0"/>
              <a:t>: well established, e.g. sentinel lymph-node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Beta+</a:t>
            </a:r>
            <a:r>
              <a:rPr lang="en-US" dirty="0" smtClean="0"/>
              <a:t>: based on the dual probe approach</a:t>
            </a:r>
          </a:p>
          <a:p>
            <a:r>
              <a:rPr lang="en-US" dirty="0" smtClean="0"/>
              <a:t>Beta-: future </a:t>
            </a:r>
            <a:r>
              <a:rPr lang="en-US" dirty="0" err="1" smtClean="0"/>
              <a:t>fronteer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149873" y="1594177"/>
            <a:ext cx="2974975" cy="3014663"/>
            <a:chOff x="6169025" y="3566633"/>
            <a:chExt cx="2974975" cy="301466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04"/>
            <a:stretch>
              <a:fillRect/>
            </a:stretch>
          </p:blipFill>
          <p:spPr bwMode="auto">
            <a:xfrm>
              <a:off x="6169025" y="3566633"/>
              <a:ext cx="2974975" cy="3014663"/>
            </a:xfrm>
            <a:prstGeom prst="rect">
              <a:avLst/>
            </a:prstGeom>
            <a:noFill/>
            <a:ln>
              <a:noFill/>
            </a:ln>
            <a:effectLst>
              <a:outerShdw blurRad="127000" dist="76199" dir="2700000" algn="ctr" rotWithShape="0">
                <a:srgbClr val="000000">
                  <a:alpha val="7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 rot="19312042">
              <a:off x="6733268" y="6472616"/>
              <a:ext cx="905279" cy="108079"/>
            </a:xfrm>
            <a:prstGeom prst="rect">
              <a:avLst/>
            </a:prstGeom>
            <a:solidFill>
              <a:srgbClr val="81B93A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 rot="19292146">
              <a:off x="6587889" y="6125874"/>
              <a:ext cx="803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probe</a:t>
              </a:r>
              <a:endParaRPr lang="en-US" dirty="0"/>
            </a:p>
          </p:txBody>
        </p:sp>
        <p:sp>
          <p:nvSpPr>
            <p:cNvPr id="8" name="Freeform 7"/>
            <p:cNvSpPr/>
            <p:nvPr/>
          </p:nvSpPr>
          <p:spPr>
            <a:xfrm rot="18687746">
              <a:off x="7512473" y="5992471"/>
              <a:ext cx="464872" cy="45719"/>
            </a:xfrm>
            <a:custGeom>
              <a:avLst/>
              <a:gdLst>
                <a:gd name="connsiteX0" fmla="*/ 0 w 5346700"/>
                <a:gd name="connsiteY0" fmla="*/ 406435 h 421616"/>
                <a:gd name="connsiteX1" fmla="*/ 520700 w 5346700"/>
                <a:gd name="connsiteY1" fmla="*/ 35 h 421616"/>
                <a:gd name="connsiteX2" fmla="*/ 1041400 w 5346700"/>
                <a:gd name="connsiteY2" fmla="*/ 381035 h 421616"/>
                <a:gd name="connsiteX3" fmla="*/ 1511300 w 5346700"/>
                <a:gd name="connsiteY3" fmla="*/ 38135 h 421616"/>
                <a:gd name="connsiteX4" fmla="*/ 2019300 w 5346700"/>
                <a:gd name="connsiteY4" fmla="*/ 381035 h 421616"/>
                <a:gd name="connsiteX5" fmla="*/ 2565400 w 5346700"/>
                <a:gd name="connsiteY5" fmla="*/ 25435 h 421616"/>
                <a:gd name="connsiteX6" fmla="*/ 3060700 w 5346700"/>
                <a:gd name="connsiteY6" fmla="*/ 381035 h 421616"/>
                <a:gd name="connsiteX7" fmla="*/ 3581400 w 5346700"/>
                <a:gd name="connsiteY7" fmla="*/ 12735 h 421616"/>
                <a:gd name="connsiteX8" fmla="*/ 4089400 w 5346700"/>
                <a:gd name="connsiteY8" fmla="*/ 393735 h 421616"/>
                <a:gd name="connsiteX9" fmla="*/ 4610100 w 5346700"/>
                <a:gd name="connsiteY9" fmla="*/ 25435 h 421616"/>
                <a:gd name="connsiteX10" fmla="*/ 5092700 w 5346700"/>
                <a:gd name="connsiteY10" fmla="*/ 419135 h 421616"/>
                <a:gd name="connsiteX11" fmla="*/ 5346700 w 5346700"/>
                <a:gd name="connsiteY11" fmla="*/ 203235 h 42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6700" h="421616">
                  <a:moveTo>
                    <a:pt x="0" y="406435"/>
                  </a:moveTo>
                  <a:cubicBezTo>
                    <a:pt x="173566" y="205351"/>
                    <a:pt x="347133" y="4268"/>
                    <a:pt x="520700" y="35"/>
                  </a:cubicBezTo>
                  <a:cubicBezTo>
                    <a:pt x="694267" y="-4198"/>
                    <a:pt x="876300" y="374685"/>
                    <a:pt x="1041400" y="381035"/>
                  </a:cubicBezTo>
                  <a:cubicBezTo>
                    <a:pt x="1206500" y="387385"/>
                    <a:pt x="1348317" y="38135"/>
                    <a:pt x="1511300" y="38135"/>
                  </a:cubicBezTo>
                  <a:cubicBezTo>
                    <a:pt x="1674283" y="38135"/>
                    <a:pt x="1843617" y="383152"/>
                    <a:pt x="2019300" y="381035"/>
                  </a:cubicBezTo>
                  <a:cubicBezTo>
                    <a:pt x="2194983" y="378918"/>
                    <a:pt x="2391833" y="25435"/>
                    <a:pt x="2565400" y="25435"/>
                  </a:cubicBezTo>
                  <a:cubicBezTo>
                    <a:pt x="2738967" y="25435"/>
                    <a:pt x="2891367" y="383152"/>
                    <a:pt x="3060700" y="381035"/>
                  </a:cubicBezTo>
                  <a:cubicBezTo>
                    <a:pt x="3230033" y="378918"/>
                    <a:pt x="3409950" y="10618"/>
                    <a:pt x="3581400" y="12735"/>
                  </a:cubicBezTo>
                  <a:cubicBezTo>
                    <a:pt x="3752850" y="14852"/>
                    <a:pt x="3917950" y="391618"/>
                    <a:pt x="4089400" y="393735"/>
                  </a:cubicBezTo>
                  <a:cubicBezTo>
                    <a:pt x="4260850" y="395852"/>
                    <a:pt x="4442883" y="21202"/>
                    <a:pt x="4610100" y="25435"/>
                  </a:cubicBezTo>
                  <a:cubicBezTo>
                    <a:pt x="4777317" y="29668"/>
                    <a:pt x="4969933" y="389502"/>
                    <a:pt x="5092700" y="419135"/>
                  </a:cubicBezTo>
                  <a:cubicBezTo>
                    <a:pt x="5215467" y="448768"/>
                    <a:pt x="5346700" y="203235"/>
                    <a:pt x="5346700" y="203235"/>
                  </a:cubicBezTo>
                </a:path>
              </a:pathLst>
            </a:custGeom>
            <a:ln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rot="17343748">
              <a:off x="7377664" y="5223594"/>
              <a:ext cx="677863" cy="63500"/>
            </a:xfrm>
            <a:custGeom>
              <a:avLst/>
              <a:gdLst>
                <a:gd name="connsiteX0" fmla="*/ 0 w 5346700"/>
                <a:gd name="connsiteY0" fmla="*/ 406435 h 421616"/>
                <a:gd name="connsiteX1" fmla="*/ 520700 w 5346700"/>
                <a:gd name="connsiteY1" fmla="*/ 35 h 421616"/>
                <a:gd name="connsiteX2" fmla="*/ 1041400 w 5346700"/>
                <a:gd name="connsiteY2" fmla="*/ 381035 h 421616"/>
                <a:gd name="connsiteX3" fmla="*/ 1511300 w 5346700"/>
                <a:gd name="connsiteY3" fmla="*/ 38135 h 421616"/>
                <a:gd name="connsiteX4" fmla="*/ 2019300 w 5346700"/>
                <a:gd name="connsiteY4" fmla="*/ 381035 h 421616"/>
                <a:gd name="connsiteX5" fmla="*/ 2565400 w 5346700"/>
                <a:gd name="connsiteY5" fmla="*/ 25435 h 421616"/>
                <a:gd name="connsiteX6" fmla="*/ 3060700 w 5346700"/>
                <a:gd name="connsiteY6" fmla="*/ 381035 h 421616"/>
                <a:gd name="connsiteX7" fmla="*/ 3581400 w 5346700"/>
                <a:gd name="connsiteY7" fmla="*/ 12735 h 421616"/>
                <a:gd name="connsiteX8" fmla="*/ 4089400 w 5346700"/>
                <a:gd name="connsiteY8" fmla="*/ 393735 h 421616"/>
                <a:gd name="connsiteX9" fmla="*/ 4610100 w 5346700"/>
                <a:gd name="connsiteY9" fmla="*/ 25435 h 421616"/>
                <a:gd name="connsiteX10" fmla="*/ 5092700 w 5346700"/>
                <a:gd name="connsiteY10" fmla="*/ 419135 h 421616"/>
                <a:gd name="connsiteX11" fmla="*/ 5346700 w 5346700"/>
                <a:gd name="connsiteY11" fmla="*/ 203235 h 42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6700" h="421616">
                  <a:moveTo>
                    <a:pt x="0" y="406435"/>
                  </a:moveTo>
                  <a:cubicBezTo>
                    <a:pt x="173566" y="205351"/>
                    <a:pt x="347133" y="4268"/>
                    <a:pt x="520700" y="35"/>
                  </a:cubicBezTo>
                  <a:cubicBezTo>
                    <a:pt x="694267" y="-4198"/>
                    <a:pt x="876300" y="374685"/>
                    <a:pt x="1041400" y="381035"/>
                  </a:cubicBezTo>
                  <a:cubicBezTo>
                    <a:pt x="1206500" y="387385"/>
                    <a:pt x="1348317" y="38135"/>
                    <a:pt x="1511300" y="38135"/>
                  </a:cubicBezTo>
                  <a:cubicBezTo>
                    <a:pt x="1674283" y="38135"/>
                    <a:pt x="1843617" y="383152"/>
                    <a:pt x="2019300" y="381035"/>
                  </a:cubicBezTo>
                  <a:cubicBezTo>
                    <a:pt x="2194983" y="378918"/>
                    <a:pt x="2391833" y="25435"/>
                    <a:pt x="2565400" y="25435"/>
                  </a:cubicBezTo>
                  <a:cubicBezTo>
                    <a:pt x="2738967" y="25435"/>
                    <a:pt x="2891367" y="383152"/>
                    <a:pt x="3060700" y="381035"/>
                  </a:cubicBezTo>
                  <a:cubicBezTo>
                    <a:pt x="3230033" y="378918"/>
                    <a:pt x="3409950" y="10618"/>
                    <a:pt x="3581400" y="12735"/>
                  </a:cubicBezTo>
                  <a:cubicBezTo>
                    <a:pt x="3752850" y="14852"/>
                    <a:pt x="3917950" y="391618"/>
                    <a:pt x="4089400" y="393735"/>
                  </a:cubicBezTo>
                  <a:cubicBezTo>
                    <a:pt x="4260850" y="395852"/>
                    <a:pt x="4442883" y="21202"/>
                    <a:pt x="4610100" y="25435"/>
                  </a:cubicBezTo>
                  <a:cubicBezTo>
                    <a:pt x="4777317" y="29668"/>
                    <a:pt x="4969933" y="389502"/>
                    <a:pt x="5092700" y="419135"/>
                  </a:cubicBezTo>
                  <a:cubicBezTo>
                    <a:pt x="5215467" y="448768"/>
                    <a:pt x="5346700" y="203235"/>
                    <a:pt x="5346700" y="203235"/>
                  </a:cubicBezTo>
                </a:path>
              </a:pathLst>
            </a:custGeom>
            <a:ln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 rot="16885474">
              <a:off x="7200173" y="5888829"/>
              <a:ext cx="677863" cy="63500"/>
            </a:xfrm>
            <a:custGeom>
              <a:avLst/>
              <a:gdLst>
                <a:gd name="connsiteX0" fmla="*/ 0 w 5346700"/>
                <a:gd name="connsiteY0" fmla="*/ 406435 h 421616"/>
                <a:gd name="connsiteX1" fmla="*/ 520700 w 5346700"/>
                <a:gd name="connsiteY1" fmla="*/ 35 h 421616"/>
                <a:gd name="connsiteX2" fmla="*/ 1041400 w 5346700"/>
                <a:gd name="connsiteY2" fmla="*/ 381035 h 421616"/>
                <a:gd name="connsiteX3" fmla="*/ 1511300 w 5346700"/>
                <a:gd name="connsiteY3" fmla="*/ 38135 h 421616"/>
                <a:gd name="connsiteX4" fmla="*/ 2019300 w 5346700"/>
                <a:gd name="connsiteY4" fmla="*/ 381035 h 421616"/>
                <a:gd name="connsiteX5" fmla="*/ 2565400 w 5346700"/>
                <a:gd name="connsiteY5" fmla="*/ 25435 h 421616"/>
                <a:gd name="connsiteX6" fmla="*/ 3060700 w 5346700"/>
                <a:gd name="connsiteY6" fmla="*/ 381035 h 421616"/>
                <a:gd name="connsiteX7" fmla="*/ 3581400 w 5346700"/>
                <a:gd name="connsiteY7" fmla="*/ 12735 h 421616"/>
                <a:gd name="connsiteX8" fmla="*/ 4089400 w 5346700"/>
                <a:gd name="connsiteY8" fmla="*/ 393735 h 421616"/>
                <a:gd name="connsiteX9" fmla="*/ 4610100 w 5346700"/>
                <a:gd name="connsiteY9" fmla="*/ 25435 h 421616"/>
                <a:gd name="connsiteX10" fmla="*/ 5092700 w 5346700"/>
                <a:gd name="connsiteY10" fmla="*/ 419135 h 421616"/>
                <a:gd name="connsiteX11" fmla="*/ 5346700 w 5346700"/>
                <a:gd name="connsiteY11" fmla="*/ 203235 h 42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6700" h="421616">
                  <a:moveTo>
                    <a:pt x="0" y="406435"/>
                  </a:moveTo>
                  <a:cubicBezTo>
                    <a:pt x="173566" y="205351"/>
                    <a:pt x="347133" y="4268"/>
                    <a:pt x="520700" y="35"/>
                  </a:cubicBezTo>
                  <a:cubicBezTo>
                    <a:pt x="694267" y="-4198"/>
                    <a:pt x="876300" y="374685"/>
                    <a:pt x="1041400" y="381035"/>
                  </a:cubicBezTo>
                  <a:cubicBezTo>
                    <a:pt x="1206500" y="387385"/>
                    <a:pt x="1348317" y="38135"/>
                    <a:pt x="1511300" y="38135"/>
                  </a:cubicBezTo>
                  <a:cubicBezTo>
                    <a:pt x="1674283" y="38135"/>
                    <a:pt x="1843617" y="383152"/>
                    <a:pt x="2019300" y="381035"/>
                  </a:cubicBezTo>
                  <a:cubicBezTo>
                    <a:pt x="2194983" y="378918"/>
                    <a:pt x="2391833" y="25435"/>
                    <a:pt x="2565400" y="25435"/>
                  </a:cubicBezTo>
                  <a:cubicBezTo>
                    <a:pt x="2738967" y="25435"/>
                    <a:pt x="2891367" y="383152"/>
                    <a:pt x="3060700" y="381035"/>
                  </a:cubicBezTo>
                  <a:cubicBezTo>
                    <a:pt x="3230033" y="378918"/>
                    <a:pt x="3409950" y="10618"/>
                    <a:pt x="3581400" y="12735"/>
                  </a:cubicBezTo>
                  <a:cubicBezTo>
                    <a:pt x="3752850" y="14852"/>
                    <a:pt x="3917950" y="391618"/>
                    <a:pt x="4089400" y="393735"/>
                  </a:cubicBezTo>
                  <a:cubicBezTo>
                    <a:pt x="4260850" y="395852"/>
                    <a:pt x="4442883" y="21202"/>
                    <a:pt x="4610100" y="25435"/>
                  </a:cubicBezTo>
                  <a:cubicBezTo>
                    <a:pt x="4777317" y="29668"/>
                    <a:pt x="4969933" y="389502"/>
                    <a:pt x="5092700" y="419135"/>
                  </a:cubicBezTo>
                  <a:cubicBezTo>
                    <a:pt x="5215467" y="448768"/>
                    <a:pt x="5346700" y="203235"/>
                    <a:pt x="5346700" y="203235"/>
                  </a:cubicBezTo>
                </a:path>
              </a:pathLst>
            </a:custGeom>
            <a:ln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207" y="5045649"/>
            <a:ext cx="5928607" cy="1750111"/>
          </a:xfrm>
          <a:prstGeom prst="rect">
            <a:avLst/>
          </a:prstGeom>
          <a:ln w="38100" cmpd="sng">
            <a:solidFill>
              <a:srgbClr val="008000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5945120" y="1594177"/>
            <a:ext cx="3198880" cy="313848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36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7924800" cy="1600200"/>
          </a:xfrm>
        </p:spPr>
        <p:txBody>
          <a:bodyPr/>
          <a:lstStyle/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</a:br>
            <a:r>
              <a:rPr lang="en-US" dirty="0" err="1" smtClean="0">
                <a:latin typeface="Comic Sans MS" charset="0"/>
                <a:ea typeface="ＭＳ Ｐゴシック" charset="0"/>
                <a:cs typeface="ＭＳ Ｐゴシック" charset="0"/>
              </a:rPr>
              <a:t>radiomethabolic</a:t>
            </a:r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 smtClean="0">
                <a:latin typeface="Comic Sans MS" charset="0"/>
                <a:ea typeface="ＭＳ Ｐゴシック" charset="0"/>
                <a:cs typeface="ＭＳ Ｐゴシック" charset="0"/>
              </a:rPr>
              <a:t>Brachitherapy</a:t>
            </a:r>
            <a:endParaRPr lang="en-US" dirty="0"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5029200" cy="3505200"/>
          </a:xfrm>
        </p:spPr>
        <p:txBody>
          <a:bodyPr/>
          <a:lstStyle/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Inject/ position radionuclide (e.g. 131I) </a:t>
            </a:r>
          </a:p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Beta- decays</a:t>
            </a:r>
          </a:p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Electrons release energy in tumor locally</a:t>
            </a:r>
          </a:p>
          <a:p>
            <a:endParaRPr lang="en-US" dirty="0"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fld id="{8EEBF30B-0060-4A44-A6FE-AD06D29799D9}" type="slidenum">
              <a:rPr lang="it-IT" sz="1400"/>
              <a:pPr eaLnBrk="1" hangingPunct="1"/>
              <a:t>23</a:t>
            </a:fld>
            <a:endParaRPr lang="it-IT" sz="1400"/>
          </a:p>
        </p:txBody>
      </p:sp>
      <p:pic>
        <p:nvPicPr>
          <p:cNvPr id="27652" name="Picture 5" descr="Thyroid-Cancer-symptoms-treatme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905000"/>
            <a:ext cx="295592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6"/>
          <p:cNvSpPr/>
          <p:nvPr/>
        </p:nvSpPr>
        <p:spPr>
          <a:xfrm rot="20316334">
            <a:off x="6669088" y="3883025"/>
            <a:ext cx="457200" cy="300038"/>
          </a:xfrm>
          <a:custGeom>
            <a:avLst/>
            <a:gdLst>
              <a:gd name="connsiteX0" fmla="*/ 0 w 622300"/>
              <a:gd name="connsiteY0" fmla="*/ 275423 h 443956"/>
              <a:gd name="connsiteX1" fmla="*/ 63500 w 622300"/>
              <a:gd name="connsiteY1" fmla="*/ 237323 h 443956"/>
              <a:gd name="connsiteX2" fmla="*/ 88900 w 622300"/>
              <a:gd name="connsiteY2" fmla="*/ 275423 h 443956"/>
              <a:gd name="connsiteX3" fmla="*/ 127000 w 622300"/>
              <a:gd name="connsiteY3" fmla="*/ 288123 h 443956"/>
              <a:gd name="connsiteX4" fmla="*/ 152400 w 622300"/>
              <a:gd name="connsiteY4" fmla="*/ 326223 h 443956"/>
              <a:gd name="connsiteX5" fmla="*/ 165100 w 622300"/>
              <a:gd name="connsiteY5" fmla="*/ 364323 h 443956"/>
              <a:gd name="connsiteX6" fmla="*/ 228600 w 622300"/>
              <a:gd name="connsiteY6" fmla="*/ 351623 h 443956"/>
              <a:gd name="connsiteX7" fmla="*/ 279400 w 622300"/>
              <a:gd name="connsiteY7" fmla="*/ 326223 h 443956"/>
              <a:gd name="connsiteX8" fmla="*/ 228600 w 622300"/>
              <a:gd name="connsiteY8" fmla="*/ 224623 h 443956"/>
              <a:gd name="connsiteX9" fmla="*/ 114300 w 622300"/>
              <a:gd name="connsiteY9" fmla="*/ 199223 h 443956"/>
              <a:gd name="connsiteX10" fmla="*/ 165100 w 622300"/>
              <a:gd name="connsiteY10" fmla="*/ 123023 h 443956"/>
              <a:gd name="connsiteX11" fmla="*/ 241300 w 622300"/>
              <a:gd name="connsiteY11" fmla="*/ 72223 h 443956"/>
              <a:gd name="connsiteX12" fmla="*/ 292100 w 622300"/>
              <a:gd name="connsiteY12" fmla="*/ 84923 h 443956"/>
              <a:gd name="connsiteX13" fmla="*/ 317500 w 622300"/>
              <a:gd name="connsiteY13" fmla="*/ 161123 h 443956"/>
              <a:gd name="connsiteX14" fmla="*/ 330200 w 622300"/>
              <a:gd name="connsiteY14" fmla="*/ 199223 h 443956"/>
              <a:gd name="connsiteX15" fmla="*/ 381000 w 622300"/>
              <a:gd name="connsiteY15" fmla="*/ 275423 h 443956"/>
              <a:gd name="connsiteX16" fmla="*/ 419100 w 622300"/>
              <a:gd name="connsiteY16" fmla="*/ 288123 h 443956"/>
              <a:gd name="connsiteX17" fmla="*/ 469900 w 622300"/>
              <a:gd name="connsiteY17" fmla="*/ 262723 h 443956"/>
              <a:gd name="connsiteX18" fmla="*/ 419100 w 622300"/>
              <a:gd name="connsiteY18" fmla="*/ 186523 h 443956"/>
              <a:gd name="connsiteX19" fmla="*/ 406400 w 622300"/>
              <a:gd name="connsiteY19" fmla="*/ 135723 h 443956"/>
              <a:gd name="connsiteX20" fmla="*/ 406400 w 622300"/>
              <a:gd name="connsiteY20" fmla="*/ 59523 h 443956"/>
              <a:gd name="connsiteX21" fmla="*/ 457200 w 622300"/>
              <a:gd name="connsiteY21" fmla="*/ 8723 h 443956"/>
              <a:gd name="connsiteX22" fmla="*/ 533400 w 622300"/>
              <a:gd name="connsiteY22" fmla="*/ 59523 h 443956"/>
              <a:gd name="connsiteX23" fmla="*/ 571500 w 622300"/>
              <a:gd name="connsiteY23" fmla="*/ 84923 h 443956"/>
              <a:gd name="connsiteX24" fmla="*/ 584200 w 622300"/>
              <a:gd name="connsiteY24" fmla="*/ 123023 h 443956"/>
              <a:gd name="connsiteX25" fmla="*/ 622300 w 622300"/>
              <a:gd name="connsiteY25" fmla="*/ 135723 h 443956"/>
              <a:gd name="connsiteX26" fmla="*/ 584200 w 622300"/>
              <a:gd name="connsiteY26" fmla="*/ 110323 h 443956"/>
              <a:gd name="connsiteX27" fmla="*/ 508000 w 622300"/>
              <a:gd name="connsiteY27" fmla="*/ 123023 h 443956"/>
              <a:gd name="connsiteX28" fmla="*/ 495300 w 622300"/>
              <a:gd name="connsiteY28" fmla="*/ 186523 h 443956"/>
              <a:gd name="connsiteX29" fmla="*/ 444500 w 622300"/>
              <a:gd name="connsiteY29" fmla="*/ 199223 h 443956"/>
              <a:gd name="connsiteX30" fmla="*/ 419100 w 622300"/>
              <a:gd name="connsiteY30" fmla="*/ 237323 h 443956"/>
              <a:gd name="connsiteX31" fmla="*/ 431800 w 622300"/>
              <a:gd name="connsiteY31" fmla="*/ 427823 h 443956"/>
              <a:gd name="connsiteX32" fmla="*/ 304800 w 622300"/>
              <a:gd name="connsiteY32" fmla="*/ 427823 h 44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22300" h="443956">
                <a:moveTo>
                  <a:pt x="0" y="275423"/>
                </a:moveTo>
                <a:cubicBezTo>
                  <a:pt x="21167" y="262723"/>
                  <a:pt x="38816" y="237323"/>
                  <a:pt x="63500" y="237323"/>
                </a:cubicBezTo>
                <a:cubicBezTo>
                  <a:pt x="78764" y="237323"/>
                  <a:pt x="76981" y="265888"/>
                  <a:pt x="88900" y="275423"/>
                </a:cubicBezTo>
                <a:cubicBezTo>
                  <a:pt x="99353" y="283786"/>
                  <a:pt x="114300" y="283890"/>
                  <a:pt x="127000" y="288123"/>
                </a:cubicBezTo>
                <a:cubicBezTo>
                  <a:pt x="135467" y="300823"/>
                  <a:pt x="145574" y="312571"/>
                  <a:pt x="152400" y="326223"/>
                </a:cubicBezTo>
                <a:cubicBezTo>
                  <a:pt x="158387" y="338197"/>
                  <a:pt x="152400" y="360090"/>
                  <a:pt x="165100" y="364323"/>
                </a:cubicBezTo>
                <a:cubicBezTo>
                  <a:pt x="185578" y="371149"/>
                  <a:pt x="207433" y="355856"/>
                  <a:pt x="228600" y="351623"/>
                </a:cubicBezTo>
                <a:cubicBezTo>
                  <a:pt x="245533" y="343156"/>
                  <a:pt x="273413" y="344184"/>
                  <a:pt x="279400" y="326223"/>
                </a:cubicBezTo>
                <a:cubicBezTo>
                  <a:pt x="308586" y="238664"/>
                  <a:pt x="275519" y="240263"/>
                  <a:pt x="228600" y="224623"/>
                </a:cubicBezTo>
                <a:cubicBezTo>
                  <a:pt x="173612" y="231497"/>
                  <a:pt x="114300" y="272638"/>
                  <a:pt x="114300" y="199223"/>
                </a:cubicBezTo>
                <a:cubicBezTo>
                  <a:pt x="114300" y="110120"/>
                  <a:pt x="116026" y="150286"/>
                  <a:pt x="165100" y="123023"/>
                </a:cubicBezTo>
                <a:cubicBezTo>
                  <a:pt x="191785" y="108198"/>
                  <a:pt x="241300" y="72223"/>
                  <a:pt x="241300" y="72223"/>
                </a:cubicBezTo>
                <a:cubicBezTo>
                  <a:pt x="258233" y="76456"/>
                  <a:pt x="280741" y="71671"/>
                  <a:pt x="292100" y="84923"/>
                </a:cubicBezTo>
                <a:cubicBezTo>
                  <a:pt x="309524" y="105251"/>
                  <a:pt x="309033" y="135723"/>
                  <a:pt x="317500" y="161123"/>
                </a:cubicBezTo>
                <a:lnTo>
                  <a:pt x="330200" y="199223"/>
                </a:lnTo>
                <a:cubicBezTo>
                  <a:pt x="343515" y="239167"/>
                  <a:pt x="340229" y="248242"/>
                  <a:pt x="381000" y="275423"/>
                </a:cubicBezTo>
                <a:cubicBezTo>
                  <a:pt x="392139" y="282849"/>
                  <a:pt x="406400" y="283890"/>
                  <a:pt x="419100" y="288123"/>
                </a:cubicBezTo>
                <a:cubicBezTo>
                  <a:pt x="436033" y="279656"/>
                  <a:pt x="462442" y="280124"/>
                  <a:pt x="469900" y="262723"/>
                </a:cubicBezTo>
                <a:cubicBezTo>
                  <a:pt x="496719" y="200144"/>
                  <a:pt x="451541" y="197337"/>
                  <a:pt x="419100" y="186523"/>
                </a:cubicBezTo>
                <a:cubicBezTo>
                  <a:pt x="414867" y="169590"/>
                  <a:pt x="406400" y="153177"/>
                  <a:pt x="406400" y="135723"/>
                </a:cubicBezTo>
                <a:cubicBezTo>
                  <a:pt x="406400" y="34123"/>
                  <a:pt x="440267" y="161123"/>
                  <a:pt x="406400" y="59523"/>
                </a:cubicBezTo>
                <a:cubicBezTo>
                  <a:pt x="423333" y="42590"/>
                  <a:pt x="434482" y="16296"/>
                  <a:pt x="457200" y="8723"/>
                </a:cubicBezTo>
                <a:cubicBezTo>
                  <a:pt x="542815" y="-19815"/>
                  <a:pt x="508300" y="28148"/>
                  <a:pt x="533400" y="59523"/>
                </a:cubicBezTo>
                <a:cubicBezTo>
                  <a:pt x="542935" y="71442"/>
                  <a:pt x="558800" y="76456"/>
                  <a:pt x="571500" y="84923"/>
                </a:cubicBezTo>
                <a:cubicBezTo>
                  <a:pt x="575733" y="97623"/>
                  <a:pt x="574734" y="113557"/>
                  <a:pt x="584200" y="123023"/>
                </a:cubicBezTo>
                <a:cubicBezTo>
                  <a:pt x="593666" y="132489"/>
                  <a:pt x="622300" y="149110"/>
                  <a:pt x="622300" y="135723"/>
                </a:cubicBezTo>
                <a:cubicBezTo>
                  <a:pt x="622300" y="120459"/>
                  <a:pt x="596900" y="118790"/>
                  <a:pt x="584200" y="110323"/>
                </a:cubicBezTo>
                <a:cubicBezTo>
                  <a:pt x="558800" y="114556"/>
                  <a:pt x="527551" y="106265"/>
                  <a:pt x="508000" y="123023"/>
                </a:cubicBezTo>
                <a:cubicBezTo>
                  <a:pt x="491611" y="137071"/>
                  <a:pt x="509119" y="169940"/>
                  <a:pt x="495300" y="186523"/>
                </a:cubicBezTo>
                <a:cubicBezTo>
                  <a:pt x="484126" y="199932"/>
                  <a:pt x="461433" y="194990"/>
                  <a:pt x="444500" y="199223"/>
                </a:cubicBezTo>
                <a:cubicBezTo>
                  <a:pt x="436033" y="211923"/>
                  <a:pt x="419947" y="222083"/>
                  <a:pt x="419100" y="237323"/>
                </a:cubicBezTo>
                <a:cubicBezTo>
                  <a:pt x="415570" y="300866"/>
                  <a:pt x="464543" y="373251"/>
                  <a:pt x="431800" y="427823"/>
                </a:cubicBezTo>
                <a:cubicBezTo>
                  <a:pt x="410020" y="464124"/>
                  <a:pt x="347133" y="427823"/>
                  <a:pt x="304800" y="427823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Explosion 1 7"/>
          <p:cNvSpPr/>
          <p:nvPr/>
        </p:nvSpPr>
        <p:spPr>
          <a:xfrm>
            <a:off x="2057400" y="5257800"/>
            <a:ext cx="3124200" cy="1447800"/>
          </a:xfrm>
          <a:prstGeom prst="irregularSeal1">
            <a:avLst/>
          </a:prstGeom>
          <a:solidFill>
            <a:srgbClr val="FF6FC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Beta- decays</a:t>
            </a:r>
          </a:p>
        </p:txBody>
      </p:sp>
    </p:spTree>
    <p:extLst>
      <p:ext uri="{BB962C8B-B14F-4D97-AF65-F5344CB8AC3E}">
        <p14:creationId xmlns:p14="http://schemas.microsoft.com/office/powerpoint/2010/main" val="1179811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Physics Building Blocks of Diagnostics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Nuclear decays</a:t>
            </a:r>
          </a:p>
          <a:p>
            <a:r>
              <a:rPr lang="en-US" dirty="0" smtClean="0"/>
              <a:t>Production of radiation source:</a:t>
            </a:r>
          </a:p>
          <a:p>
            <a:pPr lvl="1"/>
            <a:r>
              <a:rPr lang="en-US" dirty="0" smtClean="0"/>
              <a:t>X rays</a:t>
            </a:r>
          </a:p>
          <a:p>
            <a:pPr lvl="1"/>
            <a:r>
              <a:rPr lang="en-US" dirty="0" smtClean="0"/>
              <a:t>Radio-nuclides </a:t>
            </a:r>
            <a:r>
              <a:rPr lang="en-US" dirty="0" smtClean="0">
                <a:sym typeface="Wingdings"/>
              </a:rPr>
              <a:t> nuclear reactions/accelerators</a:t>
            </a:r>
            <a:endParaRPr lang="en-US" dirty="0" smtClean="0"/>
          </a:p>
          <a:p>
            <a:r>
              <a:rPr lang="en-US" dirty="0" err="1" smtClean="0"/>
              <a:t>Dosimetry</a:t>
            </a:r>
            <a:endParaRPr lang="en-US" dirty="0" smtClean="0"/>
          </a:p>
          <a:p>
            <a:r>
              <a:rPr lang="en-US" dirty="0" smtClean="0"/>
              <a:t>Detectors for photons and electrons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46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Radiotherapy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From conventional to </a:t>
            </a:r>
            <a:r>
              <a:rPr lang="en-US" dirty="0" err="1" smtClean="0"/>
              <a:t>Hadrotherapy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58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804338"/>
          </a:xfrm>
        </p:spPr>
        <p:txBody>
          <a:bodyPr/>
          <a:lstStyle/>
          <a:p>
            <a:r>
              <a:rPr lang="en-US" dirty="0" smtClean="0"/>
              <a:t>Radiotherapy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270" y="872058"/>
            <a:ext cx="7943786" cy="562716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Goal:</a:t>
            </a:r>
          </a:p>
          <a:p>
            <a:r>
              <a:rPr lang="en-US" dirty="0" smtClean="0"/>
              <a:t>Deliver energy on tumor cells in order to break them in an irreparable way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87" y="2878242"/>
            <a:ext cx="4361887" cy="26147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91595" y="2878242"/>
            <a:ext cx="2953461" cy="30469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Large </a:t>
            </a:r>
            <a:r>
              <a:rPr lang="en-US" sz="2400" dirty="0" err="1" smtClean="0"/>
              <a:t>dE</a:t>
            </a:r>
            <a:r>
              <a:rPr lang="en-US" sz="2400" dirty="0" smtClean="0"/>
              <a:t>/dx</a:t>
            </a:r>
          </a:p>
          <a:p>
            <a:r>
              <a:rPr lang="en-US" sz="2400" dirty="0" smtClean="0">
                <a:sym typeface="Wingdings"/>
              </a:rPr>
              <a:t> </a:t>
            </a:r>
            <a:r>
              <a:rPr lang="en-US" sz="2400" dirty="0" smtClean="0"/>
              <a:t>DNA breaks irreparably</a:t>
            </a:r>
          </a:p>
          <a:p>
            <a:endParaRPr lang="en-US" sz="2400" dirty="0"/>
          </a:p>
          <a:p>
            <a:r>
              <a:rPr lang="en-US" sz="2400" dirty="0" smtClean="0"/>
              <a:t>Moderate </a:t>
            </a:r>
            <a:r>
              <a:rPr lang="en-US" sz="2400" dirty="0" err="1" smtClean="0"/>
              <a:t>dE</a:t>
            </a:r>
            <a:r>
              <a:rPr lang="en-US" sz="2400" dirty="0" smtClean="0"/>
              <a:t>/</a:t>
            </a:r>
            <a:r>
              <a:rPr lang="en-US" sz="2400" dirty="0" err="1" smtClean="0"/>
              <a:t>dX</a:t>
            </a:r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 smtClean="0">
                <a:sym typeface="Wingdings"/>
              </a:rPr>
              <a:t> </a:t>
            </a:r>
            <a:r>
              <a:rPr lang="en-US" sz="2400" dirty="0" smtClean="0"/>
              <a:t>chemical reaction due to free radicals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97765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5492966"/>
            <a:ext cx="2267576" cy="13650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Beam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Conventional radiotherapy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828799"/>
            <a:ext cx="3078376" cy="10124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 smtClean="0"/>
              <a:t>Photon beams on patient</a:t>
            </a:r>
            <a:endParaRPr lang="en-US" dirty="0"/>
          </a:p>
        </p:txBody>
      </p:sp>
      <p:pic>
        <p:nvPicPr>
          <p:cNvPr id="4" name="Picture 3" descr="LET_clea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1261"/>
            <a:ext cx="4100465" cy="28800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353746" y="2170192"/>
            <a:ext cx="4790254" cy="105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itchFamily="18" charset="-128"/>
                <a:cs typeface="ＭＳ Ｐゴシック" pitchFamily="18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9pPr>
          </a:lstStyle>
          <a:p>
            <a:pPr marL="0" indent="0">
              <a:buNone/>
            </a:pPr>
            <a:r>
              <a:rPr lang="en-US" dirty="0" smtClean="0"/>
              <a:t>Large release of energy outside </a:t>
            </a:r>
            <a:r>
              <a:rPr lang="en-US" dirty="0" smtClean="0">
                <a:solidFill>
                  <a:srgbClr val="FFB800"/>
                </a:solidFill>
              </a:rPr>
              <a:t>tumor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FontTx/>
              <a:buNone/>
            </a:pP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3151931" y="2925778"/>
            <a:ext cx="430839" cy="2232000"/>
          </a:xfrm>
          <a:prstGeom prst="rect">
            <a:avLst/>
          </a:prstGeom>
          <a:solidFill>
            <a:schemeClr val="bg2">
              <a:alpha val="56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764177" y="3220623"/>
            <a:ext cx="1156463" cy="294846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856" y="3469184"/>
            <a:ext cx="4302244" cy="33253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63882" y="6155765"/>
            <a:ext cx="825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tumor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3" name="Straight Arrow Connector 12"/>
          <p:cNvCxnSpPr>
            <a:stCxn id="8" idx="0"/>
          </p:cNvCxnSpPr>
          <p:nvPr/>
        </p:nvCxnSpPr>
        <p:spPr>
          <a:xfrm flipV="1">
            <a:off x="5776428" y="5856941"/>
            <a:ext cx="842513" cy="298824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668657" y="4900378"/>
            <a:ext cx="110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Healthy brain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410171" y="5320790"/>
            <a:ext cx="548290" cy="2259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799789" y="5391288"/>
            <a:ext cx="1373927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65000"/>
                  </a:schemeClr>
                </a:solidFill>
              </a:rPr>
              <a:t>Depth[mm]</a:t>
            </a:r>
            <a:endParaRPr lang="en-US" dirty="0">
              <a:solidFill>
                <a:schemeClr val="accent3">
                  <a:lumMod val="65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106" y="5760620"/>
            <a:ext cx="1742256" cy="107076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355369" y="5438673"/>
            <a:ext cx="1383803" cy="28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270066" y="6193673"/>
            <a:ext cx="199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2658" y="6053391"/>
            <a:ext cx="5274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beam</a:t>
            </a:r>
            <a:endParaRPr lang="en-US" sz="1100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507018" y="6053391"/>
            <a:ext cx="928854" cy="0"/>
          </a:xfrm>
          <a:prstGeom prst="straightConnector1">
            <a:avLst/>
          </a:prstGeom>
          <a:ln>
            <a:solidFill>
              <a:srgbClr val="B3B3B3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959541" y="6054519"/>
            <a:ext cx="22141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accent3">
                    <a:lumMod val="65000"/>
                  </a:schemeClr>
                </a:solidFill>
              </a:rPr>
              <a:t>Depth</a:t>
            </a:r>
            <a:endParaRPr lang="en-US" sz="1100" dirty="0">
              <a:solidFill>
                <a:schemeClr val="accent3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947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878" y="152400"/>
            <a:ext cx="3746622" cy="1600200"/>
          </a:xfrm>
        </p:spPr>
        <p:txBody>
          <a:bodyPr/>
          <a:lstStyle/>
          <a:p>
            <a:r>
              <a:rPr lang="en-US" dirty="0" smtClean="0"/>
              <a:t>Radiotherapy LINAC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85" y="670219"/>
            <a:ext cx="3509893" cy="4694482"/>
          </a:xfrm>
          <a:prstGeom prst="rect">
            <a:avLst/>
          </a:prstGeom>
        </p:spPr>
      </p:pic>
      <p:pic>
        <p:nvPicPr>
          <p:cNvPr id="5" name="Picture 4" descr="linac_diagram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492" y="1728463"/>
            <a:ext cx="4742402" cy="512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5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113" y="4232646"/>
            <a:ext cx="3136934" cy="259873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5492966"/>
            <a:ext cx="2267576" cy="13650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Conventional radiotherapy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828799"/>
            <a:ext cx="3078376" cy="10124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 smtClean="0"/>
              <a:t>Photon beams on patient</a:t>
            </a:r>
            <a:endParaRPr lang="en-US" dirty="0"/>
          </a:p>
        </p:txBody>
      </p:sp>
      <p:pic>
        <p:nvPicPr>
          <p:cNvPr id="4" name="Picture 3" descr="LET_clean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1261"/>
            <a:ext cx="4100465" cy="28800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353746" y="1752600"/>
            <a:ext cx="4790254" cy="332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itchFamily="18" charset="-128"/>
                <a:cs typeface="ＭＳ Ｐゴシック" pitchFamily="18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9pPr>
          </a:lstStyle>
          <a:p>
            <a:pPr marL="0" indent="0">
              <a:buNone/>
            </a:pPr>
            <a:r>
              <a:rPr lang="en-US" dirty="0" smtClean="0"/>
              <a:t>Large release of energy outside </a:t>
            </a:r>
            <a:r>
              <a:rPr lang="en-US" dirty="0" smtClean="0">
                <a:solidFill>
                  <a:srgbClr val="FFB800"/>
                </a:solidFill>
              </a:rPr>
              <a:t>tumor</a:t>
            </a:r>
            <a:endParaRPr lang="en-US" dirty="0" smtClean="0"/>
          </a:p>
          <a:p>
            <a:r>
              <a:rPr lang="en-US" dirty="0" smtClean="0"/>
              <a:t>Multiple beams each of smaller energy (IMRT)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3151931" y="2925778"/>
            <a:ext cx="430839" cy="2232000"/>
          </a:xfrm>
          <a:prstGeom prst="rect">
            <a:avLst/>
          </a:prstGeom>
          <a:solidFill>
            <a:schemeClr val="bg2">
              <a:alpha val="56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764178" y="2690559"/>
            <a:ext cx="2033845" cy="824910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5492966"/>
            <a:ext cx="2267576" cy="13650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Beam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99789" y="5391288"/>
            <a:ext cx="1373927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65000"/>
                  </a:schemeClr>
                </a:solidFill>
              </a:rPr>
              <a:t>Depth[mm]</a:t>
            </a:r>
            <a:endParaRPr lang="en-US" dirty="0">
              <a:solidFill>
                <a:schemeClr val="accent3">
                  <a:lumMod val="6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106" y="5760620"/>
            <a:ext cx="1742256" cy="107076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355369" y="5438673"/>
            <a:ext cx="1383803" cy="28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270066" y="6193673"/>
            <a:ext cx="199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2658" y="6053391"/>
            <a:ext cx="5274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beam</a:t>
            </a:r>
            <a:endParaRPr lang="en-US" sz="11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507018" y="6053391"/>
            <a:ext cx="928854" cy="0"/>
          </a:xfrm>
          <a:prstGeom prst="straightConnector1">
            <a:avLst/>
          </a:prstGeom>
          <a:ln>
            <a:solidFill>
              <a:srgbClr val="B3B3B3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59541" y="6054519"/>
            <a:ext cx="22141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accent3">
                    <a:lumMod val="65000"/>
                  </a:schemeClr>
                </a:solidFill>
              </a:rPr>
              <a:t>Depth</a:t>
            </a:r>
            <a:endParaRPr lang="en-US" sz="1100" dirty="0">
              <a:solidFill>
                <a:schemeClr val="accent3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425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5492966"/>
            <a:ext cx="2267576" cy="13650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2" y="2841262"/>
            <a:ext cx="3994630" cy="294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7621"/>
            <a:ext cx="6870700" cy="1047044"/>
          </a:xfrm>
        </p:spPr>
        <p:txBody>
          <a:bodyPr/>
          <a:lstStyle/>
          <a:p>
            <a:r>
              <a:rPr lang="en-US" dirty="0" err="1" smtClean="0"/>
              <a:t>Hadrontherapy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276" y="1828799"/>
            <a:ext cx="3776536" cy="10124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 smtClean="0"/>
              <a:t>Proton/ion beams on patient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097112" y="2170192"/>
            <a:ext cx="4582987" cy="210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itchFamily="18" charset="-128"/>
                <a:cs typeface="ＭＳ Ｐゴシック" pitchFamily="18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9pPr>
          </a:lstStyle>
          <a:p>
            <a:pPr marL="0" indent="0">
              <a:buNone/>
            </a:pPr>
            <a:r>
              <a:rPr lang="en-US" dirty="0" smtClean="0"/>
              <a:t>Concentrate release of energy inside </a:t>
            </a:r>
            <a:r>
              <a:rPr lang="en-US" dirty="0" smtClean="0">
                <a:solidFill>
                  <a:srgbClr val="FFB800"/>
                </a:solidFill>
              </a:rPr>
              <a:t>tumor </a:t>
            </a:r>
            <a:r>
              <a:rPr lang="en-US" dirty="0" smtClean="0"/>
              <a:t>due to release of energy in ionization.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FontTx/>
              <a:buNone/>
            </a:pP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3139601" y="2925778"/>
            <a:ext cx="430839" cy="2232000"/>
          </a:xfrm>
          <a:prstGeom prst="rect">
            <a:avLst/>
          </a:prstGeom>
          <a:solidFill>
            <a:schemeClr val="bg2">
              <a:alpha val="56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pic>
        <p:nvPicPr>
          <p:cNvPr id="13" name="Picture 12" descr="3_interactions_of_radiation_with_matter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22067" r="4071" b="10474"/>
          <a:stretch/>
        </p:blipFill>
        <p:spPr>
          <a:xfrm>
            <a:off x="4097112" y="4278159"/>
            <a:ext cx="4787710" cy="2415493"/>
          </a:xfrm>
          <a:prstGeom prst="rect">
            <a:avLst/>
          </a:prstGeom>
          <a:ln w="38100" cmpd="sng">
            <a:solidFill>
              <a:srgbClr val="008000"/>
            </a:solidFill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3316684" y="4191856"/>
            <a:ext cx="3107080" cy="1301110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668951" y="4842411"/>
            <a:ext cx="5887549" cy="1301110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0" y="5492966"/>
            <a:ext cx="2267576" cy="13650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Beam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58679" y="5391288"/>
            <a:ext cx="1373927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65000"/>
                  </a:schemeClr>
                </a:solidFill>
              </a:rPr>
              <a:t>Depth[mm]</a:t>
            </a:r>
            <a:endParaRPr lang="en-US" dirty="0">
              <a:solidFill>
                <a:schemeClr val="accent3">
                  <a:lumMod val="65000"/>
                </a:schemeClr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106" y="5760620"/>
            <a:ext cx="1742256" cy="107076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355369" y="5438673"/>
            <a:ext cx="1383803" cy="28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270066" y="6193673"/>
            <a:ext cx="199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42658" y="6053391"/>
            <a:ext cx="5274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beam</a:t>
            </a:r>
            <a:endParaRPr lang="en-US" sz="1100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507018" y="6053391"/>
            <a:ext cx="928854" cy="0"/>
          </a:xfrm>
          <a:prstGeom prst="straightConnector1">
            <a:avLst/>
          </a:prstGeom>
          <a:ln>
            <a:solidFill>
              <a:srgbClr val="B3B3B3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959541" y="6054519"/>
            <a:ext cx="22141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accent3">
                    <a:lumMod val="65000"/>
                  </a:schemeClr>
                </a:solidFill>
              </a:rPr>
              <a:t>Depth</a:t>
            </a:r>
            <a:endParaRPr lang="en-US" sz="1100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91667" y="4278159"/>
            <a:ext cx="2159000" cy="166841"/>
          </a:xfrm>
          <a:prstGeom prst="rect">
            <a:avLst/>
          </a:prstGeom>
          <a:solidFill>
            <a:srgbClr val="008000">
              <a:alpha val="22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01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_particle_therapy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6" t="27301" r="14607" b="19941"/>
          <a:stretch/>
        </p:blipFill>
        <p:spPr>
          <a:xfrm>
            <a:off x="2661447" y="1582404"/>
            <a:ext cx="4693545" cy="2703159"/>
          </a:xfrm>
          <a:prstGeom prst="rect">
            <a:avLst/>
          </a:prstGeom>
          <a:ln w="38100" cmpd="sng">
            <a:solidFill>
              <a:schemeClr val="tx2"/>
            </a:solidFill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228447"/>
          </a:xfrm>
        </p:spPr>
        <p:txBody>
          <a:bodyPr/>
          <a:lstStyle/>
          <a:p>
            <a:r>
              <a:rPr lang="en-US" dirty="0" smtClean="0"/>
              <a:t>Comparison </a:t>
            </a:r>
            <a:r>
              <a:rPr lang="en-US" baseline="30000" dirty="0" smtClean="0"/>
              <a:t>12</a:t>
            </a:r>
            <a:r>
              <a:rPr lang="en-US" dirty="0" smtClean="0"/>
              <a:t>C </a:t>
            </a:r>
            <a:r>
              <a:rPr lang="en-US" dirty="0" err="1" smtClean="0"/>
              <a:t>vs</a:t>
            </a:r>
            <a:r>
              <a:rPr lang="en-US" dirty="0" smtClean="0"/>
              <a:t> IMRT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8637" y="2587742"/>
            <a:ext cx="2009739" cy="92333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Better confinement of energy release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45165" y="4501444"/>
            <a:ext cx="5371168" cy="2356556"/>
          </a:xfrm>
          <a:prstGeom prst="rect">
            <a:avLst/>
          </a:prstGeom>
          <a:noFill/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8637" y="4285563"/>
            <a:ext cx="2328474" cy="646331"/>
          </a:xfrm>
          <a:prstGeom prst="rect">
            <a:avLst/>
          </a:prstGeom>
          <a:noFill/>
          <a:ln w="38100" cmpd="sng">
            <a:solidFill>
              <a:srgbClr val="FFB8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More effectiveness in killing cells 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447" y="4546780"/>
            <a:ext cx="2570868" cy="201019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3553" y="4546780"/>
            <a:ext cx="2603094" cy="228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993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Accelerators</a:t>
            </a:r>
            <a:endParaRPr lang="en-US" dirty="0"/>
          </a:p>
        </p:txBody>
      </p:sp>
      <p:pic>
        <p:nvPicPr>
          <p:cNvPr id="5" name="Picture 4" descr="maxE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860" y="1977379"/>
            <a:ext cx="5194296" cy="28578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5264" y="2723443"/>
            <a:ext cx="2010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Required proton/Carbon energy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44377" y="2054157"/>
            <a:ext cx="2319067" cy="338554"/>
          </a:xfrm>
          <a:prstGeom prst="rect">
            <a:avLst/>
          </a:prstGeom>
          <a:solidFill>
            <a:srgbClr val="B3B3B3"/>
          </a:solidFill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solidFill>
                  <a:srgbClr val="4C1BF3"/>
                </a:solidFill>
              </a:rPr>
              <a:t>p/C</a:t>
            </a:r>
            <a:r>
              <a:rPr lang="en-US" sz="1600" b="1" dirty="0" smtClean="0">
                <a:solidFill>
                  <a:srgbClr val="4C1BF3"/>
                </a:solidFill>
              </a:rPr>
              <a:t> Energy(MeV/u)</a:t>
            </a:r>
            <a:endParaRPr lang="en-US" sz="1600" b="1" dirty="0">
              <a:solidFill>
                <a:srgbClr val="4C1BF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79476" y="4312223"/>
            <a:ext cx="1404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Bragg Peak depth (mm)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37000" y="4684889"/>
            <a:ext cx="1919111" cy="15031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864556" y="3612445"/>
            <a:ext cx="561481" cy="0"/>
          </a:xfrm>
          <a:prstGeom prst="straightConnector1">
            <a:avLst/>
          </a:prstGeom>
          <a:ln>
            <a:solidFill>
              <a:srgbClr val="4C1BF3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91038" y="3341552"/>
            <a:ext cx="7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4C1BF3"/>
                </a:solidFill>
              </a:rPr>
              <a:t>100/200</a:t>
            </a:r>
            <a:endParaRPr lang="en-US" sz="1050" dirty="0">
              <a:solidFill>
                <a:srgbClr val="4C1BF3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883512" y="2751874"/>
            <a:ext cx="2116666" cy="180000"/>
          </a:xfrm>
          <a:prstGeom prst="rect">
            <a:avLst/>
          </a:prstGeom>
          <a:solidFill>
            <a:srgbClr val="B3B3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883512" y="2931874"/>
            <a:ext cx="2097710" cy="0"/>
          </a:xfrm>
          <a:prstGeom prst="straightConnector1">
            <a:avLst/>
          </a:prstGeom>
          <a:ln>
            <a:solidFill>
              <a:srgbClr val="4C1BF3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407102" y="2670264"/>
            <a:ext cx="7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4C1BF3"/>
                </a:solidFill>
              </a:rPr>
              <a:t>160/300</a:t>
            </a:r>
            <a:endParaRPr lang="en-US" sz="1050" dirty="0">
              <a:solidFill>
                <a:srgbClr val="4C1BF3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2864556" y="2650439"/>
            <a:ext cx="3078215" cy="7694"/>
          </a:xfrm>
          <a:prstGeom prst="straightConnector1">
            <a:avLst/>
          </a:prstGeom>
          <a:ln>
            <a:solidFill>
              <a:srgbClr val="4C1BF3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924364" y="2396523"/>
            <a:ext cx="7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4C1BF3"/>
                </a:solidFill>
              </a:rPr>
              <a:t>190/350</a:t>
            </a:r>
            <a:endParaRPr lang="en-US" sz="1050" dirty="0">
              <a:solidFill>
                <a:srgbClr val="4C1BF3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26676" y="5633659"/>
            <a:ext cx="5330606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Proton Kinetic Energy between 100-250 MeV</a:t>
            </a:r>
          </a:p>
          <a:p>
            <a:r>
              <a:rPr lang="en-US" dirty="0" smtClean="0"/>
              <a:t>Carbon Kinetic Energy between 200-400 MeV/u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54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Accelerators for </a:t>
            </a:r>
            <a:r>
              <a:rPr lang="en-US" dirty="0" err="1" smtClean="0"/>
              <a:t>hadrotherapy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8500"/>
            <a:ext cx="9144000" cy="29073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32960"/>
            <a:ext cx="9144000" cy="28774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98911" y="1968500"/>
            <a:ext cx="435078" cy="383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51510" y="4196625"/>
            <a:ext cx="435078" cy="383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70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of </a:t>
            </a:r>
            <a:r>
              <a:rPr lang="en-US" dirty="0" err="1" smtClean="0"/>
              <a:t>hadrotherapy</a:t>
            </a:r>
            <a:endParaRPr lang="en-US" dirty="0"/>
          </a:p>
        </p:txBody>
      </p:sp>
      <p:pic>
        <p:nvPicPr>
          <p:cNvPr id="5" name="Picture 4" descr="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10" y="1933222"/>
            <a:ext cx="7402691" cy="36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4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651933"/>
          </a:xfrm>
        </p:spPr>
        <p:txBody>
          <a:bodyPr/>
          <a:lstStyle/>
          <a:p>
            <a:r>
              <a:rPr lang="en-US" dirty="0" err="1" smtClean="0"/>
              <a:t>HT:Monitoring</a:t>
            </a:r>
            <a:r>
              <a:rPr lang="en-US" dirty="0" smtClean="0"/>
              <a:t> the dose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734" y="950794"/>
            <a:ext cx="8524754" cy="122976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Why is so crucial to monitor the dose in </a:t>
            </a:r>
            <a:r>
              <a:rPr lang="en-US" dirty="0" err="1" smtClean="0"/>
              <a:t>hadrontherapy</a:t>
            </a:r>
            <a:r>
              <a:rPr lang="en-US" dirty="0" smtClean="0"/>
              <a:t> ? Is like firing with machine-gun or using a precision rifle..  </a:t>
            </a:r>
            <a:endParaRPr lang="en-US" dirty="0"/>
          </a:p>
        </p:txBody>
      </p:sp>
      <p:pic>
        <p:nvPicPr>
          <p:cNvPr id="4" name="Picture 3" descr="DensityChan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34" y="2368134"/>
            <a:ext cx="8717390" cy="44369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57907" y="2976706"/>
            <a:ext cx="410074" cy="7011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89225" y="2976706"/>
            <a:ext cx="2486899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 little mismatch in density by CT </a:t>
            </a:r>
            <a:r>
              <a:rPr lang="en-US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>
                <a:solidFill>
                  <a:srgbClr val="FF0000"/>
                </a:solidFill>
              </a:rPr>
              <a:t>sensible change in dose release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0" name="Elbow Connector 9"/>
          <p:cNvCxnSpPr>
            <a:stCxn id="6" idx="2"/>
            <a:endCxn id="5" idx="2"/>
          </p:cNvCxnSpPr>
          <p:nvPr/>
        </p:nvCxnSpPr>
        <p:spPr>
          <a:xfrm rot="5400000" flipH="1">
            <a:off x="6036735" y="2304096"/>
            <a:ext cx="222150" cy="2969731"/>
          </a:xfrm>
          <a:prstGeom prst="bentConnector3">
            <a:avLst>
              <a:gd name="adj1" fmla="val -10290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 rot="10800000" flipV="1">
            <a:off x="3267368" y="4127699"/>
            <a:ext cx="1395576" cy="9144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405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338"/>
            <a:ext cx="8032712" cy="771846"/>
          </a:xfrm>
        </p:spPr>
        <p:txBody>
          <a:bodyPr>
            <a:normAutofit/>
          </a:bodyPr>
          <a:lstStyle/>
          <a:p>
            <a:r>
              <a:rPr lang="en-US" dirty="0" smtClean="0"/>
              <a:t>Measuring the dose</a:t>
            </a:r>
            <a:endParaRPr lang="en-US" dirty="0"/>
          </a:p>
        </p:txBody>
      </p:sp>
      <p:pic>
        <p:nvPicPr>
          <p:cNvPr id="4" name="Picture 3" descr="BeamAutoactivatio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09" b="2210"/>
          <a:stretch/>
        </p:blipFill>
        <p:spPr>
          <a:xfrm>
            <a:off x="802236" y="2610556"/>
            <a:ext cx="7579764" cy="1304456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334911"/>
            <a:ext cx="7696200" cy="3657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Based on nuclear reactions between the projectile and the patient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222" y="3788012"/>
            <a:ext cx="3499556" cy="29477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93449" y="6488668"/>
            <a:ext cx="2977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Possible nuclear reactions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279444" y="3527778"/>
            <a:ext cx="1199445" cy="2602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3429000" y="3527778"/>
            <a:ext cx="1622778" cy="536222"/>
          </a:xfrm>
          <a:prstGeom prst="line">
            <a:avLst/>
          </a:prstGeom>
          <a:ln>
            <a:solidFill>
              <a:srgbClr val="4C1BF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501444" y="3646901"/>
            <a:ext cx="931334" cy="1926988"/>
          </a:xfrm>
          <a:prstGeom prst="line">
            <a:avLst/>
          </a:prstGeom>
          <a:ln>
            <a:solidFill>
              <a:srgbClr val="4C1BF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 rot="18298832">
            <a:off x="1832339" y="4148667"/>
            <a:ext cx="1130986" cy="635000"/>
          </a:xfrm>
          <a:prstGeom prst="ellipse">
            <a:avLst/>
          </a:prstGeom>
          <a:solidFill>
            <a:schemeClr val="bg2">
              <a:lumMod val="40000"/>
              <a:lumOff val="60000"/>
              <a:alpha val="16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57200" y="4035778"/>
            <a:ext cx="1476021" cy="646331"/>
          </a:xfrm>
          <a:prstGeom prst="rect">
            <a:avLst/>
          </a:prstGeom>
          <a:solidFill>
            <a:srgbClr val="FFE399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Don</a:t>
            </a:r>
            <a:r>
              <a:rPr lang="fr-FR" dirty="0" smtClean="0"/>
              <a:t>’</a:t>
            </a:r>
            <a:r>
              <a:rPr lang="en-US" dirty="0" smtClean="0"/>
              <a:t>t exit patient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 rot="18298832">
            <a:off x="4715495" y="4887923"/>
            <a:ext cx="545563" cy="496613"/>
          </a:xfrm>
          <a:prstGeom prst="ellipse">
            <a:avLst/>
          </a:prstGeom>
          <a:solidFill>
            <a:srgbClr val="CCFFCC">
              <a:alpha val="16000"/>
            </a:srgbClr>
          </a:solidFill>
          <a:ln>
            <a:solidFill>
              <a:srgbClr val="CC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684890" y="5502085"/>
            <a:ext cx="1707444" cy="646331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No detectable signal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 rot="18298832">
            <a:off x="2483117" y="5874505"/>
            <a:ext cx="545563" cy="496613"/>
          </a:xfrm>
          <a:prstGeom prst="ellipse">
            <a:avLst/>
          </a:prstGeom>
          <a:solidFill>
            <a:schemeClr val="tx2">
              <a:alpha val="16000"/>
            </a:schemeClr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 rot="18298832">
            <a:off x="4256626" y="3530884"/>
            <a:ext cx="545563" cy="1133218"/>
          </a:xfrm>
          <a:prstGeom prst="ellipse">
            <a:avLst/>
          </a:prstGeom>
          <a:solidFill>
            <a:schemeClr val="tx2">
              <a:alpha val="16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rot="18298832">
            <a:off x="3868829" y="5874504"/>
            <a:ext cx="545563" cy="496613"/>
          </a:xfrm>
          <a:prstGeom prst="ellipse">
            <a:avLst/>
          </a:prstGeom>
          <a:solidFill>
            <a:srgbClr val="CCFFCC">
              <a:alpha val="16000"/>
            </a:srgbClr>
          </a:solidFill>
          <a:ln>
            <a:solidFill>
              <a:srgbClr val="CC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4"/>
          <p:cNvSpPr txBox="1">
            <a:spLocks/>
          </p:cNvSpPr>
          <p:nvPr/>
        </p:nvSpPr>
        <p:spPr bwMode="auto">
          <a:xfrm>
            <a:off x="6604000" y="3840666"/>
            <a:ext cx="2441222" cy="2895076"/>
          </a:xfrm>
          <a:prstGeom prst="rect">
            <a:avLst/>
          </a:prstGeom>
          <a:solidFill>
            <a:schemeClr val="tx2">
              <a:alpha val="15000"/>
            </a:schemeClr>
          </a:solidFill>
          <a:ln w="38100" cmpd="sng">
            <a:solidFill>
              <a:srgbClr val="FF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itchFamily="18" charset="-128"/>
                <a:cs typeface="ＭＳ Ｐゴシック" pitchFamily="18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18" charset="-128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Reactions of interest</a:t>
            </a:r>
          </a:p>
          <a:p>
            <a:r>
              <a:rPr lang="en-US" sz="2800" dirty="0">
                <a:latin typeface="Symbol" charset="2"/>
                <a:cs typeface="Symbol" charset="2"/>
              </a:rPr>
              <a:t>b</a:t>
            </a:r>
            <a:r>
              <a:rPr lang="en-US" sz="2800" dirty="0" smtClean="0"/>
              <a:t>+ decays</a:t>
            </a:r>
          </a:p>
          <a:p>
            <a:r>
              <a:rPr lang="en-US" sz="2800" dirty="0" smtClean="0"/>
              <a:t>Prompt </a:t>
            </a:r>
            <a:r>
              <a:rPr lang="en-US" sz="2800" dirty="0" smtClean="0">
                <a:latin typeface="Symbol" charset="2"/>
                <a:cs typeface="Symbol" charset="2"/>
              </a:rPr>
              <a:t>g</a:t>
            </a:r>
          </a:p>
          <a:p>
            <a:r>
              <a:rPr lang="en-US" sz="2800" dirty="0" smtClean="0"/>
              <a:t>Charged products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1312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5" grpId="0" animBg="1"/>
      <p:bldP spid="16" grpId="0" animBg="1"/>
      <p:bldP spid="18" grpId="0" animBg="1"/>
      <p:bldP spid="19" grpId="0" animBg="1"/>
      <p:bldP spid="22" grpId="0" animBg="1"/>
      <p:bldP spid="23" grpId="0" animBg="1"/>
      <p:bldP spid="2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861" y="3143766"/>
            <a:ext cx="7407872" cy="847338"/>
          </a:xfrm>
        </p:spPr>
        <p:txBody>
          <a:bodyPr/>
          <a:lstStyle/>
          <a:p>
            <a:r>
              <a:rPr lang="en-US" dirty="0" smtClean="0"/>
              <a:t>Physics </a:t>
            </a:r>
            <a:r>
              <a:rPr lang="en-US" dirty="0" smtClean="0"/>
              <a:t>in Medicine</a:t>
            </a:r>
            <a:endParaRPr lang="en-US" dirty="0"/>
          </a:p>
        </p:txBody>
      </p:sp>
      <p:sp>
        <p:nvSpPr>
          <p:cNvPr id="5" name="Cloud 4"/>
          <p:cNvSpPr/>
          <p:nvPr/>
        </p:nvSpPr>
        <p:spPr>
          <a:xfrm>
            <a:off x="2896101" y="324246"/>
            <a:ext cx="2088625" cy="1671154"/>
          </a:xfrm>
          <a:prstGeom prst="cloud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Nuclear decays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 rot="707625">
            <a:off x="4896643" y="1528187"/>
            <a:ext cx="3777132" cy="1671154"/>
          </a:xfrm>
          <a:prstGeom prst="cloud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Particle-matter interactions</a:t>
            </a:r>
            <a:endParaRPr lang="en-US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 rot="19688175">
            <a:off x="5262552" y="4570325"/>
            <a:ext cx="2663829" cy="1644360"/>
          </a:xfrm>
          <a:prstGeom prst="cloud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3">
                    <a:lumMod val="85000"/>
                  </a:schemeClr>
                </a:solidFill>
              </a:rPr>
              <a:t>Particle accelerators</a:t>
            </a:r>
            <a:endParaRPr lang="en-US" b="1" dirty="0">
              <a:solidFill>
                <a:schemeClr val="accent3">
                  <a:lumMod val="8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 rot="1645208">
            <a:off x="1786224" y="4594514"/>
            <a:ext cx="2663829" cy="1323340"/>
          </a:xfrm>
          <a:prstGeom prst="cloud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CFFCC"/>
                </a:solidFill>
              </a:rPr>
              <a:t>Radiation detection</a:t>
            </a:r>
            <a:endParaRPr lang="en-US" b="1" dirty="0">
              <a:solidFill>
                <a:srgbClr val="CCFFCC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 rot="19162646">
            <a:off x="68071" y="1672803"/>
            <a:ext cx="2663829" cy="1644360"/>
          </a:xfrm>
          <a:prstGeom prst="cloud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2"/>
                </a:solidFill>
              </a:rPr>
              <a:t>Radio Isotopes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577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47" y="2690447"/>
            <a:ext cx="8374655" cy="16002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8000"/>
                </a:solidFill>
              </a:rPr>
              <a:t>PHYSICS IS BEAUTIFUL …</a:t>
            </a:r>
            <a:br>
              <a:rPr lang="en-US" dirty="0" smtClean="0">
                <a:solidFill>
                  <a:srgbClr val="008000"/>
                </a:solidFill>
              </a:rPr>
            </a:br>
            <a:endParaRPr lang="en-US" dirty="0">
              <a:solidFill>
                <a:srgbClr val="008000"/>
              </a:solidFill>
            </a:endParaRPr>
          </a:p>
        </p:txBody>
      </p:sp>
      <p:pic>
        <p:nvPicPr>
          <p:cNvPr id="4" name="Picture 2" descr="gen-2007-002_04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09" y="800"/>
            <a:ext cx="2890657" cy="2518436"/>
          </a:xfrm>
          <a:prstGeom prst="rect">
            <a:avLst/>
          </a:prstGeom>
          <a:noFill/>
          <a:ln w="38100" cmpd="sng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996200" y="3175074"/>
            <a:ext cx="837465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ＭＳ Ｐゴシック" pitchFamily="18" charset="-128"/>
                <a:cs typeface="ＭＳ Ｐゴシック" pitchFamily="18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omic Sans MS" pitchFamily="18" charset="0"/>
                <a:ea typeface="ＭＳ Ｐゴシック" pitchFamily="18" charset="-128"/>
                <a:cs typeface="ＭＳ Ｐゴシック" pitchFamily="18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omic Sans MS" pitchFamily="18" charset="0"/>
                <a:ea typeface="ＭＳ Ｐゴシック" pitchFamily="18" charset="-128"/>
                <a:cs typeface="ＭＳ Ｐゴシック" pitchFamily="18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omic Sans MS" pitchFamily="18" charset="0"/>
                <a:ea typeface="ＭＳ Ｐゴシック" pitchFamily="18" charset="-128"/>
                <a:cs typeface="ＭＳ Ｐゴシック" pitchFamily="18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omic Sans MS" pitchFamily="18" charset="0"/>
                <a:ea typeface="ＭＳ Ｐゴシック" pitchFamily="18" charset="-128"/>
                <a:cs typeface="ＭＳ Ｐゴシック" pitchFamily="18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omic Sans MS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omic Sans MS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omic Sans MS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omic Sans MS" pitchFamily="18" charset="0"/>
              </a:defRPr>
            </a:lvl9pPr>
          </a:lstStyle>
          <a:p>
            <a:pPr algn="l"/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… AND USEFUL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4027" y="4977972"/>
            <a:ext cx="3059030" cy="1880028"/>
          </a:xfrm>
          <a:prstGeom prst="rect">
            <a:avLst/>
          </a:prstGeom>
          <a:ln w="38100" cmpd="sng">
            <a:solidFill>
              <a:schemeClr val="tx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907366" y="5430412"/>
            <a:ext cx="1890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(U. </a:t>
            </a:r>
            <a:r>
              <a:rPr lang="en-US" sz="2400" b="1" dirty="0" err="1" smtClean="0"/>
              <a:t>Amaldi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45794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ＭＳ 明朝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ＭＳ 明朝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ＭＳ 明朝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4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crayons.thmx</Template>
  <TotalTime>6003</TotalTime>
  <Words>1061</Words>
  <Application>Microsoft Macintosh PowerPoint</Application>
  <PresentationFormat>On-screen Show (4:3)</PresentationFormat>
  <Paragraphs>246</Paragraphs>
  <Slides>38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crayons</vt:lpstr>
      <vt:lpstr>Modèle par défaut</vt:lpstr>
      <vt:lpstr>1_Modèle par défaut</vt:lpstr>
      <vt:lpstr>2_Modèle par défaut</vt:lpstr>
      <vt:lpstr>3_Modèle par défaut</vt:lpstr>
      <vt:lpstr>Origin</vt:lpstr>
      <vt:lpstr>1_Origin</vt:lpstr>
      <vt:lpstr>2_Origin</vt:lpstr>
      <vt:lpstr>4_Modèle par défaut</vt:lpstr>
      <vt:lpstr>Medical Applications of radiation physics</vt:lpstr>
      <vt:lpstr>Outlook</vt:lpstr>
      <vt:lpstr>Introduction to radiation</vt:lpstr>
      <vt:lpstr>Radiation of interest</vt:lpstr>
      <vt:lpstr>gamma- matter interactions </vt:lpstr>
      <vt:lpstr>gamma-matter interactions (II)</vt:lpstr>
      <vt:lpstr>Charge particles-matter interactions</vt:lpstr>
      <vt:lpstr>positron-matter interactions</vt:lpstr>
      <vt:lpstr>Accelerators: LINAC</vt:lpstr>
      <vt:lpstr>Accelerators: CYCLOTRON</vt:lpstr>
      <vt:lpstr>Accelerators: syncrotrons</vt:lpstr>
      <vt:lpstr>Medical accelerators</vt:lpstr>
      <vt:lpstr>Radio-isotopes</vt:lpstr>
      <vt:lpstr>Diagnostics and Nuclear Medicine</vt:lpstr>
      <vt:lpstr>Diagnostics</vt:lpstr>
      <vt:lpstr>Diagnostics: radiography</vt:lpstr>
      <vt:lpstr>Diagnostics: Tomography</vt:lpstr>
      <vt:lpstr>Radio-nuclides for imaging</vt:lpstr>
      <vt:lpstr>Diagnostics: SPECT</vt:lpstr>
      <vt:lpstr>Diagnostics: PET</vt:lpstr>
      <vt:lpstr>Radio-guided surgery</vt:lpstr>
      <vt:lpstr>Radioguided surgery</vt:lpstr>
      <vt:lpstr> radiomethabolic/Brachitherapy</vt:lpstr>
      <vt:lpstr>Physics Building Blocks of Diagnostics</vt:lpstr>
      <vt:lpstr>Radiotherapy</vt:lpstr>
      <vt:lpstr>Radiotherapy</vt:lpstr>
      <vt:lpstr>Conventional radiotherapy</vt:lpstr>
      <vt:lpstr>Radiotherapy LINAC</vt:lpstr>
      <vt:lpstr>Conventional radiotherapy</vt:lpstr>
      <vt:lpstr>Hadrontherapy</vt:lpstr>
      <vt:lpstr>Comparison 12C vs IMRT</vt:lpstr>
      <vt:lpstr>Accelerators</vt:lpstr>
      <vt:lpstr>Accelerators for hadrotherapy</vt:lpstr>
      <vt:lpstr>Present of hadrotherapy</vt:lpstr>
      <vt:lpstr>HT:Monitoring the dose</vt:lpstr>
      <vt:lpstr>Measuring the dose</vt:lpstr>
      <vt:lpstr>Physics in Medicine</vt:lpstr>
      <vt:lpstr>PHYSICS IS BEAUTIFUL … </vt:lpstr>
    </vt:vector>
  </TitlesOfParts>
  <Company>Universita di Roma "La Sapienza"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Elementary particles for the cure of tumors</dc:title>
  <dc:creator>Riccardo Faccini</dc:creator>
  <cp:lastModifiedBy>Riccardo Faccini</cp:lastModifiedBy>
  <cp:revision>190</cp:revision>
  <cp:lastPrinted>2012-11-06T14:15:00Z</cp:lastPrinted>
  <dcterms:created xsi:type="dcterms:W3CDTF">2012-10-29T22:02:12Z</dcterms:created>
  <dcterms:modified xsi:type="dcterms:W3CDTF">2014-10-08T20:26:43Z</dcterms:modified>
</cp:coreProperties>
</file>