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9" r:id="rId2"/>
    <p:sldId id="310" r:id="rId3"/>
    <p:sldId id="292" r:id="rId4"/>
    <p:sldId id="257" r:id="rId5"/>
    <p:sldId id="258" r:id="rId6"/>
    <p:sldId id="260" r:id="rId7"/>
    <p:sldId id="261" r:id="rId8"/>
    <p:sldId id="266" r:id="rId9"/>
    <p:sldId id="290" r:id="rId10"/>
    <p:sldId id="267" r:id="rId11"/>
    <p:sldId id="268" r:id="rId12"/>
    <p:sldId id="269" r:id="rId13"/>
    <p:sldId id="270" r:id="rId14"/>
    <p:sldId id="271" r:id="rId15"/>
    <p:sldId id="272" r:id="rId16"/>
    <p:sldId id="304" r:id="rId17"/>
    <p:sldId id="305" r:id="rId18"/>
    <p:sldId id="275" r:id="rId19"/>
    <p:sldId id="278" r:id="rId20"/>
    <p:sldId id="279" r:id="rId21"/>
    <p:sldId id="287" r:id="rId22"/>
    <p:sldId id="288" r:id="rId23"/>
    <p:sldId id="280" r:id="rId24"/>
    <p:sldId id="281" r:id="rId25"/>
    <p:sldId id="282" r:id="rId26"/>
    <p:sldId id="283" r:id="rId27"/>
    <p:sldId id="302" r:id="rId28"/>
    <p:sldId id="298" r:id="rId29"/>
    <p:sldId id="299" r:id="rId30"/>
    <p:sldId id="303" r:id="rId31"/>
    <p:sldId id="293" r:id="rId32"/>
    <p:sldId id="294" r:id="rId33"/>
    <p:sldId id="295" r:id="rId34"/>
    <p:sldId id="296" r:id="rId35"/>
    <p:sldId id="297" r:id="rId36"/>
    <p:sldId id="306" r:id="rId37"/>
    <p:sldId id="307" r:id="rId38"/>
    <p:sldId id="308" r:id="rId39"/>
    <p:sldId id="311" r:id="rId40"/>
    <p:sldId id="312" r:id="rId41"/>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1164" y="-18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04/10/2014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04/10/2014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4B6055F8-1D02-4417-9241-55C834FD9970}" type="datetimeFigureOut">
              <a:rPr lang="it-IT" smtClean="0"/>
              <a:pPr/>
              <a:t>04/10/2014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4B6055F8-1D02-4417-9241-55C834FD9970}" type="datetimeFigureOut">
              <a:rPr lang="it-IT" smtClean="0"/>
              <a:pPr/>
              <a:t>04/10/2014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4B6055F8-1D02-4417-9241-55C834FD9970}" type="datetimeFigureOut">
              <a:rPr lang="it-IT" smtClean="0"/>
              <a:pPr/>
              <a:t>04/10/2014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4B6055F8-1D02-4417-9241-55C834FD9970}" type="datetimeFigureOut">
              <a:rPr lang="it-IT" smtClean="0"/>
              <a:pPr/>
              <a:t>04/10/2014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B6055F8-1D02-4417-9241-55C834FD9970}" type="datetimeFigureOut">
              <a:rPr lang="it-IT" smtClean="0"/>
              <a:pPr/>
              <a:t>04/10/2014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04/10/2014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04/10/2014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04/10/2014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04/10/2014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055F8-1D02-4417-9241-55C834FD9970}" type="datetimeFigureOut">
              <a:rPr lang="it-IT" smtClean="0"/>
              <a:pPr/>
              <a:t>04/10/2014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07B441-5312-499D-93C3-6E37886527FA}"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istruzione.it/allegati/2014/prot4846_14.zip"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srcRect/>
          <a:stretch>
            <a:fillRect/>
          </a:stretch>
        </p:blipFill>
        <p:spPr bwMode="auto">
          <a:xfrm>
            <a:off x="471488" y="214290"/>
            <a:ext cx="8201025" cy="647700"/>
          </a:xfrm>
          <a:prstGeom prst="rect">
            <a:avLst/>
          </a:prstGeom>
          <a:noFill/>
          <a:ln w="9525">
            <a:noFill/>
            <a:miter lim="800000"/>
            <a:headEnd/>
            <a:tailEnd/>
          </a:ln>
          <a:effectLst/>
        </p:spPr>
      </p:pic>
      <p:sp>
        <p:nvSpPr>
          <p:cNvPr id="9" name="Rettangolo 8"/>
          <p:cNvSpPr/>
          <p:nvPr/>
        </p:nvSpPr>
        <p:spPr>
          <a:xfrm>
            <a:off x="214282" y="3000372"/>
            <a:ext cx="8643998" cy="2769989"/>
          </a:xfrm>
          <a:prstGeom prst="rect">
            <a:avLst/>
          </a:prstGeom>
        </p:spPr>
        <p:txBody>
          <a:bodyPr wrap="square">
            <a:spAutoFit/>
          </a:bodyPr>
          <a:lstStyle/>
          <a:p>
            <a:pPr algn="ctr" fontAlgn="base"/>
            <a:r>
              <a:rPr lang="it-IT" sz="2800" b="1" dirty="0" smtClean="0">
                <a:latin typeface="Times New Roman" pitchFamily="18" charset="0"/>
                <a:cs typeface="Times New Roman" pitchFamily="18" charset="0"/>
              </a:rPr>
              <a:t>Tavola Rotonda sull'insegnamento della Fisica Moderna nelle scuole superiori</a:t>
            </a:r>
            <a:r>
              <a:rPr lang="it-IT" sz="2800" dirty="0" smtClean="0">
                <a:latin typeface="Times New Roman" pitchFamily="18" charset="0"/>
                <a:cs typeface="Times New Roman" pitchFamily="18" charset="0"/>
              </a:rPr>
              <a:t/>
            </a:r>
            <a:br>
              <a:rPr lang="it-IT" sz="2800" dirty="0" smtClean="0">
                <a:latin typeface="Times New Roman" pitchFamily="18" charset="0"/>
                <a:cs typeface="Times New Roman" pitchFamily="18" charset="0"/>
              </a:rPr>
            </a:br>
            <a:endParaRPr lang="it-IT" sz="2800" dirty="0" smtClean="0">
              <a:latin typeface="Times New Roman" pitchFamily="18" charset="0"/>
              <a:cs typeface="Times New Roman" pitchFamily="18" charset="0"/>
            </a:endParaRPr>
          </a:p>
          <a:p>
            <a:pPr fontAlgn="base"/>
            <a:r>
              <a:rPr lang="it-IT" sz="2400" i="1" dirty="0" smtClean="0">
                <a:latin typeface="Times New Roman" pitchFamily="18" charset="0"/>
                <a:cs typeface="Times New Roman" pitchFamily="18" charset="0"/>
              </a:rPr>
              <a:t>Le Indicazioni Nazionali, le Linee Guida ed il nuovo Esame di Stato</a:t>
            </a:r>
          </a:p>
          <a:p>
            <a:pPr fontAlgn="base"/>
            <a:endParaRPr lang="it-IT" sz="2400" i="1" dirty="0" smtClean="0">
              <a:latin typeface="Times New Roman" pitchFamily="18" charset="0"/>
              <a:cs typeface="Times New Roman" pitchFamily="18" charset="0"/>
            </a:endParaRPr>
          </a:p>
          <a:p>
            <a:pPr fontAlgn="base"/>
            <a:r>
              <a:rPr lang="it-IT" i="1" dirty="0" smtClean="0"/>
              <a:t> </a:t>
            </a:r>
          </a:p>
          <a:p>
            <a:pPr fontAlgn="base"/>
            <a:r>
              <a:rPr lang="it-IT" dirty="0" smtClean="0">
                <a:latin typeface="Times New Roman" pitchFamily="18" charset="0"/>
                <a:cs typeface="Times New Roman" pitchFamily="18" charset="0"/>
              </a:rPr>
              <a:t>                                                                                                     </a:t>
            </a:r>
            <a:r>
              <a:rPr lang="it-IT" sz="2400" i="1" dirty="0" smtClean="0">
                <a:latin typeface="Times New Roman" pitchFamily="18" charset="0"/>
                <a:cs typeface="Times New Roman" pitchFamily="18" charset="0"/>
              </a:rPr>
              <a:t>Giovanni Magliarditi</a:t>
            </a:r>
            <a:endParaRPr lang="it-IT" sz="2400" i="1" dirty="0" smtClean="0"/>
          </a:p>
        </p:txBody>
      </p:sp>
      <p:pic>
        <p:nvPicPr>
          <p:cNvPr id="5125" name="Picture 5"/>
          <p:cNvPicPr>
            <a:picLocks noChangeAspect="1" noChangeArrowheads="1"/>
          </p:cNvPicPr>
          <p:nvPr/>
        </p:nvPicPr>
        <p:blipFill>
          <a:blip r:embed="rId3"/>
          <a:srcRect/>
          <a:stretch>
            <a:fillRect/>
          </a:stretch>
        </p:blipFill>
        <p:spPr bwMode="auto">
          <a:xfrm>
            <a:off x="857224" y="1428735"/>
            <a:ext cx="1714512" cy="1512805"/>
          </a:xfrm>
          <a:prstGeom prst="rect">
            <a:avLst/>
          </a:prstGeom>
          <a:noFill/>
          <a:ln w="9525">
            <a:noFill/>
            <a:miter lim="800000"/>
            <a:headEnd/>
            <a:tailEnd/>
          </a:ln>
          <a:effectLst/>
        </p:spPr>
      </p:pic>
      <p:sp>
        <p:nvSpPr>
          <p:cNvPr id="11" name="Rettangolo 10"/>
          <p:cNvSpPr/>
          <p:nvPr/>
        </p:nvSpPr>
        <p:spPr>
          <a:xfrm>
            <a:off x="2786050" y="1643050"/>
            <a:ext cx="4572000" cy="646331"/>
          </a:xfrm>
          <a:prstGeom prst="rect">
            <a:avLst/>
          </a:prstGeom>
        </p:spPr>
        <p:txBody>
          <a:bodyPr>
            <a:spAutoFit/>
          </a:bodyPr>
          <a:lstStyle/>
          <a:p>
            <a:pPr fontAlgn="base"/>
            <a:r>
              <a:rPr lang="it-IT" dirty="0" smtClean="0"/>
              <a:t>IDF 2014 - XIV EDIZIONE   </a:t>
            </a:r>
            <a:r>
              <a:rPr lang="it-IT" i="1" dirty="0" smtClean="0"/>
              <a:t>8 - 10 Ottobre 2014, Laboratori Nazionali di Frascati</a:t>
            </a:r>
            <a:endParaRPr lang="it-I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394064" y="1955155"/>
            <a:ext cx="4194160" cy="2769989"/>
          </a:xfrm>
          <a:prstGeom prst="rect">
            <a:avLst/>
          </a:prstGeom>
          <a:noFill/>
        </p:spPr>
        <p:txBody>
          <a:bodyPr wrap="none" rtlCol="0">
            <a:spAutoFit/>
          </a:bodyPr>
          <a:lstStyle/>
          <a:p>
            <a:pPr algn="ctr"/>
            <a:r>
              <a:rPr lang="it-IT" sz="8000" dirty="0" smtClean="0">
                <a:latin typeface="Times New Roman" pitchFamily="18" charset="0"/>
                <a:cs typeface="Times New Roman" pitchFamily="18" charset="0"/>
              </a:rPr>
              <a:t>IN </a:t>
            </a:r>
          </a:p>
          <a:p>
            <a:pPr algn="ctr"/>
            <a:endParaRPr lang="it-IT" sz="1400" dirty="0" smtClean="0">
              <a:latin typeface="Times New Roman" pitchFamily="18" charset="0"/>
              <a:cs typeface="Times New Roman" pitchFamily="18" charset="0"/>
            </a:endParaRPr>
          </a:p>
          <a:p>
            <a:pPr algn="ctr"/>
            <a:r>
              <a:rPr lang="it-IT" sz="8000" dirty="0" smtClean="0">
                <a:latin typeface="Times New Roman" pitchFamily="18" charset="0"/>
                <a:cs typeface="Times New Roman" pitchFamily="18" charset="0"/>
              </a:rPr>
              <a:t>EUROPA</a:t>
            </a:r>
            <a:endParaRPr lang="it-IT" sz="8000"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144016" y="619528"/>
            <a:ext cx="8892480" cy="6001643"/>
          </a:xfrm>
          <a:prstGeom prst="rect">
            <a:avLst/>
          </a:prstGeom>
          <a:ln>
            <a:solidFill>
              <a:schemeClr val="bg1"/>
            </a:solid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Marzo 2000</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Consiglio europeo  di Lisbona</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32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Viene definita la cosiddetta</a:t>
            </a:r>
            <a:r>
              <a:rPr kumimoji="0" lang="it-IT"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strategia di Lisbona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Lo scopo è quello di fare dell’Unione europea l’economia più competitiva del mondo e di pervenire alla piena occupazione entro il 2010. </a:t>
            </a:r>
          </a:p>
          <a:p>
            <a:pPr marL="0" marR="0" lvl="0" indent="0" algn="ctr" defTabSz="914400" rtl="0" eaLnBrk="1" fontAlgn="base" latinLnBrk="0" hangingPunct="1">
              <a:lnSpc>
                <a:spcPct val="100000"/>
              </a:lnSpc>
              <a:spcBef>
                <a:spcPct val="0"/>
              </a:spcBef>
              <a:spcAft>
                <a:spcPct val="0"/>
              </a:spcAft>
              <a:buClrTx/>
              <a:buSzTx/>
              <a:buFontTx/>
              <a:buNone/>
              <a:tabLst/>
            </a:pPr>
            <a:endParaRPr lang="it-IT" sz="3200" dirty="0" smtClean="0">
              <a:solidFill>
                <a:schemeClr val="tx1"/>
              </a:solidFill>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Sviluppata nel corso di diversi Consigli europei successivi a quello di Lisbona,</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questa strategia si fonda su tre pilastri</a:t>
            </a:r>
            <a:endParaRPr kumimoji="0" lang="it-IT"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95536" y="404664"/>
            <a:ext cx="8229600" cy="6120680"/>
          </a:xfrm>
        </p:spPr>
        <p:txBody>
          <a:bodyPr>
            <a:noAutofit/>
          </a:bodyPr>
          <a:lstStyle/>
          <a:p>
            <a:pPr lvl="0" algn="just"/>
            <a:r>
              <a:rPr lang="it-IT" sz="2400" dirty="0" smtClean="0">
                <a:latin typeface="Times New Roman" pitchFamily="18" charset="0"/>
                <a:cs typeface="Times New Roman" pitchFamily="18" charset="0"/>
              </a:rPr>
              <a:t>un pilastro economico che deve preparare la transizione verso </a:t>
            </a:r>
            <a:r>
              <a:rPr lang="it-IT" sz="2400" b="1" dirty="0" smtClean="0">
                <a:latin typeface="Times New Roman" pitchFamily="18" charset="0"/>
                <a:cs typeface="Times New Roman" pitchFamily="18" charset="0"/>
              </a:rPr>
              <a:t>un’economia competitiva, dinamica e fondata sulla conoscenza</a:t>
            </a:r>
            <a:r>
              <a:rPr lang="it-IT" sz="2400" dirty="0" smtClean="0">
                <a:latin typeface="Times New Roman" pitchFamily="18" charset="0"/>
                <a:cs typeface="Times New Roman" pitchFamily="18" charset="0"/>
              </a:rPr>
              <a:t>. L’accento è posto sulla necessità di adattarsi continuamente alle evoluzioni della società dell’informazione e sulle iniziative da incoraggiare in materia di ricerca e di sviluppo ; </a:t>
            </a:r>
          </a:p>
          <a:p>
            <a:pPr lvl="0" algn="just"/>
            <a:r>
              <a:rPr lang="it-IT" sz="2400" dirty="0" smtClean="0">
                <a:latin typeface="Times New Roman" pitchFamily="18" charset="0"/>
                <a:cs typeface="Times New Roman" pitchFamily="18" charset="0"/>
              </a:rPr>
              <a:t>un pilastro sociale che deve consentire di modernizzare il modello sociale europeo grazie all'investimento nelle risorse umane e alla lotta contro l'esclusione sociale. </a:t>
            </a:r>
            <a:r>
              <a:rPr lang="it-IT" sz="2400" b="1" dirty="0" smtClean="0">
                <a:latin typeface="Times New Roman" pitchFamily="18" charset="0"/>
                <a:cs typeface="Times New Roman" pitchFamily="18" charset="0"/>
              </a:rPr>
              <a:t>Gli Stati membri sono invitati a investire nell'istruzione</a:t>
            </a:r>
            <a:r>
              <a:rPr lang="it-IT" sz="2400" dirty="0" smtClean="0">
                <a:solidFill>
                  <a:srgbClr val="FF0000"/>
                </a:solidFill>
                <a:latin typeface="Times New Roman" pitchFamily="18" charset="0"/>
                <a:cs typeface="Times New Roman" pitchFamily="18" charset="0"/>
              </a:rPr>
              <a:t> </a:t>
            </a:r>
            <a:r>
              <a:rPr lang="it-IT" sz="2400" dirty="0" smtClean="0">
                <a:latin typeface="Times New Roman" pitchFamily="18" charset="0"/>
                <a:cs typeface="Times New Roman" pitchFamily="18" charset="0"/>
              </a:rPr>
              <a:t>e nella formazione e a condurre una politica attiva per l'occupazione onde agevolare il passaggio all'economia della conoscenza; </a:t>
            </a:r>
          </a:p>
          <a:p>
            <a:pPr lvl="0" algn="just"/>
            <a:r>
              <a:rPr lang="it-IT" sz="2400" dirty="0" smtClean="0">
                <a:latin typeface="Times New Roman" pitchFamily="18" charset="0"/>
                <a:cs typeface="Times New Roman" pitchFamily="18" charset="0"/>
              </a:rPr>
              <a:t>un pilastro ambientale aggiunto in occasione del Consiglio europeo di </a:t>
            </a:r>
            <a:r>
              <a:rPr lang="it-IT" sz="2400" dirty="0" err="1" smtClean="0">
                <a:latin typeface="Times New Roman" pitchFamily="18" charset="0"/>
                <a:cs typeface="Times New Roman" pitchFamily="18" charset="0"/>
              </a:rPr>
              <a:t>Göteborg</a:t>
            </a:r>
            <a:r>
              <a:rPr lang="it-IT" sz="2400" dirty="0" smtClean="0">
                <a:latin typeface="Times New Roman" pitchFamily="18" charset="0"/>
                <a:cs typeface="Times New Roman" pitchFamily="18" charset="0"/>
              </a:rPr>
              <a:t> nel giugno 2001 e che attira l’attenzione sul fatto che la crescita economica va dissociata dall’utilizzazione delle risorse naturali. </a:t>
            </a:r>
          </a:p>
        </p:txBody>
      </p:sp>
      <p:pic>
        <p:nvPicPr>
          <p:cNvPr id="4"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ChangeArrowheads="1"/>
          </p:cNvSpPr>
          <p:nvPr/>
        </p:nvSpPr>
        <p:spPr bwMode="auto">
          <a:xfrm>
            <a:off x="107504" y="1336987"/>
            <a:ext cx="889248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EQF (</a:t>
            </a:r>
            <a:r>
              <a:rPr kumimoji="0" lang="it-IT" sz="22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European</a:t>
            </a:r>
            <a:r>
              <a:rPr kumimoji="0" lang="it-IT" sz="2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it-IT" sz="22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Qualification</a:t>
            </a:r>
            <a:r>
              <a:rPr kumimoji="0" lang="it-IT" sz="2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it-IT" sz="22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Framework</a:t>
            </a:r>
            <a:r>
              <a:rPr kumimoji="0" lang="it-IT" sz="2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p>
          <a:p>
            <a:pPr marL="0" marR="0" lvl="0" indent="0" defTabSz="914400" rtl="0" eaLnBrk="1" fontAlgn="base" latinLnBrk="0" hangingPunct="1">
              <a:lnSpc>
                <a:spcPct val="100000"/>
              </a:lnSpc>
              <a:spcBef>
                <a:spcPct val="0"/>
              </a:spcBef>
              <a:spcAft>
                <a:spcPct val="0"/>
              </a:spcAft>
              <a:buClrTx/>
              <a:buSzTx/>
              <a:buFontTx/>
              <a:buNone/>
              <a:tabLst/>
            </a:pPr>
            <a:endParaRPr kumimoji="0" lang="it-IT" sz="2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lvl="0" algn="just" eaLnBrk="0" fontAlgn="base" hangingPunct="0">
              <a:spcBef>
                <a:spcPct val="0"/>
              </a:spcBef>
              <a:spcAft>
                <a:spcPct val="0"/>
              </a:spcAft>
            </a:pPr>
            <a:r>
              <a:rPr lang="it-IT" sz="2200" dirty="0" smtClean="0">
                <a:latin typeface="Times New Roman" pitchFamily="18" charset="0"/>
                <a:ea typeface="Calibri" pitchFamily="34" charset="0"/>
                <a:cs typeface="Times New Roman" pitchFamily="18" charset="0"/>
              </a:rPr>
              <a:t>Raccomandazione del Parlamento europeo e del Consiglio del 23 aprile 2008 sulla costituzione del Quadro europeo delle qualifiche per l’apprendimento permanente</a:t>
            </a:r>
            <a:endParaRPr lang="it-IT" sz="2200" dirty="0" smtClean="0">
              <a:latin typeface="Times New Roman" pitchFamily="18" charset="0"/>
              <a:cs typeface="Times New Roman" pitchFamily="18" charset="0"/>
            </a:endParaRPr>
          </a:p>
          <a:p>
            <a:pPr marL="0" marR="0" lvl="0" indent="0" defTabSz="914400" rtl="0" eaLnBrk="1" fontAlgn="base" latinLnBrk="0" hangingPunct="1">
              <a:lnSpc>
                <a:spcPct val="100000"/>
              </a:lnSpc>
              <a:spcBef>
                <a:spcPct val="0"/>
              </a:spcBef>
              <a:spcAft>
                <a:spcPct val="0"/>
              </a:spcAft>
              <a:buClrTx/>
              <a:buSzTx/>
              <a:buFontTx/>
              <a:buNone/>
              <a:tabLst/>
            </a:pPr>
            <a:endParaRPr kumimoji="0" lang="it-IT"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sz="2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“Quadro europeo delle qualifiche” </a:t>
            </a:r>
            <a:r>
              <a:rPr kumimoji="0" lang="it-IT" sz="2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per l’apprendimento permanente. Strumento di riferimento per confrontare i livelli delle qualifiche dei diversi sistemi delle qualifiche e per promuovere sia l'apprendimento permanente sia le pari opportunità nella società basata sulla conoscenza, nonché l'ulteriore integrazione del mercato del lavoro europeo</a:t>
            </a:r>
            <a:r>
              <a:rPr kumimoji="0" lang="it-IT" sz="2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rispettando al contempo la ricca diversità dei sistemi d'istruzione nazionali.</a:t>
            </a:r>
            <a:r>
              <a:rPr kumimoji="0" lang="it-IT" sz="2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ella 9"/>
          <p:cNvGraphicFramePr>
            <a:graphicFrameLocks noGrp="1"/>
          </p:cNvGraphicFramePr>
          <p:nvPr/>
        </p:nvGraphicFramePr>
        <p:xfrm>
          <a:off x="899592" y="620688"/>
          <a:ext cx="7133728" cy="5400040"/>
        </p:xfrm>
        <a:graphic>
          <a:graphicData uri="http://schemas.openxmlformats.org/drawingml/2006/table">
            <a:tbl>
              <a:tblPr firstRow="1" bandRow="1">
                <a:tableStyleId>{5C22544A-7EE6-4342-B048-85BDC9FD1C3A}</a:tableStyleId>
              </a:tblPr>
              <a:tblGrid>
                <a:gridCol w="1219200"/>
                <a:gridCol w="1905744"/>
                <a:gridCol w="2064568"/>
                <a:gridCol w="1944216"/>
              </a:tblGrid>
              <a:tr h="370840">
                <a:tc>
                  <a:txBody>
                    <a:bodyPr/>
                    <a:lstStyle/>
                    <a:p>
                      <a:endParaRPr lang="it-IT" dirty="0">
                        <a:latin typeface="Times New Roman" pitchFamily="18" charset="0"/>
                        <a:cs typeface="Times New Roman" pitchFamily="18" charset="0"/>
                      </a:endParaRPr>
                    </a:p>
                  </a:txBody>
                  <a:tcPr/>
                </a:tc>
                <a:tc>
                  <a:txBody>
                    <a:bodyPr/>
                    <a:lstStyle/>
                    <a:p>
                      <a:r>
                        <a:rPr lang="it-IT" sz="1000" b="1" kern="1200" dirty="0" smtClean="0">
                          <a:solidFill>
                            <a:schemeClr val="lt1"/>
                          </a:solidFill>
                          <a:latin typeface="Times New Roman" pitchFamily="18" charset="0"/>
                          <a:ea typeface="+mn-ea"/>
                          <a:cs typeface="Times New Roman" pitchFamily="18" charset="0"/>
                        </a:rPr>
                        <a:t>Conoscenze</a:t>
                      </a:r>
                      <a:endParaRPr lang="it-IT" sz="1000" dirty="0">
                        <a:latin typeface="Times New Roman" pitchFamily="18" charset="0"/>
                        <a:cs typeface="Times New Roman" pitchFamily="18" charset="0"/>
                      </a:endParaRPr>
                    </a:p>
                  </a:txBody>
                  <a:tcPr/>
                </a:tc>
                <a:tc>
                  <a:txBody>
                    <a:bodyPr/>
                    <a:lstStyle/>
                    <a:p>
                      <a:r>
                        <a:rPr lang="it-IT" sz="1000" b="1" kern="1200" dirty="0" smtClean="0">
                          <a:solidFill>
                            <a:schemeClr val="lt1"/>
                          </a:solidFill>
                          <a:latin typeface="Times New Roman" pitchFamily="18" charset="0"/>
                          <a:ea typeface="+mn-ea"/>
                          <a:cs typeface="Times New Roman" pitchFamily="18" charset="0"/>
                        </a:rPr>
                        <a:t>Abilità</a:t>
                      </a:r>
                      <a:endParaRPr lang="it-IT" sz="1000" dirty="0">
                        <a:latin typeface="Times New Roman" pitchFamily="18" charset="0"/>
                        <a:cs typeface="Times New Roman" pitchFamily="18" charset="0"/>
                      </a:endParaRPr>
                    </a:p>
                  </a:txBody>
                  <a:tcPr/>
                </a:tc>
                <a:tc>
                  <a:txBody>
                    <a:bodyPr/>
                    <a:lstStyle/>
                    <a:p>
                      <a:r>
                        <a:rPr lang="it-IT" sz="1000" b="1" kern="1200" dirty="0" smtClean="0">
                          <a:solidFill>
                            <a:schemeClr val="lt1"/>
                          </a:solidFill>
                          <a:latin typeface="Times New Roman" pitchFamily="18" charset="0"/>
                          <a:ea typeface="+mn-ea"/>
                          <a:cs typeface="Times New Roman" pitchFamily="18" charset="0"/>
                        </a:rPr>
                        <a:t>Competenze</a:t>
                      </a:r>
                      <a:endParaRPr lang="it-IT" sz="1000" dirty="0">
                        <a:latin typeface="Times New Roman" pitchFamily="18" charset="0"/>
                        <a:cs typeface="Times New Roman" pitchFamily="18" charset="0"/>
                      </a:endParaRPr>
                    </a:p>
                  </a:txBody>
                  <a:tcPr/>
                </a:tc>
              </a:tr>
              <a:tr h="941080">
                <a:tc>
                  <a:txBody>
                    <a:bodyPr/>
                    <a:lstStyle/>
                    <a:p>
                      <a:endParaRPr lang="it-IT">
                        <a:latin typeface="Times New Roman" pitchFamily="18" charset="0"/>
                        <a:cs typeface="Times New Roman" pitchFamily="18" charset="0"/>
                      </a:endParaRPr>
                    </a:p>
                  </a:txBody>
                  <a:tcPr/>
                </a:tc>
                <a:tc>
                  <a:txBody>
                    <a:bodyPr/>
                    <a:lstStyle/>
                    <a:p>
                      <a:pPr marL="0" indent="0" algn="l">
                        <a:spcAft>
                          <a:spcPts val="1000"/>
                        </a:spcAft>
                      </a:pPr>
                      <a:r>
                        <a:rPr lang="it-IT" sz="1000" dirty="0">
                          <a:latin typeface="Times New Roman" pitchFamily="18" charset="0"/>
                          <a:ea typeface="Calibri"/>
                          <a:cs typeface="Times New Roman" pitchFamily="18" charset="0"/>
                        </a:rPr>
                        <a:t>Nel contesto del Quadro europeo </a:t>
                      </a:r>
                      <a:r>
                        <a:rPr lang="it-IT" sz="1000" dirty="0" smtClean="0">
                          <a:latin typeface="Times New Roman" pitchFamily="18" charset="0"/>
                          <a:ea typeface="Calibri"/>
                          <a:cs typeface="Times New Roman" pitchFamily="18" charset="0"/>
                        </a:rPr>
                        <a:t>delle </a:t>
                      </a:r>
                      <a:r>
                        <a:rPr lang="it-IT" sz="1000" dirty="0">
                          <a:latin typeface="Times New Roman" pitchFamily="18" charset="0"/>
                          <a:ea typeface="Calibri"/>
                          <a:cs typeface="Times New Roman" pitchFamily="18" charset="0"/>
                        </a:rPr>
                        <a:t>qualifiche, le </a:t>
                      </a:r>
                      <a:r>
                        <a:rPr lang="it-IT" sz="1000" dirty="0" smtClean="0">
                          <a:latin typeface="Times New Roman" pitchFamily="18" charset="0"/>
                          <a:ea typeface="Calibri"/>
                          <a:cs typeface="Times New Roman" pitchFamily="18" charset="0"/>
                        </a:rPr>
                        <a:t>conoscenze </a:t>
                      </a:r>
                      <a:r>
                        <a:rPr lang="it-IT" sz="1000" kern="1200" dirty="0" smtClean="0">
                          <a:solidFill>
                            <a:schemeClr val="dk1"/>
                          </a:solidFill>
                          <a:latin typeface="Times New Roman" pitchFamily="18" charset="0"/>
                          <a:ea typeface="+mn-ea"/>
                          <a:cs typeface="Times New Roman" pitchFamily="18" charset="0"/>
                        </a:rPr>
                        <a:t>sono descritte come teoriche e/o pratiche.</a:t>
                      </a:r>
                      <a:endParaRPr lang="it-IT" sz="1000" dirty="0" smtClean="0">
                        <a:latin typeface="Times New Roman" pitchFamily="18" charset="0"/>
                        <a:ea typeface="Calibri"/>
                        <a:cs typeface="Times New Roman" pitchFamily="18" charset="0"/>
                      </a:endParaRPr>
                    </a:p>
                    <a:p>
                      <a:pPr marL="0" indent="0" algn="l">
                        <a:spcAft>
                          <a:spcPts val="1000"/>
                        </a:spcAft>
                      </a:pPr>
                      <a:endParaRPr lang="it-IT" sz="1000" dirty="0">
                        <a:latin typeface="Times New Roman" pitchFamily="18" charset="0"/>
                        <a:ea typeface="Calibri"/>
                        <a:cs typeface="Times New Roman" pitchFamily="18" charset="0"/>
                      </a:endParaRPr>
                    </a:p>
                  </a:txBody>
                  <a:tcPr marL="89535" marR="89535" marT="0" marB="0"/>
                </a:tc>
                <a:tc>
                  <a:txBody>
                    <a:bodyPr/>
                    <a:lstStyle/>
                    <a:p>
                      <a:pPr marL="0" indent="0" algn="l">
                        <a:spcAft>
                          <a:spcPts val="0"/>
                        </a:spcAft>
                      </a:pPr>
                      <a:r>
                        <a:rPr lang="it-IT" sz="1000" dirty="0">
                          <a:latin typeface="Times New Roman" pitchFamily="18" charset="0"/>
                          <a:ea typeface="Calibri"/>
                          <a:cs typeface="Times New Roman" pitchFamily="18" charset="0"/>
                        </a:rPr>
                        <a:t>Nel contesto del Quadro europeo delle qualifiche, le abilita sono</a:t>
                      </a:r>
                    </a:p>
                    <a:p>
                      <a:pPr marL="0" indent="0" algn="l">
                        <a:spcAft>
                          <a:spcPts val="0"/>
                        </a:spcAft>
                      </a:pPr>
                      <a:r>
                        <a:rPr lang="it-IT" sz="1000" dirty="0">
                          <a:latin typeface="Times New Roman" pitchFamily="18" charset="0"/>
                          <a:ea typeface="Calibri"/>
                          <a:cs typeface="Times New Roman" pitchFamily="18" charset="0"/>
                        </a:rPr>
                        <a:t>descritte come cognitive (comprendenti l</a:t>
                      </a:r>
                      <a:r>
                        <a:rPr lang="en-US" sz="1000" dirty="0">
                          <a:latin typeface="Times New Roman" pitchFamily="18" charset="0"/>
                          <a:ea typeface="Calibri"/>
                          <a:cs typeface="Times New Roman" pitchFamily="18" charset="0"/>
                        </a:rPr>
                        <a:t>’</a:t>
                      </a:r>
                      <a:r>
                        <a:rPr lang="it-IT" sz="1000" dirty="0">
                          <a:latin typeface="Times New Roman" pitchFamily="18" charset="0"/>
                          <a:ea typeface="Calibri"/>
                          <a:cs typeface="Times New Roman" pitchFamily="18" charset="0"/>
                        </a:rPr>
                        <a:t>uso del pensiero </a:t>
                      </a:r>
                      <a:r>
                        <a:rPr lang="it-IT" sz="1000" dirty="0" smtClean="0">
                          <a:latin typeface="Times New Roman" pitchFamily="18" charset="0"/>
                          <a:ea typeface="Calibri"/>
                          <a:cs typeface="Times New Roman" pitchFamily="18" charset="0"/>
                        </a:rPr>
                        <a:t>logico, intuitivo </a:t>
                      </a:r>
                      <a:r>
                        <a:rPr lang="it-IT" sz="1000" dirty="0">
                          <a:latin typeface="Times New Roman" pitchFamily="18" charset="0"/>
                          <a:ea typeface="Calibri"/>
                          <a:cs typeface="Times New Roman" pitchFamily="18" charset="0"/>
                        </a:rPr>
                        <a:t>e creativo) e pratiche (comprendenti l</a:t>
                      </a:r>
                      <a:r>
                        <a:rPr lang="en-US" sz="1000" dirty="0">
                          <a:latin typeface="Times New Roman" pitchFamily="18" charset="0"/>
                          <a:ea typeface="Calibri"/>
                          <a:cs typeface="Times New Roman" pitchFamily="18" charset="0"/>
                        </a:rPr>
                        <a:t>’</a:t>
                      </a:r>
                      <a:r>
                        <a:rPr lang="it-IT" sz="1000" dirty="0">
                          <a:latin typeface="Times New Roman" pitchFamily="18" charset="0"/>
                          <a:ea typeface="Calibri"/>
                          <a:cs typeface="Times New Roman" pitchFamily="18" charset="0"/>
                        </a:rPr>
                        <a:t>abilita manuale e</a:t>
                      </a:r>
                    </a:p>
                    <a:p>
                      <a:pPr marL="0" indent="0" algn="l">
                        <a:spcAft>
                          <a:spcPts val="0"/>
                        </a:spcAft>
                      </a:pPr>
                      <a:r>
                        <a:rPr lang="it-IT" sz="1000" dirty="0">
                          <a:latin typeface="Times New Roman" pitchFamily="18" charset="0"/>
                          <a:ea typeface="Calibri"/>
                          <a:cs typeface="Times New Roman" pitchFamily="18" charset="0"/>
                        </a:rPr>
                        <a:t>l</a:t>
                      </a:r>
                      <a:r>
                        <a:rPr lang="en-US" sz="1000" dirty="0">
                          <a:latin typeface="Times New Roman" pitchFamily="18" charset="0"/>
                          <a:ea typeface="Calibri"/>
                          <a:cs typeface="Times New Roman" pitchFamily="18" charset="0"/>
                        </a:rPr>
                        <a:t>’</a:t>
                      </a:r>
                      <a:r>
                        <a:rPr lang="it-IT" sz="1000" dirty="0">
                          <a:latin typeface="Times New Roman" pitchFamily="18" charset="0"/>
                          <a:ea typeface="Calibri"/>
                          <a:cs typeface="Times New Roman" pitchFamily="18" charset="0"/>
                        </a:rPr>
                        <a:t>uso di metodi, materiali, strumenti e utensili).</a:t>
                      </a:r>
                    </a:p>
                  </a:txBody>
                  <a:tcPr marL="68580" marR="68580" marT="0" marB="0"/>
                </a:tc>
                <a:tc>
                  <a:txBody>
                    <a:bodyPr/>
                    <a:lstStyle/>
                    <a:p>
                      <a:pPr marL="0" lvl="0" indent="0" algn="l">
                        <a:spcAft>
                          <a:spcPts val="0"/>
                        </a:spcAft>
                      </a:pPr>
                      <a:r>
                        <a:rPr lang="it-IT" sz="1000" dirty="0">
                          <a:latin typeface="Times New Roman" pitchFamily="18" charset="0"/>
                          <a:ea typeface="Calibri"/>
                          <a:cs typeface="Times New Roman" pitchFamily="18" charset="0"/>
                        </a:rPr>
                        <a:t>Nel contesto del Quadro europeo </a:t>
                      </a:r>
                      <a:r>
                        <a:rPr lang="it-IT" sz="1000" dirty="0" smtClean="0">
                          <a:latin typeface="Times New Roman" pitchFamily="18" charset="0"/>
                          <a:ea typeface="Calibri"/>
                          <a:cs typeface="Times New Roman" pitchFamily="18" charset="0"/>
                        </a:rPr>
                        <a:t>delle </a:t>
                      </a:r>
                      <a:r>
                        <a:rPr lang="it-IT" sz="1000" dirty="0">
                          <a:latin typeface="Times New Roman" pitchFamily="18" charset="0"/>
                          <a:ea typeface="Calibri"/>
                          <a:cs typeface="Times New Roman" pitchFamily="18" charset="0"/>
                        </a:rPr>
                        <a:t>qualifiche, le </a:t>
                      </a:r>
                      <a:r>
                        <a:rPr lang="it-IT" sz="1000" dirty="0" smtClean="0">
                          <a:latin typeface="Times New Roman" pitchFamily="18" charset="0"/>
                          <a:ea typeface="Calibri"/>
                          <a:cs typeface="Times New Roman" pitchFamily="18" charset="0"/>
                        </a:rPr>
                        <a:t>competenze</a:t>
                      </a:r>
                      <a:r>
                        <a:rPr lang="it-IT" sz="1000" kern="1200" dirty="0" smtClean="0">
                          <a:solidFill>
                            <a:schemeClr val="dk1"/>
                          </a:solidFill>
                          <a:latin typeface="Times New Roman" pitchFamily="18" charset="0"/>
                          <a:ea typeface="+mn-ea"/>
                          <a:cs typeface="Times New Roman" pitchFamily="18" charset="0"/>
                        </a:rPr>
                        <a:t> sono descritte in termini di responsabilità e autonomia. </a:t>
                      </a:r>
                      <a:endParaRPr lang="it-IT" sz="1000" dirty="0">
                        <a:latin typeface="Times New Roman" pitchFamily="18" charset="0"/>
                        <a:ea typeface="Calibri"/>
                        <a:cs typeface="Times New Roman" pitchFamily="18" charset="0"/>
                      </a:endParaRPr>
                    </a:p>
                  </a:txBody>
                  <a:tcPr marL="89535" marR="89535" marT="0" marB="0"/>
                </a:tc>
              </a:tr>
              <a:tr h="370840">
                <a:tc>
                  <a:txBody>
                    <a:bodyPr/>
                    <a:lstStyle/>
                    <a:p>
                      <a:r>
                        <a:rPr lang="it-IT" sz="1800" b="1" kern="1200" dirty="0" smtClean="0">
                          <a:solidFill>
                            <a:schemeClr val="dk1"/>
                          </a:solidFill>
                          <a:latin typeface="+mn-lt"/>
                          <a:ea typeface="+mn-ea"/>
                          <a:cs typeface="+mn-cs"/>
                        </a:rPr>
                        <a:t>Livello 1</a:t>
                      </a:r>
                      <a:endParaRPr lang="it-IT" dirty="0">
                        <a:latin typeface="Times New Roman" pitchFamily="18" charset="0"/>
                        <a:cs typeface="Times New Roman" pitchFamily="18" charset="0"/>
                      </a:endParaRPr>
                    </a:p>
                  </a:txBody>
                  <a:tcPr/>
                </a:tc>
                <a:tc>
                  <a:txBody>
                    <a:bodyPr/>
                    <a:lstStyle/>
                    <a:p>
                      <a:r>
                        <a:rPr lang="it-IT" sz="1000" kern="1200" dirty="0" smtClean="0">
                          <a:solidFill>
                            <a:schemeClr val="dk1"/>
                          </a:solidFill>
                          <a:latin typeface="Times New Roman" pitchFamily="18" charset="0"/>
                          <a:ea typeface="+mn-ea"/>
                          <a:cs typeface="Times New Roman" pitchFamily="18" charset="0"/>
                        </a:rPr>
                        <a:t>Conoscenze</a:t>
                      </a:r>
                      <a:r>
                        <a:rPr lang="it-IT" sz="1000" kern="1200" baseline="0" dirty="0" smtClean="0">
                          <a:solidFill>
                            <a:schemeClr val="dk1"/>
                          </a:solidFill>
                          <a:latin typeface="Times New Roman" pitchFamily="18" charset="0"/>
                          <a:ea typeface="+mn-ea"/>
                          <a:cs typeface="Times New Roman" pitchFamily="18" charset="0"/>
                        </a:rPr>
                        <a:t> </a:t>
                      </a:r>
                      <a:r>
                        <a:rPr lang="it-IT" sz="1000" kern="1200" dirty="0" smtClean="0">
                          <a:solidFill>
                            <a:schemeClr val="dk1"/>
                          </a:solidFill>
                          <a:latin typeface="Times New Roman" pitchFamily="18" charset="0"/>
                          <a:ea typeface="+mn-ea"/>
                          <a:cs typeface="Times New Roman" pitchFamily="18" charset="0"/>
                        </a:rPr>
                        <a:t>generale di base</a:t>
                      </a:r>
                      <a:endParaRPr lang="it-IT" sz="1000" dirty="0">
                        <a:latin typeface="Times New Roman" pitchFamily="18" charset="0"/>
                        <a:cs typeface="Times New Roman" pitchFamily="18" charset="0"/>
                      </a:endParaRPr>
                    </a:p>
                  </a:txBody>
                  <a:tcPr/>
                </a:tc>
                <a:tc>
                  <a:txBody>
                    <a:bodyPr/>
                    <a:lstStyle/>
                    <a:p>
                      <a:r>
                        <a:rPr lang="it-IT" sz="1000" kern="1200" dirty="0" smtClean="0">
                          <a:solidFill>
                            <a:schemeClr val="dk1"/>
                          </a:solidFill>
                          <a:latin typeface="Times New Roman" pitchFamily="18" charset="0"/>
                          <a:ea typeface="+mn-ea"/>
                          <a:cs typeface="Times New Roman" pitchFamily="18" charset="0"/>
                        </a:rPr>
                        <a:t>abilita di base necessarie a svolgere mansioni /compiti semplici</a:t>
                      </a:r>
                      <a:endParaRPr lang="it-IT" sz="1000" dirty="0">
                        <a:latin typeface="Times New Roman" pitchFamily="18" charset="0"/>
                        <a:cs typeface="Times New Roman" pitchFamily="18" charset="0"/>
                      </a:endParaRPr>
                    </a:p>
                  </a:txBody>
                  <a:tcPr/>
                </a:tc>
                <a:tc>
                  <a:txBody>
                    <a:bodyPr/>
                    <a:lstStyle/>
                    <a:p>
                      <a:pPr marL="0" indent="0" algn="l">
                        <a:spcAft>
                          <a:spcPts val="1000"/>
                        </a:spcAft>
                      </a:pPr>
                      <a:r>
                        <a:rPr lang="it-IT" sz="1000" dirty="0">
                          <a:latin typeface="Times New Roman" pitchFamily="18" charset="0"/>
                          <a:ea typeface="Calibri"/>
                          <a:cs typeface="Times New Roman" pitchFamily="18" charset="0"/>
                        </a:rPr>
                        <a:t>lavoro o studio, sotto la diretta supervisione, in un </a:t>
                      </a:r>
                      <a:r>
                        <a:rPr lang="it-IT" sz="1000" dirty="0" smtClean="0">
                          <a:latin typeface="Times New Roman" pitchFamily="18" charset="0"/>
                          <a:ea typeface="Calibri"/>
                          <a:cs typeface="Times New Roman" pitchFamily="18" charset="0"/>
                        </a:rPr>
                        <a:t>contesto strutturato</a:t>
                      </a:r>
                      <a:endParaRPr lang="it-IT" sz="1000" dirty="0">
                        <a:latin typeface="Times New Roman" pitchFamily="18" charset="0"/>
                        <a:ea typeface="Calibri"/>
                        <a:cs typeface="Times New Roman" pitchFamily="18" charset="0"/>
                      </a:endParaRPr>
                    </a:p>
                  </a:txBody>
                  <a:tcPr marL="89535" marR="89535" marT="0" marB="0"/>
                </a:tc>
              </a:tr>
              <a:tr h="370840">
                <a:tc>
                  <a:txBody>
                    <a:bodyPr/>
                    <a:lstStyle/>
                    <a:p>
                      <a:r>
                        <a:rPr lang="it-IT" sz="1800" b="1" kern="1200" dirty="0" smtClean="0">
                          <a:solidFill>
                            <a:schemeClr val="dk1"/>
                          </a:solidFill>
                          <a:latin typeface="+mn-lt"/>
                          <a:ea typeface="+mn-ea"/>
                          <a:cs typeface="+mn-cs"/>
                        </a:rPr>
                        <a:t>Livello 2</a:t>
                      </a:r>
                      <a:endParaRPr lang="it-IT" dirty="0">
                        <a:latin typeface="Times New Roman" pitchFamily="18" charset="0"/>
                        <a:cs typeface="Times New Roman" pitchFamily="18" charset="0"/>
                      </a:endParaRPr>
                    </a:p>
                  </a:txBody>
                  <a:tcPr/>
                </a:tc>
                <a:tc>
                  <a:txBody>
                    <a:bodyPr/>
                    <a:lstStyle/>
                    <a:p>
                      <a:r>
                        <a:rPr lang="it-IT" sz="1000" kern="1200" dirty="0" smtClean="0">
                          <a:solidFill>
                            <a:schemeClr val="dk1"/>
                          </a:solidFill>
                          <a:latin typeface="Times New Roman" pitchFamily="18" charset="0"/>
                          <a:ea typeface="+mn-ea"/>
                          <a:cs typeface="Times New Roman" pitchFamily="18" charset="0"/>
                        </a:rPr>
                        <a:t>Conoscenza pratica di base in un ambito di lavoro o di studio</a:t>
                      </a:r>
                      <a:endParaRPr lang="it-IT" sz="1000" dirty="0">
                        <a:latin typeface="Times New Roman" pitchFamily="18" charset="0"/>
                        <a:cs typeface="Times New Roman" pitchFamily="18" charset="0"/>
                      </a:endParaRPr>
                    </a:p>
                  </a:txBody>
                  <a:tcPr/>
                </a:tc>
                <a:tc>
                  <a:txBody>
                    <a:bodyPr/>
                    <a:lstStyle/>
                    <a:p>
                      <a:pPr marL="0" indent="0" algn="l">
                        <a:spcAft>
                          <a:spcPts val="1000"/>
                        </a:spcAft>
                      </a:pPr>
                      <a:r>
                        <a:rPr lang="it-IT" sz="1000" dirty="0">
                          <a:latin typeface="Times New Roman" pitchFamily="18" charset="0"/>
                          <a:ea typeface="Calibri"/>
                          <a:cs typeface="Times New Roman" pitchFamily="18" charset="0"/>
                        </a:rPr>
                        <a:t>Abilita cognitive e pratiche di base necessarie </a:t>
                      </a:r>
                      <a:r>
                        <a:rPr lang="it-IT" sz="1000" dirty="0" err="1" smtClean="0">
                          <a:latin typeface="Times New Roman" pitchFamily="18" charset="0"/>
                          <a:ea typeface="Calibri"/>
                          <a:cs typeface="Times New Roman" pitchFamily="18" charset="0"/>
                        </a:rPr>
                        <a:t>all</a:t>
                      </a:r>
                      <a:r>
                        <a:rPr lang="en-US" sz="1000" dirty="0" smtClean="0">
                          <a:latin typeface="Times New Roman" pitchFamily="18" charset="0"/>
                          <a:ea typeface="Calibri"/>
                          <a:cs typeface="Times New Roman" pitchFamily="18" charset="0"/>
                        </a:rPr>
                        <a:t>’ </a:t>
                      </a:r>
                      <a:r>
                        <a:rPr lang="it-IT" sz="1000" dirty="0" smtClean="0">
                          <a:latin typeface="Times New Roman" pitchFamily="18" charset="0"/>
                          <a:ea typeface="Calibri"/>
                          <a:cs typeface="Times New Roman" pitchFamily="18" charset="0"/>
                        </a:rPr>
                        <a:t>uso </a:t>
                      </a:r>
                      <a:r>
                        <a:rPr lang="it-IT" sz="1000" dirty="0">
                          <a:latin typeface="Times New Roman" pitchFamily="18" charset="0"/>
                          <a:ea typeface="Calibri"/>
                          <a:cs typeface="Times New Roman" pitchFamily="18" charset="0"/>
                        </a:rPr>
                        <a:t>di </a:t>
                      </a:r>
                      <a:r>
                        <a:rPr lang="it-IT" sz="1000" dirty="0" smtClean="0">
                          <a:latin typeface="Times New Roman" pitchFamily="18" charset="0"/>
                          <a:ea typeface="Calibri"/>
                          <a:cs typeface="Times New Roman" pitchFamily="18" charset="0"/>
                        </a:rPr>
                        <a:t>informazioni pertinenti </a:t>
                      </a:r>
                      <a:r>
                        <a:rPr lang="it-IT" sz="1000" dirty="0">
                          <a:latin typeface="Times New Roman" pitchFamily="18" charset="0"/>
                          <a:ea typeface="Calibri"/>
                          <a:cs typeface="Times New Roman" pitchFamily="18" charset="0"/>
                        </a:rPr>
                        <a:t>per svolgere compiti e risolvere problemi ricorrenti </a:t>
                      </a:r>
                      <a:r>
                        <a:rPr lang="it-IT" sz="1000" dirty="0" smtClean="0">
                          <a:latin typeface="Times New Roman" pitchFamily="18" charset="0"/>
                          <a:ea typeface="Calibri"/>
                          <a:cs typeface="Times New Roman" pitchFamily="18" charset="0"/>
                        </a:rPr>
                        <a:t>usando </a:t>
                      </a:r>
                      <a:r>
                        <a:rPr lang="it-IT" sz="1000" kern="1200" dirty="0" smtClean="0">
                          <a:solidFill>
                            <a:schemeClr val="dk1"/>
                          </a:solidFill>
                          <a:latin typeface="Times New Roman" pitchFamily="18" charset="0"/>
                          <a:ea typeface="+mn-ea"/>
                          <a:cs typeface="Times New Roman" pitchFamily="18" charset="0"/>
                        </a:rPr>
                        <a:t>strumenti e regole semplici</a:t>
                      </a:r>
                      <a:endParaRPr lang="it-IT" sz="1000" dirty="0">
                        <a:latin typeface="Times New Roman" pitchFamily="18" charset="0"/>
                        <a:ea typeface="Calibri"/>
                        <a:cs typeface="Times New Roman" pitchFamily="18" charset="0"/>
                      </a:endParaRPr>
                    </a:p>
                  </a:txBody>
                  <a:tcPr marL="89535" marR="89535" marT="0" marB="0"/>
                </a:tc>
                <a:tc>
                  <a:txBody>
                    <a:bodyPr/>
                    <a:lstStyle/>
                    <a:p>
                      <a:r>
                        <a:rPr lang="it-IT" sz="1000" kern="1200" dirty="0" smtClean="0">
                          <a:solidFill>
                            <a:schemeClr val="dk1"/>
                          </a:solidFill>
                          <a:latin typeface="Times New Roman" pitchFamily="18" charset="0"/>
                          <a:ea typeface="+mn-ea"/>
                          <a:cs typeface="Times New Roman" pitchFamily="18" charset="0"/>
                        </a:rPr>
                        <a:t>Lavoro o studio sotto la supervisione con una certo grado di autonomia</a:t>
                      </a:r>
                      <a:endParaRPr lang="it-IT" sz="1000" dirty="0">
                        <a:latin typeface="Times New Roman" pitchFamily="18" charset="0"/>
                        <a:cs typeface="Times New Roman" pitchFamily="18" charset="0"/>
                      </a:endParaRPr>
                    </a:p>
                  </a:txBody>
                  <a:tcPr/>
                </a:tc>
              </a:tr>
              <a:tr h="370840">
                <a:tc>
                  <a:txBody>
                    <a:bodyPr/>
                    <a:lstStyle/>
                    <a:p>
                      <a:r>
                        <a:rPr lang="it-IT" sz="1800" b="1" kern="1200" dirty="0" smtClean="0">
                          <a:solidFill>
                            <a:schemeClr val="dk1"/>
                          </a:solidFill>
                          <a:latin typeface="+mn-lt"/>
                          <a:ea typeface="+mn-ea"/>
                          <a:cs typeface="+mn-cs"/>
                        </a:rPr>
                        <a:t>Livello 3</a:t>
                      </a:r>
                      <a:endParaRPr lang="it-IT" dirty="0">
                        <a:latin typeface="Times New Roman" pitchFamily="18" charset="0"/>
                        <a:cs typeface="Times New Roman" pitchFamily="18" charset="0"/>
                      </a:endParaRPr>
                    </a:p>
                  </a:txBody>
                  <a:tcPr/>
                </a:tc>
                <a:tc>
                  <a:txBody>
                    <a:bodyPr/>
                    <a:lstStyle/>
                    <a:p>
                      <a:pPr marL="0" indent="0" algn="l">
                        <a:spcAft>
                          <a:spcPts val="1000"/>
                        </a:spcAft>
                      </a:pPr>
                      <a:r>
                        <a:rPr lang="it-IT" sz="1000" dirty="0">
                          <a:latin typeface="Times New Roman" pitchFamily="18" charset="0"/>
                          <a:ea typeface="Calibri"/>
                          <a:cs typeface="Times New Roman" pitchFamily="18" charset="0"/>
                        </a:rPr>
                        <a:t>Conoscenza di fatti, principi, processi e concetti generali, in un </a:t>
                      </a:r>
                      <a:r>
                        <a:rPr lang="it-IT" sz="1000" dirty="0" smtClean="0">
                          <a:latin typeface="Times New Roman" pitchFamily="18" charset="0"/>
                          <a:ea typeface="Calibri"/>
                          <a:cs typeface="Times New Roman" pitchFamily="18" charset="0"/>
                        </a:rPr>
                        <a:t>ambito </a:t>
                      </a:r>
                      <a:r>
                        <a:rPr lang="it-IT" sz="1000" kern="1200" dirty="0" smtClean="0">
                          <a:solidFill>
                            <a:schemeClr val="dk1"/>
                          </a:solidFill>
                          <a:latin typeface="Times New Roman" pitchFamily="18" charset="0"/>
                          <a:ea typeface="+mn-ea"/>
                          <a:cs typeface="Times New Roman" pitchFamily="18" charset="0"/>
                        </a:rPr>
                        <a:t>di lavoro o di studio</a:t>
                      </a:r>
                      <a:endParaRPr lang="it-IT" sz="1000" dirty="0">
                        <a:latin typeface="Times New Roman" pitchFamily="18" charset="0"/>
                        <a:ea typeface="Calibri"/>
                        <a:cs typeface="Times New Roman" pitchFamily="18" charset="0"/>
                      </a:endParaRPr>
                    </a:p>
                  </a:txBody>
                  <a:tcPr marL="89535" marR="89535" marT="0" marB="0"/>
                </a:tc>
                <a:tc>
                  <a:txBody>
                    <a:bodyPr/>
                    <a:lstStyle/>
                    <a:p>
                      <a:pPr marL="0" indent="0" algn="l">
                        <a:spcAft>
                          <a:spcPts val="1000"/>
                        </a:spcAft>
                      </a:pPr>
                      <a:r>
                        <a:rPr lang="it-IT" sz="1000" dirty="0" smtClean="0">
                          <a:latin typeface="Times New Roman" pitchFamily="18" charset="0"/>
                          <a:ea typeface="Calibri"/>
                          <a:cs typeface="Times New Roman" pitchFamily="18" charset="0"/>
                        </a:rPr>
                        <a:t>Una </a:t>
                      </a:r>
                      <a:r>
                        <a:rPr lang="it-IT" sz="1000" dirty="0">
                          <a:latin typeface="Times New Roman" pitchFamily="18" charset="0"/>
                          <a:ea typeface="Calibri"/>
                          <a:cs typeface="Times New Roman" pitchFamily="18" charset="0"/>
                        </a:rPr>
                        <a:t>gamma di abilita cognitive e pratiche necessarie a </a:t>
                      </a:r>
                      <a:r>
                        <a:rPr lang="it-IT" sz="1000" dirty="0" smtClean="0">
                          <a:latin typeface="Times New Roman" pitchFamily="18" charset="0"/>
                          <a:ea typeface="Calibri"/>
                          <a:cs typeface="Times New Roman" pitchFamily="18" charset="0"/>
                        </a:rPr>
                        <a:t>svolgere compiti </a:t>
                      </a:r>
                      <a:r>
                        <a:rPr lang="it-IT" sz="1000" dirty="0">
                          <a:latin typeface="Times New Roman" pitchFamily="18" charset="0"/>
                          <a:ea typeface="Calibri"/>
                          <a:cs typeface="Times New Roman" pitchFamily="18" charset="0"/>
                        </a:rPr>
                        <a:t>e risolvere problemi scegliendo e applicando metodi di base</a:t>
                      </a:r>
                      <a:r>
                        <a:rPr lang="it-IT" sz="1000" dirty="0" smtClean="0">
                          <a:latin typeface="Times New Roman" pitchFamily="18" charset="0"/>
                          <a:ea typeface="Calibri"/>
                          <a:cs typeface="Times New Roman" pitchFamily="18" charset="0"/>
                        </a:rPr>
                        <a:t>,</a:t>
                      </a:r>
                      <a:r>
                        <a:rPr lang="it-IT" sz="1000" kern="1200" dirty="0" smtClean="0">
                          <a:solidFill>
                            <a:schemeClr val="dk1"/>
                          </a:solidFill>
                          <a:latin typeface="Times New Roman" pitchFamily="18" charset="0"/>
                          <a:ea typeface="+mn-ea"/>
                          <a:cs typeface="Times New Roman" pitchFamily="18" charset="0"/>
                        </a:rPr>
                        <a:t> strumenti, materiali ed informazioni</a:t>
                      </a:r>
                      <a:endParaRPr lang="it-IT" sz="1000" dirty="0">
                        <a:latin typeface="Times New Roman" pitchFamily="18" charset="0"/>
                        <a:ea typeface="Calibri"/>
                        <a:cs typeface="Times New Roman" pitchFamily="18" charset="0"/>
                      </a:endParaRPr>
                    </a:p>
                  </a:txBody>
                  <a:tcPr marL="89535" marR="89535" marT="0" marB="0"/>
                </a:tc>
                <a:tc>
                  <a:txBody>
                    <a:bodyPr/>
                    <a:lstStyle/>
                    <a:p>
                      <a:pPr marL="0" indent="0" algn="l">
                        <a:spcAft>
                          <a:spcPts val="0"/>
                        </a:spcAft>
                        <a:buFont typeface="Arial" pitchFamily="34" charset="0"/>
                        <a:buChar char="•"/>
                      </a:pPr>
                      <a:r>
                        <a:rPr lang="it-IT" sz="1000" dirty="0" smtClean="0">
                          <a:latin typeface="Times New Roman" pitchFamily="18" charset="0"/>
                          <a:ea typeface="Calibri"/>
                          <a:cs typeface="Times New Roman" pitchFamily="18" charset="0"/>
                        </a:rPr>
                        <a:t> Assumere </a:t>
                      </a:r>
                      <a:r>
                        <a:rPr lang="it-IT" sz="1000" dirty="0">
                          <a:latin typeface="Times New Roman" pitchFamily="18" charset="0"/>
                          <a:ea typeface="Calibri"/>
                          <a:cs typeface="Times New Roman" pitchFamily="18" charset="0"/>
                        </a:rPr>
                        <a:t>la </a:t>
                      </a:r>
                      <a:r>
                        <a:rPr lang="it-IT" sz="1000" dirty="0" smtClean="0">
                          <a:latin typeface="Times New Roman" pitchFamily="18" charset="0"/>
                          <a:ea typeface="Calibri"/>
                          <a:cs typeface="Times New Roman" pitchFamily="18" charset="0"/>
                        </a:rPr>
                        <a:t>responsabilità </a:t>
                      </a:r>
                      <a:r>
                        <a:rPr lang="it-IT" sz="1000" dirty="0">
                          <a:latin typeface="Times New Roman" pitchFamily="18" charset="0"/>
                          <a:ea typeface="Calibri"/>
                          <a:cs typeface="Times New Roman" pitchFamily="18" charset="0"/>
                        </a:rPr>
                        <a:t>di portare a termine compiti </a:t>
                      </a:r>
                      <a:r>
                        <a:rPr lang="it-IT" sz="1000" dirty="0" err="1">
                          <a:latin typeface="Times New Roman" pitchFamily="18" charset="0"/>
                          <a:ea typeface="Calibri"/>
                          <a:cs typeface="Times New Roman" pitchFamily="18" charset="0"/>
                        </a:rPr>
                        <a:t>nell</a:t>
                      </a:r>
                      <a:r>
                        <a:rPr lang="en-US" sz="1000" dirty="0">
                          <a:latin typeface="Times New Roman" pitchFamily="18" charset="0"/>
                          <a:ea typeface="Calibri"/>
                          <a:cs typeface="Times New Roman" pitchFamily="18" charset="0"/>
                        </a:rPr>
                        <a:t>’</a:t>
                      </a:r>
                      <a:r>
                        <a:rPr lang="it-IT" sz="1000" dirty="0">
                          <a:latin typeface="Times New Roman" pitchFamily="18" charset="0"/>
                          <a:ea typeface="Calibri"/>
                          <a:cs typeface="Times New Roman" pitchFamily="18" charset="0"/>
                        </a:rPr>
                        <a:t>ambito </a:t>
                      </a:r>
                      <a:r>
                        <a:rPr lang="it-IT" sz="1000" dirty="0" smtClean="0">
                          <a:latin typeface="Times New Roman" pitchFamily="18" charset="0"/>
                          <a:ea typeface="Calibri"/>
                          <a:cs typeface="Times New Roman" pitchFamily="18" charset="0"/>
                        </a:rPr>
                        <a:t>del lavoro </a:t>
                      </a:r>
                      <a:r>
                        <a:rPr lang="it-IT" sz="1000" dirty="0">
                          <a:latin typeface="Times New Roman" pitchFamily="18" charset="0"/>
                          <a:ea typeface="Calibri"/>
                          <a:cs typeface="Times New Roman" pitchFamily="18" charset="0"/>
                        </a:rPr>
                        <a:t>o dello </a:t>
                      </a:r>
                      <a:r>
                        <a:rPr lang="it-IT" sz="1000" dirty="0" smtClean="0">
                          <a:latin typeface="Times New Roman" pitchFamily="18" charset="0"/>
                          <a:ea typeface="Calibri"/>
                          <a:cs typeface="Times New Roman" pitchFamily="18" charset="0"/>
                        </a:rPr>
                        <a:t>studio;</a:t>
                      </a:r>
                      <a:r>
                        <a:rPr lang="it-IT" sz="1000" baseline="0" dirty="0" smtClean="0">
                          <a:latin typeface="Times New Roman" pitchFamily="18" charset="0"/>
                          <a:ea typeface="Calibri"/>
                          <a:cs typeface="Times New Roman" pitchFamily="18" charset="0"/>
                        </a:rPr>
                        <a:t> </a:t>
                      </a:r>
                    </a:p>
                    <a:p>
                      <a:pPr marL="0" indent="0" algn="l">
                        <a:spcAft>
                          <a:spcPts val="0"/>
                        </a:spcAft>
                        <a:buFont typeface="Arial" pitchFamily="34" charset="0"/>
                        <a:buChar char="•"/>
                      </a:pPr>
                      <a:r>
                        <a:rPr lang="it-IT" sz="1000" dirty="0" smtClean="0">
                          <a:latin typeface="Times New Roman" pitchFamily="18" charset="0"/>
                          <a:ea typeface="Calibri"/>
                          <a:cs typeface="Times New Roman" pitchFamily="18" charset="0"/>
                        </a:rPr>
                        <a:t> adeguare </a:t>
                      </a:r>
                      <a:r>
                        <a:rPr lang="it-IT" sz="1000" dirty="0">
                          <a:latin typeface="Times New Roman" pitchFamily="18" charset="0"/>
                          <a:ea typeface="Calibri"/>
                          <a:cs typeface="Times New Roman" pitchFamily="18" charset="0"/>
                        </a:rPr>
                        <a:t>il </a:t>
                      </a:r>
                      <a:r>
                        <a:rPr lang="it-IT" sz="1000" dirty="0" smtClean="0">
                          <a:latin typeface="Times New Roman" pitchFamily="18" charset="0"/>
                          <a:ea typeface="Calibri"/>
                          <a:cs typeface="Times New Roman" pitchFamily="18" charset="0"/>
                        </a:rPr>
                        <a:t>proprio comportamento alle </a:t>
                      </a:r>
                      <a:r>
                        <a:rPr lang="it-IT" sz="1000" dirty="0">
                          <a:latin typeface="Times New Roman" pitchFamily="18" charset="0"/>
                          <a:ea typeface="Calibri"/>
                          <a:cs typeface="Times New Roman" pitchFamily="18" charset="0"/>
                        </a:rPr>
                        <a:t>circostanze nella soluzione </a:t>
                      </a:r>
                      <a:r>
                        <a:rPr lang="it-IT" sz="1000" dirty="0" smtClean="0">
                          <a:latin typeface="Times New Roman" pitchFamily="18" charset="0"/>
                          <a:ea typeface="Calibri"/>
                          <a:cs typeface="Times New Roman" pitchFamily="18" charset="0"/>
                        </a:rPr>
                        <a:t>dei</a:t>
                      </a:r>
                      <a:r>
                        <a:rPr lang="it-IT" sz="1000" baseline="0" dirty="0" smtClean="0">
                          <a:latin typeface="Times New Roman" pitchFamily="18" charset="0"/>
                          <a:ea typeface="Calibri"/>
                          <a:cs typeface="Times New Roman" pitchFamily="18" charset="0"/>
                        </a:rPr>
                        <a:t> p</a:t>
                      </a:r>
                      <a:r>
                        <a:rPr lang="it-IT" sz="1000" kern="1200" dirty="0" smtClean="0">
                          <a:solidFill>
                            <a:schemeClr val="dk1"/>
                          </a:solidFill>
                          <a:latin typeface="Times New Roman" pitchFamily="18" charset="0"/>
                          <a:ea typeface="+mn-ea"/>
                          <a:cs typeface="Times New Roman" pitchFamily="18" charset="0"/>
                        </a:rPr>
                        <a:t>roblemi</a:t>
                      </a:r>
                      <a:endParaRPr lang="it-IT" sz="1000" dirty="0">
                        <a:latin typeface="Times New Roman" pitchFamily="18" charset="0"/>
                        <a:ea typeface="Calibri"/>
                        <a:cs typeface="Times New Roman" pitchFamily="18" charset="0"/>
                      </a:endParaRPr>
                    </a:p>
                  </a:txBody>
                  <a:tcPr marL="89535" marR="89535" marT="0" marB="0"/>
                </a:tc>
              </a:tr>
              <a:tr h="370840">
                <a:tc>
                  <a:txBody>
                    <a:bodyPr/>
                    <a:lstStyle/>
                    <a:p>
                      <a:r>
                        <a:rPr lang="it-IT" sz="1800" b="1" kern="1200" dirty="0" smtClean="0">
                          <a:solidFill>
                            <a:schemeClr val="dk1"/>
                          </a:solidFill>
                          <a:latin typeface="+mn-lt"/>
                          <a:ea typeface="+mn-ea"/>
                          <a:cs typeface="+mn-cs"/>
                        </a:rPr>
                        <a:t>Livello 4</a:t>
                      </a:r>
                      <a:endParaRPr lang="it-IT" dirty="0" smtClean="0">
                        <a:latin typeface="Times New Roman" pitchFamily="18" charset="0"/>
                        <a:cs typeface="Times New Roman" pitchFamily="18" charset="0"/>
                      </a:endParaRPr>
                    </a:p>
                    <a:p>
                      <a:endParaRPr lang="it-IT" dirty="0">
                        <a:latin typeface="Times New Roman" pitchFamily="18" charset="0"/>
                        <a:cs typeface="Times New Roman" pitchFamily="18" charset="0"/>
                      </a:endParaRPr>
                    </a:p>
                  </a:txBody>
                  <a:tcPr/>
                </a:tc>
                <a:tc>
                  <a:txBody>
                    <a:bodyPr/>
                    <a:lstStyle/>
                    <a:p>
                      <a:pPr marL="0" indent="0" algn="l">
                        <a:spcAft>
                          <a:spcPts val="1000"/>
                        </a:spcAft>
                      </a:pPr>
                      <a:r>
                        <a:rPr lang="it-IT" sz="1000" dirty="0">
                          <a:latin typeface="Times New Roman" pitchFamily="18" charset="0"/>
                          <a:ea typeface="Calibri"/>
                          <a:cs typeface="Times New Roman" pitchFamily="18" charset="0"/>
                        </a:rPr>
                        <a:t>Conoscenza pratica e teorica in ampi contesti in un ambito di lavoro </a:t>
                      </a:r>
                      <a:r>
                        <a:rPr lang="it-IT" sz="1000" dirty="0" smtClean="0">
                          <a:latin typeface="Times New Roman" pitchFamily="18" charset="0"/>
                          <a:ea typeface="Calibri"/>
                          <a:cs typeface="Times New Roman" pitchFamily="18" charset="0"/>
                        </a:rPr>
                        <a:t>o </a:t>
                      </a:r>
                      <a:r>
                        <a:rPr lang="it-IT" sz="1000" kern="1200" dirty="0" smtClean="0">
                          <a:solidFill>
                            <a:schemeClr val="dk1"/>
                          </a:solidFill>
                          <a:latin typeface="Times New Roman" pitchFamily="18" charset="0"/>
                          <a:ea typeface="+mn-ea"/>
                          <a:cs typeface="Times New Roman" pitchFamily="18" charset="0"/>
                        </a:rPr>
                        <a:t>di studio</a:t>
                      </a:r>
                      <a:endParaRPr lang="it-IT" sz="1000" dirty="0">
                        <a:latin typeface="Times New Roman" pitchFamily="18" charset="0"/>
                        <a:ea typeface="Calibri"/>
                        <a:cs typeface="Times New Roman" pitchFamily="18" charset="0"/>
                      </a:endParaRPr>
                    </a:p>
                  </a:txBody>
                  <a:tcPr marL="89535" marR="89535" marT="0" marB="0"/>
                </a:tc>
                <a:tc>
                  <a:txBody>
                    <a:bodyPr/>
                    <a:lstStyle/>
                    <a:p>
                      <a:pPr marL="0" indent="0" algn="l">
                        <a:spcAft>
                          <a:spcPts val="1000"/>
                        </a:spcAft>
                      </a:pPr>
                      <a:r>
                        <a:rPr lang="it-IT" sz="1000" dirty="0">
                          <a:latin typeface="Times New Roman" pitchFamily="18" charset="0"/>
                          <a:ea typeface="Calibri"/>
                          <a:cs typeface="Times New Roman" pitchFamily="18" charset="0"/>
                        </a:rPr>
                        <a:t>Una gamma di </a:t>
                      </a:r>
                      <a:r>
                        <a:rPr lang="it-IT" sz="1000" dirty="0" smtClean="0">
                          <a:latin typeface="Times New Roman" pitchFamily="18" charset="0"/>
                          <a:ea typeface="Calibri"/>
                          <a:cs typeface="Times New Roman" pitchFamily="18" charset="0"/>
                        </a:rPr>
                        <a:t>abilità </a:t>
                      </a:r>
                      <a:r>
                        <a:rPr lang="it-IT" sz="1000" dirty="0">
                          <a:latin typeface="Times New Roman" pitchFamily="18" charset="0"/>
                          <a:ea typeface="Calibri"/>
                          <a:cs typeface="Times New Roman" pitchFamily="18" charset="0"/>
                        </a:rPr>
                        <a:t>cognitive e pratiche necessarie a </a:t>
                      </a:r>
                      <a:r>
                        <a:rPr lang="it-IT" sz="1000" dirty="0" smtClean="0">
                          <a:latin typeface="Times New Roman" pitchFamily="18" charset="0"/>
                          <a:ea typeface="Calibri"/>
                          <a:cs typeface="Times New Roman" pitchFamily="18" charset="0"/>
                        </a:rPr>
                        <a:t>risolvere </a:t>
                      </a:r>
                      <a:r>
                        <a:rPr lang="it-IT" sz="1000" kern="1200" dirty="0" smtClean="0">
                          <a:solidFill>
                            <a:schemeClr val="dk1"/>
                          </a:solidFill>
                          <a:latin typeface="Times New Roman" pitchFamily="18" charset="0"/>
                          <a:ea typeface="+mn-ea"/>
                          <a:cs typeface="Times New Roman" pitchFamily="18" charset="0"/>
                        </a:rPr>
                        <a:t>problemi specifici in un campo di lavoro o di studio</a:t>
                      </a:r>
                      <a:endParaRPr lang="it-IT" sz="1000" dirty="0">
                        <a:latin typeface="Times New Roman" pitchFamily="18" charset="0"/>
                        <a:ea typeface="Calibri"/>
                        <a:cs typeface="Times New Roman" pitchFamily="18" charset="0"/>
                      </a:endParaRPr>
                    </a:p>
                  </a:txBody>
                  <a:tcPr marL="89535" marR="89535" marT="0" marB="0"/>
                </a:tc>
                <a:tc>
                  <a:txBody>
                    <a:bodyPr/>
                    <a:lstStyle/>
                    <a:p>
                      <a:pPr marL="0" indent="0" algn="l">
                        <a:spcAft>
                          <a:spcPts val="0"/>
                        </a:spcAft>
                        <a:buFont typeface="Arial" pitchFamily="34" charset="0"/>
                        <a:buChar char="•"/>
                      </a:pPr>
                      <a:r>
                        <a:rPr lang="it-IT" sz="1000" dirty="0" smtClean="0">
                          <a:latin typeface="Times New Roman" pitchFamily="18" charset="0"/>
                          <a:ea typeface="Calibri"/>
                          <a:cs typeface="Times New Roman" pitchFamily="18" charset="0"/>
                        </a:rPr>
                        <a:t> Sapersi </a:t>
                      </a:r>
                      <a:r>
                        <a:rPr lang="it-IT" sz="1000" dirty="0">
                          <a:latin typeface="Times New Roman" pitchFamily="18" charset="0"/>
                          <a:ea typeface="Calibri"/>
                          <a:cs typeface="Times New Roman" pitchFamily="18" charset="0"/>
                        </a:rPr>
                        <a:t>gestire autonomamente, nel quadro di istruzioni in un </a:t>
                      </a:r>
                      <a:r>
                        <a:rPr lang="it-IT" sz="1000" dirty="0" smtClean="0">
                          <a:latin typeface="Times New Roman" pitchFamily="18" charset="0"/>
                          <a:ea typeface="Calibri"/>
                          <a:cs typeface="Times New Roman" pitchFamily="18" charset="0"/>
                        </a:rPr>
                        <a:t>contesto di </a:t>
                      </a:r>
                      <a:r>
                        <a:rPr lang="it-IT" sz="1000" dirty="0">
                          <a:latin typeface="Times New Roman" pitchFamily="18" charset="0"/>
                          <a:ea typeface="Calibri"/>
                          <a:cs typeface="Times New Roman" pitchFamily="18" charset="0"/>
                        </a:rPr>
                        <a:t>lavoro o di studio, di solito prevedibili, ma soggetti a cambiamenti;</a:t>
                      </a:r>
                    </a:p>
                    <a:p>
                      <a:pPr marL="0" indent="0" algn="l">
                        <a:spcAft>
                          <a:spcPts val="0"/>
                        </a:spcAft>
                      </a:pPr>
                      <a:r>
                        <a:rPr lang="it-IT" sz="1000" b="1" dirty="0">
                          <a:latin typeface="Times New Roman" pitchFamily="18" charset="0"/>
                          <a:ea typeface="Calibri"/>
                          <a:cs typeface="Times New Roman" pitchFamily="18" charset="0"/>
                        </a:rPr>
                        <a:t>• </a:t>
                      </a:r>
                      <a:r>
                        <a:rPr lang="it-IT" sz="1000" b="0" dirty="0" smtClean="0">
                          <a:latin typeface="Times New Roman" pitchFamily="18" charset="0"/>
                          <a:ea typeface="Calibri"/>
                          <a:cs typeface="Times New Roman" pitchFamily="18" charset="0"/>
                        </a:rPr>
                        <a:t>S</a:t>
                      </a:r>
                      <a:r>
                        <a:rPr lang="it-IT" sz="1000" dirty="0" smtClean="0">
                          <a:latin typeface="Times New Roman" pitchFamily="18" charset="0"/>
                          <a:ea typeface="Calibri"/>
                          <a:cs typeface="Times New Roman" pitchFamily="18" charset="0"/>
                        </a:rPr>
                        <a:t>orvegliare </a:t>
                      </a:r>
                      <a:r>
                        <a:rPr lang="it-IT" sz="1000" dirty="0">
                          <a:latin typeface="Times New Roman" pitchFamily="18" charset="0"/>
                          <a:ea typeface="Calibri"/>
                          <a:cs typeface="Times New Roman" pitchFamily="18" charset="0"/>
                        </a:rPr>
                        <a:t>il lavoro di routine di altri, assumendo una certa</a:t>
                      </a:r>
                    </a:p>
                    <a:p>
                      <a:pPr marL="0" indent="0" algn="l">
                        <a:spcAft>
                          <a:spcPts val="1000"/>
                        </a:spcAft>
                      </a:pPr>
                      <a:r>
                        <a:rPr lang="it-IT" sz="1000" dirty="0" smtClean="0">
                          <a:latin typeface="Times New Roman" pitchFamily="18" charset="0"/>
                          <a:ea typeface="Calibri"/>
                          <a:cs typeface="Times New Roman" pitchFamily="18" charset="0"/>
                        </a:rPr>
                        <a:t>responsabilità </a:t>
                      </a:r>
                      <a:r>
                        <a:rPr lang="it-IT" sz="1000" dirty="0">
                          <a:latin typeface="Times New Roman" pitchFamily="18" charset="0"/>
                          <a:ea typeface="Calibri"/>
                          <a:cs typeface="Times New Roman" pitchFamily="18" charset="0"/>
                        </a:rPr>
                        <a:t>per la valutazione e il miglioramento di </a:t>
                      </a:r>
                      <a:r>
                        <a:rPr lang="it-IT" sz="1000" dirty="0" smtClean="0">
                          <a:latin typeface="Times New Roman" pitchFamily="18" charset="0"/>
                          <a:ea typeface="Calibri"/>
                          <a:cs typeface="Times New Roman" pitchFamily="18" charset="0"/>
                        </a:rPr>
                        <a:t>attività </a:t>
                      </a:r>
                      <a:r>
                        <a:rPr lang="it-IT" sz="1000" kern="1200" dirty="0" smtClean="0">
                          <a:solidFill>
                            <a:schemeClr val="dk1"/>
                          </a:solidFill>
                          <a:latin typeface="Times New Roman" pitchFamily="18" charset="0"/>
                          <a:ea typeface="+mn-ea"/>
                          <a:cs typeface="Times New Roman" pitchFamily="18" charset="0"/>
                        </a:rPr>
                        <a:t>lavorative o di studio</a:t>
                      </a:r>
                      <a:endParaRPr lang="it-IT" sz="1000" dirty="0">
                        <a:latin typeface="Times New Roman" pitchFamily="18" charset="0"/>
                        <a:ea typeface="Calibri"/>
                        <a:cs typeface="Times New Roman" pitchFamily="18" charset="0"/>
                      </a:endParaRPr>
                    </a:p>
                  </a:txBody>
                  <a:tcPr marL="89535" marR="89535" marT="0" marB="0"/>
                </a:tc>
              </a:tr>
            </a:tbl>
          </a:graphicData>
        </a:graphic>
      </p:graphicFrame>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ella 9"/>
          <p:cNvGraphicFramePr>
            <a:graphicFrameLocks noGrp="1"/>
          </p:cNvGraphicFramePr>
          <p:nvPr/>
        </p:nvGraphicFramePr>
        <p:xfrm>
          <a:off x="755576" y="122128"/>
          <a:ext cx="7133728" cy="6619240"/>
        </p:xfrm>
        <a:graphic>
          <a:graphicData uri="http://schemas.openxmlformats.org/drawingml/2006/table">
            <a:tbl>
              <a:tblPr firstRow="1" bandRow="1">
                <a:tableStyleId>{5C22544A-7EE6-4342-B048-85BDC9FD1C3A}</a:tableStyleId>
              </a:tblPr>
              <a:tblGrid>
                <a:gridCol w="1219200"/>
                <a:gridCol w="1905744"/>
                <a:gridCol w="2064568"/>
                <a:gridCol w="1944216"/>
              </a:tblGrid>
              <a:tr h="370840">
                <a:tc>
                  <a:txBody>
                    <a:bodyPr/>
                    <a:lstStyle/>
                    <a:p>
                      <a:endParaRPr lang="it-IT" dirty="0">
                        <a:latin typeface="Times New Roman" pitchFamily="18" charset="0"/>
                        <a:cs typeface="Times New Roman" pitchFamily="18" charset="0"/>
                      </a:endParaRPr>
                    </a:p>
                  </a:txBody>
                  <a:tcPr/>
                </a:tc>
                <a:tc>
                  <a:txBody>
                    <a:bodyPr/>
                    <a:lstStyle/>
                    <a:p>
                      <a:r>
                        <a:rPr lang="it-IT" sz="1000" b="1" kern="1200" dirty="0" smtClean="0">
                          <a:solidFill>
                            <a:schemeClr val="lt1"/>
                          </a:solidFill>
                          <a:latin typeface="Times New Roman" pitchFamily="18" charset="0"/>
                          <a:ea typeface="+mn-ea"/>
                          <a:cs typeface="Times New Roman" pitchFamily="18" charset="0"/>
                        </a:rPr>
                        <a:t>Conoscenze</a:t>
                      </a:r>
                      <a:endParaRPr lang="it-IT" sz="1000" dirty="0">
                        <a:latin typeface="Times New Roman" pitchFamily="18" charset="0"/>
                        <a:cs typeface="Times New Roman" pitchFamily="18" charset="0"/>
                      </a:endParaRPr>
                    </a:p>
                  </a:txBody>
                  <a:tcPr/>
                </a:tc>
                <a:tc>
                  <a:txBody>
                    <a:bodyPr/>
                    <a:lstStyle/>
                    <a:p>
                      <a:r>
                        <a:rPr lang="it-IT" sz="1000" b="1" kern="1200" dirty="0" smtClean="0">
                          <a:solidFill>
                            <a:schemeClr val="lt1"/>
                          </a:solidFill>
                          <a:latin typeface="Times New Roman" pitchFamily="18" charset="0"/>
                          <a:ea typeface="+mn-ea"/>
                          <a:cs typeface="Times New Roman" pitchFamily="18" charset="0"/>
                        </a:rPr>
                        <a:t>Abilità</a:t>
                      </a:r>
                      <a:endParaRPr lang="it-IT" sz="1000" dirty="0">
                        <a:latin typeface="Times New Roman" pitchFamily="18" charset="0"/>
                        <a:cs typeface="Times New Roman" pitchFamily="18" charset="0"/>
                      </a:endParaRPr>
                    </a:p>
                  </a:txBody>
                  <a:tcPr/>
                </a:tc>
                <a:tc>
                  <a:txBody>
                    <a:bodyPr/>
                    <a:lstStyle/>
                    <a:p>
                      <a:r>
                        <a:rPr lang="it-IT" sz="1000" b="1" kern="1200" dirty="0" smtClean="0">
                          <a:solidFill>
                            <a:schemeClr val="lt1"/>
                          </a:solidFill>
                          <a:latin typeface="Times New Roman" pitchFamily="18" charset="0"/>
                          <a:ea typeface="+mn-ea"/>
                          <a:cs typeface="Times New Roman" pitchFamily="18" charset="0"/>
                        </a:rPr>
                        <a:t>Competenze</a:t>
                      </a:r>
                      <a:endParaRPr lang="it-IT" sz="1000" dirty="0">
                        <a:latin typeface="Times New Roman" pitchFamily="18" charset="0"/>
                        <a:cs typeface="Times New Roman" pitchFamily="18" charset="0"/>
                      </a:endParaRPr>
                    </a:p>
                  </a:txBody>
                  <a:tcPr/>
                </a:tc>
              </a:tr>
              <a:tr h="941080">
                <a:tc>
                  <a:txBody>
                    <a:bodyPr/>
                    <a:lstStyle/>
                    <a:p>
                      <a:endParaRPr lang="it-IT" dirty="0">
                        <a:latin typeface="Times New Roman" pitchFamily="18" charset="0"/>
                        <a:cs typeface="Times New Roman" pitchFamily="18" charset="0"/>
                      </a:endParaRPr>
                    </a:p>
                  </a:txBody>
                  <a:tcPr/>
                </a:tc>
                <a:tc>
                  <a:txBody>
                    <a:bodyPr/>
                    <a:lstStyle/>
                    <a:p>
                      <a:pPr marL="0" indent="0" algn="l">
                        <a:spcAft>
                          <a:spcPts val="1000"/>
                        </a:spcAft>
                      </a:pPr>
                      <a:r>
                        <a:rPr lang="it-IT" sz="1000" dirty="0">
                          <a:latin typeface="Times New Roman" pitchFamily="18" charset="0"/>
                          <a:ea typeface="Calibri"/>
                          <a:cs typeface="Times New Roman" pitchFamily="18" charset="0"/>
                        </a:rPr>
                        <a:t>Nel contesto del Quadro europeo </a:t>
                      </a:r>
                      <a:r>
                        <a:rPr lang="it-IT" sz="1000" dirty="0" smtClean="0">
                          <a:latin typeface="Times New Roman" pitchFamily="18" charset="0"/>
                          <a:ea typeface="Calibri"/>
                          <a:cs typeface="Times New Roman" pitchFamily="18" charset="0"/>
                        </a:rPr>
                        <a:t>delle </a:t>
                      </a:r>
                      <a:r>
                        <a:rPr lang="it-IT" sz="1000" dirty="0">
                          <a:latin typeface="Times New Roman" pitchFamily="18" charset="0"/>
                          <a:ea typeface="Calibri"/>
                          <a:cs typeface="Times New Roman" pitchFamily="18" charset="0"/>
                        </a:rPr>
                        <a:t>qualifiche, le </a:t>
                      </a:r>
                      <a:r>
                        <a:rPr lang="it-IT" sz="1000" dirty="0" smtClean="0">
                          <a:latin typeface="Times New Roman" pitchFamily="18" charset="0"/>
                          <a:ea typeface="Calibri"/>
                          <a:cs typeface="Times New Roman" pitchFamily="18" charset="0"/>
                        </a:rPr>
                        <a:t>conoscenze </a:t>
                      </a:r>
                      <a:r>
                        <a:rPr lang="it-IT" sz="1000" kern="1200" dirty="0" smtClean="0">
                          <a:solidFill>
                            <a:schemeClr val="dk1"/>
                          </a:solidFill>
                          <a:latin typeface="Times New Roman" pitchFamily="18" charset="0"/>
                          <a:ea typeface="+mn-ea"/>
                          <a:cs typeface="Times New Roman" pitchFamily="18" charset="0"/>
                        </a:rPr>
                        <a:t>sono descritte come teoriche e/o pratiche.</a:t>
                      </a:r>
                      <a:endParaRPr lang="it-IT" sz="1000" dirty="0" smtClean="0">
                        <a:latin typeface="Times New Roman" pitchFamily="18" charset="0"/>
                        <a:ea typeface="Calibri"/>
                        <a:cs typeface="Times New Roman" pitchFamily="18" charset="0"/>
                      </a:endParaRPr>
                    </a:p>
                    <a:p>
                      <a:pPr marL="0" indent="0" algn="l">
                        <a:spcAft>
                          <a:spcPts val="1000"/>
                        </a:spcAft>
                      </a:pPr>
                      <a:endParaRPr lang="it-IT" sz="1000" dirty="0">
                        <a:latin typeface="Times New Roman" pitchFamily="18" charset="0"/>
                        <a:ea typeface="Calibri"/>
                        <a:cs typeface="Times New Roman" pitchFamily="18" charset="0"/>
                      </a:endParaRPr>
                    </a:p>
                  </a:txBody>
                  <a:tcPr marL="89535" marR="89535" marT="0" marB="0"/>
                </a:tc>
                <a:tc>
                  <a:txBody>
                    <a:bodyPr/>
                    <a:lstStyle/>
                    <a:p>
                      <a:pPr marL="0" indent="0" algn="l">
                        <a:spcAft>
                          <a:spcPts val="0"/>
                        </a:spcAft>
                      </a:pPr>
                      <a:r>
                        <a:rPr lang="it-IT" sz="1000" dirty="0">
                          <a:latin typeface="Times New Roman" pitchFamily="18" charset="0"/>
                          <a:ea typeface="Calibri"/>
                          <a:cs typeface="Times New Roman" pitchFamily="18" charset="0"/>
                        </a:rPr>
                        <a:t>Nel contesto del Quadro europeo delle qualifiche, le abilita sono</a:t>
                      </a:r>
                    </a:p>
                    <a:p>
                      <a:pPr marL="0" indent="0" algn="l">
                        <a:spcAft>
                          <a:spcPts val="0"/>
                        </a:spcAft>
                      </a:pPr>
                      <a:r>
                        <a:rPr lang="it-IT" sz="1000" dirty="0">
                          <a:latin typeface="Times New Roman" pitchFamily="18" charset="0"/>
                          <a:ea typeface="Calibri"/>
                          <a:cs typeface="Times New Roman" pitchFamily="18" charset="0"/>
                        </a:rPr>
                        <a:t>descritte come cognitive (comprendenti l</a:t>
                      </a:r>
                      <a:r>
                        <a:rPr lang="en-US" sz="1000" dirty="0">
                          <a:latin typeface="Times New Roman" pitchFamily="18" charset="0"/>
                          <a:ea typeface="Calibri"/>
                          <a:cs typeface="Times New Roman" pitchFamily="18" charset="0"/>
                        </a:rPr>
                        <a:t>’</a:t>
                      </a:r>
                      <a:r>
                        <a:rPr lang="it-IT" sz="1000" dirty="0">
                          <a:latin typeface="Times New Roman" pitchFamily="18" charset="0"/>
                          <a:ea typeface="Calibri"/>
                          <a:cs typeface="Times New Roman" pitchFamily="18" charset="0"/>
                        </a:rPr>
                        <a:t>uso del pensiero </a:t>
                      </a:r>
                      <a:r>
                        <a:rPr lang="it-IT" sz="1000" dirty="0" smtClean="0">
                          <a:latin typeface="Times New Roman" pitchFamily="18" charset="0"/>
                          <a:ea typeface="Calibri"/>
                          <a:cs typeface="Times New Roman" pitchFamily="18" charset="0"/>
                        </a:rPr>
                        <a:t>logico, intuitivo </a:t>
                      </a:r>
                      <a:r>
                        <a:rPr lang="it-IT" sz="1000" dirty="0">
                          <a:latin typeface="Times New Roman" pitchFamily="18" charset="0"/>
                          <a:ea typeface="Calibri"/>
                          <a:cs typeface="Times New Roman" pitchFamily="18" charset="0"/>
                        </a:rPr>
                        <a:t>e creativo) e pratiche (comprendenti l</a:t>
                      </a:r>
                      <a:r>
                        <a:rPr lang="en-US" sz="1000" dirty="0">
                          <a:latin typeface="Times New Roman" pitchFamily="18" charset="0"/>
                          <a:ea typeface="Calibri"/>
                          <a:cs typeface="Times New Roman" pitchFamily="18" charset="0"/>
                        </a:rPr>
                        <a:t>’</a:t>
                      </a:r>
                      <a:r>
                        <a:rPr lang="it-IT" sz="1000" dirty="0">
                          <a:latin typeface="Times New Roman" pitchFamily="18" charset="0"/>
                          <a:ea typeface="Calibri"/>
                          <a:cs typeface="Times New Roman" pitchFamily="18" charset="0"/>
                        </a:rPr>
                        <a:t>abilita manuale e</a:t>
                      </a:r>
                    </a:p>
                    <a:p>
                      <a:pPr marL="0" indent="0" algn="l">
                        <a:spcAft>
                          <a:spcPts val="0"/>
                        </a:spcAft>
                      </a:pPr>
                      <a:r>
                        <a:rPr lang="it-IT" sz="1000" dirty="0">
                          <a:latin typeface="Times New Roman" pitchFamily="18" charset="0"/>
                          <a:ea typeface="Calibri"/>
                          <a:cs typeface="Times New Roman" pitchFamily="18" charset="0"/>
                        </a:rPr>
                        <a:t>l</a:t>
                      </a:r>
                      <a:r>
                        <a:rPr lang="en-US" sz="1000" dirty="0">
                          <a:latin typeface="Times New Roman" pitchFamily="18" charset="0"/>
                          <a:ea typeface="Calibri"/>
                          <a:cs typeface="Times New Roman" pitchFamily="18" charset="0"/>
                        </a:rPr>
                        <a:t>’</a:t>
                      </a:r>
                      <a:r>
                        <a:rPr lang="it-IT" sz="1000" dirty="0">
                          <a:latin typeface="Times New Roman" pitchFamily="18" charset="0"/>
                          <a:ea typeface="Calibri"/>
                          <a:cs typeface="Times New Roman" pitchFamily="18" charset="0"/>
                        </a:rPr>
                        <a:t>uso di metodi, materiali, strumenti e utensili).</a:t>
                      </a:r>
                    </a:p>
                  </a:txBody>
                  <a:tcPr marL="68580" marR="68580" marT="0" marB="0"/>
                </a:tc>
                <a:tc>
                  <a:txBody>
                    <a:bodyPr/>
                    <a:lstStyle/>
                    <a:p>
                      <a:pPr marL="0" lvl="0" indent="0" algn="l">
                        <a:spcAft>
                          <a:spcPts val="0"/>
                        </a:spcAft>
                      </a:pPr>
                      <a:r>
                        <a:rPr lang="it-IT" sz="1000" dirty="0">
                          <a:latin typeface="Times New Roman" pitchFamily="18" charset="0"/>
                          <a:ea typeface="Calibri"/>
                          <a:cs typeface="Times New Roman" pitchFamily="18" charset="0"/>
                        </a:rPr>
                        <a:t>Nel contesto del Quadro europeo </a:t>
                      </a:r>
                      <a:r>
                        <a:rPr lang="it-IT" sz="1000" dirty="0" smtClean="0">
                          <a:latin typeface="Times New Roman" pitchFamily="18" charset="0"/>
                          <a:ea typeface="Calibri"/>
                          <a:cs typeface="Times New Roman" pitchFamily="18" charset="0"/>
                        </a:rPr>
                        <a:t>delle </a:t>
                      </a:r>
                      <a:r>
                        <a:rPr lang="it-IT" sz="1000" dirty="0">
                          <a:latin typeface="Times New Roman" pitchFamily="18" charset="0"/>
                          <a:ea typeface="Calibri"/>
                          <a:cs typeface="Times New Roman" pitchFamily="18" charset="0"/>
                        </a:rPr>
                        <a:t>qualifiche, le </a:t>
                      </a:r>
                      <a:r>
                        <a:rPr lang="it-IT" sz="1000" dirty="0" smtClean="0">
                          <a:latin typeface="Times New Roman" pitchFamily="18" charset="0"/>
                          <a:ea typeface="Calibri"/>
                          <a:cs typeface="Times New Roman" pitchFamily="18" charset="0"/>
                        </a:rPr>
                        <a:t>competenze</a:t>
                      </a:r>
                      <a:r>
                        <a:rPr lang="it-IT" sz="1000" kern="1200" dirty="0" smtClean="0">
                          <a:solidFill>
                            <a:schemeClr val="dk1"/>
                          </a:solidFill>
                          <a:latin typeface="Times New Roman" pitchFamily="18" charset="0"/>
                          <a:ea typeface="+mn-ea"/>
                          <a:cs typeface="Times New Roman" pitchFamily="18" charset="0"/>
                        </a:rPr>
                        <a:t> sono descritte in termini di responsabilità e autonomia. </a:t>
                      </a:r>
                      <a:endParaRPr lang="it-IT" sz="1000" dirty="0">
                        <a:latin typeface="Times New Roman" pitchFamily="18" charset="0"/>
                        <a:ea typeface="Calibri"/>
                        <a:cs typeface="Times New Roman" pitchFamily="18" charset="0"/>
                      </a:endParaRPr>
                    </a:p>
                  </a:txBody>
                  <a:tcPr marL="89535" marR="89535" marT="0" marB="0"/>
                </a:tc>
              </a:tr>
              <a:tr h="370840">
                <a:tc>
                  <a:txBody>
                    <a:bodyPr/>
                    <a:lstStyle/>
                    <a:p>
                      <a:r>
                        <a:rPr lang="it-IT" sz="1800" b="1" kern="1200" dirty="0" smtClean="0">
                          <a:solidFill>
                            <a:schemeClr val="dk1"/>
                          </a:solidFill>
                          <a:latin typeface="+mn-lt"/>
                          <a:ea typeface="+mn-ea"/>
                          <a:cs typeface="+mn-cs"/>
                        </a:rPr>
                        <a:t>Livello 5*</a:t>
                      </a:r>
                      <a:endParaRPr lang="it-IT" dirty="0">
                        <a:latin typeface="Times New Roman" pitchFamily="18" charset="0"/>
                        <a:cs typeface="Times New Roman" pitchFamily="18" charset="0"/>
                      </a:endParaRPr>
                    </a:p>
                  </a:txBody>
                  <a:tcPr/>
                </a:tc>
                <a:tc>
                  <a:txBody>
                    <a:bodyPr/>
                    <a:lstStyle/>
                    <a:p>
                      <a:pPr marL="0" indent="0" algn="l">
                        <a:spcAft>
                          <a:spcPts val="1000"/>
                        </a:spcAft>
                      </a:pPr>
                      <a:r>
                        <a:rPr lang="it-IT" sz="1000" b="1" dirty="0">
                          <a:latin typeface="Times New Roman" pitchFamily="18" charset="0"/>
                          <a:ea typeface="Calibri"/>
                          <a:cs typeface="Times New Roman" pitchFamily="18" charset="0"/>
                        </a:rPr>
                        <a:t>• </a:t>
                      </a:r>
                      <a:r>
                        <a:rPr lang="it-IT" sz="1000" dirty="0">
                          <a:latin typeface="Times New Roman" pitchFamily="18" charset="0"/>
                          <a:ea typeface="Calibri"/>
                          <a:cs typeface="Times New Roman" pitchFamily="18" charset="0"/>
                        </a:rPr>
                        <a:t>Conoscenze avanzate in un ambito di lavoro o di studio, </a:t>
                      </a:r>
                      <a:r>
                        <a:rPr lang="it-IT" sz="1000" dirty="0" smtClean="0">
                          <a:latin typeface="Times New Roman" pitchFamily="18" charset="0"/>
                          <a:ea typeface="Calibri"/>
                          <a:cs typeface="Times New Roman" pitchFamily="18" charset="0"/>
                        </a:rPr>
                        <a:t>che </a:t>
                      </a:r>
                      <a:r>
                        <a:rPr lang="it-IT" sz="1000" kern="1200" dirty="0" smtClean="0">
                          <a:solidFill>
                            <a:schemeClr val="dk1"/>
                          </a:solidFill>
                          <a:latin typeface="Times New Roman" pitchFamily="18" charset="0"/>
                          <a:ea typeface="+mn-ea"/>
                          <a:cs typeface="Times New Roman" pitchFamily="18" charset="0"/>
                        </a:rPr>
                        <a:t>presuppongano una comprensione critica di teorie e principi</a:t>
                      </a:r>
                      <a:endParaRPr lang="it-IT" sz="1000" dirty="0">
                        <a:latin typeface="Times New Roman" pitchFamily="18" charset="0"/>
                        <a:ea typeface="Calibri"/>
                        <a:cs typeface="Times New Roman" pitchFamily="18" charset="0"/>
                      </a:endParaRPr>
                    </a:p>
                  </a:txBody>
                  <a:tcPr marL="89535" marR="89535" marT="0" marB="0"/>
                </a:tc>
                <a:tc>
                  <a:txBody>
                    <a:bodyPr/>
                    <a:lstStyle/>
                    <a:p>
                      <a:pPr marL="0" indent="0" algn="l">
                        <a:spcAft>
                          <a:spcPts val="1000"/>
                        </a:spcAft>
                      </a:pPr>
                      <a:r>
                        <a:rPr lang="it-IT" sz="1000" dirty="0">
                          <a:latin typeface="Times New Roman" pitchFamily="18" charset="0"/>
                          <a:ea typeface="Calibri"/>
                          <a:cs typeface="Times New Roman" pitchFamily="18" charset="0"/>
                        </a:rPr>
                        <a:t>Abilita avanzate, che dimostrino padronanza e innovazione </a:t>
                      </a:r>
                      <a:r>
                        <a:rPr lang="it-IT" sz="1000" dirty="0" smtClean="0">
                          <a:latin typeface="Times New Roman" pitchFamily="18" charset="0"/>
                          <a:ea typeface="Calibri"/>
                          <a:cs typeface="Times New Roman" pitchFamily="18" charset="0"/>
                        </a:rPr>
                        <a:t>necessarie a </a:t>
                      </a:r>
                      <a:r>
                        <a:rPr lang="it-IT" sz="1000" dirty="0">
                          <a:latin typeface="Times New Roman" pitchFamily="18" charset="0"/>
                          <a:ea typeface="Calibri"/>
                          <a:cs typeface="Times New Roman" pitchFamily="18" charset="0"/>
                        </a:rPr>
                        <a:t>risolvere problemi complessi ed imprevedibili </a:t>
                      </a:r>
                      <a:r>
                        <a:rPr lang="it-IT" sz="1000" dirty="0" smtClean="0">
                          <a:latin typeface="Times New Roman" pitchFamily="18" charset="0"/>
                          <a:ea typeface="Calibri"/>
                          <a:cs typeface="Times New Roman" pitchFamily="18" charset="0"/>
                        </a:rPr>
                        <a:t>in  </a:t>
                      </a:r>
                      <a:r>
                        <a:rPr lang="it-IT" sz="1000" dirty="0">
                          <a:latin typeface="Times New Roman" pitchFamily="18" charset="0"/>
                          <a:ea typeface="Calibri"/>
                          <a:cs typeface="Times New Roman" pitchFamily="18" charset="0"/>
                        </a:rPr>
                        <a:t>un </a:t>
                      </a:r>
                      <a:r>
                        <a:rPr lang="it-IT" sz="1000" dirty="0" smtClean="0">
                          <a:latin typeface="Times New Roman" pitchFamily="18" charset="0"/>
                          <a:ea typeface="Calibri"/>
                          <a:cs typeface="Times New Roman" pitchFamily="18" charset="0"/>
                        </a:rPr>
                        <a:t>ambito </a:t>
                      </a:r>
                      <a:r>
                        <a:rPr lang="it-IT" sz="1000" kern="1200" dirty="0" smtClean="0">
                          <a:solidFill>
                            <a:schemeClr val="dk1"/>
                          </a:solidFill>
                          <a:latin typeface="Times New Roman" pitchFamily="18" charset="0"/>
                          <a:ea typeface="+mn-ea"/>
                          <a:cs typeface="Times New Roman" pitchFamily="18" charset="0"/>
                        </a:rPr>
                        <a:t>specializzato di lavoro o di studio</a:t>
                      </a:r>
                      <a:endParaRPr lang="it-IT" sz="1000" dirty="0">
                        <a:latin typeface="Times New Roman" pitchFamily="18" charset="0"/>
                        <a:ea typeface="Calibri"/>
                        <a:cs typeface="Times New Roman" pitchFamily="18" charset="0"/>
                      </a:endParaRPr>
                    </a:p>
                  </a:txBody>
                  <a:tcPr marL="89535" marR="89535" marT="0" marB="0"/>
                </a:tc>
                <a:tc>
                  <a:txBody>
                    <a:bodyPr/>
                    <a:lstStyle/>
                    <a:p>
                      <a:pPr marL="0" indent="0" algn="l">
                        <a:spcAft>
                          <a:spcPts val="0"/>
                        </a:spcAft>
                      </a:pPr>
                      <a:r>
                        <a:rPr lang="it-IT" sz="1000" b="1" dirty="0">
                          <a:latin typeface="Times New Roman" pitchFamily="18" charset="0"/>
                          <a:ea typeface="Calibri"/>
                          <a:cs typeface="Times New Roman" pitchFamily="18" charset="0"/>
                        </a:rPr>
                        <a:t>• </a:t>
                      </a:r>
                      <a:r>
                        <a:rPr lang="it-IT" sz="1000" dirty="0">
                          <a:latin typeface="Times New Roman" pitchFamily="18" charset="0"/>
                          <a:ea typeface="Calibri"/>
                          <a:cs typeface="Times New Roman" pitchFamily="18" charset="0"/>
                        </a:rPr>
                        <a:t>Gestire </a:t>
                      </a:r>
                      <a:r>
                        <a:rPr lang="it-IT" sz="1000" dirty="0" smtClean="0">
                          <a:latin typeface="Times New Roman" pitchFamily="18" charset="0"/>
                          <a:ea typeface="Calibri"/>
                          <a:cs typeface="Times New Roman" pitchFamily="18" charset="0"/>
                        </a:rPr>
                        <a:t>attività </a:t>
                      </a:r>
                      <a:r>
                        <a:rPr lang="it-IT" sz="1000" dirty="0">
                          <a:latin typeface="Times New Roman" pitchFamily="18" charset="0"/>
                          <a:ea typeface="Calibri"/>
                          <a:cs typeface="Times New Roman" pitchFamily="18" charset="0"/>
                        </a:rPr>
                        <a:t>o progetti, tecnico/professionali complessi </a:t>
                      </a:r>
                      <a:r>
                        <a:rPr lang="it-IT" sz="1000" dirty="0" smtClean="0">
                          <a:latin typeface="Times New Roman" pitchFamily="18" charset="0"/>
                          <a:ea typeface="Calibri"/>
                          <a:cs typeface="Times New Roman" pitchFamily="18" charset="0"/>
                        </a:rPr>
                        <a:t>assumendo la responsabilità </a:t>
                      </a:r>
                      <a:r>
                        <a:rPr lang="it-IT" sz="1000" dirty="0">
                          <a:latin typeface="Times New Roman" pitchFamily="18" charset="0"/>
                          <a:ea typeface="Calibri"/>
                          <a:cs typeface="Times New Roman" pitchFamily="18" charset="0"/>
                        </a:rPr>
                        <a:t>di decisioni in contesti di lavoro o di </a:t>
                      </a:r>
                      <a:r>
                        <a:rPr lang="it-IT" sz="1000" dirty="0" smtClean="0">
                          <a:latin typeface="Times New Roman" pitchFamily="18" charset="0"/>
                          <a:ea typeface="Calibri"/>
                          <a:cs typeface="Times New Roman" pitchFamily="18" charset="0"/>
                        </a:rPr>
                        <a:t>studio imprevedibili; </a:t>
                      </a:r>
                    </a:p>
                    <a:p>
                      <a:pPr marL="0" indent="0" algn="l">
                        <a:spcAft>
                          <a:spcPts val="1000"/>
                        </a:spcAft>
                      </a:pPr>
                      <a:r>
                        <a:rPr lang="it-IT" sz="1000" b="1" dirty="0" smtClean="0">
                          <a:latin typeface="Times New Roman" pitchFamily="18" charset="0"/>
                          <a:ea typeface="Calibri"/>
                          <a:cs typeface="Times New Roman" pitchFamily="18" charset="0"/>
                        </a:rPr>
                        <a:t>• </a:t>
                      </a:r>
                      <a:r>
                        <a:rPr lang="it-IT" sz="1000" dirty="0">
                          <a:latin typeface="Times New Roman" pitchFamily="18" charset="0"/>
                          <a:ea typeface="Calibri"/>
                          <a:cs typeface="Times New Roman" pitchFamily="18" charset="0"/>
                        </a:rPr>
                        <a:t>assumere la </a:t>
                      </a:r>
                      <a:r>
                        <a:rPr lang="it-IT" sz="1000" dirty="0" smtClean="0">
                          <a:latin typeface="Times New Roman" pitchFamily="18" charset="0"/>
                          <a:ea typeface="Calibri"/>
                          <a:cs typeface="Times New Roman" pitchFamily="18" charset="0"/>
                        </a:rPr>
                        <a:t>responsabilità </a:t>
                      </a:r>
                      <a:r>
                        <a:rPr lang="it-IT" sz="1000" dirty="0">
                          <a:latin typeface="Times New Roman" pitchFamily="18" charset="0"/>
                          <a:ea typeface="Calibri"/>
                          <a:cs typeface="Times New Roman" pitchFamily="18" charset="0"/>
                        </a:rPr>
                        <a:t>di gestire lo sviluppo professionale </a:t>
                      </a:r>
                      <a:r>
                        <a:rPr lang="it-IT" sz="1000" dirty="0" smtClean="0">
                          <a:latin typeface="Times New Roman" pitchFamily="18" charset="0"/>
                          <a:ea typeface="Calibri"/>
                          <a:cs typeface="Times New Roman" pitchFamily="18" charset="0"/>
                        </a:rPr>
                        <a:t>di </a:t>
                      </a:r>
                      <a:r>
                        <a:rPr lang="it-IT" sz="1000" kern="1200" dirty="0" smtClean="0">
                          <a:solidFill>
                            <a:schemeClr val="dk1"/>
                          </a:solidFill>
                          <a:latin typeface="Times New Roman" pitchFamily="18" charset="0"/>
                          <a:ea typeface="+mn-ea"/>
                          <a:cs typeface="Times New Roman" pitchFamily="18" charset="0"/>
                        </a:rPr>
                        <a:t>persone e gruppi.</a:t>
                      </a:r>
                      <a:endParaRPr lang="it-IT" sz="1000" dirty="0">
                        <a:latin typeface="Times New Roman" pitchFamily="18" charset="0"/>
                        <a:ea typeface="Calibri"/>
                        <a:cs typeface="Times New Roman" pitchFamily="18" charset="0"/>
                      </a:endParaRPr>
                    </a:p>
                  </a:txBody>
                  <a:tcPr marL="89535" marR="89535" marT="0" marB="0"/>
                </a:tc>
              </a:tr>
              <a:tr h="370840">
                <a:tc>
                  <a:txBody>
                    <a:bodyPr/>
                    <a:lstStyle/>
                    <a:p>
                      <a:r>
                        <a:rPr lang="it-IT" sz="1800" b="1" kern="1200" dirty="0" smtClean="0">
                          <a:solidFill>
                            <a:schemeClr val="dk1"/>
                          </a:solidFill>
                          <a:latin typeface="+mn-lt"/>
                          <a:ea typeface="+mn-ea"/>
                          <a:cs typeface="+mn-cs"/>
                        </a:rPr>
                        <a:t>Livello 6**</a:t>
                      </a:r>
                      <a:endParaRPr lang="it-IT" dirty="0">
                        <a:latin typeface="Times New Roman" pitchFamily="18" charset="0"/>
                        <a:cs typeface="Times New Roman" pitchFamily="18" charset="0"/>
                      </a:endParaRPr>
                    </a:p>
                  </a:txBody>
                  <a:tcPr/>
                </a:tc>
                <a:tc>
                  <a:txBody>
                    <a:bodyPr/>
                    <a:lstStyle/>
                    <a:p>
                      <a:pPr marL="0" indent="0" algn="l">
                        <a:spcAft>
                          <a:spcPts val="1000"/>
                        </a:spcAft>
                      </a:pPr>
                      <a:r>
                        <a:rPr lang="it-IT" sz="1000" b="1" dirty="0">
                          <a:latin typeface="Times New Roman" pitchFamily="18" charset="0"/>
                          <a:ea typeface="Calibri"/>
                          <a:cs typeface="Times New Roman" pitchFamily="18" charset="0"/>
                        </a:rPr>
                        <a:t>• </a:t>
                      </a:r>
                      <a:r>
                        <a:rPr lang="it-IT" sz="1000" dirty="0">
                          <a:latin typeface="Times New Roman" pitchFamily="18" charset="0"/>
                          <a:ea typeface="Calibri"/>
                          <a:cs typeface="Times New Roman" pitchFamily="18" charset="0"/>
                        </a:rPr>
                        <a:t>Conoscenze avanzate in un ambito di lavoro o di studio, </a:t>
                      </a:r>
                      <a:r>
                        <a:rPr lang="it-IT" sz="1000" dirty="0" smtClean="0">
                          <a:latin typeface="Times New Roman" pitchFamily="18" charset="0"/>
                          <a:ea typeface="Calibri"/>
                          <a:cs typeface="Times New Roman" pitchFamily="18" charset="0"/>
                        </a:rPr>
                        <a:t>che </a:t>
                      </a:r>
                      <a:r>
                        <a:rPr lang="it-IT" sz="1000" kern="1200" dirty="0" smtClean="0">
                          <a:solidFill>
                            <a:schemeClr val="dk1"/>
                          </a:solidFill>
                          <a:latin typeface="Times New Roman" pitchFamily="18" charset="0"/>
                          <a:ea typeface="+mn-ea"/>
                          <a:cs typeface="Times New Roman" pitchFamily="18" charset="0"/>
                        </a:rPr>
                        <a:t>presuppongano una comprensione critica di teorie e principi</a:t>
                      </a:r>
                      <a:endParaRPr lang="it-IT" sz="1000" dirty="0">
                        <a:latin typeface="Times New Roman" pitchFamily="18" charset="0"/>
                        <a:ea typeface="Calibri"/>
                        <a:cs typeface="Times New Roman" pitchFamily="18" charset="0"/>
                      </a:endParaRPr>
                    </a:p>
                  </a:txBody>
                  <a:tcPr marL="89535" marR="89535" marT="0" marB="0"/>
                </a:tc>
                <a:tc>
                  <a:txBody>
                    <a:bodyPr/>
                    <a:lstStyle/>
                    <a:p>
                      <a:pPr marL="0" indent="0" algn="l">
                        <a:spcAft>
                          <a:spcPts val="1000"/>
                        </a:spcAft>
                      </a:pPr>
                      <a:r>
                        <a:rPr lang="it-IT" sz="1000" b="1" dirty="0">
                          <a:latin typeface="Times New Roman" pitchFamily="18" charset="0"/>
                          <a:ea typeface="Calibri"/>
                          <a:cs typeface="Times New Roman" pitchFamily="18" charset="0"/>
                        </a:rPr>
                        <a:t>• </a:t>
                      </a:r>
                      <a:r>
                        <a:rPr lang="it-IT" sz="1000" dirty="0">
                          <a:latin typeface="Times New Roman" pitchFamily="18" charset="0"/>
                          <a:ea typeface="Calibri"/>
                          <a:cs typeface="Times New Roman" pitchFamily="18" charset="0"/>
                        </a:rPr>
                        <a:t>Abilita avanzate, che dimostrino padronanza e innovazione </a:t>
                      </a:r>
                      <a:r>
                        <a:rPr lang="it-IT" sz="1000" dirty="0" smtClean="0">
                          <a:latin typeface="Times New Roman" pitchFamily="18" charset="0"/>
                          <a:ea typeface="Calibri"/>
                          <a:cs typeface="Times New Roman" pitchFamily="18" charset="0"/>
                        </a:rPr>
                        <a:t>necessarie a </a:t>
                      </a:r>
                      <a:r>
                        <a:rPr lang="it-IT" sz="1000" dirty="0">
                          <a:latin typeface="Times New Roman" pitchFamily="18" charset="0"/>
                          <a:ea typeface="Calibri"/>
                          <a:cs typeface="Times New Roman" pitchFamily="18" charset="0"/>
                        </a:rPr>
                        <a:t>risolvere problemi complessi ed imprevedibili in un </a:t>
                      </a:r>
                      <a:r>
                        <a:rPr lang="it-IT" sz="1000" dirty="0" smtClean="0">
                          <a:latin typeface="Times New Roman" pitchFamily="18" charset="0"/>
                          <a:ea typeface="Calibri"/>
                          <a:cs typeface="Times New Roman" pitchFamily="18" charset="0"/>
                        </a:rPr>
                        <a:t>ambito </a:t>
                      </a:r>
                      <a:r>
                        <a:rPr lang="it-IT" sz="1000" kern="1200" dirty="0" smtClean="0">
                          <a:solidFill>
                            <a:schemeClr val="dk1"/>
                          </a:solidFill>
                          <a:latin typeface="Times New Roman" pitchFamily="18" charset="0"/>
                          <a:ea typeface="+mn-ea"/>
                          <a:cs typeface="Times New Roman" pitchFamily="18" charset="0"/>
                        </a:rPr>
                        <a:t>specializzato di lavoro o di studio</a:t>
                      </a:r>
                      <a:endParaRPr lang="it-IT" sz="1000" dirty="0">
                        <a:latin typeface="Times New Roman" pitchFamily="18" charset="0"/>
                        <a:ea typeface="Calibri"/>
                        <a:cs typeface="Times New Roman" pitchFamily="18" charset="0"/>
                      </a:endParaRPr>
                    </a:p>
                  </a:txBody>
                  <a:tcPr marL="89535" marR="89535" marT="0" marB="0"/>
                </a:tc>
                <a:tc>
                  <a:txBody>
                    <a:bodyPr/>
                    <a:lstStyle/>
                    <a:p>
                      <a:pPr marL="0" indent="0" algn="l">
                        <a:spcAft>
                          <a:spcPts val="0"/>
                        </a:spcAft>
                      </a:pPr>
                      <a:r>
                        <a:rPr lang="it-IT" sz="1000" b="1" dirty="0">
                          <a:latin typeface="Times New Roman" pitchFamily="18" charset="0"/>
                          <a:ea typeface="Calibri"/>
                          <a:cs typeface="Times New Roman" pitchFamily="18" charset="0"/>
                        </a:rPr>
                        <a:t>• </a:t>
                      </a:r>
                      <a:r>
                        <a:rPr lang="it-IT" sz="1000" dirty="0">
                          <a:latin typeface="Times New Roman" pitchFamily="18" charset="0"/>
                          <a:ea typeface="Calibri"/>
                          <a:cs typeface="Times New Roman" pitchFamily="18" charset="0"/>
                        </a:rPr>
                        <a:t>Gestire </a:t>
                      </a:r>
                      <a:r>
                        <a:rPr lang="it-IT" sz="1000" dirty="0" smtClean="0">
                          <a:latin typeface="Times New Roman" pitchFamily="18" charset="0"/>
                          <a:ea typeface="Calibri"/>
                          <a:cs typeface="Times New Roman" pitchFamily="18" charset="0"/>
                        </a:rPr>
                        <a:t>attività </a:t>
                      </a:r>
                      <a:r>
                        <a:rPr lang="it-IT" sz="1000" dirty="0">
                          <a:latin typeface="Times New Roman" pitchFamily="18" charset="0"/>
                          <a:ea typeface="Calibri"/>
                          <a:cs typeface="Times New Roman" pitchFamily="18" charset="0"/>
                        </a:rPr>
                        <a:t>o progetti, tecnico/professionali complessi </a:t>
                      </a:r>
                      <a:r>
                        <a:rPr lang="it-IT" sz="1000" dirty="0" smtClean="0">
                          <a:latin typeface="Times New Roman" pitchFamily="18" charset="0"/>
                          <a:ea typeface="Calibri"/>
                          <a:cs typeface="Times New Roman" pitchFamily="18" charset="0"/>
                        </a:rPr>
                        <a:t>assumendo la responsabilità </a:t>
                      </a:r>
                      <a:r>
                        <a:rPr lang="it-IT" sz="1000" dirty="0">
                          <a:latin typeface="Times New Roman" pitchFamily="18" charset="0"/>
                          <a:ea typeface="Calibri"/>
                          <a:cs typeface="Times New Roman" pitchFamily="18" charset="0"/>
                        </a:rPr>
                        <a:t>di decisioni in contesti di lavoro o di </a:t>
                      </a:r>
                      <a:r>
                        <a:rPr lang="it-IT" sz="1000" dirty="0" smtClean="0">
                          <a:latin typeface="Times New Roman" pitchFamily="18" charset="0"/>
                          <a:ea typeface="Calibri"/>
                          <a:cs typeface="Times New Roman" pitchFamily="18" charset="0"/>
                        </a:rPr>
                        <a:t>studio imprevedibili</a:t>
                      </a:r>
                      <a:r>
                        <a:rPr lang="it-IT" sz="1000" dirty="0">
                          <a:latin typeface="Times New Roman" pitchFamily="18" charset="0"/>
                          <a:ea typeface="Calibri"/>
                          <a:cs typeface="Times New Roman" pitchFamily="18" charset="0"/>
                        </a:rPr>
                        <a:t>;</a:t>
                      </a:r>
                    </a:p>
                    <a:p>
                      <a:pPr marL="0" indent="0" algn="l">
                        <a:spcAft>
                          <a:spcPts val="1000"/>
                        </a:spcAft>
                      </a:pPr>
                      <a:r>
                        <a:rPr lang="it-IT" sz="1000" b="1" dirty="0">
                          <a:latin typeface="Times New Roman" pitchFamily="18" charset="0"/>
                          <a:ea typeface="Calibri"/>
                          <a:cs typeface="Times New Roman" pitchFamily="18" charset="0"/>
                        </a:rPr>
                        <a:t>• </a:t>
                      </a:r>
                      <a:r>
                        <a:rPr lang="it-IT" sz="1000" dirty="0">
                          <a:latin typeface="Times New Roman" pitchFamily="18" charset="0"/>
                          <a:ea typeface="Calibri"/>
                          <a:cs typeface="Times New Roman" pitchFamily="18" charset="0"/>
                        </a:rPr>
                        <a:t>assumere la </a:t>
                      </a:r>
                      <a:r>
                        <a:rPr lang="it-IT" sz="1000" dirty="0" smtClean="0">
                          <a:latin typeface="Times New Roman" pitchFamily="18" charset="0"/>
                          <a:ea typeface="Calibri"/>
                          <a:cs typeface="Times New Roman" pitchFamily="18" charset="0"/>
                        </a:rPr>
                        <a:t>responsabilità </a:t>
                      </a:r>
                      <a:r>
                        <a:rPr lang="it-IT" sz="1000" dirty="0">
                          <a:latin typeface="Times New Roman" pitchFamily="18" charset="0"/>
                          <a:ea typeface="Calibri"/>
                          <a:cs typeface="Times New Roman" pitchFamily="18" charset="0"/>
                        </a:rPr>
                        <a:t>di gestire lo sviluppo professionale </a:t>
                      </a:r>
                      <a:r>
                        <a:rPr lang="it-IT" sz="1000" dirty="0" smtClean="0">
                          <a:latin typeface="Times New Roman" pitchFamily="18" charset="0"/>
                          <a:ea typeface="Calibri"/>
                          <a:cs typeface="Times New Roman" pitchFamily="18" charset="0"/>
                        </a:rPr>
                        <a:t>di </a:t>
                      </a:r>
                      <a:r>
                        <a:rPr lang="it-IT" sz="1000" kern="1200" dirty="0" smtClean="0">
                          <a:solidFill>
                            <a:schemeClr val="dk1"/>
                          </a:solidFill>
                          <a:latin typeface="Times New Roman" pitchFamily="18" charset="0"/>
                          <a:ea typeface="+mn-ea"/>
                          <a:cs typeface="Times New Roman" pitchFamily="18" charset="0"/>
                        </a:rPr>
                        <a:t>persone e gruppi.</a:t>
                      </a:r>
                      <a:endParaRPr lang="it-IT" sz="1000" dirty="0">
                        <a:latin typeface="Times New Roman" pitchFamily="18" charset="0"/>
                        <a:ea typeface="Calibri"/>
                        <a:cs typeface="Times New Roman" pitchFamily="18" charset="0"/>
                      </a:endParaRPr>
                    </a:p>
                  </a:txBody>
                  <a:tcPr marL="89535" marR="89535" marT="0" marB="0"/>
                </a:tc>
              </a:tr>
              <a:tr h="370840">
                <a:tc>
                  <a:txBody>
                    <a:bodyPr/>
                    <a:lstStyle/>
                    <a:p>
                      <a:r>
                        <a:rPr lang="it-IT" sz="1800" b="1" kern="1200" dirty="0" smtClean="0">
                          <a:solidFill>
                            <a:schemeClr val="dk1"/>
                          </a:solidFill>
                          <a:latin typeface="+mn-lt"/>
                          <a:ea typeface="+mn-ea"/>
                          <a:cs typeface="+mn-cs"/>
                        </a:rPr>
                        <a:t>Livello 7***</a:t>
                      </a:r>
                      <a:endParaRPr lang="it-IT" dirty="0">
                        <a:latin typeface="Times New Roman" pitchFamily="18" charset="0"/>
                        <a:cs typeface="Times New Roman" pitchFamily="18" charset="0"/>
                      </a:endParaRPr>
                    </a:p>
                  </a:txBody>
                  <a:tcPr/>
                </a:tc>
                <a:tc>
                  <a:txBody>
                    <a:bodyPr/>
                    <a:lstStyle/>
                    <a:p>
                      <a:pPr marL="0" indent="0" algn="l">
                        <a:spcAft>
                          <a:spcPts val="1000"/>
                        </a:spcAft>
                      </a:pPr>
                      <a:r>
                        <a:rPr lang="it-IT" sz="1000" dirty="0">
                          <a:latin typeface="Times New Roman" pitchFamily="18" charset="0"/>
                          <a:ea typeface="Calibri"/>
                          <a:cs typeface="Times New Roman" pitchFamily="18" charset="0"/>
                        </a:rPr>
                        <a:t>Conoscenze altamente specializzata, parte delle quali </a:t>
                      </a:r>
                      <a:r>
                        <a:rPr lang="it-IT" sz="1000" dirty="0" err="1">
                          <a:latin typeface="Times New Roman" pitchFamily="18" charset="0"/>
                          <a:ea typeface="Calibri"/>
                          <a:cs typeface="Times New Roman" pitchFamily="18" charset="0"/>
                        </a:rPr>
                        <a:t>all</a:t>
                      </a:r>
                      <a:r>
                        <a:rPr lang="en-US" sz="1000" dirty="0">
                          <a:latin typeface="Times New Roman" pitchFamily="18" charset="0"/>
                          <a:ea typeface="Calibri"/>
                          <a:cs typeface="Times New Roman" pitchFamily="18" charset="0"/>
                        </a:rPr>
                        <a:t>’</a:t>
                      </a:r>
                      <a:r>
                        <a:rPr lang="it-IT" sz="1000" dirty="0" smtClean="0">
                          <a:latin typeface="Times New Roman" pitchFamily="18" charset="0"/>
                          <a:ea typeface="Calibri"/>
                          <a:cs typeface="Times New Roman" pitchFamily="18" charset="0"/>
                        </a:rPr>
                        <a:t>avanguardia in </a:t>
                      </a:r>
                      <a:r>
                        <a:rPr lang="it-IT" sz="1000" dirty="0">
                          <a:latin typeface="Times New Roman" pitchFamily="18" charset="0"/>
                          <a:ea typeface="Calibri"/>
                          <a:cs typeface="Times New Roman" pitchFamily="18" charset="0"/>
                        </a:rPr>
                        <a:t>un ambito di lavoro o di studio, come base del pensiero </a:t>
                      </a:r>
                      <a:r>
                        <a:rPr lang="it-IT" sz="1000" dirty="0" smtClean="0">
                          <a:latin typeface="Times New Roman" pitchFamily="18" charset="0"/>
                          <a:ea typeface="Calibri"/>
                          <a:cs typeface="Times New Roman" pitchFamily="18" charset="0"/>
                        </a:rPr>
                        <a:t>originario e/o </a:t>
                      </a:r>
                      <a:r>
                        <a:rPr lang="it-IT" sz="1000" dirty="0">
                          <a:latin typeface="Times New Roman" pitchFamily="18" charset="0"/>
                          <a:ea typeface="Calibri"/>
                          <a:cs typeface="Times New Roman" pitchFamily="18" charset="0"/>
                        </a:rPr>
                        <a:t>della ricerca; consapevolezza critica di questioni legate </a:t>
                      </a:r>
                      <a:r>
                        <a:rPr lang="it-IT" sz="1000" dirty="0" smtClean="0">
                          <a:latin typeface="Times New Roman" pitchFamily="18" charset="0"/>
                          <a:ea typeface="Calibri"/>
                          <a:cs typeface="Times New Roman" pitchFamily="18" charset="0"/>
                        </a:rPr>
                        <a:t>alla </a:t>
                      </a:r>
                      <a:r>
                        <a:rPr lang="it-IT" sz="1000" kern="1200" dirty="0" smtClean="0">
                          <a:solidFill>
                            <a:schemeClr val="dk1"/>
                          </a:solidFill>
                          <a:latin typeface="Times New Roman" pitchFamily="18" charset="0"/>
                          <a:ea typeface="+mn-ea"/>
                          <a:cs typeface="Times New Roman" pitchFamily="18" charset="0"/>
                        </a:rPr>
                        <a:t>conoscenza </a:t>
                      </a:r>
                      <a:r>
                        <a:rPr lang="it-IT" sz="1000" kern="1200" dirty="0" err="1" smtClean="0">
                          <a:solidFill>
                            <a:schemeClr val="dk1"/>
                          </a:solidFill>
                          <a:latin typeface="Times New Roman" pitchFamily="18" charset="0"/>
                          <a:ea typeface="+mn-ea"/>
                          <a:cs typeface="Times New Roman" pitchFamily="18" charset="0"/>
                        </a:rPr>
                        <a:t>all</a:t>
                      </a:r>
                      <a:r>
                        <a:rPr lang="en-US" sz="1000" kern="1200" dirty="0" smtClean="0">
                          <a:solidFill>
                            <a:schemeClr val="dk1"/>
                          </a:solidFill>
                          <a:latin typeface="Times New Roman" pitchFamily="18" charset="0"/>
                          <a:ea typeface="+mn-ea"/>
                          <a:cs typeface="Times New Roman" pitchFamily="18" charset="0"/>
                        </a:rPr>
                        <a:t>’</a:t>
                      </a:r>
                      <a:r>
                        <a:rPr lang="it-IT" sz="1000" kern="1200" dirty="0" smtClean="0">
                          <a:solidFill>
                            <a:schemeClr val="dk1"/>
                          </a:solidFill>
                          <a:latin typeface="Times New Roman" pitchFamily="18" charset="0"/>
                          <a:ea typeface="+mn-ea"/>
                          <a:cs typeface="Times New Roman" pitchFamily="18" charset="0"/>
                        </a:rPr>
                        <a:t>interfaccia tra ambiti diversi</a:t>
                      </a:r>
                      <a:endParaRPr lang="it-IT" sz="1000" dirty="0">
                        <a:latin typeface="Times New Roman" pitchFamily="18" charset="0"/>
                        <a:ea typeface="Calibri"/>
                        <a:cs typeface="Times New Roman" pitchFamily="18" charset="0"/>
                      </a:endParaRPr>
                    </a:p>
                  </a:txBody>
                  <a:tcPr marL="89535" marR="89535" marT="0" marB="0"/>
                </a:tc>
                <a:tc>
                  <a:txBody>
                    <a:bodyPr/>
                    <a:lstStyle/>
                    <a:p>
                      <a:pPr marL="0" indent="0" algn="l">
                        <a:spcAft>
                          <a:spcPts val="1000"/>
                        </a:spcAft>
                      </a:pPr>
                      <a:r>
                        <a:rPr lang="it-IT" sz="1000" b="1" dirty="0">
                          <a:latin typeface="Times New Roman" pitchFamily="18" charset="0"/>
                          <a:ea typeface="Calibri"/>
                          <a:cs typeface="Times New Roman" pitchFamily="18" charset="0"/>
                        </a:rPr>
                        <a:t>• </a:t>
                      </a:r>
                      <a:r>
                        <a:rPr lang="it-IT" sz="1000" dirty="0">
                          <a:latin typeface="Times New Roman" pitchFamily="18" charset="0"/>
                          <a:ea typeface="Calibri"/>
                          <a:cs typeface="Times New Roman" pitchFamily="18" charset="0"/>
                        </a:rPr>
                        <a:t>Abilita specializzate, orientate alla soluzione di problemi, </a:t>
                      </a:r>
                      <a:r>
                        <a:rPr lang="it-IT" sz="1000" dirty="0" smtClean="0">
                          <a:latin typeface="Times New Roman" pitchFamily="18" charset="0"/>
                          <a:ea typeface="Calibri"/>
                          <a:cs typeface="Times New Roman" pitchFamily="18" charset="0"/>
                        </a:rPr>
                        <a:t>necessarie nella </a:t>
                      </a:r>
                      <a:r>
                        <a:rPr lang="it-IT" sz="1000" dirty="0">
                          <a:latin typeface="Times New Roman" pitchFamily="18" charset="0"/>
                          <a:ea typeface="Calibri"/>
                          <a:cs typeface="Times New Roman" pitchFamily="18" charset="0"/>
                        </a:rPr>
                        <a:t>ricerca e/o </a:t>
                      </a:r>
                      <a:r>
                        <a:rPr lang="it-IT" sz="1000" dirty="0" err="1">
                          <a:latin typeface="Times New Roman" pitchFamily="18" charset="0"/>
                          <a:ea typeface="Calibri"/>
                          <a:cs typeface="Times New Roman" pitchFamily="18" charset="0"/>
                        </a:rPr>
                        <a:t>nell</a:t>
                      </a:r>
                      <a:r>
                        <a:rPr lang="en-US" sz="1000" dirty="0">
                          <a:latin typeface="Times New Roman" pitchFamily="18" charset="0"/>
                          <a:ea typeface="Calibri"/>
                          <a:cs typeface="Times New Roman" pitchFamily="18" charset="0"/>
                        </a:rPr>
                        <a:t>’</a:t>
                      </a:r>
                      <a:r>
                        <a:rPr lang="it-IT" sz="1000" dirty="0">
                          <a:latin typeface="Times New Roman" pitchFamily="18" charset="0"/>
                          <a:ea typeface="Calibri"/>
                          <a:cs typeface="Times New Roman" pitchFamily="18" charset="0"/>
                        </a:rPr>
                        <a:t>innovazione al fine di </a:t>
                      </a:r>
                      <a:r>
                        <a:rPr lang="it-IT" sz="1000" dirty="0" smtClean="0">
                          <a:latin typeface="Times New Roman" pitchFamily="18" charset="0"/>
                          <a:ea typeface="Calibri"/>
                          <a:cs typeface="Times New Roman" pitchFamily="18" charset="0"/>
                        </a:rPr>
                        <a:t>sviluppare </a:t>
                      </a:r>
                      <a:r>
                        <a:rPr lang="it-IT" sz="1000" dirty="0">
                          <a:latin typeface="Times New Roman" pitchFamily="18" charset="0"/>
                          <a:ea typeface="Calibri"/>
                          <a:cs typeface="Times New Roman" pitchFamily="18" charset="0"/>
                        </a:rPr>
                        <a:t>conoscenze </a:t>
                      </a:r>
                      <a:r>
                        <a:rPr lang="it-IT" sz="1000" dirty="0" smtClean="0">
                          <a:latin typeface="Times New Roman" pitchFamily="18" charset="0"/>
                          <a:ea typeface="Calibri"/>
                          <a:cs typeface="Times New Roman" pitchFamily="18" charset="0"/>
                        </a:rPr>
                        <a:t>e </a:t>
                      </a:r>
                      <a:r>
                        <a:rPr lang="it-IT" sz="1000" kern="1200" dirty="0" smtClean="0">
                          <a:solidFill>
                            <a:schemeClr val="dk1"/>
                          </a:solidFill>
                          <a:latin typeface="Times New Roman" pitchFamily="18" charset="0"/>
                          <a:ea typeface="+mn-ea"/>
                          <a:cs typeface="Times New Roman" pitchFamily="18" charset="0"/>
                        </a:rPr>
                        <a:t>procedure nuove e integrare la conoscenza ottenuta in ambiti diversi.</a:t>
                      </a:r>
                      <a:endParaRPr lang="it-IT" sz="1000" dirty="0">
                        <a:latin typeface="Times New Roman" pitchFamily="18" charset="0"/>
                        <a:ea typeface="Calibri"/>
                        <a:cs typeface="Times New Roman" pitchFamily="18" charset="0"/>
                      </a:endParaRPr>
                    </a:p>
                  </a:txBody>
                  <a:tcPr marL="89535" marR="89535" marT="0" marB="0"/>
                </a:tc>
                <a:tc>
                  <a:txBody>
                    <a:bodyPr/>
                    <a:lstStyle/>
                    <a:p>
                      <a:pPr marL="0" indent="0" algn="l">
                        <a:spcAft>
                          <a:spcPts val="1000"/>
                        </a:spcAft>
                      </a:pPr>
                      <a:r>
                        <a:rPr lang="it-IT" sz="1000" dirty="0" smtClean="0">
                          <a:latin typeface="Times New Roman" pitchFamily="18" charset="0"/>
                          <a:ea typeface="Calibri"/>
                          <a:cs typeface="Times New Roman" pitchFamily="18" charset="0"/>
                        </a:rPr>
                        <a:t>Gestire </a:t>
                      </a:r>
                      <a:r>
                        <a:rPr lang="it-IT" sz="1000" dirty="0">
                          <a:latin typeface="Times New Roman" pitchFamily="18" charset="0"/>
                          <a:ea typeface="Calibri"/>
                          <a:cs typeface="Times New Roman" pitchFamily="18" charset="0"/>
                        </a:rPr>
                        <a:t>e trasformare contesti di lavoro o di studio complessi</a:t>
                      </a:r>
                      <a:r>
                        <a:rPr lang="it-IT" sz="1000" dirty="0" smtClean="0">
                          <a:latin typeface="Times New Roman" pitchFamily="18" charset="0"/>
                          <a:ea typeface="Calibri"/>
                          <a:cs typeface="Times New Roman" pitchFamily="18" charset="0"/>
                        </a:rPr>
                        <a:t>, imprevedibili </a:t>
                      </a:r>
                      <a:r>
                        <a:rPr lang="it-IT" sz="1000" dirty="0">
                          <a:latin typeface="Times New Roman" pitchFamily="18" charset="0"/>
                          <a:ea typeface="Calibri"/>
                          <a:cs typeface="Times New Roman" pitchFamily="18" charset="0"/>
                        </a:rPr>
                        <a:t>che richiedono nuovi approcci strategici; </a:t>
                      </a:r>
                      <a:r>
                        <a:rPr lang="it-IT" sz="1000" dirty="0" smtClean="0">
                          <a:latin typeface="Times New Roman" pitchFamily="18" charset="0"/>
                          <a:ea typeface="Calibri"/>
                          <a:cs typeface="Times New Roman" pitchFamily="18" charset="0"/>
                        </a:rPr>
                        <a:t>assumere la responsabilità </a:t>
                      </a:r>
                      <a:r>
                        <a:rPr lang="it-IT" sz="1000" dirty="0">
                          <a:latin typeface="Times New Roman" pitchFamily="18" charset="0"/>
                          <a:ea typeface="Calibri"/>
                          <a:cs typeface="Times New Roman" pitchFamily="18" charset="0"/>
                        </a:rPr>
                        <a:t>di contribuire alla conoscenza e alla </a:t>
                      </a:r>
                      <a:r>
                        <a:rPr lang="it-IT" sz="1000" dirty="0" smtClean="0">
                          <a:latin typeface="Times New Roman" pitchFamily="18" charset="0"/>
                          <a:ea typeface="Calibri"/>
                          <a:cs typeface="Times New Roman" pitchFamily="18" charset="0"/>
                        </a:rPr>
                        <a:t>prassi </a:t>
                      </a:r>
                      <a:r>
                        <a:rPr lang="it-IT" sz="1000" kern="1200" dirty="0" smtClean="0">
                          <a:solidFill>
                            <a:schemeClr val="dk1"/>
                          </a:solidFill>
                          <a:latin typeface="Times New Roman" pitchFamily="18" charset="0"/>
                          <a:ea typeface="+mn-ea"/>
                          <a:cs typeface="Times New Roman" pitchFamily="18" charset="0"/>
                        </a:rPr>
                        <a:t>professionale e/o di verificare le prestazioni strategiche dei gruppi</a:t>
                      </a:r>
                      <a:endParaRPr lang="it-IT" sz="1000" dirty="0">
                        <a:latin typeface="Times New Roman" pitchFamily="18" charset="0"/>
                        <a:ea typeface="Calibri"/>
                        <a:cs typeface="Times New Roman" pitchFamily="18" charset="0"/>
                      </a:endParaRPr>
                    </a:p>
                  </a:txBody>
                  <a:tcPr marL="89535" marR="89535" marT="0" marB="0"/>
                </a:tc>
              </a:tr>
              <a:tr h="370840">
                <a:tc>
                  <a:txBody>
                    <a:bodyPr/>
                    <a:lstStyle/>
                    <a:p>
                      <a:r>
                        <a:rPr lang="it-IT" sz="1800" b="1" kern="1200" dirty="0" smtClean="0">
                          <a:solidFill>
                            <a:schemeClr val="dk1"/>
                          </a:solidFill>
                          <a:latin typeface="+mn-lt"/>
                          <a:ea typeface="+mn-ea"/>
                          <a:cs typeface="+mn-cs"/>
                        </a:rPr>
                        <a:t>Livello 8****</a:t>
                      </a:r>
                      <a:endParaRPr lang="it-IT" dirty="0">
                        <a:latin typeface="Times New Roman" pitchFamily="18" charset="0"/>
                        <a:cs typeface="Times New Roman" pitchFamily="18" charset="0"/>
                      </a:endParaRPr>
                    </a:p>
                  </a:txBody>
                  <a:tcPr/>
                </a:tc>
                <a:tc>
                  <a:txBody>
                    <a:bodyPr/>
                    <a:lstStyle/>
                    <a:p>
                      <a:pPr marL="0" indent="0" algn="l">
                        <a:spcAft>
                          <a:spcPts val="1000"/>
                        </a:spcAft>
                      </a:pPr>
                      <a:r>
                        <a:rPr lang="it-IT" sz="1000" dirty="0">
                          <a:latin typeface="Times New Roman" pitchFamily="18" charset="0"/>
                          <a:ea typeface="Calibri"/>
                          <a:cs typeface="Times New Roman" pitchFamily="18" charset="0"/>
                        </a:rPr>
                        <a:t>Le conoscenze </a:t>
                      </a:r>
                      <a:r>
                        <a:rPr lang="it-IT" sz="1000" dirty="0" smtClean="0">
                          <a:latin typeface="Times New Roman" pitchFamily="18" charset="0"/>
                          <a:ea typeface="Calibri"/>
                          <a:cs typeface="Times New Roman" pitchFamily="18" charset="0"/>
                        </a:rPr>
                        <a:t>più</a:t>
                      </a:r>
                      <a:r>
                        <a:rPr lang="it-IT" sz="1000" baseline="0" dirty="0" smtClean="0">
                          <a:latin typeface="Times New Roman" pitchFamily="18" charset="0"/>
                          <a:ea typeface="Calibri"/>
                          <a:cs typeface="Times New Roman" pitchFamily="18" charset="0"/>
                        </a:rPr>
                        <a:t> </a:t>
                      </a:r>
                      <a:r>
                        <a:rPr lang="it-IT" sz="1000" dirty="0" err="1" smtClean="0">
                          <a:latin typeface="Times New Roman" pitchFamily="18" charset="0"/>
                          <a:ea typeface="Calibri"/>
                          <a:cs typeface="Times New Roman" pitchFamily="18" charset="0"/>
                        </a:rPr>
                        <a:t>all</a:t>
                      </a:r>
                      <a:r>
                        <a:rPr lang="en-US" sz="1000" dirty="0">
                          <a:latin typeface="Times New Roman" pitchFamily="18" charset="0"/>
                          <a:ea typeface="Calibri"/>
                          <a:cs typeface="Times New Roman" pitchFamily="18" charset="0"/>
                        </a:rPr>
                        <a:t>’</a:t>
                      </a:r>
                      <a:r>
                        <a:rPr lang="it-IT" sz="1000" dirty="0">
                          <a:latin typeface="Times New Roman" pitchFamily="18" charset="0"/>
                          <a:ea typeface="Calibri"/>
                          <a:cs typeface="Times New Roman" pitchFamily="18" charset="0"/>
                        </a:rPr>
                        <a:t>avanguardia in un ambito di lavoro o di studio </a:t>
                      </a:r>
                      <a:r>
                        <a:rPr lang="it-IT" sz="1000" dirty="0" smtClean="0">
                          <a:latin typeface="Times New Roman" pitchFamily="18" charset="0"/>
                          <a:ea typeface="Calibri"/>
                          <a:cs typeface="Times New Roman" pitchFamily="18" charset="0"/>
                        </a:rPr>
                        <a:t>e </a:t>
                      </a:r>
                      <a:r>
                        <a:rPr lang="it-IT" sz="1000" kern="1200" dirty="0" err="1" smtClean="0">
                          <a:solidFill>
                            <a:schemeClr val="dk1"/>
                          </a:solidFill>
                          <a:latin typeface="Times New Roman" pitchFamily="18" charset="0"/>
                          <a:ea typeface="+mn-ea"/>
                          <a:cs typeface="Times New Roman" pitchFamily="18" charset="0"/>
                        </a:rPr>
                        <a:t>all</a:t>
                      </a:r>
                      <a:r>
                        <a:rPr lang="en-US" sz="1000" kern="1200" dirty="0" smtClean="0">
                          <a:solidFill>
                            <a:schemeClr val="dk1"/>
                          </a:solidFill>
                          <a:latin typeface="Times New Roman" pitchFamily="18" charset="0"/>
                          <a:ea typeface="+mn-ea"/>
                          <a:cs typeface="Times New Roman" pitchFamily="18" charset="0"/>
                        </a:rPr>
                        <a:t>’</a:t>
                      </a:r>
                      <a:r>
                        <a:rPr lang="it-IT" sz="1000" kern="1200" dirty="0" smtClean="0">
                          <a:solidFill>
                            <a:schemeClr val="dk1"/>
                          </a:solidFill>
                          <a:latin typeface="Times New Roman" pitchFamily="18" charset="0"/>
                          <a:ea typeface="+mn-ea"/>
                          <a:cs typeface="Times New Roman" pitchFamily="18" charset="0"/>
                        </a:rPr>
                        <a:t>interfaccia tra settori diversi</a:t>
                      </a:r>
                      <a:endParaRPr lang="it-IT" sz="1000" dirty="0">
                        <a:latin typeface="Times New Roman" pitchFamily="18" charset="0"/>
                        <a:ea typeface="Calibri"/>
                        <a:cs typeface="Times New Roman" pitchFamily="18" charset="0"/>
                      </a:endParaRPr>
                    </a:p>
                  </a:txBody>
                  <a:tcPr marL="89535" marR="89535" marT="0" marB="0"/>
                </a:tc>
                <a:tc>
                  <a:txBody>
                    <a:bodyPr/>
                    <a:lstStyle/>
                    <a:p>
                      <a:pPr marL="0" indent="0" algn="l">
                        <a:spcAft>
                          <a:spcPts val="1000"/>
                        </a:spcAft>
                      </a:pPr>
                      <a:r>
                        <a:rPr lang="it-IT" sz="1000" dirty="0">
                          <a:latin typeface="Times New Roman" pitchFamily="18" charset="0"/>
                          <a:ea typeface="Calibri"/>
                          <a:cs typeface="Times New Roman" pitchFamily="18" charset="0"/>
                        </a:rPr>
                        <a:t>Le abilita e le tecniche </a:t>
                      </a:r>
                      <a:r>
                        <a:rPr lang="it-IT" sz="1000" dirty="0" smtClean="0">
                          <a:latin typeface="Times New Roman" pitchFamily="18" charset="0"/>
                          <a:ea typeface="Calibri"/>
                          <a:cs typeface="Times New Roman" pitchFamily="18" charset="0"/>
                        </a:rPr>
                        <a:t>più </a:t>
                      </a:r>
                      <a:r>
                        <a:rPr lang="it-IT" sz="1000" dirty="0">
                          <a:latin typeface="Times New Roman" pitchFamily="18" charset="0"/>
                          <a:ea typeface="Calibri"/>
                          <a:cs typeface="Times New Roman" pitchFamily="18" charset="0"/>
                        </a:rPr>
                        <a:t>avanzate e specializzate, comprese </a:t>
                      </a:r>
                      <a:r>
                        <a:rPr lang="it-IT" sz="1000" dirty="0" smtClean="0">
                          <a:latin typeface="Times New Roman" pitchFamily="18" charset="0"/>
                          <a:ea typeface="Calibri"/>
                          <a:cs typeface="Times New Roman" pitchFamily="18" charset="0"/>
                        </a:rPr>
                        <a:t>le capacita </a:t>
                      </a:r>
                      <a:r>
                        <a:rPr lang="it-IT" sz="1000" dirty="0">
                          <a:latin typeface="Times New Roman" pitchFamily="18" charset="0"/>
                          <a:ea typeface="Calibri"/>
                          <a:cs typeface="Times New Roman" pitchFamily="18" charset="0"/>
                        </a:rPr>
                        <a:t>di sintesi e di valutazione, necessarie a risolvere </a:t>
                      </a:r>
                      <a:r>
                        <a:rPr lang="it-IT" sz="1000" dirty="0" smtClean="0">
                          <a:latin typeface="Times New Roman" pitchFamily="18" charset="0"/>
                          <a:ea typeface="Calibri"/>
                          <a:cs typeface="Times New Roman" pitchFamily="18" charset="0"/>
                        </a:rPr>
                        <a:t>problemi complessi </a:t>
                      </a:r>
                      <a:r>
                        <a:rPr lang="it-IT" sz="1000" dirty="0">
                          <a:latin typeface="Times New Roman" pitchFamily="18" charset="0"/>
                          <a:ea typeface="Calibri"/>
                          <a:cs typeface="Times New Roman" pitchFamily="18" charset="0"/>
                        </a:rPr>
                        <a:t>della ricerca e/o </a:t>
                      </a:r>
                      <a:r>
                        <a:rPr lang="it-IT" sz="1000" dirty="0" err="1">
                          <a:latin typeface="Times New Roman" pitchFamily="18" charset="0"/>
                          <a:ea typeface="Calibri"/>
                          <a:cs typeface="Times New Roman" pitchFamily="18" charset="0"/>
                        </a:rPr>
                        <a:t>dell</a:t>
                      </a:r>
                      <a:r>
                        <a:rPr lang="en-US" sz="1000" dirty="0">
                          <a:latin typeface="Times New Roman" pitchFamily="18" charset="0"/>
                          <a:ea typeface="Calibri"/>
                          <a:cs typeface="Times New Roman" pitchFamily="18" charset="0"/>
                        </a:rPr>
                        <a:t>’</a:t>
                      </a:r>
                      <a:r>
                        <a:rPr lang="it-IT" sz="1000" dirty="0">
                          <a:latin typeface="Times New Roman" pitchFamily="18" charset="0"/>
                          <a:ea typeface="Calibri"/>
                          <a:cs typeface="Times New Roman" pitchFamily="18" charset="0"/>
                        </a:rPr>
                        <a:t>innovazione e ad estendere e </a:t>
                      </a:r>
                      <a:r>
                        <a:rPr lang="it-IT" sz="1000" dirty="0" smtClean="0">
                          <a:latin typeface="Times New Roman" pitchFamily="18" charset="0"/>
                          <a:ea typeface="Calibri"/>
                          <a:cs typeface="Times New Roman" pitchFamily="18" charset="0"/>
                        </a:rPr>
                        <a:t>ridefinire </a:t>
                      </a:r>
                      <a:r>
                        <a:rPr lang="it-IT" sz="1000" kern="1200" dirty="0" smtClean="0">
                          <a:solidFill>
                            <a:schemeClr val="dk1"/>
                          </a:solidFill>
                          <a:latin typeface="Times New Roman" pitchFamily="18" charset="0"/>
                          <a:ea typeface="+mn-ea"/>
                          <a:cs typeface="Times New Roman" pitchFamily="18" charset="0"/>
                        </a:rPr>
                        <a:t>le conoscenze o le pratiche professionali esistenti</a:t>
                      </a:r>
                      <a:endParaRPr lang="it-IT" sz="1000" dirty="0">
                        <a:latin typeface="Times New Roman" pitchFamily="18" charset="0"/>
                        <a:ea typeface="Calibri"/>
                        <a:cs typeface="Times New Roman" pitchFamily="18" charset="0"/>
                      </a:endParaRPr>
                    </a:p>
                  </a:txBody>
                  <a:tcPr marL="89535" marR="89535" marT="0" marB="0"/>
                </a:tc>
                <a:tc>
                  <a:txBody>
                    <a:bodyPr/>
                    <a:lstStyle/>
                    <a:p>
                      <a:pPr marL="0" indent="0" algn="l">
                        <a:spcAft>
                          <a:spcPts val="1000"/>
                        </a:spcAft>
                      </a:pPr>
                      <a:r>
                        <a:rPr lang="it-IT" sz="1000" dirty="0">
                          <a:latin typeface="Times New Roman" pitchFamily="18" charset="0"/>
                          <a:ea typeface="Calibri"/>
                          <a:cs typeface="Times New Roman" pitchFamily="18" charset="0"/>
                        </a:rPr>
                        <a:t>Dimostrare effettiva </a:t>
                      </a:r>
                      <a:r>
                        <a:rPr lang="it-IT" sz="1000" dirty="0" smtClean="0">
                          <a:latin typeface="Times New Roman" pitchFamily="18" charset="0"/>
                          <a:ea typeface="Calibri"/>
                          <a:cs typeface="Times New Roman" pitchFamily="18" charset="0"/>
                        </a:rPr>
                        <a:t>autorità, </a:t>
                      </a:r>
                      <a:r>
                        <a:rPr lang="it-IT" sz="1000" dirty="0">
                          <a:latin typeface="Times New Roman" pitchFamily="18" charset="0"/>
                          <a:ea typeface="Calibri"/>
                          <a:cs typeface="Times New Roman" pitchFamily="18" charset="0"/>
                        </a:rPr>
                        <a:t>capacita di innovazione, </a:t>
                      </a:r>
                      <a:r>
                        <a:rPr lang="it-IT" sz="1000" dirty="0" smtClean="0">
                          <a:latin typeface="Times New Roman" pitchFamily="18" charset="0"/>
                          <a:ea typeface="Calibri"/>
                          <a:cs typeface="Times New Roman" pitchFamily="18" charset="0"/>
                        </a:rPr>
                        <a:t>autonomia,</a:t>
                      </a:r>
                      <a:r>
                        <a:rPr lang="it-IT" sz="1000" baseline="0" dirty="0" smtClean="0">
                          <a:latin typeface="Times New Roman" pitchFamily="18" charset="0"/>
                          <a:ea typeface="Calibri"/>
                          <a:cs typeface="Times New Roman" pitchFamily="18" charset="0"/>
                        </a:rPr>
                        <a:t> i</a:t>
                      </a:r>
                      <a:r>
                        <a:rPr lang="it-IT" sz="1000" dirty="0" smtClean="0">
                          <a:latin typeface="Times New Roman" pitchFamily="18" charset="0"/>
                          <a:ea typeface="Calibri"/>
                          <a:cs typeface="Times New Roman" pitchFamily="18" charset="0"/>
                        </a:rPr>
                        <a:t>ntegrità </a:t>
                      </a:r>
                      <a:r>
                        <a:rPr lang="it-IT" sz="1000" dirty="0">
                          <a:latin typeface="Times New Roman" pitchFamily="18" charset="0"/>
                          <a:ea typeface="Calibri"/>
                          <a:cs typeface="Times New Roman" pitchFamily="18" charset="0"/>
                        </a:rPr>
                        <a:t>tipica dello studioso e del professionista e impegno </a:t>
                      </a:r>
                      <a:r>
                        <a:rPr lang="it-IT" sz="1000" dirty="0" smtClean="0">
                          <a:latin typeface="Times New Roman" pitchFamily="18" charset="0"/>
                          <a:ea typeface="Calibri"/>
                          <a:cs typeface="Times New Roman" pitchFamily="18" charset="0"/>
                        </a:rPr>
                        <a:t>continuo nello </a:t>
                      </a:r>
                      <a:r>
                        <a:rPr lang="it-IT" sz="1000" dirty="0">
                          <a:latin typeface="Times New Roman" pitchFamily="18" charset="0"/>
                          <a:ea typeface="Calibri"/>
                          <a:cs typeface="Times New Roman" pitchFamily="18" charset="0"/>
                        </a:rPr>
                        <a:t>sviluppo di nuove idee o processi </a:t>
                      </a:r>
                      <a:r>
                        <a:rPr lang="it-IT" sz="1000" dirty="0" err="1">
                          <a:latin typeface="Times New Roman" pitchFamily="18" charset="0"/>
                          <a:ea typeface="Calibri"/>
                          <a:cs typeface="Times New Roman" pitchFamily="18" charset="0"/>
                        </a:rPr>
                        <a:t>all</a:t>
                      </a:r>
                      <a:r>
                        <a:rPr lang="en-US" sz="1000" dirty="0">
                          <a:latin typeface="Times New Roman" pitchFamily="18" charset="0"/>
                          <a:ea typeface="Calibri"/>
                          <a:cs typeface="Times New Roman" pitchFamily="18" charset="0"/>
                        </a:rPr>
                        <a:t>’</a:t>
                      </a:r>
                      <a:r>
                        <a:rPr lang="it-IT" sz="1000" dirty="0">
                          <a:latin typeface="Times New Roman" pitchFamily="18" charset="0"/>
                          <a:ea typeface="Calibri"/>
                          <a:cs typeface="Times New Roman" pitchFamily="18" charset="0"/>
                        </a:rPr>
                        <a:t>avanguardia in contesti </a:t>
                      </a:r>
                      <a:r>
                        <a:rPr lang="it-IT" sz="1000" dirty="0" smtClean="0">
                          <a:latin typeface="Times New Roman" pitchFamily="18" charset="0"/>
                          <a:ea typeface="Calibri"/>
                          <a:cs typeface="Times New Roman" pitchFamily="18" charset="0"/>
                        </a:rPr>
                        <a:t>di  </a:t>
                      </a:r>
                      <a:r>
                        <a:rPr lang="it-IT" sz="1000" kern="1200" dirty="0" smtClean="0">
                          <a:solidFill>
                            <a:schemeClr val="dk1"/>
                          </a:solidFill>
                          <a:latin typeface="Times New Roman" pitchFamily="18" charset="0"/>
                          <a:ea typeface="+mn-ea"/>
                          <a:cs typeface="Times New Roman" pitchFamily="18" charset="0"/>
                        </a:rPr>
                        <a:t>lavoro, di studio e di ricerca</a:t>
                      </a:r>
                      <a:endParaRPr lang="it-IT" sz="1000" dirty="0">
                        <a:latin typeface="Times New Roman" pitchFamily="18" charset="0"/>
                        <a:ea typeface="Calibri"/>
                        <a:cs typeface="Times New Roman" pitchFamily="18" charset="0"/>
                      </a:endParaRPr>
                    </a:p>
                  </a:txBody>
                  <a:tcPr marL="89535" marR="89535" marT="0" marB="0"/>
                </a:tc>
              </a:tr>
            </a:tbl>
          </a:graphicData>
        </a:graphic>
      </p:graphicFrame>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2411760" y="1628800"/>
            <a:ext cx="3888432" cy="2805856"/>
          </a:xfrm>
          <a:prstGeom prst="rect">
            <a:avLst/>
          </a:prstGeom>
          <a:solidFill>
            <a:srgbClr val="FFFFFF"/>
          </a:solidFill>
          <a:ln w="9525">
            <a:noFill/>
            <a:miter lim="800000"/>
            <a:headEnd/>
            <a:tailEnd/>
          </a:ln>
          <a:effectLst/>
        </p:spPr>
        <p:txBody>
          <a:bodyPr vert="horz" wrap="square" lIns="457056" tIns="126960" rIns="91440" bIns="0" numCol="1" anchor="ctr" anchorCtr="0" compatLnSpc="1">
            <a:prstTxWarp prst="textNoShape">
              <a:avLst/>
            </a:prstTxWarp>
            <a:spAutoFit/>
          </a:bodyPr>
          <a:lstStyle/>
          <a:p>
            <a:pPr marR="0" lvl="0" algn="ctr" defTabSz="914400" rtl="0" eaLnBrk="1" fontAlgn="base" latinLnBrk="0" hangingPunct="1">
              <a:lnSpc>
                <a:spcPct val="100000"/>
              </a:lnSpc>
              <a:spcBef>
                <a:spcPct val="0"/>
              </a:spcBef>
              <a:spcAft>
                <a:spcPct val="0"/>
              </a:spcAft>
              <a:buClrTx/>
              <a:buSzTx/>
              <a:buFontTx/>
              <a:buNone/>
              <a:tabLst/>
            </a:pPr>
            <a:r>
              <a:rPr kumimoji="0" lang="it-IT" sz="800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IN</a:t>
            </a:r>
          </a:p>
          <a:p>
            <a:pPr marR="0" lvl="0" algn="ctr" defTabSz="914400" rtl="0" eaLnBrk="1" fontAlgn="base" latinLnBrk="0" hangingPunct="1">
              <a:lnSpc>
                <a:spcPct val="100000"/>
              </a:lnSpc>
              <a:spcBef>
                <a:spcPct val="0"/>
              </a:spcBef>
              <a:spcAft>
                <a:spcPct val="0"/>
              </a:spcAft>
              <a:buClrTx/>
              <a:buSzTx/>
              <a:buFontTx/>
              <a:buNone/>
              <a:tabLst/>
            </a:pPr>
            <a:endParaRPr kumimoji="0" lang="it-IT" sz="140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R="0" lvl="0" algn="ctr" defTabSz="914400" rtl="0" eaLnBrk="1" fontAlgn="base" latinLnBrk="0" hangingPunct="1">
              <a:lnSpc>
                <a:spcPct val="100000"/>
              </a:lnSpc>
              <a:spcBef>
                <a:spcPct val="0"/>
              </a:spcBef>
              <a:spcAft>
                <a:spcPct val="0"/>
              </a:spcAft>
              <a:buClrTx/>
              <a:buSzTx/>
              <a:buFontTx/>
              <a:buNone/>
              <a:tabLst/>
            </a:pPr>
            <a:r>
              <a:rPr kumimoji="0" lang="it-IT" sz="800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ITALIA</a:t>
            </a:r>
            <a:endParaRPr kumimoji="0" lang="it-IT" sz="31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179512" y="1321590"/>
            <a:ext cx="8496944" cy="4160073"/>
          </a:xfrm>
          <a:prstGeom prst="rect">
            <a:avLst/>
          </a:prstGeom>
          <a:solidFill>
            <a:srgbClr val="FFFFFF"/>
          </a:solidFill>
          <a:ln w="9525">
            <a:noFill/>
            <a:miter lim="800000"/>
            <a:headEnd/>
            <a:tailEnd/>
          </a:ln>
          <a:effectLst/>
        </p:spPr>
        <p:txBody>
          <a:bodyPr vert="horz" wrap="square" lIns="457056" tIns="126960" rIns="91440" bIns="0" numCol="1" anchor="ctr" anchorCtr="0" compatLnSpc="1">
            <a:prstTxWarp prst="textNoShape">
              <a:avLst/>
            </a:prstTxWarp>
            <a:spAutoFit/>
          </a:bodyPr>
          <a:lstStyle/>
          <a:p>
            <a:pPr marR="0" lvl="0" algn="ctr" defTabSz="914400" rtl="0" eaLnBrk="1" fontAlgn="base" latinLnBrk="0" hangingPunct="1">
              <a:lnSpc>
                <a:spcPct val="100000"/>
              </a:lnSpc>
              <a:spcBef>
                <a:spcPct val="0"/>
              </a:spcBef>
              <a:spcAft>
                <a:spcPct val="0"/>
              </a:spcAft>
              <a:buClrTx/>
              <a:buSzTx/>
              <a:buFontTx/>
              <a:buNone/>
              <a:tabLst/>
            </a:pPr>
            <a:r>
              <a:rPr kumimoji="0" lang="it-IT" sz="32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L.cost.</a:t>
            </a:r>
            <a:r>
              <a:rPr kumimoji="0" lang="it-IT" sz="3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18 ottobre 2001, n. 3 - Modifiche al</a:t>
            </a:r>
            <a:r>
              <a:rPr kumimoji="0" lang="it-IT" sz="3200" b="1"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a:t>
            </a:r>
            <a:r>
              <a:rPr kumimoji="0" lang="it-IT" sz="3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titolo V della parte seconda della Costituzione</a:t>
            </a:r>
            <a:endParaRPr kumimoji="0" lang="it-IT" sz="3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304800" algn="just" defTabSz="914400" rtl="0" eaLnBrk="0" fontAlgn="base" latinLnBrk="0" hangingPunct="0">
              <a:lnSpc>
                <a:spcPct val="100000"/>
              </a:lnSpc>
              <a:spcBef>
                <a:spcPct val="0"/>
              </a:spcBef>
              <a:spcAft>
                <a:spcPct val="0"/>
              </a:spcAft>
              <a:buClrTx/>
              <a:buSzTx/>
              <a:buFontTx/>
              <a:buNone/>
              <a:tabLst/>
            </a:pPr>
            <a:endParaRPr kumimoji="0" lang="it-IT" sz="3200" b="1" i="1" u="none" strike="noStrike" cap="none" normalizeH="0" baseline="0" dirty="0" smtClean="0">
              <a:ln>
                <a:noFill/>
              </a:ln>
              <a:solidFill>
                <a:srgbClr val="4F81BD"/>
              </a:solidFill>
              <a:effectLst/>
              <a:latin typeface="Times New Roman" pitchFamily="18" charset="0"/>
              <a:ea typeface="Times New Roman" pitchFamily="18" charset="0"/>
              <a:cs typeface="Times New Roman" pitchFamily="18" charset="0"/>
            </a:endParaRPr>
          </a:p>
          <a:p>
            <a:pPr marL="0" marR="0" lvl="0" indent="304800" algn="just" defTabSz="914400" rtl="0" eaLnBrk="0" fontAlgn="base" latinLnBrk="0" hangingPunct="0">
              <a:lnSpc>
                <a:spcPct val="100000"/>
              </a:lnSpc>
              <a:spcBef>
                <a:spcPct val="0"/>
              </a:spcBef>
              <a:spcAft>
                <a:spcPct val="0"/>
              </a:spcAft>
              <a:buClrTx/>
              <a:buSzTx/>
              <a:buFontTx/>
              <a:buNone/>
              <a:tabLst/>
            </a:pPr>
            <a:r>
              <a:rPr kumimoji="0" lang="it-IT" sz="3200" b="1" i="1" u="none" strike="noStrike" cap="none" normalizeH="0" baseline="0" dirty="0" smtClean="0">
                <a:ln>
                  <a:noFill/>
                </a:ln>
                <a:solidFill>
                  <a:srgbClr val="4F81BD"/>
                </a:solidFill>
                <a:effectLst/>
                <a:latin typeface="Times New Roman" pitchFamily="18" charset="0"/>
                <a:ea typeface="Times New Roman" pitchFamily="18" charset="0"/>
                <a:cs typeface="Times New Roman" pitchFamily="18" charset="0"/>
              </a:rPr>
              <a:t>Art. 3.</a:t>
            </a:r>
          </a:p>
          <a:p>
            <a:pPr marL="0" marR="0" lvl="0" indent="304800" algn="just" defTabSz="914400" rtl="0" eaLnBrk="0" fontAlgn="base" latinLnBrk="0" hangingPunct="0">
              <a:lnSpc>
                <a:spcPct val="100000"/>
              </a:lnSpc>
              <a:spcBef>
                <a:spcPct val="0"/>
              </a:spcBef>
              <a:spcAft>
                <a:spcPct val="0"/>
              </a:spcAft>
              <a:buClrTx/>
              <a:buSzTx/>
              <a:buFontTx/>
              <a:buNone/>
              <a:tabLst/>
            </a:pPr>
            <a:endParaRPr kumimoji="0" lang="it-IT" sz="1000" b="1" i="1" u="none" strike="noStrike" cap="none" normalizeH="0" baseline="0" dirty="0" smtClean="0">
              <a:ln>
                <a:noFill/>
              </a:ln>
              <a:solidFill>
                <a:srgbClr val="4F81BD"/>
              </a:solidFill>
              <a:effectLst/>
              <a:latin typeface="Times New Roman" pitchFamily="18" charset="0"/>
              <a:ea typeface="Times New Roman" pitchFamily="18" charset="0"/>
              <a:cs typeface="Times New Roman" pitchFamily="18" charset="0"/>
            </a:endParaRPr>
          </a:p>
          <a:p>
            <a:pPr marR="0" lvl="0" algn="just" defTabSz="914400" rtl="0" eaLnBrk="0" fontAlgn="base" latinLnBrk="0" hangingPunct="0">
              <a:lnSpc>
                <a:spcPct val="100000"/>
              </a:lnSpc>
              <a:spcBef>
                <a:spcPct val="0"/>
              </a:spcBef>
              <a:spcAft>
                <a:spcPct val="0"/>
              </a:spcAft>
              <a:buClrTx/>
              <a:buSzTx/>
              <a:buFontTx/>
              <a:buAutoNum type="arabicPeriod"/>
              <a:tabLst/>
            </a:pPr>
            <a:r>
              <a:rPr kumimoji="0" lang="it-IT" sz="3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L'articolo 117 della Costituzione è sostituito dal seguente:</a:t>
            </a:r>
          </a:p>
          <a:p>
            <a:pPr marL="0" marR="0" lvl="0" indent="304800" algn="just" defTabSz="914400" rtl="0" eaLnBrk="0" fontAlgn="base" latinLnBrk="0" hangingPunct="0">
              <a:lnSpc>
                <a:spcPct val="100000"/>
              </a:lnSpc>
              <a:spcBef>
                <a:spcPct val="0"/>
              </a:spcBef>
              <a:spcAft>
                <a:spcPct val="0"/>
              </a:spcAft>
              <a:buClrTx/>
              <a:buSzTx/>
              <a:tabLst/>
            </a:pPr>
            <a:endParaRPr kumimoji="0" lang="it-IT" sz="31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304800" algn="just" defTabSz="914400" rtl="0" eaLnBrk="0" fontAlgn="base" latinLnBrk="0" hangingPunct="0">
              <a:lnSpc>
                <a:spcPct val="100000"/>
              </a:lnSpc>
              <a:spcBef>
                <a:spcPct val="0"/>
              </a:spcBef>
              <a:spcAft>
                <a:spcPct val="0"/>
              </a:spcAft>
              <a:buClrTx/>
              <a:buSzTx/>
              <a:buFontTx/>
              <a:buNone/>
              <a:tabLst/>
            </a:pPr>
            <a:endParaRPr kumimoji="0" lang="it-IT" sz="31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107504" y="698343"/>
            <a:ext cx="8892480" cy="5406568"/>
          </a:xfrm>
          <a:prstGeom prst="rect">
            <a:avLst/>
          </a:prstGeom>
          <a:solidFill>
            <a:srgbClr val="FFFFFF"/>
          </a:solidFill>
          <a:ln w="9525">
            <a:noFill/>
            <a:miter lim="800000"/>
            <a:headEnd/>
            <a:tailEnd/>
          </a:ln>
          <a:effectLst/>
        </p:spPr>
        <p:txBody>
          <a:bodyPr vert="horz" wrap="square" lIns="457056" tIns="126960" rIns="91440" bIns="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pPr>
            <a:endParaRPr lang="it-IT" sz="3100" dirty="0" smtClean="0">
              <a:latin typeface="Times New Roman" pitchFamily="18" charset="0"/>
              <a:ea typeface="Calibri" pitchFamily="34" charset="0"/>
              <a:cs typeface="Times New Roman" pitchFamily="18" charset="0"/>
            </a:endParaRPr>
          </a:p>
          <a:p>
            <a:pPr marR="0" lvl="0" algn="just" defTabSz="914400" rtl="0" eaLnBrk="0" fontAlgn="base" latinLnBrk="0" hangingPunct="0">
              <a:lnSpc>
                <a:spcPct val="100000"/>
              </a:lnSpc>
              <a:spcBef>
                <a:spcPct val="0"/>
              </a:spcBef>
              <a:spcAft>
                <a:spcPct val="0"/>
              </a:spcAft>
              <a:buClrTx/>
              <a:buSzTx/>
              <a:buFontTx/>
              <a:buNone/>
              <a:tabLst/>
            </a:pPr>
            <a:r>
              <a:rPr kumimoji="0" lang="it-IT" sz="3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Art. 117. - La potestà legislativa è esercitata dallo Stato e dalle Regioni nel rispetto della Costituzione, nonché dei vincoli derivanti dall'ordinamento comunitario e dagli obblighi internazionali.</a:t>
            </a:r>
            <a:br>
              <a:rPr kumimoji="0" lang="it-IT" sz="3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br>
            <a:r>
              <a:rPr kumimoji="0" lang="it-IT" sz="3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Lo Stato ha legislazione esclusiva nelle seguenti materie:</a:t>
            </a:r>
          </a:p>
          <a:p>
            <a:pPr marL="0" marR="0" lvl="0" indent="304800" algn="just" defTabSz="914400" rtl="0" eaLnBrk="0" fontAlgn="base" latinLnBrk="0" hangingPunct="0">
              <a:lnSpc>
                <a:spcPct val="100000"/>
              </a:lnSpc>
              <a:spcBef>
                <a:spcPct val="0"/>
              </a:spcBef>
              <a:spcAft>
                <a:spcPct val="0"/>
              </a:spcAft>
              <a:buClrTx/>
              <a:buSzTx/>
              <a:buFontTx/>
              <a:buNone/>
              <a:tabLst/>
            </a:pPr>
            <a:r>
              <a:rPr kumimoji="0" lang="it-IT" sz="31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t>
            </a:r>
            <a:r>
              <a:rPr kumimoji="0" lang="it-IT" sz="3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p>
          <a:p>
            <a:pPr indent="304800" algn="just" eaLnBrk="0" fontAlgn="base" hangingPunct="0">
              <a:spcBef>
                <a:spcPct val="0"/>
              </a:spcBef>
              <a:spcAft>
                <a:spcPct val="0"/>
              </a:spcAft>
            </a:pPr>
            <a:r>
              <a:rPr lang="it-IT" sz="3200" dirty="0" smtClean="0">
                <a:solidFill>
                  <a:schemeClr val="tx2"/>
                </a:solidFill>
                <a:latin typeface="Times New Roman" pitchFamily="18" charset="0"/>
                <a:cs typeface="Times New Roman" pitchFamily="18" charset="0"/>
              </a:rPr>
              <a:t>n.        norme generali sull'istruzione;</a:t>
            </a:r>
          </a:p>
          <a:p>
            <a:pPr indent="304800" algn="just" eaLnBrk="0" fontAlgn="base" hangingPunct="0">
              <a:spcBef>
                <a:spcPct val="0"/>
              </a:spcBef>
              <a:spcAft>
                <a:spcPct val="0"/>
              </a:spcAft>
            </a:pPr>
            <a:r>
              <a:rPr lang="it-IT" sz="3200" dirty="0" err="1" smtClean="0">
                <a:latin typeface="Times New Roman" pitchFamily="18" charset="0"/>
                <a:cs typeface="Times New Roman" pitchFamily="18" charset="0"/>
              </a:rPr>
              <a:t>…………………………………………………</a:t>
            </a:r>
            <a:endParaRPr lang="it-IT" sz="3200" dirty="0" smtClean="0">
              <a:latin typeface="Times New Roman" pitchFamily="18" charset="0"/>
              <a:cs typeface="Times New Roman" pitchFamily="18" charset="0"/>
            </a:endParaRPr>
          </a:p>
          <a:p>
            <a:pPr marL="0" marR="0" lvl="0" indent="304800" algn="just" defTabSz="914400" rtl="0" eaLnBrk="0" fontAlgn="base" latinLnBrk="0" hangingPunct="0">
              <a:lnSpc>
                <a:spcPct val="100000"/>
              </a:lnSpc>
              <a:spcBef>
                <a:spcPct val="0"/>
              </a:spcBef>
              <a:spcAft>
                <a:spcPct val="0"/>
              </a:spcAft>
              <a:buClrTx/>
              <a:buSzTx/>
              <a:buFontTx/>
              <a:buNone/>
              <a:tabLst/>
            </a:pPr>
            <a:endParaRPr kumimoji="0" lang="it-IT" sz="31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539552" y="548680"/>
            <a:ext cx="8280920" cy="5262979"/>
          </a:xfrm>
          <a:prstGeom prst="rect">
            <a:avLst/>
          </a:prstGeom>
        </p:spPr>
        <p:txBody>
          <a:bodyPr wrap="square">
            <a:spAutoFit/>
          </a:bodyPr>
          <a:lstStyle/>
          <a:p>
            <a:r>
              <a:rPr lang="it-IT" sz="2400" b="1" dirty="0" smtClean="0">
                <a:latin typeface="Times New Roman" pitchFamily="18" charset="0"/>
                <a:cs typeface="Times New Roman" pitchFamily="18" charset="0"/>
              </a:rPr>
              <a:t>Sono materie di legislazione concorrente</a:t>
            </a:r>
          </a:p>
          <a:p>
            <a:r>
              <a:rPr lang="it-IT" sz="2400" dirty="0" smtClean="0">
                <a:latin typeface="Times New Roman" pitchFamily="18" charset="0"/>
                <a:cs typeface="Times New Roman" pitchFamily="18" charset="0"/>
              </a:rPr>
              <a:t> </a:t>
            </a:r>
            <a:r>
              <a:rPr lang="it-IT" sz="2400" dirty="0" err="1" smtClean="0">
                <a:latin typeface="Times New Roman" pitchFamily="18" charset="0"/>
                <a:cs typeface="Times New Roman" pitchFamily="18" charset="0"/>
              </a:rPr>
              <a:t>…………………………………………………………………</a:t>
            </a:r>
            <a:r>
              <a:rPr lang="it-IT" sz="2400" dirty="0" smtClean="0">
                <a:latin typeface="Times New Roman" pitchFamily="18" charset="0"/>
                <a:cs typeface="Times New Roman" pitchFamily="18" charset="0"/>
              </a:rPr>
              <a:t> istruzione, salva l'autonomia delle istituzioni scolastiche e con esclusione della istruzione e della formazione professionale; </a:t>
            </a:r>
            <a:r>
              <a:rPr lang="it-IT" sz="2400" dirty="0" err="1" smtClean="0">
                <a:latin typeface="Times New Roman" pitchFamily="18" charset="0"/>
                <a:cs typeface="Times New Roman" pitchFamily="18" charset="0"/>
              </a:rPr>
              <a:t>…………………………………………………………………</a:t>
            </a:r>
            <a:r>
              <a:rPr lang="it-IT" sz="2400" dirty="0" smtClean="0">
                <a:latin typeface="Times New Roman" pitchFamily="18" charset="0"/>
                <a:cs typeface="Times New Roman" pitchFamily="18" charset="0"/>
              </a:rPr>
              <a:t>.</a:t>
            </a:r>
          </a:p>
          <a:p>
            <a:r>
              <a:rPr lang="it-IT" sz="2400" dirty="0" smtClean="0">
                <a:latin typeface="Times New Roman" pitchFamily="18" charset="0"/>
                <a:cs typeface="Times New Roman" pitchFamily="18" charset="0"/>
              </a:rPr>
              <a:t>Nelle materie di legislazione concorrente spetta alle Regioni la potestà legislativa, salvo che per la determinazione dei principi fondamentali, riservata alla legislazione dello Stato.</a:t>
            </a:r>
          </a:p>
          <a:p>
            <a:endParaRPr lang="it-IT" sz="2400" dirty="0" smtClean="0">
              <a:latin typeface="Times New Roman" pitchFamily="18" charset="0"/>
              <a:cs typeface="Times New Roman" pitchFamily="18" charset="0"/>
            </a:endParaRPr>
          </a:p>
          <a:p>
            <a:r>
              <a:rPr lang="it-IT" sz="2400" dirty="0" smtClean="0">
                <a:latin typeface="Times New Roman" pitchFamily="18" charset="0"/>
                <a:cs typeface="Times New Roman" pitchFamily="18" charset="0"/>
              </a:rPr>
              <a:t>Spetta alle Regioni la potestà legislativa in riferimento ad ogni materia non espressamente riservata alla legislazione dello Stato.</a:t>
            </a:r>
          </a:p>
          <a:p>
            <a:r>
              <a:rPr lang="it-IT" sz="2400" dirty="0" err="1" smtClean="0">
                <a:latin typeface="Times New Roman" pitchFamily="18" charset="0"/>
                <a:cs typeface="Times New Roman" pitchFamily="18" charset="0"/>
              </a:rPr>
              <a:t>…………………………………………………………………</a:t>
            </a:r>
            <a:r>
              <a:rPr lang="it-IT" sz="2400" dirty="0" smtClean="0">
                <a:latin typeface="Times New Roman" pitchFamily="18" charset="0"/>
                <a:cs typeface="Times New Roman" pitchFamily="18" charset="0"/>
              </a:rPr>
              <a:t>.</a:t>
            </a:r>
          </a:p>
          <a:p>
            <a:endParaRPr lang="it-IT" sz="2400" dirty="0" smtClean="0">
              <a:latin typeface="Times New Roman" pitchFamily="18" charset="0"/>
              <a:cs typeface="Times New Roman" pitchFamily="18" charset="0"/>
            </a:endParaRPr>
          </a:p>
          <a:p>
            <a:endParaRPr lang="it-IT" sz="2400" dirty="0">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72008" y="1701969"/>
            <a:ext cx="8964488"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Legge 28 marzo 2003, n. 53 (Legge Moratti)</a:t>
            </a:r>
          </a:p>
          <a:p>
            <a:pPr marL="0" marR="0" lvl="0" indent="0" algn="ctr" defTabSz="914400" rtl="0" eaLnBrk="1" fontAlgn="base" latinLnBrk="0" hangingPunct="1">
              <a:lnSpc>
                <a:spcPct val="100000"/>
              </a:lnSpc>
              <a:spcBef>
                <a:spcPct val="0"/>
              </a:spcBef>
              <a:spcAft>
                <a:spcPct val="0"/>
              </a:spcAft>
              <a:buClrTx/>
              <a:buSzTx/>
              <a:buFontTx/>
              <a:buNone/>
              <a:tabLst/>
            </a:pPr>
            <a:endParaRPr lang="it-IT" sz="3200" b="1" dirty="0" smtClean="0">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3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Delega al Governo per la definizione delle norme generali sull’istruzione e dei livelli essenziali delle prestazioni in materia di istruzione e formazione professionale</a:t>
            </a:r>
            <a:endParaRPr kumimoji="0" lang="it-IT"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107504" y="256574"/>
            <a:ext cx="8964488"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Decreto Legislativo 17 ottobre 2005, n. 226</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"Norme generali e livelli essenziali delle prestazioni relativi al secondo ciclo del sistema educativo di istruzione e formazione, a norma dell'articolo 2 della legge 28 marzo 2003, n. 53“</a:t>
            </a:r>
          </a:p>
          <a:p>
            <a:pPr marL="0" marR="0" lvl="0" indent="0" algn="just" defTabSz="914400" rtl="0" eaLnBrk="0" fontAlgn="base" latinLnBrk="0" hangingPunct="0">
              <a:lnSpc>
                <a:spcPct val="100000"/>
              </a:lnSpc>
              <a:spcBef>
                <a:spcPct val="0"/>
              </a:spcBef>
              <a:spcAft>
                <a:spcPct val="0"/>
              </a:spcAft>
              <a:buClrTx/>
              <a:buSzTx/>
              <a:buFontTx/>
              <a:buNone/>
              <a:tabLst/>
            </a:pPr>
            <a:endParaRPr lang="it-IT" sz="2800" dirty="0" smtClean="0">
              <a:latin typeface="Times New Roman" pitchFamily="18" charset="0"/>
              <a:ea typeface="Times New Roman" pitchFamily="18" charset="0"/>
              <a:cs typeface="Times New Roman" pitchFamily="18" charset="0"/>
            </a:endParaRPr>
          </a:p>
          <a:p>
            <a:pPr algn="just"/>
            <a:r>
              <a:rPr lang="it-IT" sz="2800" dirty="0" smtClean="0">
                <a:latin typeface="Times New Roman" pitchFamily="18" charset="0"/>
                <a:cs typeface="Times New Roman" pitchFamily="18" charset="0"/>
              </a:rPr>
              <a:t>Art .1</a:t>
            </a:r>
            <a:endParaRPr lang="it-IT" sz="2800" b="1" dirty="0" smtClean="0">
              <a:latin typeface="Times New Roman" pitchFamily="18" charset="0"/>
              <a:cs typeface="Times New Roman" pitchFamily="18" charset="0"/>
            </a:endParaRPr>
          </a:p>
          <a:p>
            <a:pPr algn="just"/>
            <a:r>
              <a:rPr lang="it-IT" sz="2800" dirty="0" smtClean="0">
                <a:latin typeface="Times New Roman" pitchFamily="18" charset="0"/>
                <a:cs typeface="Times New Roman" pitchFamily="18" charset="0"/>
              </a:rPr>
              <a:t>1. Il secondo ciclo del sistema educativo di istruzione e formazione e' costituito dal sistema dei licei e dal sistema dell'istruzione e formazione professionale. Esso e' il secondo grado in cui si realizza, in modo unitario, il diritto-dovere all'istruzione e alla formazione di cui al decreto legislativo 15 aprile 2005, n. 76.</a:t>
            </a:r>
            <a:endParaRPr kumimoji="0" lang="it-IT"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0" y="44624"/>
            <a:ext cx="9144000"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Legge 40/2007</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it-IT"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Art. 13</a:t>
            </a:r>
          </a:p>
          <a:p>
            <a:pPr marL="0" marR="0" lvl="0" indent="0" algn="just" defTabSz="914400" rtl="0" eaLnBrk="0" fontAlgn="base" latinLnBrk="0" hangingPunct="0">
              <a:lnSpc>
                <a:spcPct val="100000"/>
              </a:lnSpc>
              <a:spcBef>
                <a:spcPct val="0"/>
              </a:spcBef>
              <a:spcAft>
                <a:spcPct val="0"/>
              </a:spcAft>
              <a:buClrTx/>
              <a:buSzTx/>
              <a:tabLst/>
            </a:pPr>
            <a:r>
              <a:rPr kumimoji="0" lang="it-IT"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1.Fanno parte del sistema dell’istruzione secondaria superiore di cui al decreto legislativo 17 ottobre 2005, n.226, e successive modificazioni, i licei, gli istituti tecnici e gli istituti professionali di cui all’articolo 191, comma 2, del testo unico di cui al decreto legislativo 16 aprile 1994, n. 297, tutti finalizzati al conseguimento di un diploma di istruzione secondaria superiore </a:t>
            </a:r>
            <a:r>
              <a:rPr kumimoji="0" lang="it-IT" sz="32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t>
            </a:r>
            <a:r>
              <a:rPr kumimoji="0" lang="it-IT"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p>
          <a:p>
            <a:pPr marL="0" marR="0" lvl="0" indent="0" algn="l" defTabSz="914400" rtl="0" eaLnBrk="0" fontAlgn="base" latinLnBrk="0" hangingPunct="0">
              <a:lnSpc>
                <a:spcPct val="100000"/>
              </a:lnSpc>
              <a:spcBef>
                <a:spcPct val="0"/>
              </a:spcBef>
              <a:spcAft>
                <a:spcPct val="0"/>
              </a:spcAft>
              <a:buClrTx/>
              <a:buSzTx/>
              <a:tabLst/>
            </a:pPr>
            <a:endParaRPr lang="it-IT" sz="1600" dirty="0" smtClean="0">
              <a:latin typeface="Times New Roman" pitchFamily="18" charset="0"/>
              <a:cs typeface="Times New Roman" pitchFamily="18" charset="0"/>
            </a:endParaRPr>
          </a:p>
          <a:p>
            <a:pPr algn="ctr" eaLnBrk="0" fontAlgn="base" hangingPunct="0">
              <a:spcBef>
                <a:spcPct val="0"/>
              </a:spcBef>
              <a:spcAft>
                <a:spcPct val="0"/>
              </a:spcAft>
            </a:pPr>
            <a:r>
              <a:rPr lang="it-IT" sz="3200" b="1" dirty="0" smtClean="0">
                <a:latin typeface="Times New Roman" pitchFamily="18" charset="0"/>
                <a:ea typeface="Times New Roman" pitchFamily="18" charset="0"/>
                <a:cs typeface="Times New Roman" pitchFamily="18" charset="0"/>
              </a:rPr>
              <a:t>Ritorna la divisione tra Licei, Istituti tecnici e Professionali </a:t>
            </a:r>
            <a:endParaRPr kumimoji="0" lang="it-IT"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142844" y="1099497"/>
            <a:ext cx="889248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Decreto legge 25 giugno 2008, n. 112, convertito dalla legge 6 agosto 2008, n. 133”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it-IT"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"Disposizioni urgenti per lo sviluppo economico, la semplificazione, la competitività, la stabilizzazione della finanza pubblica e la perequazione Tributaria“</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Art. 64.</a:t>
            </a:r>
            <a:br>
              <a:rPr kumimoji="0" lang="it-IT"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it-IT" sz="28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Disposizioni in materia di organizzazione scolastica</a:t>
            </a:r>
          </a:p>
          <a:p>
            <a:pPr marL="0" marR="0" lvl="0" indent="0" algn="l" defTabSz="914400" rtl="0" eaLnBrk="0" fontAlgn="base" latinLnBrk="0" hangingPunct="0">
              <a:lnSpc>
                <a:spcPct val="100000"/>
              </a:lnSpc>
              <a:spcBef>
                <a:spcPct val="0"/>
              </a:spcBef>
              <a:spcAft>
                <a:spcPct val="0"/>
              </a:spcAft>
              <a:buClrTx/>
              <a:buSzTx/>
              <a:buFontTx/>
              <a:buNone/>
              <a:tabLst/>
            </a:pPr>
            <a:endParaRPr lang="it-IT" sz="2800" i="1" dirty="0" smtClean="0">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714348" y="285728"/>
            <a:ext cx="7358114" cy="5970865"/>
          </a:xfrm>
          <a:prstGeom prst="rect">
            <a:avLst/>
          </a:prstGeom>
          <a:noFill/>
        </p:spPr>
        <p:txBody>
          <a:bodyPr wrap="square" rtlCol="0">
            <a:spAutoFit/>
          </a:bodyPr>
          <a:lstStyle/>
          <a:p>
            <a:pPr algn="ctr"/>
            <a:r>
              <a:rPr lang="es-ES" sz="2800" b="1" dirty="0" smtClean="0">
                <a:latin typeface="Times New Roman" pitchFamily="18" charset="0"/>
                <a:cs typeface="Times New Roman" pitchFamily="18" charset="0"/>
              </a:rPr>
              <a:t>Riforma Gelmini</a:t>
            </a:r>
          </a:p>
          <a:p>
            <a:pPr algn="ctr"/>
            <a:endParaRPr lang="es-ES" sz="2800" b="1" dirty="0" smtClean="0">
              <a:latin typeface="Times New Roman" pitchFamily="18" charset="0"/>
              <a:cs typeface="Times New Roman" pitchFamily="18" charset="0"/>
            </a:endParaRPr>
          </a:p>
          <a:p>
            <a:r>
              <a:rPr lang="es-ES" sz="2800" b="1" dirty="0" smtClean="0">
                <a:latin typeface="Times New Roman" pitchFamily="18" charset="0"/>
                <a:cs typeface="Times New Roman" pitchFamily="18" charset="0"/>
              </a:rPr>
              <a:t>DPR 15 marzo 2010, n. 87</a:t>
            </a:r>
          </a:p>
          <a:p>
            <a:r>
              <a:rPr lang="it-IT" sz="2800" dirty="0" smtClean="0">
                <a:latin typeface="Times New Roman" pitchFamily="18" charset="0"/>
                <a:cs typeface="Times New Roman" pitchFamily="18" charset="0"/>
              </a:rPr>
              <a:t>Regolamento recante norme per il riordino degli Istituti Professionali</a:t>
            </a:r>
          </a:p>
          <a:p>
            <a:r>
              <a:rPr lang="es-ES" sz="2800" dirty="0" smtClean="0">
                <a:latin typeface="Times New Roman" pitchFamily="18" charset="0"/>
                <a:cs typeface="Times New Roman" pitchFamily="18" charset="0"/>
              </a:rPr>
              <a:t> </a:t>
            </a:r>
            <a:endParaRPr lang="es-ES" sz="2800" b="1" dirty="0" smtClean="0">
              <a:latin typeface="Times New Roman" pitchFamily="18" charset="0"/>
              <a:cs typeface="Times New Roman" pitchFamily="18" charset="0"/>
            </a:endParaRPr>
          </a:p>
          <a:p>
            <a:pPr fontAlgn="base"/>
            <a:r>
              <a:rPr lang="it-IT" sz="2800" b="1" dirty="0" smtClean="0">
                <a:latin typeface="Times New Roman" pitchFamily="18" charset="0"/>
                <a:cs typeface="Times New Roman" pitchFamily="18" charset="0"/>
              </a:rPr>
              <a:t>DPR 15 marzo 2010, n. 88</a:t>
            </a:r>
          </a:p>
          <a:p>
            <a:r>
              <a:rPr lang="it-IT" sz="2800" dirty="0" smtClean="0">
                <a:latin typeface="Times New Roman" pitchFamily="18" charset="0"/>
                <a:cs typeface="Times New Roman" pitchFamily="18" charset="0"/>
              </a:rPr>
              <a:t>Regolamento recante norme per il riordino degli Istituti Tecnici</a:t>
            </a:r>
          </a:p>
          <a:p>
            <a:endParaRPr lang="it-IT" sz="2800" dirty="0" smtClean="0">
              <a:latin typeface="Times New Roman" pitchFamily="18" charset="0"/>
              <a:cs typeface="Times New Roman" pitchFamily="18" charset="0"/>
            </a:endParaRPr>
          </a:p>
          <a:p>
            <a:r>
              <a:rPr lang="it-IT" sz="2800" b="1" dirty="0" smtClean="0">
                <a:latin typeface="Times New Roman" pitchFamily="18" charset="0"/>
                <a:cs typeface="Times New Roman" pitchFamily="18" charset="0"/>
              </a:rPr>
              <a:t>DPR </a:t>
            </a:r>
            <a:r>
              <a:rPr lang="es-ES" sz="2800" b="1" dirty="0" smtClean="0">
                <a:latin typeface="Times New Roman" pitchFamily="18" charset="0"/>
                <a:cs typeface="Times New Roman" pitchFamily="18" charset="0"/>
              </a:rPr>
              <a:t>15 marzo 2010, n. 89 </a:t>
            </a:r>
          </a:p>
          <a:p>
            <a:r>
              <a:rPr lang="it-IT" sz="2800" dirty="0" smtClean="0">
                <a:latin typeface="Times New Roman" pitchFamily="18" charset="0"/>
                <a:cs typeface="Times New Roman" pitchFamily="18" charset="0"/>
              </a:rPr>
              <a:t>Regolamento recante revisione dell'assetto </a:t>
            </a:r>
            <a:r>
              <a:rPr lang="it-IT" sz="2800" dirty="0" err="1" smtClean="0">
                <a:latin typeface="Times New Roman" pitchFamily="18" charset="0"/>
                <a:cs typeface="Times New Roman" pitchFamily="18" charset="0"/>
              </a:rPr>
              <a:t>ordinamentale</a:t>
            </a:r>
            <a:r>
              <a:rPr lang="it-IT" sz="2800" dirty="0" smtClean="0">
                <a:latin typeface="Times New Roman" pitchFamily="18" charset="0"/>
                <a:cs typeface="Times New Roman" pitchFamily="18" charset="0"/>
              </a:rPr>
              <a:t>, organizzativo e didattico dei Licei</a:t>
            </a:r>
          </a:p>
          <a:p>
            <a:endParaRPr lang="it-IT" dirty="0">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642910" y="1571612"/>
            <a:ext cx="7715304" cy="2246769"/>
          </a:xfrm>
          <a:prstGeom prst="rect">
            <a:avLst/>
          </a:prstGeom>
          <a:noFill/>
        </p:spPr>
        <p:txBody>
          <a:bodyPr wrap="square" rtlCol="0">
            <a:spAutoFit/>
          </a:bodyPr>
          <a:lstStyle/>
          <a:p>
            <a:endParaRPr lang="it-IT" sz="2800" b="1" dirty="0" smtClean="0">
              <a:latin typeface="Times New Roman" pitchFamily="18" charset="0"/>
              <a:cs typeface="Times New Roman" pitchFamily="18" charset="0"/>
            </a:endParaRPr>
          </a:p>
          <a:p>
            <a:pPr algn="ctr"/>
            <a:r>
              <a:rPr lang="it-IT" sz="2800" b="1" dirty="0" smtClean="0">
                <a:latin typeface="Times New Roman" pitchFamily="18" charset="0"/>
                <a:cs typeface="Times New Roman" pitchFamily="18" charset="0"/>
              </a:rPr>
              <a:t>Direttive MIUR n. 4 e 5 del 16 gennaio 2012</a:t>
            </a:r>
          </a:p>
          <a:p>
            <a:pPr algn="ctr"/>
            <a:endParaRPr lang="it-IT" sz="2800" b="1" dirty="0" smtClean="0">
              <a:latin typeface="Times New Roman" pitchFamily="18" charset="0"/>
              <a:cs typeface="Times New Roman" pitchFamily="18" charset="0"/>
            </a:endParaRPr>
          </a:p>
          <a:p>
            <a:pPr algn="ctr"/>
            <a:r>
              <a:rPr lang="it-IT" sz="2800" dirty="0" smtClean="0">
                <a:latin typeface="Times New Roman" pitchFamily="18" charset="0"/>
                <a:cs typeface="Times New Roman" pitchFamily="18" charset="0"/>
              </a:rPr>
              <a:t>Linee Guida per il secondo biennio e quinto anno degli Istituti Tecnici (dir. 4) e Professionali (dir. 5)</a:t>
            </a: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505352" y="88069"/>
            <a:ext cx="8352928"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sz="2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26 maggio 2010</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Il Ministro dell’Istruzione, dell’Università e della ricerca</a:t>
            </a:r>
            <a:r>
              <a:rPr kumimoji="0" lang="it-IT" sz="2800" b="1"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a:t>
            </a:r>
            <a:r>
              <a:rPr kumimoji="0" lang="it-IT"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di concerto con il Ministro dell’Economia e delle finanze</a:t>
            </a:r>
          </a:p>
          <a:p>
            <a:pPr marL="0" marR="0" lvl="0" indent="0" algn="just" defTabSz="914400" rtl="0" eaLnBrk="0" fontAlgn="base" latinLnBrk="0" hangingPunct="0">
              <a:lnSpc>
                <a:spcPct val="100000"/>
              </a:lnSpc>
              <a:spcBef>
                <a:spcPct val="0"/>
              </a:spcBef>
              <a:spcAft>
                <a:spcPct val="0"/>
              </a:spcAft>
              <a:buClrTx/>
              <a:buSzTx/>
              <a:buFontTx/>
              <a:buNone/>
              <a:tabLst/>
            </a:pPr>
            <a:endParaRPr lang="it-IT" sz="2800" dirty="0" smtClean="0">
              <a:latin typeface="Times New Roman" pitchFamily="18" charset="0"/>
              <a:cs typeface="Times New Roman" pitchFamily="18" charset="0"/>
            </a:endParaRPr>
          </a:p>
          <a:p>
            <a:r>
              <a:rPr lang="it-IT" sz="2800" dirty="0" smtClean="0">
                <a:latin typeface="Times New Roman" pitchFamily="18" charset="0"/>
                <a:cs typeface="Times New Roman" pitchFamily="18" charset="0"/>
              </a:rPr>
              <a:t>Emana:</a:t>
            </a:r>
          </a:p>
          <a:p>
            <a:r>
              <a:rPr lang="it-IT" sz="2800" dirty="0" smtClean="0">
                <a:latin typeface="Times New Roman" pitchFamily="18" charset="0"/>
                <a:cs typeface="Times New Roman" pitchFamily="18" charset="0"/>
              </a:rPr>
              <a:t> </a:t>
            </a:r>
          </a:p>
          <a:p>
            <a:pPr algn="just"/>
            <a:r>
              <a:rPr lang="it-IT" sz="2800" dirty="0" smtClean="0">
                <a:latin typeface="Times New Roman" pitchFamily="18" charset="0"/>
                <a:cs typeface="Times New Roman" pitchFamily="18" charset="0"/>
              </a:rPr>
              <a:t>Schema di regolamento recante “Indicazioni nazionali riguardanti gli obiettivi specifici di apprendimento concernenti le attività e gli insegnamenti compresi nei piani degli studi previsti per i percorsi liceali di cui all’art. 10,comma 3, del </a:t>
            </a:r>
            <a:r>
              <a:rPr lang="it-IT" sz="2800" dirty="0" err="1" smtClean="0">
                <a:latin typeface="Times New Roman" pitchFamily="18" charset="0"/>
                <a:cs typeface="Times New Roman" pitchFamily="18" charset="0"/>
              </a:rPr>
              <a:t>d.P.R.</a:t>
            </a:r>
            <a:r>
              <a:rPr lang="it-IT" sz="2800" dirty="0" smtClean="0">
                <a:latin typeface="Times New Roman" pitchFamily="18" charset="0"/>
                <a:cs typeface="Times New Roman" pitchFamily="18" charset="0"/>
              </a:rPr>
              <a:t> 15 marzo 2010, n. </a:t>
            </a:r>
            <a:r>
              <a:rPr lang="it-IT" sz="2800" dirty="0" err="1" smtClean="0">
                <a:latin typeface="Times New Roman" pitchFamily="18" charset="0"/>
                <a:cs typeface="Times New Roman" pitchFamily="18" charset="0"/>
              </a:rPr>
              <a:t>……</a:t>
            </a:r>
            <a:r>
              <a:rPr lang="it-IT" sz="2800" dirty="0" smtClean="0">
                <a:latin typeface="Times New Roman" pitchFamily="18" charset="0"/>
                <a:cs typeface="Times New Roman" pitchFamily="18" charset="0"/>
              </a:rPr>
              <a:t> in relazione all’articolo 2, commi 1 e 3, del medesimo </a:t>
            </a:r>
            <a:r>
              <a:rPr lang="it-IT" sz="2800" dirty="0" err="1" smtClean="0">
                <a:latin typeface="Times New Roman" pitchFamily="18" charset="0"/>
                <a:cs typeface="Times New Roman" pitchFamily="18" charset="0"/>
              </a:rPr>
              <a:t>d.P.R.</a:t>
            </a:r>
            <a:r>
              <a:rPr lang="it-IT" sz="2800" dirty="0" smtClean="0">
                <a:latin typeface="Times New Roman" pitchFamily="18" charset="0"/>
                <a:cs typeface="Times New Roman" pitchFamily="18" charset="0"/>
              </a:rPr>
              <a:t>”</a:t>
            </a:r>
            <a:endParaRPr kumimoji="0" lang="it-IT"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467544" y="185727"/>
            <a:ext cx="8280920" cy="6555641"/>
          </a:xfrm>
          <a:prstGeom prst="rect">
            <a:avLst/>
          </a:prstGeom>
        </p:spPr>
        <p:txBody>
          <a:bodyPr wrap="square">
            <a:spAutoFit/>
          </a:bodyPr>
          <a:lstStyle/>
          <a:p>
            <a:pPr algn="ctr"/>
            <a:r>
              <a:rPr lang="it-IT" sz="2800" b="1" dirty="0" smtClean="0">
                <a:latin typeface="Times New Roman" pitchFamily="18" charset="0"/>
                <a:cs typeface="Times New Roman" pitchFamily="18" charset="0"/>
              </a:rPr>
              <a:t>Nota introduttiva alle</a:t>
            </a:r>
          </a:p>
          <a:p>
            <a:pPr algn="ctr"/>
            <a:r>
              <a:rPr lang="it-IT" sz="2800" b="1" dirty="0" smtClean="0">
                <a:latin typeface="Times New Roman" pitchFamily="18" charset="0"/>
                <a:cs typeface="Times New Roman" pitchFamily="18" charset="0"/>
              </a:rPr>
              <a:t>Indicazioni nazionali riguardanti gli obiettivi specifici di apprendimento.</a:t>
            </a:r>
          </a:p>
          <a:p>
            <a:pPr algn="ctr"/>
            <a:endParaRPr lang="it-IT" sz="2800" b="1" dirty="0" smtClean="0">
              <a:latin typeface="Times New Roman" pitchFamily="18" charset="0"/>
              <a:cs typeface="Times New Roman" pitchFamily="18" charset="0"/>
            </a:endParaRPr>
          </a:p>
          <a:p>
            <a:pPr algn="just"/>
            <a:r>
              <a:rPr lang="it-IT" sz="2800" dirty="0" smtClean="0">
                <a:latin typeface="Times New Roman" pitchFamily="18" charset="0"/>
                <a:cs typeface="Times New Roman" pitchFamily="18" charset="0"/>
              </a:rPr>
              <a:t>Le Indicazioni nazionali degli obiettivi specifici di apprendimento per i licei rappresentano la</a:t>
            </a:r>
          </a:p>
          <a:p>
            <a:pPr algn="just"/>
            <a:r>
              <a:rPr lang="it-IT" sz="2800" dirty="0" smtClean="0">
                <a:latin typeface="Times New Roman" pitchFamily="18" charset="0"/>
                <a:cs typeface="Times New Roman" pitchFamily="18" charset="0"/>
              </a:rPr>
              <a:t>declinazione disciplinare del Profilo educativo, culturale e professionale dello studente a conclusione dei percorsi liceali. Il Profilo e </a:t>
            </a:r>
            <a:r>
              <a:rPr lang="it-IT" sz="2800" b="1" dirty="0" smtClean="0">
                <a:latin typeface="Times New Roman" pitchFamily="18" charset="0"/>
                <a:cs typeface="Times New Roman" pitchFamily="18" charset="0"/>
              </a:rPr>
              <a:t>le Indicazioni costituiscono, dunque, l’intelaiatura sulla quale le istituzioni scolastiche disegnano il proprio Piano dell’offerta formativa,</a:t>
            </a:r>
            <a:r>
              <a:rPr lang="it-IT" sz="2800" dirty="0" smtClean="0">
                <a:latin typeface="Times New Roman" pitchFamily="18" charset="0"/>
                <a:cs typeface="Times New Roman" pitchFamily="18" charset="0"/>
              </a:rPr>
              <a:t> i docenti costruiscono i propri percorsi didattici e gli studenti raggiungono gli obiettivi di </a:t>
            </a:r>
            <a:r>
              <a:rPr lang="it-IT" sz="2800" dirty="0" smtClean="0">
                <a:latin typeface="Times New Roman" pitchFamily="18" charset="0"/>
                <a:cs typeface="Times New Roman" pitchFamily="18" charset="0"/>
              </a:rPr>
              <a:t>apprendimento e </a:t>
            </a:r>
            <a:r>
              <a:rPr lang="it-IT" sz="2800" dirty="0" smtClean="0">
                <a:latin typeface="Times New Roman" pitchFamily="18" charset="0"/>
                <a:cs typeface="Times New Roman" pitchFamily="18" charset="0"/>
              </a:rPr>
              <a:t>maturano le competenze proprie dell’istruzione liceale e delle sue articolazioni.</a:t>
            </a:r>
            <a:endParaRPr lang="it-IT" sz="2800" dirty="0">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395536" y="332656"/>
            <a:ext cx="8280920" cy="5324535"/>
          </a:xfrm>
          <a:prstGeom prst="rect">
            <a:avLst/>
          </a:prstGeom>
        </p:spPr>
        <p:txBody>
          <a:bodyPr wrap="square">
            <a:spAutoFit/>
          </a:bodyPr>
          <a:lstStyle/>
          <a:p>
            <a:pPr algn="ctr"/>
            <a:r>
              <a:rPr lang="it-IT" sz="2400" b="1" dirty="0" smtClean="0">
                <a:latin typeface="Times New Roman" pitchFamily="18" charset="0"/>
                <a:cs typeface="Times New Roman" pitchFamily="18" charset="0"/>
              </a:rPr>
              <a:t>Il rapporto tra il Profilo educativo culturale e professionale dello studente e le</a:t>
            </a:r>
          </a:p>
          <a:p>
            <a:pPr algn="ctr"/>
            <a:r>
              <a:rPr lang="it-IT" sz="2400" b="1" dirty="0" smtClean="0">
                <a:latin typeface="Times New Roman" pitchFamily="18" charset="0"/>
                <a:cs typeface="Times New Roman" pitchFamily="18" charset="0"/>
              </a:rPr>
              <a:t>Indicazioni nazionali</a:t>
            </a:r>
          </a:p>
          <a:p>
            <a:pPr algn="ctr"/>
            <a:endParaRPr lang="it-IT" sz="2400" b="1" dirty="0" smtClean="0">
              <a:latin typeface="Times New Roman" pitchFamily="18" charset="0"/>
              <a:cs typeface="Times New Roman" pitchFamily="18" charset="0"/>
            </a:endParaRPr>
          </a:p>
          <a:p>
            <a:pPr algn="just"/>
            <a:r>
              <a:rPr lang="it-IT" sz="2400" dirty="0" smtClean="0">
                <a:latin typeface="Times New Roman" pitchFamily="18" charset="0"/>
                <a:cs typeface="Times New Roman" pitchFamily="18" charset="0"/>
              </a:rPr>
              <a:t>Le Indicazioni nazionali sono state calibrate tenendo conto delle </a:t>
            </a:r>
            <a:r>
              <a:rPr lang="it-IT" sz="2400" b="1" dirty="0" smtClean="0">
                <a:latin typeface="Times New Roman" pitchFamily="18" charset="0"/>
                <a:cs typeface="Times New Roman" pitchFamily="18" charset="0"/>
              </a:rPr>
              <a:t>strategie suggerite nelle sedi europee </a:t>
            </a:r>
            <a:r>
              <a:rPr lang="it-IT" sz="2400" dirty="0" smtClean="0">
                <a:latin typeface="Times New Roman" pitchFamily="18" charset="0"/>
                <a:cs typeface="Times New Roman" pitchFamily="18" charset="0"/>
              </a:rPr>
              <a:t>ai fini della costruzione della </a:t>
            </a:r>
            <a:r>
              <a:rPr lang="it-IT" sz="2400" b="1" dirty="0" smtClean="0">
                <a:latin typeface="Times New Roman" pitchFamily="18" charset="0"/>
                <a:cs typeface="Times New Roman" pitchFamily="18" charset="0"/>
              </a:rPr>
              <a:t>“società della conoscenza”</a:t>
            </a:r>
            <a:r>
              <a:rPr lang="it-IT" sz="2400" dirty="0" smtClean="0">
                <a:latin typeface="Times New Roman" pitchFamily="18" charset="0"/>
                <a:cs typeface="Times New Roman" pitchFamily="18" charset="0"/>
              </a:rPr>
              <a:t>, dei quadri di riferimento delle indagini nazionali e internazionali e dei loro risultati </a:t>
            </a:r>
            <a:r>
              <a:rPr lang="it-IT" sz="2400" dirty="0" err="1" smtClean="0">
                <a:latin typeface="Times New Roman" pitchFamily="18" charset="0"/>
                <a:cs typeface="Times New Roman" pitchFamily="18" charset="0"/>
              </a:rPr>
              <a:t>……………</a:t>
            </a:r>
            <a:r>
              <a:rPr lang="it-IT" sz="2400" dirty="0" smtClean="0">
                <a:latin typeface="Times New Roman" pitchFamily="18" charset="0"/>
                <a:cs typeface="Times New Roman" pitchFamily="18" charset="0"/>
              </a:rPr>
              <a:t> …............  Detta scelta, del resto, era stata compiuta già nel Profilo educativo culturale e professionale dello studente (allegato A al Regolamento dei licei), che costituisce l’ideale e imprescindibile preambolo alle presenti Indicazioni ed in cui sono recepite pienamente le </a:t>
            </a:r>
            <a:r>
              <a:rPr lang="it-IT" sz="2400" b="1" dirty="0" smtClean="0">
                <a:latin typeface="Times New Roman" pitchFamily="18" charset="0"/>
                <a:cs typeface="Times New Roman" pitchFamily="18" charset="0"/>
              </a:rPr>
              <a:t>Raccomandazioni di Lisbona </a:t>
            </a:r>
            <a:r>
              <a:rPr lang="it-IT" sz="2400" dirty="0" smtClean="0">
                <a:latin typeface="Times New Roman" pitchFamily="18" charset="0"/>
                <a:cs typeface="Times New Roman" pitchFamily="18" charset="0"/>
              </a:rPr>
              <a:t>per l’apprendimento permanente </a:t>
            </a:r>
            <a:r>
              <a:rPr lang="it-IT" sz="2400" dirty="0" err="1" smtClean="0">
                <a:latin typeface="Times New Roman" pitchFamily="18" charset="0"/>
                <a:cs typeface="Times New Roman" pitchFamily="18" charset="0"/>
              </a:rPr>
              <a:t>…………………………</a:t>
            </a:r>
            <a:r>
              <a:rPr lang="it-IT" sz="2400" dirty="0" smtClean="0">
                <a:latin typeface="Times New Roman" pitchFamily="18" charset="0"/>
                <a:cs typeface="Times New Roman" pitchFamily="18" charset="0"/>
              </a:rPr>
              <a:t>..</a:t>
            </a:r>
            <a:r>
              <a:rPr lang="it-IT" sz="2800" dirty="0" smtClean="0">
                <a:latin typeface="Times New Roman" pitchFamily="18" charset="0"/>
                <a:cs typeface="Times New Roman" pitchFamily="18" charset="0"/>
              </a:rPr>
              <a:t>.</a:t>
            </a:r>
            <a:endParaRPr lang="it-IT" sz="2800" dirty="0">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395536" y="332656"/>
            <a:ext cx="8280920" cy="5509200"/>
          </a:xfrm>
          <a:prstGeom prst="rect">
            <a:avLst/>
          </a:prstGeom>
        </p:spPr>
        <p:txBody>
          <a:bodyPr wrap="square">
            <a:spAutoFit/>
          </a:bodyPr>
          <a:lstStyle/>
          <a:p>
            <a:pPr algn="ctr"/>
            <a:r>
              <a:rPr lang="it-IT" sz="2400" b="1" dirty="0" smtClean="0">
                <a:latin typeface="Times New Roman" pitchFamily="18" charset="0"/>
                <a:cs typeface="Times New Roman" pitchFamily="18" charset="0"/>
              </a:rPr>
              <a:t>Il rapporto tra il Profilo educativo culturale e professionale dello studente e le</a:t>
            </a:r>
          </a:p>
          <a:p>
            <a:pPr algn="ctr"/>
            <a:r>
              <a:rPr lang="it-IT" sz="2400" b="1" dirty="0" smtClean="0">
                <a:latin typeface="Times New Roman" pitchFamily="18" charset="0"/>
                <a:cs typeface="Times New Roman" pitchFamily="18" charset="0"/>
              </a:rPr>
              <a:t>Indicazioni nazionali</a:t>
            </a:r>
          </a:p>
          <a:p>
            <a:pPr algn="ctr"/>
            <a:endParaRPr lang="it-IT" sz="2800" b="1" dirty="0" smtClean="0">
              <a:latin typeface="Times New Roman" pitchFamily="18" charset="0"/>
              <a:cs typeface="Times New Roman" pitchFamily="18" charset="0"/>
            </a:endParaRPr>
          </a:p>
          <a:p>
            <a:r>
              <a:rPr lang="it-IT" sz="2800" dirty="0" err="1" smtClean="0">
                <a:latin typeface="Times New Roman" pitchFamily="18" charset="0"/>
                <a:cs typeface="Times New Roman" pitchFamily="18" charset="0"/>
              </a:rPr>
              <a:t>…………………………</a:t>
            </a:r>
            <a:r>
              <a:rPr lang="it-IT" sz="2800" dirty="0" smtClean="0">
                <a:latin typeface="Times New Roman" pitchFamily="18" charset="0"/>
                <a:cs typeface="Times New Roman" pitchFamily="18" charset="0"/>
              </a:rPr>
              <a:t>..............................................</a:t>
            </a:r>
          </a:p>
          <a:p>
            <a:pPr algn="just"/>
            <a:r>
              <a:rPr lang="it-IT" sz="2800" dirty="0" smtClean="0">
                <a:latin typeface="Times New Roman" pitchFamily="18" charset="0"/>
                <a:cs typeface="Times New Roman" pitchFamily="18" charset="0"/>
              </a:rPr>
              <a:t>Costituiscono dunque gli obiettivi fondamentali che le Istituzioni scolastiche sono chiamate non solo a raggiungere, ma ad arricchire in base alla propria storia, al collegamento col territorio, alle proprie eccellenze e alle professionalità presenti nel corpo docente, </a:t>
            </a:r>
            <a:r>
              <a:rPr lang="it-IT" sz="2800" dirty="0" err="1" smtClean="0">
                <a:latin typeface="Times New Roman" pitchFamily="18" charset="0"/>
                <a:cs typeface="Times New Roman" pitchFamily="18" charset="0"/>
              </a:rPr>
              <a:t>……</a:t>
            </a:r>
            <a:r>
              <a:rPr lang="it-IT" sz="2800" dirty="0" smtClean="0">
                <a:latin typeface="Times New Roman" pitchFamily="18" charset="0"/>
                <a:cs typeface="Times New Roman" pitchFamily="18" charset="0"/>
              </a:rPr>
              <a:t>..</a:t>
            </a:r>
          </a:p>
          <a:p>
            <a:pPr algn="just"/>
            <a:r>
              <a:rPr lang="it-IT" sz="2800" dirty="0" err="1" smtClean="0">
                <a:latin typeface="Times New Roman" pitchFamily="18" charset="0"/>
                <a:cs typeface="Times New Roman" pitchFamily="18" charset="0"/>
              </a:rPr>
              <a:t>…………………………………………………………</a:t>
            </a:r>
            <a:endParaRPr lang="it-IT" sz="2800" dirty="0" smtClean="0">
              <a:latin typeface="Times New Roman" pitchFamily="18" charset="0"/>
              <a:cs typeface="Times New Roman" pitchFamily="18" charset="0"/>
            </a:endParaRPr>
          </a:p>
          <a:p>
            <a:endParaRPr lang="it-IT" sz="2800" dirty="0" smtClean="0">
              <a:latin typeface="Times New Roman" pitchFamily="18" charset="0"/>
              <a:cs typeface="Times New Roman" pitchFamily="18" charset="0"/>
            </a:endParaRPr>
          </a:p>
          <a:p>
            <a:endParaRPr lang="it-IT" sz="2800" dirty="0">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395536" y="332656"/>
            <a:ext cx="8280920" cy="5078313"/>
          </a:xfrm>
          <a:prstGeom prst="rect">
            <a:avLst/>
          </a:prstGeom>
        </p:spPr>
        <p:txBody>
          <a:bodyPr wrap="square">
            <a:spAutoFit/>
          </a:bodyPr>
          <a:lstStyle/>
          <a:p>
            <a:pPr algn="ctr"/>
            <a:r>
              <a:rPr lang="it-IT" sz="2400" b="1" dirty="0" smtClean="0">
                <a:latin typeface="Times New Roman" pitchFamily="18" charset="0"/>
                <a:cs typeface="Times New Roman" pitchFamily="18" charset="0"/>
              </a:rPr>
              <a:t>Il rapporto tra il Profilo educativo culturale e professionale dello studente e le</a:t>
            </a:r>
          </a:p>
          <a:p>
            <a:pPr algn="ctr"/>
            <a:r>
              <a:rPr lang="it-IT" sz="2400" b="1" dirty="0" smtClean="0">
                <a:latin typeface="Times New Roman" pitchFamily="18" charset="0"/>
                <a:cs typeface="Times New Roman" pitchFamily="18" charset="0"/>
              </a:rPr>
              <a:t>Indicazioni nazionali</a:t>
            </a:r>
          </a:p>
          <a:p>
            <a:r>
              <a:rPr lang="it-IT" sz="2800" dirty="0" err="1" smtClean="0">
                <a:latin typeface="Times New Roman" pitchFamily="18" charset="0"/>
                <a:cs typeface="Times New Roman" pitchFamily="18" charset="0"/>
              </a:rPr>
              <a:t>…………………………</a:t>
            </a:r>
            <a:r>
              <a:rPr lang="it-IT" sz="2800" dirty="0" smtClean="0">
                <a:latin typeface="Times New Roman" pitchFamily="18" charset="0"/>
                <a:cs typeface="Times New Roman" pitchFamily="18" charset="0"/>
              </a:rPr>
              <a:t>..............................................</a:t>
            </a:r>
          </a:p>
          <a:p>
            <a:pPr algn="just"/>
            <a:r>
              <a:rPr lang="it-IT" sz="2800" dirty="0" smtClean="0">
                <a:latin typeface="Times New Roman" pitchFamily="18" charset="0"/>
                <a:cs typeface="Times New Roman" pitchFamily="18" charset="0"/>
              </a:rPr>
              <a:t>Come recita appunto il Profilo, sono “la progettazione delle istituzioni scolastiche, attraverso il confronto tra le componenti della comunità educante, il territorio, le reti formali e informali, che trova il suo naturale sbocco nel Piano dell’offerta formativa; la liberta dell’insegnante e la sua capacita di adottare metodologie adeguate alle classi e ai singoli studenti” ad essere decisive “ai fini del successo formativo”.</a:t>
            </a:r>
            <a:endParaRPr lang="it-IT" sz="2800" dirty="0">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79512" y="908720"/>
            <a:ext cx="8748464" cy="3539430"/>
          </a:xfrm>
          <a:prstGeom prst="rect">
            <a:avLst/>
          </a:prstGeom>
        </p:spPr>
        <p:txBody>
          <a:bodyPr wrap="square">
            <a:spAutoFit/>
          </a:bodyPr>
          <a:lstStyle/>
          <a:p>
            <a:pPr algn="ctr"/>
            <a:r>
              <a:rPr lang="it-IT" sz="2800" b="1" dirty="0" smtClean="0">
                <a:latin typeface="Times New Roman" pitchFamily="18" charset="0"/>
                <a:cs typeface="Times New Roman" pitchFamily="18" charset="0"/>
              </a:rPr>
              <a:t>Obiettivi, competenze e autonomia didattica.</a:t>
            </a:r>
          </a:p>
          <a:p>
            <a:endParaRPr lang="it-IT" sz="2800" b="1" dirty="0" smtClean="0">
              <a:latin typeface="Times New Roman" pitchFamily="18" charset="0"/>
              <a:cs typeface="Times New Roman" pitchFamily="18" charset="0"/>
            </a:endParaRPr>
          </a:p>
          <a:p>
            <a:r>
              <a:rPr lang="it-IT" sz="2800" dirty="0" err="1" smtClean="0">
                <a:latin typeface="Times New Roman" pitchFamily="18" charset="0"/>
                <a:cs typeface="Times New Roman" pitchFamily="18" charset="0"/>
              </a:rPr>
              <a:t>………………………………………………………</a:t>
            </a:r>
            <a:r>
              <a:rPr lang="it-IT" sz="2800" dirty="0" smtClean="0">
                <a:latin typeface="Times New Roman" pitchFamily="18" charset="0"/>
                <a:cs typeface="Times New Roman" pitchFamily="18" charset="0"/>
              </a:rPr>
              <a:t>.</a:t>
            </a:r>
            <a:endParaRPr lang="it-IT" sz="2800" b="1" dirty="0" smtClean="0">
              <a:latin typeface="Times New Roman" pitchFamily="18" charset="0"/>
              <a:cs typeface="Times New Roman" pitchFamily="18" charset="0"/>
            </a:endParaRPr>
          </a:p>
          <a:p>
            <a:pPr algn="just"/>
            <a:r>
              <a:rPr lang="it-IT" sz="2800" dirty="0" smtClean="0">
                <a:latin typeface="Times New Roman" pitchFamily="18" charset="0"/>
                <a:cs typeface="Times New Roman" pitchFamily="18" charset="0"/>
              </a:rPr>
              <a:t>I due paragrafi su cui sono costruite le Indicazioni (competenze attese al termine del percorso e obiettivi specifici in itinere finalizzati al loro raggiungimento) chiariscono la relazione che deve correre tra contenuti e competenze disciplinari. </a:t>
            </a:r>
            <a:r>
              <a:rPr lang="it-IT" sz="2800" dirty="0" err="1" smtClean="0">
                <a:latin typeface="Times New Roman" pitchFamily="18" charset="0"/>
                <a:cs typeface="Times New Roman" pitchFamily="18" charset="0"/>
              </a:rPr>
              <a:t>………………………………</a:t>
            </a:r>
            <a:r>
              <a:rPr lang="it-IT" sz="2800" dirty="0" smtClean="0">
                <a:latin typeface="Times New Roman" pitchFamily="18" charset="0"/>
                <a:cs typeface="Times New Roman" pitchFamily="18" charset="0"/>
              </a:rPr>
              <a:t>.</a:t>
            </a: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44016" y="332656"/>
            <a:ext cx="8748464" cy="5755422"/>
          </a:xfrm>
          <a:prstGeom prst="rect">
            <a:avLst/>
          </a:prstGeom>
        </p:spPr>
        <p:txBody>
          <a:bodyPr wrap="square">
            <a:spAutoFit/>
          </a:bodyPr>
          <a:lstStyle/>
          <a:p>
            <a:pPr algn="ctr"/>
            <a:r>
              <a:rPr lang="it-IT" sz="2800" b="1" dirty="0" smtClean="0">
                <a:latin typeface="Times New Roman" pitchFamily="18" charset="0"/>
                <a:cs typeface="Times New Roman" pitchFamily="18" charset="0"/>
              </a:rPr>
              <a:t>Obiettivi, competenze e autonomia didattica.</a:t>
            </a:r>
          </a:p>
          <a:p>
            <a:r>
              <a:rPr lang="it-IT" sz="2800" dirty="0" err="1" smtClean="0">
                <a:latin typeface="Times New Roman" pitchFamily="18" charset="0"/>
                <a:cs typeface="Times New Roman" pitchFamily="18" charset="0"/>
              </a:rPr>
              <a:t>…………………………….……………………………….</a:t>
            </a:r>
            <a:endParaRPr lang="it-IT" sz="2800" dirty="0" smtClean="0">
              <a:latin typeface="Times New Roman" pitchFamily="18" charset="0"/>
              <a:cs typeface="Times New Roman" pitchFamily="18" charset="0"/>
            </a:endParaRPr>
          </a:p>
          <a:p>
            <a:pPr algn="just"/>
            <a:r>
              <a:rPr lang="it-IT" sz="2400" dirty="0" smtClean="0">
                <a:latin typeface="Times New Roman" pitchFamily="18" charset="0"/>
                <a:cs typeface="Times New Roman" pitchFamily="18" charset="0"/>
              </a:rPr>
              <a:t>Le Indicazioni </a:t>
            </a:r>
            <a:r>
              <a:rPr lang="it-IT" sz="2400" b="1" dirty="0" smtClean="0">
                <a:latin typeface="Times New Roman" pitchFamily="18" charset="0"/>
                <a:cs typeface="Times New Roman" pitchFamily="18" charset="0"/>
              </a:rPr>
              <a:t>non dettano alcun modello </a:t>
            </a:r>
            <a:r>
              <a:rPr lang="it-IT" sz="2400" b="1" dirty="0" err="1" smtClean="0">
                <a:latin typeface="Times New Roman" pitchFamily="18" charset="0"/>
                <a:cs typeface="Times New Roman" pitchFamily="18" charset="0"/>
              </a:rPr>
              <a:t>didattico-pedagogico</a:t>
            </a:r>
            <a:r>
              <a:rPr lang="it-IT" sz="2400" dirty="0" smtClean="0">
                <a:latin typeface="Times New Roman" pitchFamily="18" charset="0"/>
                <a:cs typeface="Times New Roman" pitchFamily="18" charset="0"/>
              </a:rPr>
              <a:t>. Ciò significa favorire la sperimentazione e lo scambio di esperienze metodologiche, valorizzare il ruolo dei docenti e delle autonomie scolastiche nella loro libera progettazione e negare diritto di cittadinanza, in questo delicatissimo ambito, a qualunque tentativo di prescrittivismo. La liberta del docente dunque si esplica non solo nell’arricchimento di quanto previsto nelle Indicazioni, in ragione dei percorsi che riterrà più proficuo mettere in particolare rilievo e della specificità dei singoli indirizzi liceali, ma nella scelta delle strategie e delle metodologie più appropriate, la cui validità e testimoniata non dall’applicazione di qualsivoglia procedura, ma dal successo educativo.</a:t>
            </a:r>
            <a:endParaRPr lang="it-IT" sz="2400" b="1" dirty="0" smtClean="0">
              <a:latin typeface="Times New Roman" pitchFamily="18" charset="0"/>
              <a:cs typeface="Times New Roman" pitchFamily="18" charset="0"/>
            </a:endParaRPr>
          </a:p>
          <a:p>
            <a:endParaRPr lang="it-IT" sz="2400" b="1" dirty="0">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467544" y="476672"/>
            <a:ext cx="8388424" cy="6124754"/>
          </a:xfrm>
          <a:prstGeom prst="rect">
            <a:avLst/>
          </a:prstGeom>
        </p:spPr>
        <p:txBody>
          <a:bodyPr wrap="square">
            <a:spAutoFit/>
          </a:bodyPr>
          <a:lstStyle/>
          <a:p>
            <a:pPr algn="ctr"/>
            <a:r>
              <a:rPr lang="it-IT" sz="2800" b="1" dirty="0" smtClean="0">
                <a:latin typeface="Times New Roman" pitchFamily="18" charset="0"/>
                <a:cs typeface="Times New Roman" pitchFamily="18" charset="0"/>
              </a:rPr>
              <a:t>Risultati di apprendimento del Liceo scientifico</a:t>
            </a:r>
          </a:p>
          <a:p>
            <a:pPr algn="ctr"/>
            <a:endParaRPr lang="it-IT" sz="2800" b="1" dirty="0" smtClean="0">
              <a:latin typeface="Times New Roman" pitchFamily="18" charset="0"/>
              <a:cs typeface="Times New Roman" pitchFamily="18" charset="0"/>
            </a:endParaRPr>
          </a:p>
          <a:p>
            <a:pPr algn="just"/>
            <a:r>
              <a:rPr lang="it-IT" sz="2800" dirty="0" smtClean="0">
                <a:latin typeface="Times New Roman" pitchFamily="18" charset="0"/>
                <a:cs typeface="Times New Roman" pitchFamily="18" charset="0"/>
              </a:rPr>
              <a:t>“Il percorso del liceo scientifico e indirizzato allo studio del nesso tra cultura scientifica e tradizione umanistica. Favorisce l’acquisizione delle conoscenze e dei metodi propri della matematica, della fisica e delle scienze naturali. Guida lo studente ad approfondire e a</a:t>
            </a:r>
          </a:p>
          <a:p>
            <a:pPr algn="just"/>
            <a:r>
              <a:rPr lang="it-IT" sz="2800" dirty="0" smtClean="0">
                <a:latin typeface="Times New Roman" pitchFamily="18" charset="0"/>
                <a:cs typeface="Times New Roman" pitchFamily="18" charset="0"/>
              </a:rPr>
              <a:t>sviluppare le conoscenze e le abilita e a maturare le competenze necessarie per seguire lo sviluppo della ricerca scientifica e tecnologica e per individuare le interazioni tra le diverse forme del sapere, assicurando la padronanza dei linguaggi, delle tecniche e delle metodologie relative, anche attraverso la pratica </a:t>
            </a:r>
            <a:r>
              <a:rPr lang="it-IT" sz="2800" dirty="0" err="1" smtClean="0">
                <a:latin typeface="Times New Roman" pitchFamily="18" charset="0"/>
                <a:cs typeface="Times New Roman" pitchFamily="18" charset="0"/>
              </a:rPr>
              <a:t>laboratoriale</a:t>
            </a:r>
            <a:r>
              <a:rPr lang="it-IT" sz="2800" dirty="0" smtClean="0">
                <a:latin typeface="Times New Roman" pitchFamily="18" charset="0"/>
                <a:cs typeface="Times New Roman" pitchFamily="18" charset="0"/>
              </a:rPr>
              <a:t>” (art. 8 comma 1).</a:t>
            </a:r>
            <a:endParaRPr lang="it-IT" sz="2800" dirty="0">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323528" y="620688"/>
            <a:ext cx="8496944" cy="4401205"/>
          </a:xfrm>
          <a:prstGeom prst="rect">
            <a:avLst/>
          </a:prstGeom>
        </p:spPr>
        <p:txBody>
          <a:bodyPr wrap="square">
            <a:spAutoFit/>
          </a:bodyPr>
          <a:lstStyle/>
          <a:p>
            <a:pPr algn="ctr"/>
            <a:r>
              <a:rPr lang="it-IT" sz="2800" b="1" dirty="0" smtClean="0">
                <a:latin typeface="Times New Roman" pitchFamily="18" charset="0"/>
                <a:cs typeface="Times New Roman" pitchFamily="18" charset="0"/>
              </a:rPr>
              <a:t>Risultati di apprendimento del Liceo scientifico</a:t>
            </a:r>
          </a:p>
          <a:p>
            <a:pPr algn="ctr"/>
            <a:r>
              <a:rPr lang="it-IT" sz="2800" b="1" dirty="0" smtClean="0">
                <a:latin typeface="Times New Roman" pitchFamily="18" charset="0"/>
                <a:cs typeface="Times New Roman" pitchFamily="18" charset="0"/>
              </a:rPr>
              <a:t>Opzione Scienze applicate</a:t>
            </a:r>
          </a:p>
          <a:p>
            <a:endParaRPr lang="it-IT" sz="2800" b="1" dirty="0" smtClean="0">
              <a:latin typeface="Times New Roman" pitchFamily="18" charset="0"/>
              <a:cs typeface="Times New Roman" pitchFamily="18" charset="0"/>
            </a:endParaRPr>
          </a:p>
          <a:p>
            <a:pPr algn="just"/>
            <a:r>
              <a:rPr lang="it-IT" sz="2800" dirty="0" smtClean="0">
                <a:latin typeface="Times New Roman" pitchFamily="18" charset="0"/>
                <a:cs typeface="Times New Roman" pitchFamily="18" charset="0"/>
              </a:rPr>
              <a:t>“Nell’ambito della programmazione regionale dell’offerta formativa, può  essere attivata l’opzione “scienze applicate” che fornisce allo studente competenze particolarmente avanzate negli studi afferenti alla cultura scientifico-tecnologica, con particolare riferimento alle scienze matematiche, fisiche, chimiche, biologiche e all’informatica e alle loro applicazioni” (art. </a:t>
            </a:r>
            <a:r>
              <a:rPr lang="it-IT" sz="2800" dirty="0" smtClean="0">
                <a:latin typeface="Times New Roman" pitchFamily="18" charset="0"/>
                <a:cs typeface="Times New Roman" pitchFamily="18" charset="0"/>
              </a:rPr>
              <a:t>8 comma </a:t>
            </a:r>
            <a:r>
              <a:rPr lang="it-IT" sz="2800" dirty="0" smtClean="0">
                <a:latin typeface="Times New Roman" pitchFamily="18" charset="0"/>
                <a:cs typeface="Times New Roman" pitchFamily="18" charset="0"/>
              </a:rPr>
              <a:t>2),</a:t>
            </a:r>
            <a:endParaRPr lang="it-IT" sz="2800" dirty="0">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1214414" y="1387508"/>
            <a:ext cx="6841360" cy="3970318"/>
          </a:xfrm>
          <a:prstGeom prst="rect">
            <a:avLst/>
          </a:prstGeom>
          <a:noFill/>
        </p:spPr>
        <p:txBody>
          <a:bodyPr wrap="none" rtlCol="0">
            <a:spAutoFit/>
          </a:bodyPr>
          <a:lstStyle/>
          <a:p>
            <a:pPr algn="ctr"/>
            <a:r>
              <a:rPr lang="it-IT" sz="2800" b="1" dirty="0" smtClean="0">
                <a:latin typeface="Times New Roman" pitchFamily="18" charset="0"/>
                <a:cs typeface="Times New Roman" pitchFamily="18" charset="0"/>
              </a:rPr>
              <a:t>Obiettivi Specifici di Apprendimento </a:t>
            </a:r>
          </a:p>
          <a:p>
            <a:pPr algn="ctr"/>
            <a:endParaRPr lang="it-IT" sz="2800" b="1" dirty="0" smtClean="0">
              <a:latin typeface="Times New Roman" pitchFamily="18" charset="0"/>
              <a:cs typeface="Times New Roman" pitchFamily="18" charset="0"/>
            </a:endParaRPr>
          </a:p>
          <a:p>
            <a:pPr algn="ctr"/>
            <a:r>
              <a:rPr lang="it-IT" sz="2800" b="1" dirty="0" smtClean="0">
                <a:latin typeface="Times New Roman" pitchFamily="18" charset="0"/>
                <a:cs typeface="Times New Roman" pitchFamily="18" charset="0"/>
              </a:rPr>
              <a:t>V Anno</a:t>
            </a:r>
          </a:p>
          <a:p>
            <a:pPr algn="ctr"/>
            <a:endParaRPr lang="it-IT" sz="2800" b="1" dirty="0" smtClean="0">
              <a:latin typeface="Times New Roman" pitchFamily="18" charset="0"/>
              <a:cs typeface="Times New Roman" pitchFamily="18" charset="0"/>
            </a:endParaRPr>
          </a:p>
          <a:p>
            <a:pPr algn="ctr"/>
            <a:r>
              <a:rPr lang="it-IT" sz="2800" b="1" dirty="0" smtClean="0">
                <a:latin typeface="Times New Roman" pitchFamily="18" charset="0"/>
                <a:cs typeface="Times New Roman" pitchFamily="18" charset="0"/>
              </a:rPr>
              <a:t>Fisica</a:t>
            </a:r>
          </a:p>
          <a:p>
            <a:pPr algn="ctr"/>
            <a:endParaRPr lang="it-IT" sz="2800" b="1" dirty="0" smtClean="0">
              <a:latin typeface="Times New Roman" pitchFamily="18" charset="0"/>
              <a:cs typeface="Times New Roman" pitchFamily="18" charset="0"/>
            </a:endParaRPr>
          </a:p>
          <a:p>
            <a:pPr algn="ctr"/>
            <a:r>
              <a:rPr lang="it-IT" sz="2800" b="1" dirty="0" smtClean="0">
                <a:latin typeface="Times New Roman" pitchFamily="18" charset="0"/>
                <a:cs typeface="Times New Roman" pitchFamily="18" charset="0"/>
              </a:rPr>
              <a:t>Liceo Scientifico</a:t>
            </a:r>
          </a:p>
          <a:p>
            <a:pPr algn="ctr"/>
            <a:endParaRPr lang="it-IT" sz="2800" b="1" dirty="0" smtClean="0">
              <a:latin typeface="Times New Roman" pitchFamily="18" charset="0"/>
              <a:cs typeface="Times New Roman" pitchFamily="18" charset="0"/>
            </a:endParaRPr>
          </a:p>
          <a:p>
            <a:pPr algn="ctr"/>
            <a:r>
              <a:rPr lang="it-IT" sz="2800" b="1" dirty="0" smtClean="0">
                <a:latin typeface="Times New Roman" pitchFamily="18" charset="0"/>
                <a:cs typeface="Times New Roman" pitchFamily="18" charset="0"/>
              </a:rPr>
              <a:t>Liceo Scientifico Opzione Scienze Applicate</a:t>
            </a:r>
            <a:endParaRPr lang="it-IT" sz="2800" b="1" dirty="0">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428596" y="224168"/>
            <a:ext cx="8143932" cy="5940088"/>
          </a:xfrm>
          <a:prstGeom prst="rect">
            <a:avLst/>
          </a:prstGeom>
        </p:spPr>
        <p:txBody>
          <a:bodyPr wrap="square">
            <a:spAutoFit/>
          </a:bodyPr>
          <a:lstStyle/>
          <a:p>
            <a:pPr algn="just"/>
            <a:r>
              <a:rPr lang="it-IT" sz="2000" dirty="0" smtClean="0">
                <a:latin typeface="Times New Roman" pitchFamily="18" charset="0"/>
                <a:cs typeface="Times New Roman" pitchFamily="18" charset="0"/>
              </a:rPr>
              <a:t>Il percorso didattico comprenderà le conoscenze sviluppate nel XX secolo relative al microcosmo e al macrocosmo, accostando le problematiche che storicamente hanno portato ai nuovi </a:t>
            </a:r>
            <a:r>
              <a:rPr lang="it-IT" sz="2000" b="1" dirty="0" smtClean="0">
                <a:latin typeface="Times New Roman" pitchFamily="18" charset="0"/>
                <a:cs typeface="Times New Roman" pitchFamily="18" charset="0"/>
              </a:rPr>
              <a:t>concetti di spazio e tempo, massa ed energia.</a:t>
            </a:r>
            <a:r>
              <a:rPr lang="it-IT" sz="2000" dirty="0" smtClean="0">
                <a:latin typeface="Times New Roman" pitchFamily="18" charset="0"/>
                <a:cs typeface="Times New Roman" pitchFamily="18" charset="0"/>
              </a:rPr>
              <a:t> L’insegnante </a:t>
            </a:r>
            <a:r>
              <a:rPr lang="it-IT" sz="2000" dirty="0" err="1" smtClean="0">
                <a:latin typeface="Times New Roman" pitchFamily="18" charset="0"/>
                <a:cs typeface="Times New Roman" pitchFamily="18" charset="0"/>
              </a:rPr>
              <a:t>dovra</a:t>
            </a:r>
            <a:r>
              <a:rPr lang="it-IT" sz="2000" dirty="0" smtClean="0">
                <a:latin typeface="Times New Roman" pitchFamily="18" charset="0"/>
                <a:cs typeface="Times New Roman" pitchFamily="18" charset="0"/>
              </a:rPr>
              <a:t> prestare attenzione a utilizzare un formalismo matematico accessibile agli studenti, ponendo sempre in evidenza i concetti fondanti.</a:t>
            </a:r>
          </a:p>
          <a:p>
            <a:pPr algn="just"/>
            <a:r>
              <a:rPr lang="it-IT" sz="2000" dirty="0" smtClean="0">
                <a:latin typeface="Times New Roman" pitchFamily="18" charset="0"/>
                <a:cs typeface="Times New Roman" pitchFamily="18" charset="0"/>
              </a:rPr>
              <a:t>Lo studio della teoria della </a:t>
            </a:r>
            <a:r>
              <a:rPr lang="it-IT" sz="2000" b="1" dirty="0" smtClean="0">
                <a:latin typeface="Times New Roman" pitchFamily="18" charset="0"/>
                <a:cs typeface="Times New Roman" pitchFamily="18" charset="0"/>
              </a:rPr>
              <a:t>relatività ristretta </a:t>
            </a:r>
            <a:r>
              <a:rPr lang="it-IT" sz="2000" dirty="0" smtClean="0">
                <a:latin typeface="Times New Roman" pitchFamily="18" charset="0"/>
                <a:cs typeface="Times New Roman" pitchFamily="18" charset="0"/>
              </a:rPr>
              <a:t>di Einstein porterà lo studente a confrontarsi con la simultaneità degli eventi, la dilatazione dei tempi e la contrazione delle lunghezze; l’aver affrontato </a:t>
            </a:r>
            <a:r>
              <a:rPr lang="it-IT" sz="2000" b="1" dirty="0" smtClean="0">
                <a:latin typeface="Times New Roman" pitchFamily="18" charset="0"/>
                <a:cs typeface="Times New Roman" pitchFamily="18" charset="0"/>
              </a:rPr>
              <a:t>l’equivalenza massa-energia </a:t>
            </a:r>
            <a:r>
              <a:rPr lang="it-IT" sz="2000" dirty="0" smtClean="0">
                <a:latin typeface="Times New Roman" pitchFamily="18" charset="0"/>
                <a:cs typeface="Times New Roman" pitchFamily="18" charset="0"/>
              </a:rPr>
              <a:t>gli permetterà di sviluppare un’interpretazione energetica dei fenomeni nucleari (</a:t>
            </a:r>
            <a:r>
              <a:rPr lang="it-IT" sz="2000" b="1" dirty="0" smtClean="0">
                <a:latin typeface="Times New Roman" pitchFamily="18" charset="0"/>
                <a:cs typeface="Times New Roman" pitchFamily="18" charset="0"/>
              </a:rPr>
              <a:t>radioattività, fissione, fusione</a:t>
            </a:r>
            <a:r>
              <a:rPr lang="it-IT" sz="2000" dirty="0" smtClean="0">
                <a:latin typeface="Times New Roman" pitchFamily="18" charset="0"/>
                <a:cs typeface="Times New Roman" pitchFamily="18" charset="0"/>
              </a:rPr>
              <a:t>). L’affermarsi del </a:t>
            </a:r>
            <a:r>
              <a:rPr lang="it-IT" sz="2000" b="1" dirty="0" smtClean="0">
                <a:latin typeface="Times New Roman" pitchFamily="18" charset="0"/>
                <a:cs typeface="Times New Roman" pitchFamily="18" charset="0"/>
              </a:rPr>
              <a:t>modello del quanto di luce</a:t>
            </a:r>
            <a:r>
              <a:rPr lang="it-IT" sz="2000" dirty="0" smtClean="0">
                <a:latin typeface="Times New Roman" pitchFamily="18" charset="0"/>
                <a:cs typeface="Times New Roman" pitchFamily="18" charset="0"/>
              </a:rPr>
              <a:t> potrà essere introdotto attraverso lo studio della radiazione termica e dell’</a:t>
            </a:r>
            <a:r>
              <a:rPr lang="it-IT" sz="2000" b="1" dirty="0" smtClean="0">
                <a:latin typeface="Times New Roman" pitchFamily="18" charset="0"/>
                <a:cs typeface="Times New Roman" pitchFamily="18" charset="0"/>
              </a:rPr>
              <a:t>ipotesi di </a:t>
            </a:r>
            <a:r>
              <a:rPr lang="it-IT" sz="2000" b="1" dirty="0" err="1" smtClean="0">
                <a:latin typeface="Times New Roman" pitchFamily="18" charset="0"/>
                <a:cs typeface="Times New Roman" pitchFamily="18" charset="0"/>
              </a:rPr>
              <a:t>Planck</a:t>
            </a:r>
            <a:r>
              <a:rPr lang="it-IT" sz="2000" b="1" dirty="0" smtClean="0">
                <a:latin typeface="Times New Roman" pitchFamily="18" charset="0"/>
                <a:cs typeface="Times New Roman" pitchFamily="18" charset="0"/>
              </a:rPr>
              <a:t> </a:t>
            </a:r>
            <a:r>
              <a:rPr lang="it-IT" sz="2000" dirty="0" smtClean="0">
                <a:latin typeface="Times New Roman" pitchFamily="18" charset="0"/>
                <a:cs typeface="Times New Roman" pitchFamily="18" charset="0"/>
              </a:rPr>
              <a:t>(affrontati anche solo in modo qualitativo), e sara sviluppato da un lato con lo studio dell’</a:t>
            </a:r>
            <a:r>
              <a:rPr lang="it-IT" sz="2000" b="1" dirty="0" smtClean="0">
                <a:latin typeface="Times New Roman" pitchFamily="18" charset="0"/>
                <a:cs typeface="Times New Roman" pitchFamily="18" charset="0"/>
              </a:rPr>
              <a:t>effetto fotoelettrico </a:t>
            </a:r>
            <a:r>
              <a:rPr lang="it-IT" sz="2000" dirty="0" smtClean="0">
                <a:latin typeface="Times New Roman" pitchFamily="18" charset="0"/>
                <a:cs typeface="Times New Roman" pitchFamily="18" charset="0"/>
              </a:rPr>
              <a:t>e della sua interpretazione da parte di Einstein, e dall’altro lato con la discussione delle teorie e dei risultati sperimentali che evidenziano la presenza di </a:t>
            </a:r>
            <a:r>
              <a:rPr lang="it-IT" sz="2000" b="1" dirty="0" smtClean="0">
                <a:latin typeface="Times New Roman" pitchFamily="18" charset="0"/>
                <a:cs typeface="Times New Roman" pitchFamily="18" charset="0"/>
              </a:rPr>
              <a:t>livelli energetici discreti nell’atomo</a:t>
            </a:r>
            <a:r>
              <a:rPr lang="it-IT" sz="2000" dirty="0" smtClean="0">
                <a:latin typeface="Times New Roman" pitchFamily="18" charset="0"/>
                <a:cs typeface="Times New Roman" pitchFamily="18" charset="0"/>
              </a:rPr>
              <a:t>. L’evidenza sperimentale della </a:t>
            </a:r>
            <a:r>
              <a:rPr lang="it-IT" sz="2000" b="1" dirty="0" smtClean="0">
                <a:latin typeface="Times New Roman" pitchFamily="18" charset="0"/>
                <a:cs typeface="Times New Roman" pitchFamily="18" charset="0"/>
              </a:rPr>
              <a:t>natura ondulatoria della materia, postulata da De </a:t>
            </a:r>
            <a:r>
              <a:rPr lang="it-IT" sz="2000" b="1" dirty="0" err="1" smtClean="0">
                <a:latin typeface="Times New Roman" pitchFamily="18" charset="0"/>
                <a:cs typeface="Times New Roman" pitchFamily="18" charset="0"/>
              </a:rPr>
              <a:t>Broglie</a:t>
            </a:r>
            <a:r>
              <a:rPr lang="it-IT" sz="2000" b="1" dirty="0" smtClean="0">
                <a:latin typeface="Times New Roman" pitchFamily="18" charset="0"/>
                <a:cs typeface="Times New Roman" pitchFamily="18" charset="0"/>
              </a:rPr>
              <a:t>, ed il principio di indeterminazione</a:t>
            </a:r>
            <a:r>
              <a:rPr lang="it-IT" sz="2000" dirty="0" smtClean="0">
                <a:latin typeface="Times New Roman" pitchFamily="18" charset="0"/>
                <a:cs typeface="Times New Roman" pitchFamily="18" charset="0"/>
              </a:rPr>
              <a:t> potrebbero concludere il percorso in modo significativo. </a:t>
            </a: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1000100" y="642918"/>
            <a:ext cx="7143800" cy="4401205"/>
          </a:xfrm>
          <a:prstGeom prst="rect">
            <a:avLst/>
          </a:prstGeom>
        </p:spPr>
        <p:txBody>
          <a:bodyPr wrap="square">
            <a:spAutoFit/>
          </a:bodyPr>
          <a:lstStyle/>
          <a:p>
            <a:pPr algn="just"/>
            <a:r>
              <a:rPr lang="it-IT" sz="2000" dirty="0" smtClean="0">
                <a:latin typeface="Times New Roman" pitchFamily="18" charset="0"/>
                <a:cs typeface="Times New Roman" pitchFamily="18" charset="0"/>
              </a:rPr>
              <a:t>La dimensione sperimentale </a:t>
            </a:r>
            <a:r>
              <a:rPr lang="it-IT" sz="2000" b="1" dirty="0" smtClean="0">
                <a:latin typeface="Times New Roman" pitchFamily="18" charset="0"/>
                <a:cs typeface="Times New Roman" pitchFamily="18" charset="0"/>
              </a:rPr>
              <a:t>potrà essere ulteriormente approfondita </a:t>
            </a:r>
            <a:r>
              <a:rPr lang="it-IT" sz="2000" dirty="0" smtClean="0">
                <a:latin typeface="Times New Roman" pitchFamily="18" charset="0"/>
                <a:cs typeface="Times New Roman" pitchFamily="18" charset="0"/>
              </a:rPr>
              <a:t>con attività da svolgersi </a:t>
            </a:r>
            <a:r>
              <a:rPr lang="it-IT" sz="2000" b="1" dirty="0" smtClean="0">
                <a:latin typeface="Times New Roman" pitchFamily="18" charset="0"/>
                <a:cs typeface="Times New Roman" pitchFamily="18" charset="0"/>
              </a:rPr>
              <a:t>non solo nel laboratorio didattico della scuola, ma anche presso laboratori di Università ed enti di ricerca</a:t>
            </a:r>
            <a:r>
              <a:rPr lang="it-IT" sz="2000" dirty="0" smtClean="0">
                <a:latin typeface="Times New Roman" pitchFamily="18" charset="0"/>
                <a:cs typeface="Times New Roman" pitchFamily="18" charset="0"/>
              </a:rPr>
              <a:t>, aderendo anche a progetti di orientamento. In quest’ambito, lo studente </a:t>
            </a:r>
            <a:r>
              <a:rPr lang="it-IT" sz="2000" b="1" dirty="0" smtClean="0">
                <a:latin typeface="Times New Roman" pitchFamily="18" charset="0"/>
                <a:cs typeface="Times New Roman" pitchFamily="18" charset="0"/>
              </a:rPr>
              <a:t>potrà approfondire </a:t>
            </a:r>
            <a:r>
              <a:rPr lang="it-IT" sz="2000" dirty="0" smtClean="0">
                <a:latin typeface="Times New Roman" pitchFamily="18" charset="0"/>
                <a:cs typeface="Times New Roman" pitchFamily="18" charset="0"/>
              </a:rPr>
              <a:t>tematiche di suo interesse, accostandosi alle scoperte più recenti della fisica (per esempio nel </a:t>
            </a:r>
            <a:r>
              <a:rPr lang="it-IT" sz="2000" b="1" dirty="0" smtClean="0">
                <a:latin typeface="Times New Roman" pitchFamily="18" charset="0"/>
                <a:cs typeface="Times New Roman" pitchFamily="18" charset="0"/>
              </a:rPr>
              <a:t>campo dell’astrofisica e della cosmologia, o nel campo della fisica delle particelle</a:t>
            </a:r>
            <a:r>
              <a:rPr lang="it-IT" sz="2000" dirty="0" smtClean="0">
                <a:latin typeface="Times New Roman" pitchFamily="18" charset="0"/>
                <a:cs typeface="Times New Roman" pitchFamily="18" charset="0"/>
              </a:rPr>
              <a:t>) o approfondendo i rapporti tra scienza e tecnologia (per esempio la tematica dell’energia nucleare, per acquisire i termini scientifici utili ad accostare criticamente il dibattito attuale, o dei </a:t>
            </a:r>
            <a:r>
              <a:rPr lang="it-IT" sz="2000" b="1" dirty="0" smtClean="0">
                <a:latin typeface="Times New Roman" pitchFamily="18" charset="0"/>
                <a:cs typeface="Times New Roman" pitchFamily="18" charset="0"/>
              </a:rPr>
              <a:t>semiconduttori</a:t>
            </a:r>
            <a:r>
              <a:rPr lang="it-IT" sz="2000" dirty="0" smtClean="0">
                <a:latin typeface="Times New Roman" pitchFamily="18" charset="0"/>
                <a:cs typeface="Times New Roman" pitchFamily="18" charset="0"/>
              </a:rPr>
              <a:t>, per comprendere le tecnologie più attuali anche in relazione a ricadute sul problema delle risorse energetiche, o delle </a:t>
            </a:r>
            <a:r>
              <a:rPr lang="it-IT" sz="2000" b="1" dirty="0" smtClean="0">
                <a:latin typeface="Times New Roman" pitchFamily="18" charset="0"/>
                <a:cs typeface="Times New Roman" pitchFamily="18" charset="0"/>
              </a:rPr>
              <a:t>micro- e nanotecnologie </a:t>
            </a:r>
            <a:r>
              <a:rPr lang="it-IT" sz="2000" dirty="0" smtClean="0">
                <a:latin typeface="Times New Roman" pitchFamily="18" charset="0"/>
                <a:cs typeface="Times New Roman" pitchFamily="18" charset="0"/>
              </a:rPr>
              <a:t>per lo sviluppo di nuovi materiali).</a:t>
            </a: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285720" y="642918"/>
            <a:ext cx="8643998" cy="5386090"/>
          </a:xfrm>
          <a:prstGeom prst="rect">
            <a:avLst/>
          </a:prstGeom>
          <a:noFill/>
        </p:spPr>
        <p:txBody>
          <a:bodyPr wrap="square" rtlCol="0">
            <a:spAutoFit/>
          </a:bodyPr>
          <a:lstStyle/>
          <a:p>
            <a:pPr algn="ctr"/>
            <a:r>
              <a:rPr lang="it-IT" sz="2800" b="1" dirty="0" smtClean="0">
                <a:latin typeface="Times New Roman" pitchFamily="18" charset="0"/>
                <a:cs typeface="Times New Roman" pitchFamily="18" charset="0"/>
              </a:rPr>
              <a:t>Obiettivi Specifici di Apprendimento </a:t>
            </a:r>
          </a:p>
          <a:p>
            <a:pPr algn="ctr"/>
            <a:endParaRPr lang="it-IT" sz="2800" b="1" dirty="0" smtClean="0">
              <a:latin typeface="Times New Roman" pitchFamily="18" charset="0"/>
              <a:cs typeface="Times New Roman" pitchFamily="18" charset="0"/>
            </a:endParaRPr>
          </a:p>
          <a:p>
            <a:pPr algn="ctr"/>
            <a:r>
              <a:rPr lang="it-IT" sz="2800" b="1" dirty="0" smtClean="0">
                <a:latin typeface="Times New Roman" pitchFamily="18" charset="0"/>
                <a:cs typeface="Times New Roman" pitchFamily="18" charset="0"/>
              </a:rPr>
              <a:t>V Anno</a:t>
            </a:r>
          </a:p>
          <a:p>
            <a:pPr algn="ctr"/>
            <a:endParaRPr lang="it-IT" sz="2800" b="1" dirty="0" smtClean="0">
              <a:latin typeface="Times New Roman" pitchFamily="18" charset="0"/>
              <a:cs typeface="Times New Roman" pitchFamily="18" charset="0"/>
            </a:endParaRPr>
          </a:p>
          <a:p>
            <a:pPr algn="ctr"/>
            <a:r>
              <a:rPr lang="it-IT" sz="2800" b="1" dirty="0" smtClean="0">
                <a:latin typeface="Times New Roman" pitchFamily="18" charset="0"/>
                <a:cs typeface="Times New Roman" pitchFamily="18" charset="0"/>
              </a:rPr>
              <a:t>Fisica</a:t>
            </a:r>
          </a:p>
          <a:p>
            <a:pPr algn="ctr"/>
            <a:endParaRPr lang="it-IT" sz="2800" b="1" dirty="0" smtClean="0">
              <a:latin typeface="Times New Roman" pitchFamily="18" charset="0"/>
              <a:cs typeface="Times New Roman" pitchFamily="18" charset="0"/>
            </a:endParaRPr>
          </a:p>
          <a:p>
            <a:pPr algn="ctr"/>
            <a:r>
              <a:rPr lang="it-IT" sz="2800" b="1" dirty="0" smtClean="0">
                <a:latin typeface="Times New Roman" pitchFamily="18" charset="0"/>
                <a:cs typeface="Times New Roman" pitchFamily="18" charset="0"/>
              </a:rPr>
              <a:t>Liceo Classico e altri Licei</a:t>
            </a:r>
          </a:p>
          <a:p>
            <a:pPr algn="ctr"/>
            <a:endParaRPr lang="it-IT" sz="2800" b="1" dirty="0" smtClean="0">
              <a:latin typeface="Times New Roman" pitchFamily="18" charset="0"/>
              <a:cs typeface="Times New Roman" pitchFamily="18" charset="0"/>
            </a:endParaRPr>
          </a:p>
          <a:p>
            <a:pPr algn="just"/>
            <a:r>
              <a:rPr lang="it-IT" sz="2000" dirty="0" smtClean="0">
                <a:latin typeface="Times New Roman" pitchFamily="18" charset="0"/>
                <a:cs typeface="Times New Roman" pitchFamily="18" charset="0"/>
              </a:rPr>
              <a:t>La dimensione sperimentale potrà essere ulteriormente approfondita con attività da svolgersi </a:t>
            </a:r>
            <a:r>
              <a:rPr lang="it-IT" sz="2000" b="1" dirty="0" smtClean="0">
                <a:latin typeface="Times New Roman" pitchFamily="18" charset="0"/>
                <a:cs typeface="Times New Roman" pitchFamily="18" charset="0"/>
              </a:rPr>
              <a:t>non solo nel laboratorio didattico della scuola, ma anche presso laboratori di Università ed enti di ricerca</a:t>
            </a:r>
            <a:r>
              <a:rPr lang="it-IT" sz="2000" dirty="0" smtClean="0">
                <a:latin typeface="Times New Roman" pitchFamily="18" charset="0"/>
                <a:cs typeface="Times New Roman" pitchFamily="18" charset="0"/>
              </a:rPr>
              <a:t>, aderendo a progetti di orientamento. </a:t>
            </a:r>
          </a:p>
          <a:p>
            <a:pPr algn="just"/>
            <a:r>
              <a:rPr lang="it-IT" sz="2000" b="1" dirty="0" smtClean="0">
                <a:latin typeface="Times New Roman" pitchFamily="18" charset="0"/>
                <a:cs typeface="Times New Roman" pitchFamily="18" charset="0"/>
              </a:rPr>
              <a:t>E’ auspicabile che lo studente possa affrontare percorsi di fisica del XX secolo</a:t>
            </a:r>
            <a:r>
              <a:rPr lang="it-IT" sz="2000" dirty="0" smtClean="0">
                <a:latin typeface="Times New Roman" pitchFamily="18" charset="0"/>
                <a:cs typeface="Times New Roman" pitchFamily="18" charset="0"/>
              </a:rPr>
              <a:t>, relativi al microcosmo e/o al macrocosmo, accostando le problematiche che storicamente hanno portato ai nuovi concetti di spazio e tempo, massa e energia. </a:t>
            </a:r>
            <a:endParaRPr lang="it-IT" sz="2000" dirty="0">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357158" y="654209"/>
            <a:ext cx="8429684" cy="5632311"/>
          </a:xfrm>
          <a:prstGeom prst="rect">
            <a:avLst/>
          </a:prstGeom>
        </p:spPr>
        <p:txBody>
          <a:bodyPr wrap="square">
            <a:spAutoFit/>
          </a:bodyPr>
          <a:lstStyle/>
          <a:p>
            <a:pPr algn="ctr"/>
            <a:r>
              <a:rPr lang="it-IT" sz="2800" b="1" dirty="0" smtClean="0">
                <a:latin typeface="Times New Roman" pitchFamily="18" charset="0"/>
                <a:cs typeface="Times New Roman" pitchFamily="18" charset="0"/>
              </a:rPr>
              <a:t>Risultati progetto </a:t>
            </a:r>
            <a:r>
              <a:rPr lang="it-IT" sz="2800" b="1" dirty="0" err="1" smtClean="0">
                <a:latin typeface="Times New Roman" pitchFamily="18" charset="0"/>
                <a:cs typeface="Times New Roman" pitchFamily="18" charset="0"/>
              </a:rPr>
              <a:t>LS-OSAlab</a:t>
            </a:r>
            <a:r>
              <a:rPr lang="it-IT" sz="2800" b="1" dirty="0" smtClean="0">
                <a:latin typeface="Times New Roman" pitchFamily="18" charset="0"/>
                <a:cs typeface="Times New Roman" pitchFamily="18" charset="0"/>
              </a:rPr>
              <a:t> - Percorsi</a:t>
            </a:r>
          </a:p>
          <a:p>
            <a:pPr algn="ctr"/>
            <a:r>
              <a:rPr lang="it-IT" sz="2800" b="1" dirty="0" smtClean="0">
                <a:latin typeface="Times New Roman" pitchFamily="18" charset="0"/>
                <a:cs typeface="Times New Roman" pitchFamily="18" charset="0"/>
              </a:rPr>
              <a:t>curriculari V anno Fisica</a:t>
            </a:r>
          </a:p>
          <a:p>
            <a:endParaRPr lang="it-IT" dirty="0" smtClean="0"/>
          </a:p>
          <a:p>
            <a:endParaRPr lang="it-IT" dirty="0" smtClean="0"/>
          </a:p>
          <a:p>
            <a:endParaRPr lang="it-IT" sz="2800" dirty="0" smtClean="0">
              <a:latin typeface="Times New Roman" pitchFamily="18" charset="0"/>
              <a:cs typeface="Times New Roman" pitchFamily="18" charset="0"/>
            </a:endParaRPr>
          </a:p>
          <a:p>
            <a:pPr algn="ctr"/>
            <a:r>
              <a:rPr lang="it-IT" sz="2800" dirty="0" smtClean="0">
                <a:latin typeface="Times New Roman" pitchFamily="18" charset="0"/>
                <a:cs typeface="Times New Roman" pitchFamily="18" charset="0"/>
              </a:rPr>
              <a:t>21 luglio 2014    </a:t>
            </a:r>
          </a:p>
          <a:p>
            <a:pPr algn="ctr"/>
            <a:r>
              <a:rPr lang="it-IT" sz="2800" dirty="0" smtClean="0">
                <a:latin typeface="Times New Roman" pitchFamily="18" charset="0"/>
                <a:cs typeface="Times New Roman" pitchFamily="18" charset="0"/>
              </a:rPr>
              <a:t>Nota protocollo 4846</a:t>
            </a:r>
          </a:p>
          <a:p>
            <a:endParaRPr lang="it-IT" sz="2800" dirty="0" smtClean="0">
              <a:latin typeface="Times New Roman" pitchFamily="18" charset="0"/>
              <a:cs typeface="Times New Roman" pitchFamily="18" charset="0"/>
            </a:endParaRPr>
          </a:p>
          <a:p>
            <a:pPr algn="ctr"/>
            <a:r>
              <a:rPr lang="it-IT" sz="2800" dirty="0" smtClean="0">
                <a:latin typeface="Times New Roman" pitchFamily="18" charset="0"/>
                <a:cs typeface="Times New Roman" pitchFamily="18" charset="0"/>
              </a:rPr>
              <a:t>Sito MIUR</a:t>
            </a:r>
          </a:p>
          <a:p>
            <a:endParaRPr lang="it-IT" sz="2800" dirty="0" smtClean="0">
              <a:latin typeface="Times New Roman" pitchFamily="18" charset="0"/>
              <a:cs typeface="Times New Roman" pitchFamily="18" charset="0"/>
            </a:endParaRPr>
          </a:p>
          <a:p>
            <a:pPr algn="ctr"/>
            <a:r>
              <a:rPr lang="it-IT" sz="2800" dirty="0" smtClean="0">
                <a:latin typeface="Times New Roman" pitchFamily="18" charset="0"/>
                <a:cs typeface="Times New Roman" pitchFamily="18" charset="0"/>
                <a:hlinkClick r:id="rId2"/>
              </a:rPr>
              <a:t>http://www.istruzione.it/allegati/2014/prot4846_14.zip</a:t>
            </a:r>
            <a:r>
              <a:rPr lang="it-IT" sz="2800" dirty="0" smtClean="0">
                <a:latin typeface="Times New Roman" pitchFamily="18" charset="0"/>
                <a:cs typeface="Times New Roman" pitchFamily="18" charset="0"/>
              </a:rPr>
              <a:t> </a:t>
            </a:r>
          </a:p>
          <a:p>
            <a:endParaRPr lang="it-IT" dirty="0" smtClean="0"/>
          </a:p>
          <a:p>
            <a:endParaRPr lang="it-IT" dirty="0" smtClean="0"/>
          </a:p>
          <a:p>
            <a:endParaRPr lang="it-IT" dirty="0" smtClean="0"/>
          </a:p>
          <a:p>
            <a:endParaRPr lang="it-IT" dirty="0"/>
          </a:p>
        </p:txBody>
      </p:sp>
      <p:pic>
        <p:nvPicPr>
          <p:cNvPr id="3" name="Picture 2"/>
          <p:cNvPicPr>
            <a:picLocks noChangeAspect="1" noChangeArrowheads="1"/>
          </p:cNvPicPr>
          <p:nvPr/>
        </p:nvPicPr>
        <p:blipFill>
          <a:blip r:embed="rId3"/>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srcRect/>
          <a:stretch>
            <a:fillRect/>
          </a:stretch>
        </p:blipFill>
        <p:spPr bwMode="auto">
          <a:xfrm>
            <a:off x="71406" y="571480"/>
            <a:ext cx="8986484" cy="5929354"/>
          </a:xfrm>
          <a:prstGeom prst="rect">
            <a:avLst/>
          </a:prstGeom>
          <a:noFill/>
          <a:ln w="9525">
            <a:noFill/>
            <a:miter lim="800000"/>
            <a:headEnd/>
            <a:tailEnd/>
          </a:ln>
          <a:effectLst/>
        </p:spPr>
      </p:pic>
      <p:pic>
        <p:nvPicPr>
          <p:cNvPr id="3" name="Picture 2"/>
          <p:cNvPicPr>
            <a:picLocks noChangeAspect="1" noChangeArrowheads="1"/>
          </p:cNvPicPr>
          <p:nvPr/>
        </p:nvPicPr>
        <p:blipFill>
          <a:blip r:embed="rId3"/>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98148" y="867972"/>
            <a:ext cx="8903008" cy="5489986"/>
          </a:xfrm>
          <a:prstGeom prst="rect">
            <a:avLst/>
          </a:prstGeom>
          <a:noFill/>
          <a:ln w="9525">
            <a:noFill/>
            <a:miter lim="800000"/>
            <a:headEnd/>
            <a:tailEnd/>
          </a:ln>
          <a:effectLst/>
        </p:spPr>
      </p:pic>
      <p:pic>
        <p:nvPicPr>
          <p:cNvPr id="3" name="Picture 2"/>
          <p:cNvPicPr>
            <a:picLocks noChangeAspect="1" noChangeArrowheads="1"/>
          </p:cNvPicPr>
          <p:nvPr/>
        </p:nvPicPr>
        <p:blipFill>
          <a:blip r:embed="rId3"/>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142844" y="601169"/>
            <a:ext cx="8929750" cy="5806777"/>
          </a:xfrm>
          <a:prstGeom prst="rect">
            <a:avLst/>
          </a:prstGeom>
          <a:noFill/>
          <a:ln w="9525">
            <a:noFill/>
            <a:miter lim="800000"/>
            <a:headEnd/>
            <a:tailEnd/>
          </a:ln>
          <a:effectLst/>
        </p:spPr>
      </p:pic>
      <p:pic>
        <p:nvPicPr>
          <p:cNvPr id="3" name="Picture 2"/>
          <p:cNvPicPr>
            <a:picLocks noChangeAspect="1" noChangeArrowheads="1"/>
          </p:cNvPicPr>
          <p:nvPr/>
        </p:nvPicPr>
        <p:blipFill>
          <a:blip r:embed="rId3"/>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142876" y="1857364"/>
            <a:ext cx="8929718" cy="3423262"/>
          </a:xfrm>
          <a:prstGeom prst="rect">
            <a:avLst/>
          </a:prstGeom>
          <a:noFill/>
          <a:ln w="9525">
            <a:noFill/>
            <a:miter lim="800000"/>
            <a:headEnd/>
            <a:tailEnd/>
          </a:ln>
          <a:effectLst/>
        </p:spPr>
      </p:pic>
      <p:pic>
        <p:nvPicPr>
          <p:cNvPr id="3" name="Picture 2"/>
          <p:cNvPicPr>
            <a:picLocks noChangeAspect="1" noChangeArrowheads="1"/>
          </p:cNvPicPr>
          <p:nvPr/>
        </p:nvPicPr>
        <p:blipFill>
          <a:blip r:embed="rId3"/>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14282" y="357166"/>
            <a:ext cx="8572592" cy="5786478"/>
          </a:xfrm>
        </p:spPr>
        <p:txBody>
          <a:bodyPr>
            <a:normAutofit fontScale="92500" lnSpcReduction="20000"/>
          </a:bodyPr>
          <a:lstStyle/>
          <a:p>
            <a:pPr algn="ctr">
              <a:buNone/>
            </a:pPr>
            <a:endParaRPr lang="it-IT" sz="2800" b="1" dirty="0" smtClean="0">
              <a:latin typeface="Times New Roman" pitchFamily="18" charset="0"/>
              <a:cs typeface="Times New Roman" pitchFamily="18" charset="0"/>
            </a:endParaRPr>
          </a:p>
          <a:p>
            <a:pPr algn="ctr">
              <a:buNone/>
            </a:pPr>
            <a:r>
              <a:rPr lang="it-IT" sz="3000" b="1" dirty="0" err="1" smtClean="0">
                <a:latin typeface="Times New Roman" pitchFamily="18" charset="0"/>
                <a:cs typeface="Times New Roman" pitchFamily="18" charset="0"/>
              </a:rPr>
              <a:t>A.I.F</a:t>
            </a:r>
            <a:r>
              <a:rPr lang="it-IT" sz="3000" b="1" dirty="0" smtClean="0">
                <a:latin typeface="Times New Roman" pitchFamily="18" charset="0"/>
                <a:cs typeface="Times New Roman" pitchFamily="18" charset="0"/>
              </a:rPr>
              <a:t> </a:t>
            </a:r>
          </a:p>
          <a:p>
            <a:pPr algn="ctr">
              <a:buNone/>
            </a:pPr>
            <a:r>
              <a:rPr lang="it-IT" sz="3000" b="1" dirty="0" smtClean="0">
                <a:latin typeface="Times New Roman" pitchFamily="18" charset="0"/>
                <a:cs typeface="Times New Roman" pitchFamily="18" charset="0"/>
              </a:rPr>
              <a:t>Associazione per l’Insegnamento della Fisica</a:t>
            </a:r>
          </a:p>
          <a:p>
            <a:pPr algn="ctr">
              <a:buNone/>
            </a:pPr>
            <a:endParaRPr lang="it-IT" sz="2800" b="1" dirty="0" smtClean="0">
              <a:latin typeface="Times New Roman" pitchFamily="18" charset="0"/>
              <a:cs typeface="Times New Roman" pitchFamily="18" charset="0"/>
            </a:endParaRPr>
          </a:p>
          <a:p>
            <a:pPr algn="ctr">
              <a:buNone/>
            </a:pPr>
            <a:r>
              <a:rPr lang="it-IT" sz="2800" dirty="0" smtClean="0">
                <a:latin typeface="Times New Roman" pitchFamily="18" charset="0"/>
                <a:cs typeface="Times New Roman" pitchFamily="18" charset="0"/>
              </a:rPr>
              <a:t>Esempio di seconda prova scritta di Fisica per l’Esame di Stato degli indirizzi di studio Liceo Scientifico e Liceo Scientifico Opzione Scienze Applicate</a:t>
            </a:r>
          </a:p>
          <a:p>
            <a:pPr>
              <a:buNone/>
            </a:pPr>
            <a:endParaRPr lang="it-IT" sz="2800" dirty="0" smtClean="0">
              <a:latin typeface="Times New Roman" pitchFamily="18" charset="0"/>
              <a:cs typeface="Times New Roman" pitchFamily="18" charset="0"/>
            </a:endParaRPr>
          </a:p>
          <a:p>
            <a:pPr algn="ctr">
              <a:buNone/>
            </a:pPr>
            <a:r>
              <a:rPr lang="it-IT" sz="2800" dirty="0" smtClean="0">
                <a:latin typeface="Times New Roman" pitchFamily="18" charset="0"/>
                <a:cs typeface="Times New Roman" pitchFamily="18" charset="0"/>
              </a:rPr>
              <a:t>Gruppo guidato dal Consigliere Alberto Meroni</a:t>
            </a:r>
          </a:p>
          <a:p>
            <a:pPr algn="ctr">
              <a:buNone/>
            </a:pPr>
            <a:r>
              <a:rPr lang="it-IT" sz="2800" dirty="0" smtClean="0">
                <a:latin typeface="Times New Roman" pitchFamily="18" charset="0"/>
                <a:cs typeface="Times New Roman" pitchFamily="18" charset="0"/>
              </a:rPr>
              <a:t>e composto da </a:t>
            </a:r>
          </a:p>
          <a:p>
            <a:pPr algn="ctr">
              <a:buNone/>
            </a:pPr>
            <a:r>
              <a:rPr lang="it-IT" sz="2800" dirty="0" smtClean="0">
                <a:latin typeface="Times New Roman" pitchFamily="18" charset="0"/>
                <a:cs typeface="Times New Roman" pitchFamily="18" charset="0"/>
              </a:rPr>
              <a:t>Kay </a:t>
            </a:r>
            <a:r>
              <a:rPr lang="it-IT" sz="2800" dirty="0" err="1" smtClean="0">
                <a:latin typeface="Times New Roman" pitchFamily="18" charset="0"/>
                <a:cs typeface="Times New Roman" pitchFamily="18" charset="0"/>
              </a:rPr>
              <a:t>Gadaleta</a:t>
            </a:r>
            <a:endParaRPr lang="it-IT" sz="2800" dirty="0" smtClean="0">
              <a:latin typeface="Times New Roman" pitchFamily="18" charset="0"/>
              <a:cs typeface="Times New Roman" pitchFamily="18" charset="0"/>
            </a:endParaRPr>
          </a:p>
          <a:p>
            <a:pPr algn="ctr">
              <a:buNone/>
            </a:pPr>
            <a:r>
              <a:rPr lang="it-IT" sz="2800" dirty="0" smtClean="0">
                <a:latin typeface="Times New Roman" pitchFamily="18" charset="0"/>
                <a:cs typeface="Times New Roman" pitchFamily="18" charset="0"/>
              </a:rPr>
              <a:t>Paola </a:t>
            </a:r>
            <a:r>
              <a:rPr lang="it-IT" sz="2800" dirty="0" err="1" smtClean="0">
                <a:latin typeface="Times New Roman" pitchFamily="18" charset="0"/>
                <a:cs typeface="Times New Roman" pitchFamily="18" charset="0"/>
              </a:rPr>
              <a:t>Pannuti</a:t>
            </a:r>
            <a:endParaRPr lang="it-IT" sz="2800" dirty="0" smtClean="0">
              <a:latin typeface="Times New Roman" pitchFamily="18" charset="0"/>
              <a:cs typeface="Times New Roman" pitchFamily="18" charset="0"/>
            </a:endParaRPr>
          </a:p>
          <a:p>
            <a:pPr algn="ctr">
              <a:buNone/>
            </a:pPr>
            <a:r>
              <a:rPr lang="it-IT" sz="2800" dirty="0" smtClean="0">
                <a:latin typeface="Times New Roman" pitchFamily="18" charset="0"/>
                <a:cs typeface="Times New Roman" pitchFamily="18" charset="0"/>
              </a:rPr>
              <a:t>Giuseppina Tarantino</a:t>
            </a:r>
          </a:p>
          <a:p>
            <a:pPr algn="ctr">
              <a:buNone/>
            </a:pPr>
            <a:r>
              <a:rPr lang="it-IT" sz="2800" dirty="0" smtClean="0">
                <a:latin typeface="Times New Roman" pitchFamily="18" charset="0"/>
                <a:cs typeface="Times New Roman" pitchFamily="18" charset="0"/>
              </a:rPr>
              <a:t>Silvano Sgrignoli (</a:t>
            </a:r>
            <a:r>
              <a:rPr lang="it-IT" sz="2800" dirty="0" err="1" smtClean="0">
                <a:latin typeface="Times New Roman" pitchFamily="18" charset="0"/>
                <a:cs typeface="Times New Roman" pitchFamily="18" charset="0"/>
              </a:rPr>
              <a:t>past</a:t>
            </a:r>
            <a:r>
              <a:rPr lang="it-IT" sz="2800" dirty="0" smtClean="0">
                <a:latin typeface="Times New Roman" pitchFamily="18" charset="0"/>
                <a:cs typeface="Times New Roman" pitchFamily="18" charset="0"/>
              </a:rPr>
              <a:t> </a:t>
            </a:r>
            <a:r>
              <a:rPr lang="it-IT" sz="2800" dirty="0" err="1" smtClean="0">
                <a:latin typeface="Times New Roman" pitchFamily="18" charset="0"/>
                <a:cs typeface="Times New Roman" pitchFamily="18" charset="0"/>
              </a:rPr>
              <a:t>president</a:t>
            </a:r>
            <a:r>
              <a:rPr lang="it-IT" sz="2800" dirty="0" smtClean="0">
                <a:latin typeface="Times New Roman" pitchFamily="18" charset="0"/>
                <a:cs typeface="Times New Roman" pitchFamily="18" charset="0"/>
              </a:rPr>
              <a:t> AIF)</a:t>
            </a:r>
          </a:p>
          <a:p>
            <a:pPr>
              <a:buNone/>
            </a:pPr>
            <a:endParaRPr lang="it-IT" dirty="0" smtClean="0"/>
          </a:p>
          <a:p>
            <a:pPr>
              <a:buNone/>
            </a:pPr>
            <a:endParaRPr lang="it-IT" dirty="0" smtClean="0"/>
          </a:p>
          <a:p>
            <a:pPr>
              <a:buNone/>
            </a:pPr>
            <a:endParaRPr lang="it-IT" dirty="0" smtClean="0"/>
          </a:p>
          <a:p>
            <a:pPr>
              <a:buNone/>
            </a:pPr>
            <a:endParaRPr lang="it-IT" dirty="0" smtClean="0"/>
          </a:p>
          <a:p>
            <a:pPr>
              <a:buNone/>
            </a:pPr>
            <a:endParaRPr lang="it-IT" dirty="0" smtClean="0"/>
          </a:p>
          <a:p>
            <a:pPr>
              <a:buNone/>
            </a:pPr>
            <a:endParaRPr lang="it-IT" dirty="0" smtClean="0"/>
          </a:p>
          <a:p>
            <a:pPr>
              <a:buNone/>
            </a:pPr>
            <a:endParaRPr lang="it-IT" dirty="0"/>
          </a:p>
        </p:txBody>
      </p:sp>
      <p:pic>
        <p:nvPicPr>
          <p:cNvPr id="4"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357158" y="928670"/>
            <a:ext cx="8396850" cy="3970318"/>
          </a:xfrm>
          <a:prstGeom prst="rect">
            <a:avLst/>
          </a:prstGeom>
          <a:noFill/>
        </p:spPr>
        <p:txBody>
          <a:bodyPr wrap="square" rtlCol="0">
            <a:spAutoFit/>
          </a:bodyPr>
          <a:lstStyle/>
          <a:p>
            <a:pPr algn="ctr"/>
            <a:r>
              <a:rPr lang="it-IT" sz="2800" b="1" dirty="0" smtClean="0">
                <a:latin typeface="Times New Roman" pitchFamily="18" charset="0"/>
                <a:cs typeface="Times New Roman" pitchFamily="18" charset="0"/>
              </a:rPr>
              <a:t>Struttura della prova</a:t>
            </a:r>
          </a:p>
          <a:p>
            <a:endParaRPr lang="it-IT" sz="2800" dirty="0" smtClean="0">
              <a:latin typeface="Times New Roman" pitchFamily="18" charset="0"/>
              <a:cs typeface="Times New Roman" pitchFamily="18" charset="0"/>
            </a:endParaRPr>
          </a:p>
          <a:p>
            <a:pPr algn="just"/>
            <a:r>
              <a:rPr lang="it-IT" sz="2800" dirty="0" smtClean="0">
                <a:latin typeface="Times New Roman" pitchFamily="18" charset="0"/>
                <a:cs typeface="Times New Roman" pitchFamily="18" charset="0"/>
              </a:rPr>
              <a:t>La prova è articolata in tre quesiti obbligatori, classificati</a:t>
            </a:r>
          </a:p>
          <a:p>
            <a:pPr algn="just"/>
            <a:r>
              <a:rPr lang="it-IT" sz="2800" dirty="0" smtClean="0">
                <a:latin typeface="Times New Roman" pitchFamily="18" charset="0"/>
                <a:cs typeface="Times New Roman" pitchFamily="18" charset="0"/>
              </a:rPr>
              <a:t> “facili”, ed in tre quesiti classificati “difficili”, ciascuno</a:t>
            </a:r>
          </a:p>
          <a:p>
            <a:pPr algn="just"/>
            <a:r>
              <a:rPr lang="it-IT" sz="2800" dirty="0" smtClean="0">
                <a:latin typeface="Times New Roman" pitchFamily="18" charset="0"/>
                <a:cs typeface="Times New Roman" pitchFamily="18" charset="0"/>
              </a:rPr>
              <a:t>a scelta dello studente all’interno di una coppia. Sia i </a:t>
            </a:r>
          </a:p>
          <a:p>
            <a:pPr algn="just"/>
            <a:r>
              <a:rPr lang="it-IT" sz="2800" dirty="0" smtClean="0">
                <a:latin typeface="Times New Roman" pitchFamily="18" charset="0"/>
                <a:cs typeface="Times New Roman" pitchFamily="18" charset="0"/>
              </a:rPr>
              <a:t>tre quesiti  “facili” che le tre coppie fanno ciascuno</a:t>
            </a:r>
          </a:p>
          <a:p>
            <a:pPr algn="just"/>
            <a:r>
              <a:rPr lang="it-IT" sz="2800" dirty="0" smtClean="0">
                <a:latin typeface="Times New Roman" pitchFamily="18" charset="0"/>
                <a:cs typeface="Times New Roman" pitchFamily="18" charset="0"/>
              </a:rPr>
              <a:t>riferimento a tre aree distinte della disciplina, allo scopo </a:t>
            </a:r>
          </a:p>
          <a:p>
            <a:pPr algn="just"/>
            <a:r>
              <a:rPr lang="it-IT" sz="2800" dirty="0" smtClean="0">
                <a:latin typeface="Times New Roman" pitchFamily="18" charset="0"/>
                <a:cs typeface="Times New Roman" pitchFamily="18" charset="0"/>
              </a:rPr>
              <a:t>di coprire in modo pressoché completo il sillabo </a:t>
            </a:r>
          </a:p>
          <a:p>
            <a:pPr algn="just"/>
            <a:r>
              <a:rPr lang="it-IT" sz="2800" dirty="0" smtClean="0">
                <a:latin typeface="Times New Roman" pitchFamily="18" charset="0"/>
                <a:cs typeface="Times New Roman" pitchFamily="18" charset="0"/>
              </a:rPr>
              <a:t>previsto per il quinto anno. </a:t>
            </a:r>
            <a:endParaRPr lang="it-IT" sz="2800" dirty="0">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285720" y="714356"/>
            <a:ext cx="8492453" cy="5940088"/>
          </a:xfrm>
          <a:prstGeom prst="rect">
            <a:avLst/>
          </a:prstGeom>
          <a:noFill/>
        </p:spPr>
        <p:txBody>
          <a:bodyPr wrap="none" rtlCol="0">
            <a:spAutoFit/>
          </a:bodyPr>
          <a:lstStyle/>
          <a:p>
            <a:r>
              <a:rPr lang="it-IT" sz="2800" b="1" dirty="0" smtClean="0">
                <a:latin typeface="Times New Roman" pitchFamily="18" charset="0"/>
                <a:cs typeface="Times New Roman" pitchFamily="18" charset="0"/>
              </a:rPr>
              <a:t>Prima parte</a:t>
            </a:r>
          </a:p>
          <a:p>
            <a:endParaRPr lang="it-IT" b="1" dirty="0" smtClean="0">
              <a:latin typeface="Times New Roman" pitchFamily="18" charset="0"/>
              <a:cs typeface="Times New Roman" pitchFamily="18" charset="0"/>
            </a:endParaRPr>
          </a:p>
          <a:p>
            <a:r>
              <a:rPr lang="it-IT" i="1" dirty="0" smtClean="0">
                <a:latin typeface="Times New Roman" pitchFamily="18" charset="0"/>
                <a:cs typeface="Times New Roman" pitchFamily="18" charset="0"/>
              </a:rPr>
              <a:t>Il candidato risponda ai tre quesiti seguenti, in modo conciso ma chiaro e completo </a:t>
            </a:r>
          </a:p>
          <a:p>
            <a:r>
              <a:rPr lang="it-IT" i="1" dirty="0" smtClean="0">
                <a:latin typeface="Times New Roman" pitchFamily="18" charset="0"/>
                <a:cs typeface="Times New Roman" pitchFamily="18" charset="0"/>
              </a:rPr>
              <a:t>definendo opportunamente le grandezze necessarie e motivando le scelte procedurali.</a:t>
            </a:r>
          </a:p>
          <a:p>
            <a:r>
              <a:rPr lang="it-IT" i="1" dirty="0" smtClean="0">
                <a:latin typeface="Times New Roman" pitchFamily="18" charset="0"/>
                <a:cs typeface="Times New Roman" pitchFamily="18" charset="0"/>
              </a:rPr>
              <a:t>Si richiede di sviluppare preliminarmente i calcoli in via simbolica, sostituendo gli </a:t>
            </a:r>
          </a:p>
          <a:p>
            <a:r>
              <a:rPr lang="it-IT" i="1" dirty="0" smtClean="0">
                <a:latin typeface="Times New Roman" pitchFamily="18" charset="0"/>
                <a:cs typeface="Times New Roman" pitchFamily="18" charset="0"/>
              </a:rPr>
              <a:t>eventuali valori numerici al termine. Si esprimano i risultati numerici utilizzando il </a:t>
            </a:r>
          </a:p>
          <a:p>
            <a:r>
              <a:rPr lang="it-IT" i="1" dirty="0" smtClean="0">
                <a:latin typeface="Times New Roman" pitchFamily="18" charset="0"/>
                <a:cs typeface="Times New Roman" pitchFamily="18" charset="0"/>
              </a:rPr>
              <a:t>numero ragionevole di cifre significative.  </a:t>
            </a:r>
          </a:p>
          <a:p>
            <a:endParaRPr lang="it-IT" i="1" dirty="0" smtClean="0">
              <a:latin typeface="Times New Roman" pitchFamily="18" charset="0"/>
              <a:cs typeface="Times New Roman" pitchFamily="18" charset="0"/>
            </a:endParaRPr>
          </a:p>
          <a:p>
            <a:endParaRPr lang="it-IT" i="1" dirty="0" smtClean="0">
              <a:latin typeface="Times New Roman" pitchFamily="18" charset="0"/>
              <a:cs typeface="Times New Roman" pitchFamily="18" charset="0"/>
            </a:endParaRPr>
          </a:p>
          <a:p>
            <a:r>
              <a:rPr lang="it-IT" sz="2800" b="1" dirty="0" smtClean="0">
                <a:latin typeface="Times New Roman" pitchFamily="18" charset="0"/>
                <a:cs typeface="Times New Roman" pitchFamily="18" charset="0"/>
              </a:rPr>
              <a:t>Seconda parte</a:t>
            </a:r>
          </a:p>
          <a:p>
            <a:endParaRPr lang="it-IT" b="1" dirty="0" smtClean="0">
              <a:latin typeface="Times New Roman" pitchFamily="18" charset="0"/>
              <a:cs typeface="Times New Roman" pitchFamily="18" charset="0"/>
            </a:endParaRPr>
          </a:p>
          <a:p>
            <a:r>
              <a:rPr lang="it-IT" i="1" dirty="0" smtClean="0">
                <a:latin typeface="Times New Roman" pitchFamily="18" charset="0"/>
                <a:cs typeface="Times New Roman" pitchFamily="18" charset="0"/>
              </a:rPr>
              <a:t>Per ognuno dei tre gruppi di domande seguenti, il candidato risponda ad uno soltanto dei</a:t>
            </a:r>
          </a:p>
          <a:p>
            <a:r>
              <a:rPr lang="it-IT" i="1" dirty="0" smtClean="0">
                <a:latin typeface="Times New Roman" pitchFamily="18" charset="0"/>
                <a:cs typeface="Times New Roman" pitchFamily="18" charset="0"/>
              </a:rPr>
              <a:t>due quesiti proposti, in modo conciso ma chiaro, completo, definendo opportunamente le</a:t>
            </a:r>
          </a:p>
          <a:p>
            <a:r>
              <a:rPr lang="it-IT" i="1" dirty="0" smtClean="0">
                <a:latin typeface="Times New Roman" pitchFamily="18" charset="0"/>
                <a:cs typeface="Times New Roman" pitchFamily="18" charset="0"/>
              </a:rPr>
              <a:t>grandezze necessarie e motivando le scelte procedurali. Si richiede di sviluppare </a:t>
            </a:r>
          </a:p>
          <a:p>
            <a:r>
              <a:rPr lang="it-IT" i="1" dirty="0" smtClean="0">
                <a:latin typeface="Times New Roman" pitchFamily="18" charset="0"/>
                <a:cs typeface="Times New Roman" pitchFamily="18" charset="0"/>
              </a:rPr>
              <a:t>preliminarmente i calcoli in via simbolica, sostituendo gli eventuali valori numerici al</a:t>
            </a:r>
          </a:p>
          <a:p>
            <a:r>
              <a:rPr lang="it-IT" i="1" dirty="0" smtClean="0">
                <a:latin typeface="Times New Roman" pitchFamily="18" charset="0"/>
                <a:cs typeface="Times New Roman" pitchFamily="18" charset="0"/>
              </a:rPr>
              <a:t>termine. Si esprimano i risultati numerici utilizzando il numero ragionevole di cifre</a:t>
            </a:r>
          </a:p>
          <a:p>
            <a:r>
              <a:rPr lang="it-IT" i="1" dirty="0" smtClean="0">
                <a:latin typeface="Times New Roman" pitchFamily="18" charset="0"/>
                <a:cs typeface="Times New Roman" pitchFamily="18" charset="0"/>
              </a:rPr>
              <a:t>significative. </a:t>
            </a:r>
          </a:p>
          <a:p>
            <a:endParaRPr lang="it-IT" i="1" dirty="0" smtClean="0">
              <a:latin typeface="Times New Roman" pitchFamily="18" charset="0"/>
              <a:cs typeface="Times New Roman" pitchFamily="18" charset="0"/>
            </a:endParaRPr>
          </a:p>
          <a:p>
            <a:endParaRPr lang="it-IT" i="1" dirty="0" smtClean="0">
              <a:latin typeface="Times New Roman" pitchFamily="18" charset="0"/>
              <a:cs typeface="Times New Roman" pitchFamily="18" charset="0"/>
            </a:endParaRPr>
          </a:p>
          <a:p>
            <a:endParaRPr lang="it-IT" i="1" dirty="0">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0" y="0"/>
            <a:ext cx="438150"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714348" y="285728"/>
            <a:ext cx="7786742" cy="6401753"/>
          </a:xfrm>
          <a:prstGeom prst="rect">
            <a:avLst/>
          </a:prstGeom>
        </p:spPr>
        <p:txBody>
          <a:bodyPr wrap="square">
            <a:spAutoFit/>
          </a:bodyPr>
          <a:lstStyle/>
          <a:p>
            <a:pPr algn="ctr"/>
            <a:r>
              <a:rPr lang="it-IT" sz="2800" dirty="0" smtClean="0">
                <a:latin typeface="Times New Roman" pitchFamily="18" charset="0"/>
                <a:cs typeface="Times New Roman" pitchFamily="18" charset="0"/>
              </a:rPr>
              <a:t>ROVIGO 29 – 30 settembre 2014</a:t>
            </a:r>
          </a:p>
          <a:p>
            <a:pPr algn="ctr"/>
            <a:endParaRPr lang="it-IT" sz="2800" b="1" dirty="0" smtClean="0">
              <a:latin typeface="Times New Roman" pitchFamily="18" charset="0"/>
              <a:cs typeface="Times New Roman" pitchFamily="18" charset="0"/>
            </a:endParaRPr>
          </a:p>
          <a:p>
            <a:pPr algn="ctr"/>
            <a:r>
              <a:rPr lang="it-IT" sz="2800" b="1" dirty="0" smtClean="0">
                <a:latin typeface="Times New Roman" pitchFamily="18" charset="0"/>
                <a:cs typeface="Times New Roman" pitchFamily="18" charset="0"/>
              </a:rPr>
              <a:t>II prova di maturità </a:t>
            </a:r>
          </a:p>
          <a:p>
            <a:endParaRPr lang="it-IT" sz="2800" b="1" dirty="0" smtClean="0">
              <a:latin typeface="Times New Roman" pitchFamily="18" charset="0"/>
              <a:cs typeface="Times New Roman" pitchFamily="18" charset="0"/>
            </a:endParaRPr>
          </a:p>
          <a:p>
            <a:r>
              <a:rPr lang="it-IT" sz="2400" dirty="0" smtClean="0">
                <a:latin typeface="Times New Roman" pitchFamily="18" charset="0"/>
                <a:cs typeface="Times New Roman" pitchFamily="18" charset="0"/>
              </a:rPr>
              <a:t>• Carattere Nazionale</a:t>
            </a:r>
          </a:p>
          <a:p>
            <a:r>
              <a:rPr lang="it-IT" sz="2400" dirty="0" smtClean="0">
                <a:latin typeface="Times New Roman" pitchFamily="18" charset="0"/>
                <a:cs typeface="Times New Roman" pitchFamily="18" charset="0"/>
              </a:rPr>
              <a:t>• Deve recepire quanto contenuto nelle Indicazioni Nazionali  </a:t>
            </a:r>
          </a:p>
          <a:p>
            <a:r>
              <a:rPr lang="it-IT" sz="2400" dirty="0" smtClean="0">
                <a:latin typeface="Times New Roman" pitchFamily="18" charset="0"/>
                <a:cs typeface="Times New Roman" pitchFamily="18" charset="0"/>
              </a:rPr>
              <a:t>  nel suo impianto generale </a:t>
            </a:r>
          </a:p>
          <a:p>
            <a:r>
              <a:rPr lang="it-IT" sz="2400" dirty="0" smtClean="0">
                <a:latin typeface="Times New Roman" pitchFamily="18" charset="0"/>
                <a:cs typeface="Times New Roman" pitchFamily="18" charset="0"/>
              </a:rPr>
              <a:t>• Deve valutare il raggiungimento degli obiettivi di </a:t>
            </a:r>
          </a:p>
          <a:p>
            <a:r>
              <a:rPr lang="it-IT" sz="2400" dirty="0" smtClean="0">
                <a:latin typeface="Times New Roman" pitchFamily="18" charset="0"/>
                <a:cs typeface="Times New Roman" pitchFamily="18" charset="0"/>
              </a:rPr>
              <a:t>  apprendimento del V anno della disciplina</a:t>
            </a:r>
          </a:p>
          <a:p>
            <a:r>
              <a:rPr lang="it-IT" sz="2400" dirty="0" smtClean="0">
                <a:latin typeface="Times New Roman" pitchFamily="18" charset="0"/>
                <a:cs typeface="Times New Roman" pitchFamily="18" charset="0"/>
              </a:rPr>
              <a:t>• Deve valutare il possesso delle competenze disciplinari e di   </a:t>
            </a:r>
          </a:p>
          <a:p>
            <a:r>
              <a:rPr lang="it-IT" sz="2400" dirty="0" smtClean="0">
                <a:latin typeface="Times New Roman" pitchFamily="18" charset="0"/>
                <a:cs typeface="Times New Roman" pitchFamily="18" charset="0"/>
              </a:rPr>
              <a:t>  indirizzo </a:t>
            </a:r>
          </a:p>
          <a:p>
            <a:r>
              <a:rPr lang="it-IT" sz="2400" dirty="0" smtClean="0">
                <a:latin typeface="Times New Roman" pitchFamily="18" charset="0"/>
                <a:cs typeface="Times New Roman" pitchFamily="18" charset="0"/>
              </a:rPr>
              <a:t>Deve avere un carattere interdisciplinare implicito affrontando problemi che richiamano contesti di realtà, diretti o simulati</a:t>
            </a:r>
          </a:p>
          <a:p>
            <a:endParaRPr lang="it-IT" dirty="0" smtClean="0">
              <a:latin typeface="Times New Roman" pitchFamily="18" charset="0"/>
              <a:cs typeface="Times New Roman" pitchFamily="18" charset="0"/>
            </a:endParaRPr>
          </a:p>
          <a:p>
            <a:r>
              <a:rPr lang="it-IT" b="1" dirty="0" smtClean="0">
                <a:latin typeface="Times New Roman" pitchFamily="18" charset="0"/>
                <a:cs typeface="Times New Roman" pitchFamily="18" charset="0"/>
              </a:rPr>
              <a:t>Dott.ssa Anna  Brancaccio</a:t>
            </a:r>
          </a:p>
          <a:p>
            <a:endParaRPr lang="it-IT" dirty="0" smtClean="0">
              <a:latin typeface="Times New Roman" pitchFamily="18" charset="0"/>
              <a:cs typeface="Times New Roman" pitchFamily="18" charset="0"/>
            </a:endParaRPr>
          </a:p>
          <a:p>
            <a:pPr algn="ctr"/>
            <a:r>
              <a:rPr lang="it-IT" sz="2800" dirty="0" smtClean="0">
                <a:solidFill>
                  <a:schemeClr val="accent1">
                    <a:lumMod val="75000"/>
                  </a:schemeClr>
                </a:solidFill>
                <a:latin typeface="Times New Roman" pitchFamily="18" charset="0"/>
                <a:cs typeface="Times New Roman" pitchFamily="18" charset="0"/>
              </a:rPr>
              <a:t>ls-osa.uniroma3.it </a:t>
            </a:r>
            <a:r>
              <a:rPr lang="it-IT" sz="2800" dirty="0" smtClean="0">
                <a:latin typeface="Times New Roman" pitchFamily="18" charset="0"/>
                <a:cs typeface="Times New Roman" pitchFamily="18" charset="0"/>
              </a:rPr>
              <a:t> </a:t>
            </a:r>
            <a:endParaRPr lang="it-IT"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214282" y="285728"/>
            <a:ext cx="8717451" cy="5724644"/>
          </a:xfrm>
          <a:prstGeom prst="rect">
            <a:avLst/>
          </a:prstGeom>
          <a:noFill/>
        </p:spPr>
        <p:txBody>
          <a:bodyPr wrap="none" rtlCol="0">
            <a:spAutoFit/>
          </a:bodyPr>
          <a:lstStyle/>
          <a:p>
            <a:pPr algn="ctr"/>
            <a:r>
              <a:rPr lang="it-IT" sz="2800" dirty="0" smtClean="0">
                <a:latin typeface="Times New Roman" pitchFamily="18" charset="0"/>
                <a:cs typeface="Times New Roman" pitchFamily="18" charset="0"/>
              </a:rPr>
              <a:t>ROVIGO 29 – 30 settembre 2014</a:t>
            </a:r>
          </a:p>
          <a:p>
            <a:pPr algn="ctr"/>
            <a:endParaRPr lang="it-IT" sz="2800" b="1" dirty="0" smtClean="0">
              <a:latin typeface="Times New Roman" pitchFamily="18" charset="0"/>
              <a:cs typeface="Times New Roman" pitchFamily="18" charset="0"/>
            </a:endParaRPr>
          </a:p>
          <a:p>
            <a:pPr algn="ctr"/>
            <a:r>
              <a:rPr lang="it-IT" sz="2800" b="1" dirty="0" smtClean="0">
                <a:latin typeface="Times New Roman" pitchFamily="18" charset="0"/>
                <a:cs typeface="Times New Roman" pitchFamily="18" charset="0"/>
              </a:rPr>
              <a:t>DEFINIZIONE </a:t>
            </a:r>
            <a:r>
              <a:rPr lang="it-IT" sz="2800" b="1" dirty="0" err="1" smtClean="0">
                <a:latin typeface="Times New Roman" pitchFamily="18" charset="0"/>
                <a:cs typeface="Times New Roman" pitchFamily="18" charset="0"/>
              </a:rPr>
              <a:t>DI</a:t>
            </a:r>
            <a:r>
              <a:rPr lang="it-IT" sz="2800" b="1" dirty="0" smtClean="0">
                <a:latin typeface="Times New Roman" pitchFamily="18" charset="0"/>
                <a:cs typeface="Times New Roman" pitchFamily="18" charset="0"/>
              </a:rPr>
              <a:t> COMPETENZA</a:t>
            </a:r>
          </a:p>
          <a:p>
            <a:pPr algn="ctr"/>
            <a:endParaRPr lang="it-IT" sz="2800" b="1" dirty="0" smtClean="0">
              <a:latin typeface="Times New Roman" pitchFamily="18" charset="0"/>
              <a:cs typeface="Times New Roman" pitchFamily="18" charset="0"/>
            </a:endParaRPr>
          </a:p>
          <a:p>
            <a:r>
              <a:rPr lang="it-IT" sz="2800" dirty="0" smtClean="0">
                <a:latin typeface="Times New Roman" pitchFamily="18" charset="0"/>
                <a:cs typeface="Times New Roman" pitchFamily="18" charset="0"/>
              </a:rPr>
              <a:t>Raccomandazione del Parlamento Europeo e del Consiglio,</a:t>
            </a:r>
          </a:p>
          <a:p>
            <a:r>
              <a:rPr lang="it-IT" sz="2800" dirty="0" smtClean="0">
                <a:latin typeface="Times New Roman" pitchFamily="18" charset="0"/>
                <a:cs typeface="Times New Roman" pitchFamily="18" charset="0"/>
              </a:rPr>
              <a:t> 18 dicembre 2006.</a:t>
            </a:r>
          </a:p>
          <a:p>
            <a:r>
              <a:rPr lang="it-IT" sz="2800" dirty="0" smtClean="0">
                <a:latin typeface="Times New Roman" pitchFamily="18" charset="0"/>
                <a:cs typeface="Times New Roman" pitchFamily="18" charset="0"/>
              </a:rPr>
              <a:t>«...combinazione di conoscenze, abilità e [attitudini] </a:t>
            </a:r>
          </a:p>
          <a:p>
            <a:r>
              <a:rPr lang="it-IT" sz="2800" dirty="0" smtClean="0">
                <a:latin typeface="Times New Roman" pitchFamily="18" charset="0"/>
                <a:cs typeface="Times New Roman" pitchFamily="18" charset="0"/>
              </a:rPr>
              <a:t>atteggiamenti appropriati al contesto»</a:t>
            </a:r>
          </a:p>
          <a:p>
            <a:endParaRPr lang="it-IT" sz="2800" dirty="0" smtClean="0">
              <a:latin typeface="Times New Roman" pitchFamily="18" charset="0"/>
              <a:cs typeface="Times New Roman" pitchFamily="18" charset="0"/>
            </a:endParaRPr>
          </a:p>
          <a:p>
            <a:endParaRPr lang="it-IT" sz="2800" dirty="0" smtClean="0">
              <a:latin typeface="Times New Roman" pitchFamily="18" charset="0"/>
              <a:cs typeface="Times New Roman" pitchFamily="18" charset="0"/>
            </a:endParaRPr>
          </a:p>
          <a:p>
            <a:r>
              <a:rPr lang="it-IT" b="1" dirty="0" smtClean="0">
                <a:latin typeface="Times New Roman" pitchFamily="18" charset="0"/>
                <a:cs typeface="Times New Roman" pitchFamily="18" charset="0"/>
              </a:rPr>
              <a:t>Prof.  M. </a:t>
            </a:r>
            <a:r>
              <a:rPr lang="it-IT" b="1" dirty="0" err="1" smtClean="0">
                <a:latin typeface="Times New Roman" pitchFamily="18" charset="0"/>
                <a:cs typeface="Times New Roman" pitchFamily="18" charset="0"/>
              </a:rPr>
              <a:t>Comoglio</a:t>
            </a:r>
            <a:endParaRPr lang="it-IT" b="1" dirty="0" smtClean="0">
              <a:latin typeface="Times New Roman" pitchFamily="18" charset="0"/>
              <a:cs typeface="Times New Roman" pitchFamily="18" charset="0"/>
            </a:endParaRPr>
          </a:p>
          <a:p>
            <a:endParaRPr lang="it-IT" sz="2800" dirty="0" smtClean="0">
              <a:latin typeface="Times New Roman" pitchFamily="18" charset="0"/>
              <a:cs typeface="Times New Roman" pitchFamily="18" charset="0"/>
            </a:endParaRPr>
          </a:p>
          <a:p>
            <a:pPr algn="ctr"/>
            <a:r>
              <a:rPr lang="it-IT" sz="4000" dirty="0" smtClean="0">
                <a:solidFill>
                  <a:schemeClr val="accent1">
                    <a:lumMod val="75000"/>
                  </a:schemeClr>
                </a:solidFill>
                <a:latin typeface="Times New Roman" pitchFamily="18" charset="0"/>
                <a:cs typeface="Times New Roman" pitchFamily="18" charset="0"/>
              </a:rPr>
              <a:t>ls-osa.uniroma3.it</a:t>
            </a:r>
            <a:endParaRPr lang="it-IT"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935</TotalTime>
  <Words>2984</Words>
  <Application>Microsoft Office PowerPoint</Application>
  <PresentationFormat>Presentazione su schermo (4:3)</PresentationFormat>
  <Paragraphs>282</Paragraphs>
  <Slides>40</Slides>
  <Notes>0</Notes>
  <HiddenSlides>0</HiddenSlides>
  <MMClips>0</MMClips>
  <ScaleCrop>false</ScaleCrop>
  <HeadingPairs>
    <vt:vector size="4" baseType="variant">
      <vt:variant>
        <vt:lpstr>Tema</vt:lpstr>
      </vt:variant>
      <vt:variant>
        <vt:i4>1</vt:i4>
      </vt:variant>
      <vt:variant>
        <vt:lpstr>Titoli diapositive</vt:lpstr>
      </vt:variant>
      <vt:variant>
        <vt:i4>40</vt:i4>
      </vt:variant>
    </vt:vector>
  </HeadingPairs>
  <TitlesOfParts>
    <vt:vector size="41" baseType="lpstr">
      <vt:lpstr>Tema di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dc:creator>
  <cp:lastModifiedBy>a</cp:lastModifiedBy>
  <cp:revision>162</cp:revision>
  <dcterms:created xsi:type="dcterms:W3CDTF">2010-09-11T19:25:57Z</dcterms:created>
  <dcterms:modified xsi:type="dcterms:W3CDTF">2014-10-03T22:34:22Z</dcterms:modified>
</cp:coreProperties>
</file>