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8" r:id="rId5"/>
    <p:sldId id="266" r:id="rId6"/>
    <p:sldId id="260" r:id="rId7"/>
    <p:sldId id="267" r:id="rId8"/>
    <p:sldId id="265" r:id="rId9"/>
    <p:sldId id="262" r:id="rId10"/>
    <p:sldId id="261" r:id="rId11"/>
    <p:sldId id="263" r:id="rId12"/>
    <p:sldId id="264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05EBE-FABB-4141-B65F-9815028E6DFA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37713B-A255-4124-B981-5A419683044F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C2FFB5-0DA8-8149-B6F2-73C3E0A10BCF}" type="slidenum">
              <a:rPr lang="en-US"/>
              <a:pPr/>
              <a:t>9</a:t>
            </a:fld>
            <a:endParaRPr lang="en-US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2A8116-DB6F-B540-81DD-FB36C6FFE492}" type="slidenum">
              <a:rPr lang="en-US"/>
              <a:pPr/>
              <a:t>10</a:t>
            </a:fld>
            <a:endParaRPr lang="en-US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C2675F-DC74-AE44-B3ED-8871CA697C28}" type="slidenum">
              <a:rPr lang="en-US"/>
              <a:pPr/>
              <a:t>11</a:t>
            </a:fld>
            <a:endParaRPr lang="en-US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AE37-2961-43E3-8379-0F15C07D275A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B245-7BD1-4E88-A694-AB6DE87C04D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AE37-2961-43E3-8379-0F15C07D275A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B245-7BD1-4E88-A694-AB6DE87C04D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AE37-2961-43E3-8379-0F15C07D275A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B245-7BD1-4E88-A694-AB6DE87C04D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AE37-2961-43E3-8379-0F15C07D275A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B245-7BD1-4E88-A694-AB6DE87C04D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AE37-2961-43E3-8379-0F15C07D275A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B245-7BD1-4E88-A694-AB6DE87C04D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AE37-2961-43E3-8379-0F15C07D275A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B245-7BD1-4E88-A694-AB6DE87C04D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AE37-2961-43E3-8379-0F15C07D275A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B245-7BD1-4E88-A694-AB6DE87C04D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AE37-2961-43E3-8379-0F15C07D275A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B245-7BD1-4E88-A694-AB6DE87C04D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AE37-2961-43E3-8379-0F15C07D275A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B245-7BD1-4E88-A694-AB6DE87C04D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AE37-2961-43E3-8379-0F15C07D275A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B245-7BD1-4E88-A694-AB6DE87C04D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AE37-2961-43E3-8379-0F15C07D275A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B245-7BD1-4E88-A694-AB6DE87C04D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05562A0-6C6C-DE46-B096-39539FB9890C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8781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6AE37-2961-43E3-8379-0F15C07D275A}" type="datetimeFigureOut">
              <a:rPr lang="it-IT" smtClean="0"/>
              <a:pPr/>
              <a:t>27/10/2011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FB245-7BD1-4E88-A694-AB6DE87C04D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jpeg"/><Relationship Id="rId5" Type="http://schemas.openxmlformats.org/officeDocument/2006/relationships/oleObject" Target="../embeddings/Foglio_di_lavoro_di_Microsoft_Office_Excel_97-20032.xls"/><Relationship Id="rId4" Type="http://schemas.openxmlformats.org/officeDocument/2006/relationships/oleObject" Target="../embeddings/Foglio_di_lavoro_di_Microsoft_Office_Excel_97-20031.xls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olo 1"/>
          <p:cNvSpPr>
            <a:spLocks noGrp="1"/>
          </p:cNvSpPr>
          <p:nvPr>
            <p:ph type="ctrTitle"/>
          </p:nvPr>
        </p:nvSpPr>
        <p:spPr>
          <a:xfrm>
            <a:off x="684213" y="2781300"/>
            <a:ext cx="7772400" cy="1470025"/>
          </a:xfrm>
        </p:spPr>
        <p:txBody>
          <a:bodyPr/>
          <a:lstStyle/>
          <a:p>
            <a:r>
              <a:rPr lang="it-IT" sz="3600" b="1" dirty="0" smtClean="0"/>
              <a:t>Rivelazione raggi cosmici ad alta energia con controllo remoto</a:t>
            </a:r>
            <a:endParaRPr lang="it-IT" sz="3600" dirty="0" smtClean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4213" y="5589588"/>
            <a:ext cx="6400800" cy="863600"/>
          </a:xfrm>
        </p:spPr>
        <p:txBody>
          <a:bodyPr rtlCol="0">
            <a:norm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1600" dirty="0" smtClean="0">
                <a:solidFill>
                  <a:schemeClr val="bg1">
                    <a:lumMod val="50000"/>
                  </a:schemeClr>
                </a:solidFill>
              </a:rPr>
              <a:t>ubaldo.denni@lnf.infn.it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1600" dirty="0" smtClean="0">
                <a:solidFill>
                  <a:schemeClr val="bg1">
                    <a:lumMod val="50000"/>
                  </a:schemeClr>
                </a:solidFill>
              </a:rPr>
              <a:t>antonietta.frani@lnf.infn.it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1600" dirty="0" smtClean="0">
                <a:solidFill>
                  <a:schemeClr val="bg1">
                    <a:lumMod val="50000"/>
                  </a:schemeClr>
                </a:solidFill>
              </a:rPr>
              <a:t>silvia.miozzi@lnf.infn.it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sz="2000" dirty="0" smtClean="0"/>
          </a:p>
        </p:txBody>
      </p:sp>
      <p:pic>
        <p:nvPicPr>
          <p:cNvPr id="2052" name="Immagine 3" descr="eee_logo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260350"/>
            <a:ext cx="1570038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2" descr="C:\Users\Antonia\Desktop\presentazione ee\immagini\idf_s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908050"/>
            <a:ext cx="10795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olo 1"/>
          <p:cNvSpPr>
            <a:spLocks noGrp="1"/>
          </p:cNvSpPr>
          <p:nvPr>
            <p:ph type="ctrTitle"/>
          </p:nvPr>
        </p:nvSpPr>
        <p:spPr>
          <a:xfrm>
            <a:off x="755576" y="3645024"/>
            <a:ext cx="7772400" cy="792087"/>
          </a:xfrm>
        </p:spPr>
        <p:txBody>
          <a:bodyPr>
            <a:normAutofit fontScale="90000"/>
          </a:bodyPr>
          <a:lstStyle/>
          <a:p>
            <a:pPr marL="742950" indent="-742950" algn="l"/>
            <a:r>
              <a:rPr lang="it-IT" sz="3600" b="1" dirty="0" smtClean="0"/>
              <a:t>  A. Perché abbiamo fatto questa</a:t>
            </a:r>
            <a:r>
              <a:rPr lang="it-IT" sz="3600" b="1" dirty="0"/>
              <a:t> </a:t>
            </a:r>
            <a:r>
              <a:rPr lang="it-IT" sz="3600" b="1" dirty="0" smtClean="0"/>
              <a:t>proposta.</a:t>
            </a:r>
            <a:r>
              <a:rPr lang="it-IT" sz="3600" b="1" dirty="0"/>
              <a:t/>
            </a:r>
            <a:br>
              <a:rPr lang="it-IT" sz="3600" b="1" dirty="0"/>
            </a:br>
            <a:endParaRPr lang="it-IT" sz="3600" dirty="0" smtClean="0"/>
          </a:p>
        </p:txBody>
      </p:sp>
      <p:pic>
        <p:nvPicPr>
          <p:cNvPr id="2052" name="Immagine 3" descr="eee_logo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260350"/>
            <a:ext cx="1570038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2" descr="C:\Users\Antonia\Desktop\presentazione ee\immagini\idf_s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836712"/>
            <a:ext cx="10795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5"/>
          <p:cNvSpPr/>
          <p:nvPr/>
        </p:nvSpPr>
        <p:spPr>
          <a:xfrm>
            <a:off x="899592" y="4509120"/>
            <a:ext cx="48649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/>
            <a:r>
              <a:rPr lang="it-IT" sz="3200" b="1" dirty="0" smtClean="0"/>
              <a:t>B. La scelta dell’ Hardware. 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COMFILE </a:t>
            </a:r>
            <a:r>
              <a:rPr lang="it-IT" sz="3200" dirty="0" err="1" smtClean="0"/>
              <a:t>Technology</a:t>
            </a:r>
            <a:endParaRPr lang="it-IT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484784"/>
            <a:ext cx="19050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4365104"/>
            <a:ext cx="216024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4697760"/>
            <a:ext cx="216024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1412776"/>
            <a:ext cx="311277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3648" y="3573016"/>
            <a:ext cx="1161678" cy="116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rcRect t="9489" b="5110"/>
          <a:stretch>
            <a:fillRect/>
          </a:stretch>
        </p:blipFill>
        <p:spPr bwMode="auto">
          <a:xfrm>
            <a:off x="2771800" y="3789040"/>
            <a:ext cx="1368152" cy="1165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/>
          <a:srcRect t="21086" b="22686"/>
          <a:stretch>
            <a:fillRect/>
          </a:stretch>
        </p:blipFill>
        <p:spPr bwMode="auto">
          <a:xfrm>
            <a:off x="3707904" y="3068960"/>
            <a:ext cx="192095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scelta dell’Hardware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3356992"/>
            <a:ext cx="8229600" cy="2476872"/>
          </a:xfrm>
        </p:spPr>
        <p:txBody>
          <a:bodyPr/>
          <a:lstStyle/>
          <a:p>
            <a:r>
              <a:rPr lang="it-IT" dirty="0" smtClean="0"/>
              <a:t>Economicità</a:t>
            </a:r>
          </a:p>
          <a:p>
            <a:r>
              <a:rPr lang="it-IT" dirty="0" smtClean="0"/>
              <a:t>Facile programmazione</a:t>
            </a:r>
          </a:p>
          <a:p>
            <a:r>
              <a:rPr lang="it-IT" dirty="0" smtClean="0"/>
              <a:t>Schede già interfacciate al mondo reale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Cubase-40M </a:t>
            </a:r>
            <a:r>
              <a:rPr lang="it-IT" dirty="0" err="1" smtClean="0"/>
              <a:t>Board</a:t>
            </a:r>
            <a:r>
              <a:rPr lang="it-IT" dirty="0" smtClean="0"/>
              <a:t> modificata</a:t>
            </a:r>
            <a:endParaRPr lang="it-IT" dirty="0"/>
          </a:p>
        </p:txBody>
      </p:sp>
      <p:pic>
        <p:nvPicPr>
          <p:cNvPr id="4" name="Segnaposto contenuto 3" descr="SNC001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 smtClean="0"/>
              <a:t>Comunicare tra mondi </a:t>
            </a:r>
            <a:r>
              <a:rPr lang="it-IT" i="1" dirty="0" err="1" smtClean="0"/>
              <a:t>diversi…</a:t>
            </a:r>
            <a:r>
              <a:rPr lang="it-IT" i="1" dirty="0" smtClean="0"/>
              <a:t>.</a:t>
            </a:r>
            <a:endParaRPr lang="it-IT" i="1" dirty="0"/>
          </a:p>
        </p:txBody>
      </p:sp>
      <p:pic>
        <p:nvPicPr>
          <p:cNvPr id="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3501008"/>
            <a:ext cx="1737742" cy="1737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5"/>
          <p:cNvSpPr/>
          <p:nvPr/>
        </p:nvSpPr>
        <p:spPr>
          <a:xfrm>
            <a:off x="6732240" y="5301208"/>
            <a:ext cx="2088232" cy="115212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Elettronica dei Scintillatori</a:t>
            </a:r>
            <a:endParaRPr lang="it-IT" dirty="0"/>
          </a:p>
        </p:txBody>
      </p:sp>
      <p:sp>
        <p:nvSpPr>
          <p:cNvPr id="7" name="Freccia bidirezionale orizzontale 6"/>
          <p:cNvSpPr/>
          <p:nvPr/>
        </p:nvSpPr>
        <p:spPr>
          <a:xfrm rot="1737400">
            <a:off x="4653227" y="5124881"/>
            <a:ext cx="2016224" cy="261241"/>
          </a:xfrm>
          <a:prstGeom prst="left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reccia bidirezionale orizzontale 9"/>
          <p:cNvSpPr/>
          <p:nvPr/>
        </p:nvSpPr>
        <p:spPr>
          <a:xfrm rot="19707994">
            <a:off x="5386256" y="3285592"/>
            <a:ext cx="1440160" cy="216024"/>
          </a:xfrm>
          <a:prstGeom prst="left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Ovale 10"/>
          <p:cNvSpPr/>
          <p:nvPr/>
        </p:nvSpPr>
        <p:spPr>
          <a:xfrm>
            <a:off x="2699792" y="1484784"/>
            <a:ext cx="2376264" cy="72008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Sensori</a:t>
            </a:r>
            <a:endParaRPr lang="it-IT" dirty="0"/>
          </a:p>
        </p:txBody>
      </p:sp>
      <p:sp>
        <p:nvSpPr>
          <p:cNvPr id="12" name="Freccia bidirezionale orizzontale 11"/>
          <p:cNvSpPr/>
          <p:nvPr/>
        </p:nvSpPr>
        <p:spPr>
          <a:xfrm rot="4460510">
            <a:off x="3331897" y="2926036"/>
            <a:ext cx="1512168" cy="216024"/>
          </a:xfrm>
          <a:prstGeom prst="left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092280" y="1988840"/>
            <a:ext cx="1152128" cy="1181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ttangolo 13"/>
          <p:cNvSpPr/>
          <p:nvPr/>
        </p:nvSpPr>
        <p:spPr>
          <a:xfrm>
            <a:off x="5652120" y="1484784"/>
            <a:ext cx="3024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MDrive23Plus </a:t>
            </a:r>
            <a:r>
              <a:rPr lang="it-IT" b="1" dirty="0" err="1" smtClean="0"/>
              <a:t>Motion</a:t>
            </a:r>
            <a:r>
              <a:rPr lang="it-IT" b="1" dirty="0" smtClean="0"/>
              <a:t> </a:t>
            </a:r>
            <a:r>
              <a:rPr lang="it-IT" b="1" dirty="0" err="1" smtClean="0"/>
              <a:t>Control</a:t>
            </a:r>
            <a:endParaRPr lang="it-IT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841776"/>
            <a:ext cx="201622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Freccia bidirezionale orizzontale 15"/>
          <p:cNvSpPr/>
          <p:nvPr/>
        </p:nvSpPr>
        <p:spPr>
          <a:xfrm rot="19943902">
            <a:off x="2264930" y="5255021"/>
            <a:ext cx="1712364" cy="190257"/>
          </a:xfrm>
          <a:prstGeom prst="left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 r="63714"/>
          <a:stretch>
            <a:fillRect/>
          </a:stretch>
        </p:blipFill>
        <p:spPr bwMode="auto">
          <a:xfrm>
            <a:off x="2195736" y="3933056"/>
            <a:ext cx="792088" cy="1114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Freccia bidirezionale orizzontale 17"/>
          <p:cNvSpPr/>
          <p:nvPr/>
        </p:nvSpPr>
        <p:spPr>
          <a:xfrm>
            <a:off x="3203848" y="4437112"/>
            <a:ext cx="576064" cy="144016"/>
          </a:xfrm>
          <a:prstGeom prst="left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Fumetto 4 18"/>
          <p:cNvSpPr/>
          <p:nvPr/>
        </p:nvSpPr>
        <p:spPr>
          <a:xfrm>
            <a:off x="251520" y="1556792"/>
            <a:ext cx="2088232" cy="1584176"/>
          </a:xfrm>
          <a:prstGeom prst="cloud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800" dirty="0" smtClean="0">
                <a:solidFill>
                  <a:srgbClr val="FF0000"/>
                </a:solidFill>
              </a:rPr>
              <a:t>Internet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22" name="Freccia bidirezionale verticale 21"/>
          <p:cNvSpPr/>
          <p:nvPr/>
        </p:nvSpPr>
        <p:spPr>
          <a:xfrm flipH="1">
            <a:off x="755576" y="3645024"/>
            <a:ext cx="216024" cy="1368152"/>
          </a:xfrm>
          <a:prstGeom prst="up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Freccia bidirezionale orizzontale 22"/>
          <p:cNvSpPr/>
          <p:nvPr/>
        </p:nvSpPr>
        <p:spPr>
          <a:xfrm rot="2669881">
            <a:off x="1618270" y="3567153"/>
            <a:ext cx="864096" cy="144016"/>
          </a:xfrm>
          <a:prstGeom prst="left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/>
          <p:cNvSpPr txBox="1"/>
          <p:nvPr/>
        </p:nvSpPr>
        <p:spPr>
          <a:xfrm rot="19659754">
            <a:off x="5619682" y="3028508"/>
            <a:ext cx="763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RS485</a:t>
            </a:r>
            <a:endParaRPr lang="it-IT" dirty="0"/>
          </a:p>
        </p:txBody>
      </p:sp>
      <p:sp>
        <p:nvSpPr>
          <p:cNvPr id="25" name="CasellaDiTesto 24"/>
          <p:cNvSpPr txBox="1"/>
          <p:nvPr/>
        </p:nvSpPr>
        <p:spPr>
          <a:xfrm rot="1707305">
            <a:off x="5236461" y="4913212"/>
            <a:ext cx="1185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Digitali I/O</a:t>
            </a:r>
            <a:endParaRPr lang="it-IT" dirty="0"/>
          </a:p>
        </p:txBody>
      </p:sp>
      <p:sp>
        <p:nvSpPr>
          <p:cNvPr id="27" name="Rettangolo arrotondato 26"/>
          <p:cNvSpPr/>
          <p:nvPr/>
        </p:nvSpPr>
        <p:spPr>
          <a:xfrm>
            <a:off x="6948264" y="3717032"/>
            <a:ext cx="1728192" cy="86409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Alta Tensione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28" name="Freccia bidirezionale orizzontale 27"/>
          <p:cNvSpPr/>
          <p:nvPr/>
        </p:nvSpPr>
        <p:spPr>
          <a:xfrm>
            <a:off x="5580112" y="4077072"/>
            <a:ext cx="1080120" cy="216024"/>
          </a:xfrm>
          <a:prstGeom prst="left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CasellaDiTesto 28"/>
          <p:cNvSpPr txBox="1"/>
          <p:nvPr/>
        </p:nvSpPr>
        <p:spPr>
          <a:xfrm>
            <a:off x="5580112" y="3789040"/>
            <a:ext cx="115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DAC - ADC</a:t>
            </a:r>
            <a:endParaRPr lang="it-IT" dirty="0"/>
          </a:p>
        </p:txBody>
      </p:sp>
      <p:sp>
        <p:nvSpPr>
          <p:cNvPr id="30" name="CasellaDiTesto 29"/>
          <p:cNvSpPr txBox="1"/>
          <p:nvPr/>
        </p:nvSpPr>
        <p:spPr>
          <a:xfrm>
            <a:off x="2915816" y="4005064"/>
            <a:ext cx="763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RS232</a:t>
            </a:r>
            <a:endParaRPr lang="it-IT" dirty="0"/>
          </a:p>
        </p:txBody>
      </p:sp>
      <p:sp>
        <p:nvSpPr>
          <p:cNvPr id="31" name="CasellaDiTesto 30"/>
          <p:cNvSpPr txBox="1"/>
          <p:nvPr/>
        </p:nvSpPr>
        <p:spPr>
          <a:xfrm rot="20007421">
            <a:off x="2598059" y="5020298"/>
            <a:ext cx="763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RS232</a:t>
            </a:r>
            <a:endParaRPr lang="it-IT" dirty="0"/>
          </a:p>
        </p:txBody>
      </p:sp>
      <p:sp>
        <p:nvSpPr>
          <p:cNvPr id="32" name="CasellaDiTesto 31"/>
          <p:cNvSpPr txBox="1"/>
          <p:nvPr/>
        </p:nvSpPr>
        <p:spPr>
          <a:xfrm rot="2683510">
            <a:off x="1807552" y="3235728"/>
            <a:ext cx="1001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Ethernet</a:t>
            </a:r>
            <a:endParaRPr lang="it-IT" dirty="0"/>
          </a:p>
        </p:txBody>
      </p:sp>
      <p:sp>
        <p:nvSpPr>
          <p:cNvPr id="33" name="CasellaDiTesto 32"/>
          <p:cNvSpPr txBox="1"/>
          <p:nvPr/>
        </p:nvSpPr>
        <p:spPr>
          <a:xfrm rot="16200000">
            <a:off x="-1845" y="4137994"/>
            <a:ext cx="1001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Ethernet</a:t>
            </a:r>
            <a:endParaRPr lang="it-IT" dirty="0"/>
          </a:p>
        </p:txBody>
      </p:sp>
      <p:sp>
        <p:nvSpPr>
          <p:cNvPr id="34" name="CasellaDiTesto 33"/>
          <p:cNvSpPr txBox="1"/>
          <p:nvPr/>
        </p:nvSpPr>
        <p:spPr>
          <a:xfrm rot="4403102">
            <a:off x="3728551" y="2765924"/>
            <a:ext cx="1446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Analogici, I2C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Elettronica di Controllo</a:t>
            </a:r>
            <a:endParaRPr lang="it-IT" dirty="0"/>
          </a:p>
        </p:txBody>
      </p:sp>
      <p:pic>
        <p:nvPicPr>
          <p:cNvPr id="4" name="Segnaposto contenuto 3" descr="SNC001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Movimentazione Scintillatori</a:t>
            </a:r>
            <a:endParaRPr lang="it-IT" dirty="0"/>
          </a:p>
        </p:txBody>
      </p:sp>
      <p:pic>
        <p:nvPicPr>
          <p:cNvPr id="5122" name="Picture 2" descr="G:\DCIM\Camera\IMG_20111004_1659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FF0000"/>
                </a:solidFill>
              </a:rPr>
              <a:t>HV System</a:t>
            </a:r>
          </a:p>
        </p:txBody>
      </p:sp>
      <p:pic>
        <p:nvPicPr>
          <p:cNvPr id="126981" name="Picture 5" descr="DSCN0059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516688" y="3617913"/>
            <a:ext cx="2430462" cy="3240087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26984" name="Picture 8" descr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292725" y="1557338"/>
            <a:ext cx="1655763" cy="1433512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26986" name="Text Box 10"/>
          <p:cNvSpPr txBox="1">
            <a:spLocks noChangeArrowheads="1"/>
          </p:cNvSpPr>
          <p:nvPr/>
        </p:nvSpPr>
        <p:spPr bwMode="auto">
          <a:xfrm>
            <a:off x="827088" y="1431925"/>
            <a:ext cx="33115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00FF00"/>
                </a:solidFill>
              </a:rPr>
              <a:t>Alta Tensione applicata tramite DC-DC converter</a:t>
            </a:r>
          </a:p>
        </p:txBody>
      </p:sp>
      <p:sp>
        <p:nvSpPr>
          <p:cNvPr id="126987" name="Text Box 11"/>
          <p:cNvSpPr txBox="1">
            <a:spLocks noChangeArrowheads="1"/>
          </p:cNvSpPr>
          <p:nvPr/>
        </p:nvSpPr>
        <p:spPr bwMode="auto">
          <a:xfrm>
            <a:off x="1116013" y="2351088"/>
            <a:ext cx="30956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</a:rPr>
              <a:t>Il sistema fornisce HV fino a </a:t>
            </a:r>
            <a:r>
              <a:rPr lang="en-US" sz="2000">
                <a:solidFill>
                  <a:srgbClr val="FF0000"/>
                </a:solidFill>
                <a:cs typeface="Arial" charset="0"/>
              </a:rPr>
              <a:t>± 10 kV se alimentato da 0 V a 5 V </a:t>
            </a:r>
          </a:p>
        </p:txBody>
      </p:sp>
      <p:sp>
        <p:nvSpPr>
          <p:cNvPr id="126988" name="Text Box 12"/>
          <p:cNvSpPr txBox="1">
            <a:spLocks noChangeArrowheads="1"/>
          </p:cNvSpPr>
          <p:nvPr/>
        </p:nvSpPr>
        <p:spPr bwMode="auto">
          <a:xfrm>
            <a:off x="3419475" y="3933825"/>
            <a:ext cx="2519363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0000CC"/>
                </a:solidFill>
              </a:rPr>
              <a:t>I DC-DC converter sono inseriti all</a:t>
            </a:r>
            <a:r>
              <a:rPr lang="ja-JP" altLang="en-US" sz="2000">
                <a:solidFill>
                  <a:srgbClr val="0000CC"/>
                </a:solidFill>
                <a:latin typeface="Arial"/>
              </a:rPr>
              <a:t>’</a:t>
            </a:r>
            <a:r>
              <a:rPr lang="en-US" sz="2000">
                <a:solidFill>
                  <a:srgbClr val="0000CC"/>
                </a:solidFill>
              </a:rPr>
              <a:t>interno di scatolette connesse direttamente alla box di alluminio che contiene l</a:t>
            </a:r>
            <a:r>
              <a:rPr lang="ja-JP" altLang="en-US" sz="2000">
                <a:solidFill>
                  <a:srgbClr val="0000CC"/>
                </a:solidFill>
                <a:latin typeface="Arial"/>
              </a:rPr>
              <a:t>’</a:t>
            </a:r>
            <a:r>
              <a:rPr lang="en-US" sz="2000">
                <a:solidFill>
                  <a:srgbClr val="0000CC"/>
                </a:solidFill>
              </a:rPr>
              <a:t>MRPC</a:t>
            </a:r>
          </a:p>
        </p:txBody>
      </p:sp>
      <p:pic>
        <p:nvPicPr>
          <p:cNvPr id="126992" name="Picture 16" descr="P101002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4508500"/>
            <a:ext cx="2916238" cy="218757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4347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3" name="Picture 5" descr="DSCN005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163" y="1125538"/>
            <a:ext cx="7667625" cy="574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1117600" y="188913"/>
            <a:ext cx="6983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>
                <a:solidFill>
                  <a:srgbClr val="FF3300"/>
                </a:solidFill>
                <a:effectLst/>
              </a:rPr>
              <a:t>The box is directly plugged on the aluminum case</a:t>
            </a:r>
          </a:p>
        </p:txBody>
      </p:sp>
      <p:sp>
        <p:nvSpPr>
          <p:cNvPr id="68615" name="Line 7"/>
          <p:cNvSpPr>
            <a:spLocks noChangeShapeType="1"/>
          </p:cNvSpPr>
          <p:nvPr/>
        </p:nvSpPr>
        <p:spPr bwMode="auto">
          <a:xfrm flipV="1">
            <a:off x="4859338" y="692150"/>
            <a:ext cx="1152525" cy="18002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280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3373438" y="-15875"/>
            <a:ext cx="34845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Power supply</a:t>
            </a:r>
          </a:p>
        </p:txBody>
      </p:sp>
      <p:graphicFrame>
        <p:nvGraphicFramePr>
          <p:cNvPr id="60421" name="Object 5"/>
          <p:cNvGraphicFramePr>
            <a:graphicFrameLocks noChangeAspect="1"/>
          </p:cNvGraphicFramePr>
          <p:nvPr/>
        </p:nvGraphicFramePr>
        <p:xfrm>
          <a:off x="107950" y="3284538"/>
          <a:ext cx="4464050" cy="3024187"/>
        </p:xfrm>
        <a:graphic>
          <a:graphicData uri="http://schemas.openxmlformats.org/presentationml/2006/ole">
            <p:oleObj spid="_x0000_s3074" name="Chart" r:id="rId4" imgW="4324457" imgH="2657616" progId="Excel.Sheet.8">
              <p:embed/>
            </p:oleObj>
          </a:graphicData>
        </a:graphic>
      </p:graphicFrame>
      <p:graphicFrame>
        <p:nvGraphicFramePr>
          <p:cNvPr id="60422" name="Object 6"/>
          <p:cNvGraphicFramePr>
            <a:graphicFrameLocks noChangeAspect="1"/>
          </p:cNvGraphicFramePr>
          <p:nvPr/>
        </p:nvGraphicFramePr>
        <p:xfrm>
          <a:off x="4559300" y="3284538"/>
          <a:ext cx="4333875" cy="3024187"/>
        </p:xfrm>
        <a:graphic>
          <a:graphicData uri="http://schemas.openxmlformats.org/presentationml/2006/ole">
            <p:oleObj spid="_x0000_s3075" name="Chart" r:id="rId5" imgW="4333850" imgH="2724281" progId="Excel.Sheet.8">
              <p:embed/>
            </p:oleObj>
          </a:graphicData>
        </a:graphic>
      </p:graphicFrame>
      <p:pic>
        <p:nvPicPr>
          <p:cNvPr id="60424" name="Picture 8" descr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195263"/>
            <a:ext cx="2768600" cy="239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0425" name="Text Box 9"/>
          <p:cNvSpPr txBox="1">
            <a:spLocks noChangeArrowheads="1"/>
          </p:cNvSpPr>
          <p:nvPr/>
        </p:nvSpPr>
        <p:spPr bwMode="auto">
          <a:xfrm>
            <a:off x="3779838" y="1125538"/>
            <a:ext cx="4608512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sz="1800" b="0">
                <a:solidFill>
                  <a:schemeClr val="accent2"/>
                </a:solidFill>
                <a:effectLst/>
              </a:rPr>
              <a:t>High-voltages to the chambers were supplied both by the CAEN Sy127 system and through a DC-DC converter </a:t>
            </a:r>
            <a:r>
              <a:rPr lang="nl-NL" sz="1800">
                <a:solidFill>
                  <a:schemeClr val="accent2"/>
                </a:solidFill>
                <a:effectLst/>
              </a:rPr>
              <a:t>(Emco, </a:t>
            </a:r>
          </a:p>
          <a:p>
            <a:r>
              <a:rPr lang="nl-NL" sz="1800">
                <a:solidFill>
                  <a:schemeClr val="accent2"/>
                </a:solidFill>
                <a:effectLst/>
              </a:rPr>
              <a:t>mod. Q101-5 and Q101n-5)</a:t>
            </a:r>
            <a:r>
              <a:rPr lang="it-IT" sz="1800" b="0">
                <a:solidFill>
                  <a:schemeClr val="accent2"/>
                </a:solidFill>
                <a:effectLst/>
              </a:rPr>
              <a:t>  powered by a 5V power supply</a:t>
            </a:r>
          </a:p>
        </p:txBody>
      </p:sp>
    </p:spTree>
    <p:extLst>
      <p:ext uri="{BB962C8B-B14F-4D97-AF65-F5344CB8AC3E}">
        <p14:creationId xmlns:p14="http://schemas.microsoft.com/office/powerpoint/2010/main" xmlns="" val="143741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41576" y="2054131"/>
            <a:ext cx="1568758" cy="48552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1576" y="3097013"/>
            <a:ext cx="1960944" cy="472718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25892" y="4204649"/>
            <a:ext cx="1568758" cy="48552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utoShape 7"/>
          <p:cNvSpPr>
            <a:spLocks noChangeArrowheads="1"/>
          </p:cNvSpPr>
          <p:nvPr/>
        </p:nvSpPr>
        <p:spPr bwMode="auto">
          <a:xfrm>
            <a:off x="4099680" y="4176030"/>
            <a:ext cx="699928" cy="585821"/>
          </a:xfrm>
          <a:prstGeom prst="flowChartDelay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115379" y="3211919"/>
            <a:ext cx="1736823" cy="485522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096703" y="4260671"/>
            <a:ext cx="1736823" cy="485522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2110334" y="4522105"/>
            <a:ext cx="198934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7" idx="3"/>
          </p:cNvCxnSpPr>
          <p:nvPr/>
        </p:nvCxnSpPr>
        <p:spPr>
          <a:xfrm>
            <a:off x="2502520" y="3333372"/>
            <a:ext cx="3062241" cy="7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/>
          <p:nvPr/>
        </p:nvCxnSpPr>
        <p:spPr>
          <a:xfrm>
            <a:off x="2110334" y="2371588"/>
            <a:ext cx="1989346" cy="1963779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4799608" y="4522105"/>
            <a:ext cx="231577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AutoShape 7"/>
          <p:cNvSpPr>
            <a:spLocks noChangeArrowheads="1"/>
          </p:cNvSpPr>
          <p:nvPr/>
        </p:nvSpPr>
        <p:spPr bwMode="auto">
          <a:xfrm>
            <a:off x="5564761" y="3171709"/>
            <a:ext cx="699928" cy="585821"/>
          </a:xfrm>
          <a:prstGeom prst="flowChartDelay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2" name="Elbow Connector 71"/>
          <p:cNvCxnSpPr/>
          <p:nvPr/>
        </p:nvCxnSpPr>
        <p:spPr>
          <a:xfrm flipV="1">
            <a:off x="4799608" y="3682834"/>
            <a:ext cx="765153" cy="652533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66" idx="3"/>
            <a:endCxn id="27" idx="1"/>
          </p:cNvCxnSpPr>
          <p:nvPr/>
        </p:nvCxnSpPr>
        <p:spPr>
          <a:xfrm flipV="1">
            <a:off x="6264689" y="3454680"/>
            <a:ext cx="850690" cy="99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989799" y="2128826"/>
            <a:ext cx="840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SCI1</a:t>
            </a:r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1048819" y="4260670"/>
            <a:ext cx="856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SCI2</a:t>
            </a:r>
            <a:endParaRPr lang="en-US" dirty="0"/>
          </a:p>
        </p:txBody>
      </p:sp>
      <p:sp>
        <p:nvSpPr>
          <p:cNvPr id="77" name="TextBox 76"/>
          <p:cNvSpPr txBox="1"/>
          <p:nvPr/>
        </p:nvSpPr>
        <p:spPr>
          <a:xfrm>
            <a:off x="1027152" y="3116584"/>
            <a:ext cx="1120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MRPC</a:t>
            </a:r>
            <a:endParaRPr 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3103179" y="451983"/>
            <a:ext cx="5636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0000FF"/>
                </a:solidFill>
              </a:rPr>
              <a:t>Misura</a:t>
            </a:r>
            <a:r>
              <a:rPr lang="en-US" sz="4400" dirty="0" smtClean="0">
                <a:solidFill>
                  <a:srgbClr val="0000FF"/>
                </a:solidFill>
              </a:rPr>
              <a:t> </a:t>
            </a:r>
            <a:r>
              <a:rPr lang="en-US" sz="4400" dirty="0" err="1" smtClean="0">
                <a:solidFill>
                  <a:srgbClr val="0000FF"/>
                </a:solidFill>
              </a:rPr>
              <a:t>dell’efficienza</a:t>
            </a:r>
            <a:endParaRPr lang="en-US" sz="4400" dirty="0">
              <a:solidFill>
                <a:srgbClr val="0000FF"/>
              </a:solidFill>
            </a:endParaRPr>
          </a:p>
        </p:txBody>
      </p:sp>
      <p:graphicFrame>
        <p:nvGraphicFramePr>
          <p:cNvPr id="82" name="Object 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08496654"/>
              </p:ext>
            </p:extLst>
          </p:nvPr>
        </p:nvGraphicFramePr>
        <p:xfrm>
          <a:off x="2642380" y="5435433"/>
          <a:ext cx="4062106" cy="1284952"/>
        </p:xfrm>
        <a:graphic>
          <a:graphicData uri="http://schemas.openxmlformats.org/presentationml/2006/ole">
            <p:oleObj spid="_x0000_s4098" name="Equation" r:id="rId3" imgW="1234080" imgH="383760" progId="Equation.3">
              <p:embed/>
            </p:oleObj>
          </a:graphicData>
        </a:graphic>
      </p:graphicFrame>
      <p:graphicFrame>
        <p:nvGraphicFramePr>
          <p:cNvPr id="83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15037904"/>
              </p:ext>
            </p:extLst>
          </p:nvPr>
        </p:nvGraphicFramePr>
        <p:xfrm>
          <a:off x="7197836" y="4329497"/>
          <a:ext cx="1410164" cy="352541"/>
        </p:xfrm>
        <a:graphic>
          <a:graphicData uri="http://schemas.openxmlformats.org/presentationml/2006/ole">
            <p:oleObj spid="_x0000_s4099" name="Equation" r:id="rId4" imgW="749520" imgH="182520" progId="Equation.3">
              <p:embed/>
            </p:oleObj>
          </a:graphicData>
        </a:graphic>
      </p:graphicFrame>
      <p:graphicFrame>
        <p:nvGraphicFramePr>
          <p:cNvPr id="84" name="Object 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67994712"/>
              </p:ext>
            </p:extLst>
          </p:nvPr>
        </p:nvGraphicFramePr>
        <p:xfrm>
          <a:off x="7145231" y="3323963"/>
          <a:ext cx="1644943" cy="312331"/>
        </p:xfrm>
        <a:graphic>
          <a:graphicData uri="http://schemas.openxmlformats.org/presentationml/2006/ole">
            <p:oleObj spid="_x0000_s4100" name="Equation" r:id="rId5" imgW="987120" imgH="182520" progId="Equation.3">
              <p:embed/>
            </p:oleObj>
          </a:graphicData>
        </a:graphic>
      </p:graphicFrame>
      <p:cxnSp>
        <p:nvCxnSpPr>
          <p:cNvPr id="86" name="Straight Arrow Connector 85"/>
          <p:cNvCxnSpPr/>
          <p:nvPr/>
        </p:nvCxnSpPr>
        <p:spPr>
          <a:xfrm flipH="1">
            <a:off x="541576" y="1008392"/>
            <a:ext cx="1553074" cy="44270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6277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176</Words>
  <Application>Microsoft Office PowerPoint</Application>
  <PresentationFormat>Presentazione su schermo (4:3)</PresentationFormat>
  <Paragraphs>43</Paragraphs>
  <Slides>12</Slides>
  <Notes>3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12</vt:i4>
      </vt:variant>
    </vt:vector>
  </HeadingPairs>
  <TitlesOfParts>
    <vt:vector size="15" baseType="lpstr">
      <vt:lpstr>Tema di Office</vt:lpstr>
      <vt:lpstr>Chart</vt:lpstr>
      <vt:lpstr>Equation</vt:lpstr>
      <vt:lpstr>Rivelazione raggi cosmici ad alta energia con controllo remoto</vt:lpstr>
      <vt:lpstr>  A. Perché abbiamo fatto questa proposta. </vt:lpstr>
      <vt:lpstr>COMFILE Technology</vt:lpstr>
      <vt:lpstr>La scelta dell’Hardware</vt:lpstr>
      <vt:lpstr>Cubase-40M Board modificata</vt:lpstr>
      <vt:lpstr>Comunicare tra mondi diversi….</vt:lpstr>
      <vt:lpstr>Elettronica di Controllo</vt:lpstr>
      <vt:lpstr>Movimentazione Scintillatori</vt:lpstr>
      <vt:lpstr>HV System</vt:lpstr>
      <vt:lpstr>Diapositiva 10</vt:lpstr>
      <vt:lpstr>Diapositiva 11</vt:lpstr>
      <vt:lpstr>Diapositiva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ubaldo</dc:creator>
  <cp:lastModifiedBy>ubaldo</cp:lastModifiedBy>
  <cp:revision>24</cp:revision>
  <dcterms:created xsi:type="dcterms:W3CDTF">2011-10-05T10:03:27Z</dcterms:created>
  <dcterms:modified xsi:type="dcterms:W3CDTF">2011-10-27T08:11:06Z</dcterms:modified>
</cp:coreProperties>
</file>