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59" r:id="rId4"/>
    <p:sldId id="258" r:id="rId5"/>
    <p:sldId id="262" r:id="rId6"/>
    <p:sldId id="263" r:id="rId7"/>
    <p:sldId id="265" r:id="rId8"/>
    <p:sldId id="264" r:id="rId9"/>
    <p:sldId id="266" r:id="rId10"/>
    <p:sldId id="267" r:id="rId11"/>
    <p:sldId id="269" r:id="rId12"/>
    <p:sldId id="270" r:id="rId13"/>
    <p:sldId id="271" r:id="rId14"/>
    <p:sldId id="273" r:id="rId15"/>
    <p:sldId id="274" r:id="rId16"/>
    <p:sldId id="272" r:id="rId17"/>
    <p:sldId id="275" r:id="rId18"/>
    <p:sldId id="276" r:id="rId19"/>
    <p:sldId id="277" r:id="rId20"/>
    <p:sldId id="278" r:id="rId21"/>
    <p:sldId id="279" r:id="rId22"/>
    <p:sldId id="280" r:id="rId2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en-US"/>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a:p>
        </p:txBody>
      </p:sp>
      <p:sp>
        <p:nvSpPr>
          <p:cNvPr id="4" name="Segnaposto data 3"/>
          <p:cNvSpPr>
            <a:spLocks noGrp="1"/>
          </p:cNvSpPr>
          <p:nvPr>
            <p:ph type="dt" sz="half" idx="10"/>
          </p:nvPr>
        </p:nvSpPr>
        <p:spPr/>
        <p:txBody>
          <a:bodyPr/>
          <a:lstStyle/>
          <a:p>
            <a:fld id="{7AEE7051-ACD4-4317-92DC-A244F1DAEC85}" type="datetimeFigureOut">
              <a:rPr lang="en-US" smtClean="0"/>
              <a:t>10/7/2011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7AEE7051-ACD4-4317-92DC-A244F1DAEC85}" type="datetimeFigureOut">
              <a:rPr lang="en-US" smtClean="0"/>
              <a:t>10/7/2011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7AEE7051-ACD4-4317-92DC-A244F1DAEC85}" type="datetimeFigureOut">
              <a:rPr lang="en-US" smtClean="0"/>
              <a:t>10/7/2011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p>
            <a:fld id="{7AEE7051-ACD4-4317-92DC-A244F1DAEC85}" type="datetimeFigureOut">
              <a:rPr lang="en-US" smtClean="0"/>
              <a:t>10/7/2011</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p>
            <a:fld id="{7AEE7051-ACD4-4317-92DC-A244F1DAEC85}" type="datetimeFigureOut">
              <a:rPr lang="en-US" smtClean="0"/>
              <a:t>10/7/2011</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2"/>
          <p:cNvSpPr>
            <a:spLocks noGrp="1"/>
          </p:cNvSpPr>
          <p:nvPr>
            <p:ph type="dt" sz="half" idx="10"/>
          </p:nvPr>
        </p:nvSpPr>
        <p:spPr/>
        <p:txBody>
          <a:bodyPr/>
          <a:lstStyle/>
          <a:p>
            <a:fld id="{7AEE7051-ACD4-4317-92DC-A244F1DAEC85}" type="datetimeFigureOut">
              <a:rPr lang="en-US" smtClean="0"/>
              <a:t>10/7/2011</a:t>
            </a:fld>
            <a:endParaRPr lang="en-US"/>
          </a:p>
        </p:txBody>
      </p:sp>
      <p:sp>
        <p:nvSpPr>
          <p:cNvPr id="4" name="Segnaposto piè di pagina 3"/>
          <p:cNvSpPr>
            <a:spLocks noGrp="1"/>
          </p:cNvSpPr>
          <p:nvPr>
            <p:ph type="ftr" sz="quarter" idx="11"/>
          </p:nvPr>
        </p:nvSpPr>
        <p:spPr/>
        <p:txBody>
          <a:bodyPr/>
          <a:lstStyle/>
          <a:p>
            <a:endParaRPr lang="en-US"/>
          </a:p>
        </p:txBody>
      </p:sp>
      <p:sp>
        <p:nvSpPr>
          <p:cNvPr id="5" name="Segnaposto numero diapositiva 4"/>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AEE7051-ACD4-4317-92DC-A244F1DAEC85}" type="datetimeFigureOut">
              <a:rPr lang="en-US" smtClean="0"/>
              <a:t>10/7/2011</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en-US"/>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AEE7051-ACD4-4317-92DC-A244F1DAEC85}" type="datetimeFigureOut">
              <a:rPr lang="en-US" smtClean="0"/>
              <a:t>10/7/2011</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en-US"/>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AEE7051-ACD4-4317-92DC-A244F1DAEC85}" type="datetimeFigureOut">
              <a:rPr lang="en-US" smtClean="0"/>
              <a:t>10/7/2011</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7AEE7051-ACD4-4317-92DC-A244F1DAEC85}" type="datetimeFigureOut">
              <a:rPr lang="en-US" smtClean="0"/>
              <a:t>10/7/2011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7AEE7051-ACD4-4317-92DC-A244F1DAEC85}" type="datetimeFigureOut">
              <a:rPr lang="en-US" smtClean="0"/>
              <a:t>10/7/2011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AFF9154B-8475-4043-8C50-9ADFC1B3A225}" type="slidenum">
              <a:rPr lang="en-US" smtClean="0"/>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en-US"/>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E7051-ACD4-4317-92DC-A244F1DAEC85}" type="datetimeFigureOut">
              <a:rPr lang="en-US" smtClean="0"/>
              <a:t>10/7/2011</a:t>
            </a:fld>
            <a:endParaRPr lang="en-US"/>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F9154B-8475-4043-8C50-9ADFC1B3A225}" type="slidenum">
              <a:rPr lang="en-US" smtClean="0"/>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dorigo.wordpress.com/" TargetMode="External"/><Relationship Id="rId2" Type="http://schemas.openxmlformats.org/officeDocument/2006/relationships/hyperlink" Target="http://www.science20.com/quantum_diaries_survivor" TargetMode="External"/><Relationship Id="rId1" Type="http://schemas.openxmlformats.org/officeDocument/2006/relationships/slideLayout" Target="../slideLayouts/slideLayout2.xml"/><Relationship Id="rId6" Type="http://schemas.openxmlformats.org/officeDocument/2006/relationships/hyperlink" Target="http://qdepizwn.wordpress.com/" TargetMode="External"/><Relationship Id="rId5" Type="http://schemas.openxmlformats.org/officeDocument/2006/relationships/hyperlink" Target="http://backreaction.blogspot.com/" TargetMode="External"/><Relationship Id="rId4" Type="http://schemas.openxmlformats.org/officeDocument/2006/relationships/hyperlink" Target="http://qd.typepad.com/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55576" y="1196752"/>
            <a:ext cx="8064896" cy="1470025"/>
          </a:xfrm>
        </p:spPr>
        <p:txBody>
          <a:bodyPr>
            <a:normAutofit fontScale="90000"/>
          </a:bodyPr>
          <a:lstStyle/>
          <a:p>
            <a:r>
              <a:rPr lang="en-US" smtClean="0"/>
              <a:t>I blogs e la comunicazione scientifica: </a:t>
            </a:r>
            <a:br>
              <a:rPr lang="en-US" smtClean="0"/>
            </a:br>
            <a:r>
              <a:rPr lang="en-US" smtClean="0"/>
              <a:t>alcuni spunti per la discussione</a:t>
            </a:r>
            <a:endParaRPr lang="en-US"/>
          </a:p>
        </p:txBody>
      </p:sp>
      <p:sp>
        <p:nvSpPr>
          <p:cNvPr id="3" name="Sottotitolo 2"/>
          <p:cNvSpPr>
            <a:spLocks noGrp="1"/>
          </p:cNvSpPr>
          <p:nvPr>
            <p:ph type="subTitle" idx="1"/>
          </p:nvPr>
        </p:nvSpPr>
        <p:spPr>
          <a:xfrm>
            <a:off x="1403648" y="5849888"/>
            <a:ext cx="6400800" cy="1008112"/>
          </a:xfrm>
        </p:spPr>
        <p:txBody>
          <a:bodyPr>
            <a:normAutofit/>
          </a:bodyPr>
          <a:lstStyle/>
          <a:p>
            <a:r>
              <a:rPr lang="en-US" sz="2800" smtClean="0">
                <a:solidFill>
                  <a:schemeClr val="tx1"/>
                </a:solidFill>
              </a:rPr>
              <a:t>Tommaso Dorigo, INFN Padova</a:t>
            </a:r>
            <a:endParaRPr lang="en-US" sz="2800">
              <a:solidFill>
                <a:schemeClr val="tx1"/>
              </a:solidFill>
            </a:endParaRPr>
          </a:p>
        </p:txBody>
      </p:sp>
      <p:sp>
        <p:nvSpPr>
          <p:cNvPr id="4" name="CasellaDiTesto 3"/>
          <p:cNvSpPr txBox="1"/>
          <p:nvPr/>
        </p:nvSpPr>
        <p:spPr>
          <a:xfrm>
            <a:off x="4139952" y="188640"/>
            <a:ext cx="4144853" cy="369332"/>
          </a:xfrm>
          <a:prstGeom prst="rect">
            <a:avLst/>
          </a:prstGeom>
          <a:noFill/>
        </p:spPr>
        <p:txBody>
          <a:bodyPr wrap="none" rtlCol="0">
            <a:spAutoFit/>
          </a:bodyPr>
          <a:lstStyle/>
          <a:p>
            <a:r>
              <a:rPr lang="en-US" smtClean="0"/>
              <a:t>Incontri di Fisica 2011 – Frascati, 7 ottobre</a:t>
            </a:r>
          </a:p>
        </p:txBody>
      </p:sp>
      <p:pic>
        <p:nvPicPr>
          <p:cNvPr id="3075" name="Picture 3"/>
          <p:cNvPicPr>
            <a:picLocks noChangeAspect="1" noChangeArrowheads="1"/>
          </p:cNvPicPr>
          <p:nvPr/>
        </p:nvPicPr>
        <p:blipFill>
          <a:blip r:embed="rId2" cstate="print"/>
          <a:srcRect/>
          <a:stretch>
            <a:fillRect/>
          </a:stretch>
        </p:blipFill>
        <p:spPr bwMode="auto">
          <a:xfrm>
            <a:off x="2195736" y="3068960"/>
            <a:ext cx="4705350" cy="1933575"/>
          </a:xfrm>
          <a:prstGeom prst="rect">
            <a:avLst/>
          </a:prstGeom>
          <a:noFill/>
          <a:ln w="9525">
            <a:noFill/>
            <a:miter lim="800000"/>
            <a:headEnd/>
            <a:tailEnd/>
          </a:ln>
        </p:spPr>
      </p:pic>
      <p:sp>
        <p:nvSpPr>
          <p:cNvPr id="7" name="Ovale 6"/>
          <p:cNvSpPr/>
          <p:nvPr/>
        </p:nvSpPr>
        <p:spPr>
          <a:xfrm>
            <a:off x="2051720" y="3573016"/>
            <a:ext cx="1944216"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Connettore 4 8"/>
          <p:cNvCxnSpPr/>
          <p:nvPr/>
        </p:nvCxnSpPr>
        <p:spPr>
          <a:xfrm flipV="1">
            <a:off x="467544" y="4005064"/>
            <a:ext cx="2016224" cy="115212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323528" y="5229200"/>
            <a:ext cx="2845972" cy="369332"/>
          </a:xfrm>
          <a:prstGeom prst="rect">
            <a:avLst/>
          </a:prstGeom>
          <a:noFill/>
        </p:spPr>
        <p:txBody>
          <a:bodyPr wrap="none" rtlCol="0">
            <a:spAutoFit/>
          </a:bodyPr>
          <a:lstStyle/>
          <a:p>
            <a:r>
              <a:rPr lang="en-US" smtClean="0"/>
              <a:t>Forse voleva dire “hadron” ?</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Un punto sospeso da l’altroieri</a:t>
            </a:r>
            <a:endParaRPr lang="en-US"/>
          </a:p>
        </p:txBody>
      </p:sp>
      <p:sp>
        <p:nvSpPr>
          <p:cNvPr id="3" name="Segnaposto contenuto 2"/>
          <p:cNvSpPr>
            <a:spLocks noGrp="1"/>
          </p:cNvSpPr>
          <p:nvPr>
            <p:ph idx="1"/>
          </p:nvPr>
        </p:nvSpPr>
        <p:spPr/>
        <p:txBody>
          <a:bodyPr/>
          <a:lstStyle/>
          <a:p>
            <a:r>
              <a:rPr lang="en-US" smtClean="0"/>
              <a:t>I problemi legati al fare divulgazione scientifica da “dentro”</a:t>
            </a:r>
          </a:p>
          <a:p>
            <a:pPr lvl="1"/>
            <a:r>
              <a:rPr lang="en-US" smtClean="0"/>
              <a:t>“blogging rules” delle collaborazioni scientifiche</a:t>
            </a:r>
          </a:p>
          <a:p>
            <a:pPr lvl="1"/>
            <a:r>
              <a:rPr lang="en-US" smtClean="0"/>
              <a:t>Pressioni dall’employer</a:t>
            </a:r>
          </a:p>
          <a:p>
            <a:pPr lvl="1"/>
            <a:r>
              <a:rPr lang="en-US" smtClean="0"/>
              <a:t>Questioni personali con i colleghi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908720"/>
          </a:xfrm>
        </p:spPr>
        <p:txBody>
          <a:bodyPr/>
          <a:lstStyle/>
          <a:p>
            <a:r>
              <a:rPr lang="en-US" smtClean="0"/>
              <a:t>Alcune domande</a:t>
            </a:r>
            <a:endParaRPr lang="en-US"/>
          </a:p>
        </p:txBody>
      </p:sp>
      <p:sp>
        <p:nvSpPr>
          <p:cNvPr id="3" name="Segnaposto contenuto 2"/>
          <p:cNvSpPr>
            <a:spLocks noGrp="1"/>
          </p:cNvSpPr>
          <p:nvPr>
            <p:ph idx="1"/>
          </p:nvPr>
        </p:nvSpPr>
        <p:spPr>
          <a:xfrm>
            <a:off x="-108520" y="980728"/>
            <a:ext cx="9073008" cy="1944216"/>
          </a:xfrm>
        </p:spPr>
        <p:txBody>
          <a:bodyPr>
            <a:normAutofit fontScale="92500" lnSpcReduction="20000"/>
          </a:bodyPr>
          <a:lstStyle/>
          <a:p>
            <a:pPr>
              <a:buNone/>
            </a:pPr>
            <a:r>
              <a:rPr lang="en-US" smtClean="0"/>
              <a:t>	</a:t>
            </a:r>
            <a:r>
              <a:rPr lang="en-US" sz="2400" smtClean="0"/>
              <a:t>Mercoledì e giovedì ho scritto due articoli nel blog, dove ho posto alcune domande ai miei lettori, per ricevere un input e discuterne con voi oggi.</a:t>
            </a:r>
          </a:p>
          <a:p>
            <a:pPr>
              <a:buNone/>
            </a:pPr>
            <a:r>
              <a:rPr lang="en-US" sz="2400" smtClean="0"/>
              <a:t>	L’idea non era tanto di avere un valido feedback, quanto di mostrare come funziona il canale di comunicazione.</a:t>
            </a:r>
          </a:p>
          <a:p>
            <a:pPr>
              <a:buNone/>
            </a:pPr>
            <a:r>
              <a:rPr lang="en-US"/>
              <a:t>	</a:t>
            </a:r>
            <a:endParaRPr lang="en-US" smtClean="0"/>
          </a:p>
        </p:txBody>
      </p:sp>
      <p:pic>
        <p:nvPicPr>
          <p:cNvPr id="1026" name="Picture 2"/>
          <p:cNvPicPr>
            <a:picLocks noChangeAspect="1" noChangeArrowheads="1"/>
          </p:cNvPicPr>
          <p:nvPr/>
        </p:nvPicPr>
        <p:blipFill>
          <a:blip r:embed="rId2" cstate="print"/>
          <a:srcRect/>
          <a:stretch>
            <a:fillRect/>
          </a:stretch>
        </p:blipFill>
        <p:spPr bwMode="auto">
          <a:xfrm>
            <a:off x="2809875" y="2486025"/>
            <a:ext cx="6334125" cy="4371975"/>
          </a:xfrm>
          <a:prstGeom prst="rect">
            <a:avLst/>
          </a:prstGeom>
          <a:noFill/>
          <a:ln w="9525">
            <a:noFill/>
            <a:miter lim="800000"/>
            <a:headEnd/>
            <a:tailEnd/>
          </a:ln>
        </p:spPr>
      </p:pic>
      <p:sp>
        <p:nvSpPr>
          <p:cNvPr id="5" name="CasellaDiTesto 4"/>
          <p:cNvSpPr txBox="1"/>
          <p:nvPr/>
        </p:nvSpPr>
        <p:spPr>
          <a:xfrm>
            <a:off x="0" y="2492896"/>
            <a:ext cx="2843807" cy="3970318"/>
          </a:xfrm>
          <a:prstGeom prst="rect">
            <a:avLst/>
          </a:prstGeom>
          <a:noFill/>
        </p:spPr>
        <p:txBody>
          <a:bodyPr wrap="square" rtlCol="0">
            <a:spAutoFit/>
          </a:bodyPr>
          <a:lstStyle/>
          <a:p>
            <a:pPr marL="342900" indent="-342900">
              <a:buAutoNum type="arabicPeriod"/>
            </a:pPr>
            <a:r>
              <a:rPr lang="en-US" smtClean="0"/>
              <a:t>I nostri datori di lavoro</a:t>
            </a:r>
          </a:p>
          <a:p>
            <a:pPr marL="342900" indent="-342900"/>
            <a:r>
              <a:rPr lang="en-US" smtClean="0"/>
              <a:t>	dovrebbero incentivare o reprimere le iniziative di divulgazione scientifica ? Quali sono i pericoli e quali le soluzioni ?	</a:t>
            </a:r>
          </a:p>
          <a:p>
            <a:pPr marL="342900" indent="-342900"/>
            <a:r>
              <a:rPr lang="en-US" smtClean="0"/>
              <a:t>2. 	Chi divulga risultati già pubblici ma che i principali autori non hanno ancora potuto presentare a una conferenza fa un’operazione scorretta?</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Alcune risposte dei lettori</a:t>
            </a:r>
            <a:endParaRPr lang="en-US"/>
          </a:p>
        </p:txBody>
      </p:sp>
      <p:sp>
        <p:nvSpPr>
          <p:cNvPr id="3" name="Segnaposto contenuto 2"/>
          <p:cNvSpPr>
            <a:spLocks noGrp="1"/>
          </p:cNvSpPr>
          <p:nvPr>
            <p:ph idx="1"/>
          </p:nvPr>
        </p:nvSpPr>
        <p:spPr>
          <a:xfrm>
            <a:off x="457200" y="1600200"/>
            <a:ext cx="8229600" cy="5069160"/>
          </a:xfrm>
        </p:spPr>
        <p:txBody>
          <a:bodyPr>
            <a:normAutofit fontScale="70000" lnSpcReduction="20000"/>
          </a:bodyPr>
          <a:lstStyle/>
          <a:p>
            <a:r>
              <a:rPr lang="en-US" sz="2800" smtClean="0"/>
              <a:t>La massima parte degli interventi ha sottolineato l’importanza dei blogs per la divulgazione, esprimendo addirittura fastidio per gli ostacoli e i problemi che si incontrano nel processo</a:t>
            </a:r>
          </a:p>
          <a:p>
            <a:pPr lvl="1"/>
            <a:r>
              <a:rPr lang="en-US" sz="2400" smtClean="0"/>
              <a:t>Non si tratta di una platea di yes-men – in rete I commenti, anche anonimi, sono del tutto impietosi e chi interagisce non ha alcun ritegno a darti dell’imbecille. Quindi non c’è un “bias” (i.e. chi risponde non è necessariamente in accordo con quanto espresso nell’articolo)</a:t>
            </a:r>
          </a:p>
          <a:p>
            <a:pPr lvl="1"/>
            <a:r>
              <a:rPr lang="en-US" sz="2400" smtClean="0"/>
              <a:t>Piuttosto, la platea è fatta di persone che usano il mezzo e lo apprezzano: la maggior resistenza all’uso di internet, ai blogs, e in generale ai mezzi di comunicazione “estesa” del XXI secolo viene da chi non è familiare con il mezzo.</a:t>
            </a:r>
          </a:p>
          <a:p>
            <a:endParaRPr lang="en-US" sz="2800"/>
          </a:p>
          <a:p>
            <a:endParaRPr lang="en-US" sz="2800" smtClean="0"/>
          </a:p>
          <a:p>
            <a:r>
              <a:rPr lang="en-US" sz="2800" smtClean="0"/>
              <a:t>Bente Lilya Bye (geologa e scrittrice):</a:t>
            </a:r>
          </a:p>
          <a:p>
            <a:pPr lvl="1"/>
            <a:r>
              <a:rPr lang="en-US" sz="2400" smtClean="0"/>
              <a:t>I would argue that science outreach is a field in its own right. And for that reason alone it should be considered as </a:t>
            </a:r>
            <a:r>
              <a:rPr lang="en-US" sz="2400" smtClean="0">
                <a:solidFill>
                  <a:srgbClr val="FF0000"/>
                </a:solidFill>
              </a:rPr>
              <a:t>part of the merits of a scientist</a:t>
            </a:r>
            <a:r>
              <a:rPr lang="en-US" sz="2400" smtClean="0"/>
              <a:t>. Before outreach work merits (good outreach work meaning higher salary), it will not be fully accepted and respected</a:t>
            </a:r>
          </a:p>
          <a:p>
            <a:pPr lvl="1"/>
            <a:r>
              <a:rPr lang="en-US" sz="2400" smtClean="0">
                <a:solidFill>
                  <a:srgbClr val="FF0000"/>
                </a:solidFill>
              </a:rPr>
              <a:t>Stealing 'spotlight' is different than stealing credit</a:t>
            </a:r>
            <a:r>
              <a:rPr lang="en-US" sz="2400" smtClean="0"/>
              <a:t>. In your case I have a feeling it is more like you actually creating light and pointing it in the direction of your co-workers.</a:t>
            </a:r>
            <a:endParaRPr 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p:cNvSpPr>
            <a:spLocks noGrp="1"/>
          </p:cNvSpPr>
          <p:nvPr>
            <p:ph idx="1"/>
          </p:nvPr>
        </p:nvSpPr>
        <p:spPr>
          <a:xfrm>
            <a:off x="467544" y="764704"/>
            <a:ext cx="8229600" cy="3970318"/>
          </a:xfrm>
          <a:prstGeom prst="rect">
            <a:avLst/>
          </a:prstGeom>
        </p:spPr>
        <p:txBody>
          <a:bodyPr>
            <a:spAutoFit/>
          </a:bodyPr>
          <a:lstStyle/>
          <a:p>
            <a:r>
              <a:rPr lang="en-US" sz="2400" smtClean="0"/>
              <a:t>“OneIdeaFurther”:</a:t>
            </a:r>
          </a:p>
          <a:p>
            <a:pPr lvl="1"/>
            <a:r>
              <a:rPr lang="en-US" sz="2000" smtClean="0"/>
              <a:t>I think that your employer should </a:t>
            </a:r>
            <a:r>
              <a:rPr lang="en-US" sz="2000" smtClean="0">
                <a:solidFill>
                  <a:srgbClr val="FF0000"/>
                </a:solidFill>
              </a:rPr>
              <a:t>reserve some of your working time to your blog and see it as a part of his public relations</a:t>
            </a:r>
            <a:r>
              <a:rPr lang="en-US" sz="2000" smtClean="0"/>
              <a:t>. The average published collaboration paper is nearly impossible to understand for a mortal like me. You are someone, who can be contacted personally, who provides explanations and answers readers' questions. </a:t>
            </a:r>
          </a:p>
          <a:p>
            <a:pPr lvl="1"/>
            <a:r>
              <a:rPr lang="en-US" sz="2000" smtClean="0"/>
              <a:t>In my opinion, your </a:t>
            </a:r>
            <a:r>
              <a:rPr lang="en-US" sz="2000" smtClean="0">
                <a:solidFill>
                  <a:srgbClr val="FF0000"/>
                </a:solidFill>
              </a:rPr>
              <a:t>blog can actually increase the interest in the conference paper</a:t>
            </a:r>
            <a:r>
              <a:rPr lang="en-US" sz="2000" smtClean="0"/>
              <a:t>. Having "independent" analysis prior the conference may allow attendees to take broader view angle to the topic and prepare some questions or comments. Maybe the best solution would be some coordination with the main author, just not to spoil his punchline, if he or she prepared one for the conference.</a:t>
            </a:r>
            <a:endParaRPr lang="en-US"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70000" lnSpcReduction="20000"/>
          </a:bodyPr>
          <a:lstStyle/>
          <a:p>
            <a:r>
              <a:rPr lang="en-US" smtClean="0"/>
              <a:t>“Philip”:</a:t>
            </a:r>
          </a:p>
          <a:p>
            <a:pPr lvl="1"/>
            <a:r>
              <a:rPr lang="en-US" smtClean="0"/>
              <a:t>Regarding 2), I think it has a negligible negative effect on the official presentation. The people highly interested in the field will still attend it </a:t>
            </a:r>
            <a:r>
              <a:rPr lang="en-US" smtClean="0">
                <a:solidFill>
                  <a:srgbClr val="FF0000"/>
                </a:solidFill>
              </a:rPr>
              <a:t>and I don't think that such blogs are "stealing" any attention</a:t>
            </a:r>
            <a:r>
              <a:rPr lang="en-US" smtClean="0"/>
              <a:t>. If anything, they 'create' more attention from those who are especially interested and are not satisfied with what they're served in the daily newspaper.</a:t>
            </a:r>
            <a:br>
              <a:rPr lang="en-US" smtClean="0"/>
            </a:br>
            <a:r>
              <a:rPr lang="en-US" smtClean="0"/>
              <a:t/>
            </a:r>
            <a:br>
              <a:rPr lang="en-US" smtClean="0"/>
            </a:br>
            <a:r>
              <a:rPr lang="en-US" smtClean="0"/>
              <a:t>As for 1), </a:t>
            </a:r>
            <a:r>
              <a:rPr lang="en-US" smtClean="0">
                <a:solidFill>
                  <a:srgbClr val="FF0000"/>
                </a:solidFill>
              </a:rPr>
              <a:t>I don't think we can expect scientists to be paid for blogging about their science</a:t>
            </a:r>
            <a:r>
              <a:rPr lang="en-US" smtClean="0"/>
              <a:t>, but I definitely don't see why it should be frowned upon. The complicated part with being paid for such work is that it's hard to tell how much is "enough". In the end, you might end up having a hundred scientists blogging about that one thing, but nobody actually working anymore :) Instead, I could imagine a more encouraging atmosphere in which you don't have to be afraid of what you blog about.</a:t>
            </a:r>
            <a:br>
              <a:rPr lang="en-US" smtClean="0"/>
            </a:b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77500" lnSpcReduction="20000"/>
          </a:bodyPr>
          <a:lstStyle/>
          <a:p>
            <a:r>
              <a:rPr lang="en-US" smtClean="0"/>
              <a:t>Hamish Johnston:</a:t>
            </a:r>
          </a:p>
          <a:p>
            <a:pPr lvl="1"/>
            <a:r>
              <a:rPr lang="en-US" smtClean="0"/>
              <a:t>I think the idea of blogging as part of the job description of a scientist is a good one, especially one who is paid from the public purse...but there are several issues that would have to be resolved.</a:t>
            </a:r>
            <a:br>
              <a:rPr lang="en-US" smtClean="0"/>
            </a:br>
            <a:r>
              <a:rPr lang="en-US" smtClean="0"/>
              <a:t/>
            </a:r>
            <a:br>
              <a:rPr lang="en-US" smtClean="0"/>
            </a:br>
            <a:r>
              <a:rPr lang="en-US" smtClean="0"/>
              <a:t>-</a:t>
            </a:r>
            <a:r>
              <a:rPr lang="en-US" smtClean="0">
                <a:solidFill>
                  <a:srgbClr val="FF0000"/>
                </a:solidFill>
              </a:rPr>
              <a:t>Not all researchers would want to blog </a:t>
            </a:r>
            <a:r>
              <a:rPr lang="en-US" smtClean="0"/>
              <a:t>(or be any good at it), and therefore I don't think blogging could be added to a standard job description of a scientist. </a:t>
            </a:r>
            <a:br>
              <a:rPr lang="en-US" smtClean="0"/>
            </a:br>
            <a:r>
              <a:rPr lang="en-US" smtClean="0"/>
              <a:t/>
            </a:r>
            <a:br>
              <a:rPr lang="en-US" smtClean="0"/>
            </a:br>
            <a:r>
              <a:rPr lang="en-US" smtClean="0"/>
              <a:t>-There would have to be some sort of </a:t>
            </a:r>
            <a:r>
              <a:rPr lang="en-US" smtClean="0">
                <a:solidFill>
                  <a:srgbClr val="FF0000"/>
                </a:solidFill>
              </a:rPr>
              <a:t>quality control. </a:t>
            </a:r>
            <a:r>
              <a:rPr lang="en-US" smtClean="0"/>
              <a:t>If a scientist is being paid to write for the public, they shouldn't be producing drivel and people should be actually be reading the blog. How quality is measured would, of course, be a tricky and very political issue.</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85000" lnSpcReduction="20000"/>
          </a:bodyPr>
          <a:lstStyle/>
          <a:p>
            <a:r>
              <a:rPr lang="en-US" smtClean="0"/>
              <a:t>Anonymous:</a:t>
            </a:r>
          </a:p>
          <a:p>
            <a:pPr lvl="1"/>
            <a:r>
              <a:rPr lang="en-US" smtClean="0"/>
              <a:t>I think this kind of issue is related to the </a:t>
            </a:r>
            <a:r>
              <a:rPr lang="en-US" smtClean="0">
                <a:solidFill>
                  <a:srgbClr val="FF0000"/>
                </a:solidFill>
              </a:rPr>
              <a:t>increasingly outdated idea of the conference</a:t>
            </a:r>
            <a:r>
              <a:rPr lang="en-US" smtClean="0"/>
              <a:t>. Thanks to the internet, all the world's researchers are only a few clicks away from an interesting experiment. Results can come out almost instantly and questions can be asked online. The idea of building suspense by waiting for a big conference to properly present one's work is an exercise in showmanship, not science communication. </a:t>
            </a:r>
            <a:br>
              <a:rPr lang="en-US" smtClean="0"/>
            </a:br>
            <a:r>
              <a:rPr lang="en-US" smtClean="0"/>
              <a:t/>
            </a:r>
            <a:br>
              <a:rPr lang="en-US" smtClean="0"/>
            </a:br>
            <a:r>
              <a:rPr lang="en-US" smtClean="0"/>
              <a:t>I feel that people trying to censor the distribution of their work to preserve the traditional drama, and prestige, of a ground-breaking conference presentation are fighting a losing battle.</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70000" lnSpcReduction="20000"/>
          </a:bodyPr>
          <a:lstStyle/>
          <a:p>
            <a:r>
              <a:rPr lang="en-US" smtClean="0"/>
              <a:t>“Anonymous” #2:</a:t>
            </a:r>
          </a:p>
          <a:p>
            <a:pPr lvl="1"/>
            <a:r>
              <a:rPr lang="en-US" smtClean="0"/>
              <a:t>- it should be defined, who is the audience, how many people have to read and understand it to call it a successful outreach project. Actually I guess </a:t>
            </a:r>
            <a:r>
              <a:rPr lang="en-US" smtClean="0">
                <a:solidFill>
                  <a:srgbClr val="FF0000"/>
                </a:solidFill>
              </a:rPr>
              <a:t>as public outreach project for lay people in general, I doubt that a blog is very successful</a:t>
            </a:r>
            <a:r>
              <a:rPr lang="en-US" smtClean="0"/>
              <a:t>, but one could try it out.</a:t>
            </a:r>
            <a:br>
              <a:rPr lang="en-US" smtClean="0"/>
            </a:br>
            <a:r>
              <a:rPr lang="en-US" smtClean="0"/>
              <a:t/>
            </a:r>
            <a:br>
              <a:rPr lang="en-US" smtClean="0"/>
            </a:br>
            <a:r>
              <a:rPr lang="en-US" smtClean="0"/>
              <a:t>- </a:t>
            </a:r>
            <a:r>
              <a:rPr lang="en-US" smtClean="0">
                <a:solidFill>
                  <a:srgbClr val="FF0000"/>
                </a:solidFill>
              </a:rPr>
              <a:t>the blog isn't the prime medium for publication, so if you ask one of the prime authors, if you can blog about a result, and they don't want it, you should give them indeed the time to present their result at least once at a conference</a:t>
            </a:r>
            <a:r>
              <a:rPr lang="en-US" smtClean="0"/>
              <a:t>. For lay people it doesn't matter, if they get know a few days earlier or later of some result.</a:t>
            </a:r>
            <a:br>
              <a:rPr lang="en-US" smtClean="0"/>
            </a:br>
            <a:r>
              <a:rPr lang="en-US" smtClean="0"/>
              <a:t/>
            </a:r>
            <a:br>
              <a:rPr lang="en-US" smtClean="0"/>
            </a:br>
            <a:r>
              <a:rPr lang="en-US" smtClean="0"/>
              <a:t>- the blog should be written in the official language of the country, which pays you - in your case Italian.</a:t>
            </a:r>
            <a:br>
              <a:rPr lang="en-US" smtClean="0"/>
            </a:b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r>
              <a:rPr lang="en-US" sz="2800" smtClean="0"/>
              <a:t>Hank Campbell (owner of Ion Publications inc.):</a:t>
            </a:r>
          </a:p>
          <a:p>
            <a:pPr lvl="1"/>
            <a:r>
              <a:rPr lang="en-US" sz="2400" smtClean="0">
                <a:solidFill>
                  <a:srgbClr val="FF0000"/>
                </a:solidFill>
              </a:rPr>
              <a:t>Blogging was successful because it was outside corporate and government rules</a:t>
            </a:r>
            <a:r>
              <a:rPr lang="en-US" sz="2400" smtClean="0"/>
              <a:t>.  The moment this becomes a formal outreach project, the person picked to do it will be a product of politics and the corporate agenda and not someone organically best suited to it and so it will be a failure.</a:t>
            </a:r>
            <a:r>
              <a:rPr lang="en-US" smtClean="0"/>
              <a:t/>
            </a:r>
            <a:br>
              <a:rPr lang="en-US" smtClean="0"/>
            </a:b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5"/>
            <a:ext cx="8229600" cy="4392488"/>
          </a:xfrm>
        </p:spPr>
        <p:txBody>
          <a:bodyPr>
            <a:noAutofit/>
          </a:bodyPr>
          <a:lstStyle/>
          <a:p>
            <a:r>
              <a:rPr lang="en-US" sz="2400" smtClean="0"/>
              <a:t>Stefano Machera (IT consulting, degree in physics)</a:t>
            </a:r>
          </a:p>
          <a:p>
            <a:pPr lvl="1"/>
            <a:r>
              <a:rPr lang="en-US" sz="1800" smtClean="0"/>
              <a:t>1) Yes, blogging could be a recognized work activity. However, in this case, it should be managed as such:</a:t>
            </a:r>
            <a:br>
              <a:rPr lang="en-US" sz="1800" smtClean="0"/>
            </a:br>
            <a:r>
              <a:rPr lang="en-US" sz="1800" smtClean="0"/>
              <a:t>- only selected people should be considered a "professional blogger"</a:t>
            </a:r>
            <a:br>
              <a:rPr lang="en-US" sz="1800" smtClean="0"/>
            </a:br>
            <a:r>
              <a:rPr lang="en-US" sz="1800" smtClean="0"/>
              <a:t>- those people should be given goals and tasks, just as for any other job</a:t>
            </a:r>
            <a:br>
              <a:rPr lang="en-US" sz="1800" smtClean="0"/>
            </a:br>
            <a:r>
              <a:rPr lang="en-US" sz="1800" smtClean="0"/>
              <a:t>- outside of this, you may still blog, but not for a salary</a:t>
            </a:r>
            <a:br>
              <a:rPr lang="en-US" sz="1800" smtClean="0"/>
            </a:br>
            <a:r>
              <a:rPr lang="en-US" sz="1800" smtClean="0"/>
              <a:t/>
            </a:r>
            <a:br>
              <a:rPr lang="en-US" sz="1800" smtClean="0"/>
            </a:br>
            <a:r>
              <a:rPr lang="en-US" sz="1800" smtClean="0"/>
              <a:t>2) This is a bit tricky. Let's say in general </a:t>
            </a:r>
            <a:r>
              <a:rPr lang="en-US" sz="1800" smtClean="0">
                <a:solidFill>
                  <a:srgbClr val="FF0000"/>
                </a:solidFill>
              </a:rPr>
              <a:t>that if the result is public, you can discuss it, without being formally reprehensible</a:t>
            </a:r>
            <a:r>
              <a:rPr lang="en-US" sz="1800" smtClean="0"/>
              <a:t>. However, if the result is likely to make the news, and it is coming from your collaboration, or from someone who you are in some way related to, I would expect you to give the author(s) of the research some </a:t>
            </a:r>
            <a:r>
              <a:rPr lang="en-US" sz="1800" smtClean="0">
                <a:solidFill>
                  <a:srgbClr val="FF0000"/>
                </a:solidFill>
              </a:rPr>
              <a:t>advance notice that you are going to blog on the subject. Blogs like yours are not supposed to be a newsstand</a:t>
            </a:r>
            <a:r>
              <a:rPr lang="en-US" sz="1800" smtClean="0"/>
              <a:t>: you explain to a larger and less educated public what otherwise would be restricted to the professional audience of physicists. You do not need to be first on the headlines, to provide value to the public.</a:t>
            </a:r>
            <a:br>
              <a:rPr lang="en-US" sz="1800" smtClean="0"/>
            </a:br>
            <a:endParaRPr lang="en-US" sz="1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r>
              <a:rPr lang="en-US" smtClean="0"/>
              <a:t>Gerhard Adam:</a:t>
            </a:r>
          </a:p>
          <a:p>
            <a:pPr lvl="1"/>
            <a:r>
              <a:rPr lang="en-US" sz="2400" smtClean="0"/>
              <a:t>As for the disclosure of public results, </a:t>
            </a:r>
            <a:r>
              <a:rPr lang="en-US" sz="2400" smtClean="0">
                <a:solidFill>
                  <a:srgbClr val="FF0000"/>
                </a:solidFill>
              </a:rPr>
              <a:t>one will always have egos to contend with, but it is highly unlikely that any scientific endeavor will suffer because of exposure and discussion</a:t>
            </a:r>
            <a:r>
              <a:rPr lang="en-US" sz="2400" smtClean="0"/>
              <a:t>.</a:t>
            </a:r>
            <a:endParaRPr lang="en-US"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r>
              <a:rPr lang="en-US" smtClean="0"/>
              <a:t>“Anonymous” #3:</a:t>
            </a:r>
          </a:p>
          <a:p>
            <a:pPr lvl="1"/>
            <a:r>
              <a:rPr lang="en-US" sz="2400" smtClean="0"/>
              <a:t>Why not do your blogging while at work, and do your "real" work while at home? -- then there's no issue with whether to claim blogging as work-at-home-time?</a:t>
            </a:r>
            <a:endParaRPr 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70000" lnSpcReduction="20000"/>
          </a:bodyPr>
          <a:lstStyle/>
          <a:p>
            <a:r>
              <a:rPr lang="en-US" smtClean="0"/>
              <a:t>“PhilG”:</a:t>
            </a:r>
          </a:p>
          <a:p>
            <a:pPr lvl="1"/>
            <a:r>
              <a:rPr lang="en-US" smtClean="0"/>
              <a:t>It is </a:t>
            </a:r>
            <a:r>
              <a:rPr lang="en-US" smtClean="0">
                <a:solidFill>
                  <a:srgbClr val="FF0000"/>
                </a:solidFill>
              </a:rPr>
              <a:t>obvious that scientists should be encouraged in any outreach effort. I don't understand why blogging would not be valued by your employers</a:t>
            </a:r>
            <a:r>
              <a:rPr lang="en-US" smtClean="0"/>
              <a:t>. I don't really get this "envy" stuff. Anyone can blog if they want a little public recognition.</a:t>
            </a:r>
            <a:br>
              <a:rPr lang="en-US" smtClean="0"/>
            </a:br>
            <a:r>
              <a:rPr lang="en-US" smtClean="0"/>
              <a:t/>
            </a:r>
            <a:br>
              <a:rPr lang="en-US" smtClean="0"/>
            </a:br>
            <a:r>
              <a:rPr lang="en-US" smtClean="0"/>
              <a:t>Once something is public as a paper or public conference note it is silly not to let someone like you blog about it. If you don't then those of us who blog from outside will probably report it anyway. If they want the lead author to get the glory by revealing all at a conference then they should keep the conference notes offline until the talk has been given. </a:t>
            </a:r>
          </a:p>
          <a:p>
            <a:pPr lvl="1">
              <a:buNone/>
            </a:pPr>
            <a:r>
              <a:rPr lang="en-US"/>
              <a:t>	</a:t>
            </a:r>
            <a:r>
              <a:rPr lang="en-US" smtClean="0">
                <a:solidFill>
                  <a:srgbClr val="FF0000"/>
                </a:solidFill>
              </a:rPr>
              <a:t>Why should they hold a blogger back from explaining it to thousands online just so that a speaker can announce it first to a hundred or so people at a conference?</a:t>
            </a:r>
            <a:br>
              <a:rPr lang="en-US" smtClean="0">
                <a:solidFill>
                  <a:srgbClr val="FF0000"/>
                </a:solidFill>
              </a:rPr>
            </a:br>
            <a:endParaRPr lang="en-US">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475656" y="2247900"/>
            <a:ext cx="6296025" cy="4610100"/>
          </a:xfrm>
          <a:prstGeom prst="rect">
            <a:avLst/>
          </a:prstGeom>
          <a:noFill/>
          <a:ln w="9525">
            <a:noFill/>
            <a:miter lim="800000"/>
            <a:headEnd/>
            <a:tailEnd/>
          </a:ln>
        </p:spPr>
      </p:pic>
      <p:sp>
        <p:nvSpPr>
          <p:cNvPr id="5" name="CasellaDiTesto 4"/>
          <p:cNvSpPr txBox="1"/>
          <p:nvPr/>
        </p:nvSpPr>
        <p:spPr>
          <a:xfrm>
            <a:off x="467544" y="836712"/>
            <a:ext cx="7992888" cy="1200329"/>
          </a:xfrm>
          <a:prstGeom prst="rect">
            <a:avLst/>
          </a:prstGeom>
          <a:noFill/>
        </p:spPr>
        <p:txBody>
          <a:bodyPr wrap="square" rtlCol="0">
            <a:spAutoFit/>
          </a:bodyPr>
          <a:lstStyle/>
          <a:p>
            <a:pPr marL="342900" indent="-342900"/>
            <a:r>
              <a:rPr lang="en-US" sz="2400" smtClean="0"/>
              <a:t>2. 	Il problema dei multipli ruoli: un blogger che ha anche un altro lavoro “istituzionale” corre il rischio di venire identificato come una voce ufficiale del suo employer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85000" lnSpcReduction="20000"/>
          </a:bodyPr>
          <a:lstStyle/>
          <a:p>
            <a:r>
              <a:rPr lang="en-US" smtClean="0"/>
              <a:t>Peter Krahulik:</a:t>
            </a:r>
          </a:p>
          <a:p>
            <a:pPr lvl="1"/>
            <a:r>
              <a:rPr lang="en-US" smtClean="0"/>
              <a:t>From my personal experience, the biggest challenge for my knowledge (or lack of it) is to explain something (trivial!) to my daughter. To find all pieces </a:t>
            </a:r>
            <a:r>
              <a:rPr lang="en-US" b="1" smtClean="0"/>
              <a:t>she</a:t>
            </a:r>
            <a:r>
              <a:rPr lang="en-US" smtClean="0"/>
              <a:t> needs to understand some advanced topic makes </a:t>
            </a:r>
            <a:r>
              <a:rPr lang="en-US" b="1" smtClean="0"/>
              <a:t>me</a:t>
            </a:r>
            <a:r>
              <a:rPr lang="en-US" smtClean="0"/>
              <a:t> find all dark spots in my mind I was not aware of.</a:t>
            </a:r>
            <a:br>
              <a:rPr lang="en-US" smtClean="0"/>
            </a:br>
            <a:r>
              <a:rPr lang="en-US" smtClean="0"/>
              <a:t/>
            </a:r>
            <a:br>
              <a:rPr lang="en-US" smtClean="0"/>
            </a:br>
            <a:r>
              <a:rPr lang="en-US" smtClean="0"/>
              <a:t>This way even your main job takes profit from your blogging, even if it goes unnoticed by others</a:t>
            </a:r>
            <a:r>
              <a:rPr lang="en-US" smtClean="0">
                <a:solidFill>
                  <a:srgbClr val="FF0000"/>
                </a:solidFill>
              </a:rPr>
              <a:t>. If I would be a manager of a big scientific collaboration, I would make educational activities, as blogging for example, mandatory for scientific researchers just to make sure that they regularly make some basic idea cleanup in their heads</a:t>
            </a:r>
            <a:r>
              <a:rPr lang="en-US" smtClean="0"/>
              <a:t>.</a:t>
            </a:r>
            <a:br>
              <a:rPr lang="en-US" smtClean="0"/>
            </a:b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686800" cy="5649491"/>
          </a:xfrm>
        </p:spPr>
        <p:txBody>
          <a:bodyPr>
            <a:noAutofit/>
          </a:bodyPr>
          <a:lstStyle/>
          <a:p>
            <a:r>
              <a:rPr lang="en-US" sz="2000" smtClean="0"/>
              <a:t>“Marco”:	</a:t>
            </a:r>
          </a:p>
          <a:p>
            <a:pPr lvl="1"/>
            <a:r>
              <a:rPr lang="en-US" sz="2000" smtClean="0"/>
              <a:t>Is it acceptable for a researcher to act as a science reporter? </a:t>
            </a:r>
            <a:br>
              <a:rPr lang="en-US" sz="2000" smtClean="0"/>
            </a:br>
            <a:r>
              <a:rPr lang="en-US" sz="2000" smtClean="0"/>
              <a:t>Absolutely. Especially if she reports on the science she's making, or is expert of. </a:t>
            </a:r>
            <a:br>
              <a:rPr lang="en-US" sz="2000" smtClean="0"/>
            </a:br>
            <a:endParaRPr lang="en-US" sz="2000" smtClean="0"/>
          </a:p>
          <a:p>
            <a:pPr lvl="1"/>
            <a:r>
              <a:rPr lang="en-US" sz="2000" smtClean="0"/>
              <a:t>What negative impact may this have on his or her research activity? </a:t>
            </a:r>
            <a:br>
              <a:rPr lang="en-US" sz="2000" smtClean="0"/>
            </a:br>
            <a:r>
              <a:rPr lang="en-US" sz="2000" smtClean="0"/>
              <a:t>Science reporting and blogging is time consuming, everyone doing it knows that. It can easily eat time to research, if one is not very careful to properly confine these activities. </a:t>
            </a:r>
            <a:br>
              <a:rPr lang="en-US" sz="2000" smtClean="0"/>
            </a:br>
            <a:endParaRPr lang="en-US" sz="2000" smtClean="0"/>
          </a:p>
          <a:p>
            <a:pPr lvl="1"/>
            <a:r>
              <a:rPr lang="en-US" sz="2000" smtClean="0"/>
              <a:t>Does the early release of non-official results damage science, or create "media fatigue" (people getting fed up of announcements of new physics discoveries)?</a:t>
            </a:r>
            <a:br>
              <a:rPr lang="en-US" sz="2000" smtClean="0"/>
            </a:br>
            <a:endParaRPr lang="en-US" sz="2000" smtClean="0"/>
          </a:p>
          <a:p>
            <a:pPr lvl="1"/>
            <a:r>
              <a:rPr lang="en-US" sz="2000" smtClean="0">
                <a:solidFill>
                  <a:srgbClr val="FF0000"/>
                </a:solidFill>
              </a:rPr>
              <a:t>IMHO, yes, definitively</a:t>
            </a:r>
            <a:r>
              <a:rPr lang="en-US" sz="2000" smtClean="0"/>
              <a:t>. And the real question is: what are these "early release" worth, to the scientific community (that might be already aware, and you say) and especially to the public? Are they doing any good, other then bringing visibility to the early reporter?</a:t>
            </a:r>
            <a:endParaRPr lang="en-US" sz="2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77500" lnSpcReduction="20000"/>
          </a:bodyPr>
          <a:lstStyle/>
          <a:p>
            <a:r>
              <a:rPr lang="en-US" smtClean="0"/>
              <a:t>Mike Taylor:</a:t>
            </a:r>
          </a:p>
          <a:p>
            <a:pPr lvl="1"/>
            <a:r>
              <a:rPr lang="en-US" smtClean="0">
                <a:solidFill>
                  <a:srgbClr val="FF0000"/>
                </a:solidFill>
              </a:rPr>
              <a:t>Damaging science is perhaps a little ambitious</a:t>
            </a:r>
            <a:r>
              <a:rPr lang="en-US" smtClean="0"/>
              <a:t>. What you could conceivably damage is the reputation - or "brand" - of the projects with which you are associated. Publicly funded research must be as pure as Caesar''s wife - not only pure in fact but, as importantly, seen to be pure - as a necessary condition for public trust and long term funding and you must bear that in mind. Having said which, openness and transparency are also essential to that trust. Your blogging can (and does) make a significant contribution in this respect, with much more credibility than carefully coiffed and manicured press releases - and may even help your research in that there is nothing better than explaining things to others for seeing the weaknesses in one's own thinking. --</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55165"/>
            <a:ext cx="8229600" cy="4525963"/>
          </a:xfrm>
        </p:spPr>
        <p:txBody>
          <a:bodyPr>
            <a:noAutofit/>
          </a:bodyPr>
          <a:lstStyle/>
          <a:p>
            <a:r>
              <a:rPr lang="en-US" sz="2000" smtClean="0"/>
              <a:t>Philip:</a:t>
            </a:r>
          </a:p>
          <a:p>
            <a:pPr lvl="1"/>
            <a:r>
              <a:rPr lang="en-US" sz="2000" smtClean="0"/>
              <a:t>I'm absolutely certain that you won't find a better informed person than the researcher himself, and it's quite likely that only he or she will be able to put newly released research in the right context. </a:t>
            </a:r>
            <a:br>
              <a:rPr lang="en-US" sz="2000" smtClean="0"/>
            </a:br>
            <a:r>
              <a:rPr lang="en-US" sz="2000" smtClean="0"/>
              <a:t/>
            </a:r>
            <a:br>
              <a:rPr lang="en-US" sz="2000" smtClean="0"/>
            </a:br>
            <a:r>
              <a:rPr lang="en-US" sz="2000" smtClean="0"/>
              <a:t>As for the problem of media fatigue, I don't think that this is the case here. At least in my case, I rather feel that I learn to judge the significance of research that is published. More importantly, a science-oriented blog, or even more so a HEP-oriented blog (or any other very focused blog), is bound to attract only HEP-oriented readers. Those readers aren't prone to media fatigue, as they're actually more interested in it and thrive for more information.</a:t>
            </a:r>
            <a:br>
              <a:rPr lang="en-US" sz="2000" smtClean="0"/>
            </a:br>
            <a:r>
              <a:rPr lang="en-US" sz="2000" smtClean="0"/>
              <a:t/>
            </a:r>
            <a:br>
              <a:rPr lang="en-US" sz="2000" smtClean="0"/>
            </a:br>
            <a:r>
              <a:rPr lang="en-US" sz="2000" smtClean="0"/>
              <a:t>I don't think that this is just "bringing visibility to the early reporter". Instead, this can be very useful information that the reporter can use to better write his or her article, compressing and filtering yet again. Unfortunately, it's too often that science which is reported in mainstream media has a rather low quality and is error-ridden. </a:t>
            </a:r>
            <a:r>
              <a:rPr lang="en-US" sz="2000" smtClean="0">
                <a:solidFill>
                  <a:srgbClr val="FF0000"/>
                </a:solidFill>
              </a:rPr>
              <a:t>Blogs can build the bridge between incomprehensible papers and dumbed down press-releases.</a:t>
            </a:r>
            <a:r>
              <a:rPr lang="en-US" sz="2000" smtClean="0"/>
              <a:t/>
            </a:r>
            <a:br>
              <a:rPr lang="en-US" sz="2000" smtClean="0"/>
            </a:br>
            <a:endParaRPr lang="en-US" sz="2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r>
              <a:rPr lang="en-US" smtClean="0"/>
              <a:t>Hank Campbell (owner, Ion Publishing):</a:t>
            </a:r>
          </a:p>
          <a:p>
            <a:pPr lvl="1"/>
            <a:r>
              <a:rPr lang="en-US" smtClean="0"/>
              <a:t>Politicians have taken to leaking their own stories about their own candidates to manipulate the press and, in a sense, the OPERA group did that also.  </a:t>
            </a:r>
            <a:r>
              <a:rPr lang="en-US" smtClean="0">
                <a:solidFill>
                  <a:srgbClr val="FF0000"/>
                </a:solidFill>
              </a:rPr>
              <a:t>The press conference got a lot more attention than it otherwise would have </a:t>
            </a:r>
            <a:r>
              <a:rPr lang="en-US" i="1" smtClean="0">
                <a:solidFill>
                  <a:srgbClr val="FF0000"/>
                </a:solidFill>
              </a:rPr>
              <a:t>because</a:t>
            </a:r>
            <a:r>
              <a:rPr lang="en-US" smtClean="0">
                <a:solidFill>
                  <a:srgbClr val="FF0000"/>
                </a:solidFill>
              </a:rPr>
              <a:t> the result was leaked in advance</a:t>
            </a:r>
            <a:r>
              <a:rPr lang="en-US" smtClean="0"/>
              <a:t>, despite the fact that most researchers regard it is as systematic error. </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Blogs di fisica consigliabili</a:t>
            </a:r>
            <a:endParaRPr lang="en-US"/>
          </a:p>
        </p:txBody>
      </p:sp>
      <p:sp>
        <p:nvSpPr>
          <p:cNvPr id="3" name="Segnaposto contenuto 2"/>
          <p:cNvSpPr>
            <a:spLocks noGrp="1"/>
          </p:cNvSpPr>
          <p:nvPr>
            <p:ph idx="1"/>
          </p:nvPr>
        </p:nvSpPr>
        <p:spPr/>
        <p:txBody>
          <a:bodyPr/>
          <a:lstStyle/>
          <a:p>
            <a:r>
              <a:rPr lang="en-US" smtClean="0"/>
              <a:t>In italiano:</a:t>
            </a:r>
          </a:p>
          <a:p>
            <a:pPr lvl="1"/>
            <a:r>
              <a:rPr lang="en-US" smtClean="0"/>
              <a:t>Marco Del Mastro, “I borborigmi di un fisico renitente” (http://www.borborigmi.org/)</a:t>
            </a:r>
          </a:p>
          <a:p>
            <a:pPr lvl="1"/>
            <a:r>
              <a:rPr lang="en-US" smtClean="0"/>
              <a:t>Peppe Liberti, “Rangle” </a:t>
            </a:r>
          </a:p>
          <a:p>
            <a:pPr lvl="1">
              <a:buNone/>
            </a:pPr>
            <a:r>
              <a:rPr lang="en-US"/>
              <a:t>	</a:t>
            </a:r>
            <a:r>
              <a:rPr lang="en-US" smtClean="0"/>
              <a:t>(http://peppe-liberti.blogspot.com/)</a:t>
            </a:r>
          </a:p>
          <a:p>
            <a:pPr lvl="1"/>
            <a:r>
              <a:rPr lang="en-US" smtClean="0"/>
              <a:t>Amedeo Balbi, “Keplero” (http://www.keplero.org/)</a:t>
            </a:r>
          </a:p>
          <a:p>
            <a:pPr lvl="1"/>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77500" lnSpcReduction="20000"/>
          </a:bodyPr>
          <a:lstStyle/>
          <a:p>
            <a:r>
              <a:rPr lang="en-US" smtClean="0"/>
              <a:t>In inglese:</a:t>
            </a:r>
          </a:p>
          <a:p>
            <a:pPr lvl="1"/>
            <a:r>
              <a:rPr lang="en-US" smtClean="0"/>
              <a:t>Tommaso Dorigo, A Quantum Diaries Survivor</a:t>
            </a:r>
          </a:p>
          <a:p>
            <a:pPr lvl="2"/>
            <a:r>
              <a:rPr lang="en-US" smtClean="0"/>
              <a:t>4/2009-presente:</a:t>
            </a:r>
          </a:p>
          <a:p>
            <a:pPr lvl="2"/>
            <a:r>
              <a:rPr lang="en-US" smtClean="0">
                <a:hlinkClick r:id="rId2"/>
              </a:rPr>
              <a:t>http://www.science20.com/quantum_diaries_survivor</a:t>
            </a:r>
            <a:endParaRPr lang="en-US" smtClean="0"/>
          </a:p>
          <a:p>
            <a:pPr lvl="2"/>
            <a:r>
              <a:rPr lang="en-US" smtClean="0"/>
              <a:t>2006-2009: </a:t>
            </a:r>
            <a:r>
              <a:rPr lang="en-US" smtClean="0">
                <a:hlinkClick r:id="rId3"/>
              </a:rPr>
              <a:t>http://dorigo.wordpress.com</a:t>
            </a:r>
            <a:endParaRPr lang="en-US" smtClean="0"/>
          </a:p>
          <a:p>
            <a:pPr lvl="2"/>
            <a:r>
              <a:rPr lang="en-US" smtClean="0"/>
              <a:t>2005: </a:t>
            </a:r>
            <a:r>
              <a:rPr lang="en-US" smtClean="0">
                <a:hlinkClick r:id="rId4"/>
              </a:rPr>
              <a:t>http://qd.typepad.com/6/</a:t>
            </a:r>
            <a:endParaRPr lang="en-US" smtClean="0"/>
          </a:p>
          <a:p>
            <a:pPr lvl="1"/>
            <a:r>
              <a:rPr lang="en-US" smtClean="0"/>
              <a:t>Peter Woit, Not Even Wrong</a:t>
            </a:r>
          </a:p>
          <a:p>
            <a:pPr lvl="2"/>
            <a:r>
              <a:rPr lang="en-US" smtClean="0"/>
              <a:t>http://www.math.columbia.edu/~woit/wordpress/</a:t>
            </a:r>
          </a:p>
          <a:p>
            <a:pPr lvl="1"/>
            <a:r>
              <a:rPr lang="en-US" smtClean="0"/>
              <a:t>Sabine Hossenfelder, Backreaction:</a:t>
            </a:r>
          </a:p>
          <a:p>
            <a:pPr lvl="2"/>
            <a:r>
              <a:rPr lang="en-US" smtClean="0">
                <a:hlinkClick r:id="rId5"/>
              </a:rPr>
              <a:t>http://backreaction.blogspot.com/</a:t>
            </a:r>
            <a:endParaRPr lang="en-US" smtClean="0"/>
          </a:p>
          <a:p>
            <a:pPr lvl="1"/>
            <a:r>
              <a:rPr lang="en-US" smtClean="0"/>
              <a:t>Questi blogs hanno links a molti altri</a:t>
            </a:r>
          </a:p>
          <a:p>
            <a:r>
              <a:rPr lang="en-US" smtClean="0"/>
              <a:t>In greco:</a:t>
            </a:r>
          </a:p>
          <a:p>
            <a:pPr lvl="1"/>
            <a:r>
              <a:rPr lang="en-US" smtClean="0"/>
              <a:t>Tommaso Dorigo, </a:t>
            </a:r>
            <a:r>
              <a:rPr lang="el-GR" smtClean="0">
                <a:hlinkClick r:id="rId6" tooltip="Ένας Επιζών των Quantum Diaries"/>
              </a:rPr>
              <a:t>Ένας Επιζών των Quantum Diaries</a:t>
            </a:r>
            <a:r>
              <a:rPr lang="el-GR" smtClean="0"/>
              <a:t> </a:t>
            </a:r>
          </a:p>
          <a:p>
            <a:pPr lvl="2"/>
            <a:r>
              <a:rPr lang="en-US" smtClean="0"/>
              <a:t>http://qdepizwn.wordpress.com/</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1256</Words>
  <Application>Microsoft Office PowerPoint</Application>
  <PresentationFormat>Presentazione su schermo (4:3)</PresentationFormat>
  <Paragraphs>81</Paragraphs>
  <Slides>22</Slides>
  <Notes>0</Notes>
  <HiddenSlides>0</HiddenSlides>
  <MMClips>0</MMClips>
  <ScaleCrop>false</ScaleCrop>
  <HeadingPairs>
    <vt:vector size="4" baseType="variant">
      <vt:variant>
        <vt:lpstr>Tema</vt:lpstr>
      </vt:variant>
      <vt:variant>
        <vt:i4>1</vt:i4>
      </vt:variant>
      <vt:variant>
        <vt:lpstr>Titoli diapositive</vt:lpstr>
      </vt:variant>
      <vt:variant>
        <vt:i4>22</vt:i4>
      </vt:variant>
    </vt:vector>
  </HeadingPairs>
  <TitlesOfParts>
    <vt:vector size="23" baseType="lpstr">
      <vt:lpstr>Tema di Office</vt:lpstr>
      <vt:lpstr>I blogs e la comunicazione scientifica:  alcuni spunti per la discussione</vt:lpstr>
      <vt:lpstr>Un punto sospeso da l’altroieri</vt:lpstr>
      <vt:lpstr>Alcune domande</vt:lpstr>
      <vt:lpstr>Alcune risposte dei lettori</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Blogs di fisica consigliabili</vt:lpstr>
      <vt:lpstr>Diapositiva 22</vt:lpstr>
    </vt:vector>
  </TitlesOfParts>
  <Company>INFN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blogs e la comunicazione scientifica:  alcuni spunti per la discussione</dc:title>
  <dc:creator>Sezione di Padova</dc:creator>
  <cp:lastModifiedBy>Sezione di Padova</cp:lastModifiedBy>
  <cp:revision>3</cp:revision>
  <dcterms:created xsi:type="dcterms:W3CDTF">2011-10-07T08:11:46Z</dcterms:created>
  <dcterms:modified xsi:type="dcterms:W3CDTF">2011-10-07T11:12:18Z</dcterms:modified>
</cp:coreProperties>
</file>