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5" r:id="rId12"/>
    <p:sldId id="267" r:id="rId13"/>
    <p:sldId id="269" r:id="rId14"/>
    <p:sldId id="271" r:id="rId15"/>
    <p:sldId id="272" r:id="rId16"/>
    <p:sldId id="273" r:id="rId17"/>
    <p:sldId id="276" r:id="rId18"/>
    <p:sldId id="275" r:id="rId19"/>
    <p:sldId id="277" r:id="rId20"/>
    <p:sldId id="264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F36C4-A404-48F1-95F9-034E3EAD7E32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DA4ED-7DD0-45A6-93C5-D023AC2F63B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DA4ED-7DD0-45A6-93C5-D023AC2F63B2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9FCC1-49F9-4B82-B2E5-CA3EC3767440}" type="datetimeFigureOut">
              <a:rPr lang="it-IT" smtClean="0"/>
              <a:pPr/>
              <a:t>07/10/2010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5EBFD-F56B-4A34-8F54-0E16AE3BBAA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11" Type="http://schemas.openxmlformats.org/officeDocument/2006/relationships/image" Target="../media/image30.jpeg"/><Relationship Id="rId5" Type="http://schemas.openxmlformats.org/officeDocument/2006/relationships/image" Target="../media/image25.jpeg"/><Relationship Id="rId10" Type="http://schemas.openxmlformats.org/officeDocument/2006/relationships/image" Target="../media/image29.jpeg"/><Relationship Id="rId4" Type="http://schemas.openxmlformats.org/officeDocument/2006/relationships/image" Target="../media/image24.jpe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image" Target="../media/image39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Vincenzo\Documenti\lavoro lngs\Incontri di Fisica 2010\idf_logo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71422"/>
            <a:ext cx="4143404" cy="3375306"/>
          </a:xfrm>
          <a:prstGeom prst="rect">
            <a:avLst/>
          </a:prstGeom>
          <a:noFill/>
        </p:spPr>
      </p:pic>
      <p:pic>
        <p:nvPicPr>
          <p:cNvPr id="1029" name="Picture 5" descr="C:\Documents and Settings\Vincenzo\Documenti\lavoro lngs\Incontri di Fisica 2010\inf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7238" y="1196669"/>
            <a:ext cx="3710844" cy="612853"/>
          </a:xfrm>
          <a:prstGeom prst="rect">
            <a:avLst/>
          </a:prstGeom>
          <a:noFill/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428596" y="3714760"/>
            <a:ext cx="8229600" cy="1428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I neutrini e il</a:t>
            </a:r>
            <a:r>
              <a:rPr kumimoji="0" lang="it-IT" sz="4400" b="1" i="0" u="none" strike="noStrike" kern="1200" normalizeH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normalizeH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doppio decadimento beta</a:t>
            </a:r>
            <a:endParaRPr kumimoji="0" lang="it-IT" sz="4400" b="1" i="0" u="none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7643834" y="6215082"/>
            <a:ext cx="1285884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7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ottobre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2010</a:t>
            </a:r>
            <a:r>
              <a:rPr kumimoji="0" lang="it-IT" sz="1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214282" y="6215082"/>
            <a:ext cx="3228940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Vincenzo</a:t>
            </a:r>
            <a:r>
              <a:rPr kumimoji="0" lang="it-IT" sz="4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Caracciolo</a:t>
            </a:r>
            <a:endParaRPr kumimoji="0" lang="it-IT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Indice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Introduzione storica sulla scoperta del neutrino e formulazione matematica del modello di interazione</a:t>
            </a:r>
          </a:p>
          <a:p>
            <a:r>
              <a:rPr lang="it-IT" dirty="0" smtClean="0"/>
              <a:t>Il neutrino oggi</a:t>
            </a:r>
          </a:p>
          <a:p>
            <a:r>
              <a:rPr lang="it-IT" dirty="0" smtClean="0"/>
              <a:t>Il doppio decadimento </a:t>
            </a:r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/>
              <a:t> come test sulla natura del neutrino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Alla scoperta del neutrino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1895 – Roentgen scopre l’esistenza dei raggi x</a:t>
            </a:r>
          </a:p>
          <a:p>
            <a:r>
              <a:rPr lang="it-IT" dirty="0" smtClean="0"/>
              <a:t>1896 – Becquerel scopre l’emissione di raggi ionizzanti da sali di uranio.</a:t>
            </a:r>
          </a:p>
          <a:p>
            <a:r>
              <a:rPr lang="it-IT" dirty="0" smtClean="0"/>
              <a:t>I coniugi </a:t>
            </a:r>
            <a:r>
              <a:rPr lang="it-IT" dirty="0" err="1" smtClean="0"/>
              <a:t>Courie</a:t>
            </a:r>
            <a:r>
              <a:rPr lang="it-IT" dirty="0" smtClean="0"/>
              <a:t> ed altri notano lo stesso comportamento dell’uranio in altri elementi (es. radium e polonio)</a:t>
            </a:r>
          </a:p>
          <a:p>
            <a:r>
              <a:rPr lang="it-IT" dirty="0" err="1" smtClean="0"/>
              <a:t>Thomson</a:t>
            </a:r>
            <a:r>
              <a:rPr lang="it-IT" dirty="0" smtClean="0"/>
              <a:t> scopre l’esistenza dell’elettrone ed avanza l’ipotesi che esso sia contenuto all’interno degli atomi</a:t>
            </a:r>
          </a:p>
          <a:p>
            <a:r>
              <a:rPr lang="it-IT" dirty="0" smtClean="0"/>
              <a:t>1899 </a:t>
            </a:r>
            <a:r>
              <a:rPr lang="it-IT" dirty="0" err="1" smtClean="0"/>
              <a:t>Rutherfor</a:t>
            </a:r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 raggi di Becquerel e raggi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a</a:t>
            </a:r>
            <a:r>
              <a:rPr lang="it-IT" dirty="0" smtClean="0">
                <a:sym typeface="Wingdings" pitchFamily="2" charset="2"/>
              </a:rPr>
              <a:t> e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b</a:t>
            </a:r>
          </a:p>
          <a:p>
            <a:r>
              <a:rPr lang="it-IT" dirty="0" smtClean="0"/>
              <a:t>Inizi del 900 – </a:t>
            </a:r>
            <a:r>
              <a:rPr lang="it-IT" dirty="0" err="1" smtClean="0"/>
              <a:t>Bragg</a:t>
            </a:r>
            <a:r>
              <a:rPr lang="it-IT" dirty="0" smtClean="0"/>
              <a:t> ed energia dei raggi </a:t>
            </a:r>
            <a:r>
              <a:rPr lang="it-IT" dirty="0" smtClean="0">
                <a:latin typeface="Symbol" pitchFamily="18" charset="2"/>
              </a:rPr>
              <a:t>a</a:t>
            </a:r>
            <a:r>
              <a:rPr lang="it-IT" dirty="0" smtClean="0"/>
              <a:t>.</a:t>
            </a:r>
          </a:p>
          <a:p>
            <a:r>
              <a:rPr lang="it-IT" dirty="0" smtClean="0">
                <a:latin typeface="+mj-lt"/>
              </a:rPr>
              <a:t>Raggi </a:t>
            </a:r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>
                <a:latin typeface="+mj-lt"/>
              </a:rPr>
              <a:t>: elettroni.</a:t>
            </a:r>
          </a:p>
          <a:p>
            <a:pPr>
              <a:buNone/>
            </a:pPr>
            <a:endParaRPr lang="it-IT" dirty="0" smtClean="0">
              <a:latin typeface="+mj-lt"/>
            </a:endParaRPr>
          </a:p>
          <a:p>
            <a:endParaRPr lang="it-IT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Distribuzione energetica dei raggi </a:t>
            </a:r>
            <a:r>
              <a:rPr lang="it-IT" dirty="0" smtClean="0">
                <a:latin typeface="Symbol" pitchFamily="18" charset="2"/>
              </a:rPr>
              <a:t>b</a:t>
            </a:r>
            <a:endParaRPr lang="it-IT" dirty="0">
              <a:latin typeface="Symbol" pitchFamily="18" charset="2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7154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dirty="0" smtClean="0"/>
              <a:t>Prima decade del 900 </a:t>
            </a:r>
            <a:r>
              <a:rPr lang="it-IT" dirty="0" err="1" smtClean="0"/>
              <a:t>Koufmann</a:t>
            </a:r>
            <a:r>
              <a:rPr lang="it-IT" dirty="0" smtClean="0"/>
              <a:t> e Becquerel</a:t>
            </a:r>
          </a:p>
          <a:p>
            <a:pPr>
              <a:buNone/>
            </a:pPr>
            <a:r>
              <a:rPr lang="it-IT" dirty="0" smtClean="0"/>
              <a:t>mostrano che i raggi </a:t>
            </a:r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/>
              <a:t> esibiscono uno spettro continuo.</a:t>
            </a:r>
            <a:endParaRPr lang="it-IT" dirty="0"/>
          </a:p>
        </p:txBody>
      </p:sp>
      <p:pic>
        <p:nvPicPr>
          <p:cNvPr id="2050" name="Picture 2" descr="C:\Documents and Settings\Vincenzo\Documenti\lavoro lngs\Incontri di Fisica 2010\Spettro_b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714620"/>
            <a:ext cx="3786187" cy="135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Documents and Settings\Vincenzo\Documenti\lavoro lngs\Incontri di Fisica 2010\apparato_b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571744"/>
            <a:ext cx="2904322" cy="3733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285721" y="4357694"/>
            <a:ext cx="50006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Comunità scientifica fa difficoltà ad accettare le conclusioni di K. </a:t>
            </a:r>
            <a:r>
              <a:rPr lang="it-IT" dirty="0"/>
              <a:t>e</a:t>
            </a:r>
            <a:r>
              <a:rPr lang="it-IT" dirty="0" smtClean="0"/>
              <a:t> B.: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purezza dei campioni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interazioni degli e prima di uscire dal materiale</a:t>
            </a:r>
          </a:p>
          <a:p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6857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1914 Esperimento di </a:t>
            </a:r>
            <a:r>
              <a:rPr lang="it-IT" dirty="0" err="1" smtClean="0"/>
              <a:t>Chadwik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sz="2200" dirty="0" smtClean="0"/>
              <a:t>(aveva già lavorato con </a:t>
            </a:r>
            <a:r>
              <a:rPr lang="it-IT" sz="2200" dirty="0" err="1" smtClean="0"/>
              <a:t>Rutherfor</a:t>
            </a:r>
            <a:r>
              <a:rPr lang="it-IT" sz="2200" dirty="0" smtClean="0"/>
              <a:t> e Geiger)</a:t>
            </a:r>
            <a:endParaRPr lang="it-IT" sz="2200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Distribuzione energetica dei raggi 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j-ea"/>
                <a:cs typeface="+mj-cs"/>
              </a:rPr>
              <a:t>b</a:t>
            </a:r>
          </a:p>
        </p:txBody>
      </p:sp>
      <p:pic>
        <p:nvPicPr>
          <p:cNvPr id="3074" name="Picture 2" descr="C:\Documents and Settings\Vincenzo\Documenti\lavoro lngs\Incontri di Fisica 2010\exp_cha co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571876"/>
            <a:ext cx="1928826" cy="1476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214282" y="5643578"/>
            <a:ext cx="501246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500" dirty="0" smtClean="0"/>
              <a:t>1927 Esperimento di </a:t>
            </a:r>
            <a:r>
              <a:rPr lang="it-IT" sz="2500" dirty="0" err="1" smtClean="0"/>
              <a:t>Ellis</a:t>
            </a:r>
            <a:r>
              <a:rPr lang="it-IT" sz="2500" dirty="0" smtClean="0"/>
              <a:t> e </a:t>
            </a:r>
            <a:r>
              <a:rPr lang="it-IT" sz="2500" dirty="0" err="1" smtClean="0"/>
              <a:t>Wooster</a:t>
            </a:r>
            <a:r>
              <a:rPr lang="it-IT" sz="2500" dirty="0" smtClean="0"/>
              <a:t> </a:t>
            </a:r>
            <a:endParaRPr lang="it-IT" sz="2500" dirty="0"/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428596" y="1714488"/>
            <a:ext cx="8229600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1913 Esperimento di Rutherford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 descr="C:\Documents and Settings\Vincenzo\Documenti\lavoro lngs\Incontri di Fisica 2010\rt_exp cop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403928"/>
            <a:ext cx="2714644" cy="2025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Documents and Settings\Vincenzo\Documenti\lavoro lngs\Incontri di Fisica 2010\spettro_ch cop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286124"/>
            <a:ext cx="3071834" cy="1934640"/>
          </a:xfrm>
          <a:prstGeom prst="rect">
            <a:avLst/>
          </a:prstGeom>
          <a:noFill/>
        </p:spPr>
      </p:pic>
      <p:pic>
        <p:nvPicPr>
          <p:cNvPr id="3078" name="Picture 6" descr="C:\Documents and Settings\Vincenzo\Documenti\lavoro lngs\Incontri di Fisica 2010\radium_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312985"/>
            <a:ext cx="3143272" cy="232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interpretarlo?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85786" y="1214422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r>
              <a:rPr lang="it-IT" baseline="-25000" dirty="0" smtClean="0"/>
              <a:t>1</a:t>
            </a:r>
            <a:r>
              <a:rPr lang="it-IT" dirty="0" smtClean="0"/>
              <a:t>   </a:t>
            </a:r>
            <a:r>
              <a:rPr lang="it-IT" dirty="0" err="1" smtClean="0"/>
              <a:t>--</a:t>
            </a:r>
            <a:r>
              <a:rPr lang="it-IT" dirty="0" smtClean="0"/>
              <a:t>&gt;    N</a:t>
            </a:r>
            <a:r>
              <a:rPr lang="it-IT" baseline="-25000" dirty="0" smtClean="0"/>
              <a:t>2</a:t>
            </a:r>
            <a:r>
              <a:rPr lang="it-IT" dirty="0" smtClean="0"/>
              <a:t>   +   e</a:t>
            </a:r>
            <a:endParaRPr lang="it-IT" dirty="0"/>
          </a:p>
        </p:txBody>
      </p:sp>
      <p:cxnSp>
        <p:nvCxnSpPr>
          <p:cNvPr id="6" name="Forma 5"/>
          <p:cNvCxnSpPr>
            <a:stCxn id="4" idx="2"/>
          </p:cNvCxnSpPr>
          <p:nvPr/>
        </p:nvCxnSpPr>
        <p:spPr>
          <a:xfrm rot="16200000" flipH="1">
            <a:off x="2674344" y="602655"/>
            <a:ext cx="487924" cy="245012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4286248" y="1934166"/>
            <a:ext cx="455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Distribuzione discreta: singola  riga energetica!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000628" y="2362794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Problema</a:t>
            </a:r>
            <a:r>
              <a:rPr lang="it-IT" dirty="0" smtClean="0"/>
              <a:t>: previsione teorica non è concorde con la misura sperimentale!</a:t>
            </a:r>
            <a:endParaRPr lang="it-IT" dirty="0"/>
          </a:p>
        </p:txBody>
      </p:sp>
      <p:sp>
        <p:nvSpPr>
          <p:cNvPr id="59" name="CasellaDiTesto 58"/>
          <p:cNvSpPr txBox="1"/>
          <p:nvPr/>
        </p:nvSpPr>
        <p:spPr>
          <a:xfrm>
            <a:off x="357158" y="4929198"/>
            <a:ext cx="8286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4 dicembre 1930 , Paoli scrive una lettera </a:t>
            </a:r>
            <a:r>
              <a:rPr lang="it-IT" dirty="0"/>
              <a:t>aperta </a:t>
            </a:r>
            <a:r>
              <a:rPr lang="it-IT" dirty="0" smtClean="0"/>
              <a:t>in </a:t>
            </a:r>
            <a:r>
              <a:rPr lang="it-IT" dirty="0"/>
              <a:t>occasione della riunione della sezione di Tubinga della Società Tedesca di </a:t>
            </a:r>
            <a:r>
              <a:rPr lang="it-IT" dirty="0" smtClean="0"/>
              <a:t>Fisica.  Ipotizza l’esistenza di una nuova particella a </a:t>
            </a:r>
            <a:r>
              <a:rPr lang="it-IT" dirty="0" err="1" smtClean="0"/>
              <a:t>spin</a:t>
            </a:r>
            <a:r>
              <a:rPr lang="it-IT" dirty="0" smtClean="0"/>
              <a:t> </a:t>
            </a:r>
            <a:r>
              <a:rPr lang="it-IT" dirty="0" err="1" smtClean="0"/>
              <a:t>semintero</a:t>
            </a:r>
            <a:r>
              <a:rPr lang="it-IT" dirty="0" smtClean="0"/>
              <a:t> presente nel nucleo ed emessa assieme all’elettrone che chiama neutrone, al fine di giustificare sia lo spettro </a:t>
            </a:r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/>
              <a:t> e la statistica dei nuclei del N e del Li  (m</a:t>
            </a:r>
            <a:r>
              <a:rPr lang="it-IT" baseline="-25000" dirty="0" smtClean="0"/>
              <a:t>n</a:t>
            </a:r>
            <a:r>
              <a:rPr lang="it-IT" dirty="0" smtClean="0"/>
              <a:t> &lt; 0.01 </a:t>
            </a:r>
            <a:r>
              <a:rPr lang="it-IT" dirty="0" err="1" smtClean="0"/>
              <a:t>m</a:t>
            </a:r>
            <a:r>
              <a:rPr lang="it-IT" baseline="-25000" dirty="0" err="1" smtClean="0"/>
              <a:t>p</a:t>
            </a:r>
            <a:r>
              <a:rPr lang="it-IT" dirty="0" smtClean="0"/>
              <a:t>)</a:t>
            </a:r>
            <a:endParaRPr lang="it-IT" dirty="0"/>
          </a:p>
        </p:txBody>
      </p:sp>
      <p:cxnSp>
        <p:nvCxnSpPr>
          <p:cNvPr id="62" name="Connettore 2 61"/>
          <p:cNvCxnSpPr/>
          <p:nvPr/>
        </p:nvCxnSpPr>
        <p:spPr>
          <a:xfrm rot="10800000">
            <a:off x="3000364" y="2857496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/>
          <p:cNvSpPr txBox="1"/>
          <p:nvPr/>
        </p:nvSpPr>
        <p:spPr>
          <a:xfrm>
            <a:off x="428596" y="2643182"/>
            <a:ext cx="2483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Energia non conservata?</a:t>
            </a:r>
            <a:endParaRPr lang="it-IT" dirty="0"/>
          </a:p>
        </p:txBody>
      </p:sp>
      <p:sp>
        <p:nvSpPr>
          <p:cNvPr id="67" name="CasellaDiTesto 66"/>
          <p:cNvSpPr txBox="1"/>
          <p:nvPr/>
        </p:nvSpPr>
        <p:spPr>
          <a:xfrm>
            <a:off x="0" y="3429000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  o Li</a:t>
            </a:r>
            <a:endParaRPr lang="it-IT" dirty="0"/>
          </a:p>
        </p:txBody>
      </p:sp>
      <p:cxnSp>
        <p:nvCxnSpPr>
          <p:cNvPr id="68" name="Connettore 2 67"/>
          <p:cNvCxnSpPr/>
          <p:nvPr/>
        </p:nvCxnSpPr>
        <p:spPr>
          <a:xfrm>
            <a:off x="1000100" y="3643314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2000232" y="3500438"/>
            <a:ext cx="299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Bosone (misura sperimentale)</a:t>
            </a:r>
            <a:endParaRPr lang="it-IT" dirty="0"/>
          </a:p>
        </p:txBody>
      </p:sp>
      <p:sp>
        <p:nvSpPr>
          <p:cNvPr id="70" name="CasellaDiTesto 69"/>
          <p:cNvSpPr txBox="1"/>
          <p:nvPr/>
        </p:nvSpPr>
        <p:spPr>
          <a:xfrm>
            <a:off x="357158" y="4071942"/>
            <a:ext cx="336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Interpretazione teorica:  7p   o  3p</a:t>
            </a:r>
            <a:endParaRPr lang="it-IT" dirty="0"/>
          </a:p>
        </p:txBody>
      </p:sp>
      <p:cxnSp>
        <p:nvCxnSpPr>
          <p:cNvPr id="71" name="Connettore 2 70"/>
          <p:cNvCxnSpPr/>
          <p:nvPr/>
        </p:nvCxnSpPr>
        <p:spPr>
          <a:xfrm>
            <a:off x="3929058" y="4286256"/>
            <a:ext cx="27146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/>
          <p:cNvSpPr txBox="1"/>
          <p:nvPr/>
        </p:nvSpPr>
        <p:spPr>
          <a:xfrm>
            <a:off x="6786578" y="4071942"/>
            <a:ext cx="1131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Fermione </a:t>
            </a:r>
            <a:endParaRPr lang="it-IT" dirty="0"/>
          </a:p>
        </p:txBody>
      </p:sp>
      <p:cxnSp>
        <p:nvCxnSpPr>
          <p:cNvPr id="73" name="Forma 72"/>
          <p:cNvCxnSpPr>
            <a:endCxn id="72" idx="0"/>
          </p:cNvCxnSpPr>
          <p:nvPr/>
        </p:nvCxnSpPr>
        <p:spPr>
          <a:xfrm>
            <a:off x="5214942" y="3714752"/>
            <a:ext cx="2137560" cy="357190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/>
          <p:cNvSpPr txBox="1"/>
          <p:nvPr/>
        </p:nvSpPr>
        <p:spPr>
          <a:xfrm>
            <a:off x="6143636" y="3429000"/>
            <a:ext cx="10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Problema</a:t>
            </a:r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75" name="Connettore 2 74"/>
          <p:cNvCxnSpPr/>
          <p:nvPr/>
        </p:nvCxnSpPr>
        <p:spPr>
          <a:xfrm rot="5400000">
            <a:off x="465109" y="396399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interpretarlo?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28596" y="2786058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aseline="30000" dirty="0" smtClean="0"/>
              <a:t>14</a:t>
            </a:r>
            <a:r>
              <a:rPr lang="it-IT" dirty="0" smtClean="0"/>
              <a:t>N</a:t>
            </a:r>
            <a:endParaRPr lang="it-IT" dirty="0"/>
          </a:p>
        </p:txBody>
      </p:sp>
      <p:cxnSp>
        <p:nvCxnSpPr>
          <p:cNvPr id="12" name="Connettore 2 11"/>
          <p:cNvCxnSpPr/>
          <p:nvPr/>
        </p:nvCxnSpPr>
        <p:spPr>
          <a:xfrm>
            <a:off x="1071538" y="3000372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071670" y="2857496"/>
            <a:ext cx="299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Bosone (misura sperimentale)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28596" y="3429000"/>
            <a:ext cx="515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Interpretazione teorica:  7p + (</a:t>
            </a:r>
            <a:r>
              <a:rPr lang="it-IT" dirty="0" err="1" smtClean="0"/>
              <a:t>7p</a:t>
            </a:r>
            <a:r>
              <a:rPr lang="it-IT" dirty="0" smtClean="0"/>
              <a:t> + 7e) = 21 fermioni 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>
            <a:off x="5786446" y="3643314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6858016" y="3429000"/>
            <a:ext cx="1131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Fermione </a:t>
            </a:r>
            <a:endParaRPr lang="it-IT" dirty="0"/>
          </a:p>
        </p:txBody>
      </p:sp>
      <p:cxnSp>
        <p:nvCxnSpPr>
          <p:cNvPr id="17" name="Forma 16"/>
          <p:cNvCxnSpPr>
            <a:endCxn id="16" idx="0"/>
          </p:cNvCxnSpPr>
          <p:nvPr/>
        </p:nvCxnSpPr>
        <p:spPr>
          <a:xfrm>
            <a:off x="5286380" y="3071810"/>
            <a:ext cx="2137560" cy="357190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6215074" y="2786058"/>
            <a:ext cx="10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Problema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9" name="Freccia in giù 18"/>
          <p:cNvSpPr/>
          <p:nvPr/>
        </p:nvSpPr>
        <p:spPr>
          <a:xfrm>
            <a:off x="3643306" y="2500306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2 19"/>
          <p:cNvCxnSpPr/>
          <p:nvPr/>
        </p:nvCxnSpPr>
        <p:spPr>
          <a:xfrm rot="5400000">
            <a:off x="536547" y="332104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71473" y="2000240"/>
            <a:ext cx="857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1932 </a:t>
            </a:r>
            <a:r>
              <a:rPr lang="it-IT" dirty="0" err="1" smtClean="0"/>
              <a:t>Chadwick</a:t>
            </a:r>
            <a:r>
              <a:rPr lang="it-IT" dirty="0" smtClean="0"/>
              <a:t> scopre il neutrone da alcuni pensato come uno stato aggregato di un protone e di un elettrone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428596" y="4357694"/>
            <a:ext cx="8363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1932 </a:t>
            </a:r>
            <a:r>
              <a:rPr lang="it-IT" dirty="0" err="1" smtClean="0"/>
              <a:t>Heisenberg</a:t>
            </a:r>
            <a:r>
              <a:rPr lang="it-IT" dirty="0" smtClean="0"/>
              <a:t> costruisce un modello teorico del nucleo come costituiti solo da p e n,</a:t>
            </a:r>
          </a:p>
          <a:p>
            <a:r>
              <a:rPr lang="it-IT" dirty="0" smtClean="0"/>
              <a:t>assunti come particelle elementari ed a </a:t>
            </a:r>
            <a:r>
              <a:rPr lang="it-IT" dirty="0" err="1" smtClean="0"/>
              <a:t>spin</a:t>
            </a:r>
            <a:r>
              <a:rPr lang="it-IT" dirty="0" smtClean="0"/>
              <a:t> 1/2.</a:t>
            </a:r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500034" y="5572140"/>
            <a:ext cx="3315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7p + 7n = 14 fermioni  </a:t>
            </a:r>
            <a:r>
              <a:rPr lang="it-IT" dirty="0" smtClean="0">
                <a:sym typeface="Wingdings" pitchFamily="2" charset="2"/>
              </a:rPr>
              <a:t>  bosone</a:t>
            </a:r>
            <a:endParaRPr lang="it-IT" dirty="0"/>
          </a:p>
        </p:txBody>
      </p:sp>
      <p:cxnSp>
        <p:nvCxnSpPr>
          <p:cNvPr id="30" name="Connettore 2 29"/>
          <p:cNvCxnSpPr/>
          <p:nvPr/>
        </p:nvCxnSpPr>
        <p:spPr>
          <a:xfrm rot="5400000">
            <a:off x="1750199" y="525066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4 39"/>
          <p:cNvCxnSpPr>
            <a:stCxn id="28" idx="1"/>
            <a:endCxn id="11" idx="1"/>
          </p:cNvCxnSpPr>
          <p:nvPr/>
        </p:nvCxnSpPr>
        <p:spPr>
          <a:xfrm rot="10800000">
            <a:off x="428596" y="2970724"/>
            <a:ext cx="71438" cy="2786082"/>
          </a:xfrm>
          <a:prstGeom prst="bentConnector3">
            <a:avLst>
              <a:gd name="adj1" fmla="val 41999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interpretarlo?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8668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(Z,A) </a:t>
            </a:r>
            <a:r>
              <a:rPr lang="it-IT" dirty="0" smtClean="0">
                <a:sym typeface="Wingdings" pitchFamily="2" charset="2"/>
              </a:rPr>
              <a:t> (Z+1, A ) + e +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n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14282" y="2500306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1934 - Fermi riprende l’idea di Paoli e la descrizione del nucleo di </a:t>
            </a:r>
            <a:r>
              <a:rPr lang="it-IT" sz="2400" dirty="0" err="1" smtClean="0"/>
              <a:t>Hisenberg</a:t>
            </a:r>
            <a:r>
              <a:rPr lang="it-IT" sz="2400" dirty="0" smtClean="0"/>
              <a:t> e sviluppa la prima teoria del decadimento </a:t>
            </a:r>
            <a:r>
              <a:rPr lang="it-IT" sz="2400" dirty="0" smtClean="0">
                <a:latin typeface="Symbol" pitchFamily="18" charset="2"/>
              </a:rPr>
              <a:t>b</a:t>
            </a:r>
            <a:r>
              <a:rPr lang="it-IT" sz="2400" dirty="0" smtClean="0"/>
              <a:t> che è passata alla storia con il nome di teoria del decadimento </a:t>
            </a:r>
            <a:r>
              <a:rPr lang="it-IT" sz="2400" dirty="0" smtClean="0">
                <a:latin typeface="Symbol" pitchFamily="18" charset="2"/>
              </a:rPr>
              <a:t>b</a:t>
            </a:r>
            <a:r>
              <a:rPr lang="it-IT" sz="2400" dirty="0" smtClean="0"/>
              <a:t> di Fermi. 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14282" y="3857629"/>
            <a:ext cx="871543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La nuova particella viene chiamata da Fermi, neutrino: </a:t>
            </a:r>
          </a:p>
          <a:p>
            <a:r>
              <a:rPr lang="it-IT" sz="2800" dirty="0" smtClean="0"/>
              <a:t>“Il </a:t>
            </a:r>
            <a:r>
              <a:rPr lang="it-IT" sz="2800" dirty="0"/>
              <a:t>neutrone è grosso, questa particella è un piccolo neutrone, diciamo un </a:t>
            </a:r>
            <a:r>
              <a:rPr lang="it-IT" sz="2800" i="1" dirty="0" smtClean="0"/>
              <a:t>neutrino”</a:t>
            </a:r>
            <a:endParaRPr lang="it-IT" sz="2800" i="1" dirty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28596" y="5715016"/>
            <a:ext cx="7880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Il modello si basa sul parallelo di un decadimento elettromagnetico di questo tipo:</a:t>
            </a:r>
          </a:p>
          <a:p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 *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L</a:t>
            </a:r>
            <a:r>
              <a:rPr lang="it-IT" dirty="0" smtClean="0">
                <a:sym typeface="Wingdings" pitchFamily="2" charset="2"/>
              </a:rPr>
              <a:t>  +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g</a:t>
            </a:r>
            <a:endParaRPr lang="it-IT" dirty="0"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arrotondato 30"/>
          <p:cNvSpPr/>
          <p:nvPr/>
        </p:nvSpPr>
        <p:spPr>
          <a:xfrm>
            <a:off x="5357818" y="4714884"/>
            <a:ext cx="3643338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teoria del decadimento </a:t>
            </a:r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>
                <a:latin typeface="+mn-lt"/>
              </a:rPr>
              <a:t> di Fermi</a:t>
            </a:r>
            <a:endParaRPr lang="it-IT" dirty="0">
              <a:latin typeface="+mn-lt"/>
            </a:endParaRPr>
          </a:p>
        </p:txBody>
      </p:sp>
      <p:pic>
        <p:nvPicPr>
          <p:cNvPr id="4098" name="Picture 2" descr="C:\Documents and Settings\Vincenzo\Documenti\lavoro lngs\Incontri di Fisica 2010\l_f co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10058"/>
            <a:ext cx="5299077" cy="1718876"/>
          </a:xfrm>
          <a:prstGeom prst="rect">
            <a:avLst/>
          </a:prstGeom>
          <a:noFill/>
        </p:spPr>
      </p:pic>
      <p:pic>
        <p:nvPicPr>
          <p:cNvPr id="4099" name="Picture 3" descr="C:\Documents and Settings\Vincenzo\Documenti\lavoro lngs\Incontri di Fisica 2010\EnricoFerm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142984"/>
            <a:ext cx="2071702" cy="265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Documents and Settings\Vincenzo\Documenti\lavoro lngs\Incontri di Fisica 2010\mu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571744"/>
            <a:ext cx="1011257" cy="828669"/>
          </a:xfrm>
          <a:prstGeom prst="rect">
            <a:avLst/>
          </a:prstGeom>
          <a:noFill/>
        </p:spPr>
      </p:pic>
      <p:cxnSp>
        <p:nvCxnSpPr>
          <p:cNvPr id="8" name="Connettore 1 7"/>
          <p:cNvCxnSpPr/>
          <p:nvPr/>
        </p:nvCxnSpPr>
        <p:spPr>
          <a:xfrm>
            <a:off x="500034" y="2786058"/>
            <a:ext cx="1500198" cy="3571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2000232" y="2571744"/>
            <a:ext cx="1357322" cy="57150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2000232" y="3143248"/>
            <a:ext cx="1571636" cy="28575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 rot="16200000" flipH="1">
            <a:off x="1964513" y="3178967"/>
            <a:ext cx="1071570" cy="1000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214282" y="3857628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642910" y="4000504"/>
            <a:ext cx="80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tempo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00034" y="24288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857488" y="221455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643306" y="342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3071802" y="42148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ymbol" pitchFamily="18" charset="2"/>
              </a:rPr>
              <a:t>n</a:t>
            </a:r>
          </a:p>
        </p:txBody>
      </p:sp>
      <p:cxnSp>
        <p:nvCxnSpPr>
          <p:cNvPr id="26" name="Connettore 2 25"/>
          <p:cNvCxnSpPr/>
          <p:nvPr/>
        </p:nvCxnSpPr>
        <p:spPr>
          <a:xfrm rot="5400000" flipH="1" flipV="1">
            <a:off x="5616501" y="2907882"/>
            <a:ext cx="147001" cy="4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 rot="16200000">
            <a:off x="5649642" y="2708548"/>
            <a:ext cx="35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357158" y="5072074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 </a:t>
            </a:r>
            <a:r>
              <a:rPr lang="it-IT" dirty="0" smtClean="0">
                <a:sym typeface="Wingdings" pitchFamily="2" charset="2"/>
              </a:rPr>
              <a:t> p  e  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n</a:t>
            </a:r>
            <a:endParaRPr lang="it-IT" dirty="0">
              <a:latin typeface="Symbol" pitchFamily="18" charset="2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857356" y="5072074"/>
            <a:ext cx="1328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 = 782 </a:t>
            </a:r>
            <a:r>
              <a:rPr lang="it-IT" dirty="0" err="1" smtClean="0"/>
              <a:t>KeV</a:t>
            </a:r>
            <a:endParaRPr lang="it-IT" dirty="0"/>
          </a:p>
        </p:txBody>
      </p:sp>
      <p:pic>
        <p:nvPicPr>
          <p:cNvPr id="1026" name="Picture 2" descr="C:\Documents and Settings\Vincenzo\Documenti\lavoro lngs\Incontri di Fisica 2010\spettro_calcolo_ferm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5245095" cy="805969"/>
          </a:xfrm>
          <a:prstGeom prst="rect">
            <a:avLst/>
          </a:prstGeom>
          <a:noFill/>
        </p:spPr>
      </p:pic>
      <p:sp>
        <p:nvSpPr>
          <p:cNvPr id="30" name="CasellaDiTesto 29"/>
          <p:cNvSpPr txBox="1"/>
          <p:nvPr/>
        </p:nvSpPr>
        <p:spPr>
          <a:xfrm>
            <a:off x="5643570" y="4714884"/>
            <a:ext cx="32898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F. </a:t>
            </a:r>
            <a:r>
              <a:rPr lang="it-IT" dirty="0" err="1" smtClean="0"/>
              <a:t>Reines</a:t>
            </a:r>
            <a:r>
              <a:rPr lang="it-IT" dirty="0" smtClean="0"/>
              <a:t> &amp; C. </a:t>
            </a:r>
            <a:r>
              <a:rPr lang="it-IT" dirty="0" err="1" smtClean="0"/>
              <a:t>Cowan</a:t>
            </a:r>
            <a:r>
              <a:rPr lang="it-IT" dirty="0" smtClean="0"/>
              <a:t>: </a:t>
            </a:r>
          </a:p>
          <a:p>
            <a:r>
              <a:rPr lang="it-IT" dirty="0" smtClean="0"/>
              <a:t>1953 – Prima evidenza del </a:t>
            </a:r>
            <a:r>
              <a:rPr lang="it-IT" dirty="0" smtClean="0">
                <a:latin typeface="Symbol" pitchFamily="18" charset="2"/>
              </a:rPr>
              <a:t>n</a:t>
            </a:r>
          </a:p>
          <a:p>
            <a:r>
              <a:rPr lang="it-IT" dirty="0" smtClean="0"/>
              <a:t>1956 – Prima evidenza dell’anti-</a:t>
            </a:r>
            <a:r>
              <a:rPr lang="it-IT" dirty="0" smtClean="0">
                <a:latin typeface="Symbol" pitchFamily="18" charset="2"/>
              </a:rPr>
              <a:t>n</a:t>
            </a:r>
            <a:endParaRPr lang="it-IT" dirty="0">
              <a:latin typeface="Symbol" pitchFamily="18" charset="2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85720" y="6429396"/>
            <a:ext cx="2121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 = </a:t>
            </a:r>
            <a:r>
              <a:rPr lang="it-IT" dirty="0" err="1" smtClean="0"/>
              <a:t>E</a:t>
            </a:r>
            <a:r>
              <a:rPr lang="it-IT" baseline="-25000" dirty="0" err="1" smtClean="0"/>
              <a:t>e</a:t>
            </a:r>
            <a:r>
              <a:rPr lang="it-IT" dirty="0" smtClean="0"/>
              <a:t> </a:t>
            </a:r>
            <a:r>
              <a:rPr lang="it-IT" dirty="0" err="1" smtClean="0"/>
              <a:t>+E</a:t>
            </a:r>
            <a:r>
              <a:rPr lang="it-IT" baseline="-25000" dirty="0" err="1" smtClean="0">
                <a:latin typeface="Symbol" pitchFamily="18" charset="2"/>
              </a:rPr>
              <a:t>n</a:t>
            </a:r>
            <a:r>
              <a:rPr lang="it-IT" dirty="0" smtClean="0"/>
              <a:t> = Q + m</a:t>
            </a:r>
            <a:r>
              <a:rPr lang="it-IT" baseline="-25000" dirty="0" smtClean="0"/>
              <a:t>e</a:t>
            </a:r>
            <a:r>
              <a:rPr lang="it-IT" dirty="0" smtClean="0"/>
              <a:t>c</a:t>
            </a:r>
            <a:r>
              <a:rPr lang="it-IT" baseline="30000" dirty="0" smtClean="0"/>
              <a:t>2</a:t>
            </a:r>
            <a:endParaRPr lang="it-IT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vale 70"/>
          <p:cNvSpPr/>
          <p:nvPr/>
        </p:nvSpPr>
        <p:spPr>
          <a:xfrm>
            <a:off x="6858016" y="5000636"/>
            <a:ext cx="357190" cy="35719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Ovale 53"/>
          <p:cNvSpPr/>
          <p:nvPr/>
        </p:nvSpPr>
        <p:spPr>
          <a:xfrm rot="20927651">
            <a:off x="7104011" y="3657984"/>
            <a:ext cx="714380" cy="121444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Ovale 52"/>
          <p:cNvSpPr/>
          <p:nvPr/>
        </p:nvSpPr>
        <p:spPr>
          <a:xfrm rot="20384736">
            <a:off x="4260062" y="3857628"/>
            <a:ext cx="714380" cy="121444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Estensione del modello</a:t>
            </a:r>
            <a:endParaRPr lang="it-IT" dirty="0">
              <a:latin typeface="+mn-lt"/>
            </a:endParaRPr>
          </a:p>
        </p:txBody>
      </p:sp>
      <p:pic>
        <p:nvPicPr>
          <p:cNvPr id="4098" name="Picture 2" descr="C:\Documents and Settings\Vincenzo\Documenti\lavoro lngs\Incontri di Fisica 2010\l_f co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8620"/>
            <a:ext cx="5299077" cy="1718876"/>
          </a:xfrm>
          <a:prstGeom prst="rect">
            <a:avLst/>
          </a:prstGeom>
          <a:noFill/>
        </p:spPr>
      </p:pic>
      <p:cxnSp>
        <p:nvCxnSpPr>
          <p:cNvPr id="8" name="Connettore 1 7"/>
          <p:cNvCxnSpPr/>
          <p:nvPr/>
        </p:nvCxnSpPr>
        <p:spPr>
          <a:xfrm>
            <a:off x="500034" y="2786058"/>
            <a:ext cx="1500198" cy="3571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2000232" y="2571744"/>
            <a:ext cx="1357322" cy="57150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2000232" y="3143248"/>
            <a:ext cx="1571636" cy="28575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 rot="16200000" flipH="1">
            <a:off x="1964513" y="3178967"/>
            <a:ext cx="1071570" cy="1000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214282" y="3857628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642910" y="4000504"/>
            <a:ext cx="80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tempo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00034" y="24288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857488" y="221455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3643306" y="342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3071802" y="42148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ymbol" pitchFamily="18" charset="2"/>
              </a:rPr>
              <a:t>n</a:t>
            </a:r>
          </a:p>
        </p:txBody>
      </p:sp>
      <p:cxnSp>
        <p:nvCxnSpPr>
          <p:cNvPr id="32" name="Connettore 2 31"/>
          <p:cNvCxnSpPr/>
          <p:nvPr/>
        </p:nvCxnSpPr>
        <p:spPr>
          <a:xfrm>
            <a:off x="4572000" y="5643578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5000628" y="5786454"/>
            <a:ext cx="80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tempo</a:t>
            </a:r>
            <a:endParaRPr lang="it-IT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4629868" y="457200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7415950" y="42862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u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8001024" y="521495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7358082" y="6000768"/>
            <a:ext cx="868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+mj-lt"/>
              </a:rPr>
              <a:t>anti</a:t>
            </a:r>
            <a:r>
              <a:rPr lang="it-IT" dirty="0" smtClean="0">
                <a:latin typeface="Symbol" pitchFamily="18" charset="2"/>
              </a:rPr>
              <a:t>-n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cxnSp>
        <p:nvCxnSpPr>
          <p:cNvPr id="39" name="Connettore 2 38"/>
          <p:cNvCxnSpPr/>
          <p:nvPr/>
        </p:nvCxnSpPr>
        <p:spPr>
          <a:xfrm>
            <a:off x="10144164" y="600076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rot="16200000" flipV="1">
            <a:off x="7429520" y="5429264"/>
            <a:ext cx="642942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7429520" y="5429264"/>
            <a:ext cx="928694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1" y="5072074"/>
            <a:ext cx="4571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I campi fondamentali sono i </a:t>
            </a:r>
            <a:r>
              <a:rPr lang="it-IT" dirty="0" err="1" smtClean="0"/>
              <a:t>quaks</a:t>
            </a:r>
            <a:r>
              <a:rPr lang="it-IT" dirty="0" smtClean="0"/>
              <a:t> e i fermioni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La struttura della </a:t>
            </a:r>
            <a:r>
              <a:rPr lang="it-IT" dirty="0" err="1" smtClean="0"/>
              <a:t>lagrangiana</a:t>
            </a:r>
            <a:r>
              <a:rPr lang="it-IT" dirty="0" smtClean="0"/>
              <a:t> non è solo vettoriale ma anche assiale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L’interazione non è puntiforme ed esistono tre mediatori di cui uno neutro</a:t>
            </a:r>
            <a:endParaRPr lang="it-IT" dirty="0"/>
          </a:p>
        </p:txBody>
      </p:sp>
      <p:sp>
        <p:nvSpPr>
          <p:cNvPr id="45" name="Figura a mano libera 44"/>
          <p:cNvSpPr/>
          <p:nvPr/>
        </p:nvSpPr>
        <p:spPr>
          <a:xfrm>
            <a:off x="4659512" y="3998794"/>
            <a:ext cx="2620370" cy="498144"/>
          </a:xfrm>
          <a:custGeom>
            <a:avLst/>
            <a:gdLst>
              <a:gd name="connsiteX0" fmla="*/ 0 w 2620370"/>
              <a:gd name="connsiteY0" fmla="*/ 122830 h 498144"/>
              <a:gd name="connsiteX1" fmla="*/ 1433015 w 2620370"/>
              <a:gd name="connsiteY1" fmla="*/ 477672 h 498144"/>
              <a:gd name="connsiteX2" fmla="*/ 2620370 w 2620370"/>
              <a:gd name="connsiteY2" fmla="*/ 0 h 498144"/>
              <a:gd name="connsiteX3" fmla="*/ 2620370 w 2620370"/>
              <a:gd name="connsiteY3" fmla="*/ 0 h 49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370" h="498144">
                <a:moveTo>
                  <a:pt x="0" y="122830"/>
                </a:moveTo>
                <a:cubicBezTo>
                  <a:pt x="498143" y="310487"/>
                  <a:pt x="996287" y="498144"/>
                  <a:pt x="1433015" y="477672"/>
                </a:cubicBezTo>
                <a:cubicBezTo>
                  <a:pt x="1869743" y="457200"/>
                  <a:pt x="2620370" y="0"/>
                  <a:pt x="2620370" y="0"/>
                </a:cubicBezTo>
                <a:lnTo>
                  <a:pt x="2620370" y="0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igura a mano libera 45"/>
          <p:cNvSpPr/>
          <p:nvPr/>
        </p:nvSpPr>
        <p:spPr>
          <a:xfrm>
            <a:off x="4701306" y="4216740"/>
            <a:ext cx="2620370" cy="498144"/>
          </a:xfrm>
          <a:custGeom>
            <a:avLst/>
            <a:gdLst>
              <a:gd name="connsiteX0" fmla="*/ 0 w 2620370"/>
              <a:gd name="connsiteY0" fmla="*/ 122830 h 498144"/>
              <a:gd name="connsiteX1" fmla="*/ 1433015 w 2620370"/>
              <a:gd name="connsiteY1" fmla="*/ 477672 h 498144"/>
              <a:gd name="connsiteX2" fmla="*/ 2620370 w 2620370"/>
              <a:gd name="connsiteY2" fmla="*/ 0 h 498144"/>
              <a:gd name="connsiteX3" fmla="*/ 2620370 w 2620370"/>
              <a:gd name="connsiteY3" fmla="*/ 0 h 49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370" h="498144">
                <a:moveTo>
                  <a:pt x="0" y="122830"/>
                </a:moveTo>
                <a:cubicBezTo>
                  <a:pt x="498143" y="310487"/>
                  <a:pt x="996287" y="498144"/>
                  <a:pt x="1433015" y="477672"/>
                </a:cubicBezTo>
                <a:cubicBezTo>
                  <a:pt x="1869743" y="457200"/>
                  <a:pt x="2620370" y="0"/>
                  <a:pt x="2620370" y="0"/>
                </a:cubicBezTo>
                <a:lnTo>
                  <a:pt x="2620370" y="0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7344512" y="40005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u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486992" y="42148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u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4344116" y="39290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7273074" y="37147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cxnSp>
        <p:nvCxnSpPr>
          <p:cNvPr id="56" name="Connettore 7 55"/>
          <p:cNvCxnSpPr/>
          <p:nvPr/>
        </p:nvCxnSpPr>
        <p:spPr>
          <a:xfrm>
            <a:off x="6157157" y="4908726"/>
            <a:ext cx="1272363" cy="520538"/>
          </a:xfrm>
          <a:prstGeom prst="curvedConnector3">
            <a:avLst>
              <a:gd name="adj1" fmla="val 50000"/>
            </a:avLst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stCxn id="53" idx="5"/>
          </p:cNvCxnSpPr>
          <p:nvPr/>
        </p:nvCxnSpPr>
        <p:spPr>
          <a:xfrm rot="16200000" flipH="1">
            <a:off x="5534480" y="4248603"/>
            <a:ext cx="148963" cy="1212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V="1">
            <a:off x="6215074" y="4500570"/>
            <a:ext cx="114300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5" name="Triangolo isoscele 64"/>
          <p:cNvSpPr/>
          <p:nvPr/>
        </p:nvSpPr>
        <p:spPr>
          <a:xfrm rot="3734045">
            <a:off x="6387514" y="4312050"/>
            <a:ext cx="155185" cy="16050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Triangolo isoscele 66"/>
          <p:cNvSpPr/>
          <p:nvPr/>
        </p:nvSpPr>
        <p:spPr>
          <a:xfrm rot="3734045">
            <a:off x="6601828" y="4454926"/>
            <a:ext cx="155185" cy="16050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CasellaDiTesto 67"/>
          <p:cNvSpPr txBox="1"/>
          <p:nvPr/>
        </p:nvSpPr>
        <p:spPr>
          <a:xfrm>
            <a:off x="3929058" y="442913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sp>
        <p:nvSpPr>
          <p:cNvPr id="69" name="CasellaDiTesto 68"/>
          <p:cNvSpPr txBox="1"/>
          <p:nvPr/>
        </p:nvSpPr>
        <p:spPr>
          <a:xfrm>
            <a:off x="7858148" y="40005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70" name="CasellaDiTesto 69"/>
          <p:cNvSpPr txBox="1"/>
          <p:nvPr/>
        </p:nvSpPr>
        <p:spPr>
          <a:xfrm>
            <a:off x="6858016" y="500063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</a:t>
            </a:r>
            <a:endParaRPr lang="it-IT" dirty="0"/>
          </a:p>
        </p:txBody>
      </p:sp>
      <p:sp>
        <p:nvSpPr>
          <p:cNvPr id="74" name="CasellaDiTesto 73"/>
          <p:cNvSpPr txBox="1"/>
          <p:nvPr/>
        </p:nvSpPr>
        <p:spPr>
          <a:xfrm>
            <a:off x="6643702" y="1142984"/>
            <a:ext cx="2500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Scoperta: 1983</a:t>
            </a:r>
          </a:p>
          <a:p>
            <a:r>
              <a:rPr lang="it-IT" dirty="0" smtClean="0"/>
              <a:t>Nobel 1984:  </a:t>
            </a:r>
            <a:r>
              <a:rPr lang="it-IT" dirty="0" err="1" smtClean="0"/>
              <a:t>Carclo</a:t>
            </a:r>
            <a:r>
              <a:rPr lang="it-IT" dirty="0" smtClean="0"/>
              <a:t> Rubbia e Simon </a:t>
            </a:r>
            <a:r>
              <a:rPr lang="it-IT" dirty="0" err="1" smtClean="0"/>
              <a:t>van</a:t>
            </a:r>
            <a:r>
              <a:rPr lang="it-IT" dirty="0" smtClean="0"/>
              <a:t> </a:t>
            </a:r>
            <a:r>
              <a:rPr lang="it-IT" dirty="0" err="1" smtClean="0"/>
              <a:t>der</a:t>
            </a:r>
            <a:r>
              <a:rPr lang="it-IT" dirty="0" smtClean="0"/>
              <a:t> </a:t>
            </a:r>
            <a:r>
              <a:rPr lang="it-IT" dirty="0" err="1" smtClean="0"/>
              <a:t>Meer</a:t>
            </a:r>
            <a:r>
              <a:rPr lang="it-IT" dirty="0" smtClean="0"/>
              <a:t>.  </a:t>
            </a:r>
            <a:endParaRPr lang="it-IT" dirty="0"/>
          </a:p>
        </p:txBody>
      </p:sp>
      <p:sp>
        <p:nvSpPr>
          <p:cNvPr id="75" name="Freccia ad arco 74"/>
          <p:cNvSpPr/>
          <p:nvPr/>
        </p:nvSpPr>
        <p:spPr>
          <a:xfrm rot="1658745">
            <a:off x="3551893" y="2275927"/>
            <a:ext cx="2811222" cy="2516948"/>
          </a:xfrm>
          <a:prstGeom prst="circular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" name="Picture 2" descr="C:\Documents and Settings\Vincenzo\Documenti\lavoro lngs\Incontri di Fisica 2010\Carlo_Rubb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1598" y="71414"/>
            <a:ext cx="900996" cy="106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C:\Documents and Settings\Vincenzo\Documenti\lavoro lngs\Incontri di Fisica 2010\Me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8203" y="0"/>
            <a:ext cx="815697" cy="1142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ttangolo arrotondato 66"/>
          <p:cNvSpPr/>
          <p:nvPr/>
        </p:nvSpPr>
        <p:spPr>
          <a:xfrm>
            <a:off x="6357950" y="4357694"/>
            <a:ext cx="2428892" cy="22860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ttangolo arrotondato 65"/>
          <p:cNvSpPr/>
          <p:nvPr/>
        </p:nvSpPr>
        <p:spPr>
          <a:xfrm>
            <a:off x="3500430" y="4357694"/>
            <a:ext cx="2786082" cy="22860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ttangolo arrotondato 64"/>
          <p:cNvSpPr/>
          <p:nvPr/>
        </p:nvSpPr>
        <p:spPr>
          <a:xfrm>
            <a:off x="928662" y="4357694"/>
            <a:ext cx="2500330" cy="22860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Decadimenti </a:t>
            </a:r>
            <a:r>
              <a:rPr lang="it-IT" dirty="0" smtClean="0">
                <a:latin typeface="Symbol" pitchFamily="18" charset="2"/>
              </a:rPr>
              <a:t>b</a:t>
            </a:r>
            <a:endParaRPr lang="it-IT" dirty="0">
              <a:latin typeface="Symbol" pitchFamily="18" charset="2"/>
            </a:endParaRPr>
          </a:p>
        </p:txBody>
      </p:sp>
      <p:pic>
        <p:nvPicPr>
          <p:cNvPr id="2050" name="Picture 2" descr="C:\Documents and Settings\Vincenzo\Documenti\lavoro lngs\Incontri di Fisica 2010\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14488"/>
            <a:ext cx="4443407" cy="898483"/>
          </a:xfrm>
          <a:prstGeom prst="rect">
            <a:avLst/>
          </a:prstGeom>
          <a:noFill/>
        </p:spPr>
      </p:pic>
      <p:pic>
        <p:nvPicPr>
          <p:cNvPr id="2051" name="Picture 3" descr="C:\Documents and Settings\Vincenzo\Documenti\lavoro lngs\Incontri di Fisica 2010\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500306"/>
            <a:ext cx="4214842" cy="474681"/>
          </a:xfrm>
          <a:prstGeom prst="rect">
            <a:avLst/>
          </a:prstGeom>
          <a:noFill/>
        </p:spPr>
      </p:pic>
      <p:pic>
        <p:nvPicPr>
          <p:cNvPr id="2052" name="Picture 4" descr="C:\Documents and Settings\Vincenzo\Documenti\lavoro lngs\Incontri di Fisica 2010\energia liberata cop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286124"/>
            <a:ext cx="5160961" cy="917200"/>
          </a:xfrm>
          <a:prstGeom prst="rect">
            <a:avLst/>
          </a:prstGeom>
          <a:noFill/>
        </p:spPr>
      </p:pic>
      <p:cxnSp>
        <p:nvCxnSpPr>
          <p:cNvPr id="8" name="Connettore 2 7"/>
          <p:cNvCxnSpPr/>
          <p:nvPr/>
        </p:nvCxnSpPr>
        <p:spPr>
          <a:xfrm rot="5400000" flipH="1" flipV="1">
            <a:off x="-142114" y="5286388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 rot="16200000">
            <a:off x="-107408" y="5036574"/>
            <a:ext cx="158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Massa atomica</a:t>
            </a:r>
            <a:endParaRPr lang="it-IT" dirty="0"/>
          </a:p>
        </p:txBody>
      </p:sp>
      <p:cxnSp>
        <p:nvCxnSpPr>
          <p:cNvPr id="11" name="Connettore 1 10"/>
          <p:cNvCxnSpPr/>
          <p:nvPr/>
        </p:nvCxnSpPr>
        <p:spPr>
          <a:xfrm>
            <a:off x="1071538" y="4500570"/>
            <a:ext cx="114300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2214546" y="6072206"/>
            <a:ext cx="107157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rot="16200000" flipH="1">
            <a:off x="1643042" y="5000636"/>
            <a:ext cx="114300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5072066" y="4500570"/>
            <a:ext cx="9286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5000628" y="5214950"/>
            <a:ext cx="100013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000496" y="6072206"/>
            <a:ext cx="100013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7500958" y="4500570"/>
            <a:ext cx="71438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6572264" y="5214950"/>
            <a:ext cx="85725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>
            <a:off x="7500958" y="5429264"/>
            <a:ext cx="785818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rot="5400000">
            <a:off x="3964777" y="4822041"/>
            <a:ext cx="1428760" cy="928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rot="5400000">
            <a:off x="4607719" y="5393545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rot="5400000">
            <a:off x="7108049" y="4607727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 rot="5400000">
            <a:off x="607191" y="5322107"/>
            <a:ext cx="150019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rot="5400000">
            <a:off x="3107521" y="5250669"/>
            <a:ext cx="150019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rot="5400000">
            <a:off x="5572926" y="5642784"/>
            <a:ext cx="71438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 rot="5400000">
            <a:off x="5500694" y="4857760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rot="5400000">
            <a:off x="6572264" y="4857760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 rot="5400000">
            <a:off x="7822429" y="4964917"/>
            <a:ext cx="78581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1357290" y="535782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Q</a:t>
            </a:r>
            <a:r>
              <a:rPr lang="it-IT" baseline="-25000" dirty="0" err="1" smtClean="0">
                <a:latin typeface="Symbol" pitchFamily="18" charset="2"/>
              </a:rPr>
              <a:t>b</a:t>
            </a:r>
            <a:endParaRPr lang="it-IT" baseline="-25000" dirty="0">
              <a:latin typeface="Symbol" pitchFamily="18" charset="2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5929322" y="550070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Q</a:t>
            </a:r>
            <a:r>
              <a:rPr lang="it-IT" baseline="-25000" dirty="0" err="1" smtClean="0">
                <a:latin typeface="Symbol" pitchFamily="18" charset="2"/>
              </a:rPr>
              <a:t>b</a:t>
            </a:r>
            <a:endParaRPr lang="it-IT" baseline="-25000" dirty="0">
              <a:latin typeface="Symbol" pitchFamily="18" charset="2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2285984" y="492919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b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3433601" y="4786322"/>
            <a:ext cx="49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</a:t>
            </a:r>
            <a:r>
              <a:rPr lang="it-IT" baseline="-25000" dirty="0" smtClean="0"/>
              <a:t>EC</a:t>
            </a:r>
            <a:endParaRPr lang="it-IT" baseline="-25000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5715008" y="471488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2m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53" name="CasellaDiTesto 52"/>
          <p:cNvSpPr txBox="1"/>
          <p:nvPr/>
        </p:nvSpPr>
        <p:spPr>
          <a:xfrm>
            <a:off x="6433997" y="4714884"/>
            <a:ext cx="49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</a:t>
            </a:r>
            <a:r>
              <a:rPr lang="it-IT" baseline="-25000" dirty="0" smtClean="0"/>
              <a:t>EC</a:t>
            </a:r>
            <a:endParaRPr lang="it-IT" baseline="-25000" dirty="0"/>
          </a:p>
        </p:txBody>
      </p:sp>
      <p:sp>
        <p:nvSpPr>
          <p:cNvPr id="54" name="CasellaDiTesto 53"/>
          <p:cNvSpPr txBox="1"/>
          <p:nvPr/>
        </p:nvSpPr>
        <p:spPr>
          <a:xfrm>
            <a:off x="8215338" y="471488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2m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55" name="CasellaDiTesto 54"/>
          <p:cNvSpPr txBox="1"/>
          <p:nvPr/>
        </p:nvSpPr>
        <p:spPr>
          <a:xfrm>
            <a:off x="4429124" y="4786322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EC</a:t>
            </a:r>
            <a:endParaRPr lang="it-IT" dirty="0"/>
          </a:p>
        </p:txBody>
      </p:sp>
      <p:sp>
        <p:nvSpPr>
          <p:cNvPr id="56" name="CasellaDiTesto 55"/>
          <p:cNvSpPr txBox="1"/>
          <p:nvPr/>
        </p:nvSpPr>
        <p:spPr>
          <a:xfrm>
            <a:off x="5000628" y="557214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latin typeface="Symbol" pitchFamily="18" charset="2"/>
              </a:rPr>
              <a:t>b</a:t>
            </a:r>
            <a:r>
              <a:rPr lang="it-IT" baseline="30000" dirty="0" err="1" smtClean="0"/>
              <a:t>+</a:t>
            </a:r>
            <a:endParaRPr lang="it-IT" baseline="30000" dirty="0"/>
          </a:p>
        </p:txBody>
      </p:sp>
      <p:sp>
        <p:nvSpPr>
          <p:cNvPr id="57" name="CasellaDiTesto 56"/>
          <p:cNvSpPr txBox="1"/>
          <p:nvPr/>
        </p:nvSpPr>
        <p:spPr>
          <a:xfrm>
            <a:off x="7072330" y="4500570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EC</a:t>
            </a:r>
            <a:endParaRPr lang="it-IT" dirty="0"/>
          </a:p>
        </p:txBody>
      </p:sp>
      <p:sp>
        <p:nvSpPr>
          <p:cNvPr id="58" name="CasellaDiTesto 57"/>
          <p:cNvSpPr txBox="1"/>
          <p:nvPr/>
        </p:nvSpPr>
        <p:spPr>
          <a:xfrm>
            <a:off x="1142976" y="6215082"/>
            <a:ext cx="62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(Z,A)</a:t>
            </a:r>
            <a:endParaRPr lang="it-IT" dirty="0"/>
          </a:p>
        </p:txBody>
      </p:sp>
      <p:sp>
        <p:nvSpPr>
          <p:cNvPr id="59" name="CasellaDiTesto 58"/>
          <p:cNvSpPr txBox="1"/>
          <p:nvPr/>
        </p:nvSpPr>
        <p:spPr>
          <a:xfrm>
            <a:off x="2285984" y="6215082"/>
            <a:ext cx="85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(Z+1,A)</a:t>
            </a:r>
            <a:endParaRPr lang="it-IT" dirty="0"/>
          </a:p>
        </p:txBody>
      </p:sp>
      <p:sp>
        <p:nvSpPr>
          <p:cNvPr id="60" name="CasellaDiTesto 59"/>
          <p:cNvSpPr txBox="1"/>
          <p:nvPr/>
        </p:nvSpPr>
        <p:spPr>
          <a:xfrm>
            <a:off x="4214810" y="6215082"/>
            <a:ext cx="81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(Z-1,A)</a:t>
            </a:r>
            <a:endParaRPr lang="it-IT" dirty="0"/>
          </a:p>
        </p:txBody>
      </p:sp>
      <p:sp>
        <p:nvSpPr>
          <p:cNvPr id="61" name="CasellaDiTesto 60"/>
          <p:cNvSpPr txBox="1"/>
          <p:nvPr/>
        </p:nvSpPr>
        <p:spPr>
          <a:xfrm>
            <a:off x="5286380" y="6215082"/>
            <a:ext cx="62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(Z,A)</a:t>
            </a:r>
            <a:endParaRPr lang="it-IT" dirty="0"/>
          </a:p>
        </p:txBody>
      </p:sp>
      <p:sp>
        <p:nvSpPr>
          <p:cNvPr id="62" name="CasellaDiTesto 61"/>
          <p:cNvSpPr txBox="1"/>
          <p:nvPr/>
        </p:nvSpPr>
        <p:spPr>
          <a:xfrm>
            <a:off x="6715140" y="6215082"/>
            <a:ext cx="81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(Z-1,A)</a:t>
            </a:r>
            <a:endParaRPr lang="it-IT" dirty="0"/>
          </a:p>
        </p:txBody>
      </p:sp>
      <p:sp>
        <p:nvSpPr>
          <p:cNvPr id="63" name="CasellaDiTesto 62"/>
          <p:cNvSpPr txBox="1"/>
          <p:nvPr/>
        </p:nvSpPr>
        <p:spPr>
          <a:xfrm>
            <a:off x="7786710" y="6215082"/>
            <a:ext cx="62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(Z,A)</a:t>
            </a:r>
            <a:endParaRPr lang="it-IT" dirty="0"/>
          </a:p>
        </p:txBody>
      </p:sp>
      <p:sp>
        <p:nvSpPr>
          <p:cNvPr id="64" name="CasellaDiTesto 63"/>
          <p:cNvSpPr txBox="1"/>
          <p:nvPr/>
        </p:nvSpPr>
        <p:spPr>
          <a:xfrm>
            <a:off x="6072198" y="3500438"/>
            <a:ext cx="158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Massa atomica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neutrino ed il Modello Standard (MS) delle particelle elementari</a:t>
            </a:r>
            <a:endParaRPr lang="it-IT" dirty="0"/>
          </a:p>
        </p:txBody>
      </p:sp>
      <p:pic>
        <p:nvPicPr>
          <p:cNvPr id="4" name="Picture 22" descr="C:\Documents and Settings\Caracciolo\Documenti\lavoro lngs\Oltre il modello standard -  seminario\particell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428736"/>
            <a:ext cx="2145812" cy="2066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ttangolo 20"/>
          <p:cNvSpPr/>
          <p:nvPr/>
        </p:nvSpPr>
        <p:spPr bwMode="auto">
          <a:xfrm>
            <a:off x="0" y="3857625"/>
            <a:ext cx="5500687" cy="300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endParaRPr lang="it-IT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2" name="CasellaDiTesto 13"/>
          <p:cNvSpPr txBox="1">
            <a:spLocks noChangeArrowheads="1"/>
          </p:cNvSpPr>
          <p:nvPr/>
        </p:nvSpPr>
        <p:spPr bwMode="auto">
          <a:xfrm>
            <a:off x="0" y="3811012"/>
            <a:ext cx="85725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200" dirty="0" err="1">
                <a:latin typeface="Arial Rounded MT Bold" pitchFamily="34" charset="0"/>
              </a:rPr>
              <a:t>Spin</a:t>
            </a:r>
            <a:endParaRPr lang="it-IT" sz="1200" dirty="0">
              <a:latin typeface="Arial Rounded MT Bold" pitchFamily="34" charset="0"/>
            </a:endParaRPr>
          </a:p>
          <a:p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1/2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1/2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 smtClean="0">
                <a:latin typeface="Arial Rounded MT Bold" pitchFamily="34" charset="0"/>
              </a:rPr>
              <a:t>1/2</a:t>
            </a:r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1/2</a:t>
            </a:r>
          </a:p>
        </p:txBody>
      </p:sp>
      <p:pic>
        <p:nvPicPr>
          <p:cNvPr id="23" name="Picture 6" descr="C:\Documents and Settings\Caracciolo\Documenti\lavoro lngs\Oltre il modello standard -  seminario\lepton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262" y="4245892"/>
            <a:ext cx="3697314" cy="99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 descr="C:\Documents and Settings\Caracciolo\Documenti\lavoro lngs\Oltre il modello standard -  seminario\quar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608" y="5544377"/>
            <a:ext cx="3848868" cy="121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sellaDiTesto 8"/>
          <p:cNvSpPr txBox="1">
            <a:spLocks noChangeArrowheads="1"/>
          </p:cNvSpPr>
          <p:nvPr/>
        </p:nvSpPr>
        <p:spPr bwMode="auto">
          <a:xfrm>
            <a:off x="4572000" y="3840684"/>
            <a:ext cx="100013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>
                <a:latin typeface="Arial Rounded MT Bold" pitchFamily="34" charset="0"/>
              </a:rPr>
              <a:t>Carica elettrica</a:t>
            </a:r>
          </a:p>
          <a:p>
            <a:pPr algn="ctr"/>
            <a:r>
              <a:rPr lang="it-IT" dirty="0" smtClean="0">
                <a:latin typeface="Arial Rounded MT Bold" pitchFamily="34" charset="0"/>
              </a:rPr>
              <a:t>0</a:t>
            </a:r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-1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2/3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-1/3</a:t>
            </a:r>
          </a:p>
        </p:txBody>
      </p:sp>
      <p:pic>
        <p:nvPicPr>
          <p:cNvPr id="26" name="Picture 8" descr="C:\Documents and Settings\Caracciolo\Documenti\lavoro lngs\Oltre il modello standard -  seminario\mediator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0" y="4135105"/>
            <a:ext cx="685800" cy="272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CasellaDiTesto 12"/>
          <p:cNvSpPr txBox="1">
            <a:spLocks noChangeArrowheads="1"/>
          </p:cNvSpPr>
          <p:nvPr/>
        </p:nvSpPr>
        <p:spPr bwMode="auto">
          <a:xfrm>
            <a:off x="7143757" y="3702074"/>
            <a:ext cx="1071563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>
                <a:latin typeface="Arial Rounded MT Bold" pitchFamily="34" charset="0"/>
              </a:rPr>
              <a:t>Carica elettrica</a:t>
            </a:r>
          </a:p>
          <a:p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 smtClean="0">
                <a:latin typeface="Arial Rounded MT Bold" pitchFamily="34" charset="0"/>
              </a:rPr>
              <a:t>0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-1 </a:t>
            </a:r>
          </a:p>
          <a:p>
            <a:pPr algn="ctr"/>
            <a:r>
              <a:rPr lang="it-IT" dirty="0">
                <a:latin typeface="Arial Rounded MT Bold" pitchFamily="34" charset="0"/>
              </a:rPr>
              <a:t>+1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 smtClean="0">
                <a:latin typeface="Arial Rounded MT Bold" pitchFamily="34" charset="0"/>
              </a:rPr>
              <a:t>0</a:t>
            </a:r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0</a:t>
            </a:r>
          </a:p>
        </p:txBody>
      </p:sp>
      <p:sp>
        <p:nvSpPr>
          <p:cNvPr id="28" name="CasellaDiTesto 14"/>
          <p:cNvSpPr txBox="1">
            <a:spLocks noChangeArrowheads="1"/>
          </p:cNvSpPr>
          <p:nvPr/>
        </p:nvSpPr>
        <p:spPr bwMode="auto">
          <a:xfrm>
            <a:off x="5643570" y="3857649"/>
            <a:ext cx="85725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 err="1">
                <a:latin typeface="Arial Rounded MT Bold" pitchFamily="34" charset="0"/>
              </a:rPr>
              <a:t>Spin</a:t>
            </a:r>
            <a:endParaRPr lang="it-IT" sz="1200" dirty="0">
              <a:latin typeface="Arial Rounded MT Bold" pitchFamily="34" charset="0"/>
            </a:endParaRPr>
          </a:p>
          <a:p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</a:t>
            </a: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endParaRPr lang="it-IT" dirty="0">
              <a:latin typeface="Arial Rounded MT Bold" pitchFamily="34" charset="0"/>
            </a:endParaRPr>
          </a:p>
          <a:p>
            <a:pPr algn="ctr"/>
            <a:r>
              <a:rPr lang="it-IT" dirty="0">
                <a:latin typeface="Arial Rounded MT Bold" pitchFamily="34" charset="0"/>
              </a:rPr>
              <a:t>1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28596" y="1785926"/>
            <a:ext cx="5312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Cosa è il Modello Standard delle particelle elementari?</a:t>
            </a:r>
            <a:endParaRPr lang="it-IT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428596" y="2214554"/>
            <a:ext cx="3609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Come è descritto il neutrino nel MS?</a:t>
            </a:r>
            <a:endParaRPr lang="it-IT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428596" y="2702478"/>
            <a:ext cx="330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Il MS è una teoria fondamentale?</a:t>
            </a:r>
            <a:endParaRPr lang="it-IT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8286776" y="6357958"/>
            <a:ext cx="6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Higgs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ttangolo 118"/>
          <p:cNvSpPr/>
          <p:nvPr/>
        </p:nvSpPr>
        <p:spPr>
          <a:xfrm>
            <a:off x="4000496" y="2928934"/>
            <a:ext cx="5143504" cy="39290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3" name="Ovale 112"/>
          <p:cNvSpPr/>
          <p:nvPr/>
        </p:nvSpPr>
        <p:spPr>
          <a:xfrm>
            <a:off x="5929322" y="4286256"/>
            <a:ext cx="428628" cy="185738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Ovale 103"/>
          <p:cNvSpPr/>
          <p:nvPr/>
        </p:nvSpPr>
        <p:spPr>
          <a:xfrm>
            <a:off x="8215338" y="4000504"/>
            <a:ext cx="571504" cy="192882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Ovale 102"/>
          <p:cNvSpPr/>
          <p:nvPr/>
        </p:nvSpPr>
        <p:spPr>
          <a:xfrm>
            <a:off x="4429124" y="4071942"/>
            <a:ext cx="571504" cy="192882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2" name="Ovale 101"/>
          <p:cNvSpPr/>
          <p:nvPr/>
        </p:nvSpPr>
        <p:spPr>
          <a:xfrm>
            <a:off x="4643438" y="4857760"/>
            <a:ext cx="214314" cy="50006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1" name="Ovale 100"/>
          <p:cNvSpPr/>
          <p:nvPr/>
        </p:nvSpPr>
        <p:spPr>
          <a:xfrm>
            <a:off x="4572000" y="4286256"/>
            <a:ext cx="214314" cy="50006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0" name="Ovale 99"/>
          <p:cNvSpPr/>
          <p:nvPr/>
        </p:nvSpPr>
        <p:spPr>
          <a:xfrm>
            <a:off x="8358214" y="4857760"/>
            <a:ext cx="214314" cy="50006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9" name="Ovale 98"/>
          <p:cNvSpPr/>
          <p:nvPr/>
        </p:nvSpPr>
        <p:spPr>
          <a:xfrm>
            <a:off x="8429652" y="4286256"/>
            <a:ext cx="214314" cy="50006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e 33"/>
          <p:cNvSpPr/>
          <p:nvPr/>
        </p:nvSpPr>
        <p:spPr>
          <a:xfrm>
            <a:off x="5177472" y="1643050"/>
            <a:ext cx="857256" cy="107157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neutrino ed il Modello Standard (MS) delle particelle elementari</a:t>
            </a:r>
            <a:endParaRPr lang="it-IT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214282" y="257174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V="1">
            <a:off x="1285852" y="2357430"/>
            <a:ext cx="785818" cy="21431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rot="5400000" flipH="1" flipV="1">
            <a:off x="2035951" y="1893083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1285852" y="2571744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14282" y="242886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m</a:t>
            </a:r>
            <a:r>
              <a:rPr lang="it-IT" baseline="30000" dirty="0" smtClean="0">
                <a:latin typeface="Symbol" pitchFamily="18" charset="2"/>
              </a:rPr>
              <a:t>-</a:t>
            </a:r>
            <a:endParaRPr lang="it-IT" baseline="30000" dirty="0">
              <a:latin typeface="Symbol" pitchFamily="18" charset="2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214546" y="157161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cxnSp>
        <p:nvCxnSpPr>
          <p:cNvPr id="19" name="Connettore 2 18"/>
          <p:cNvCxnSpPr/>
          <p:nvPr/>
        </p:nvCxnSpPr>
        <p:spPr>
          <a:xfrm rot="10800000">
            <a:off x="2000232" y="2357430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643174" y="2357430"/>
            <a:ext cx="81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anti-</a:t>
            </a:r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428860" y="3000372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latin typeface="Symbol" pitchFamily="18" charset="2"/>
              </a:rPr>
              <a:t>n</a:t>
            </a:r>
            <a:r>
              <a:rPr lang="it-IT" baseline="-25000" dirty="0" err="1" smtClean="0">
                <a:latin typeface="Symbol" pitchFamily="18" charset="2"/>
              </a:rPr>
              <a:t>m</a:t>
            </a:r>
            <a:endParaRPr lang="it-IT" baseline="-25000" dirty="0">
              <a:latin typeface="Symbol" pitchFamily="18" charset="2"/>
            </a:endParaRPr>
          </a:p>
        </p:txBody>
      </p:sp>
      <p:sp>
        <p:nvSpPr>
          <p:cNvPr id="23" name="Figura a mano libera 22"/>
          <p:cNvSpPr/>
          <p:nvPr/>
        </p:nvSpPr>
        <p:spPr>
          <a:xfrm>
            <a:off x="5664230" y="1881513"/>
            <a:ext cx="1072056" cy="346842"/>
          </a:xfrm>
          <a:custGeom>
            <a:avLst/>
            <a:gdLst>
              <a:gd name="connsiteX0" fmla="*/ 0 w 1072056"/>
              <a:gd name="connsiteY0" fmla="*/ 0 h 346842"/>
              <a:gd name="connsiteX1" fmla="*/ 930166 w 1072056"/>
              <a:gd name="connsiteY1" fmla="*/ 173421 h 346842"/>
              <a:gd name="connsiteX2" fmla="*/ 851338 w 1072056"/>
              <a:gd name="connsiteY2" fmla="*/ 299545 h 346842"/>
              <a:gd name="connsiteX3" fmla="*/ 47297 w 1072056"/>
              <a:gd name="connsiteY3" fmla="*/ 346842 h 34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2056" h="346842">
                <a:moveTo>
                  <a:pt x="0" y="0"/>
                </a:moveTo>
                <a:cubicBezTo>
                  <a:pt x="394138" y="61748"/>
                  <a:pt x="788276" y="123497"/>
                  <a:pt x="930166" y="173421"/>
                </a:cubicBezTo>
                <a:cubicBezTo>
                  <a:pt x="1072056" y="223345"/>
                  <a:pt x="998483" y="270642"/>
                  <a:pt x="851338" y="299545"/>
                </a:cubicBezTo>
                <a:cubicBezTo>
                  <a:pt x="704193" y="328449"/>
                  <a:pt x="197069" y="346842"/>
                  <a:pt x="47297" y="34684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5" name="Connettore 2 24"/>
          <p:cNvCxnSpPr/>
          <p:nvPr/>
        </p:nvCxnSpPr>
        <p:spPr>
          <a:xfrm>
            <a:off x="6665834" y="2126372"/>
            <a:ext cx="797654" cy="1674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rot="10800000" flipV="1">
            <a:off x="7463488" y="1643050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7463488" y="2143116"/>
            <a:ext cx="85725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391786" y="17144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5179101" y="213097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andi-d</a:t>
            </a:r>
            <a:endParaRPr lang="it-IT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1571604" y="235743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W</a:t>
            </a:r>
            <a:r>
              <a:rPr lang="it-IT" baseline="30000" dirty="0" err="1" smtClean="0"/>
              <a:t>+</a:t>
            </a:r>
            <a:endParaRPr lang="it-IT" baseline="30000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6820546" y="205953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4820282" y="200024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latin typeface="Symbol" pitchFamily="18" charset="2"/>
              </a:rPr>
              <a:t>p</a:t>
            </a:r>
            <a:r>
              <a:rPr lang="it-IT" baseline="30000" dirty="0" err="1" smtClean="0"/>
              <a:t>+</a:t>
            </a:r>
            <a:endParaRPr lang="it-IT" baseline="30000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8034992" y="1428736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latin typeface="Symbol" pitchFamily="18" charset="2"/>
              </a:rPr>
              <a:t>m</a:t>
            </a:r>
            <a:r>
              <a:rPr lang="it-IT" baseline="30000" dirty="0" err="1" smtClean="0"/>
              <a:t>+</a:t>
            </a:r>
            <a:endParaRPr lang="it-IT" baseline="30000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8320744" y="235743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latin typeface="Symbol" pitchFamily="18" charset="2"/>
              </a:rPr>
              <a:t>n</a:t>
            </a:r>
            <a:r>
              <a:rPr lang="it-IT" baseline="-25000" dirty="0" err="1" smtClean="0">
                <a:latin typeface="Symbol" pitchFamily="18" charset="2"/>
              </a:rPr>
              <a:t>m</a:t>
            </a:r>
            <a:endParaRPr lang="it-IT" baseline="-25000" dirty="0">
              <a:latin typeface="Symbol" pitchFamily="18" charset="2"/>
            </a:endParaRPr>
          </a:p>
        </p:txBody>
      </p:sp>
      <p:cxnSp>
        <p:nvCxnSpPr>
          <p:cNvPr id="55" name="Connettore 2 54"/>
          <p:cNvCxnSpPr/>
          <p:nvPr/>
        </p:nvCxnSpPr>
        <p:spPr>
          <a:xfrm>
            <a:off x="366682" y="464344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/>
          <p:nvPr/>
        </p:nvCxnSpPr>
        <p:spPr>
          <a:xfrm flipV="1">
            <a:off x="1438252" y="4429132"/>
            <a:ext cx="785818" cy="21431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/>
          <p:nvPr/>
        </p:nvCxnSpPr>
        <p:spPr>
          <a:xfrm rot="5400000" flipH="1" flipV="1">
            <a:off x="2188351" y="3964785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>
            <a:off x="1438252" y="4643446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/>
          <p:cNvSpPr txBox="1"/>
          <p:nvPr/>
        </p:nvSpPr>
        <p:spPr>
          <a:xfrm>
            <a:off x="366682" y="4572008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t</a:t>
            </a:r>
            <a:r>
              <a:rPr lang="it-IT" baseline="30000" dirty="0" smtClean="0">
                <a:latin typeface="Symbol" pitchFamily="18" charset="2"/>
              </a:rPr>
              <a:t>-</a:t>
            </a:r>
            <a:endParaRPr lang="it-IT" baseline="30000" dirty="0">
              <a:latin typeface="Symbol" pitchFamily="18" charset="2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2366946" y="36433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m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cxnSp>
        <p:nvCxnSpPr>
          <p:cNvPr id="61" name="Connettore 2 60"/>
          <p:cNvCxnSpPr/>
          <p:nvPr/>
        </p:nvCxnSpPr>
        <p:spPr>
          <a:xfrm rot="10800000">
            <a:off x="2152632" y="4429132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2795574" y="4429132"/>
            <a:ext cx="823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anti-</a:t>
            </a:r>
            <a:r>
              <a:rPr lang="it-IT" dirty="0" err="1" smtClean="0">
                <a:latin typeface="Symbol" pitchFamily="18" charset="2"/>
              </a:rPr>
              <a:t>n</a:t>
            </a:r>
            <a:r>
              <a:rPr lang="it-IT" baseline="-25000" dirty="0" err="1" smtClean="0">
                <a:latin typeface="Symbol" pitchFamily="18" charset="2"/>
              </a:rPr>
              <a:t>m</a:t>
            </a:r>
            <a:endParaRPr lang="it-IT" baseline="-25000" dirty="0">
              <a:latin typeface="Symbol" pitchFamily="18" charset="2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2581260" y="507207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>
                <a:latin typeface="Symbol" pitchFamily="18" charset="2"/>
              </a:rPr>
              <a:t>t</a:t>
            </a:r>
            <a:endParaRPr lang="it-IT" baseline="-25000" dirty="0">
              <a:latin typeface="Symbol" pitchFamily="18" charset="2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1724004" y="442913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W</a:t>
            </a:r>
            <a:r>
              <a:rPr lang="it-IT" baseline="30000" dirty="0" err="1" smtClean="0"/>
              <a:t>+</a:t>
            </a:r>
            <a:endParaRPr lang="it-IT" baseline="30000" dirty="0"/>
          </a:p>
        </p:txBody>
      </p:sp>
      <p:sp>
        <p:nvSpPr>
          <p:cNvPr id="65" name="CasellaDiTesto 64"/>
          <p:cNvSpPr txBox="1"/>
          <p:nvPr/>
        </p:nvSpPr>
        <p:spPr>
          <a:xfrm>
            <a:off x="214282" y="521495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>
                <a:latin typeface="Symbol" pitchFamily="18" charset="2"/>
              </a:rPr>
              <a:t>t</a:t>
            </a:r>
            <a:r>
              <a:rPr lang="it-IT" dirty="0" smtClean="0"/>
              <a:t>   + N  </a:t>
            </a:r>
            <a:r>
              <a:rPr lang="it-IT" dirty="0" smtClean="0">
                <a:sym typeface="Wingdings" pitchFamily="2" charset="2"/>
              </a:rPr>
              <a:t> 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t</a:t>
            </a:r>
            <a:r>
              <a:rPr lang="it-IT" baseline="30000" dirty="0" smtClean="0">
                <a:sym typeface="Wingdings" pitchFamily="2" charset="2"/>
              </a:rPr>
              <a:t>-</a:t>
            </a:r>
            <a:r>
              <a:rPr lang="it-IT" dirty="0" smtClean="0">
                <a:sym typeface="Wingdings" pitchFamily="2" charset="2"/>
              </a:rPr>
              <a:t>  + X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66" name="CasellaDiTesto 65"/>
          <p:cNvSpPr txBox="1"/>
          <p:nvPr/>
        </p:nvSpPr>
        <p:spPr>
          <a:xfrm>
            <a:off x="214282" y="557214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OPERA</a:t>
            </a:r>
            <a:endParaRPr lang="it-IT" dirty="0"/>
          </a:p>
        </p:txBody>
      </p:sp>
      <p:cxnSp>
        <p:nvCxnSpPr>
          <p:cNvPr id="68" name="Connettore 2 67"/>
          <p:cNvCxnSpPr/>
          <p:nvPr/>
        </p:nvCxnSpPr>
        <p:spPr>
          <a:xfrm>
            <a:off x="4786314" y="4429132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/>
          <p:nvPr/>
        </p:nvCxnSpPr>
        <p:spPr>
          <a:xfrm>
            <a:off x="4786314" y="4581532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/>
          <p:nvPr/>
        </p:nvCxnSpPr>
        <p:spPr>
          <a:xfrm>
            <a:off x="4786314" y="4733932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>
          <a:xfrm>
            <a:off x="4786314" y="4957770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/>
          <p:nvPr/>
        </p:nvCxnSpPr>
        <p:spPr>
          <a:xfrm>
            <a:off x="4786314" y="5110170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/>
          <p:nvPr/>
        </p:nvCxnSpPr>
        <p:spPr>
          <a:xfrm>
            <a:off x="4786314" y="5284800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2 74"/>
          <p:cNvCxnSpPr/>
          <p:nvPr/>
        </p:nvCxnSpPr>
        <p:spPr>
          <a:xfrm rot="5400000" flipH="1" flipV="1">
            <a:off x="5429256" y="4071942"/>
            <a:ext cx="357190" cy="35719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/>
          <p:nvPr/>
        </p:nvCxnSpPr>
        <p:spPr>
          <a:xfrm>
            <a:off x="6715140" y="5286388"/>
            <a:ext cx="428628" cy="285752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2 78"/>
          <p:cNvCxnSpPr/>
          <p:nvPr/>
        </p:nvCxnSpPr>
        <p:spPr>
          <a:xfrm rot="5400000" flipH="1" flipV="1">
            <a:off x="5643570" y="3643314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/>
          <p:nvPr/>
        </p:nvCxnSpPr>
        <p:spPr>
          <a:xfrm rot="10800000" flipV="1">
            <a:off x="5786446" y="3786190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/>
          <p:nvPr/>
        </p:nvCxnSpPr>
        <p:spPr>
          <a:xfrm>
            <a:off x="7143768" y="5572140"/>
            <a:ext cx="71438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2 84"/>
          <p:cNvCxnSpPr/>
          <p:nvPr/>
        </p:nvCxnSpPr>
        <p:spPr>
          <a:xfrm rot="16200000" flipV="1">
            <a:off x="7036611" y="5679297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asellaDiTesto 85"/>
          <p:cNvSpPr txBox="1"/>
          <p:nvPr/>
        </p:nvSpPr>
        <p:spPr>
          <a:xfrm>
            <a:off x="4500562" y="42148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87" name="CasellaDiTesto 86"/>
          <p:cNvSpPr txBox="1"/>
          <p:nvPr/>
        </p:nvSpPr>
        <p:spPr>
          <a:xfrm>
            <a:off x="4500562" y="45598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88" name="CasellaDiTesto 87"/>
          <p:cNvSpPr txBox="1"/>
          <p:nvPr/>
        </p:nvSpPr>
        <p:spPr>
          <a:xfrm>
            <a:off x="8337472" y="51435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89" name="CasellaDiTesto 88"/>
          <p:cNvSpPr txBox="1"/>
          <p:nvPr/>
        </p:nvSpPr>
        <p:spPr>
          <a:xfrm>
            <a:off x="8358214" y="45598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90" name="CasellaDiTesto 89"/>
          <p:cNvSpPr txBox="1"/>
          <p:nvPr/>
        </p:nvSpPr>
        <p:spPr>
          <a:xfrm>
            <a:off x="4551258" y="477418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91" name="CasellaDiTesto 90"/>
          <p:cNvSpPr txBox="1"/>
          <p:nvPr/>
        </p:nvSpPr>
        <p:spPr>
          <a:xfrm>
            <a:off x="4551258" y="513137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92" name="CasellaDiTesto 91"/>
          <p:cNvSpPr txBox="1"/>
          <p:nvPr/>
        </p:nvSpPr>
        <p:spPr>
          <a:xfrm>
            <a:off x="4551258" y="441699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94" name="CasellaDiTesto 93"/>
          <p:cNvSpPr txBox="1"/>
          <p:nvPr/>
        </p:nvSpPr>
        <p:spPr>
          <a:xfrm>
            <a:off x="4551258" y="49170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95" name="CasellaDiTesto 94"/>
          <p:cNvSpPr txBox="1"/>
          <p:nvPr/>
        </p:nvSpPr>
        <p:spPr>
          <a:xfrm>
            <a:off x="8337472" y="420267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96" name="CasellaDiTesto 95"/>
          <p:cNvSpPr txBox="1"/>
          <p:nvPr/>
        </p:nvSpPr>
        <p:spPr>
          <a:xfrm>
            <a:off x="8358214" y="43455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97" name="CasellaDiTesto 96"/>
          <p:cNvSpPr txBox="1"/>
          <p:nvPr/>
        </p:nvSpPr>
        <p:spPr>
          <a:xfrm>
            <a:off x="8337472" y="477418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98" name="CasellaDiTesto 97"/>
          <p:cNvSpPr txBox="1"/>
          <p:nvPr/>
        </p:nvSpPr>
        <p:spPr>
          <a:xfrm>
            <a:off x="8358214" y="49170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105" name="CasellaDiTesto 104"/>
          <p:cNvSpPr txBox="1"/>
          <p:nvPr/>
        </p:nvSpPr>
        <p:spPr>
          <a:xfrm>
            <a:off x="4429124" y="5500702"/>
            <a:ext cx="62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altro</a:t>
            </a:r>
            <a:endParaRPr lang="it-IT" dirty="0"/>
          </a:p>
        </p:txBody>
      </p:sp>
      <p:sp>
        <p:nvSpPr>
          <p:cNvPr id="106" name="CasellaDiTesto 105"/>
          <p:cNvSpPr txBox="1"/>
          <p:nvPr/>
        </p:nvSpPr>
        <p:spPr>
          <a:xfrm>
            <a:off x="8215338" y="5429264"/>
            <a:ext cx="62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altro</a:t>
            </a:r>
            <a:endParaRPr lang="it-IT" dirty="0"/>
          </a:p>
        </p:txBody>
      </p:sp>
      <p:sp>
        <p:nvSpPr>
          <p:cNvPr id="107" name="CasellaDiTesto 106"/>
          <p:cNvSpPr txBox="1"/>
          <p:nvPr/>
        </p:nvSpPr>
        <p:spPr>
          <a:xfrm>
            <a:off x="3929058" y="400050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aseline="30000" dirty="0" smtClean="0"/>
              <a:t>82</a:t>
            </a:r>
            <a:r>
              <a:rPr lang="it-IT" dirty="0" smtClean="0"/>
              <a:t>Se</a:t>
            </a:r>
            <a:endParaRPr lang="it-IT" dirty="0"/>
          </a:p>
        </p:txBody>
      </p:sp>
      <p:sp>
        <p:nvSpPr>
          <p:cNvPr id="108" name="CasellaDiTesto 107"/>
          <p:cNvSpPr txBox="1"/>
          <p:nvPr/>
        </p:nvSpPr>
        <p:spPr>
          <a:xfrm>
            <a:off x="8358214" y="3714752"/>
            <a:ext cx="538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aseline="30000" dirty="0" smtClean="0"/>
              <a:t>82</a:t>
            </a:r>
            <a:r>
              <a:rPr lang="it-IT" dirty="0" smtClean="0"/>
              <a:t>Kr</a:t>
            </a:r>
            <a:endParaRPr lang="it-IT" dirty="0"/>
          </a:p>
        </p:txBody>
      </p:sp>
      <p:sp>
        <p:nvSpPr>
          <p:cNvPr id="109" name="CasellaDiTesto 108"/>
          <p:cNvSpPr txBox="1"/>
          <p:nvPr/>
        </p:nvSpPr>
        <p:spPr>
          <a:xfrm>
            <a:off x="5643570" y="328612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110" name="CasellaDiTesto 109"/>
          <p:cNvSpPr txBox="1"/>
          <p:nvPr/>
        </p:nvSpPr>
        <p:spPr>
          <a:xfrm>
            <a:off x="7786710" y="550070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111" name="CasellaDiTesto 110"/>
          <p:cNvSpPr txBox="1"/>
          <p:nvPr/>
        </p:nvSpPr>
        <p:spPr>
          <a:xfrm>
            <a:off x="7072330" y="6072206"/>
            <a:ext cx="81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anti-</a:t>
            </a:r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112" name="CasellaDiTesto 111"/>
          <p:cNvSpPr txBox="1"/>
          <p:nvPr/>
        </p:nvSpPr>
        <p:spPr>
          <a:xfrm>
            <a:off x="5857884" y="3857628"/>
            <a:ext cx="81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anti-</a:t>
            </a:r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114" name="CasellaDiTesto 113"/>
          <p:cNvSpPr txBox="1"/>
          <p:nvPr/>
        </p:nvSpPr>
        <p:spPr>
          <a:xfrm>
            <a:off x="5643570" y="42148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</a:t>
            </a:r>
            <a:endParaRPr lang="it-IT" dirty="0"/>
          </a:p>
        </p:txBody>
      </p:sp>
      <p:sp>
        <p:nvSpPr>
          <p:cNvPr id="115" name="CasellaDiTesto 114"/>
          <p:cNvSpPr txBox="1"/>
          <p:nvPr/>
        </p:nvSpPr>
        <p:spPr>
          <a:xfrm>
            <a:off x="5214942" y="5500702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+ 80 altri nucleoni</a:t>
            </a:r>
            <a:endParaRPr lang="it-IT" dirty="0"/>
          </a:p>
        </p:txBody>
      </p:sp>
      <p:cxnSp>
        <p:nvCxnSpPr>
          <p:cNvPr id="117" name="Connettore 2 116"/>
          <p:cNvCxnSpPr>
            <a:endCxn id="113" idx="3"/>
          </p:cNvCxnSpPr>
          <p:nvPr/>
        </p:nvCxnSpPr>
        <p:spPr>
          <a:xfrm flipV="1">
            <a:off x="5429256" y="5871636"/>
            <a:ext cx="562837" cy="486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CasellaDiTesto 117"/>
          <p:cNvSpPr txBox="1"/>
          <p:nvPr/>
        </p:nvSpPr>
        <p:spPr>
          <a:xfrm>
            <a:off x="4500562" y="6286520"/>
            <a:ext cx="204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Stato virtuale:  </a:t>
            </a:r>
            <a:r>
              <a:rPr lang="it-IT" baseline="30000" dirty="0" smtClean="0"/>
              <a:t>82</a:t>
            </a:r>
            <a:r>
              <a:rPr lang="it-IT" dirty="0" smtClean="0"/>
              <a:t>Br</a:t>
            </a:r>
            <a:endParaRPr lang="it-IT" dirty="0"/>
          </a:p>
        </p:txBody>
      </p:sp>
      <p:sp>
        <p:nvSpPr>
          <p:cNvPr id="120" name="CasellaDiTesto 119"/>
          <p:cNvSpPr txBox="1"/>
          <p:nvPr/>
        </p:nvSpPr>
        <p:spPr>
          <a:xfrm>
            <a:off x="6589005" y="3000372"/>
            <a:ext cx="24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2n </a:t>
            </a:r>
            <a:r>
              <a:rPr lang="it-IT" dirty="0" err="1" smtClean="0"/>
              <a:t>--</a:t>
            </a:r>
            <a:r>
              <a:rPr lang="it-IT" dirty="0" smtClean="0"/>
              <a:t>&gt; 2p + 2e</a:t>
            </a:r>
            <a:r>
              <a:rPr lang="it-IT" baseline="30000" dirty="0" smtClean="0"/>
              <a:t>-</a:t>
            </a:r>
            <a:r>
              <a:rPr lang="it-IT" dirty="0" smtClean="0"/>
              <a:t> +2anti-</a:t>
            </a:r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121" name="CasellaDiTesto 120"/>
          <p:cNvSpPr txBox="1"/>
          <p:nvPr/>
        </p:nvSpPr>
        <p:spPr>
          <a:xfrm>
            <a:off x="1142976" y="6143644"/>
            <a:ext cx="2714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Numeri quantici conservati</a:t>
            </a:r>
          </a:p>
          <a:p>
            <a:r>
              <a:rPr lang="it-IT" dirty="0" smtClean="0"/>
              <a:t>Quanti neutrini esistono?</a:t>
            </a:r>
            <a:endParaRPr lang="it-IT" dirty="0"/>
          </a:p>
        </p:txBody>
      </p:sp>
      <p:pic>
        <p:nvPicPr>
          <p:cNvPr id="6145" name="Picture 1" descr="C:\Documents and Settings\Vincenzo\Documenti\lavoro lngs\Incontri di Fisica 2010\Richard_Feynman_ID_bad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66687"/>
            <a:ext cx="571504" cy="7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Quali sono le sorgenti di neutrini?</a:t>
            </a:r>
            <a:endParaRPr lang="it-IT" dirty="0"/>
          </a:p>
        </p:txBody>
      </p:sp>
      <p:pic>
        <p:nvPicPr>
          <p:cNvPr id="52" name="Picture 2" descr="so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800" y="1338723"/>
            <a:ext cx="18288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 descr="shower_ne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3775" y="2588085"/>
            <a:ext cx="1030288" cy="1381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4" name="Picture 4" descr="sn1987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4550235"/>
            <a:ext cx="15541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" descr="bub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50" y="4702635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6" name="Object 6"/>
          <p:cNvGraphicFramePr>
            <a:graphicFrameLocks noChangeAspect="1"/>
          </p:cNvGraphicFramePr>
          <p:nvPr/>
        </p:nvGraphicFramePr>
        <p:xfrm>
          <a:off x="2713038" y="4172410"/>
          <a:ext cx="1336675" cy="1295400"/>
        </p:xfrm>
        <a:graphic>
          <a:graphicData uri="http://schemas.openxmlformats.org/presentationml/2006/ole">
            <p:oleObj spid="_x0000_s5129" name="Fotografia Photo Editor" r:id="rId8" imgW="1241905" imgH="1203810" progId="">
              <p:embed/>
            </p:oleObj>
          </a:graphicData>
        </a:graphic>
      </p:graphicFrame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85725" y="3048460"/>
            <a:ext cx="25368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Solari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reazioni 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termonucleari 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solo elettronico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Energia:</a:t>
            </a:r>
            <a:r>
              <a:rPr lang="en-US" sz="1400">
                <a:latin typeface="MS PGothic" pitchFamily="34" charset="-128"/>
              </a:rPr>
              <a:t> 0.1 – 18.8 MeV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(Borexino-Icarus-GNO)</a:t>
            </a:r>
            <a:endParaRPr lang="it-IT" sz="1400">
              <a:latin typeface="MS PGothic" pitchFamily="34" charset="-128"/>
            </a:endParaRPr>
          </a:p>
        </p:txBody>
      </p:sp>
      <p:sp>
        <p:nvSpPr>
          <p:cNvPr id="58" name="Text Box 8"/>
          <p:cNvSpPr txBox="1">
            <a:spLocks noChangeArrowheads="1"/>
          </p:cNvSpPr>
          <p:nvPr/>
        </p:nvSpPr>
        <p:spPr bwMode="auto">
          <a:xfrm>
            <a:off x="2325616" y="2588085"/>
            <a:ext cx="243688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Atmosferici</a:t>
            </a:r>
          </a:p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interazioni di </a:t>
            </a:r>
          </a:p>
          <a:p>
            <a:pPr algn="r" eaLnBrk="1" hangingPunct="1"/>
            <a:r>
              <a:rPr lang="en-US" sz="1400">
                <a:latin typeface="MS PGothic" pitchFamily="34" charset="-128"/>
              </a:rPr>
              <a:t>raggi cosmici in atmosfera,</a:t>
            </a:r>
          </a:p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elettronico e muonico</a:t>
            </a:r>
          </a:p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Energia:</a:t>
            </a:r>
            <a:r>
              <a:rPr lang="en-US" sz="1400">
                <a:latin typeface="MS PGothic" pitchFamily="34" charset="-128"/>
              </a:rPr>
              <a:t> 100 MeV – 10</a:t>
            </a:r>
            <a:r>
              <a:rPr lang="en-US" sz="1400" b="1" baseline="30000">
                <a:latin typeface="MS PGothic" pitchFamily="34" charset="-128"/>
              </a:rPr>
              <a:t>6</a:t>
            </a:r>
            <a:r>
              <a:rPr lang="en-US" sz="1400">
                <a:latin typeface="MS PGothic" pitchFamily="34" charset="-128"/>
              </a:rPr>
              <a:t> GeV</a:t>
            </a:r>
          </a:p>
          <a:p>
            <a:pPr algn="r" eaLnBrk="1" hangingPunct="1"/>
            <a:r>
              <a:rPr lang="en-US" sz="1400">
                <a:latin typeface="MS PGothic" pitchFamily="34" charset="-128"/>
              </a:rPr>
              <a:t>(MACRO- ~ OPERA-ICARUS)</a:t>
            </a:r>
            <a:endParaRPr lang="it-IT" sz="1400">
              <a:latin typeface="MS PGothic" pitchFamily="34" charset="-128"/>
            </a:endParaRPr>
          </a:p>
        </p:txBody>
      </p:sp>
      <p:sp>
        <p:nvSpPr>
          <p:cNvPr id="59" name="Text Box 9"/>
          <p:cNvSpPr txBox="1">
            <a:spLocks noChangeArrowheads="1"/>
          </p:cNvSpPr>
          <p:nvPr/>
        </p:nvSpPr>
        <p:spPr bwMode="auto">
          <a:xfrm>
            <a:off x="1752600" y="5617035"/>
            <a:ext cx="253146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da Supernova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collasso del nucleo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tutti</a:t>
            </a:r>
            <a:endParaRPr lang="en-US" sz="1400" b="1">
              <a:solidFill>
                <a:srgbClr val="FF9900"/>
              </a:solidFill>
              <a:latin typeface="MS PGothic" pitchFamily="34" charset="-128"/>
            </a:endParaRP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Energia:</a:t>
            </a:r>
            <a:r>
              <a:rPr lang="en-US" sz="1400">
                <a:latin typeface="MS PGothic" pitchFamily="34" charset="-128"/>
              </a:rPr>
              <a:t> diverse decine di MeV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(~</a:t>
            </a:r>
            <a:r>
              <a:rPr lang="en-US" sz="1400">
                <a:solidFill>
                  <a:srgbClr val="FF0000"/>
                </a:solidFill>
                <a:latin typeface="MS PGothic" pitchFamily="34" charset="-128"/>
              </a:rPr>
              <a:t> </a:t>
            </a:r>
            <a:r>
              <a:rPr lang="en-US" sz="1400">
                <a:latin typeface="MS PGothic" pitchFamily="34" charset="-128"/>
              </a:rPr>
              <a:t>Borexino-LVD-ICARUS)</a:t>
            </a:r>
          </a:p>
        </p:txBody>
      </p:sp>
      <p:sp>
        <p:nvSpPr>
          <p:cNvPr id="60" name="Text Box 10"/>
          <p:cNvSpPr txBox="1">
            <a:spLocks noChangeArrowheads="1"/>
          </p:cNvSpPr>
          <p:nvPr/>
        </p:nvSpPr>
        <p:spPr bwMode="auto">
          <a:xfrm>
            <a:off x="4740249" y="5493210"/>
            <a:ext cx="243207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Artificiali</a:t>
            </a:r>
          </a:p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reattori nucleari,</a:t>
            </a:r>
          </a:p>
          <a:p>
            <a:pPr algn="r" eaLnBrk="1" hangingPunct="1"/>
            <a:r>
              <a:rPr lang="en-US" sz="1400">
                <a:latin typeface="MS PGothic" pitchFamily="34" charset="-128"/>
              </a:rPr>
              <a:t>acceleratori di particelle</a:t>
            </a:r>
          </a:p>
          <a:p>
            <a:pPr algn="r"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elettronico e muonico</a:t>
            </a:r>
          </a:p>
          <a:p>
            <a:pPr algn="r" eaLnBrk="1" hangingPunct="1"/>
            <a:r>
              <a:rPr lang="en-US" sz="1400">
                <a:latin typeface="MS PGothic" pitchFamily="34" charset="-128"/>
              </a:rPr>
              <a:t>(Icarus-OPERA)</a:t>
            </a:r>
            <a:endParaRPr lang="it-IT" sz="1400">
              <a:latin typeface="MS PGothic" pitchFamily="34" charset="-128"/>
            </a:endParaRPr>
          </a:p>
        </p:txBody>
      </p:sp>
      <p:sp>
        <p:nvSpPr>
          <p:cNvPr id="61" name="Text Box 11"/>
          <p:cNvSpPr txBox="1">
            <a:spLocks noChangeArrowheads="1"/>
          </p:cNvSpPr>
          <p:nvPr/>
        </p:nvSpPr>
        <p:spPr bwMode="auto">
          <a:xfrm>
            <a:off x="4067175" y="4156535"/>
            <a:ext cx="206338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Terrestri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decadimenti 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radioattivi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elettronico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Energy:</a:t>
            </a:r>
            <a:r>
              <a:rPr lang="en-US" sz="1400">
                <a:latin typeface="MS PGothic" pitchFamily="34" charset="-128"/>
              </a:rPr>
              <a:t> MeV 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(Borexino)</a:t>
            </a:r>
          </a:p>
        </p:txBody>
      </p:sp>
      <p:pic>
        <p:nvPicPr>
          <p:cNvPr id="62" name="Picture 12" descr="clust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09813" y="1349835"/>
            <a:ext cx="1079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 Box 13"/>
          <p:cNvSpPr txBox="1">
            <a:spLocks noChangeArrowheads="1"/>
          </p:cNvSpPr>
          <p:nvPr/>
        </p:nvSpPr>
        <p:spPr bwMode="auto">
          <a:xfrm>
            <a:off x="3381375" y="1310148"/>
            <a:ext cx="241123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Fossili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Big Bang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tutti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Energia:</a:t>
            </a:r>
            <a:r>
              <a:rPr lang="en-US" sz="1400">
                <a:latin typeface="MS PGothic" pitchFamily="34" charset="-128"/>
              </a:rPr>
              <a:t> &lt; 1 miliardesimo 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dell’energia dei neutrini solari</a:t>
            </a:r>
            <a:endParaRPr lang="it-IT" sz="1400">
              <a:latin typeface="MS PGothic" pitchFamily="34" charset="-128"/>
            </a:endParaRPr>
          </a:p>
        </p:txBody>
      </p:sp>
      <p:pic>
        <p:nvPicPr>
          <p:cNvPr id="64" name="Picture 14" descr="gradioarc_xray_r_co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67450" y="1491123"/>
            <a:ext cx="1106488" cy="1223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5" name="Text Box 15"/>
          <p:cNvSpPr txBox="1">
            <a:spLocks noChangeArrowheads="1"/>
          </p:cNvSpPr>
          <p:nvPr/>
        </p:nvSpPr>
        <p:spPr bwMode="auto">
          <a:xfrm>
            <a:off x="6191250" y="2769060"/>
            <a:ext cx="261962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Neutrini Astrofisici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Produzione:</a:t>
            </a:r>
            <a:r>
              <a:rPr lang="en-US" sz="1400">
                <a:latin typeface="MS PGothic" pitchFamily="34" charset="-128"/>
              </a:rPr>
              <a:t> AGN, SN remnants, </a:t>
            </a:r>
          </a:p>
          <a:p>
            <a:pPr eaLnBrk="1" hangingPunct="1"/>
            <a:r>
              <a:rPr lang="en-US" sz="1400">
                <a:latin typeface="MS PGothic" pitchFamily="34" charset="-128"/>
              </a:rPr>
              <a:t>GRB, ...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Sapore:</a:t>
            </a:r>
            <a:r>
              <a:rPr lang="en-US" sz="1400">
                <a:latin typeface="MS PGothic" pitchFamily="34" charset="-128"/>
              </a:rPr>
              <a:t> tutti</a:t>
            </a:r>
          </a:p>
          <a:p>
            <a:pPr eaLnBrk="1" hangingPunct="1"/>
            <a:r>
              <a:rPr lang="en-US" sz="1400" b="1">
                <a:solidFill>
                  <a:srgbClr val="FF9900"/>
                </a:solidFill>
                <a:latin typeface="MS PGothic" pitchFamily="34" charset="-128"/>
              </a:rPr>
              <a:t>Energia:</a:t>
            </a:r>
            <a:r>
              <a:rPr lang="en-US" sz="1400">
                <a:latin typeface="MS PGothic" pitchFamily="34" charset="-128"/>
              </a:rPr>
              <a:t> 10</a:t>
            </a:r>
            <a:r>
              <a:rPr lang="en-US" sz="1400" b="1" baseline="30000">
                <a:latin typeface="MS PGothic" pitchFamily="34" charset="-128"/>
              </a:rPr>
              <a:t>6</a:t>
            </a:r>
            <a:r>
              <a:rPr lang="en-US" sz="1400">
                <a:latin typeface="MS PGothic" pitchFamily="34" charset="-128"/>
              </a:rPr>
              <a:t> - 10</a:t>
            </a:r>
            <a:r>
              <a:rPr lang="en-US" sz="1400" b="1" baseline="30000">
                <a:latin typeface="MS PGothic" pitchFamily="34" charset="-128"/>
              </a:rPr>
              <a:t>11</a:t>
            </a:r>
            <a:r>
              <a:rPr lang="en-US" sz="1400">
                <a:latin typeface="MS PGothic" pitchFamily="34" charset="-128"/>
              </a:rPr>
              <a:t>GeV</a:t>
            </a:r>
            <a:endParaRPr lang="it-IT" sz="1400">
              <a:latin typeface="MS PGothic" pitchFamily="34" charset="-128"/>
            </a:endParaRPr>
          </a:p>
        </p:txBody>
      </p:sp>
      <p:pic>
        <p:nvPicPr>
          <p:cNvPr id="66" name="Picture 17" descr="grb031203_com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48550" y="1491123"/>
            <a:ext cx="1543050" cy="1220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Oscillazione dei neutrini</a:t>
            </a:r>
            <a:endParaRPr lang="it-IT" dirty="0"/>
          </a:p>
        </p:txBody>
      </p:sp>
      <p:pic>
        <p:nvPicPr>
          <p:cNvPr id="4" name="Picture 2" descr="C:\Documents and Settings\Vincenzo\Documenti\lavoro lngs\Incontri di Fisica 2010\oscillax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0849" y="3929066"/>
            <a:ext cx="5938837" cy="919662"/>
          </a:xfrm>
          <a:prstGeom prst="rect">
            <a:avLst/>
          </a:prstGeom>
          <a:noFill/>
        </p:spPr>
      </p:pic>
      <p:pic>
        <p:nvPicPr>
          <p:cNvPr id="5" name="Picture 3" descr="C:\Documents and Settings\Vincenzo\Documenti\lavoro lngs\Incontri di Fisica 2010\n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786190"/>
            <a:ext cx="2749534" cy="1192874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357158" y="521495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Esempi di fenomeni di oscillazioni in fisica non particellare</a:t>
            </a:r>
            <a:endParaRPr lang="it-IT" baseline="30000" dirty="0"/>
          </a:p>
        </p:txBody>
      </p:sp>
      <p:pic>
        <p:nvPicPr>
          <p:cNvPr id="7" name="Picture 4" descr="C:\Documents and Settings\Vincenzo\Documenti\lavoro lngs\Incontri di Fisica 2010\nuatm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285860"/>
            <a:ext cx="2000264" cy="2406568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0" y="214290"/>
            <a:ext cx="2010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1957 B. Pontecorvo</a:t>
            </a:r>
            <a:endParaRPr lang="it-IT" dirty="0"/>
          </a:p>
        </p:txBody>
      </p:sp>
      <p:pic>
        <p:nvPicPr>
          <p:cNvPr id="6146" name="Picture 2" descr="C:\Documents and Settings\Vincenzo\Documenti\lavoro lngs\Incontri di Fisica 2010\neutrini solari copi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9" y="1106108"/>
            <a:ext cx="3714776" cy="2805466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4500562" y="6202940"/>
            <a:ext cx="3619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P</a:t>
            </a:r>
            <a:r>
              <a:rPr lang="it-IT" baseline="-25000" dirty="0" err="1" smtClean="0">
                <a:latin typeface="Symbol" pitchFamily="18" charset="2"/>
              </a:rPr>
              <a:t>n</a:t>
            </a:r>
            <a:r>
              <a:rPr lang="it-IT" dirty="0" smtClean="0"/>
              <a:t> = 1-exp(1m di acqua/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)= 7 10^-20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 flipH="1">
            <a:off x="7286644" y="5857892"/>
            <a:ext cx="1571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l = 1585 </a:t>
            </a:r>
            <a:r>
              <a:rPr lang="it-IT" dirty="0" smtClean="0">
                <a:latin typeface="+mj-lt"/>
              </a:rPr>
              <a:t>a.l</a:t>
            </a:r>
            <a:r>
              <a:rPr lang="it-IT" dirty="0" smtClean="0">
                <a:latin typeface="Symbol" pitchFamily="18" charset="2"/>
              </a:rPr>
              <a:t>.</a:t>
            </a:r>
            <a:endParaRPr lang="it-IT" dirty="0">
              <a:latin typeface="Symbol" pitchFamily="18" charset="2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500562" y="5786454"/>
            <a:ext cx="2382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Probabilità di interagire</a:t>
            </a:r>
            <a:endParaRPr lang="it-IT" dirty="0"/>
          </a:p>
        </p:txBody>
      </p:sp>
      <p:pic>
        <p:nvPicPr>
          <p:cNvPr id="6147" name="Picture 3" descr="C:\Documents and Settings\Vincenzo\Documenti\lavoro lngs\Incontri di Fisica 2010\Pontecorv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8148" y="46031"/>
            <a:ext cx="1035048" cy="1454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Test per la massa del neutrino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28596" y="1500174"/>
            <a:ext cx="1570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Test cinematici</a:t>
            </a:r>
            <a:endParaRPr lang="it-IT" dirty="0"/>
          </a:p>
        </p:txBody>
      </p:sp>
      <p:pic>
        <p:nvPicPr>
          <p:cNvPr id="6" name="Picture 6" descr="C:\Documents and Settings\Vincenzo\Documenti\lavoro lngs\Incontri di Fisica 2010\k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14554"/>
            <a:ext cx="3343275" cy="2447925"/>
          </a:xfrm>
          <a:prstGeom prst="rect">
            <a:avLst/>
          </a:prstGeom>
          <a:noFill/>
        </p:spPr>
      </p:pic>
      <p:pic>
        <p:nvPicPr>
          <p:cNvPr id="7" name="Picture 7" descr="C:\Documents and Settings\Vincenzo\Documenti\lavoro lngs\Incontri di Fisica 2010\kp-endpoin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14884"/>
            <a:ext cx="2725410" cy="1857364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2857488" y="4929198"/>
            <a:ext cx="1955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Decadimenti:</a:t>
            </a:r>
          </a:p>
          <a:p>
            <a:r>
              <a:rPr lang="it-IT" dirty="0" smtClean="0">
                <a:latin typeface="Symbol" pitchFamily="18" charset="2"/>
              </a:rPr>
              <a:t>b</a:t>
            </a:r>
            <a:r>
              <a:rPr lang="it-IT" dirty="0" smtClean="0"/>
              <a:t> nucleari, </a:t>
            </a:r>
          </a:p>
          <a:p>
            <a:r>
              <a:rPr lang="it-IT" dirty="0" smtClean="0">
                <a:latin typeface="Symbol" pitchFamily="18" charset="2"/>
              </a:rPr>
              <a:t>p-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m-</a:t>
            </a:r>
            <a:r>
              <a:rPr lang="it-IT" dirty="0" smtClean="0">
                <a:sym typeface="Wingdings" pitchFamily="2" charset="2"/>
              </a:rPr>
              <a:t>+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n</a:t>
            </a:r>
            <a:r>
              <a:rPr lang="it-IT" baseline="-25000" dirty="0" smtClean="0">
                <a:latin typeface="Symbol" pitchFamily="18" charset="2"/>
                <a:sym typeface="Wingdings" pitchFamily="2" charset="2"/>
              </a:rPr>
              <a:t>m</a:t>
            </a:r>
            <a:r>
              <a:rPr lang="it-IT" dirty="0" smtClean="0">
                <a:sym typeface="Wingdings" pitchFamily="2" charset="2"/>
              </a:rPr>
              <a:t>, </a:t>
            </a:r>
          </a:p>
          <a:p>
            <a:r>
              <a:rPr lang="it-IT" dirty="0" smtClean="0">
                <a:latin typeface="Symbol" pitchFamily="18" charset="2"/>
                <a:sym typeface="Wingdings" pitchFamily="2" charset="2"/>
              </a:rPr>
              <a:t>t-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m-</a:t>
            </a:r>
            <a:r>
              <a:rPr lang="it-IT" dirty="0" smtClean="0">
                <a:sym typeface="Wingdings" pitchFamily="2" charset="2"/>
              </a:rPr>
              <a:t>+anti-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n</a:t>
            </a:r>
            <a:r>
              <a:rPr lang="it-IT" baseline="-25000" dirty="0" smtClean="0">
                <a:latin typeface="Symbol" pitchFamily="18" charset="2"/>
                <a:sym typeface="Wingdings" pitchFamily="2" charset="2"/>
              </a:rPr>
              <a:t>m</a:t>
            </a:r>
            <a:r>
              <a:rPr lang="it-IT" dirty="0" smtClean="0">
                <a:sym typeface="Wingdings" pitchFamily="2" charset="2"/>
              </a:rPr>
              <a:t>+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n</a:t>
            </a:r>
            <a:r>
              <a:rPr lang="it-IT" baseline="-25000" dirty="0" smtClean="0">
                <a:latin typeface="Symbol" pitchFamily="18" charset="2"/>
                <a:sym typeface="Wingdings" pitchFamily="2" charset="2"/>
              </a:rPr>
              <a:t>t</a:t>
            </a:r>
            <a:endParaRPr lang="it-IT" baseline="-25000" dirty="0">
              <a:latin typeface="Symbol" pitchFamily="18" charset="2"/>
            </a:endParaRPr>
          </a:p>
        </p:txBody>
      </p:sp>
      <p:cxnSp>
        <p:nvCxnSpPr>
          <p:cNvPr id="9" name="Connettore 1 8"/>
          <p:cNvCxnSpPr/>
          <p:nvPr/>
        </p:nvCxnSpPr>
        <p:spPr>
          <a:xfrm rot="16200000" flipH="1">
            <a:off x="2393141" y="4107661"/>
            <a:ext cx="485778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857884" y="1500174"/>
            <a:ext cx="187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Test ad esclusione</a:t>
            </a:r>
            <a:endParaRPr lang="it-IT" dirty="0"/>
          </a:p>
        </p:txBody>
      </p:sp>
      <p:cxnSp>
        <p:nvCxnSpPr>
          <p:cNvPr id="11" name="Connettore 2 10"/>
          <p:cNvCxnSpPr/>
          <p:nvPr/>
        </p:nvCxnSpPr>
        <p:spPr>
          <a:xfrm rot="5400000">
            <a:off x="6286512" y="228599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224528" y="2643182"/>
            <a:ext cx="3633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Ricerca dei processi proibiti se</a:t>
            </a:r>
            <a:r>
              <a:rPr lang="it-IT" dirty="0" smtClean="0">
                <a:latin typeface="Symbol" pitchFamily="18" charset="2"/>
              </a:rPr>
              <a:t> </a:t>
            </a:r>
            <a:r>
              <a:rPr lang="it-IT" dirty="0" err="1" smtClean="0"/>
              <a:t>m</a:t>
            </a:r>
            <a:r>
              <a:rPr lang="it-IT" baseline="-25000" dirty="0" err="1" smtClean="0"/>
              <a:t>v</a:t>
            </a:r>
            <a:r>
              <a:rPr lang="it-IT" baseline="-25000" dirty="0" smtClean="0"/>
              <a:t> </a:t>
            </a:r>
            <a:r>
              <a:rPr lang="it-IT" dirty="0" smtClean="0"/>
              <a:t>= 0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000628" y="3429000"/>
            <a:ext cx="4143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Oscillazione dei neutrini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Decadimento del neutrino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Doppio decadimento beta senza neutrino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Proprietà “elettromagnetiche” (operatore effettivo)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136838" y="4917056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latin typeface="Symbol" pitchFamily="18" charset="2"/>
                <a:sym typeface="Wingdings" pitchFamily="2" charset="2"/>
              </a:rPr>
              <a:t>n</a:t>
            </a:r>
            <a:r>
              <a:rPr lang="it-IT" baseline="-25000" dirty="0" err="1" smtClean="0">
                <a:latin typeface="Symbol" pitchFamily="18" charset="2"/>
                <a:sym typeface="Wingdings" pitchFamily="2" charset="2"/>
              </a:rPr>
              <a:t>a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err="1" smtClean="0">
                <a:latin typeface="Symbol" pitchFamily="18" charset="2"/>
                <a:sym typeface="Wingdings" pitchFamily="2" charset="2"/>
              </a:rPr>
              <a:t>n</a:t>
            </a:r>
            <a:r>
              <a:rPr lang="it-IT" baseline="-25000" dirty="0" err="1" smtClean="0">
                <a:latin typeface="Symbol" pitchFamily="18" charset="2"/>
                <a:sym typeface="Wingdings" pitchFamily="2" charset="2"/>
              </a:rPr>
              <a:t>b</a:t>
            </a:r>
            <a:r>
              <a:rPr lang="it-IT" dirty="0" smtClean="0">
                <a:sym typeface="Wingdings" pitchFamily="2" charset="2"/>
              </a:rPr>
              <a:t> + </a:t>
            </a:r>
            <a:r>
              <a:rPr lang="it-IT" dirty="0" smtClean="0">
                <a:latin typeface="Symbol" pitchFamily="18" charset="2"/>
                <a:sym typeface="Wingdings" pitchFamily="2" charset="2"/>
              </a:rPr>
              <a:t>g</a:t>
            </a:r>
            <a:endParaRPr lang="it-IT" dirty="0">
              <a:latin typeface="Symbol" pitchFamily="18" charset="2"/>
            </a:endParaRPr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5857884" y="6072206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6643702" y="6072206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rot="16200000" flipH="1">
            <a:off x="6107917" y="5607859"/>
            <a:ext cx="1000132" cy="7143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5929322" y="628652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f(p)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911429" y="607220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f(p)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143636" y="5500702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</a:t>
            </a:r>
            <a:r>
              <a:rPr lang="it-IT" baseline="-25000" dirty="0" smtClean="0">
                <a:latin typeface="Symbol" pitchFamily="18" charset="2"/>
              </a:rPr>
              <a:t>m</a:t>
            </a:r>
            <a:r>
              <a:rPr lang="it-IT" dirty="0" smtClean="0"/>
              <a:t>(q)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Il doppio decadimento beta</a:t>
            </a:r>
            <a:endParaRPr lang="it-IT" dirty="0"/>
          </a:p>
        </p:txBody>
      </p:sp>
      <p:pic>
        <p:nvPicPr>
          <p:cNvPr id="2050" name="Picture 2" descr="C:\Documents and Settings\Vincenzo\Documenti\lavoro lngs\Incontri di Fisica 2010\stabilit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1500174"/>
            <a:ext cx="3983175" cy="2357454"/>
          </a:xfrm>
          <a:prstGeom prst="rect">
            <a:avLst/>
          </a:prstGeom>
          <a:noFill/>
        </p:spPr>
      </p:pic>
      <p:pic>
        <p:nvPicPr>
          <p:cNvPr id="2051" name="Picture 3" descr="C:\Documents and Settings\Vincenzo\Documenti\lavoro lngs\Incontri di Fisica 2010\doppio beta cop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357694"/>
            <a:ext cx="7215199" cy="1913490"/>
          </a:xfrm>
          <a:prstGeom prst="rect">
            <a:avLst/>
          </a:prstGeom>
          <a:noFill/>
        </p:spPr>
      </p:pic>
      <p:pic>
        <p:nvPicPr>
          <p:cNvPr id="2052" name="Picture 4" descr="C:\Documents and Settings\Vincenzo\Documenti\lavoro lngs\Incontri di Fisica 2010\risulatati sperimentali cop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1785926"/>
            <a:ext cx="5000628" cy="1724877"/>
          </a:xfrm>
          <a:prstGeom prst="rect">
            <a:avLst/>
          </a:prstGeom>
          <a:noFill/>
        </p:spPr>
      </p:pic>
      <p:sp>
        <p:nvSpPr>
          <p:cNvPr id="14" name="CasellaDiTesto 13"/>
          <p:cNvSpPr txBox="1"/>
          <p:nvPr/>
        </p:nvSpPr>
        <p:spPr>
          <a:xfrm>
            <a:off x="285720" y="6488668"/>
            <a:ext cx="231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Questioni sperimentali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7072297" y="6488668"/>
            <a:ext cx="207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Elementi di matrice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doppio decadimento beta senza neutrini e il neutrino di </a:t>
            </a:r>
            <a:r>
              <a:rPr lang="it-IT" dirty="0" err="1" smtClean="0"/>
              <a:t>Majorana</a:t>
            </a:r>
            <a:endParaRPr lang="it-IT" dirty="0"/>
          </a:p>
        </p:txBody>
      </p:sp>
      <p:cxnSp>
        <p:nvCxnSpPr>
          <p:cNvPr id="63" name="Connettore 2 62"/>
          <p:cNvCxnSpPr/>
          <p:nvPr/>
        </p:nvCxnSpPr>
        <p:spPr>
          <a:xfrm>
            <a:off x="642910" y="2000240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/>
          <p:nvPr/>
        </p:nvCxnSpPr>
        <p:spPr>
          <a:xfrm>
            <a:off x="2000232" y="2000240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 rot="5400000">
            <a:off x="1571604" y="2357430"/>
            <a:ext cx="714380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>
          <a:xfrm rot="5400000">
            <a:off x="1607323" y="3036091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/>
          <p:nvPr/>
        </p:nvCxnSpPr>
        <p:spPr>
          <a:xfrm>
            <a:off x="1928794" y="2714620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2 74"/>
          <p:cNvCxnSpPr/>
          <p:nvPr/>
        </p:nvCxnSpPr>
        <p:spPr>
          <a:xfrm rot="5400000" flipH="1" flipV="1">
            <a:off x="1499372" y="3714752"/>
            <a:ext cx="85805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/>
          <p:nvPr/>
        </p:nvCxnSpPr>
        <p:spPr>
          <a:xfrm>
            <a:off x="1928794" y="4143380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1 78"/>
          <p:cNvCxnSpPr/>
          <p:nvPr/>
        </p:nvCxnSpPr>
        <p:spPr>
          <a:xfrm rot="5400000">
            <a:off x="1535885" y="4536289"/>
            <a:ext cx="785818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/>
          <p:nvPr/>
        </p:nvCxnSpPr>
        <p:spPr>
          <a:xfrm>
            <a:off x="714348" y="4929198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/>
          <p:nvPr/>
        </p:nvCxnSpPr>
        <p:spPr>
          <a:xfrm>
            <a:off x="1928794" y="4929198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e 83"/>
          <p:cNvSpPr/>
          <p:nvPr/>
        </p:nvSpPr>
        <p:spPr>
          <a:xfrm>
            <a:off x="1714480" y="4786322"/>
            <a:ext cx="35719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5" name="Ovale 84"/>
          <p:cNvSpPr/>
          <p:nvPr/>
        </p:nvSpPr>
        <p:spPr>
          <a:xfrm>
            <a:off x="1785918" y="1857364"/>
            <a:ext cx="35719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CasellaDiTesto 85"/>
          <p:cNvSpPr txBox="1"/>
          <p:nvPr/>
        </p:nvSpPr>
        <p:spPr>
          <a:xfrm>
            <a:off x="642910" y="19288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sp>
        <p:nvSpPr>
          <p:cNvPr id="87" name="CasellaDiTesto 86"/>
          <p:cNvSpPr txBox="1"/>
          <p:nvPr/>
        </p:nvSpPr>
        <p:spPr>
          <a:xfrm>
            <a:off x="3143240" y="19288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88" name="CasellaDiTesto 87"/>
          <p:cNvSpPr txBox="1"/>
          <p:nvPr/>
        </p:nvSpPr>
        <p:spPr>
          <a:xfrm>
            <a:off x="3214678" y="485776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89" name="CasellaDiTesto 88"/>
          <p:cNvSpPr txBox="1"/>
          <p:nvPr/>
        </p:nvSpPr>
        <p:spPr>
          <a:xfrm>
            <a:off x="857224" y="485776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sp>
        <p:nvSpPr>
          <p:cNvPr id="90" name="CasellaDiTesto 89"/>
          <p:cNvSpPr txBox="1"/>
          <p:nvPr/>
        </p:nvSpPr>
        <p:spPr>
          <a:xfrm>
            <a:off x="1571604" y="221455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</a:t>
            </a:r>
            <a:endParaRPr lang="it-IT" dirty="0"/>
          </a:p>
        </p:txBody>
      </p:sp>
      <p:sp>
        <p:nvSpPr>
          <p:cNvPr id="91" name="CasellaDiTesto 90"/>
          <p:cNvSpPr txBox="1"/>
          <p:nvPr/>
        </p:nvSpPr>
        <p:spPr>
          <a:xfrm>
            <a:off x="1571604" y="428625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</a:t>
            </a:r>
            <a:endParaRPr lang="it-IT" dirty="0"/>
          </a:p>
        </p:txBody>
      </p:sp>
      <p:sp>
        <p:nvSpPr>
          <p:cNvPr id="92" name="CasellaDiTesto 91"/>
          <p:cNvSpPr txBox="1"/>
          <p:nvPr/>
        </p:nvSpPr>
        <p:spPr>
          <a:xfrm>
            <a:off x="3143240" y="2714620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e-</a:t>
            </a:r>
            <a:endParaRPr lang="it-IT" dirty="0"/>
          </a:p>
        </p:txBody>
      </p:sp>
      <p:sp>
        <p:nvSpPr>
          <p:cNvPr id="93" name="CasellaDiTesto 92"/>
          <p:cNvSpPr txBox="1"/>
          <p:nvPr/>
        </p:nvSpPr>
        <p:spPr>
          <a:xfrm>
            <a:off x="3143240" y="4143380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e-</a:t>
            </a:r>
            <a:endParaRPr lang="it-IT" dirty="0"/>
          </a:p>
        </p:txBody>
      </p:sp>
      <p:sp>
        <p:nvSpPr>
          <p:cNvPr id="94" name="CasellaDiTesto 93"/>
          <p:cNvSpPr txBox="1"/>
          <p:nvPr/>
        </p:nvSpPr>
        <p:spPr>
          <a:xfrm>
            <a:off x="1571604" y="2857496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95" name="CasellaDiTesto 94"/>
          <p:cNvSpPr txBox="1"/>
          <p:nvPr/>
        </p:nvSpPr>
        <p:spPr>
          <a:xfrm>
            <a:off x="1571604" y="3500438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n</a:t>
            </a:r>
            <a:r>
              <a:rPr lang="it-IT" baseline="-25000" dirty="0" smtClean="0"/>
              <a:t>e</a:t>
            </a:r>
            <a:endParaRPr lang="it-IT" baseline="-25000" dirty="0"/>
          </a:p>
        </p:txBody>
      </p:sp>
      <p:sp>
        <p:nvSpPr>
          <p:cNvPr id="96" name="CasellaDiTesto 95"/>
          <p:cNvSpPr txBox="1"/>
          <p:nvPr/>
        </p:nvSpPr>
        <p:spPr>
          <a:xfrm>
            <a:off x="4643438" y="4572008"/>
            <a:ext cx="40719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Alcune conseguenze: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Violazione del numero </a:t>
            </a:r>
            <a:r>
              <a:rPr lang="it-IT" dirty="0" err="1" smtClean="0"/>
              <a:t>leptonico</a:t>
            </a:r>
            <a:r>
              <a:rPr lang="it-IT" dirty="0" smtClean="0"/>
              <a:t> </a:t>
            </a:r>
            <a:r>
              <a:rPr lang="it-IT" dirty="0" smtClean="0">
                <a:latin typeface="Symbol" pitchFamily="18" charset="2"/>
              </a:rPr>
              <a:t>D</a:t>
            </a:r>
            <a:r>
              <a:rPr lang="it-IT" dirty="0" smtClean="0"/>
              <a:t>L=2.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Violazione della simmetria globale accidentale del MS: B-L  (</a:t>
            </a:r>
            <a:r>
              <a:rPr lang="it-IT" b="1" dirty="0" err="1" smtClean="0"/>
              <a:t>Majorone</a:t>
            </a:r>
            <a:r>
              <a:rPr lang="it-IT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latin typeface="Symbol" pitchFamily="18" charset="2"/>
              </a:rPr>
              <a:t>n</a:t>
            </a:r>
            <a:r>
              <a:rPr lang="it-IT" dirty="0" smtClean="0"/>
              <a:t> = anti-</a:t>
            </a:r>
            <a:r>
              <a:rPr lang="it-IT" dirty="0" smtClean="0">
                <a:latin typeface="Symbol" pitchFamily="18" charset="2"/>
              </a:rPr>
              <a:t>n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Hot Dark </a:t>
            </a:r>
            <a:r>
              <a:rPr lang="it-IT" dirty="0" err="1" smtClean="0"/>
              <a:t>Matter</a:t>
            </a:r>
            <a:endParaRPr lang="it-IT" dirty="0"/>
          </a:p>
        </p:txBody>
      </p:sp>
      <p:pic>
        <p:nvPicPr>
          <p:cNvPr id="4098" name="Picture 2" descr="C:\Documents and Settings\Vincenzo\Documenti\lavoro lngs\Incontri di Fisica 2010\stima co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357826"/>
            <a:ext cx="1091017" cy="681017"/>
          </a:xfrm>
          <a:prstGeom prst="rect">
            <a:avLst/>
          </a:prstGeom>
          <a:noFill/>
        </p:spPr>
      </p:pic>
      <p:pic>
        <p:nvPicPr>
          <p:cNvPr id="4099" name="Picture 3" descr="C:\Documents and Settings\Vincenzo\Documenti\lavoro lngs\Incontri di Fisica 2010\stima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6215082"/>
            <a:ext cx="1593836" cy="427974"/>
          </a:xfrm>
          <a:prstGeom prst="rect">
            <a:avLst/>
          </a:prstGeom>
          <a:noFill/>
        </p:spPr>
      </p:pic>
      <p:pic>
        <p:nvPicPr>
          <p:cNvPr id="34" name="Picture 3" descr="C:\Documents and Settings\Vincenzo\Documenti\lavoro lngs\Incontri di Fisica 2010\doppio beta cop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5944" y="1357298"/>
            <a:ext cx="5118056" cy="1357322"/>
          </a:xfrm>
          <a:prstGeom prst="rect">
            <a:avLst/>
          </a:prstGeom>
          <a:noFill/>
        </p:spPr>
      </p:pic>
      <p:sp>
        <p:nvSpPr>
          <p:cNvPr id="35" name="Rettangolo 34"/>
          <p:cNvSpPr/>
          <p:nvPr/>
        </p:nvSpPr>
        <p:spPr>
          <a:xfrm>
            <a:off x="8215338" y="1357298"/>
            <a:ext cx="928662" cy="14287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3794" name="Picture 2" descr="C:\Documents and Settings\Vincenzo\Documenti\lavoro lngs\Incontri di Fisica 2010\2beta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2714620"/>
            <a:ext cx="2714644" cy="1746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Limiti attuali sulla massa dei neutrini </a:t>
            </a:r>
            <a:r>
              <a:rPr lang="it-IT" dirty="0" err="1" smtClean="0"/>
              <a:t>e…</a:t>
            </a:r>
            <a:endParaRPr lang="it-IT" dirty="0"/>
          </a:p>
        </p:txBody>
      </p:sp>
      <p:pic>
        <p:nvPicPr>
          <p:cNvPr id="3074" name="Picture 2" descr="C:\Documents and Settings\Vincenzo\Documenti\lavoro lngs\Incontri di Fisica 2010\limiti mas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00174"/>
            <a:ext cx="3289291" cy="1720887"/>
          </a:xfrm>
          <a:prstGeom prst="rect">
            <a:avLst/>
          </a:prstGeom>
          <a:noFill/>
        </p:spPr>
      </p:pic>
      <p:pic>
        <p:nvPicPr>
          <p:cNvPr id="3075" name="Picture 3" descr="C:\Documents and Settings\Vincenzo\Documenti\lavoro lngs\Incontri di Fisica 2010\b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071546"/>
            <a:ext cx="3086122" cy="2857520"/>
          </a:xfrm>
          <a:prstGeom prst="rect">
            <a:avLst/>
          </a:prstGeom>
          <a:noFill/>
        </p:spPr>
      </p:pic>
      <p:cxnSp>
        <p:nvCxnSpPr>
          <p:cNvPr id="12" name="Connettore 1 11"/>
          <p:cNvCxnSpPr/>
          <p:nvPr/>
        </p:nvCxnSpPr>
        <p:spPr>
          <a:xfrm>
            <a:off x="428596" y="4929198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28596" y="507207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428596" y="578645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2285984" y="578645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2285984" y="4929198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2285984" y="5643578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643042" y="59293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643042" y="51435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1643042" y="47148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3428992" y="58578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3428992" y="53578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3428992" y="48577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5500694" y="4000504"/>
            <a:ext cx="364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Tecnica sorgente attiva  (d26mm  L60mm) (</a:t>
            </a:r>
            <a:r>
              <a:rPr lang="it-IT" dirty="0" err="1" smtClean="0"/>
              <a:t>Cd-Pd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928662" y="2857496"/>
            <a:ext cx="2595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P.D.G.</a:t>
            </a:r>
            <a:r>
              <a:rPr lang="it-IT" dirty="0" smtClean="0"/>
              <a:t>: http://pdg.lbl.gov/</a:t>
            </a:r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5143504" y="4786322"/>
            <a:ext cx="1772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H.M. </a:t>
            </a:r>
            <a:r>
              <a:rPr lang="it-IT" dirty="0" err="1" smtClean="0"/>
              <a:t>experiment</a:t>
            </a:r>
            <a:endParaRPr lang="it-IT" dirty="0"/>
          </a:p>
        </p:txBody>
      </p:sp>
      <p:pic>
        <p:nvPicPr>
          <p:cNvPr id="3076" name="Picture 4" descr="C:\Documents and Settings\Vincenzo\Documenti\lavoro lngs\Incontri di Fisica 2010\setu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5214950"/>
            <a:ext cx="2039305" cy="1590658"/>
          </a:xfrm>
          <a:prstGeom prst="rect">
            <a:avLst/>
          </a:prstGeom>
          <a:noFill/>
        </p:spPr>
      </p:pic>
      <p:sp>
        <p:nvSpPr>
          <p:cNvPr id="25" name="CasellaDiTesto 24"/>
          <p:cNvSpPr txBox="1"/>
          <p:nvPr/>
        </p:nvSpPr>
        <p:spPr>
          <a:xfrm>
            <a:off x="4214810" y="6286520"/>
            <a:ext cx="199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(Limiti cosmologici)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 approfondire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Allan Franklin 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Are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There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Really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Neutrinos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? </a:t>
            </a:r>
            <a:r>
              <a:rPr lang="it-IT" i="1" dirty="0" err="1" smtClean="0"/>
              <a:t>Perseus</a:t>
            </a:r>
            <a:r>
              <a:rPr lang="it-IT" i="1" dirty="0" smtClean="0"/>
              <a:t> </a:t>
            </a:r>
            <a:r>
              <a:rPr lang="it-IT" i="1" dirty="0" err="1" smtClean="0"/>
              <a:t>Books</a:t>
            </a:r>
            <a:r>
              <a:rPr lang="it-IT" i="1" dirty="0" smtClean="0"/>
              <a:t> 2001</a:t>
            </a:r>
          </a:p>
          <a:p>
            <a:r>
              <a:rPr lang="it-IT" i="1" dirty="0" err="1" smtClean="0"/>
              <a:t>W.S.C.</a:t>
            </a:r>
            <a:r>
              <a:rPr lang="it-IT" i="1" dirty="0" smtClean="0"/>
              <a:t> Williams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Nuclear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Particle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Physics</a:t>
            </a:r>
            <a:r>
              <a:rPr lang="it-IT" i="1" dirty="0" smtClean="0"/>
              <a:t> Oxford Science </a:t>
            </a:r>
            <a:r>
              <a:rPr lang="it-IT" i="1" dirty="0" err="1" smtClean="0"/>
              <a:t>Publications</a:t>
            </a:r>
            <a:r>
              <a:rPr lang="it-IT" i="1" dirty="0" smtClean="0"/>
              <a:t> 2001</a:t>
            </a:r>
          </a:p>
          <a:p>
            <a:r>
              <a:rPr lang="it-IT" i="1" dirty="0" smtClean="0"/>
              <a:t>Rabin N </a:t>
            </a:r>
            <a:r>
              <a:rPr lang="it-IT" i="1" dirty="0" err="1" smtClean="0"/>
              <a:t>Mohapatra</a:t>
            </a:r>
            <a:r>
              <a:rPr lang="it-IT" i="1" dirty="0" smtClean="0"/>
              <a:t> e </a:t>
            </a:r>
            <a:r>
              <a:rPr lang="it-IT" i="1" dirty="0" err="1" smtClean="0"/>
              <a:t>Palash</a:t>
            </a:r>
            <a:r>
              <a:rPr lang="it-IT" i="1" dirty="0" smtClean="0"/>
              <a:t> B </a:t>
            </a:r>
            <a:r>
              <a:rPr lang="it-IT" i="1" dirty="0" err="1" smtClean="0"/>
              <a:t>Pal</a:t>
            </a:r>
            <a:r>
              <a:rPr lang="it-IT" i="1" dirty="0" smtClean="0"/>
              <a:t>  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Massive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Neutrinos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iIn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Physics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Astrophysics</a:t>
            </a:r>
            <a:r>
              <a:rPr lang="it-IT" i="1" dirty="0" smtClean="0"/>
              <a:t> Word </a:t>
            </a:r>
            <a:r>
              <a:rPr lang="it-IT" i="1" dirty="0" err="1" smtClean="0"/>
              <a:t>Scientific</a:t>
            </a:r>
            <a:r>
              <a:rPr lang="it-IT" i="1" dirty="0" smtClean="0"/>
              <a:t> 1998</a:t>
            </a:r>
          </a:p>
          <a:p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Neutrinoless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Double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Deta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Decay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smtClean="0"/>
              <a:t>– </a:t>
            </a:r>
            <a:r>
              <a:rPr lang="it-IT" i="1" dirty="0" err="1" smtClean="0"/>
              <a:t>V.K.</a:t>
            </a:r>
            <a:r>
              <a:rPr lang="it-IT" i="1" dirty="0" smtClean="0"/>
              <a:t> </a:t>
            </a:r>
            <a:r>
              <a:rPr lang="it-IT" i="1" dirty="0" err="1" smtClean="0"/>
              <a:t>Kota</a:t>
            </a:r>
            <a:r>
              <a:rPr lang="it-IT" i="1" dirty="0" smtClean="0"/>
              <a:t> </a:t>
            </a:r>
            <a:r>
              <a:rPr lang="it-IT" i="1" dirty="0" err="1" smtClean="0"/>
              <a:t>U.Sarkar</a:t>
            </a:r>
            <a:r>
              <a:rPr lang="it-IT" i="1" dirty="0" smtClean="0"/>
              <a:t> 2008</a:t>
            </a:r>
          </a:p>
          <a:p>
            <a:r>
              <a:rPr lang="it-IT" i="1" dirty="0" smtClean="0"/>
              <a:t>Mike </a:t>
            </a:r>
            <a:r>
              <a:rPr lang="it-IT" i="1" dirty="0" err="1" smtClean="0"/>
              <a:t>Guidry</a:t>
            </a:r>
            <a:r>
              <a:rPr lang="it-IT" i="1" dirty="0" smtClean="0"/>
              <a:t> -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Gauge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Fiels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Theories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an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with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</a:rPr>
              <a:t>applications</a:t>
            </a:r>
            <a:r>
              <a:rPr lang="it-IT" i="1" dirty="0" smtClean="0"/>
              <a:t>. </a:t>
            </a:r>
            <a:r>
              <a:rPr lang="it-IT" i="1" dirty="0" err="1" smtClean="0"/>
              <a:t>Wiley</a:t>
            </a:r>
            <a:r>
              <a:rPr lang="it-IT" i="1" dirty="0" smtClean="0"/>
              <a:t> C. L. E. P. 1999</a:t>
            </a:r>
          </a:p>
          <a:p>
            <a:endParaRPr lang="it-IT" i="1" dirty="0" smtClean="0"/>
          </a:p>
          <a:p>
            <a:endParaRPr lang="it-IT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1438" y="2286000"/>
            <a:ext cx="8943975" cy="2036763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alpha val="41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42820" y="2855692"/>
            <a:ext cx="8429684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</a:rPr>
              <a:t>Grazie per l’attenzione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1223</Words>
  <Application>Microsoft Office PowerPoint</Application>
  <PresentationFormat>Presentazione su schermo (4:3)</PresentationFormat>
  <Paragraphs>318</Paragraphs>
  <Slides>20</Slides>
  <Notes>20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2" baseType="lpstr">
      <vt:lpstr>Tema di Office</vt:lpstr>
      <vt:lpstr>Fotografia Photo Editor</vt:lpstr>
      <vt:lpstr>Diapositiva 1</vt:lpstr>
      <vt:lpstr>Indice</vt:lpstr>
      <vt:lpstr>Alla scoperta del neutrino</vt:lpstr>
      <vt:lpstr>Distribuzione energetica dei raggi b</vt:lpstr>
      <vt:lpstr>Diapositiva 5</vt:lpstr>
      <vt:lpstr>Come interpretarlo?</vt:lpstr>
      <vt:lpstr>Come interpretarlo?</vt:lpstr>
      <vt:lpstr>Come interpretarlo?</vt:lpstr>
      <vt:lpstr>La teoria del decadimento b di Fermi</vt:lpstr>
      <vt:lpstr>Estensione del modello</vt:lpstr>
      <vt:lpstr>Decadimenti b</vt:lpstr>
      <vt:lpstr>Il neutrino ed il Modello Standard (MS) delle particelle elementari</vt:lpstr>
      <vt:lpstr>Il neutrino ed il Modello Standard (MS) delle particelle elementari</vt:lpstr>
      <vt:lpstr>Quali sono le sorgenti di neutrini?</vt:lpstr>
      <vt:lpstr>Oscillazione dei neutrini</vt:lpstr>
      <vt:lpstr>Test per la massa del neutrino</vt:lpstr>
      <vt:lpstr>Il doppio decadimento beta</vt:lpstr>
      <vt:lpstr>Il doppio decadimento beta senza neutrini e il neutrino di Majorana</vt:lpstr>
      <vt:lpstr>Limiti attuali sulla massa dei neutrini e…</vt:lpstr>
      <vt:lpstr>Per approfondire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Vincenzo</dc:creator>
  <cp:lastModifiedBy>Utente Windows</cp:lastModifiedBy>
  <cp:revision>195</cp:revision>
  <dcterms:created xsi:type="dcterms:W3CDTF">2010-10-04T08:56:26Z</dcterms:created>
  <dcterms:modified xsi:type="dcterms:W3CDTF">2010-10-07T12:10:46Z</dcterms:modified>
</cp:coreProperties>
</file>