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9" r:id="rId18"/>
    <p:sldId id="272" r:id="rId19"/>
    <p:sldId id="273" r:id="rId20"/>
    <p:sldId id="274" r:id="rId21"/>
    <p:sldId id="275" r:id="rId22"/>
    <p:sldId id="276" r:id="rId23"/>
    <p:sldId id="277" r:id="rId24"/>
    <p:sldId id="280" r:id="rId25"/>
    <p:sldId id="278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47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08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53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4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10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99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29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742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41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11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7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54587-515A-4764-8391-5552782FF346}" type="datetimeFigureOut">
              <a:rPr lang="en-US" smtClean="0"/>
              <a:t>9/8/2011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8165D-253C-4FDE-B151-EDE6D2CBE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82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8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" Type="http://schemas.openxmlformats.org/officeDocument/2006/relationships/image" Target="../media/image94.png"/><Relationship Id="rId16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38.png"/><Relationship Id="rId7" Type="http://schemas.openxmlformats.org/officeDocument/2006/relationships/image" Target="../media/image102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8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383"/>
            <a:ext cx="7772400" cy="142701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O</a:t>
            </a:r>
            <a:r>
              <a:rPr lang="en-US" dirty="0" smtClean="0">
                <a:solidFill>
                  <a:srgbClr val="C00000"/>
                </a:solidFill>
              </a:rPr>
              <a:t>rder parameters and their topological defects in Dirac systems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143000" y="2286000"/>
            <a:ext cx="67818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Igor Herbut (Simon Fraser, Vancouver)</a:t>
            </a:r>
          </a:p>
          <a:p>
            <a:r>
              <a:rPr lang="en-US" sz="2400" b="1" dirty="0" smtClean="0">
                <a:solidFill>
                  <a:schemeClr val="accent2"/>
                </a:solidFill>
              </a:rPr>
              <a:t>arXiv:1109.0577 </a:t>
            </a:r>
            <a:r>
              <a:rPr lang="en-US" sz="2400" b="1" dirty="0" smtClean="0">
                <a:solidFill>
                  <a:srgbClr val="00B050"/>
                </a:solidFill>
              </a:rPr>
              <a:t>(Tuesday)</a:t>
            </a:r>
            <a:endParaRPr lang="en-US" sz="2400" b="1" dirty="0">
              <a:solidFill>
                <a:srgbClr val="00B050"/>
              </a:solidFill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8318" y="3706091"/>
            <a:ext cx="4343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04800" y="388620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Bitan Roy (Tallahassee) 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Chi-Ken Lu (SFU)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Kelly Chang (SFU)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Vladimir Juricic (Leiden</a:t>
            </a:r>
            <a:r>
              <a:rPr lang="en-US" sz="2400" b="1" dirty="0" smtClean="0">
                <a:solidFill>
                  <a:srgbClr val="00B0F0"/>
                </a:solidFill>
              </a:rPr>
              <a:t>)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6049512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Quantum Field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heory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spects of Condensed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M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atter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hysics, Frascati/Rome 2011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19431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810000" y="1371600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Two triangular sublattices: A  and B; one electron per site (half filling)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2667000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Tight-binding  model ( t  = 2.5 eV )</a:t>
            </a:r>
            <a:r>
              <a:rPr lang="en-US" b="1" dirty="0" smtClean="0"/>
              <a:t>: </a:t>
            </a:r>
            <a:endParaRPr lang="en-US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200400"/>
            <a:ext cx="5648325" cy="115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85800" y="42672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(Wallace, PR 1947)</a:t>
            </a:r>
            <a:endParaRPr lang="en-US" b="1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4648200"/>
            <a:ext cx="14001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4572000"/>
            <a:ext cx="31718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838200" y="525780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 sum is complex   =&gt; two equations for two variables for zero energy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                                  =&gt;    </a:t>
            </a:r>
            <a:r>
              <a:rPr lang="en-US" sz="2400" b="1" dirty="0" smtClean="0">
                <a:solidFill>
                  <a:srgbClr val="FF0000"/>
                </a:solidFill>
              </a:rPr>
              <a:t>Dirac points </a:t>
            </a:r>
            <a:r>
              <a:rPr lang="en-US" sz="2000" b="1" dirty="0" smtClean="0"/>
              <a:t>(no Fermi surface) 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97018" y="337203"/>
            <a:ext cx="8946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Paradigmatic Dirac system in 2D:   </a:t>
            </a:r>
            <a:r>
              <a:rPr lang="en-US" sz="2400" b="1" dirty="0" smtClean="0">
                <a:solidFill>
                  <a:srgbClr val="FF0000"/>
                </a:solidFill>
              </a:rPr>
              <a:t>graphene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8521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Brillouin zone: </a:t>
            </a:r>
            <a:endParaRPr lang="en-US" sz="20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878092"/>
            <a:ext cx="3124200" cy="248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914400"/>
            <a:ext cx="127149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867400" y="990600"/>
            <a:ext cx="289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Two inequivalent </a:t>
            </a:r>
            <a:r>
              <a:rPr lang="en-US" sz="2000" b="1" dirty="0" smtClean="0">
                <a:solidFill>
                  <a:srgbClr val="92D050"/>
                </a:solidFill>
              </a:rPr>
              <a:t>(Dirac) </a:t>
            </a:r>
            <a:r>
              <a:rPr lang="en-US" sz="2000" b="1" dirty="0" smtClean="0"/>
              <a:t>points at :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FF0000"/>
                </a:solidFill>
              </a:rPr>
              <a:t> +</a:t>
            </a:r>
            <a:r>
              <a:rPr lang="en-US" sz="2800" b="1" dirty="0" smtClean="0">
                <a:solidFill>
                  <a:srgbClr val="FF0000"/>
                </a:solidFill>
              </a:rPr>
              <a:t>K  </a:t>
            </a:r>
            <a:r>
              <a:rPr lang="en-US" sz="2000" b="1" dirty="0" smtClean="0">
                <a:solidFill>
                  <a:srgbClr val="FF0000"/>
                </a:solidFill>
              </a:rPr>
              <a:t>     </a:t>
            </a:r>
            <a:r>
              <a:rPr lang="en-US" sz="2000" b="1" dirty="0" smtClean="0"/>
              <a:t>and      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-K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58140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Dirac fermion: </a:t>
            </a:r>
            <a:r>
              <a:rPr lang="en-US" sz="2000" b="1" dirty="0" smtClean="0">
                <a:solidFill>
                  <a:srgbClr val="FF0000"/>
                </a:solidFill>
              </a:rPr>
              <a:t>4 components </a:t>
            </a:r>
            <a:r>
              <a:rPr lang="en-US" sz="2000" b="1" dirty="0" smtClean="0">
                <a:solidFill>
                  <a:srgbClr val="0070C0"/>
                </a:solidFill>
              </a:rPr>
              <a:t>(2^d with time-reversal</a:t>
            </a:r>
            <a:r>
              <a:rPr lang="en-US" sz="2000" b="1" dirty="0" smtClean="0">
                <a:solidFill>
                  <a:srgbClr val="00B050"/>
                </a:solidFill>
              </a:rPr>
              <a:t>, IH, PRB 2011</a:t>
            </a:r>
            <a:r>
              <a:rPr lang="en-US" sz="2000" b="1" dirty="0" smtClean="0">
                <a:solidFill>
                  <a:srgbClr val="0070C0"/>
                </a:solidFill>
              </a:rPr>
              <a:t>)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80060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“Low - energy” Hamiltonian: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4800600"/>
            <a:ext cx="10287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4800600"/>
            <a:ext cx="28479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696200" y="48006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i=1,2</a:t>
            </a:r>
            <a:endParaRPr lang="en-US" sz="2000" b="1" dirty="0"/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7400" y="5562600"/>
            <a:ext cx="18859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5562600"/>
            <a:ext cx="762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0" y="5562600"/>
            <a:ext cx="238125" cy="32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5562600"/>
            <a:ext cx="1743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486400" y="556260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,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09600" y="6172200"/>
            <a:ext cx="556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(isotropic, v  =  c/300  = 1, in our units)</a:t>
            </a:r>
            <a:endParaRPr lang="en-US" sz="2000" b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20782" y="3962400"/>
            <a:ext cx="9144000" cy="644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8007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457200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Symmetries: </a:t>
            </a:r>
            <a:r>
              <a:rPr lang="en-US" sz="2400" b="1" dirty="0" smtClean="0">
                <a:solidFill>
                  <a:srgbClr val="92D050"/>
                </a:solidFill>
              </a:rPr>
              <a:t>exact and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92D050"/>
                </a:solidFill>
              </a:rPr>
              <a:t>emergent </a:t>
            </a:r>
            <a:endParaRPr lang="en-US" sz="2400" b="1" dirty="0">
              <a:solidFill>
                <a:srgbClr val="92D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2954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en-US" sz="2400" b="1" dirty="0" smtClean="0">
                <a:solidFill>
                  <a:srgbClr val="FF0000"/>
                </a:solidFill>
              </a:rPr>
              <a:t>Lorentz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/>
              <a:t>     </a:t>
            </a:r>
          </a:p>
          <a:p>
            <a:pPr marL="457200" indent="-457200"/>
            <a:endParaRPr lang="en-US" sz="2000" b="1" dirty="0" smtClean="0"/>
          </a:p>
          <a:p>
            <a:pPr marL="457200" indent="-457200"/>
            <a:r>
              <a:rPr lang="en-US" sz="2000" b="1" dirty="0" smtClean="0"/>
              <a:t>   (microscopically, only  rotations by 120 degrees and reflections: </a:t>
            </a:r>
            <a:r>
              <a:rPr lang="en-US" sz="2800" b="1" dirty="0" smtClean="0"/>
              <a:t>C</a:t>
            </a:r>
            <a:r>
              <a:rPr lang="en-US" b="1" dirty="0" smtClean="0"/>
              <a:t>3v</a:t>
            </a:r>
            <a:r>
              <a:rPr lang="en-US" sz="2000" b="1" dirty="0" smtClean="0"/>
              <a:t>)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61999" y="2743200"/>
            <a:ext cx="1726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2)    </a:t>
            </a:r>
            <a:r>
              <a:rPr lang="en-US" sz="2400" b="1" dirty="0" smtClean="0">
                <a:solidFill>
                  <a:srgbClr val="FF0000"/>
                </a:solidFill>
              </a:rPr>
              <a:t>Valley </a:t>
            </a:r>
            <a:r>
              <a:rPr lang="en-US" sz="2000" b="1" dirty="0" smtClean="0"/>
              <a:t>: </a:t>
            </a:r>
            <a:endParaRPr lang="en-US" sz="20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124200"/>
            <a:ext cx="99459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819400"/>
            <a:ext cx="1152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733800" y="28194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=</a:t>
            </a:r>
            <a:endParaRPr lang="en-US" sz="2000" b="1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2743200"/>
            <a:ext cx="20383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2743200"/>
            <a:ext cx="2000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038600" y="4419600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7305614" y="2516158"/>
            <a:ext cx="2423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48400" y="2743200"/>
            <a:ext cx="923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smtClean="0">
                <a:solidFill>
                  <a:prstClr val="black"/>
                </a:solidFill>
              </a:rPr>
              <a:t>, 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5400" y="35052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Generators commute with the Dirac Hamiltonian (in 2D).  Only two are </a:t>
            </a:r>
            <a:r>
              <a:rPr lang="en-US" sz="2000" b="1" dirty="0" smtClean="0">
                <a:solidFill>
                  <a:srgbClr val="92D050"/>
                </a:solidFill>
              </a:rPr>
              <a:t>emergent!</a:t>
            </a:r>
            <a:endParaRPr lang="en-US" sz="2000" b="1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914400" y="44196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3)   </a:t>
            </a:r>
            <a:r>
              <a:rPr lang="en-US" sz="2400" b="1" dirty="0" smtClean="0">
                <a:solidFill>
                  <a:srgbClr val="FF0000"/>
                </a:solidFill>
              </a:rPr>
              <a:t>Time-reversal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92D050"/>
                </a:solidFill>
              </a:rPr>
              <a:t> </a:t>
            </a:r>
            <a:r>
              <a:rPr lang="en-US" sz="2000" b="1" dirty="0" smtClean="0"/>
              <a:t>: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3657600" y="4343400"/>
            <a:ext cx="149707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38600" y="4419600"/>
            <a:ext cx="17621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2057400" y="5029200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  (  </a:t>
            </a:r>
            <a:r>
              <a:rPr lang="en-US" sz="2000" b="1" dirty="0" smtClean="0">
                <a:solidFill>
                  <a:srgbClr val="92D050"/>
                </a:solidFill>
              </a:rPr>
              <a:t>+  K    &lt;-&gt;  - K   </a:t>
            </a:r>
            <a:r>
              <a:rPr lang="en-US" sz="2000" b="1" dirty="0" smtClean="0"/>
              <a:t> and    complex conjugation )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90600" y="5638800"/>
            <a:ext cx="716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</a:rPr>
              <a:t>(IH, Juricic, Roy, PRB 2009)</a:t>
            </a:r>
            <a:endParaRPr lang="en-US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6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3867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2819954" y="3169918"/>
            <a:ext cx="161263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295400"/>
            <a:ext cx="18383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953000" y="1295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, </a:t>
            </a:r>
            <a:endParaRPr lang="en-US" sz="2000" b="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V="1">
            <a:off x="4258312" y="3276598"/>
            <a:ext cx="72388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2286000"/>
            <a:ext cx="10858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38600" y="2286000"/>
            <a:ext cx="485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200" y="2286000"/>
            <a:ext cx="5619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143000" y="2971800"/>
            <a:ext cx="7467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and so map zero-modes, when they exist, into each other!</a:t>
            </a:r>
            <a:r>
              <a:rPr lang="en-US" sz="2400" b="1" dirty="0" smtClean="0">
                <a:solidFill>
                  <a:srgbClr val="00B050"/>
                </a:solidFill>
              </a:rPr>
              <a:t>  </a:t>
            </a:r>
          </a:p>
          <a:p>
            <a:endParaRPr lang="en-US" sz="2000" b="1" dirty="0" smtClean="0">
              <a:solidFill>
                <a:srgbClr val="00B050"/>
              </a:solidFill>
            </a:endParaRPr>
          </a:p>
          <a:p>
            <a:r>
              <a:rPr lang="en-US" sz="2400" b="1" dirty="0" smtClean="0">
                <a:solidFill>
                  <a:srgbClr val="00B050"/>
                </a:solidFill>
              </a:rPr>
              <a:t>Zero-energy subspace is invariant under </a:t>
            </a:r>
            <a:r>
              <a:rPr lang="en-US" sz="2400" b="1" dirty="0" smtClean="0">
                <a:solidFill>
                  <a:srgbClr val="C00000"/>
                </a:solidFill>
              </a:rPr>
              <a:t>both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</a:rPr>
              <a:t>commuting</a:t>
            </a:r>
            <a:r>
              <a:rPr lang="en-US" sz="2400" b="1" dirty="0" smtClean="0">
                <a:solidFill>
                  <a:srgbClr val="00B050"/>
                </a:solidFill>
              </a:rPr>
              <a:t> and </a:t>
            </a:r>
            <a:r>
              <a:rPr lang="en-US" sz="2400" b="1" dirty="0" smtClean="0">
                <a:solidFill>
                  <a:schemeClr val="tx2"/>
                </a:solidFill>
              </a:rPr>
              <a:t>anticommuting</a:t>
            </a:r>
            <a:r>
              <a:rPr lang="en-US" sz="2400" b="1" dirty="0" smtClean="0">
                <a:solidFill>
                  <a:srgbClr val="00B050"/>
                </a:solidFill>
              </a:rPr>
              <a:t> operators!!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200" y="22098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= &gt; 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 rot="10800000" flipH="1" flipV="1">
            <a:off x="0" y="493598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     </a:t>
            </a:r>
            <a:r>
              <a:rPr lang="en-US" sz="2400" b="1" dirty="0" smtClean="0">
                <a:solidFill>
                  <a:srgbClr val="FF0000"/>
                </a:solidFill>
              </a:rPr>
              <a:t>Chiral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symmetry: </a:t>
            </a:r>
            <a:r>
              <a:rPr lang="en-US" sz="2400" b="1" dirty="0" smtClean="0">
                <a:solidFill>
                  <a:srgbClr val="92D050"/>
                </a:solidFill>
              </a:rPr>
              <a:t> </a:t>
            </a:r>
            <a:r>
              <a:rPr lang="en-US" sz="2400" b="1" dirty="0" smtClean="0"/>
              <a:t>anticommute with Dirac Hamiltonian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1873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572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“Masses” </a:t>
            </a:r>
            <a:r>
              <a:rPr lang="en-US" sz="2400" b="1" dirty="0" smtClean="0">
                <a:solidFill>
                  <a:srgbClr val="00B050"/>
                </a:solidFill>
              </a:rPr>
              <a:t>= p-h symmetries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3716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1)</a:t>
            </a:r>
            <a:r>
              <a:rPr lang="en-US" sz="2000" b="1" dirty="0" smtClean="0"/>
              <a:t>  </a:t>
            </a:r>
            <a:r>
              <a:rPr lang="en-US" sz="2400" b="1" dirty="0" smtClean="0">
                <a:solidFill>
                  <a:srgbClr val="FF0000"/>
                </a:solidFill>
              </a:rPr>
              <a:t>Broken valley symmetry, </a:t>
            </a:r>
            <a:r>
              <a:rPr lang="en-US" sz="2400" b="1" dirty="0" smtClean="0">
                <a:solidFill>
                  <a:srgbClr val="92D050"/>
                </a:solidFill>
              </a:rPr>
              <a:t>preserved time reversal</a:t>
            </a:r>
            <a:endParaRPr lang="en-US" sz="2400" b="1" dirty="0">
              <a:solidFill>
                <a:srgbClr val="92D05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057400"/>
            <a:ext cx="6381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2057400"/>
            <a:ext cx="6381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981200"/>
            <a:ext cx="11334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572000" y="20574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32766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2)   </a:t>
            </a:r>
            <a:r>
              <a:rPr lang="en-US" sz="2400" b="1" dirty="0" smtClean="0">
                <a:solidFill>
                  <a:srgbClr val="FF0000"/>
                </a:solidFill>
              </a:rPr>
              <a:t>Broken time-reversal symmetry, </a:t>
            </a:r>
            <a:r>
              <a:rPr lang="en-US" sz="2400" b="1" dirty="0" smtClean="0">
                <a:solidFill>
                  <a:srgbClr val="92D050"/>
                </a:solidFill>
              </a:rPr>
              <a:t>preserved valley</a:t>
            </a:r>
            <a:endParaRPr lang="en-US" sz="2400" b="1" dirty="0">
              <a:solidFill>
                <a:srgbClr val="92D050"/>
              </a:solidFill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114800"/>
            <a:ext cx="8858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4191000"/>
            <a:ext cx="7048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4191000"/>
            <a:ext cx="7048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648200" y="41910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41910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ym typeface="Wingdings" pitchFamily="2" charset="2"/>
              </a:rPr>
              <a:t>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200400" y="20574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ym typeface="Wingdings" pitchFamily="2" charset="2"/>
              </a:rPr>
              <a:t></a:t>
            </a:r>
            <a:endParaRPr lang="en-US" sz="2000" b="1" dirty="0"/>
          </a:p>
        </p:txBody>
      </p:sp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5715000"/>
            <a:ext cx="4171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4876800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 either case the spectrum becomes </a:t>
            </a:r>
            <a:r>
              <a:rPr lang="en-US" sz="2400" b="1" dirty="0" smtClean="0">
                <a:solidFill>
                  <a:srgbClr val="FF0000"/>
                </a:solidFill>
              </a:rPr>
              <a:t>gapped</a:t>
            </a:r>
            <a:r>
              <a:rPr lang="en-US" sz="2400" b="1" dirty="0" smtClean="0"/>
              <a:t>: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6324600" y="5715000"/>
            <a:ext cx="45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=</a:t>
            </a:r>
            <a:endParaRPr lang="en-US" sz="2000" b="1" dirty="0"/>
          </a:p>
        </p:txBody>
      </p:sp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05600" y="5791200"/>
            <a:ext cx="4286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15200" y="5638800"/>
            <a:ext cx="381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7010400" y="571500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,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257800" y="579120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,</a:t>
            </a:r>
            <a:endParaRPr lang="en-US" sz="2000" b="1" dirty="0"/>
          </a:p>
        </p:txBody>
      </p:sp>
      <p:pic>
        <p:nvPicPr>
          <p:cNvPr id="22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5715000"/>
            <a:ext cx="561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0993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1640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On lattice?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14300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1)       m</a:t>
            </a:r>
            <a:endParaRPr lang="en-US" sz="20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9006" y="2332395"/>
            <a:ext cx="45719" cy="5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143000"/>
            <a:ext cx="4191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743200" y="10668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staggered density</a:t>
            </a:r>
            <a:r>
              <a:rPr lang="en-US" sz="2000" b="1" dirty="0" smtClean="0"/>
              <a:t>, or </a:t>
            </a:r>
            <a:r>
              <a:rPr lang="en-US" sz="2000" b="1" dirty="0" smtClean="0">
                <a:solidFill>
                  <a:srgbClr val="FF0000"/>
                </a:solidFill>
              </a:rPr>
              <a:t>Neel</a:t>
            </a:r>
            <a:r>
              <a:rPr lang="en-US" sz="2000" b="1" dirty="0" smtClean="0"/>
              <a:t> (with spin); </a:t>
            </a:r>
            <a:r>
              <a:rPr lang="en-US" sz="2000" b="1" dirty="0" smtClean="0">
                <a:solidFill>
                  <a:srgbClr val="92D050"/>
                </a:solidFill>
              </a:rPr>
              <a:t>preserves translations</a:t>
            </a:r>
            <a:r>
              <a:rPr lang="en-US" sz="2000" b="1" dirty="0" smtClean="0"/>
              <a:t>  </a:t>
            </a:r>
            <a:r>
              <a:rPr lang="en-US" sz="2000" b="1" dirty="0" smtClean="0">
                <a:solidFill>
                  <a:srgbClr val="00B0F0"/>
                </a:solidFill>
              </a:rPr>
              <a:t>(Semenoff, PRL 1984)</a:t>
            </a:r>
            <a:endParaRPr lang="en-US" sz="2000" b="1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220980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2) </a:t>
            </a:r>
            <a:endParaRPr lang="en-US" sz="2000" b="1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133600"/>
            <a:ext cx="7810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743200" y="22098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</a:t>
            </a:r>
            <a:r>
              <a:rPr lang="en-US" sz="2000" b="1" dirty="0" smtClean="0">
                <a:solidFill>
                  <a:srgbClr val="FF0000"/>
                </a:solidFill>
              </a:rPr>
              <a:t>opological insulator </a:t>
            </a:r>
            <a:r>
              <a:rPr lang="en-US" sz="2000" b="1" dirty="0" smtClean="0">
                <a:solidFill>
                  <a:srgbClr val="00B0F0"/>
                </a:solidFill>
              </a:rPr>
              <a:t>(circulating currents,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Haldane PRL 1988, Kane-Mele PRL 2005)</a:t>
            </a:r>
            <a:endParaRPr lang="en-US" sz="2000" b="1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5943600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 ( </a:t>
            </a:r>
            <a:r>
              <a:rPr lang="en-US" sz="2000" b="1" dirty="0" smtClean="0">
                <a:solidFill>
                  <a:srgbClr val="00B0F0"/>
                </a:solidFill>
              </a:rPr>
              <a:t>Raghu et al, PRL 2008</a:t>
            </a:r>
            <a:r>
              <a:rPr lang="en-US" sz="2000" b="1" dirty="0" smtClean="0"/>
              <a:t>, generic phase diagram </a:t>
            </a:r>
            <a:r>
              <a:rPr lang="en-US" sz="2000" b="1" dirty="0" smtClean="0">
                <a:solidFill>
                  <a:srgbClr val="00B0F0"/>
                </a:solidFill>
              </a:rPr>
              <a:t>IH, PRL 2006 </a:t>
            </a:r>
            <a:r>
              <a:rPr lang="en-US" sz="2000" b="1" dirty="0" smtClean="0"/>
              <a:t>) </a:t>
            </a:r>
            <a:endParaRPr lang="en-US" sz="2000" b="1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1" y="3048001"/>
            <a:ext cx="4800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048000"/>
            <a:ext cx="39814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1191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3)  </a:t>
            </a:r>
            <a:endParaRPr lang="en-US" sz="20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533400"/>
            <a:ext cx="90487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533400"/>
            <a:ext cx="8953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533400"/>
            <a:ext cx="5238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533400"/>
            <a:ext cx="5143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124200" y="5334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215304"/>
            <a:ext cx="4562475" cy="297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562600" y="5334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Kekule  bond-density-wave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15303"/>
            <a:ext cx="2914650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132" y="4239983"/>
            <a:ext cx="5105400" cy="1856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1000" y="4175268"/>
            <a:ext cx="3350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(Hou,Chamon, Mudry, PRL 2007)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19551" y="6176757"/>
            <a:ext cx="512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(</a:t>
            </a:r>
            <a:r>
              <a:rPr lang="en-US" b="1" dirty="0" smtClean="0">
                <a:solidFill>
                  <a:srgbClr val="00B050"/>
                </a:solidFill>
              </a:rPr>
              <a:t>Roy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and IH, PRB 2010, Lieb and Frank, PRL 2011)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12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810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All Dirac masses in 2D</a:t>
            </a:r>
            <a:r>
              <a:rPr lang="en-US" sz="2800" b="1" dirty="0" smtClean="0"/>
              <a:t>: </a:t>
            </a:r>
            <a:r>
              <a:rPr lang="en-US" sz="2000" b="1" dirty="0" smtClean="0">
                <a:solidFill>
                  <a:srgbClr val="00B0F0"/>
                </a:solidFill>
              </a:rPr>
              <a:t>with electron spin included</a:t>
            </a:r>
            <a:r>
              <a:rPr lang="en-US" sz="2400" b="1" dirty="0" smtClean="0">
                <a:solidFill>
                  <a:srgbClr val="00B0F0"/>
                </a:solidFill>
              </a:rPr>
              <a:t>,  </a:t>
            </a:r>
            <a:r>
              <a:rPr lang="en-US" sz="2400" b="1" dirty="0" smtClean="0">
                <a:solidFill>
                  <a:srgbClr val="FF0000"/>
                </a:solidFill>
              </a:rPr>
              <a:t>2 X 2 X 4 = 16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389" y="1219200"/>
            <a:ext cx="861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16 X 16 </a:t>
            </a:r>
            <a:r>
              <a:rPr lang="en-US" sz="2000" b="1" dirty="0" smtClean="0">
                <a:solidFill>
                  <a:schemeClr val="accent5"/>
                </a:solidFill>
              </a:rPr>
              <a:t>Dirac-Bogoliubov-deGenness representation:</a:t>
            </a:r>
            <a:r>
              <a:rPr lang="en-US" b="1" dirty="0" smtClean="0">
                <a:solidFill>
                  <a:schemeClr val="accent5"/>
                </a:solidFill>
              </a:rPr>
              <a:t> 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2514600"/>
            <a:ext cx="415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Dirac-BdG Hamiltonian is now:</a:t>
            </a:r>
            <a:r>
              <a:rPr lang="en-US" sz="2400" b="1" dirty="0" smtClean="0">
                <a:solidFill>
                  <a:srgbClr val="C00000"/>
                </a:solidFill>
              </a:rPr>
              <a:t> 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002" y="1981200"/>
            <a:ext cx="21431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2124075"/>
            <a:ext cx="12668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307" y="2088573"/>
            <a:ext cx="9334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739" y="3276601"/>
            <a:ext cx="40767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032" y="1303853"/>
            <a:ext cx="26003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48491" y="4114800"/>
            <a:ext cx="91924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So there are </a:t>
            </a:r>
            <a:r>
              <a:rPr lang="en-US" sz="2400" b="1" dirty="0">
                <a:solidFill>
                  <a:srgbClr val="FF0000"/>
                </a:solidFill>
              </a:rPr>
              <a:t>8</a:t>
            </a:r>
            <a:r>
              <a:rPr lang="en-US" sz="2400" b="1" dirty="0" smtClean="0">
                <a:solidFill>
                  <a:srgbClr val="0070C0"/>
                </a:solidFill>
              </a:rPr>
              <a:t> different </a:t>
            </a:r>
            <a:r>
              <a:rPr lang="en-US" sz="2400" b="1" dirty="0" smtClean="0">
                <a:solidFill>
                  <a:srgbClr val="FF0000"/>
                </a:solidFill>
              </a:rPr>
              <a:t>types</a:t>
            </a:r>
            <a:r>
              <a:rPr lang="en-US" sz="2400" b="1" dirty="0" smtClean="0">
                <a:solidFill>
                  <a:srgbClr val="0070C0"/>
                </a:solidFill>
              </a:rPr>
              <a:t> of masses: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</a:p>
          <a:p>
            <a:endParaRPr lang="en-US" dirty="0" smtClean="0"/>
          </a:p>
          <a:p>
            <a:r>
              <a:rPr lang="en-US" sz="2000" b="1" dirty="0" smtClean="0">
                <a:solidFill>
                  <a:srgbClr val="00B050"/>
                </a:solidFill>
              </a:rPr>
              <a:t>1) </a:t>
            </a:r>
            <a:r>
              <a:rPr lang="en-US" sz="2000" b="1" dirty="0">
                <a:solidFill>
                  <a:srgbClr val="FF0000"/>
                </a:solidFill>
              </a:rPr>
              <a:t>4</a:t>
            </a:r>
            <a:r>
              <a:rPr lang="en-US" sz="2000" b="1" dirty="0" smtClean="0">
                <a:solidFill>
                  <a:srgbClr val="00B050"/>
                </a:solidFill>
              </a:rPr>
              <a:t> insulating masses (CDW, two BDWs,  TI: singlet and triplet): </a:t>
            </a:r>
            <a:r>
              <a:rPr lang="en-US" sz="2000" b="1" dirty="0" smtClean="0">
                <a:solidFill>
                  <a:srgbClr val="0070C0"/>
                </a:solidFill>
              </a:rPr>
              <a:t>4 x 4 =16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sz="2000" b="1" dirty="0" smtClean="0">
                <a:solidFill>
                  <a:srgbClr val="00B050"/>
                </a:solidFill>
              </a:rPr>
              <a:t>2) </a:t>
            </a:r>
            <a:r>
              <a:rPr lang="en-US" sz="2000" b="1" dirty="0" smtClean="0">
                <a:solidFill>
                  <a:srgbClr val="FF0000"/>
                </a:solidFill>
              </a:rPr>
              <a:t>4</a:t>
            </a:r>
            <a:r>
              <a:rPr lang="en-US" sz="2000" b="1" dirty="0" smtClean="0">
                <a:solidFill>
                  <a:srgbClr val="00B050"/>
                </a:solidFill>
              </a:rPr>
              <a:t> superconducting order parameters ( s-wave (singlet), f-wave (triplet), 2 Kekule </a:t>
            </a:r>
          </a:p>
          <a:p>
            <a:r>
              <a:rPr lang="en-US" sz="2000" b="1" dirty="0" smtClean="0">
                <a:solidFill>
                  <a:srgbClr val="00B050"/>
                </a:solidFill>
              </a:rPr>
              <a:t>(triplet)):  </a:t>
            </a:r>
            <a:r>
              <a:rPr lang="en-US" sz="2000" b="1" dirty="0" smtClean="0">
                <a:solidFill>
                  <a:srgbClr val="0070C0"/>
                </a:solidFill>
              </a:rPr>
              <a:t>2 + 3 x ( 2 x 3) = 20</a:t>
            </a:r>
            <a:r>
              <a:rPr lang="en-US" sz="2000" b="1" dirty="0" smtClean="0">
                <a:solidFill>
                  <a:srgbClr val="00B050"/>
                </a:solidFill>
              </a:rPr>
              <a:t>   </a:t>
            </a:r>
            <a:r>
              <a:rPr lang="en-US" b="1" dirty="0" smtClean="0">
                <a:solidFill>
                  <a:srgbClr val="00B0F0"/>
                </a:solidFill>
              </a:rPr>
              <a:t>(Roy and IH, PRB 2010)</a:t>
            </a:r>
          </a:p>
          <a:p>
            <a:endParaRPr lang="en-US" dirty="0"/>
          </a:p>
          <a:p>
            <a:r>
              <a:rPr lang="en-US" sz="2400" b="1" dirty="0" smtClean="0"/>
              <a:t>                Altogether: </a:t>
            </a:r>
            <a:r>
              <a:rPr lang="en-US" sz="2400" b="1" dirty="0" smtClean="0">
                <a:solidFill>
                  <a:srgbClr val="FF0000"/>
                </a:solidFill>
              </a:rPr>
              <a:t>36</a:t>
            </a:r>
            <a:r>
              <a:rPr lang="en-US" sz="2400" b="1" dirty="0" smtClean="0"/>
              <a:t> masses in 2D!</a:t>
            </a:r>
            <a:r>
              <a:rPr lang="en-US" sz="2000" b="1" dirty="0" smtClean="0"/>
              <a:t>  </a:t>
            </a:r>
            <a:r>
              <a:rPr lang="en-US" b="1" dirty="0" smtClean="0">
                <a:solidFill>
                  <a:schemeClr val="accent1"/>
                </a:solidFill>
              </a:rPr>
              <a:t>(Ryu, Mudry, Hou, Chamon, PRB 2009)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69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799" y="381000"/>
            <a:ext cx="3276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Dirac-BdG Hamiltonian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2" y="415203"/>
            <a:ext cx="26003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093" y="440815"/>
            <a:ext cx="21431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616058"/>
            <a:ext cx="41529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4800" y="11430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Dirac Hamiltonian, 8 x 8: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8" y="3124200"/>
            <a:ext cx="29813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01784" y="2438400"/>
            <a:ext cx="4581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Dirac-BdG  Hamiltonian, 16 x 16: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1" y="3733800"/>
            <a:ext cx="3657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where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7" y="3936923"/>
            <a:ext cx="50958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57201" y="4953000"/>
            <a:ext cx="8686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and  the </a:t>
            </a:r>
            <a:r>
              <a:rPr lang="en-US" sz="2400" b="1" dirty="0" smtClean="0">
                <a:solidFill>
                  <a:srgbClr val="00B050"/>
                </a:solidFill>
              </a:rPr>
              <a:t>(Hermitian)</a:t>
            </a:r>
            <a:r>
              <a:rPr lang="en-US" sz="2400" b="1" dirty="0" smtClean="0">
                <a:solidFill>
                  <a:srgbClr val="0070C0"/>
                </a:solidFill>
              </a:rPr>
              <a:t> mass satisfies </a:t>
            </a:r>
            <a:r>
              <a:rPr lang="en-US" sz="2400" b="1" dirty="0" smtClean="0">
                <a:solidFill>
                  <a:srgbClr val="FF0000"/>
                </a:solidFill>
              </a:rPr>
              <a:t>Altland-Zirnbauer</a:t>
            </a:r>
            <a:r>
              <a:rPr lang="en-US" sz="2400" b="1" dirty="0" smtClean="0">
                <a:solidFill>
                  <a:srgbClr val="0070C0"/>
                </a:solidFill>
              </a:rPr>
              <a:t> constraint: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5562600"/>
            <a:ext cx="54864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758933"/>
            <a:ext cx="31051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ight Arrow 12"/>
          <p:cNvSpPr/>
          <p:nvPr/>
        </p:nvSpPr>
        <p:spPr>
          <a:xfrm>
            <a:off x="5573459" y="5734621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887" y="5734621"/>
            <a:ext cx="13144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755" y="5676899"/>
            <a:ext cx="6858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48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048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Mass-vortex: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801101"/>
            <a:ext cx="59817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092035"/>
            <a:ext cx="3143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16002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w</a:t>
            </a:r>
            <a:r>
              <a:rPr lang="en-US" sz="2000" b="1" dirty="0" smtClean="0">
                <a:solidFill>
                  <a:srgbClr val="0070C0"/>
                </a:solidFill>
              </a:rPr>
              <a:t>ith masses insulating and/or superconducting, but  always anticommuting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661" y="3162300"/>
            <a:ext cx="24479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123" y="3143250"/>
            <a:ext cx="5810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261591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</a:rPr>
              <a:t>nd, of course, 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962400"/>
            <a:ext cx="4892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problem:</a:t>
            </a:r>
            <a:r>
              <a:rPr lang="en-US" sz="2400" b="1" dirty="0" smtClean="0">
                <a:solidFill>
                  <a:srgbClr val="0070C0"/>
                </a:solidFill>
              </a:rPr>
              <a:t>   </a:t>
            </a:r>
            <a:r>
              <a:rPr lang="en-US" sz="2000" b="1" dirty="0" smtClean="0">
                <a:solidFill>
                  <a:srgbClr val="0070C0"/>
                </a:solidFill>
              </a:rPr>
              <a:t>what are other masses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761" y="4876800"/>
            <a:ext cx="6858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873" y="4856018"/>
            <a:ext cx="21145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423" y="4876800"/>
            <a:ext cx="10287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111" y="4037870"/>
            <a:ext cx="3714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60423" y="4037870"/>
            <a:ext cx="2921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t</a:t>
            </a:r>
            <a:r>
              <a:rPr lang="en-US" sz="2000" b="1" dirty="0" smtClean="0">
                <a:solidFill>
                  <a:srgbClr val="0070C0"/>
                </a:solidFill>
              </a:rPr>
              <a:t>hat satisfy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70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686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Why?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</a:rPr>
              <a:t>F</a:t>
            </a:r>
            <a:r>
              <a:rPr lang="en-US" sz="2000" b="1" dirty="0" smtClean="0">
                <a:solidFill>
                  <a:srgbClr val="00B0F0"/>
                </a:solidFill>
              </a:rPr>
              <a:t>or any traceless matrix  </a:t>
            </a:r>
            <a:r>
              <a:rPr lang="en-US" sz="2400" b="1" dirty="0">
                <a:solidFill>
                  <a:srgbClr val="FF0000"/>
                </a:solidFill>
              </a:rPr>
              <a:t>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 which anticommutes with the Hamiltonian the expectation value comes entirely from zero-energy states</a:t>
            </a:r>
            <a:r>
              <a:rPr lang="en-US" sz="2000" b="1" dirty="0">
                <a:solidFill>
                  <a:srgbClr val="00B0F0"/>
                </a:solidFill>
              </a:rPr>
              <a:t>:</a:t>
            </a:r>
            <a:r>
              <a:rPr lang="en-US" sz="2000" b="1" dirty="0" smtClean="0">
                <a:solidFill>
                  <a:srgbClr val="00B0F0"/>
                </a:solidFill>
              </a:rPr>
              <a:t>  </a:t>
            </a:r>
            <a:r>
              <a:rPr lang="en-US" sz="2000" b="1" dirty="0" smtClean="0">
                <a:solidFill>
                  <a:srgbClr val="00B050"/>
                </a:solidFill>
              </a:rPr>
              <a:t>(IH, PRL 2007)</a:t>
            </a:r>
            <a:r>
              <a:rPr lang="en-US" sz="2000" b="1" dirty="0" smtClean="0">
                <a:solidFill>
                  <a:srgbClr val="00B0F0"/>
                </a:solidFill>
              </a:rPr>
              <a:t>       </a:t>
            </a:r>
            <a:endParaRPr lang="en-US" sz="2000" b="1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76400"/>
            <a:ext cx="71247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04800" y="3429000"/>
            <a:ext cx="8610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Dirac-BdG Hamiltonian is 16 x 16, and therefore has </a:t>
            </a:r>
            <a:r>
              <a:rPr lang="en-US" b="1" dirty="0" smtClean="0">
                <a:solidFill>
                  <a:srgbClr val="FF0000"/>
                </a:solidFill>
              </a:rPr>
              <a:t>four</a:t>
            </a:r>
            <a:r>
              <a:rPr lang="en-US" b="1" dirty="0" smtClean="0">
                <a:solidFill>
                  <a:srgbClr val="00B0F0"/>
                </a:solidFill>
              </a:rPr>
              <a:t> zero-modes! </a:t>
            </a:r>
            <a:r>
              <a:rPr lang="en-US" b="1" dirty="0" smtClean="0">
                <a:solidFill>
                  <a:srgbClr val="00B050"/>
                </a:solidFill>
              </a:rPr>
              <a:t>(Jackiw, Rossi, NPB 1981)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                                                 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                                                 </a:t>
            </a:r>
            <a:r>
              <a:rPr lang="en-US" sz="2800" b="1" dirty="0" smtClean="0">
                <a:solidFill>
                  <a:srgbClr val="FF0000"/>
                </a:solidFill>
              </a:rPr>
              <a:t>Internal structure !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3992118" y="430940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3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8425" y="1009650"/>
            <a:ext cx="33051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874" y="2123420"/>
            <a:ext cx="5324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8600" y="16002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</a:rPr>
              <a:t>Introduce bosonic and fermionic operators </a:t>
            </a:r>
            <a:r>
              <a:rPr lang="en-US" sz="2800" b="1" dirty="0" smtClean="0">
                <a:solidFill>
                  <a:srgbClr val="7030A0"/>
                </a:solidFill>
                <a:latin typeface="French Script MT" pitchFamily="66" charset="0"/>
              </a:rPr>
              <a:t>a la Dirac : </a:t>
            </a:r>
            <a:endParaRPr lang="en-US" sz="2000" b="1" dirty="0">
              <a:solidFill>
                <a:srgbClr val="00B0F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2898630"/>
            <a:ext cx="28670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8026" y="3547660"/>
            <a:ext cx="43529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2400" y="3429000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</a:rPr>
              <a:t>so that</a:t>
            </a:r>
            <a:endParaRPr lang="en-US" sz="2000" b="1" dirty="0">
              <a:solidFill>
                <a:srgbClr val="00B0F0"/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5324565"/>
            <a:ext cx="28575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928" y="24020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Digression: </a:t>
            </a:r>
            <a:r>
              <a:rPr lang="en-US" b="1" dirty="0">
                <a:solidFill>
                  <a:srgbClr val="0070C0"/>
                </a:solidFill>
              </a:rPr>
              <a:t>zero-modes of Jackiw-Rossi-Dirac </a:t>
            </a:r>
            <a:r>
              <a:rPr lang="en-US" b="1" dirty="0" smtClean="0">
                <a:solidFill>
                  <a:srgbClr val="0070C0"/>
                </a:solidFill>
              </a:rPr>
              <a:t>Hamiltonian in ``</a:t>
            </a:r>
            <a:r>
              <a:rPr lang="en-US" sz="2000" b="1" dirty="0" smtClean="0">
                <a:solidFill>
                  <a:srgbClr val="0070C0"/>
                </a:solidFill>
              </a:rPr>
              <a:t>harmonic approximation” </a:t>
            </a:r>
            <a:r>
              <a:rPr lang="en-US" sz="2000" b="1" dirty="0" smtClean="0">
                <a:solidFill>
                  <a:srgbClr val="00B050"/>
                </a:solidFill>
              </a:rPr>
              <a:t>(IH and C-K Lu, PRB 2011)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41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885825"/>
            <a:ext cx="7686675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4572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vortex-core spectrum: </a:t>
            </a:r>
            <a:r>
              <a:rPr lang="en-US" b="1" dirty="0" smtClean="0">
                <a:solidFill>
                  <a:srgbClr val="00B0F0"/>
                </a:solidFill>
              </a:rPr>
              <a:t>(IH and C-K Lu, PRB 2011)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71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048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AZ constraint:</a:t>
            </a:r>
            <a:r>
              <a:rPr lang="en-US" dirty="0" smtClean="0"/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unitary transformation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4015"/>
            <a:ext cx="26098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364" y="922040"/>
            <a:ext cx="2352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9906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s</a:t>
            </a:r>
            <a:r>
              <a:rPr lang="en-US" sz="2000" b="1" dirty="0" smtClean="0">
                <a:solidFill>
                  <a:srgbClr val="0070C0"/>
                </a:solidFill>
              </a:rPr>
              <a:t>o that 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335" y="2043142"/>
            <a:ext cx="23907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584430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</a:rPr>
              <a:t>nd purely </a:t>
            </a:r>
            <a:r>
              <a:rPr lang="en-US" sz="2000" b="1" dirty="0" smtClean="0">
                <a:solidFill>
                  <a:srgbClr val="FF0000"/>
                </a:solidFill>
              </a:rPr>
              <a:t>imaginary!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565565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and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65675"/>
            <a:ext cx="2657475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673" y="5186796"/>
            <a:ext cx="62674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own Arrow 5"/>
          <p:cNvSpPr/>
          <p:nvPr/>
        </p:nvSpPr>
        <p:spPr>
          <a:xfrm>
            <a:off x="4163723" y="392513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834496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a</a:t>
            </a:r>
            <a:r>
              <a:rPr lang="en-US" sz="2400" b="1" dirty="0" smtClean="0">
                <a:solidFill>
                  <a:srgbClr val="00B050"/>
                </a:solidFill>
              </a:rPr>
              <a:t>nd it exists!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870" y="942822"/>
            <a:ext cx="22764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ight Arrow 7"/>
          <p:cNvSpPr/>
          <p:nvPr/>
        </p:nvSpPr>
        <p:spPr>
          <a:xfrm>
            <a:off x="4505325" y="990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2133600"/>
            <a:ext cx="822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Here: 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57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11" y="914400"/>
            <a:ext cx="709612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752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and,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59537"/>
            <a:ext cx="2505075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1" y="2438400"/>
            <a:ext cx="4177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s</a:t>
            </a:r>
            <a:r>
              <a:rPr lang="en-US" sz="2000" b="1" dirty="0" smtClean="0">
                <a:solidFill>
                  <a:srgbClr val="0070C0"/>
                </a:solidFill>
              </a:rPr>
              <a:t>o that after the transformation,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38510"/>
            <a:ext cx="835342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1" y="381000"/>
            <a:ext cx="6019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At the same time, the </a:t>
            </a:r>
            <a:r>
              <a:rPr lang="en-US" sz="2000" b="1" dirty="0" smtClean="0">
                <a:solidFill>
                  <a:srgbClr val="FF0000"/>
                </a:solidFill>
              </a:rPr>
              <a:t>kinetic energy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823" y="4191000"/>
            <a:ext cx="47625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2" y="3581400"/>
            <a:ext cx="39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w</a:t>
            </a:r>
            <a:r>
              <a:rPr lang="en-US" sz="2000" b="1" dirty="0" smtClean="0">
                <a:solidFill>
                  <a:srgbClr val="0070C0"/>
                </a:solidFill>
              </a:rPr>
              <a:t>ith the two 16 x 16 matrices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288" y="4953000"/>
            <a:ext cx="8520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</a:rPr>
              <a:t>s </a:t>
            </a:r>
            <a:r>
              <a:rPr lang="en-US" sz="2000" b="1" dirty="0" smtClean="0">
                <a:solidFill>
                  <a:srgbClr val="FF0000"/>
                </a:solidFill>
              </a:rPr>
              <a:t>real</a:t>
            </a:r>
            <a:r>
              <a:rPr lang="en-US" sz="2000" b="1" dirty="0" smtClean="0">
                <a:solidFill>
                  <a:srgbClr val="0070C0"/>
                </a:solidFill>
              </a:rPr>
              <a:t>! </a:t>
            </a:r>
            <a:r>
              <a:rPr lang="en-US" sz="2000" b="1" dirty="0" smtClean="0">
                <a:solidFill>
                  <a:srgbClr val="C00000"/>
                </a:solidFill>
              </a:rPr>
              <a:t>The transformed Hamiltonian is purely imaginary, and the </a:t>
            </a:r>
            <a:r>
              <a:rPr lang="en-US" sz="2000" b="1" dirty="0" smtClean="0">
                <a:solidFill>
                  <a:srgbClr val="0070C0"/>
                </a:solidFill>
              </a:rPr>
              <a:t>(antilinear)</a:t>
            </a:r>
            <a:r>
              <a:rPr lang="en-US" sz="2000" b="1" dirty="0" smtClean="0">
                <a:solidFill>
                  <a:srgbClr val="C00000"/>
                </a:solidFill>
              </a:rPr>
              <a:t> particle-hole symmetry is just complex conjugation!</a:t>
            </a:r>
          </a:p>
          <a:p>
            <a:endParaRPr lang="en-US" sz="2000" b="1" dirty="0">
              <a:solidFill>
                <a:srgbClr val="C0000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                         How many matrices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X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do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then mutually anticommute?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9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3058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Clifford algebra </a:t>
            </a:r>
            <a:r>
              <a:rPr lang="en-US" sz="2400" b="1" dirty="0" smtClean="0">
                <a:solidFill>
                  <a:srgbClr val="0070C0"/>
                </a:solidFill>
              </a:rPr>
              <a:t>C(p,q):</a:t>
            </a:r>
          </a:p>
          <a:p>
            <a:endParaRPr lang="en-US" sz="2400" b="1" dirty="0">
              <a:solidFill>
                <a:srgbClr val="0070C0"/>
              </a:solidFill>
            </a:endParaRPr>
          </a:p>
          <a:p>
            <a:r>
              <a:rPr lang="en-US" sz="2000" b="1" dirty="0">
                <a:solidFill>
                  <a:srgbClr val="C00000"/>
                </a:solidFill>
              </a:rPr>
              <a:t>p</a:t>
            </a:r>
            <a:r>
              <a:rPr lang="en-US" sz="2000" b="1" dirty="0" smtClean="0">
                <a:solidFill>
                  <a:srgbClr val="C00000"/>
                </a:solidFill>
              </a:rPr>
              <a:t>+q</a:t>
            </a:r>
            <a:r>
              <a:rPr lang="en-US" sz="2000" b="1" dirty="0" smtClean="0">
                <a:solidFill>
                  <a:srgbClr val="00B050"/>
                </a:solidFill>
              </a:rPr>
              <a:t> mutually anticommuting generators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p</a:t>
            </a:r>
            <a:r>
              <a:rPr lang="en-US" sz="2000" b="1" dirty="0" smtClean="0">
                <a:solidFill>
                  <a:srgbClr val="00B050"/>
                </a:solidFill>
              </a:rPr>
              <a:t> of them  square to </a:t>
            </a:r>
            <a:r>
              <a:rPr lang="en-US" sz="2000" b="1" dirty="0" smtClean="0">
                <a:solidFill>
                  <a:srgbClr val="C00000"/>
                </a:solidFill>
              </a:rPr>
              <a:t>+1</a:t>
            </a:r>
          </a:p>
          <a:p>
            <a:r>
              <a:rPr lang="en-US" sz="2000" b="1" dirty="0">
                <a:solidFill>
                  <a:srgbClr val="C00000"/>
                </a:solidFill>
              </a:rPr>
              <a:t>q</a:t>
            </a:r>
            <a:r>
              <a:rPr lang="en-US" sz="2000" b="1" dirty="0" smtClean="0">
                <a:solidFill>
                  <a:srgbClr val="00B050"/>
                </a:solidFill>
              </a:rPr>
              <a:t> of them square to </a:t>
            </a:r>
            <a:r>
              <a:rPr lang="en-US" sz="2000" b="1" dirty="0" smtClean="0">
                <a:solidFill>
                  <a:srgbClr val="C00000"/>
                </a:solidFill>
              </a:rPr>
              <a:t>-1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Vortex Hamiltonian:</a:t>
            </a:r>
            <a:r>
              <a:rPr lang="en-US" sz="2400" b="1" dirty="0" smtClean="0">
                <a:solidFill>
                  <a:srgbClr val="0070C0"/>
                </a:solidFill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</a:rPr>
              <a:t>given,  </a:t>
            </a:r>
            <a:r>
              <a:rPr lang="en-US" sz="2000" b="1" dirty="0" smtClean="0">
                <a:solidFill>
                  <a:srgbClr val="C00000"/>
                </a:solidFill>
              </a:rPr>
              <a:t>16 X 16</a:t>
            </a:r>
            <a:r>
              <a:rPr lang="en-US" sz="2000" b="1" dirty="0" smtClean="0">
                <a:solidFill>
                  <a:srgbClr val="0070C0"/>
                </a:solidFill>
              </a:rPr>
              <a:t> representation of 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000" b="1" dirty="0" smtClean="0">
                <a:solidFill>
                  <a:srgbClr val="C00000"/>
                </a:solidFill>
              </a:rPr>
              <a:t>2 real  </a:t>
            </a:r>
            <a:r>
              <a:rPr lang="en-US" sz="2000" b="1" dirty="0" smtClean="0">
                <a:solidFill>
                  <a:srgbClr val="0070C0"/>
                </a:solidFill>
              </a:rPr>
              <a:t>Gamma matrices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2 imaginary </a:t>
            </a:r>
            <a:r>
              <a:rPr lang="en-US" sz="2000" b="1" dirty="0" smtClean="0">
                <a:solidFill>
                  <a:srgbClr val="0070C0"/>
                </a:solidFill>
              </a:rPr>
              <a:t>masses (when mutliplied by ``</a:t>
            </a:r>
            <a:r>
              <a:rPr lang="en-US" sz="2000" b="1" dirty="0" smtClean="0">
                <a:solidFill>
                  <a:srgbClr val="C00000"/>
                </a:solidFill>
              </a:rPr>
              <a:t>i</a:t>
            </a:r>
            <a:r>
              <a:rPr lang="en-US" sz="2000" b="1" dirty="0" smtClean="0">
                <a:solidFill>
                  <a:srgbClr val="0070C0"/>
                </a:solidFill>
              </a:rPr>
              <a:t>” become </a:t>
            </a:r>
            <a:r>
              <a:rPr lang="en-US" sz="2000" b="1" dirty="0" smtClean="0">
                <a:solidFill>
                  <a:srgbClr val="C00000"/>
                </a:solidFill>
              </a:rPr>
              <a:t>real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and square to </a:t>
            </a:r>
            <a:r>
              <a:rPr lang="en-US" sz="2000" b="1" dirty="0" smtClean="0">
                <a:solidFill>
                  <a:srgbClr val="C00000"/>
                </a:solidFill>
              </a:rPr>
              <a:t>-1)</a:t>
            </a:r>
          </a:p>
          <a:p>
            <a:endParaRPr lang="en-US" sz="2000" b="1" dirty="0">
              <a:solidFill>
                <a:srgbClr val="C00000"/>
              </a:solidFill>
            </a:endParaRPr>
          </a:p>
          <a:p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2000" b="1" dirty="0">
              <a:solidFill>
                <a:srgbClr val="C00000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The question:</a:t>
            </a:r>
            <a:r>
              <a:rPr lang="en-US" sz="2400" b="1" dirty="0" smtClean="0">
                <a:solidFill>
                  <a:srgbClr val="0070C0"/>
                </a:solidFill>
              </a:rPr>
              <a:t> what is the maximal value of </a:t>
            </a:r>
            <a:r>
              <a:rPr lang="en-US" sz="2400" b="1" dirty="0" smtClean="0">
                <a:solidFill>
                  <a:srgbClr val="C00000"/>
                </a:solidFill>
              </a:rPr>
              <a:t>q</a:t>
            </a:r>
            <a:r>
              <a:rPr lang="en-US" sz="2400" b="1" dirty="0" smtClean="0">
                <a:solidFill>
                  <a:srgbClr val="0070C0"/>
                </a:solidFill>
              </a:rPr>
              <a:t> for </a:t>
            </a:r>
            <a:r>
              <a:rPr lang="en-US" sz="2400" b="1" dirty="0" smtClean="0">
                <a:solidFill>
                  <a:srgbClr val="C00000"/>
                </a:solidFill>
              </a:rPr>
              <a:t>p=2</a:t>
            </a:r>
            <a:r>
              <a:rPr lang="en-US" sz="2400" b="1" dirty="0" smtClean="0">
                <a:solidFill>
                  <a:srgbClr val="0070C0"/>
                </a:solidFill>
              </a:rPr>
              <a:t> (or p&gt;2) for which a </a:t>
            </a:r>
            <a:r>
              <a:rPr lang="en-US" sz="2400" b="1" dirty="0" smtClean="0">
                <a:solidFill>
                  <a:srgbClr val="C00000"/>
                </a:solidFill>
              </a:rPr>
              <a:t>real</a:t>
            </a:r>
            <a:r>
              <a:rPr lang="en-US" sz="2400" b="1" dirty="0" smtClean="0">
                <a:solidFill>
                  <a:srgbClr val="0070C0"/>
                </a:solidFill>
              </a:rPr>
              <a:t> 16X16 representation of C(p,q) exists?</a:t>
            </a:r>
          </a:p>
          <a:p>
            <a:endParaRPr lang="en-US" sz="2000" b="1" dirty="0">
              <a:solidFill>
                <a:srgbClr val="C00000"/>
              </a:solidFill>
            </a:endParaRPr>
          </a:p>
          <a:p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2000" b="1" dirty="0">
              <a:solidFill>
                <a:srgbClr val="0070C0"/>
              </a:solidFill>
            </a:endParaRPr>
          </a:p>
          <a:p>
            <a:endParaRPr lang="en-US" sz="2000" b="1" dirty="0" smtClean="0">
              <a:solidFill>
                <a:srgbClr val="0070C0"/>
              </a:solidFill>
            </a:endParaRPr>
          </a:p>
          <a:p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30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690265"/>
            <a:ext cx="5372100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228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Real representations of C(p,q): </a:t>
            </a:r>
            <a:r>
              <a:rPr lang="en-US" sz="2000" b="1" dirty="0" smtClean="0">
                <a:solidFill>
                  <a:srgbClr val="00B050"/>
                </a:solidFill>
              </a:rPr>
              <a:t>(IH, 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arXiv:1109.0577</a:t>
            </a:r>
            <a:r>
              <a:rPr lang="en-US" sz="2000" b="1" dirty="0" smtClean="0">
                <a:solidFill>
                  <a:srgbClr val="00B050"/>
                </a:solidFill>
              </a:rPr>
              <a:t>, </a:t>
            </a:r>
            <a:r>
              <a:rPr lang="en-US" sz="2000" b="1" dirty="0" smtClean="0">
                <a:solidFill>
                  <a:srgbClr val="00B050"/>
                </a:solidFill>
              </a:rPr>
              <a:t>Okubo, JMP 1991)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359" y="4685570"/>
            <a:ext cx="56007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249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838200"/>
            <a:ext cx="33337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228600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 there exist </a:t>
            </a:r>
            <a:r>
              <a:rPr lang="en-US" sz="2000" b="1" dirty="0" smtClean="0">
                <a:solidFill>
                  <a:srgbClr val="FF0000"/>
                </a:solidFill>
              </a:rPr>
              <a:t>three</a:t>
            </a:r>
            <a:r>
              <a:rPr lang="en-US" sz="2000" b="1" dirty="0" smtClean="0">
                <a:solidFill>
                  <a:srgbClr val="0070C0"/>
                </a:solidFill>
              </a:rPr>
              <a:t> more mutually anticommuting masses: 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304925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</a:rPr>
              <a:t>nd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09" y="1708893"/>
            <a:ext cx="687705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2667000"/>
            <a:ext cx="792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f</a:t>
            </a:r>
            <a:r>
              <a:rPr lang="en-US" sz="2000" b="1" dirty="0" smtClean="0">
                <a:solidFill>
                  <a:srgbClr val="0070C0"/>
                </a:solidFill>
              </a:rPr>
              <a:t>orm an irreducible </a:t>
            </a:r>
            <a:r>
              <a:rPr lang="en-US" sz="2000" b="1" dirty="0" smtClean="0">
                <a:solidFill>
                  <a:srgbClr val="FF0000"/>
                </a:solidFill>
              </a:rPr>
              <a:t>real</a:t>
            </a:r>
            <a:r>
              <a:rPr lang="en-US" sz="2000" b="1" dirty="0" smtClean="0">
                <a:solidFill>
                  <a:srgbClr val="0070C0"/>
                </a:solidFill>
              </a:rPr>
              <a:t> representation of the Clifford algebra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5" y="3124200"/>
            <a:ext cx="13144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" y="373380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Quaternionic representation</a:t>
            </a:r>
            <a:r>
              <a:rPr lang="en-US" sz="2000" b="1" dirty="0" smtClean="0">
                <a:solidFill>
                  <a:srgbClr val="0070C0"/>
                </a:solidFill>
              </a:rPr>
              <a:t>: there are three nontrivial  real ``Casimirs” 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218" y="4238625"/>
            <a:ext cx="4267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557" y="3669813"/>
            <a:ext cx="4857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348" y="5523223"/>
            <a:ext cx="2095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3400" y="5029200"/>
            <a:ext cx="3467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Define instead the imaginary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582105"/>
            <a:ext cx="30384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4343400" y="562553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2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762000"/>
            <a:ext cx="39433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3048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We then find </a:t>
            </a:r>
            <a:r>
              <a:rPr lang="en-US" sz="2000" b="1" dirty="0" smtClean="0">
                <a:solidFill>
                  <a:srgbClr val="FF0000"/>
                </a:solidFill>
              </a:rPr>
              <a:t>three more</a:t>
            </a:r>
            <a:r>
              <a:rPr lang="en-US" sz="2000" b="1" dirty="0" smtClean="0">
                <a:solidFill>
                  <a:srgbClr val="0070C0"/>
                </a:solidFill>
              </a:rPr>
              <a:t> solutions: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879764"/>
            <a:ext cx="18192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5" y="1844446"/>
            <a:ext cx="50292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1409700"/>
            <a:ext cx="464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w</a:t>
            </a:r>
            <a:r>
              <a:rPr lang="en-US" sz="2000" b="1" dirty="0" smtClean="0">
                <a:solidFill>
                  <a:srgbClr val="0070C0"/>
                </a:solidFill>
              </a:rPr>
              <a:t>hich satisfy the desired relations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87" y="1953983"/>
            <a:ext cx="149542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2" y="2901781"/>
            <a:ext cx="2828925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2501671"/>
            <a:ext cx="464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</a:rPr>
              <a:t>nd </a:t>
            </a:r>
            <a:r>
              <a:rPr lang="en-US" sz="2000" b="1" dirty="0" smtClean="0">
                <a:solidFill>
                  <a:srgbClr val="FF0000"/>
                </a:solidFill>
              </a:rPr>
              <a:t>commute</a:t>
            </a:r>
            <a:r>
              <a:rPr lang="en-US" sz="2000" b="1" dirty="0" smtClean="0">
                <a:solidFill>
                  <a:srgbClr val="0070C0"/>
                </a:solidFill>
              </a:rPr>
              <a:t> with the old solutions: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5" y="4048557"/>
            <a:ext cx="5810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4038600"/>
            <a:ext cx="5810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83" y="5563078"/>
            <a:ext cx="6000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481249"/>
            <a:ext cx="6000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253" y="5563078"/>
            <a:ext cx="59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5495582"/>
            <a:ext cx="59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Isosceles Triangle 4"/>
          <p:cNvSpPr/>
          <p:nvPr/>
        </p:nvSpPr>
        <p:spPr>
          <a:xfrm>
            <a:off x="1595453" y="4641389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Isosceles Triangle 5"/>
          <p:cNvSpPr/>
          <p:nvPr/>
        </p:nvSpPr>
        <p:spPr>
          <a:xfrm>
            <a:off x="6211615" y="4592367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3522267"/>
            <a:ext cx="37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 summary: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9235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481" y="4804328"/>
            <a:ext cx="200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687" y="4822364"/>
            <a:ext cx="200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2" name="Picture 2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4988353"/>
            <a:ext cx="1238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4" name="Picture 2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32" y="4942442"/>
            <a:ext cx="1143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5" name="Picture 2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979" y="3983932"/>
            <a:ext cx="1143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6" name="Picture 3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5444015"/>
            <a:ext cx="1143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8" name="Picture 3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637" y="5444015"/>
            <a:ext cx="1143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014" y="4804329"/>
            <a:ext cx="200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821" y="4942442"/>
            <a:ext cx="1143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285" y="4797853"/>
            <a:ext cx="200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73" y="4963842"/>
            <a:ext cx="1238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3" name="Picture 3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971" y="4786693"/>
            <a:ext cx="7620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4" name="Picture 3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360" y="4748328"/>
            <a:ext cx="7620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792" y="5666255"/>
            <a:ext cx="200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7" y="5776615"/>
            <a:ext cx="123825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3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341" y="5642443"/>
            <a:ext cx="7620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954" y="5638379"/>
            <a:ext cx="200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6" name="Picture 4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728" y="5743232"/>
            <a:ext cx="13335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0" name="Picture 4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222" y="4724515"/>
            <a:ext cx="20764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8600" y="617220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</a:rPr>
              <a:t>nd true in</a:t>
            </a:r>
            <a:r>
              <a:rPr lang="en-US" sz="2000" b="1" dirty="0" smtClean="0">
                <a:solidFill>
                  <a:srgbClr val="FF0000"/>
                </a:solidFill>
              </a:rPr>
              <a:t> d=1 (for domain wall)</a:t>
            </a:r>
            <a:r>
              <a:rPr lang="en-US" sz="2000" b="1" dirty="0" smtClean="0">
                <a:solidFill>
                  <a:srgbClr val="0070C0"/>
                </a:solidFill>
              </a:rPr>
              <a:t> and</a:t>
            </a:r>
            <a:r>
              <a:rPr lang="en-US" sz="2000" b="1" dirty="0" smtClean="0">
                <a:solidFill>
                  <a:srgbClr val="FF0000"/>
                </a:solidFill>
              </a:rPr>
              <a:t> d=3 (for hedgehog) </a:t>
            </a:r>
            <a:r>
              <a:rPr lang="en-US" sz="2000" b="1" dirty="0" smtClean="0">
                <a:solidFill>
                  <a:srgbClr val="00B050"/>
                </a:solidFill>
              </a:rPr>
              <a:t>(IH, arXiv:1109.0577)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3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153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Order in the  defect’s ``core” :    </a:t>
            </a:r>
            <a:r>
              <a:rPr lang="en-US" sz="2000" b="1" dirty="0" smtClean="0">
                <a:solidFill>
                  <a:srgbClr val="0070C0"/>
                </a:solidFill>
              </a:rPr>
              <a:t>two (pseudo) spins-1/2</a:t>
            </a:r>
            <a:endParaRPr lang="en-US" sz="2000" b="1" dirty="0">
              <a:solidFill>
                <a:srgbClr val="0070C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In the </a:t>
            </a:r>
            <a:r>
              <a:rPr lang="en-US" sz="2000" b="1" dirty="0" smtClean="0">
                <a:solidFill>
                  <a:srgbClr val="FF0000"/>
                </a:solidFill>
              </a:rPr>
              <a:t>four dimensional </a:t>
            </a:r>
            <a:r>
              <a:rPr lang="en-US" sz="2000" b="1" dirty="0" smtClean="0">
                <a:solidFill>
                  <a:srgbClr val="0070C0"/>
                </a:solidFill>
              </a:rPr>
              <a:t>zero-energy subspace                 in some basis: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69055"/>
            <a:ext cx="6858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57400"/>
            <a:ext cx="5619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2971800"/>
            <a:ext cx="657225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25041"/>
            <a:ext cx="24288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250692" y="2971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268010" y="2057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418" y="2057400"/>
            <a:ext cx="942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2122066"/>
            <a:ext cx="1295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62814"/>
            <a:ext cx="140017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356235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Perturbed  (chem. potential, magnetic field, lattice…) Dirac-BdG Hamiltonian: 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030" y="4017818"/>
            <a:ext cx="39147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" y="46863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w</a:t>
            </a:r>
            <a:r>
              <a:rPr lang="en-US" sz="2000" b="1" dirty="0" smtClean="0">
                <a:solidFill>
                  <a:schemeClr val="accent1"/>
                </a:solidFill>
              </a:rPr>
              <a:t>ith            small, and matrix                obeying </a:t>
            </a:r>
            <a:r>
              <a:rPr lang="en-US" sz="2000" b="1" dirty="0" smtClean="0">
                <a:solidFill>
                  <a:srgbClr val="FF0000"/>
                </a:solidFill>
              </a:rPr>
              <a:t>AZ</a:t>
            </a:r>
            <a:r>
              <a:rPr lang="en-US" sz="2000" b="1" dirty="0" smtClean="0">
                <a:solidFill>
                  <a:schemeClr val="accent1"/>
                </a:solidFill>
              </a:rPr>
              <a:t> constraint.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7" y="4705410"/>
            <a:ext cx="1809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893" y="4638735"/>
            <a:ext cx="3905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199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3365" y="565666"/>
            <a:ext cx="8442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Splitting of the zero modes:</a:t>
            </a:r>
            <a:r>
              <a:rPr lang="en-US" sz="2000" b="1" dirty="0" smtClean="0">
                <a:solidFill>
                  <a:srgbClr val="0070C0"/>
                </a:solidFill>
              </a:rPr>
              <a:t> p-h symmetry is like </a:t>
            </a:r>
            <a:r>
              <a:rPr lang="en-US" sz="2000" b="1" dirty="0" smtClean="0">
                <a:solidFill>
                  <a:srgbClr val="FF0000"/>
                </a:solidFill>
              </a:rPr>
              <a:t>time-reversal</a:t>
            </a:r>
            <a:r>
              <a:rPr lang="en-US" sz="2000" b="1" dirty="0" smtClean="0">
                <a:solidFill>
                  <a:srgbClr val="0070C0"/>
                </a:solidFill>
              </a:rPr>
              <a:t> in                  </a:t>
            </a: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If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909" y="565666"/>
            <a:ext cx="6096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3365" y="2362200"/>
            <a:ext cx="615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</a:t>
            </a:r>
            <a:r>
              <a:rPr lang="en-US" b="1" dirty="0" smtClean="0">
                <a:solidFill>
                  <a:srgbClr val="0070C0"/>
                </a:solidFill>
              </a:rPr>
              <a:t>s the eigenstate with energy  </a:t>
            </a:r>
            <a:r>
              <a:rPr lang="en-US" sz="2400" b="1" dirty="0" smtClean="0">
                <a:solidFill>
                  <a:srgbClr val="FF0000"/>
                </a:solidFill>
              </a:rPr>
              <a:t>+E</a:t>
            </a:r>
            <a:r>
              <a:rPr lang="en-US" b="1" dirty="0" smtClean="0">
                <a:solidFill>
                  <a:srgbClr val="FF0000"/>
                </a:solidFill>
              </a:rPr>
              <a:t>,</a:t>
            </a:r>
            <a:r>
              <a:rPr lang="en-US" b="1" dirty="0" smtClean="0">
                <a:solidFill>
                  <a:srgbClr val="0070C0"/>
                </a:solidFill>
              </a:rPr>
              <a:t> then  its time reversed copy 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327" y="2916381"/>
            <a:ext cx="6238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4" y="1581329"/>
            <a:ext cx="55721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3365" y="3408218"/>
            <a:ext cx="7680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i</a:t>
            </a:r>
            <a:r>
              <a:rPr lang="en-US" sz="2000" b="1" dirty="0" smtClean="0">
                <a:solidFill>
                  <a:srgbClr val="0070C0"/>
                </a:solidFill>
              </a:rPr>
              <a:t>s the eigenstate with energy </a:t>
            </a:r>
            <a:r>
              <a:rPr lang="en-US" sz="2400" b="1" dirty="0" smtClean="0">
                <a:solidFill>
                  <a:srgbClr val="FF0000"/>
                </a:solidFill>
              </a:rPr>
              <a:t>–E</a:t>
            </a:r>
            <a:r>
              <a:rPr lang="en-US" sz="2000" b="1" dirty="0" smtClean="0">
                <a:solidFill>
                  <a:srgbClr val="0070C0"/>
                </a:solidFill>
              </a:rPr>
              <a:t>, and thus </a:t>
            </a:r>
            <a:r>
              <a:rPr lang="en-US" sz="2000" b="1" dirty="0" smtClean="0">
                <a:solidFill>
                  <a:srgbClr val="FF0000"/>
                </a:solidFill>
              </a:rPr>
              <a:t>orthogonal</a:t>
            </a:r>
            <a:r>
              <a:rPr lang="en-US" sz="2000" b="1" dirty="0" smtClean="0">
                <a:solidFill>
                  <a:srgbClr val="0070C0"/>
                </a:solidFill>
              </a:rPr>
              <a:t> to it: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32" y="4101083"/>
            <a:ext cx="15621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012" y="4115370"/>
            <a:ext cx="132397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4" y="5497257"/>
            <a:ext cx="61817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2445327" y="410108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4313382" y="451884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6096000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Product state!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0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0480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Two possibilities: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6" y="1066800"/>
            <a:ext cx="1114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90600"/>
            <a:ext cx="1114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38475"/>
            <a:ext cx="19145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038474"/>
            <a:ext cx="19145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2" y="1466850"/>
            <a:ext cx="14859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57474"/>
            <a:ext cx="14859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7" y="2677821"/>
            <a:ext cx="14763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390650"/>
            <a:ext cx="14763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reeform 5"/>
          <p:cNvSpPr/>
          <p:nvPr/>
        </p:nvSpPr>
        <p:spPr>
          <a:xfrm>
            <a:off x="818712" y="900545"/>
            <a:ext cx="42857" cy="3837709"/>
          </a:xfrm>
          <a:custGeom>
            <a:avLst/>
            <a:gdLst>
              <a:gd name="connsiteX0" fmla="*/ 0 w 42857"/>
              <a:gd name="connsiteY0" fmla="*/ 0 h 3837709"/>
              <a:gd name="connsiteX1" fmla="*/ 13854 w 42857"/>
              <a:gd name="connsiteY1" fmla="*/ 152400 h 3837709"/>
              <a:gd name="connsiteX2" fmla="*/ 27709 w 42857"/>
              <a:gd name="connsiteY2" fmla="*/ 235527 h 3837709"/>
              <a:gd name="connsiteX3" fmla="*/ 41563 w 42857"/>
              <a:gd name="connsiteY3" fmla="*/ 1565564 h 3837709"/>
              <a:gd name="connsiteX4" fmla="*/ 41563 w 42857"/>
              <a:gd name="connsiteY4" fmla="*/ 3837709 h 3837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57" h="3837709">
                <a:moveTo>
                  <a:pt x="0" y="0"/>
                </a:moveTo>
                <a:cubicBezTo>
                  <a:pt x="4618" y="50800"/>
                  <a:pt x="7894" y="101740"/>
                  <a:pt x="13854" y="152400"/>
                </a:cubicBezTo>
                <a:cubicBezTo>
                  <a:pt x="17136" y="180299"/>
                  <a:pt x="27158" y="207441"/>
                  <a:pt x="27709" y="235527"/>
                </a:cubicBezTo>
                <a:cubicBezTo>
                  <a:pt x="36401" y="678812"/>
                  <a:pt x="39858" y="1122198"/>
                  <a:pt x="41563" y="1565564"/>
                </a:cubicBezTo>
                <a:cubicBezTo>
                  <a:pt x="44476" y="2322940"/>
                  <a:pt x="41563" y="3080327"/>
                  <a:pt x="41563" y="383770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720435" y="893618"/>
            <a:ext cx="83127" cy="207819"/>
          </a:xfrm>
          <a:custGeom>
            <a:avLst/>
            <a:gdLst>
              <a:gd name="connsiteX0" fmla="*/ 83127 w 83127"/>
              <a:gd name="connsiteY0" fmla="*/ 0 h 207819"/>
              <a:gd name="connsiteX1" fmla="*/ 55418 w 83127"/>
              <a:gd name="connsiteY1" fmla="*/ 69273 h 207819"/>
              <a:gd name="connsiteX2" fmla="*/ 27709 w 83127"/>
              <a:gd name="connsiteY2" fmla="*/ 110837 h 207819"/>
              <a:gd name="connsiteX3" fmla="*/ 13854 w 83127"/>
              <a:gd name="connsiteY3" fmla="*/ 166255 h 207819"/>
              <a:gd name="connsiteX4" fmla="*/ 0 w 83127"/>
              <a:gd name="connsiteY4" fmla="*/ 207819 h 207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7" h="207819">
                <a:moveTo>
                  <a:pt x="83127" y="0"/>
                </a:moveTo>
                <a:cubicBezTo>
                  <a:pt x="73891" y="23091"/>
                  <a:pt x="66540" y="47029"/>
                  <a:pt x="55418" y="69273"/>
                </a:cubicBezTo>
                <a:cubicBezTo>
                  <a:pt x="47971" y="84166"/>
                  <a:pt x="34268" y="95532"/>
                  <a:pt x="27709" y="110837"/>
                </a:cubicBezTo>
                <a:cubicBezTo>
                  <a:pt x="20208" y="128339"/>
                  <a:pt x="19085" y="147946"/>
                  <a:pt x="13854" y="166255"/>
                </a:cubicBezTo>
                <a:cubicBezTo>
                  <a:pt x="9842" y="180297"/>
                  <a:pt x="0" y="207819"/>
                  <a:pt x="0" y="20781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845127" y="900545"/>
            <a:ext cx="124691" cy="207819"/>
          </a:xfrm>
          <a:custGeom>
            <a:avLst/>
            <a:gdLst>
              <a:gd name="connsiteX0" fmla="*/ 0 w 124691"/>
              <a:gd name="connsiteY0" fmla="*/ 0 h 207819"/>
              <a:gd name="connsiteX1" fmla="*/ 69273 w 124691"/>
              <a:gd name="connsiteY1" fmla="*/ 110837 h 207819"/>
              <a:gd name="connsiteX2" fmla="*/ 96982 w 124691"/>
              <a:gd name="connsiteY2" fmla="*/ 152400 h 207819"/>
              <a:gd name="connsiteX3" fmla="*/ 124691 w 124691"/>
              <a:gd name="connsiteY3" fmla="*/ 207819 h 207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691" h="207819">
                <a:moveTo>
                  <a:pt x="0" y="0"/>
                </a:moveTo>
                <a:cubicBezTo>
                  <a:pt x="23091" y="36946"/>
                  <a:pt x="45882" y="74080"/>
                  <a:pt x="69273" y="110837"/>
                </a:cubicBezTo>
                <a:cubicBezTo>
                  <a:pt x="78212" y="124885"/>
                  <a:pt x="91716" y="136604"/>
                  <a:pt x="96982" y="152400"/>
                </a:cubicBezTo>
                <a:cubicBezTo>
                  <a:pt x="112902" y="200160"/>
                  <a:pt x="100511" y="183637"/>
                  <a:pt x="124691" y="20781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720436" y="1122218"/>
            <a:ext cx="263237" cy="0"/>
          </a:xfrm>
          <a:custGeom>
            <a:avLst/>
            <a:gdLst>
              <a:gd name="connsiteX0" fmla="*/ 0 w 263237"/>
              <a:gd name="connsiteY0" fmla="*/ 0 h 0"/>
              <a:gd name="connsiteX1" fmla="*/ 263237 w 26323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3237">
                <a:moveTo>
                  <a:pt x="0" y="0"/>
                </a:moveTo>
                <a:lnTo>
                  <a:pt x="263237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8600" y="893618"/>
            <a:ext cx="491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  </a:t>
            </a:r>
            <a:r>
              <a:rPr lang="en-US" sz="2400" b="1" dirty="0" smtClean="0"/>
              <a:t>E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4517" y="2057400"/>
            <a:ext cx="287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0</a:t>
            </a:r>
            <a:endParaRPr lang="en-US" sz="2000" b="1" dirty="0"/>
          </a:p>
        </p:txBody>
      </p:sp>
      <p:sp>
        <p:nvSpPr>
          <p:cNvPr id="19" name="Freeform 18"/>
          <p:cNvSpPr/>
          <p:nvPr/>
        </p:nvSpPr>
        <p:spPr>
          <a:xfrm>
            <a:off x="762000" y="2286000"/>
            <a:ext cx="193964" cy="0"/>
          </a:xfrm>
          <a:custGeom>
            <a:avLst/>
            <a:gdLst>
              <a:gd name="connsiteX0" fmla="*/ 0 w 193964"/>
              <a:gd name="connsiteY0" fmla="*/ 0 h 0"/>
              <a:gd name="connsiteX1" fmla="*/ 193964 w 19396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964">
                <a:moveTo>
                  <a:pt x="0" y="0"/>
                </a:moveTo>
                <a:lnTo>
                  <a:pt x="193964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619" y="4794970"/>
            <a:ext cx="14763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Down Arrow 19"/>
          <p:cNvSpPr/>
          <p:nvPr/>
        </p:nvSpPr>
        <p:spPr>
          <a:xfrm>
            <a:off x="6568490" y="375291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Down Arrow 20"/>
          <p:cNvSpPr/>
          <p:nvPr/>
        </p:nvSpPr>
        <p:spPr>
          <a:xfrm>
            <a:off x="1691258" y="375291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500686"/>
            <a:ext cx="15144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337521" y="5991225"/>
            <a:ext cx="4530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       Single finite pseudospin-1/2!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5453061"/>
            <a:ext cx="10953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288" y="4794970"/>
            <a:ext cx="5238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7" y="4842595"/>
            <a:ext cx="495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63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96425" cy="802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25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899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Example:</a:t>
            </a:r>
            <a:r>
              <a:rPr lang="en-US" sz="2400" b="1" dirty="0" smtClean="0">
                <a:solidFill>
                  <a:srgbClr val="FF0000"/>
                </a:solidFill>
              </a:rPr>
              <a:t> superconducting vortex </a:t>
            </a:r>
            <a:r>
              <a:rPr lang="en-US" sz="2000" b="1" dirty="0" smtClean="0"/>
              <a:t>(s-wave, singlet)  </a:t>
            </a:r>
            <a:r>
              <a:rPr lang="en-US" sz="2000" b="1" dirty="0" smtClean="0">
                <a:solidFill>
                  <a:srgbClr val="00B050"/>
                </a:solidFill>
              </a:rPr>
              <a:t>(IH, PRL 2010)</a:t>
            </a:r>
            <a:endParaRPr lang="en-US" sz="2000" b="1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0"/>
            <a:ext cx="222885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191000" y="9906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     </a:t>
            </a:r>
            <a:r>
              <a:rPr lang="en-US" sz="2000" b="1" dirty="0" smtClean="0"/>
              <a:t>:</a:t>
            </a:r>
            <a:r>
              <a:rPr lang="en-US" sz="2000" b="1" dirty="0" smtClean="0">
                <a:solidFill>
                  <a:srgbClr val="00B050"/>
                </a:solidFill>
              </a:rPr>
              <a:t>  {CDW, Kekule BDW1, Kekule BDW2}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1000" y="1957387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r>
              <a:rPr lang="en-US" b="1" dirty="0" smtClean="0"/>
              <a:t>: </a:t>
            </a:r>
            <a:r>
              <a:rPr lang="en-US" dirty="0" smtClean="0"/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{ Haldane-Kane-Mele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TI  (triplet)}</a:t>
            </a:r>
            <a:endParaRPr lang="en-US" sz="2000" b="1" dirty="0">
              <a:solidFill>
                <a:srgbClr val="00B05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736" y="990600"/>
            <a:ext cx="5810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210" y="1922751"/>
            <a:ext cx="60007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260" y="2924175"/>
            <a:ext cx="34099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0761" y="2500312"/>
            <a:ext cx="391477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62000" y="55626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Lattice: 2K component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5762655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External staggered potential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876425" y="6324600"/>
            <a:ext cx="6810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        Core is insulating !</a:t>
            </a:r>
            <a:r>
              <a:rPr lang="en-US" sz="2000" b="1" dirty="0" smtClean="0">
                <a:solidFill>
                  <a:srgbClr val="00B050"/>
                </a:solidFill>
              </a:rPr>
              <a:t>   (Ghaemi, Ryu, Lee, PRB 2010)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61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8610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Example:</a:t>
            </a:r>
            <a:r>
              <a:rPr lang="en-US" sz="2400" b="1" dirty="0" smtClean="0">
                <a:solidFill>
                  <a:srgbClr val="FF0000"/>
                </a:solidFill>
              </a:rPr>
              <a:t> insulating vortex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000" b="1" dirty="0" smtClean="0"/>
              <a:t>1) Kekule BDW </a:t>
            </a:r>
            <a:r>
              <a:rPr lang="en-US" sz="2000" b="1" dirty="0" smtClean="0">
                <a:solidFill>
                  <a:srgbClr val="FF0000"/>
                </a:solidFill>
              </a:rPr>
              <a:t>                        </a:t>
            </a:r>
            <a:r>
              <a:rPr lang="en-US" sz="2000" b="1" dirty="0" smtClean="0">
                <a:solidFill>
                  <a:srgbClr val="00B050"/>
                </a:solidFill>
              </a:rPr>
              <a:t>{Neel</a:t>
            </a:r>
            <a:r>
              <a:rPr lang="en-US" sz="1600" b="1" dirty="0" smtClean="0">
                <a:solidFill>
                  <a:srgbClr val="00B050"/>
                </a:solidFill>
              </a:rPr>
              <a:t>x</a:t>
            </a:r>
            <a:r>
              <a:rPr lang="en-US" sz="2000" b="1" dirty="0" smtClean="0">
                <a:solidFill>
                  <a:srgbClr val="00B050"/>
                </a:solidFill>
              </a:rPr>
              <a:t>, Neel</a:t>
            </a:r>
            <a:r>
              <a:rPr lang="en-US" sz="1600" b="1" dirty="0" smtClean="0">
                <a:solidFill>
                  <a:srgbClr val="00B050"/>
                </a:solidFill>
              </a:rPr>
              <a:t>y</a:t>
            </a:r>
            <a:r>
              <a:rPr lang="en-US" sz="2000" b="1" dirty="0" smtClean="0">
                <a:solidFill>
                  <a:srgbClr val="00B050"/>
                </a:solidFill>
              </a:rPr>
              <a:t>, Neel</a:t>
            </a:r>
            <a:r>
              <a:rPr lang="en-US" sz="1600" b="1" dirty="0" smtClean="0">
                <a:solidFill>
                  <a:srgbClr val="00B050"/>
                </a:solidFill>
              </a:rPr>
              <a:t>z</a:t>
            </a:r>
            <a:r>
              <a:rPr lang="en-US" sz="2000" b="1" dirty="0" smtClean="0">
                <a:solidFill>
                  <a:srgbClr val="00B050"/>
                </a:solidFill>
              </a:rPr>
              <a:t>}      </a:t>
            </a:r>
            <a:r>
              <a:rPr lang="en-US" sz="2000" b="1" dirty="0" smtClean="0">
                <a:solidFill>
                  <a:srgbClr val="7030A0"/>
                </a:solidFill>
              </a:rPr>
              <a:t>(insulating)</a:t>
            </a:r>
          </a:p>
          <a:p>
            <a:endParaRPr lang="en-US" sz="2000" b="1" dirty="0">
              <a:solidFill>
                <a:srgbClr val="00B050"/>
              </a:solidFill>
            </a:endParaRPr>
          </a:p>
          <a:p>
            <a:endParaRPr lang="en-US" sz="2000" b="1" dirty="0" smtClean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                                           </a:t>
            </a:r>
            <a:r>
              <a:rPr lang="en-US" sz="2000" b="1" dirty="0" smtClean="0">
                <a:solidFill>
                  <a:srgbClr val="00B050"/>
                </a:solidFill>
              </a:rPr>
              <a:t> {CDW, </a:t>
            </a:r>
            <a:r>
              <a:rPr lang="en-US" sz="2000" b="1" dirty="0" smtClean="0">
                <a:solidFill>
                  <a:srgbClr val="C00000"/>
                </a:solidFill>
              </a:rPr>
              <a:t>sSC</a:t>
            </a:r>
            <a:r>
              <a:rPr lang="en-US" sz="1000" b="1" dirty="0" smtClean="0">
                <a:solidFill>
                  <a:srgbClr val="C00000"/>
                </a:solidFill>
              </a:rPr>
              <a:t>1</a:t>
            </a:r>
            <a:r>
              <a:rPr lang="en-US" sz="2000" b="1" dirty="0" smtClean="0">
                <a:solidFill>
                  <a:srgbClr val="C00000"/>
                </a:solidFill>
              </a:rPr>
              <a:t>, sSC</a:t>
            </a:r>
            <a:r>
              <a:rPr lang="en-US" sz="1000" b="1" dirty="0" smtClean="0">
                <a:solidFill>
                  <a:srgbClr val="C00000"/>
                </a:solidFill>
              </a:rPr>
              <a:t>2</a:t>
            </a:r>
            <a:r>
              <a:rPr lang="en-US" sz="2000" b="1" dirty="0" smtClean="0">
                <a:solidFill>
                  <a:srgbClr val="00B050"/>
                </a:solidFill>
              </a:rPr>
              <a:t>}   </a:t>
            </a:r>
            <a:r>
              <a:rPr lang="en-US" sz="2000" b="1" dirty="0" smtClean="0">
                <a:solidFill>
                  <a:srgbClr val="7030A0"/>
                </a:solidFill>
              </a:rPr>
              <a:t>(mixed)</a:t>
            </a:r>
          </a:p>
          <a:p>
            <a:endParaRPr lang="en-US" sz="2000" b="1" dirty="0">
              <a:solidFill>
                <a:srgbClr val="00B050"/>
              </a:solidFill>
            </a:endParaRPr>
          </a:p>
          <a:p>
            <a:r>
              <a:rPr lang="en-US" sz="2000" b="1" dirty="0" smtClean="0"/>
              <a:t>2) Neel, x-y</a:t>
            </a:r>
            <a:r>
              <a:rPr lang="en-US" sz="2000" b="1" dirty="0" smtClean="0">
                <a:solidFill>
                  <a:srgbClr val="00B050"/>
                </a:solidFill>
              </a:rPr>
              <a:t>                               {Neel</a:t>
            </a:r>
            <a:r>
              <a:rPr lang="en-US" sz="1600" b="1" dirty="0" smtClean="0">
                <a:solidFill>
                  <a:srgbClr val="00B050"/>
                </a:solidFill>
              </a:rPr>
              <a:t>z</a:t>
            </a:r>
            <a:r>
              <a:rPr lang="en-US" sz="2000" b="1" dirty="0" smtClean="0">
                <a:solidFill>
                  <a:srgbClr val="00B050"/>
                </a:solidFill>
              </a:rPr>
              <a:t>, KekuleBDW</a:t>
            </a:r>
            <a:r>
              <a:rPr lang="en-US" sz="1600" b="1" dirty="0" smtClean="0">
                <a:solidFill>
                  <a:srgbClr val="00B050"/>
                </a:solidFill>
              </a:rPr>
              <a:t>1</a:t>
            </a:r>
            <a:r>
              <a:rPr lang="en-US" sz="2000" b="1" dirty="0" smtClean="0">
                <a:solidFill>
                  <a:srgbClr val="00B050"/>
                </a:solidFill>
              </a:rPr>
              <a:t>, KekuleBDW</a:t>
            </a:r>
            <a:r>
              <a:rPr lang="en-US" sz="1600" b="1" dirty="0" smtClean="0">
                <a:solidFill>
                  <a:srgbClr val="00B050"/>
                </a:solidFill>
              </a:rPr>
              <a:t>2</a:t>
            </a:r>
            <a:r>
              <a:rPr lang="en-US" sz="2000" b="1" dirty="0" smtClean="0">
                <a:solidFill>
                  <a:srgbClr val="00B050"/>
                </a:solidFill>
              </a:rPr>
              <a:t>}   </a:t>
            </a:r>
            <a:r>
              <a:rPr lang="en-US" sz="2000" b="1" dirty="0" smtClean="0">
                <a:solidFill>
                  <a:srgbClr val="7030A0"/>
                </a:solidFill>
              </a:rPr>
              <a:t>(insulating)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 </a:t>
            </a:r>
            <a:endParaRPr lang="en-US" sz="2000" b="1" dirty="0" smtClean="0">
              <a:solidFill>
                <a:srgbClr val="00B050"/>
              </a:solidFill>
            </a:endParaRPr>
          </a:p>
          <a:p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        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                                                   {QSH</a:t>
            </a:r>
            <a:r>
              <a:rPr lang="en-US" sz="1600" b="1" dirty="0" smtClean="0">
                <a:solidFill>
                  <a:srgbClr val="00B050"/>
                </a:solidFill>
              </a:rPr>
              <a:t>z</a:t>
            </a:r>
            <a:r>
              <a:rPr lang="en-US" sz="2000" b="1" dirty="0" smtClean="0">
                <a:solidFill>
                  <a:srgbClr val="00B050"/>
                </a:solidFill>
              </a:rPr>
              <a:t>, </a:t>
            </a:r>
            <a:r>
              <a:rPr lang="en-US" sz="2000" b="1" dirty="0" smtClean="0">
                <a:solidFill>
                  <a:srgbClr val="C00000"/>
                </a:solidFill>
              </a:rPr>
              <a:t>fSC</a:t>
            </a:r>
            <a:r>
              <a:rPr lang="en-US" sz="1600" b="1" dirty="0" smtClean="0">
                <a:solidFill>
                  <a:srgbClr val="C00000"/>
                </a:solidFill>
              </a:rPr>
              <a:t>z1</a:t>
            </a:r>
            <a:r>
              <a:rPr lang="en-US" sz="2000" b="1" dirty="0" smtClean="0">
                <a:solidFill>
                  <a:srgbClr val="C00000"/>
                </a:solidFill>
              </a:rPr>
              <a:t>, fSC</a:t>
            </a:r>
            <a:r>
              <a:rPr lang="en-US" sz="1600" b="1" dirty="0" smtClean="0">
                <a:solidFill>
                  <a:srgbClr val="C00000"/>
                </a:solidFill>
              </a:rPr>
              <a:t>z2</a:t>
            </a:r>
            <a:r>
              <a:rPr lang="en-US" sz="2000" b="1" dirty="0" smtClean="0">
                <a:solidFill>
                  <a:srgbClr val="00B050"/>
                </a:solidFill>
              </a:rPr>
              <a:t>}   </a:t>
            </a:r>
            <a:r>
              <a:rPr lang="en-US" sz="2000" b="1" dirty="0" smtClean="0">
                <a:solidFill>
                  <a:srgbClr val="7030A0"/>
                </a:solidFill>
              </a:rPr>
              <a:t>(mixed)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676" y="1023505"/>
            <a:ext cx="5810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676" y="1828800"/>
            <a:ext cx="60007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200" y="2590800"/>
            <a:ext cx="5810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626" y="3454647"/>
            <a:ext cx="60007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4038600"/>
            <a:ext cx="5810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481249"/>
            <a:ext cx="6000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5495582"/>
            <a:ext cx="59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Isosceles Triangle 21"/>
          <p:cNvSpPr/>
          <p:nvPr/>
        </p:nvSpPr>
        <p:spPr>
          <a:xfrm>
            <a:off x="6211615" y="4592367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481" y="4804328"/>
            <a:ext cx="200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687" y="4822364"/>
            <a:ext cx="200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4988353"/>
            <a:ext cx="1238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32" y="4942442"/>
            <a:ext cx="1143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979" y="3983932"/>
            <a:ext cx="1143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5444015"/>
            <a:ext cx="1143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3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637" y="5444015"/>
            <a:ext cx="1143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954" y="5638379"/>
            <a:ext cx="2000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728" y="5743232"/>
            <a:ext cx="13335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81000" y="4102994"/>
            <a:ext cx="5181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E</a:t>
            </a:r>
            <a:r>
              <a:rPr lang="en-US" sz="1600" b="1" dirty="0" smtClean="0">
                <a:solidFill>
                  <a:srgbClr val="FF0000"/>
                </a:solidFill>
              </a:rPr>
              <a:t>3</a:t>
            </a:r>
            <a:r>
              <a:rPr lang="en-US" sz="2000" b="1" dirty="0" smtClean="0">
                <a:solidFill>
                  <a:schemeClr val="tx2"/>
                </a:solidFill>
              </a:rPr>
              <a:t> is the </a:t>
            </a:r>
            <a:r>
              <a:rPr lang="en-US" sz="2000" b="1" dirty="0" smtClean="0">
                <a:solidFill>
                  <a:srgbClr val="FF0000"/>
                </a:solidFill>
              </a:rPr>
              <a:t>number operator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en-US" sz="2000" b="1" dirty="0" smtClean="0">
              <a:solidFill>
                <a:schemeClr val="tx2"/>
              </a:solidFill>
            </a:endParaRPr>
          </a:p>
          <a:p>
            <a:endParaRPr lang="en-US" sz="2000" b="1" dirty="0">
              <a:solidFill>
                <a:schemeClr val="tx2"/>
              </a:solidFill>
            </a:endParaRPr>
          </a:p>
          <a:p>
            <a:endParaRPr lang="en-US" sz="2000" b="1" dirty="0" smtClean="0">
              <a:solidFill>
                <a:schemeClr val="tx2"/>
              </a:solidFill>
            </a:endParaRPr>
          </a:p>
          <a:p>
            <a:endParaRPr lang="en-US" sz="2000" b="1" dirty="0" smtClean="0">
              <a:solidFill>
                <a:schemeClr val="tx2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      M’</a:t>
            </a:r>
            <a:r>
              <a:rPr lang="en-US" sz="1600" b="1" dirty="0" smtClean="0">
                <a:solidFill>
                  <a:srgbClr val="FF0000"/>
                </a:solidFill>
              </a:rPr>
              <a:t>4</a:t>
            </a:r>
            <a:r>
              <a:rPr lang="en-US" sz="2000" b="1" dirty="0" smtClean="0">
                <a:solidFill>
                  <a:schemeClr val="tx2"/>
                </a:solidFill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M’</a:t>
            </a:r>
            <a:r>
              <a:rPr lang="en-US" sz="1600" b="1" dirty="0" smtClean="0">
                <a:solidFill>
                  <a:srgbClr val="FF0000"/>
                </a:solidFill>
              </a:rPr>
              <a:t>5</a:t>
            </a:r>
            <a:r>
              <a:rPr lang="en-US" sz="2000" b="1" dirty="0" smtClean="0">
                <a:solidFill>
                  <a:schemeClr val="tx2"/>
                </a:solidFill>
              </a:rPr>
              <a:t> are </a:t>
            </a:r>
            <a:r>
              <a:rPr lang="en-US" sz="2000" b="1" dirty="0" smtClean="0">
                <a:solidFill>
                  <a:srgbClr val="FF0000"/>
                </a:solidFill>
              </a:rPr>
              <a:t>superconducting.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2478663" y="470373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6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077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The electric charge: </a:t>
            </a:r>
            <a:r>
              <a:rPr lang="en-US" sz="2400" b="1" dirty="0" smtClean="0">
                <a:solidFill>
                  <a:srgbClr val="FF0000"/>
                </a:solidFill>
              </a:rPr>
              <a:t>Q</a:t>
            </a:r>
          </a:p>
          <a:p>
            <a:endParaRPr lang="en-US" sz="2400" b="1" dirty="0">
              <a:solidFill>
                <a:srgbClr val="0070C0"/>
              </a:solidFill>
            </a:endParaRPr>
          </a:p>
          <a:p>
            <a:pPr marL="457200" indent="-457200">
              <a:buAutoNum type="arabicParenR"/>
            </a:pPr>
            <a:r>
              <a:rPr lang="en-US" sz="2000" b="1" dirty="0" smtClean="0">
                <a:solidFill>
                  <a:srgbClr val="7030A0"/>
                </a:solidFill>
              </a:rPr>
              <a:t>Insulating core                              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 Q=0</a:t>
            </a:r>
            <a:r>
              <a:rPr lang="en-US" sz="2000" b="1" dirty="0" smtClean="0">
                <a:solidFill>
                  <a:srgbClr val="7030A0"/>
                </a:solidFill>
              </a:rPr>
              <a:t>  sharp</a:t>
            </a:r>
          </a:p>
          <a:p>
            <a:pPr marL="457200" indent="-457200">
              <a:buAutoNum type="arabicParenR"/>
            </a:pPr>
            <a:endParaRPr lang="en-US" sz="2000" b="1" dirty="0">
              <a:solidFill>
                <a:srgbClr val="7030A0"/>
              </a:solidFill>
            </a:endParaRPr>
          </a:p>
          <a:p>
            <a:pPr marL="457200" indent="-457200">
              <a:buAutoNum type="arabicParenR"/>
            </a:pPr>
            <a:r>
              <a:rPr lang="en-US" sz="2000" b="1" dirty="0" smtClean="0">
                <a:solidFill>
                  <a:srgbClr val="7030A0"/>
                </a:solidFill>
              </a:rPr>
              <a:t>Mixed core                                                 </a:t>
            </a:r>
          </a:p>
          <a:p>
            <a:r>
              <a:rPr lang="en-US" sz="2000" b="1" dirty="0" smtClean="0">
                <a:solidFill>
                  <a:srgbClr val="7030A0"/>
                </a:solidFill>
              </a:rPr>
              <a:t>	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965807" y="102049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42662"/>
            <a:ext cx="1752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66487"/>
            <a:ext cx="40862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934998"/>
            <a:ext cx="801052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33195"/>
            <a:ext cx="16573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28600" y="3276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Q   =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441960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</a:rPr>
              <a:t>                                   and continuous, but not sharp!</a:t>
            </a:r>
            <a:endParaRPr lang="en-US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19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9916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Summary and open questions: 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1)  Defect’s cores are </a:t>
            </a:r>
            <a:r>
              <a:rPr lang="en-US" sz="2000" b="1" dirty="0" smtClean="0">
                <a:solidFill>
                  <a:srgbClr val="C00000"/>
                </a:solidFill>
              </a:rPr>
              <a:t>never normal</a:t>
            </a:r>
            <a:r>
              <a:rPr lang="en-US" sz="2000" b="1" dirty="0" smtClean="0">
                <a:solidFill>
                  <a:srgbClr val="0070C0"/>
                </a:solidFill>
              </a:rPr>
              <a:t>; there is always some other order inside</a:t>
            </a:r>
            <a:r>
              <a:rPr lang="en-US" sz="2000" b="1" dirty="0">
                <a:solidFill>
                  <a:srgbClr val="0070C0"/>
                </a:solidFill>
              </a:rPr>
              <a:t>: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     </a:t>
            </a:r>
            <a:r>
              <a:rPr lang="en-US" sz="2000" b="1" dirty="0" smtClean="0">
                <a:solidFill>
                  <a:srgbClr val="C00000"/>
                </a:solidFill>
              </a:rPr>
              <a:t>Clifford algebra</a:t>
            </a:r>
            <a:r>
              <a:rPr lang="en-US" sz="2000" b="1" dirty="0" smtClean="0">
                <a:solidFill>
                  <a:srgbClr val="0070C0"/>
                </a:solidFill>
              </a:rPr>
              <a:t> C(3,0) X C(3,0) </a:t>
            </a: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3) </a:t>
            </a:r>
            <a:r>
              <a:rPr lang="en-US" sz="2000" b="1" dirty="0" smtClean="0">
                <a:solidFill>
                  <a:srgbClr val="C00000"/>
                </a:solidFill>
              </a:rPr>
              <a:t>One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pseudospin</a:t>
            </a:r>
            <a:r>
              <a:rPr lang="en-US" sz="2000" b="1" dirty="0" smtClean="0">
                <a:solidFill>
                  <a:srgbClr val="0070C0"/>
                </a:solidFill>
              </a:rPr>
              <a:t> is finite;  </a:t>
            </a:r>
            <a:r>
              <a:rPr lang="en-US" sz="2000" b="1" dirty="0" smtClean="0">
                <a:solidFill>
                  <a:srgbClr val="C00000"/>
                </a:solidFill>
              </a:rPr>
              <a:t>the other </a:t>
            </a:r>
            <a:r>
              <a:rPr lang="en-US" sz="2000" b="1" dirty="0" smtClean="0">
                <a:solidFill>
                  <a:srgbClr val="0070C0"/>
                </a:solidFill>
              </a:rPr>
              <a:t>is zero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4) Pseudospin can be manipulated (</a:t>
            </a:r>
            <a:r>
              <a:rPr lang="en-US" sz="2000" b="1" dirty="0" smtClean="0">
                <a:solidFill>
                  <a:srgbClr val="C00000"/>
                </a:solidFill>
              </a:rPr>
              <a:t>pseudospintronics?</a:t>
            </a:r>
            <a:r>
              <a:rPr lang="en-US" sz="2000" b="1" dirty="0" smtClean="0">
                <a:solidFill>
                  <a:srgbClr val="0070C0"/>
                </a:solidFill>
              </a:rPr>
              <a:t>)</a:t>
            </a: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5) Defect proliferation: </a:t>
            </a:r>
            <a:r>
              <a:rPr lang="en-US" sz="2000" b="1" dirty="0" smtClean="0">
                <a:solidFill>
                  <a:srgbClr val="C00000"/>
                </a:solidFill>
              </a:rPr>
              <a:t>Landau-forbidden transition</a:t>
            </a:r>
            <a:r>
              <a:rPr lang="en-US" sz="2000" b="1" dirty="0" smtClean="0">
                <a:solidFill>
                  <a:srgbClr val="0070C0"/>
                </a:solidFill>
              </a:rPr>
              <a:t>?</a:t>
            </a:r>
          </a:p>
          <a:p>
            <a:pPr marL="457200" indent="-457200">
              <a:buAutoNum type="arabicParenR" startAt="5"/>
            </a:pPr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6) </a:t>
            </a:r>
            <a:r>
              <a:rPr lang="en-US" sz="2000" b="1" dirty="0" smtClean="0">
                <a:solidFill>
                  <a:srgbClr val="C00000"/>
                </a:solidFill>
              </a:rPr>
              <a:t>Electric charge:</a:t>
            </a:r>
            <a:r>
              <a:rPr lang="en-US" sz="2000" b="1" dirty="0" smtClean="0">
                <a:solidFill>
                  <a:srgbClr val="0070C0"/>
                </a:solidFill>
              </a:rPr>
              <a:t> 0 or 1 when sharp, in between when not </a:t>
            </a: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7) Other defects (</a:t>
            </a:r>
            <a:r>
              <a:rPr lang="en-US" sz="2000" b="1" dirty="0" smtClean="0">
                <a:solidFill>
                  <a:srgbClr val="C00000"/>
                </a:solidFill>
              </a:rPr>
              <a:t>skyrmions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…) : non-trivial quantum numbers? (</a:t>
            </a:r>
            <a:r>
              <a:rPr lang="en-US" sz="2000" b="1" dirty="0" smtClean="0">
                <a:solidFill>
                  <a:srgbClr val="00B050"/>
                </a:solidFill>
              </a:rPr>
              <a:t>Grover, Senthil, PRL 2009</a:t>
            </a:r>
            <a:r>
              <a:rPr lang="en-US" sz="2000" b="1" dirty="0" smtClean="0">
                <a:solidFill>
                  <a:srgbClr val="0070C0"/>
                </a:solidFill>
              </a:rPr>
              <a:t>)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4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2258</TotalTime>
  <Words>1243</Words>
  <Application>Microsoft Office PowerPoint</Application>
  <PresentationFormat>On-screen Show (4:3)</PresentationFormat>
  <Paragraphs>206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Order parameters and their topological defects in Dirac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Simon Fraser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Mass-order parameters and their topological defects in Dirac systems</dc:title>
  <dc:creator>Igor</dc:creator>
  <cp:lastModifiedBy>Igor</cp:lastModifiedBy>
  <cp:revision>145</cp:revision>
  <dcterms:created xsi:type="dcterms:W3CDTF">2011-08-22T21:37:42Z</dcterms:created>
  <dcterms:modified xsi:type="dcterms:W3CDTF">2011-09-08T10:21:59Z</dcterms:modified>
</cp:coreProperties>
</file>