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doc" ContentType="application/msword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  <p:sldMasterId id="2147483676" r:id="rId2"/>
    <p:sldMasterId id="2147483749" r:id="rId3"/>
    <p:sldMasterId id="2147483763" r:id="rId4"/>
    <p:sldMasterId id="2147483775" r:id="rId5"/>
  </p:sldMasterIdLst>
  <p:notesMasterIdLst>
    <p:notesMasterId r:id="rId69"/>
  </p:notesMasterIdLst>
  <p:handoutMasterIdLst>
    <p:handoutMasterId r:id="rId70"/>
  </p:handoutMasterIdLst>
  <p:sldIdLst>
    <p:sldId id="1298" r:id="rId6"/>
    <p:sldId id="1299" r:id="rId7"/>
    <p:sldId id="1232" r:id="rId8"/>
    <p:sldId id="1233" r:id="rId9"/>
    <p:sldId id="1234" r:id="rId10"/>
    <p:sldId id="1235" r:id="rId11"/>
    <p:sldId id="1236" r:id="rId12"/>
    <p:sldId id="1237" r:id="rId13"/>
    <p:sldId id="1238" r:id="rId14"/>
    <p:sldId id="1239" r:id="rId15"/>
    <p:sldId id="1240" r:id="rId16"/>
    <p:sldId id="1241" r:id="rId17"/>
    <p:sldId id="1245" r:id="rId18"/>
    <p:sldId id="1246" r:id="rId19"/>
    <p:sldId id="1261" r:id="rId20"/>
    <p:sldId id="1244" r:id="rId21"/>
    <p:sldId id="1247" r:id="rId22"/>
    <p:sldId id="1248" r:id="rId23"/>
    <p:sldId id="1249" r:id="rId24"/>
    <p:sldId id="1254" r:id="rId25"/>
    <p:sldId id="1256" r:id="rId26"/>
    <p:sldId id="1257" r:id="rId27"/>
    <p:sldId id="1260" r:id="rId28"/>
    <p:sldId id="1258" r:id="rId29"/>
    <p:sldId id="1269" r:id="rId30"/>
    <p:sldId id="1255" r:id="rId31"/>
    <p:sldId id="1251" r:id="rId32"/>
    <p:sldId id="1252" r:id="rId33"/>
    <p:sldId id="1253" r:id="rId34"/>
    <p:sldId id="1262" r:id="rId35"/>
    <p:sldId id="1263" r:id="rId36"/>
    <p:sldId id="1264" r:id="rId37"/>
    <p:sldId id="1265" r:id="rId38"/>
    <p:sldId id="1266" r:id="rId39"/>
    <p:sldId id="1267" r:id="rId40"/>
    <p:sldId id="1268" r:id="rId41"/>
    <p:sldId id="1270" r:id="rId42"/>
    <p:sldId id="1271" r:id="rId43"/>
    <p:sldId id="1272" r:id="rId44"/>
    <p:sldId id="1273" r:id="rId45"/>
    <p:sldId id="1274" r:id="rId46"/>
    <p:sldId id="1275" r:id="rId47"/>
    <p:sldId id="1283" r:id="rId48"/>
    <p:sldId id="1276" r:id="rId49"/>
    <p:sldId id="1277" r:id="rId50"/>
    <p:sldId id="1278" r:id="rId51"/>
    <p:sldId id="1279" r:id="rId52"/>
    <p:sldId id="1280" r:id="rId53"/>
    <p:sldId id="1281" r:id="rId54"/>
    <p:sldId id="1293" r:id="rId55"/>
    <p:sldId id="1284" r:id="rId56"/>
    <p:sldId id="1282" r:id="rId57"/>
    <p:sldId id="1285" r:id="rId58"/>
    <p:sldId id="1286" r:id="rId59"/>
    <p:sldId id="1287" r:id="rId60"/>
    <p:sldId id="1294" r:id="rId61"/>
    <p:sldId id="1289" r:id="rId62"/>
    <p:sldId id="1290" r:id="rId63"/>
    <p:sldId id="1291" r:id="rId64"/>
    <p:sldId id="1292" r:id="rId65"/>
    <p:sldId id="1295" r:id="rId66"/>
    <p:sldId id="1297" r:id="rId67"/>
    <p:sldId id="1296" r:id="rId68"/>
  </p:sldIdLst>
  <p:sldSz cx="9144000" cy="6858000" type="screen4x3"/>
  <p:notesSz cx="6845300" cy="9396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707070"/>
    <a:srgbClr val="CC0099"/>
    <a:srgbClr val="009900"/>
    <a:srgbClr val="FF0000"/>
    <a:srgbClr val="0000CC"/>
    <a:srgbClr val="C5FFDB"/>
    <a:srgbClr val="FFEEE5"/>
    <a:srgbClr val="FFF4D9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7" autoAdjust="0"/>
    <p:restoredTop sz="96343" autoAdjust="0"/>
  </p:normalViewPr>
  <p:slideViewPr>
    <p:cSldViewPr snapToObjects="1">
      <p:cViewPr>
        <p:scale>
          <a:sx n="120" d="100"/>
          <a:sy n="120" d="100"/>
        </p:scale>
        <p:origin x="-48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126" d="100"/>
          <a:sy n="126" d="100"/>
        </p:scale>
        <p:origin x="-3016" y="-120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70" Type="http://schemas.openxmlformats.org/officeDocument/2006/relationships/handoutMaster" Target="handoutMasters/handout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54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t" anchorCtr="0" compatLnSpc="1">
            <a:prstTxWarp prst="textNoShape">
              <a:avLst/>
            </a:prstTxWarp>
          </a:bodyPr>
          <a:lstStyle>
            <a:lvl1pPr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54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t" anchorCtr="0" compatLnSpc="1">
            <a:prstTxWarp prst="textNoShape">
              <a:avLst/>
            </a:prstTxWarp>
          </a:bodyPr>
          <a:lstStyle>
            <a:lvl1pPr algn="r"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473ED06D-6490-42AE-B216-2143359F5D98}" type="datetime1">
              <a:rPr lang="en-US" altLang="en-US"/>
              <a:pPr>
                <a:defRPr/>
              </a:pPr>
              <a:t>5/13/14</a:t>
            </a:fld>
            <a:endParaRPr lang="en-US" alt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54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b" anchorCtr="0" compatLnSpc="1">
            <a:prstTxWarp prst="textNoShape">
              <a:avLst/>
            </a:prstTxWarp>
          </a:bodyPr>
          <a:lstStyle>
            <a:lvl1pPr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926513"/>
            <a:ext cx="29654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b" anchorCtr="0" compatLnSpc="1">
            <a:prstTxWarp prst="textNoShape">
              <a:avLst/>
            </a:prstTxWarp>
          </a:bodyPr>
          <a:lstStyle>
            <a:lvl1pPr algn="r"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30961F61-1DE0-4721-9B5F-09581D3FAF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775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54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t" anchorCtr="0" compatLnSpc="1">
            <a:prstTxWarp prst="textNoShape">
              <a:avLst/>
            </a:prstTxWarp>
          </a:bodyPr>
          <a:lstStyle>
            <a:lvl1pPr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79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074738" y="704850"/>
            <a:ext cx="4697412" cy="3522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54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t" anchorCtr="0" compatLnSpc="1">
            <a:prstTxWarp prst="textNoShape">
              <a:avLst/>
            </a:prstTxWarp>
          </a:bodyPr>
          <a:lstStyle>
            <a:lvl1pPr algn="r"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91BF728F-5876-45BE-B3DA-B4FE58B5D1A5}" type="datetime1">
              <a:rPr lang="en-US" altLang="en-US"/>
              <a:pPr>
                <a:defRPr/>
              </a:pPr>
              <a:t>5/13/14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54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b" anchorCtr="0" compatLnSpc="1">
            <a:prstTxWarp prst="textNoShape">
              <a:avLst/>
            </a:prstTxWarp>
          </a:bodyPr>
          <a:lstStyle>
            <a:lvl1pPr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926513"/>
            <a:ext cx="29654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2" tIns="45806" rIns="91612" bIns="45806" numCol="1" anchor="b" anchorCtr="0" compatLnSpc="1">
            <a:prstTxWarp prst="textNoShape">
              <a:avLst/>
            </a:prstTxWarp>
          </a:bodyPr>
          <a:lstStyle>
            <a:lvl1pPr algn="r" defTabSz="915988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1AA1CCA2-A10F-4C7C-BA94-5ED7CF37D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18373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2E28-4944-4174-8658-B31C7AE78A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4BAE3-E7A4-40F8-A96A-61A1EF93C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0E46-5F80-43ED-933E-4B0D73B47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EC0D5-32D3-4FDC-A467-C048AEDAE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5194B-0B1E-4425-BD4E-B47A6E31B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99217-547C-48C4-BBA2-0AD26965B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19282-61B7-4575-B1E9-BE84A6791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546DA-D9A6-41B9-910D-8E4398FAB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E8F01-185D-4CC0-813D-17E8E4274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296EE-E859-4D61-BFD7-B9A60B622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00F92-7421-4D98-B9DC-6F6B96261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9F939-DE06-4935-BBD4-E3016F546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E8AF1-0DC9-44B7-AF51-AA8EEA164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CC204-7F0C-4512-96F5-E209B369F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68430-324B-48D7-8150-B9F7BE11D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7747D-1456-4966-9E8C-FF49F49FD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0EE38-ABA7-4505-BF5D-1A80F4FB1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CA0E9-2C0B-43DE-8D2E-F4C8DD0F8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6D579-1541-41FA-A52A-77E57EDA6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09810-68B4-4E9F-9960-C518FAE9D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D7D4C-752B-4126-92C8-F60EC76B6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15199-733E-4CD1-8CDA-77B9ADF1B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378450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err="1" smtClean="0"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37CEC-7426-473D-BB9A-C0489BA294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9453E-1DE5-426C-B922-979B5BCB3A31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2F5BE-86E4-4E9A-A8FB-7367990F2C5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29100" cy="537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14400"/>
            <a:ext cx="4229100" cy="537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A4C39-1342-4DBF-BA2D-862D2705C813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E0F29-8CEC-48E4-9081-B3B24D9ED4CA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463A4-1425-4350-AC63-E9ADFA407B67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E0678-3149-443B-8A5D-85EC3119747D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EB195-D2B7-4D0A-8B1C-749C5BCD3FE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D6649-B869-482D-9FB7-E5CAAFB5D891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CB8F-D0CD-49E5-88AB-A8F3F4C0026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52400"/>
            <a:ext cx="2152650" cy="6140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305550" cy="6140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DD7CF-BEDA-4913-816E-1F120F320F8E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93788" y="152400"/>
            <a:ext cx="782161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14400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679825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00" y="3679825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4971-6174-4D10-B2A6-1EA49BB7016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788" y="152400"/>
            <a:ext cx="782161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14400"/>
            <a:ext cx="4229100" cy="5378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14400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679825"/>
            <a:ext cx="4229100" cy="2613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996AA-51BA-4786-A951-9D5ECE8ABD0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45445-4A92-4278-AE93-C99EDAB7A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1754B-6E5D-420B-BDFF-B4A963889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14379-8DAD-48B7-B4ED-1E4A8FFEF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4A6BB-F97C-466A-915E-A585DB29C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C5D4F-F7D5-4390-BAE9-44347AFEE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DB-A3F1-45BC-9E39-640F8C056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D41C-746A-4E50-B405-9FA9321C9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41F6C-90E4-4AD8-8E0A-5B7B2B73F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C8CB4-40B0-4006-88CE-CA6A9661C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8B203-A19A-4134-A3F2-657FB1106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540F1-9BF7-4915-ACEE-3EADA9FFD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106BA-5BF5-450C-A569-FF850DF58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92179-09DD-42DC-9D73-219BDAA97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F734B-8B90-488C-AD1B-BD0BA8A99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5112F-1777-415E-92B0-2EFBC992A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BCAD3-A093-4695-8125-AA47CE056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E370C-E99E-4FCE-9847-0A8BF74B1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8622B-EF9B-416B-B5E6-DBD96EB2B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98379-7AFD-42E9-A79D-4D91B9CB8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5F9BC-4D8E-42F4-8203-227ACCD54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DC4DB-34D8-4E58-9183-45D092997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47433-1F9D-4E1C-8C4A-CED6B1BCE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859654-63A5-4139-9191-C0AD9E6D3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70" r:id="rId1"/>
    <p:sldLayoutId id="2147484871" r:id="rId2"/>
    <p:sldLayoutId id="2147484872" r:id="rId3"/>
    <p:sldLayoutId id="2147484873" r:id="rId4"/>
    <p:sldLayoutId id="2147484874" r:id="rId5"/>
    <p:sldLayoutId id="2147484875" r:id="rId6"/>
    <p:sldLayoutId id="2147484876" r:id="rId7"/>
    <p:sldLayoutId id="2147484877" r:id="rId8"/>
    <p:sldLayoutId id="2147484878" r:id="rId9"/>
    <p:sldLayoutId id="2147484879" r:id="rId10"/>
    <p:sldLayoutId id="2147484880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CE1638-76A0-4354-9DA3-AE45C944E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1" r:id="rId1"/>
    <p:sldLayoutId id="2147484882" r:id="rId2"/>
    <p:sldLayoutId id="2147484883" r:id="rId3"/>
    <p:sldLayoutId id="2147484884" r:id="rId4"/>
    <p:sldLayoutId id="2147484885" r:id="rId5"/>
    <p:sldLayoutId id="2147484886" r:id="rId6"/>
    <p:sldLayoutId id="2147484887" r:id="rId7"/>
    <p:sldLayoutId id="2147484888" r:id="rId8"/>
    <p:sldLayoutId id="2147484889" r:id="rId9"/>
    <p:sldLayoutId id="2147484890" r:id="rId10"/>
    <p:sldLayoutId id="214748489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610600" cy="762000"/>
          </a:xfrm>
          <a:prstGeom prst="rect">
            <a:avLst/>
          </a:prstGeom>
          <a:gradFill rotWithShape="0">
            <a:gsLst>
              <a:gs pos="0">
                <a:srgbClr val="EBF5FF"/>
              </a:gs>
              <a:gs pos="100000">
                <a:srgbClr val="7F96F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2075" tIns="137160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8610600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21075" y="6557963"/>
            <a:ext cx="190500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67463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4F9ECCC-5760-4339-B592-055385547EC6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/27</a:t>
            </a: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04800" y="6324600"/>
            <a:ext cx="8610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273050" y="6343650"/>
            <a:ext cx="1073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en-US" sz="1200" dirty="0"/>
              <a:t>Patrick Janot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6" r:id="rId1"/>
    <p:sldLayoutId id="2147484927" r:id="rId2"/>
    <p:sldLayoutId id="2147484892" r:id="rId3"/>
    <p:sldLayoutId id="2147484893" r:id="rId4"/>
    <p:sldLayoutId id="2147484894" r:id="rId5"/>
    <p:sldLayoutId id="2147484895" r:id="rId6"/>
    <p:sldLayoutId id="2147484896" r:id="rId7"/>
    <p:sldLayoutId id="2147484897" r:id="rId8"/>
    <p:sldLayoutId id="2147484898" r:id="rId9"/>
    <p:sldLayoutId id="2147484899" r:id="rId10"/>
    <p:sldLayoutId id="2147484900" r:id="rId11"/>
    <p:sldLayoutId id="2147484901" r:id="rId12"/>
    <p:sldLayoutId id="2147484902" r:id="rId13"/>
    <p:sldLayoutId id="2147484903" r:id="rId1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FG Deanna's Hand" pitchFamily="2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FG Deanna's Hand" pitchFamily="2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FG Deanna's Hand" pitchFamily="2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FG Deanna's Hand" pitchFamily="2" charset="0"/>
        </a:defRPr>
      </a:lvl5pPr>
      <a:lvl6pPr marL="457200" algn="ctr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Comic Sans MS" pitchFamily="66" charset="0"/>
        </a:defRPr>
      </a:lvl6pPr>
      <a:lvl7pPr marL="914400" algn="ctr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Comic Sans MS" pitchFamily="66" charset="0"/>
        </a:defRPr>
      </a:lvl7pPr>
      <a:lvl8pPr marL="1371600" algn="ctr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Comic Sans MS" pitchFamily="66" charset="0"/>
        </a:defRPr>
      </a:lvl8pPr>
      <a:lvl9pPr marL="1828800" algn="ctr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rgbClr val="003399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itchFamily="2" charset="2"/>
        <a:buChar char="q"/>
        <a:defRPr kumimoji="1" sz="2400" b="1">
          <a:solidFill>
            <a:srgbClr val="FF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60000"/>
        <a:buFont typeface="Zapf Dingbats" charset="2"/>
        <a:buChar char="u"/>
        <a:defRPr kumimoji="1" sz="20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65000"/>
        <a:buFont typeface="Zapf Dingbats" charset="2"/>
        <a:buChar char="l"/>
        <a:defRPr kumimoji="1" sz="2000" b="1">
          <a:solidFill>
            <a:srgbClr val="0099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99"/>
        </a:buClr>
        <a:buSzPct val="75000"/>
        <a:buFont typeface="Zapf Dingbats" charset="2"/>
        <a:buChar char="è"/>
        <a:defRPr kumimoji="1" sz="2000" b="1">
          <a:solidFill>
            <a:srgbClr val="CC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Zapf Dingbats" charset="2"/>
        <a:buChar char="»"/>
        <a:defRPr kumimoji="1"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Zapf Dingbats" charset="2"/>
        <a:defRPr kumimoji="1"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Zapf Dingbats" charset="2"/>
        <a:defRPr kumimoji="1"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Zapf Dingbats" charset="2"/>
        <a:defRPr kumimoji="1"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Zapf Dingbats" charset="2"/>
        <a:defRPr kumimoji="1"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88A8A7-9185-4620-BA82-0E7BD3F33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  <p:sldLayoutId id="2147484907" r:id="rId4"/>
    <p:sldLayoutId id="2147484908" r:id="rId5"/>
    <p:sldLayoutId id="2147484909" r:id="rId6"/>
    <p:sldLayoutId id="2147484910" r:id="rId7"/>
    <p:sldLayoutId id="2147484911" r:id="rId8"/>
    <p:sldLayoutId id="2147484912" r:id="rId9"/>
    <p:sldLayoutId id="2147484913" r:id="rId10"/>
    <p:sldLayoutId id="214748491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Frascati, 13 May 2014</a:t>
            </a: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Perspectives in High-Energy Physics</a:t>
            </a:r>
            <a:endParaRPr lang="en-US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4C57B0D-3BCA-4940-A236-927244701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16" r:id="rId2"/>
    <p:sldLayoutId id="2147484917" r:id="rId3"/>
    <p:sldLayoutId id="2147484918" r:id="rId4"/>
    <p:sldLayoutId id="2147484919" r:id="rId5"/>
    <p:sldLayoutId id="2147484920" r:id="rId6"/>
    <p:sldLayoutId id="2147484921" r:id="rId7"/>
    <p:sldLayoutId id="2147484922" r:id="rId8"/>
    <p:sldLayoutId id="2147484923" r:id="rId9"/>
    <p:sldLayoutId id="2147484924" r:id="rId10"/>
    <p:sldLayoutId id="2147484925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20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4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oleObject" Target="../embeddings/oleObject2.bin"/><Relationship Id="rId7" Type="http://schemas.openxmlformats.org/officeDocument/2006/relationships/oleObject" Target="../embeddings/Microsoft_Word_97_-_2004_Document1.doc"/><Relationship Id="rId8" Type="http://schemas.openxmlformats.org/officeDocument/2006/relationships/image" Target="../media/image18.emf"/><Relationship Id="rId9" Type="http://schemas.openxmlformats.org/officeDocument/2006/relationships/oleObject" Target="../embeddings/oleObject3.bin"/><Relationship Id="rId10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oleObject" Target="../embeddings/oleObject5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7.bin"/><Relationship Id="rId5" Type="http://schemas.openxmlformats.org/officeDocument/2006/relationships/image" Target="../media/image33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38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oleObject" Target="../embeddings/oleObject9.bin"/><Relationship Id="rId5" Type="http://schemas.openxmlformats.org/officeDocument/2006/relationships/image" Target="../media/image47.emf"/><Relationship Id="rId6" Type="http://schemas.openxmlformats.org/officeDocument/2006/relationships/image" Target="../media/image49.jpe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4" Type="http://schemas.openxmlformats.org/officeDocument/2006/relationships/image" Target="../media/image54.jp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5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0.wmf"/><Relationship Id="rId6" Type="http://schemas.openxmlformats.org/officeDocument/2006/relationships/image" Target="../media/image62.jpe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6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6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4" Type="http://schemas.openxmlformats.org/officeDocument/2006/relationships/image" Target="../media/image69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oleObject" Target="../embeddings/oleObject13.bin"/><Relationship Id="rId5" Type="http://schemas.openxmlformats.org/officeDocument/2006/relationships/image" Target="../media/image63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63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4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7.emf"/><Relationship Id="rId3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9.emf"/><Relationship Id="rId3" Type="http://schemas.openxmlformats.org/officeDocument/2006/relationships/image" Target="../media/image80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oleObject" Target="../embeddings/oleObject15.bin"/><Relationship Id="rId6" Type="http://schemas.openxmlformats.org/officeDocument/2006/relationships/image" Target="../media/image81.emf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png"/><Relationship Id="rId10" Type="http://schemas.openxmlformats.org/officeDocument/2006/relationships/image" Target="../media/image87.png"/><Relationship Id="rId11" Type="http://schemas.openxmlformats.org/officeDocument/2006/relationships/image" Target="../media/image88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9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0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Perspectives in High-Energy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First lecture: The need for precision and energy</a:t>
            </a:r>
          </a:p>
          <a:p>
            <a:pPr lvl="1"/>
            <a:r>
              <a:rPr lang="en-US" sz="1600" dirty="0" smtClean="0"/>
              <a:t>The theoretical and experimental landscape today</a:t>
            </a:r>
          </a:p>
          <a:p>
            <a:pPr lvl="2"/>
            <a:r>
              <a:rPr lang="en-US" sz="1600" dirty="0" smtClean="0"/>
              <a:t>Arising from 50 years of high-energy physics</a:t>
            </a:r>
          </a:p>
          <a:p>
            <a:pPr lvl="1"/>
            <a:r>
              <a:rPr lang="en-US" sz="1600" dirty="0"/>
              <a:t>A</a:t>
            </a:r>
            <a:r>
              <a:rPr lang="en-US" sz="1600" dirty="0" smtClean="0"/>
              <a:t> strategy for the future, towards precision and energy frontiers</a:t>
            </a:r>
          </a:p>
          <a:p>
            <a:pPr lvl="1"/>
            <a:r>
              <a:rPr lang="en-US" sz="1600" dirty="0" smtClean="0"/>
              <a:t>The short-term perspectives (2020-2030)</a:t>
            </a:r>
          </a:p>
          <a:p>
            <a:pPr lvl="1"/>
            <a:endParaRPr lang="en-US" sz="1600" dirty="0"/>
          </a:p>
          <a:p>
            <a:r>
              <a:rPr lang="en-US" sz="2000" dirty="0" smtClean="0"/>
              <a:t>Second lecture: The quest for precision</a:t>
            </a:r>
          </a:p>
          <a:p>
            <a:pPr lvl="1"/>
            <a:r>
              <a:rPr lang="en-US" sz="1600" dirty="0" smtClean="0"/>
              <a:t>Precision measurements: The why and the how.</a:t>
            </a:r>
          </a:p>
          <a:p>
            <a:pPr lvl="2"/>
            <a:r>
              <a:rPr lang="en-US" sz="1600" dirty="0" smtClean="0"/>
              <a:t>A few highlights with LEP and SLC</a:t>
            </a:r>
          </a:p>
          <a:p>
            <a:pPr lvl="1"/>
            <a:r>
              <a:rPr lang="en-US" sz="1600" dirty="0" smtClean="0"/>
              <a:t>The medium-term perspectives (2030-2045)</a:t>
            </a:r>
          </a:p>
          <a:p>
            <a:pPr lvl="2"/>
            <a:r>
              <a:rPr lang="en-US" sz="1600" dirty="0" smtClean="0"/>
              <a:t>Linear or circular ?</a:t>
            </a:r>
          </a:p>
          <a:p>
            <a:pPr lvl="1"/>
            <a:endParaRPr lang="en-US" sz="1600" dirty="0"/>
          </a:p>
          <a:p>
            <a:r>
              <a:rPr lang="en-US" sz="2000" dirty="0" smtClean="0"/>
              <a:t>Third lecture: The  energy frontier</a:t>
            </a:r>
          </a:p>
          <a:p>
            <a:pPr lvl="1"/>
            <a:r>
              <a:rPr lang="en-US" sz="1600" dirty="0" smtClean="0"/>
              <a:t>The long-term perspectives (2045-2060)</a:t>
            </a:r>
          </a:p>
          <a:p>
            <a:pPr lvl="2"/>
            <a:r>
              <a:rPr lang="en-US" sz="1600" dirty="0" smtClean="0"/>
              <a:t>Leptons or hadrons ?</a:t>
            </a:r>
          </a:p>
          <a:p>
            <a:pPr lvl="1"/>
            <a:r>
              <a:rPr lang="en-US" sz="1600" dirty="0" smtClean="0"/>
              <a:t>Thinking out of the box</a:t>
            </a:r>
          </a:p>
          <a:p>
            <a:pPr lvl="2"/>
            <a:r>
              <a:rPr lang="en-US" sz="1600" dirty="0" err="1" smtClean="0"/>
              <a:t>Muon</a:t>
            </a:r>
            <a:r>
              <a:rPr lang="en-US" sz="1600" dirty="0" smtClean="0"/>
              <a:t> collider,  plasma acceleration, …</a:t>
            </a:r>
          </a:p>
          <a:p>
            <a:pPr lvl="1"/>
            <a:endParaRPr lang="en-US" sz="1600" dirty="0" smtClean="0"/>
          </a:p>
          <a:p>
            <a:pPr lvl="2"/>
            <a:endParaRPr lang="en-US" sz="1600" dirty="0" smtClean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err="1" smtClean="0"/>
              <a:t>Frascati</a:t>
            </a:r>
            <a:r>
              <a:rPr lang="en-US" altLang="en-US" dirty="0" smtClean="0"/>
              <a:t>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467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err="1" smtClean="0"/>
              <a:t>Frascati</a:t>
            </a:r>
            <a:r>
              <a:rPr lang="en-US" altLang="en-US" dirty="0" smtClean="0"/>
              <a:t>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1507" y="2743200"/>
            <a:ext cx="4702129" cy="129266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9900"/>
                </a:solidFill>
                <a:latin typeface="+mn-lt"/>
              </a:rPr>
              <a:t>High-energy physics</a:t>
            </a:r>
          </a:p>
          <a:p>
            <a:pPr algn="ctr">
              <a:lnSpc>
                <a:spcPct val="12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The quest for precision</a:t>
            </a:r>
            <a:endParaRPr 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775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5918689" cy="422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5426075" y="2057400"/>
            <a:ext cx="914400" cy="381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tiny bit of history over 50 years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Historically,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colliders have been used for precision measurements</a:t>
            </a:r>
          </a:p>
          <a:p>
            <a:pPr lvl="1"/>
            <a:r>
              <a:rPr lang="en-US" sz="1600" dirty="0" smtClean="0"/>
              <a:t>The accuracy of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colliders led to predictions at higher scales (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top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,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H</a:t>
            </a:r>
            <a:r>
              <a:rPr lang="en-US" sz="1600" dirty="0"/>
              <a:t> </a:t>
            </a:r>
            <a:r>
              <a:rPr lang="en-US" sz="1600" dirty="0" smtClean="0"/>
              <a:t>, limits on NP) </a:t>
            </a:r>
          </a:p>
          <a:p>
            <a:pPr lvl="2"/>
            <a:r>
              <a:rPr lang="en-US" sz="1600" dirty="0" smtClean="0"/>
              <a:t>And to unexpected discoveries (e.g., c quark, gluon, tau lepton, …)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9" name="Oval 8"/>
          <p:cNvSpPr/>
          <p:nvPr/>
        </p:nvSpPr>
        <p:spPr bwMode="auto">
          <a:xfrm rot="19800000">
            <a:off x="4350218" y="2750964"/>
            <a:ext cx="2350525" cy="98394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>
          <a:xfrm rot="18750173">
            <a:off x="3283791" y="4354368"/>
            <a:ext cx="1051138" cy="549562"/>
          </a:xfrm>
          <a:prstGeom prst="ellipse">
            <a:avLst/>
          </a:prstGeom>
          <a:noFill/>
          <a:ln w="508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 rot="18750173">
            <a:off x="3989235" y="3005687"/>
            <a:ext cx="613175" cy="326425"/>
          </a:xfrm>
          <a:prstGeom prst="ellipse">
            <a:avLst/>
          </a:prstGeom>
          <a:noFill/>
          <a:ln w="508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 rot="21391884">
            <a:off x="3253823" y="5433359"/>
            <a:ext cx="775529" cy="329161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3" name="Straight Arrow Connector 12"/>
          <p:cNvCxnSpPr>
            <a:stCxn id="12" idx="6"/>
          </p:cNvCxnSpPr>
          <p:nvPr/>
        </p:nvCxnSpPr>
        <p:spPr>
          <a:xfrm flipV="1">
            <a:off x="4028642" y="2961176"/>
            <a:ext cx="2628047" cy="2613304"/>
          </a:xfrm>
          <a:prstGeom prst="straightConnector1">
            <a:avLst/>
          </a:prstGeom>
          <a:ln w="60325">
            <a:solidFill>
              <a:srgbClr val="0000CC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968356" y="2133600"/>
            <a:ext cx="1416933" cy="304801"/>
          </a:xfrm>
          <a:prstGeom prst="ellipse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cxnSp>
        <p:nvCxnSpPr>
          <p:cNvPr id="16" name="Straight Arrow Connector 15"/>
          <p:cNvCxnSpPr>
            <a:stCxn id="15" idx="6"/>
          </p:cNvCxnSpPr>
          <p:nvPr/>
        </p:nvCxnSpPr>
        <p:spPr>
          <a:xfrm>
            <a:off x="5385289" y="2286001"/>
            <a:ext cx="1195200" cy="0"/>
          </a:xfrm>
          <a:prstGeom prst="straightConnector1">
            <a:avLst/>
          </a:prstGeom>
          <a:ln w="60325">
            <a:solidFill>
              <a:srgbClr val="00CC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>
            <a:off x="3968356" y="2743200"/>
            <a:ext cx="2372119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3886200" y="3352800"/>
            <a:ext cx="2454275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4120756" y="2133600"/>
            <a:ext cx="2219719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Arrow Connector 36"/>
          <p:cNvCxnSpPr>
            <a:endCxn id="15" idx="4"/>
          </p:cNvCxnSpPr>
          <p:nvPr/>
        </p:nvCxnSpPr>
        <p:spPr>
          <a:xfrm flipV="1">
            <a:off x="4454670" y="2438401"/>
            <a:ext cx="222153" cy="480018"/>
          </a:xfrm>
          <a:prstGeom prst="straightConnector1">
            <a:avLst/>
          </a:prstGeom>
          <a:ln w="38100" cmpd="sng">
            <a:solidFill>
              <a:srgbClr val="00B05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858634" y="1991380"/>
            <a:ext cx="1599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9900"/>
                </a:solidFill>
                <a:latin typeface="+mn-lt"/>
              </a:rPr>
              <a:t>Circular ? </a:t>
            </a:r>
          </a:p>
        </p:txBody>
      </p:sp>
      <p:cxnSp>
        <p:nvCxnSpPr>
          <p:cNvPr id="42" name="Straight Arrow Connector 41"/>
          <p:cNvCxnSpPr>
            <a:stCxn id="10" idx="6"/>
            <a:endCxn id="11" idx="3"/>
          </p:cNvCxnSpPr>
          <p:nvPr/>
        </p:nvCxnSpPr>
        <p:spPr>
          <a:xfrm flipV="1">
            <a:off x="4164449" y="3406700"/>
            <a:ext cx="69988" cy="834977"/>
          </a:xfrm>
          <a:prstGeom prst="straightConnector1">
            <a:avLst/>
          </a:prstGeom>
          <a:ln w="38100" cmpd="sng">
            <a:solidFill>
              <a:srgbClr val="00B05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934200" y="2753380"/>
            <a:ext cx="139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+mn-lt"/>
              </a:rPr>
              <a:t>Linear ?</a:t>
            </a:r>
            <a:endParaRPr lang="en-US" sz="2800" b="1" dirty="0">
              <a:solidFill>
                <a:srgbClr val="0000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7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40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tiny bit of history over 50 years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5619750" cy="5378450"/>
          </a:xfrm>
        </p:spPr>
        <p:txBody>
          <a:bodyPr/>
          <a:lstStyle/>
          <a:p>
            <a:r>
              <a:rPr lang="en-US" sz="2000" dirty="0" smtClean="0"/>
              <a:t>The dilemma is not really new</a:t>
            </a:r>
          </a:p>
          <a:p>
            <a:pPr lvl="1"/>
            <a:r>
              <a:rPr lang="en-US" sz="1600" dirty="0" smtClean="0"/>
              <a:t>“An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storage ring in the range of a few hundred </a:t>
            </a:r>
            <a:r>
              <a:rPr lang="en-US" sz="1600" dirty="0" err="1" smtClean="0"/>
              <a:t>GeV</a:t>
            </a:r>
            <a:r>
              <a:rPr lang="en-US" sz="1600" dirty="0" smtClean="0"/>
              <a:t> in the </a:t>
            </a:r>
            <a:r>
              <a:rPr lang="en-US" sz="1600" dirty="0" err="1" smtClean="0"/>
              <a:t>centre</a:t>
            </a:r>
            <a:r>
              <a:rPr lang="en-US" sz="1600" dirty="0" smtClean="0"/>
              <a:t>-of-mass can be built with present technologies […] would seem to be […] the most useful project on the horizon”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95400"/>
            <a:ext cx="3186700" cy="34464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3429000" cy="22529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62400" y="2438400"/>
            <a:ext cx="131318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B. Richter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(1976)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914400"/>
            <a:ext cx="250922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Original LEP proposal, 1976</a:t>
            </a:r>
          </a:p>
          <a:p>
            <a:r>
              <a:rPr lang="en-US" sz="1600" dirty="0" smtClean="0">
                <a:latin typeface="+mn-lt"/>
              </a:rPr>
              <a:t>NIM 136 (</a:t>
            </a:r>
            <a:r>
              <a:rPr lang="en-US" sz="1600" b="1" dirty="0" smtClean="0">
                <a:latin typeface="+mn-lt"/>
              </a:rPr>
              <a:t>1976</a:t>
            </a:r>
            <a:r>
              <a:rPr lang="en-US" sz="1600" dirty="0" smtClean="0">
                <a:latin typeface="+mn-lt"/>
              </a:rPr>
              <a:t>) 47-60</a:t>
            </a:r>
            <a:endParaRPr lang="en-US" sz="1600" dirty="0">
              <a:latin typeface="+mn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4724400"/>
            <a:ext cx="8444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1600" dirty="0" smtClean="0"/>
              <a:t>B. Richter, “The SLAC Linear Collider”, 11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Conf. </a:t>
            </a:r>
            <a:r>
              <a:rPr lang="en-US" sz="1600" dirty="0"/>
              <a:t>o</a:t>
            </a:r>
            <a:r>
              <a:rPr lang="en-US" sz="1600" dirty="0" smtClean="0"/>
              <a:t>n High-Energy Accelerators (1980)</a:t>
            </a:r>
            <a:endParaRPr lang="en-US" sz="14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75" y="5029200"/>
            <a:ext cx="5602725" cy="1767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906258" y="3330714"/>
            <a:ext cx="2247405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200 </a:t>
            </a:r>
            <a:r>
              <a:rPr lang="en-US" sz="2000" b="1" dirty="0" err="1" smtClean="0">
                <a:solidFill>
                  <a:srgbClr val="009900"/>
                </a:solidFill>
                <a:latin typeface="+mn-lt"/>
              </a:rPr>
              <a:t>GeV</a:t>
            </a:r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         30 km</a:t>
            </a:r>
          </a:p>
          <a:p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400 </a:t>
            </a:r>
            <a:r>
              <a:rPr lang="en-US" sz="2000" b="1" dirty="0" err="1" smtClean="0">
                <a:solidFill>
                  <a:srgbClr val="009900"/>
                </a:solidFill>
                <a:latin typeface="+mn-lt"/>
              </a:rPr>
              <a:t>GeV</a:t>
            </a:r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         90 km</a:t>
            </a:r>
            <a:endParaRPr lang="en-US" sz="2000" b="1" dirty="0">
              <a:solidFill>
                <a:srgbClr val="009900"/>
              </a:solidFill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7924800" y="3581400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924800" y="3886200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6518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tiny bit of history over 50 years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LEP: Largest circular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collider so far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lvl="1"/>
            <a:r>
              <a:rPr lang="en-US" sz="1600" dirty="0" smtClean="0"/>
              <a:t>26.7 km circumference</a:t>
            </a:r>
          </a:p>
          <a:p>
            <a:pPr lvl="1"/>
            <a:r>
              <a:rPr lang="en-US" sz="1600" dirty="0" smtClean="0"/>
              <a:t>1 fb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-1</a:t>
            </a:r>
            <a:r>
              <a:rPr lang="en-US" sz="1600" dirty="0" smtClean="0">
                <a:latin typeface="Symbol" charset="2"/>
                <a:cs typeface="Symbol" charset="2"/>
              </a:rPr>
              <a:t> </a:t>
            </a:r>
            <a:r>
              <a:rPr lang="en-US" sz="1600" dirty="0" smtClean="0"/>
              <a:t>delivered at each IP from 1989 to 2000</a:t>
            </a:r>
          </a:p>
          <a:p>
            <a:pPr lvl="1"/>
            <a:r>
              <a:rPr lang="en-US" sz="1600" dirty="0" smtClean="0"/>
              <a:t>√s upgraded from 88 to 209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pPr lvl="1"/>
            <a:r>
              <a:rPr lang="en-US" sz="1600" dirty="0" smtClean="0"/>
              <a:t>Four detectors (ALEPH, DELPHI, L3, OPAL) </a:t>
            </a:r>
          </a:p>
          <a:p>
            <a:pPr lvl="2"/>
            <a:r>
              <a:rPr lang="en-US" sz="1600" dirty="0" smtClean="0"/>
              <a:t>20 million Z decays and 40K WW events</a:t>
            </a:r>
          </a:p>
          <a:p>
            <a:pPr lvl="1"/>
            <a:r>
              <a:rPr lang="en-US" sz="1600" dirty="0" smtClean="0"/>
              <a:t>Precise beam energy measurement (±2 MeV)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71606"/>
            <a:ext cx="5014003" cy="3124194"/>
          </a:xfrm>
          <a:prstGeom prst="rect">
            <a:avLst/>
          </a:prstGeom>
        </p:spPr>
      </p:pic>
      <p:pic>
        <p:nvPicPr>
          <p:cNvPr id="8" name="Picture 3" descr="J:\Public\PSI\LEPWhat_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44311"/>
            <a:ext cx="4002088" cy="398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8458200" y="13716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3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tiny bit of history over 50 years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SLC: The first high-energy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linear collider</a:t>
            </a:r>
          </a:p>
          <a:p>
            <a:pPr lvl="1"/>
            <a:r>
              <a:rPr lang="en-US" sz="1600" dirty="0" smtClean="0"/>
              <a:t>2 miles long</a:t>
            </a:r>
          </a:p>
          <a:p>
            <a:pPr lvl="1"/>
            <a:r>
              <a:rPr lang="en-US" sz="1600" dirty="0" smtClean="0"/>
              <a:t>0.01 fb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-1 </a:t>
            </a:r>
            <a:r>
              <a:rPr lang="en-US" sz="1600" dirty="0" smtClean="0"/>
              <a:t>delivered to one IP</a:t>
            </a:r>
          </a:p>
          <a:p>
            <a:pPr lvl="2"/>
            <a:r>
              <a:rPr lang="en-US" sz="1600" dirty="0" smtClean="0"/>
              <a:t>From 1988 to 1998</a:t>
            </a:r>
          </a:p>
          <a:p>
            <a:pPr lvl="1"/>
            <a:r>
              <a:rPr lang="en-US" sz="1600" dirty="0" smtClean="0"/>
              <a:t>√s at the Z pole (91 </a:t>
            </a:r>
            <a:r>
              <a:rPr lang="en-US" sz="1600" dirty="0" err="1" smtClean="0"/>
              <a:t>GeV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Polarized electron beam (up to 80%)</a:t>
            </a:r>
          </a:p>
          <a:p>
            <a:pPr lvl="1"/>
            <a:r>
              <a:rPr lang="en-US" sz="1600" dirty="0" smtClean="0"/>
              <a:t>One detector (</a:t>
            </a:r>
            <a:r>
              <a:rPr lang="en-US" sz="1600" dirty="0" err="1" smtClean="0"/>
              <a:t>MarkII</a:t>
            </a:r>
            <a:r>
              <a:rPr lang="en-US" sz="1600" dirty="0" smtClean="0"/>
              <a:t>, then SLD)</a:t>
            </a:r>
          </a:p>
          <a:p>
            <a:pPr lvl="2"/>
            <a:r>
              <a:rPr lang="en-US" sz="1600" dirty="0" smtClean="0"/>
              <a:t>400,000 Z decays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03442"/>
            <a:ext cx="8458200" cy="21211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31" y="1266330"/>
            <a:ext cx="3986469" cy="292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6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tiny bit of history over 50 years </a:t>
            </a:r>
            <a:r>
              <a:rPr lang="en-US" dirty="0" smtClean="0"/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Commissioning time and performance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lvl="1"/>
            <a:r>
              <a:rPr lang="en-US" sz="1600" dirty="0" smtClean="0"/>
              <a:t>LEP1 reached the design luminosity after three years, and ended a factor 2 above design</a:t>
            </a:r>
          </a:p>
          <a:p>
            <a:pPr lvl="1"/>
            <a:r>
              <a:rPr lang="en-US" sz="1600" dirty="0" smtClean="0"/>
              <a:t>LEP2 exceeded the design luminosity at startup, and ended a factor 3 above design</a:t>
            </a:r>
          </a:p>
          <a:p>
            <a:pPr lvl="1"/>
            <a:r>
              <a:rPr lang="en-US" sz="1600" dirty="0" smtClean="0"/>
              <a:t>SLC never reached the design luminosity after 11 years of commissioning</a:t>
            </a:r>
          </a:p>
          <a:p>
            <a:pPr lvl="2"/>
            <a:r>
              <a:rPr lang="en-US" sz="1600" dirty="0" smtClean="0"/>
              <a:t>And ended a factor 2 below design</a:t>
            </a:r>
          </a:p>
          <a:p>
            <a:pPr lvl="3"/>
            <a:r>
              <a:rPr lang="en-US" sz="1600" dirty="0" smtClean="0"/>
              <a:t>Lesson #1 : Linear colliders are difficult machines, even at low luminosities</a:t>
            </a:r>
            <a:endParaRPr lang="en-US" sz="1600" dirty="0"/>
          </a:p>
          <a:p>
            <a:pPr lvl="2"/>
            <a:endParaRPr lang="en-US" sz="1600" dirty="0" smtClean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32977"/>
            <a:ext cx="5140428" cy="311991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65447" y="3124200"/>
            <a:ext cx="4429879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" y="3581400"/>
            <a:ext cx="4461926" cy="0"/>
          </a:xfrm>
          <a:prstGeom prst="line">
            <a:avLst/>
          </a:prstGeom>
          <a:ln w="476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7400" y="1752600"/>
            <a:ext cx="981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6600"/>
                </a:solidFill>
                <a:latin typeface="+mn-lt"/>
              </a:rPr>
              <a:t>LEP1 </a:t>
            </a:r>
          </a:p>
          <a:p>
            <a:pPr algn="ctr"/>
            <a:r>
              <a:rPr lang="en-US" sz="2000" b="1" dirty="0" smtClean="0">
                <a:solidFill>
                  <a:srgbClr val="FF6600"/>
                </a:solidFill>
                <a:latin typeface="+mn-lt"/>
              </a:rPr>
              <a:t>(per IP)</a:t>
            </a:r>
            <a:endParaRPr lang="en-US" sz="2000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3638490"/>
            <a:ext cx="610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SLC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6977" y="3242846"/>
            <a:ext cx="11517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9900"/>
                </a:solidFill>
                <a:latin typeface="+mn-lt"/>
              </a:rPr>
              <a:t>SLC design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800" y="2785646"/>
            <a:ext cx="1262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LEP1 design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3750126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7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tiny bit of history over 50 years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Commissioning time and performance (cont’d)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Lesson #2: Circular colliders are reliable machines, up to highest luminosities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063162"/>
              </p:ext>
            </p:extLst>
          </p:nvPr>
        </p:nvGraphicFramePr>
        <p:xfrm>
          <a:off x="1066800" y="3733800"/>
          <a:ext cx="701040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95400"/>
                <a:gridCol w="1447800"/>
                <a:gridCol w="1371600"/>
                <a:gridCol w="1676400"/>
              </a:tblGrid>
              <a:tr h="453382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  <a:r>
                        <a:rPr lang="en-US" sz="1500" baseline="-250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beam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[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GeV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]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Design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Lumi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[10</a:t>
                      </a:r>
                      <a:r>
                        <a:rPr lang="en-US" sz="15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32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cm</a:t>
                      </a:r>
                      <a:r>
                        <a:rPr lang="en-US" sz="15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-2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r>
                        <a:rPr lang="en-US" sz="15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-1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]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Peak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50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lumi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/ design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Time to achieve design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[year]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2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LEP1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45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0.13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2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3.5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2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00CC"/>
                          </a:solidFill>
                          <a:latin typeface="+mn-lt"/>
                        </a:rPr>
                        <a:t>SLC</a:t>
                      </a:r>
                      <a:endParaRPr lang="en-US" sz="15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00CC"/>
                          </a:solidFill>
                          <a:latin typeface="+mn-lt"/>
                        </a:rPr>
                        <a:t>45</a:t>
                      </a:r>
                      <a:endParaRPr lang="en-US" sz="15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00CC"/>
                          </a:solidFill>
                          <a:latin typeface="+mn-lt"/>
                        </a:rPr>
                        <a:t>0.06</a:t>
                      </a:r>
                      <a:endParaRPr lang="en-US" sz="15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00CC"/>
                          </a:solidFill>
                          <a:latin typeface="+mn-lt"/>
                        </a:rPr>
                        <a:t>0.5</a:t>
                      </a:r>
                      <a:endParaRPr lang="en-US" sz="15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00CC"/>
                          </a:solidFill>
                          <a:latin typeface="+mn-lt"/>
                        </a:rPr>
                        <a:t>–  (&gt;</a:t>
                      </a:r>
                      <a:r>
                        <a:rPr lang="en-US" sz="1500" b="1" baseline="0" dirty="0" smtClean="0">
                          <a:solidFill>
                            <a:srgbClr val="0000CC"/>
                          </a:solidFill>
                          <a:latin typeface="+mn-lt"/>
                        </a:rPr>
                        <a:t> 11)</a:t>
                      </a:r>
                      <a:endParaRPr lang="en-US" sz="15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2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LEP2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60 – 104.5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0.26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4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&lt; 0.5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2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PEP-II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9 , 3.1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30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4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1.5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2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KEK-B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8</a:t>
                      </a:r>
                      <a:r>
                        <a:rPr lang="en-US" sz="1500" b="1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, 3.5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100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2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9900"/>
                          </a:solidFill>
                          <a:latin typeface="+mn-lt"/>
                        </a:rPr>
                        <a:t>3.5</a:t>
                      </a:r>
                      <a:endParaRPr lang="en-US" sz="1500" b="1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83776"/>
            <a:ext cx="3717925" cy="245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256584" cy="173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5894" y="1524000"/>
            <a:ext cx="888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009900"/>
                </a:solidFill>
                <a:latin typeface="+mn-lt"/>
              </a:rPr>
              <a:t>KEK-B</a:t>
            </a:r>
            <a:endParaRPr lang="en-GB" sz="2000" b="1" dirty="0">
              <a:solidFill>
                <a:srgbClr val="0099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2580" y="990600"/>
            <a:ext cx="858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9900"/>
                </a:solidFill>
                <a:latin typeface="+mn-lt"/>
              </a:rPr>
              <a:t>P</a:t>
            </a:r>
            <a:r>
              <a:rPr lang="en-GB" sz="2000" b="1" dirty="0" smtClean="0">
                <a:solidFill>
                  <a:srgbClr val="009900"/>
                </a:solidFill>
                <a:latin typeface="+mn-lt"/>
              </a:rPr>
              <a:t>EP-II</a:t>
            </a:r>
            <a:endParaRPr lang="en-GB" sz="2000" b="1" dirty="0">
              <a:solidFill>
                <a:srgbClr val="00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649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LEP and SLC: A few highlights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Why are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colliders the tool of choice for precision anyway ?</a:t>
            </a:r>
          </a:p>
          <a:p>
            <a:pPr lvl="1"/>
            <a:r>
              <a:rPr lang="en-US" sz="1600" dirty="0" smtClean="0"/>
              <a:t>Electrons are not protons, i.e., do not interact strongly: no pile-up collisions </a:t>
            </a:r>
          </a:p>
          <a:p>
            <a:pPr lvl="2"/>
            <a:r>
              <a:rPr lang="en-US" sz="1600" dirty="0" smtClean="0"/>
              <a:t>Corollary #1: Final state is clean and </a:t>
            </a:r>
            <a:r>
              <a:rPr lang="en-US" sz="1600" dirty="0" err="1" smtClean="0"/>
              <a:t>cosy</a:t>
            </a:r>
            <a:r>
              <a:rPr lang="en-US" sz="1600" dirty="0" smtClean="0"/>
              <a:t>, triggering is easy (100% efficient)</a:t>
            </a:r>
          </a:p>
          <a:p>
            <a:pPr lvl="3"/>
            <a:r>
              <a:rPr lang="en-US" sz="1600" dirty="0"/>
              <a:t> </a:t>
            </a:r>
            <a:r>
              <a:rPr lang="en-US" sz="1600" dirty="0" smtClean="0"/>
              <a:t>                                                                                      Analysis is a waking dream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2"/>
            <a:r>
              <a:rPr lang="en-US" sz="1600" dirty="0" smtClean="0"/>
              <a:t>Corollary #2: No huge QCD cross section: All events are signal. 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7" name="Picture 4" descr="J:\Public\PSI\zdecay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3962400" cy="402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010150" y="1936750"/>
            <a:ext cx="247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effectLst/>
                <a:cs typeface="+mn-cs"/>
              </a:rPr>
              <a:t>-</a:t>
            </a:r>
            <a:endParaRPr lang="en-US" sz="1200" b="1">
              <a:effectLst/>
              <a:cs typeface="+mn-cs"/>
            </a:endParaRPr>
          </a:p>
        </p:txBody>
      </p:sp>
      <p:pic>
        <p:nvPicPr>
          <p:cNvPr id="11" name="Picture 1027" descr="\\cern.ch\dfs\Users\j\janot\Public\SSI2001\publi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9800"/>
            <a:ext cx="3795587" cy="380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7086600" y="3962400"/>
            <a:ext cx="762000" cy="914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 flipV="1">
            <a:off x="6019800" y="4876800"/>
            <a:ext cx="1828800" cy="457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20760000">
            <a:off x="5377405" y="2675405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996633"/>
                </a:solidFill>
                <a:latin typeface="+mn-lt"/>
              </a:rPr>
              <a:t>High efficiency</a:t>
            </a:r>
          </a:p>
          <a:p>
            <a:pPr algn="ctr"/>
            <a:r>
              <a:rPr lang="en-US" sz="1400" b="1" dirty="0" smtClean="0">
                <a:solidFill>
                  <a:srgbClr val="996633"/>
                </a:solidFill>
                <a:latin typeface="+mn-lt"/>
              </a:rPr>
              <a:t>High purity</a:t>
            </a:r>
            <a:endParaRPr lang="en-US" sz="1400" b="1" dirty="0">
              <a:solidFill>
                <a:srgbClr val="996633"/>
              </a:solidFill>
              <a:latin typeface="+mn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14851"/>
            <a:ext cx="4953000" cy="65915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62200" y="304800"/>
            <a:ext cx="2399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Remember LHC ?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439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Why </a:t>
            </a:r>
            <a:r>
              <a:rPr lang="en-US" sz="2000" dirty="0"/>
              <a:t>are </a:t>
            </a:r>
            <a:r>
              <a:rPr lang="en-US" sz="2000" dirty="0" err="1"/>
              <a:t>e</a:t>
            </a:r>
            <a:r>
              <a:rPr lang="en-US" sz="2000" baseline="30000" dirty="0" err="1">
                <a:latin typeface="Symbol" charset="2"/>
                <a:cs typeface="Symbol" charset="2"/>
              </a:rPr>
              <a:t>+</a:t>
            </a:r>
            <a:r>
              <a:rPr lang="en-US" sz="2000" dirty="0" err="1"/>
              <a:t>e</a:t>
            </a:r>
            <a:r>
              <a:rPr lang="en-US" sz="2000" baseline="30000" dirty="0">
                <a:latin typeface="Symbol" charset="2"/>
                <a:cs typeface="Symbol" charset="2"/>
              </a:rPr>
              <a:t>-</a:t>
            </a:r>
            <a:r>
              <a:rPr lang="en-US" sz="2000" dirty="0"/>
              <a:t> colliders the tool of choice for precision anyway </a:t>
            </a:r>
            <a:r>
              <a:rPr lang="en-US" sz="2000" dirty="0" smtClean="0"/>
              <a:t>? (cont’d)</a:t>
            </a:r>
          </a:p>
          <a:p>
            <a:pPr lvl="1"/>
            <a:r>
              <a:rPr lang="en-US" sz="1600" dirty="0"/>
              <a:t>Electrons are leptons, i.e., elementary particles: no underlying event </a:t>
            </a:r>
          </a:p>
          <a:p>
            <a:pPr lvl="2"/>
            <a:r>
              <a:rPr lang="en-US" sz="1600" dirty="0"/>
              <a:t>Corollary: Final state </a:t>
            </a:r>
            <a:r>
              <a:rPr lang="en-US" sz="1600" dirty="0" smtClean="0"/>
              <a:t>has </a:t>
            </a:r>
            <a:r>
              <a:rPr lang="en-US" sz="1600" dirty="0"/>
              <a:t>known energy and momentum: (√s, 0, 0, 0) </a:t>
            </a:r>
          </a:p>
          <a:p>
            <a:pPr lvl="1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7" name="Picture 7" descr="J:\Public\Moriond2001\hqq2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57400"/>
            <a:ext cx="3124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04800" y="2057400"/>
            <a:ext cx="5867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1600" dirty="0" smtClean="0"/>
              <a:t>Example: an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</a:t>
            </a:r>
            <a:r>
              <a:rPr lang="en-US" sz="1600" dirty="0"/>
              <a:t>→ </a:t>
            </a:r>
            <a:r>
              <a:rPr lang="en-US" sz="1600" dirty="0" smtClean="0"/>
              <a:t>W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+</a:t>
            </a:r>
            <a:r>
              <a:rPr lang="en-US" sz="1600" dirty="0" smtClean="0">
                <a:cs typeface="Symbol" charset="2"/>
              </a:rPr>
              <a:t>W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 </a:t>
            </a:r>
            <a:r>
              <a:rPr lang="en-US" sz="1600" dirty="0"/>
              <a:t>→ </a:t>
            </a:r>
            <a:r>
              <a:rPr lang="en-US" sz="1600" dirty="0" err="1" smtClean="0"/>
              <a:t>qqqq</a:t>
            </a:r>
            <a:r>
              <a:rPr lang="en-US" sz="1600" dirty="0" smtClean="0"/>
              <a:t> candidate</a:t>
            </a:r>
          </a:p>
          <a:p>
            <a:pPr lvl="2"/>
            <a:r>
              <a:rPr lang="en-US" sz="1600" dirty="0" smtClean="0"/>
              <a:t>Jets are detected in </a:t>
            </a:r>
            <a:r>
              <a:rPr lang="en-US" sz="1600" dirty="0" err="1" smtClean="0"/>
              <a:t>colours</a:t>
            </a:r>
            <a:r>
              <a:rPr lang="en-US" sz="1600" dirty="0" smtClean="0"/>
              <a:t> !</a:t>
            </a:r>
          </a:p>
          <a:p>
            <a:pPr lvl="2"/>
            <a:r>
              <a:rPr lang="en-US" sz="1600" dirty="0" smtClean="0"/>
              <a:t>Total energy and momentum are conserved</a:t>
            </a:r>
          </a:p>
          <a:p>
            <a:pPr lvl="3"/>
            <a:r>
              <a:rPr lang="en-US" sz="1600" dirty="0" smtClean="0"/>
              <a:t>E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 + E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+ E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+ E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= √s</a:t>
            </a:r>
          </a:p>
          <a:p>
            <a:pPr lvl="3"/>
            <a:r>
              <a:rPr lang="en-US" sz="1600" dirty="0" smtClean="0"/>
              <a:t>P</a:t>
            </a:r>
            <a:r>
              <a:rPr lang="en-US" sz="1600" baseline="-25000" dirty="0" smtClean="0"/>
              <a:t>1</a:t>
            </a:r>
            <a:r>
              <a:rPr lang="en-US" sz="1600" baseline="30000" dirty="0" smtClean="0"/>
              <a:t>x,y,z </a:t>
            </a:r>
            <a:r>
              <a:rPr lang="en-US" sz="1600" dirty="0" smtClean="0"/>
              <a:t>+ p</a:t>
            </a:r>
            <a:r>
              <a:rPr lang="en-US" sz="1600" baseline="-25000" dirty="0" smtClean="0"/>
              <a:t>2</a:t>
            </a:r>
            <a:r>
              <a:rPr lang="en-US" sz="1600" baseline="30000" dirty="0" smtClean="0"/>
              <a:t>x,y,z </a:t>
            </a:r>
            <a:r>
              <a:rPr lang="en-US" sz="1600" dirty="0" smtClean="0"/>
              <a:t>+ p</a:t>
            </a:r>
            <a:r>
              <a:rPr lang="en-US" sz="1600" baseline="-25000" dirty="0" smtClean="0"/>
              <a:t>3</a:t>
            </a:r>
            <a:r>
              <a:rPr lang="en-US" sz="1600" baseline="30000" dirty="0" smtClean="0"/>
              <a:t>x,y,z </a:t>
            </a:r>
            <a:r>
              <a:rPr lang="en-US" sz="1600" dirty="0" smtClean="0"/>
              <a:t>+ p</a:t>
            </a:r>
            <a:r>
              <a:rPr lang="en-US" sz="1600" baseline="-25000" dirty="0" smtClean="0"/>
              <a:t>4</a:t>
            </a:r>
            <a:r>
              <a:rPr lang="en-US" sz="1600" baseline="30000" dirty="0" smtClean="0"/>
              <a:t>x,y,z </a:t>
            </a:r>
            <a:r>
              <a:rPr lang="en-US" sz="1600" dirty="0" smtClean="0"/>
              <a:t>= 0 </a:t>
            </a:r>
            <a:endParaRPr lang="en-US" sz="1200" dirty="0" smtClean="0"/>
          </a:p>
          <a:p>
            <a:pPr lvl="2"/>
            <a:r>
              <a:rPr lang="en-US" sz="1600" dirty="0"/>
              <a:t>Jet </a:t>
            </a:r>
            <a:r>
              <a:rPr lang="en-US" sz="1600" dirty="0" smtClean="0"/>
              <a:t>directions (</a:t>
            </a:r>
            <a:r>
              <a:rPr lang="en-US" sz="1600" dirty="0" smtClean="0">
                <a:latin typeface="Symbol" charset="2"/>
                <a:cs typeface="Symbol" charset="2"/>
              </a:rPr>
              <a:t>b</a:t>
            </a:r>
            <a:r>
              <a:rPr lang="en-US" sz="1600" baseline="-25000" dirty="0" smtClean="0"/>
              <a:t>i</a:t>
            </a:r>
            <a:r>
              <a:rPr lang="en-US" sz="1600" dirty="0" smtClean="0"/>
              <a:t> = p</a:t>
            </a:r>
            <a:r>
              <a:rPr lang="en-US" sz="1600" baseline="-25000" dirty="0" smtClean="0"/>
              <a:t>i</a:t>
            </a:r>
            <a:r>
              <a:rPr lang="en-US" sz="1600" dirty="0" smtClean="0"/>
              <a:t>/</a:t>
            </a:r>
            <a:r>
              <a:rPr lang="en-US" sz="1600" dirty="0" err="1" smtClean="0"/>
              <a:t>E</a:t>
            </a:r>
            <a:r>
              <a:rPr lang="en-US" sz="1600" baseline="-25000" dirty="0" err="1" smtClean="0"/>
              <a:t>i</a:t>
            </a:r>
            <a:r>
              <a:rPr lang="en-US" sz="1600" dirty="0" smtClean="0"/>
              <a:t>) </a:t>
            </a:r>
            <a:r>
              <a:rPr lang="en-US" sz="1600" dirty="0"/>
              <a:t>are very well </a:t>
            </a:r>
            <a:r>
              <a:rPr lang="en-US" sz="1600" dirty="0" smtClean="0"/>
              <a:t>measured</a:t>
            </a:r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marL="914400" lvl="2" indent="0">
              <a:buNone/>
            </a:pP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751442" y="1828800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-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80042" y="1828800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-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886974"/>
              </p:ext>
            </p:extLst>
          </p:nvPr>
        </p:nvGraphicFramePr>
        <p:xfrm>
          <a:off x="1816100" y="3894426"/>
          <a:ext cx="3213100" cy="1415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Equation" r:id="rId4" imgW="2451100" imgH="1079500" progId="Equation.3">
                  <p:embed/>
                </p:oleObj>
              </mc:Choice>
              <mc:Fallback>
                <p:oleObj name="Equation" r:id="rId4" imgW="2451100" imgH="1079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6100" y="3894426"/>
                        <a:ext cx="3213100" cy="1415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04800" y="5257800"/>
            <a:ext cx="861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2"/>
            <a:r>
              <a:rPr lang="en-US" sz="1600" dirty="0" smtClean="0"/>
              <a:t>Jet </a:t>
            </a:r>
            <a:r>
              <a:rPr lang="en-US" sz="1600" dirty="0"/>
              <a:t>energies </a:t>
            </a:r>
            <a:r>
              <a:rPr lang="en-US" sz="1600" dirty="0" smtClean="0"/>
              <a:t>(or di-jet masses: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W</a:t>
            </a:r>
            <a:r>
              <a:rPr lang="en-US" sz="1600" dirty="0" smtClean="0"/>
              <a:t>) determined analytically by inverting the matrix</a:t>
            </a:r>
            <a:endParaRPr lang="en-US" sz="1600" dirty="0"/>
          </a:p>
          <a:p>
            <a:pPr lvl="3"/>
            <a:r>
              <a:rPr lang="en-US" sz="1600" dirty="0"/>
              <a:t>No </a:t>
            </a:r>
            <a:r>
              <a:rPr lang="en-US" sz="1600" dirty="0" smtClean="0"/>
              <a:t>systematic uncertainty related to jet energy calibration </a:t>
            </a:r>
          </a:p>
          <a:p>
            <a:pPr lvl="4"/>
            <a:r>
              <a:rPr lang="en-US" sz="1600" dirty="0" smtClean="0"/>
              <a:t>A lot of Z are available anyway to calibrate and align everything</a:t>
            </a:r>
            <a:endParaRPr lang="en-US" sz="1600" dirty="0"/>
          </a:p>
          <a:p>
            <a:pPr lvl="2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8849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378450"/>
          </a:xfrm>
        </p:spPr>
        <p:txBody>
          <a:bodyPr/>
          <a:lstStyle/>
          <a:p>
            <a:r>
              <a:rPr lang="en-US" sz="2000" dirty="0"/>
              <a:t>Why are </a:t>
            </a:r>
            <a:r>
              <a:rPr lang="en-US" sz="2000" dirty="0" err="1"/>
              <a:t>e</a:t>
            </a:r>
            <a:r>
              <a:rPr lang="en-US" sz="2000" baseline="30000" dirty="0" err="1">
                <a:latin typeface="Symbol" charset="2"/>
                <a:cs typeface="Symbol" charset="2"/>
              </a:rPr>
              <a:t>+</a:t>
            </a:r>
            <a:r>
              <a:rPr lang="en-US" sz="2000" dirty="0" err="1"/>
              <a:t>e</a:t>
            </a:r>
            <a:r>
              <a:rPr lang="en-US" sz="2000" baseline="30000" dirty="0">
                <a:latin typeface="Symbol" charset="2"/>
                <a:cs typeface="Symbol" charset="2"/>
              </a:rPr>
              <a:t>-</a:t>
            </a:r>
            <a:r>
              <a:rPr lang="en-US" sz="2000" dirty="0"/>
              <a:t> colliders the tool of choice for precision anyway ? (cont’d)</a:t>
            </a:r>
          </a:p>
          <a:p>
            <a:pPr lvl="1"/>
            <a:r>
              <a:rPr lang="en-US" sz="1600" dirty="0" smtClean="0"/>
              <a:t>Electroweak observables can be calculated/predicted with precision</a:t>
            </a:r>
          </a:p>
          <a:p>
            <a:pPr lvl="2"/>
            <a:r>
              <a:rPr lang="en-US" sz="1600" dirty="0" smtClean="0"/>
              <a:t>And are sensitive to heavier particles through quantum corrections </a:t>
            </a:r>
          </a:p>
          <a:p>
            <a:pPr lvl="3"/>
            <a:r>
              <a:rPr lang="en-US" sz="1600" dirty="0" smtClean="0"/>
              <a:t>At the Z pole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marL="1371600" lvl="3" indent="0">
              <a:buNone/>
            </a:pPr>
            <a:endParaRPr lang="en-US" sz="1600" dirty="0" smtClean="0"/>
          </a:p>
          <a:p>
            <a:pPr lvl="3"/>
            <a:r>
              <a:rPr lang="en-US" sz="1600" dirty="0" smtClean="0"/>
              <a:t>Specific correction for </a:t>
            </a:r>
            <a:r>
              <a:rPr lang="en-US" sz="1600" dirty="0" err="1" smtClean="0"/>
              <a:t>R</a:t>
            </a:r>
            <a:r>
              <a:rPr lang="en-US" sz="1400" dirty="0" err="1" smtClean="0"/>
              <a:t>b</a:t>
            </a:r>
            <a:r>
              <a:rPr lang="en-US" sz="1600" dirty="0" smtClean="0"/>
              <a:t> </a:t>
            </a:r>
          </a:p>
          <a:p>
            <a:pPr lvl="4"/>
            <a:r>
              <a:rPr lang="en-US" sz="1600" dirty="0"/>
              <a:t> </a:t>
            </a:r>
            <a:r>
              <a:rPr lang="en-US" sz="1600" dirty="0" smtClean="0"/>
              <a:t>        </a:t>
            </a:r>
            <a:r>
              <a:rPr lang="en-US" sz="1600" dirty="0" err="1" smtClean="0"/>
              <a:t>R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= </a:t>
            </a:r>
            <a:r>
              <a:rPr lang="en-US" sz="1600" dirty="0" smtClean="0">
                <a:latin typeface="Symbol" charset="2"/>
                <a:cs typeface="Symbol" charset="2"/>
              </a:rPr>
              <a:t>G</a:t>
            </a:r>
            <a:r>
              <a:rPr lang="en-US" sz="1600" dirty="0" smtClean="0"/>
              <a:t>(Z</a:t>
            </a:r>
            <a:r>
              <a:rPr lang="en-US" sz="1600" dirty="0"/>
              <a:t>→ </a:t>
            </a:r>
            <a:r>
              <a:rPr lang="en-US" sz="1600" dirty="0" smtClean="0"/>
              <a:t>bb)/</a:t>
            </a:r>
            <a:r>
              <a:rPr lang="en-US" sz="1600" dirty="0" smtClean="0">
                <a:latin typeface="Symbol" charset="2"/>
                <a:cs typeface="Symbol" charset="2"/>
              </a:rPr>
              <a:t>G</a:t>
            </a:r>
            <a:r>
              <a:rPr lang="en-US" sz="1600" dirty="0" smtClean="0"/>
              <a:t>(Z</a:t>
            </a:r>
            <a:r>
              <a:rPr lang="en-US" sz="1600" dirty="0"/>
              <a:t>→ </a:t>
            </a:r>
            <a:r>
              <a:rPr lang="en-US" sz="1600" dirty="0" smtClean="0"/>
              <a:t>hadrons)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pic>
        <p:nvPicPr>
          <p:cNvPr id="7" name="Picture 4" descr="J:\Public\PSI\eeZf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428875"/>
            <a:ext cx="1590573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J:\Public\PSI\eeZttff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43275"/>
            <a:ext cx="1600200" cy="112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J:\Public\PSI\eeZHff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562" y="2200275"/>
            <a:ext cx="1590238" cy="111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787487"/>
              </p:ext>
            </p:extLst>
          </p:nvPr>
        </p:nvGraphicFramePr>
        <p:xfrm>
          <a:off x="4114800" y="1981200"/>
          <a:ext cx="48006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9" name="Document" r:id="rId7" imgW="4686300" imgH="1854200" progId="Word.Document.8">
                  <p:embed/>
                </p:oleObj>
              </mc:Choice>
              <mc:Fallback>
                <p:oleObj name="Document" r:id="rId7" imgW="4686300" imgH="18542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981200"/>
                        <a:ext cx="48006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4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3571875"/>
            <a:ext cx="1446505" cy="73866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FF00FF"/>
                </a:solidFill>
                <a:effectLst/>
                <a:latin typeface="+mn-lt"/>
              </a:rPr>
              <a:t>L Couplings </a:t>
            </a:r>
            <a:r>
              <a:rPr lang="en-US" sz="1400">
                <a:solidFill>
                  <a:srgbClr val="0000FF"/>
                </a:solidFill>
                <a:effectLst/>
                <a:latin typeface="+mn-lt"/>
              </a:rPr>
              <a:t>(v+a)</a:t>
            </a:r>
          </a:p>
          <a:p>
            <a:pPr algn="ctr"/>
            <a:r>
              <a:rPr lang="en-US" sz="1400" b="1">
                <a:solidFill>
                  <a:schemeClr val="tx2"/>
                </a:solidFill>
                <a:effectLst/>
                <a:latin typeface="+mn-lt"/>
                <a:sym typeface="Symbol" charset="0"/>
              </a:rPr>
              <a:t></a:t>
            </a:r>
            <a:endParaRPr lang="en-US" sz="1400">
              <a:solidFill>
                <a:srgbClr val="0000FF"/>
              </a:solidFill>
              <a:effectLst/>
              <a:latin typeface="+mn-lt"/>
            </a:endParaRPr>
          </a:p>
          <a:p>
            <a:pPr algn="ctr"/>
            <a:r>
              <a:rPr lang="en-US" sz="1400">
                <a:solidFill>
                  <a:srgbClr val="FF00FF"/>
                </a:solidFill>
                <a:effectLst/>
                <a:latin typeface="+mn-lt"/>
              </a:rPr>
              <a:t>R Couplings </a:t>
            </a:r>
            <a:r>
              <a:rPr lang="en-US" sz="1400">
                <a:solidFill>
                  <a:srgbClr val="0000FF"/>
                </a:solidFill>
                <a:effectLst/>
                <a:latin typeface="+mn-lt"/>
              </a:rPr>
              <a:t>(v-a)</a:t>
            </a: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H="1" flipV="1">
            <a:off x="381000" y="3114675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 flipV="1">
            <a:off x="990600" y="3114675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6835575"/>
              </p:ext>
            </p:extLst>
          </p:nvPr>
        </p:nvGraphicFramePr>
        <p:xfrm>
          <a:off x="5126038" y="3894138"/>
          <a:ext cx="308292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0" name="Equation" r:id="rId9" imgW="2159000" imgH="444500" progId="Equation.3">
                  <p:embed/>
                </p:oleObj>
              </mc:Choice>
              <mc:Fallback>
                <p:oleObj name="Equation" r:id="rId9" imgW="21590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038" y="3894138"/>
                        <a:ext cx="3082925" cy="639762"/>
                      </a:xfrm>
                      <a:prstGeom prst="rect">
                        <a:avLst/>
                      </a:prstGeom>
                      <a:solidFill>
                        <a:srgbClr val="FFEFFF"/>
                      </a:solidFill>
                      <a:ln w="127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20" descr="J:\Public\PSI\eeZttWff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1981200" cy="144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915180"/>
              </p:ext>
            </p:extLst>
          </p:nvPr>
        </p:nvGraphicFramePr>
        <p:xfrm>
          <a:off x="5181600" y="5221165"/>
          <a:ext cx="2209800" cy="72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1" name="Equation" r:id="rId12" imgW="1396800" imgH="457200" progId="Equation.3">
                  <p:embed/>
                </p:oleObj>
              </mc:Choice>
              <mc:Fallback>
                <p:oleObj name="Equation" r:id="rId12" imgW="1396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221165"/>
                        <a:ext cx="2209800" cy="722435"/>
                      </a:xfrm>
                      <a:prstGeom prst="rect">
                        <a:avLst/>
                      </a:prstGeom>
                      <a:solidFill>
                        <a:srgbClr val="FFE9FF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620000" y="5329535"/>
            <a:ext cx="115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No </a:t>
            </a:r>
            <a:r>
              <a:rPr lang="en-US" dirty="0" err="1" smtClean="0">
                <a:latin typeface="+mn-lt"/>
              </a:rPr>
              <a:t>m</a:t>
            </a:r>
            <a:r>
              <a:rPr lang="en-US" baseline="-25000" dirty="0" err="1" smtClean="0">
                <a:latin typeface="+mn-lt"/>
              </a:rPr>
              <a:t>H</a:t>
            </a:r>
            <a:r>
              <a:rPr lang="en-US" dirty="0" smtClean="0">
                <a:latin typeface="+mn-lt"/>
              </a:rPr>
              <a:t> !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81400" y="45675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743200" y="5334000"/>
            <a:ext cx="2211729" cy="4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R</a:t>
            </a:r>
            <a:r>
              <a:rPr lang="en-GB" sz="2200" b="1" baseline="-25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b</a:t>
            </a:r>
            <a:r>
              <a:rPr lang="en-GB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</a:t>
            </a:r>
            <a:r>
              <a:rPr lang="en-GB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 </a:t>
            </a:r>
            <a:r>
              <a:rPr lang="en-GB" sz="2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R</a:t>
            </a:r>
            <a:r>
              <a:rPr lang="en-GB" sz="2200" b="1" baseline="-25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b</a:t>
            </a:r>
            <a:r>
              <a:rPr lang="en-GB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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(1 + </a:t>
            </a:r>
            <a:r>
              <a:rPr lang="en-GB" sz="22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  <a:sym typeface="Symbol" charset="0"/>
              </a:rPr>
              <a:t>d</a:t>
            </a:r>
            <a:r>
              <a:rPr lang="en-GB" sz="2200" b="1" baseline="-25000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vb</a:t>
            </a:r>
            <a:r>
              <a:rPr lang="en-GB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)</a:t>
            </a:r>
            <a:endParaRPr lang="en-GB" sz="2200" b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61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Why are </a:t>
            </a:r>
            <a:r>
              <a:rPr lang="en-US" sz="2000" dirty="0" err="1"/>
              <a:t>e</a:t>
            </a:r>
            <a:r>
              <a:rPr lang="en-US" sz="2000" baseline="30000" dirty="0" err="1">
                <a:latin typeface="Symbol" charset="2"/>
                <a:cs typeface="Symbol" charset="2"/>
              </a:rPr>
              <a:t>+</a:t>
            </a:r>
            <a:r>
              <a:rPr lang="en-US" sz="2000" dirty="0" err="1"/>
              <a:t>e</a:t>
            </a:r>
            <a:r>
              <a:rPr lang="en-US" sz="2000" baseline="30000" dirty="0">
                <a:latin typeface="Symbol" charset="2"/>
                <a:cs typeface="Symbol" charset="2"/>
              </a:rPr>
              <a:t>-</a:t>
            </a:r>
            <a:r>
              <a:rPr lang="en-US" sz="2000" dirty="0"/>
              <a:t> colliders the tool of choice for precision anyway ? (cont’d)</a:t>
            </a:r>
          </a:p>
          <a:p>
            <a:pPr lvl="1"/>
            <a:r>
              <a:rPr lang="en-US" sz="1600" dirty="0"/>
              <a:t>Electroweak observables can be calculated/predicted with precision</a:t>
            </a:r>
          </a:p>
          <a:p>
            <a:pPr lvl="2"/>
            <a:r>
              <a:rPr lang="en-US" sz="1600" dirty="0"/>
              <a:t>And are sensitive to heavier particles through quantum corrections </a:t>
            </a:r>
            <a:endParaRPr lang="en-US" sz="1600" dirty="0" smtClean="0"/>
          </a:p>
          <a:p>
            <a:pPr lvl="3"/>
            <a:r>
              <a:rPr lang="en-US" sz="1600" dirty="0" smtClean="0"/>
              <a:t>W mass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r>
              <a:rPr lang="en-US" sz="1600" dirty="0" smtClean="0"/>
              <a:t>Prediction of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top</a:t>
            </a:r>
            <a:r>
              <a:rPr lang="en-US" sz="1600" dirty="0" smtClean="0"/>
              <a:t> and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H</a:t>
            </a:r>
            <a:endParaRPr lang="en-US" sz="1600" baseline="-25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pic>
        <p:nvPicPr>
          <p:cNvPr id="7" name="Picture 19" descr="\\cern.ch\dfs\Users\j\janot\Public\SSI2001\wt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1752600" cy="83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1" descr="\\cern.ch\dfs\Users\j\janot\Public\SSI2001\wh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38287"/>
            <a:ext cx="1676400" cy="58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304800" y="3198500"/>
            <a:ext cx="3905096" cy="4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(</a:t>
            </a:r>
            <a:r>
              <a:rPr lang="en-GB" sz="2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22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W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/</a:t>
            </a:r>
            <a:r>
              <a:rPr lang="en-GB" sz="2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22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Z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)</a:t>
            </a:r>
            <a:r>
              <a:rPr lang="en-GB" sz="2200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 (</a:t>
            </a:r>
            <a:r>
              <a:rPr lang="en-GB" sz="2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m</a:t>
            </a:r>
            <a:r>
              <a:rPr lang="en-GB" sz="22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W</a:t>
            </a:r>
            <a:r>
              <a:rPr lang="en-GB" sz="2200" b="1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 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/</a:t>
            </a:r>
            <a:r>
              <a:rPr lang="en-GB" sz="2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22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Z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)</a:t>
            </a:r>
            <a:r>
              <a:rPr lang="en-GB" sz="2200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</a:t>
            </a:r>
            <a:r>
              <a:rPr lang="en-GB" sz="2200" b="1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 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(1 + </a:t>
            </a:r>
            <a:r>
              <a:rPr lang="en-GB" sz="22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  <a:sym typeface="Symbol" charset="0"/>
              </a:rPr>
              <a:t>D</a:t>
            </a:r>
            <a:r>
              <a:rPr lang="en-GB" sz="22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r</a:t>
            </a:r>
            <a:r>
              <a:rPr lang="en-GB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)</a:t>
            </a: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301232"/>
              </p:ext>
            </p:extLst>
          </p:nvPr>
        </p:nvGraphicFramePr>
        <p:xfrm>
          <a:off x="304801" y="3925887"/>
          <a:ext cx="4037284" cy="1349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5" imgW="2527300" imgH="939800" progId="Equation.3">
                  <p:embed/>
                </p:oleObj>
              </mc:Choice>
              <mc:Fallback>
                <p:oleObj name="Equation" r:id="rId5" imgW="2527300" imgH="9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1" y="3925887"/>
                        <a:ext cx="4037284" cy="1349646"/>
                      </a:xfrm>
                      <a:prstGeom prst="rect">
                        <a:avLst/>
                      </a:prstGeom>
                      <a:solidFill>
                        <a:srgbClr val="FFEFFF"/>
                      </a:solidFill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5754050" y="5105400"/>
            <a:ext cx="887413" cy="457200"/>
          </a:xfrm>
          <a:prstGeom prst="rect">
            <a:avLst/>
          </a:prstGeom>
          <a:solidFill>
            <a:srgbClr val="D5FF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3"/>
          <p:cNvSpPr>
            <a:spLocks noChangeArrowheads="1"/>
          </p:cNvSpPr>
          <p:nvPr/>
        </p:nvSpPr>
        <p:spPr bwMode="auto">
          <a:xfrm rot="1892803">
            <a:off x="6884350" y="1303338"/>
            <a:ext cx="914400" cy="4381500"/>
          </a:xfrm>
          <a:prstGeom prst="rect">
            <a:avLst/>
          </a:prstGeom>
          <a:solidFill>
            <a:srgbClr val="D5FF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4"/>
          <p:cNvSpPr>
            <a:spLocks noChangeArrowheads="1"/>
          </p:cNvSpPr>
          <p:nvPr/>
        </p:nvSpPr>
        <p:spPr bwMode="auto">
          <a:xfrm>
            <a:off x="5117463" y="3200400"/>
            <a:ext cx="3886200" cy="1371600"/>
          </a:xfrm>
          <a:prstGeom prst="rect">
            <a:avLst/>
          </a:prstGeom>
          <a:solidFill>
            <a:srgbClr val="E1E1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5"/>
          <p:cNvSpPr>
            <a:spLocks noChangeArrowheads="1"/>
          </p:cNvSpPr>
          <p:nvPr/>
        </p:nvSpPr>
        <p:spPr bwMode="auto">
          <a:xfrm rot="19320575">
            <a:off x="4898388" y="3248025"/>
            <a:ext cx="4800600" cy="906463"/>
          </a:xfrm>
          <a:prstGeom prst="rect">
            <a:avLst/>
          </a:prstGeom>
          <a:solidFill>
            <a:srgbClr val="FFE6C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0" name="Rectangle 6"/>
          <p:cNvSpPr>
            <a:spLocks noChangeArrowheads="1"/>
          </p:cNvSpPr>
          <p:nvPr/>
        </p:nvSpPr>
        <p:spPr bwMode="auto">
          <a:xfrm>
            <a:off x="9030650" y="1981200"/>
            <a:ext cx="4572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auto">
          <a:xfrm>
            <a:off x="5041263" y="1905000"/>
            <a:ext cx="39624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4915850" y="5683250"/>
            <a:ext cx="43244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10                      </a:t>
            </a:r>
            <a:r>
              <a:rPr lang="en-GB" sz="2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         </a:t>
            </a:r>
            <a:r>
              <a:rPr lang="en-GB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10</a:t>
            </a:r>
            <a:r>
              <a:rPr lang="en-GB" sz="20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</a:t>
            </a:r>
            <a:r>
              <a:rPr lang="en-GB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                       </a:t>
            </a:r>
            <a:r>
              <a:rPr lang="en-GB" sz="2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      </a:t>
            </a:r>
            <a:r>
              <a:rPr lang="en-GB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10</a:t>
            </a:r>
            <a:r>
              <a:rPr lang="en-GB" sz="20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3</a:t>
            </a:r>
            <a:endParaRPr lang="en-GB" sz="20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73" name="Line 10"/>
          <p:cNvSpPr>
            <a:spLocks noChangeShapeType="1"/>
          </p:cNvSpPr>
          <p:nvPr/>
        </p:nvSpPr>
        <p:spPr bwMode="auto">
          <a:xfrm flipV="1">
            <a:off x="7022463" y="5562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4572000" y="1524000"/>
            <a:ext cx="496250" cy="4265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90000"/>
              </a:lnSpc>
            </a:pPr>
            <a:r>
              <a:rPr lang="en-GB" sz="16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220</a:t>
            </a:r>
          </a:p>
          <a:p>
            <a:pPr>
              <a:lnSpc>
                <a:spcPct val="190000"/>
              </a:lnSpc>
            </a:pPr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>
              <a:lnSpc>
                <a:spcPct val="190000"/>
              </a:lnSpc>
            </a:pPr>
            <a:r>
              <a:rPr lang="en-GB" sz="16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200</a:t>
            </a:r>
          </a:p>
          <a:p>
            <a:pPr>
              <a:lnSpc>
                <a:spcPct val="190000"/>
              </a:lnSpc>
            </a:pPr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>
              <a:lnSpc>
                <a:spcPct val="190000"/>
              </a:lnSpc>
            </a:pPr>
            <a:r>
              <a:rPr lang="en-GB" sz="16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180</a:t>
            </a:r>
          </a:p>
          <a:p>
            <a:pPr>
              <a:lnSpc>
                <a:spcPct val="190000"/>
              </a:lnSpc>
            </a:pPr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>
              <a:lnSpc>
                <a:spcPct val="190000"/>
              </a:lnSpc>
            </a:pPr>
            <a:r>
              <a:rPr lang="en-GB" sz="16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160</a:t>
            </a:r>
          </a:p>
          <a:p>
            <a:pPr>
              <a:lnSpc>
                <a:spcPct val="190000"/>
              </a:lnSpc>
            </a:pPr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>
              <a:lnSpc>
                <a:spcPct val="190000"/>
              </a:lnSpc>
            </a:pPr>
            <a:r>
              <a:rPr lang="en-GB" sz="16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140</a:t>
            </a:r>
          </a:p>
        </p:txBody>
      </p:sp>
      <p:sp>
        <p:nvSpPr>
          <p:cNvPr id="75" name="Line 12"/>
          <p:cNvSpPr>
            <a:spLocks noChangeShapeType="1"/>
          </p:cNvSpPr>
          <p:nvPr/>
        </p:nvSpPr>
        <p:spPr bwMode="auto">
          <a:xfrm>
            <a:off x="5041263" y="2895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Line 13"/>
          <p:cNvSpPr>
            <a:spLocks noChangeShapeType="1"/>
          </p:cNvSpPr>
          <p:nvPr/>
        </p:nvSpPr>
        <p:spPr bwMode="auto">
          <a:xfrm>
            <a:off x="5041263" y="3810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14"/>
          <p:cNvSpPr>
            <a:spLocks noChangeShapeType="1"/>
          </p:cNvSpPr>
          <p:nvPr/>
        </p:nvSpPr>
        <p:spPr bwMode="auto">
          <a:xfrm>
            <a:off x="5041263" y="4724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Rectangle 15"/>
          <p:cNvSpPr>
            <a:spLocks noChangeArrowheads="1"/>
          </p:cNvSpPr>
          <p:nvPr/>
        </p:nvSpPr>
        <p:spPr bwMode="auto">
          <a:xfrm>
            <a:off x="5117463" y="4800600"/>
            <a:ext cx="609600" cy="762000"/>
          </a:xfrm>
          <a:prstGeom prst="rect">
            <a:avLst/>
          </a:prstGeom>
          <a:solidFill>
            <a:srgbClr val="FFE6C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Text Box 16"/>
          <p:cNvSpPr txBox="1">
            <a:spLocks noChangeArrowheads="1"/>
          </p:cNvSpPr>
          <p:nvPr/>
        </p:nvSpPr>
        <p:spPr bwMode="auto">
          <a:xfrm>
            <a:off x="9140188" y="2579688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80" name="Rectangle 17"/>
          <p:cNvSpPr>
            <a:spLocks noChangeArrowheads="1"/>
          </p:cNvSpPr>
          <p:nvPr/>
        </p:nvSpPr>
        <p:spPr bwMode="auto">
          <a:xfrm>
            <a:off x="7784463" y="1371600"/>
            <a:ext cx="1093787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8"/>
          <p:cNvSpPr>
            <a:spLocks noChangeArrowheads="1"/>
          </p:cNvSpPr>
          <p:nvPr/>
        </p:nvSpPr>
        <p:spPr bwMode="auto">
          <a:xfrm rot="18876327">
            <a:off x="6482713" y="3481387"/>
            <a:ext cx="1277938" cy="715963"/>
          </a:xfrm>
          <a:prstGeom prst="ellipse">
            <a:avLst/>
          </a:prstGeom>
          <a:noFill/>
          <a:ln w="28575">
            <a:solidFill>
              <a:srgbClr val="D6009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GB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83" name="Text Box 25"/>
          <p:cNvSpPr txBox="1">
            <a:spLocks noChangeArrowheads="1"/>
          </p:cNvSpPr>
          <p:nvPr/>
        </p:nvSpPr>
        <p:spPr bwMode="auto">
          <a:xfrm>
            <a:off x="7506650" y="5726668"/>
            <a:ext cx="13066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8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1800" baseline="-25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H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(</a:t>
            </a:r>
            <a:r>
              <a:rPr lang="en-GB" sz="18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GeV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/c</a:t>
            </a:r>
            <a:r>
              <a:rPr lang="en-GB" sz="18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)</a:t>
            </a:r>
          </a:p>
        </p:txBody>
      </p:sp>
      <p:sp>
        <p:nvSpPr>
          <p:cNvPr id="84" name="Text Box 26"/>
          <p:cNvSpPr txBox="1">
            <a:spLocks noChangeArrowheads="1"/>
          </p:cNvSpPr>
          <p:nvPr/>
        </p:nvSpPr>
        <p:spPr bwMode="auto">
          <a:xfrm rot="16230458">
            <a:off x="3507011" y="2060841"/>
            <a:ext cx="19065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8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1800" baseline="-25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top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(</a:t>
            </a:r>
            <a:r>
              <a:rPr lang="en-GB" sz="18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GeV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/c</a:t>
            </a:r>
            <a:r>
              <a:rPr lang="en-GB" sz="18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</a:t>
            </a: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)</a:t>
            </a:r>
          </a:p>
        </p:txBody>
      </p:sp>
      <p:sp>
        <p:nvSpPr>
          <p:cNvPr id="85" name="Text Box 27"/>
          <p:cNvSpPr txBox="1">
            <a:spLocks noChangeArrowheads="1"/>
          </p:cNvSpPr>
          <p:nvPr/>
        </p:nvSpPr>
        <p:spPr bwMode="auto">
          <a:xfrm>
            <a:off x="5296850" y="4860925"/>
            <a:ext cx="479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0"/>
              </a:rPr>
              <a:t>Dr</a:t>
            </a:r>
          </a:p>
        </p:txBody>
      </p:sp>
      <p:sp>
        <p:nvSpPr>
          <p:cNvPr id="86" name="Text Box 28"/>
          <p:cNvSpPr txBox="1">
            <a:spLocks noChangeArrowheads="1"/>
          </p:cNvSpPr>
          <p:nvPr/>
        </p:nvSpPr>
        <p:spPr bwMode="auto">
          <a:xfrm>
            <a:off x="7659050" y="2143125"/>
            <a:ext cx="55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m</a:t>
            </a:r>
            <a:r>
              <a:rPr lang="en-GB" sz="2000" b="1" baseline="-25000" dirty="0" err="1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W</a:t>
            </a:r>
            <a:endParaRPr lang="en-GB" sz="20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5296850" y="3336925"/>
            <a:ext cx="444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R</a:t>
            </a:r>
            <a:r>
              <a:rPr lang="en-GB" sz="20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b</a:t>
            </a:r>
            <a:endParaRPr lang="en-GB" sz="2000" b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88" name="Line 30"/>
          <p:cNvSpPr>
            <a:spLocks noChangeShapeType="1"/>
          </p:cNvSpPr>
          <p:nvPr/>
        </p:nvSpPr>
        <p:spPr bwMode="auto">
          <a:xfrm flipH="1" flipV="1">
            <a:off x="7278050" y="41910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7414575" y="5094288"/>
            <a:ext cx="1282222" cy="40011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D6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Combined</a:t>
            </a:r>
          </a:p>
        </p:txBody>
      </p:sp>
      <p:sp>
        <p:nvSpPr>
          <p:cNvPr id="90" name="Line 32"/>
          <p:cNvSpPr>
            <a:spLocks noChangeShapeType="1"/>
          </p:cNvSpPr>
          <p:nvPr/>
        </p:nvSpPr>
        <p:spPr bwMode="auto">
          <a:xfrm>
            <a:off x="5144450" y="3200400"/>
            <a:ext cx="3886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33"/>
          <p:cNvSpPr>
            <a:spLocks noChangeShapeType="1"/>
          </p:cNvSpPr>
          <p:nvPr/>
        </p:nvSpPr>
        <p:spPr bwMode="auto">
          <a:xfrm>
            <a:off x="5144450" y="4572000"/>
            <a:ext cx="3886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Line 34"/>
          <p:cNvSpPr>
            <a:spLocks noChangeShapeType="1"/>
          </p:cNvSpPr>
          <p:nvPr/>
        </p:nvSpPr>
        <p:spPr bwMode="auto">
          <a:xfrm flipV="1">
            <a:off x="5144450" y="1981200"/>
            <a:ext cx="3657600" cy="2819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35"/>
          <p:cNvSpPr>
            <a:spLocks noChangeShapeType="1"/>
          </p:cNvSpPr>
          <p:nvPr/>
        </p:nvSpPr>
        <p:spPr bwMode="auto">
          <a:xfrm flipV="1">
            <a:off x="5677850" y="2895600"/>
            <a:ext cx="3352800" cy="2667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36"/>
          <p:cNvSpPr>
            <a:spLocks noChangeShapeType="1"/>
          </p:cNvSpPr>
          <p:nvPr/>
        </p:nvSpPr>
        <p:spPr bwMode="auto">
          <a:xfrm flipH="1">
            <a:off x="5525450" y="1905000"/>
            <a:ext cx="2286000" cy="36576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7"/>
          <p:cNvSpPr>
            <a:spLocks noChangeShapeType="1"/>
          </p:cNvSpPr>
          <p:nvPr/>
        </p:nvSpPr>
        <p:spPr bwMode="auto">
          <a:xfrm flipH="1">
            <a:off x="6592250" y="1905000"/>
            <a:ext cx="2286000" cy="36576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6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</a:t>
            </a:r>
            <a:r>
              <a:rPr lang="en-US" dirty="0" smtClean="0"/>
              <a:t>Electroweak Observables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Electroweak observables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66430"/>
            <a:ext cx="8991600" cy="59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4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Electroweak Observables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liui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914400"/>
            <a:ext cx="90424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9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10266"/>
            <a:ext cx="4364752" cy="406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Z line-shape measurement at LEP </a:t>
            </a:r>
          </a:p>
          <a:p>
            <a:pPr lvl="1"/>
            <a:r>
              <a:rPr lang="en-US" sz="1600" dirty="0" smtClean="0"/>
              <a:t>Mostly a statistically-limited counting experiment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/>
              <a:t>Count </a:t>
            </a:r>
            <a:r>
              <a:rPr lang="en-US" sz="1600" dirty="0" err="1" smtClean="0"/>
              <a:t>e</a:t>
            </a:r>
            <a:r>
              <a:rPr lang="en-US" sz="1600" baseline="30000" dirty="0" err="1">
                <a:latin typeface="Symbol" charset="2"/>
                <a:cs typeface="Symbol" charset="2"/>
              </a:rPr>
              <a:t>+</a:t>
            </a:r>
            <a:r>
              <a:rPr lang="en-US" sz="1600" dirty="0" err="1"/>
              <a:t>e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dirty="0"/>
              <a:t> → </a:t>
            </a:r>
            <a:r>
              <a:rPr lang="en-US" sz="1600" dirty="0" smtClean="0">
                <a:cs typeface="Symbol" charset="2"/>
              </a:rPr>
              <a:t>Z </a:t>
            </a:r>
            <a:r>
              <a:rPr lang="en-US" sz="1600" dirty="0"/>
              <a:t>→ </a:t>
            </a:r>
            <a:r>
              <a:rPr lang="en-US" sz="1600" dirty="0" smtClean="0"/>
              <a:t>hadrons/leptons  events, </a:t>
            </a:r>
            <a:r>
              <a:rPr lang="en-US" sz="1600" dirty="0"/>
              <a:t>and  </a:t>
            </a:r>
            <a:r>
              <a:rPr lang="en-US" sz="1600" dirty="0" err="1"/>
              <a:t>e</a:t>
            </a:r>
            <a:r>
              <a:rPr lang="en-US" sz="1600" baseline="30000" dirty="0" err="1">
                <a:latin typeface="Symbol" charset="2"/>
                <a:cs typeface="Symbol" charset="2"/>
              </a:rPr>
              <a:t>+</a:t>
            </a:r>
            <a:r>
              <a:rPr lang="en-US" sz="1600" dirty="0" err="1"/>
              <a:t>e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dirty="0"/>
              <a:t> → </a:t>
            </a:r>
            <a:r>
              <a:rPr lang="en-US" sz="1600" dirty="0" err="1"/>
              <a:t>e</a:t>
            </a:r>
            <a:r>
              <a:rPr lang="en-US" sz="1600" baseline="30000" dirty="0" err="1">
                <a:latin typeface="Symbol" charset="2"/>
                <a:cs typeface="Symbol" charset="2"/>
              </a:rPr>
              <a:t>+</a:t>
            </a:r>
            <a:r>
              <a:rPr lang="en-US" sz="1600" dirty="0" err="1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>
                <a:cs typeface="Symbol" charset="2"/>
              </a:rPr>
              <a:t> at low angle (</a:t>
            </a:r>
            <a:r>
              <a:rPr lang="en-US" sz="1600" dirty="0" err="1" smtClean="0">
                <a:cs typeface="Symbol" charset="2"/>
              </a:rPr>
              <a:t>lumi</a:t>
            </a:r>
            <a:r>
              <a:rPr lang="en-US" sz="1600" dirty="0" smtClean="0">
                <a:cs typeface="Symbol" charset="2"/>
              </a:rPr>
              <a:t>)</a:t>
            </a:r>
            <a:endParaRPr lang="en-US" sz="1600" dirty="0" smtClean="0"/>
          </a:p>
          <a:p>
            <a:pPr lvl="1"/>
            <a:r>
              <a:rPr lang="en-US" sz="1600" dirty="0" smtClean="0"/>
              <a:t>After 5 years : </a:t>
            </a:r>
            <a:r>
              <a:rPr lang="en-US" sz="1200" dirty="0" smtClean="0"/>
              <a:t> 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endParaRPr lang="en-US" sz="1200" dirty="0" smtClean="0">
              <a:cs typeface="Symbol" charset="2"/>
            </a:endParaRPr>
          </a:p>
          <a:p>
            <a:pPr marL="857250" lvl="2" indent="0">
              <a:buNone/>
            </a:pPr>
            <a:r>
              <a:rPr lang="en-US" dirty="0" err="1" smtClean="0">
                <a:cs typeface="Symbol" charset="2"/>
              </a:rPr>
              <a:t>N</a:t>
            </a:r>
            <a:r>
              <a:rPr lang="en-US" baseline="-25000" dirty="0" err="1" smtClean="0">
                <a:latin typeface="Symbol" charset="2"/>
                <a:cs typeface="Symbol" charset="2"/>
              </a:rPr>
              <a:t>n</a:t>
            </a:r>
            <a:r>
              <a:rPr lang="en-US" dirty="0" smtClean="0">
                <a:cs typeface="Symbol" charset="2"/>
              </a:rPr>
              <a:t> = 2.984 </a:t>
            </a:r>
            <a:r>
              <a:rPr lang="en-US" dirty="0" smtClean="0">
                <a:solidFill>
                  <a:srgbClr val="FF0000"/>
                </a:solidFill>
                <a:cs typeface="Symbol" charset="2"/>
              </a:rPr>
              <a:t>±</a:t>
            </a:r>
            <a:r>
              <a:rPr lang="en-US" dirty="0" smtClean="0">
                <a:cs typeface="Symbol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Symbol" charset="2"/>
              </a:rPr>
              <a:t>0.008</a:t>
            </a:r>
            <a:r>
              <a:rPr lang="en-US" dirty="0" smtClean="0">
                <a:cs typeface="Symbol" charset="2"/>
              </a:rPr>
              <a:t> </a:t>
            </a:r>
          </a:p>
          <a:p>
            <a:pPr marL="857250" lvl="2" indent="0">
              <a:lnSpc>
                <a:spcPct val="80000"/>
              </a:lnSpc>
              <a:buNone/>
            </a:pPr>
            <a:endParaRPr lang="en-US" dirty="0">
              <a:cs typeface="Symbol" charset="2"/>
            </a:endParaRPr>
          </a:p>
          <a:p>
            <a:pPr marL="857250" lvl="2" indent="0">
              <a:buNone/>
            </a:pP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baseline="-25000" dirty="0" smtClean="0">
                <a:cs typeface="Symbol" charset="2"/>
              </a:rPr>
              <a:t>Z</a:t>
            </a:r>
            <a:r>
              <a:rPr lang="en-US" dirty="0" smtClean="0">
                <a:cs typeface="Symbol" charset="2"/>
              </a:rPr>
              <a:t> = 2495.2 </a:t>
            </a:r>
            <a:r>
              <a:rPr lang="en-US" dirty="0">
                <a:solidFill>
                  <a:srgbClr val="FF0000"/>
                </a:solidFill>
                <a:cs typeface="Symbol" charset="2"/>
              </a:rPr>
              <a:t>± </a:t>
            </a:r>
            <a:r>
              <a:rPr lang="en-US" dirty="0" smtClean="0">
                <a:solidFill>
                  <a:srgbClr val="FF0000"/>
                </a:solidFill>
                <a:cs typeface="Symbol" charset="2"/>
              </a:rPr>
              <a:t>2.3</a:t>
            </a:r>
            <a:r>
              <a:rPr lang="en-US" dirty="0" smtClean="0">
                <a:cs typeface="Symbol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Symbol" charset="2"/>
              </a:rPr>
              <a:t>MeV</a:t>
            </a:r>
          </a:p>
          <a:p>
            <a:pPr marL="857250" lvl="2" indent="0">
              <a:lnSpc>
                <a:spcPct val="80000"/>
              </a:lnSpc>
              <a:buNone/>
            </a:pPr>
            <a:endParaRPr lang="en-US" dirty="0">
              <a:cs typeface="Symbol" charset="2"/>
            </a:endParaRPr>
          </a:p>
          <a:p>
            <a:pPr marL="857250" lvl="2" indent="0">
              <a:buNone/>
            </a:pPr>
            <a:r>
              <a:rPr lang="en-US" dirty="0" err="1" smtClean="0">
                <a:cs typeface="Symbol" charset="2"/>
              </a:rPr>
              <a:t>m</a:t>
            </a:r>
            <a:r>
              <a:rPr lang="en-US" baseline="-25000" dirty="0" err="1" smtClean="0">
                <a:cs typeface="Symbol" charset="2"/>
              </a:rPr>
              <a:t>Z</a:t>
            </a:r>
            <a:r>
              <a:rPr lang="en-US" dirty="0" smtClean="0">
                <a:cs typeface="Symbol" charset="2"/>
              </a:rPr>
              <a:t> = 91187.5 </a:t>
            </a:r>
            <a:r>
              <a:rPr lang="en-US" dirty="0">
                <a:solidFill>
                  <a:srgbClr val="FF0000"/>
                </a:solidFill>
                <a:cs typeface="Symbol" charset="2"/>
              </a:rPr>
              <a:t>± </a:t>
            </a:r>
            <a:r>
              <a:rPr lang="en-US" dirty="0" smtClean="0">
                <a:solidFill>
                  <a:srgbClr val="FF0000"/>
                </a:solidFill>
                <a:cs typeface="Symbol" charset="2"/>
              </a:rPr>
              <a:t>2.1 MeV</a:t>
            </a:r>
          </a:p>
          <a:p>
            <a:pPr marL="857250" lvl="2" indent="0">
              <a:lnSpc>
                <a:spcPct val="80000"/>
              </a:lnSpc>
              <a:buNone/>
            </a:pPr>
            <a:endParaRPr lang="en-US" dirty="0">
              <a:cs typeface="Symbol" charset="2"/>
            </a:endParaRPr>
          </a:p>
          <a:p>
            <a:pPr marL="857250" lvl="2" indent="0">
              <a:buNone/>
            </a:pPr>
            <a:r>
              <a:rPr lang="en-US" dirty="0" err="1" smtClean="0">
                <a:cs typeface="Symbol" charset="2"/>
              </a:rPr>
              <a:t>R</a:t>
            </a:r>
            <a:r>
              <a:rPr lang="en-US" baseline="-25000" dirty="0" err="1" smtClean="0">
                <a:cs typeface="Symbol" charset="2"/>
              </a:rPr>
              <a:t>l</a:t>
            </a:r>
            <a:r>
              <a:rPr lang="en-US" baseline="-25000" dirty="0" smtClean="0">
                <a:cs typeface="Symbol" charset="2"/>
              </a:rPr>
              <a:t> </a:t>
            </a:r>
            <a:r>
              <a:rPr lang="en-US" dirty="0" smtClean="0">
                <a:cs typeface="Symbol" charset="2"/>
              </a:rPr>
              <a:t>= </a:t>
            </a:r>
            <a:r>
              <a:rPr lang="en-US" dirty="0"/>
              <a:t>20.767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± </a:t>
            </a:r>
            <a:r>
              <a:rPr lang="en-US" dirty="0" smtClean="0">
                <a:solidFill>
                  <a:srgbClr val="FF0000"/>
                </a:solidFill>
              </a:rPr>
              <a:t>0.025</a:t>
            </a:r>
            <a:endParaRPr lang="en-US" dirty="0" smtClean="0">
              <a:solidFill>
                <a:srgbClr val="FF0000"/>
              </a:solidFill>
              <a:cs typeface="Symbol" charset="2"/>
            </a:endParaRPr>
          </a:p>
          <a:p>
            <a:pPr marL="857250" lvl="2" indent="0">
              <a:buNone/>
            </a:pP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>
                <a:cs typeface="Symbol" charset="2"/>
              </a:rPr>
              <a:t>S</a:t>
            </a:r>
            <a:r>
              <a:rPr lang="en-US" sz="1600" dirty="0" smtClean="0">
                <a:cs typeface="Symbol" charset="2"/>
              </a:rPr>
              <a:t> = 0.1190 </a:t>
            </a:r>
            <a:r>
              <a:rPr lang="en-US" sz="1600" dirty="0">
                <a:solidFill>
                  <a:srgbClr val="FF0000"/>
                </a:solidFill>
                <a:cs typeface="Symbol" charset="2"/>
              </a:rPr>
              <a:t>± </a:t>
            </a:r>
            <a:r>
              <a:rPr lang="en-US" sz="1600" dirty="0" smtClean="0">
                <a:solidFill>
                  <a:srgbClr val="FF0000"/>
                </a:solidFill>
                <a:cs typeface="Symbol" charset="2"/>
              </a:rPr>
              <a:t> 0.0025</a:t>
            </a:r>
            <a:endParaRPr lang="en-US" sz="1600" dirty="0">
              <a:cs typeface="Symbol" charset="2"/>
            </a:endParaRPr>
          </a:p>
          <a:p>
            <a:pPr marL="457200" lvl="1" indent="0"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CC0099"/>
                </a:solidFill>
                <a:cs typeface="Symbol" charset="2"/>
              </a:rPr>
              <a:t>NB. The beam energy must be measured</a:t>
            </a:r>
          </a:p>
          <a:p>
            <a:pPr marL="457200" lvl="1" indent="0">
              <a:buNone/>
            </a:pPr>
            <a:r>
              <a:rPr lang="en-US" sz="1600" dirty="0" smtClean="0">
                <a:solidFill>
                  <a:srgbClr val="CC0099"/>
                </a:solidFill>
                <a:cs typeface="Symbol" charset="2"/>
              </a:rPr>
              <a:t>with ~1 MeV precision, and the luminosity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rgbClr val="CC0099"/>
                </a:solidFill>
                <a:cs typeface="Symbol" charset="2"/>
              </a:rPr>
              <a:t>w</a:t>
            </a:r>
            <a:r>
              <a:rPr lang="en-US" sz="1600" dirty="0" smtClean="0">
                <a:solidFill>
                  <a:srgbClr val="CC0099"/>
                </a:solidFill>
                <a:cs typeface="Symbol" charset="2"/>
              </a:rPr>
              <a:t>ith ~0.1% precision  </a:t>
            </a:r>
            <a:endParaRPr lang="en-US" sz="1600" dirty="0">
              <a:solidFill>
                <a:srgbClr val="CC0099"/>
              </a:solidFill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12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95280" y="1905000"/>
            <a:ext cx="122441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+mn-lt"/>
              </a:rPr>
              <a:t>√s ~ 91 </a:t>
            </a:r>
            <a:r>
              <a:rPr lang="en-US" sz="1600" b="1" dirty="0" err="1" smtClean="0">
                <a:solidFill>
                  <a:srgbClr val="0000CC"/>
                </a:solidFill>
                <a:latin typeface="+mn-lt"/>
              </a:rPr>
              <a:t>GeV</a:t>
            </a:r>
            <a:endParaRPr lang="en-US" sz="16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2785646"/>
            <a:ext cx="1898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(Note the 2</a:t>
            </a:r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dirty="0" smtClean="0">
                <a:latin typeface="+mn-lt"/>
                <a:cs typeface="Symbol" charset="2"/>
              </a:rPr>
              <a:t> deficit)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045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Measurement of the beam energy at LEP</a:t>
            </a:r>
          </a:p>
          <a:p>
            <a:pPr lvl="1"/>
            <a:r>
              <a:rPr lang="en-US" sz="1600" dirty="0" smtClean="0"/>
              <a:t>Ultra-precise measurement unique to circular colliders (crucial for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Z</a:t>
            </a:r>
            <a:r>
              <a:rPr lang="en-US" sz="1600" dirty="0" smtClean="0"/>
              <a:t>, </a:t>
            </a:r>
            <a:r>
              <a:rPr lang="en-US" sz="1600" dirty="0" smtClean="0">
                <a:latin typeface="Symbol" charset="2"/>
                <a:cs typeface="Symbol" charset="2"/>
              </a:rPr>
              <a:t>G</a:t>
            </a:r>
            <a:r>
              <a:rPr lang="en-US" sz="1600" baseline="-25000" dirty="0" smtClean="0"/>
              <a:t>Z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185235" y="1676401"/>
            <a:ext cx="4386765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rgbClr val="009900"/>
                </a:solidFill>
              </a:rPr>
              <a:t>Electron with momentum </a:t>
            </a:r>
            <a:r>
              <a:rPr lang="en-US" sz="1600" dirty="0" smtClean="0"/>
              <a:t>p</a:t>
            </a:r>
            <a:r>
              <a:rPr lang="en-US" sz="1600" b="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rgbClr val="009900"/>
                </a:solidFill>
              </a:rPr>
              <a:t>in a uniform vertical magnetic field </a:t>
            </a:r>
            <a:r>
              <a:rPr lang="en-US" sz="1600" dirty="0" smtClean="0">
                <a:solidFill>
                  <a:srgbClr val="0033CC"/>
                </a:solidFill>
              </a:rPr>
              <a:t>B</a:t>
            </a:r>
            <a:r>
              <a:rPr lang="en-US" sz="1600" b="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CC0099"/>
                </a:solidFill>
              </a:rPr>
              <a:t>In real life, B non uniform, LEP ring not circular 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648200" y="1676400"/>
            <a:ext cx="4267200" cy="4648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rgbClr val="009900"/>
                </a:solidFill>
              </a:rPr>
              <a:t>The electrons get transversally polarized (i.e., their spin tends to align with </a:t>
            </a:r>
            <a:r>
              <a:rPr lang="en-US" sz="1600" dirty="0" smtClean="0">
                <a:solidFill>
                  <a:srgbClr val="0000CC"/>
                </a:solidFill>
              </a:rPr>
              <a:t>B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CC0099"/>
                </a:solidFill>
              </a:rPr>
              <a:t>S</a:t>
            </a:r>
            <a:r>
              <a:rPr lang="en-US" sz="1600" dirty="0" smtClean="0">
                <a:solidFill>
                  <a:srgbClr val="CC0099"/>
                </a:solidFill>
              </a:rPr>
              <a:t>low process (~ 1 hour to get 10% polarization)</a:t>
            </a:r>
          </a:p>
          <a:p>
            <a:pPr marL="0" indent="0">
              <a:buNone/>
            </a:pPr>
            <a:endParaRPr lang="en-US" sz="16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b="0" dirty="0" smtClean="0">
                <a:solidFill>
                  <a:schemeClr val="tx1"/>
                </a:solidFill>
              </a:rPr>
              <a:t>NB. Polarization can be kept in collision (was tried only once at LEP). </a:t>
            </a:r>
            <a:endParaRPr lang="en-US" sz="1600" dirty="0" smtClean="0">
              <a:solidFill>
                <a:srgbClr val="008000"/>
              </a:solidFill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685800" y="2971800"/>
            <a:ext cx="3733800" cy="1143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V="1">
            <a:off x="2514600" y="2209800"/>
            <a:ext cx="0" cy="1295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V="1">
            <a:off x="990600" y="2819400"/>
            <a:ext cx="9144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2514600" y="3505200"/>
            <a:ext cx="1371600" cy="4572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914400" y="3200400"/>
            <a:ext cx="76200" cy="762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185235" y="3818692"/>
            <a:ext cx="133876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LEP</a:t>
            </a:r>
            <a:r>
              <a:rPr lang="en-GB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</a:t>
            </a: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 algn="ctr"/>
            <a:r>
              <a:rPr lang="en-GB" sz="1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L </a:t>
            </a:r>
            <a:r>
              <a:rPr lang="en-GB" sz="14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= 2</a:t>
            </a:r>
            <a:r>
              <a:rPr lang="en-GB" sz="14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</a:rPr>
              <a:t>p</a:t>
            </a:r>
            <a:r>
              <a:rPr lang="en-GB" sz="14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R = </a:t>
            </a:r>
            <a:r>
              <a:rPr lang="en-GB" sz="1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27km</a:t>
            </a:r>
            <a:endParaRPr lang="en-GB" sz="12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048000" y="3333690"/>
            <a:ext cx="34571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R</a:t>
            </a: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2514600" y="1970087"/>
            <a:ext cx="838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B</a:t>
            </a:r>
            <a:r>
              <a:rPr lang="en-GB" sz="20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dipole</a:t>
            </a:r>
            <a:endParaRPr lang="en-GB" sz="2000" b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941388" y="3124200"/>
            <a:ext cx="4026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e</a:t>
            </a:r>
            <a:r>
              <a:rPr lang="en-GB" sz="2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</a:rPr>
              <a:t>-</a:t>
            </a:r>
            <a:endParaRPr lang="en-GB" sz="20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Symbol" charset="2"/>
              <a:cs typeface="Symbol" charset="2"/>
            </a:endParaRP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1550988" y="2514600"/>
            <a:ext cx="3256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p</a:t>
            </a:r>
          </a:p>
        </p:txBody>
      </p: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1524000" y="2438400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</a:t>
            </a:r>
            <a:endParaRPr lang="en-GB" sz="14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1295400" y="4507468"/>
            <a:ext cx="2560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E </a:t>
            </a:r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sym typeface="Symbol" charset="0"/>
              </a:rPr>
              <a:t> </a:t>
            </a:r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p </a:t>
            </a:r>
            <a:r>
              <a:rPr lang="en-GB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= </a:t>
            </a:r>
            <a:r>
              <a:rPr lang="en-GB" sz="1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e </a:t>
            </a:r>
            <a:r>
              <a:rPr lang="en-GB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B </a:t>
            </a:r>
            <a:r>
              <a:rPr lang="en-GB" sz="1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R</a:t>
            </a:r>
            <a:r>
              <a:rPr lang="en-GB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= (</a:t>
            </a:r>
            <a:r>
              <a:rPr lang="en-GB" sz="1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e</a:t>
            </a:r>
            <a:r>
              <a:rPr lang="en-GB" sz="18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/2</a:t>
            </a:r>
            <a:r>
              <a:rPr lang="en-GB" sz="1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Symbol" charset="0"/>
              </a:rPr>
              <a:t>p</a:t>
            </a:r>
            <a:r>
              <a:rPr lang="en-GB" sz="18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) </a:t>
            </a:r>
            <a:r>
              <a:rPr lang="en-GB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B </a:t>
            </a:r>
            <a:r>
              <a:rPr lang="en-GB" sz="1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L</a:t>
            </a:r>
          </a:p>
        </p:txBody>
      </p:sp>
      <p:graphicFrame>
        <p:nvGraphicFramePr>
          <p:cNvPr id="32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992389"/>
              </p:ext>
            </p:extLst>
          </p:nvPr>
        </p:nvGraphicFramePr>
        <p:xfrm>
          <a:off x="995363" y="5318125"/>
          <a:ext cx="205263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Equation" r:id="rId3" imgW="939800" imgH="431800" progId="Equation.3">
                  <p:embed/>
                </p:oleObj>
              </mc:Choice>
              <mc:Fallback>
                <p:oleObj name="Equation" r:id="rId3" imgW="939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5318125"/>
                        <a:ext cx="2052637" cy="854075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468661" y="5715000"/>
            <a:ext cx="950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  <a:latin typeface="+mn-lt"/>
              </a:rPr>
              <a:t>To be</a:t>
            </a:r>
          </a:p>
          <a:p>
            <a:pPr algn="ctr"/>
            <a:r>
              <a:rPr lang="en-US" sz="1400" b="1" dirty="0" smtClean="0">
                <a:solidFill>
                  <a:schemeClr val="tx2"/>
                </a:solidFill>
                <a:latin typeface="+mn-lt"/>
              </a:rPr>
              <a:t>measured</a:t>
            </a:r>
            <a:endParaRPr lang="en-US" sz="1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2698750" y="5960533"/>
            <a:ext cx="804333" cy="287867"/>
          </a:xfrm>
          <a:custGeom>
            <a:avLst/>
            <a:gdLst>
              <a:gd name="connsiteX0" fmla="*/ 0 w 804333"/>
              <a:gd name="connsiteY0" fmla="*/ 0 h 349719"/>
              <a:gd name="connsiteX1" fmla="*/ 381000 w 804333"/>
              <a:gd name="connsiteY1" fmla="*/ 349250 h 349719"/>
              <a:gd name="connsiteX2" fmla="*/ 687917 w 804333"/>
              <a:gd name="connsiteY2" fmla="*/ 74084 h 349719"/>
              <a:gd name="connsiteX3" fmla="*/ 804333 w 804333"/>
              <a:gd name="connsiteY3" fmla="*/ 31750 h 34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333" h="349719">
                <a:moveTo>
                  <a:pt x="0" y="0"/>
                </a:moveTo>
                <a:cubicBezTo>
                  <a:pt x="133173" y="168451"/>
                  <a:pt x="266347" y="336903"/>
                  <a:pt x="381000" y="349250"/>
                </a:cubicBezTo>
                <a:cubicBezTo>
                  <a:pt x="495653" y="361597"/>
                  <a:pt x="617362" y="127001"/>
                  <a:pt x="687917" y="74084"/>
                </a:cubicBezTo>
                <a:cubicBezTo>
                  <a:pt x="758472" y="21167"/>
                  <a:pt x="804333" y="31750"/>
                  <a:pt x="804333" y="31750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241490"/>
            <a:ext cx="3984571" cy="28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5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Measurement of the beam energy at </a:t>
            </a:r>
            <a:r>
              <a:rPr lang="en-US" sz="2000" dirty="0" smtClean="0"/>
              <a:t>LEP (cont’d)</a:t>
            </a:r>
          </a:p>
          <a:p>
            <a:pPr lvl="1"/>
            <a:r>
              <a:rPr lang="en-US" sz="1600" dirty="0" smtClean="0"/>
              <a:t>The spin </a:t>
            </a:r>
            <a:r>
              <a:rPr lang="en-US" sz="1600" dirty="0" err="1" smtClean="0"/>
              <a:t>precesses</a:t>
            </a:r>
            <a:r>
              <a:rPr lang="en-US" sz="1600" dirty="0" smtClean="0"/>
              <a:t> around B with a frequency proportional to B (</a:t>
            </a:r>
            <a:r>
              <a:rPr lang="en-US" sz="1600" dirty="0" err="1" smtClean="0"/>
              <a:t>Larmor</a:t>
            </a:r>
            <a:r>
              <a:rPr lang="en-US" sz="1600" dirty="0" smtClean="0"/>
              <a:t> precession)</a:t>
            </a:r>
            <a:endParaRPr lang="en-US" sz="1600" dirty="0"/>
          </a:p>
          <a:p>
            <a:pPr lvl="2"/>
            <a:r>
              <a:rPr lang="en-US" sz="1600" dirty="0" smtClean="0"/>
              <a:t>Hence, the number of revolutions </a:t>
            </a:r>
            <a:r>
              <a:rPr lang="en-US" sz="1600" dirty="0" err="1" smtClean="0">
                <a:latin typeface="Symbol" charset="2"/>
                <a:cs typeface="Symbol" charset="2"/>
              </a:rPr>
              <a:t>n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 for each LEP turn is proportional to BL (or 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  <a:sym typeface="Symbol" charset="0"/>
              </a:rPr>
              <a:t></a:t>
            </a:r>
            <a:r>
              <a:rPr lang="en-GB" sz="16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Bdl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)</a:t>
            </a: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2"/>
            <a:endParaRPr lang="en-GB" sz="1600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marL="914400" lvl="2" indent="0">
              <a:buNone/>
            </a:pPr>
            <a:endParaRPr lang="en-GB" sz="1600" dirty="0" smtClean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sym typeface="Symbol" charset="0"/>
            </a:endParaRPr>
          </a:p>
          <a:p>
            <a:pPr lvl="1"/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Resonant intrinsic precision of the method </a:t>
            </a:r>
            <a:r>
              <a:rPr lang="en-GB" sz="16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  <a:sym typeface="Symbol" charset="0"/>
              </a:rPr>
              <a:t>D</a:t>
            </a:r>
            <a:r>
              <a:rPr lang="en-GB" sz="16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E</a:t>
            </a:r>
            <a:r>
              <a:rPr lang="en-GB" sz="1600" baseline="-250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beam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&lt;100 </a:t>
            </a:r>
            <a:r>
              <a:rPr lang="en-GB" sz="16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keV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 !</a:t>
            </a:r>
          </a:p>
          <a:p>
            <a:pPr lvl="2"/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However, </a:t>
            </a:r>
            <a:r>
              <a:rPr lang="en-GB" sz="16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m</a:t>
            </a:r>
            <a:r>
              <a:rPr lang="en-GB" sz="1600" baseline="-250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Z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 and 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  <a:sym typeface="Symbol" charset="0"/>
              </a:rPr>
              <a:t>G</a:t>
            </a:r>
            <a:r>
              <a:rPr lang="en-GB" sz="1600" baseline="-250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Z</a:t>
            </a:r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 measured at LEP with a precision of 2.2 MeV …</a:t>
            </a:r>
          </a:p>
          <a:p>
            <a:pPr lvl="3"/>
            <a:r>
              <a:rPr lang="en-GB" sz="1600" dirty="0" smtClean="0"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Why ?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457200" y="3657600"/>
            <a:ext cx="4267200" cy="13716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 flipV="1">
            <a:off x="3352800" y="3581400"/>
            <a:ext cx="11430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3962400" y="2362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H="1" flipV="1">
            <a:off x="3657600" y="2895600"/>
            <a:ext cx="304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657600" y="2819400"/>
            <a:ext cx="609600" cy="2286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 flipV="1">
            <a:off x="3581400" y="3124200"/>
            <a:ext cx="381000" cy="685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3581400" y="3048000"/>
            <a:ext cx="7620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V="1">
            <a:off x="3962400" y="3124200"/>
            <a:ext cx="381000" cy="685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V="1">
            <a:off x="3962400" y="3429000"/>
            <a:ext cx="609600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3352800" y="3276600"/>
            <a:ext cx="1143000" cy="304800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 flipV="1">
            <a:off x="2133600" y="3124200"/>
            <a:ext cx="3505200" cy="1371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3455988" y="2667000"/>
            <a:ext cx="2778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effectLst>
                  <a:outerShdw blurRad="38100" dist="38100" dir="2700000" algn="tl">
                    <a:srgbClr val="DDDDDD"/>
                  </a:outerShdw>
                </a:effectLst>
              </a:rPr>
              <a:t>0</a:t>
            </a: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3328988" y="2971800"/>
            <a:ext cx="2524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1</a:t>
            </a: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4294188" y="2971800"/>
            <a:ext cx="2778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4548188" y="3276600"/>
            <a:ext cx="2778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3413125" y="4038600"/>
            <a:ext cx="419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</a:t>
            </a:r>
            <a:r>
              <a:rPr lang="en-GB" sz="1800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</a:t>
            </a:r>
            <a:endParaRPr lang="en-GB" sz="1800" b="1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4343400" y="365760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-B</a:t>
            </a:r>
            <a:r>
              <a:rPr lang="en-GB" sz="1800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</a:t>
            </a:r>
            <a:endParaRPr lang="en-GB" sz="1800" b="1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6" name="Line 4"/>
          <p:cNvSpPr>
            <a:spLocks noChangeShapeType="1"/>
          </p:cNvSpPr>
          <p:nvPr/>
        </p:nvSpPr>
        <p:spPr bwMode="auto">
          <a:xfrm flipV="1">
            <a:off x="773113" y="2667000"/>
            <a:ext cx="0" cy="1295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5"/>
          <p:cNvSpPr>
            <a:spLocks noChangeShapeType="1"/>
          </p:cNvSpPr>
          <p:nvPr/>
        </p:nvSpPr>
        <p:spPr bwMode="auto">
          <a:xfrm flipV="1">
            <a:off x="762000" y="3581400"/>
            <a:ext cx="9144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AutoShape 7"/>
          <p:cNvSpPr>
            <a:spLocks noChangeArrowheads="1"/>
          </p:cNvSpPr>
          <p:nvPr/>
        </p:nvSpPr>
        <p:spPr bwMode="auto">
          <a:xfrm>
            <a:off x="685800" y="3962400"/>
            <a:ext cx="76200" cy="762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712788" y="3930650"/>
            <a:ext cx="3540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</a:t>
            </a:r>
            <a:r>
              <a:rPr lang="en-GB" baseline="3000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-</a:t>
            </a:r>
            <a:endParaRPr lang="en-GB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1322388" y="3200400"/>
            <a:ext cx="29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</a:t>
            </a: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1295400" y="3124200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sym typeface="Symbol" charset="0"/>
              </a:rPr>
              <a:t></a:t>
            </a:r>
            <a:endParaRPr lang="en-GB" sz="1400" b="1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762000" y="2557046"/>
            <a:ext cx="6969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6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</a:t>
            </a:r>
            <a:r>
              <a:rPr lang="en-GB" sz="1600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dipole</a:t>
            </a:r>
            <a:endParaRPr lang="en-GB" sz="1600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3" name="Line 25"/>
          <p:cNvSpPr>
            <a:spLocks noChangeShapeType="1"/>
          </p:cNvSpPr>
          <p:nvPr/>
        </p:nvSpPr>
        <p:spPr bwMode="auto">
          <a:xfrm>
            <a:off x="381000" y="3124200"/>
            <a:ext cx="381000" cy="8382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26"/>
          <p:cNvSpPr>
            <a:spLocks noChangeShapeType="1"/>
          </p:cNvSpPr>
          <p:nvPr/>
        </p:nvSpPr>
        <p:spPr bwMode="auto">
          <a:xfrm flipV="1">
            <a:off x="762000" y="3124200"/>
            <a:ext cx="381000" cy="8382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Oval 27"/>
          <p:cNvSpPr>
            <a:spLocks noChangeArrowheads="1"/>
          </p:cNvSpPr>
          <p:nvPr/>
        </p:nvSpPr>
        <p:spPr bwMode="auto">
          <a:xfrm>
            <a:off x="381000" y="3048000"/>
            <a:ext cx="762000" cy="228600"/>
          </a:xfrm>
          <a:prstGeom prst="ellipse">
            <a:avLst/>
          </a:prstGeom>
          <a:noFill/>
          <a:ln w="19050">
            <a:solidFill>
              <a:srgbClr val="FF66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7" name="Picture 22" descr="\\cern.ch\dfs\Users\j\janot\Public\SSI2001\polvsnu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057400"/>
            <a:ext cx="351948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914400" y="4419600"/>
            <a:ext cx="31886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 smtClean="0">
                <a:latin typeface="+mn-lt"/>
              </a:rPr>
              <a:t>B</a:t>
            </a:r>
            <a:r>
              <a:rPr lang="en-US" sz="1600" baseline="-25000" dirty="0" err="1" smtClean="0">
                <a:latin typeface="+mn-lt"/>
              </a:rPr>
              <a:t>x</a:t>
            </a:r>
            <a:r>
              <a:rPr lang="en-US" sz="1600" dirty="0" smtClean="0">
                <a:latin typeface="+mn-lt"/>
              </a:rPr>
              <a:t>: oscillating field with frequency </a:t>
            </a:r>
            <a:r>
              <a:rPr lang="en-US" sz="1600" dirty="0" smtClean="0">
                <a:latin typeface="Symbol" charset="2"/>
                <a:cs typeface="Symbol" charset="2"/>
              </a:rPr>
              <a:t>n</a:t>
            </a:r>
            <a:endParaRPr lang="en-US" sz="1600" dirty="0" smtClean="0">
              <a:latin typeface="+mn-lt"/>
            </a:endParaRPr>
          </a:p>
          <a:p>
            <a:pPr algn="ctr"/>
            <a:r>
              <a:rPr lang="en-US" sz="1600" dirty="0">
                <a:latin typeface="+mn-lt"/>
              </a:rPr>
              <a:t>i</a:t>
            </a:r>
            <a:r>
              <a:rPr lang="en-US" sz="1600" dirty="0" smtClean="0">
                <a:latin typeface="+mn-lt"/>
              </a:rPr>
              <a:t>n one point of the ring </a:t>
            </a:r>
            <a:endParaRPr lang="en-US" sz="1600" dirty="0"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72995" y="4492823"/>
            <a:ext cx="2113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Vary </a:t>
            </a:r>
            <a:r>
              <a:rPr lang="en-US" sz="1400" b="1" dirty="0" smtClean="0">
                <a:solidFill>
                  <a:srgbClr val="CC0099"/>
                </a:solidFill>
                <a:latin typeface="Symbol" charset="2"/>
                <a:cs typeface="Symbol" charset="2"/>
              </a:rPr>
              <a:t>n</a:t>
            </a:r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 until Pol = 0 (</a:t>
            </a:r>
            <a:r>
              <a:rPr lang="en-US" sz="1400" b="1" dirty="0" smtClean="0">
                <a:solidFill>
                  <a:srgbClr val="CC0099"/>
                </a:solidFill>
                <a:latin typeface="Symbol" charset="2"/>
                <a:cs typeface="Symbol" charset="2"/>
              </a:rPr>
              <a:t>n=</a:t>
            </a:r>
            <a:r>
              <a:rPr lang="en-US" sz="1400" b="1" dirty="0" err="1" smtClean="0">
                <a:solidFill>
                  <a:srgbClr val="CC0099"/>
                </a:solidFill>
                <a:latin typeface="Symbol" charset="2"/>
                <a:cs typeface="Symbol" charset="2"/>
              </a:rPr>
              <a:t>n</a:t>
            </a:r>
            <a:r>
              <a:rPr lang="en-US" sz="1400" b="1" baseline="-25000" dirty="0" err="1" smtClean="0">
                <a:solidFill>
                  <a:srgbClr val="CC0099"/>
                </a:solidFill>
                <a:latin typeface="+mn-lt"/>
                <a:cs typeface="Symbol" charset="2"/>
              </a:rPr>
              <a:t>S</a:t>
            </a:r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)</a:t>
            </a:r>
            <a:endParaRPr lang="en-US" sz="1400" b="1" dirty="0">
              <a:solidFill>
                <a:srgbClr val="CC0099"/>
              </a:solidFill>
              <a:latin typeface="+mn-lt"/>
            </a:endParaRPr>
          </a:p>
        </p:txBody>
      </p:sp>
      <p:sp>
        <p:nvSpPr>
          <p:cNvPr id="40" name="Text Box 22"/>
          <p:cNvSpPr txBox="1">
            <a:spLocks noChangeArrowheads="1"/>
          </p:cNvSpPr>
          <p:nvPr/>
        </p:nvSpPr>
        <p:spPr bwMode="auto">
          <a:xfrm>
            <a:off x="5410200" y="2057400"/>
            <a:ext cx="48577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>
                <a:effectLst>
                  <a:outerShdw blurRad="38100" dist="38100" dir="2700000" algn="tl">
                    <a:srgbClr val="DDDDDD"/>
                  </a:outerShdw>
                </a:effectLst>
              </a:rPr>
              <a:t>   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54960" y="2057400"/>
            <a:ext cx="241264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C0099"/>
                </a:solidFill>
                <a:latin typeface="+mn-lt"/>
              </a:rPr>
              <a:t>Resonant depolarization:</a:t>
            </a:r>
            <a:endParaRPr lang="en-US" sz="1600" b="1" dirty="0">
              <a:solidFill>
                <a:srgbClr val="CC0099"/>
              </a:solidFill>
              <a:latin typeface="+mn-lt"/>
            </a:endParaRPr>
          </a:p>
        </p:txBody>
      </p:sp>
      <p:graphicFrame>
        <p:nvGraphicFramePr>
          <p:cNvPr id="42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87239"/>
              </p:ext>
            </p:extLst>
          </p:nvPr>
        </p:nvGraphicFramePr>
        <p:xfrm>
          <a:off x="152400" y="1981200"/>
          <a:ext cx="1505902" cy="575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0" name="Equation" r:id="rId4" imgW="1130040" imgH="431640" progId="Equation.3">
                  <p:embed/>
                </p:oleObj>
              </mc:Choice>
              <mc:Fallback>
                <p:oleObj name="Equation" r:id="rId4" imgW="11300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81200"/>
                        <a:ext cx="1505902" cy="575846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179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Measurement of the beam energy at LEP (cont’d)</a:t>
            </a:r>
          </a:p>
          <a:p>
            <a:pPr lvl="1"/>
            <a:r>
              <a:rPr lang="en-US" sz="1600" dirty="0" smtClean="0"/>
              <a:t>Measurement with polarization take hours</a:t>
            </a:r>
          </a:p>
          <a:p>
            <a:pPr lvl="2"/>
            <a:r>
              <a:rPr lang="en-US" sz="1600" dirty="0" smtClean="0"/>
              <a:t>Usually performed with a single 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bunch (no collisions)</a:t>
            </a:r>
          </a:p>
          <a:p>
            <a:pPr lvl="3"/>
            <a:r>
              <a:rPr lang="en-US" sz="1600" dirty="0" smtClean="0"/>
              <a:t>Observed dispersion over 24 hours : 10 MeV !</a:t>
            </a:r>
          </a:p>
          <a:p>
            <a:pPr lvl="4"/>
            <a:r>
              <a:rPr lang="en-US" sz="1600" dirty="0" smtClean="0"/>
              <a:t>100 times larger than the intrinsic precision of resonant depolarization…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  <p:pic>
        <p:nvPicPr>
          <p:cNvPr id="7" name="Picture 3" descr="\\cern.ch\dfs\Users\j\janot\Public\SSI2001\tid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67000"/>
            <a:ext cx="4191000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1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Measurement of the beam energy at LEP (cont’d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Dispersion explained by the effect of the moon</a:t>
            </a:r>
          </a:p>
          <a:p>
            <a:pPr lvl="2"/>
            <a:r>
              <a:rPr lang="en-US" sz="1600" dirty="0" smtClean="0"/>
              <a:t>Ring circumference varies according to tides</a:t>
            </a:r>
            <a:endParaRPr lang="en-US" sz="16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  <p:pic>
        <p:nvPicPr>
          <p:cNvPr id="7" name="Picture 20" descr="\\cern.ch\dfs\Users\j\janot\Public\SSI2001\earth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102" y="32004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5"/>
          <p:cNvSpPr>
            <a:spLocks noChangeArrowheads="1"/>
          </p:cNvSpPr>
          <p:nvPr/>
        </p:nvSpPr>
        <p:spPr bwMode="auto">
          <a:xfrm rot="19708320">
            <a:off x="1742502" y="3429000"/>
            <a:ext cx="3070225" cy="1987550"/>
          </a:xfrm>
          <a:prstGeom prst="ellipse">
            <a:avLst/>
          </a:prstGeom>
          <a:noFill/>
          <a:ln w="28575">
            <a:solidFill>
              <a:srgbClr val="00D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 rot="19165569">
            <a:off x="828102" y="5561013"/>
            <a:ext cx="660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 </a:t>
            </a: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S</a:t>
            </a:r>
          </a:p>
          <a:p>
            <a:pPr>
              <a:defRPr/>
            </a:pP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 </a:t>
            </a: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U</a:t>
            </a:r>
          </a:p>
          <a:p>
            <a:pPr>
              <a:defRPr/>
            </a:pP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 </a:t>
            </a:r>
            <a:r>
              <a:rPr lang="en-GB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N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266502" y="21336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961702" y="2286000"/>
            <a:ext cx="685800" cy="266700"/>
          </a:xfrm>
          <a:custGeom>
            <a:avLst/>
            <a:gdLst>
              <a:gd name="T0" fmla="*/ 0 w 888"/>
              <a:gd name="T1" fmla="*/ 64 h 168"/>
              <a:gd name="T2" fmla="*/ 96 w 888"/>
              <a:gd name="T3" fmla="*/ 112 h 168"/>
              <a:gd name="T4" fmla="*/ 240 w 888"/>
              <a:gd name="T5" fmla="*/ 160 h 168"/>
              <a:gd name="T6" fmla="*/ 336 w 888"/>
              <a:gd name="T7" fmla="*/ 160 h 168"/>
              <a:gd name="T8" fmla="*/ 480 w 888"/>
              <a:gd name="T9" fmla="*/ 160 h 168"/>
              <a:gd name="T10" fmla="*/ 672 w 888"/>
              <a:gd name="T11" fmla="*/ 112 h 168"/>
              <a:gd name="T12" fmla="*/ 864 w 888"/>
              <a:gd name="T13" fmla="*/ 16 h 168"/>
              <a:gd name="T14" fmla="*/ 816 w 888"/>
              <a:gd name="T15" fmla="*/ 16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8" h="168">
                <a:moveTo>
                  <a:pt x="0" y="64"/>
                </a:moveTo>
                <a:cubicBezTo>
                  <a:pt x="28" y="80"/>
                  <a:pt x="56" y="96"/>
                  <a:pt x="96" y="112"/>
                </a:cubicBezTo>
                <a:cubicBezTo>
                  <a:pt x="136" y="128"/>
                  <a:pt x="200" y="152"/>
                  <a:pt x="240" y="160"/>
                </a:cubicBezTo>
                <a:cubicBezTo>
                  <a:pt x="280" y="168"/>
                  <a:pt x="296" y="160"/>
                  <a:pt x="336" y="160"/>
                </a:cubicBezTo>
                <a:cubicBezTo>
                  <a:pt x="376" y="160"/>
                  <a:pt x="424" y="168"/>
                  <a:pt x="480" y="160"/>
                </a:cubicBezTo>
                <a:cubicBezTo>
                  <a:pt x="536" y="152"/>
                  <a:pt x="608" y="136"/>
                  <a:pt x="672" y="112"/>
                </a:cubicBezTo>
                <a:cubicBezTo>
                  <a:pt x="736" y="88"/>
                  <a:pt x="840" y="32"/>
                  <a:pt x="864" y="16"/>
                </a:cubicBezTo>
                <a:cubicBezTo>
                  <a:pt x="888" y="0"/>
                  <a:pt x="852" y="8"/>
                  <a:pt x="816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1742502" y="1752600"/>
            <a:ext cx="4953000" cy="38100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H="1">
            <a:off x="2123502" y="3505200"/>
            <a:ext cx="2286000" cy="6096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2123502" y="4038600"/>
            <a:ext cx="76200" cy="762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4409502" y="3429000"/>
            <a:ext cx="76200" cy="762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6" name="Picture 19" descr="\\cern.ch\dfs\Users\j\janot\Public\SSI2001\mo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365" y="1066800"/>
            <a:ext cx="76993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819293" y="2971800"/>
            <a:ext cx="16003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LEP at noon</a:t>
            </a:r>
          </a:p>
          <a:p>
            <a:pPr algn="ctr">
              <a:defRPr/>
            </a:pP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Shorter by 300 </a:t>
            </a: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</a:rPr>
              <a:t>m</a:t>
            </a: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m</a:t>
            </a: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3860312" y="2590800"/>
            <a:ext cx="15666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LEP at midnight</a:t>
            </a:r>
          </a:p>
          <a:p>
            <a:pPr algn="ctr">
              <a:defRPr/>
            </a:pP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Longer by 300 </a:t>
            </a: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2"/>
                <a:cs typeface="Symbol" charset="2"/>
              </a:rPr>
              <a:t>m</a:t>
            </a:r>
            <a:r>
              <a:rPr lang="en-GB" sz="1400" dirty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m</a:t>
            </a:r>
          </a:p>
        </p:txBody>
      </p:sp>
      <p:sp>
        <p:nvSpPr>
          <p:cNvPr id="20" name="Freeform 24"/>
          <p:cNvSpPr>
            <a:spLocks/>
          </p:cNvSpPr>
          <p:nvPr/>
        </p:nvSpPr>
        <p:spPr bwMode="auto">
          <a:xfrm>
            <a:off x="1361502" y="3505200"/>
            <a:ext cx="914400" cy="381000"/>
          </a:xfrm>
          <a:custGeom>
            <a:avLst/>
            <a:gdLst>
              <a:gd name="T0" fmla="*/ 0 w 576"/>
              <a:gd name="T1" fmla="*/ 0 h 240"/>
              <a:gd name="T2" fmla="*/ 144 w 576"/>
              <a:gd name="T3" fmla="*/ 144 h 240"/>
              <a:gd name="T4" fmla="*/ 336 w 576"/>
              <a:gd name="T5" fmla="*/ 144 h 240"/>
              <a:gd name="T6" fmla="*/ 480 w 576"/>
              <a:gd name="T7" fmla="*/ 144 h 240"/>
              <a:gd name="T8" fmla="*/ 576 w 576"/>
              <a:gd name="T9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" h="240">
                <a:moveTo>
                  <a:pt x="0" y="0"/>
                </a:moveTo>
                <a:cubicBezTo>
                  <a:pt x="44" y="60"/>
                  <a:pt x="88" y="120"/>
                  <a:pt x="144" y="144"/>
                </a:cubicBezTo>
                <a:cubicBezTo>
                  <a:pt x="200" y="168"/>
                  <a:pt x="280" y="144"/>
                  <a:pt x="336" y="144"/>
                </a:cubicBezTo>
                <a:cubicBezTo>
                  <a:pt x="392" y="144"/>
                  <a:pt x="440" y="128"/>
                  <a:pt x="480" y="144"/>
                </a:cubicBezTo>
                <a:cubicBezTo>
                  <a:pt x="520" y="160"/>
                  <a:pt x="548" y="200"/>
                  <a:pt x="576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Freeform 25"/>
          <p:cNvSpPr>
            <a:spLocks/>
          </p:cNvSpPr>
          <p:nvPr/>
        </p:nvSpPr>
        <p:spPr bwMode="auto">
          <a:xfrm>
            <a:off x="4485702" y="3124200"/>
            <a:ext cx="381000" cy="304800"/>
          </a:xfrm>
          <a:custGeom>
            <a:avLst/>
            <a:gdLst>
              <a:gd name="T0" fmla="*/ 240 w 240"/>
              <a:gd name="T1" fmla="*/ 0 h 192"/>
              <a:gd name="T2" fmla="*/ 96 w 240"/>
              <a:gd name="T3" fmla="*/ 48 h 192"/>
              <a:gd name="T4" fmla="*/ 144 w 240"/>
              <a:gd name="T5" fmla="*/ 144 h 192"/>
              <a:gd name="T6" fmla="*/ 0 w 240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192">
                <a:moveTo>
                  <a:pt x="240" y="0"/>
                </a:moveTo>
                <a:cubicBezTo>
                  <a:pt x="176" y="12"/>
                  <a:pt x="112" y="24"/>
                  <a:pt x="96" y="48"/>
                </a:cubicBezTo>
                <a:cubicBezTo>
                  <a:pt x="80" y="72"/>
                  <a:pt x="160" y="120"/>
                  <a:pt x="144" y="144"/>
                </a:cubicBezTo>
                <a:cubicBezTo>
                  <a:pt x="128" y="168"/>
                  <a:pt x="24" y="184"/>
                  <a:pt x="0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6694111" y="4648200"/>
            <a:ext cx="14757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So what ? </a:t>
            </a:r>
            <a:endParaRPr lang="en-GB" b="1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86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7986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7986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7986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7986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2850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2850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2850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2850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27" name="Text Box 63"/>
          <p:cNvSpPr txBox="1">
            <a:spLocks noChangeArrowheads="1"/>
          </p:cNvSpPr>
          <p:nvPr/>
        </p:nvSpPr>
        <p:spPr bwMode="auto">
          <a:xfrm>
            <a:off x="457681" y="3409950"/>
            <a:ext cx="1416674" cy="900759"/>
          </a:xfrm>
          <a:prstGeom prst="rect">
            <a:avLst/>
          </a:prstGeom>
          <a:solidFill>
            <a:srgbClr val="E5FFE5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GB" sz="1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RF frequency:</a:t>
            </a:r>
          </a:p>
          <a:p>
            <a:pPr algn="ctr">
              <a:lnSpc>
                <a:spcPct val="110000"/>
              </a:lnSpc>
              <a:defRPr/>
            </a:pPr>
            <a:r>
              <a:rPr lang="en-GB" sz="1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352 254 170 Hz</a:t>
            </a:r>
          </a:p>
          <a:p>
            <a:pPr algn="ctr">
              <a:lnSpc>
                <a:spcPct val="110000"/>
              </a:lnSpc>
              <a:defRPr/>
            </a:pPr>
            <a:r>
              <a:rPr lang="en-GB" sz="1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(</a:t>
            </a:r>
            <a:r>
              <a:rPr lang="en-GB" sz="1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  <a:sym typeface="Symbol" charset="0"/>
              </a:rPr>
              <a:t>1 Hz)</a:t>
            </a:r>
            <a:endParaRPr lang="en-GB" sz="160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Freeform 64"/>
          <p:cNvSpPr>
            <a:spLocks/>
          </p:cNvSpPr>
          <p:nvPr/>
        </p:nvSpPr>
        <p:spPr bwMode="auto">
          <a:xfrm>
            <a:off x="5130800" y="5791200"/>
            <a:ext cx="584200" cy="254000"/>
          </a:xfrm>
          <a:custGeom>
            <a:avLst/>
            <a:gdLst>
              <a:gd name="T0" fmla="*/ 32 w 368"/>
              <a:gd name="T1" fmla="*/ 0 h 160"/>
              <a:gd name="T2" fmla="*/ 32 w 368"/>
              <a:gd name="T3" fmla="*/ 144 h 160"/>
              <a:gd name="T4" fmla="*/ 224 w 368"/>
              <a:gd name="T5" fmla="*/ 96 h 160"/>
              <a:gd name="T6" fmla="*/ 368 w 368"/>
              <a:gd name="T7" fmla="*/ 14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60">
                <a:moveTo>
                  <a:pt x="32" y="0"/>
                </a:moveTo>
                <a:cubicBezTo>
                  <a:pt x="16" y="64"/>
                  <a:pt x="0" y="128"/>
                  <a:pt x="32" y="144"/>
                </a:cubicBezTo>
                <a:cubicBezTo>
                  <a:pt x="64" y="160"/>
                  <a:pt x="168" y="96"/>
                  <a:pt x="224" y="96"/>
                </a:cubicBezTo>
                <a:cubicBezTo>
                  <a:pt x="280" y="96"/>
                  <a:pt x="344" y="136"/>
                  <a:pt x="368" y="14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" name="Text Box 65"/>
          <p:cNvSpPr txBox="1">
            <a:spLocks noChangeArrowheads="1"/>
          </p:cNvSpPr>
          <p:nvPr/>
        </p:nvSpPr>
        <p:spPr bwMode="auto">
          <a:xfrm>
            <a:off x="5715000" y="5867400"/>
            <a:ext cx="2903058" cy="338554"/>
          </a:xfrm>
          <a:prstGeom prst="rect">
            <a:avLst/>
          </a:prstGeom>
          <a:solidFill>
            <a:srgbClr val="FFFFD5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Electron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orbit length </a:t>
            </a:r>
            <a:r>
              <a:rPr lang="en-GB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fixed by RF</a:t>
            </a:r>
          </a:p>
        </p:txBody>
      </p:sp>
      <p:sp>
        <p:nvSpPr>
          <p:cNvPr id="30" name="Freeform 66"/>
          <p:cNvSpPr>
            <a:spLocks/>
          </p:cNvSpPr>
          <p:nvPr/>
        </p:nvSpPr>
        <p:spPr bwMode="auto">
          <a:xfrm>
            <a:off x="960437" y="3098800"/>
            <a:ext cx="685800" cy="330200"/>
          </a:xfrm>
          <a:custGeom>
            <a:avLst/>
            <a:gdLst>
              <a:gd name="T0" fmla="*/ 0 w 432"/>
              <a:gd name="T1" fmla="*/ 208 h 208"/>
              <a:gd name="T2" fmla="*/ 144 w 432"/>
              <a:gd name="T3" fmla="*/ 16 h 208"/>
              <a:gd name="T4" fmla="*/ 240 w 432"/>
              <a:gd name="T5" fmla="*/ 112 h 208"/>
              <a:gd name="T6" fmla="*/ 432 w 432"/>
              <a:gd name="T7" fmla="*/ 1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2" h="208">
                <a:moveTo>
                  <a:pt x="0" y="208"/>
                </a:moveTo>
                <a:cubicBezTo>
                  <a:pt x="52" y="120"/>
                  <a:pt x="104" y="32"/>
                  <a:pt x="144" y="16"/>
                </a:cubicBezTo>
                <a:cubicBezTo>
                  <a:pt x="184" y="0"/>
                  <a:pt x="192" y="112"/>
                  <a:pt x="240" y="112"/>
                </a:cubicBezTo>
                <a:cubicBezTo>
                  <a:pt x="288" y="112"/>
                  <a:pt x="400" y="32"/>
                  <a:pt x="432" y="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7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7986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7986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7986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7986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2850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2850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2850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2850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649323">
            <a:off x="6231817" y="36817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2788983" flipH="1">
            <a:off x="6371517" y="51422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 rot="2649323">
            <a:off x="2404446" y="42390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 rot="2788983" flipH="1">
            <a:off x="2544146" y="438509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 rot="18775311">
            <a:off x="2699721" y="53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 rot="18915622" flipH="1">
            <a:off x="2814021" y="40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 rot="18775311">
            <a:off x="6535121" y="434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 rot="18915622" flipH="1">
            <a:off x="6649421" y="421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 rot="18007906">
            <a:off x="1988521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 rot="18007906">
            <a:off x="6789121" y="39850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9814762">
            <a:off x="57223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9814762">
            <a:off x="3131521" y="4036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807769">
            <a:off x="29029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470578">
            <a:off x="5341321" y="36605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 rot="3420000">
            <a:off x="6597840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3564018">
            <a:off x="1819090" y="394951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2895600" y="9894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6255721" y="43803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6003217" y="96030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0" name="Text Box 39"/>
          <p:cNvSpPr txBox="1">
            <a:spLocks noChangeArrowheads="1"/>
          </p:cNvSpPr>
          <p:nvPr/>
        </p:nvSpPr>
        <p:spPr bwMode="auto">
          <a:xfrm>
            <a:off x="2598121" y="44057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2598121" y="784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 flipV="1">
            <a:off x="2674321" y="860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4" name="Oval 44"/>
          <p:cNvSpPr>
            <a:spLocks noChangeArrowheads="1"/>
          </p:cNvSpPr>
          <p:nvPr/>
        </p:nvSpPr>
        <p:spPr bwMode="auto">
          <a:xfrm>
            <a:off x="22933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" name="Oval 45"/>
          <p:cNvSpPr>
            <a:spLocks noChangeArrowheads="1"/>
          </p:cNvSpPr>
          <p:nvPr/>
        </p:nvSpPr>
        <p:spPr bwMode="auto">
          <a:xfrm flipV="1">
            <a:off x="23695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6" name="Oval 46"/>
          <p:cNvSpPr>
            <a:spLocks noChangeArrowheads="1"/>
          </p:cNvSpPr>
          <p:nvPr/>
        </p:nvSpPr>
        <p:spPr bwMode="auto">
          <a:xfrm>
            <a:off x="67891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7" name="Oval 47"/>
          <p:cNvSpPr>
            <a:spLocks noChangeArrowheads="1"/>
          </p:cNvSpPr>
          <p:nvPr/>
        </p:nvSpPr>
        <p:spPr bwMode="auto">
          <a:xfrm flipV="1">
            <a:off x="68653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" name="Oval 48"/>
          <p:cNvSpPr>
            <a:spLocks noChangeArrowheads="1"/>
          </p:cNvSpPr>
          <p:nvPr/>
        </p:nvSpPr>
        <p:spPr bwMode="auto">
          <a:xfrm>
            <a:off x="6536617" y="72377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9" name="Oval 49"/>
          <p:cNvSpPr>
            <a:spLocks noChangeArrowheads="1"/>
          </p:cNvSpPr>
          <p:nvPr/>
        </p:nvSpPr>
        <p:spPr bwMode="auto">
          <a:xfrm flipV="1">
            <a:off x="6612817" y="79997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0" name="Oval 51"/>
          <p:cNvSpPr>
            <a:spLocks noChangeArrowheads="1"/>
          </p:cNvSpPr>
          <p:nvPr/>
        </p:nvSpPr>
        <p:spPr bwMode="auto">
          <a:xfrm flipV="1">
            <a:off x="2286000" y="46482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" name="Oval 52"/>
          <p:cNvSpPr>
            <a:spLocks noChangeArrowheads="1"/>
          </p:cNvSpPr>
          <p:nvPr/>
        </p:nvSpPr>
        <p:spPr bwMode="auto">
          <a:xfrm flipV="1">
            <a:off x="2514600" y="44958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2" name="Oval 54"/>
          <p:cNvSpPr>
            <a:spLocks noChangeArrowheads="1"/>
          </p:cNvSpPr>
          <p:nvPr/>
        </p:nvSpPr>
        <p:spPr bwMode="auto">
          <a:xfrm flipV="1">
            <a:off x="6612817" y="125717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3" name="Oval 55"/>
          <p:cNvSpPr>
            <a:spLocks noChangeArrowheads="1"/>
          </p:cNvSpPr>
          <p:nvPr/>
        </p:nvSpPr>
        <p:spPr bwMode="auto">
          <a:xfrm flipV="1">
            <a:off x="6765217" y="110477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4" name="Oval 56"/>
          <p:cNvSpPr>
            <a:spLocks noChangeArrowheads="1"/>
          </p:cNvSpPr>
          <p:nvPr/>
        </p:nvSpPr>
        <p:spPr bwMode="auto">
          <a:xfrm flipV="1">
            <a:off x="2674321" y="52042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5" name="Oval 57"/>
          <p:cNvSpPr>
            <a:spLocks noChangeArrowheads="1"/>
          </p:cNvSpPr>
          <p:nvPr/>
        </p:nvSpPr>
        <p:spPr bwMode="auto">
          <a:xfrm flipV="1">
            <a:off x="2902921" y="49756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6" name="Oval 58"/>
          <p:cNvSpPr>
            <a:spLocks noChangeArrowheads="1"/>
          </p:cNvSpPr>
          <p:nvPr/>
        </p:nvSpPr>
        <p:spPr bwMode="auto">
          <a:xfrm flipV="1">
            <a:off x="6079417" y="87617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7" name="Oval 59"/>
          <p:cNvSpPr>
            <a:spLocks noChangeArrowheads="1"/>
          </p:cNvSpPr>
          <p:nvPr/>
        </p:nvSpPr>
        <p:spPr bwMode="auto">
          <a:xfrm flipV="1">
            <a:off x="6231817" y="64757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" name="Oval 60"/>
          <p:cNvSpPr>
            <a:spLocks noChangeArrowheads="1"/>
          </p:cNvSpPr>
          <p:nvPr/>
        </p:nvSpPr>
        <p:spPr bwMode="auto">
          <a:xfrm flipV="1">
            <a:off x="6789121" y="45184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9" name="Oval 61"/>
          <p:cNvSpPr>
            <a:spLocks noChangeArrowheads="1"/>
          </p:cNvSpPr>
          <p:nvPr/>
        </p:nvSpPr>
        <p:spPr bwMode="auto">
          <a:xfrm flipV="1">
            <a:off x="7017721" y="46708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0" name="Oval 62"/>
          <p:cNvSpPr>
            <a:spLocks noChangeArrowheads="1"/>
          </p:cNvSpPr>
          <p:nvPr/>
        </p:nvSpPr>
        <p:spPr bwMode="auto">
          <a:xfrm flipV="1">
            <a:off x="2521921" y="11656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1" name="Oval 63"/>
          <p:cNvSpPr>
            <a:spLocks noChangeArrowheads="1"/>
          </p:cNvSpPr>
          <p:nvPr/>
        </p:nvSpPr>
        <p:spPr bwMode="auto">
          <a:xfrm flipV="1">
            <a:off x="2750521" y="13180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2" name="Oval 64"/>
          <p:cNvSpPr>
            <a:spLocks noChangeArrowheads="1"/>
          </p:cNvSpPr>
          <p:nvPr/>
        </p:nvSpPr>
        <p:spPr bwMode="auto">
          <a:xfrm flipV="1">
            <a:off x="6331921" y="49756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3" name="Oval 65"/>
          <p:cNvSpPr>
            <a:spLocks noChangeArrowheads="1"/>
          </p:cNvSpPr>
          <p:nvPr/>
        </p:nvSpPr>
        <p:spPr bwMode="auto">
          <a:xfrm flipV="1">
            <a:off x="6560521" y="52042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4" name="Oval 66"/>
          <p:cNvSpPr>
            <a:spLocks noChangeArrowheads="1"/>
          </p:cNvSpPr>
          <p:nvPr/>
        </p:nvSpPr>
        <p:spPr bwMode="auto">
          <a:xfrm flipV="1">
            <a:off x="2979121" y="7084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5" name="Oval 67"/>
          <p:cNvSpPr>
            <a:spLocks noChangeArrowheads="1"/>
          </p:cNvSpPr>
          <p:nvPr/>
        </p:nvSpPr>
        <p:spPr bwMode="auto">
          <a:xfrm flipV="1">
            <a:off x="3131521" y="937043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6" name="Text Box 68"/>
          <p:cNvSpPr txBox="1">
            <a:spLocks noChangeArrowheads="1"/>
          </p:cNvSpPr>
          <p:nvPr/>
        </p:nvSpPr>
        <p:spPr bwMode="auto">
          <a:xfrm rot="18586196">
            <a:off x="1803345" y="315814"/>
            <a:ext cx="811678" cy="369332"/>
          </a:xfrm>
          <a:prstGeom prst="rect">
            <a:avLst/>
          </a:prstGeom>
          <a:solidFill>
            <a:srgbClr val="EAFAEA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QUAD</a:t>
            </a:r>
          </a:p>
        </p:txBody>
      </p:sp>
      <p:sp>
        <p:nvSpPr>
          <p:cNvPr id="77" name="Text Box 69"/>
          <p:cNvSpPr txBox="1">
            <a:spLocks noChangeArrowheads="1"/>
          </p:cNvSpPr>
          <p:nvPr/>
        </p:nvSpPr>
        <p:spPr bwMode="auto">
          <a:xfrm rot="18586196">
            <a:off x="6972245" y="5275164"/>
            <a:ext cx="811678" cy="369332"/>
          </a:xfrm>
          <a:prstGeom prst="rect">
            <a:avLst/>
          </a:prstGeom>
          <a:solidFill>
            <a:srgbClr val="EAFAEA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QUAD</a:t>
            </a:r>
          </a:p>
        </p:txBody>
      </p:sp>
      <p:sp>
        <p:nvSpPr>
          <p:cNvPr id="78" name="Text Box 70"/>
          <p:cNvSpPr txBox="1">
            <a:spLocks noChangeArrowheads="1"/>
          </p:cNvSpPr>
          <p:nvPr/>
        </p:nvSpPr>
        <p:spPr bwMode="auto">
          <a:xfrm rot="2738557">
            <a:off x="6632520" y="322164"/>
            <a:ext cx="811678" cy="369332"/>
          </a:xfrm>
          <a:prstGeom prst="rect">
            <a:avLst/>
          </a:prstGeom>
          <a:solidFill>
            <a:srgbClr val="EAFAEA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QUAD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 rot="2738557">
            <a:off x="1603320" y="5373589"/>
            <a:ext cx="811678" cy="369332"/>
          </a:xfrm>
          <a:prstGeom prst="rect">
            <a:avLst/>
          </a:prstGeom>
          <a:solidFill>
            <a:srgbClr val="EAFAEA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QUAD</a:t>
            </a:r>
            <a:endParaRPr lang="en-GB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0" name="Text Box 72"/>
          <p:cNvSpPr txBox="1">
            <a:spLocks noChangeArrowheads="1"/>
          </p:cNvSpPr>
          <p:nvPr/>
        </p:nvSpPr>
        <p:spPr bwMode="auto">
          <a:xfrm>
            <a:off x="7756940" y="4151731"/>
            <a:ext cx="1383825" cy="523220"/>
          </a:xfrm>
          <a:prstGeom prst="rect">
            <a:avLst/>
          </a:prstGeom>
          <a:solidFill>
            <a:srgbClr val="FFE1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4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Beam Orbit</a:t>
            </a:r>
          </a:p>
          <a:p>
            <a:pPr algn="ctr">
              <a:defRPr/>
            </a:pPr>
            <a:r>
              <a:rPr lang="en-GB" sz="14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Monitors (BOM)</a:t>
            </a:r>
          </a:p>
        </p:txBody>
      </p:sp>
      <p:sp>
        <p:nvSpPr>
          <p:cNvPr id="81" name="Freeform 73"/>
          <p:cNvSpPr>
            <a:spLocks/>
          </p:cNvSpPr>
          <p:nvPr/>
        </p:nvSpPr>
        <p:spPr bwMode="auto">
          <a:xfrm>
            <a:off x="7093921" y="4493043"/>
            <a:ext cx="609600" cy="406400"/>
          </a:xfrm>
          <a:custGeom>
            <a:avLst/>
            <a:gdLst>
              <a:gd name="T0" fmla="*/ 384 w 384"/>
              <a:gd name="T1" fmla="*/ 0 h 256"/>
              <a:gd name="T2" fmla="*/ 240 w 384"/>
              <a:gd name="T3" fmla="*/ 240 h 256"/>
              <a:gd name="T4" fmla="*/ 192 w 384"/>
              <a:gd name="T5" fmla="*/ 96 h 256"/>
              <a:gd name="T6" fmla="*/ 0 w 384"/>
              <a:gd name="T7" fmla="*/ 14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256">
                <a:moveTo>
                  <a:pt x="384" y="0"/>
                </a:moveTo>
                <a:cubicBezTo>
                  <a:pt x="328" y="112"/>
                  <a:pt x="272" y="224"/>
                  <a:pt x="240" y="240"/>
                </a:cubicBezTo>
                <a:cubicBezTo>
                  <a:pt x="208" y="256"/>
                  <a:pt x="232" y="112"/>
                  <a:pt x="192" y="96"/>
                </a:cubicBezTo>
                <a:cubicBezTo>
                  <a:pt x="152" y="80"/>
                  <a:pt x="76" y="11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2" name="Text Box 74"/>
          <p:cNvSpPr txBox="1">
            <a:spLocks noChangeArrowheads="1"/>
          </p:cNvSpPr>
          <p:nvPr/>
        </p:nvSpPr>
        <p:spPr bwMode="auto">
          <a:xfrm rot="19774200">
            <a:off x="3112167" y="431702"/>
            <a:ext cx="8070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Dipole</a:t>
            </a:r>
          </a:p>
        </p:txBody>
      </p:sp>
      <p:sp>
        <p:nvSpPr>
          <p:cNvPr id="83" name="Text Box 75"/>
          <p:cNvSpPr txBox="1">
            <a:spLocks noChangeArrowheads="1"/>
          </p:cNvSpPr>
          <p:nvPr/>
        </p:nvSpPr>
        <p:spPr bwMode="auto">
          <a:xfrm rot="1420166">
            <a:off x="5372844" y="392177"/>
            <a:ext cx="839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rPr>
              <a:t>Dipole</a:t>
            </a:r>
          </a:p>
        </p:txBody>
      </p:sp>
    </p:spTree>
    <p:extLst>
      <p:ext uri="{BB962C8B-B14F-4D97-AF65-F5344CB8AC3E}">
        <p14:creationId xmlns:p14="http://schemas.microsoft.com/office/powerpoint/2010/main" val="327454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7986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7986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7986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7986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2850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2850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2850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2850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649323">
            <a:off x="6231817" y="36817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2788983" flipH="1">
            <a:off x="6371517" y="51422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 rot="2649323">
            <a:off x="2404446" y="42390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 rot="2788983" flipH="1">
            <a:off x="2544146" y="438509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 rot="18775311">
            <a:off x="2699721" y="53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 rot="18915622" flipH="1">
            <a:off x="2814021" y="40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 rot="18775311">
            <a:off x="6535121" y="434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 rot="18915622" flipH="1">
            <a:off x="6649421" y="421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 rot="18007906">
            <a:off x="1988521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 rot="18007906">
            <a:off x="6789121" y="39850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9814762">
            <a:off x="57223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9814762">
            <a:off x="3131521" y="4036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807769">
            <a:off x="29029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470578">
            <a:off x="5341321" y="36605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 rot="3420000">
            <a:off x="6597840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3564018">
            <a:off x="1819090" y="394951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2895600" y="9894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6255721" y="43803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6003217" y="96030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0" name="Text Box 39"/>
          <p:cNvSpPr txBox="1">
            <a:spLocks noChangeArrowheads="1"/>
          </p:cNvSpPr>
          <p:nvPr/>
        </p:nvSpPr>
        <p:spPr bwMode="auto">
          <a:xfrm>
            <a:off x="2598121" y="44057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2598121" y="784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 flipV="1">
            <a:off x="2674321" y="860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4" name="Oval 44"/>
          <p:cNvSpPr>
            <a:spLocks noChangeArrowheads="1"/>
          </p:cNvSpPr>
          <p:nvPr/>
        </p:nvSpPr>
        <p:spPr bwMode="auto">
          <a:xfrm>
            <a:off x="22933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" name="Oval 45"/>
          <p:cNvSpPr>
            <a:spLocks noChangeArrowheads="1"/>
          </p:cNvSpPr>
          <p:nvPr/>
        </p:nvSpPr>
        <p:spPr bwMode="auto">
          <a:xfrm flipV="1">
            <a:off x="23695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6" name="Oval 46"/>
          <p:cNvSpPr>
            <a:spLocks noChangeArrowheads="1"/>
          </p:cNvSpPr>
          <p:nvPr/>
        </p:nvSpPr>
        <p:spPr bwMode="auto">
          <a:xfrm>
            <a:off x="67891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7" name="Oval 47"/>
          <p:cNvSpPr>
            <a:spLocks noChangeArrowheads="1"/>
          </p:cNvSpPr>
          <p:nvPr/>
        </p:nvSpPr>
        <p:spPr bwMode="auto">
          <a:xfrm flipV="1">
            <a:off x="68653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" name="Oval 48"/>
          <p:cNvSpPr>
            <a:spLocks noChangeArrowheads="1"/>
          </p:cNvSpPr>
          <p:nvPr/>
        </p:nvSpPr>
        <p:spPr bwMode="auto">
          <a:xfrm>
            <a:off x="6536617" y="72377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9" name="Oval 49"/>
          <p:cNvSpPr>
            <a:spLocks noChangeArrowheads="1"/>
          </p:cNvSpPr>
          <p:nvPr/>
        </p:nvSpPr>
        <p:spPr bwMode="auto">
          <a:xfrm flipV="1">
            <a:off x="6612817" y="79997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228600"/>
            <a:ext cx="1068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6:00 am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958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152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152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152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152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715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715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715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715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676400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676400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676400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676400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391400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391400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391400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391400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649323">
            <a:off x="6384217" y="27719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2788983" flipH="1">
            <a:off x="6523917" y="42324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 rot="2649323">
            <a:off x="2345617" y="433057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 rot="2788983" flipH="1">
            <a:off x="2485317" y="447662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 rot="18775311">
            <a:off x="2610439" y="41909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 rot="18915622" flipH="1">
            <a:off x="2724739" y="29209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 rot="18775311">
            <a:off x="6572839" y="4475511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 rot="18915622" flipH="1">
            <a:off x="6724184" y="4348511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 rot="18007906">
            <a:off x="1836769" y="1358672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 rot="18007906">
            <a:off x="6926231" y="412772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9814762">
            <a:off x="5778220" y="5327456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9814762">
            <a:off x="3111220" y="235144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807769">
            <a:off x="2806472" y="532604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470578">
            <a:off x="5470703" y="243542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 rot="3420000">
            <a:off x="6763572" y="135843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3564018">
            <a:off x="1686110" y="405149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2806318" y="87787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6330484" y="4515199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6155617" y="86932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0" name="Text Box 39"/>
          <p:cNvSpPr txBox="1">
            <a:spLocks noChangeArrowheads="1"/>
          </p:cNvSpPr>
          <p:nvPr/>
        </p:nvSpPr>
        <p:spPr bwMode="auto">
          <a:xfrm>
            <a:off x="2539292" y="449725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2508839" y="67309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 flipV="1">
            <a:off x="2585039" y="74929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4" name="Oval 44"/>
          <p:cNvSpPr>
            <a:spLocks noChangeArrowheads="1"/>
          </p:cNvSpPr>
          <p:nvPr/>
        </p:nvSpPr>
        <p:spPr bwMode="auto">
          <a:xfrm>
            <a:off x="2234492" y="506717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" name="Oval 45"/>
          <p:cNvSpPr>
            <a:spLocks noChangeArrowheads="1"/>
          </p:cNvSpPr>
          <p:nvPr/>
        </p:nvSpPr>
        <p:spPr bwMode="auto">
          <a:xfrm flipV="1">
            <a:off x="2310692" y="514337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6" name="Oval 46"/>
          <p:cNvSpPr>
            <a:spLocks noChangeArrowheads="1"/>
          </p:cNvSpPr>
          <p:nvPr/>
        </p:nvSpPr>
        <p:spPr bwMode="auto">
          <a:xfrm>
            <a:off x="6863884" y="5110511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7" name="Oval 47"/>
          <p:cNvSpPr>
            <a:spLocks noChangeArrowheads="1"/>
          </p:cNvSpPr>
          <p:nvPr/>
        </p:nvSpPr>
        <p:spPr bwMode="auto">
          <a:xfrm flipV="1">
            <a:off x="6940084" y="5186711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" name="Oval 48"/>
          <p:cNvSpPr>
            <a:spLocks noChangeArrowheads="1"/>
          </p:cNvSpPr>
          <p:nvPr/>
        </p:nvSpPr>
        <p:spPr bwMode="auto">
          <a:xfrm>
            <a:off x="6689017" y="63279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9" name="Oval 49"/>
          <p:cNvSpPr>
            <a:spLocks noChangeArrowheads="1"/>
          </p:cNvSpPr>
          <p:nvPr/>
        </p:nvSpPr>
        <p:spPr bwMode="auto">
          <a:xfrm flipV="1">
            <a:off x="6765217" y="70899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1000" y="228600"/>
            <a:ext cx="1191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Midnight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24200" y="1676400"/>
            <a:ext cx="3285349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Larger ring circumference</a:t>
            </a:r>
          </a:p>
          <a:p>
            <a:pPr algn="ctr"/>
            <a:r>
              <a:rPr lang="en-US" sz="1800" dirty="0" smtClean="0">
                <a:latin typeface="+mn-lt"/>
              </a:rPr>
              <a:t>Smaller B field seen by the beam</a:t>
            </a:r>
          </a:p>
          <a:p>
            <a:pPr algn="ctr"/>
            <a:r>
              <a:rPr lang="en-US" sz="1800" b="1" dirty="0" smtClean="0">
                <a:solidFill>
                  <a:srgbClr val="CC0099"/>
                </a:solidFill>
                <a:latin typeface="+mn-lt"/>
              </a:rPr>
              <a:t>Beam energy smaller</a:t>
            </a:r>
            <a:endParaRPr lang="en-US" sz="1800" b="1" dirty="0">
              <a:solidFill>
                <a:srgbClr val="CC00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08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2286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6388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7986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7986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7986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7986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285037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285037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285037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285037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649323">
            <a:off x="6231817" y="36817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2788983" flipH="1">
            <a:off x="6371517" y="51422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 rot="2649323">
            <a:off x="2404446" y="42390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 rot="2788983" flipH="1">
            <a:off x="2544146" y="438509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 rot="18775311">
            <a:off x="2699721" y="53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 rot="18915622" flipH="1">
            <a:off x="2814021" y="40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 rot="18775311">
            <a:off x="6535121" y="4340643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 rot="18915622" flipH="1">
            <a:off x="6649421" y="4213643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 rot="18007906">
            <a:off x="1988521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 rot="18007906">
            <a:off x="6789121" y="39850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9814762">
            <a:off x="57223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9814762">
            <a:off x="3131521" y="4036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807769">
            <a:off x="2902921" y="52042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470578">
            <a:off x="5341321" y="36605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 rot="3420000">
            <a:off x="6597840" y="1470443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3564018">
            <a:off x="1819090" y="394951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2895600" y="9894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6255721" y="43803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6003217" y="96030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0" name="Text Box 39"/>
          <p:cNvSpPr txBox="1">
            <a:spLocks noChangeArrowheads="1"/>
          </p:cNvSpPr>
          <p:nvPr/>
        </p:nvSpPr>
        <p:spPr bwMode="auto">
          <a:xfrm>
            <a:off x="2598121" y="4405731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2598121" y="784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 flipV="1">
            <a:off x="2674321" y="860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4" name="Oval 44"/>
          <p:cNvSpPr>
            <a:spLocks noChangeArrowheads="1"/>
          </p:cNvSpPr>
          <p:nvPr/>
        </p:nvSpPr>
        <p:spPr bwMode="auto">
          <a:xfrm>
            <a:off x="22933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" name="Oval 45"/>
          <p:cNvSpPr>
            <a:spLocks noChangeArrowheads="1"/>
          </p:cNvSpPr>
          <p:nvPr/>
        </p:nvSpPr>
        <p:spPr bwMode="auto">
          <a:xfrm flipV="1">
            <a:off x="23695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6" name="Oval 46"/>
          <p:cNvSpPr>
            <a:spLocks noChangeArrowheads="1"/>
          </p:cNvSpPr>
          <p:nvPr/>
        </p:nvSpPr>
        <p:spPr bwMode="auto">
          <a:xfrm>
            <a:off x="6789121" y="4975643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7" name="Oval 47"/>
          <p:cNvSpPr>
            <a:spLocks noChangeArrowheads="1"/>
          </p:cNvSpPr>
          <p:nvPr/>
        </p:nvSpPr>
        <p:spPr bwMode="auto">
          <a:xfrm flipV="1">
            <a:off x="6865321" y="5051843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" name="Oval 48"/>
          <p:cNvSpPr>
            <a:spLocks noChangeArrowheads="1"/>
          </p:cNvSpPr>
          <p:nvPr/>
        </p:nvSpPr>
        <p:spPr bwMode="auto">
          <a:xfrm>
            <a:off x="6536617" y="72377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9" name="Oval 49"/>
          <p:cNvSpPr>
            <a:spLocks noChangeArrowheads="1"/>
          </p:cNvSpPr>
          <p:nvPr/>
        </p:nvSpPr>
        <p:spPr bwMode="auto">
          <a:xfrm flipV="1">
            <a:off x="6612817" y="79997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1000" y="228600"/>
            <a:ext cx="107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6:00 pm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08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951037" y="381000"/>
            <a:ext cx="5486400" cy="541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1200"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4389437" y="381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41837" y="381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4694237" y="381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4846637" y="3810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389437" y="5486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4541837" y="5486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29"/>
          <p:cNvSpPr>
            <a:spLocks noChangeArrowheads="1"/>
          </p:cNvSpPr>
          <p:nvPr/>
        </p:nvSpPr>
        <p:spPr bwMode="auto">
          <a:xfrm>
            <a:off x="4694237" y="5486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0"/>
          <p:cNvSpPr>
            <a:spLocks noChangeArrowheads="1"/>
          </p:cNvSpPr>
          <p:nvPr/>
        </p:nvSpPr>
        <p:spPr bwMode="auto">
          <a:xfrm>
            <a:off x="4846637" y="5486400"/>
            <a:ext cx="152400" cy="3048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Oval 33"/>
          <p:cNvSpPr>
            <a:spLocks noChangeArrowheads="1"/>
          </p:cNvSpPr>
          <p:nvPr/>
        </p:nvSpPr>
        <p:spPr bwMode="auto">
          <a:xfrm>
            <a:off x="1905000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1905000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1905000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1905000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Oval 37"/>
          <p:cNvSpPr>
            <a:spLocks noChangeArrowheads="1"/>
          </p:cNvSpPr>
          <p:nvPr/>
        </p:nvSpPr>
        <p:spPr bwMode="auto">
          <a:xfrm>
            <a:off x="7162800" y="27432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7162800" y="28956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7162800" y="30480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7162800" y="3200400"/>
            <a:ext cx="304800" cy="152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54"/>
          <p:cNvSpPr>
            <a:spLocks noChangeArrowheads="1"/>
          </p:cNvSpPr>
          <p:nvPr/>
        </p:nvSpPr>
        <p:spPr bwMode="auto">
          <a:xfrm>
            <a:off x="4541837" y="297180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55"/>
          <p:cNvSpPr>
            <a:spLocks noChangeArrowheads="1"/>
          </p:cNvSpPr>
          <p:nvPr/>
        </p:nvSpPr>
        <p:spPr bwMode="auto">
          <a:xfrm flipV="1">
            <a:off x="4618037" y="304800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4754562" y="2884488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B</a:t>
            </a:r>
            <a:r>
              <a:rPr lang="en-GB" sz="1800" baseline="-250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dipole</a:t>
            </a:r>
            <a:endParaRPr lang="en-GB" sz="1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649323">
            <a:off x="6155617" y="50579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2788983" flipH="1">
            <a:off x="6295317" y="65184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 rot="2649323">
            <a:off x="2498017" y="410197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 rot="2788983" flipH="1">
            <a:off x="2637717" y="424802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 rot="18775311">
            <a:off x="2762166" y="665511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 rot="18915622" flipH="1">
            <a:off x="2876466" y="538511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 rot="18775311">
            <a:off x="6420439" y="4229090"/>
            <a:ext cx="228600" cy="119380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 rot="18915622" flipH="1">
            <a:off x="6534739" y="4102090"/>
            <a:ext cx="241300" cy="1200150"/>
          </a:xfrm>
          <a:custGeom>
            <a:avLst/>
            <a:gdLst>
              <a:gd name="T0" fmla="*/ 256 w 256"/>
              <a:gd name="T1" fmla="*/ 0 h 1664"/>
              <a:gd name="T2" fmla="*/ 112 w 256"/>
              <a:gd name="T3" fmla="*/ 288 h 1664"/>
              <a:gd name="T4" fmla="*/ 16 w 256"/>
              <a:gd name="T5" fmla="*/ 672 h 1664"/>
              <a:gd name="T6" fmla="*/ 16 w 256"/>
              <a:gd name="T7" fmla="*/ 1008 h 1664"/>
              <a:gd name="T8" fmla="*/ 112 w 256"/>
              <a:gd name="T9" fmla="*/ 1392 h 1664"/>
              <a:gd name="T10" fmla="*/ 208 w 256"/>
              <a:gd name="T11" fmla="*/ 1632 h 1664"/>
              <a:gd name="T12" fmla="*/ 208 w 256"/>
              <a:gd name="T13" fmla="*/ 1584 h 1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" h="1664">
                <a:moveTo>
                  <a:pt x="256" y="0"/>
                </a:moveTo>
                <a:cubicBezTo>
                  <a:pt x="204" y="88"/>
                  <a:pt x="152" y="176"/>
                  <a:pt x="112" y="288"/>
                </a:cubicBezTo>
                <a:cubicBezTo>
                  <a:pt x="72" y="400"/>
                  <a:pt x="32" y="552"/>
                  <a:pt x="16" y="672"/>
                </a:cubicBezTo>
                <a:cubicBezTo>
                  <a:pt x="0" y="792"/>
                  <a:pt x="0" y="888"/>
                  <a:pt x="16" y="1008"/>
                </a:cubicBezTo>
                <a:cubicBezTo>
                  <a:pt x="32" y="1128"/>
                  <a:pt x="80" y="1288"/>
                  <a:pt x="112" y="1392"/>
                </a:cubicBezTo>
                <a:cubicBezTo>
                  <a:pt x="144" y="1496"/>
                  <a:pt x="192" y="1600"/>
                  <a:pt x="208" y="1632"/>
                </a:cubicBezTo>
                <a:cubicBezTo>
                  <a:pt x="224" y="1664"/>
                  <a:pt x="216" y="1624"/>
                  <a:pt x="208" y="1584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 rot="18007906">
            <a:off x="2065369" y="161312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 rot="18007906">
            <a:off x="6637369" y="3899128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9814762">
            <a:off x="5625820" y="5035744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9814762">
            <a:off x="3187420" y="539944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807769">
            <a:off x="3035072" y="503716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470578">
            <a:off x="5242103" y="472142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 rot="3420000">
            <a:off x="6495228" y="1537162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3564018">
            <a:off x="1971490" y="3873310"/>
            <a:ext cx="76200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" name="Text Box 36"/>
          <p:cNvSpPr txBox="1">
            <a:spLocks noChangeArrowheads="1"/>
          </p:cNvSpPr>
          <p:nvPr/>
        </p:nvSpPr>
        <p:spPr bwMode="auto">
          <a:xfrm>
            <a:off x="2958045" y="1124299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6141039" y="426877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 b="1" dirty="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5927017" y="109792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0" name="Text Box 39"/>
          <p:cNvSpPr txBox="1">
            <a:spLocks noChangeArrowheads="1"/>
          </p:cNvSpPr>
          <p:nvPr/>
        </p:nvSpPr>
        <p:spPr bwMode="auto">
          <a:xfrm>
            <a:off x="2691692" y="4268658"/>
            <a:ext cx="45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  <a:sym typeface="Symbol" charset="0"/>
              </a:rPr>
              <a:t></a:t>
            </a:r>
            <a:endParaRPr lang="en-GB" sz="2800">
              <a:solidFill>
                <a:srgbClr val="0099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+mn-cs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2660566" y="919511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 flipV="1">
            <a:off x="2736766" y="995711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4" name="Oval 44"/>
          <p:cNvSpPr>
            <a:spLocks noChangeArrowheads="1"/>
          </p:cNvSpPr>
          <p:nvPr/>
        </p:nvSpPr>
        <p:spPr bwMode="auto">
          <a:xfrm>
            <a:off x="2386892" y="483857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" name="Oval 45"/>
          <p:cNvSpPr>
            <a:spLocks noChangeArrowheads="1"/>
          </p:cNvSpPr>
          <p:nvPr/>
        </p:nvSpPr>
        <p:spPr bwMode="auto">
          <a:xfrm flipV="1">
            <a:off x="2463092" y="491477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6" name="Oval 46"/>
          <p:cNvSpPr>
            <a:spLocks noChangeArrowheads="1"/>
          </p:cNvSpPr>
          <p:nvPr/>
        </p:nvSpPr>
        <p:spPr bwMode="auto">
          <a:xfrm>
            <a:off x="6674439" y="486409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7" name="Oval 47"/>
          <p:cNvSpPr>
            <a:spLocks noChangeArrowheads="1"/>
          </p:cNvSpPr>
          <p:nvPr/>
        </p:nvSpPr>
        <p:spPr bwMode="auto">
          <a:xfrm flipV="1">
            <a:off x="6750639" y="494029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" name="Oval 48"/>
          <p:cNvSpPr>
            <a:spLocks noChangeArrowheads="1"/>
          </p:cNvSpPr>
          <p:nvPr/>
        </p:nvSpPr>
        <p:spPr bwMode="auto">
          <a:xfrm>
            <a:off x="6460417" y="861390"/>
            <a:ext cx="228600" cy="22860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9" name="Oval 49"/>
          <p:cNvSpPr>
            <a:spLocks noChangeArrowheads="1"/>
          </p:cNvSpPr>
          <p:nvPr/>
        </p:nvSpPr>
        <p:spPr bwMode="auto">
          <a:xfrm flipV="1">
            <a:off x="6536617" y="937590"/>
            <a:ext cx="76200" cy="76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177062" y="1676400"/>
            <a:ext cx="3179626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Smaller ring circumference</a:t>
            </a:r>
          </a:p>
          <a:p>
            <a:pPr algn="ctr"/>
            <a:r>
              <a:rPr lang="en-US" sz="1800" dirty="0" smtClean="0">
                <a:latin typeface="+mn-lt"/>
              </a:rPr>
              <a:t>Larger B field seen by the beam</a:t>
            </a:r>
          </a:p>
          <a:p>
            <a:pPr algn="ctr"/>
            <a:r>
              <a:rPr lang="en-US" sz="1800" b="1" dirty="0" smtClean="0">
                <a:solidFill>
                  <a:srgbClr val="CC0099"/>
                </a:solidFill>
                <a:latin typeface="+mn-lt"/>
              </a:rPr>
              <a:t>Beam energy larger</a:t>
            </a:r>
            <a:endParaRPr lang="en-US" sz="1800" b="1" dirty="0">
              <a:solidFill>
                <a:srgbClr val="CC0099"/>
              </a:solidFill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1000" y="228600"/>
            <a:ext cx="797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Noon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3" name="Picture 3" descr="\\cern.ch\dfs\Users\j\janot\Public\SSI2001\tid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5257068" cy="43530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 Box 22"/>
          <p:cNvSpPr txBox="1">
            <a:spLocks noChangeArrowheads="1"/>
          </p:cNvSpPr>
          <p:nvPr/>
        </p:nvSpPr>
        <p:spPr bwMode="auto">
          <a:xfrm>
            <a:off x="3819848" y="3733800"/>
            <a:ext cx="2352352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Prediction and data</a:t>
            </a:r>
          </a:p>
          <a:p>
            <a:pPr algn="ctr"/>
            <a:r>
              <a:rPr lang="en-GB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fit perfectly …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66800" y="5410200"/>
            <a:ext cx="7121135" cy="646331"/>
          </a:xfrm>
          <a:prstGeom prst="rect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CC"/>
                </a:solidFill>
                <a:latin typeface="+mn-lt"/>
              </a:rPr>
              <a:t>Extrapolation to collision conditions and other time-dependent effects </a:t>
            </a:r>
          </a:p>
          <a:p>
            <a:pPr algn="ctr"/>
            <a:r>
              <a:rPr lang="en-US" sz="1800" b="1" dirty="0" smtClean="0">
                <a:solidFill>
                  <a:srgbClr val="0000CC"/>
                </a:solidFill>
                <a:latin typeface="+mn-lt"/>
              </a:rPr>
              <a:t>limit the uncertainty on the beam energy to ~1.5 MeV</a:t>
            </a:r>
            <a:endParaRPr lang="en-US" sz="1800" b="1" dirty="0">
              <a:solidFill>
                <a:srgbClr val="0000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62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4" grpId="0" animBg="1"/>
      <p:bldP spid="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Measurement of A</a:t>
            </a:r>
            <a:r>
              <a:rPr lang="en-US" sz="2000" baseline="-25000" dirty="0" smtClean="0"/>
              <a:t>LR</a:t>
            </a:r>
            <a:r>
              <a:rPr lang="en-US" sz="2000" dirty="0" smtClean="0"/>
              <a:t> (Left-Right asymmetry) at SLC</a:t>
            </a:r>
          </a:p>
          <a:p>
            <a:pPr lvl="1"/>
            <a:r>
              <a:rPr lang="en-US" sz="1600" dirty="0" smtClean="0"/>
              <a:t>“Just” a counting experiment at the Z pole with a </a:t>
            </a:r>
            <a:r>
              <a:rPr lang="en-US" sz="1600" u="sng" dirty="0" smtClean="0"/>
              <a:t>longitudinally</a:t>
            </a:r>
            <a:r>
              <a:rPr lang="en-US" sz="1600" dirty="0" smtClean="0"/>
              <a:t> polarized 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beam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Many advantages</a:t>
            </a:r>
            <a:endParaRPr lang="en-US" sz="1600" dirty="0"/>
          </a:p>
          <a:p>
            <a:pPr lvl="2"/>
            <a:r>
              <a:rPr lang="en-US" sz="1600" dirty="0" smtClean="0"/>
              <a:t>A</a:t>
            </a:r>
            <a:r>
              <a:rPr lang="en-US" sz="1600" baseline="-25000" dirty="0" smtClean="0"/>
              <a:t>LR</a:t>
            </a:r>
            <a:r>
              <a:rPr lang="en-US" sz="1600" dirty="0" smtClean="0"/>
              <a:t> = </a:t>
            </a:r>
            <a:r>
              <a:rPr lang="en-US" sz="1600" dirty="0" err="1" smtClean="0"/>
              <a:t>A</a:t>
            </a:r>
            <a:r>
              <a:rPr lang="en-US" sz="1600" baseline="-25000" dirty="0" err="1" smtClean="0"/>
              <a:t>e</a:t>
            </a:r>
            <a:r>
              <a:rPr lang="en-US" sz="1600" dirty="0" smtClean="0"/>
              <a:t> ~ 14% for a 100% polarized electron beam (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e</a:t>
            </a:r>
            <a:r>
              <a:rPr lang="en-US" sz="1600" dirty="0" smtClean="0"/>
              <a:t> = 1)</a:t>
            </a:r>
          </a:p>
          <a:p>
            <a:pPr lvl="3"/>
            <a:r>
              <a:rPr lang="en-US" sz="1600" dirty="0" smtClean="0"/>
              <a:t>i.e., almost 10 times more sensitive to sin</a:t>
            </a:r>
            <a:r>
              <a:rPr lang="en-US" sz="1600" baseline="30000" dirty="0" smtClean="0"/>
              <a:t>2</a:t>
            </a:r>
            <a:r>
              <a:rPr lang="en-US" sz="1600" dirty="0" smtClean="0">
                <a:latin typeface="Symbol" charset="2"/>
                <a:cs typeface="Symbol" charset="2"/>
              </a:rPr>
              <a:t>q</a:t>
            </a:r>
            <a:r>
              <a:rPr lang="en-US" sz="1600" baseline="-25000" dirty="0" smtClean="0">
                <a:cs typeface="Symbol" charset="2"/>
              </a:rPr>
              <a:t>W</a:t>
            </a:r>
            <a:r>
              <a:rPr lang="en-US" sz="1600" dirty="0" smtClean="0"/>
              <a:t> than </a:t>
            </a:r>
            <a:r>
              <a:rPr lang="en-US" sz="1600" dirty="0" err="1" smtClean="0"/>
              <a:t>A</a:t>
            </a:r>
            <a:r>
              <a:rPr lang="en-US" sz="1600" baseline="-25000" dirty="0" err="1" smtClean="0"/>
              <a:t>FB</a:t>
            </a:r>
            <a:r>
              <a:rPr lang="en-US" sz="1600" baseline="30000" dirty="0" err="1" smtClean="0"/>
              <a:t>leptons</a:t>
            </a:r>
            <a:r>
              <a:rPr lang="en-US" sz="1600" dirty="0" smtClean="0"/>
              <a:t> = ¾ </a:t>
            </a:r>
            <a:r>
              <a:rPr lang="en-US" sz="1600" dirty="0" err="1" smtClean="0"/>
              <a:t>A</a:t>
            </a:r>
            <a:r>
              <a:rPr lang="en-US" sz="1600" baseline="-25000" dirty="0" err="1" smtClean="0"/>
              <a:t>e</a:t>
            </a:r>
            <a:r>
              <a:rPr lang="en-US" sz="1600" dirty="0" err="1" smtClean="0"/>
              <a:t>A</a:t>
            </a:r>
            <a:r>
              <a:rPr lang="en-US" sz="1600" baseline="-25000" dirty="0" err="1" smtClean="0"/>
              <a:t>l</a:t>
            </a:r>
            <a:r>
              <a:rPr lang="en-US" sz="1600" dirty="0" smtClean="0"/>
              <a:t> ~ 1.5% </a:t>
            </a:r>
          </a:p>
          <a:p>
            <a:pPr lvl="2"/>
            <a:r>
              <a:rPr lang="en-US" sz="1600" dirty="0" smtClean="0"/>
              <a:t>A</a:t>
            </a:r>
            <a:r>
              <a:rPr lang="en-US" sz="1600" baseline="-25000" dirty="0" smtClean="0"/>
              <a:t>LR</a:t>
            </a:r>
            <a:r>
              <a:rPr lang="en-US" sz="1600" dirty="0" smtClean="0"/>
              <a:t> is independent of the final state</a:t>
            </a:r>
          </a:p>
          <a:p>
            <a:pPr lvl="3"/>
            <a:r>
              <a:rPr lang="en-US" sz="1600" dirty="0" smtClean="0"/>
              <a:t>Use all Z decays into hadrons, </a:t>
            </a:r>
            <a:r>
              <a:rPr lang="en-US" sz="1600" dirty="0" err="1" smtClean="0">
                <a:latin typeface="Symbol" charset="2"/>
                <a:cs typeface="Symbol" charset="2"/>
              </a:rPr>
              <a:t>t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latin typeface="Symbol" charset="2"/>
                <a:cs typeface="Symbol" charset="2"/>
              </a:rPr>
              <a:t>t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, </a:t>
            </a:r>
            <a:r>
              <a:rPr lang="en-US" sz="1600" dirty="0" err="1" smtClean="0">
                <a:latin typeface="Symbol" charset="2"/>
                <a:cs typeface="Symbol" charset="2"/>
              </a:rPr>
              <a:t>m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latin typeface="Symbol" charset="2"/>
                <a:cs typeface="Symbol" charset="2"/>
              </a:rPr>
              <a:t>m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,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endParaRPr lang="en-US" sz="1600" dirty="0" smtClean="0">
              <a:latin typeface="Symbol" charset="2"/>
              <a:cs typeface="Symbol" charset="2"/>
            </a:endParaRPr>
          </a:p>
          <a:p>
            <a:pPr lvl="2"/>
            <a:r>
              <a:rPr lang="en-US" sz="1600" dirty="0" smtClean="0"/>
              <a:t>A</a:t>
            </a:r>
            <a:r>
              <a:rPr lang="en-US" sz="1600" baseline="-25000" dirty="0" smtClean="0"/>
              <a:t>LR</a:t>
            </a:r>
            <a:r>
              <a:rPr lang="en-US" sz="1600" dirty="0" smtClean="0"/>
              <a:t> is independent of the detector acceptance</a:t>
            </a:r>
          </a:p>
          <a:p>
            <a:pPr lvl="3"/>
            <a:r>
              <a:rPr lang="en-US" sz="1600" dirty="0" smtClean="0"/>
              <a:t>Cancels in the ratio: just count the events with </a:t>
            </a:r>
            <a:r>
              <a:rPr lang="en-US" sz="1600" dirty="0" err="1" smtClean="0"/>
              <a:t>neg’ve</a:t>
            </a:r>
            <a:r>
              <a:rPr lang="en-US" sz="1600" dirty="0" smtClean="0"/>
              <a:t> and </a:t>
            </a:r>
            <a:r>
              <a:rPr lang="en-US" sz="1600" dirty="0" err="1" smtClean="0"/>
              <a:t>pos’ve</a:t>
            </a:r>
            <a:r>
              <a:rPr lang="en-US" sz="1600" dirty="0" smtClean="0"/>
              <a:t>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e</a:t>
            </a:r>
            <a:endParaRPr lang="en-US" sz="1600" baseline="-25000" dirty="0" smtClean="0"/>
          </a:p>
          <a:p>
            <a:pPr lvl="2"/>
            <a:r>
              <a:rPr lang="en-US" sz="1600" dirty="0" smtClean="0"/>
              <a:t>Most theoretical uncertainties cancel in the A</a:t>
            </a:r>
            <a:r>
              <a:rPr lang="en-US" sz="1600" baseline="-25000" dirty="0" smtClean="0"/>
              <a:t>LR</a:t>
            </a:r>
            <a:r>
              <a:rPr lang="en-US" sz="1600" baseline="30000" dirty="0" smtClean="0"/>
              <a:t> </a:t>
            </a:r>
            <a:r>
              <a:rPr lang="en-US" sz="1600" dirty="0" smtClean="0"/>
              <a:t>ratio 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254162"/>
              </p:ext>
            </p:extLst>
          </p:nvPr>
        </p:nvGraphicFramePr>
        <p:xfrm>
          <a:off x="609600" y="1751012"/>
          <a:ext cx="802005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6" name="Equation" r:id="rId3" imgW="4000320" imgH="457200" progId="Equation.3">
                  <p:embed/>
                </p:oleObj>
              </mc:Choice>
              <mc:Fallback>
                <p:oleObj name="Equation" r:id="rId3" imgW="40003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51012"/>
                        <a:ext cx="8020050" cy="915988"/>
                      </a:xfrm>
                      <a:prstGeom prst="rect">
                        <a:avLst/>
                      </a:prstGeom>
                      <a:solidFill>
                        <a:srgbClr val="E5F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8485" y="5467290"/>
            <a:ext cx="7537315" cy="400110"/>
          </a:xfrm>
          <a:prstGeom prst="rect">
            <a:avLst/>
          </a:prstGeom>
          <a:solidFill>
            <a:srgbClr val="FFF4D9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Can achieve the same sin</a:t>
            </a:r>
            <a:r>
              <a:rPr lang="en-US" sz="2000" b="1" baseline="30000" dirty="0" smtClean="0">
                <a:solidFill>
                  <a:srgbClr val="FF0000"/>
                </a:solidFill>
                <a:latin typeface="+mn-lt"/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q</a:t>
            </a:r>
            <a:r>
              <a:rPr lang="en-US" sz="2000" b="1" baseline="-25000" dirty="0" smtClean="0">
                <a:solidFill>
                  <a:srgbClr val="FF0000"/>
                </a:solidFill>
                <a:latin typeface="+mn-lt"/>
                <a:cs typeface="Symbol" charset="2"/>
              </a:rPr>
              <a:t>W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  <a:cs typeface="Symbol" charset="2"/>
              </a:rPr>
              <a:t> precision with 100 times less statistics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 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049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Measurement of </a:t>
            </a:r>
            <a:r>
              <a:rPr lang="en-US" sz="2000" dirty="0" smtClean="0"/>
              <a:t>A</a:t>
            </a:r>
            <a:r>
              <a:rPr lang="en-US" sz="2000" baseline="-25000" dirty="0" smtClean="0"/>
              <a:t>LR</a:t>
            </a:r>
            <a:r>
              <a:rPr lang="en-US" sz="2000" dirty="0" smtClean="0"/>
              <a:t> </a:t>
            </a:r>
            <a:r>
              <a:rPr lang="en-US" sz="2000" dirty="0"/>
              <a:t>at </a:t>
            </a:r>
            <a:r>
              <a:rPr lang="en-US" sz="2000" dirty="0" smtClean="0"/>
              <a:t>SLC </a:t>
            </a:r>
            <a:r>
              <a:rPr lang="en-US" sz="2000" dirty="0"/>
              <a:t>(</a:t>
            </a:r>
            <a:r>
              <a:rPr lang="en-US" sz="2000" dirty="0" smtClean="0"/>
              <a:t>cont’d)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  <p:pic>
        <p:nvPicPr>
          <p:cNvPr id="7" name="Picture 6" descr="\\cern.ch\dfs\Users\j\janot\Public\SSI2001\epolsr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469" y="1295400"/>
            <a:ext cx="4637531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04800" y="1295400"/>
            <a:ext cx="4336266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1600" dirty="0" smtClean="0"/>
              <a:t>Getting longitudinally polarized electrons is quite “easy”</a:t>
            </a:r>
          </a:p>
          <a:p>
            <a:pPr lvl="2"/>
            <a:r>
              <a:rPr lang="en-US" sz="1600" dirty="0" smtClean="0"/>
              <a:t>Illuminate a photo-cathode with circularly polarized LASER light</a:t>
            </a:r>
          </a:p>
          <a:p>
            <a:pPr lvl="3"/>
            <a:r>
              <a:rPr lang="en-US" sz="1600" dirty="0" smtClean="0"/>
              <a:t>80% longitudinal polarization was achieved routinely</a:t>
            </a:r>
          </a:p>
          <a:p>
            <a:pPr lvl="1"/>
            <a:r>
              <a:rPr lang="en-US" sz="1600" dirty="0" smtClean="0"/>
              <a:t>Keeping longitudinal polarization in a linear accelerator is natural</a:t>
            </a:r>
          </a:p>
          <a:p>
            <a:pPr lvl="2"/>
            <a:r>
              <a:rPr lang="en-US" sz="1600" dirty="0" smtClean="0"/>
              <a:t>No depolarizing effects</a:t>
            </a:r>
          </a:p>
          <a:p>
            <a:pPr marL="457200" lvl="1" indent="0">
              <a:buNone/>
            </a:pPr>
            <a:endParaRPr lang="en-US" sz="1600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04800" y="4114800"/>
            <a:ext cx="8610600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1600" dirty="0" smtClean="0"/>
              <a:t>Keeping longitudinal polarization is impossible in a ring</a:t>
            </a:r>
          </a:p>
          <a:p>
            <a:pPr lvl="2"/>
            <a:r>
              <a:rPr lang="en-US" sz="1600" dirty="0" smtClean="0"/>
              <a:t>Spin flips by synchrotron radiation</a:t>
            </a:r>
          </a:p>
          <a:p>
            <a:pPr lvl="3"/>
            <a:r>
              <a:rPr lang="en-US" sz="1600" dirty="0" smtClean="0"/>
              <a:t>Kills longitudinal polarization in a few turns</a:t>
            </a:r>
          </a:p>
          <a:p>
            <a:pPr lvl="1"/>
            <a:r>
              <a:rPr lang="en-US" sz="1600" dirty="0" smtClean="0"/>
              <a:t>Could have used the natural transverse polarization at LEP</a:t>
            </a:r>
          </a:p>
          <a:p>
            <a:pPr lvl="2"/>
            <a:r>
              <a:rPr lang="en-US" sz="1600" dirty="0" smtClean="0"/>
              <a:t>As well as spin rotators before and after one or several interaction points</a:t>
            </a:r>
          </a:p>
          <a:p>
            <a:pPr lvl="3"/>
            <a:r>
              <a:rPr lang="en-US" sz="1600" dirty="0" smtClean="0"/>
              <a:t>To transform transverse polarization to longitudinal polarization</a:t>
            </a:r>
          </a:p>
          <a:p>
            <a:pPr lvl="1"/>
            <a:r>
              <a:rPr lang="en-US" sz="1600" dirty="0" smtClean="0"/>
              <a:t>Experiment was proposed in 1995 but was turn down (LEP2 was the priority)</a:t>
            </a:r>
          </a:p>
          <a:p>
            <a:pPr lvl="2"/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4196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 </a:t>
            </a:r>
            <a:r>
              <a:rPr lang="en-US" sz="1800" dirty="0" smtClean="0"/>
              <a:t> 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8186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378450"/>
          </a:xfrm>
        </p:spPr>
        <p:txBody>
          <a:bodyPr/>
          <a:lstStyle/>
          <a:p>
            <a:r>
              <a:rPr lang="en-US" sz="2000" dirty="0"/>
              <a:t>Measurement of A</a:t>
            </a:r>
            <a:r>
              <a:rPr lang="en-US" sz="2000" baseline="-25000" dirty="0"/>
              <a:t>LR</a:t>
            </a:r>
            <a:r>
              <a:rPr lang="en-US" sz="2000" dirty="0"/>
              <a:t> at SLC (cont’d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As anticipated, single most precise measurement of sin</a:t>
            </a:r>
            <a:r>
              <a:rPr lang="en-US" sz="1600" baseline="30000" dirty="0" smtClean="0"/>
              <a:t>2</a:t>
            </a:r>
            <a:r>
              <a:rPr lang="en-US" sz="1600" dirty="0" smtClean="0">
                <a:latin typeface="Symbol" charset="2"/>
                <a:cs typeface="Symbol" charset="2"/>
              </a:rPr>
              <a:t>q</a:t>
            </a:r>
            <a:r>
              <a:rPr lang="en-US" sz="1600" baseline="-25000" dirty="0" smtClean="0">
                <a:cs typeface="Symbol" charset="2"/>
              </a:rPr>
              <a:t>W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>
                <a:cs typeface="Symbol" charset="2"/>
              </a:rPr>
              <a:t>Similar precision as the combined value from many measurements at LEP </a:t>
            </a:r>
          </a:p>
          <a:p>
            <a:pPr lvl="1"/>
            <a:r>
              <a:rPr lang="en-US" sz="1600" dirty="0" smtClean="0">
                <a:cs typeface="Symbol" charset="2"/>
              </a:rPr>
              <a:t>Combined relative precision (LEP+SLC) of 5×10</a:t>
            </a:r>
            <a:r>
              <a:rPr lang="en-US" sz="1600" baseline="30000" dirty="0" smtClean="0">
                <a:cs typeface="Symbol" charset="2"/>
              </a:rPr>
              <a:t>-4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>
                <a:cs typeface="Symbol" charset="2"/>
              </a:rPr>
              <a:t>Enough to be sensitive to </a:t>
            </a:r>
            <a:r>
              <a:rPr lang="en-US" sz="1600" dirty="0" err="1" smtClean="0">
                <a:cs typeface="Symbol" charset="2"/>
              </a:rPr>
              <a:t>m</a:t>
            </a:r>
            <a:r>
              <a:rPr lang="en-US" sz="1600" baseline="-25000" dirty="0" err="1" smtClean="0">
                <a:cs typeface="Symbol" charset="2"/>
              </a:rPr>
              <a:t>H</a:t>
            </a:r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lvl="2"/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lvl="2"/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lvl="2"/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lvl="2"/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lvl="2"/>
            <a:endParaRPr lang="en-US" sz="1600" dirty="0" smtClean="0">
              <a:cs typeface="Symbol" charset="2"/>
            </a:endParaRPr>
          </a:p>
          <a:p>
            <a:pPr lvl="2"/>
            <a:endParaRPr lang="en-US" sz="1600" dirty="0">
              <a:cs typeface="Symbol" charset="2"/>
            </a:endParaRPr>
          </a:p>
          <a:p>
            <a:pPr marL="914400" lvl="2" indent="0">
              <a:buNone/>
            </a:pPr>
            <a:endParaRPr lang="en-US" sz="1600" dirty="0" smtClean="0">
              <a:cs typeface="Symbol" charset="2"/>
            </a:endParaRPr>
          </a:p>
          <a:p>
            <a:pPr lvl="2"/>
            <a:endParaRPr lang="en-US" sz="1600" dirty="0"/>
          </a:p>
          <a:p>
            <a:pPr marL="0" indent="0">
              <a:buNone/>
            </a:pP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90800"/>
            <a:ext cx="4036219" cy="2514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184" y="2895600"/>
            <a:ext cx="4155216" cy="274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105400"/>
            <a:ext cx="4038600" cy="5789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19400" y="5791200"/>
            <a:ext cx="3443421" cy="461665"/>
          </a:xfrm>
          <a:prstGeom prst="rect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 114 </a:t>
            </a:r>
            <a:r>
              <a:rPr lang="en-US" b="1" dirty="0" err="1">
                <a:solidFill>
                  <a:srgbClr val="FF0000"/>
                </a:solidFill>
                <a:latin typeface="+mn-lt"/>
              </a:rPr>
              <a:t>GeV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&lt; </a:t>
            </a:r>
            <a:r>
              <a:rPr lang="en-US" b="1" dirty="0" err="1">
                <a:solidFill>
                  <a:srgbClr val="FF0000"/>
                </a:solidFill>
                <a:latin typeface="+mn-lt"/>
              </a:rPr>
              <a:t>m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H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 &lt; 152 </a:t>
            </a:r>
            <a:r>
              <a:rPr lang="en-US" b="1" dirty="0" err="1">
                <a:solidFill>
                  <a:srgbClr val="FF0000"/>
                </a:solidFill>
                <a:latin typeface="+mn-lt"/>
              </a:rPr>
              <a:t>GeV</a:t>
            </a:r>
            <a:endParaRPr lang="en-US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801380"/>
            <a:ext cx="2035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+mn-lt"/>
              </a:rPr>
              <a:t>All EW measurements</a:t>
            </a:r>
          </a:p>
          <a:p>
            <a:pPr algn="ctr"/>
            <a:r>
              <a:rPr lang="en-US" sz="1400" dirty="0" err="1" smtClean="0">
                <a:latin typeface="+mn-lt"/>
              </a:rPr>
              <a:t>LEP+SLC+m</a:t>
            </a:r>
            <a:r>
              <a:rPr lang="en-US" sz="1400" baseline="-25000" dirty="0" err="1" smtClean="0">
                <a:latin typeface="+mn-lt"/>
              </a:rPr>
              <a:t>top</a:t>
            </a:r>
            <a:r>
              <a:rPr lang="en-US" sz="1400" baseline="-25000" dirty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at 95% CL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86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 and SLC: A few highlights </a:t>
            </a:r>
            <a:r>
              <a:rPr lang="en-US" dirty="0" smtClean="0"/>
              <a:t>(12)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Current status of precision measurements</a:t>
            </a:r>
          </a:p>
          <a:p>
            <a:pPr lvl="1"/>
            <a:r>
              <a:rPr lang="en-US" sz="1600" dirty="0" smtClean="0"/>
              <a:t>With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top</a:t>
            </a:r>
            <a:r>
              <a:rPr lang="en-US" sz="1600" dirty="0" smtClean="0"/>
              <a:t>,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W</a:t>
            </a:r>
            <a:r>
              <a:rPr lang="en-US" sz="1600" dirty="0" smtClean="0"/>
              <a:t> and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H</a:t>
            </a:r>
            <a:r>
              <a:rPr lang="en-US" sz="1600" dirty="0" smtClean="0"/>
              <a:t> known, the standard model has nowhere to go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2"/>
            <a:r>
              <a:rPr lang="en-US" sz="1600" dirty="0" smtClean="0"/>
              <a:t>Strong incentive to significantly improve the precision of all measurements</a:t>
            </a:r>
          </a:p>
          <a:p>
            <a:pPr lvl="3"/>
            <a:r>
              <a:rPr lang="en-US" sz="1600" dirty="0" smtClean="0"/>
              <a:t>Towards being sensitive to 100 </a:t>
            </a:r>
            <a:r>
              <a:rPr lang="en-US" sz="1600" dirty="0" err="1" smtClean="0"/>
              <a:t>TeV</a:t>
            </a:r>
            <a:r>
              <a:rPr lang="en-US" sz="1600" dirty="0" smtClean="0"/>
              <a:t> new physics through quantum corrections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50" y="1791072"/>
            <a:ext cx="5667350" cy="377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6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prospects for precision </a:t>
            </a:r>
            <a:r>
              <a:rPr lang="en-US" dirty="0" err="1" smtClean="0"/>
              <a:t>e</a:t>
            </a:r>
            <a:r>
              <a:rPr lang="en-US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dirty="0" err="1" smtClean="0"/>
              <a:t>e</a:t>
            </a:r>
            <a:r>
              <a:rPr lang="en-US" baseline="30000" dirty="0" smtClean="0">
                <a:latin typeface="Symbol" charset="2"/>
                <a:cs typeface="Symbol" charset="2"/>
              </a:rPr>
              <a:t>-</a:t>
            </a:r>
            <a:r>
              <a:rPr lang="en-US" dirty="0" smtClean="0"/>
              <a:t> colliders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European Strategy update in 2013 does not say otherwise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lvl="1"/>
            <a:r>
              <a:rPr lang="en-US" sz="1600" dirty="0" smtClean="0"/>
              <a:t>For 20 years, there was only one such project on the market</a:t>
            </a:r>
          </a:p>
          <a:p>
            <a:pPr lvl="2"/>
            <a:r>
              <a:rPr lang="en-US" sz="1600" dirty="0" smtClean="0"/>
              <a:t>A 500 </a:t>
            </a:r>
            <a:r>
              <a:rPr lang="en-US" sz="1600" dirty="0" err="1" smtClean="0"/>
              <a:t>GeV</a:t>
            </a:r>
            <a:r>
              <a:rPr lang="en-US" sz="1600" dirty="0" smtClean="0"/>
              <a:t>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linear collider, now called “ILC”, proposed in the early 1990’s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6802395" cy="685800"/>
          </a:xfrm>
          <a:prstGeom prst="rect">
            <a:avLst/>
          </a:prstGeom>
          <a:solidFill>
            <a:srgbClr val="FFEEE5"/>
          </a:solidFill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57400"/>
            <a:ext cx="955431" cy="248412"/>
          </a:xfrm>
          <a:prstGeom prst="rect">
            <a:avLst/>
          </a:prstGeom>
          <a:solidFill>
            <a:srgbClr val="FFEEE5"/>
          </a:solidFill>
        </p:spPr>
      </p:pic>
      <p:pic>
        <p:nvPicPr>
          <p:cNvPr id="9" name="図 18" descr="ILC-SchemeTDR-e1345563241776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779" y="2976438"/>
            <a:ext cx="7322021" cy="332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419600" y="5791200"/>
            <a:ext cx="2095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Total length: 31 km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25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Why linear and not circular ?</a:t>
            </a:r>
          </a:p>
          <a:p>
            <a:pPr lvl="1"/>
            <a:r>
              <a:rPr lang="en-US" sz="1600" dirty="0" smtClean="0"/>
              <a:t>Synchrotron radiation in circular machines</a:t>
            </a:r>
          </a:p>
          <a:p>
            <a:pPr lvl="2"/>
            <a:r>
              <a:rPr lang="en-US" sz="1600" dirty="0" smtClean="0"/>
              <a:t>Energy lost  per turn grows like                                 , e.g., 3.5 </a:t>
            </a:r>
            <a:r>
              <a:rPr lang="en-US" sz="1600" dirty="0" err="1" smtClean="0"/>
              <a:t>GeV</a:t>
            </a:r>
            <a:r>
              <a:rPr lang="en-US" sz="1600" dirty="0" smtClean="0"/>
              <a:t>/turn at LEP2</a:t>
            </a:r>
          </a:p>
          <a:p>
            <a:pPr lvl="3">
              <a:lnSpc>
                <a:spcPct val="150000"/>
              </a:lnSpc>
            </a:pPr>
            <a:r>
              <a:rPr lang="en-US" sz="1600" dirty="0" smtClean="0"/>
              <a:t>Need to compensate with accelerating cavities. Cost increases like E</a:t>
            </a:r>
            <a:r>
              <a:rPr lang="en-US" sz="1600" baseline="30000" dirty="0" smtClean="0"/>
              <a:t>4</a:t>
            </a:r>
            <a:r>
              <a:rPr lang="en-US" sz="1600" dirty="0" smtClean="0"/>
              <a:t> too.   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1"/>
            <a:r>
              <a:rPr lang="en-US" sz="1600" dirty="0" smtClean="0"/>
              <a:t>A 500+ </a:t>
            </a:r>
            <a:r>
              <a:rPr lang="en-US" sz="1600" dirty="0" err="1" smtClean="0"/>
              <a:t>GeV</a:t>
            </a:r>
            <a:r>
              <a:rPr lang="en-US" sz="1600" dirty="0" smtClean="0"/>
              <a:t>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collider can only be linear. Cost of a circular collider is prohibitive. </a:t>
            </a:r>
          </a:p>
          <a:p>
            <a:pPr lvl="2"/>
            <a:r>
              <a:rPr lang="en-US" sz="1600" dirty="0" smtClean="0"/>
              <a:t> “Up to a </a:t>
            </a:r>
            <a:r>
              <a:rPr lang="en-US" sz="1600" dirty="0" err="1" smtClean="0"/>
              <a:t>centre</a:t>
            </a:r>
            <a:r>
              <a:rPr lang="en-US" sz="1600" dirty="0" smtClean="0"/>
              <a:t> of mass energy of 350 </a:t>
            </a:r>
            <a:r>
              <a:rPr lang="en-US" sz="1600" dirty="0" err="1" smtClean="0"/>
              <a:t>GeV</a:t>
            </a:r>
            <a:r>
              <a:rPr lang="en-US" sz="1600" dirty="0" smtClean="0"/>
              <a:t> at least, a circular collider with superconducting accelerating cavities is the cheapest option”                        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0"/>
            <a:ext cx="4235054" cy="288418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435124"/>
              </p:ext>
            </p:extLst>
          </p:nvPr>
        </p:nvGraphicFramePr>
        <p:xfrm>
          <a:off x="4343400" y="1371600"/>
          <a:ext cx="1295400" cy="69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Equation" r:id="rId4" imgW="850900" imgH="457200" progId="Equation.3">
                  <p:embed/>
                </p:oleObj>
              </mc:Choice>
              <mc:Fallback>
                <p:oleObj name="Equation" r:id="rId4" imgW="850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43400" y="1371600"/>
                        <a:ext cx="1295400" cy="69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50" y="2287623"/>
            <a:ext cx="1891950" cy="28177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33800" y="4876800"/>
            <a:ext cx="8819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~500 </a:t>
            </a:r>
            <a:r>
              <a:rPr lang="en-US" sz="1200" b="1" dirty="0" err="1" smtClean="0"/>
              <a:t>GeV</a:t>
            </a:r>
            <a:endParaRPr lang="en-US" sz="12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4114800" y="4724400"/>
            <a:ext cx="0" cy="152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2590800" y="4724400"/>
            <a:ext cx="0" cy="152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705600" y="3124200"/>
            <a:ext cx="215956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Author: </a:t>
            </a:r>
            <a:r>
              <a:rPr lang="en-US" sz="1400" b="1" dirty="0" err="1" smtClean="0">
                <a:latin typeface="+mn-lt"/>
              </a:rPr>
              <a:t>Herwig</a:t>
            </a:r>
            <a:r>
              <a:rPr lang="en-US" sz="1400" b="1" dirty="0" smtClean="0">
                <a:latin typeface="+mn-lt"/>
              </a:rPr>
              <a:t> </a:t>
            </a:r>
            <a:r>
              <a:rPr lang="en-US" sz="1400" b="1" dirty="0" err="1" smtClean="0">
                <a:latin typeface="+mn-lt"/>
              </a:rPr>
              <a:t>Schopper</a:t>
            </a:r>
            <a:endParaRPr lang="en-US" sz="1400" b="1" dirty="0" smtClean="0">
              <a:latin typeface="+mn-lt"/>
            </a:endParaRPr>
          </a:p>
          <a:p>
            <a:r>
              <a:rPr lang="en-US" sz="1400" b="1" dirty="0" smtClean="0">
                <a:latin typeface="+mn-lt"/>
              </a:rPr>
              <a:t>(Former CERN DG)</a:t>
            </a:r>
          </a:p>
          <a:p>
            <a:endParaRPr lang="en-US" sz="1400" b="1" dirty="0">
              <a:latin typeface="+mn-lt"/>
            </a:endParaRPr>
          </a:p>
          <a:p>
            <a:endParaRPr lang="en-US" sz="1400" b="1" dirty="0" smtClean="0">
              <a:latin typeface="+mn-lt"/>
            </a:endParaRPr>
          </a:p>
          <a:p>
            <a:endParaRPr lang="en-US" sz="1400" b="1" dirty="0" smtClean="0">
              <a:latin typeface="+mn-lt"/>
            </a:endParaRPr>
          </a:p>
          <a:p>
            <a:endParaRPr lang="en-US" sz="1400" b="1" dirty="0">
              <a:latin typeface="+mn-lt"/>
            </a:endParaRPr>
          </a:p>
          <a:p>
            <a:r>
              <a:rPr lang="en-US" sz="1400" b="1" dirty="0" smtClean="0">
                <a:latin typeface="+mn-lt"/>
              </a:rPr>
              <a:t>Foreword: Rolf </a:t>
            </a:r>
            <a:r>
              <a:rPr lang="en-US" sz="1400" b="1" dirty="0" err="1" smtClean="0">
                <a:latin typeface="+mn-lt"/>
              </a:rPr>
              <a:t>Heuer</a:t>
            </a:r>
            <a:endParaRPr lang="en-US" sz="1400" b="1" dirty="0" smtClean="0">
              <a:latin typeface="+mn-lt"/>
            </a:endParaRPr>
          </a:p>
          <a:p>
            <a:r>
              <a:rPr lang="en-US" sz="1400" b="1" dirty="0" smtClean="0">
                <a:latin typeface="+mn-lt"/>
              </a:rPr>
              <a:t>(Current CERN DG)</a:t>
            </a:r>
            <a:endParaRPr lang="en-US" sz="1400" b="1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6016823"/>
            <a:ext cx="3084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H. </a:t>
            </a:r>
            <a:r>
              <a:rPr lang="en-US" sz="1200" dirty="0" err="1" smtClean="0"/>
              <a:t>Schopper</a:t>
            </a:r>
            <a:r>
              <a:rPr lang="en-US" sz="1200" dirty="0" smtClean="0"/>
              <a:t>, private communication, 2014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523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Interest for circular collider projects grew up again after first LHC results</a:t>
            </a:r>
          </a:p>
          <a:p>
            <a:pPr lvl="1"/>
            <a:r>
              <a:rPr lang="en-US" sz="1600" dirty="0" smtClean="0"/>
              <a:t>The Higgs boson is light – LEP2 almost made it: only moderate √s increase needed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pPr lvl="2"/>
            <a:r>
              <a:rPr lang="en-US" sz="1600" dirty="0" smtClean="0"/>
              <a:t>Need to go up to the top-pair threshold (~350 </a:t>
            </a:r>
            <a:r>
              <a:rPr lang="en-US" sz="1600" dirty="0" err="1" smtClean="0"/>
              <a:t>GeV</a:t>
            </a:r>
            <a:r>
              <a:rPr lang="en-US" sz="1600" dirty="0" smtClean="0"/>
              <a:t>) anyway to study the top quark</a:t>
            </a:r>
          </a:p>
          <a:p>
            <a:pPr lvl="1"/>
            <a:r>
              <a:rPr lang="en-US" sz="1600" dirty="0" smtClean="0"/>
              <a:t>There seems to be no heavy new physics below 500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pPr lvl="2"/>
            <a:r>
              <a:rPr lang="en-US" sz="1600" dirty="0" smtClean="0"/>
              <a:t>The interest of √s = 500 </a:t>
            </a:r>
            <a:r>
              <a:rPr lang="en-US" sz="1600" dirty="0" err="1" smtClean="0"/>
              <a:t>GeV</a:t>
            </a:r>
            <a:r>
              <a:rPr lang="en-US" sz="1600" dirty="0" smtClean="0"/>
              <a:t> (and even 1 </a:t>
            </a:r>
            <a:r>
              <a:rPr lang="en-US" sz="1600" dirty="0" err="1" smtClean="0"/>
              <a:t>TeV</a:t>
            </a:r>
            <a:r>
              <a:rPr lang="en-US" sz="1600" dirty="0" smtClean="0"/>
              <a:t>) is now very much debated</a:t>
            </a:r>
          </a:p>
          <a:p>
            <a:pPr lvl="3"/>
            <a:r>
              <a:rPr lang="en-US" sz="1600" dirty="0" smtClean="0"/>
              <a:t>High luminosity at 90, 160, 240 and 350 </a:t>
            </a:r>
            <a:r>
              <a:rPr lang="en-US" sz="1600" dirty="0" err="1" smtClean="0"/>
              <a:t>GeV</a:t>
            </a:r>
            <a:r>
              <a:rPr lang="en-US" sz="1600" dirty="0"/>
              <a:t> </a:t>
            </a:r>
            <a:r>
              <a:rPr lang="en-US" sz="1600" dirty="0" smtClean="0"/>
              <a:t>to study the Z, W, H and top </a:t>
            </a:r>
          </a:p>
          <a:p>
            <a:pPr lvl="4"/>
            <a:r>
              <a:rPr lang="en-US" sz="1600" dirty="0"/>
              <a:t>T</a:t>
            </a:r>
            <a:r>
              <a:rPr lang="en-US" sz="1600" dirty="0" smtClean="0"/>
              <a:t>he way to go for precision physics: Linear or Circular ?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73" y="1600200"/>
            <a:ext cx="6492227" cy="3187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2600" y="3276600"/>
            <a:ext cx="63711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LEP2</a:t>
            </a:r>
            <a:endParaRPr lang="en-US" sz="1600" b="1" dirty="0">
              <a:latin typeface="+mn-lt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1981200" y="3615154"/>
            <a:ext cx="0" cy="8806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77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Proposed linear and circular colliders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28" y="1324074"/>
            <a:ext cx="7601272" cy="500052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2057400" y="1447800"/>
            <a:ext cx="2971800" cy="3352800"/>
          </a:xfrm>
          <a:prstGeom prst="lin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10200" y="4572000"/>
            <a:ext cx="299232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02060"/>
                </a:solidFill>
                <a:latin typeface="+mn-lt"/>
              </a:rPr>
              <a:t>FCC (100 km)</a:t>
            </a:r>
          </a:p>
          <a:p>
            <a:r>
              <a:rPr lang="en-GB" sz="1600" dirty="0" smtClean="0">
                <a:solidFill>
                  <a:srgbClr val="002060"/>
                </a:solidFill>
                <a:latin typeface="+mn-lt"/>
              </a:rPr>
              <a:t>[Future Circular Colliders]</a:t>
            </a:r>
          </a:p>
          <a:p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First step: FCC-</a:t>
            </a:r>
            <a:r>
              <a:rPr lang="en-GB" sz="1600" b="1" dirty="0" err="1" smtClean="0">
                <a:solidFill>
                  <a:srgbClr val="002060"/>
                </a:solidFill>
                <a:latin typeface="+mn-lt"/>
              </a:rPr>
              <a:t>ee</a:t>
            </a:r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 (90-400 </a:t>
            </a:r>
            <a:r>
              <a:rPr lang="en-GB" sz="1600" b="1" dirty="0" err="1" smtClean="0">
                <a:solidFill>
                  <a:srgbClr val="002060"/>
                </a:solidFill>
                <a:latin typeface="+mn-lt"/>
              </a:rPr>
              <a:t>GeV</a:t>
            </a:r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)</a:t>
            </a:r>
          </a:p>
          <a:p>
            <a:r>
              <a:rPr lang="en-GB" sz="1600" dirty="0" smtClean="0">
                <a:solidFill>
                  <a:srgbClr val="002060"/>
                </a:solidFill>
                <a:latin typeface="+mn-lt"/>
              </a:rPr>
              <a:t>[Z, W, H, top factories]</a:t>
            </a:r>
          </a:p>
          <a:p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Ultimate goal: FCC-</a:t>
            </a:r>
            <a:r>
              <a:rPr lang="en-GB" sz="1600" b="1" dirty="0" err="1" smtClean="0">
                <a:solidFill>
                  <a:srgbClr val="002060"/>
                </a:solidFill>
                <a:latin typeface="+mn-lt"/>
              </a:rPr>
              <a:t>hh</a:t>
            </a:r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 (100 </a:t>
            </a:r>
            <a:r>
              <a:rPr lang="en-GB" sz="1600" b="1" dirty="0" err="1" smtClean="0">
                <a:solidFill>
                  <a:srgbClr val="002060"/>
                </a:solidFill>
                <a:latin typeface="+mn-lt"/>
              </a:rPr>
              <a:t>TeV</a:t>
            </a:r>
            <a:r>
              <a:rPr lang="en-GB" sz="1600" b="1" dirty="0" smtClean="0">
                <a:solidFill>
                  <a:srgbClr val="002060"/>
                </a:solidFill>
                <a:latin typeface="+mn-lt"/>
              </a:rPr>
              <a:t>)</a:t>
            </a:r>
          </a:p>
          <a:p>
            <a:r>
              <a:rPr lang="en-GB" sz="1600" dirty="0" smtClean="0">
                <a:solidFill>
                  <a:srgbClr val="002060"/>
                </a:solidFill>
                <a:latin typeface="+mn-lt"/>
              </a:rPr>
              <a:t>[Access to highest energies]</a:t>
            </a:r>
            <a:endParaRPr lang="en-GB" sz="1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1716" y="3581400"/>
            <a:ext cx="1991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solidFill>
                  <a:srgbClr val="C00000"/>
                </a:solidFill>
                <a:latin typeface="+mn-lt"/>
              </a:rPr>
              <a:t>ILC 0.5 </a:t>
            </a:r>
            <a:r>
              <a:rPr lang="en-GB" sz="1800" b="1" dirty="0" err="1" smtClean="0">
                <a:solidFill>
                  <a:srgbClr val="C00000"/>
                </a:solidFill>
                <a:latin typeface="+mn-lt"/>
              </a:rPr>
              <a:t>TeV</a:t>
            </a:r>
            <a:r>
              <a:rPr lang="en-GB" sz="1800" b="1" dirty="0" smtClean="0">
                <a:solidFill>
                  <a:srgbClr val="C00000"/>
                </a:solidFill>
                <a:latin typeface="+mn-lt"/>
              </a:rPr>
              <a:t> (30km)</a:t>
            </a:r>
          </a:p>
          <a:p>
            <a:r>
              <a:rPr lang="en-GB" sz="1800" b="1" dirty="0" smtClean="0">
                <a:solidFill>
                  <a:srgbClr val="FFC000"/>
                </a:solidFill>
                <a:latin typeface="+mn-lt"/>
              </a:rPr>
              <a:t>ILC 1 </a:t>
            </a:r>
            <a:r>
              <a:rPr lang="en-GB" sz="1800" b="1" dirty="0" err="1" smtClean="0">
                <a:solidFill>
                  <a:srgbClr val="FFC000"/>
                </a:solidFill>
                <a:latin typeface="+mn-lt"/>
              </a:rPr>
              <a:t>TeV</a:t>
            </a:r>
            <a:r>
              <a:rPr lang="en-GB" sz="1800" b="1" dirty="0" smtClean="0">
                <a:solidFill>
                  <a:srgbClr val="FFC000"/>
                </a:solidFill>
                <a:latin typeface="+mn-lt"/>
              </a:rPr>
              <a:t> (50km)</a:t>
            </a:r>
          </a:p>
          <a:p>
            <a:r>
              <a:rPr lang="en-GB" sz="1800" b="1" dirty="0" smtClean="0">
                <a:solidFill>
                  <a:srgbClr val="0070C0"/>
                </a:solidFill>
                <a:latin typeface="+mn-lt"/>
              </a:rPr>
              <a:t>CLIC 3 </a:t>
            </a:r>
            <a:r>
              <a:rPr lang="en-GB" sz="1800" b="1" dirty="0" err="1" smtClean="0">
                <a:solidFill>
                  <a:srgbClr val="0070C0"/>
                </a:solidFill>
                <a:latin typeface="+mn-lt"/>
              </a:rPr>
              <a:t>TeV</a:t>
            </a:r>
            <a:r>
              <a:rPr lang="en-GB" sz="1800" b="1" dirty="0" smtClean="0">
                <a:solidFill>
                  <a:srgbClr val="0070C0"/>
                </a:solidFill>
                <a:latin typeface="+mn-lt"/>
              </a:rPr>
              <a:t> (50km)</a:t>
            </a:r>
            <a:endParaRPr lang="en-GB" sz="1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667000" y="2133600"/>
            <a:ext cx="1752600" cy="1981200"/>
          </a:xfrm>
          <a:prstGeom prst="line">
            <a:avLst/>
          </a:prstGeom>
          <a:ln w="476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90753" y="1367135"/>
            <a:ext cx="2416647" cy="46166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GB" b="1" dirty="0">
                <a:solidFill>
                  <a:prstClr val="black"/>
                </a:solidFill>
                <a:latin typeface="+mn-lt"/>
              </a:rPr>
              <a:t>ex. Geneva basin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46591" y="2571690"/>
            <a:ext cx="578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002060"/>
                </a:solidFill>
                <a:latin typeface="+mn-lt"/>
              </a:rPr>
              <a:t>LEP3</a:t>
            </a:r>
            <a:endParaRPr lang="en-GB" sz="14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4800600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High energy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914400" y="3048000"/>
            <a:ext cx="15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 and top factory</a:t>
            </a:r>
            <a:endParaRPr lang="en-US" sz="1400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1676400" y="3355777"/>
            <a:ext cx="152400" cy="3018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/>
          <p:cNvCxnSpPr>
            <a:stCxn id="26" idx="0"/>
          </p:cNvCxnSpPr>
          <p:nvPr/>
        </p:nvCxnSpPr>
        <p:spPr bwMode="auto">
          <a:xfrm flipV="1">
            <a:off x="1570246" y="4504730"/>
            <a:ext cx="258554" cy="2958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093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Proposed linear and circular </a:t>
            </a:r>
            <a:r>
              <a:rPr lang="en-US" sz="2000" dirty="0" smtClean="0"/>
              <a:t>colliders (cont’d)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778" y="1295400"/>
            <a:ext cx="3446822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3491880" y="2485502"/>
            <a:ext cx="66168" cy="332437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71800" y="2526268"/>
            <a:ext cx="560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+mn-lt"/>
              </a:rPr>
              <a:t>ILC</a:t>
            </a:r>
            <a:endParaRPr lang="en-GB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59961" y="5334000"/>
            <a:ext cx="330839" cy="334647"/>
          </a:xfrm>
          <a:prstGeom prst="ellipse">
            <a:avLst/>
          </a:prstGeom>
          <a:noFill/>
          <a:ln w="508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99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6984" y="4800600"/>
            <a:ext cx="1181616" cy="369332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solidFill>
                  <a:srgbClr val="009900"/>
                </a:solidFill>
                <a:latin typeface="+mn-lt"/>
              </a:rPr>
              <a:t>Tristan-II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3994" y="1290935"/>
            <a:ext cx="1443406" cy="46166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b="1" dirty="0">
                <a:solidFill>
                  <a:prstClr val="black"/>
                </a:solidFill>
                <a:latin typeface="+mn-lt"/>
              </a:rPr>
              <a:t>ex. Japan</a:t>
            </a:r>
          </a:p>
        </p:txBody>
      </p:sp>
      <p:sp>
        <p:nvSpPr>
          <p:cNvPr id="13" name="Oval 12"/>
          <p:cNvSpPr/>
          <p:nvPr/>
        </p:nvSpPr>
        <p:spPr>
          <a:xfrm>
            <a:off x="2793361" y="4038600"/>
            <a:ext cx="330839" cy="334647"/>
          </a:xfrm>
          <a:prstGeom prst="ellipse">
            <a:avLst/>
          </a:prstGeom>
          <a:noFill/>
          <a:ln w="508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9900"/>
              </a:solidFill>
            </a:endParaRPr>
          </a:p>
        </p:txBody>
      </p:sp>
      <p:cxnSp>
        <p:nvCxnSpPr>
          <p:cNvPr id="18" name="Straight Arrow Connector 17"/>
          <p:cNvCxnSpPr>
            <a:stCxn id="11" idx="0"/>
          </p:cNvCxnSpPr>
          <p:nvPr/>
        </p:nvCxnSpPr>
        <p:spPr bwMode="auto">
          <a:xfrm flipH="1" flipV="1">
            <a:off x="3124200" y="4373247"/>
            <a:ext cx="323592" cy="4273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99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11" idx="2"/>
          </p:cNvCxnSpPr>
          <p:nvPr/>
        </p:nvCxnSpPr>
        <p:spPr bwMode="auto">
          <a:xfrm flipH="1">
            <a:off x="2590800" y="5169932"/>
            <a:ext cx="856992" cy="316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99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044" y="1222197"/>
            <a:ext cx="2637756" cy="251160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96000" y="3395246"/>
            <a:ext cx="1351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err="1" smtClean="0">
                <a:solidFill>
                  <a:srgbClr val="FF0000"/>
                </a:solidFill>
                <a:latin typeface="+mn-lt"/>
              </a:rPr>
              <a:t>Kitakami</a:t>
            </a:r>
            <a:r>
              <a:rPr lang="en-GB" sz="1600" b="1" dirty="0" smtClean="0">
                <a:solidFill>
                  <a:srgbClr val="FF0000"/>
                </a:solidFill>
                <a:latin typeface="+mn-lt"/>
              </a:rPr>
              <a:t> site</a:t>
            </a:r>
            <a:endParaRPr lang="en-GB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000" y="3886200"/>
            <a:ext cx="3886200" cy="285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956400" y="3886200"/>
            <a:ext cx="3047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009900"/>
                </a:solidFill>
                <a:latin typeface="+mn-lt"/>
              </a:rPr>
              <a:t>Tristan-II layout – Tsukuba site (1983)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37174" y="5181600"/>
            <a:ext cx="79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solidFill>
                  <a:srgbClr val="009900"/>
                </a:solidFill>
                <a:latin typeface="+mn-lt"/>
              </a:rPr>
              <a:t>94 km</a:t>
            </a:r>
            <a:endParaRPr lang="en-GB" sz="1800" b="1" dirty="0">
              <a:solidFill>
                <a:srgbClr val="0099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96200" y="6106180"/>
            <a:ext cx="114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err="1">
                <a:latin typeface="+mn-lt"/>
              </a:rPr>
              <a:t>e</a:t>
            </a:r>
            <a:r>
              <a:rPr lang="en-GB" sz="1400" b="1" baseline="30000" dirty="0" err="1" smtClean="0">
                <a:latin typeface="Symbol" charset="2"/>
                <a:cs typeface="Symbol" charset="2"/>
              </a:rPr>
              <a:t>+</a:t>
            </a:r>
            <a:r>
              <a:rPr lang="en-GB" sz="1400" b="1" dirty="0" err="1" smtClean="0">
                <a:latin typeface="+mn-lt"/>
              </a:rPr>
              <a:t>e</a:t>
            </a:r>
            <a:r>
              <a:rPr lang="en-GB" sz="1400" b="1" baseline="30000" dirty="0" smtClean="0">
                <a:latin typeface="Symbol" charset="2"/>
                <a:cs typeface="Symbol" charset="2"/>
              </a:rPr>
              <a:t>-</a:t>
            </a:r>
            <a:r>
              <a:rPr lang="en-GB" sz="1400" b="1" dirty="0" smtClean="0">
                <a:latin typeface="+mn-lt"/>
              </a:rPr>
              <a:t>, </a:t>
            </a:r>
            <a:r>
              <a:rPr lang="en-GB" sz="1400" b="1" dirty="0" err="1" smtClean="0">
                <a:latin typeface="+mn-lt"/>
              </a:rPr>
              <a:t>pp</a:t>
            </a:r>
            <a:r>
              <a:rPr lang="en-GB" sz="1400" b="1" dirty="0" smtClean="0">
                <a:latin typeface="+mn-lt"/>
              </a:rPr>
              <a:t> and </a:t>
            </a:r>
          </a:p>
          <a:p>
            <a:r>
              <a:rPr lang="en-GB" sz="1400" b="1" dirty="0" err="1">
                <a:latin typeface="+mn-lt"/>
              </a:rPr>
              <a:t>e</a:t>
            </a:r>
            <a:r>
              <a:rPr lang="en-GB" sz="1400" b="1" dirty="0" err="1" smtClean="0">
                <a:latin typeface="+mn-lt"/>
              </a:rPr>
              <a:t>p</a:t>
            </a:r>
            <a:r>
              <a:rPr lang="en-GB" sz="1400" b="1" dirty="0" smtClean="0">
                <a:latin typeface="+mn-lt"/>
              </a:rPr>
              <a:t> collisions</a:t>
            </a:r>
            <a:endParaRPr lang="en-GB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954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Proposed linear and circular colliders (cont’d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lvl="1"/>
            <a:r>
              <a:rPr lang="en-US" sz="1600" dirty="0" err="1" smtClean="0"/>
              <a:t>CepC</a:t>
            </a:r>
            <a:r>
              <a:rPr lang="en-US" sz="1600" dirty="0" smtClean="0"/>
              <a:t>: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collisions at 240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pPr lvl="2"/>
            <a:r>
              <a:rPr lang="en-US" sz="1600" dirty="0" smtClean="0"/>
              <a:t>Higgs factory</a:t>
            </a:r>
          </a:p>
          <a:p>
            <a:pPr lvl="1"/>
            <a:r>
              <a:rPr lang="en-US" sz="1600" dirty="0" err="1" smtClean="0"/>
              <a:t>SppC</a:t>
            </a:r>
            <a:r>
              <a:rPr lang="en-US" sz="1600" dirty="0" smtClean="0"/>
              <a:t>: </a:t>
            </a:r>
            <a:r>
              <a:rPr lang="en-US" sz="1600" dirty="0" err="1" smtClean="0"/>
              <a:t>pp</a:t>
            </a:r>
            <a:r>
              <a:rPr lang="en-US" sz="1600" dirty="0" smtClean="0"/>
              <a:t> collisions at 50-70 </a:t>
            </a:r>
            <a:r>
              <a:rPr lang="en-US" sz="1600" dirty="0" err="1" smtClean="0"/>
              <a:t>TeV</a:t>
            </a:r>
            <a:endParaRPr lang="en-US" sz="1600" dirty="0" smtClean="0"/>
          </a:p>
          <a:p>
            <a:pPr lvl="2"/>
            <a:r>
              <a:rPr lang="en-US" sz="1600" dirty="0" smtClean="0"/>
              <a:t>Highest energies</a:t>
            </a:r>
            <a:endParaRPr lang="en-US" sz="16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71600"/>
            <a:ext cx="5174411" cy="2324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866900"/>
            <a:ext cx="523302" cy="419100"/>
          </a:xfrm>
          <a:prstGeom prst="rect">
            <a:avLst/>
          </a:prstGeom>
        </p:spPr>
      </p:pic>
      <p:sp>
        <p:nvSpPr>
          <p:cNvPr id="11" name="Donut 10"/>
          <p:cNvSpPr/>
          <p:nvPr/>
        </p:nvSpPr>
        <p:spPr bwMode="auto">
          <a:xfrm>
            <a:off x="4714302" y="2019300"/>
            <a:ext cx="228600" cy="228600"/>
          </a:xfrm>
          <a:prstGeom prst="donut">
            <a:avLst>
              <a:gd name="adj" fmla="val 10899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Donut 11"/>
          <p:cNvSpPr/>
          <p:nvPr/>
        </p:nvSpPr>
        <p:spPr bwMode="auto">
          <a:xfrm>
            <a:off x="4866702" y="2019300"/>
            <a:ext cx="152400" cy="152400"/>
          </a:xfrm>
          <a:prstGeom prst="donut">
            <a:avLst>
              <a:gd name="adj" fmla="val 10899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54605" y="1367135"/>
            <a:ext cx="1443406" cy="46166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b="1" dirty="0">
                <a:solidFill>
                  <a:prstClr val="black"/>
                </a:solidFill>
                <a:latin typeface="+mn-lt"/>
              </a:rPr>
              <a:t>ex. </a:t>
            </a:r>
            <a:r>
              <a:rPr lang="en-GB" b="1" dirty="0" smtClean="0">
                <a:solidFill>
                  <a:prstClr val="black"/>
                </a:solidFill>
                <a:latin typeface="+mn-lt"/>
              </a:rPr>
              <a:t>China</a:t>
            </a:r>
            <a:endParaRPr lang="en-GB" b="1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841206"/>
            <a:ext cx="4876800" cy="341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prospects for precision </a:t>
            </a:r>
            <a:r>
              <a:rPr lang="en-US" dirty="0" err="1"/>
              <a:t>e</a:t>
            </a:r>
            <a:r>
              <a:rPr lang="en-US" baseline="30000" dirty="0" err="1">
                <a:latin typeface="Symbol" charset="2"/>
                <a:cs typeface="Symbol" charset="2"/>
              </a:rPr>
              <a:t>+</a:t>
            </a:r>
            <a:r>
              <a:rPr lang="en-US" dirty="0" err="1"/>
              <a:t>e</a:t>
            </a:r>
            <a:r>
              <a:rPr lang="en-US" baseline="30000" dirty="0">
                <a:latin typeface="Symbol" charset="2"/>
                <a:cs typeface="Symbol" charset="2"/>
              </a:rPr>
              <a:t>-</a:t>
            </a:r>
            <a:r>
              <a:rPr lang="en-US" dirty="0"/>
              <a:t> colliders </a:t>
            </a:r>
            <a:r>
              <a:rPr lang="en-US" dirty="0" smtClean="0"/>
              <a:t>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Most advanced linear collider project: ILC</a:t>
            </a:r>
          </a:p>
          <a:p>
            <a:pPr lvl="1"/>
            <a:r>
              <a:rPr lang="en-US" sz="1600" dirty="0" smtClean="0"/>
              <a:t>R&amp;D for the past 20 years</a:t>
            </a:r>
          </a:p>
          <a:p>
            <a:pPr lvl="1"/>
            <a:r>
              <a:rPr lang="en-US" sz="1600" dirty="0" smtClean="0"/>
              <a:t>Detector designs well underway</a:t>
            </a:r>
          </a:p>
          <a:p>
            <a:pPr lvl="1"/>
            <a:r>
              <a:rPr lang="en-US" sz="1600" dirty="0" smtClean="0"/>
              <a:t>Technical design report delivered in June 2013</a:t>
            </a:r>
          </a:p>
          <a:p>
            <a:pPr lvl="1"/>
            <a:r>
              <a:rPr lang="en-US" sz="1600" dirty="0" smtClean="0"/>
              <a:t>Japan as a possible host ? 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 smtClean="0"/>
              <a:t>Most advanced circular collider project: FCC-</a:t>
            </a:r>
            <a:r>
              <a:rPr lang="en-US" sz="2000" dirty="0" err="1" smtClean="0"/>
              <a:t>ee</a:t>
            </a:r>
            <a:r>
              <a:rPr lang="en-US" sz="2000" dirty="0" smtClean="0"/>
              <a:t> (formerly TLEP)</a:t>
            </a:r>
          </a:p>
          <a:p>
            <a:pPr lvl="1"/>
            <a:r>
              <a:rPr lang="en-US" sz="1600" dirty="0" smtClean="0"/>
              <a:t>Still very much in its infancy (first proposal end of 2012)</a:t>
            </a:r>
          </a:p>
          <a:p>
            <a:pPr lvl="1"/>
            <a:r>
              <a:rPr lang="en-US" sz="1600" dirty="0" smtClean="0"/>
              <a:t>Conceptual design report expected in 2018, in time for the next strategy update</a:t>
            </a:r>
          </a:p>
          <a:p>
            <a:pPr lvl="1"/>
            <a:r>
              <a:rPr lang="en-US" sz="1600" dirty="0" smtClean="0"/>
              <a:t>50 years of experience with circular colliders</a:t>
            </a:r>
          </a:p>
          <a:p>
            <a:pPr lvl="1"/>
            <a:r>
              <a:rPr lang="en-US" sz="1600" dirty="0" smtClean="0"/>
              <a:t>CERN as a possible host ?</a:t>
            </a:r>
          </a:p>
          <a:p>
            <a:pPr lvl="1"/>
            <a:endParaRPr lang="en-US" sz="1600" dirty="0"/>
          </a:p>
          <a:p>
            <a:r>
              <a:rPr lang="en-US" sz="2000" dirty="0" smtClean="0"/>
              <a:t>Let’s compare both baseline projects in term of </a:t>
            </a:r>
          </a:p>
          <a:p>
            <a:pPr lvl="1"/>
            <a:r>
              <a:rPr lang="en-US" sz="1600" dirty="0" smtClean="0"/>
              <a:t>Energy (and power), Luminosity, Precision, and Cost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514600"/>
            <a:ext cx="8915400" cy="1014443"/>
          </a:xfrm>
          <a:prstGeom prst="rect">
            <a:avLst/>
          </a:prstGeom>
          <a:ln>
            <a:noFill/>
          </a:ln>
        </p:spPr>
      </p:pic>
      <p:sp>
        <p:nvSpPr>
          <p:cNvPr id="8" name="Rectangle 7"/>
          <p:cNvSpPr/>
          <p:nvPr/>
        </p:nvSpPr>
        <p:spPr bwMode="auto">
          <a:xfrm>
            <a:off x="152400" y="2438400"/>
            <a:ext cx="287655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1505" y="2438400"/>
            <a:ext cx="1810055" cy="3231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500" dirty="0" smtClean="0"/>
              <a:t>European strategy: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93125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precision: Linear </a:t>
            </a:r>
            <a:r>
              <a:rPr lang="en-US" dirty="0" err="1" smtClean="0"/>
              <a:t>vs</a:t>
            </a:r>
            <a:r>
              <a:rPr lang="en-US" dirty="0" smtClean="0"/>
              <a:t> Circular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energy</a:t>
            </a:r>
          </a:p>
          <a:p>
            <a:pPr lvl="1"/>
            <a:r>
              <a:rPr lang="en-US" sz="1600" dirty="0" smtClean="0"/>
              <a:t>ILC: Long sections with RF accelerating  cavities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Both beams are lost after a single collision</a:t>
            </a:r>
          </a:p>
          <a:p>
            <a:pPr lvl="2"/>
            <a:r>
              <a:rPr lang="en-US" sz="1600" dirty="0" smtClean="0"/>
              <a:t>RF must supply the full beam energy for each collision</a:t>
            </a:r>
          </a:p>
          <a:p>
            <a:pPr lvl="3"/>
            <a:r>
              <a:rPr lang="en-US" sz="1600" dirty="0" smtClean="0"/>
              <a:t>Example of a Higgs factory at √s = 250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pPr lvl="4"/>
            <a:r>
              <a:rPr lang="en-US" sz="1600" dirty="0" smtClean="0"/>
              <a:t>State of the art RF superconducting cavities provide a gradient of 31 MV/m</a:t>
            </a:r>
          </a:p>
          <a:p>
            <a:pPr lvl="4"/>
            <a:endParaRPr lang="en-US" sz="1600" dirty="0" smtClean="0"/>
          </a:p>
          <a:p>
            <a:pPr lvl="4"/>
            <a:endParaRPr lang="en-US" sz="1600" dirty="0"/>
          </a:p>
          <a:p>
            <a:pPr lvl="4"/>
            <a:endParaRPr lang="en-US" sz="1600" dirty="0" smtClean="0"/>
          </a:p>
          <a:p>
            <a:pPr lvl="4"/>
            <a:endParaRPr lang="en-US" sz="1600" dirty="0" smtClean="0"/>
          </a:p>
          <a:p>
            <a:pPr lvl="4"/>
            <a:r>
              <a:rPr lang="en-US" sz="1600" dirty="0" smtClean="0"/>
              <a:t>Each beam must reach 125 </a:t>
            </a:r>
            <a:r>
              <a:rPr lang="en-US" sz="1600" dirty="0" err="1" smtClean="0"/>
              <a:t>GeV</a:t>
            </a:r>
            <a:r>
              <a:rPr lang="en-US" sz="1600" dirty="0" smtClean="0"/>
              <a:t> </a:t>
            </a:r>
          </a:p>
          <a:p>
            <a:pPr lvl="4"/>
            <a:r>
              <a:rPr lang="en-US" sz="1600" dirty="0" smtClean="0"/>
              <a:t>Total length : 8 km (actually 12 km when </a:t>
            </a:r>
            <a:r>
              <a:rPr lang="en-US" sz="1600" dirty="0" err="1" smtClean="0"/>
              <a:t>cryo</a:t>
            </a:r>
            <a:r>
              <a:rPr lang="en-US" sz="1600" dirty="0" smtClean="0"/>
              <a:t>-modules are included)</a:t>
            </a:r>
          </a:p>
          <a:p>
            <a:pPr lvl="4"/>
            <a:r>
              <a:rPr lang="en-US" sz="1600" dirty="0" smtClean="0"/>
              <a:t>Increased to </a:t>
            </a:r>
            <a:r>
              <a:rPr lang="en-US" sz="1600" dirty="0" smtClean="0">
                <a:solidFill>
                  <a:srgbClr val="FF0000"/>
                </a:solidFill>
              </a:rPr>
              <a:t>24 km </a:t>
            </a:r>
            <a:r>
              <a:rPr lang="en-US" sz="1600" dirty="0" smtClean="0"/>
              <a:t>for √s = 500 </a:t>
            </a:r>
            <a:r>
              <a:rPr lang="en-US" sz="1600" dirty="0" err="1" smtClean="0"/>
              <a:t>GeV</a:t>
            </a:r>
            <a:r>
              <a:rPr lang="en-US" sz="1600" dirty="0" smtClean="0"/>
              <a:t> (baseline design)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  <p:sp>
        <p:nvSpPr>
          <p:cNvPr id="7" name="Arc 6"/>
          <p:cNvSpPr/>
          <p:nvPr/>
        </p:nvSpPr>
        <p:spPr>
          <a:xfrm>
            <a:off x="3506979" y="1891065"/>
            <a:ext cx="144016" cy="792088"/>
          </a:xfrm>
          <a:prstGeom prst="arc">
            <a:avLst/>
          </a:prstGeom>
          <a:ln w="4762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 flipV="1">
            <a:off x="3513323" y="2013672"/>
            <a:ext cx="181857" cy="792088"/>
            <a:chOff x="1907704" y="1412776"/>
            <a:chExt cx="181857" cy="792088"/>
          </a:xfrm>
        </p:grpSpPr>
        <p:sp>
          <p:nvSpPr>
            <p:cNvPr id="9" name="Arc 8"/>
            <p:cNvSpPr/>
            <p:nvPr/>
          </p:nvSpPr>
          <p:spPr>
            <a:xfrm>
              <a:off x="1907704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Arc 9"/>
            <p:cNvSpPr/>
            <p:nvPr/>
          </p:nvSpPr>
          <p:spPr>
            <a:xfrm flipH="1">
              <a:off x="1945545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658030" y="1861272"/>
            <a:ext cx="181857" cy="792088"/>
            <a:chOff x="1907704" y="1412776"/>
            <a:chExt cx="181857" cy="792088"/>
          </a:xfrm>
        </p:grpSpPr>
        <p:sp>
          <p:nvSpPr>
            <p:cNvPr id="12" name="Arc 11"/>
            <p:cNvSpPr/>
            <p:nvPr/>
          </p:nvSpPr>
          <p:spPr>
            <a:xfrm>
              <a:off x="1907704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Arc 12"/>
            <p:cNvSpPr/>
            <p:nvPr/>
          </p:nvSpPr>
          <p:spPr>
            <a:xfrm flipH="1">
              <a:off x="1945545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 flipV="1">
            <a:off x="3650995" y="2013672"/>
            <a:ext cx="181857" cy="792088"/>
            <a:chOff x="1907704" y="1412776"/>
            <a:chExt cx="181857" cy="792088"/>
          </a:xfrm>
        </p:grpSpPr>
        <p:sp>
          <p:nvSpPr>
            <p:cNvPr id="15" name="Arc 14"/>
            <p:cNvSpPr/>
            <p:nvPr/>
          </p:nvSpPr>
          <p:spPr>
            <a:xfrm>
              <a:off x="1907704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c 15"/>
            <p:cNvSpPr/>
            <p:nvPr/>
          </p:nvSpPr>
          <p:spPr>
            <a:xfrm flipH="1">
              <a:off x="1945545" y="1412776"/>
              <a:ext cx="144016" cy="792088"/>
            </a:xfrm>
            <a:prstGeom prst="arc">
              <a:avLst/>
            </a:prstGeom>
            <a:ln w="4762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96777" y="1869582"/>
            <a:ext cx="4284455" cy="969040"/>
            <a:chOff x="5086294" y="773187"/>
            <a:chExt cx="4284455" cy="969040"/>
          </a:xfrm>
        </p:grpSpPr>
        <p:grpSp>
          <p:nvGrpSpPr>
            <p:cNvPr id="18" name="Group 17"/>
            <p:cNvGrpSpPr/>
            <p:nvPr/>
          </p:nvGrpSpPr>
          <p:grpSpPr>
            <a:xfrm>
              <a:off x="5385497" y="791601"/>
              <a:ext cx="327913" cy="944488"/>
              <a:chOff x="1922432" y="1565176"/>
              <a:chExt cx="327913" cy="944488"/>
            </a:xfrm>
          </p:grpSpPr>
          <p:grpSp>
            <p:nvGrpSpPr>
              <p:cNvPr id="233" name="Group 232"/>
              <p:cNvGrpSpPr/>
              <p:nvPr/>
            </p:nvGrpSpPr>
            <p:grpSpPr>
              <a:xfrm>
                <a:off x="1922432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41" name="Group 240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45" name="Arc 244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6" name="Arc 245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42" name="Group 241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43" name="Arc 242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4" name="Arc 243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234" name="Group 233"/>
              <p:cNvGrpSpPr/>
              <p:nvPr/>
            </p:nvGrpSpPr>
            <p:grpSpPr>
              <a:xfrm>
                <a:off x="2060104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35" name="Group 234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39" name="Arc 238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0" name="Arc 239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36" name="Group 235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37" name="Arc 236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8" name="Arc 237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9" name="Group 18"/>
            <p:cNvGrpSpPr/>
            <p:nvPr/>
          </p:nvGrpSpPr>
          <p:grpSpPr>
            <a:xfrm>
              <a:off x="5656769" y="782394"/>
              <a:ext cx="327913" cy="944488"/>
              <a:chOff x="1922432" y="1565176"/>
              <a:chExt cx="327913" cy="944488"/>
            </a:xfrm>
          </p:grpSpPr>
          <p:grpSp>
            <p:nvGrpSpPr>
              <p:cNvPr id="219" name="Group 218"/>
              <p:cNvGrpSpPr/>
              <p:nvPr/>
            </p:nvGrpSpPr>
            <p:grpSpPr>
              <a:xfrm>
                <a:off x="1922432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27" name="Group 226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31" name="Arc 230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2" name="Arc 231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28" name="Group 227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29" name="Arc 228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0" name="Arc 229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220" name="Group 219"/>
              <p:cNvGrpSpPr/>
              <p:nvPr/>
            </p:nvGrpSpPr>
            <p:grpSpPr>
              <a:xfrm>
                <a:off x="2060104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21" name="Group 220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25" name="Arc 224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6" name="Arc 225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22" name="Group 221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23" name="Arc 222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4" name="Arc 223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20" name="Group 19"/>
            <p:cNvGrpSpPr/>
            <p:nvPr/>
          </p:nvGrpSpPr>
          <p:grpSpPr>
            <a:xfrm>
              <a:off x="5086294" y="785463"/>
              <a:ext cx="327913" cy="944488"/>
              <a:chOff x="1922432" y="1565176"/>
              <a:chExt cx="327913" cy="944488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1922432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13" name="Group 212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17" name="Arc 216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" name="Arc 217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14" name="Group 213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15" name="Arc 214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" name="Arc 215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206" name="Group 205"/>
              <p:cNvGrpSpPr/>
              <p:nvPr/>
            </p:nvGrpSpPr>
            <p:grpSpPr>
              <a:xfrm>
                <a:off x="2060104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07" name="Group 206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11" name="Arc 210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" name="Arc 211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09" name="Arc 208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" name="Arc 209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21" name="Group 20"/>
            <p:cNvGrpSpPr/>
            <p:nvPr/>
          </p:nvGrpSpPr>
          <p:grpSpPr>
            <a:xfrm>
              <a:off x="5955560" y="773187"/>
              <a:ext cx="1169660" cy="953695"/>
              <a:chOff x="2505324" y="1784569"/>
              <a:chExt cx="1169660" cy="953695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3075799" y="1793776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191" name="Group 190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99" name="Group 198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03" name="Arc 202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4" name="Arc 203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200" name="Group 199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01" name="Arc 200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2" name="Arc 201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93" name="Group 192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97" name="Arc 196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8" name="Arc 197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94" name="Group 193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95" name="Arc 194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6" name="Arc 195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146" name="Group 145"/>
              <p:cNvGrpSpPr/>
              <p:nvPr/>
            </p:nvGrpSpPr>
            <p:grpSpPr>
              <a:xfrm>
                <a:off x="3347071" y="1784569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177" name="Group 176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85" name="Group 184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89" name="Arc 188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0" name="Arc 189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86" name="Group 185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87" name="Arc 186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8" name="Arc 187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79" name="Group 178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83" name="Arc 182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4" name="Arc 183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80" name="Group 179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81" name="Arc 180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2" name="Arc 181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147" name="Group 146"/>
              <p:cNvGrpSpPr/>
              <p:nvPr/>
            </p:nvGrpSpPr>
            <p:grpSpPr>
              <a:xfrm>
                <a:off x="2505324" y="1790707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163" name="Group 162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71" name="Group 170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75" name="Arc 174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6" name="Arc 175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72" name="Group 171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73" name="Arc 172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4" name="Arc 173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164" name="Group 163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65" name="Group 164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69" name="Arc 168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0" name="Arc 169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66" name="Group 165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67" name="Arc 166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8" name="Arc 167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148" name="Group 147"/>
              <p:cNvGrpSpPr/>
              <p:nvPr/>
            </p:nvGrpSpPr>
            <p:grpSpPr>
              <a:xfrm>
                <a:off x="2776596" y="1793776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149" name="Group 148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57" name="Group 156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61" name="Arc 160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2" name="Arc 161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58" name="Group 157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59" name="Arc 158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0" name="Arc 159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150" name="Group 149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151" name="Group 150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55" name="Arc 154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6" name="Arc 155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52" name="Group 151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153" name="Arc 152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4" name="Arc 153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</p:grpSp>
        <p:grpSp>
          <p:nvGrpSpPr>
            <p:cNvPr id="22" name="Group 21"/>
            <p:cNvGrpSpPr/>
            <p:nvPr/>
          </p:nvGrpSpPr>
          <p:grpSpPr>
            <a:xfrm>
              <a:off x="7060551" y="785463"/>
              <a:ext cx="2310198" cy="956764"/>
              <a:chOff x="1233085" y="1638307"/>
              <a:chExt cx="2310198" cy="956764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1233085" y="1641376"/>
                <a:ext cx="1169660" cy="953695"/>
                <a:chOff x="1233085" y="1641376"/>
                <a:chExt cx="1169660" cy="953695"/>
              </a:xfrm>
            </p:grpSpPr>
            <p:grpSp>
              <p:nvGrpSpPr>
                <p:cNvPr id="85" name="Group 84"/>
                <p:cNvGrpSpPr/>
                <p:nvPr/>
              </p:nvGrpSpPr>
              <p:grpSpPr>
                <a:xfrm>
                  <a:off x="1803560" y="1650583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131" name="Group 130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39" name="Group 138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43" name="Arc 14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44" name="Arc 14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40" name="Group 139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41" name="Arc 14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42" name="Arc 14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132" name="Group 131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33" name="Group 132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37" name="Arc 13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38" name="Arc 13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34" name="Group 133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35" name="Arc 13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36" name="Arc 13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2074832" y="16413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117" name="Group 116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25" name="Group 124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29" name="Arc 12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30" name="Arc 12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26" name="Group 125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27" name="Arc 12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8" name="Arc 12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118" name="Group 117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19" name="Group 118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23" name="Arc 12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4" name="Arc 12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20" name="Group 119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21" name="Arc 12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2" name="Arc 12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1233085" y="1647514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103" name="Group 102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11" name="Group 110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15" name="Arc 11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16" name="Arc 11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12" name="Group 111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13" name="Arc 11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14" name="Arc 11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104" name="Group 103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105" name="Group 104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09" name="Arc 10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10" name="Arc 10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06" name="Group 105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07" name="Arc 10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8" name="Arc 10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1504357" y="1650583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89" name="Group 88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101" name="Arc 10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2" name="Arc 10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98" name="Group 97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99" name="Arc 9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0" name="Arc 9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90" name="Group 89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91" name="Group 90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95" name="Arc 9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6" name="Arc 9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92" name="Group 91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93" name="Arc 9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4" name="Arc 9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</p:grpSp>
          <p:grpSp>
            <p:nvGrpSpPr>
              <p:cNvPr id="24" name="Group 23"/>
              <p:cNvGrpSpPr/>
              <p:nvPr/>
            </p:nvGrpSpPr>
            <p:grpSpPr>
              <a:xfrm>
                <a:off x="2373623" y="1638307"/>
                <a:ext cx="1169660" cy="953695"/>
                <a:chOff x="2505324" y="1784569"/>
                <a:chExt cx="1169660" cy="953695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3075799" y="17937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71" name="Group 70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79" name="Group 78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83" name="Arc 8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4" name="Arc 8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80" name="Group 79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81" name="Arc 8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2" name="Arc 8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72" name="Group 71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73" name="Group 72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77" name="Arc 7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8" name="Arc 7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74" name="Group 73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75" name="Arc 7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6" name="Arc 7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3347071" y="1784569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57" name="Group 56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65" name="Group 64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69" name="Arc 6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0" name="Arc 6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66" name="Group 65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67" name="Arc 6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8" name="Arc 6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59" name="Group 58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63" name="Arc 6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4" name="Arc 6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60" name="Group 59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61" name="Arc 6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2" name="Arc 6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2505324" y="1790707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51" name="Group 50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55" name="Arc 5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6" name="Arc 5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52" name="Group 51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53" name="Arc 5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4" name="Arc 5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4" name="Group 43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5" name="Group 44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9" name="Arc 4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0" name="Arc 4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6" name="Group 45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7" name="Arc 46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8" name="Arc 47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776596" y="17937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7" name="Group 36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1" name="Arc 40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2" name="Arc 41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8" name="Group 37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9" name="Arc 38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0" name="Arc 39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1" name="Group 30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5" name="Arc 34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6" name="Arc 35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2" name="Group 31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3" name="Arc 32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4" name="Arc 33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47" name="Group 246"/>
          <p:cNvGrpSpPr/>
          <p:nvPr/>
        </p:nvGrpSpPr>
        <p:grpSpPr>
          <a:xfrm>
            <a:off x="-152400" y="1848079"/>
            <a:ext cx="4284455" cy="969040"/>
            <a:chOff x="-62883" y="751684"/>
            <a:chExt cx="4284455" cy="969040"/>
          </a:xfrm>
        </p:grpSpPr>
        <p:grpSp>
          <p:nvGrpSpPr>
            <p:cNvPr id="248" name="Group 247"/>
            <p:cNvGrpSpPr/>
            <p:nvPr/>
          </p:nvGrpSpPr>
          <p:grpSpPr>
            <a:xfrm>
              <a:off x="-62883" y="751684"/>
              <a:ext cx="2310198" cy="956764"/>
              <a:chOff x="1233085" y="1638307"/>
              <a:chExt cx="2310198" cy="956764"/>
            </a:xfrm>
          </p:grpSpPr>
          <p:grpSp>
            <p:nvGrpSpPr>
              <p:cNvPr id="342" name="Group 341"/>
              <p:cNvGrpSpPr/>
              <p:nvPr/>
            </p:nvGrpSpPr>
            <p:grpSpPr>
              <a:xfrm>
                <a:off x="1233085" y="1641376"/>
                <a:ext cx="1169660" cy="953695"/>
                <a:chOff x="1233085" y="1641376"/>
                <a:chExt cx="1169660" cy="953695"/>
              </a:xfrm>
            </p:grpSpPr>
            <p:grpSp>
              <p:nvGrpSpPr>
                <p:cNvPr id="404" name="Group 403"/>
                <p:cNvGrpSpPr/>
                <p:nvPr/>
              </p:nvGrpSpPr>
              <p:grpSpPr>
                <a:xfrm>
                  <a:off x="1803560" y="1650583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450" name="Group 449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58" name="Group 457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62" name="Arc 46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63" name="Arc 46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59" name="Group 458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60" name="Arc 45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61" name="Arc 46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51" name="Group 450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52" name="Group 451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56" name="Arc 45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57" name="Arc 45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53" name="Group 452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54" name="Arc 45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55" name="Arc 45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2074832" y="16413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436" name="Group 435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44" name="Group 443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48" name="Arc 44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49" name="Arc 44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45" name="Group 444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46" name="Arc 44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47" name="Arc 44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37" name="Group 436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38" name="Group 437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42" name="Arc 44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43" name="Arc 44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39" name="Group 438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40" name="Arc 43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41" name="Arc 44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406" name="Group 405"/>
                <p:cNvGrpSpPr/>
                <p:nvPr/>
              </p:nvGrpSpPr>
              <p:grpSpPr>
                <a:xfrm>
                  <a:off x="1233085" y="1647514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422" name="Group 421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30" name="Group 429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34" name="Arc 43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35" name="Arc 43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31" name="Group 430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32" name="Arc 43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33" name="Arc 43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23" name="Group 422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24" name="Group 423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28" name="Arc 42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29" name="Arc 42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25" name="Group 424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26" name="Arc 42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27" name="Arc 42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407" name="Group 406"/>
                <p:cNvGrpSpPr/>
                <p:nvPr/>
              </p:nvGrpSpPr>
              <p:grpSpPr>
                <a:xfrm>
                  <a:off x="1504357" y="1650583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408" name="Group 407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16" name="Group 415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20" name="Arc 41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21" name="Arc 42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17" name="Group 416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18" name="Arc 41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19" name="Arc 41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09" name="Group 408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410" name="Group 409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14" name="Arc 41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15" name="Arc 41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411" name="Group 410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12" name="Arc 41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13" name="Arc 41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</p:grpSp>
          <p:grpSp>
            <p:nvGrpSpPr>
              <p:cNvPr id="343" name="Group 342"/>
              <p:cNvGrpSpPr/>
              <p:nvPr/>
            </p:nvGrpSpPr>
            <p:grpSpPr>
              <a:xfrm>
                <a:off x="2373623" y="1638307"/>
                <a:ext cx="1169660" cy="953695"/>
                <a:chOff x="2505324" y="1784569"/>
                <a:chExt cx="1169660" cy="953695"/>
              </a:xfrm>
            </p:grpSpPr>
            <p:grpSp>
              <p:nvGrpSpPr>
                <p:cNvPr id="344" name="Group 343"/>
                <p:cNvGrpSpPr/>
                <p:nvPr/>
              </p:nvGrpSpPr>
              <p:grpSpPr>
                <a:xfrm>
                  <a:off x="3075799" y="17937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390" name="Group 389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98" name="Group 397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02" name="Arc 40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03" name="Arc 40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99" name="Group 398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400" name="Arc 39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401" name="Arc 40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91" name="Group 390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92" name="Group 391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96" name="Arc 39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97" name="Arc 39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93" name="Group 392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94" name="Arc 39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95" name="Arc 39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345" name="Group 344"/>
                <p:cNvGrpSpPr/>
                <p:nvPr/>
              </p:nvGrpSpPr>
              <p:grpSpPr>
                <a:xfrm>
                  <a:off x="3347071" y="1784569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376" name="Group 375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84" name="Group 383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88" name="Arc 38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89" name="Arc 38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85" name="Group 384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86" name="Arc 38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87" name="Arc 38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77" name="Group 376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78" name="Group 377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82" name="Arc 38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83" name="Arc 38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79" name="Group 378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80" name="Arc 37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81" name="Arc 38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2505324" y="1790707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362" name="Group 361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70" name="Group 369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74" name="Arc 37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75" name="Arc 37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71" name="Group 370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72" name="Arc 37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73" name="Arc 37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63" name="Group 362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64" name="Group 363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68" name="Arc 36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69" name="Arc 36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65" name="Group 364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66" name="Arc 365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67" name="Arc 366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347" name="Group 346"/>
                <p:cNvGrpSpPr/>
                <p:nvPr/>
              </p:nvGrpSpPr>
              <p:grpSpPr>
                <a:xfrm>
                  <a:off x="2776596" y="1793776"/>
                  <a:ext cx="327913" cy="944488"/>
                  <a:chOff x="1922432" y="1565176"/>
                  <a:chExt cx="327913" cy="944488"/>
                </a:xfrm>
              </p:grpSpPr>
              <p:grpSp>
                <p:nvGrpSpPr>
                  <p:cNvPr id="348" name="Group 347"/>
                  <p:cNvGrpSpPr/>
                  <p:nvPr/>
                </p:nvGrpSpPr>
                <p:grpSpPr>
                  <a:xfrm>
                    <a:off x="1922432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56" name="Group 355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60" name="Arc 359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61" name="Arc 360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57" name="Group 356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58" name="Arc 357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59" name="Arc 358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49" name="Group 348"/>
                  <p:cNvGrpSpPr/>
                  <p:nvPr/>
                </p:nvGrpSpPr>
                <p:grpSpPr>
                  <a:xfrm>
                    <a:off x="2060104" y="1565176"/>
                    <a:ext cx="190241" cy="944488"/>
                    <a:chOff x="1907704" y="1412776"/>
                    <a:chExt cx="190241" cy="944488"/>
                  </a:xfrm>
                </p:grpSpPr>
                <p:grpSp>
                  <p:nvGrpSpPr>
                    <p:cNvPr id="350" name="Group 349"/>
                    <p:cNvGrpSpPr/>
                    <p:nvPr/>
                  </p:nvGrpSpPr>
                  <p:grpSpPr>
                    <a:xfrm>
                      <a:off x="1907704" y="14127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54" name="Arc 353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55" name="Arc 354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351" name="Group 350"/>
                    <p:cNvGrpSpPr/>
                    <p:nvPr/>
                  </p:nvGrpSpPr>
                  <p:grpSpPr>
                    <a:xfrm flipV="1">
                      <a:off x="1916088" y="1565176"/>
                      <a:ext cx="181857" cy="792088"/>
                      <a:chOff x="1907704" y="1412776"/>
                      <a:chExt cx="181857" cy="792088"/>
                    </a:xfrm>
                  </p:grpSpPr>
                  <p:sp>
                    <p:nvSpPr>
                      <p:cNvPr id="352" name="Arc 351"/>
                      <p:cNvSpPr/>
                      <p:nvPr/>
                    </p:nvSpPr>
                    <p:spPr>
                      <a:xfrm>
                        <a:off x="1907704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53" name="Arc 352"/>
                      <p:cNvSpPr/>
                      <p:nvPr/>
                    </p:nvSpPr>
                    <p:spPr>
                      <a:xfrm flipH="1">
                        <a:off x="1945545" y="1412776"/>
                        <a:ext cx="144016" cy="792088"/>
                      </a:xfrm>
                      <a:prstGeom prst="arc">
                        <a:avLst/>
                      </a:prstGeom>
                      <a:ln w="47625">
                        <a:solidFill>
                          <a:srgbClr val="0000C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</p:grpSp>
        </p:grpSp>
        <p:grpSp>
          <p:nvGrpSpPr>
            <p:cNvPr id="249" name="Group 248"/>
            <p:cNvGrpSpPr/>
            <p:nvPr/>
          </p:nvGrpSpPr>
          <p:grpSpPr>
            <a:xfrm>
              <a:off x="2182646" y="767029"/>
              <a:ext cx="1169660" cy="953695"/>
              <a:chOff x="1233085" y="1641376"/>
              <a:chExt cx="1169660" cy="953695"/>
            </a:xfrm>
          </p:grpSpPr>
          <p:grpSp>
            <p:nvGrpSpPr>
              <p:cNvPr id="282" name="Group 281"/>
              <p:cNvGrpSpPr/>
              <p:nvPr/>
            </p:nvGrpSpPr>
            <p:grpSpPr>
              <a:xfrm>
                <a:off x="1803560" y="1650583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328" name="Group 327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36" name="Group 335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40" name="Arc 339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1" name="Arc 340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37" name="Group 336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38" name="Arc 337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9" name="Arc 338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329" name="Group 328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30" name="Group 329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34" name="Arc 333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5" name="Arc 334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31" name="Group 330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32" name="Arc 331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3" name="Arc 332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283" name="Group 282"/>
              <p:cNvGrpSpPr/>
              <p:nvPr/>
            </p:nvGrpSpPr>
            <p:grpSpPr>
              <a:xfrm>
                <a:off x="2074832" y="1641376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314" name="Group 313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22" name="Group 321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26" name="Arc 325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7" name="Arc 326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23" name="Group 322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24" name="Arc 323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5" name="Arc 324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315" name="Group 314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16" name="Group 315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20" name="Arc 319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1" name="Arc 320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17" name="Group 316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18" name="Arc 317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9" name="Arc 318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284" name="Group 283"/>
              <p:cNvGrpSpPr/>
              <p:nvPr/>
            </p:nvGrpSpPr>
            <p:grpSpPr>
              <a:xfrm>
                <a:off x="1233085" y="1647514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300" name="Group 299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08" name="Group 307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12" name="Arc 311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3" name="Arc 312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09" name="Group 308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10" name="Arc 309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1" name="Arc 310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301" name="Group 300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302" name="Group 301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06" name="Arc 305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7" name="Arc 306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303" name="Group 302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304" name="Arc 303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5" name="Arc 304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grpSp>
            <p:nvGrpSpPr>
              <p:cNvPr id="285" name="Group 284"/>
              <p:cNvGrpSpPr/>
              <p:nvPr/>
            </p:nvGrpSpPr>
            <p:grpSpPr>
              <a:xfrm>
                <a:off x="1504357" y="1650583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286" name="Group 285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294" name="Group 293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98" name="Arc 297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9" name="Arc 298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295" name="Group 294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96" name="Arc 295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7" name="Arc 296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288" name="Group 287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92" name="Arc 291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3" name="Arc 292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289" name="Group 288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90" name="Arc 289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1" name="Arc 290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</p:grpSp>
        <p:grpSp>
          <p:nvGrpSpPr>
            <p:cNvPr id="250" name="Group 249"/>
            <p:cNvGrpSpPr/>
            <p:nvPr/>
          </p:nvGrpSpPr>
          <p:grpSpPr>
            <a:xfrm>
              <a:off x="3893659" y="764877"/>
              <a:ext cx="327913" cy="944488"/>
              <a:chOff x="1922432" y="1565176"/>
              <a:chExt cx="327913" cy="944488"/>
            </a:xfrm>
          </p:grpSpPr>
          <p:grpSp>
            <p:nvGrpSpPr>
              <p:cNvPr id="268" name="Group 267"/>
              <p:cNvGrpSpPr/>
              <p:nvPr/>
            </p:nvGrpSpPr>
            <p:grpSpPr>
              <a:xfrm>
                <a:off x="1922432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76" name="Group 275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80" name="Arc 279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1" name="Arc 280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77" name="Group 276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78" name="Arc 277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9" name="Arc 278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269" name="Group 268"/>
              <p:cNvGrpSpPr/>
              <p:nvPr/>
            </p:nvGrpSpPr>
            <p:grpSpPr>
              <a:xfrm>
                <a:off x="2060104" y="1565176"/>
                <a:ext cx="190241" cy="944488"/>
                <a:chOff x="1907704" y="1412776"/>
                <a:chExt cx="190241" cy="944488"/>
              </a:xfrm>
            </p:grpSpPr>
            <p:grpSp>
              <p:nvGrpSpPr>
                <p:cNvPr id="270" name="Group 269"/>
                <p:cNvGrpSpPr/>
                <p:nvPr/>
              </p:nvGrpSpPr>
              <p:grpSpPr>
                <a:xfrm>
                  <a:off x="1907704" y="14127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74" name="Arc 273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5" name="Arc 274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71" name="Group 270"/>
                <p:cNvGrpSpPr/>
                <p:nvPr/>
              </p:nvGrpSpPr>
              <p:grpSpPr>
                <a:xfrm flipV="1">
                  <a:off x="1916088" y="1565176"/>
                  <a:ext cx="181857" cy="792088"/>
                  <a:chOff x="1907704" y="1412776"/>
                  <a:chExt cx="181857" cy="792088"/>
                </a:xfrm>
              </p:grpSpPr>
              <p:sp>
                <p:nvSpPr>
                  <p:cNvPr id="272" name="Arc 271"/>
                  <p:cNvSpPr/>
                  <p:nvPr/>
                </p:nvSpPr>
                <p:spPr>
                  <a:xfrm>
                    <a:off x="1907704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3" name="Arc 272"/>
                  <p:cNvSpPr/>
                  <p:nvPr/>
                </p:nvSpPr>
                <p:spPr>
                  <a:xfrm flipH="1">
                    <a:off x="1945545" y="1412776"/>
                    <a:ext cx="144016" cy="792088"/>
                  </a:xfrm>
                  <a:prstGeom prst="arc">
                    <a:avLst/>
                  </a:prstGeom>
                  <a:ln w="47625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251" name="Group 250"/>
            <p:cNvGrpSpPr/>
            <p:nvPr/>
          </p:nvGrpSpPr>
          <p:grpSpPr>
            <a:xfrm>
              <a:off x="3323184" y="770098"/>
              <a:ext cx="440548" cy="944488"/>
              <a:chOff x="3323184" y="770098"/>
              <a:chExt cx="440548" cy="944488"/>
            </a:xfrm>
          </p:grpSpPr>
          <p:sp>
            <p:nvSpPr>
              <p:cNvPr id="252" name="Arc 251"/>
              <p:cNvSpPr/>
              <p:nvPr/>
            </p:nvSpPr>
            <p:spPr>
              <a:xfrm flipH="1">
                <a:off x="3619716" y="794670"/>
                <a:ext cx="144016" cy="792088"/>
              </a:xfrm>
              <a:prstGeom prst="arc">
                <a:avLst/>
              </a:prstGeom>
              <a:ln w="47625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53" name="Group 252"/>
              <p:cNvGrpSpPr/>
              <p:nvPr/>
            </p:nvGrpSpPr>
            <p:grpSpPr>
              <a:xfrm>
                <a:off x="3323184" y="770098"/>
                <a:ext cx="327913" cy="944488"/>
                <a:chOff x="1922432" y="1565176"/>
                <a:chExt cx="327913" cy="944488"/>
              </a:xfrm>
            </p:grpSpPr>
            <p:grpSp>
              <p:nvGrpSpPr>
                <p:cNvPr id="254" name="Group 253"/>
                <p:cNvGrpSpPr/>
                <p:nvPr/>
              </p:nvGrpSpPr>
              <p:grpSpPr>
                <a:xfrm>
                  <a:off x="1922432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262" name="Group 261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66" name="Arc 265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7" name="Arc 266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263" name="Group 262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64" name="Arc 263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5" name="Arc 264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255" name="Group 254"/>
                <p:cNvGrpSpPr/>
                <p:nvPr/>
              </p:nvGrpSpPr>
              <p:grpSpPr>
                <a:xfrm>
                  <a:off x="2060104" y="1565176"/>
                  <a:ext cx="190241" cy="944488"/>
                  <a:chOff x="1907704" y="1412776"/>
                  <a:chExt cx="190241" cy="944488"/>
                </a:xfrm>
              </p:grpSpPr>
              <p:grpSp>
                <p:nvGrpSpPr>
                  <p:cNvPr id="256" name="Group 255"/>
                  <p:cNvGrpSpPr/>
                  <p:nvPr/>
                </p:nvGrpSpPr>
                <p:grpSpPr>
                  <a:xfrm>
                    <a:off x="1907704" y="14127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60" name="Arc 259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1" name="Arc 260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257" name="Group 256"/>
                  <p:cNvGrpSpPr/>
                  <p:nvPr/>
                </p:nvGrpSpPr>
                <p:grpSpPr>
                  <a:xfrm flipV="1">
                    <a:off x="1916088" y="1565176"/>
                    <a:ext cx="181857" cy="792088"/>
                    <a:chOff x="1907704" y="1412776"/>
                    <a:chExt cx="181857" cy="792088"/>
                  </a:xfrm>
                </p:grpSpPr>
                <p:sp>
                  <p:nvSpPr>
                    <p:cNvPr id="258" name="Arc 257"/>
                    <p:cNvSpPr/>
                    <p:nvPr/>
                  </p:nvSpPr>
                  <p:spPr>
                    <a:xfrm>
                      <a:off x="1907704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9" name="Arc 258"/>
                    <p:cNvSpPr/>
                    <p:nvPr/>
                  </p:nvSpPr>
                  <p:spPr>
                    <a:xfrm flipH="1">
                      <a:off x="1945545" y="1412776"/>
                      <a:ext cx="144016" cy="792088"/>
                    </a:xfrm>
                    <a:prstGeom prst="arc">
                      <a:avLst/>
                    </a:prstGeom>
                    <a:ln w="47625">
                      <a:solidFill>
                        <a:srgbClr val="0000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</p:grpSp>
      </p:grpSp>
      <p:cxnSp>
        <p:nvCxnSpPr>
          <p:cNvPr id="464" name="Straight Arrow Connector 463"/>
          <p:cNvCxnSpPr/>
          <p:nvPr/>
        </p:nvCxnSpPr>
        <p:spPr>
          <a:xfrm>
            <a:off x="1917867" y="2301857"/>
            <a:ext cx="2624712" cy="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Arrow Connector 464"/>
          <p:cNvCxnSpPr/>
          <p:nvPr/>
        </p:nvCxnSpPr>
        <p:spPr>
          <a:xfrm flipH="1">
            <a:off x="4601816" y="2304136"/>
            <a:ext cx="2712498" cy="10696"/>
          </a:xfrm>
          <a:prstGeom prst="straightConnector1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6" name="TextBox 465"/>
          <p:cNvSpPr txBox="1"/>
          <p:nvPr/>
        </p:nvSpPr>
        <p:spPr>
          <a:xfrm>
            <a:off x="4130530" y="1762780"/>
            <a:ext cx="517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</a:rPr>
              <a:t>e</a:t>
            </a:r>
            <a:r>
              <a:rPr lang="en-GB" sz="2800" b="1" i="1" baseline="30000" dirty="0" smtClean="0">
                <a:solidFill>
                  <a:srgbClr val="FF0000"/>
                </a:solidFill>
              </a:rPr>
              <a:t>-</a:t>
            </a:r>
            <a:endParaRPr lang="en-GB" sz="2800" b="1" i="1" baseline="30000" dirty="0">
              <a:solidFill>
                <a:srgbClr val="FF0000"/>
              </a:solidFill>
            </a:endParaRPr>
          </a:p>
        </p:txBody>
      </p:sp>
      <p:cxnSp>
        <p:nvCxnSpPr>
          <p:cNvPr id="467" name="Curved Connector 466"/>
          <p:cNvCxnSpPr/>
          <p:nvPr/>
        </p:nvCxnSpPr>
        <p:spPr>
          <a:xfrm rot="5400000" flipH="1" flipV="1">
            <a:off x="4479294" y="1786653"/>
            <a:ext cx="580768" cy="454198"/>
          </a:xfrm>
          <a:prstGeom prst="curvedConnector3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8" name="Curved Connector 467"/>
          <p:cNvCxnSpPr/>
          <p:nvPr/>
        </p:nvCxnSpPr>
        <p:spPr>
          <a:xfrm rot="5400000">
            <a:off x="4084333" y="2378117"/>
            <a:ext cx="580768" cy="454198"/>
          </a:xfrm>
          <a:prstGeom prst="curvedConnector3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9" name="TextBox 468"/>
          <p:cNvSpPr txBox="1"/>
          <p:nvPr/>
        </p:nvSpPr>
        <p:spPr>
          <a:xfrm>
            <a:off x="4527651" y="2286000"/>
            <a:ext cx="577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 smtClean="0">
                <a:solidFill>
                  <a:srgbClr val="006600"/>
                </a:solidFill>
              </a:rPr>
              <a:t>e</a:t>
            </a:r>
            <a:r>
              <a:rPr lang="en-GB" sz="2800" b="1" i="1" baseline="30000" dirty="0" smtClean="0">
                <a:solidFill>
                  <a:srgbClr val="006600"/>
                </a:solidFill>
              </a:rPr>
              <a:t>+</a:t>
            </a:r>
            <a:endParaRPr lang="en-GB" sz="2800" b="1" i="1" baseline="30000" dirty="0">
              <a:solidFill>
                <a:srgbClr val="006600"/>
              </a:solidFill>
            </a:endParaRPr>
          </a:p>
        </p:txBody>
      </p:sp>
      <p:pic>
        <p:nvPicPr>
          <p:cNvPr id="470" name="Picture 4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312525"/>
            <a:ext cx="6032327" cy="10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8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</a:t>
            </a:r>
            <a:r>
              <a:rPr lang="en-US" sz="2000" dirty="0" smtClean="0"/>
              <a:t>energy (cont’d)</a:t>
            </a:r>
          </a:p>
          <a:p>
            <a:pPr lvl="1"/>
            <a:r>
              <a:rPr lang="en-US" sz="1600" dirty="0" smtClean="0"/>
              <a:t>FCC-</a:t>
            </a:r>
            <a:r>
              <a:rPr lang="en-US" sz="1600" dirty="0" err="1" smtClean="0"/>
              <a:t>ee</a:t>
            </a:r>
            <a:endParaRPr lang="en-US" sz="1600" dirty="0" smtClean="0"/>
          </a:p>
          <a:p>
            <a:pPr lvl="2"/>
            <a:r>
              <a:rPr lang="en-US" sz="1600" dirty="0" smtClean="0"/>
              <a:t>Beams collide many times (four times per turn, for hours)</a:t>
            </a:r>
          </a:p>
          <a:p>
            <a:pPr lvl="2"/>
            <a:r>
              <a:rPr lang="en-US" sz="1600" dirty="0" smtClean="0"/>
              <a:t>RF needed only to compensate the energy loss / turn by synchrotron radiation</a:t>
            </a:r>
          </a:p>
          <a:p>
            <a:pPr lvl="3"/>
            <a:r>
              <a:rPr lang="en-US" sz="1600" dirty="0" smtClean="0"/>
              <a:t>2 </a:t>
            </a:r>
            <a:r>
              <a:rPr lang="en-US" sz="1600" dirty="0" err="1" smtClean="0"/>
              <a:t>GeV</a:t>
            </a:r>
            <a:r>
              <a:rPr lang="en-US" sz="1600" dirty="0" smtClean="0"/>
              <a:t> at √s = 240 </a:t>
            </a:r>
            <a:r>
              <a:rPr lang="en-US" sz="1600" dirty="0" err="1" smtClean="0"/>
              <a:t>GeV</a:t>
            </a:r>
            <a:r>
              <a:rPr lang="en-US" sz="1600" dirty="0" smtClean="0"/>
              <a:t>,  7.5 </a:t>
            </a:r>
            <a:r>
              <a:rPr lang="en-US" sz="1600" dirty="0" err="1" smtClean="0"/>
              <a:t>GeV</a:t>
            </a:r>
            <a:r>
              <a:rPr lang="en-US" sz="1600" dirty="0" smtClean="0"/>
              <a:t> at √s = 350 </a:t>
            </a:r>
            <a:r>
              <a:rPr lang="en-US" sz="1600" dirty="0" err="1" smtClean="0"/>
              <a:t>GeV</a:t>
            </a:r>
            <a:r>
              <a:rPr lang="en-US" sz="1600" dirty="0" smtClean="0"/>
              <a:t> (baseline design)</a:t>
            </a:r>
          </a:p>
          <a:p>
            <a:pPr lvl="4"/>
            <a:r>
              <a:rPr lang="en-US" sz="1600" dirty="0" smtClean="0"/>
              <a:t>For RF superconducting cavities with 15-20 MV/m gradient</a:t>
            </a:r>
          </a:p>
          <a:p>
            <a:pPr lvl="4"/>
            <a:r>
              <a:rPr lang="en-US" sz="1600" dirty="0" smtClean="0"/>
              <a:t>Need less than 600 m </a:t>
            </a:r>
            <a:r>
              <a:rPr lang="en-US" sz="1600" dirty="0"/>
              <a:t>o</a:t>
            </a:r>
            <a:r>
              <a:rPr lang="en-US" sz="1600" dirty="0" smtClean="0"/>
              <a:t>f RF cavities (800 m with </a:t>
            </a:r>
            <a:r>
              <a:rPr lang="en-US" sz="1600" dirty="0" err="1" smtClean="0"/>
              <a:t>cryo</a:t>
            </a:r>
            <a:r>
              <a:rPr lang="en-US" sz="1600" dirty="0" smtClean="0"/>
              <a:t>-modules)  </a:t>
            </a:r>
            <a:endParaRPr lang="en-US" sz="16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38</a:t>
            </a:fld>
            <a:endParaRPr lang="en-US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132187" y="4383275"/>
            <a:ext cx="327913" cy="944488"/>
            <a:chOff x="1922432" y="1565176"/>
            <a:chExt cx="327913" cy="944488"/>
          </a:xfrm>
        </p:grpSpPr>
        <p:grpSp>
          <p:nvGrpSpPr>
            <p:cNvPr id="8" name="Group 7"/>
            <p:cNvGrpSpPr/>
            <p:nvPr/>
          </p:nvGrpSpPr>
          <p:grpSpPr>
            <a:xfrm>
              <a:off x="1922432" y="1565176"/>
              <a:ext cx="190241" cy="944488"/>
              <a:chOff x="1907704" y="1412776"/>
              <a:chExt cx="190241" cy="944488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907704" y="1412776"/>
                <a:ext cx="181857" cy="792088"/>
                <a:chOff x="1907704" y="1412776"/>
                <a:chExt cx="181857" cy="792088"/>
              </a:xfrm>
            </p:grpSpPr>
            <p:sp>
              <p:nvSpPr>
                <p:cNvPr id="20" name="Arc 19"/>
                <p:cNvSpPr/>
                <p:nvPr/>
              </p:nvSpPr>
              <p:spPr>
                <a:xfrm>
                  <a:off x="1907704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flipH="1">
                  <a:off x="1945545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 flipV="1">
                <a:off x="1916088" y="1565176"/>
                <a:ext cx="181857" cy="792088"/>
                <a:chOff x="1907704" y="1412776"/>
                <a:chExt cx="181857" cy="792088"/>
              </a:xfrm>
            </p:grpSpPr>
            <p:sp>
              <p:nvSpPr>
                <p:cNvPr id="18" name="Arc 17"/>
                <p:cNvSpPr/>
                <p:nvPr/>
              </p:nvSpPr>
              <p:spPr>
                <a:xfrm>
                  <a:off x="1907704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flipH="1">
                  <a:off x="1945545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2060104" y="1565176"/>
              <a:ext cx="190241" cy="944488"/>
              <a:chOff x="1907704" y="1412776"/>
              <a:chExt cx="190241" cy="94448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907704" y="1412776"/>
                <a:ext cx="181857" cy="792088"/>
                <a:chOff x="1907704" y="1412776"/>
                <a:chExt cx="181857" cy="792088"/>
              </a:xfrm>
            </p:grpSpPr>
            <p:sp>
              <p:nvSpPr>
                <p:cNvPr id="14" name="Arc 13"/>
                <p:cNvSpPr/>
                <p:nvPr/>
              </p:nvSpPr>
              <p:spPr>
                <a:xfrm>
                  <a:off x="1907704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flipH="1">
                  <a:off x="1945545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 flipV="1">
                <a:off x="1916088" y="1565176"/>
                <a:ext cx="181857" cy="792088"/>
                <a:chOff x="1907704" y="1412776"/>
                <a:chExt cx="181857" cy="792088"/>
              </a:xfrm>
            </p:grpSpPr>
            <p:sp>
              <p:nvSpPr>
                <p:cNvPr id="12" name="Arc 11"/>
                <p:cNvSpPr/>
                <p:nvPr/>
              </p:nvSpPr>
              <p:spPr>
                <a:xfrm>
                  <a:off x="1907704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Arc 12"/>
                <p:cNvSpPr/>
                <p:nvPr/>
              </p:nvSpPr>
              <p:spPr>
                <a:xfrm flipH="1">
                  <a:off x="1945545" y="1412776"/>
                  <a:ext cx="144016" cy="792088"/>
                </a:xfrm>
                <a:prstGeom prst="arc">
                  <a:avLst/>
                </a:prstGeom>
                <a:ln w="47625">
                  <a:solidFill>
                    <a:srgbClr val="0000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22" name="Oval 21"/>
          <p:cNvSpPr/>
          <p:nvPr/>
        </p:nvSpPr>
        <p:spPr>
          <a:xfrm>
            <a:off x="816840" y="3542292"/>
            <a:ext cx="3022877" cy="1313227"/>
          </a:xfrm>
          <a:prstGeom prst="ellipse">
            <a:avLst/>
          </a:prstGeom>
          <a:noFill/>
          <a:ln w="508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575025" y="3589586"/>
            <a:ext cx="3022877" cy="131322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576984" y="4873907"/>
            <a:ext cx="324836" cy="28906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1279548" y="4630796"/>
            <a:ext cx="270608" cy="148523"/>
          </a:xfrm>
          <a:prstGeom prst="straightConnector1">
            <a:avLst/>
          </a:prstGeom>
          <a:ln w="476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23566" y="3352800"/>
            <a:ext cx="517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</a:rPr>
              <a:t>e</a:t>
            </a:r>
            <a:r>
              <a:rPr lang="en-GB" sz="2800" b="1" i="1" baseline="30000" dirty="0" smtClean="0">
                <a:solidFill>
                  <a:srgbClr val="FF0000"/>
                </a:solidFill>
              </a:rPr>
              <a:t>-</a:t>
            </a:r>
            <a:endParaRPr lang="en-GB" sz="2800" b="1" i="1" baseline="300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3251" y="3352800"/>
            <a:ext cx="577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dirty="0" smtClean="0">
                <a:solidFill>
                  <a:srgbClr val="006600"/>
                </a:solidFill>
              </a:rPr>
              <a:t>e</a:t>
            </a:r>
            <a:r>
              <a:rPr lang="en-GB" sz="2800" b="1" i="1" baseline="30000" dirty="0" smtClean="0">
                <a:solidFill>
                  <a:srgbClr val="006600"/>
                </a:solidFill>
              </a:rPr>
              <a:t>+</a:t>
            </a:r>
            <a:endParaRPr lang="en-GB" sz="2800" b="1" i="1" baseline="30000" dirty="0">
              <a:solidFill>
                <a:srgbClr val="006600"/>
              </a:solidFill>
            </a:endParaRPr>
          </a:p>
        </p:txBody>
      </p:sp>
      <p:pic>
        <p:nvPicPr>
          <p:cNvPr id="28" name="Picture 3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83534"/>
            <a:ext cx="4666836" cy="316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078834"/>
              </p:ext>
            </p:extLst>
          </p:nvPr>
        </p:nvGraphicFramePr>
        <p:xfrm>
          <a:off x="7561781" y="4777653"/>
          <a:ext cx="896419" cy="708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9" name="Equation" r:id="rId4" imgW="583920" imgH="444240" progId="Equation.3">
                  <p:embed/>
                </p:oleObj>
              </mc:Choice>
              <mc:Fallback>
                <p:oleObj name="Equation" r:id="rId4" imgW="5839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61781" y="4777653"/>
                        <a:ext cx="896419" cy="708747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781800" y="4355068"/>
            <a:ext cx="935072" cy="338554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600" kern="0" dirty="0" smtClean="0">
                <a:latin typeface="+mn-lt"/>
              </a:rPr>
              <a:t>~ 7.5GeV</a:t>
            </a:r>
            <a:endParaRPr lang="en-GB" sz="1600" kern="0" dirty="0" smtClean="0"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435656" y="3733800"/>
            <a:ext cx="964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800" i="1" kern="0" dirty="0">
                <a:solidFill>
                  <a:srgbClr val="0000FF"/>
                </a:solidFill>
                <a:latin typeface="Symbol" panose="05050102010706020507" pitchFamily="18" charset="2"/>
              </a:rPr>
              <a:t>r</a:t>
            </a:r>
            <a:r>
              <a:rPr lang="en-US" sz="1800" i="1" kern="0" dirty="0">
                <a:solidFill>
                  <a:srgbClr val="0000FF"/>
                </a:solidFill>
              </a:rPr>
              <a:t> </a:t>
            </a:r>
            <a:r>
              <a:rPr lang="en-US" sz="1200" i="1" kern="0" dirty="0">
                <a:solidFill>
                  <a:srgbClr val="0000FF"/>
                </a:solidFill>
                <a:latin typeface="+mj-lt"/>
              </a:rPr>
              <a:t>= 11 </a:t>
            </a:r>
            <a:r>
              <a:rPr lang="en-US" sz="1200" i="1" kern="0" dirty="0" smtClean="0">
                <a:solidFill>
                  <a:srgbClr val="0000FF"/>
                </a:solidFill>
                <a:latin typeface="+mj-lt"/>
              </a:rPr>
              <a:t>km</a:t>
            </a:r>
            <a:endParaRPr lang="en-US" sz="1200" i="1" kern="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2" name="Right Arrow 31"/>
          <p:cNvSpPr/>
          <p:nvPr/>
        </p:nvSpPr>
        <p:spPr bwMode="auto">
          <a:xfrm rot="16200000">
            <a:off x="7091779" y="4128257"/>
            <a:ext cx="313735" cy="134420"/>
          </a:xfrm>
          <a:prstGeom prst="rightArrow">
            <a:avLst/>
          </a:prstGeom>
          <a:solidFill>
            <a:srgbClr val="FF5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66423" y="2743200"/>
            <a:ext cx="920377" cy="338554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600" kern="0" baseline="-25000" dirty="0" smtClean="0">
                <a:latin typeface="+mn-lt"/>
              </a:rPr>
              <a:t> </a:t>
            </a:r>
            <a:r>
              <a:rPr lang="en-US" sz="1600" kern="0" dirty="0" smtClean="0">
                <a:latin typeface="+mn-lt"/>
              </a:rPr>
              <a:t>~30 </a:t>
            </a:r>
            <a:r>
              <a:rPr lang="en-US" sz="1600" kern="0" dirty="0" err="1" smtClean="0">
                <a:latin typeface="+mn-lt"/>
              </a:rPr>
              <a:t>GeV</a:t>
            </a:r>
            <a:endParaRPr lang="en-GB" sz="1600" kern="0" dirty="0" smtClean="0">
              <a:latin typeface="+mn-lt"/>
            </a:endParaRPr>
          </a:p>
        </p:txBody>
      </p:sp>
      <p:sp>
        <p:nvSpPr>
          <p:cNvPr id="34" name="Right Arrow 33"/>
          <p:cNvSpPr/>
          <p:nvPr/>
        </p:nvSpPr>
        <p:spPr bwMode="auto">
          <a:xfrm rot="5400000">
            <a:off x="8086845" y="3209392"/>
            <a:ext cx="304801" cy="134418"/>
          </a:xfrm>
          <a:prstGeom prst="rightArrow">
            <a:avLst/>
          </a:prstGeom>
          <a:solidFill>
            <a:srgbClr val="FF5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140256" y="3372874"/>
            <a:ext cx="964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800" i="1" kern="0" dirty="0">
                <a:solidFill>
                  <a:srgbClr val="FF0000"/>
                </a:solidFill>
                <a:latin typeface="Symbol" panose="05050102010706020507" pitchFamily="18" charset="2"/>
              </a:rPr>
              <a:t>r</a:t>
            </a:r>
            <a:r>
              <a:rPr lang="en-US" sz="1800" i="1" kern="0" dirty="0">
                <a:solidFill>
                  <a:srgbClr val="FF0000"/>
                </a:solidFill>
              </a:rPr>
              <a:t> </a:t>
            </a:r>
            <a:r>
              <a:rPr lang="en-US" sz="1200" i="1" kern="0" dirty="0">
                <a:solidFill>
                  <a:srgbClr val="FF0000"/>
                </a:solidFill>
                <a:latin typeface="+mj-lt"/>
              </a:rPr>
              <a:t>= </a:t>
            </a:r>
            <a:r>
              <a:rPr lang="en-US" sz="1200" i="1" kern="0" dirty="0" smtClean="0">
                <a:solidFill>
                  <a:srgbClr val="FF0000"/>
                </a:solidFill>
                <a:latin typeface="+mj-lt"/>
              </a:rPr>
              <a:t>3.1 km</a:t>
            </a:r>
            <a:endParaRPr lang="en-US" sz="1200" i="1" kern="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 flipH="1">
            <a:off x="6571836" y="3962400"/>
            <a:ext cx="60960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6127583" y="4736069"/>
            <a:ext cx="959017" cy="338554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600" kern="0" dirty="0" smtClean="0">
                <a:latin typeface="+mn-lt"/>
              </a:rPr>
              <a:t>~ 2.0GeV</a:t>
            </a:r>
            <a:endParaRPr lang="en-GB" sz="1600" kern="0" dirty="0" smtClean="0">
              <a:latin typeface="+mn-lt"/>
            </a:endParaRPr>
          </a:p>
        </p:txBody>
      </p:sp>
      <p:sp>
        <p:nvSpPr>
          <p:cNvPr id="38" name="Right Arrow 37"/>
          <p:cNvSpPr/>
          <p:nvPr/>
        </p:nvSpPr>
        <p:spPr bwMode="auto">
          <a:xfrm rot="16200000">
            <a:off x="6387343" y="4509258"/>
            <a:ext cx="313735" cy="134420"/>
          </a:xfrm>
          <a:prstGeom prst="rightArrow">
            <a:avLst/>
          </a:prstGeom>
          <a:solidFill>
            <a:srgbClr val="FF5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410200"/>
            <a:ext cx="1733550" cy="86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75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energy </a:t>
            </a:r>
            <a:r>
              <a:rPr lang="en-US" sz="2000" dirty="0" smtClean="0"/>
              <a:t>(Summary)</a:t>
            </a:r>
          </a:p>
          <a:p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2"/>
            <a:r>
              <a:rPr lang="en-US" sz="1600" dirty="0" smtClean="0"/>
              <a:t>Ten times more RF cavities needed for ILC-H</a:t>
            </a:r>
          </a:p>
          <a:p>
            <a:pPr lvl="3"/>
            <a:r>
              <a:rPr lang="en-US" sz="1600" dirty="0" smtClean="0"/>
              <a:t>It is the cost driver of the project</a:t>
            </a:r>
          </a:p>
          <a:p>
            <a:pPr lvl="2"/>
            <a:r>
              <a:rPr lang="en-US" sz="1600" dirty="0" smtClean="0"/>
              <a:t>FCC-</a:t>
            </a:r>
            <a:r>
              <a:rPr lang="en-US" sz="1600" dirty="0" err="1" smtClean="0"/>
              <a:t>ee</a:t>
            </a:r>
            <a:r>
              <a:rPr lang="en-US" sz="1600" dirty="0" smtClean="0"/>
              <a:t> wall-plug power designed for 50 MW / beam (Synchrotron radiation)</a:t>
            </a:r>
          </a:p>
          <a:p>
            <a:pPr lvl="3"/>
            <a:r>
              <a:rPr lang="en-US" sz="1600" dirty="0" smtClean="0"/>
              <a:t>It is set to the maximum socially acceptable today</a:t>
            </a:r>
          </a:p>
          <a:p>
            <a:pPr lvl="4"/>
            <a:r>
              <a:rPr lang="en-US" sz="1600" dirty="0" smtClean="0"/>
              <a:t>(Directly proportional to the luminosity)</a:t>
            </a:r>
          </a:p>
          <a:p>
            <a:pPr marL="457200" lvl="1" indent="0">
              <a:buNone/>
            </a:pPr>
            <a:endParaRPr lang="en-US" sz="16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39</a:t>
            </a:fld>
            <a:endParaRPr lang="en-US" alt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33544"/>
              </p:ext>
            </p:extLst>
          </p:nvPr>
        </p:nvGraphicFramePr>
        <p:xfrm>
          <a:off x="457200" y="1371600"/>
          <a:ext cx="786651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878"/>
                <a:gridCol w="2099434"/>
                <a:gridCol w="3124200"/>
              </a:tblGrid>
              <a:tr h="370840">
                <a:tc>
                  <a:txBody>
                    <a:bodyPr/>
                    <a:lstStyle/>
                    <a:p>
                      <a:endParaRPr lang="en-GB" sz="14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i="0" dirty="0" smtClean="0">
                          <a:solidFill>
                            <a:schemeClr val="tx1"/>
                          </a:solidFill>
                          <a:latin typeface="Corbel (Body)"/>
                          <a:cs typeface="Corbel (Body)"/>
                        </a:rPr>
                        <a:t>ILC-H</a:t>
                      </a:r>
                      <a:endParaRPr lang="en-GB" sz="1800" i="0" dirty="0">
                        <a:solidFill>
                          <a:schemeClr val="tx1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i="0" dirty="0" smtClean="0">
                          <a:solidFill>
                            <a:schemeClr val="tx1"/>
                          </a:solidFill>
                          <a:latin typeface="Corbel (Body)"/>
                          <a:cs typeface="Corbel (Body)"/>
                        </a:rPr>
                        <a:t>FCC-</a:t>
                      </a:r>
                      <a:r>
                        <a:rPr lang="en-GB" sz="1800" i="0" dirty="0" err="1" smtClean="0">
                          <a:solidFill>
                            <a:schemeClr val="tx1"/>
                          </a:solidFill>
                          <a:latin typeface="Corbel (Body)"/>
                          <a:cs typeface="Corbel (Body)"/>
                        </a:rPr>
                        <a:t>ee</a:t>
                      </a:r>
                      <a:r>
                        <a:rPr lang="en-GB" sz="1800" i="0" dirty="0" smtClean="0">
                          <a:solidFill>
                            <a:schemeClr val="tx1"/>
                          </a:solidFill>
                          <a:latin typeface="Corbel (Body)"/>
                          <a:cs typeface="Corbel (Body)"/>
                        </a:rPr>
                        <a:t>-H and top</a:t>
                      </a:r>
                      <a:endParaRPr lang="en-GB" sz="1800" i="0" dirty="0">
                        <a:solidFill>
                          <a:schemeClr val="tx1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RF  voltage </a:t>
                      </a:r>
                      <a:r>
                        <a:rPr kumimoji="0" lang="en-GB" sz="1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V</a:t>
                      </a:r>
                      <a:r>
                        <a:rPr kumimoji="0" lang="en-GB" sz="1800" b="0" i="1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to</a:t>
                      </a:r>
                      <a:r>
                        <a:rPr kumimoji="0" lang="en-GB" sz="1800" b="0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t</a:t>
                      </a:r>
                      <a:endParaRPr lang="en-GB" sz="12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baseline="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240 GV</a:t>
                      </a:r>
                      <a:endParaRPr lang="en-GB" sz="1600" b="1" baseline="0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i="0" baseline="0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3-10 GV</a:t>
                      </a:r>
                      <a:endParaRPr lang="en-GB" sz="1600" b="1" i="0" baseline="0" dirty="0">
                        <a:solidFill>
                          <a:srgbClr val="00B050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RF  gradient </a:t>
                      </a:r>
                      <a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G</a:t>
                      </a:r>
                      <a:r>
                        <a:rPr kumimoji="0" lang="en-GB" sz="1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RF </a:t>
                      </a:r>
                      <a:endParaRPr lang="en-GB" sz="12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baseline="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31.5 MV/m</a:t>
                      </a:r>
                      <a:endParaRPr lang="en-GB" sz="1600" b="1" baseline="0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i="0" baseline="0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15-20 MV/m</a:t>
                      </a:r>
                      <a:endParaRPr lang="en-GB" sz="1600" b="1" i="0" baseline="0" dirty="0">
                        <a:solidFill>
                          <a:srgbClr val="00B050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effective</a:t>
                      </a:r>
                      <a:r>
                        <a:rPr lang="en-GB" sz="1600" baseline="0" dirty="0" smtClean="0">
                          <a:latin typeface="Corbel (Body)"/>
                          <a:cs typeface="Corbel (Body)"/>
                        </a:rPr>
                        <a:t> RF </a:t>
                      </a:r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length 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8 km</a:t>
                      </a:r>
                      <a:endParaRPr lang="en-GB" sz="1600" b="1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i="0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&lt;800 m</a:t>
                      </a:r>
                      <a:endParaRPr lang="en-GB" sz="1600" b="1" i="0" dirty="0">
                        <a:solidFill>
                          <a:srgbClr val="00B050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RF frequency </a:t>
                      </a:r>
                      <a:r>
                        <a:rPr kumimoji="0" lang="en-GB" sz="1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f</a:t>
                      </a:r>
                      <a:r>
                        <a:rPr kumimoji="0" lang="en-GB" sz="1800" b="0" i="1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RF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1.3 GHz</a:t>
                      </a:r>
                      <a:endParaRPr lang="en-GB" sz="1600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400-800 MHz (?)</a:t>
                      </a:r>
                      <a:endParaRPr lang="en-GB" sz="1600" dirty="0">
                        <a:solidFill>
                          <a:srgbClr val="00B050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Q</a:t>
                      </a:r>
                      <a:r>
                        <a:rPr kumimoji="0" lang="en-GB" sz="1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0</a:t>
                      </a: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: unloaded cavity </a:t>
                      </a:r>
                      <a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Q</a:t>
                      </a: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 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10</a:t>
                      </a:r>
                      <a:r>
                        <a:rPr lang="en-GB" sz="1600" baseline="3000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10</a:t>
                      </a:r>
                      <a:endParaRPr lang="en-GB" sz="1600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2-4x10</a:t>
                      </a:r>
                      <a:r>
                        <a:rPr kumimoji="0" lang="en-GB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10</a:t>
                      </a:r>
                      <a:r>
                        <a:rPr kumimoji="0" lang="en-GB" sz="16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 </a:t>
                      </a: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(higher at lower </a:t>
                      </a:r>
                      <a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G</a:t>
                      </a:r>
                      <a:r>
                        <a:rPr kumimoji="0" lang="en-GB" sz="16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RF</a:t>
                      </a: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D</a:t>
                      </a: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 (Body)"/>
                          <a:cs typeface="Corbel (Body)"/>
                        </a:rPr>
                        <a:t>: RF duty factor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0.75% (pulsed)</a:t>
                      </a:r>
                      <a:endParaRPr lang="en-GB" sz="1600" b="1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100% (</a:t>
                      </a:r>
                      <a:r>
                        <a:rPr lang="en-GB" sz="1600" b="1" dirty="0" err="1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cw</a:t>
                      </a:r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)</a:t>
                      </a:r>
                      <a:endParaRPr lang="en-GB" sz="1600" b="1" dirty="0">
                        <a:solidFill>
                          <a:srgbClr val="00B050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total </a:t>
                      </a:r>
                      <a:r>
                        <a:rPr lang="en-GB" sz="1600" dirty="0" err="1" smtClean="0">
                          <a:latin typeface="Corbel (Body)"/>
                          <a:cs typeface="Corbel (Body)"/>
                        </a:rPr>
                        <a:t>cryo</a:t>
                      </a:r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 power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16 MW</a:t>
                      </a:r>
                      <a:endParaRPr lang="en-GB" sz="1600" b="1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10-25 MW</a:t>
                      </a:r>
                      <a:endParaRPr lang="en-GB" sz="14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orbel (Body)"/>
                          <a:cs typeface="Corbel (Body)"/>
                        </a:rPr>
                        <a:t>Wall-plug power</a:t>
                      </a:r>
                      <a:endParaRPr lang="en-GB" sz="1600" dirty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163 MW (500</a:t>
                      </a:r>
                      <a:r>
                        <a:rPr lang="en-GB" sz="1600" b="1" baseline="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 </a:t>
                      </a:r>
                      <a:r>
                        <a:rPr lang="en-GB" sz="1600" b="1" baseline="0" dirty="0" err="1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GeV</a:t>
                      </a:r>
                      <a:r>
                        <a:rPr lang="en-GB" sz="1600" b="1" baseline="0" dirty="0" smtClean="0">
                          <a:solidFill>
                            <a:srgbClr val="0000CC"/>
                          </a:solidFill>
                          <a:latin typeface="Corbel (Body)"/>
                          <a:cs typeface="Corbel (Body)"/>
                        </a:rPr>
                        <a:t>)</a:t>
                      </a:r>
                      <a:endParaRPr lang="en-GB" sz="1600" b="1" dirty="0">
                        <a:solidFill>
                          <a:srgbClr val="0000CC"/>
                        </a:solidFill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300 MW (</a:t>
                      </a:r>
                      <a:r>
                        <a:rPr lang="en-GB" sz="1600" b="1" dirty="0" err="1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Fcc</a:t>
                      </a:r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-</a:t>
                      </a:r>
                      <a:r>
                        <a:rPr lang="en-GB" sz="1600" b="1" dirty="0" err="1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ee</a:t>
                      </a:r>
                      <a:r>
                        <a:rPr lang="en-GB" sz="1600" b="1" dirty="0" smtClean="0">
                          <a:solidFill>
                            <a:srgbClr val="00B050"/>
                          </a:solidFill>
                          <a:latin typeface="Corbel (Body)"/>
                          <a:cs typeface="Corbel (Body)"/>
                        </a:rPr>
                        <a:t>-top)</a:t>
                      </a:r>
                      <a:endParaRPr lang="en-GB" sz="1400" dirty="0" smtClean="0">
                        <a:latin typeface="Corbel (Body)"/>
                        <a:cs typeface="Corbel (Body)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1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luminosity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r>
              <a:rPr lang="en-US" sz="1600" dirty="0" err="1" smtClean="0"/>
              <a:t>n</a:t>
            </a:r>
            <a:r>
              <a:rPr lang="en-US" sz="1600" baseline="-25000" dirty="0" err="1" smtClean="0"/>
              <a:t>IP</a:t>
            </a:r>
            <a:r>
              <a:rPr lang="en-US" sz="1600" dirty="0" smtClean="0"/>
              <a:t> : number of interaction points </a:t>
            </a:r>
          </a:p>
          <a:p>
            <a:pPr lvl="2"/>
            <a:r>
              <a:rPr lang="en-US" sz="1600" dirty="0"/>
              <a:t>U</a:t>
            </a:r>
            <a:r>
              <a:rPr lang="en-US" sz="1600" dirty="0" smtClean="0"/>
              <a:t>p to 4 for FCC-</a:t>
            </a:r>
            <a:r>
              <a:rPr lang="en-US" sz="1600" dirty="0" err="1" smtClean="0"/>
              <a:t>ee</a:t>
            </a:r>
            <a:r>
              <a:rPr lang="en-US" sz="1600" dirty="0" smtClean="0"/>
              <a:t>, one for ILC.</a:t>
            </a:r>
          </a:p>
          <a:p>
            <a:pPr lvl="1"/>
            <a:r>
              <a:rPr lang="en-US" sz="1600" dirty="0" smtClean="0"/>
              <a:t>N : number of electrons/positrons per bunch</a:t>
            </a:r>
          </a:p>
          <a:p>
            <a:pPr lvl="1"/>
            <a:r>
              <a:rPr lang="en-US" sz="1600" dirty="0" smtClean="0"/>
              <a:t>k</a:t>
            </a:r>
            <a:r>
              <a:rPr lang="en-US" sz="1600" baseline="-25000" dirty="0" smtClean="0"/>
              <a:t>b </a:t>
            </a:r>
            <a:r>
              <a:rPr lang="en-US" sz="1600" dirty="0" smtClean="0"/>
              <a:t>: number of bunches per pulse (ILC) or total (FCC-</a:t>
            </a:r>
            <a:r>
              <a:rPr lang="en-US" sz="1600" dirty="0" err="1" smtClean="0"/>
              <a:t>ee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f : frequency of collision</a:t>
            </a:r>
          </a:p>
          <a:p>
            <a:pPr lvl="1"/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*</a:t>
            </a:r>
            <a:r>
              <a:rPr lang="en-US" sz="1600" baseline="-25000" dirty="0" err="1" smtClean="0">
                <a:cs typeface="Symbol" charset="2"/>
              </a:rPr>
              <a:t>x,y</a:t>
            </a:r>
            <a:r>
              <a:rPr lang="en-US" sz="1600" baseline="-25000" dirty="0" smtClean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: transverse beam sizes at interaction point</a:t>
            </a:r>
          </a:p>
          <a:p>
            <a:pPr lvl="1"/>
            <a:r>
              <a:rPr lang="en-US" sz="1600" dirty="0" smtClean="0">
                <a:cs typeface="Symbol" charset="2"/>
              </a:rPr>
              <a:t>F : reduction factor due to beam crossing angle </a:t>
            </a:r>
          </a:p>
          <a:p>
            <a:pPr lvl="1"/>
            <a:r>
              <a:rPr lang="en-US" sz="1600" dirty="0" smtClean="0">
                <a:cs typeface="Symbol" charset="2"/>
              </a:rPr>
              <a:t>H</a:t>
            </a:r>
            <a:r>
              <a:rPr lang="en-US" sz="1600" baseline="-25000" dirty="0" smtClean="0">
                <a:cs typeface="Symbol" charset="2"/>
              </a:rPr>
              <a:t>D</a:t>
            </a:r>
            <a:r>
              <a:rPr lang="en-US" sz="1600" dirty="0" smtClean="0">
                <a:cs typeface="Symbol" charset="2"/>
              </a:rPr>
              <a:t>: pinch effect due to beam-beam interactions (</a:t>
            </a:r>
            <a:r>
              <a:rPr lang="en-US" sz="1600" dirty="0" err="1" smtClean="0">
                <a:cs typeface="Symbol" charset="2"/>
              </a:rPr>
              <a:t>Beamstrahlung</a:t>
            </a:r>
            <a:r>
              <a:rPr lang="en-US" sz="1600" dirty="0" smtClean="0">
                <a:cs typeface="Symbol" charset="2"/>
              </a:rPr>
              <a:t>)</a:t>
            </a:r>
          </a:p>
          <a:p>
            <a:pPr lvl="1"/>
            <a:r>
              <a:rPr lang="en-US" sz="1600" dirty="0" smtClean="0">
                <a:cs typeface="Symbol" charset="2"/>
              </a:rPr>
              <a:t>4</a:t>
            </a:r>
            <a:r>
              <a:rPr lang="en-US" sz="1600" dirty="0" smtClean="0">
                <a:latin typeface="Symbol" charset="2"/>
                <a:cs typeface="Symbol" charset="2"/>
              </a:rPr>
              <a:t>p </a:t>
            </a:r>
            <a:r>
              <a:rPr lang="en-US" sz="1600" dirty="0" smtClean="0">
                <a:cs typeface="Symbol" charset="2"/>
              </a:rPr>
              <a:t>: you shouldn’t touch that !</a:t>
            </a:r>
          </a:p>
          <a:p>
            <a:pPr lvl="1"/>
            <a:endParaRPr lang="en-US" sz="1600" dirty="0"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40</a:t>
            </a:fld>
            <a:endParaRPr lang="en-US" altLang="en-US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836087"/>
              </p:ext>
            </p:extLst>
          </p:nvPr>
        </p:nvGraphicFramePr>
        <p:xfrm>
          <a:off x="2551314" y="1676400"/>
          <a:ext cx="3849486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2" name="Equation" r:id="rId3" imgW="1117600" imgH="457200" progId="Equation.3">
                  <p:embed/>
                </p:oleObj>
              </mc:Choice>
              <mc:Fallback>
                <p:oleObj name="Equation" r:id="rId3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314" y="1676400"/>
                        <a:ext cx="3849486" cy="160020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77000" y="2209800"/>
            <a:ext cx="820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× H</a:t>
            </a:r>
            <a:r>
              <a:rPr lang="en-US" baseline="-25000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52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luminosity (cont’d)</a:t>
            </a:r>
          </a:p>
          <a:p>
            <a:pPr lvl="1"/>
            <a:r>
              <a:rPr lang="en-US" sz="1600" dirty="0" smtClean="0"/>
              <a:t>Remember: </a:t>
            </a:r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dirty="0" smtClean="0">
                <a:cs typeface="Symbol" charset="2"/>
              </a:rPr>
              <a:t>(</a:t>
            </a:r>
            <a:r>
              <a:rPr lang="en-US" sz="1600" dirty="0" err="1" smtClean="0">
                <a:cs typeface="Symbol" charset="2"/>
              </a:rPr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cs typeface="Symbol" charset="2"/>
              </a:rPr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 </a:t>
            </a:r>
            <a:r>
              <a:rPr lang="en-US" sz="1600" dirty="0"/>
              <a:t>→ </a:t>
            </a:r>
            <a:r>
              <a:rPr lang="en-US" sz="1600" dirty="0" smtClean="0"/>
              <a:t> HZ) ~ 200 </a:t>
            </a:r>
            <a:r>
              <a:rPr lang="en-US" sz="1600" dirty="0" err="1" smtClean="0"/>
              <a:t>fb</a:t>
            </a:r>
            <a:r>
              <a:rPr lang="en-US" sz="1600" dirty="0" smtClean="0"/>
              <a:t> at √s ~ 250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lvl="1"/>
            <a:r>
              <a:rPr lang="en-US" sz="1600" dirty="0" smtClean="0"/>
              <a:t>For 0.1% precision on the couplings, at least 10</a:t>
            </a:r>
            <a:r>
              <a:rPr lang="en-US" sz="1600" baseline="30000" dirty="0" smtClean="0">
                <a:cs typeface="Symbol" charset="2"/>
              </a:rPr>
              <a:t>6</a:t>
            </a:r>
            <a:r>
              <a:rPr lang="en-US" sz="1600" dirty="0" smtClean="0">
                <a:cs typeface="Symbol" charset="2"/>
              </a:rPr>
              <a:t> HZ events are required</a:t>
            </a:r>
          </a:p>
          <a:p>
            <a:pPr lvl="2"/>
            <a:r>
              <a:rPr lang="en-US" sz="1600" dirty="0" smtClean="0">
                <a:cs typeface="Symbol" charset="2"/>
              </a:rPr>
              <a:t>Order of magnitude for the total luminosity:  5000 fb</a:t>
            </a:r>
            <a:r>
              <a:rPr lang="en-US" sz="1600" baseline="30000" dirty="0" smtClean="0">
                <a:cs typeface="Symbol" charset="2"/>
              </a:rPr>
              <a:t>-1</a:t>
            </a:r>
            <a:r>
              <a:rPr lang="en-US" sz="1600" dirty="0" smtClean="0">
                <a:cs typeface="Symbol" charset="2"/>
              </a:rPr>
              <a:t>, e.g. in 5 years</a:t>
            </a:r>
          </a:p>
          <a:p>
            <a:pPr lvl="3"/>
            <a:r>
              <a:rPr lang="en-US" sz="1600" dirty="0" smtClean="0">
                <a:cs typeface="Symbol" charset="2"/>
              </a:rPr>
              <a:t>Corresponds to an instantaneous luminosity of  10</a:t>
            </a:r>
            <a:r>
              <a:rPr lang="en-US" sz="1600" baseline="30000" dirty="0" smtClean="0">
                <a:cs typeface="Symbol" charset="2"/>
              </a:rPr>
              <a:t>35</a:t>
            </a:r>
            <a:r>
              <a:rPr lang="en-US" sz="1600" dirty="0" smtClean="0">
                <a:cs typeface="Symbol" charset="2"/>
              </a:rPr>
              <a:t> cm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-2</a:t>
            </a:r>
            <a:r>
              <a:rPr lang="en-US" sz="1600" dirty="0" smtClean="0"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-1</a:t>
            </a:r>
            <a:endParaRPr lang="en-US" sz="1600" dirty="0" smtClean="0">
              <a:cs typeface="Symbol" charset="2"/>
            </a:endParaRPr>
          </a:p>
          <a:p>
            <a:pPr lvl="4"/>
            <a:r>
              <a:rPr lang="en-US" sz="1600" dirty="0" smtClean="0">
                <a:cs typeface="Symbol" charset="2"/>
              </a:rPr>
              <a:t>(Prove it as an exercise !)</a:t>
            </a:r>
          </a:p>
          <a:p>
            <a:pPr lvl="3"/>
            <a:r>
              <a:rPr lang="en-US" sz="1600" dirty="0" smtClean="0">
                <a:cs typeface="Symbol" charset="2"/>
              </a:rPr>
              <a:t>LEP2 reached 10</a:t>
            </a:r>
            <a:r>
              <a:rPr lang="en-US" sz="1600" baseline="30000" dirty="0" smtClean="0">
                <a:cs typeface="Symbol" charset="2"/>
              </a:rPr>
              <a:t>32</a:t>
            </a:r>
            <a:r>
              <a:rPr lang="en-US" sz="1600" dirty="0" smtClean="0">
                <a:cs typeface="Symbol" charset="2"/>
              </a:rPr>
              <a:t> </a:t>
            </a:r>
            <a:r>
              <a:rPr lang="en-US" sz="1600" dirty="0">
                <a:cs typeface="Symbol" charset="2"/>
              </a:rPr>
              <a:t>cm</a:t>
            </a:r>
            <a:r>
              <a:rPr lang="en-US" sz="1600" baseline="30000" dirty="0">
                <a:latin typeface="Symbol" charset="2"/>
                <a:cs typeface="Symbol" charset="2"/>
              </a:rPr>
              <a:t>-2</a:t>
            </a:r>
            <a:r>
              <a:rPr lang="en-US" sz="1600" dirty="0">
                <a:cs typeface="Symbol" charset="2"/>
              </a:rPr>
              <a:t>s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1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: Need three orders of magnitude more</a:t>
            </a:r>
          </a:p>
          <a:p>
            <a:pPr lvl="3"/>
            <a:r>
              <a:rPr lang="en-US" sz="1600" dirty="0" smtClean="0">
                <a:cs typeface="Symbol" charset="2"/>
              </a:rPr>
              <a:t>SLC reached 3 × 10</a:t>
            </a:r>
            <a:r>
              <a:rPr lang="en-US" sz="1600" baseline="30000" dirty="0" smtClean="0">
                <a:cs typeface="Symbol" charset="2"/>
              </a:rPr>
              <a:t>30</a:t>
            </a:r>
            <a:r>
              <a:rPr lang="en-US" sz="1600" dirty="0" smtClean="0">
                <a:cs typeface="Symbol" charset="2"/>
              </a:rPr>
              <a:t> </a:t>
            </a:r>
            <a:r>
              <a:rPr lang="en-US" sz="1600" dirty="0">
                <a:cs typeface="Symbol" charset="2"/>
              </a:rPr>
              <a:t>cm</a:t>
            </a:r>
            <a:r>
              <a:rPr lang="en-US" sz="1600" baseline="30000" dirty="0">
                <a:latin typeface="Symbol" charset="2"/>
                <a:cs typeface="Symbol" charset="2"/>
              </a:rPr>
              <a:t>-2</a:t>
            </a:r>
            <a:r>
              <a:rPr lang="en-US" sz="1600" dirty="0">
                <a:cs typeface="Symbol" charset="2"/>
              </a:rPr>
              <a:t>s</a:t>
            </a:r>
            <a:r>
              <a:rPr lang="en-US" sz="1600" baseline="30000" dirty="0">
                <a:latin typeface="Symbol" charset="2"/>
                <a:cs typeface="Symbol" charset="2"/>
              </a:rPr>
              <a:t>-1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: Need &gt; four orders of magnitude more</a:t>
            </a:r>
            <a:endParaRPr lang="en-US" sz="1600" dirty="0">
              <a:cs typeface="Symbol" charset="2"/>
            </a:endParaRPr>
          </a:p>
          <a:p>
            <a:pPr lvl="3"/>
            <a:endParaRPr lang="en-US" sz="1600" dirty="0"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41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5562600" cy="273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7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luminosity (cont’d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Beam spot size at FCC-</a:t>
            </a:r>
            <a:r>
              <a:rPr lang="en-US" sz="1600" dirty="0" err="1" smtClean="0"/>
              <a:t>ee</a:t>
            </a:r>
            <a:endParaRPr lang="en-US" sz="1600" dirty="0" smtClean="0"/>
          </a:p>
          <a:p>
            <a:pPr lvl="2"/>
            <a:r>
              <a:rPr lang="en-US" sz="1600" dirty="0" smtClean="0"/>
              <a:t>Inspired by B factories (KEK-B, PEP-II) progress</a:t>
            </a:r>
          </a:p>
          <a:p>
            <a:pPr lvl="3"/>
            <a:r>
              <a:rPr lang="en-US" sz="1600" dirty="0" smtClean="0"/>
              <a:t>Final focus optics reduces vertical / horizontal sizes </a:t>
            </a:r>
          </a:p>
          <a:p>
            <a:pPr lvl="4"/>
            <a:r>
              <a:rPr lang="en-US" sz="1600" dirty="0"/>
              <a:t>B</a:t>
            </a:r>
            <a:r>
              <a:rPr lang="en-US" sz="1600" dirty="0" smtClean="0"/>
              <a:t>y factors of 100 (</a:t>
            </a:r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*</a:t>
            </a:r>
            <a:r>
              <a:rPr lang="en-US" sz="1600" baseline="-25000" dirty="0" smtClean="0">
                <a:cs typeface="Symbol" charset="2"/>
              </a:rPr>
              <a:t>y</a:t>
            </a:r>
            <a:r>
              <a:rPr lang="en-US" sz="1600" dirty="0" smtClean="0">
                <a:cs typeface="Symbol" charset="2"/>
              </a:rPr>
              <a:t>)</a:t>
            </a:r>
            <a:r>
              <a:rPr lang="en-US" sz="1600" dirty="0" smtClean="0">
                <a:latin typeface="Symbol" charset="2"/>
                <a:cs typeface="Symbol" charset="2"/>
              </a:rPr>
              <a:t> </a:t>
            </a:r>
            <a:r>
              <a:rPr lang="en-US" sz="1600" dirty="0" smtClean="0"/>
              <a:t>and 10 </a:t>
            </a:r>
            <a:r>
              <a:rPr lang="en-US" sz="1600" dirty="0"/>
              <a:t>(</a:t>
            </a:r>
            <a:r>
              <a:rPr lang="en-US" sz="1600" dirty="0">
                <a:latin typeface="Symbol" charset="2"/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*</a:t>
            </a:r>
            <a:r>
              <a:rPr lang="en-US" sz="1600" baseline="-25000" dirty="0" smtClean="0">
                <a:cs typeface="Symbol" charset="2"/>
              </a:rPr>
              <a:t>x</a:t>
            </a:r>
            <a:r>
              <a:rPr lang="en-US" sz="1600" dirty="0" smtClean="0">
                <a:cs typeface="Symbol" charset="2"/>
              </a:rPr>
              <a:t>)</a:t>
            </a:r>
            <a:r>
              <a:rPr lang="en-US" sz="1600" dirty="0" smtClean="0">
                <a:latin typeface="Symbol" charset="2"/>
                <a:cs typeface="Symbol" charset="2"/>
              </a:rPr>
              <a:t> </a:t>
            </a:r>
            <a:r>
              <a:rPr lang="en-US" sz="1600" dirty="0" smtClean="0"/>
              <a:t>with respect to LEP2</a:t>
            </a:r>
          </a:p>
          <a:p>
            <a:pPr lvl="4"/>
            <a:endParaRPr lang="en-US" sz="1600" dirty="0"/>
          </a:p>
          <a:p>
            <a:pPr lvl="4"/>
            <a:endParaRPr lang="en-US" sz="1600" dirty="0" smtClean="0"/>
          </a:p>
          <a:p>
            <a:pPr lvl="4"/>
            <a:endParaRPr lang="en-US" sz="1600" dirty="0"/>
          </a:p>
          <a:p>
            <a:pPr lvl="4"/>
            <a:endParaRPr lang="en-US" sz="1600" dirty="0" smtClean="0"/>
          </a:p>
          <a:p>
            <a:pPr lvl="4"/>
            <a:endParaRPr lang="en-US" sz="1600" dirty="0"/>
          </a:p>
          <a:p>
            <a:pPr lvl="1"/>
            <a:endParaRPr lang="en-US" sz="1600" dirty="0" smtClean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508996"/>
              </p:ext>
            </p:extLst>
          </p:nvPr>
        </p:nvGraphicFramePr>
        <p:xfrm>
          <a:off x="6553200" y="1066800"/>
          <a:ext cx="2438400" cy="101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3" name="Equation" r:id="rId3" imgW="1117600" imgH="457200" progId="Equation.3">
                  <p:embed/>
                </p:oleObj>
              </mc:Choice>
              <mc:Fallback>
                <p:oleObj name="Equation" r:id="rId3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066800"/>
                        <a:ext cx="2438400" cy="1013623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 bwMode="auto">
          <a:xfrm>
            <a:off x="7924800" y="1600199"/>
            <a:ext cx="838200" cy="4802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752196"/>
              </p:ext>
            </p:extLst>
          </p:nvPr>
        </p:nvGraphicFramePr>
        <p:xfrm>
          <a:off x="1676400" y="266700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lang="en-US" b="1" baseline="3000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*</a:t>
                      </a:r>
                      <a:r>
                        <a:rPr lang="en-US" b="1" baseline="-2500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x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 (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m)</a:t>
                      </a:r>
                      <a:endParaRPr lang="en-US" b="1" dirty="0">
                        <a:solidFill>
                          <a:schemeClr val="tx1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lang="en-US" b="1" baseline="3000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*</a:t>
                      </a:r>
                      <a:r>
                        <a:rPr lang="en-US" b="1" baseline="-2500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y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 (nm)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9900"/>
                          </a:solidFill>
                        </a:rPr>
                        <a:t>LEP2</a:t>
                      </a:r>
                      <a:endParaRPr lang="en-US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9900"/>
                          </a:solidFill>
                        </a:rPr>
                        <a:t>182</a:t>
                      </a:r>
                      <a:endParaRPr lang="en-US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9900"/>
                          </a:solidFill>
                        </a:rPr>
                        <a:t>3200</a:t>
                      </a:r>
                      <a:endParaRPr lang="en-US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FCC-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ee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26014"/>
              </p:ext>
            </p:extLst>
          </p:nvPr>
        </p:nvGraphicFramePr>
        <p:xfrm>
          <a:off x="1676400" y="382016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ILC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0.47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5.9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04800" y="4419600"/>
            <a:ext cx="8610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1600" dirty="0" smtClean="0"/>
              <a:t>Beam spot size at ILC</a:t>
            </a:r>
          </a:p>
          <a:p>
            <a:pPr lvl="2"/>
            <a:r>
              <a:rPr lang="en-US" sz="1600" dirty="0" smtClean="0"/>
              <a:t>The frequency f of collisions at ILC is 5 Hz (time needed to produce new bunches)</a:t>
            </a:r>
          </a:p>
          <a:p>
            <a:pPr lvl="3"/>
            <a:r>
              <a:rPr lang="en-US" sz="1600" dirty="0" smtClean="0"/>
              <a:t>Compared to 300,000 km/s  / 100 km = 3 kHz at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 </a:t>
            </a:r>
          </a:p>
          <a:p>
            <a:pPr lvl="4"/>
            <a:r>
              <a:rPr lang="en-US" sz="1600" dirty="0" smtClean="0"/>
              <a:t>Need much smaller beam sizes at ILC than at FCC-</a:t>
            </a:r>
            <a:r>
              <a:rPr lang="en-US" sz="1600" dirty="0" err="1" smtClean="0"/>
              <a:t>ee</a:t>
            </a:r>
            <a:r>
              <a:rPr lang="en-US" sz="1600" dirty="0" smtClean="0"/>
              <a:t>, never achieved so far.           </a:t>
            </a:r>
          </a:p>
          <a:p>
            <a:pPr lvl="4"/>
            <a:r>
              <a:rPr lang="en-US" sz="1600" dirty="0" smtClean="0"/>
              <a:t>Need another factor 600 on  </a:t>
            </a:r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*</a:t>
            </a:r>
            <a:r>
              <a:rPr lang="en-US" sz="1600" baseline="-25000" dirty="0" smtClean="0">
                <a:cs typeface="Symbol" charset="2"/>
              </a:rPr>
              <a:t>x</a:t>
            </a:r>
            <a:r>
              <a:rPr lang="en-US" sz="1600" dirty="0" smtClean="0">
                <a:cs typeface="Symbol" charset="2"/>
              </a:rPr>
              <a:t> × </a:t>
            </a:r>
            <a:r>
              <a:rPr lang="en-US" sz="1600" dirty="0" smtClean="0">
                <a:latin typeface="Symbol" charset="2"/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*</a:t>
            </a:r>
            <a:r>
              <a:rPr lang="en-US" sz="1600" baseline="-25000" dirty="0" smtClean="0">
                <a:cs typeface="Symbol" charset="2"/>
              </a:rPr>
              <a:t>y </a:t>
            </a:r>
            <a:r>
              <a:rPr lang="en-US" sz="1600" dirty="0" smtClean="0">
                <a:cs typeface="Symbol" charset="2"/>
              </a:rPr>
              <a:t> - Design foresees a factor 300.</a:t>
            </a:r>
          </a:p>
          <a:p>
            <a:pPr lvl="4"/>
            <a:r>
              <a:rPr lang="en-US" sz="1600" dirty="0" smtClean="0">
                <a:cs typeface="Symbol" charset="2"/>
              </a:rPr>
              <a:t>It is also a factor 2000 smaller than the SLC beam spot.</a:t>
            </a:r>
            <a:endParaRPr lang="en-US" sz="1600" dirty="0" smtClean="0"/>
          </a:p>
        </p:txBody>
      </p:sp>
      <p:sp>
        <p:nvSpPr>
          <p:cNvPr id="12" name="Oval 11"/>
          <p:cNvSpPr/>
          <p:nvPr/>
        </p:nvSpPr>
        <p:spPr bwMode="auto">
          <a:xfrm>
            <a:off x="8229600" y="1066800"/>
            <a:ext cx="381000" cy="4802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72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luminosity (cont’d)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03088"/>
            <a:ext cx="8153400" cy="55195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960905" y="4572000"/>
            <a:ext cx="193023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9900"/>
                </a:solidFill>
              </a:rPr>
              <a:t>r</a:t>
            </a:r>
            <a:r>
              <a:rPr lang="en-US" sz="1400" b="1" dirty="0" smtClean="0">
                <a:solidFill>
                  <a:srgbClr val="009900"/>
                </a:solidFill>
              </a:rPr>
              <a:t>eached with </a:t>
            </a:r>
          </a:p>
          <a:p>
            <a:pPr algn="ctr"/>
            <a:r>
              <a:rPr lang="en-US" sz="1400" b="1" dirty="0" smtClean="0">
                <a:solidFill>
                  <a:srgbClr val="009900"/>
                </a:solidFill>
              </a:rPr>
              <a:t>N ~ design and</a:t>
            </a:r>
          </a:p>
          <a:p>
            <a:pPr algn="ctr"/>
            <a:r>
              <a:rPr lang="en-US" sz="1400" b="1" dirty="0" smtClean="0">
                <a:solidFill>
                  <a:srgbClr val="009900"/>
                </a:solidFill>
                <a:latin typeface="Symbol" charset="2"/>
                <a:cs typeface="Symbol" charset="2"/>
              </a:rPr>
              <a:t>b</a:t>
            </a:r>
            <a:r>
              <a:rPr lang="en-US" sz="1400" b="1" baseline="30000" dirty="0" smtClean="0">
                <a:solidFill>
                  <a:srgbClr val="009900"/>
                </a:solidFill>
                <a:latin typeface="Symbol" charset="2"/>
                <a:cs typeface="Symbol" charset="2"/>
              </a:rPr>
              <a:t>*</a:t>
            </a:r>
            <a:r>
              <a:rPr lang="en-US" sz="1400" b="1" baseline="-25000" dirty="0" smtClean="0">
                <a:solidFill>
                  <a:srgbClr val="009900"/>
                </a:solidFill>
                <a:latin typeface="+mn-lt"/>
                <a:cs typeface="Symbol" charset="2"/>
              </a:rPr>
              <a:t>x</a:t>
            </a:r>
            <a:r>
              <a:rPr lang="en-US" sz="1400" b="1" dirty="0" smtClean="0">
                <a:solidFill>
                  <a:srgbClr val="009900"/>
                </a:solidFill>
                <a:latin typeface="+mn-lt"/>
                <a:cs typeface="Symbol" charset="2"/>
              </a:rPr>
              <a:t> ~ </a:t>
            </a:r>
            <a:r>
              <a:rPr lang="en-US" sz="1400" b="1" dirty="0" smtClean="0">
                <a:solidFill>
                  <a:srgbClr val="009900"/>
                </a:solidFill>
                <a:latin typeface="Arial"/>
                <a:cs typeface="Arial"/>
              </a:rPr>
              <a:t>10 x design, </a:t>
            </a:r>
          </a:p>
          <a:p>
            <a:pPr algn="ctr"/>
            <a:r>
              <a:rPr lang="en-US" sz="1400" b="1" dirty="0" smtClean="0">
                <a:solidFill>
                  <a:srgbClr val="009900"/>
                </a:solidFill>
                <a:latin typeface="Arial"/>
                <a:cs typeface="Arial"/>
              </a:rPr>
              <a:t>equivalent to ~2%</a:t>
            </a:r>
          </a:p>
          <a:p>
            <a:pPr algn="ctr"/>
            <a:r>
              <a:rPr lang="en-US" sz="1400" b="1" dirty="0" smtClean="0">
                <a:solidFill>
                  <a:srgbClr val="009900"/>
                </a:solidFill>
                <a:latin typeface="Arial"/>
                <a:cs typeface="Arial"/>
              </a:rPr>
              <a:t>of design luminosity</a:t>
            </a:r>
            <a:endParaRPr lang="en-US" sz="1400" b="1" dirty="0">
              <a:solidFill>
                <a:srgbClr val="0099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953000" y="4038600"/>
            <a:ext cx="473075" cy="533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483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luminosity (cont’d)</a:t>
            </a:r>
          </a:p>
          <a:p>
            <a:pPr lvl="1"/>
            <a:r>
              <a:rPr lang="en-US" sz="1600" dirty="0" smtClean="0"/>
              <a:t>Collateral effect at FCC-</a:t>
            </a:r>
            <a:r>
              <a:rPr lang="en-US" sz="1600" dirty="0" err="1" smtClean="0"/>
              <a:t>ee</a:t>
            </a:r>
            <a:r>
              <a:rPr lang="en-US" sz="1600" dirty="0" smtClean="0"/>
              <a:t>-H and top : luminosity lifetime ~ 15-20 </a:t>
            </a:r>
            <a:r>
              <a:rPr lang="en-US" sz="1600" dirty="0" err="1" smtClean="0"/>
              <a:t>mins</a:t>
            </a:r>
            <a:endParaRPr lang="en-US" sz="1600" dirty="0" smtClean="0"/>
          </a:p>
          <a:p>
            <a:pPr lvl="2"/>
            <a:r>
              <a:rPr lang="en-US" sz="1600" dirty="0" smtClean="0"/>
              <a:t>Culprit is </a:t>
            </a:r>
            <a:r>
              <a:rPr lang="en-US" sz="1600" dirty="0" err="1" smtClean="0"/>
              <a:t>Bhabha</a:t>
            </a:r>
            <a:r>
              <a:rPr lang="en-US" sz="1600" dirty="0" smtClean="0"/>
              <a:t> scattering </a:t>
            </a:r>
            <a:r>
              <a:rPr lang="en-US" sz="1600" dirty="0" err="1"/>
              <a:t>e</a:t>
            </a:r>
            <a:r>
              <a:rPr lang="en-US" sz="1600" baseline="30000" dirty="0" err="1">
                <a:latin typeface="Symbol" charset="2"/>
                <a:cs typeface="Symbol" charset="2"/>
              </a:rPr>
              <a:t>+</a:t>
            </a:r>
            <a:r>
              <a:rPr lang="en-US" sz="1600" dirty="0" err="1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/>
              <a:t>→ </a:t>
            </a:r>
            <a:r>
              <a:rPr lang="en-US" sz="1600" dirty="0" err="1"/>
              <a:t>e</a:t>
            </a:r>
            <a:r>
              <a:rPr lang="en-US" sz="1600" baseline="30000" dirty="0" err="1">
                <a:latin typeface="Symbol" charset="2"/>
                <a:cs typeface="Symbol" charset="2"/>
              </a:rPr>
              <a:t>+</a:t>
            </a:r>
            <a:r>
              <a:rPr lang="en-US" sz="1600" dirty="0" err="1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>
                <a:latin typeface="Symbol" charset="2"/>
                <a:cs typeface="Symbol" charset="2"/>
              </a:rPr>
              <a:t>(g)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: large cross section, burns the beam</a:t>
            </a:r>
          </a:p>
          <a:p>
            <a:pPr lvl="3"/>
            <a:r>
              <a:rPr lang="en-US" sz="1600" dirty="0" smtClean="0">
                <a:cs typeface="Symbol" charset="2"/>
              </a:rPr>
              <a:t>Supported by top-up injection (extensively used at PEP-II and KEK-B)</a:t>
            </a:r>
          </a:p>
          <a:p>
            <a:pPr lvl="3"/>
            <a:endParaRPr lang="en-US" sz="1600" dirty="0">
              <a:cs typeface="Symbol" charset="2"/>
            </a:endParaRPr>
          </a:p>
          <a:p>
            <a:pPr lvl="3"/>
            <a:endParaRPr lang="en-US" sz="1600" dirty="0" smtClean="0">
              <a:cs typeface="Symbol" charset="2"/>
            </a:endParaRPr>
          </a:p>
          <a:p>
            <a:pPr lvl="3"/>
            <a:endParaRPr lang="en-US" sz="1600" dirty="0">
              <a:cs typeface="Symbol" charset="2"/>
            </a:endParaRPr>
          </a:p>
          <a:p>
            <a:pPr lvl="3"/>
            <a:endParaRPr lang="en-US" sz="1600" dirty="0" smtClean="0">
              <a:cs typeface="Symbol" charset="2"/>
            </a:endParaRPr>
          </a:p>
          <a:p>
            <a:pPr lvl="3"/>
            <a:endParaRPr lang="en-US" sz="1600" dirty="0">
              <a:cs typeface="Symbol" charset="2"/>
            </a:endParaRPr>
          </a:p>
          <a:p>
            <a:pPr lvl="3"/>
            <a:endParaRPr lang="en-US" sz="1600" dirty="0" smtClean="0">
              <a:cs typeface="Symbol" charset="2"/>
            </a:endParaRPr>
          </a:p>
          <a:p>
            <a:pPr lvl="3"/>
            <a:endParaRPr lang="en-US" sz="1600" dirty="0">
              <a:cs typeface="Symbol" charset="2"/>
            </a:endParaRPr>
          </a:p>
          <a:p>
            <a:pPr lvl="3"/>
            <a:endParaRPr lang="en-US" sz="1600" dirty="0" smtClean="0">
              <a:cs typeface="Symbol" charset="2"/>
            </a:endParaRPr>
          </a:p>
          <a:p>
            <a:pPr lvl="3"/>
            <a:endParaRPr lang="en-US" sz="1600" dirty="0">
              <a:cs typeface="Symbol" charset="2"/>
            </a:endParaRPr>
          </a:p>
          <a:p>
            <a:pPr lvl="3"/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>
                <a:cs typeface="Symbol" charset="2"/>
              </a:rPr>
              <a:t>Requires another 10 GV of RF</a:t>
            </a:r>
          </a:p>
          <a:p>
            <a:pPr lvl="3"/>
            <a:r>
              <a:rPr lang="en-US" sz="1600" dirty="0" smtClean="0">
                <a:cs typeface="Symbol" charset="2"/>
              </a:rPr>
              <a:t>For the accelerator ring</a:t>
            </a:r>
          </a:p>
          <a:p>
            <a:pPr lvl="2"/>
            <a:r>
              <a:rPr lang="en-US" sz="1600" dirty="0" smtClean="0">
                <a:cs typeface="Symbol" charset="2"/>
              </a:rPr>
              <a:t>Also avoids ramping transients</a:t>
            </a:r>
          </a:p>
          <a:p>
            <a:pPr lvl="3"/>
            <a:r>
              <a:rPr lang="en-US" sz="1600" dirty="0" smtClean="0">
                <a:cs typeface="Symbol" charset="2"/>
              </a:rPr>
              <a:t>Eases tuning of the machine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44</a:t>
            </a:fld>
            <a:endParaRPr lang="en-US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68" y="2275490"/>
            <a:ext cx="5236332" cy="2525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topup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21" y="3673709"/>
            <a:ext cx="4370179" cy="265089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562600" y="3072824"/>
            <a:ext cx="317466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n-lt"/>
              </a:rPr>
              <a:t>Top-up injection : Schematic </a:t>
            </a:r>
            <a:r>
              <a:rPr lang="en-US" sz="1600" b="1" dirty="0" smtClean="0">
                <a:latin typeface="+mn-lt"/>
              </a:rPr>
              <a:t>cycle</a:t>
            </a:r>
          </a:p>
          <a:p>
            <a:pPr algn="ctr"/>
            <a:r>
              <a:rPr lang="en-US" sz="1600" b="1" dirty="0" smtClean="0">
                <a:latin typeface="+mn-lt"/>
              </a:rPr>
              <a:t> Constant luminosity!</a:t>
            </a:r>
            <a:endParaRPr lang="en-US" sz="1600" b="1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657600" y="4191000"/>
            <a:ext cx="3048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990600"/>
            <a:ext cx="2590800" cy="7288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luminosity (cont’d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Collateral effect at ILC: </a:t>
            </a:r>
            <a:r>
              <a:rPr lang="en-US" sz="1600" dirty="0" err="1" smtClean="0"/>
              <a:t>Beamstrahlung</a:t>
            </a:r>
            <a:endParaRPr lang="en-US" sz="1600" dirty="0" smtClean="0"/>
          </a:p>
          <a:p>
            <a:pPr lvl="2"/>
            <a:r>
              <a:rPr lang="en-US" sz="1600" dirty="0" smtClean="0"/>
              <a:t>Synchrotron radiation in the strong field of opposing beam</a:t>
            </a:r>
          </a:p>
          <a:p>
            <a:pPr lvl="3"/>
            <a:r>
              <a:rPr lang="en-US" sz="1600" dirty="0" smtClean="0"/>
              <a:t>A fraction of e</a:t>
            </a:r>
            <a:r>
              <a:rPr lang="en-US" sz="1600" baseline="30000" dirty="0" smtClean="0"/>
              <a:t>± </a:t>
            </a:r>
            <a:r>
              <a:rPr lang="en-US" sz="1600" dirty="0" smtClean="0"/>
              <a:t>emit a significant part of their energy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1"/>
            <a:r>
              <a:rPr lang="en-US" sz="1600" dirty="0" smtClean="0"/>
              <a:t>Further degrades beam lifetime in a ring at large √s</a:t>
            </a:r>
          </a:p>
          <a:p>
            <a:pPr lvl="2"/>
            <a:r>
              <a:rPr lang="en-US" sz="1600" dirty="0" smtClean="0"/>
              <a:t>Solved by the top-up injection scheme</a:t>
            </a:r>
          </a:p>
          <a:p>
            <a:pPr lvl="3"/>
            <a:r>
              <a:rPr lang="en-US" sz="1600" dirty="0" smtClean="0"/>
              <a:t>Improved by a large momentum acceptance of the optics (</a:t>
            </a:r>
            <a:r>
              <a:rPr lang="en-US" sz="1600" dirty="0" err="1" smtClean="0">
                <a:latin typeface="Symbol" charset="2"/>
                <a:cs typeface="Symbol" charset="2"/>
              </a:rPr>
              <a:t>D</a:t>
            </a:r>
            <a:r>
              <a:rPr lang="en-US" sz="1600" dirty="0" err="1" smtClean="0"/>
              <a:t>p</a:t>
            </a:r>
            <a:r>
              <a:rPr lang="en-US" sz="1600" dirty="0" smtClean="0"/>
              <a:t>/p ~ 2%)  </a:t>
            </a:r>
            <a:endParaRPr lang="en-US" sz="1600" baseline="300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45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63" y="2437354"/>
            <a:ext cx="3901037" cy="2668046"/>
          </a:xfrm>
          <a:prstGeom prst="rect">
            <a:avLst/>
          </a:prstGeom>
        </p:spPr>
      </p:pic>
      <p:pic>
        <p:nvPicPr>
          <p:cNvPr id="9" name="Picture 8" descr="IL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33813"/>
            <a:ext cx="3200400" cy="25953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2709144"/>
            <a:ext cx="717652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FCC-</a:t>
            </a:r>
            <a:r>
              <a:rPr lang="en-US" sz="1100" dirty="0" err="1" smtClean="0">
                <a:solidFill>
                  <a:srgbClr val="FF0000"/>
                </a:solidFill>
              </a:rPr>
              <a:t>ee</a:t>
            </a:r>
            <a:r>
              <a:rPr lang="en-US" sz="1100" dirty="0" smtClean="0">
                <a:solidFill>
                  <a:srgbClr val="FF0000"/>
                </a:solidFill>
              </a:rPr>
              <a:t>,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2133600"/>
            <a:ext cx="73126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Degraded luminosity spectrum                          Additional detector background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994556" y="4447401"/>
            <a:ext cx="890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+mn-lt"/>
              </a:rPr>
              <a:t>ILD TPC </a:t>
            </a:r>
          </a:p>
          <a:p>
            <a:pPr algn="ctr"/>
            <a:r>
              <a:rPr lang="en-US" sz="1200" b="1" dirty="0" smtClean="0">
                <a:latin typeface="+mn-lt"/>
              </a:rPr>
              <a:t>at 500 </a:t>
            </a:r>
            <a:r>
              <a:rPr lang="en-US" sz="1200" b="1" dirty="0" err="1" smtClean="0">
                <a:latin typeface="+mn-lt"/>
              </a:rPr>
              <a:t>GeV</a:t>
            </a:r>
            <a:endParaRPr lang="en-US" sz="1200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4264223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√s = 240 </a:t>
            </a:r>
            <a:r>
              <a:rPr lang="en-US" sz="1400" dirty="0" err="1" smtClean="0"/>
              <a:t>GeV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112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err="1" smtClean="0"/>
              <a:t>Frascati</a:t>
            </a:r>
            <a:r>
              <a:rPr lang="en-US" altLang="en-US" dirty="0" smtClean="0"/>
              <a:t>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Perspectives in High-Energy Physics</a:t>
            </a:r>
            <a:endParaRPr lang="en-US" alt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" y="3886200"/>
            <a:ext cx="9096355" cy="27432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luminosity (cont’d)</a:t>
            </a:r>
          </a:p>
          <a:p>
            <a:pPr lvl="1"/>
            <a:r>
              <a:rPr lang="en-US" sz="1600" dirty="0" smtClean="0"/>
              <a:t>Total beam current</a:t>
            </a:r>
          </a:p>
          <a:p>
            <a:pPr lvl="2"/>
            <a:r>
              <a:rPr lang="en-US" sz="1600" dirty="0" smtClean="0"/>
              <a:t>Limited by positron source at ILC</a:t>
            </a:r>
          </a:p>
          <a:p>
            <a:pPr lvl="3"/>
            <a:r>
              <a:rPr lang="en-US" sz="1600" dirty="0" smtClean="0"/>
              <a:t>Inject 100% of the intensity 5 times per seconds</a:t>
            </a:r>
          </a:p>
          <a:p>
            <a:pPr lvl="2"/>
            <a:r>
              <a:rPr lang="en-US" sz="1600" dirty="0" smtClean="0"/>
              <a:t>Limited by RF power at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(synchrotron radiation)</a:t>
            </a:r>
          </a:p>
          <a:p>
            <a:pPr lvl="3"/>
            <a:r>
              <a:rPr lang="en-US" sz="1600" dirty="0" smtClean="0"/>
              <a:t>Only inject 1% of the intensity every 10 seconds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marL="1371600" lvl="3" indent="0">
              <a:buNone/>
            </a:pPr>
            <a:endParaRPr lang="en-US" sz="1600" dirty="0"/>
          </a:p>
          <a:p>
            <a:pPr lvl="1"/>
            <a:r>
              <a:rPr lang="en-US" sz="1600" dirty="0" smtClean="0"/>
              <a:t>ILC 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+</a:t>
            </a:r>
            <a:r>
              <a:rPr lang="en-US" sz="1600" dirty="0" smtClean="0">
                <a:cs typeface="Symbol" charset="2"/>
              </a:rPr>
              <a:t> source has no precedent : it requires a </a:t>
            </a:r>
            <a:r>
              <a:rPr lang="en-US" sz="1600" dirty="0"/>
              <a:t>e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beam of at least 150 </a:t>
            </a:r>
            <a:r>
              <a:rPr lang="en-US" sz="1600" dirty="0" err="1" smtClean="0">
                <a:cs typeface="Symbol" charset="2"/>
              </a:rPr>
              <a:t>GeV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/>
              <a:t>Its performance can only be verified after the ILC construction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46</a:t>
            </a:fld>
            <a:endParaRPr lang="en-US" altLang="en-US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459641"/>
              </p:ext>
            </p:extLst>
          </p:nvPr>
        </p:nvGraphicFramePr>
        <p:xfrm>
          <a:off x="6553200" y="1043777"/>
          <a:ext cx="2438400" cy="101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9" name="Equation" r:id="rId4" imgW="1117600" imgH="457200" progId="Equation.3">
                  <p:embed/>
                </p:oleObj>
              </mc:Choice>
              <mc:Fallback>
                <p:oleObj name="Equation" r:id="rId4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043777"/>
                        <a:ext cx="2438400" cy="1013623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 bwMode="auto">
          <a:xfrm>
            <a:off x="7543800" y="1066800"/>
            <a:ext cx="838200" cy="4802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659131"/>
              </p:ext>
            </p:extLst>
          </p:nvPr>
        </p:nvGraphicFramePr>
        <p:xfrm>
          <a:off x="825577" y="2819400"/>
          <a:ext cx="7327823" cy="741650"/>
        </p:xfrm>
        <a:graphic>
          <a:graphicData uri="http://schemas.openxmlformats.org/drawingml/2006/table">
            <a:tbl>
              <a:tblPr/>
              <a:tblGrid>
                <a:gridCol w="1706038"/>
                <a:gridCol w="1175884"/>
                <a:gridCol w="1425551"/>
                <a:gridCol w="1425551"/>
                <a:gridCol w="1594799"/>
              </a:tblGrid>
              <a:tr h="375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4" charset="-128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SLC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ILC (H)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LEP2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FCC-</a:t>
                      </a:r>
                      <a:r>
                        <a:rPr kumimoji="0" lang="en-GB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ee</a:t>
                      </a: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 (H)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e</a:t>
                      </a:r>
                      <a:r>
                        <a:rPr kumimoji="0" lang="en-GB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ＭＳ Ｐゴシック" pitchFamily="84" charset="-128"/>
                          <a:cs typeface="Symbol" charset="2"/>
                        </a:rPr>
                        <a:t>+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 / second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6 x 10</a:t>
                      </a:r>
                      <a:r>
                        <a:rPr kumimoji="0" lang="en-GB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12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200 x 10</a:t>
                      </a:r>
                      <a:r>
                        <a:rPr kumimoji="0" lang="en-GB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12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  <a:defRPr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0.2 x 10</a:t>
                      </a:r>
                      <a:r>
                        <a:rPr kumimoji="0" lang="en-GB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12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0.05 x 10</a:t>
                      </a:r>
                      <a:r>
                        <a:rPr kumimoji="0" lang="en-GB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+mn-lt"/>
                          <a:ea typeface="ＭＳ Ｐゴシック" pitchFamily="84" charset="-128"/>
                        </a:rPr>
                        <a:t>12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44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Getting the luminosity (cont’d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Most of the challenging FCC-</a:t>
            </a:r>
            <a:r>
              <a:rPr lang="en-US" sz="1600" dirty="0" err="1" smtClean="0"/>
              <a:t>ee</a:t>
            </a:r>
            <a:r>
              <a:rPr lang="en-US" sz="1600" dirty="0"/>
              <a:t> </a:t>
            </a:r>
            <a:r>
              <a:rPr lang="en-US" sz="1600" dirty="0" smtClean="0"/>
              <a:t>parameter will be commissioned in 2015</a:t>
            </a:r>
          </a:p>
          <a:p>
            <a:pPr lvl="2"/>
            <a:r>
              <a:rPr lang="en-US" sz="1600" dirty="0" err="1" smtClean="0"/>
              <a:t>SuperKEK</a:t>
            </a:r>
            <a:r>
              <a:rPr lang="en-US" sz="1600" dirty="0" smtClean="0"/>
              <a:t>-B will be a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demonstrator – we’ll know soon if the concept works</a:t>
            </a:r>
            <a:endParaRPr lang="en-US" sz="16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47</a:t>
            </a:fld>
            <a:endParaRPr lang="en-US" altLang="en-US" dirty="0"/>
          </a:p>
        </p:txBody>
      </p:sp>
      <p:pic>
        <p:nvPicPr>
          <p:cNvPr id="9" name="Picture 8" descr=" Ring4.JPG                                                      04FFC802Macintosh HD                   C12DDCC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94" y="1981200"/>
            <a:ext cx="5654406" cy="422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73622" y="2209800"/>
            <a:ext cx="3760778" cy="346248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9900"/>
                </a:solidFill>
                <a:latin typeface="+mn-lt"/>
              </a:rPr>
              <a:t>Some </a:t>
            </a:r>
            <a:r>
              <a:rPr lang="en-US" sz="1600" b="1" dirty="0" err="1">
                <a:solidFill>
                  <a:srgbClr val="009900"/>
                </a:solidFill>
                <a:latin typeface="+mn-lt"/>
              </a:rPr>
              <a:t>SuperKEKB</a:t>
            </a:r>
            <a:r>
              <a:rPr lang="en-US" sz="1600" b="1" dirty="0">
                <a:solidFill>
                  <a:srgbClr val="009900"/>
                </a:solidFill>
                <a:latin typeface="+mn-lt"/>
              </a:rPr>
              <a:t> parameters </a:t>
            </a:r>
            <a:r>
              <a:rPr lang="en-US" sz="1600" b="1" dirty="0" smtClean="0">
                <a:solidFill>
                  <a:srgbClr val="009900"/>
                </a:solidFill>
                <a:latin typeface="+mn-lt"/>
              </a:rPr>
              <a:t>:</a:t>
            </a:r>
            <a:endParaRPr lang="en-US" sz="1600" b="1" dirty="0">
              <a:solidFill>
                <a:srgbClr val="009900"/>
              </a:solidFill>
              <a:latin typeface="+mn-lt"/>
            </a:endParaRPr>
          </a:p>
          <a:p>
            <a:pPr lvl="1">
              <a:lnSpc>
                <a:spcPct val="150000"/>
              </a:lnSpc>
            </a:pPr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Beam Lifetime 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: 5 minutes</a:t>
            </a:r>
          </a:p>
          <a:p>
            <a:pPr lvl="2"/>
            <a:r>
              <a:rPr lang="en-US" sz="1400" dirty="0" smtClean="0">
                <a:latin typeface="+mn-lt"/>
              </a:rPr>
              <a:t>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 smtClean="0">
                <a:latin typeface="+mn-lt"/>
              </a:rPr>
              <a:t> (H) </a:t>
            </a:r>
            <a:r>
              <a:rPr lang="en-US" sz="1400" dirty="0">
                <a:latin typeface="+mn-lt"/>
              </a:rPr>
              <a:t>: </a:t>
            </a:r>
            <a:r>
              <a:rPr lang="en-US" sz="1400" dirty="0" smtClean="0">
                <a:latin typeface="+mn-lt"/>
              </a:rPr>
              <a:t>20 </a:t>
            </a:r>
            <a:r>
              <a:rPr lang="en-US" sz="1400" dirty="0">
                <a:latin typeface="+mn-lt"/>
              </a:rPr>
              <a:t>minutes</a:t>
            </a:r>
          </a:p>
          <a:p>
            <a:pPr lvl="1"/>
            <a:r>
              <a:rPr lang="en-US" sz="1400" b="1" dirty="0">
                <a:solidFill>
                  <a:srgbClr val="CC0099"/>
                </a:solidFill>
                <a:latin typeface="Symbol" charset="2"/>
                <a:cs typeface="Symbol" charset="2"/>
              </a:rPr>
              <a:t>b</a:t>
            </a:r>
            <a:r>
              <a:rPr lang="en-US" sz="1400" b="1" baseline="30000" dirty="0">
                <a:solidFill>
                  <a:srgbClr val="CC0099"/>
                </a:solidFill>
              </a:rPr>
              <a:t>*</a:t>
            </a:r>
            <a:r>
              <a:rPr lang="en-US" sz="1400" b="1" baseline="-25000" dirty="0">
                <a:solidFill>
                  <a:srgbClr val="CC0099"/>
                </a:solidFill>
              </a:rPr>
              <a:t>y</a:t>
            </a:r>
            <a:r>
              <a:rPr lang="en-US" sz="1400" b="1" dirty="0">
                <a:solidFill>
                  <a:srgbClr val="CC0099"/>
                </a:solidFill>
              </a:rPr>
              <a:t> : 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300</a:t>
            </a:r>
            <a:r>
              <a:rPr lang="en-US" sz="1400" b="1" dirty="0">
                <a:solidFill>
                  <a:srgbClr val="CC0099"/>
                </a:solidFill>
              </a:rPr>
              <a:t> </a:t>
            </a:r>
            <a:r>
              <a:rPr lang="en-US" sz="1400" b="1" dirty="0">
                <a:solidFill>
                  <a:srgbClr val="CC0099"/>
                </a:solidFill>
                <a:latin typeface="Symbol" charset="2"/>
                <a:cs typeface="Symbol" charset="2"/>
              </a:rPr>
              <a:t>m</a:t>
            </a:r>
            <a:r>
              <a:rPr lang="en-US" sz="1400" b="1" dirty="0">
                <a:solidFill>
                  <a:srgbClr val="CC0099"/>
                </a:solidFill>
              </a:rPr>
              <a:t>m</a:t>
            </a:r>
          </a:p>
          <a:p>
            <a:pPr lvl="2"/>
            <a:r>
              <a:rPr lang="en-US" sz="1400" dirty="0" smtClean="0">
                <a:latin typeface="+mn-lt"/>
              </a:rPr>
              <a:t>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 smtClean="0">
                <a:latin typeface="+mn-lt"/>
              </a:rPr>
              <a:t> (H) </a:t>
            </a:r>
            <a:r>
              <a:rPr lang="en-US" sz="1400" dirty="0">
                <a:latin typeface="+mn-lt"/>
              </a:rPr>
              <a:t>: 1 mm</a:t>
            </a:r>
          </a:p>
          <a:p>
            <a:pPr lvl="1"/>
            <a:r>
              <a:rPr lang="en-US" sz="1400" b="1" dirty="0" err="1">
                <a:solidFill>
                  <a:srgbClr val="CC0099"/>
                </a:solidFill>
                <a:latin typeface="Symbol" charset="2"/>
                <a:cs typeface="Symbol" charset="2"/>
              </a:rPr>
              <a:t>s</a:t>
            </a:r>
            <a:r>
              <a:rPr lang="en-US" sz="1400" b="1" baseline="-25000" dirty="0" err="1">
                <a:solidFill>
                  <a:srgbClr val="CC0099"/>
                </a:solidFill>
              </a:rPr>
              <a:t>y</a:t>
            </a:r>
            <a:r>
              <a:rPr lang="en-US" sz="1400" b="1" dirty="0">
                <a:solidFill>
                  <a:srgbClr val="CC0099"/>
                </a:solidFill>
              </a:rPr>
              <a:t> : 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50 nm</a:t>
            </a:r>
          </a:p>
          <a:p>
            <a:pPr lvl="2"/>
            <a:r>
              <a:rPr lang="en-US" sz="1400" dirty="0" smtClean="0">
                <a:latin typeface="+mn-lt"/>
              </a:rPr>
              <a:t>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 smtClean="0">
                <a:latin typeface="+mn-lt"/>
              </a:rPr>
              <a:t> (H) </a:t>
            </a:r>
            <a:r>
              <a:rPr lang="en-US" sz="1400" dirty="0">
                <a:latin typeface="+mn-lt"/>
              </a:rPr>
              <a:t>: 5</a:t>
            </a:r>
            <a:r>
              <a:rPr lang="en-US" sz="1400" dirty="0" smtClean="0">
                <a:latin typeface="+mn-lt"/>
              </a:rPr>
              <a:t>0 </a:t>
            </a:r>
            <a:r>
              <a:rPr lang="en-US" sz="1400" dirty="0">
                <a:latin typeface="+mn-lt"/>
              </a:rPr>
              <a:t>nm</a:t>
            </a:r>
          </a:p>
          <a:p>
            <a:pPr lvl="1"/>
            <a:r>
              <a:rPr lang="en-US" sz="1400" b="1" dirty="0" err="1">
                <a:solidFill>
                  <a:srgbClr val="CC0099"/>
                </a:solidFill>
                <a:latin typeface="Symbol" charset="2"/>
                <a:cs typeface="Symbol" charset="2"/>
              </a:rPr>
              <a:t>e</a:t>
            </a:r>
            <a:r>
              <a:rPr lang="en-US" sz="1400" b="1" baseline="-25000" dirty="0" err="1">
                <a:solidFill>
                  <a:srgbClr val="CC0099"/>
                </a:solidFill>
              </a:rPr>
              <a:t>y</a:t>
            </a:r>
            <a:r>
              <a:rPr lang="en-US" sz="1400" b="1" dirty="0">
                <a:solidFill>
                  <a:srgbClr val="CC0099"/>
                </a:solidFill>
              </a:rPr>
              <a:t>/</a:t>
            </a:r>
            <a:r>
              <a:rPr lang="en-US" sz="1400" b="1" dirty="0">
                <a:solidFill>
                  <a:srgbClr val="CC0099"/>
                </a:solidFill>
                <a:latin typeface="Symbol" charset="2"/>
                <a:cs typeface="Symbol" charset="2"/>
              </a:rPr>
              <a:t>e</a:t>
            </a:r>
            <a:r>
              <a:rPr lang="en-US" sz="1400" b="1" baseline="-25000" dirty="0">
                <a:solidFill>
                  <a:srgbClr val="CC0099"/>
                </a:solidFill>
              </a:rPr>
              <a:t>x</a:t>
            </a:r>
            <a:r>
              <a:rPr lang="en-US" sz="1400" b="1" dirty="0">
                <a:solidFill>
                  <a:srgbClr val="CC0099"/>
                </a:solidFill>
              </a:rPr>
              <a:t> : 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0.25%</a:t>
            </a:r>
          </a:p>
          <a:p>
            <a:pPr lvl="2"/>
            <a:r>
              <a:rPr lang="en-US" sz="1400" dirty="0" smtClean="0">
                <a:latin typeface="+mn-lt"/>
              </a:rPr>
              <a:t>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(H) </a:t>
            </a:r>
            <a:r>
              <a:rPr lang="en-US" sz="1400" dirty="0">
                <a:latin typeface="+mn-lt"/>
              </a:rPr>
              <a:t>: </a:t>
            </a:r>
            <a:r>
              <a:rPr lang="en-US" sz="1400" dirty="0" smtClean="0">
                <a:latin typeface="+mn-lt"/>
              </a:rPr>
              <a:t>0.2% t0 0.1%</a:t>
            </a:r>
            <a:endParaRPr lang="en-US" sz="1400" dirty="0">
              <a:latin typeface="+mn-lt"/>
            </a:endParaRPr>
          </a:p>
          <a:p>
            <a:pPr lvl="1"/>
            <a:r>
              <a:rPr lang="en-US" sz="1400" b="1" dirty="0">
                <a:solidFill>
                  <a:srgbClr val="CC0099"/>
                </a:solidFill>
                <a:latin typeface="+mn-lt"/>
              </a:rPr>
              <a:t>e</a:t>
            </a:r>
            <a:r>
              <a:rPr lang="en-US" sz="1400" b="1" baseline="30000" dirty="0" smtClean="0">
                <a:solidFill>
                  <a:srgbClr val="CC0099"/>
                </a:solidFill>
                <a:latin typeface="Symbol" charset="2"/>
                <a:cs typeface="Symbol" charset="2"/>
              </a:rPr>
              <a:t>+</a:t>
            </a:r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 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production rate : 2.5 × 10</a:t>
            </a:r>
            <a:r>
              <a:rPr lang="en-US" sz="1400" b="1" baseline="30000" dirty="0">
                <a:solidFill>
                  <a:srgbClr val="CC0099"/>
                </a:solidFill>
                <a:latin typeface="+mn-lt"/>
              </a:rPr>
              <a:t>12</a:t>
            </a:r>
            <a:r>
              <a:rPr lang="en-US" sz="1400" b="1" dirty="0">
                <a:solidFill>
                  <a:srgbClr val="CC0099"/>
                </a:solidFill>
                <a:latin typeface="+mn-lt"/>
              </a:rPr>
              <a:t> / s</a:t>
            </a:r>
            <a:endParaRPr lang="en-US" sz="2000" b="1" dirty="0">
              <a:solidFill>
                <a:srgbClr val="CC0099"/>
              </a:solidFill>
              <a:latin typeface="+mn-lt"/>
            </a:endParaRPr>
          </a:p>
          <a:p>
            <a:pPr lvl="2"/>
            <a:r>
              <a:rPr lang="en-US" sz="1400" dirty="0" smtClean="0">
                <a:latin typeface="+mn-lt"/>
              </a:rPr>
              <a:t>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 smtClean="0">
                <a:latin typeface="+mn-lt"/>
              </a:rPr>
              <a:t> (H) </a:t>
            </a:r>
            <a:r>
              <a:rPr lang="en-US" sz="1400" dirty="0">
                <a:latin typeface="+mn-lt"/>
              </a:rPr>
              <a:t>: &lt; 1 × 10</a:t>
            </a:r>
            <a:r>
              <a:rPr lang="en-US" sz="1400" baseline="30000" dirty="0">
                <a:latin typeface="+mn-lt"/>
              </a:rPr>
              <a:t>11</a:t>
            </a:r>
            <a:r>
              <a:rPr lang="en-US" sz="1400" dirty="0">
                <a:latin typeface="+mn-lt"/>
              </a:rPr>
              <a:t> / s</a:t>
            </a:r>
          </a:p>
          <a:p>
            <a:pPr lvl="1"/>
            <a:r>
              <a:rPr lang="en-US" sz="1400" b="1" dirty="0">
                <a:solidFill>
                  <a:srgbClr val="CC0099"/>
                </a:solidFill>
                <a:latin typeface="+mn-lt"/>
              </a:rPr>
              <a:t>Off-momentum acceptance at IP : ±1.5</a:t>
            </a:r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%</a:t>
            </a:r>
          </a:p>
          <a:p>
            <a:pPr lvl="1"/>
            <a:r>
              <a:rPr lang="en-US" sz="1400" dirty="0" smtClean="0">
                <a:latin typeface="+mn-lt"/>
              </a:rPr>
              <a:t>	FCC-</a:t>
            </a:r>
            <a:r>
              <a:rPr lang="en-US" sz="1400" dirty="0" err="1" smtClean="0">
                <a:latin typeface="+mn-lt"/>
              </a:rPr>
              <a:t>ee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(H) : ±2.0%  to </a:t>
            </a:r>
            <a:r>
              <a:rPr lang="en-US" sz="1400" dirty="0">
                <a:latin typeface="+mn-lt"/>
              </a:rPr>
              <a:t>±</a:t>
            </a:r>
            <a:r>
              <a:rPr lang="en-US" sz="1400" dirty="0" smtClean="0">
                <a:latin typeface="+mn-lt"/>
              </a:rPr>
              <a:t>2.5% </a:t>
            </a:r>
          </a:p>
          <a:p>
            <a:pPr lvl="1"/>
            <a:r>
              <a:rPr lang="en-US" sz="1400" b="1" dirty="0" smtClean="0">
                <a:solidFill>
                  <a:srgbClr val="CC0099"/>
                </a:solidFill>
                <a:latin typeface="+mn-lt"/>
              </a:rPr>
              <a:t>Centre-of-mass energy: ~10 </a:t>
            </a:r>
            <a:r>
              <a:rPr lang="en-US" sz="1400" b="1" dirty="0" err="1" smtClean="0">
                <a:solidFill>
                  <a:srgbClr val="CC0099"/>
                </a:solidFill>
                <a:latin typeface="+mn-lt"/>
              </a:rPr>
              <a:t>GeV</a:t>
            </a:r>
            <a:endParaRPr lang="en-US" sz="1400" b="1" dirty="0">
              <a:solidFill>
                <a:srgbClr val="CC0099"/>
              </a:solidFill>
              <a:latin typeface="+mn-lt"/>
            </a:endParaRPr>
          </a:p>
          <a:p>
            <a:pPr lvl="1"/>
            <a:r>
              <a:rPr lang="en-US" sz="1400" dirty="0">
                <a:latin typeface="+mn-lt"/>
              </a:rPr>
              <a:t>	FCC-</a:t>
            </a:r>
            <a:r>
              <a:rPr lang="en-US" sz="1400" dirty="0" err="1">
                <a:latin typeface="+mn-lt"/>
              </a:rPr>
              <a:t>ee</a:t>
            </a:r>
            <a:r>
              <a:rPr lang="en-US" sz="1400" dirty="0">
                <a:latin typeface="+mn-lt"/>
              </a:rPr>
              <a:t> (H) : </a:t>
            </a:r>
            <a:r>
              <a:rPr lang="en-US" sz="1400" dirty="0" smtClean="0">
                <a:latin typeface="+mn-lt"/>
              </a:rPr>
              <a:t>240 </a:t>
            </a:r>
            <a:r>
              <a:rPr lang="en-US" sz="1400" dirty="0" err="1" smtClean="0">
                <a:latin typeface="+mn-lt"/>
              </a:rPr>
              <a:t>GeV</a:t>
            </a:r>
            <a:r>
              <a:rPr lang="en-US" sz="1400" dirty="0" smtClean="0">
                <a:latin typeface="+mn-lt"/>
              </a:rPr>
              <a:t> </a:t>
            </a:r>
            <a:endParaRPr lang="en-US" sz="14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2642" y="5788223"/>
            <a:ext cx="2262158" cy="30777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n-lt"/>
              </a:rPr>
              <a:t>To be commissioned in 2015</a:t>
            </a:r>
          </a:p>
        </p:txBody>
      </p:sp>
    </p:spTree>
    <p:extLst>
      <p:ext uri="{BB962C8B-B14F-4D97-AF65-F5344CB8AC3E}">
        <p14:creationId xmlns:p14="http://schemas.microsoft.com/office/powerpoint/2010/main" val="275195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To summarize: ILC(H) </a:t>
            </a:r>
            <a:r>
              <a:rPr lang="en-US" sz="2000" dirty="0" err="1" smtClean="0"/>
              <a:t>vs</a:t>
            </a:r>
            <a:r>
              <a:rPr lang="en-US" sz="2000" dirty="0" smtClean="0"/>
              <a:t> FCC-</a:t>
            </a:r>
            <a:r>
              <a:rPr lang="en-US" sz="2000" dirty="0" err="1" smtClean="0"/>
              <a:t>ee</a:t>
            </a:r>
            <a:r>
              <a:rPr lang="en-US" sz="2000" dirty="0" smtClean="0"/>
              <a:t>(H)</a:t>
            </a:r>
          </a:p>
          <a:p>
            <a:pPr lvl="1"/>
            <a:r>
              <a:rPr lang="en-US" sz="1600" dirty="0" smtClean="0"/>
              <a:t>FCC-</a:t>
            </a:r>
            <a:r>
              <a:rPr lang="en-US" sz="1600" dirty="0" err="1" smtClean="0"/>
              <a:t>ee</a:t>
            </a:r>
            <a:r>
              <a:rPr lang="en-US" sz="1600" dirty="0" smtClean="0"/>
              <a:t> (H) </a:t>
            </a:r>
          </a:p>
          <a:p>
            <a:pPr lvl="2"/>
            <a:r>
              <a:rPr lang="en-US" sz="1600" dirty="0" smtClean="0"/>
              <a:t>Larger </a:t>
            </a:r>
            <a:r>
              <a:rPr lang="en-US" sz="1600" dirty="0"/>
              <a:t>c</a:t>
            </a:r>
            <a:r>
              <a:rPr lang="en-US" sz="1600" dirty="0" smtClean="0"/>
              <a:t>ollision frequency:  </a:t>
            </a:r>
            <a:r>
              <a:rPr kumimoji="0" lang="en-GB" sz="1600" dirty="0" smtClean="0">
                <a:ea typeface="ＭＳ Ｐゴシック" pitchFamily="84" charset="-128"/>
              </a:rPr>
              <a:t>x </a:t>
            </a:r>
            <a:r>
              <a:rPr lang="en-US" sz="1600" dirty="0" smtClean="0"/>
              <a:t>600 (f)</a:t>
            </a:r>
          </a:p>
          <a:p>
            <a:pPr lvl="2"/>
            <a:r>
              <a:rPr lang="en-US" sz="1600" dirty="0" smtClean="0"/>
              <a:t>Larger bunch charge: </a:t>
            </a:r>
            <a:r>
              <a:rPr kumimoji="0" lang="en-GB" sz="1600" dirty="0" smtClean="0">
                <a:ea typeface="ＭＳ Ｐゴシック" pitchFamily="84" charset="-128"/>
              </a:rPr>
              <a:t>x 2.5 (N)</a:t>
            </a:r>
          </a:p>
          <a:p>
            <a:pPr lvl="2"/>
            <a:r>
              <a:rPr kumimoji="0" lang="en-GB" sz="1600" dirty="0" smtClean="0">
                <a:ea typeface="ＭＳ Ｐゴシック" pitchFamily="84" charset="-128"/>
              </a:rPr>
              <a:t>Several IPs: x 4 (</a:t>
            </a:r>
            <a:r>
              <a:rPr kumimoji="0" lang="en-GB" sz="1600" dirty="0" err="1" smtClean="0">
                <a:ea typeface="ＭＳ Ｐゴシック" pitchFamily="84" charset="-128"/>
              </a:rPr>
              <a:t>n</a:t>
            </a:r>
            <a:r>
              <a:rPr kumimoji="0" lang="en-GB" sz="1600" baseline="-25000" dirty="0" err="1" smtClean="0">
                <a:ea typeface="ＭＳ Ｐゴシック" pitchFamily="84" charset="-128"/>
              </a:rPr>
              <a:t>IP</a:t>
            </a:r>
            <a:r>
              <a:rPr kumimoji="0" lang="en-GB" sz="1600" dirty="0">
                <a:ea typeface="ＭＳ Ｐゴシック" pitchFamily="84" charset="-128"/>
              </a:rPr>
              <a:t>)</a:t>
            </a:r>
            <a:endParaRPr kumimoji="0" lang="en-GB" sz="1600" dirty="0" smtClean="0">
              <a:ea typeface="ＭＳ Ｐゴシック" pitchFamily="84" charset="-128"/>
            </a:endParaRPr>
          </a:p>
          <a:p>
            <a:pPr lvl="2"/>
            <a:r>
              <a:rPr kumimoji="0" lang="en-GB" sz="1600" dirty="0" smtClean="0">
                <a:ea typeface="ＭＳ Ｐゴシック" pitchFamily="84" charset="-128"/>
              </a:rPr>
              <a:t>Better wall-plug power to be efficiency: x 3-4 (</a:t>
            </a:r>
            <a:r>
              <a:rPr kumimoji="0" lang="en-GB" sz="1600" dirty="0" err="1" smtClean="0">
                <a:ea typeface="ＭＳ Ｐゴシック" pitchFamily="84" charset="-128"/>
              </a:rPr>
              <a:t>Nk</a:t>
            </a:r>
            <a:r>
              <a:rPr kumimoji="0" lang="en-GB" sz="1600" baseline="-25000" dirty="0" err="1" smtClean="0">
                <a:ea typeface="ＭＳ Ｐゴシック" pitchFamily="84" charset="-128"/>
              </a:rPr>
              <a:t>b</a:t>
            </a:r>
            <a:r>
              <a:rPr kumimoji="0" lang="en-GB" sz="1600" dirty="0" smtClean="0">
                <a:ea typeface="ＭＳ Ｐゴシック" pitchFamily="84" charset="-128"/>
              </a:rPr>
              <a:t>)</a:t>
            </a:r>
          </a:p>
          <a:p>
            <a:pPr lvl="1"/>
            <a:r>
              <a:rPr kumimoji="0" lang="en-GB" sz="1600" dirty="0" smtClean="0">
                <a:ea typeface="ＭＳ Ｐゴシック" pitchFamily="84" charset="-128"/>
              </a:rPr>
              <a:t>ILC (H)</a:t>
            </a:r>
          </a:p>
          <a:p>
            <a:pPr lvl="2"/>
            <a:r>
              <a:rPr lang="en-US" sz="1600" dirty="0" smtClean="0"/>
              <a:t>Smaller beam spot sizes: </a:t>
            </a:r>
            <a:r>
              <a:rPr kumimoji="0" lang="en-GB" sz="1600" dirty="0" smtClean="0">
                <a:ea typeface="ＭＳ Ｐゴシック" pitchFamily="84" charset="-128"/>
              </a:rPr>
              <a:t>x 300 (</a:t>
            </a:r>
            <a:r>
              <a:rPr lang="en-US" sz="1600" dirty="0">
                <a:latin typeface="Symbol" charset="2"/>
                <a:cs typeface="Symbol" charset="2"/>
              </a:rPr>
              <a:t>s</a:t>
            </a:r>
            <a:r>
              <a:rPr lang="en-US" sz="1600" baseline="30000" dirty="0">
                <a:latin typeface="Symbol" charset="2"/>
                <a:cs typeface="Symbol" charset="2"/>
              </a:rPr>
              <a:t>*</a:t>
            </a:r>
            <a:r>
              <a:rPr lang="en-US" sz="1600" baseline="-25000" dirty="0">
                <a:cs typeface="Symbol" charset="2"/>
              </a:rPr>
              <a:t>x</a:t>
            </a:r>
            <a:r>
              <a:rPr lang="en-US" sz="1600" dirty="0">
                <a:cs typeface="Symbol" charset="2"/>
              </a:rPr>
              <a:t> × </a:t>
            </a:r>
            <a:r>
              <a:rPr lang="en-US" sz="1600" dirty="0">
                <a:latin typeface="Symbol" charset="2"/>
                <a:cs typeface="Symbol" charset="2"/>
              </a:rPr>
              <a:t>s</a:t>
            </a:r>
            <a:r>
              <a:rPr lang="en-US" sz="1600" baseline="30000" dirty="0">
                <a:latin typeface="Symbol" charset="2"/>
                <a:cs typeface="Symbol" charset="2"/>
              </a:rPr>
              <a:t>*</a:t>
            </a:r>
            <a:r>
              <a:rPr lang="en-US" sz="1600" baseline="-25000" dirty="0">
                <a:cs typeface="Symbol" charset="2"/>
              </a:rPr>
              <a:t>y </a:t>
            </a:r>
            <a:r>
              <a:rPr lang="en-US" sz="1600" dirty="0" smtClean="0">
                <a:cs typeface="Symbol" charset="2"/>
              </a:rPr>
              <a:t>)</a:t>
            </a:r>
          </a:p>
          <a:p>
            <a:pPr lvl="1"/>
            <a:r>
              <a:rPr lang="en-US" sz="1600" dirty="0" smtClean="0">
                <a:cs typeface="Symbol" charset="2"/>
              </a:rPr>
              <a:t>For equal wall-plug power,  FCC-</a:t>
            </a:r>
            <a:r>
              <a:rPr lang="en-US" sz="1600" dirty="0" err="1" smtClean="0">
                <a:cs typeface="Symbol" charset="2"/>
              </a:rPr>
              <a:t>ee</a:t>
            </a:r>
            <a:r>
              <a:rPr lang="en-US" sz="1600" dirty="0" smtClean="0">
                <a:cs typeface="Symbol" charset="2"/>
              </a:rPr>
              <a:t> (H) has 12 times more luminosity than ILC (H)</a:t>
            </a:r>
          </a:p>
          <a:p>
            <a:pPr lvl="2"/>
            <a:r>
              <a:rPr lang="en-US" sz="1600" dirty="0" smtClean="0">
                <a:cs typeface="Symbol" charset="2"/>
              </a:rPr>
              <a:t>And a factor 35-40 more luminosity at design wall-plug power (&lt; 2 </a:t>
            </a:r>
            <a:r>
              <a:rPr kumimoji="0" lang="en-GB" sz="1600" dirty="0" smtClean="0">
                <a:ea typeface="ＭＳ Ｐゴシック" pitchFamily="84" charset="-128"/>
              </a:rPr>
              <a:t>x ILC500)</a:t>
            </a:r>
            <a:endParaRPr lang="en-US" sz="1600" dirty="0" smtClean="0">
              <a:cs typeface="Symbol" charset="2"/>
            </a:endParaRPr>
          </a:p>
          <a:p>
            <a:r>
              <a:rPr lang="en-US" sz="2000" dirty="0" smtClean="0">
                <a:cs typeface="Symbol" charset="2"/>
              </a:rPr>
              <a:t>Scaling with energy</a:t>
            </a:r>
          </a:p>
          <a:p>
            <a:pPr lvl="1"/>
            <a:r>
              <a:rPr lang="en-US" sz="1600" dirty="0" smtClean="0">
                <a:cs typeface="Symbol" charset="2"/>
              </a:rPr>
              <a:t>FCC-</a:t>
            </a:r>
            <a:r>
              <a:rPr lang="en-US" sz="1600" dirty="0" err="1" smtClean="0">
                <a:cs typeface="Symbol" charset="2"/>
              </a:rPr>
              <a:t>ee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>
                <a:cs typeface="Symbol" charset="2"/>
              </a:rPr>
              <a:t>Synchrotron radiation decreases like E</a:t>
            </a:r>
            <a:r>
              <a:rPr lang="en-US" sz="1600" baseline="30000" dirty="0" smtClean="0">
                <a:cs typeface="Symbol" charset="2"/>
              </a:rPr>
              <a:t>4</a:t>
            </a:r>
            <a:r>
              <a:rPr lang="en-US" sz="1600" dirty="0" smtClean="0">
                <a:cs typeface="Symbol" charset="2"/>
              </a:rPr>
              <a:t> at smaller √s</a:t>
            </a:r>
          </a:p>
          <a:p>
            <a:pPr lvl="3"/>
            <a:r>
              <a:rPr lang="en-US" sz="1600" dirty="0" smtClean="0">
                <a:cs typeface="Symbol" charset="2"/>
              </a:rPr>
              <a:t>Use the available power to collide more bunches</a:t>
            </a:r>
          </a:p>
          <a:p>
            <a:pPr lvl="1"/>
            <a:r>
              <a:rPr lang="en-US" sz="1600" dirty="0" smtClean="0">
                <a:cs typeface="Symbol" charset="2"/>
              </a:rPr>
              <a:t>ILC</a:t>
            </a:r>
          </a:p>
          <a:p>
            <a:pPr lvl="2"/>
            <a:r>
              <a:rPr lang="en-US" sz="1600" dirty="0" smtClean="0">
                <a:cs typeface="Symbol" charset="2"/>
              </a:rPr>
              <a:t>Beam spot transverse size decreases like 1/E at larger √s </a:t>
            </a:r>
          </a:p>
          <a:p>
            <a:pPr lvl="3"/>
            <a:r>
              <a:rPr lang="en-US" sz="1600" dirty="0" smtClean="0">
                <a:cs typeface="Symbol" charset="2"/>
              </a:rPr>
              <a:t>Because of “adiabatic damping” when the beam gets accelerated</a:t>
            </a:r>
          </a:p>
          <a:p>
            <a:pPr lvl="4"/>
            <a:r>
              <a:rPr lang="en-US" sz="1600" dirty="0" smtClean="0">
                <a:cs typeface="Symbol" charset="2"/>
              </a:rPr>
              <a:t>(Radiation-induced beam size reduction)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48</a:t>
            </a:fld>
            <a:endParaRPr lang="en-US" altLang="en-US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696703"/>
              </p:ext>
            </p:extLst>
          </p:nvPr>
        </p:nvGraphicFramePr>
        <p:xfrm>
          <a:off x="6477000" y="1196177"/>
          <a:ext cx="2438400" cy="101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1" name="Equation" r:id="rId3" imgW="1117600" imgH="457200" progId="Equation.3">
                  <p:embed/>
                </p:oleObj>
              </mc:Choice>
              <mc:Fallback>
                <p:oleObj name="Equation" r:id="rId3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196177"/>
                        <a:ext cx="2438400" cy="1013623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0" y="2438400"/>
            <a:ext cx="1473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</a:t>
            </a:r>
            <a:r>
              <a:rPr lang="en-US" sz="1600" dirty="0" smtClean="0"/>
              <a:t>pulsed </a:t>
            </a:r>
            <a:r>
              <a:rPr lang="en-US" sz="1600" dirty="0" err="1" smtClean="0"/>
              <a:t>vs</a:t>
            </a:r>
            <a:r>
              <a:rPr lang="en-US" sz="1600" dirty="0" smtClean="0"/>
              <a:t> </a:t>
            </a:r>
            <a:r>
              <a:rPr lang="en-US" sz="1600" dirty="0" err="1" smtClean="0"/>
              <a:t>cw</a:t>
            </a:r>
            <a:r>
              <a:rPr lang="en-US" sz="16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6886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g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71600"/>
            <a:ext cx="5705408" cy="3276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Getting the precision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lnSpc>
                <a:spcPct val="140000"/>
              </a:lnSpc>
              <a:buNone/>
            </a:pPr>
            <a:endParaRPr lang="en-US" sz="2000" dirty="0" smtClean="0"/>
          </a:p>
          <a:p>
            <a:pPr lvl="1"/>
            <a:r>
              <a:rPr lang="en-US" sz="1600" dirty="0" smtClean="0"/>
              <a:t>FCC-</a:t>
            </a:r>
            <a:r>
              <a:rPr lang="en-US" sz="1600" dirty="0" err="1" smtClean="0"/>
              <a:t>ee</a:t>
            </a:r>
            <a:r>
              <a:rPr lang="en-US" sz="1600" dirty="0" smtClean="0"/>
              <a:t> </a:t>
            </a:r>
            <a:r>
              <a:rPr lang="en-US" sz="1600" dirty="0"/>
              <a:t>is </a:t>
            </a:r>
            <a:r>
              <a:rPr lang="en-US" sz="1600" dirty="0" smtClean="0"/>
              <a:t>the ultimate </a:t>
            </a:r>
            <a:r>
              <a:rPr lang="en-US" sz="1600" dirty="0"/>
              <a:t>Z, W, Higgs and top </a:t>
            </a:r>
            <a:r>
              <a:rPr lang="en-US" sz="1600" dirty="0" smtClean="0"/>
              <a:t>factory</a:t>
            </a:r>
            <a:endParaRPr lang="en-US" sz="1600" dirty="0"/>
          </a:p>
          <a:p>
            <a:pPr lvl="2"/>
            <a:r>
              <a:rPr lang="en-US" sz="1600" dirty="0"/>
              <a:t>10 to 1000 times the ILC targeted statistics at the same energies</a:t>
            </a:r>
          </a:p>
          <a:p>
            <a:pPr lvl="3"/>
            <a:r>
              <a:rPr lang="en-US" sz="1600" dirty="0" smtClean="0"/>
              <a:t>10</a:t>
            </a:r>
            <a:r>
              <a:rPr lang="en-US" sz="1600" baseline="30000" dirty="0" smtClean="0"/>
              <a:t>5</a:t>
            </a:r>
            <a:r>
              <a:rPr lang="en-US" sz="1600" dirty="0" smtClean="0"/>
              <a:t> more Z’s and 10</a:t>
            </a:r>
            <a:r>
              <a:rPr lang="en-US" sz="1600" baseline="30000" dirty="0" smtClean="0"/>
              <a:t>4</a:t>
            </a:r>
            <a:r>
              <a:rPr lang="en-US" sz="1600" dirty="0" smtClean="0"/>
              <a:t> more W’s than LEP1 and LEP2</a:t>
            </a:r>
          </a:p>
          <a:p>
            <a:pPr lvl="1"/>
            <a:r>
              <a:rPr lang="en-US" sz="1600" dirty="0" smtClean="0"/>
              <a:t>[If LHC finds no new physics below ~1.5 </a:t>
            </a:r>
            <a:r>
              <a:rPr lang="en-US" sz="1600" dirty="0" err="1" smtClean="0"/>
              <a:t>TeV</a:t>
            </a:r>
            <a:r>
              <a:rPr lang="en-US" sz="1600" dirty="0" smtClean="0"/>
              <a:t>,] it is the tool of choice for precision physics</a:t>
            </a:r>
          </a:p>
          <a:p>
            <a:pPr lvl="2"/>
            <a:r>
              <a:rPr lang="en-US" sz="1600" dirty="0" smtClean="0"/>
              <a:t> Higher energy might become useful otherwise (if NP produced in </a:t>
            </a:r>
            <a:r>
              <a:rPr lang="en-US" sz="1600" dirty="0" err="1" smtClean="0"/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/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collisions)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precision: Linear </a:t>
            </a:r>
            <a:r>
              <a:rPr lang="en-US" dirty="0" err="1"/>
              <a:t>vs</a:t>
            </a:r>
            <a:r>
              <a:rPr lang="en-US" dirty="0"/>
              <a:t> Circular </a:t>
            </a:r>
            <a:r>
              <a:rPr lang="en-US" dirty="0" smtClean="0"/>
              <a:t>(13)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49</a:t>
            </a:fld>
            <a:endParaRPr lang="en-US" alt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89274"/>
              </p:ext>
            </p:extLst>
          </p:nvPr>
        </p:nvGraphicFramePr>
        <p:xfrm>
          <a:off x="5705409" y="2259337"/>
          <a:ext cx="3362391" cy="1779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538"/>
                <a:gridCol w="781951"/>
                <a:gridCol w="781951"/>
                <a:gridCol w="781951"/>
              </a:tblGrid>
              <a:tr h="31622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FCC-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</a:rPr>
                        <a:t>ee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ILC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LEP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Z decays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1800" b="1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600" b="1" baseline="300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sz="1600" b="1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kumimoji="0" lang="en-GB" sz="1600" b="1" dirty="0" smtClean="0">
                          <a:solidFill>
                            <a:srgbClr val="FF0000"/>
                          </a:solidFill>
                          <a:ea typeface="ＭＳ Ｐゴシック" pitchFamily="84" charset="-128"/>
                        </a:rPr>
                        <a:t>x10</a:t>
                      </a:r>
                      <a:r>
                        <a:rPr kumimoji="0" lang="en-GB" sz="1600" b="1" baseline="30000" dirty="0" smtClean="0">
                          <a:solidFill>
                            <a:srgbClr val="FF0000"/>
                          </a:solidFill>
                          <a:ea typeface="ＭＳ Ｐゴシック" pitchFamily="84" charset="-128"/>
                        </a:rPr>
                        <a:t>7</a:t>
                      </a:r>
                      <a:endParaRPr lang="en-US" sz="1600" b="1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WW pairs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9900"/>
                          </a:solidFill>
                        </a:rPr>
                        <a:t>10</a:t>
                      </a:r>
                      <a:r>
                        <a:rPr lang="en-US" sz="1800" b="1" baseline="30000" dirty="0" smtClean="0">
                          <a:solidFill>
                            <a:srgbClr val="009900"/>
                          </a:solidFill>
                        </a:rPr>
                        <a:t>8</a:t>
                      </a:r>
                      <a:endParaRPr lang="en-US" sz="1800" b="1" baseline="0" dirty="0" smtClean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rgbClr val="009900"/>
                          </a:solidFill>
                        </a:rPr>
                        <a:t>10</a:t>
                      </a:r>
                      <a:r>
                        <a:rPr lang="en-US" sz="1600" b="1" baseline="30000" dirty="0" smtClean="0">
                          <a:solidFill>
                            <a:srgbClr val="009900"/>
                          </a:solidFill>
                        </a:rPr>
                        <a:t>6</a:t>
                      </a:r>
                      <a:endParaRPr lang="en-US" sz="1600" b="1" baseline="0" dirty="0" smtClean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>
                          <a:solidFill>
                            <a:srgbClr val="009900"/>
                          </a:solidFill>
                        </a:rPr>
                        <a:t>4</a:t>
                      </a:r>
                      <a:r>
                        <a:rPr kumimoji="0" lang="en-GB" sz="1600" b="1" dirty="0" smtClean="0">
                          <a:solidFill>
                            <a:srgbClr val="009900"/>
                          </a:solidFill>
                          <a:ea typeface="ＭＳ Ｐゴシック" pitchFamily="84" charset="-128"/>
                        </a:rPr>
                        <a:t>x10</a:t>
                      </a:r>
                      <a:r>
                        <a:rPr kumimoji="0" lang="en-GB" sz="1600" b="1" baseline="30000" dirty="0" smtClean="0">
                          <a:solidFill>
                            <a:srgbClr val="009900"/>
                          </a:solidFill>
                          <a:ea typeface="ＭＳ Ｐゴシック" pitchFamily="84" charset="-128"/>
                        </a:rPr>
                        <a:t>4</a:t>
                      </a:r>
                      <a:endParaRPr lang="en-US" sz="1600" b="1" baseline="0" dirty="0" smtClean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</a:rPr>
                        <a:t>HZ events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CC"/>
                          </a:solidFill>
                        </a:rPr>
                        <a:t>5×10</a:t>
                      </a:r>
                      <a:r>
                        <a:rPr lang="en-US" sz="1800" b="1" baseline="30000" dirty="0" smtClean="0">
                          <a:solidFill>
                            <a:srgbClr val="0000CC"/>
                          </a:solidFill>
                        </a:rPr>
                        <a:t>5</a:t>
                      </a:r>
                      <a:endParaRPr lang="en-US" sz="18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00CC"/>
                          </a:solidFill>
                        </a:rPr>
                        <a:t>2×10</a:t>
                      </a:r>
                      <a:r>
                        <a:rPr lang="en-US" sz="1600" b="1" baseline="30000" dirty="0" smtClean="0">
                          <a:solidFill>
                            <a:srgbClr val="0000CC"/>
                          </a:solidFill>
                        </a:rPr>
                        <a:t>4</a:t>
                      </a:r>
                      <a:endParaRPr lang="en-US" sz="16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Top pairs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×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US" sz="1800" b="1" baseline="300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8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×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6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81400" y="3349823"/>
            <a:ext cx="1651201" cy="307777"/>
          </a:xfrm>
          <a:prstGeom prst="rect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Complementarity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25082" y="1733490"/>
            <a:ext cx="1880718" cy="400110"/>
          </a:xfrm>
          <a:prstGeom prst="rect">
            <a:avLst/>
          </a:prstGeom>
          <a:solidFill>
            <a:srgbClr val="FFF4D9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Statistics / year</a:t>
            </a:r>
            <a:endParaRPr lang="en-US" sz="2000" b="1" dirty="0">
              <a:solidFill>
                <a:srgbClr val="00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418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5" descr="DSCF42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762000"/>
          </a:xfrm>
        </p:spPr>
        <p:txBody>
          <a:bodyPr/>
          <a:lstStyle/>
          <a:p>
            <a:r>
              <a:rPr lang="en-US" dirty="0"/>
              <a:t>Precision electroweak</a:t>
            </a:r>
            <a:r>
              <a:rPr lang="en-US" dirty="0" smtClean="0"/>
              <a:t>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(1)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50</a:t>
            </a:fld>
            <a:endParaRPr lang="en-US" altLang="en-US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828800" y="4154488"/>
            <a:ext cx="2819400" cy="552450"/>
          </a:xfrm>
          <a:prstGeom prst="ellipse">
            <a:avLst/>
          </a:prstGeom>
          <a:noFill/>
          <a:ln w="2857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en-GB" sz="2000"/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0" y="4114800"/>
            <a:ext cx="5029200" cy="990600"/>
          </a:xfrm>
          <a:custGeom>
            <a:avLst/>
            <a:gdLst>
              <a:gd name="T0" fmla="*/ 0 w 3168"/>
              <a:gd name="T1" fmla="*/ 2147483647 h 624"/>
              <a:gd name="T2" fmla="*/ 2147483647 w 3168"/>
              <a:gd name="T3" fmla="*/ 2147483647 h 624"/>
              <a:gd name="T4" fmla="*/ 2147483647 w 3168"/>
              <a:gd name="T5" fmla="*/ 2147483647 h 624"/>
              <a:gd name="T6" fmla="*/ 2147483647 w 3168"/>
              <a:gd name="T7" fmla="*/ 2147483647 h 624"/>
              <a:gd name="T8" fmla="*/ 2147483647 w 3168"/>
              <a:gd name="T9" fmla="*/ 0 h 624"/>
              <a:gd name="T10" fmla="*/ 2147483647 w 3168"/>
              <a:gd name="T11" fmla="*/ 2147483647 h 624"/>
              <a:gd name="T12" fmla="*/ 2147483647 w 3168"/>
              <a:gd name="T13" fmla="*/ 2147483647 h 624"/>
              <a:gd name="T14" fmla="*/ 2147483647 w 3168"/>
              <a:gd name="T15" fmla="*/ 2147483647 h 624"/>
              <a:gd name="T16" fmla="*/ 2147483647 w 3168"/>
              <a:gd name="T17" fmla="*/ 2147483647 h 624"/>
              <a:gd name="T18" fmla="*/ 2147483647 w 3168"/>
              <a:gd name="T19" fmla="*/ 2147483647 h 624"/>
              <a:gd name="T20" fmla="*/ 2147483647 w 3168"/>
              <a:gd name="T21" fmla="*/ 2147483647 h 624"/>
              <a:gd name="T22" fmla="*/ 2147483647 w 3168"/>
              <a:gd name="T23" fmla="*/ 2147483647 h 624"/>
              <a:gd name="T24" fmla="*/ 2147483647 w 3168"/>
              <a:gd name="T25" fmla="*/ 2147483647 h 624"/>
              <a:gd name="T26" fmla="*/ 2147483647 w 3168"/>
              <a:gd name="T27" fmla="*/ 2147483647 h 6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168"/>
              <a:gd name="T43" fmla="*/ 0 h 624"/>
              <a:gd name="T44" fmla="*/ 3168 w 3168"/>
              <a:gd name="T45" fmla="*/ 624 h 62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168" h="624">
                <a:moveTo>
                  <a:pt x="0" y="156"/>
                </a:moveTo>
                <a:cubicBezTo>
                  <a:pt x="55" y="145"/>
                  <a:pt x="214" y="108"/>
                  <a:pt x="333" y="87"/>
                </a:cubicBezTo>
                <a:cubicBezTo>
                  <a:pt x="452" y="66"/>
                  <a:pt x="591" y="46"/>
                  <a:pt x="714" y="33"/>
                </a:cubicBezTo>
                <a:cubicBezTo>
                  <a:pt x="837" y="20"/>
                  <a:pt x="958" y="12"/>
                  <a:pt x="1071" y="6"/>
                </a:cubicBezTo>
                <a:cubicBezTo>
                  <a:pt x="1184" y="0"/>
                  <a:pt x="1274" y="0"/>
                  <a:pt x="1392" y="0"/>
                </a:cubicBezTo>
                <a:cubicBezTo>
                  <a:pt x="1510" y="0"/>
                  <a:pt x="1661" y="0"/>
                  <a:pt x="1782" y="6"/>
                </a:cubicBezTo>
                <a:cubicBezTo>
                  <a:pt x="1903" y="12"/>
                  <a:pt x="1976" y="17"/>
                  <a:pt x="2118" y="36"/>
                </a:cubicBezTo>
                <a:cubicBezTo>
                  <a:pt x="2260" y="55"/>
                  <a:pt x="2494" y="89"/>
                  <a:pt x="2637" y="123"/>
                </a:cubicBezTo>
                <a:cubicBezTo>
                  <a:pt x="2780" y="157"/>
                  <a:pt x="2896" y="205"/>
                  <a:pt x="2976" y="240"/>
                </a:cubicBezTo>
                <a:cubicBezTo>
                  <a:pt x="3056" y="275"/>
                  <a:pt x="3088" y="304"/>
                  <a:pt x="3120" y="336"/>
                </a:cubicBezTo>
                <a:cubicBezTo>
                  <a:pt x="3152" y="368"/>
                  <a:pt x="3168" y="400"/>
                  <a:pt x="3168" y="432"/>
                </a:cubicBezTo>
                <a:cubicBezTo>
                  <a:pt x="3168" y="464"/>
                  <a:pt x="3139" y="503"/>
                  <a:pt x="3120" y="528"/>
                </a:cubicBezTo>
                <a:cubicBezTo>
                  <a:pt x="3101" y="553"/>
                  <a:pt x="3078" y="566"/>
                  <a:pt x="3054" y="582"/>
                </a:cubicBezTo>
                <a:cubicBezTo>
                  <a:pt x="3030" y="598"/>
                  <a:pt x="2989" y="617"/>
                  <a:pt x="2976" y="62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" name="Oval 20"/>
          <p:cNvSpPr>
            <a:spLocks noChangeArrowheads="1"/>
          </p:cNvSpPr>
          <p:nvPr/>
        </p:nvSpPr>
        <p:spPr bwMode="auto">
          <a:xfrm>
            <a:off x="4648200" y="4191000"/>
            <a:ext cx="342900" cy="95250"/>
          </a:xfrm>
          <a:prstGeom prst="ellipse">
            <a:avLst/>
          </a:prstGeom>
          <a:noFill/>
          <a:ln w="2857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" name="Block Arc 15"/>
          <p:cNvSpPr/>
          <p:nvPr/>
        </p:nvSpPr>
        <p:spPr bwMode="auto">
          <a:xfrm>
            <a:off x="1371600" y="3048000"/>
            <a:ext cx="8839200" cy="1676400"/>
          </a:xfrm>
          <a:prstGeom prst="blockArc">
            <a:avLst>
              <a:gd name="adj1" fmla="val 531709"/>
              <a:gd name="adj2" fmla="val 12538496"/>
              <a:gd name="adj3" fmla="val 0"/>
            </a:avLst>
          </a:prstGeom>
          <a:solidFill>
            <a:schemeClr val="accent1"/>
          </a:solidFill>
          <a:ln w="28575" cap="flat" cmpd="sng" algn="ctr">
            <a:solidFill>
              <a:srgbClr val="001C7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0" y="4385846"/>
            <a:ext cx="15824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lt"/>
              </a:rPr>
              <a:t>90-400 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GeV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e</a:t>
            </a:r>
            <a:r>
              <a:rPr lang="en-US" sz="1600" baseline="30000" dirty="0" err="1" smtClean="0">
                <a:solidFill>
                  <a:schemeClr val="bg1"/>
                </a:solidFill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e</a:t>
            </a:r>
            <a:r>
              <a:rPr lang="en-US" sz="1600" baseline="30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-</a:t>
            </a:r>
            <a:endParaRPr lang="en-US" sz="1600" dirty="0" smtClean="0">
              <a:solidFill>
                <a:schemeClr val="bg1"/>
              </a:solidFill>
              <a:latin typeface="Symbol" charset="2"/>
              <a:cs typeface="Symbol" charset="2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(</a:t>
            </a:r>
            <a:r>
              <a:rPr lang="en-US" sz="1600" dirty="0" smtClean="0">
                <a:solidFill>
                  <a:schemeClr val="bg1"/>
                </a:solidFill>
                <a:latin typeface="+mn-lt"/>
                <a:cs typeface="Symbol" charset="2"/>
              </a:rPr>
              <a:t>FCC-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  <a:cs typeface="Symbol" charset="2"/>
              </a:rPr>
              <a:t>ee</a:t>
            </a:r>
            <a:r>
              <a:rPr lang="en-US" sz="1600" dirty="0" smtClean="0">
                <a:solidFill>
                  <a:schemeClr val="bg1"/>
                </a:solidFill>
                <a:latin typeface="+mn-lt"/>
                <a:cs typeface="Symbol" charset="2"/>
              </a:rPr>
              <a:t>)</a:t>
            </a:r>
            <a:endParaRPr lang="en-US" sz="16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1620" y="3505200"/>
            <a:ext cx="4409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Tera</a:t>
            </a:r>
            <a:r>
              <a:rPr lang="en-US" dirty="0" smtClean="0">
                <a:solidFill>
                  <a:schemeClr val="bg1"/>
                </a:solidFill>
              </a:rPr>
              <a:t>-Z, Oku-W and Mega-Tops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0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electroweak physics at FCC-</a:t>
            </a:r>
            <a:r>
              <a:rPr lang="en-US" dirty="0" err="1" smtClean="0"/>
              <a:t>ee</a:t>
            </a:r>
            <a:r>
              <a:rPr lang="en-US" dirty="0" smtClean="0"/>
              <a:t>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FCC-</a:t>
            </a:r>
            <a:r>
              <a:rPr lang="en-US" sz="2000" dirty="0" err="1" smtClean="0"/>
              <a:t>ee</a:t>
            </a:r>
            <a:r>
              <a:rPr lang="en-US" sz="2000" dirty="0" smtClean="0"/>
              <a:t> in numbers (after commissioning)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 lvl="3"/>
            <a:r>
              <a:rPr lang="en-US" sz="1600" dirty="0"/>
              <a:t>Potential statistical accuracies are mind-boggling !</a:t>
            </a:r>
          </a:p>
          <a:p>
            <a:pPr lvl="2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51</a:t>
            </a:fld>
            <a:endParaRPr lang="en-US" alt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36366"/>
              </p:ext>
            </p:extLst>
          </p:nvPr>
        </p:nvGraphicFramePr>
        <p:xfrm>
          <a:off x="838201" y="1371601"/>
          <a:ext cx="6172198" cy="274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999"/>
                <a:gridCol w="929055"/>
                <a:gridCol w="949569"/>
                <a:gridCol w="870438"/>
                <a:gridCol w="949569"/>
                <a:gridCol w="949568"/>
              </a:tblGrid>
              <a:tr h="15240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00FF"/>
                          </a:solidFill>
                        </a:rPr>
                        <a:t>Parameter</a:t>
                      </a:r>
                      <a:endParaRPr lang="en-GB" sz="1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solidFill>
                            <a:srgbClr val="0000FF"/>
                          </a:solidFill>
                        </a:rPr>
                        <a:t>Z</a:t>
                      </a:r>
                      <a:endParaRPr lang="en-GB" sz="1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FF"/>
                          </a:solidFill>
                        </a:rPr>
                        <a:t>W</a:t>
                      </a:r>
                      <a:endParaRPr lang="en-GB" sz="1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FF"/>
                          </a:solidFill>
                        </a:rPr>
                        <a:t>H</a:t>
                      </a:r>
                      <a:endParaRPr lang="en-GB" sz="1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rgbClr val="0000FF"/>
                          </a:solidFill>
                        </a:rPr>
                        <a:t>tt</a:t>
                      </a:r>
                      <a:endParaRPr lang="en-GB" sz="1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C0000"/>
                          </a:solidFill>
                        </a:rPr>
                        <a:t>LEP2</a:t>
                      </a:r>
                      <a:endParaRPr lang="en-GB" sz="1400" dirty="0">
                        <a:solidFill>
                          <a:srgbClr val="CC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/>
                          <a:cs typeface="Arial"/>
                        </a:rPr>
                        <a:t>E</a:t>
                      </a:r>
                      <a:r>
                        <a:rPr lang="en-US" sz="1400" baseline="-25000" dirty="0" err="1" smtClean="0">
                          <a:latin typeface="Arial"/>
                          <a:cs typeface="Arial"/>
                        </a:rPr>
                        <a:t>beam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(</a:t>
                      </a:r>
                      <a:r>
                        <a:rPr lang="en-US" sz="1400" baseline="0" dirty="0" err="1" smtClean="0">
                          <a:latin typeface="Arial"/>
                          <a:cs typeface="Arial"/>
                        </a:rPr>
                        <a:t>GeV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)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45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80.5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120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175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104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1400" baseline="0" dirty="0" smtClean="0">
                          <a:latin typeface="Arial"/>
                          <a:cs typeface="Arial"/>
                        </a:rPr>
                        <a:t> (mA)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1400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152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30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7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4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No. bunches</a:t>
                      </a:r>
                      <a:r>
                        <a:rPr lang="en-US" sz="1400" b="1" u="sng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16’700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4’490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1’330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98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GB" sz="1400" b="1" u="sng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US" sz="1400" dirty="0" smtClean="0"/>
                        <a:t>*</a:t>
                      </a:r>
                      <a:r>
                        <a:rPr lang="en-US" sz="1400" baseline="-25000" dirty="0" smtClean="0">
                          <a:latin typeface="Arial"/>
                          <a:cs typeface="Arial"/>
                        </a:rPr>
                        <a:t>y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dirty="0" smtClean="0"/>
                        <a:t>(</a:t>
                      </a:r>
                      <a:r>
                        <a:rPr lang="en-US" sz="1400" dirty="0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sz="1400" dirty="0" smtClean="0"/>
                        <a:t>m)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0.25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0.13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0.044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0.045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182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US" sz="1400" dirty="0" smtClean="0"/>
                        <a:t>*</a:t>
                      </a:r>
                      <a:r>
                        <a:rPr lang="en-US" sz="1400" baseline="-25000" dirty="0" smtClean="0"/>
                        <a:t>x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400" dirty="0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sz="1400" dirty="0" smtClean="0"/>
                        <a:t>m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)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121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26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22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45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3.2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n-lt"/>
                        </a:rPr>
                        <a:t>Energy</a:t>
                      </a:r>
                      <a:r>
                        <a:rPr lang="en-US" sz="1400" baseline="0" dirty="0" smtClean="0">
                          <a:latin typeface="+mn-lt"/>
                        </a:rPr>
                        <a:t> spread (%)</a:t>
                      </a:r>
                      <a:endParaRPr lang="en-GB" sz="1400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0.06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0.09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0.14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0.19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0.16</a:t>
                      </a:r>
                      <a:endParaRPr lang="en-GB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Lifetime (min)</a:t>
                      </a:r>
                      <a:endParaRPr lang="en-GB" sz="1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213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52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300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 (10</a:t>
                      </a:r>
                      <a:r>
                        <a:rPr lang="en-US" sz="1400" baseline="300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cm</a:t>
                      </a:r>
                      <a:r>
                        <a:rPr lang="en-US" sz="1400" baseline="300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-2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lang="en-US" sz="1400" baseline="300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-1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GB" sz="14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lang="en-GB" sz="14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en-GB" sz="14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5.9</a:t>
                      </a:r>
                      <a:endParaRPr lang="en-GB" sz="1400" b="1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1.8</a:t>
                      </a:r>
                      <a:endParaRPr lang="en-GB" sz="14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0.012</a:t>
                      </a:r>
                      <a:endParaRPr lang="en-GB" sz="14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364685"/>
              </p:ext>
            </p:extLst>
          </p:nvPr>
        </p:nvGraphicFramePr>
        <p:xfrm>
          <a:off x="1600200" y="4343400"/>
          <a:ext cx="5105400" cy="158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371600"/>
                <a:gridCol w="2514600"/>
              </a:tblGrid>
              <a:tr h="31622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√s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 (</a:t>
                      </a:r>
                      <a:r>
                        <a:rPr lang="en-US" sz="1400" b="1" baseline="0" dirty="0" err="1" smtClean="0">
                          <a:solidFill>
                            <a:srgbClr val="000000"/>
                          </a:solidFill>
                        </a:rPr>
                        <a:t>GeV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Runnin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g time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FCC-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</a:rPr>
                        <a:t>ee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 Statistics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1 – 2 years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400" b="1" baseline="3000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 Z decays (</a:t>
                      </a:r>
                      <a:r>
                        <a:rPr lang="en-US" sz="1400" b="1" baseline="0" dirty="0" err="1" smtClean="0">
                          <a:solidFill>
                            <a:srgbClr val="FF0000"/>
                          </a:solidFill>
                        </a:rPr>
                        <a:t>Tera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 Z)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161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1 – 2 years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10</a:t>
                      </a:r>
                      <a:r>
                        <a:rPr lang="en-US" sz="1400" b="1" baseline="30000" dirty="0" smtClean="0">
                          <a:solidFill>
                            <a:srgbClr val="009900"/>
                          </a:solidFill>
                        </a:rPr>
                        <a:t>8</a:t>
                      </a:r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 WW pairs (Oku W)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</a:rPr>
                        <a:t>240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</a:rPr>
                        <a:t>4 – 5 years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2×10</a:t>
                      </a:r>
                      <a:r>
                        <a:rPr lang="en-US" sz="1400" b="1" baseline="30000" dirty="0" smtClean="0">
                          <a:solidFill>
                            <a:srgbClr val="0000CC"/>
                          </a:solidFill>
                        </a:rPr>
                        <a:t>6</a:t>
                      </a: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</a:rPr>
                        <a:t> HZ events (Mega Higgs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4 – 5 years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2×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US" sz="1400" b="1" baseline="300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</a:rPr>
                        <a:t> top pairs (Mega Top)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15200" y="5300246"/>
            <a:ext cx="1338828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+mn-lt"/>
              </a:rPr>
              <a:t>Next Lecture</a:t>
            </a:r>
            <a:endParaRPr lang="en-US" sz="16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6705600" y="5334000"/>
            <a:ext cx="609600" cy="3048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51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electroweak physics at FCC-</a:t>
            </a:r>
            <a:r>
              <a:rPr lang="en-US" dirty="0" err="1" smtClean="0"/>
              <a:t>ee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Tera</a:t>
            </a:r>
            <a:r>
              <a:rPr lang="en-US" sz="2000" dirty="0"/>
              <a:t>-</a:t>
            </a:r>
            <a:r>
              <a:rPr lang="en-US" sz="2000" dirty="0" smtClean="0"/>
              <a:t>Z : Get 10</a:t>
            </a:r>
            <a:r>
              <a:rPr lang="en-US" sz="2000" baseline="30000" dirty="0" smtClean="0"/>
              <a:t>12</a:t>
            </a:r>
            <a:r>
              <a:rPr lang="en-US" sz="2000" dirty="0" smtClean="0"/>
              <a:t> Z decays at 15 </a:t>
            </a:r>
            <a:r>
              <a:rPr lang="en-US" sz="2000" dirty="0" err="1" smtClean="0"/>
              <a:t>kHZ</a:t>
            </a:r>
            <a:r>
              <a:rPr lang="en-US" sz="2000" dirty="0" smtClean="0"/>
              <a:t>/IP</a:t>
            </a:r>
          </a:p>
          <a:p>
            <a:pPr lvl="1"/>
            <a:r>
              <a:rPr lang="en-US" sz="1600" dirty="0" smtClean="0"/>
              <a:t>Repeat the LEP1 </a:t>
            </a:r>
            <a:r>
              <a:rPr lang="en-US" sz="1600" dirty="0" err="1" smtClean="0"/>
              <a:t>programme</a:t>
            </a:r>
            <a:r>
              <a:rPr lang="en-US" sz="1600" dirty="0" smtClean="0"/>
              <a:t> every 15 minutes</a:t>
            </a:r>
          </a:p>
          <a:p>
            <a:pPr lvl="1"/>
            <a:r>
              <a:rPr lang="en-US" sz="1600" dirty="0" smtClean="0"/>
              <a:t>Bonus: Use ~100 “single” bunches to measure E</a:t>
            </a:r>
            <a:r>
              <a:rPr lang="en-US" sz="1600" baseline="-25000" dirty="0" smtClean="0"/>
              <a:t>BEAM</a:t>
            </a:r>
            <a:r>
              <a:rPr lang="en-US" sz="1600" dirty="0" smtClean="0"/>
              <a:t> with resonant depolarization</a:t>
            </a:r>
          </a:p>
          <a:p>
            <a:pPr lvl="2"/>
            <a:r>
              <a:rPr lang="en-US" sz="1600" dirty="0" smtClean="0"/>
              <a:t>Each measurement gives 100 </a:t>
            </a:r>
            <a:r>
              <a:rPr lang="en-US" sz="1600" dirty="0" err="1" smtClean="0"/>
              <a:t>keV</a:t>
            </a:r>
            <a:r>
              <a:rPr lang="en-US" sz="1600" dirty="0" smtClean="0"/>
              <a:t> precision, with no extrapolation uncertainty</a:t>
            </a:r>
          </a:p>
          <a:p>
            <a:pPr lvl="3"/>
            <a:r>
              <a:rPr lang="en-US" sz="1600" dirty="0" smtClean="0"/>
              <a:t>Examples of targeted accuracy: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Predicting </a:t>
            </a:r>
            <a:r>
              <a:rPr lang="en-US" sz="1600" dirty="0"/>
              <a:t>accuracies with 250 times smaller statistical precision than at LEP is difficult</a:t>
            </a:r>
          </a:p>
          <a:p>
            <a:pPr lvl="2"/>
            <a:r>
              <a:rPr lang="en-US" sz="1600" dirty="0" smtClean="0"/>
              <a:t>Conservatively used </a:t>
            </a:r>
            <a:r>
              <a:rPr lang="en-US" sz="1600" dirty="0"/>
              <a:t>LEP experience for systematics. T</a:t>
            </a:r>
            <a:r>
              <a:rPr lang="en-US" sz="1600" dirty="0" smtClean="0"/>
              <a:t>his </a:t>
            </a:r>
            <a:r>
              <a:rPr lang="en-US" sz="1600" dirty="0"/>
              <a:t>is just the start.</a:t>
            </a:r>
          </a:p>
          <a:p>
            <a:pPr lvl="1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52</a:t>
            </a:fld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85172" y="3820180"/>
            <a:ext cx="2009074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+ many asymmetries </a:t>
            </a:r>
          </a:p>
          <a:p>
            <a:pPr algn="ctr"/>
            <a:r>
              <a:rPr lang="en-US" sz="1400" b="1" dirty="0" smtClean="0"/>
              <a:t>for sin</a:t>
            </a:r>
            <a:r>
              <a:rPr lang="en-US" sz="1400" b="1" baseline="30000" dirty="0" smtClean="0"/>
              <a:t>2</a:t>
            </a:r>
            <a:r>
              <a:rPr lang="en-US" sz="1400" b="1" dirty="0" smtClean="0">
                <a:latin typeface="Symbol" charset="2"/>
                <a:cs typeface="Symbol" charset="2"/>
              </a:rPr>
              <a:t>q</a:t>
            </a:r>
            <a:r>
              <a:rPr lang="en-US" sz="1400" b="1" baseline="-25000" dirty="0" smtClean="0">
                <a:latin typeface="+mn-lt"/>
                <a:cs typeface="Symbol" charset="2"/>
              </a:rPr>
              <a:t>W</a:t>
            </a:r>
            <a:r>
              <a:rPr lang="en-US" sz="1400" b="1" dirty="0" smtClean="0">
                <a:latin typeface="+mn-lt"/>
                <a:cs typeface="Symbol" charset="2"/>
              </a:rPr>
              <a:t> to 10</a:t>
            </a:r>
            <a:r>
              <a:rPr lang="en-US" sz="1400" b="1" baseline="30000" dirty="0" smtClean="0">
                <a:latin typeface="+mn-lt"/>
                <a:cs typeface="Symbol" charset="2"/>
              </a:rPr>
              <a:t>-5</a:t>
            </a:r>
            <a:r>
              <a:rPr lang="en-US" sz="1400" b="1" dirty="0" smtClean="0">
                <a:latin typeface="+mn-lt"/>
                <a:cs typeface="Symbol" charset="2"/>
              </a:rPr>
              <a:t> -</a:t>
            </a:r>
            <a:r>
              <a:rPr lang="en-US" sz="1400" b="1" dirty="0" smtClean="0">
                <a:solidFill>
                  <a:srgbClr val="000000"/>
                </a:solidFill>
                <a:latin typeface="+mn-lt"/>
              </a:rPr>
              <a:t> 10</a:t>
            </a:r>
            <a:r>
              <a:rPr lang="en-US" sz="1400" b="1" baseline="30000" dirty="0" smtClean="0">
                <a:solidFill>
                  <a:srgbClr val="000000"/>
                </a:solidFill>
                <a:latin typeface="+mn-lt"/>
              </a:rPr>
              <a:t>-6</a:t>
            </a:r>
            <a:endParaRPr lang="en-US" sz="1400" b="1" dirty="0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589010"/>
              </p:ext>
            </p:extLst>
          </p:nvPr>
        </p:nvGraphicFramePr>
        <p:xfrm>
          <a:off x="152400" y="2621665"/>
          <a:ext cx="6858000" cy="2636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9714"/>
                <a:gridCol w="1143000"/>
                <a:gridCol w="1473553"/>
                <a:gridCol w="919976"/>
                <a:gridCol w="1198757"/>
                <a:gridCol w="1143000"/>
              </a:tblGrid>
              <a:tr h="515730"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Observable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Current precision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TLEP </a:t>
                      </a:r>
                      <a:r>
                        <a:rPr lang="en-US" sz="1300" b="1" dirty="0" smtClean="0">
                          <a:solidFill>
                            <a:srgbClr val="0000CC"/>
                          </a:solidFill>
                        </a:rPr>
                        <a:t>stat.</a:t>
                      </a:r>
                      <a:endParaRPr lang="en-US" sz="13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rgbClr val="FF0000"/>
                          </a:solidFill>
                        </a:rPr>
                        <a:t>Possible syst.</a:t>
                      </a:r>
                      <a:endParaRPr 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Challenge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8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300" b="1" baseline="-25000" dirty="0" err="1" smtClean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 (MeV)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err="1" smtClean="0">
                          <a:solidFill>
                            <a:schemeClr val="tx1"/>
                          </a:solidFill>
                        </a:rPr>
                        <a:t>Lineshape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91187.5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2.1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0.005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QED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corr.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8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300" b="1" baseline="-25000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 (MeV)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err="1" smtClean="0">
                          <a:solidFill>
                            <a:schemeClr val="tx1"/>
                          </a:solidFill>
                        </a:rPr>
                        <a:t>Lineshape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2495.2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2.3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0.008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QED corr.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8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300" b="1" baseline="-25000" dirty="0" err="1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US" sz="13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Peak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20.767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0.025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0.0001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0.001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Statistics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34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300" b="1" baseline="-25000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Peak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0.21629 </a:t>
                      </a:r>
                      <a:r>
                        <a:rPr lang="en-US" sz="1300" b="1" dirty="0" smtClean="0">
                          <a:solidFill>
                            <a:srgbClr val="009900"/>
                          </a:solidFill>
                        </a:rPr>
                        <a:t>± 0.00066</a:t>
                      </a:r>
                      <a:endParaRPr lang="en-US" sz="13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0.000003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0.00006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g </a:t>
                      </a:r>
                      <a:r>
                        <a:rPr lang="en-US" sz="1300" dirty="0" smtClean="0"/>
                        <a:t>→ bb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8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1300" b="1" baseline="-25000" dirty="0" err="1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n</a:t>
                      </a:r>
                      <a:endParaRPr lang="en-US" sz="1300" b="1" baseline="-25000" dirty="0">
                        <a:solidFill>
                          <a:schemeClr val="tx1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Peak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2.984 </a:t>
                      </a:r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± 0.008</a:t>
                      </a:r>
                      <a:endParaRPr lang="en-US" sz="1400" b="1" baseline="0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0.00004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 0.004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err="1" smtClean="0">
                          <a:solidFill>
                            <a:schemeClr val="tx1"/>
                          </a:solidFill>
                        </a:rPr>
                        <a:t>Lumi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b="0" baseline="0" dirty="0" err="1" smtClean="0">
                          <a:solidFill>
                            <a:schemeClr val="tx1"/>
                          </a:solidFill>
                        </a:rPr>
                        <a:t>meast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15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300" b="1" baseline="-250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300" b="1" baseline="0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300" b="1" baseline="-25000" dirty="0" err="1" smtClean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3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300" b="0" baseline="-25000" dirty="0" err="1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US" sz="13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0.1190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0.0025</a:t>
                      </a:r>
                      <a:endParaRPr lang="en-US" sz="13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0.00001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0.0001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New Physics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79027" y="3105090"/>
            <a:ext cx="1800906" cy="369332"/>
          </a:xfrm>
          <a:prstGeom prst="rect">
            <a:avLst/>
          </a:prstGeom>
          <a:solidFill>
            <a:srgbClr val="FFF4D9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latin typeface="+mn-lt"/>
              </a:rPr>
              <a:t>m</a:t>
            </a:r>
            <a:r>
              <a:rPr lang="en-US" sz="1800" b="1" baseline="-25000" dirty="0" err="1" smtClean="0">
                <a:latin typeface="+mn-lt"/>
              </a:rPr>
              <a:t>Z</a:t>
            </a:r>
            <a:r>
              <a:rPr lang="en-US" sz="1800" b="1" dirty="0" smtClean="0">
                <a:latin typeface="+mn-lt"/>
              </a:rPr>
              <a:t> to &lt; 100 </a:t>
            </a:r>
            <a:r>
              <a:rPr lang="en-US" sz="1800" b="1" dirty="0" err="1" smtClean="0">
                <a:latin typeface="+mn-lt"/>
              </a:rPr>
              <a:t>keV</a:t>
            </a:r>
            <a:r>
              <a:rPr lang="en-US" sz="1800" b="1" dirty="0" smtClean="0">
                <a:latin typeface="+mn-lt"/>
              </a:rPr>
              <a:t>!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418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g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908948"/>
            <a:ext cx="4724400" cy="189165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Longitudinally polarized beams at √s =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Z</a:t>
            </a:r>
            <a:r>
              <a:rPr lang="en-US" sz="2000" dirty="0" smtClean="0"/>
              <a:t>: A</a:t>
            </a:r>
            <a:r>
              <a:rPr lang="en-US" sz="2000" baseline="-25000" dirty="0" smtClean="0"/>
              <a:t>LR</a:t>
            </a:r>
            <a:r>
              <a:rPr lang="en-US" sz="2000" dirty="0" smtClean="0"/>
              <a:t> measurement ?</a:t>
            </a:r>
          </a:p>
          <a:p>
            <a:pPr lvl="1"/>
            <a:r>
              <a:rPr lang="en-US" sz="1600" dirty="0" smtClean="0"/>
              <a:t>SLC demonstrated the feasibility of longitudinally polarized beams at linear colliders</a:t>
            </a:r>
          </a:p>
          <a:p>
            <a:pPr lvl="2"/>
            <a:r>
              <a:rPr lang="en-US" sz="1600" dirty="0" smtClean="0"/>
              <a:t>ILC design values: P</a:t>
            </a:r>
            <a:r>
              <a:rPr lang="en-US" sz="1600" baseline="-25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/>
              <a:t> = 80% and P</a:t>
            </a:r>
            <a:r>
              <a:rPr lang="en-US" sz="1600" baseline="-25000" dirty="0" smtClean="0">
                <a:latin typeface="Symbol" charset="2"/>
                <a:cs typeface="Symbol" charset="2"/>
              </a:rPr>
              <a:t>+</a:t>
            </a:r>
            <a:r>
              <a:rPr lang="en-US" sz="1600" dirty="0" smtClean="0"/>
              <a:t> = 30% </a:t>
            </a:r>
          </a:p>
          <a:p>
            <a:pPr lvl="1"/>
            <a:r>
              <a:rPr lang="en-US" sz="1600" dirty="0" smtClean="0"/>
              <a:t>FCC-</a:t>
            </a:r>
            <a:r>
              <a:rPr lang="en-US" sz="1600" dirty="0" err="1" smtClean="0"/>
              <a:t>ee</a:t>
            </a:r>
            <a:r>
              <a:rPr lang="en-US" sz="1600" dirty="0" smtClean="0"/>
              <a:t> would need a specific setup for this measurement</a:t>
            </a:r>
          </a:p>
          <a:p>
            <a:pPr lvl="2"/>
            <a:r>
              <a:rPr lang="en-US" sz="1600" dirty="0" smtClean="0"/>
              <a:t>Reduced luminosity (~1% of nominal) to avoid top-up injection </a:t>
            </a:r>
            <a:r>
              <a:rPr lang="en-US" sz="1600" b="0" dirty="0" smtClean="0">
                <a:solidFill>
                  <a:srgbClr val="000000"/>
                </a:solidFill>
              </a:rPr>
              <a:t>(depolarizing)</a:t>
            </a:r>
            <a:endParaRPr lang="en-US" sz="1600" dirty="0" smtClean="0"/>
          </a:p>
          <a:p>
            <a:pPr lvl="2"/>
            <a:r>
              <a:rPr lang="en-US" sz="1600" dirty="0" smtClean="0"/>
              <a:t>Wigglers to get transverse polarization faster </a:t>
            </a:r>
            <a:r>
              <a:rPr lang="en-US" sz="1600" b="0" dirty="0" smtClean="0">
                <a:solidFill>
                  <a:schemeClr val="tx1"/>
                </a:solidFill>
              </a:rPr>
              <a:t>(natural time: 15h for 5% polarization)</a:t>
            </a:r>
          </a:p>
          <a:p>
            <a:pPr lvl="2"/>
            <a:r>
              <a:rPr lang="en-US" sz="1600" dirty="0" smtClean="0"/>
              <a:t>Spin rotators on both sides of the detector(s) to get longitudinal fragmentation</a:t>
            </a:r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marL="914400" lvl="2" indent="0">
              <a:buNone/>
            </a:pPr>
            <a:endParaRPr lang="en-US" sz="1600" dirty="0" smtClean="0"/>
          </a:p>
          <a:p>
            <a:pPr lvl="1"/>
            <a:r>
              <a:rPr lang="en-US" sz="1600" dirty="0" smtClean="0"/>
              <a:t>With 10</a:t>
            </a:r>
            <a:r>
              <a:rPr lang="en-US" sz="1600" baseline="30000" dirty="0" smtClean="0"/>
              <a:t>10</a:t>
            </a:r>
            <a:r>
              <a:rPr lang="en-US" sz="1600" dirty="0" smtClean="0"/>
              <a:t> Z (1% design, still a factor 10 more than ILC)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Measurement of sin</a:t>
            </a:r>
            <a:r>
              <a:rPr lang="en-US" sz="1600" baseline="30000" dirty="0" smtClean="0"/>
              <a:t>2</a:t>
            </a:r>
            <a:r>
              <a:rPr lang="en-US" sz="1600" dirty="0" smtClean="0">
                <a:latin typeface="Symbol" charset="2"/>
                <a:cs typeface="Symbol" charset="2"/>
              </a:rPr>
              <a:t>q</a:t>
            </a:r>
            <a:r>
              <a:rPr lang="en-US" sz="1600" baseline="-25000" dirty="0" smtClean="0">
                <a:cs typeface="Symbol" charset="2"/>
              </a:rPr>
              <a:t>W</a:t>
            </a:r>
            <a:r>
              <a:rPr lang="en-US" sz="1600" dirty="0" smtClean="0">
                <a:cs typeface="Symbol" charset="2"/>
              </a:rPr>
              <a:t> to 2</a:t>
            </a:r>
            <a:r>
              <a:rPr lang="en-US" sz="1600" dirty="0" smtClean="0"/>
              <a:t>×10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baseline="30000" dirty="0" smtClean="0">
                <a:cs typeface="Symbol" charset="2"/>
              </a:rPr>
              <a:t>6</a:t>
            </a:r>
            <a:endParaRPr lang="en-US" sz="1600" dirty="0" smtClean="0">
              <a:cs typeface="Symbol" charset="2"/>
            </a:endParaRPr>
          </a:p>
          <a:p>
            <a:pPr lvl="3"/>
            <a:r>
              <a:rPr lang="en-US" sz="1600" dirty="0" smtClean="0">
                <a:cs typeface="Symbol" charset="2"/>
              </a:rPr>
              <a:t>Added value to be weighed with the experimental challenge  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53</a:t>
            </a:fld>
            <a:endParaRPr lang="en-US" alt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12350"/>
              </p:ext>
            </p:extLst>
          </p:nvPr>
        </p:nvGraphicFramePr>
        <p:xfrm>
          <a:off x="1143000" y="4953000"/>
          <a:ext cx="72390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460"/>
                <a:gridCol w="1499972"/>
                <a:gridCol w="1369540"/>
                <a:gridCol w="978244"/>
                <a:gridCol w="1141284"/>
                <a:gridCol w="120650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Observable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Current precision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TLEP </a:t>
                      </a:r>
                      <a:r>
                        <a:rPr lang="en-US" sz="1200" b="1" dirty="0" smtClean="0">
                          <a:solidFill>
                            <a:srgbClr val="0000CC"/>
                          </a:solidFill>
                        </a:rPr>
                        <a:t>stat.</a:t>
                      </a:r>
                      <a:endParaRPr lang="en-US" sz="12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Possible syst.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Challenge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baseline="-25000" dirty="0" smtClean="0">
                          <a:solidFill>
                            <a:schemeClr val="tx1"/>
                          </a:solidFill>
                        </a:rPr>
                        <a:t>LR</a:t>
                      </a:r>
                      <a:endParaRPr lang="en-US" sz="12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Z peak, polarized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0.1514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0.0022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0.000015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0.000015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Design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</a:rPr>
                        <a:t>Expt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86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378450"/>
          </a:xfrm>
        </p:spPr>
        <p:txBody>
          <a:bodyPr/>
          <a:lstStyle/>
          <a:p>
            <a:r>
              <a:rPr lang="en-US" sz="2000" dirty="0" smtClean="0"/>
              <a:t>Oku-W: 10</a:t>
            </a:r>
            <a:r>
              <a:rPr lang="en-US" sz="2000" baseline="30000" dirty="0" smtClean="0"/>
              <a:t>8</a:t>
            </a:r>
            <a:r>
              <a:rPr lang="en-US" sz="2000" dirty="0" smtClean="0"/>
              <a:t> WW events at production threshold</a:t>
            </a:r>
          </a:p>
          <a:p>
            <a:pPr marL="457200" lvl="1" indent="0">
              <a:buNone/>
            </a:pPr>
            <a:r>
              <a:rPr lang="en-US" sz="1600" dirty="0" smtClean="0"/>
              <a:t>           Measurement of the W mass                             Measurement of the number of neutrinos</a:t>
            </a:r>
          </a:p>
          <a:p>
            <a:pPr marL="914400" lvl="2" indent="0">
              <a:buNone/>
            </a:pPr>
            <a:r>
              <a:rPr lang="en-US" sz="1600" dirty="0" smtClean="0"/>
              <a:t>with cross section at threshold                                         (with single photon events)</a:t>
            </a:r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Will bring final answer to the current </a:t>
            </a:r>
            <a:r>
              <a:rPr lang="en-US" sz="1600" dirty="0" err="1" smtClean="0"/>
              <a:t>N</a:t>
            </a:r>
            <a:r>
              <a:rPr lang="en-US" sz="1600" baseline="-25000" dirty="0" err="1" smtClean="0">
                <a:latin typeface="Symbol" charset="2"/>
                <a:cs typeface="Symbol" charset="2"/>
              </a:rPr>
              <a:t>n</a:t>
            </a:r>
            <a:r>
              <a:rPr lang="en-US" sz="1600" dirty="0" smtClean="0"/>
              <a:t> deficit (sterile neutrinos ?)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54</a:t>
            </a:fld>
            <a:endParaRPr lang="en-US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1" b="3648"/>
          <a:stretch/>
        </p:blipFill>
        <p:spPr bwMode="auto">
          <a:xfrm>
            <a:off x="1152102" y="1885890"/>
            <a:ext cx="2886498" cy="254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438399"/>
            <a:ext cx="1981200" cy="16810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843" y="2438400"/>
            <a:ext cx="1975757" cy="1676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24600" y="2586335"/>
            <a:ext cx="345016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3424535"/>
            <a:ext cx="345016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42242" y="3276600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6553200" y="2586335"/>
            <a:ext cx="381000" cy="137606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609426" y="1885890"/>
            <a:ext cx="4180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+mn-lt"/>
                <a:cs typeface="Symbol" charset="2"/>
              </a:rPr>
              <a:t>N</a:t>
            </a:r>
            <a:r>
              <a:rPr lang="en-US" sz="2000" baseline="-25000" dirty="0" err="1" smtClean="0">
                <a:latin typeface="Symbol" charset="2"/>
                <a:cs typeface="Symbol" charset="2"/>
              </a:rPr>
              <a:t>n</a:t>
            </a:r>
            <a:r>
              <a:rPr lang="en-US" sz="2000" dirty="0" smtClean="0">
                <a:latin typeface="+mn-lt"/>
              </a:rPr>
              <a:t> ~ </a:t>
            </a:r>
            <a:r>
              <a:rPr lang="en-US" sz="2000" dirty="0" smtClean="0">
                <a:latin typeface="Symbol" charset="2"/>
                <a:cs typeface="Symbol" charset="2"/>
              </a:rPr>
              <a:t>s</a:t>
            </a:r>
            <a:r>
              <a:rPr lang="en-US" sz="2000" dirty="0" smtClean="0">
                <a:latin typeface="+mn-lt"/>
                <a:cs typeface="Symbol" charset="2"/>
              </a:rPr>
              <a:t>(</a:t>
            </a:r>
            <a:r>
              <a:rPr lang="en-US" sz="2000" dirty="0" err="1" smtClean="0">
                <a:latin typeface="+mn-lt"/>
                <a:cs typeface="Symbol" charset="2"/>
              </a:rPr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>
                <a:latin typeface="+mn-lt"/>
                <a:cs typeface="Symbol" charset="2"/>
              </a:rPr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/>
              <a:t>→ </a:t>
            </a:r>
            <a:r>
              <a:rPr lang="en-US" sz="2000" dirty="0" err="1" smtClean="0">
                <a:latin typeface="Symbol" charset="2"/>
                <a:cs typeface="Symbol" charset="2"/>
              </a:rPr>
              <a:t>nng</a:t>
            </a:r>
            <a:r>
              <a:rPr lang="en-US" sz="2000" dirty="0" smtClean="0">
                <a:latin typeface="+mn-lt"/>
                <a:cs typeface="Symbol" charset="2"/>
              </a:rPr>
              <a:t>) / 2</a:t>
            </a:r>
            <a:r>
              <a:rPr lang="en-US" sz="2000" dirty="0" smtClean="0">
                <a:latin typeface="Symbol" charset="2"/>
                <a:cs typeface="Symbol" charset="2"/>
              </a:rPr>
              <a:t>s</a:t>
            </a:r>
            <a:r>
              <a:rPr lang="en-US" sz="2000" dirty="0">
                <a:cs typeface="Symbol" charset="2"/>
              </a:rPr>
              <a:t>(</a:t>
            </a:r>
            <a:r>
              <a:rPr lang="en-US" sz="2000" dirty="0" err="1">
                <a:latin typeface="+mn-lt"/>
                <a:cs typeface="Symbol" charset="2"/>
              </a:rPr>
              <a:t>e</a:t>
            </a:r>
            <a:r>
              <a:rPr lang="en-US" sz="2000" baseline="30000" dirty="0" err="1">
                <a:latin typeface="Symbol" charset="2"/>
                <a:cs typeface="Symbol" charset="2"/>
              </a:rPr>
              <a:t>+</a:t>
            </a:r>
            <a:r>
              <a:rPr lang="en-US" sz="2000" dirty="0" err="1">
                <a:latin typeface="+mn-lt"/>
                <a:cs typeface="Symbol" charset="2"/>
              </a:rPr>
              <a:t>e</a:t>
            </a:r>
            <a:r>
              <a:rPr lang="en-US" sz="2000" baseline="30000" dirty="0">
                <a:latin typeface="Symbol" charset="2"/>
                <a:cs typeface="Symbol" charset="2"/>
              </a:rPr>
              <a:t>-</a:t>
            </a:r>
            <a:r>
              <a:rPr lang="en-US" sz="2000" dirty="0">
                <a:latin typeface="+mn-lt"/>
              </a:rPr>
              <a:t> → </a:t>
            </a:r>
            <a:r>
              <a:rPr lang="en-US" sz="2000" dirty="0" err="1" smtClean="0">
                <a:latin typeface="Symbol" charset="2"/>
                <a:cs typeface="Symbol" charset="2"/>
              </a:rPr>
              <a:t>m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>
                <a:latin typeface="Symbol" charset="2"/>
                <a:cs typeface="Symbol" charset="2"/>
              </a:rPr>
              <a:t>m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-</a:t>
            </a:r>
            <a:r>
              <a:rPr lang="en-US" sz="2000" dirty="0" err="1" smtClean="0">
                <a:latin typeface="Symbol" charset="2"/>
                <a:cs typeface="Symbol" charset="2"/>
              </a:rPr>
              <a:t>g</a:t>
            </a:r>
            <a:r>
              <a:rPr lang="en-US" sz="2000" dirty="0">
                <a:cs typeface="Symbol" charset="2"/>
              </a:rPr>
              <a:t>)</a:t>
            </a:r>
            <a:endParaRPr lang="en-US" sz="2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66042" y="1748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63296"/>
              </p:ext>
            </p:extLst>
          </p:nvPr>
        </p:nvGraphicFramePr>
        <p:xfrm>
          <a:off x="76200" y="4455172"/>
          <a:ext cx="7315200" cy="140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443"/>
                <a:gridCol w="1515762"/>
                <a:gridCol w="1383957"/>
                <a:gridCol w="988541"/>
                <a:gridCol w="1153297"/>
                <a:gridCol w="1219200"/>
              </a:tblGrid>
              <a:tr h="28192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Observable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Current precision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TLEP </a:t>
                      </a:r>
                      <a:r>
                        <a:rPr lang="en-US" sz="1200" b="1" dirty="0" smtClean="0">
                          <a:solidFill>
                            <a:srgbClr val="0000CC"/>
                          </a:solidFill>
                        </a:rPr>
                        <a:t>stat.</a:t>
                      </a:r>
                      <a:endParaRPr lang="en-US" sz="12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Possible syst.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Challenge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200" b="1" baseline="-250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 (MeV)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Threshold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scan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80385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15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0.3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 0.5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QED Corr.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1200" b="1" baseline="-25000" dirty="0" err="1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n</a:t>
                      </a:r>
                      <a:endParaRPr lang="en-US" sz="1200" b="1" baseline="-25000" dirty="0">
                        <a:solidFill>
                          <a:schemeClr val="tx1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Radiative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returns</a:t>
                      </a:r>
                    </a:p>
                    <a:p>
                      <a:pPr algn="ctr"/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200" b="0" baseline="30000" dirty="0" err="1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+</a:t>
                      </a:r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200" b="0" baseline="3000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-</a:t>
                      </a:r>
                      <a:r>
                        <a:rPr lang="en-US" sz="1200" dirty="0" smtClean="0"/>
                        <a:t>→</a:t>
                      </a:r>
                      <a:r>
                        <a:rPr lang="en-US" sz="1200" dirty="0" err="1" smtClean="0"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200" dirty="0" err="1" smtClean="0"/>
                        <a:t>Z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Z→</a:t>
                      </a:r>
                      <a:r>
                        <a:rPr lang="en-US" sz="1200" dirty="0" err="1" smtClean="0">
                          <a:latin typeface="Symbol" charset="2"/>
                          <a:cs typeface="Symbol" charset="2"/>
                        </a:rPr>
                        <a:t>nn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ll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2.92 </a:t>
                      </a:r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± 0.05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2.984 </a:t>
                      </a:r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± 0.008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0.001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&lt;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 0.001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200" b="1" baseline="-250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200" b="1" baseline="-2500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2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0" baseline="-25000" dirty="0" err="1" smtClean="0">
                          <a:solidFill>
                            <a:schemeClr val="tx1"/>
                          </a:solidFill>
                        </a:rPr>
                        <a:t>had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= (</a:t>
                      </a:r>
                      <a:r>
                        <a:rPr lang="en-US" sz="1200" b="0" baseline="0" dirty="0" err="1" smtClean="0">
                          <a:solidFill>
                            <a:schemeClr val="dk1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200" b="0" baseline="-25000" dirty="0" err="1" smtClean="0">
                          <a:solidFill>
                            <a:schemeClr val="dk1"/>
                          </a:solidFill>
                        </a:rPr>
                        <a:t>had</a:t>
                      </a:r>
                      <a:r>
                        <a:rPr lang="en-US" sz="1200" b="0" baseline="0" dirty="0" smtClean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US" sz="1200" b="0" baseline="0" dirty="0" err="1" smtClean="0">
                          <a:solidFill>
                            <a:schemeClr val="dk1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200" b="0" baseline="-25000" dirty="0" err="1" smtClean="0">
                          <a:solidFill>
                            <a:schemeClr val="dk1"/>
                          </a:solidFill>
                        </a:rPr>
                        <a:t>tot</a:t>
                      </a:r>
                      <a:r>
                        <a:rPr lang="en-US" sz="1200" b="0" baseline="0" dirty="0" smtClean="0">
                          <a:solidFill>
                            <a:schemeClr val="dk1"/>
                          </a:solidFill>
                        </a:rPr>
                        <a:t>)</a:t>
                      </a:r>
                      <a:r>
                        <a:rPr lang="en-US" sz="1200" b="0" baseline="-25000" dirty="0" smtClean="0">
                          <a:solidFill>
                            <a:schemeClr val="dk1"/>
                          </a:solidFill>
                        </a:rPr>
                        <a:t>W</a:t>
                      </a:r>
                      <a:endParaRPr lang="en-US" sz="12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0" baseline="-25000" dirty="0" err="1" smtClean="0">
                          <a:solidFill>
                            <a:schemeClr val="tx1"/>
                          </a:solidFill>
                        </a:rPr>
                        <a:t>had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= 67.41 </a:t>
                      </a:r>
                      <a:r>
                        <a:rPr lang="en-US" sz="1200" b="1" dirty="0" smtClean="0">
                          <a:solidFill>
                            <a:srgbClr val="009900"/>
                          </a:solidFill>
                        </a:rPr>
                        <a:t>±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 0.27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0.00018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&lt; 0.0001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CKM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Matrix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467600" y="4756995"/>
            <a:ext cx="1658493" cy="338554"/>
          </a:xfrm>
          <a:prstGeom prst="rect">
            <a:avLst/>
          </a:prstGeom>
          <a:solidFill>
            <a:srgbClr val="FFF4D9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+mn-lt"/>
              </a:rPr>
              <a:t>m</a:t>
            </a:r>
            <a:r>
              <a:rPr lang="en-US" sz="1600" b="1" baseline="-25000" dirty="0" err="1" smtClean="0">
                <a:latin typeface="+mn-lt"/>
              </a:rPr>
              <a:t>W</a:t>
            </a:r>
            <a:r>
              <a:rPr lang="en-US" sz="1600" b="1" dirty="0" smtClean="0">
                <a:latin typeface="+mn-lt"/>
              </a:rPr>
              <a:t> to &lt; 500 </a:t>
            </a:r>
            <a:r>
              <a:rPr lang="en-US" sz="1600" b="1" dirty="0" err="1" smtClean="0">
                <a:latin typeface="+mn-lt"/>
              </a:rPr>
              <a:t>keV</a:t>
            </a:r>
            <a:r>
              <a:rPr lang="en-US" sz="1600" b="1" dirty="0" smtClean="0">
                <a:latin typeface="+mn-lt"/>
              </a:rPr>
              <a:t>!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Mega-top: a million </a:t>
            </a:r>
            <a:r>
              <a:rPr lang="en-US" sz="2000" dirty="0" err="1" smtClean="0"/>
              <a:t>tt</a:t>
            </a:r>
            <a:r>
              <a:rPr lang="en-US" sz="2000" dirty="0" smtClean="0"/>
              <a:t> events at threshold</a:t>
            </a:r>
          </a:p>
          <a:p>
            <a:pPr lvl="1"/>
            <a:r>
              <a:rPr lang="en-US" sz="1600" dirty="0" smtClean="0"/>
              <a:t>Measure top quark mass and width</a:t>
            </a:r>
          </a:p>
          <a:p>
            <a:pPr lvl="2"/>
            <a:r>
              <a:rPr lang="en-US" sz="1600" dirty="0" smtClean="0"/>
              <a:t>From cross section at threshold</a:t>
            </a:r>
          </a:p>
          <a:p>
            <a:pPr marL="1371600" lvl="3" indent="0">
              <a:buNone/>
            </a:pPr>
            <a:r>
              <a:rPr lang="en-US" sz="1600" dirty="0" smtClean="0"/>
              <a:t>10 x the ILC statistics</a:t>
            </a:r>
          </a:p>
          <a:p>
            <a:pPr marL="1371600" lvl="3" indent="0">
              <a:buNone/>
            </a:pPr>
            <a:r>
              <a:rPr lang="en-US" sz="1600" dirty="0" smtClean="0"/>
              <a:t>No </a:t>
            </a:r>
            <a:r>
              <a:rPr lang="en-US" sz="1600" dirty="0" err="1" smtClean="0"/>
              <a:t>beamstrahlung</a:t>
            </a:r>
            <a:r>
              <a:rPr lang="en-US" sz="1600" dirty="0" smtClean="0"/>
              <a:t> systematics</a:t>
            </a:r>
            <a:endParaRPr lang="en-US" sz="1600" dirty="0"/>
          </a:p>
          <a:p>
            <a:pPr lvl="2"/>
            <a:r>
              <a:rPr lang="en-US" sz="1600" dirty="0" smtClean="0"/>
              <a:t>Watch out the moon</a:t>
            </a:r>
          </a:p>
          <a:p>
            <a:pPr marL="1371600" lvl="3" indent="0">
              <a:buNone/>
            </a:pPr>
            <a:r>
              <a:rPr lang="en-US" sz="1600" dirty="0" smtClean="0"/>
              <a:t>From 0.1 to 1.5 </a:t>
            </a:r>
            <a:r>
              <a:rPr lang="en-US" sz="1600" dirty="0" err="1" smtClean="0"/>
              <a:t>GeV</a:t>
            </a:r>
            <a:r>
              <a:rPr lang="en-US" sz="1600" dirty="0" smtClean="0"/>
              <a:t> E</a:t>
            </a:r>
            <a:r>
              <a:rPr lang="en-US" sz="1600" baseline="-25000" dirty="0" smtClean="0"/>
              <a:t>BEAM</a:t>
            </a:r>
            <a:r>
              <a:rPr lang="en-US" sz="1600" dirty="0" smtClean="0"/>
              <a:t> variation ! </a:t>
            </a:r>
          </a:p>
          <a:p>
            <a:pPr marL="1371600" lvl="3" indent="0">
              <a:buNone/>
            </a:pPr>
            <a:r>
              <a:rPr lang="en-US" sz="1600" dirty="0" smtClean="0"/>
              <a:t>Dynamic control of the RF frequency ?</a:t>
            </a:r>
            <a:endParaRPr lang="en-US" sz="1600" dirty="0"/>
          </a:p>
          <a:p>
            <a:pPr lvl="1"/>
            <a:r>
              <a:rPr lang="en-US" sz="1600" dirty="0" smtClean="0"/>
              <a:t>Measure the top Yukawa coupling</a:t>
            </a:r>
          </a:p>
          <a:p>
            <a:pPr lvl="3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55</a:t>
            </a:fld>
            <a:endParaRPr lang="en-US" alt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356619"/>
              </p:ext>
            </p:extLst>
          </p:nvPr>
        </p:nvGraphicFramePr>
        <p:xfrm>
          <a:off x="457202" y="4953001"/>
          <a:ext cx="8229599" cy="121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249"/>
                <a:gridCol w="1705232"/>
                <a:gridCol w="1556951"/>
                <a:gridCol w="1112108"/>
                <a:gridCol w="1297459"/>
                <a:gridCol w="1371600"/>
              </a:tblGrid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Observable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Current precision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TLEP </a:t>
                      </a:r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stat.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Possible syst.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Challenge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b="1" baseline="-25000" dirty="0" err="1" smtClean="0">
                          <a:solidFill>
                            <a:schemeClr val="tx1"/>
                          </a:solidFill>
                        </a:rPr>
                        <a:t>top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(MeV)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Threshold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scan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173200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900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10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QCD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(~40 MeV)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US" sz="1400" b="1" baseline="-25000" dirty="0" err="1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top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 (MeV)</a:t>
                      </a:r>
                      <a:endParaRPr lang="en-US" sz="1400" b="1" baseline="-25000" dirty="0">
                        <a:solidFill>
                          <a:schemeClr val="tx1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Threshold scan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009900"/>
                          </a:solidFill>
                        </a:rPr>
                        <a:t>?</a:t>
                      </a:r>
                      <a:endParaRPr lang="en-US" sz="1400" b="1" baseline="0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12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400" b="0" baseline="-250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b="0" baseline="-25000" dirty="0" err="1" smtClean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l</a:t>
                      </a:r>
                      <a:r>
                        <a:rPr lang="en-US" sz="1400" b="1" baseline="-25000" dirty="0" err="1" smtClean="0">
                          <a:solidFill>
                            <a:schemeClr val="tx1"/>
                          </a:solidFill>
                          <a:latin typeface="+mn-lt"/>
                          <a:cs typeface="Symbol" charset="2"/>
                        </a:rPr>
                        <a:t>top</a:t>
                      </a:r>
                      <a:endParaRPr lang="en-US" sz="14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Threshold scan</a:t>
                      </a:r>
                      <a:endParaRPr lang="en-US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= 2.5 </a:t>
                      </a:r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± 1.05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13%</a:t>
                      </a:r>
                      <a:endParaRPr lang="en-US" sz="1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400" b="0" baseline="-250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b="0" baseline="-25000" dirty="0" err="1" smtClean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011" y="1404587"/>
            <a:ext cx="4186305" cy="309121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7086600" y="2517577"/>
            <a:ext cx="930275" cy="37802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2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+mn-lt"/>
              </a:rPr>
              <a:t>FCC-</a:t>
            </a:r>
            <a:r>
              <a:rPr kumimoji="1" lang="en-US" sz="1200" b="1" i="0" u="none" strike="noStrike" cap="none" normalizeH="0" baseline="0" dirty="0" err="1" smtClean="0">
                <a:ln>
                  <a:noFill/>
                </a:ln>
                <a:solidFill>
                  <a:srgbClr val="009900"/>
                </a:solidFill>
                <a:effectLst/>
                <a:latin typeface="+mn-lt"/>
              </a:rPr>
              <a:t>ee</a:t>
            </a:r>
            <a:endParaRPr kumimoji="1" lang="en-US" sz="1200" b="1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3242" y="685800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" name="Picture 11" descr="\\cern.ch\dfs\Users\j\janot\Public\GIF2001\tt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03320"/>
            <a:ext cx="137160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28107" y="4572000"/>
            <a:ext cx="1553396" cy="338554"/>
          </a:xfrm>
          <a:prstGeom prst="rect">
            <a:avLst/>
          </a:prstGeom>
          <a:solidFill>
            <a:srgbClr val="FFF4D9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+mn-lt"/>
              </a:rPr>
              <a:t>m</a:t>
            </a:r>
            <a:r>
              <a:rPr lang="en-US" sz="1600" b="1" baseline="-25000" dirty="0" err="1" smtClean="0">
                <a:latin typeface="+mn-lt"/>
              </a:rPr>
              <a:t>top</a:t>
            </a:r>
            <a:r>
              <a:rPr lang="en-US" sz="1600" b="1" dirty="0" smtClean="0">
                <a:latin typeface="+mn-lt"/>
              </a:rPr>
              <a:t> to 10 </a:t>
            </a:r>
            <a:r>
              <a:rPr lang="en-US" sz="1600" b="1" dirty="0">
                <a:latin typeface="+mn-lt"/>
              </a:rPr>
              <a:t>M</a:t>
            </a:r>
            <a:r>
              <a:rPr lang="en-US" sz="1600" b="1" dirty="0" smtClean="0">
                <a:latin typeface="+mn-lt"/>
              </a:rPr>
              <a:t>eV!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317841"/>
            <a:ext cx="3722384" cy="35495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Comparison with ILC precision measurements </a:t>
            </a:r>
            <a:endParaRPr lang="en-US" sz="2000" dirty="0"/>
          </a:p>
          <a:p>
            <a:pPr lvl="1"/>
            <a:r>
              <a:rPr lang="en-US" sz="1600" dirty="0" smtClean="0"/>
              <a:t>Beam energy measurement (</a:t>
            </a:r>
            <a:r>
              <a:rPr lang="en-US" sz="1600" dirty="0" err="1" smtClean="0"/>
              <a:t>compton</a:t>
            </a:r>
            <a:r>
              <a:rPr lang="en-US" sz="1600" dirty="0" smtClean="0"/>
              <a:t> back-scattering, spectrometer) to ~10</a:t>
            </a:r>
            <a:r>
              <a:rPr lang="en-US" sz="1600" baseline="30000" dirty="0" smtClean="0"/>
              <a:t>-4</a:t>
            </a:r>
            <a:endParaRPr lang="en-US" sz="1600" dirty="0" smtClean="0"/>
          </a:p>
          <a:p>
            <a:pPr lvl="2"/>
            <a:r>
              <a:rPr lang="en-US" sz="1600" dirty="0" err="1" smtClean="0"/>
              <a:t>m</a:t>
            </a:r>
            <a:r>
              <a:rPr lang="en-US" sz="1600" baseline="-25000" dirty="0" err="1" smtClean="0"/>
              <a:t>Z</a:t>
            </a:r>
            <a:r>
              <a:rPr lang="en-US" sz="1600" dirty="0" smtClean="0"/>
              <a:t> and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W</a:t>
            </a:r>
            <a:r>
              <a:rPr lang="en-US" sz="1600" dirty="0" smtClean="0"/>
              <a:t> not measured to better than 5-10 MeV at ILC</a:t>
            </a:r>
          </a:p>
          <a:p>
            <a:pPr lvl="3"/>
            <a:r>
              <a:rPr lang="en-US" sz="1600" dirty="0" smtClean="0"/>
              <a:t>In absence of new physics, the (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top</a:t>
            </a:r>
            <a:r>
              <a:rPr lang="en-US" sz="1600" dirty="0" smtClean="0"/>
              <a:t>,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W</a:t>
            </a:r>
            <a:r>
              <a:rPr lang="en-US" sz="1600" dirty="0" smtClean="0"/>
              <a:t>) plot would look like this</a:t>
            </a:r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  <a:p>
            <a:pPr lvl="3"/>
            <a:r>
              <a:rPr lang="en-US" sz="1600" dirty="0" smtClean="0"/>
              <a:t>Strong constraints on new physics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pic>
        <p:nvPicPr>
          <p:cNvPr id="11" name="Picture 10" descr="GFitte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7821" y="1411955"/>
            <a:ext cx="3348333" cy="49440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9800000">
            <a:off x="4597734" y="4604318"/>
            <a:ext cx="16002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CC0099"/>
                </a:solidFill>
              </a:rPr>
              <a:t>SM with </a:t>
            </a:r>
            <a:r>
              <a:rPr lang="en-US" sz="1050" b="1" dirty="0" err="1" smtClean="0">
                <a:solidFill>
                  <a:srgbClr val="CC0099"/>
                </a:solidFill>
              </a:rPr>
              <a:t>m</a:t>
            </a:r>
            <a:r>
              <a:rPr lang="en-US" sz="1050" b="1" baseline="-25000" dirty="0" err="1" smtClean="0">
                <a:solidFill>
                  <a:srgbClr val="CC0099"/>
                </a:solidFill>
              </a:rPr>
              <a:t>H</a:t>
            </a:r>
            <a:r>
              <a:rPr lang="en-US" sz="1050" b="1" dirty="0" smtClean="0">
                <a:solidFill>
                  <a:srgbClr val="CC0099"/>
                </a:solidFill>
              </a:rPr>
              <a:t> = 126 </a:t>
            </a:r>
            <a:r>
              <a:rPr lang="en-US" sz="1050" b="1" dirty="0" err="1" smtClean="0">
                <a:solidFill>
                  <a:srgbClr val="CC0099"/>
                </a:solidFill>
              </a:rPr>
              <a:t>GeV</a:t>
            </a:r>
            <a:endParaRPr lang="en-US" sz="1050" b="1" dirty="0">
              <a:solidFill>
                <a:srgbClr val="CC0099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70450" y="5648980"/>
            <a:ext cx="2716350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400" dirty="0" smtClean="0">
                <a:solidFill>
                  <a:srgbClr val="FF00FF"/>
                </a:solidFill>
                <a:latin typeface="+mn-lt"/>
              </a:rPr>
              <a:t>Without m</a:t>
            </a:r>
            <a:r>
              <a:rPr lang="fr-CH" sz="1400" baseline="-25000" dirty="0" smtClean="0">
                <a:solidFill>
                  <a:srgbClr val="FF00FF"/>
                </a:solidFill>
                <a:latin typeface="+mn-lt"/>
              </a:rPr>
              <a:t>Z</a:t>
            </a:r>
            <a:r>
              <a:rPr lang="fr-CH" sz="1400" dirty="0" smtClean="0">
                <a:solidFill>
                  <a:srgbClr val="FF00FF"/>
                </a:solidFill>
                <a:latin typeface="+mn-lt"/>
              </a:rPr>
              <a:t>@FCC-ee,  the SM line </a:t>
            </a:r>
          </a:p>
          <a:p>
            <a:pPr algn="ctr"/>
            <a:r>
              <a:rPr lang="fr-CH" sz="1400" dirty="0" smtClean="0">
                <a:solidFill>
                  <a:srgbClr val="FF00FF"/>
                </a:solidFill>
                <a:latin typeface="+mn-lt"/>
              </a:rPr>
              <a:t>would have a 2.2 MeV width</a:t>
            </a:r>
            <a:endParaRPr lang="fr-CH" sz="1400" dirty="0">
              <a:solidFill>
                <a:srgbClr val="FF00FF"/>
              </a:solidFill>
              <a:latin typeface="+mn-lt"/>
            </a:endParaRPr>
          </a:p>
        </p:txBody>
      </p:sp>
      <p:cxnSp>
        <p:nvCxnSpPr>
          <p:cNvPr id="25" name="Curved Connector 24"/>
          <p:cNvCxnSpPr>
            <a:stCxn id="23" idx="0"/>
          </p:cNvCxnSpPr>
          <p:nvPr/>
        </p:nvCxnSpPr>
        <p:spPr bwMode="auto">
          <a:xfrm rot="16200000" flipV="1">
            <a:off x="6256899" y="4577253"/>
            <a:ext cx="1291828" cy="85162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2286000" y="2590800"/>
            <a:ext cx="243840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286000" y="4038600"/>
            <a:ext cx="243840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Rectangle 17"/>
          <p:cNvSpPr/>
          <p:nvPr/>
        </p:nvSpPr>
        <p:spPr bwMode="auto">
          <a:xfrm>
            <a:off x="1905000" y="3733800"/>
            <a:ext cx="3810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V="1">
            <a:off x="4724400" y="2590800"/>
            <a:ext cx="3657600" cy="2133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5029200" y="3048000"/>
            <a:ext cx="3657600" cy="21336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608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eptonicConstraints_LE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17899"/>
            <a:ext cx="4754215" cy="4225701"/>
          </a:xfrm>
          <a:prstGeom prst="rect">
            <a:avLst/>
          </a:prstGeom>
        </p:spPr>
      </p:pic>
      <p:pic>
        <p:nvPicPr>
          <p:cNvPr id="7" name="Picture 6" descr="LeptonicConstraints_TLE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17899"/>
            <a:ext cx="4735699" cy="4225701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Higher-dimensional operators as relic of new physics ?</a:t>
            </a:r>
          </a:p>
          <a:p>
            <a:pPr lvl="1"/>
            <a:r>
              <a:rPr lang="en-US" sz="1600" dirty="0" smtClean="0"/>
              <a:t>Possible corrections to the standard model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57</a:t>
            </a:fld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5801380"/>
            <a:ext cx="1703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+mn-lt"/>
              </a:rPr>
              <a:t>Sensitivity to </a:t>
            </a:r>
          </a:p>
          <a:p>
            <a:pPr algn="ctr"/>
            <a:r>
              <a:rPr lang="en-US" sz="1400" b="1" dirty="0" smtClean="0">
                <a:latin typeface="+mn-lt"/>
              </a:rPr>
              <a:t>Weakly-coupled NP</a:t>
            </a:r>
            <a:endParaRPr lang="en-US" sz="14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876800"/>
            <a:ext cx="3390672" cy="400110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LEP constraints: </a:t>
            </a:r>
            <a:r>
              <a:rPr lang="en-US" sz="2000" b="1" dirty="0" smtClean="0">
                <a:solidFill>
                  <a:srgbClr val="009900"/>
                </a:solidFill>
                <a:latin typeface="Symbol" charset="2"/>
                <a:cs typeface="Symbol" charset="2"/>
              </a:rPr>
              <a:t>L</a:t>
            </a:r>
            <a:r>
              <a:rPr lang="en-US" sz="2000" b="1" baseline="-25000" dirty="0" smtClean="0">
                <a:solidFill>
                  <a:srgbClr val="009900"/>
                </a:solidFill>
                <a:latin typeface="+mn-lt"/>
              </a:rPr>
              <a:t>NP </a:t>
            </a:r>
            <a:r>
              <a:rPr lang="en-US" sz="2000" b="1" dirty="0" smtClean="0">
                <a:solidFill>
                  <a:srgbClr val="009900"/>
                </a:solidFill>
                <a:latin typeface="+mn-lt"/>
              </a:rPr>
              <a:t>&gt; 10 </a:t>
            </a:r>
            <a:r>
              <a:rPr lang="en-US" sz="2000" b="1" dirty="0" err="1" smtClean="0">
                <a:solidFill>
                  <a:srgbClr val="009900"/>
                </a:solidFill>
                <a:latin typeface="+mn-lt"/>
              </a:rPr>
              <a:t>TeV</a:t>
            </a:r>
            <a:endParaRPr lang="en-US" sz="2000" b="1" dirty="0">
              <a:solidFill>
                <a:srgbClr val="0099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559" y="5410200"/>
            <a:ext cx="3414257" cy="400110"/>
          </a:xfrm>
          <a:prstGeom prst="rect">
            <a:avLst/>
          </a:prstGeom>
          <a:solidFill>
            <a:srgbClr val="FFF4D9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After FCC-</a:t>
            </a:r>
            <a:r>
              <a:rPr lang="en-US" sz="2000" b="1" dirty="0" err="1" smtClean="0">
                <a:solidFill>
                  <a:srgbClr val="FF0000"/>
                </a:solidFill>
                <a:latin typeface="+mn-lt"/>
              </a:rPr>
              <a:t>ee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: </a:t>
            </a:r>
            <a:r>
              <a:rPr lang="en-US" sz="20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NP </a:t>
            </a:r>
            <a:r>
              <a:rPr lang="en-US" sz="2000" b="1" dirty="0" smtClean="0">
                <a:solidFill>
                  <a:srgbClr val="FF0000"/>
                </a:solidFill>
              </a:rPr>
              <a:t>&gt; 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100 </a:t>
            </a:r>
            <a:r>
              <a:rPr lang="en-US" sz="2000" b="1" dirty="0" err="1" smtClean="0">
                <a:solidFill>
                  <a:srgbClr val="FF0000"/>
                </a:solidFill>
                <a:latin typeface="+mn-lt"/>
              </a:rPr>
              <a:t>TeV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 ?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136944"/>
              </p:ext>
            </p:extLst>
          </p:nvPr>
        </p:nvGraphicFramePr>
        <p:xfrm>
          <a:off x="1062038" y="1630363"/>
          <a:ext cx="1827212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4" name="Equation" r:id="rId5" imgW="990600" imgH="444500" progId="Equation.3">
                  <p:embed/>
                </p:oleObj>
              </mc:Choice>
              <mc:Fallback>
                <p:oleObj name="Equation" r:id="rId5" imgW="9906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2038" y="1630363"/>
                        <a:ext cx="1827212" cy="82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O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62808"/>
            <a:ext cx="2667000" cy="431800"/>
          </a:xfrm>
          <a:prstGeom prst="rect">
            <a:avLst/>
          </a:prstGeom>
        </p:spPr>
      </p:pic>
      <p:pic>
        <p:nvPicPr>
          <p:cNvPr id="16" name="Picture 15" descr="OB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58952"/>
            <a:ext cx="2768600" cy="482600"/>
          </a:xfrm>
          <a:prstGeom prst="rect">
            <a:avLst/>
          </a:prstGeom>
        </p:spPr>
      </p:pic>
      <p:pic>
        <p:nvPicPr>
          <p:cNvPr id="17" name="Picture 16" descr="O3lL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94856"/>
            <a:ext cx="3263900" cy="444500"/>
          </a:xfrm>
          <a:prstGeom prst="rect">
            <a:avLst/>
          </a:prstGeom>
        </p:spPr>
      </p:pic>
      <p:pic>
        <p:nvPicPr>
          <p:cNvPr id="18" name="Picture 17" descr="OW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904"/>
            <a:ext cx="3378200" cy="508000"/>
          </a:xfrm>
          <a:prstGeom prst="rect">
            <a:avLst/>
          </a:prstGeom>
        </p:spPr>
      </p:pic>
      <p:pic>
        <p:nvPicPr>
          <p:cNvPr id="19" name="Picture 18" descr="OT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91000"/>
            <a:ext cx="2273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</a:t>
            </a:r>
            <a:r>
              <a:rPr lang="en-US" dirty="0" smtClean="0"/>
              <a:t>electroweak physics </a:t>
            </a:r>
            <a:r>
              <a:rPr lang="en-US" dirty="0"/>
              <a:t>at FCC-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</a:t>
            </a:r>
            <a:r>
              <a:rPr lang="en-US" sz="2000" dirty="0" smtClean="0"/>
              <a:t>heoretical uncertainties</a:t>
            </a:r>
          </a:p>
          <a:p>
            <a:pPr lvl="1"/>
            <a:r>
              <a:rPr lang="en-US" sz="1600" dirty="0" smtClean="0"/>
              <a:t>Today’s measurements of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Z</a:t>
            </a:r>
            <a:r>
              <a:rPr lang="en-US" sz="1600" dirty="0" smtClean="0"/>
              <a:t>,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top</a:t>
            </a:r>
            <a:r>
              <a:rPr lang="en-US" sz="1600" dirty="0" smtClean="0"/>
              <a:t>, 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H</a:t>
            </a:r>
            <a:r>
              <a:rPr lang="en-US" sz="1600" dirty="0" smtClean="0"/>
              <a:t>, </a:t>
            </a: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/>
              <a:t>QED</a:t>
            </a:r>
            <a:r>
              <a:rPr lang="en-US" sz="1600" dirty="0" smtClean="0"/>
              <a:t>(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Z</a:t>
            </a:r>
            <a:r>
              <a:rPr lang="en-US" sz="1600" dirty="0" smtClean="0"/>
              <a:t>) and </a:t>
            </a: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(</a:t>
            </a:r>
            <a:r>
              <a:rPr lang="en-US" sz="1600" dirty="0" err="1" smtClean="0"/>
              <a:t>m</a:t>
            </a:r>
            <a:r>
              <a:rPr lang="en-US" sz="1600" baseline="-25000" dirty="0" err="1" smtClean="0"/>
              <a:t>Z</a:t>
            </a:r>
            <a:r>
              <a:rPr lang="en-US" sz="1600" dirty="0"/>
              <a:t>)</a:t>
            </a:r>
            <a:r>
              <a:rPr lang="en-US" sz="1600" dirty="0" smtClean="0"/>
              <a:t> and lead to the predictions</a:t>
            </a:r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First uncertainty is parametric, and arises from experimental uncertainties</a:t>
            </a:r>
          </a:p>
          <a:p>
            <a:pPr lvl="3"/>
            <a:r>
              <a:rPr lang="en-US" sz="1600" dirty="0" smtClean="0"/>
              <a:t>Will need to reduce uncertainties on </a:t>
            </a:r>
            <a:r>
              <a:rPr lang="en-US" sz="1600" dirty="0" err="1"/>
              <a:t>m</a:t>
            </a:r>
            <a:r>
              <a:rPr lang="en-US" sz="1600" baseline="-25000" dirty="0" err="1"/>
              <a:t>Z</a:t>
            </a:r>
            <a:r>
              <a:rPr lang="en-US" sz="1600" dirty="0"/>
              <a:t>, </a:t>
            </a:r>
            <a:r>
              <a:rPr lang="en-US" sz="1600" dirty="0" err="1"/>
              <a:t>m</a:t>
            </a:r>
            <a:r>
              <a:rPr lang="en-US" sz="1600" baseline="-25000" dirty="0" err="1"/>
              <a:t>top</a:t>
            </a:r>
            <a:r>
              <a:rPr lang="en-US" sz="1600" dirty="0" smtClean="0"/>
              <a:t>, </a:t>
            </a: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/>
              <a:t>QED</a:t>
            </a:r>
            <a:r>
              <a:rPr lang="en-US" sz="1600" dirty="0" smtClean="0"/>
              <a:t> </a:t>
            </a:r>
            <a:r>
              <a:rPr lang="en-US" sz="1600" dirty="0"/>
              <a:t>and </a:t>
            </a: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/>
              <a:t>S</a:t>
            </a:r>
            <a:r>
              <a:rPr lang="en-US" sz="1600" dirty="0"/>
              <a:t> </a:t>
            </a:r>
            <a:r>
              <a:rPr lang="en-US" sz="1600" dirty="0" smtClean="0"/>
              <a:t>by a factor  10</a:t>
            </a:r>
          </a:p>
          <a:p>
            <a:pPr lvl="4"/>
            <a:r>
              <a:rPr lang="en-US" sz="1600" dirty="0" err="1"/>
              <a:t>m</a:t>
            </a:r>
            <a:r>
              <a:rPr lang="en-US" sz="1600" baseline="-25000" dirty="0" err="1"/>
              <a:t>Z</a:t>
            </a:r>
            <a:r>
              <a:rPr lang="en-US" sz="1600" dirty="0"/>
              <a:t>, </a:t>
            </a:r>
            <a:r>
              <a:rPr lang="en-US" sz="1600" dirty="0" err="1"/>
              <a:t>m</a:t>
            </a:r>
            <a:r>
              <a:rPr lang="en-US" sz="1600" baseline="-25000" dirty="0" err="1"/>
              <a:t>top</a:t>
            </a:r>
            <a:r>
              <a:rPr lang="en-US" sz="1600" dirty="0" smtClean="0"/>
              <a:t>, and </a:t>
            </a:r>
            <a:r>
              <a:rPr lang="en-US" sz="1600" dirty="0" err="1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/>
              <a:t>S</a:t>
            </a:r>
            <a:r>
              <a:rPr lang="en-US" sz="1600" dirty="0"/>
              <a:t> </a:t>
            </a:r>
            <a:r>
              <a:rPr lang="en-US" sz="1600" dirty="0" smtClean="0"/>
              <a:t>will be addressed by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measurements</a:t>
            </a:r>
          </a:p>
          <a:p>
            <a:pPr lvl="4"/>
            <a:r>
              <a:rPr lang="en-US" sz="1600" dirty="0" smtClean="0"/>
              <a:t>Need to find ways to improve </a:t>
            </a:r>
            <a:r>
              <a:rPr lang="en-US" sz="1600" dirty="0" err="1" smtClean="0">
                <a:latin typeface="Symbol" charset="2"/>
                <a:cs typeface="Symbol" charset="2"/>
              </a:rPr>
              <a:t>a</a:t>
            </a:r>
            <a:r>
              <a:rPr lang="en-US" sz="1600" baseline="-25000" dirty="0" err="1" smtClean="0"/>
              <a:t>QED</a:t>
            </a:r>
            <a:r>
              <a:rPr lang="en-US" sz="1600" dirty="0" smtClean="0"/>
              <a:t> (experimentally and theoretically)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Second uncertainty comes from the lack of higher-order electroweak corrections</a:t>
            </a:r>
          </a:p>
          <a:p>
            <a:pPr lvl="3"/>
            <a:r>
              <a:rPr lang="en-US" sz="1600" dirty="0" smtClean="0"/>
              <a:t>Will need order of magnitude improvement here too</a:t>
            </a:r>
          </a:p>
          <a:p>
            <a:pPr lvl="3"/>
            <a:r>
              <a:rPr lang="en-US" sz="1600" dirty="0" smtClean="0"/>
              <a:t>Requires a new generation of electroweak calculations to higher orders</a:t>
            </a:r>
          </a:p>
          <a:p>
            <a:pPr lvl="4"/>
            <a:r>
              <a:rPr lang="en-US" sz="1600" dirty="0" smtClean="0"/>
              <a:t>Beyond the state of the art today …</a:t>
            </a:r>
          </a:p>
          <a:p>
            <a:pPr lvl="4"/>
            <a:r>
              <a:rPr lang="en-US" sz="1600" dirty="0" smtClean="0"/>
              <a:t>But within reach on the time scale required by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</a:t>
            </a:r>
          </a:p>
          <a:p>
            <a:pPr lvl="3"/>
            <a:r>
              <a:rPr lang="en-US" sz="1600" dirty="0" smtClean="0"/>
              <a:t>Until recently, theory efforts were motivated by the precision needed by ILC</a:t>
            </a:r>
          </a:p>
          <a:p>
            <a:pPr lvl="4"/>
            <a:r>
              <a:rPr lang="en-US" sz="1600" dirty="0" smtClean="0"/>
              <a:t>The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brings an entirely renewed ambition towards better results</a:t>
            </a:r>
          </a:p>
          <a:p>
            <a:pPr lvl="2"/>
            <a:endParaRPr lang="en-US" sz="1600" dirty="0" smtClean="0"/>
          </a:p>
          <a:p>
            <a:pPr marL="914400" lvl="2" indent="0">
              <a:buNone/>
            </a:pP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58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752600"/>
            <a:ext cx="5448300" cy="838200"/>
          </a:xfrm>
          <a:prstGeom prst="rect">
            <a:avLst/>
          </a:prstGeom>
          <a:solidFill>
            <a:srgbClr val="FFF4D9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twin frontiers of FCC</a:t>
            </a:r>
            <a:r>
              <a:rPr lang="en-US" dirty="0"/>
              <a:t>-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smtClean="0"/>
              <a:t>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There is much more to do with high-statistics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collisions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59</a:t>
            </a:fld>
            <a:endParaRPr lang="en-US" altLang="en-US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609600" y="1393825"/>
            <a:ext cx="4040188" cy="639762"/>
          </a:xfrm>
          <a:prstGeom prst="rect">
            <a:avLst/>
          </a:prstGeom>
          <a:solidFill>
            <a:srgbClr val="000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None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 b="0" dirty="0" smtClean="0">
                <a:solidFill>
                  <a:srgbClr val="FFFF00"/>
                </a:solidFill>
                <a:cs typeface="Times New Roman"/>
              </a:rPr>
              <a:t>Precision Measurements </a:t>
            </a:r>
            <a:endParaRPr lang="en-US" sz="2800" b="0" dirty="0">
              <a:solidFill>
                <a:srgbClr val="FFFF00"/>
              </a:solidFill>
              <a:cs typeface="Times New Roman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609600" y="2033587"/>
            <a:ext cx="4040188" cy="406241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Char char="»"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600" dirty="0" smtClean="0">
                <a:cs typeface="Times New Roman"/>
              </a:rPr>
              <a:t>Springboard for sensitivity to new physics</a:t>
            </a:r>
          </a:p>
          <a:p>
            <a:pPr>
              <a:defRPr/>
            </a:pPr>
            <a:endParaRPr lang="en-US" dirty="0" smtClean="0">
              <a:cs typeface="Times New Roman"/>
            </a:endParaRPr>
          </a:p>
          <a:p>
            <a:pPr>
              <a:defRPr/>
            </a:pPr>
            <a:r>
              <a:rPr lang="en-US" sz="2600" dirty="0" smtClean="0">
                <a:cs typeface="Times New Roman"/>
              </a:rPr>
              <a:t>Theoretical issues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Higher-order QCD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Higher-order EW</a:t>
            </a:r>
          </a:p>
          <a:p>
            <a:pPr>
              <a:defRPr/>
            </a:pPr>
            <a:r>
              <a:rPr lang="en-US" sz="2600" dirty="0" smtClean="0">
                <a:cs typeface="Times New Roman"/>
              </a:rPr>
              <a:t>Set constraints on detector performance</a:t>
            </a: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797425" y="1393825"/>
            <a:ext cx="4041775" cy="639762"/>
          </a:xfrm>
          <a:prstGeom prst="rect">
            <a:avLst/>
          </a:prstGeom>
          <a:solidFill>
            <a:srgbClr val="000090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Char char="»"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 b="0" dirty="0" smtClean="0">
                <a:solidFill>
                  <a:srgbClr val="FFFF00"/>
                </a:solidFill>
                <a:cs typeface="Times New Roman"/>
              </a:rPr>
              <a:t>Rare Decays</a:t>
            </a:r>
            <a:endParaRPr lang="en-US" sz="2800" b="0" dirty="0">
              <a:solidFill>
                <a:srgbClr val="FFFF00"/>
              </a:solidFill>
              <a:cs typeface="Times New Roman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4797425" y="2033587"/>
            <a:ext cx="4041775" cy="406241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itchFamily="2" charset="2"/>
              <a:buChar char="q"/>
              <a:defRPr kumimoji="1" sz="2400" b="1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0000"/>
              <a:buFont typeface="Zapf Dingbats" charset="2"/>
              <a:buChar char="u"/>
              <a:defRPr kumimoji="1" sz="20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5000"/>
              <a:buFont typeface="Zapf Dingbats" charset="2"/>
              <a:buChar char="l"/>
              <a:defRPr kumimoji="1" sz="2000" b="1">
                <a:solidFill>
                  <a:srgbClr val="0099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99"/>
              </a:buClr>
              <a:buSzPct val="75000"/>
              <a:buFont typeface="Zapf Dingbats" charset="2"/>
              <a:buChar char="è"/>
              <a:defRPr kumimoji="1" sz="2000" b="1">
                <a:solidFill>
                  <a:srgbClr val="CC00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buChar char="»"/>
              <a:defRPr kumimoji="1"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Zapf Dingbats" charset="2"/>
              <a:defRPr kumimoji="1" sz="20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600" dirty="0" smtClean="0">
                <a:cs typeface="Times New Roman"/>
              </a:rPr>
              <a:t>Direct searches for new physics</a:t>
            </a:r>
          </a:p>
          <a:p>
            <a:pPr>
              <a:defRPr/>
            </a:pPr>
            <a:r>
              <a:rPr lang="en-US" sz="2600" dirty="0" smtClean="0">
                <a:cs typeface="Times New Roman"/>
              </a:rPr>
              <a:t>Many opportunities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Z: 10</a:t>
            </a:r>
            <a:r>
              <a:rPr lang="en-US" sz="2400" baseline="30000" dirty="0" smtClean="0">
                <a:cs typeface="Times New Roman"/>
              </a:rPr>
              <a:t>12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b, c, </a:t>
            </a:r>
            <a:r>
              <a:rPr lang="en-US" sz="2400" dirty="0" err="1" smtClean="0">
                <a:latin typeface="Symbol" charset="2"/>
                <a:cs typeface="Symbol" charset="2"/>
              </a:rPr>
              <a:t>τ</a:t>
            </a:r>
            <a:r>
              <a:rPr lang="en-US" sz="2400" dirty="0" smtClean="0">
                <a:cs typeface="Times New Roman"/>
              </a:rPr>
              <a:t>: 10</a:t>
            </a:r>
            <a:r>
              <a:rPr lang="en-US" sz="2400" baseline="30000" dirty="0" smtClean="0">
                <a:cs typeface="Times New Roman"/>
              </a:rPr>
              <a:t>11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W: 10</a:t>
            </a:r>
            <a:r>
              <a:rPr lang="en-US" sz="2400" baseline="30000" dirty="0" smtClean="0">
                <a:cs typeface="Times New Roman"/>
              </a:rPr>
              <a:t>8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H: 10</a:t>
            </a:r>
            <a:r>
              <a:rPr lang="en-US" sz="2400" baseline="30000" dirty="0" smtClean="0">
                <a:cs typeface="Times New Roman"/>
              </a:rPr>
              <a:t>6</a:t>
            </a:r>
          </a:p>
          <a:p>
            <a:pPr lvl="1">
              <a:defRPr/>
            </a:pPr>
            <a:r>
              <a:rPr lang="en-US" sz="2400" dirty="0" smtClean="0">
                <a:cs typeface="Times New Roman"/>
              </a:rPr>
              <a:t>t: 10</a:t>
            </a:r>
            <a:r>
              <a:rPr lang="en-US" sz="2400" baseline="30000" dirty="0" smtClean="0">
                <a:cs typeface="Times New Roman"/>
              </a:rPr>
              <a:t>6</a:t>
            </a:r>
          </a:p>
          <a:p>
            <a:pPr>
              <a:defRPr/>
            </a:pPr>
            <a:r>
              <a:rPr lang="en-US" sz="2800" dirty="0" smtClean="0">
                <a:cs typeface="Times New Roman"/>
              </a:rPr>
              <a:t>Fantastic potential </a:t>
            </a:r>
          </a:p>
          <a:p>
            <a:pPr>
              <a:defRPr/>
            </a:pPr>
            <a:endParaRPr lang="en-US" sz="2800" baseline="30000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Cost</a:t>
            </a:r>
          </a:p>
          <a:p>
            <a:pPr lvl="1"/>
            <a:r>
              <a:rPr lang="en-US" sz="1600" dirty="0" smtClean="0"/>
              <a:t>The RF system is the cost driver of the machine, both for the ILC and the FCC-</a:t>
            </a:r>
            <a:r>
              <a:rPr lang="en-US" sz="1600" dirty="0" err="1" smtClean="0"/>
              <a:t>ee</a:t>
            </a:r>
            <a:endParaRPr lang="en-US" sz="1600" dirty="0" smtClean="0"/>
          </a:p>
          <a:p>
            <a:pPr lvl="2"/>
            <a:r>
              <a:rPr lang="en-US" sz="1600" dirty="0" smtClean="0"/>
              <a:t>About 6 B$ for the ILC, about 1BCHF for the FCC-</a:t>
            </a:r>
            <a:r>
              <a:rPr lang="en-US" sz="1600" dirty="0" err="1" smtClean="0"/>
              <a:t>ee</a:t>
            </a:r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Timescale</a:t>
            </a:r>
          </a:p>
          <a:p>
            <a:pPr lvl="1"/>
            <a:r>
              <a:rPr lang="en-US" sz="1600" dirty="0" smtClean="0"/>
              <a:t>First collisions (optimistically) in 2030 for the ILC</a:t>
            </a:r>
          </a:p>
          <a:p>
            <a:pPr lvl="2"/>
            <a:r>
              <a:rPr lang="en-US" sz="1600" dirty="0" smtClean="0"/>
              <a:t>The FCC-</a:t>
            </a:r>
            <a:r>
              <a:rPr lang="en-US" sz="1600" dirty="0" err="1" smtClean="0"/>
              <a:t>ee</a:t>
            </a:r>
            <a:r>
              <a:rPr lang="en-US" sz="1600" dirty="0" smtClean="0"/>
              <a:t> cannot start before the LHC is completed: 2030-2035 </a:t>
            </a:r>
          </a:p>
          <a:p>
            <a:pPr lvl="3"/>
            <a:r>
              <a:rPr lang="en-US" sz="1600" dirty="0" smtClean="0"/>
              <a:t>CEPC could in principle start a little earlier (&lt; 2030)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60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36391"/>
            <a:ext cx="5181600" cy="278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924" y="1981200"/>
            <a:ext cx="5918689" cy="422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5982399" y="2057400"/>
            <a:ext cx="914400" cy="381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of the second lecture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Historically, </a:t>
            </a:r>
            <a:r>
              <a:rPr lang="en-US" sz="2000" dirty="0" err="1" smtClean="0"/>
              <a:t>e</a:t>
            </a:r>
            <a:r>
              <a:rPr lang="en-US" sz="20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2000" dirty="0" smtClean="0"/>
              <a:t> colliders have been used for precision measurements</a:t>
            </a:r>
          </a:p>
          <a:p>
            <a:pPr lvl="1"/>
            <a:r>
              <a:rPr lang="en-US" sz="1600" dirty="0" smtClean="0"/>
              <a:t>Two possibilities for the future: a linear collider or a circular collider </a:t>
            </a:r>
          </a:p>
          <a:p>
            <a:pPr lvl="2"/>
            <a:r>
              <a:rPr lang="en-US" sz="1600" dirty="0" smtClean="0"/>
              <a:t> To produce collision in the 2030’s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61</a:t>
            </a:fld>
            <a:endParaRPr lang="en-US" altLang="en-US" dirty="0"/>
          </a:p>
        </p:txBody>
      </p:sp>
      <p:sp>
        <p:nvSpPr>
          <p:cNvPr id="9" name="Oval 8"/>
          <p:cNvSpPr/>
          <p:nvPr/>
        </p:nvSpPr>
        <p:spPr bwMode="auto">
          <a:xfrm rot="19800000">
            <a:off x="4906542" y="2750964"/>
            <a:ext cx="2350525" cy="98394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>
          <a:xfrm rot="18750173">
            <a:off x="3840115" y="4354368"/>
            <a:ext cx="1051138" cy="549562"/>
          </a:xfrm>
          <a:prstGeom prst="ellipse">
            <a:avLst/>
          </a:prstGeom>
          <a:noFill/>
          <a:ln w="508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 rot="18750173">
            <a:off x="4545559" y="3005687"/>
            <a:ext cx="613175" cy="326425"/>
          </a:xfrm>
          <a:prstGeom prst="ellipse">
            <a:avLst/>
          </a:prstGeom>
          <a:noFill/>
          <a:ln w="508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 rot="21391884">
            <a:off x="3810147" y="5433359"/>
            <a:ext cx="775529" cy="329161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3" name="Straight Arrow Connector 12"/>
          <p:cNvCxnSpPr>
            <a:stCxn id="12" idx="6"/>
          </p:cNvCxnSpPr>
          <p:nvPr/>
        </p:nvCxnSpPr>
        <p:spPr>
          <a:xfrm flipV="1">
            <a:off x="4584966" y="3352800"/>
            <a:ext cx="2219758" cy="2221680"/>
          </a:xfrm>
          <a:prstGeom prst="straightConnector1">
            <a:avLst/>
          </a:prstGeom>
          <a:ln w="60325">
            <a:solidFill>
              <a:srgbClr val="0000CC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524680" y="2133600"/>
            <a:ext cx="1416933" cy="304801"/>
          </a:xfrm>
          <a:prstGeom prst="ellipse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C"/>
              </a:solidFill>
            </a:endParaRPr>
          </a:p>
        </p:txBody>
      </p:sp>
      <p:cxnSp>
        <p:nvCxnSpPr>
          <p:cNvPr id="16" name="Straight Arrow Connector 15"/>
          <p:cNvCxnSpPr>
            <a:stCxn id="15" idx="6"/>
          </p:cNvCxnSpPr>
          <p:nvPr/>
        </p:nvCxnSpPr>
        <p:spPr>
          <a:xfrm flipV="1">
            <a:off x="5941613" y="2243554"/>
            <a:ext cx="955186" cy="42447"/>
          </a:xfrm>
          <a:prstGeom prst="straightConnector1">
            <a:avLst/>
          </a:prstGeom>
          <a:ln w="60325">
            <a:solidFill>
              <a:srgbClr val="00CC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>
            <a:off x="4524680" y="2743200"/>
            <a:ext cx="2372119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4442524" y="3352800"/>
            <a:ext cx="2454275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4677080" y="2133600"/>
            <a:ext cx="2219719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Arrow Connector 36"/>
          <p:cNvCxnSpPr>
            <a:endCxn id="15" idx="4"/>
          </p:cNvCxnSpPr>
          <p:nvPr/>
        </p:nvCxnSpPr>
        <p:spPr>
          <a:xfrm flipV="1">
            <a:off x="5010994" y="2438401"/>
            <a:ext cx="222153" cy="480018"/>
          </a:xfrm>
          <a:prstGeom prst="straightConnector1">
            <a:avLst/>
          </a:prstGeom>
          <a:ln w="38100" cmpd="sng">
            <a:solidFill>
              <a:srgbClr val="00B05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0" idx="6"/>
            <a:endCxn id="11" idx="3"/>
          </p:cNvCxnSpPr>
          <p:nvPr/>
        </p:nvCxnSpPr>
        <p:spPr>
          <a:xfrm flipV="1">
            <a:off x="4720773" y="3406700"/>
            <a:ext cx="69988" cy="834977"/>
          </a:xfrm>
          <a:prstGeom prst="straightConnector1">
            <a:avLst/>
          </a:prstGeom>
          <a:ln w="38100" cmpd="sng">
            <a:solidFill>
              <a:srgbClr val="00B05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61924" y="1905000"/>
            <a:ext cx="982586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FCC-</a:t>
            </a:r>
            <a:r>
              <a:rPr lang="en-US" sz="1400" b="1" dirty="0" err="1" smtClean="0">
                <a:solidFill>
                  <a:srgbClr val="00CC00"/>
                </a:solidFill>
                <a:latin typeface="Arial"/>
              </a:rPr>
              <a:t>ee</a:t>
            </a:r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-Z</a:t>
            </a:r>
            <a:endParaRPr lang="en-GB" sz="1400" b="1" dirty="0">
              <a:solidFill>
                <a:srgbClr val="00CC00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61924" y="2209800"/>
            <a:ext cx="1043876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FCC-</a:t>
            </a:r>
            <a:r>
              <a:rPr lang="en-US" sz="1400" b="1" dirty="0" err="1" smtClean="0">
                <a:solidFill>
                  <a:srgbClr val="00CC00"/>
                </a:solidFill>
                <a:latin typeface="Arial"/>
              </a:rPr>
              <a:t>ee</a:t>
            </a:r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-W</a:t>
            </a:r>
            <a:endParaRPr lang="en-GB" sz="1400" b="1" dirty="0">
              <a:solidFill>
                <a:srgbClr val="00CC00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1924" y="2514600"/>
            <a:ext cx="1002573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FCC-</a:t>
            </a:r>
            <a:r>
              <a:rPr lang="en-US" sz="1400" b="1" dirty="0" err="1" smtClean="0">
                <a:solidFill>
                  <a:srgbClr val="00CC00"/>
                </a:solidFill>
                <a:latin typeface="Arial"/>
              </a:rPr>
              <a:t>ee</a:t>
            </a:r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-H</a:t>
            </a:r>
            <a:endParaRPr lang="en-GB" sz="1400" b="1" dirty="0">
              <a:solidFill>
                <a:srgbClr val="00CC00"/>
              </a:solidFill>
              <a:latin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74505" y="2816423"/>
            <a:ext cx="941283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FCC-</a:t>
            </a:r>
            <a:r>
              <a:rPr lang="en-US" sz="1400" b="1" dirty="0" err="1" smtClean="0">
                <a:solidFill>
                  <a:srgbClr val="00CC00"/>
                </a:solidFill>
                <a:latin typeface="Arial"/>
              </a:rPr>
              <a:t>ee</a:t>
            </a:r>
            <a:r>
              <a:rPr lang="en-US" sz="1400" b="1" dirty="0" smtClean="0">
                <a:solidFill>
                  <a:srgbClr val="00CC00"/>
                </a:solidFill>
                <a:latin typeface="Arial"/>
              </a:rPr>
              <a:t>-t</a:t>
            </a:r>
            <a:endParaRPr lang="en-GB" sz="1400" b="1" dirty="0">
              <a:solidFill>
                <a:srgbClr val="00CC00"/>
              </a:solidFill>
              <a:latin typeface="Arial"/>
            </a:endParaRPr>
          </a:p>
        </p:txBody>
      </p:sp>
      <p:sp>
        <p:nvSpPr>
          <p:cNvPr id="28" name="5-Point Star 27"/>
          <p:cNvSpPr/>
          <p:nvPr/>
        </p:nvSpPr>
        <p:spPr bwMode="auto">
          <a:xfrm>
            <a:off x="6957124" y="1981200"/>
            <a:ext cx="228600" cy="228600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GB" sz="1800">
              <a:solidFill>
                <a:srgbClr val="EAEAEA"/>
              </a:solidFill>
              <a:latin typeface="Arial"/>
            </a:endParaRPr>
          </a:p>
        </p:txBody>
      </p:sp>
      <p:sp>
        <p:nvSpPr>
          <p:cNvPr id="30" name="5-Point Star 29"/>
          <p:cNvSpPr/>
          <p:nvPr/>
        </p:nvSpPr>
        <p:spPr bwMode="auto">
          <a:xfrm>
            <a:off x="6957124" y="2514600"/>
            <a:ext cx="236073" cy="228600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GB" sz="1800">
              <a:solidFill>
                <a:srgbClr val="EAEAEA"/>
              </a:solidFill>
              <a:latin typeface="Arial"/>
            </a:endParaRPr>
          </a:p>
        </p:txBody>
      </p:sp>
      <p:sp>
        <p:nvSpPr>
          <p:cNvPr id="31" name="5-Point Star 30"/>
          <p:cNvSpPr/>
          <p:nvPr/>
        </p:nvSpPr>
        <p:spPr bwMode="auto">
          <a:xfrm>
            <a:off x="6957125" y="2243554"/>
            <a:ext cx="228599" cy="194846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GB" sz="1800">
              <a:solidFill>
                <a:srgbClr val="EAEAEA"/>
              </a:solidFill>
              <a:latin typeface="Arial"/>
            </a:endParaRPr>
          </a:p>
        </p:txBody>
      </p:sp>
      <p:sp>
        <p:nvSpPr>
          <p:cNvPr id="33" name="5-Point Star 32"/>
          <p:cNvSpPr/>
          <p:nvPr/>
        </p:nvSpPr>
        <p:spPr bwMode="auto">
          <a:xfrm>
            <a:off x="6957124" y="2819400"/>
            <a:ext cx="236073" cy="228600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GB" sz="1800">
              <a:solidFill>
                <a:srgbClr val="EAEAEA"/>
              </a:solidFill>
              <a:latin typeface="Arial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00" y="3482900"/>
            <a:ext cx="108584" cy="98500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2800" y="3426023"/>
            <a:ext cx="833206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  <a:latin typeface="Arial"/>
              </a:rPr>
              <a:t>ILC-250</a:t>
            </a:r>
            <a:endParaRPr lang="en-GB" sz="1400" b="1" dirty="0">
              <a:solidFill>
                <a:srgbClr val="0000CC"/>
              </a:solidFill>
              <a:latin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2800" y="3121223"/>
            <a:ext cx="833206" cy="307777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  <a:latin typeface="Arial"/>
              </a:rPr>
              <a:t>ILC-500</a:t>
            </a:r>
            <a:endParaRPr lang="en-GB" sz="1400" b="1" dirty="0">
              <a:solidFill>
                <a:srgbClr val="0000CC"/>
              </a:solidFill>
              <a:latin typeface="Arial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6858000" y="3200400"/>
            <a:ext cx="108584" cy="98500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1" name="Straight Arrow Connector 40"/>
          <p:cNvCxnSpPr>
            <a:stCxn id="15" idx="6"/>
          </p:cNvCxnSpPr>
          <p:nvPr/>
        </p:nvCxnSpPr>
        <p:spPr>
          <a:xfrm>
            <a:off x="5941613" y="2286001"/>
            <a:ext cx="955186" cy="530422"/>
          </a:xfrm>
          <a:prstGeom prst="straightConnector1">
            <a:avLst/>
          </a:prstGeom>
          <a:ln w="60325">
            <a:solidFill>
              <a:srgbClr val="00CC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18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of the second lecture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FCC-</a:t>
            </a:r>
            <a:r>
              <a:rPr lang="en-US" sz="2000" dirty="0" err="1" smtClean="0"/>
              <a:t>ee</a:t>
            </a:r>
            <a:r>
              <a:rPr lang="en-US" sz="2000" dirty="0" smtClean="0"/>
              <a:t> is designed to be a Z, W, H, and top factory (√s = 90-400 </a:t>
            </a:r>
            <a:r>
              <a:rPr lang="en-US" sz="2000" dirty="0" err="1" smtClean="0"/>
              <a:t>GeV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It is a project in its infancy</a:t>
            </a:r>
          </a:p>
          <a:p>
            <a:pPr lvl="2"/>
            <a:r>
              <a:rPr lang="en-US" sz="1600" dirty="0" smtClean="0"/>
              <a:t>Less than two years old</a:t>
            </a:r>
          </a:p>
          <a:p>
            <a:pPr lvl="1"/>
            <a:r>
              <a:rPr lang="en-US" sz="1600" dirty="0" smtClean="0"/>
              <a:t>This machine has many challenges</a:t>
            </a:r>
          </a:p>
          <a:p>
            <a:pPr lvl="2"/>
            <a:r>
              <a:rPr lang="en-US" sz="1600" dirty="0" smtClean="0"/>
              <a:t>A high-power (200 MW), high-gradient (15-20 MV/m), 1 km-long, RF system</a:t>
            </a:r>
          </a:p>
          <a:p>
            <a:pPr lvl="2"/>
            <a:r>
              <a:rPr lang="en-US" sz="1600" dirty="0" smtClean="0"/>
              <a:t>Loads of synchrotron radiation (100 MW) to deal with</a:t>
            </a:r>
          </a:p>
          <a:p>
            <a:pPr lvl="2"/>
            <a:r>
              <a:rPr lang="en-US" sz="1600" dirty="0" smtClean="0"/>
              <a:t>A booster (for top up injection), and probably a double ring for 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+</a:t>
            </a:r>
            <a:r>
              <a:rPr lang="en-US" sz="1600" dirty="0" smtClean="0"/>
              <a:t> and 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</a:p>
          <a:p>
            <a:pPr lvl="2"/>
            <a:r>
              <a:rPr lang="en-US" sz="1600" dirty="0" smtClean="0">
                <a:cs typeface="Symbol" charset="2"/>
              </a:rPr>
              <a:t>An optics with very low </a:t>
            </a:r>
            <a:r>
              <a:rPr lang="en-US" sz="1600" dirty="0" smtClean="0">
                <a:latin typeface="Symbol" charset="2"/>
                <a:cs typeface="Symbol" charset="2"/>
              </a:rPr>
              <a:t>b*</a:t>
            </a:r>
            <a:r>
              <a:rPr lang="en-US" sz="1600" dirty="0" smtClean="0">
                <a:cs typeface="Symbol" charset="2"/>
              </a:rPr>
              <a:t>, and large momentum acceptance</a:t>
            </a:r>
          </a:p>
          <a:p>
            <a:pPr lvl="2"/>
            <a:r>
              <a:rPr lang="en-US" sz="1600" dirty="0" smtClean="0">
                <a:cs typeface="Symbol" charset="2"/>
              </a:rPr>
              <a:t>Polarization (transverse and longitudinal ?)</a:t>
            </a:r>
          </a:p>
          <a:p>
            <a:pPr lvl="2"/>
            <a:r>
              <a:rPr lang="en-US" sz="1600" dirty="0" smtClean="0">
                <a:cs typeface="Symbol" charset="2"/>
              </a:rPr>
              <a:t>Up to four experiments to serve </a:t>
            </a:r>
          </a:p>
          <a:p>
            <a:pPr lvl="2"/>
            <a:r>
              <a:rPr lang="en-US" sz="1600" dirty="0" smtClean="0">
                <a:cs typeface="Symbol" charset="2"/>
              </a:rPr>
              <a:t>… and much more</a:t>
            </a:r>
            <a:endParaRPr lang="en-US" sz="1600" dirty="0">
              <a:cs typeface="Symbol" charset="2"/>
            </a:endParaRPr>
          </a:p>
          <a:p>
            <a:pPr lvl="1"/>
            <a:r>
              <a:rPr lang="en-US" sz="1600" dirty="0" smtClean="0">
                <a:cs typeface="Symbol" charset="2"/>
              </a:rPr>
              <a:t>It is supported by 50 years of experience and progress with </a:t>
            </a:r>
            <a:r>
              <a:rPr lang="en-US" sz="1600" dirty="0" err="1" smtClean="0">
                <a:cs typeface="Symbol" charset="2"/>
              </a:rPr>
              <a:t>e</a:t>
            </a:r>
            <a:r>
              <a:rPr lang="en-US" sz="1600" baseline="30000" dirty="0" err="1" smtClean="0">
                <a:latin typeface="Symbol" charset="2"/>
                <a:cs typeface="Symbol" charset="2"/>
              </a:rPr>
              <a:t>+</a:t>
            </a:r>
            <a:r>
              <a:rPr lang="en-US" sz="1600" dirty="0" err="1" smtClean="0">
                <a:cs typeface="Symbol" charset="2"/>
              </a:rPr>
              <a:t>e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dirty="0" smtClean="0">
                <a:cs typeface="Symbol" charset="2"/>
              </a:rPr>
              <a:t> circular machines </a:t>
            </a:r>
          </a:p>
          <a:p>
            <a:pPr lvl="2"/>
            <a:r>
              <a:rPr lang="en-US" sz="1600" dirty="0" smtClean="0">
                <a:cs typeface="Symbol" charset="2"/>
              </a:rPr>
              <a:t>Most of the above challenges will be addressed at </a:t>
            </a:r>
            <a:r>
              <a:rPr lang="en-US" sz="1600" dirty="0" err="1" smtClean="0">
                <a:cs typeface="Symbol" charset="2"/>
              </a:rPr>
              <a:t>SuperKEKB</a:t>
            </a:r>
            <a:r>
              <a:rPr lang="en-US" sz="1600" dirty="0" smtClean="0">
                <a:cs typeface="Symbol" charset="2"/>
              </a:rPr>
              <a:t> as of 2015</a:t>
            </a:r>
          </a:p>
          <a:p>
            <a:pPr lvl="3"/>
            <a:r>
              <a:rPr lang="en-US" sz="1600" dirty="0" smtClean="0">
                <a:cs typeface="Symbol" charset="2"/>
              </a:rPr>
              <a:t>FCC-</a:t>
            </a:r>
            <a:r>
              <a:rPr lang="en-US" sz="1600" dirty="0" err="1" smtClean="0">
                <a:cs typeface="Symbol" charset="2"/>
              </a:rPr>
              <a:t>ee</a:t>
            </a:r>
            <a:r>
              <a:rPr lang="en-US" sz="1600" dirty="0" smtClean="0">
                <a:cs typeface="Symbol" charset="2"/>
              </a:rPr>
              <a:t> will have to build on this experience</a:t>
            </a:r>
          </a:p>
          <a:p>
            <a:pPr lvl="1"/>
            <a:r>
              <a:rPr lang="en-US" sz="1600" dirty="0" smtClean="0">
                <a:cs typeface="Symbol" charset="2"/>
              </a:rPr>
              <a:t>The goal luminosities are in the 10</a:t>
            </a:r>
            <a:r>
              <a:rPr lang="en-US" sz="1600" baseline="30000" dirty="0" smtClean="0">
                <a:cs typeface="Symbol" charset="2"/>
              </a:rPr>
              <a:t>35</a:t>
            </a:r>
            <a:r>
              <a:rPr lang="en-US" sz="1600" dirty="0" smtClean="0">
                <a:cs typeface="Symbol" charset="2"/>
              </a:rPr>
              <a:t> – 10</a:t>
            </a:r>
            <a:r>
              <a:rPr lang="en-US" sz="1600" baseline="30000" dirty="0" smtClean="0">
                <a:cs typeface="Symbol" charset="2"/>
              </a:rPr>
              <a:t>36</a:t>
            </a:r>
            <a:r>
              <a:rPr lang="en-US" sz="1600" dirty="0" smtClean="0">
                <a:cs typeface="Symbol" charset="2"/>
              </a:rPr>
              <a:t> </a:t>
            </a:r>
            <a:r>
              <a:rPr lang="en-US" sz="1600" dirty="0">
                <a:cs typeface="Symbol" charset="2"/>
              </a:rPr>
              <a:t>cm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baseline="30000" dirty="0">
                <a:cs typeface="Symbol" charset="2"/>
              </a:rPr>
              <a:t>2</a:t>
            </a:r>
            <a:r>
              <a:rPr lang="en-US" sz="1600" dirty="0">
                <a:cs typeface="Symbol" charset="2"/>
              </a:rPr>
              <a:t>s</a:t>
            </a:r>
            <a:r>
              <a:rPr lang="en-US" sz="1600" baseline="30000" dirty="0">
                <a:latin typeface="Symbol" charset="2"/>
                <a:cs typeface="Symbol" charset="2"/>
              </a:rPr>
              <a:t>-</a:t>
            </a:r>
            <a:r>
              <a:rPr lang="en-US" sz="1600" baseline="30000" dirty="0">
                <a:cs typeface="Symbol" charset="2"/>
              </a:rPr>
              <a:t>1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range</a:t>
            </a:r>
          </a:p>
          <a:p>
            <a:pPr lvl="2"/>
            <a:r>
              <a:rPr lang="en-US" sz="1600" dirty="0" smtClean="0">
                <a:cs typeface="Symbol" charset="2"/>
              </a:rPr>
              <a:t>To produce  ~10</a:t>
            </a:r>
            <a:r>
              <a:rPr lang="en-US" sz="1600" baseline="30000" dirty="0" smtClean="0">
                <a:cs typeface="Symbol" charset="2"/>
              </a:rPr>
              <a:t>12</a:t>
            </a:r>
            <a:r>
              <a:rPr lang="en-US" sz="1600" dirty="0" smtClean="0">
                <a:cs typeface="Symbol" charset="2"/>
              </a:rPr>
              <a:t> Z, 10</a:t>
            </a:r>
            <a:r>
              <a:rPr lang="en-US" sz="1600" baseline="30000" dirty="0" smtClean="0">
                <a:cs typeface="Symbol" charset="2"/>
              </a:rPr>
              <a:t>8</a:t>
            </a:r>
            <a:r>
              <a:rPr lang="en-US" sz="1600" dirty="0" smtClean="0">
                <a:cs typeface="Symbol" charset="2"/>
              </a:rPr>
              <a:t> W, 0.</a:t>
            </a:r>
            <a:r>
              <a:rPr lang="en-US" sz="1600" dirty="0" smtClean="0"/>
              <a:t>5</a:t>
            </a:r>
            <a:r>
              <a:rPr lang="en-US" sz="1600" dirty="0"/>
              <a:t>×</a:t>
            </a:r>
            <a:r>
              <a:rPr lang="en-US" sz="1600" dirty="0" smtClean="0">
                <a:cs typeface="Symbol" charset="2"/>
              </a:rPr>
              <a:t>10</a:t>
            </a:r>
            <a:r>
              <a:rPr lang="en-US" sz="1600" baseline="30000" dirty="0" smtClean="0">
                <a:cs typeface="Symbol" charset="2"/>
              </a:rPr>
              <a:t>6</a:t>
            </a:r>
            <a:r>
              <a:rPr lang="en-US" sz="1600" dirty="0" smtClean="0">
                <a:cs typeface="Symbol" charset="2"/>
              </a:rPr>
              <a:t> Higgs and </a:t>
            </a:r>
            <a:r>
              <a:rPr lang="en-US" sz="1600" dirty="0">
                <a:cs typeface="Symbol" charset="2"/>
              </a:rPr>
              <a:t>0.</a:t>
            </a:r>
            <a:r>
              <a:rPr lang="en-US" sz="1600" dirty="0"/>
              <a:t>5×</a:t>
            </a:r>
            <a:r>
              <a:rPr lang="en-US" sz="1600" dirty="0" smtClean="0">
                <a:cs typeface="Symbol" charset="2"/>
              </a:rPr>
              <a:t>10</a:t>
            </a:r>
            <a:r>
              <a:rPr lang="en-US" sz="1600" baseline="30000" dirty="0" smtClean="0">
                <a:cs typeface="Symbol" charset="2"/>
              </a:rPr>
              <a:t>6</a:t>
            </a:r>
            <a:r>
              <a:rPr lang="en-US" sz="1600" dirty="0" smtClean="0">
                <a:cs typeface="Symbol" charset="2"/>
              </a:rPr>
              <a:t> top pairs every year</a:t>
            </a:r>
          </a:p>
          <a:p>
            <a:pPr lvl="3"/>
            <a:r>
              <a:rPr lang="en-US" sz="1600" dirty="0" smtClean="0">
                <a:cs typeface="Symbol" charset="2"/>
              </a:rPr>
              <a:t>Towards unprecedented EW (and Higgs) precision measurements</a:t>
            </a:r>
          </a:p>
          <a:p>
            <a:pPr lvl="1"/>
            <a:r>
              <a:rPr lang="en-US" sz="1600" dirty="0" smtClean="0">
                <a:cs typeface="Symbol" charset="2"/>
              </a:rPr>
              <a:t>It is the first step towards a 100 </a:t>
            </a:r>
            <a:r>
              <a:rPr lang="en-US" sz="1600" dirty="0" err="1" smtClean="0">
                <a:cs typeface="Symbol" charset="2"/>
              </a:rPr>
              <a:t>TeV</a:t>
            </a:r>
            <a:r>
              <a:rPr lang="en-US" sz="1600" dirty="0" smtClean="0">
                <a:cs typeface="Symbol" charset="2"/>
              </a:rPr>
              <a:t> proton-proton collider </a:t>
            </a:r>
            <a:r>
              <a:rPr lang="en-US" sz="1600" smtClean="0">
                <a:cs typeface="Symbol" charset="2"/>
              </a:rPr>
              <a:t>(next </a:t>
            </a:r>
            <a:r>
              <a:rPr lang="en-US" sz="1600" dirty="0" smtClean="0">
                <a:cs typeface="Symbol" charset="2"/>
              </a:rPr>
              <a:t>lecture)</a:t>
            </a:r>
          </a:p>
          <a:p>
            <a:pPr lvl="3"/>
            <a:endParaRPr lang="en-US" sz="1600" dirty="0"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62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31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of the second lecture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ILC is designed for √s = 500 </a:t>
            </a:r>
            <a:r>
              <a:rPr lang="en-US" sz="2000" dirty="0" err="1" smtClean="0"/>
              <a:t>GeV</a:t>
            </a:r>
            <a:endParaRPr lang="en-US" sz="2000" dirty="0" smtClean="0"/>
          </a:p>
          <a:p>
            <a:pPr lvl="1"/>
            <a:r>
              <a:rPr lang="en-US" sz="1600" dirty="0" smtClean="0"/>
              <a:t>It is supported by 20 years of R&amp;D and innovation</a:t>
            </a:r>
          </a:p>
          <a:p>
            <a:pPr lvl="2"/>
            <a:r>
              <a:rPr lang="en-US" sz="1600" dirty="0" smtClean="0"/>
              <a:t>With a complete technical design report delivered in 2013</a:t>
            </a:r>
          </a:p>
          <a:p>
            <a:pPr lvl="3"/>
            <a:r>
              <a:rPr lang="en-US" sz="1600" dirty="0" smtClean="0"/>
              <a:t>In principle, ready for construction as soon as decision is taken</a:t>
            </a:r>
            <a:endParaRPr lang="en-US" sz="1600" dirty="0"/>
          </a:p>
          <a:p>
            <a:pPr lvl="1"/>
            <a:r>
              <a:rPr lang="en-US" sz="1600" dirty="0" smtClean="0"/>
              <a:t>This machine is at least as challenging</a:t>
            </a:r>
          </a:p>
          <a:p>
            <a:pPr lvl="2"/>
            <a:r>
              <a:rPr lang="en-US" sz="1600" dirty="0" smtClean="0"/>
              <a:t>A 24 km-long, high-gradient (31 MV/m), RF system</a:t>
            </a:r>
          </a:p>
          <a:p>
            <a:pPr lvl="2"/>
            <a:r>
              <a:rPr lang="en-US" sz="1600" dirty="0" smtClean="0"/>
              <a:t>A very low </a:t>
            </a:r>
            <a:r>
              <a:rPr lang="en-US" sz="1600" dirty="0" smtClean="0">
                <a:latin typeface="Symbol" charset="2"/>
                <a:cs typeface="Symbol" charset="2"/>
              </a:rPr>
              <a:t>b* </a:t>
            </a:r>
            <a:r>
              <a:rPr lang="en-US" sz="1600" dirty="0" smtClean="0">
                <a:cs typeface="Symbol" charset="2"/>
              </a:rPr>
              <a:t>optics</a:t>
            </a:r>
            <a:r>
              <a:rPr lang="en-US" sz="1600" dirty="0" smtClean="0">
                <a:latin typeface="Symbol" charset="2"/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delivering small beam spot sizes at high intensity</a:t>
            </a:r>
          </a:p>
          <a:p>
            <a:pPr lvl="3"/>
            <a:r>
              <a:rPr lang="en-US" sz="1600" dirty="0" smtClean="0">
                <a:cs typeface="Symbol" charset="2"/>
              </a:rPr>
              <a:t> </a:t>
            </a:r>
            <a:r>
              <a:rPr lang="en-US" sz="1600" dirty="0">
                <a:cs typeface="Symbol" charset="2"/>
              </a:rPr>
              <a:t>N</a:t>
            </a:r>
            <a:r>
              <a:rPr lang="en-US" sz="1600" dirty="0" smtClean="0">
                <a:cs typeface="Symbol" charset="2"/>
              </a:rPr>
              <a:t>ever demonstrated to be achievable</a:t>
            </a:r>
            <a:r>
              <a:rPr lang="en-US" sz="1600" dirty="0">
                <a:cs typeface="Symbol" charset="2"/>
              </a:rPr>
              <a:t> </a:t>
            </a:r>
            <a:r>
              <a:rPr lang="en-US" sz="1600" dirty="0" smtClean="0">
                <a:cs typeface="Symbol" charset="2"/>
              </a:rPr>
              <a:t>- ATF2 still struggling </a:t>
            </a:r>
          </a:p>
          <a:p>
            <a:pPr lvl="2"/>
            <a:r>
              <a:rPr lang="en-US" sz="1600" dirty="0" smtClean="0">
                <a:cs typeface="Symbol" charset="2"/>
              </a:rPr>
              <a:t>A positron source with no precedent</a:t>
            </a:r>
          </a:p>
          <a:p>
            <a:pPr lvl="3"/>
            <a:r>
              <a:rPr lang="en-US" sz="1600" dirty="0" smtClean="0">
                <a:cs typeface="Symbol" charset="2"/>
              </a:rPr>
              <a:t>Its performance cannot be verified before the construction is complete </a:t>
            </a:r>
          </a:p>
          <a:p>
            <a:pPr lvl="2"/>
            <a:r>
              <a:rPr lang="en-US" sz="1600" dirty="0" smtClean="0">
                <a:cs typeface="Symbol" charset="2"/>
              </a:rPr>
              <a:t>A green-field project</a:t>
            </a:r>
            <a:endParaRPr lang="en-US" sz="1600" dirty="0">
              <a:cs typeface="Symbol" charset="2"/>
            </a:endParaRPr>
          </a:p>
          <a:p>
            <a:pPr lvl="1"/>
            <a:r>
              <a:rPr lang="en-US" sz="1600" dirty="0" smtClean="0">
                <a:cs typeface="Symbol" charset="2"/>
              </a:rPr>
              <a:t>The target luminosity is from 0.5 to 2</a:t>
            </a:r>
            <a:r>
              <a:rPr lang="en-US" sz="1600" dirty="0"/>
              <a:t>×</a:t>
            </a:r>
            <a:r>
              <a:rPr lang="en-US" sz="1600" dirty="0" smtClean="0"/>
              <a:t>10</a:t>
            </a:r>
            <a:r>
              <a:rPr lang="en-US" sz="1600" baseline="30000" dirty="0" smtClean="0">
                <a:cs typeface="Symbol" charset="2"/>
              </a:rPr>
              <a:t>34</a:t>
            </a:r>
            <a:r>
              <a:rPr lang="en-US" sz="1600" dirty="0" smtClean="0">
                <a:cs typeface="Symbol" charset="2"/>
              </a:rPr>
              <a:t> cm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baseline="30000" dirty="0" smtClean="0">
                <a:cs typeface="Symbol" charset="2"/>
              </a:rPr>
              <a:t>2</a:t>
            </a:r>
            <a:r>
              <a:rPr lang="en-US" sz="1600" dirty="0" smtClean="0">
                <a:cs typeface="Symbol" charset="2"/>
              </a:rPr>
              <a:t>s</a:t>
            </a:r>
            <a:r>
              <a:rPr lang="en-US" sz="1600" baseline="30000" dirty="0" smtClean="0">
                <a:latin typeface="Symbol" charset="2"/>
                <a:cs typeface="Symbol" charset="2"/>
              </a:rPr>
              <a:t>-</a:t>
            </a:r>
            <a:r>
              <a:rPr lang="en-US" sz="1600" baseline="30000" dirty="0">
                <a:cs typeface="Symbol" charset="2"/>
              </a:rPr>
              <a:t>1</a:t>
            </a:r>
            <a:r>
              <a:rPr lang="en-US" sz="1600" dirty="0" smtClean="0">
                <a:cs typeface="Symbol" charset="2"/>
              </a:rPr>
              <a:t> at √s = 250 – 500 </a:t>
            </a:r>
            <a:r>
              <a:rPr lang="en-US" sz="1600" dirty="0" err="1" smtClean="0">
                <a:cs typeface="Symbol" charset="2"/>
              </a:rPr>
              <a:t>GeV</a:t>
            </a:r>
            <a:endParaRPr lang="en-US" sz="1600" dirty="0" smtClean="0">
              <a:cs typeface="Symbol" charset="2"/>
            </a:endParaRPr>
          </a:p>
          <a:p>
            <a:pPr lvl="2"/>
            <a:r>
              <a:rPr lang="en-US" sz="1600" dirty="0" smtClean="0">
                <a:cs typeface="Symbol" charset="2"/>
              </a:rPr>
              <a:t>Producing 20,000 Higgs and 50,000 top pairs every year</a:t>
            </a:r>
          </a:p>
          <a:p>
            <a:pPr lvl="3"/>
            <a:r>
              <a:rPr lang="en-US" sz="1600" dirty="0" smtClean="0">
                <a:cs typeface="Symbol" charset="2"/>
              </a:rPr>
              <a:t>To only one detector</a:t>
            </a:r>
          </a:p>
          <a:p>
            <a:pPr lvl="2"/>
            <a:endParaRPr lang="en-US" sz="1600" dirty="0">
              <a:cs typeface="Symbol" charset="2"/>
            </a:endParaRPr>
          </a:p>
          <a:p>
            <a:pPr lvl="1"/>
            <a:r>
              <a:rPr lang="en-US" sz="1600" dirty="0" smtClean="0">
                <a:cs typeface="Symbol" charset="2"/>
              </a:rPr>
              <a:t>It is in principle upgradeable to √s = 1 </a:t>
            </a:r>
            <a:r>
              <a:rPr lang="en-US" sz="1600" dirty="0" err="1" smtClean="0">
                <a:cs typeface="Symbol" charset="2"/>
              </a:rPr>
              <a:t>TeV</a:t>
            </a:r>
            <a:r>
              <a:rPr lang="en-US" sz="1600" dirty="0" smtClean="0">
                <a:cs typeface="Symbol" charset="2"/>
              </a:rPr>
              <a:t>, and possibly more ? (next lecture) </a:t>
            </a:r>
          </a:p>
          <a:p>
            <a:pPr marL="1371600" lvl="3" indent="0">
              <a:buNone/>
            </a:pPr>
            <a:endParaRPr lang="en-US" sz="1600" dirty="0" smtClean="0">
              <a:cs typeface="Symbol" charset="2"/>
            </a:endParaRP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1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Frascati, 13 May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Perspectives in High-Energy Physics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37CEC-7426-473D-BB9A-C0489BA294D7}" type="slidenum">
              <a:rPr lang="en-US" altLang="en-US" smtClean="0"/>
              <a:pPr>
                <a:defRPr/>
              </a:pPr>
              <a:t>63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350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1">
  <a:themeElements>
    <a:clrScheme name="Custom 3">
      <a:dk1>
        <a:srgbClr val="000000"/>
      </a:dk1>
      <a:lt1>
        <a:srgbClr val="FFFFFF"/>
      </a:lt1>
      <a:dk2>
        <a:srgbClr val="0033CC"/>
      </a:dk2>
      <a:lt2>
        <a:srgbClr val="5F5F5F"/>
      </a:lt2>
      <a:accent1>
        <a:srgbClr val="CCECFF"/>
      </a:accent1>
      <a:accent2>
        <a:srgbClr val="FFFFCC"/>
      </a:accent2>
      <a:accent3>
        <a:srgbClr val="FFFFFF"/>
      </a:accent3>
      <a:accent4>
        <a:srgbClr val="000000"/>
      </a:accent4>
      <a:accent5>
        <a:srgbClr val="E2F4FF"/>
      </a:accent5>
      <a:accent6>
        <a:srgbClr val="E7E7B9"/>
      </a:accent6>
      <a:hlink>
        <a:srgbClr val="000000"/>
      </a:hlink>
      <a:folHlink>
        <a:srgbClr val="00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eneric (Standard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(Standard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HD:MS Office 98 :Templates:Presentations:Generic (Standard)</Template>
  <TotalTime>134610</TotalTime>
  <Words>6930</Words>
  <Application>Microsoft Macintosh PowerPoint</Application>
  <PresentationFormat>On-screen Show (4:3)</PresentationFormat>
  <Paragraphs>1480</Paragraphs>
  <Slides>63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Custom Design</vt:lpstr>
      <vt:lpstr>1_Custom Design</vt:lpstr>
      <vt:lpstr>Theme1</vt:lpstr>
      <vt:lpstr>2_Custom Design</vt:lpstr>
      <vt:lpstr>3_Custom Design</vt:lpstr>
      <vt:lpstr>Equation</vt:lpstr>
      <vt:lpstr>Document</vt:lpstr>
      <vt:lpstr>Perspectives in High-Energy Physics</vt:lpstr>
      <vt:lpstr>Lecture 2</vt:lpstr>
      <vt:lpstr>A tiny bit of history over 50 years (1)</vt:lpstr>
      <vt:lpstr>A tiny bit of history over 50 years (2)</vt:lpstr>
      <vt:lpstr>A tiny bit of history over 50 years (3)</vt:lpstr>
      <vt:lpstr>A tiny bit of history over 50 years (4)</vt:lpstr>
      <vt:lpstr>A tiny bit of history over 50 years (5)</vt:lpstr>
      <vt:lpstr>A tiny bit of history over 50 years (6)</vt:lpstr>
      <vt:lpstr>LEP and SLC: A few highlights (1)</vt:lpstr>
      <vt:lpstr>LEP and SLC: A few highlights (2)</vt:lpstr>
      <vt:lpstr>LEP and SLC: A few highlights (3)</vt:lpstr>
      <vt:lpstr>LEP and SLC: A few highlights (4)</vt:lpstr>
      <vt:lpstr>LEP and SLC: Electroweak Observables (1)</vt:lpstr>
      <vt:lpstr>LEP and SLC: Electroweak Observables (2)</vt:lpstr>
      <vt:lpstr>LEP and SLC: A few highlights (5)</vt:lpstr>
      <vt:lpstr>LEP and SLC: A few highlights (6)</vt:lpstr>
      <vt:lpstr>LEP and SLC: A few highlights (7)</vt:lpstr>
      <vt:lpstr>LEP and SLC: A few highlights (8)</vt:lpstr>
      <vt:lpstr>LEP and SLC: A few highlights (9)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LEP and SLC: A few highlights (10)</vt:lpstr>
      <vt:lpstr>LEP and SLC: A few highlights (11)</vt:lpstr>
      <vt:lpstr>LEP and SLC: A few highlights (11)</vt:lpstr>
      <vt:lpstr>LEP and SLC: A few highlights (12)</vt:lpstr>
      <vt:lpstr>Future prospects for precision e+e- colliders (1)</vt:lpstr>
      <vt:lpstr>Future prospects for precision e+e- colliders (2)</vt:lpstr>
      <vt:lpstr>Future prospects for precision e+e- colliders (3)</vt:lpstr>
      <vt:lpstr>Future prospects for precision e+e- colliders (4)</vt:lpstr>
      <vt:lpstr>Future prospects for precision e+e- colliders (5)</vt:lpstr>
      <vt:lpstr>Future prospects for precision e+e- colliders (6)</vt:lpstr>
      <vt:lpstr>Future prospects for precision e+e- colliders (7)</vt:lpstr>
      <vt:lpstr>Towards precision: Linear vs Circular (1)</vt:lpstr>
      <vt:lpstr>Towards precision: Linear vs Circular (2)</vt:lpstr>
      <vt:lpstr>Towards precision: Linear vs Circular (3)</vt:lpstr>
      <vt:lpstr>Towards precision: Linear vs Circular (4)</vt:lpstr>
      <vt:lpstr>Towards precision: Linear vs Circular (5)</vt:lpstr>
      <vt:lpstr>Towards precision: Linear vs Circular (6)</vt:lpstr>
      <vt:lpstr>Towards precision: Linear vs Circular (7)</vt:lpstr>
      <vt:lpstr>Towards precision: Linear vs Circular (8)</vt:lpstr>
      <vt:lpstr>Towards precision: Linear vs Circular (9)</vt:lpstr>
      <vt:lpstr>Towards precision: Linear vs Circular (10)</vt:lpstr>
      <vt:lpstr>Towards precision: Linear vs Circular (11)</vt:lpstr>
      <vt:lpstr>Towards precision: Linear vs Circular (12)</vt:lpstr>
      <vt:lpstr>Towards precision: Linear vs Circular (13)</vt:lpstr>
      <vt:lpstr>Precision electroweak physics at FCC-ee (1) </vt:lpstr>
      <vt:lpstr>Precision electroweak physics at FCC-ee (2) </vt:lpstr>
      <vt:lpstr>Precision electroweak physics at FCC-ee (3)</vt:lpstr>
      <vt:lpstr>Precision electroweak physics at FCC-ee (4)</vt:lpstr>
      <vt:lpstr>Precision electroweak physics at FCC-ee (5)</vt:lpstr>
      <vt:lpstr>Precision electroweak physics at FCC-ee (6)</vt:lpstr>
      <vt:lpstr>Precision electroweak physics at FCC-ee (7)</vt:lpstr>
      <vt:lpstr>Precision electroweak physics at FCC-ee (8)</vt:lpstr>
      <vt:lpstr>Precision electroweak physics at FCC-ee (9)</vt:lpstr>
      <vt:lpstr>The twin frontiers of FCC-ee physics</vt:lpstr>
      <vt:lpstr>Other considerations</vt:lpstr>
      <vt:lpstr>Conclusions of the second lecture (1)</vt:lpstr>
      <vt:lpstr>Conclusions of the second lecture (2)</vt:lpstr>
      <vt:lpstr>Conclusions of the second lecture (3)</vt:lpstr>
    </vt:vector>
  </TitlesOfParts>
  <Manager/>
  <Company>CERN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Higgs beyond LHC : Experiments</dc:title>
  <dc:subject>HF2012</dc:subject>
  <dc:creator>Patrick Janot</dc:creator>
  <cp:keywords/>
  <dc:description/>
  <cp:lastModifiedBy>Janot Patrick</cp:lastModifiedBy>
  <cp:revision>3193</cp:revision>
  <cp:lastPrinted>2014-04-30T14:20:46Z</cp:lastPrinted>
  <dcterms:created xsi:type="dcterms:W3CDTF">1999-10-11T11:32:56Z</dcterms:created>
  <dcterms:modified xsi:type="dcterms:W3CDTF">2014-05-13T06:52:36Z</dcterms:modified>
  <cp:category/>
</cp:coreProperties>
</file>